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1" r:id="rId6"/>
    <p:sldId id="264"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6C6E79A2-04AA-4CB2-A9F9-F11B5317E57D}" type="datetimeFigureOut">
              <a:rPr lang="en-IE" smtClean="0"/>
              <a:t>10/07/2017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784E9E-7890-4087-88BC-9DA7BE4C33C9}" type="slidenum">
              <a:rPr lang="en-IE" smtClean="0"/>
              <a:t>‹#›</a:t>
            </a:fld>
            <a:endParaRPr lang="en-IE"/>
          </a:p>
        </p:txBody>
      </p:sp>
    </p:spTree>
    <p:extLst>
      <p:ext uri="{BB962C8B-B14F-4D97-AF65-F5344CB8AC3E}">
        <p14:creationId xmlns:p14="http://schemas.microsoft.com/office/powerpoint/2010/main" val="209235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C6E79A2-04AA-4CB2-A9F9-F11B5317E57D}" type="datetimeFigureOut">
              <a:rPr lang="en-IE" smtClean="0"/>
              <a:t>10/07/2017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784E9E-7890-4087-88BC-9DA7BE4C33C9}" type="slidenum">
              <a:rPr lang="en-IE" smtClean="0"/>
              <a:t>‹#›</a:t>
            </a:fld>
            <a:endParaRPr lang="en-IE"/>
          </a:p>
        </p:txBody>
      </p:sp>
    </p:spTree>
    <p:extLst>
      <p:ext uri="{BB962C8B-B14F-4D97-AF65-F5344CB8AC3E}">
        <p14:creationId xmlns:p14="http://schemas.microsoft.com/office/powerpoint/2010/main" val="250911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C6E79A2-04AA-4CB2-A9F9-F11B5317E57D}" type="datetimeFigureOut">
              <a:rPr lang="en-IE" smtClean="0"/>
              <a:t>10/07/2017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784E9E-7890-4087-88BC-9DA7BE4C33C9}" type="slidenum">
              <a:rPr lang="en-IE" smtClean="0"/>
              <a:t>‹#›</a:t>
            </a:fld>
            <a:endParaRPr lang="en-IE"/>
          </a:p>
        </p:txBody>
      </p:sp>
    </p:spTree>
    <p:extLst>
      <p:ext uri="{BB962C8B-B14F-4D97-AF65-F5344CB8AC3E}">
        <p14:creationId xmlns:p14="http://schemas.microsoft.com/office/powerpoint/2010/main" val="148888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C6E79A2-04AA-4CB2-A9F9-F11B5317E57D}" type="datetimeFigureOut">
              <a:rPr lang="en-IE" smtClean="0"/>
              <a:t>10/07/2017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784E9E-7890-4087-88BC-9DA7BE4C33C9}" type="slidenum">
              <a:rPr lang="en-IE" smtClean="0"/>
              <a:t>‹#›</a:t>
            </a:fld>
            <a:endParaRPr lang="en-IE"/>
          </a:p>
        </p:txBody>
      </p:sp>
    </p:spTree>
    <p:extLst>
      <p:ext uri="{BB962C8B-B14F-4D97-AF65-F5344CB8AC3E}">
        <p14:creationId xmlns:p14="http://schemas.microsoft.com/office/powerpoint/2010/main" val="68261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6E79A2-04AA-4CB2-A9F9-F11B5317E57D}" type="datetimeFigureOut">
              <a:rPr lang="en-IE" smtClean="0"/>
              <a:t>10/07/2017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784E9E-7890-4087-88BC-9DA7BE4C33C9}" type="slidenum">
              <a:rPr lang="en-IE" smtClean="0"/>
              <a:t>‹#›</a:t>
            </a:fld>
            <a:endParaRPr lang="en-IE"/>
          </a:p>
        </p:txBody>
      </p:sp>
    </p:spTree>
    <p:extLst>
      <p:ext uri="{BB962C8B-B14F-4D97-AF65-F5344CB8AC3E}">
        <p14:creationId xmlns:p14="http://schemas.microsoft.com/office/powerpoint/2010/main" val="410085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6C6E79A2-04AA-4CB2-A9F9-F11B5317E57D}" type="datetimeFigureOut">
              <a:rPr lang="en-IE" smtClean="0"/>
              <a:t>10/07/2017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D784E9E-7890-4087-88BC-9DA7BE4C33C9}" type="slidenum">
              <a:rPr lang="en-IE" smtClean="0"/>
              <a:t>‹#›</a:t>
            </a:fld>
            <a:endParaRPr lang="en-IE"/>
          </a:p>
        </p:txBody>
      </p:sp>
    </p:spTree>
    <p:extLst>
      <p:ext uri="{BB962C8B-B14F-4D97-AF65-F5344CB8AC3E}">
        <p14:creationId xmlns:p14="http://schemas.microsoft.com/office/powerpoint/2010/main" val="218523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6C6E79A2-04AA-4CB2-A9F9-F11B5317E57D}" type="datetimeFigureOut">
              <a:rPr lang="en-IE" smtClean="0"/>
              <a:t>10/07/2017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D784E9E-7890-4087-88BC-9DA7BE4C33C9}" type="slidenum">
              <a:rPr lang="en-IE" smtClean="0"/>
              <a:t>‹#›</a:t>
            </a:fld>
            <a:endParaRPr lang="en-IE"/>
          </a:p>
        </p:txBody>
      </p:sp>
    </p:spTree>
    <p:extLst>
      <p:ext uri="{BB962C8B-B14F-4D97-AF65-F5344CB8AC3E}">
        <p14:creationId xmlns:p14="http://schemas.microsoft.com/office/powerpoint/2010/main" val="111392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6C6E79A2-04AA-4CB2-A9F9-F11B5317E57D}" type="datetimeFigureOut">
              <a:rPr lang="en-IE" smtClean="0"/>
              <a:t>10/07/2017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D784E9E-7890-4087-88BC-9DA7BE4C33C9}" type="slidenum">
              <a:rPr lang="en-IE" smtClean="0"/>
              <a:t>‹#›</a:t>
            </a:fld>
            <a:endParaRPr lang="en-IE"/>
          </a:p>
        </p:txBody>
      </p:sp>
    </p:spTree>
    <p:extLst>
      <p:ext uri="{BB962C8B-B14F-4D97-AF65-F5344CB8AC3E}">
        <p14:creationId xmlns:p14="http://schemas.microsoft.com/office/powerpoint/2010/main" val="35981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E79A2-04AA-4CB2-A9F9-F11B5317E57D}" type="datetimeFigureOut">
              <a:rPr lang="en-IE" smtClean="0"/>
              <a:t>10/07/2017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D784E9E-7890-4087-88BC-9DA7BE4C33C9}" type="slidenum">
              <a:rPr lang="en-IE" smtClean="0"/>
              <a:t>‹#›</a:t>
            </a:fld>
            <a:endParaRPr lang="en-IE"/>
          </a:p>
        </p:txBody>
      </p:sp>
    </p:spTree>
    <p:extLst>
      <p:ext uri="{BB962C8B-B14F-4D97-AF65-F5344CB8AC3E}">
        <p14:creationId xmlns:p14="http://schemas.microsoft.com/office/powerpoint/2010/main" val="972729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6E79A2-04AA-4CB2-A9F9-F11B5317E57D}" type="datetimeFigureOut">
              <a:rPr lang="en-IE" smtClean="0"/>
              <a:t>10/07/2017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D784E9E-7890-4087-88BC-9DA7BE4C33C9}" type="slidenum">
              <a:rPr lang="en-IE" smtClean="0"/>
              <a:t>‹#›</a:t>
            </a:fld>
            <a:endParaRPr lang="en-IE"/>
          </a:p>
        </p:txBody>
      </p:sp>
    </p:spTree>
    <p:extLst>
      <p:ext uri="{BB962C8B-B14F-4D97-AF65-F5344CB8AC3E}">
        <p14:creationId xmlns:p14="http://schemas.microsoft.com/office/powerpoint/2010/main" val="426842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6E79A2-04AA-4CB2-A9F9-F11B5317E57D}" type="datetimeFigureOut">
              <a:rPr lang="en-IE" smtClean="0"/>
              <a:t>10/07/2017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D784E9E-7890-4087-88BC-9DA7BE4C33C9}" type="slidenum">
              <a:rPr lang="en-IE" smtClean="0"/>
              <a:t>‹#›</a:t>
            </a:fld>
            <a:endParaRPr lang="en-IE"/>
          </a:p>
        </p:txBody>
      </p:sp>
    </p:spTree>
    <p:extLst>
      <p:ext uri="{BB962C8B-B14F-4D97-AF65-F5344CB8AC3E}">
        <p14:creationId xmlns:p14="http://schemas.microsoft.com/office/powerpoint/2010/main" val="280918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E79A2-04AA-4CB2-A9F9-F11B5317E57D}" type="datetimeFigureOut">
              <a:rPr lang="en-IE" smtClean="0"/>
              <a:t>10/07/2017</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84E9E-7890-4087-88BC-9DA7BE4C33C9}" type="slidenum">
              <a:rPr lang="en-IE" smtClean="0"/>
              <a:t>‹#›</a:t>
            </a:fld>
            <a:endParaRPr lang="en-IE"/>
          </a:p>
        </p:txBody>
      </p:sp>
    </p:spTree>
    <p:extLst>
      <p:ext uri="{BB962C8B-B14F-4D97-AF65-F5344CB8AC3E}">
        <p14:creationId xmlns:p14="http://schemas.microsoft.com/office/powerpoint/2010/main" val="1134152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smtClean="0"/>
              <a:t>Lending Club Loans: Predicting the probability of default</a:t>
            </a:r>
            <a:endParaRPr lang="en-IE" dirty="0"/>
          </a:p>
        </p:txBody>
      </p:sp>
      <p:sp>
        <p:nvSpPr>
          <p:cNvPr id="3" name="Subtitle 2"/>
          <p:cNvSpPr>
            <a:spLocks noGrp="1"/>
          </p:cNvSpPr>
          <p:nvPr>
            <p:ph type="subTitle" idx="1"/>
          </p:nvPr>
        </p:nvSpPr>
        <p:spPr/>
        <p:txBody>
          <a:bodyPr/>
          <a:lstStyle/>
          <a:p>
            <a:r>
              <a:rPr lang="en-IE" dirty="0" smtClean="0"/>
              <a:t> by Pat O’Byrne</a:t>
            </a:r>
            <a:endParaRPr lang="en-IE" dirty="0"/>
          </a:p>
        </p:txBody>
      </p:sp>
    </p:spTree>
    <p:extLst>
      <p:ext uri="{BB962C8B-B14F-4D97-AF65-F5344CB8AC3E}">
        <p14:creationId xmlns:p14="http://schemas.microsoft.com/office/powerpoint/2010/main" val="102725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958" y="136627"/>
            <a:ext cx="9144000" cy="1247350"/>
          </a:xfrm>
        </p:spPr>
        <p:txBody>
          <a:bodyPr>
            <a:normAutofit/>
          </a:bodyPr>
          <a:lstStyle/>
          <a:p>
            <a:r>
              <a:rPr lang="en-IE" dirty="0" smtClean="0"/>
              <a:t>Results</a:t>
            </a:r>
            <a:endParaRPr lang="en-IE" dirty="0"/>
          </a:p>
        </p:txBody>
      </p:sp>
      <p:sp>
        <p:nvSpPr>
          <p:cNvPr id="7" name="Title 1"/>
          <p:cNvSpPr txBox="1">
            <a:spLocks/>
          </p:cNvSpPr>
          <p:nvPr/>
        </p:nvSpPr>
        <p:spPr>
          <a:xfrm>
            <a:off x="493691" y="2260242"/>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sp>
        <p:nvSpPr>
          <p:cNvPr id="8" name="Title 1"/>
          <p:cNvSpPr txBox="1">
            <a:spLocks/>
          </p:cNvSpPr>
          <p:nvPr/>
        </p:nvSpPr>
        <p:spPr>
          <a:xfrm>
            <a:off x="264529" y="4156641"/>
            <a:ext cx="6947641" cy="17482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endParaRPr lang="en-GB" sz="2000" dirty="0"/>
          </a:p>
          <a:p>
            <a:pPr marL="342900" indent="-342900" algn="l">
              <a:buFont typeface="Arial" panose="020B0604020202020204" pitchFamily="34" charset="0"/>
              <a:buChar char="•"/>
            </a:pPr>
            <a:endParaRPr lang="en-GB" sz="2000" dirty="0"/>
          </a:p>
          <a:p>
            <a:pPr algn="l"/>
            <a:endParaRPr lang="en-GB" sz="2000" dirty="0" smtClean="0"/>
          </a:p>
          <a:p>
            <a:pPr algn="l"/>
            <a:endParaRPr lang="en-GB" sz="2000" dirty="0"/>
          </a:p>
          <a:p>
            <a:pPr algn="l"/>
            <a:endParaRPr lang="en-GB" sz="2000" dirty="0" smtClean="0"/>
          </a:p>
          <a:p>
            <a:pPr algn="l"/>
            <a:r>
              <a:rPr lang="en-GB" sz="2000" dirty="0" smtClean="0"/>
              <a:t>Looking </a:t>
            </a:r>
            <a:r>
              <a:rPr lang="en-GB" sz="2000" dirty="0"/>
              <a:t>at the quantile </a:t>
            </a:r>
            <a:r>
              <a:rPr lang="en-GB" sz="2000" dirty="0" smtClean="0"/>
              <a:t>distributions for the predicted risk and the ERR</a:t>
            </a:r>
          </a:p>
          <a:p>
            <a:pPr marL="342900" indent="-342900" algn="l">
              <a:buFont typeface="Arial" panose="020B0604020202020204" pitchFamily="34" charset="0"/>
              <a:buChar char="•"/>
            </a:pPr>
            <a:endParaRPr lang="en-GB" sz="2000" dirty="0" smtClean="0"/>
          </a:p>
          <a:p>
            <a:pPr marL="342900" indent="-342900" algn="l">
              <a:buFont typeface="Arial" panose="020B0604020202020204" pitchFamily="34" charset="0"/>
              <a:buChar char="•"/>
            </a:pPr>
            <a:endParaRPr lang="en-GB" sz="2000" dirty="0"/>
          </a:p>
          <a:p>
            <a:pPr marL="342900" indent="-342900" algn="l">
              <a:buFont typeface="Arial" panose="020B0604020202020204" pitchFamily="34" charset="0"/>
              <a:buChar char="•"/>
            </a:pPr>
            <a:r>
              <a:rPr lang="en-GB" sz="2000" dirty="0"/>
              <a:t>A</a:t>
            </a:r>
            <a:r>
              <a:rPr lang="en-GB" sz="2000" dirty="0" smtClean="0"/>
              <a:t> </a:t>
            </a:r>
            <a:r>
              <a:rPr lang="en-GB" sz="2000" dirty="0"/>
              <a:t>t-value of 0.35 corresponds to 62% i.e. 62% of loans have a predicted risk below the cut off value of 0.35</a:t>
            </a:r>
            <a:r>
              <a:rPr lang="en-GB" sz="2000" dirty="0" smtClean="0"/>
              <a:t>.</a:t>
            </a:r>
          </a:p>
          <a:p>
            <a:pPr marL="342900" indent="-342900" algn="l">
              <a:buFont typeface="Arial" panose="020B0604020202020204" pitchFamily="34" charset="0"/>
              <a:buChar char="•"/>
            </a:pPr>
            <a:endParaRPr lang="en-GB" sz="2000" dirty="0"/>
          </a:p>
          <a:p>
            <a:pPr algn="l"/>
            <a:endParaRPr lang="en-GB" sz="2000" dirty="0" smtClean="0"/>
          </a:p>
          <a:p>
            <a:pPr algn="l"/>
            <a:endParaRPr lang="en-GB" sz="2000" dirty="0"/>
          </a:p>
          <a:p>
            <a:pPr algn="l"/>
            <a:endParaRPr lang="en-GB" sz="2000" dirty="0" smtClean="0"/>
          </a:p>
          <a:p>
            <a:pPr algn="l"/>
            <a:endParaRPr lang="en-GB" sz="2000" dirty="0" smtClean="0"/>
          </a:p>
          <a:p>
            <a:pPr marL="342900" indent="-342900" algn="l">
              <a:buFont typeface="Arial" panose="020B0604020202020204" pitchFamily="34" charset="0"/>
              <a:buChar char="•"/>
            </a:pPr>
            <a:r>
              <a:rPr lang="en-GB" sz="2000" dirty="0"/>
              <a:t>The ERR is predicted as negative for the first 69% of loans which means that there will be an overall loss for the worst 69% of accepted loans. Hence, in order to maximise the profit, 100% of loans should be accepted.</a:t>
            </a:r>
            <a:endParaRPr lang="en-GB" sz="20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316" y="768928"/>
            <a:ext cx="4490434" cy="32074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316" y="3866365"/>
            <a:ext cx="4188288" cy="2991635"/>
          </a:xfrm>
          <a:prstGeom prst="rect">
            <a:avLst/>
          </a:prstGeom>
        </p:spPr>
      </p:pic>
    </p:spTree>
    <p:extLst>
      <p:ext uri="{BB962C8B-B14F-4D97-AF65-F5344CB8AC3E}">
        <p14:creationId xmlns:p14="http://schemas.microsoft.com/office/powerpoint/2010/main" val="1599404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958" y="136627"/>
            <a:ext cx="9144000" cy="1247350"/>
          </a:xfrm>
        </p:spPr>
        <p:txBody>
          <a:bodyPr>
            <a:normAutofit/>
          </a:bodyPr>
          <a:lstStyle/>
          <a:p>
            <a:r>
              <a:rPr lang="en-IE" dirty="0" smtClean="0"/>
              <a:t>Conclusion</a:t>
            </a:r>
            <a:endParaRPr lang="en-IE" dirty="0"/>
          </a:p>
        </p:txBody>
      </p:sp>
      <p:sp>
        <p:nvSpPr>
          <p:cNvPr id="7" name="Title 1"/>
          <p:cNvSpPr txBox="1">
            <a:spLocks/>
          </p:cNvSpPr>
          <p:nvPr/>
        </p:nvSpPr>
        <p:spPr>
          <a:xfrm>
            <a:off x="390660" y="1500389"/>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sp>
        <p:nvSpPr>
          <p:cNvPr id="8" name="Title 1"/>
          <p:cNvSpPr txBox="1">
            <a:spLocks/>
          </p:cNvSpPr>
          <p:nvPr/>
        </p:nvSpPr>
        <p:spPr>
          <a:xfrm>
            <a:off x="0" y="2724383"/>
            <a:ext cx="11532519" cy="29615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buFont typeface="Arial" panose="020B0604020202020204" pitchFamily="34" charset="0"/>
              <a:buChar char="•"/>
            </a:pPr>
            <a:r>
              <a:rPr lang="en-GB" sz="1600" dirty="0" smtClean="0"/>
              <a:t>The model which has been built for predicting the probability of default for each loan has been successfully applied to the Lending Club data. The model has outperformed the baseline by 25.7% in terms of accuracy with an optimal sensitivity of 92.5% achieved. </a:t>
            </a:r>
          </a:p>
          <a:p>
            <a:pPr marL="342900" indent="-342900" algn="just">
              <a:buFont typeface="Arial" panose="020B0604020202020204" pitchFamily="34" charset="0"/>
              <a:buChar char="•"/>
            </a:pPr>
            <a:endParaRPr lang="en-GB" sz="1600" dirty="0" smtClean="0"/>
          </a:p>
          <a:p>
            <a:pPr marL="342900" indent="-342900" algn="just">
              <a:buFont typeface="Arial" panose="020B0604020202020204" pitchFamily="34" charset="0"/>
              <a:buChar char="•"/>
            </a:pPr>
            <a:r>
              <a:rPr lang="en-GB" sz="1600" dirty="0" smtClean="0"/>
              <a:t>The cost of misclassification of a default loan can be much more detrimental to Lending Club than the cost of misclassification of a successful loan. Hence, it was far more important for the model to keep False Negatives as low as possible rather than False Positives, while still keeping the accuracy high. Hence, a suitable t value was selected to achieve a high Sensitivity</a:t>
            </a:r>
            <a:r>
              <a:rPr lang="en-GB" sz="1600" dirty="0"/>
              <a:t>.</a:t>
            </a:r>
            <a:r>
              <a:rPr lang="en-GB" sz="1600" dirty="0" smtClean="0"/>
              <a:t> </a:t>
            </a:r>
          </a:p>
          <a:p>
            <a:pPr marL="342900" indent="-342900" algn="just">
              <a:buFont typeface="Arial" panose="020B0604020202020204" pitchFamily="34" charset="0"/>
              <a:buChar char="•"/>
            </a:pPr>
            <a:endParaRPr lang="en-GB" sz="1600" dirty="0" smtClean="0"/>
          </a:p>
          <a:p>
            <a:pPr marL="342900" indent="-342900" algn="just">
              <a:buFont typeface="Arial" panose="020B0604020202020204" pitchFamily="34" charset="0"/>
              <a:buChar char="•"/>
            </a:pPr>
            <a:r>
              <a:rPr lang="en-GB" sz="1600" dirty="0" smtClean="0"/>
              <a:t>0.3 &lt; t &gt; 0.5 was determined to be the region of the optimal t-value – which was then selected at t=0.35 using the ROC curve. </a:t>
            </a:r>
          </a:p>
          <a:p>
            <a:pPr marL="342900" indent="-342900" algn="just">
              <a:buFont typeface="Arial" panose="020B0604020202020204" pitchFamily="34" charset="0"/>
              <a:buChar char="•"/>
            </a:pPr>
            <a:endParaRPr lang="en-GB" sz="1600" dirty="0" smtClean="0"/>
          </a:p>
          <a:p>
            <a:pPr marL="342900" indent="-342900" algn="just">
              <a:buFont typeface="Arial" panose="020B0604020202020204" pitchFamily="34" charset="0"/>
              <a:buChar char="•"/>
            </a:pPr>
            <a:r>
              <a:rPr lang="en-GB" sz="1600" dirty="0" smtClean="0"/>
              <a:t>62% of the loans were good based on the cut off value of t = 0.35 </a:t>
            </a:r>
            <a:r>
              <a:rPr lang="en-GB" sz="1600" dirty="0" err="1" smtClean="0"/>
              <a:t>ie</a:t>
            </a:r>
            <a:r>
              <a:rPr lang="en-GB" sz="1600" dirty="0" smtClean="0"/>
              <a:t>. 62% of loans had predicted risk below 0.35. From this calculation is would appear that Lending Club's screening process may need to be refined in order to keep the predicted loan risk below the </a:t>
            </a:r>
            <a:r>
              <a:rPr lang="en-GB" sz="1600" dirty="0" err="1" smtClean="0"/>
              <a:t>cutoff</a:t>
            </a:r>
            <a:r>
              <a:rPr lang="en-GB" sz="1600" dirty="0" smtClean="0"/>
              <a:t> value. </a:t>
            </a:r>
          </a:p>
          <a:p>
            <a:pPr marL="342900" indent="-342900" algn="just">
              <a:buFont typeface="Arial" panose="020B0604020202020204" pitchFamily="34" charset="0"/>
              <a:buChar char="•"/>
            </a:pPr>
            <a:endParaRPr lang="en-GB" sz="1600" dirty="0" smtClean="0"/>
          </a:p>
          <a:p>
            <a:pPr marL="342900" indent="-342900" algn="just">
              <a:buFont typeface="Arial" panose="020B0604020202020204" pitchFamily="34" charset="0"/>
              <a:buChar char="•"/>
            </a:pPr>
            <a:r>
              <a:rPr lang="en-GB" sz="1600" dirty="0" smtClean="0"/>
              <a:t>With that said, interestingly, the quantile distribution for the ERR (Expected Rate of Return) tells a different story. 62% of the accepted loans result in a rate of return of -3.9%. Whereas if 100% of the loans are accepted, the overall rate of return is 18.9%. </a:t>
            </a:r>
          </a:p>
          <a:p>
            <a:pPr marL="342900" indent="-342900" algn="just">
              <a:buFont typeface="Arial" panose="020B0604020202020204" pitchFamily="34" charset="0"/>
              <a:buChar char="•"/>
            </a:pPr>
            <a:endParaRPr lang="en-GB" sz="1600" dirty="0" smtClean="0"/>
          </a:p>
          <a:p>
            <a:pPr marL="342900" indent="-342900" algn="just">
              <a:buFont typeface="Arial" panose="020B0604020202020204" pitchFamily="34" charset="0"/>
              <a:buChar char="•"/>
            </a:pPr>
            <a:r>
              <a:rPr lang="en-GB" sz="1600" dirty="0" smtClean="0"/>
              <a:t>Taking these two variables into account, it is clear there is a trade-off between the ERR and the Predicted Risk. Hence, it depends on the criteria of Lending Club: to make as much profit overall, or to ensure fewer defaults for the individual investors.</a:t>
            </a:r>
            <a:endParaRPr lang="en-GB" sz="1600" dirty="0"/>
          </a:p>
        </p:txBody>
      </p:sp>
    </p:spTree>
    <p:extLst>
      <p:ext uri="{BB962C8B-B14F-4D97-AF65-F5344CB8AC3E}">
        <p14:creationId xmlns:p14="http://schemas.microsoft.com/office/powerpoint/2010/main" val="3379095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958" y="136627"/>
            <a:ext cx="9144000" cy="1247350"/>
          </a:xfrm>
        </p:spPr>
        <p:txBody>
          <a:bodyPr>
            <a:normAutofit/>
          </a:bodyPr>
          <a:lstStyle/>
          <a:p>
            <a:r>
              <a:rPr lang="en-IE" dirty="0" smtClean="0"/>
              <a:t>Recommendations</a:t>
            </a:r>
            <a:endParaRPr lang="en-IE" dirty="0"/>
          </a:p>
        </p:txBody>
      </p:sp>
      <p:sp>
        <p:nvSpPr>
          <p:cNvPr id="7" name="Title 1"/>
          <p:cNvSpPr txBox="1">
            <a:spLocks/>
          </p:cNvSpPr>
          <p:nvPr/>
        </p:nvSpPr>
        <p:spPr>
          <a:xfrm>
            <a:off x="390660" y="1500389"/>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sp>
        <p:nvSpPr>
          <p:cNvPr id="8" name="Title 1"/>
          <p:cNvSpPr txBox="1">
            <a:spLocks/>
          </p:cNvSpPr>
          <p:nvPr/>
        </p:nvSpPr>
        <p:spPr>
          <a:xfrm>
            <a:off x="201698" y="2930446"/>
            <a:ext cx="11532519" cy="29615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smtClean="0"/>
              <a:t>      </a:t>
            </a:r>
          </a:p>
          <a:p>
            <a:pPr algn="l"/>
            <a:r>
              <a:rPr lang="en-GB" sz="1600" b="1" u="sng" dirty="0" smtClean="0"/>
              <a:t>1. Interest rate</a:t>
            </a:r>
          </a:p>
          <a:p>
            <a:pPr marL="342900" indent="-342900" algn="l">
              <a:buAutoNum type="arabicPeriod" startAt="2"/>
            </a:pPr>
            <a:endParaRPr lang="en-GB" sz="1600" b="1" u="sng" dirty="0" smtClean="0"/>
          </a:p>
          <a:p>
            <a:pPr marL="285750" indent="-285750" algn="l">
              <a:buFont typeface="Arial" panose="020B0604020202020204" pitchFamily="34" charset="0"/>
              <a:buChar char="•"/>
            </a:pPr>
            <a:r>
              <a:rPr lang="en-GB" sz="1600" dirty="0" smtClean="0"/>
              <a:t>In terms of the accepted loan data which was used for the purpose of this analysis, the interest rate plays a significant role in both the loan attractiveness to potential investors (i.e. how much profit can be made on a successful loan) and to the probability of default. This is mainly because it is calculated from other variables that describe an applicants credit history such as FICO score. </a:t>
            </a:r>
          </a:p>
          <a:p>
            <a:pPr marL="285750" indent="-285750" algn="l">
              <a:buFont typeface="Arial" panose="020B0604020202020204" pitchFamily="34" charset="0"/>
              <a:buChar char="•"/>
            </a:pPr>
            <a:endParaRPr lang="en-GB" sz="1600" dirty="0" smtClean="0"/>
          </a:p>
          <a:p>
            <a:pPr marL="285750" indent="-285750" algn="l">
              <a:buFont typeface="Arial" panose="020B0604020202020204" pitchFamily="34" charset="0"/>
              <a:buChar char="•"/>
            </a:pPr>
            <a:r>
              <a:rPr lang="en-GB" sz="1600" dirty="0"/>
              <a:t>H</a:t>
            </a:r>
            <a:r>
              <a:rPr lang="en-GB" sz="1600" dirty="0" smtClean="0"/>
              <a:t>ence, it would be interesting to analyse the interest rate and build a model to determine the main variables that impact the calculation of interest rate. This could then be compared to model 6 used in this project, to see how the interest rate impacts the overall probability of default and to determine if the interest rate can be refined in any way. </a:t>
            </a:r>
          </a:p>
          <a:p>
            <a:pPr algn="l"/>
            <a:r>
              <a:rPr lang="en-GB" sz="1600" dirty="0" smtClean="0"/>
              <a:t>      </a:t>
            </a:r>
          </a:p>
          <a:p>
            <a:pPr algn="l"/>
            <a:r>
              <a:rPr lang="en-GB" sz="1600" b="1" dirty="0" smtClean="0"/>
              <a:t>2. </a:t>
            </a:r>
            <a:r>
              <a:rPr lang="en-GB" sz="1600" b="1" u="sng" dirty="0" smtClean="0"/>
              <a:t>Rejected data</a:t>
            </a:r>
          </a:p>
          <a:p>
            <a:pPr algn="l"/>
            <a:endParaRPr lang="en-GB" sz="1600" b="1" u="sng" dirty="0" smtClean="0"/>
          </a:p>
          <a:p>
            <a:pPr marL="285750" indent="-285750" algn="l">
              <a:buFont typeface="Arial" panose="020B0604020202020204" pitchFamily="34" charset="0"/>
              <a:buChar char="•"/>
            </a:pPr>
            <a:r>
              <a:rPr lang="en-GB" sz="1600" dirty="0"/>
              <a:t>T</a:t>
            </a:r>
            <a:r>
              <a:rPr lang="en-GB" sz="1600" dirty="0" smtClean="0"/>
              <a:t>he rejected data was wrangled in the early stages of the project and combined with common factors in the accepted data. It would be interesting to compare the 2 data sets to build a model that describes the acceptance criteria of a loan. The expectation would be to refine the acceptance criteria and improve the overall probability of default of the accepted loans. </a:t>
            </a:r>
          </a:p>
          <a:p>
            <a:pPr marL="285750" indent="-285750" algn="l">
              <a:buFont typeface="Arial" panose="020B0604020202020204" pitchFamily="34" charset="0"/>
              <a:buChar char="•"/>
            </a:pPr>
            <a:endParaRPr lang="en-GB" sz="1600" dirty="0" smtClean="0"/>
          </a:p>
          <a:p>
            <a:pPr marL="285750" indent="-285750" algn="l">
              <a:buFont typeface="Arial" panose="020B0604020202020204" pitchFamily="34" charset="0"/>
              <a:buChar char="•"/>
            </a:pPr>
            <a:r>
              <a:rPr lang="en-GB" sz="1600" dirty="0"/>
              <a:t>T</a:t>
            </a:r>
            <a:r>
              <a:rPr lang="en-GB" sz="1600" dirty="0" smtClean="0"/>
              <a:t>his would be done by removing the worst loans from the approved loan data set and adding in better loans from the rejected loan data set that meet the refined acceptance criteria from the model.</a:t>
            </a:r>
            <a:endParaRPr lang="en-GB" sz="1600" dirty="0"/>
          </a:p>
        </p:txBody>
      </p:sp>
    </p:spTree>
    <p:extLst>
      <p:ext uri="{BB962C8B-B14F-4D97-AF65-F5344CB8AC3E}">
        <p14:creationId xmlns:p14="http://schemas.microsoft.com/office/powerpoint/2010/main" val="71493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8" y="851907"/>
            <a:ext cx="9144000" cy="1247350"/>
          </a:xfrm>
        </p:spPr>
        <p:txBody>
          <a:bodyPr>
            <a:normAutofit/>
          </a:bodyPr>
          <a:lstStyle/>
          <a:p>
            <a:r>
              <a:rPr lang="en-IE" dirty="0" smtClean="0"/>
              <a:t>Overview</a:t>
            </a:r>
            <a:endParaRPr lang="en-IE" dirty="0"/>
          </a:p>
        </p:txBody>
      </p:sp>
      <p:sp>
        <p:nvSpPr>
          <p:cNvPr id="3" name="Subtitle 2"/>
          <p:cNvSpPr>
            <a:spLocks noGrp="1"/>
          </p:cNvSpPr>
          <p:nvPr>
            <p:ph type="subTitle" idx="1"/>
          </p:nvPr>
        </p:nvSpPr>
        <p:spPr>
          <a:xfrm>
            <a:off x="1438141" y="2571727"/>
            <a:ext cx="9144000" cy="3094977"/>
          </a:xfrm>
        </p:spPr>
        <p:txBody>
          <a:bodyPr>
            <a:normAutofit/>
          </a:bodyPr>
          <a:lstStyle/>
          <a:p>
            <a:pPr marL="342900" indent="-342900" algn="l">
              <a:buFont typeface="Arial" panose="020B0604020202020204" pitchFamily="34" charset="0"/>
              <a:buChar char="•"/>
            </a:pPr>
            <a:r>
              <a:rPr lang="en-IE" dirty="0" smtClean="0"/>
              <a:t>Introduction</a:t>
            </a:r>
          </a:p>
          <a:p>
            <a:pPr marL="342900" indent="-342900" algn="l">
              <a:buFont typeface="Arial" panose="020B0604020202020204" pitchFamily="34" charset="0"/>
              <a:buChar char="•"/>
            </a:pPr>
            <a:r>
              <a:rPr lang="en-IE" dirty="0" smtClean="0"/>
              <a:t>Exploratory Analysis</a:t>
            </a:r>
          </a:p>
          <a:p>
            <a:pPr marL="342900" indent="-342900" algn="l">
              <a:buFont typeface="Arial" panose="020B0604020202020204" pitchFamily="34" charset="0"/>
              <a:buChar char="•"/>
            </a:pPr>
            <a:r>
              <a:rPr lang="en-IE" dirty="0" smtClean="0"/>
              <a:t>The Model</a:t>
            </a:r>
          </a:p>
          <a:p>
            <a:pPr marL="342900" indent="-342900" algn="l">
              <a:buFont typeface="Arial" panose="020B0604020202020204" pitchFamily="34" charset="0"/>
              <a:buChar char="•"/>
            </a:pPr>
            <a:r>
              <a:rPr lang="en-IE" dirty="0" smtClean="0"/>
              <a:t>Prediction of Default</a:t>
            </a:r>
          </a:p>
          <a:p>
            <a:pPr marL="342900" indent="-342900" algn="l">
              <a:buFont typeface="Arial" panose="020B0604020202020204" pitchFamily="34" charset="0"/>
              <a:buChar char="•"/>
            </a:pPr>
            <a:r>
              <a:rPr lang="en-IE" dirty="0" smtClean="0"/>
              <a:t>Conclusion </a:t>
            </a:r>
          </a:p>
          <a:p>
            <a:pPr marL="342900" indent="-342900" algn="l">
              <a:buFont typeface="Arial" panose="020B0604020202020204" pitchFamily="34" charset="0"/>
              <a:buChar char="•"/>
            </a:pPr>
            <a:r>
              <a:rPr lang="en-IE" dirty="0" smtClean="0"/>
              <a:t>Next Steps</a:t>
            </a:r>
          </a:p>
          <a:p>
            <a:pPr marL="342900" indent="-342900" algn="l">
              <a:buFont typeface="Arial" panose="020B0604020202020204" pitchFamily="34" charset="0"/>
              <a:buChar char="•"/>
            </a:pPr>
            <a:endParaRPr lang="en-IE" dirty="0"/>
          </a:p>
        </p:txBody>
      </p:sp>
    </p:spTree>
    <p:extLst>
      <p:ext uri="{BB962C8B-B14F-4D97-AF65-F5344CB8AC3E}">
        <p14:creationId xmlns:p14="http://schemas.microsoft.com/office/powerpoint/2010/main" val="261415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8" y="851907"/>
            <a:ext cx="9144000" cy="1247350"/>
          </a:xfrm>
        </p:spPr>
        <p:txBody>
          <a:bodyPr>
            <a:normAutofit/>
          </a:bodyPr>
          <a:lstStyle/>
          <a:p>
            <a:r>
              <a:rPr lang="en-IE" dirty="0" smtClean="0"/>
              <a:t>Introduction</a:t>
            </a:r>
            <a:endParaRPr lang="en-IE" dirty="0"/>
          </a:p>
        </p:txBody>
      </p:sp>
      <p:sp>
        <p:nvSpPr>
          <p:cNvPr id="3" name="Subtitle 2"/>
          <p:cNvSpPr>
            <a:spLocks noGrp="1"/>
          </p:cNvSpPr>
          <p:nvPr>
            <p:ph type="subTitle" idx="1"/>
          </p:nvPr>
        </p:nvSpPr>
        <p:spPr>
          <a:xfrm>
            <a:off x="1438141" y="2571727"/>
            <a:ext cx="9144000" cy="3094977"/>
          </a:xfrm>
        </p:spPr>
        <p:txBody>
          <a:bodyPr>
            <a:normAutofit fontScale="85000" lnSpcReduction="10000"/>
          </a:bodyPr>
          <a:lstStyle/>
          <a:p>
            <a:pPr algn="just"/>
            <a:r>
              <a:rPr lang="en-GB" dirty="0" smtClean="0"/>
              <a:t>In 2015, Lending Club, a peer-to-peer lending company had a default rate of 7%, which meant that 7% of loans were not paid back to the investors. The objective of this project is to determine the most influential attributes to the  success of a loan and use this combination of attributes to determine the probability of a given loan defaulting.</a:t>
            </a:r>
          </a:p>
          <a:p>
            <a:pPr algn="just"/>
            <a:endParaRPr lang="en-GB" dirty="0"/>
          </a:p>
          <a:p>
            <a:pPr algn="just"/>
            <a:r>
              <a:rPr lang="en-GB" dirty="0" smtClean="0"/>
              <a:t>If Lending Club can reduce the risk of loans being offered, the loans will be more attractive to investors and hence, can increase the overall investment in Lending Club.  </a:t>
            </a:r>
          </a:p>
          <a:p>
            <a:pPr algn="just"/>
            <a:endParaRPr lang="en-GB" dirty="0"/>
          </a:p>
          <a:p>
            <a:pPr algn="just"/>
            <a:r>
              <a:rPr lang="en-GB" dirty="0" smtClean="0"/>
              <a:t>The main data set to be used was obtained from the Lending Club site and describes circa 42,000 loans issued between 2007 and 2011. </a:t>
            </a:r>
            <a:endParaRPr lang="en-GB" dirty="0"/>
          </a:p>
          <a:p>
            <a:pPr marL="342900" indent="-342900" algn="l">
              <a:buFont typeface="Arial" panose="020B0604020202020204" pitchFamily="34" charset="0"/>
              <a:buChar char="•"/>
            </a:pPr>
            <a:endParaRPr lang="en-IE" dirty="0"/>
          </a:p>
        </p:txBody>
      </p:sp>
    </p:spTree>
    <p:extLst>
      <p:ext uri="{BB962C8B-B14F-4D97-AF65-F5344CB8AC3E}">
        <p14:creationId xmlns:p14="http://schemas.microsoft.com/office/powerpoint/2010/main" val="424905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454" y="0"/>
            <a:ext cx="9144000" cy="1247350"/>
          </a:xfrm>
        </p:spPr>
        <p:txBody>
          <a:bodyPr>
            <a:normAutofit/>
          </a:bodyPr>
          <a:lstStyle/>
          <a:p>
            <a:r>
              <a:rPr lang="en-IE" dirty="0" smtClean="0"/>
              <a:t>Exploratory Analysis</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1" y="2908100"/>
            <a:ext cx="5203957" cy="37171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435" y="2908100"/>
            <a:ext cx="5052608" cy="3609006"/>
          </a:xfrm>
          <a:prstGeom prst="rect">
            <a:avLst/>
          </a:prstGeom>
        </p:spPr>
      </p:pic>
      <p:sp>
        <p:nvSpPr>
          <p:cNvPr id="7" name="Title 1"/>
          <p:cNvSpPr txBox="1">
            <a:spLocks/>
          </p:cNvSpPr>
          <p:nvPr/>
        </p:nvSpPr>
        <p:spPr>
          <a:xfrm>
            <a:off x="429297" y="2113008"/>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r>
              <a:rPr lang="en-IE" sz="2000" dirty="0" smtClean="0"/>
              <a:t>The loan status (good=0 or bad=1) was compared for each loan across the main loan attributes which quickly showed if a correlation was evident.</a:t>
            </a:r>
          </a:p>
          <a:p>
            <a:pPr marL="571500" indent="-571500" algn="l">
              <a:buFont typeface="Arial" panose="020B0604020202020204" pitchFamily="34" charset="0"/>
              <a:buChar char="•"/>
            </a:pPr>
            <a:r>
              <a:rPr lang="en-IE" sz="2000" dirty="0" smtClean="0"/>
              <a:t>FICO score and loan term show a stark difference between the loan status’ – hence, both attributes have an impact on the success of the loan.</a:t>
            </a:r>
          </a:p>
        </p:txBody>
      </p:sp>
    </p:spTree>
    <p:extLst>
      <p:ext uri="{BB962C8B-B14F-4D97-AF65-F5344CB8AC3E}">
        <p14:creationId xmlns:p14="http://schemas.microsoft.com/office/powerpoint/2010/main" val="21989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454" y="0"/>
            <a:ext cx="9144000" cy="1247350"/>
          </a:xfrm>
        </p:spPr>
        <p:txBody>
          <a:bodyPr>
            <a:normAutofit/>
          </a:bodyPr>
          <a:lstStyle/>
          <a:p>
            <a:r>
              <a:rPr lang="en-IE" dirty="0" smtClean="0"/>
              <a:t>Exploratory Analysis</a:t>
            </a:r>
            <a:endParaRPr lang="en-I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421" y="2687951"/>
            <a:ext cx="5295782" cy="3782702"/>
          </a:xfrm>
          <a:prstGeom prst="rect">
            <a:avLst/>
          </a:prstGeom>
        </p:spPr>
      </p:pic>
      <p:sp>
        <p:nvSpPr>
          <p:cNvPr id="7" name="Title 1"/>
          <p:cNvSpPr txBox="1">
            <a:spLocks/>
          </p:cNvSpPr>
          <p:nvPr/>
        </p:nvSpPr>
        <p:spPr>
          <a:xfrm>
            <a:off x="493691" y="2687951"/>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sp>
        <p:nvSpPr>
          <p:cNvPr id="8" name="Title 1"/>
          <p:cNvSpPr txBox="1">
            <a:spLocks/>
          </p:cNvSpPr>
          <p:nvPr/>
        </p:nvSpPr>
        <p:spPr>
          <a:xfrm>
            <a:off x="493691" y="1749626"/>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r>
              <a:rPr lang="en-IE" sz="2000" dirty="0" smtClean="0"/>
              <a:t>Annual income and employment length do not appear to have an influence on the loan status – both attributes are similar shape on the graph.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699" y="2882967"/>
            <a:ext cx="5022760" cy="3587686"/>
          </a:xfrm>
          <a:prstGeom prst="rect">
            <a:avLst/>
          </a:prstGeom>
        </p:spPr>
      </p:pic>
    </p:spTree>
    <p:extLst>
      <p:ext uri="{BB962C8B-B14F-4D97-AF65-F5344CB8AC3E}">
        <p14:creationId xmlns:p14="http://schemas.microsoft.com/office/powerpoint/2010/main" val="330239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958" y="136627"/>
            <a:ext cx="9144000" cy="1247350"/>
          </a:xfrm>
        </p:spPr>
        <p:txBody>
          <a:bodyPr>
            <a:normAutofit/>
          </a:bodyPr>
          <a:lstStyle/>
          <a:p>
            <a:r>
              <a:rPr lang="en-IE" dirty="0" smtClean="0"/>
              <a:t>The Model</a:t>
            </a:r>
            <a:endParaRPr lang="en-IE" dirty="0"/>
          </a:p>
        </p:txBody>
      </p:sp>
      <p:sp>
        <p:nvSpPr>
          <p:cNvPr id="7" name="Title 1"/>
          <p:cNvSpPr txBox="1">
            <a:spLocks/>
          </p:cNvSpPr>
          <p:nvPr/>
        </p:nvSpPr>
        <p:spPr>
          <a:xfrm>
            <a:off x="493691" y="2687951"/>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sp>
        <p:nvSpPr>
          <p:cNvPr id="8" name="Title 1"/>
          <p:cNvSpPr txBox="1">
            <a:spLocks/>
          </p:cNvSpPr>
          <p:nvPr/>
        </p:nvSpPr>
        <p:spPr>
          <a:xfrm>
            <a:off x="673525" y="3529617"/>
            <a:ext cx="9681087" cy="33375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r>
              <a:rPr lang="en-IE" sz="2000" dirty="0" smtClean="0"/>
              <a:t>A Logistic Regression model was built using the </a:t>
            </a:r>
            <a:r>
              <a:rPr lang="en-IE" sz="2000" dirty="0" err="1" smtClean="0"/>
              <a:t>glm</a:t>
            </a:r>
            <a:r>
              <a:rPr lang="en-IE" sz="2000" dirty="0" smtClean="0"/>
              <a:t>() function</a:t>
            </a:r>
          </a:p>
          <a:p>
            <a:pPr marL="571500" indent="-571500" algn="l">
              <a:buFont typeface="Arial" panose="020B0604020202020204" pitchFamily="34" charset="0"/>
              <a:buChar char="•"/>
            </a:pPr>
            <a:endParaRPr lang="en-IE" sz="2000" dirty="0"/>
          </a:p>
          <a:p>
            <a:pPr marL="571500" indent="-571500" algn="l">
              <a:buFont typeface="Arial" panose="020B0604020202020204" pitchFamily="34" charset="0"/>
              <a:buChar char="•"/>
            </a:pPr>
            <a:r>
              <a:rPr lang="en-IE" sz="2000" dirty="0" smtClean="0"/>
              <a:t>The “Train” data set was initially used – this was made up of 80% of the original data set, the other 20% for testing</a:t>
            </a:r>
          </a:p>
          <a:p>
            <a:pPr marL="571500" indent="-571500" algn="l">
              <a:buFont typeface="Arial" panose="020B0604020202020204" pitchFamily="34" charset="0"/>
              <a:buChar char="•"/>
            </a:pPr>
            <a:endParaRPr lang="en-IE" sz="2000" dirty="0"/>
          </a:p>
          <a:p>
            <a:pPr marL="571500" indent="-571500" algn="l">
              <a:buFont typeface="Arial" panose="020B0604020202020204" pitchFamily="34" charset="0"/>
              <a:buChar char="•"/>
            </a:pPr>
            <a:r>
              <a:rPr lang="en-IE" sz="2000" dirty="0" smtClean="0"/>
              <a:t>The “</a:t>
            </a:r>
            <a:r>
              <a:rPr lang="en-IE" sz="2000" dirty="0" err="1" smtClean="0"/>
              <a:t>Train_under</a:t>
            </a:r>
            <a:r>
              <a:rPr lang="en-IE" sz="2000" dirty="0" smtClean="0"/>
              <a:t>” data set was used for the final model as this included 50% good loans and 50% bad loans.  </a:t>
            </a:r>
          </a:p>
          <a:p>
            <a:pPr marL="571500" indent="-571500" algn="l">
              <a:buFont typeface="Arial" panose="020B0604020202020204" pitchFamily="34" charset="0"/>
              <a:buChar char="•"/>
            </a:pPr>
            <a:endParaRPr lang="en-IE" sz="2000" dirty="0" smtClean="0"/>
          </a:p>
          <a:p>
            <a:pPr marL="571500" indent="-571500" algn="l">
              <a:buFont typeface="Arial" panose="020B0604020202020204" pitchFamily="34" charset="0"/>
              <a:buChar char="•"/>
            </a:pPr>
            <a:r>
              <a:rPr lang="en-IE" sz="2000" dirty="0" smtClean="0"/>
              <a:t>All attributes were initially included in the model</a:t>
            </a:r>
          </a:p>
          <a:p>
            <a:pPr marL="571500" indent="-571500" algn="l">
              <a:buFont typeface="Arial" panose="020B0604020202020204" pitchFamily="34" charset="0"/>
              <a:buChar char="•"/>
            </a:pPr>
            <a:endParaRPr lang="en-IE" sz="2000" dirty="0"/>
          </a:p>
          <a:p>
            <a:pPr marL="571500" indent="-571500" algn="l">
              <a:buFont typeface="Arial" panose="020B0604020202020204" pitchFamily="34" charset="0"/>
              <a:buChar char="•"/>
            </a:pPr>
            <a:r>
              <a:rPr lang="en-IE" sz="2000" dirty="0" smtClean="0"/>
              <a:t>The attributes were narrowed down based on their significance until the final model was achieved:</a:t>
            </a:r>
          </a:p>
          <a:p>
            <a:pPr marL="571500" indent="-571500" algn="l">
              <a:buFont typeface="Arial" panose="020B0604020202020204" pitchFamily="34" charset="0"/>
              <a:buChar char="•"/>
            </a:pPr>
            <a:endParaRPr lang="en-IE" sz="2000" dirty="0" smtClean="0"/>
          </a:p>
          <a:p>
            <a:pPr algn="l"/>
            <a:r>
              <a:rPr lang="en-IE" sz="2000" b="1" i="1" dirty="0" smtClean="0"/>
              <a:t>model5</a:t>
            </a:r>
            <a:r>
              <a:rPr lang="en-IE" sz="2000" i="1" dirty="0" smtClean="0"/>
              <a:t> &lt;- </a:t>
            </a:r>
            <a:r>
              <a:rPr lang="en-IE" sz="2000" i="1" dirty="0" err="1" smtClean="0"/>
              <a:t>glm</a:t>
            </a:r>
            <a:r>
              <a:rPr lang="en-IE" sz="2000" i="1" dirty="0" smtClean="0"/>
              <a:t>(</a:t>
            </a:r>
            <a:r>
              <a:rPr lang="en-IE" sz="2000" i="1" dirty="0" err="1" smtClean="0"/>
              <a:t>is_bad</a:t>
            </a:r>
            <a:r>
              <a:rPr lang="en-IE" sz="2000" i="1" dirty="0" smtClean="0"/>
              <a:t> ~ </a:t>
            </a:r>
            <a:r>
              <a:rPr lang="en-IE" sz="2000" i="1" dirty="0" err="1" smtClean="0"/>
              <a:t>loan_amnt</a:t>
            </a:r>
            <a:r>
              <a:rPr lang="en-IE" sz="2000" i="1" dirty="0" smtClean="0"/>
              <a:t> + </a:t>
            </a:r>
            <a:r>
              <a:rPr lang="en-IE" sz="2000" i="1" dirty="0" err="1" smtClean="0"/>
              <a:t>term_mths</a:t>
            </a:r>
            <a:r>
              <a:rPr lang="en-IE" sz="2000" i="1" dirty="0" smtClean="0"/>
              <a:t> + purpose + </a:t>
            </a:r>
            <a:r>
              <a:rPr lang="en-IE" sz="2000" i="1" dirty="0" err="1" smtClean="0"/>
              <a:t>int_rate_percent</a:t>
            </a:r>
            <a:r>
              <a:rPr lang="en-IE" sz="2000" i="1" dirty="0" smtClean="0"/>
              <a:t> + grade + </a:t>
            </a:r>
            <a:r>
              <a:rPr lang="en-IE" sz="2000" i="1" dirty="0" err="1" smtClean="0"/>
              <a:t>annual_inc</a:t>
            </a:r>
            <a:r>
              <a:rPr lang="en-IE" sz="2000" i="1" dirty="0" smtClean="0"/>
              <a:t> + </a:t>
            </a:r>
            <a:r>
              <a:rPr lang="en-IE" sz="2000" i="1" dirty="0" err="1" smtClean="0"/>
              <a:t>total_acc</a:t>
            </a:r>
            <a:r>
              <a:rPr lang="en-IE" sz="2000" i="1" dirty="0" smtClean="0"/>
              <a:t> + </a:t>
            </a:r>
            <a:r>
              <a:rPr lang="en-IE" sz="2000" i="1" dirty="0" err="1" smtClean="0"/>
              <a:t>last_fico_range_high</a:t>
            </a:r>
            <a:r>
              <a:rPr lang="en-IE" sz="2000" i="1" dirty="0" smtClean="0"/>
              <a:t> + </a:t>
            </a:r>
            <a:r>
              <a:rPr lang="en-IE" sz="2000" i="1" dirty="0" err="1" smtClean="0"/>
              <a:t>meet_cred_pol</a:t>
            </a:r>
            <a:r>
              <a:rPr lang="en-IE" sz="2000" i="1" dirty="0" smtClean="0"/>
              <a:t> + </a:t>
            </a:r>
            <a:r>
              <a:rPr lang="en-IE" sz="2000" i="1" dirty="0" err="1" smtClean="0"/>
              <a:t>fico_norm</a:t>
            </a:r>
            <a:r>
              <a:rPr lang="en-IE" sz="2000" i="1" dirty="0" smtClean="0"/>
              <a:t>, data = </a:t>
            </a:r>
            <a:r>
              <a:rPr lang="en-IE" sz="2000" i="1" dirty="0" err="1" smtClean="0"/>
              <a:t>Train_under</a:t>
            </a:r>
            <a:r>
              <a:rPr lang="en-IE" sz="2000" i="1" dirty="0" smtClean="0"/>
              <a:t>, family = "binomial")</a:t>
            </a:r>
          </a:p>
          <a:p>
            <a:pPr marL="571500" indent="-571500" algn="l">
              <a:buFont typeface="Arial" panose="020B0604020202020204" pitchFamily="34" charset="0"/>
              <a:buChar char="•"/>
            </a:pPr>
            <a:endParaRPr lang="en-IE" sz="2000" dirty="0" smtClean="0"/>
          </a:p>
          <a:p>
            <a:pPr marL="571500" indent="-571500" algn="l">
              <a:buFont typeface="Arial" panose="020B0604020202020204" pitchFamily="34" charset="0"/>
              <a:buChar char="•"/>
            </a:pPr>
            <a:endParaRPr lang="en-IE" sz="2000" dirty="0" smtClean="0"/>
          </a:p>
          <a:p>
            <a:pPr marL="571500" indent="-571500" algn="l">
              <a:buFont typeface="Arial" panose="020B0604020202020204" pitchFamily="34" charset="0"/>
              <a:buChar char="•"/>
            </a:pPr>
            <a:endParaRPr lang="en-IE" sz="2000" dirty="0" smtClean="0"/>
          </a:p>
        </p:txBody>
      </p:sp>
    </p:spTree>
    <p:extLst>
      <p:ext uri="{BB962C8B-B14F-4D97-AF65-F5344CB8AC3E}">
        <p14:creationId xmlns:p14="http://schemas.microsoft.com/office/powerpoint/2010/main" val="45066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958" y="136627"/>
            <a:ext cx="9144000" cy="1247350"/>
          </a:xfrm>
        </p:spPr>
        <p:txBody>
          <a:bodyPr>
            <a:normAutofit/>
          </a:bodyPr>
          <a:lstStyle/>
          <a:p>
            <a:r>
              <a:rPr lang="en-IE" dirty="0" smtClean="0"/>
              <a:t>Model Accuracy</a:t>
            </a:r>
            <a:endParaRPr lang="en-IE" dirty="0"/>
          </a:p>
        </p:txBody>
      </p:sp>
      <p:sp>
        <p:nvSpPr>
          <p:cNvPr id="7" name="Title 1"/>
          <p:cNvSpPr txBox="1">
            <a:spLocks/>
          </p:cNvSpPr>
          <p:nvPr/>
        </p:nvSpPr>
        <p:spPr>
          <a:xfrm>
            <a:off x="493691" y="2260242"/>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sp>
        <p:nvSpPr>
          <p:cNvPr id="8" name="Title 1"/>
          <p:cNvSpPr txBox="1">
            <a:spLocks/>
          </p:cNvSpPr>
          <p:nvPr/>
        </p:nvSpPr>
        <p:spPr>
          <a:xfrm>
            <a:off x="403070" y="3287360"/>
            <a:ext cx="8341685" cy="17482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E" sz="2000" dirty="0" smtClean="0"/>
          </a:p>
          <a:p>
            <a:pPr marL="571500" indent="-571500" algn="l">
              <a:buFont typeface="Arial" panose="020B0604020202020204" pitchFamily="34" charset="0"/>
              <a:buChar char="•"/>
            </a:pPr>
            <a:r>
              <a:rPr lang="en-IE" sz="2000" dirty="0" smtClean="0"/>
              <a:t>The accuracy of the model was determined using the following metrics:</a:t>
            </a:r>
          </a:p>
          <a:p>
            <a:pPr algn="l"/>
            <a:r>
              <a:rPr lang="en-GB" sz="2000" dirty="0"/>
              <a:t>	</a:t>
            </a:r>
            <a:r>
              <a:rPr lang="en-GB" sz="2000" dirty="0" smtClean="0"/>
              <a:t>	</a:t>
            </a:r>
          </a:p>
          <a:p>
            <a:pPr algn="l"/>
            <a:r>
              <a:rPr lang="en-GB" sz="2000" dirty="0"/>
              <a:t>	</a:t>
            </a:r>
            <a:r>
              <a:rPr lang="en-GB" sz="2000" dirty="0" smtClean="0"/>
              <a:t>	1. Overall accuracy = (TN + TP)/N</a:t>
            </a:r>
          </a:p>
          <a:p>
            <a:pPr algn="l"/>
            <a:endParaRPr lang="en-GB" sz="2000" dirty="0"/>
          </a:p>
          <a:p>
            <a:pPr algn="l"/>
            <a:r>
              <a:rPr lang="en-GB" sz="2000" dirty="0" smtClean="0"/>
              <a:t>		2. Sensitivity = TP/(TP+FN)</a:t>
            </a:r>
          </a:p>
          <a:p>
            <a:pPr algn="l"/>
            <a:endParaRPr lang="en-GB" sz="2000" dirty="0"/>
          </a:p>
          <a:p>
            <a:pPr algn="l"/>
            <a:r>
              <a:rPr lang="en-GB" sz="2000" dirty="0" smtClean="0"/>
              <a:t>		3. Specificity = TN/(TN+FP)</a:t>
            </a:r>
          </a:p>
          <a:p>
            <a:pPr marL="342900" indent="-342900" algn="l">
              <a:buFont typeface="Arial" panose="020B0604020202020204" pitchFamily="34" charset="0"/>
              <a:buChar char="•"/>
            </a:pPr>
            <a:endParaRPr lang="en-GB" sz="2000" dirty="0"/>
          </a:p>
          <a:p>
            <a:pPr marL="342900" indent="-342900" algn="l">
              <a:buFont typeface="Arial" panose="020B0604020202020204" pitchFamily="34" charset="0"/>
              <a:buChar char="•"/>
            </a:pPr>
            <a:endParaRPr lang="en-GB" sz="2000" dirty="0" smtClean="0"/>
          </a:p>
          <a:p>
            <a:pPr marL="342900" indent="-342900" algn="l">
              <a:buFont typeface="Arial" panose="020B0604020202020204" pitchFamily="34" charset="0"/>
              <a:buChar char="•"/>
            </a:pPr>
            <a:endParaRPr lang="en-IE" sz="2000" dirty="0" smtClean="0"/>
          </a:p>
        </p:txBody>
      </p:sp>
    </p:spTree>
    <p:extLst>
      <p:ext uri="{BB962C8B-B14F-4D97-AF65-F5344CB8AC3E}">
        <p14:creationId xmlns:p14="http://schemas.microsoft.com/office/powerpoint/2010/main" val="240009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958" y="136627"/>
            <a:ext cx="9144000" cy="1247350"/>
          </a:xfrm>
        </p:spPr>
        <p:txBody>
          <a:bodyPr>
            <a:normAutofit/>
          </a:bodyPr>
          <a:lstStyle/>
          <a:p>
            <a:r>
              <a:rPr lang="en-IE" dirty="0" smtClean="0"/>
              <a:t>Model Accuracy</a:t>
            </a:r>
            <a:endParaRPr lang="en-IE" dirty="0"/>
          </a:p>
        </p:txBody>
      </p:sp>
      <p:sp>
        <p:nvSpPr>
          <p:cNvPr id="7" name="Title 1"/>
          <p:cNvSpPr txBox="1">
            <a:spLocks/>
          </p:cNvSpPr>
          <p:nvPr/>
        </p:nvSpPr>
        <p:spPr>
          <a:xfrm>
            <a:off x="493691" y="2260242"/>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sp>
        <p:nvSpPr>
          <p:cNvPr id="8" name="Title 1"/>
          <p:cNvSpPr txBox="1">
            <a:spLocks/>
          </p:cNvSpPr>
          <p:nvPr/>
        </p:nvSpPr>
        <p:spPr>
          <a:xfrm>
            <a:off x="93976" y="4072972"/>
            <a:ext cx="6126519" cy="17482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2000" dirty="0"/>
          </a:p>
          <a:p>
            <a:pPr marL="342900" indent="-342900" algn="l">
              <a:buFont typeface="Arial" panose="020B0604020202020204" pitchFamily="34" charset="0"/>
              <a:buChar char="•"/>
            </a:pPr>
            <a:r>
              <a:rPr lang="en-GB" sz="2000" dirty="0" smtClean="0"/>
              <a:t>Sensitivity is the most important metric for this particular problem and hence the t-value was adjusted to optimal (t=0.35) to achieve a higher sensitivity value. This was done using the ROC curve.</a:t>
            </a:r>
          </a:p>
          <a:p>
            <a:pPr marL="342900" indent="-342900" algn="l">
              <a:buFont typeface="Arial" panose="020B0604020202020204" pitchFamily="34" charset="0"/>
              <a:buChar char="•"/>
            </a:pPr>
            <a:endParaRPr lang="en-GB" sz="2000" dirty="0" smtClean="0"/>
          </a:p>
          <a:p>
            <a:pPr algn="l"/>
            <a:r>
              <a:rPr lang="en-GB" sz="2000" i="1" dirty="0" err="1" smtClean="0"/>
              <a:t>ROCRpred</a:t>
            </a:r>
            <a:r>
              <a:rPr lang="en-GB" sz="2000" i="1" dirty="0" smtClean="0"/>
              <a:t> = ROCR::prediction(predict1, </a:t>
            </a:r>
            <a:r>
              <a:rPr lang="en-GB" sz="2000" i="1" dirty="0" err="1" smtClean="0"/>
              <a:t>Train$is_bad</a:t>
            </a:r>
            <a:r>
              <a:rPr lang="en-GB" sz="2000" i="1" dirty="0" smtClean="0"/>
              <a:t>)</a:t>
            </a:r>
          </a:p>
          <a:p>
            <a:pPr algn="l"/>
            <a:r>
              <a:rPr lang="en-GB" sz="2000" i="1" dirty="0" err="1" smtClean="0"/>
              <a:t>ROCRperf</a:t>
            </a:r>
            <a:r>
              <a:rPr lang="en-GB" sz="2000" i="1" dirty="0" smtClean="0"/>
              <a:t> = ROCR::performance(</a:t>
            </a:r>
            <a:r>
              <a:rPr lang="en-GB" sz="2000" i="1" dirty="0" err="1" smtClean="0"/>
              <a:t>ROCRpred</a:t>
            </a:r>
            <a:r>
              <a:rPr lang="en-GB" sz="2000" i="1" dirty="0" smtClean="0"/>
              <a:t>, "</a:t>
            </a:r>
            <a:r>
              <a:rPr lang="en-GB" sz="2000" i="1" dirty="0" err="1" smtClean="0"/>
              <a:t>tpr</a:t>
            </a:r>
            <a:r>
              <a:rPr lang="en-GB" sz="2000" i="1" dirty="0" smtClean="0"/>
              <a:t>", "</a:t>
            </a:r>
            <a:r>
              <a:rPr lang="en-GB" sz="2000" i="1" dirty="0" err="1" smtClean="0"/>
              <a:t>fpr</a:t>
            </a:r>
            <a:r>
              <a:rPr lang="en-GB" sz="2000" i="1" dirty="0" smtClean="0"/>
              <a:t>")</a:t>
            </a:r>
          </a:p>
          <a:p>
            <a:pPr algn="l"/>
            <a:endParaRPr lang="en-GB" sz="2000" i="1" dirty="0" smtClean="0"/>
          </a:p>
          <a:p>
            <a:pPr algn="l"/>
            <a:r>
              <a:rPr lang="en-GB" sz="2000" i="1" dirty="0" smtClean="0"/>
              <a:t>p2 &lt;- plot(</a:t>
            </a:r>
            <a:r>
              <a:rPr lang="en-GB" sz="2000" i="1" dirty="0" err="1" smtClean="0"/>
              <a:t>ROCRperf</a:t>
            </a:r>
            <a:r>
              <a:rPr lang="en-GB" sz="2000" i="1" dirty="0" smtClean="0"/>
              <a:t>, colorize = TRUE, print.cutoffs.at=</a:t>
            </a:r>
            <a:r>
              <a:rPr lang="en-GB" sz="2000" i="1" dirty="0" err="1" smtClean="0"/>
              <a:t>seq</a:t>
            </a:r>
            <a:r>
              <a:rPr lang="en-GB" sz="2000" i="1" dirty="0" smtClean="0"/>
              <a:t>(0,1,by=0.1), </a:t>
            </a:r>
            <a:r>
              <a:rPr lang="en-GB" sz="2000" i="1" dirty="0" err="1" smtClean="0"/>
              <a:t>text.adj</a:t>
            </a:r>
            <a:r>
              <a:rPr lang="en-GB" sz="2000" i="1" dirty="0" smtClean="0"/>
              <a:t> = c(-0.2, 1.7))</a:t>
            </a:r>
          </a:p>
          <a:p>
            <a:pPr marL="342900" indent="-342900" algn="l">
              <a:buFont typeface="Arial" panose="020B0604020202020204" pitchFamily="34" charset="0"/>
              <a:buChar char="•"/>
            </a:pPr>
            <a:endParaRPr lang="en-GB" sz="2000" dirty="0"/>
          </a:p>
          <a:p>
            <a:pPr marL="342900" indent="-342900" algn="l">
              <a:buFont typeface="Arial" panose="020B0604020202020204" pitchFamily="34" charset="0"/>
              <a:buChar char="•"/>
            </a:pPr>
            <a:endParaRPr lang="en-GB" sz="2000" dirty="0" smtClean="0"/>
          </a:p>
          <a:p>
            <a:pPr marL="342900" indent="-342900" algn="l">
              <a:buFont typeface="Arial" panose="020B0604020202020204" pitchFamily="34" charset="0"/>
              <a:buChar char="•"/>
            </a:pPr>
            <a:endParaRPr lang="en-IE" sz="20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050" y="1759589"/>
            <a:ext cx="5652537" cy="4037527"/>
          </a:xfrm>
          <a:prstGeom prst="rect">
            <a:avLst/>
          </a:prstGeom>
        </p:spPr>
      </p:pic>
    </p:spTree>
    <p:extLst>
      <p:ext uri="{BB962C8B-B14F-4D97-AF65-F5344CB8AC3E}">
        <p14:creationId xmlns:p14="http://schemas.microsoft.com/office/powerpoint/2010/main" val="253969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958" y="136627"/>
            <a:ext cx="9144000" cy="1247350"/>
          </a:xfrm>
        </p:spPr>
        <p:txBody>
          <a:bodyPr>
            <a:normAutofit/>
          </a:bodyPr>
          <a:lstStyle/>
          <a:p>
            <a:r>
              <a:rPr lang="en-IE" dirty="0" smtClean="0"/>
              <a:t>Results</a:t>
            </a:r>
            <a:endParaRPr lang="en-IE" dirty="0"/>
          </a:p>
        </p:txBody>
      </p:sp>
      <p:sp>
        <p:nvSpPr>
          <p:cNvPr id="7" name="Title 1"/>
          <p:cNvSpPr txBox="1">
            <a:spLocks/>
          </p:cNvSpPr>
          <p:nvPr/>
        </p:nvSpPr>
        <p:spPr>
          <a:xfrm>
            <a:off x="493691" y="2260242"/>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sp>
        <p:nvSpPr>
          <p:cNvPr id="8" name="Title 1"/>
          <p:cNvSpPr txBox="1">
            <a:spLocks/>
          </p:cNvSpPr>
          <p:nvPr/>
        </p:nvSpPr>
        <p:spPr>
          <a:xfrm>
            <a:off x="303165" y="3570697"/>
            <a:ext cx="11329585" cy="17482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endParaRPr lang="en-GB" sz="2000" dirty="0"/>
          </a:p>
          <a:p>
            <a:pPr marL="342900" indent="-342900" algn="l">
              <a:buFont typeface="Arial" panose="020B0604020202020204" pitchFamily="34" charset="0"/>
              <a:buChar char="•"/>
            </a:pPr>
            <a:endParaRPr lang="en-GB" sz="2000" dirty="0"/>
          </a:p>
          <a:p>
            <a:pPr marL="342900" indent="-342900" algn="l">
              <a:buFont typeface="Arial" panose="020B0604020202020204" pitchFamily="34" charset="0"/>
              <a:buChar char="•"/>
            </a:pPr>
            <a:endParaRPr lang="en-GB" sz="2000" dirty="0" smtClean="0"/>
          </a:p>
          <a:p>
            <a:pPr marL="342900" indent="-342900" algn="l">
              <a:buFont typeface="Arial" panose="020B0604020202020204" pitchFamily="34" charset="0"/>
              <a:buChar char="•"/>
            </a:pPr>
            <a:r>
              <a:rPr lang="en-IE" sz="2000" dirty="0" smtClean="0"/>
              <a:t>The predicted risk of default for each loan was determined:</a:t>
            </a:r>
          </a:p>
          <a:p>
            <a:pPr marL="342900" indent="-342900" algn="l">
              <a:buFont typeface="Arial" panose="020B0604020202020204" pitchFamily="34" charset="0"/>
              <a:buChar char="•"/>
            </a:pPr>
            <a:endParaRPr lang="en-IE" sz="2000" dirty="0" smtClean="0"/>
          </a:p>
          <a:p>
            <a:pPr algn="l"/>
            <a:r>
              <a:rPr lang="en-GB" sz="2000" i="1" dirty="0" err="1" smtClean="0"/>
              <a:t>Train$predicted.risk</a:t>
            </a:r>
            <a:r>
              <a:rPr lang="en-GB" sz="2000" i="1" dirty="0" smtClean="0"/>
              <a:t> &lt;- predict(model6, type = "response", </a:t>
            </a:r>
            <a:r>
              <a:rPr lang="en-GB" sz="2000" i="1" dirty="0" err="1" smtClean="0"/>
              <a:t>newdata</a:t>
            </a:r>
            <a:r>
              <a:rPr lang="en-GB" sz="2000" i="1" dirty="0" smtClean="0"/>
              <a:t> = Train)</a:t>
            </a:r>
          </a:p>
          <a:p>
            <a:pPr algn="l"/>
            <a:endParaRPr lang="en-GB" sz="2000" i="1" dirty="0" smtClean="0"/>
          </a:p>
          <a:p>
            <a:pPr algn="l"/>
            <a:endParaRPr lang="en-GB" sz="2000" i="1" dirty="0"/>
          </a:p>
          <a:p>
            <a:pPr marL="342900" indent="-342900" algn="l">
              <a:buFont typeface="Arial" panose="020B0604020202020204" pitchFamily="34" charset="0"/>
              <a:buChar char="•"/>
            </a:pPr>
            <a:r>
              <a:rPr lang="en-GB" sz="2000" dirty="0" smtClean="0"/>
              <a:t>This value allowed for further calculations on the loans to be made:</a:t>
            </a:r>
          </a:p>
          <a:p>
            <a:pPr marL="342900" indent="-342900" algn="l">
              <a:buFont typeface="Arial" panose="020B0604020202020204" pitchFamily="34" charset="0"/>
              <a:buChar char="•"/>
            </a:pPr>
            <a:endParaRPr lang="en-GB" sz="2000" dirty="0"/>
          </a:p>
          <a:p>
            <a:pPr algn="l"/>
            <a:r>
              <a:rPr lang="en-GB" sz="2000" dirty="0" smtClean="0"/>
              <a:t>	1. </a:t>
            </a:r>
            <a:r>
              <a:rPr lang="en-GB" sz="2000" b="1" i="1" dirty="0" smtClean="0"/>
              <a:t>ERR = (1-predicted.risk)*((</a:t>
            </a:r>
            <a:r>
              <a:rPr lang="en-GB" sz="2000" b="1" i="1" dirty="0" err="1" smtClean="0"/>
              <a:t>int_rate_percent</a:t>
            </a:r>
            <a:r>
              <a:rPr lang="en-GB" sz="2000" b="1" i="1" dirty="0" smtClean="0"/>
              <a:t>)/100) + (</a:t>
            </a:r>
            <a:r>
              <a:rPr lang="en-GB" sz="2000" b="1" i="1" dirty="0" err="1" smtClean="0"/>
              <a:t>predicted.risk</a:t>
            </a:r>
            <a:r>
              <a:rPr lang="en-GB" sz="2000" b="1" i="1" dirty="0" smtClean="0"/>
              <a:t>)*(-1))</a:t>
            </a:r>
          </a:p>
          <a:p>
            <a:pPr algn="l"/>
            <a:endParaRPr lang="en-GB" sz="2000" dirty="0"/>
          </a:p>
          <a:p>
            <a:pPr algn="l"/>
            <a:r>
              <a:rPr lang="en-GB" sz="2000" dirty="0" smtClean="0"/>
              <a:t>	2. </a:t>
            </a:r>
            <a:r>
              <a:rPr lang="en-GB" sz="2000" b="1" i="1" dirty="0" smtClean="0"/>
              <a:t>Profit = ERR*</a:t>
            </a:r>
            <a:r>
              <a:rPr lang="en-GB" sz="2000" b="1" i="1" dirty="0" err="1" smtClean="0"/>
              <a:t>loan_amnt</a:t>
            </a:r>
            <a:endParaRPr lang="en-GB" sz="2000" b="1" i="1" dirty="0" smtClean="0"/>
          </a:p>
          <a:p>
            <a:pPr algn="l"/>
            <a:endParaRPr lang="en-GB" sz="2000" dirty="0"/>
          </a:p>
          <a:p>
            <a:pPr algn="l"/>
            <a:r>
              <a:rPr lang="en-GB" sz="2000" dirty="0" smtClean="0"/>
              <a:t>	3. </a:t>
            </a:r>
            <a:r>
              <a:rPr lang="en-GB" sz="2000" b="1" i="1" dirty="0" err="1" smtClean="0"/>
              <a:t>Amount_Returned</a:t>
            </a:r>
            <a:r>
              <a:rPr lang="en-GB" sz="2000" b="1" i="1" dirty="0" smtClean="0"/>
              <a:t> = (1+ERR)*(</a:t>
            </a:r>
            <a:r>
              <a:rPr lang="en-GB" sz="2000" b="1" i="1" dirty="0" err="1" smtClean="0"/>
              <a:t>loan_amnt</a:t>
            </a:r>
            <a:r>
              <a:rPr lang="en-GB" sz="2000" b="1" i="1" dirty="0" smtClean="0"/>
              <a:t>)</a:t>
            </a:r>
            <a:endParaRPr lang="en-IE" sz="2000" b="1" i="1" dirty="0" smtClean="0"/>
          </a:p>
        </p:txBody>
      </p:sp>
    </p:spTree>
    <p:extLst>
      <p:ext uri="{BB962C8B-B14F-4D97-AF65-F5344CB8AC3E}">
        <p14:creationId xmlns:p14="http://schemas.microsoft.com/office/powerpoint/2010/main" val="502746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1074</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Lending Club Loans: Predicting the probability of default</vt:lpstr>
      <vt:lpstr>Overview</vt:lpstr>
      <vt:lpstr>Introduction</vt:lpstr>
      <vt:lpstr>Exploratory Analysis</vt:lpstr>
      <vt:lpstr>Exploratory Analysis</vt:lpstr>
      <vt:lpstr>The Model</vt:lpstr>
      <vt:lpstr>Model Accuracy</vt:lpstr>
      <vt:lpstr>Model Accuracy</vt:lpstr>
      <vt:lpstr>Results</vt:lpstr>
      <vt:lpstr>Results</vt:lpstr>
      <vt:lpstr>Conclusion</vt:lpstr>
      <vt:lpstr>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Loans: Predicting the probability of default</dc:title>
  <dc:creator>Pat O' Byrne</dc:creator>
  <cp:lastModifiedBy>Pat O' Byrne</cp:lastModifiedBy>
  <cp:revision>13</cp:revision>
  <dcterms:created xsi:type="dcterms:W3CDTF">2017-07-10T18:16:13Z</dcterms:created>
  <dcterms:modified xsi:type="dcterms:W3CDTF">2017-07-10T20:21:54Z</dcterms:modified>
</cp:coreProperties>
</file>