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8CD8"/>
    <a:srgbClr val="1E1E1E"/>
    <a:srgbClr val="39C8B0"/>
    <a:srgbClr val="246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9" autoAdjust="0"/>
    <p:restoredTop sz="94630"/>
  </p:normalViewPr>
  <p:slideViewPr>
    <p:cSldViewPr snapToGrid="0" showGuides="1">
      <p:cViewPr>
        <p:scale>
          <a:sx n="100" d="100"/>
          <a:sy n="100" d="100"/>
        </p:scale>
        <p:origin x="3488" y="-4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98DF4-873B-4027-BEA5-BD5BA0BEB130}" type="datetimeFigureOut">
              <a:rPr lang="LID4096" smtClean="0"/>
              <a:t>3/14/25</a:t>
            </a:fld>
            <a:endParaRPr lang="LID4096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LID4096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B5420-1BBC-47AC-914F-C2418D835A3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686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B5420-1BBC-47AC-914F-C2418D835A35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8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49D5C-2F02-48C9-B1CE-CEF83D395D23}" type="datetime1">
              <a:rPr lang="LID4096" smtClean="0"/>
              <a:t>3/14/25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387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99855-C666-4AC5-B654-CDE580277166}" type="datetime1">
              <a:rPr lang="LID4096" smtClean="0"/>
              <a:t>3/14/25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212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5B5B-7C61-45DB-90B1-A4C452DFEECB}" type="datetime1">
              <a:rPr lang="LID4096" smtClean="0"/>
              <a:t>3/14/25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858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E50D-8CAC-4415-AD53-E890C1828379}" type="datetime1">
              <a:rPr lang="LID4096" smtClean="0"/>
              <a:t>3/14/25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728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1114-9AF2-43BC-A69B-4D5C6D649E6B}" type="datetime1">
              <a:rPr lang="LID4096" smtClean="0"/>
              <a:t>3/14/25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180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1389-932C-4E82-BFF4-C506C7F2026B}" type="datetime1">
              <a:rPr lang="LID4096" smtClean="0"/>
              <a:t>3/14/25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058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31C9-ADDB-41B4-8762-9B101188FB4A}" type="datetime1">
              <a:rPr lang="LID4096" smtClean="0"/>
              <a:t>3/14/25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542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F235-D811-4B0F-B470-65B8DCB1236E}" type="datetime1">
              <a:rPr lang="LID4096" smtClean="0"/>
              <a:t>3/14/25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532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538D-ECD0-4412-B3BF-69D289CB38AE}" type="datetime1">
              <a:rPr lang="LID4096" smtClean="0"/>
              <a:t>3/14/25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932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3422-6328-4515-BDC9-1D32D8FB6CAA}" type="datetime1">
              <a:rPr lang="LID4096" smtClean="0"/>
              <a:t>3/14/25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493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2B6A-F891-47E2-B05C-9608ABA15048}" type="datetime1">
              <a:rPr lang="LID4096" smtClean="0"/>
              <a:t>3/14/25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943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1499B-7F2F-4F5F-B4BC-83B95EA0A306}" type="datetime1">
              <a:rPr lang="LID4096" smtClean="0"/>
              <a:t>3/14/25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D4A80-9DE4-4993-AAB5-84F5BA43946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755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.com/ja/support/downloads/drivers/download.frc-game-tools.html#553883" TargetMode="External"/><Relationship Id="rId2" Type="http://schemas.openxmlformats.org/officeDocument/2006/relationships/hyperlink" Target="https://github.com/wpilibsuite/allwpilib/releases/tag/v2025.3.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/wi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ctr-electronics.com/phoenix6/release/java/" TargetMode="External"/><Relationship Id="rId3" Type="http://schemas.openxmlformats.org/officeDocument/2006/relationships/hyperlink" Target="https://docs.wpilib.org/en/stable/" TargetMode="External"/><Relationship Id="rId7" Type="http://schemas.openxmlformats.org/officeDocument/2006/relationships/hyperlink" Target="https://v6.docs.ctr-electronics.com/en/stable/docs/hardware-reference/cancoder/index.html" TargetMode="External"/><Relationship Id="rId2" Type="http://schemas.openxmlformats.org/officeDocument/2006/relationships/hyperlink" Target="https://github.com/poc-nonprofit/RobotCode20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docs.revrobotics.com/java/com/revrobotics/package-summary.html" TargetMode="External"/><Relationship Id="rId5" Type="http://schemas.openxmlformats.org/officeDocument/2006/relationships/hyperlink" Target="https://docs.revrobotics.com/brushless/spark-max/overview" TargetMode="External"/><Relationship Id="rId4" Type="http://schemas.openxmlformats.org/officeDocument/2006/relationships/hyperlink" Target="https://github.wpilib.org/allwpilib/docs/release/java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95BD2-0855-925D-2271-CF485E9B3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394744"/>
            <a:ext cx="5829300" cy="1116512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FRC </a:t>
            </a:r>
            <a:r>
              <a:rPr lang="ja-JP" altLang="en-US" sz="32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ソフトウェアマニュアル</a:t>
            </a:r>
            <a:endParaRPr lang="LID4096" sz="32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6A43F69-B27D-12A2-E8E9-4093B2984CD9}"/>
              </a:ext>
            </a:extLst>
          </p:cNvPr>
          <p:cNvSpPr txBox="1"/>
          <p:nvPr/>
        </p:nvSpPr>
        <p:spPr>
          <a:xfrm>
            <a:off x="3905250" y="5511256"/>
            <a:ext cx="22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2025.3  -  POC#9645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8289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BDE7C-0B9E-4716-E137-E25313DF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406382"/>
            <a:ext cx="6347011" cy="456315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目次</a:t>
            </a:r>
            <a:endParaRPr lang="LID4096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E21FE736-3D1F-33DD-F985-E13C1704B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075101"/>
              </p:ext>
            </p:extLst>
          </p:nvPr>
        </p:nvGraphicFramePr>
        <p:xfrm>
          <a:off x="317687" y="1009744"/>
          <a:ext cx="6284818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0113">
                  <a:extLst>
                    <a:ext uri="{9D8B030D-6E8A-4147-A177-3AD203B41FA5}">
                      <a16:colId xmlns:a16="http://schemas.microsoft.com/office/drawing/2014/main" val="1858594934"/>
                    </a:ext>
                  </a:extLst>
                </a:gridCol>
                <a:gridCol w="1344705">
                  <a:extLst>
                    <a:ext uri="{9D8B030D-6E8A-4147-A177-3AD203B41FA5}">
                      <a16:colId xmlns:a16="http://schemas.microsoft.com/office/drawing/2014/main" val="3483187312"/>
                    </a:ext>
                  </a:extLst>
                </a:gridCol>
              </a:tblGrid>
              <a:tr h="369592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はじめに</a:t>
                      </a:r>
                      <a:endParaRPr lang="LID4096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3 - 4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970792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r>
                        <a:rPr lang="en-US" sz="2000" dirty="0"/>
                        <a:t>Operator Console</a:t>
                      </a:r>
                      <a:r>
                        <a:rPr lang="ja-JP" altLang="en-US" sz="2000"/>
                        <a:t>の</a:t>
                      </a:r>
                      <a:r>
                        <a:rPr lang="ja-JP" altLang="en-US" sz="2000" dirty="0"/>
                        <a:t>セットアップ</a:t>
                      </a:r>
                      <a:endParaRPr lang="LID4096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LID4096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852837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コードのビルド</a:t>
                      </a:r>
                      <a:r>
                        <a:rPr lang="en-US" altLang="ja-JP" sz="2000" dirty="0"/>
                        <a:t>/</a:t>
                      </a:r>
                      <a:r>
                        <a:rPr lang="ja-JP" altLang="en-US" sz="2000" dirty="0"/>
                        <a:t>デプロイ</a:t>
                      </a:r>
                      <a:endParaRPr lang="LID4096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856144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r>
                        <a:rPr lang="ja-JP" altLang="en-US" sz="2000" dirty="0"/>
                        <a:t>プロジェクト構成</a:t>
                      </a:r>
                      <a:endParaRPr lang="LID4096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3086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r>
                        <a:rPr lang="en-US" sz="2000" dirty="0"/>
                        <a:t>Subsystems</a:t>
                      </a:r>
                      <a:r>
                        <a:rPr lang="ja-JP" altLang="en-US" sz="2000" dirty="0"/>
                        <a:t>と</a:t>
                      </a:r>
                      <a:r>
                        <a:rPr lang="en-US" altLang="ja-JP" sz="2000" dirty="0"/>
                        <a:t>Commands</a:t>
                      </a:r>
                      <a:endParaRPr lang="LID4096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741058"/>
                  </a:ext>
                </a:extLst>
              </a:tr>
              <a:tr h="369592">
                <a:tc>
                  <a:txBody>
                    <a:bodyPr/>
                    <a:lstStyle/>
                    <a:p>
                      <a:r>
                        <a:rPr lang="en-US" sz="2000" dirty="0"/>
                        <a:t>Constants</a:t>
                      </a:r>
                      <a:endParaRPr lang="LID4096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LID4096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02129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78F63D-0239-7D79-62E9-576EEB56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399494"/>
            <a:ext cx="1543050" cy="403412"/>
          </a:xfrm>
        </p:spPr>
        <p:txBody>
          <a:bodyPr/>
          <a:lstStyle/>
          <a:p>
            <a:pPr algn="ctr"/>
            <a:fld id="{1B7D4A80-9DE4-4993-AAB5-84F5BA439461}" type="slidenum">
              <a:rPr lang="LID4096" sz="1400" smtClean="0"/>
              <a:pPr algn="ctr"/>
              <a:t>2</a:t>
            </a:fld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411738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27573-89B9-F6F7-F1A7-0E7A335E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07EEC-D284-9552-2301-EE87A0D6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406382"/>
            <a:ext cx="6347011" cy="456315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はじめに</a:t>
            </a:r>
            <a:endParaRPr lang="LID4096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415BE6-AB35-609E-D226-4AE20BC8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399494"/>
            <a:ext cx="1543050" cy="403412"/>
          </a:xfrm>
        </p:spPr>
        <p:txBody>
          <a:bodyPr/>
          <a:lstStyle/>
          <a:p>
            <a:pPr algn="ctr"/>
            <a:fld id="{1B7D4A80-9DE4-4993-AAB5-84F5BA439461}" type="slidenum">
              <a:rPr lang="LID4096" sz="1400" smtClean="0"/>
              <a:pPr algn="ctr"/>
              <a:t>3</a:t>
            </a:fld>
            <a:endParaRPr lang="LID4096" sz="14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B6F195-8052-722C-B515-BA955852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87" y="1009744"/>
            <a:ext cx="6284818" cy="8389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000" dirty="0"/>
              <a:t>ソフトウェア関連とスワーブ周りについて色々書いています．困ったときに役立ててください</a:t>
            </a:r>
            <a:r>
              <a:rPr lang="en-US" altLang="ja-JP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ja-JP" altLang="en-US" sz="2400" b="1" dirty="0"/>
              <a:t>必要なソフトウェア</a:t>
            </a:r>
            <a:endParaRPr lang="en-US" altLang="ja-JP" sz="2400" b="1" dirty="0"/>
          </a:p>
          <a:p>
            <a:r>
              <a:rPr lang="en-US" sz="2000" b="1" dirty="0"/>
              <a:t>WPILib2025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  <a:hlinkClick r:id="rId2"/>
              </a:rPr>
              <a:t>https://github.com/wpilibsuite/allwpilib/releases/tag/v2025.3.1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ja-JP" altLang="en-US" sz="1600" dirty="0"/>
              <a:t>  プログラムを書く</a:t>
            </a:r>
            <a:r>
              <a:rPr lang="en-US" altLang="ja-JP" sz="1600" dirty="0"/>
              <a:t>/</a:t>
            </a:r>
            <a:r>
              <a:rPr lang="ja-JP" altLang="en-US" sz="1600" dirty="0"/>
              <a:t>ビルド</a:t>
            </a:r>
            <a:r>
              <a:rPr lang="en-US" altLang="ja-JP" sz="1600" dirty="0"/>
              <a:t>/</a:t>
            </a:r>
            <a:r>
              <a:rPr lang="en-US" altLang="ja-JP" sz="1600" dirty="0" err="1"/>
              <a:t>RoboRIO</a:t>
            </a:r>
            <a:r>
              <a:rPr lang="ja-JP" altLang="en-US" sz="1600" dirty="0"/>
              <a:t>にデプロイするのに必要</a:t>
            </a:r>
            <a:endParaRPr lang="en-US" altLang="ja-JP" sz="1600" dirty="0"/>
          </a:p>
          <a:p>
            <a:endParaRPr lang="en-US" sz="1600" dirty="0"/>
          </a:p>
          <a:p>
            <a:r>
              <a:rPr lang="en-US" sz="2000" b="1" dirty="0"/>
              <a:t>FRC Driver Station 25.0 (FRC Game Tools)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  <a:hlinkClick r:id="rId3"/>
              </a:rPr>
              <a:t>https://www.ni.com/ja/support/downloads/drivers/download.frc-game-tools.html#553883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ja-JP" altLang="en-US" sz="1600" dirty="0"/>
              <a:t>  試合で必要</a:t>
            </a:r>
            <a:endParaRPr lang="en-US" altLang="ja-JP" sz="1600" dirty="0"/>
          </a:p>
          <a:p>
            <a:endParaRPr lang="en-US" sz="1600" dirty="0"/>
          </a:p>
          <a:p>
            <a:r>
              <a:rPr lang="en-US" sz="2000" b="1" dirty="0" err="1"/>
              <a:t>WPILib</a:t>
            </a:r>
            <a:r>
              <a:rPr lang="en-US" sz="2000" b="1" dirty="0"/>
              <a:t> </a:t>
            </a:r>
            <a:r>
              <a:rPr lang="en-US" sz="2000" b="1" dirty="0" err="1"/>
              <a:t>VSCode</a:t>
            </a:r>
            <a:r>
              <a:rPr lang="ja-JP" altLang="en-US" sz="2000" b="1" dirty="0"/>
              <a:t>または任意の</a:t>
            </a:r>
            <a:r>
              <a:rPr lang="en-US" altLang="ja-JP" sz="2000" b="1" dirty="0"/>
              <a:t>Java</a:t>
            </a:r>
            <a:r>
              <a:rPr lang="ja-JP" altLang="en-US" sz="2000" b="1" dirty="0"/>
              <a:t>用</a:t>
            </a:r>
            <a:r>
              <a:rPr lang="en-US" altLang="ja-JP" sz="2000" b="1" dirty="0"/>
              <a:t>IDE</a:t>
            </a:r>
          </a:p>
          <a:p>
            <a:pPr marL="0" indent="0">
              <a:buNone/>
            </a:pPr>
            <a:r>
              <a:rPr lang="ja-JP" altLang="en-US" sz="1600" dirty="0"/>
              <a:t>  プログラムを書くのに利用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>
                <a:solidFill>
                  <a:schemeClr val="tx1"/>
                </a:solidFill>
                <a:highlight>
                  <a:srgbClr val="778CD8"/>
                </a:highlight>
              </a:rPr>
              <a:t>※ </a:t>
            </a:r>
            <a:r>
              <a:rPr lang="ja-JP" altLang="en-US" sz="1600" dirty="0">
                <a:solidFill>
                  <a:schemeClr val="tx1"/>
                </a:solidFill>
                <a:highlight>
                  <a:srgbClr val="778CD8"/>
                </a:highlight>
              </a:rPr>
              <a:t>本マニュアルでは</a:t>
            </a:r>
            <a:r>
              <a:rPr lang="en-US" altLang="ja-JP" sz="1600" dirty="0">
                <a:solidFill>
                  <a:schemeClr val="tx1"/>
                </a:solidFill>
                <a:highlight>
                  <a:srgbClr val="778CD8"/>
                </a:highlight>
              </a:rPr>
              <a:t>,IntelliJ IDEA Ultimate</a:t>
            </a:r>
            <a:r>
              <a:rPr lang="ja-JP" altLang="en-US" sz="1600" dirty="0">
                <a:solidFill>
                  <a:schemeClr val="tx1"/>
                </a:solidFill>
                <a:highlight>
                  <a:srgbClr val="778CD8"/>
                </a:highlight>
              </a:rPr>
              <a:t>を使用しています</a:t>
            </a:r>
            <a:r>
              <a:rPr lang="en-US" altLang="ja-JP" sz="1600" dirty="0">
                <a:solidFill>
                  <a:schemeClr val="tx1"/>
                </a:solidFill>
                <a:highlight>
                  <a:srgbClr val="778CD8"/>
                </a:highlight>
              </a:rPr>
              <a:t>.</a:t>
            </a:r>
          </a:p>
          <a:p>
            <a:r>
              <a:rPr lang="en-US" sz="2000" b="1" dirty="0"/>
              <a:t>Git</a:t>
            </a:r>
          </a:p>
          <a:p>
            <a:pPr marL="0" indent="0">
              <a:buNone/>
            </a:pP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  <a:hlinkClick r:id="rId4"/>
              </a:rPr>
              <a:t>https://git-scm.com/downloads/win</a:t>
            </a:r>
            <a:r>
              <a:rPr lang="en-US" sz="1400" dirty="0"/>
              <a:t>)</a:t>
            </a:r>
            <a:endParaRPr lang="LID4096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1600" dirty="0"/>
              <a:t>  プログラムの更新に必要</a:t>
            </a:r>
            <a:endParaRPr lang="en-US" altLang="ja-JP" sz="1600" dirty="0"/>
          </a:p>
          <a:p>
            <a:endParaRPr lang="en-US" altLang="ja-JP" sz="1600" dirty="0"/>
          </a:p>
          <a:p>
            <a:pPr marL="0" indent="0">
              <a:buNone/>
            </a:pPr>
            <a:r>
              <a:rPr lang="ja-JP" altLang="en-US" sz="1600" u="sng" dirty="0"/>
              <a:t>以下，あると助かるかもしれないソフトウェアの紹介</a:t>
            </a:r>
            <a:endParaRPr lang="en-US" altLang="ja-JP" sz="1600" u="sng" dirty="0"/>
          </a:p>
          <a:p>
            <a:r>
              <a:rPr lang="en-US" sz="2000" b="1" dirty="0"/>
              <a:t>REV Hardware Client</a:t>
            </a:r>
          </a:p>
          <a:p>
            <a:pPr marL="0" indent="0">
              <a:buNone/>
            </a:pPr>
            <a:r>
              <a:rPr lang="en-US" altLang="ja-JP" sz="1600" dirty="0"/>
              <a:t>  Spark Max</a:t>
            </a:r>
            <a:r>
              <a:rPr lang="ja-JP" altLang="en-US" sz="1600" dirty="0"/>
              <a:t>の設定</a:t>
            </a:r>
            <a:r>
              <a:rPr lang="en-US" altLang="ja-JP" sz="1600" dirty="0"/>
              <a:t>/</a:t>
            </a:r>
            <a:r>
              <a:rPr lang="ja-JP" altLang="en-US" sz="1600" dirty="0"/>
              <a:t>ファーム更新で使います</a:t>
            </a:r>
            <a:r>
              <a:rPr lang="en-US" altLang="ja-JP" sz="1600" dirty="0"/>
              <a:t>. </a:t>
            </a:r>
            <a:r>
              <a:rPr lang="ja-JP" altLang="en-US" sz="1600" dirty="0"/>
              <a:t>公式ｻｲﾄからｲﾝｽﾄｰﾙ</a:t>
            </a:r>
            <a:r>
              <a:rPr lang="en-US" altLang="ja-JP" sz="1600" dirty="0"/>
              <a:t>.</a:t>
            </a:r>
          </a:p>
          <a:p>
            <a:r>
              <a:rPr lang="en-US" sz="2000" b="1" dirty="0"/>
              <a:t>Phoenix Tuner X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CANCoder</a:t>
            </a:r>
            <a:r>
              <a:rPr lang="ja-JP" altLang="en-US" sz="1600" dirty="0"/>
              <a:t>の設定で使います</a:t>
            </a:r>
            <a:r>
              <a:rPr lang="en-US" altLang="ja-JP" sz="1600" dirty="0"/>
              <a:t>. Microsoft Store</a:t>
            </a:r>
            <a:r>
              <a:rPr lang="ja-JP" altLang="en-US" sz="1600" dirty="0"/>
              <a:t>からインストール</a:t>
            </a:r>
            <a:r>
              <a:rPr lang="en-US" altLang="ja-JP" sz="16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526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31A15-F644-DB73-327A-DAC61758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D286E-E560-C7F2-D059-AC8B2B78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406382"/>
            <a:ext cx="6347011" cy="4563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はじめに</a:t>
            </a:r>
            <a:endParaRPr lang="LID4096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05DC03-8CF0-D51D-9FA8-76DDF31F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399494"/>
            <a:ext cx="1543050" cy="403412"/>
          </a:xfrm>
        </p:spPr>
        <p:txBody>
          <a:bodyPr/>
          <a:lstStyle/>
          <a:p>
            <a:pPr algn="ctr"/>
            <a:fld id="{1B7D4A80-9DE4-4993-AAB5-84F5BA439461}" type="slidenum">
              <a:rPr lang="LID4096" sz="1400" smtClean="0"/>
              <a:pPr algn="ctr"/>
              <a:t>4</a:t>
            </a:fld>
            <a:endParaRPr lang="LID4096" sz="14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80CBF6-F224-A0E4-4F84-7C4D4FFD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87" y="1009744"/>
            <a:ext cx="6284818" cy="8389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/>
              <a:t>資料</a:t>
            </a:r>
            <a:endParaRPr lang="en-US" altLang="ja-JP" sz="2400" b="1" dirty="0"/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hlinkClick r:id="rId2"/>
              </a:rPr>
              <a:t>https://github.com/poc-nonprofit/RobotCode2025</a:t>
            </a:r>
            <a:endParaRPr lang="en-US" sz="1400" dirty="0">
              <a:solidFill>
                <a:srgbClr val="0070C0"/>
              </a:solidFill>
            </a:endParaRPr>
          </a:p>
          <a:p>
            <a:r>
              <a:rPr lang="ja-JP" altLang="en-US" sz="1600" dirty="0"/>
              <a:t>制御コードの</a:t>
            </a:r>
            <a:r>
              <a:rPr lang="en-US" altLang="ja-JP" sz="1600" dirty="0"/>
              <a:t>Git Repository</a:t>
            </a:r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400" dirty="0">
                <a:hlinkClick r:id="rId3"/>
              </a:rPr>
              <a:t>https://docs.wpilib.org/en/stable/</a:t>
            </a:r>
            <a:endParaRPr lang="en-US" altLang="ja-JP" sz="1600" dirty="0"/>
          </a:p>
          <a:p>
            <a:r>
              <a:rPr lang="en-US" altLang="ja-JP" sz="1600" dirty="0" err="1"/>
              <a:t>WPILib</a:t>
            </a:r>
            <a:r>
              <a:rPr lang="ja-JP" altLang="en-US" sz="1600" dirty="0"/>
              <a:t>および</a:t>
            </a:r>
            <a:r>
              <a:rPr lang="en-US" altLang="ja-JP" sz="1600" dirty="0"/>
              <a:t>FRC</a:t>
            </a:r>
            <a:r>
              <a:rPr lang="ja-JP" altLang="en-US" sz="1600" dirty="0"/>
              <a:t>コントロールシステムのドキュメント</a:t>
            </a:r>
            <a:r>
              <a:rPr lang="en-US" altLang="ja-JP" sz="1600" dirty="0"/>
              <a:t>(</a:t>
            </a:r>
            <a:r>
              <a:rPr lang="ja-JP" altLang="en-US" sz="1600" dirty="0"/>
              <a:t>英語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基本全部ここ探せば書いてます</a:t>
            </a:r>
            <a:r>
              <a:rPr lang="en-US" altLang="ja-JP" sz="1600" dirty="0"/>
              <a:t>.</a:t>
            </a:r>
          </a:p>
          <a:p>
            <a:r>
              <a:rPr lang="ja-JP" altLang="en-US" sz="1600" dirty="0"/>
              <a:t>参照できるページがあれば載せます</a:t>
            </a:r>
            <a:r>
              <a:rPr lang="en-US" altLang="ja-JP" sz="1600" dirty="0"/>
              <a:t>.</a:t>
            </a:r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400" dirty="0">
                <a:hlinkClick r:id="rId4"/>
              </a:rPr>
              <a:t>https://github.wpilib.org/allwpilib/docs/release/java/index.html</a:t>
            </a:r>
            <a:endParaRPr lang="en-US" altLang="ja-JP" sz="1400" dirty="0"/>
          </a:p>
          <a:p>
            <a:r>
              <a:rPr lang="en-US" altLang="ja-JP" sz="1600" dirty="0" err="1"/>
              <a:t>WPILib</a:t>
            </a:r>
            <a:r>
              <a:rPr lang="en-US" altLang="ja-JP" sz="1600" dirty="0"/>
              <a:t> Java</a:t>
            </a:r>
            <a:r>
              <a:rPr lang="ja-JP" altLang="en-US" sz="1600" dirty="0"/>
              <a:t>のドキュメント</a:t>
            </a:r>
            <a:r>
              <a:rPr lang="en-US" altLang="ja-JP" sz="1600" dirty="0"/>
              <a:t>(</a:t>
            </a:r>
            <a:r>
              <a:rPr lang="ja-JP" altLang="en-US" sz="1600" dirty="0"/>
              <a:t>英語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クラスとかメソッドの説明は大体ここにあります</a:t>
            </a:r>
            <a:r>
              <a:rPr lang="en-US" altLang="ja-JP" sz="1600" dirty="0"/>
              <a:t>.</a:t>
            </a:r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400" dirty="0">
                <a:hlinkClick r:id="rId5"/>
              </a:rPr>
              <a:t>https://docs.revrobotics.com/brushless/spark-max/overview</a:t>
            </a:r>
            <a:endParaRPr lang="en-US" altLang="ja-JP" sz="1400" dirty="0"/>
          </a:p>
          <a:p>
            <a:pPr marL="0" indent="0">
              <a:buNone/>
            </a:pPr>
            <a:r>
              <a:rPr lang="en-US" altLang="ja-JP" sz="1400" dirty="0">
                <a:hlinkClick r:id="rId6"/>
              </a:rPr>
              <a:t>https://codedocs.revrobotics.com/java/com/revrobotics/package-summary.html</a:t>
            </a:r>
            <a:endParaRPr lang="en-US" altLang="ja-JP" sz="1400" dirty="0"/>
          </a:p>
          <a:p>
            <a:r>
              <a:rPr lang="en-US" altLang="ja-JP" sz="1600" dirty="0"/>
              <a:t>Spark Max</a:t>
            </a:r>
            <a:r>
              <a:rPr lang="ja-JP" altLang="en-US" sz="1600" dirty="0"/>
              <a:t>と</a:t>
            </a:r>
            <a:r>
              <a:rPr lang="en-US" altLang="ja-JP" sz="1600" dirty="0" err="1"/>
              <a:t>REVLib</a:t>
            </a:r>
            <a:r>
              <a:rPr lang="en-US" altLang="ja-JP" sz="1600" dirty="0"/>
              <a:t> Java</a:t>
            </a:r>
            <a:r>
              <a:rPr lang="ja-JP" altLang="en-US" sz="1600" dirty="0"/>
              <a:t>のドキュメント</a:t>
            </a:r>
            <a:r>
              <a:rPr lang="en-US" altLang="ja-JP" sz="1600" dirty="0"/>
              <a:t>(</a:t>
            </a:r>
            <a:r>
              <a:rPr lang="ja-JP" altLang="en-US" sz="1600" dirty="0"/>
              <a:t>英語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/>
              <a:t>Spark Max</a:t>
            </a:r>
            <a:r>
              <a:rPr lang="ja-JP" altLang="en-US" sz="1600" dirty="0"/>
              <a:t>関連</a:t>
            </a:r>
            <a:r>
              <a:rPr lang="en-US" altLang="ja-JP" sz="1600" dirty="0"/>
              <a:t>(</a:t>
            </a:r>
            <a:r>
              <a:rPr lang="en-US" altLang="ja-JP" sz="1600" dirty="0" err="1">
                <a:solidFill>
                  <a:srgbClr val="39C8B0"/>
                </a:solidFill>
                <a:highlight>
                  <a:srgbClr val="1E1E1E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CANSparkMax</a:t>
            </a:r>
            <a:r>
              <a:rPr lang="ja-JP" altLang="en-US" sz="1600" dirty="0">
                <a:solidFill>
                  <a:schemeClr val="bg1"/>
                </a:solidFill>
                <a:highlight>
                  <a:srgbClr val="1E1E1E"/>
                </a:highlight>
              </a:rPr>
              <a:t>等</a:t>
            </a:r>
            <a:r>
              <a:rPr lang="en-US" altLang="ja-JP" sz="1600" dirty="0"/>
              <a:t>)</a:t>
            </a:r>
            <a:r>
              <a:rPr lang="ja-JP" altLang="en-US" sz="1600" dirty="0"/>
              <a:t>はここにあります</a:t>
            </a:r>
            <a:r>
              <a:rPr lang="en-US" altLang="ja-JP" sz="1600" dirty="0"/>
              <a:t>.</a:t>
            </a:r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400" dirty="0">
                <a:hlinkClick r:id="rId7"/>
              </a:rPr>
              <a:t>https://v6.docs.ctr-electronics.com/en/stable/docs/hardware-reference/cancoder/index.html</a:t>
            </a:r>
            <a:endParaRPr lang="en-US" altLang="ja-JP" sz="1400" dirty="0"/>
          </a:p>
          <a:p>
            <a:pPr marL="0" indent="0">
              <a:buNone/>
            </a:pPr>
            <a:r>
              <a:rPr lang="en-US" altLang="ja-JP" sz="1400" dirty="0">
                <a:hlinkClick r:id="rId8"/>
              </a:rPr>
              <a:t>https://api.ctr-electronics.com/phoenix6/release/java/</a:t>
            </a:r>
            <a:endParaRPr lang="en-US" altLang="ja-JP" sz="1400" dirty="0"/>
          </a:p>
          <a:p>
            <a:r>
              <a:rPr lang="en-US" altLang="ja-JP" sz="1600" dirty="0" err="1"/>
              <a:t>CANCoder</a:t>
            </a:r>
            <a:r>
              <a:rPr lang="ja-JP" altLang="en-US" sz="1600" dirty="0"/>
              <a:t>と</a:t>
            </a:r>
            <a:r>
              <a:rPr lang="en-US" altLang="ja-JP" sz="1600" dirty="0"/>
              <a:t>CTRE Phoenix6 Java</a:t>
            </a:r>
            <a:r>
              <a:rPr lang="ja-JP" altLang="en-US" sz="1600" dirty="0"/>
              <a:t>のドキュメント</a:t>
            </a:r>
            <a:r>
              <a:rPr lang="en-US" altLang="ja-JP" sz="1600" dirty="0"/>
              <a:t>(</a:t>
            </a:r>
            <a:r>
              <a:rPr lang="ja-JP" altLang="en-US" sz="1600" dirty="0"/>
              <a:t>英語</a:t>
            </a:r>
            <a:r>
              <a:rPr lang="en-US" altLang="ja-JP" sz="1600" dirty="0"/>
              <a:t>)</a:t>
            </a:r>
          </a:p>
          <a:p>
            <a:r>
              <a:rPr lang="en-US" altLang="ja-JP" sz="1600" dirty="0" err="1"/>
              <a:t>CANCoder</a:t>
            </a:r>
            <a:r>
              <a:rPr lang="ja-JP" altLang="en-US" sz="1600" dirty="0"/>
              <a:t>関連</a:t>
            </a:r>
            <a:r>
              <a:rPr lang="en-US" altLang="ja-JP" sz="1600" dirty="0"/>
              <a:t>(</a:t>
            </a:r>
            <a:r>
              <a:rPr lang="en-US" altLang="ja-JP" sz="1600" dirty="0" err="1">
                <a:solidFill>
                  <a:srgbClr val="39C8B0"/>
                </a:solidFill>
                <a:highlight>
                  <a:srgbClr val="1E1E1E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CANCoder</a:t>
            </a:r>
            <a:r>
              <a:rPr lang="en-US" altLang="ja-JP" sz="1600" dirty="0"/>
              <a:t>)</a:t>
            </a:r>
            <a:r>
              <a:rPr lang="ja-JP" altLang="en-US" sz="1600" dirty="0"/>
              <a:t>はここにあります</a:t>
            </a:r>
            <a:r>
              <a:rPr lang="en-US" altLang="ja-JP" sz="1600" dirty="0"/>
              <a:t>.</a:t>
            </a:r>
          </a:p>
          <a:p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57398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31A15-F644-DB73-327A-DAC61758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D286E-E560-C7F2-D059-AC8B2B78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406382"/>
            <a:ext cx="6347011" cy="456315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Operator </a:t>
            </a:r>
            <a:r>
              <a:rPr lang="en-US" dirty="0" err="1"/>
              <a:t>Consoleのセットアップ</a:t>
            </a:r>
            <a:endParaRPr lang="LID4096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05DC03-8CF0-D51D-9FA8-76DDF31F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399494"/>
            <a:ext cx="1543050" cy="403412"/>
          </a:xfrm>
        </p:spPr>
        <p:txBody>
          <a:bodyPr/>
          <a:lstStyle/>
          <a:p>
            <a:pPr algn="ctr"/>
            <a:fld id="{1B7D4A80-9DE4-4993-AAB5-84F5BA439461}" type="slidenum">
              <a:rPr lang="LID4096" sz="1400" smtClean="0"/>
              <a:pPr algn="ctr"/>
              <a:t>5</a:t>
            </a:fld>
            <a:endParaRPr lang="LID4096" sz="14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80CBF6-F224-A0E4-4F84-7C4D4FFD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87" y="1009744"/>
            <a:ext cx="6284818" cy="865109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350"/>
              </a:spcBef>
              <a:buNone/>
            </a:pPr>
            <a:r>
              <a:rPr lang="en-US" altLang="ja-JP" sz="2400" b="1" dirty="0"/>
              <a:t>MATCH</a:t>
            </a:r>
            <a:r>
              <a:rPr lang="ja-JP" altLang="en-US" sz="2400" b="1"/>
              <a:t>時</a:t>
            </a:r>
            <a:r>
              <a:rPr lang="en-US" altLang="ja-JP" sz="2400" b="1" dirty="0"/>
              <a:t>,FIELD</a:t>
            </a:r>
            <a:r>
              <a:rPr lang="ja-JP" altLang="en-US" sz="2400" b="1"/>
              <a:t>に持ち込むもの</a:t>
            </a:r>
            <a:endParaRPr lang="en-US" altLang="ja-JP" sz="2400" b="1" dirty="0"/>
          </a:p>
          <a:p>
            <a:r>
              <a:rPr lang="ja-JP" altLang="en-US" sz="1600"/>
              <a:t>ロボット本体とキャリー用カート</a:t>
            </a:r>
            <a:endParaRPr lang="en-US" altLang="ja-JP" sz="1600" dirty="0"/>
          </a:p>
          <a:p>
            <a:r>
              <a:rPr lang="en-US" altLang="ja-JP" sz="1600" dirty="0"/>
              <a:t>Operator Console</a:t>
            </a:r>
            <a:r>
              <a:rPr lang="ja-JP" altLang="en-US" sz="1600"/>
              <a:t>用</a:t>
            </a:r>
            <a:r>
              <a:rPr lang="en-US" altLang="ja-JP" sz="1600" dirty="0"/>
              <a:t>PC</a:t>
            </a:r>
          </a:p>
          <a:p>
            <a:r>
              <a:rPr lang="ja-JP" altLang="en-US" sz="1600"/>
              <a:t>コントローラー２台</a:t>
            </a:r>
            <a:endParaRPr lang="en-US" altLang="ja-JP" sz="1600" dirty="0"/>
          </a:p>
          <a:p>
            <a:r>
              <a:rPr lang="ja-JP" altLang="en-US" sz="1600"/>
              <a:t>必要な場合は</a:t>
            </a:r>
            <a:r>
              <a:rPr lang="en-US" altLang="ja-JP" sz="1600" dirty="0"/>
              <a:t>USB</a:t>
            </a:r>
            <a:r>
              <a:rPr lang="ja-JP" altLang="en-US" sz="1600"/>
              <a:t>ハブ</a:t>
            </a:r>
            <a:r>
              <a:rPr lang="en-US" altLang="ja-JP" sz="1600" dirty="0"/>
              <a:t>, USB-Ethernet</a:t>
            </a:r>
            <a:r>
              <a:rPr lang="ja-JP" altLang="en-US" sz="1600"/>
              <a:t>アダプタ</a:t>
            </a:r>
            <a:r>
              <a:rPr lang="en-US" altLang="ja-JP" sz="1600" dirty="0"/>
              <a:t>, PC</a:t>
            </a:r>
            <a:r>
              <a:rPr lang="ja-JP" altLang="en-US" sz="1600"/>
              <a:t>の充電器</a:t>
            </a:r>
            <a:endParaRPr lang="en-US" altLang="ja-JP" sz="1600" dirty="0"/>
          </a:p>
          <a:p>
            <a:r>
              <a:rPr lang="ja-JP" altLang="en-US" sz="1800" b="1"/>
              <a:t>安全メガネ</a:t>
            </a:r>
            <a:r>
              <a:rPr lang="en-US" altLang="ja-JP" sz="1800" b="1" dirty="0"/>
              <a:t> (</a:t>
            </a:r>
            <a:r>
              <a:rPr lang="ja-JP" altLang="en-US" sz="1800" b="1"/>
              <a:t>重要！！</a:t>
            </a:r>
            <a:r>
              <a:rPr lang="en-US" altLang="ja-JP" sz="1800" b="1" dirty="0"/>
              <a:t>)</a:t>
            </a:r>
            <a:r>
              <a:rPr lang="ja-JP" altLang="en-US" sz="1800" b="1"/>
              <a:t> </a:t>
            </a:r>
            <a:r>
              <a:rPr lang="en-US" altLang="ja-JP" sz="1800" b="1" dirty="0"/>
              <a:t>DRIVER</a:t>
            </a:r>
            <a:r>
              <a:rPr lang="ja-JP" altLang="en-US" sz="1800" b="1"/>
              <a:t>も必要です</a:t>
            </a:r>
            <a:r>
              <a:rPr lang="en-US" altLang="ja-JP" sz="1800" b="1" dirty="0"/>
              <a:t>.</a:t>
            </a:r>
          </a:p>
          <a:p>
            <a:r>
              <a:rPr lang="ja-JP" altLang="en-US" sz="1600" b="1"/>
              <a:t>作戦会議・伝達用の紙やタブレット</a:t>
            </a:r>
            <a:r>
              <a:rPr lang="en-US" altLang="ja-JP" sz="1600" b="1" dirty="0"/>
              <a:t>, </a:t>
            </a:r>
            <a:r>
              <a:rPr lang="ja-JP" altLang="en-US" sz="1600" b="1"/>
              <a:t>コミュ力と英語力</a:t>
            </a:r>
            <a:endParaRPr lang="en-US" altLang="ja-JP" sz="1600" b="1" dirty="0"/>
          </a:p>
          <a:p>
            <a:pPr marL="0" indent="0">
              <a:spcBef>
                <a:spcPts val="1350"/>
              </a:spcBef>
              <a:buNone/>
            </a:pPr>
            <a:r>
              <a:rPr lang="en-US" altLang="ja-JP" sz="2400" b="1" dirty="0"/>
              <a:t>MATCH</a:t>
            </a:r>
            <a:r>
              <a:rPr lang="ja-JP" altLang="en-US" sz="2400" b="1"/>
              <a:t>開始前に確認すること</a:t>
            </a:r>
            <a:endParaRPr lang="en-US" altLang="ja-JP" sz="2400" b="1" dirty="0"/>
          </a:p>
          <a:p>
            <a:pPr>
              <a:spcBef>
                <a:spcPts val="1350"/>
              </a:spcBef>
            </a:pPr>
            <a:r>
              <a:rPr lang="ja-JP" altLang="en-US" sz="1600"/>
              <a:t>ロボットのコードに実行時エラーがないこと</a:t>
            </a:r>
            <a:r>
              <a:rPr lang="en-US" altLang="ja-JP" sz="1600" dirty="0"/>
              <a:t>.</a:t>
            </a:r>
            <a:r>
              <a:rPr lang="ja-JP" altLang="en-US" sz="1600"/>
              <a:t>　</a:t>
            </a:r>
            <a:r>
              <a:rPr lang="en-US" altLang="ja-JP" sz="1600" dirty="0"/>
              <a:t>(</a:t>
            </a:r>
            <a:r>
              <a:rPr lang="en-US" altLang="ja-JP" sz="1600" dirty="0" err="1"/>
              <a:t>DriverStation</a:t>
            </a:r>
            <a:r>
              <a:rPr lang="ja-JP" altLang="en-US" sz="1600"/>
              <a:t>の</a:t>
            </a:r>
            <a:r>
              <a:rPr lang="en-US" altLang="ja-JP" sz="1600" dirty="0"/>
              <a:t>Robot Code</a:t>
            </a:r>
            <a:r>
              <a:rPr lang="ja-JP" altLang="en-US" sz="1600"/>
              <a:t>ランプが緑であることを確認してください</a:t>
            </a:r>
            <a:r>
              <a:rPr lang="en-US" altLang="ja-JP" sz="1600" dirty="0"/>
              <a:t>.)</a:t>
            </a:r>
          </a:p>
          <a:p>
            <a:pPr>
              <a:spcBef>
                <a:spcPts val="1350"/>
              </a:spcBef>
            </a:pPr>
            <a:r>
              <a:rPr lang="en-US" altLang="ja-JP" sz="1600" dirty="0"/>
              <a:t>Robot Radio(VH-109)</a:t>
            </a:r>
            <a:r>
              <a:rPr lang="ja-JP" altLang="en-US" sz="1600"/>
              <a:t>が大会用に設定されていること</a:t>
            </a:r>
            <a:r>
              <a:rPr lang="en-US" altLang="ja-JP" sz="1600" dirty="0"/>
              <a:t>.(</a:t>
            </a:r>
            <a:r>
              <a:rPr lang="ja-JP" altLang="en-US" sz="1600"/>
              <a:t>大会側のマシンで設定する必要があります</a:t>
            </a:r>
            <a:r>
              <a:rPr lang="en-US" altLang="ja-JP" sz="1600" dirty="0"/>
              <a:t>. </a:t>
            </a:r>
            <a:r>
              <a:rPr lang="ja-JP" altLang="en-US" sz="1600"/>
              <a:t>練習用に旧型</a:t>
            </a:r>
            <a:r>
              <a:rPr lang="en-US" altLang="ja-JP" sz="1600" dirty="0"/>
              <a:t>Radio</a:t>
            </a:r>
            <a:r>
              <a:rPr lang="ja-JP" altLang="en-US" sz="1600"/>
              <a:t>を使用できます</a:t>
            </a:r>
            <a:r>
              <a:rPr lang="en-US" altLang="ja-JP" sz="1600" dirty="0"/>
              <a:t>)</a:t>
            </a:r>
          </a:p>
          <a:p>
            <a:pPr>
              <a:spcBef>
                <a:spcPts val="1350"/>
              </a:spcBef>
            </a:pPr>
            <a:r>
              <a:rPr lang="ja-JP" altLang="en-US" sz="1600"/>
              <a:t>コントローラーが</a:t>
            </a:r>
            <a:r>
              <a:rPr lang="en-US" altLang="ja-JP" sz="1600" dirty="0"/>
              <a:t>USB</a:t>
            </a:r>
            <a:r>
              <a:rPr lang="ja-JP" altLang="en-US" sz="1600"/>
              <a:t>ポートに接続されていること</a:t>
            </a:r>
            <a:r>
              <a:rPr lang="en-US" altLang="ja-JP" sz="1600" dirty="0"/>
              <a:t>. Driver Station</a:t>
            </a:r>
            <a:r>
              <a:rPr lang="ja-JP" altLang="en-US" sz="1600"/>
              <a:t>で</a:t>
            </a:r>
            <a:r>
              <a:rPr lang="en-US" altLang="ja-JP" sz="1600" dirty="0"/>
              <a:t>Controller Port</a:t>
            </a:r>
            <a:r>
              <a:rPr lang="ja-JP" altLang="en-US" sz="1600"/>
              <a:t>とその番号を確認してください</a:t>
            </a:r>
            <a:r>
              <a:rPr lang="en-US" altLang="ja-JP" sz="1600" dirty="0"/>
              <a:t>. (Port 0=</a:t>
            </a:r>
            <a:r>
              <a:rPr lang="ja-JP" altLang="en-US" sz="1600"/>
              <a:t>スワーブ</a:t>
            </a:r>
            <a:r>
              <a:rPr lang="en-US" altLang="ja-JP" sz="1600" dirty="0"/>
              <a:t>, Port 1=</a:t>
            </a:r>
            <a:r>
              <a:rPr lang="ja-JP" altLang="en-US" sz="1600"/>
              <a:t>その他の機構</a:t>
            </a:r>
            <a:r>
              <a:rPr lang="en-US" altLang="ja-JP" sz="1600" dirty="0"/>
              <a:t>)</a:t>
            </a:r>
          </a:p>
          <a:p>
            <a:pPr>
              <a:spcBef>
                <a:spcPts val="1350"/>
              </a:spcBef>
            </a:pPr>
            <a:r>
              <a:rPr lang="en-US" altLang="ja-JP" sz="1600" dirty="0"/>
              <a:t>Operator Console</a:t>
            </a:r>
            <a:r>
              <a:rPr lang="ja-JP" altLang="en-US" sz="1600"/>
              <a:t>が、</a:t>
            </a:r>
            <a:r>
              <a:rPr lang="en-US" altLang="ja-JP" sz="1600" dirty="0"/>
              <a:t>FMS</a:t>
            </a:r>
            <a:r>
              <a:rPr lang="ja-JP" altLang="en-US" sz="1600"/>
              <a:t>の有線</a:t>
            </a:r>
            <a:r>
              <a:rPr lang="en-US" altLang="ja-JP" sz="1600" dirty="0"/>
              <a:t>LAN</a:t>
            </a:r>
            <a:r>
              <a:rPr lang="ja-JP" altLang="en-US" sz="1600"/>
              <a:t>に接続されていること</a:t>
            </a:r>
            <a:r>
              <a:rPr lang="en-US" altLang="ja-JP" sz="1600" dirty="0"/>
              <a:t>.</a:t>
            </a:r>
          </a:p>
          <a:p>
            <a:pPr>
              <a:spcBef>
                <a:spcPts val="1350"/>
              </a:spcBef>
            </a:pPr>
            <a:r>
              <a:rPr lang="en-US" altLang="ja-JP" sz="1600" dirty="0"/>
              <a:t>Operator Console </a:t>
            </a:r>
            <a:r>
              <a:rPr lang="ja-JP" altLang="en-US" sz="1600"/>
              <a:t>のダッシュボードは適切かどうか</a:t>
            </a:r>
            <a:r>
              <a:rPr lang="en-US" altLang="ja-JP" sz="1600" dirty="0"/>
              <a:t>. (Shuffleboard</a:t>
            </a:r>
            <a:r>
              <a:rPr lang="ja-JP" altLang="en-US" sz="1600"/>
              <a:t>向けにダッシュボードレイアウトを用意しています</a:t>
            </a:r>
            <a:r>
              <a:rPr lang="en-US" altLang="ja-JP" sz="1600" dirty="0"/>
              <a:t>. Shuffleboard</a:t>
            </a:r>
            <a:r>
              <a:rPr lang="ja-JP" altLang="en-US" sz="1600"/>
              <a:t>または</a:t>
            </a:r>
            <a:r>
              <a:rPr lang="en" altLang="ja-JP" sz="1600" dirty="0"/>
              <a:t>Elastic</a:t>
            </a:r>
            <a:r>
              <a:rPr lang="ja-JP" altLang="en-US" sz="1600"/>
              <a:t>を起動してください</a:t>
            </a:r>
            <a:r>
              <a:rPr lang="en-US" altLang="ja-JP" sz="1600" dirty="0"/>
              <a:t>.) </a:t>
            </a:r>
          </a:p>
          <a:p>
            <a:pPr>
              <a:lnSpc>
                <a:spcPct val="100000"/>
              </a:lnSpc>
              <a:spcBef>
                <a:spcPts val="1350"/>
              </a:spcBef>
            </a:pPr>
            <a:r>
              <a:rPr lang="ja-JP" altLang="en-US" sz="1600"/>
              <a:t>ロボットのバッテリー残量は適切かどうか</a:t>
            </a:r>
            <a:r>
              <a:rPr lang="en-US" altLang="ja-JP" sz="1600" dirty="0"/>
              <a:t>. (</a:t>
            </a:r>
            <a:r>
              <a:rPr lang="ja-JP" altLang="en-US" sz="1600"/>
              <a:t>フルチャージの状態だと</a:t>
            </a:r>
            <a:r>
              <a:rPr lang="en-US" altLang="ja-JP" sz="1600" dirty="0"/>
              <a:t>13V</a:t>
            </a:r>
            <a:r>
              <a:rPr lang="ja-JP" altLang="en-US" sz="1600"/>
              <a:t>程度になります</a:t>
            </a:r>
            <a:r>
              <a:rPr lang="en-US" altLang="ja-JP" sz="1600" dirty="0"/>
              <a:t>. </a:t>
            </a:r>
            <a:r>
              <a:rPr lang="ja-JP" altLang="en-US" sz="1600"/>
              <a:t>スワーブの駆動はバッテリーに負荷がかかりやすく</a:t>
            </a:r>
            <a:r>
              <a:rPr lang="en-US" altLang="ja-JP" sz="1600" dirty="0"/>
              <a:t>, </a:t>
            </a:r>
            <a:r>
              <a:rPr lang="ja-JP" altLang="en-US" sz="1600"/>
              <a:t>瞬発的に電圧が低下します</a:t>
            </a:r>
            <a:r>
              <a:rPr lang="en-US" altLang="ja-JP" sz="1600" dirty="0"/>
              <a:t>. </a:t>
            </a:r>
            <a:r>
              <a:rPr lang="ja-JP" altLang="en-US" sz="1600"/>
              <a:t>静止時</a:t>
            </a:r>
            <a:r>
              <a:rPr lang="en-US" altLang="ja-JP" sz="1600" dirty="0"/>
              <a:t>11.5V</a:t>
            </a:r>
            <a:r>
              <a:rPr lang="ja-JP" altLang="en-US" sz="1600"/>
              <a:t>を下回る場合は試合中にブラウンアウトする可能性があります</a:t>
            </a:r>
            <a:r>
              <a:rPr lang="en-US" altLang="ja-JP" sz="1600" dirty="0"/>
              <a:t>.)</a:t>
            </a:r>
          </a:p>
          <a:p>
            <a:pPr>
              <a:lnSpc>
                <a:spcPct val="100000"/>
              </a:lnSpc>
              <a:spcBef>
                <a:spcPts val="1350"/>
              </a:spcBef>
            </a:pPr>
            <a:r>
              <a:rPr lang="en-US" altLang="ja-JP" sz="1600" dirty="0"/>
              <a:t>A-Stop</a:t>
            </a:r>
            <a:r>
              <a:rPr lang="ja-JP" altLang="en-US" sz="1600"/>
              <a:t>の位置</a:t>
            </a:r>
            <a:r>
              <a:rPr lang="en-US" altLang="ja-JP" sz="1600" dirty="0"/>
              <a:t>. (Alliances</a:t>
            </a:r>
            <a:r>
              <a:rPr lang="ja-JP" altLang="en-US" sz="1600"/>
              <a:t>に</a:t>
            </a:r>
            <a:r>
              <a:rPr lang="en-US" altLang="ja-JP" sz="1600" dirty="0"/>
              <a:t>Auto</a:t>
            </a:r>
            <a:r>
              <a:rPr lang="ja-JP" altLang="en-US" sz="1600"/>
              <a:t>を使用しないことを要求された場合などには</a:t>
            </a:r>
            <a:r>
              <a:rPr lang="en-US" altLang="ja-JP" sz="1600" dirty="0"/>
              <a:t>, </a:t>
            </a:r>
            <a:r>
              <a:rPr lang="ja-JP" altLang="en-US" sz="1600"/>
              <a:t>開始後</a:t>
            </a:r>
            <a:r>
              <a:rPr lang="en-US" altLang="ja-JP" sz="1600" dirty="0"/>
              <a:t>A-Stop</a:t>
            </a:r>
            <a:r>
              <a:rPr lang="ja-JP" altLang="en-US" sz="1600"/>
              <a:t>で</a:t>
            </a:r>
            <a:r>
              <a:rPr lang="en-US" altLang="ja-JP" sz="1600" dirty="0"/>
              <a:t>Auto</a:t>
            </a:r>
            <a:r>
              <a:rPr lang="ja-JP" altLang="en-US" sz="1600"/>
              <a:t>を</a:t>
            </a:r>
            <a:r>
              <a:rPr lang="en-US" altLang="ja-JP" sz="1600" dirty="0"/>
              <a:t>Disable</a:t>
            </a:r>
            <a:r>
              <a:rPr lang="ja-JP" altLang="en-US" sz="1600"/>
              <a:t>にできます</a:t>
            </a:r>
            <a:r>
              <a:rPr lang="en-US" altLang="ja-JP" sz="1600" dirty="0"/>
              <a:t>)</a:t>
            </a:r>
          </a:p>
          <a:p>
            <a:pPr>
              <a:lnSpc>
                <a:spcPct val="100000"/>
              </a:lnSpc>
              <a:spcBef>
                <a:spcPts val="1350"/>
              </a:spcBef>
            </a:pPr>
            <a:r>
              <a:rPr lang="ja-JP" altLang="en-US" sz="1800" b="1"/>
              <a:t>安全メガネを装着していること</a:t>
            </a:r>
            <a:r>
              <a:rPr lang="en-US" altLang="ja-JP" sz="1800" b="1" dirty="0"/>
              <a:t>. </a:t>
            </a:r>
            <a:r>
              <a:rPr lang="en-US" altLang="ja-JP" sz="1600" dirty="0"/>
              <a:t>(</a:t>
            </a:r>
            <a:r>
              <a:rPr lang="ja-JP" altLang="en-US" sz="1600"/>
              <a:t>アクリル版はありますが</a:t>
            </a:r>
            <a:r>
              <a:rPr lang="en-US" altLang="ja-JP" sz="1600" dirty="0"/>
              <a:t>, </a:t>
            </a:r>
            <a:r>
              <a:rPr lang="ja-JP" altLang="en-US" sz="1600"/>
              <a:t>結構なスピードで鉄の塊が壁にぶつかるので</a:t>
            </a:r>
            <a:r>
              <a:rPr lang="en-US" altLang="ja-JP" sz="1600" dirty="0"/>
              <a:t>, </a:t>
            </a:r>
            <a:r>
              <a:rPr lang="ja-JP" altLang="en-US" sz="1600"/>
              <a:t>そこそこの衝撃と揺れもあります</a:t>
            </a:r>
            <a:r>
              <a:rPr lang="en-US" altLang="ja-JP" sz="1600" dirty="0"/>
              <a:t>. </a:t>
            </a:r>
            <a:r>
              <a:rPr lang="ja-JP" altLang="en-US" sz="1600"/>
              <a:t>どうか安全に</a:t>
            </a:r>
            <a:r>
              <a:rPr lang="en-US" altLang="ja-JP" sz="16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9606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31A15-F644-DB73-327A-DAC61758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D286E-E560-C7F2-D059-AC8B2B78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406382"/>
            <a:ext cx="6347011" cy="456315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コードのビルド</a:t>
            </a:r>
            <a:r>
              <a:rPr lang="en-US" altLang="ja-JP" dirty="0"/>
              <a:t>/</a:t>
            </a:r>
            <a:r>
              <a:rPr lang="ja-JP" altLang="en-US"/>
              <a:t>デプロイ</a:t>
            </a:r>
            <a:endParaRPr lang="LID4096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05DC03-8CF0-D51D-9FA8-76DDF31F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399494"/>
            <a:ext cx="1543050" cy="403412"/>
          </a:xfrm>
        </p:spPr>
        <p:txBody>
          <a:bodyPr/>
          <a:lstStyle/>
          <a:p>
            <a:pPr algn="ctr"/>
            <a:fld id="{1B7D4A80-9DE4-4993-AAB5-84F5BA439461}" type="slidenum">
              <a:rPr lang="LID4096" sz="1400" smtClean="0"/>
              <a:pPr algn="ctr"/>
              <a:t>6</a:t>
            </a:fld>
            <a:endParaRPr lang="LID4096" sz="14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80CBF6-F224-A0E4-4F84-7C4D4FFD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87" y="1009745"/>
            <a:ext cx="6284818" cy="3152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/>
              <a:t>GitHub</a:t>
            </a:r>
            <a:r>
              <a:rPr lang="ja-JP" altLang="en-US" sz="1800"/>
              <a:t>上のソースコードを</a:t>
            </a:r>
            <a:r>
              <a:rPr lang="en-US" altLang="ja-JP" sz="1800" dirty="0"/>
              <a:t>Clone</a:t>
            </a:r>
            <a:r>
              <a:rPr lang="ja-JP" altLang="en-US" sz="1800"/>
              <a:t>していない場合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200" dirty="0">
                <a:solidFill>
                  <a:schemeClr val="bg1"/>
                </a:solidFill>
                <a:highlight>
                  <a:srgbClr val="1E1E1E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git clone https://</a:t>
            </a:r>
            <a:r>
              <a:rPr lang="en-US" altLang="ja-JP" sz="1200" dirty="0" err="1">
                <a:solidFill>
                  <a:schemeClr val="bg1"/>
                </a:solidFill>
                <a:highlight>
                  <a:srgbClr val="1E1E1E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github.com</a:t>
            </a:r>
            <a:r>
              <a:rPr lang="en-US" altLang="ja-JP" sz="1200" dirty="0">
                <a:solidFill>
                  <a:schemeClr val="bg1"/>
                </a:solidFill>
                <a:highlight>
                  <a:srgbClr val="1E1E1E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</a:t>
            </a:r>
            <a:r>
              <a:rPr lang="en-US" altLang="ja-JP" sz="1200" dirty="0" err="1">
                <a:solidFill>
                  <a:schemeClr val="bg1"/>
                </a:solidFill>
                <a:highlight>
                  <a:srgbClr val="1E1E1E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poc</a:t>
            </a:r>
            <a:r>
              <a:rPr lang="en-US" altLang="ja-JP" sz="1200" dirty="0">
                <a:solidFill>
                  <a:schemeClr val="bg1"/>
                </a:solidFill>
                <a:highlight>
                  <a:srgbClr val="1E1E1E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-nonprofit/RobotCode2025.git</a:t>
            </a:r>
            <a:r>
              <a:rPr lang="en-US" altLang="ja-JP" sz="12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ja-JP" altLang="en-US" sz="1200">
                <a:latin typeface="+mn-ea"/>
                <a:cs typeface="Fira Code" panose="020B0809050000020004" pitchFamily="49" charset="0"/>
              </a:rPr>
              <a:t>を実行</a:t>
            </a:r>
            <a:endParaRPr lang="en-US" altLang="ja-JP" sz="1200" dirty="0">
              <a:latin typeface="+mn-ea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ja-JP" altLang="en-US" sz="1600">
                <a:latin typeface="+mn-ea"/>
                <a:cs typeface="Fira Code" panose="020B0809050000020004" pitchFamily="49" charset="0"/>
              </a:rPr>
              <a:t>または</a:t>
            </a:r>
            <a:r>
              <a:rPr lang="en-US" altLang="ja-JP" sz="1600" dirty="0">
                <a:latin typeface="+mn-ea"/>
                <a:cs typeface="Fira Code" panose="020B0809050000020004" pitchFamily="49" charset="0"/>
              </a:rPr>
              <a:t>IDE</a:t>
            </a:r>
            <a:r>
              <a:rPr lang="ja-JP" altLang="en-US" sz="1600">
                <a:latin typeface="+mn-ea"/>
                <a:cs typeface="Fira Code" panose="020B0809050000020004" pitchFamily="49" charset="0"/>
              </a:rPr>
              <a:t>等のクローン機能を利用してリポジトリをクローンしてください</a:t>
            </a:r>
            <a:r>
              <a:rPr lang="en-US" altLang="ja-JP" sz="1600" dirty="0">
                <a:latin typeface="+mn-ea"/>
                <a:cs typeface="Fira Code" panose="020B0809050000020004" pitchFamily="49" charset="0"/>
              </a:rPr>
              <a:t>.</a:t>
            </a:r>
          </a:p>
          <a:p>
            <a:pPr marL="0" indent="0">
              <a:buNone/>
            </a:pPr>
            <a:r>
              <a:rPr lang="ja-JP" altLang="en-US" sz="1800" b="1">
                <a:latin typeface="+mn-ea"/>
                <a:cs typeface="Fira Code" panose="020B0809050000020004" pitchFamily="49" charset="0"/>
              </a:rPr>
              <a:t>ソースコードの更新</a:t>
            </a:r>
            <a:endParaRPr lang="en-US" altLang="ja-JP" sz="1800" b="1" dirty="0">
              <a:latin typeface="+mn-ea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ja-JP" altLang="en-US" sz="1600">
                <a:latin typeface="+mn-ea"/>
                <a:cs typeface="Fira Code" panose="020B0809050000020004" pitchFamily="49" charset="0"/>
              </a:rPr>
              <a:t>ブランチ名</a:t>
            </a:r>
            <a:r>
              <a:rPr lang="en-US" altLang="ja-JP" sz="1600" dirty="0">
                <a:latin typeface="+mn-ea"/>
                <a:cs typeface="Fira Code" panose="020B0809050000020004" pitchFamily="49" charset="0"/>
              </a:rPr>
              <a:t>(</a:t>
            </a:r>
            <a:r>
              <a:rPr lang="ja-JP" altLang="en-US" sz="1600">
                <a:latin typeface="+mn-ea"/>
                <a:cs typeface="Fira Code" panose="020B0809050000020004" pitchFamily="49" charset="0"/>
              </a:rPr>
              <a:t>ここでは</a:t>
            </a:r>
            <a:r>
              <a:rPr lang="en-US" altLang="ja-JP" sz="1600" dirty="0">
                <a:latin typeface="+mn-ea"/>
                <a:cs typeface="Fira Code" panose="020B0809050000020004" pitchFamily="49" charset="0"/>
              </a:rPr>
              <a:t>master)</a:t>
            </a:r>
            <a:r>
              <a:rPr lang="ja-JP" altLang="en-US" sz="1600">
                <a:latin typeface="+mn-ea"/>
                <a:cs typeface="Fira Code" panose="020B0809050000020004" pitchFamily="49" charset="0"/>
              </a:rPr>
              <a:t>の横に↙️アイコンがある場合は</a:t>
            </a:r>
            <a:r>
              <a:rPr lang="en-US" altLang="ja-JP" sz="1600" dirty="0">
                <a:latin typeface="+mn-ea"/>
                <a:cs typeface="Fira Code" panose="020B0809050000020004" pitchFamily="49" charset="0"/>
              </a:rPr>
              <a:t>, GitHub</a:t>
            </a:r>
            <a:r>
              <a:rPr lang="ja-JP" altLang="en-US" sz="1600">
                <a:latin typeface="+mn-ea"/>
                <a:cs typeface="Fira Code" panose="020B0809050000020004" pitchFamily="49" charset="0"/>
              </a:rPr>
              <a:t>上に新しいバージョンがあります</a:t>
            </a:r>
            <a:r>
              <a:rPr lang="en-US" altLang="ja-JP" sz="1600" dirty="0">
                <a:latin typeface="+mn-ea"/>
                <a:cs typeface="Fira Code" panose="020B0809050000020004" pitchFamily="49" charset="0"/>
              </a:rPr>
              <a:t>.</a:t>
            </a:r>
          </a:p>
          <a:p>
            <a:pPr marL="0" indent="0">
              <a:buNone/>
            </a:pPr>
            <a:r>
              <a:rPr lang="ja-JP" altLang="en-US" sz="1600">
                <a:latin typeface="+mn-ea"/>
                <a:cs typeface="Fira Code" panose="020B0809050000020004" pitchFamily="49" charset="0"/>
              </a:rPr>
              <a:t>その場合は、プロジェクトの更新を選択して、ローカルに変更をマージしてください</a:t>
            </a:r>
            <a:r>
              <a:rPr lang="en-US" altLang="ja-JP" sz="1600" dirty="0">
                <a:latin typeface="+mn-ea"/>
                <a:cs typeface="Fira Code" panose="020B0809050000020004" pitchFamily="49" charset="0"/>
              </a:rPr>
              <a:t>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F4E5A37-276A-64D4-19C4-BE0C8433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3672494"/>
            <a:ext cx="2401980" cy="3821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5681E94-4655-A48B-376B-853E546B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57" y="4162536"/>
            <a:ext cx="2478848" cy="216899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CEF3D6-EA3F-D92C-BC55-4C2FF83C062E}"/>
              </a:ext>
            </a:extLst>
          </p:cNvPr>
          <p:cNvSpPr txBox="1"/>
          <p:nvPr/>
        </p:nvSpPr>
        <p:spPr>
          <a:xfrm>
            <a:off x="317687" y="3530795"/>
            <a:ext cx="3805970" cy="2867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ビルドタスク</a:t>
            </a:r>
            <a:endParaRPr kumimoji="0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Noto Sans JP"/>
              <a:cs typeface="Fira Code" panose="020B0809050000020004" pitchFamily="49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ビルドツールに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Gradle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が使用されており、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Gradle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経由でさまざまなビルドタスクを実行できます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.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Build : 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ソースコードのビルドを行い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,jar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アーカイブを作成します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.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ビルドエラー等の確認に使用できます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.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Clean Build : 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ビルドキャッシュを削除し、再度ビルドします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. 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キャッシュ等に起因するエラーがある場合に使用します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95086BB-92BD-1AAE-5025-751A059507D5}"/>
              </a:ext>
            </a:extLst>
          </p:cNvPr>
          <p:cNvSpPr txBox="1"/>
          <p:nvPr/>
        </p:nvSpPr>
        <p:spPr>
          <a:xfrm>
            <a:off x="317687" y="6396283"/>
            <a:ext cx="6284818" cy="3262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Build &amp; Deploy Robot : 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ビルドしてロボットに実行ファイルをデプロイします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.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Build &amp; Debug Robot : 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ビルドしてテスト用にデプロイします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. 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778CD8"/>
                </a:highlight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※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778CD8"/>
                </a:highlight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デプロイを行う場合は、ロボットの電源が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778CD8"/>
                </a:highlight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ON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778CD8"/>
                </a:highlight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で接続されていることを確認してください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778CD8"/>
                </a:highlight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(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778CD8"/>
                </a:highlight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有線、無線、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778CD8"/>
                </a:highlight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USB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778CD8"/>
                </a:highlight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のどれでも良い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778CD8"/>
                </a:highlight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). </a:t>
            </a: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778CD8"/>
                </a:highlight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DriverStation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778CD8"/>
                </a:highlight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を起動した状態でデプロイ可能です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778CD8"/>
                </a:highlight>
                <a:uLnTx/>
                <a:uFillTx/>
                <a:latin typeface="+mn-ea"/>
                <a:ea typeface="Noto Sans JP"/>
                <a:cs typeface="Fira Code" panose="020B0809050000020004" pitchFamily="49" charset="0"/>
              </a:rPr>
              <a:t>.</a:t>
            </a:r>
            <a:endParaRPr lang="en-US" altLang="ja-JP" sz="1400" dirty="0">
              <a:solidFill>
                <a:prstClr val="black"/>
              </a:solidFill>
              <a:highlight>
                <a:srgbClr val="778CD8"/>
              </a:highlight>
              <a:latin typeface="+mn-ea"/>
              <a:ea typeface="Noto Sans JP"/>
              <a:cs typeface="Fira Code" panose="020B0809050000020004" pitchFamily="49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ja-JP" sz="1600" b="1" dirty="0">
              <a:latin typeface="+mn-ea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ja-JP" altLang="en-US" sz="1600" b="1">
                <a:latin typeface="+mn-ea"/>
                <a:cs typeface="Fira Code" panose="020B0809050000020004" pitchFamily="49" charset="0"/>
              </a:rPr>
              <a:t>タスクの実行方法</a:t>
            </a:r>
            <a:endParaRPr lang="en-US" altLang="ja-JP" sz="1600" b="1" dirty="0">
              <a:latin typeface="+mn-ea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ja-JP" altLang="en-US" sz="1600">
                <a:latin typeface="+mn-ea"/>
                <a:cs typeface="Fira Code" panose="020B0809050000020004" pitchFamily="49" charset="0"/>
              </a:rPr>
              <a:t>実行するタスクを選び，開始ボタンをクリックしてタスクの実行を開始します</a:t>
            </a:r>
            <a:r>
              <a:rPr lang="en-US" altLang="ja-JP" sz="1600" dirty="0">
                <a:latin typeface="+mn-ea"/>
                <a:cs typeface="Fira Code" panose="020B08090500000200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ja-JP" sz="1600" dirty="0" err="1">
                <a:latin typeface="+mn-ea"/>
                <a:cs typeface="Fira Code" panose="020B0809050000020004" pitchFamily="49" charset="0"/>
              </a:rPr>
              <a:t>VSCode</a:t>
            </a:r>
            <a:r>
              <a:rPr lang="ja-JP" altLang="en-US" sz="1600">
                <a:latin typeface="+mn-ea"/>
                <a:cs typeface="Fira Code" panose="020B0809050000020004" pitchFamily="49" charset="0"/>
              </a:rPr>
              <a:t>の場合は</a:t>
            </a:r>
            <a:r>
              <a:rPr lang="en-US" altLang="ja-JP" sz="1600" dirty="0">
                <a:latin typeface="+mn-ea"/>
                <a:cs typeface="Fira Code" panose="020B0809050000020004" pitchFamily="49" charset="0"/>
              </a:rPr>
              <a:t>, </a:t>
            </a:r>
            <a:r>
              <a:rPr lang="en-US" altLang="ja-JP" sz="1600" dirty="0" err="1">
                <a:latin typeface="+mn-ea"/>
                <a:cs typeface="Fira Code" panose="020B0809050000020004" pitchFamily="49" charset="0"/>
              </a:rPr>
              <a:t>WPILib</a:t>
            </a:r>
            <a:r>
              <a:rPr lang="ja-JP" altLang="en-US" sz="1600">
                <a:latin typeface="+mn-ea"/>
                <a:cs typeface="Fira Code" panose="020B0809050000020004" pitchFamily="49" charset="0"/>
              </a:rPr>
              <a:t>拡張機能アイコンから実行できます</a:t>
            </a:r>
            <a:r>
              <a:rPr lang="en-US" altLang="ja-JP" sz="1600" dirty="0">
                <a:latin typeface="+mn-ea"/>
                <a:cs typeface="Fira Code" panose="020B0809050000020004" pitchFamily="49" charset="0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778CD8"/>
              </a:highlight>
              <a:uLnTx/>
              <a:uFillTx/>
              <a:latin typeface="+mn-ea"/>
              <a:ea typeface="Noto Sans JP"/>
              <a:cs typeface="Fira Code" panose="020B0809050000020004" pitchFamily="49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03C869A-4DB6-0B5D-7F48-7F51C5A22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980" y="9020842"/>
            <a:ext cx="2046525" cy="3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5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31A15-F644-DB73-327A-DAC61758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D286E-E560-C7F2-D059-AC8B2B78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406382"/>
            <a:ext cx="6347011" cy="456315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コードのビルド</a:t>
            </a:r>
            <a:r>
              <a:rPr lang="en-US" altLang="ja-JP" dirty="0"/>
              <a:t>/</a:t>
            </a:r>
            <a:r>
              <a:rPr lang="ja-JP" altLang="en-US"/>
              <a:t>デプロイ</a:t>
            </a:r>
            <a:endParaRPr lang="LID4096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05DC03-8CF0-D51D-9FA8-76DDF31F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7475" y="9399494"/>
            <a:ext cx="1543050" cy="403412"/>
          </a:xfrm>
        </p:spPr>
        <p:txBody>
          <a:bodyPr/>
          <a:lstStyle/>
          <a:p>
            <a:pPr algn="ctr"/>
            <a:fld id="{1B7D4A80-9DE4-4993-AAB5-84F5BA439461}" type="slidenum">
              <a:rPr lang="LID4096" sz="1400" smtClean="0"/>
              <a:pPr algn="ctr"/>
              <a:t>7</a:t>
            </a:fld>
            <a:endParaRPr lang="LID4096" sz="14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80CBF6-F224-A0E4-4F84-7C4D4FFD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87" y="1009744"/>
            <a:ext cx="6284818" cy="83897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800" dirty="0">
              <a:latin typeface="+mn-ea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8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3">
      <a:majorFont>
        <a:latin typeface="Noto Sans JP"/>
        <a:ea typeface="Noto Sans JP"/>
        <a:cs typeface=""/>
      </a:majorFont>
      <a:minorFont>
        <a:latin typeface="Noto Sans JP"/>
        <a:ea typeface="Noto Sans J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1004</Words>
  <Application>Microsoft Macintosh PowerPoint</Application>
  <PresentationFormat>A4 210 x 297 mm</PresentationFormat>
  <Paragraphs>101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Noto Sans JP</vt:lpstr>
      <vt:lpstr>Aptos</vt:lpstr>
      <vt:lpstr>Arial</vt:lpstr>
      <vt:lpstr>Fira Code</vt:lpstr>
      <vt:lpstr>Office テーマ</vt:lpstr>
      <vt:lpstr>FRC ソフトウェアマニュアル</vt:lpstr>
      <vt:lpstr>目次</vt:lpstr>
      <vt:lpstr>はじめに</vt:lpstr>
      <vt:lpstr>はじめに</vt:lpstr>
      <vt:lpstr>Operator Consoleのセットアップ</vt:lpstr>
      <vt:lpstr>コードのビルド/デプロイ</vt:lpstr>
      <vt:lpstr>コードのビルド/デプロイ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城東2101023216</dc:creator>
  <cp:lastModifiedBy>城東2101023216</cp:lastModifiedBy>
  <cp:revision>2</cp:revision>
  <dcterms:created xsi:type="dcterms:W3CDTF">2025-03-13T13:40:18Z</dcterms:created>
  <dcterms:modified xsi:type="dcterms:W3CDTF">2025-03-14T06:48:58Z</dcterms:modified>
</cp:coreProperties>
</file>