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97" r:id="rId3"/>
    <p:sldId id="298" r:id="rId4"/>
    <p:sldId id="313" r:id="rId5"/>
    <p:sldId id="314" r:id="rId6"/>
    <p:sldId id="319" r:id="rId7"/>
    <p:sldId id="318" r:id="rId8"/>
    <p:sldId id="316" r:id="rId9"/>
    <p:sldId id="317" r:id="rId10"/>
    <p:sldId id="322" r:id="rId11"/>
    <p:sldId id="324" r:id="rId12"/>
    <p:sldId id="290" r:id="rId13"/>
    <p:sldId id="280" r:id="rId14"/>
    <p:sldId id="278" r:id="rId15"/>
    <p:sldId id="265" r:id="rId16"/>
    <p:sldId id="266" r:id="rId17"/>
    <p:sldId id="334" r:id="rId18"/>
    <p:sldId id="291" r:id="rId19"/>
    <p:sldId id="306" r:id="rId20"/>
    <p:sldId id="303" r:id="rId21"/>
    <p:sldId id="305" r:id="rId22"/>
    <p:sldId id="262" r:id="rId23"/>
    <p:sldId id="284" r:id="rId24"/>
    <p:sldId id="311" r:id="rId25"/>
    <p:sldId id="315" r:id="rId26"/>
  </p:sldIdLst>
  <p:sldSz cx="12192000" cy="6858000"/>
  <p:notesSz cx="6858000" cy="9144000"/>
  <p:defaultTextStyle>
    <a:defPPr>
      <a:defRPr lang="en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843"/>
    <p:restoredTop sz="84451"/>
  </p:normalViewPr>
  <p:slideViewPr>
    <p:cSldViewPr snapToGrid="0">
      <p:cViewPr varScale="1">
        <p:scale>
          <a:sx n="93" d="100"/>
          <a:sy n="93" d="100"/>
        </p:scale>
        <p:origin x="21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JP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28090A-9670-CE47-9A9E-0F9D4DE7DD9B}" type="datetimeFigureOut">
              <a:rPr lang="en-JP" smtClean="0"/>
              <a:t>2023/06/22</a:t>
            </a:fld>
            <a:endParaRPr lang="en-JP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JP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18408A-F05F-4248-A6FB-4426AF848F7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56943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56/NEJMoa0807865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oi.org/10.4049/jimmunol.1300387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effectLst/>
              </a:rPr>
              <a:t>An Autoinflammatory Disease with Deficiency of the Interleukin-1–Receptor Antagonist</a:t>
            </a:r>
            <a:r>
              <a:rPr lang="en-US" dirty="0">
                <a:effectLst/>
              </a:rPr>
              <a:t>. </a:t>
            </a:r>
            <a:r>
              <a:rPr lang="en-US" i="1" dirty="0">
                <a:effectLst/>
              </a:rPr>
              <a:t>New England Journal of Medicine</a:t>
            </a:r>
            <a:r>
              <a:rPr lang="en-US" dirty="0">
                <a:effectLst/>
              </a:rPr>
              <a:t> 360, no. 23 (June 4, 2009): 2426–37. </a:t>
            </a:r>
            <a:r>
              <a:rPr lang="en-US" dirty="0">
                <a:effectLst/>
                <a:hlinkClick r:id="rId3"/>
              </a:rPr>
              <a:t>https://doi.org/10.1056/NEJMoa0807865</a:t>
            </a:r>
            <a:r>
              <a:rPr lang="en-US" dirty="0">
                <a:effectLst/>
              </a:rPr>
              <a:t>.</a:t>
            </a:r>
          </a:p>
          <a:p>
            <a:endParaRPr lang="en-US" dirty="0"/>
          </a:p>
          <a:p>
            <a:r>
              <a:rPr lang="en-US" b="1" dirty="0">
                <a:solidFill>
                  <a:srgbClr val="FF0000"/>
                </a:solidFill>
                <a:effectLst/>
              </a:rPr>
              <a:t>Excess IL-1 Signaling Enhances the Development of Th17 Cells by Downregulating TGF-</a:t>
            </a:r>
            <a:r>
              <a:rPr lang="el-GR" b="1" dirty="0">
                <a:solidFill>
                  <a:srgbClr val="FF0000"/>
                </a:solidFill>
                <a:effectLst/>
              </a:rPr>
              <a:t>β–</a:t>
            </a:r>
            <a:r>
              <a:rPr lang="en-US" b="1" dirty="0">
                <a:solidFill>
                  <a:srgbClr val="FF0000"/>
                </a:solidFill>
                <a:effectLst/>
              </a:rPr>
              <a:t>Induced Foxp3 Expression. </a:t>
            </a:r>
            <a:r>
              <a:rPr lang="en-US" i="1" dirty="0">
                <a:effectLst/>
              </a:rPr>
              <a:t>The Journal of Immunology</a:t>
            </a:r>
            <a:r>
              <a:rPr lang="en-US" dirty="0">
                <a:effectLst/>
              </a:rPr>
              <a:t> 192, no. 4 (February 15, 2014): 1449–58. </a:t>
            </a:r>
            <a:r>
              <a:rPr lang="en-US" dirty="0">
                <a:effectLst/>
                <a:hlinkClick r:id="rId4"/>
              </a:rPr>
              <a:t>https://doi.org/10.4049/jimmunol.1300387</a:t>
            </a:r>
            <a:r>
              <a:rPr lang="en-US" dirty="0">
                <a:effectLst/>
              </a:rPr>
              <a:t>.</a:t>
            </a:r>
          </a:p>
          <a:p>
            <a:endParaRPr lang="en-JP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18408A-F05F-4248-A6FB-4426AF848F7F}" type="slidenum">
              <a:rPr lang="en-JP" smtClean="0"/>
              <a:t>11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832543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JP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18408A-F05F-4248-A6FB-4426AF848F7F}" type="slidenum">
              <a:rPr lang="en-JP" smtClean="0"/>
              <a:t>20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5313514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JP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18408A-F05F-4248-A6FB-4426AF848F7F}" type="slidenum">
              <a:rPr lang="en-JP" smtClean="0"/>
              <a:t>24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242402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168BD-D7E8-FBF2-2BC5-5998A4FACA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ADCC57-BCB7-C490-F269-87E1444DA3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D34D11-B62E-3652-334E-840686616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0F848-DB56-A84F-9475-AC1CF74212C1}" type="datetimeFigureOut">
              <a:rPr lang="en-JP" smtClean="0"/>
              <a:t>2023/06/22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A8022-06FC-B0F7-69D4-1672F4AAB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9C922-CE02-31A5-734E-29855DA35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7990-9645-434B-AA77-4F88544F44E5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129090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907C9-59EC-21C4-8447-F67B9B733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9A0A2-E14A-65C1-8C10-02799D42C7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53A86-E746-D698-2539-358304D57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0F848-DB56-A84F-9475-AC1CF74212C1}" type="datetimeFigureOut">
              <a:rPr lang="en-JP" smtClean="0"/>
              <a:t>2023/06/22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F4F504-8BD6-D815-99CC-801D1E9ED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FD94D-9EEB-6FB0-F69A-4A1BE6606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7990-9645-434B-AA77-4F88544F44E5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081734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735EC9-5D3C-4EA9-3676-FF0201F60A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C9427F-E4FE-1E2E-EC37-F19E70078E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748200-DF1A-A1EA-655E-55AFFEEAC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0F848-DB56-A84F-9475-AC1CF74212C1}" type="datetimeFigureOut">
              <a:rPr lang="en-JP" smtClean="0"/>
              <a:t>2023/06/22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40CA65-396A-D627-6765-DB92586F7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3A2F3-807F-1357-515A-BA450202B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7990-9645-434B-AA77-4F88544F44E5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237345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25274-35F3-4ED5-8E60-8F5CBF77B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BD7B6-ADB8-ACF6-AE89-C52A13508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62F40D-9465-6C88-4DF2-633D49F44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0F848-DB56-A84F-9475-AC1CF74212C1}" type="datetimeFigureOut">
              <a:rPr lang="en-JP" smtClean="0"/>
              <a:t>2023/06/22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D0ABF9-5E4D-967B-51D0-1FF972A82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4C677-D769-FAD4-95CD-33AF9EAFB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7990-9645-434B-AA77-4F88544F44E5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945166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C1FB4-7AF8-39BB-80A1-88AAEA46B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DB684F-FF86-6286-5F6F-44B3EA060C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C0F9C-3289-13F8-A1C9-178526F0C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0F848-DB56-A84F-9475-AC1CF74212C1}" type="datetimeFigureOut">
              <a:rPr lang="en-JP" smtClean="0"/>
              <a:t>2023/06/22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28352-7FBC-76B1-0692-C2D872FE1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C3268-0669-9B15-9691-B03C8151B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7990-9645-434B-AA77-4F88544F44E5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789943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2E8F9-5A10-BB41-4112-E1C45404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28115-3D67-1421-41CE-01D1C4F62D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00BF30-CBAD-5D51-37B5-AC5BEE1E20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3A1D19-E288-A4CF-BA27-854F60EC2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0F848-DB56-A84F-9475-AC1CF74212C1}" type="datetimeFigureOut">
              <a:rPr lang="en-JP" smtClean="0"/>
              <a:t>2023/06/22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006013-A2F6-759C-4949-2D410C42D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372DD2-5DA2-83E1-1D87-0FBEABC5B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7990-9645-434B-AA77-4F88544F44E5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125606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59B3A-170D-B528-B0DA-C524A7B1E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CA5DDA-CF80-BA58-6066-25597B50CD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714AD7-9D46-6E48-D3D2-FDC7C57BF9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8C9813-2C4F-62A5-35DF-95CB411CAD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84A6FE-FB18-A07D-550A-A105F670B4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50D59A-ABE9-9A64-FE91-3B0B45011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0F848-DB56-A84F-9475-AC1CF74212C1}" type="datetimeFigureOut">
              <a:rPr lang="en-JP" smtClean="0"/>
              <a:t>2023/06/22</a:t>
            </a:fld>
            <a:endParaRPr lang="en-J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87B5EE-F6B1-2314-96E3-79079C5B1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3C2D0D-F25A-0EC1-9DD0-B55F6B640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7990-9645-434B-AA77-4F88544F44E5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26239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3691C-7726-7B18-A0D5-3349D3019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7876C6-E614-B18C-2D8E-AD59A40FF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0F848-DB56-A84F-9475-AC1CF74212C1}" type="datetimeFigureOut">
              <a:rPr lang="en-JP" smtClean="0"/>
              <a:t>2023/06/22</a:t>
            </a:fld>
            <a:endParaRPr lang="en-J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A7A6D6-615B-C043-08AF-2B3054299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027BE5-C4CB-DE52-5196-BF8CEB0A1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7990-9645-434B-AA77-4F88544F44E5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617013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AE3581-3D96-F03D-0581-74D93A72E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0F848-DB56-A84F-9475-AC1CF74212C1}" type="datetimeFigureOut">
              <a:rPr lang="en-JP" smtClean="0"/>
              <a:t>2023/06/22</a:t>
            </a:fld>
            <a:endParaRPr lang="en-J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0D8598-07A7-6DBA-AF11-F400A1173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9DE767-C24E-8EDB-90CB-B503C9146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7990-9645-434B-AA77-4F88544F44E5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479816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DB1BF-F03A-D599-6323-21059CEA3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4CAB1-BDDE-06D3-7B7D-9FCC84EE8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A932B9-2151-861C-E291-BFF855D4AD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302302-5BED-7489-A5C4-243B403A1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0F848-DB56-A84F-9475-AC1CF74212C1}" type="datetimeFigureOut">
              <a:rPr lang="en-JP" smtClean="0"/>
              <a:t>2023/06/22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777C97-B521-0FE5-36E5-E2F5C27A3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586DF3-4DAE-11E1-A9E5-C8EA2C118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7990-9645-434B-AA77-4F88544F44E5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976544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158EE-D805-0688-A566-271AE7B99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B4626B-46C3-2E39-D117-2541964094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E6060A-B4F0-C3E7-66E0-FB608B8BA9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1D3E31-1290-675C-063F-75E7EC02B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0F848-DB56-A84F-9475-AC1CF74212C1}" type="datetimeFigureOut">
              <a:rPr lang="en-JP" smtClean="0"/>
              <a:t>2023/06/22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222CAA-2628-0C02-8B35-1E0D00B48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4396F9-F551-E67A-2716-2ADACF1D6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7990-9645-434B-AA77-4F88544F44E5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577930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4B4AB6-C5A5-EC66-21AC-98D4F84D1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B8D9FF-E7DD-8EBD-B4A2-D8E419DA43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0C788-4FC3-5791-259A-8FC9368A45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0F848-DB56-A84F-9475-AC1CF74212C1}" type="datetimeFigureOut">
              <a:rPr lang="en-JP" smtClean="0"/>
              <a:t>2023/06/22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F7EB2-CD2C-C035-AF24-5FD95E5E2C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13C8-9136-6903-E71B-DD352EC534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47990-9645-434B-AA77-4F88544F44E5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933211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J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BCD46-C406-8F1B-EAAE-0CEDF521B8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374151"/>
                </a:solidFill>
                <a:latin typeface="Söhne"/>
              </a:rPr>
              <a:t>All you need is interaction </a:t>
            </a:r>
            <a:br>
              <a:rPr lang="en-US" dirty="0">
                <a:solidFill>
                  <a:srgbClr val="374151"/>
                </a:solidFill>
                <a:latin typeface="Söhne"/>
              </a:rPr>
            </a:br>
            <a:r>
              <a:rPr lang="en-US" dirty="0">
                <a:solidFill>
                  <a:srgbClr val="374151"/>
                </a:solidFill>
                <a:latin typeface="Söhne"/>
              </a:rPr>
              <a:t>(with IL-1</a:t>
            </a:r>
            <a:r>
              <a:rPr lang="en-US" dirty="0">
                <a:solidFill>
                  <a:srgbClr val="374151"/>
                </a:solidFill>
                <a:latin typeface="Symbol" pitchFamily="2" charset="2"/>
              </a:rPr>
              <a:t>b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)</a:t>
            </a:r>
            <a:br>
              <a:rPr lang="en-US" dirty="0">
                <a:solidFill>
                  <a:srgbClr val="374151"/>
                </a:solidFill>
                <a:latin typeface="Söhne"/>
              </a:rPr>
            </a:br>
            <a:endParaRPr lang="en-JP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5F8ABA-2A7D-F29D-075E-204E295FFF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JP" dirty="0"/>
              <a:t>Departmental meeting, 2023-06-23</a:t>
            </a:r>
            <a:br>
              <a:rPr lang="en-JP" dirty="0"/>
            </a:br>
            <a:br>
              <a:rPr lang="en-JP" dirty="0"/>
            </a:br>
            <a:r>
              <a:rPr lang="en-JP" dirty="0"/>
              <a:t>Tsunghan Hsieh (Musa’s group)</a:t>
            </a:r>
          </a:p>
        </p:txBody>
      </p:sp>
    </p:spTree>
    <p:extLst>
      <p:ext uri="{BB962C8B-B14F-4D97-AF65-F5344CB8AC3E}">
        <p14:creationId xmlns:p14="http://schemas.microsoft.com/office/powerpoint/2010/main" val="1935418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BD84EF80-1A6B-6D0D-7A0B-758758F2E320}"/>
              </a:ext>
            </a:extLst>
          </p:cNvPr>
          <p:cNvGrpSpPr/>
          <p:nvPr/>
        </p:nvGrpSpPr>
        <p:grpSpPr>
          <a:xfrm>
            <a:off x="1846289" y="1067844"/>
            <a:ext cx="7772400" cy="5637756"/>
            <a:chOff x="1846289" y="1067844"/>
            <a:chExt cx="7772400" cy="5637756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CB46602-2B91-D650-F78E-E7D1F32E19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748" r="1748"/>
            <a:stretch/>
          </p:blipFill>
          <p:spPr>
            <a:xfrm>
              <a:off x="1846289" y="1067844"/>
              <a:ext cx="7772400" cy="5637756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94D959F-64BB-9696-7936-C6C502FE0253}"/>
                </a:ext>
              </a:extLst>
            </p:cNvPr>
            <p:cNvSpPr/>
            <p:nvPr/>
          </p:nvSpPr>
          <p:spPr>
            <a:xfrm>
              <a:off x="7440443" y="2508622"/>
              <a:ext cx="848942" cy="19070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869DC0E-63A9-620D-BD61-5681E49F4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285" y="0"/>
            <a:ext cx="11891715" cy="1325563"/>
          </a:xfrm>
        </p:spPr>
        <p:txBody>
          <a:bodyPr>
            <a:noAutofit/>
          </a:bodyPr>
          <a:lstStyle/>
          <a:p>
            <a:r>
              <a:rPr lang="en-JP" sz="3200" b="1" dirty="0"/>
              <a:t>IL-1RN can further activate the Treg program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D027F7-9236-4D30-0ABE-A0E645F39729}"/>
              </a:ext>
            </a:extLst>
          </p:cNvPr>
          <p:cNvSpPr txBox="1"/>
          <p:nvPr/>
        </p:nvSpPr>
        <p:spPr>
          <a:xfrm>
            <a:off x="4679296" y="6474767"/>
            <a:ext cx="9653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2400" dirty="0"/>
              <a:t>B cells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6C2F60-B4CC-6D9B-D438-FFE796961F65}"/>
              </a:ext>
            </a:extLst>
          </p:cNvPr>
          <p:cNvSpPr txBox="1"/>
          <p:nvPr/>
        </p:nvSpPr>
        <p:spPr>
          <a:xfrm>
            <a:off x="6635414" y="6243934"/>
            <a:ext cx="805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2400" dirty="0"/>
              <a:t>PMN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D31C56B-03F3-6FAF-3C0D-18E679BDF744}"/>
              </a:ext>
            </a:extLst>
          </p:cNvPr>
          <p:cNvSpPr/>
          <p:nvPr/>
        </p:nvSpPr>
        <p:spPr>
          <a:xfrm>
            <a:off x="5862917" y="4034118"/>
            <a:ext cx="268941" cy="25101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51B9EE-7D36-1121-9599-D87036D24CAA}"/>
              </a:ext>
            </a:extLst>
          </p:cNvPr>
          <p:cNvSpPr txBox="1"/>
          <p:nvPr/>
        </p:nvSpPr>
        <p:spPr>
          <a:xfrm>
            <a:off x="8542020" y="2125842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b="1" dirty="0"/>
              <a:t>IL-1RN</a:t>
            </a:r>
            <a:endParaRPr lang="en-JP" b="1" dirty="0">
              <a:latin typeface="Symbol" pitchFamily="2" charset="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BEB7B1-D1C8-705D-DD99-263781BA2167}"/>
              </a:ext>
            </a:extLst>
          </p:cNvPr>
          <p:cNvSpPr txBox="1"/>
          <p:nvPr/>
        </p:nvSpPr>
        <p:spPr>
          <a:xfrm>
            <a:off x="8573210" y="4415721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>
                <a:solidFill>
                  <a:srgbClr val="FF0000"/>
                </a:solidFill>
              </a:rPr>
              <a:t>No signal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DFAE737-BC61-6765-AD41-4C97FDA8184F}"/>
              </a:ext>
            </a:extLst>
          </p:cNvPr>
          <p:cNvSpPr txBox="1"/>
          <p:nvPr/>
        </p:nvSpPr>
        <p:spPr>
          <a:xfrm>
            <a:off x="6635414" y="4190043"/>
            <a:ext cx="49201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2400" dirty="0"/>
              <a:t>Th17 -&gt; Treg</a:t>
            </a:r>
            <a:br>
              <a:rPr lang="en-JP" sz="2400" dirty="0"/>
            </a:br>
            <a:r>
              <a:rPr lang="en-JP" sz="2400" dirty="0"/>
              <a:t>(FOXP3)</a:t>
            </a:r>
            <a:endParaRPr lang="en-JP" sz="2400" dirty="0">
              <a:latin typeface="Symbol" pitchFamily="2" charset="2"/>
            </a:endParaRPr>
          </a:p>
        </p:txBody>
      </p:sp>
      <p:sp>
        <p:nvSpPr>
          <p:cNvPr id="16" name="Cross 15">
            <a:extLst>
              <a:ext uri="{FF2B5EF4-FFF2-40B4-BE49-F238E27FC236}">
                <a16:creationId xmlns:a16="http://schemas.microsoft.com/office/drawing/2014/main" id="{E363ADA5-FE92-A426-4CDB-DD87B1AF1516}"/>
              </a:ext>
            </a:extLst>
          </p:cNvPr>
          <p:cNvSpPr/>
          <p:nvPr/>
        </p:nvSpPr>
        <p:spPr>
          <a:xfrm rot="18767024">
            <a:off x="4532806" y="5717721"/>
            <a:ext cx="914400" cy="914400"/>
          </a:xfrm>
          <a:prstGeom prst="plus">
            <a:avLst>
              <a:gd name="adj" fmla="val 38726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17" name="Cross 16">
            <a:extLst>
              <a:ext uri="{FF2B5EF4-FFF2-40B4-BE49-F238E27FC236}">
                <a16:creationId xmlns:a16="http://schemas.microsoft.com/office/drawing/2014/main" id="{D3D32402-2F44-6D59-7CE5-36DBFFE1E29F}"/>
              </a:ext>
            </a:extLst>
          </p:cNvPr>
          <p:cNvSpPr/>
          <p:nvPr/>
        </p:nvSpPr>
        <p:spPr>
          <a:xfrm rot="18767024">
            <a:off x="5716968" y="5754705"/>
            <a:ext cx="914400" cy="914400"/>
          </a:xfrm>
          <a:prstGeom prst="plus">
            <a:avLst>
              <a:gd name="adj" fmla="val 38726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18" name="Cross 17">
            <a:extLst>
              <a:ext uri="{FF2B5EF4-FFF2-40B4-BE49-F238E27FC236}">
                <a16:creationId xmlns:a16="http://schemas.microsoft.com/office/drawing/2014/main" id="{398D3C85-8F68-0431-2C64-CE10C2F73FF9}"/>
              </a:ext>
            </a:extLst>
          </p:cNvPr>
          <p:cNvSpPr/>
          <p:nvPr/>
        </p:nvSpPr>
        <p:spPr>
          <a:xfrm rot="18767024">
            <a:off x="6815785" y="5552581"/>
            <a:ext cx="914400" cy="914400"/>
          </a:xfrm>
          <a:prstGeom prst="plus">
            <a:avLst>
              <a:gd name="adj" fmla="val 38726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CF6AF9F-8B4B-EFBB-9FC2-0DE7E5F8DEB8}"/>
              </a:ext>
            </a:extLst>
          </p:cNvPr>
          <p:cNvSpPr txBox="1"/>
          <p:nvPr/>
        </p:nvSpPr>
        <p:spPr>
          <a:xfrm>
            <a:off x="7609443" y="5062245"/>
            <a:ext cx="797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2400" b="1" dirty="0">
                <a:solidFill>
                  <a:schemeClr val="accent1"/>
                </a:solidFill>
              </a:rPr>
              <a:t>IL-10</a:t>
            </a:r>
          </a:p>
        </p:txBody>
      </p:sp>
      <p:sp>
        <p:nvSpPr>
          <p:cNvPr id="20" name="Cross 19">
            <a:extLst>
              <a:ext uri="{FF2B5EF4-FFF2-40B4-BE49-F238E27FC236}">
                <a16:creationId xmlns:a16="http://schemas.microsoft.com/office/drawing/2014/main" id="{05E8C15B-AB00-2FDC-9A87-559A3E5A3E24}"/>
              </a:ext>
            </a:extLst>
          </p:cNvPr>
          <p:cNvSpPr/>
          <p:nvPr/>
        </p:nvSpPr>
        <p:spPr>
          <a:xfrm rot="18767024">
            <a:off x="4648673" y="4916995"/>
            <a:ext cx="914400" cy="914400"/>
          </a:xfrm>
          <a:prstGeom prst="plus">
            <a:avLst>
              <a:gd name="adj" fmla="val 38726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21" name="Cross 20">
            <a:extLst>
              <a:ext uri="{FF2B5EF4-FFF2-40B4-BE49-F238E27FC236}">
                <a16:creationId xmlns:a16="http://schemas.microsoft.com/office/drawing/2014/main" id="{E19AED5A-FD8C-7A73-B62D-39AD634AC603}"/>
              </a:ext>
            </a:extLst>
          </p:cNvPr>
          <p:cNvSpPr/>
          <p:nvPr/>
        </p:nvSpPr>
        <p:spPr>
          <a:xfrm rot="18767024">
            <a:off x="5350855" y="2554232"/>
            <a:ext cx="914400" cy="914400"/>
          </a:xfrm>
          <a:prstGeom prst="plus">
            <a:avLst>
              <a:gd name="adj" fmla="val 38726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3520124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/>
      <p:bldP spid="20" grpId="0" animBg="1"/>
      <p:bldP spid="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A1269-E4D8-0518-4DF8-2A941640A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JP" sz="4000" dirty="0"/>
              <a:t>IL-1RN is the critical brake for IL-1</a:t>
            </a:r>
            <a:r>
              <a:rPr lang="en-JP" sz="4000" dirty="0">
                <a:latin typeface="Symbol" pitchFamily="2" charset="2"/>
              </a:rPr>
              <a:t>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AC17B-96F3-0F33-1ABE-F8F613B34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Patients with IL-1RN deficiency suffer autoimmune diseases.</a:t>
            </a:r>
          </a:p>
          <a:p>
            <a:r>
              <a:rPr lang="en-US" dirty="0"/>
              <a:t>The treatment is to give IL-1RN (ANAKINARA)</a:t>
            </a:r>
          </a:p>
          <a:p>
            <a:r>
              <a:rPr lang="en-US" dirty="0"/>
              <a:t>The principle behind is IL-1RN can inhibit the IL-1</a:t>
            </a:r>
            <a:r>
              <a:rPr lang="en-US" dirty="0">
                <a:latin typeface="Symbol" pitchFamily="2" charset="2"/>
              </a:rPr>
              <a:t>b</a:t>
            </a:r>
            <a:r>
              <a:rPr lang="en-US" dirty="0"/>
              <a:t>-mediated inflammation as well as repivoting the Th17 to Treg program. </a:t>
            </a:r>
            <a:endParaRPr lang="en-US" dirty="0">
              <a:effectLst/>
            </a:endParaRPr>
          </a:p>
          <a:p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1926940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42F6C-9D38-C2C0-E2F9-EE212E084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We use sequencing to capture the interaction between different chromosome regions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134A57-0AC1-CD85-F437-2118AB5D0A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02" t="13572"/>
          <a:stretch/>
        </p:blipFill>
        <p:spPr>
          <a:xfrm>
            <a:off x="1194391" y="2268256"/>
            <a:ext cx="9803218" cy="40226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5D081ED-4CE1-299D-A093-1D14EA76051E}"/>
              </a:ext>
            </a:extLst>
          </p:cNvPr>
          <p:cNvSpPr txBox="1"/>
          <p:nvPr/>
        </p:nvSpPr>
        <p:spPr>
          <a:xfrm>
            <a:off x="5155019" y="6222162"/>
            <a:ext cx="68172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effectLst/>
              </a:rPr>
              <a:t>Lieberman-Aiden, </a:t>
            </a:r>
            <a:r>
              <a:rPr lang="en-US" dirty="0" err="1">
                <a:effectLst/>
              </a:rPr>
              <a:t>Erez</a:t>
            </a:r>
            <a:r>
              <a:rPr lang="en-US" dirty="0">
                <a:effectLst/>
              </a:rPr>
              <a:t>, </a:t>
            </a:r>
            <a:r>
              <a:rPr lang="en-US" dirty="0" err="1">
                <a:effectLst/>
              </a:rPr>
              <a:t>Nynke</a:t>
            </a:r>
            <a:r>
              <a:rPr lang="en-US" dirty="0">
                <a:effectLst/>
              </a:rPr>
              <a:t> L. van </a:t>
            </a:r>
            <a:r>
              <a:rPr lang="en-US" dirty="0" err="1">
                <a:effectLst/>
              </a:rPr>
              <a:t>Berkum</a:t>
            </a:r>
            <a:r>
              <a:rPr lang="en-US" dirty="0">
                <a:effectLst/>
              </a:rPr>
              <a:t>, Louise Williams, Maxim </a:t>
            </a:r>
            <a:r>
              <a:rPr lang="en-US" dirty="0" err="1">
                <a:effectLst/>
              </a:rPr>
              <a:t>Imakaev</a:t>
            </a:r>
            <a:r>
              <a:rPr lang="en-US" dirty="0">
                <a:effectLst/>
              </a:rPr>
              <a:t>, Tobias </a:t>
            </a:r>
            <a:r>
              <a:rPr lang="en-US" dirty="0" err="1">
                <a:effectLst/>
              </a:rPr>
              <a:t>Ragoczy</a:t>
            </a:r>
            <a:r>
              <a:rPr lang="en-US" dirty="0">
                <a:effectLst/>
              </a:rPr>
              <a:t>, Agnes Telling, </a:t>
            </a:r>
            <a:r>
              <a:rPr lang="en-US" dirty="0" err="1">
                <a:effectLst/>
              </a:rPr>
              <a:t>Ido</a:t>
            </a:r>
            <a:r>
              <a:rPr lang="en-US" dirty="0">
                <a:effectLst/>
              </a:rPr>
              <a:t> Amit, et al. </a:t>
            </a:r>
            <a:r>
              <a:rPr lang="en-US" i="1" dirty="0">
                <a:effectLst/>
              </a:rPr>
              <a:t>Science</a:t>
            </a:r>
            <a:r>
              <a:rPr lang="en-US" dirty="0">
                <a:effectLst/>
              </a:rPr>
              <a:t> 2009</a:t>
            </a:r>
          </a:p>
        </p:txBody>
      </p:sp>
    </p:spTree>
    <p:extLst>
      <p:ext uri="{BB962C8B-B14F-4D97-AF65-F5344CB8AC3E}">
        <p14:creationId xmlns:p14="http://schemas.microsoft.com/office/powerpoint/2010/main" val="3213059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AE997-8E4A-8CC2-B8A3-74E2B1089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3200"/>
            <a:ext cx="10515600" cy="1325563"/>
          </a:xfrm>
        </p:spPr>
        <p:txBody>
          <a:bodyPr>
            <a:normAutofit/>
          </a:bodyPr>
          <a:lstStyle/>
          <a:p>
            <a:r>
              <a:rPr lang="en-JP" dirty="0"/>
              <a:t>Micrococcal nuclease digestion provides interaction map single nucleosome resolution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36C08C-9650-49C7-3D11-3B53F82FA2D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87867" y="1767628"/>
            <a:ext cx="6460067" cy="4522046"/>
          </a:xfrm>
          <a:prstGeom prst="rect">
            <a:avLst/>
          </a:prstGeom>
        </p:spPr>
      </p:pic>
      <p:pic>
        <p:nvPicPr>
          <p:cNvPr id="1026" name="Picture 2" descr="Image Resolution Explained « Support | Yearbook Machine">
            <a:extLst>
              <a:ext uri="{FF2B5EF4-FFF2-40B4-BE49-F238E27FC236}">
                <a16:creationId xmlns:a16="http://schemas.microsoft.com/office/drawing/2014/main" id="{0EEE7DCB-CA0C-49E0-1B0F-97B325AABE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860"/>
          <a:stretch/>
        </p:blipFill>
        <p:spPr bwMode="auto">
          <a:xfrm>
            <a:off x="8652934" y="1487488"/>
            <a:ext cx="1794934" cy="2559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mage Resolution Explained « Support | Yearbook Machine">
            <a:extLst>
              <a:ext uri="{FF2B5EF4-FFF2-40B4-BE49-F238E27FC236}">
                <a16:creationId xmlns:a16="http://schemas.microsoft.com/office/drawing/2014/main" id="{01F0C9CE-EF34-12CB-89F7-C18098129A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60"/>
          <a:stretch/>
        </p:blipFill>
        <p:spPr bwMode="auto">
          <a:xfrm>
            <a:off x="8652934" y="4095221"/>
            <a:ext cx="1794934" cy="2559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C06FCD5-447D-7FDF-4179-78FCA4F50FD8}"/>
              </a:ext>
            </a:extLst>
          </p:cNvPr>
          <p:cNvSpPr txBox="1"/>
          <p:nvPr/>
        </p:nvSpPr>
        <p:spPr>
          <a:xfrm>
            <a:off x="5757334" y="2767277"/>
            <a:ext cx="1609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5000 bp ~ 1MB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6CFCCF-D949-042C-7DB6-EDDBB5B8DD87}"/>
              </a:ext>
            </a:extLst>
          </p:cNvPr>
          <p:cNvSpPr txBox="1"/>
          <p:nvPr/>
        </p:nvSpPr>
        <p:spPr>
          <a:xfrm>
            <a:off x="5757334" y="5005678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146 bp  ~ 1000 bp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F1701E-CAB8-FA0D-0750-227B420B516F}"/>
              </a:ext>
            </a:extLst>
          </p:cNvPr>
          <p:cNvSpPr txBox="1"/>
          <p:nvPr/>
        </p:nvSpPr>
        <p:spPr>
          <a:xfrm>
            <a:off x="595423" y="2767277"/>
            <a:ext cx="6110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2400" dirty="0"/>
              <a:t>HiC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F18BF6-E590-F60D-14DD-A77E5AC20B83}"/>
              </a:ext>
            </a:extLst>
          </p:cNvPr>
          <p:cNvSpPr txBox="1"/>
          <p:nvPr/>
        </p:nvSpPr>
        <p:spPr>
          <a:xfrm>
            <a:off x="363051" y="5064409"/>
            <a:ext cx="1075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2400" dirty="0"/>
              <a:t>MicroC</a:t>
            </a:r>
          </a:p>
        </p:txBody>
      </p:sp>
    </p:spTree>
    <p:extLst>
      <p:ext uri="{BB962C8B-B14F-4D97-AF65-F5344CB8AC3E}">
        <p14:creationId xmlns:p14="http://schemas.microsoft.com/office/powerpoint/2010/main" val="1104309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AE997-8E4A-8CC2-B8A3-74E2B1089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4C helps us to get the detailed interaction map within IL1B TAD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36C08C-9650-49C7-3D11-3B53F82FA2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272" t="13619" r="12189" b="12521"/>
          <a:stretch/>
        </p:blipFill>
        <p:spPr>
          <a:xfrm>
            <a:off x="592666" y="1554192"/>
            <a:ext cx="7433734" cy="5021431"/>
          </a:xfrm>
          <a:prstGeom prst="rect">
            <a:avLst/>
          </a:prstGeom>
        </p:spPr>
      </p:pic>
      <p:pic>
        <p:nvPicPr>
          <p:cNvPr id="7" name="Picture 2" descr="Image Resolution Explained « Support | Yearbook Machine">
            <a:extLst>
              <a:ext uri="{FF2B5EF4-FFF2-40B4-BE49-F238E27FC236}">
                <a16:creationId xmlns:a16="http://schemas.microsoft.com/office/drawing/2014/main" id="{01F0C9CE-EF34-12CB-89F7-C18098129A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60"/>
          <a:stretch/>
        </p:blipFill>
        <p:spPr bwMode="auto">
          <a:xfrm>
            <a:off x="8636001" y="2383472"/>
            <a:ext cx="1794934" cy="2559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519325C4-8933-29D2-74CB-D1F9A197F4E8}"/>
              </a:ext>
            </a:extLst>
          </p:cNvPr>
          <p:cNvSpPr/>
          <p:nvPr/>
        </p:nvSpPr>
        <p:spPr>
          <a:xfrm>
            <a:off x="9211734" y="2605088"/>
            <a:ext cx="609600" cy="57837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3625363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6EC92EB1-642B-02F1-A9A0-99F08E7C1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920" y="1027906"/>
            <a:ext cx="7772400" cy="54406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8B443AB-AF3B-9BCB-B1CD-E9F9E2B45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Goal: building the dynamic interaction map with various stimulus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69DDCB-7CE0-6A90-32E6-08934A043374}"/>
              </a:ext>
            </a:extLst>
          </p:cNvPr>
          <p:cNvSpPr txBox="1"/>
          <p:nvPr/>
        </p:nvSpPr>
        <p:spPr>
          <a:xfrm>
            <a:off x="2179320" y="4480560"/>
            <a:ext cx="1230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Monocytes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F48066-3D06-8580-9DDE-7AF13E17183E}"/>
              </a:ext>
            </a:extLst>
          </p:cNvPr>
          <p:cNvSpPr txBox="1"/>
          <p:nvPr/>
        </p:nvSpPr>
        <p:spPr>
          <a:xfrm>
            <a:off x="4759240" y="4480560"/>
            <a:ext cx="1455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Macrophages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12299A-7C37-0E4A-563C-1F1806F1C71C}"/>
              </a:ext>
            </a:extLst>
          </p:cNvPr>
          <p:cNvSpPr txBox="1"/>
          <p:nvPr/>
        </p:nvSpPr>
        <p:spPr>
          <a:xfrm>
            <a:off x="8283256" y="4480560"/>
            <a:ext cx="2190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Trained macrophages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76E502-A948-25ED-54F3-B234BB3B9672}"/>
              </a:ext>
            </a:extLst>
          </p:cNvPr>
          <p:cNvSpPr txBox="1"/>
          <p:nvPr/>
        </p:nvSpPr>
        <p:spPr>
          <a:xfrm>
            <a:off x="3261360" y="2900958"/>
            <a:ext cx="1359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Stimulatants</a:t>
            </a:r>
          </a:p>
        </p:txBody>
      </p:sp>
    </p:spTree>
    <p:extLst>
      <p:ext uri="{BB962C8B-B14F-4D97-AF65-F5344CB8AC3E}">
        <p14:creationId xmlns:p14="http://schemas.microsoft.com/office/powerpoint/2010/main" val="28044302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6EC92EB1-642B-02F1-A9A0-99F08E7C1C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569" r="49990" b="34117"/>
          <a:stretch/>
        </p:blipFill>
        <p:spPr>
          <a:xfrm>
            <a:off x="2026920" y="2869555"/>
            <a:ext cx="3886931" cy="159484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8B443AB-AF3B-9BCB-B1CD-E9F9E2B45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62"/>
            <a:ext cx="10515600" cy="1325563"/>
          </a:xfrm>
        </p:spPr>
        <p:txBody>
          <a:bodyPr/>
          <a:lstStyle/>
          <a:p>
            <a:r>
              <a:rPr lang="en-JP" dirty="0"/>
              <a:t>Experiment design for pilot study (THP-1)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69DDCB-7CE0-6A90-32E6-08934A043374}"/>
              </a:ext>
            </a:extLst>
          </p:cNvPr>
          <p:cNvSpPr txBox="1"/>
          <p:nvPr/>
        </p:nvSpPr>
        <p:spPr>
          <a:xfrm>
            <a:off x="2179320" y="4332595"/>
            <a:ext cx="1230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Monocytes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F48066-3D06-8580-9DDE-7AF13E17183E}"/>
              </a:ext>
            </a:extLst>
          </p:cNvPr>
          <p:cNvSpPr txBox="1"/>
          <p:nvPr/>
        </p:nvSpPr>
        <p:spPr>
          <a:xfrm>
            <a:off x="4759240" y="4332595"/>
            <a:ext cx="1455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Macrophages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76E502-A948-25ED-54F3-B234BB3B9672}"/>
              </a:ext>
            </a:extLst>
          </p:cNvPr>
          <p:cNvSpPr txBox="1"/>
          <p:nvPr/>
        </p:nvSpPr>
        <p:spPr>
          <a:xfrm>
            <a:off x="3202357" y="1537871"/>
            <a:ext cx="18651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dirty="0"/>
              <a:t>Stimulatants:</a:t>
            </a:r>
            <a:br>
              <a:rPr lang="en-JP" dirty="0"/>
            </a:br>
            <a:endParaRPr lang="en-JP" dirty="0"/>
          </a:p>
          <a:p>
            <a:r>
              <a:rPr lang="en-JP" dirty="0"/>
              <a:t>LPS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A08DAD-BF00-C691-49A2-54EB0D60F548}"/>
              </a:ext>
            </a:extLst>
          </p:cNvPr>
          <p:cNvSpPr txBox="1"/>
          <p:nvPr/>
        </p:nvSpPr>
        <p:spPr>
          <a:xfrm>
            <a:off x="2440481" y="5236635"/>
            <a:ext cx="7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Day 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D3B971-0D8B-4223-CFBA-7796063552D2}"/>
              </a:ext>
            </a:extLst>
          </p:cNvPr>
          <p:cNvSpPr txBox="1"/>
          <p:nvPr/>
        </p:nvSpPr>
        <p:spPr>
          <a:xfrm>
            <a:off x="5132868" y="5236635"/>
            <a:ext cx="7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Day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EDF35B-0B2D-AF5B-4789-F0AC433B7D2E}"/>
              </a:ext>
            </a:extLst>
          </p:cNvPr>
          <p:cNvSpPr txBox="1"/>
          <p:nvPr/>
        </p:nvSpPr>
        <p:spPr>
          <a:xfrm>
            <a:off x="2348149" y="5736461"/>
            <a:ext cx="854208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JP" dirty="0">
                <a:solidFill>
                  <a:schemeClr val="bg1"/>
                </a:solidFill>
              </a:rPr>
              <a:t>MicroC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F6A006-88E0-138E-C6F6-816DF9950024}"/>
              </a:ext>
            </a:extLst>
          </p:cNvPr>
          <p:cNvSpPr txBox="1"/>
          <p:nvPr/>
        </p:nvSpPr>
        <p:spPr>
          <a:xfrm>
            <a:off x="5059643" y="5736461"/>
            <a:ext cx="854208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JP" dirty="0">
                <a:solidFill>
                  <a:schemeClr val="bg1"/>
                </a:solidFill>
              </a:rPr>
              <a:t>MicroC</a:t>
            </a:r>
          </a:p>
        </p:txBody>
      </p:sp>
    </p:spTree>
    <p:extLst>
      <p:ext uri="{BB962C8B-B14F-4D97-AF65-F5344CB8AC3E}">
        <p14:creationId xmlns:p14="http://schemas.microsoft.com/office/powerpoint/2010/main" val="10440893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6B22D-8EF8-3A7A-FA8B-DB6CF1CF9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07AFB-EA68-A0A7-AFB5-DB089BDD5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2152265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6EC92EB1-642B-02F1-A9A0-99F08E7C1C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569" b="34117"/>
          <a:stretch/>
        </p:blipFill>
        <p:spPr>
          <a:xfrm>
            <a:off x="2026920" y="2869555"/>
            <a:ext cx="7772400" cy="159484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8B443AB-AF3B-9BCB-B1CD-E9F9E2B45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62"/>
            <a:ext cx="10515600" cy="1325563"/>
          </a:xfrm>
        </p:spPr>
        <p:txBody>
          <a:bodyPr>
            <a:normAutofit/>
          </a:bodyPr>
          <a:lstStyle/>
          <a:p>
            <a:r>
              <a:rPr lang="en-JP" sz="3600" b="1" dirty="0"/>
              <a:t>Future: experiment design for human monocytes (Single donor)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69DDCB-7CE0-6A90-32E6-08934A043374}"/>
              </a:ext>
            </a:extLst>
          </p:cNvPr>
          <p:cNvSpPr txBox="1"/>
          <p:nvPr/>
        </p:nvSpPr>
        <p:spPr>
          <a:xfrm>
            <a:off x="2179320" y="4332595"/>
            <a:ext cx="1230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Monocytes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F48066-3D06-8580-9DDE-7AF13E17183E}"/>
              </a:ext>
            </a:extLst>
          </p:cNvPr>
          <p:cNvSpPr txBox="1"/>
          <p:nvPr/>
        </p:nvSpPr>
        <p:spPr>
          <a:xfrm>
            <a:off x="4759240" y="4332595"/>
            <a:ext cx="1455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Macrophages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12299A-7C37-0E4A-563C-1F1806F1C71C}"/>
              </a:ext>
            </a:extLst>
          </p:cNvPr>
          <p:cNvSpPr txBox="1"/>
          <p:nvPr/>
        </p:nvSpPr>
        <p:spPr>
          <a:xfrm>
            <a:off x="8283256" y="4332595"/>
            <a:ext cx="2190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Trained macrophages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76E502-A948-25ED-54F3-B234BB3B9672}"/>
              </a:ext>
            </a:extLst>
          </p:cNvPr>
          <p:cNvSpPr txBox="1"/>
          <p:nvPr/>
        </p:nvSpPr>
        <p:spPr>
          <a:xfrm>
            <a:off x="3202357" y="1120676"/>
            <a:ext cx="186519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Stimulatants:</a:t>
            </a:r>
            <a:br>
              <a:rPr lang="en-JP" dirty="0"/>
            </a:br>
            <a:br>
              <a:rPr lang="en-JP" dirty="0"/>
            </a:br>
            <a:r>
              <a:rPr lang="en-JP" dirty="0"/>
              <a:t>Control (Medium)</a:t>
            </a:r>
            <a:br>
              <a:rPr lang="en-JP" dirty="0"/>
            </a:br>
            <a:r>
              <a:rPr lang="en-JP" dirty="0"/>
              <a:t>LPS</a:t>
            </a:r>
          </a:p>
          <a:p>
            <a:r>
              <a:rPr lang="en-JP" dirty="0">
                <a:latin typeface="Symbol" pitchFamily="2" charset="2"/>
              </a:rPr>
              <a:t>b</a:t>
            </a:r>
            <a:r>
              <a:rPr lang="en-JP" dirty="0"/>
              <a:t>-glucan</a:t>
            </a:r>
            <a:br>
              <a:rPr lang="en-JP" dirty="0"/>
            </a:br>
            <a:r>
              <a:rPr lang="en-JP" dirty="0"/>
              <a:t>LPG lysate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A08DAD-BF00-C691-49A2-54EB0D60F548}"/>
              </a:ext>
            </a:extLst>
          </p:cNvPr>
          <p:cNvSpPr txBox="1"/>
          <p:nvPr/>
        </p:nvSpPr>
        <p:spPr>
          <a:xfrm>
            <a:off x="2440481" y="5236635"/>
            <a:ext cx="7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Day 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D3B971-0D8B-4223-CFBA-7796063552D2}"/>
              </a:ext>
            </a:extLst>
          </p:cNvPr>
          <p:cNvSpPr txBox="1"/>
          <p:nvPr/>
        </p:nvSpPr>
        <p:spPr>
          <a:xfrm>
            <a:off x="5132868" y="5236635"/>
            <a:ext cx="7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Day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1A3096-7734-423C-C05E-18F7146C2D1B}"/>
              </a:ext>
            </a:extLst>
          </p:cNvPr>
          <p:cNvSpPr txBox="1"/>
          <p:nvPr/>
        </p:nvSpPr>
        <p:spPr>
          <a:xfrm>
            <a:off x="9024869" y="5191986"/>
            <a:ext cx="7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Day 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EDF35B-0B2D-AF5B-4789-F0AC433B7D2E}"/>
              </a:ext>
            </a:extLst>
          </p:cNvPr>
          <p:cNvSpPr txBox="1"/>
          <p:nvPr/>
        </p:nvSpPr>
        <p:spPr>
          <a:xfrm>
            <a:off x="2348149" y="5736461"/>
            <a:ext cx="854208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JP" dirty="0">
                <a:solidFill>
                  <a:schemeClr val="bg1"/>
                </a:solidFill>
              </a:rPr>
              <a:t>MicroC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F6A006-88E0-138E-C6F6-816DF9950024}"/>
              </a:ext>
            </a:extLst>
          </p:cNvPr>
          <p:cNvSpPr txBox="1"/>
          <p:nvPr/>
        </p:nvSpPr>
        <p:spPr>
          <a:xfrm>
            <a:off x="5059643" y="5736461"/>
            <a:ext cx="854208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JP" dirty="0">
                <a:solidFill>
                  <a:schemeClr val="bg1"/>
                </a:solidFill>
              </a:rPr>
              <a:t>MicroC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A03E7B-348B-0F69-5972-B9FA987152C6}"/>
              </a:ext>
            </a:extLst>
          </p:cNvPr>
          <p:cNvSpPr txBox="1"/>
          <p:nvPr/>
        </p:nvSpPr>
        <p:spPr>
          <a:xfrm>
            <a:off x="8951644" y="5736461"/>
            <a:ext cx="854208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JP" dirty="0">
                <a:solidFill>
                  <a:schemeClr val="bg1"/>
                </a:solidFill>
              </a:rPr>
              <a:t>MicroC</a:t>
            </a:r>
          </a:p>
        </p:txBody>
      </p:sp>
    </p:spTree>
    <p:extLst>
      <p:ext uri="{BB962C8B-B14F-4D97-AF65-F5344CB8AC3E}">
        <p14:creationId xmlns:p14="http://schemas.microsoft.com/office/powerpoint/2010/main" val="28271544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87FAB-4A95-0B5E-7DE6-C0411E640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24B52-610D-7480-FFC3-290E1B529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366822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123DC-FAB0-5660-AE13-8422025B7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14361"/>
            <a:ext cx="10515600" cy="1325563"/>
          </a:xfrm>
        </p:spPr>
        <p:txBody>
          <a:bodyPr/>
          <a:lstStyle/>
          <a:p>
            <a:pPr algn="ctr"/>
            <a:r>
              <a:rPr lang="en-JP" dirty="0"/>
              <a:t>Inflammation</a:t>
            </a:r>
          </a:p>
        </p:txBody>
      </p:sp>
    </p:spTree>
    <p:extLst>
      <p:ext uri="{BB962C8B-B14F-4D97-AF65-F5344CB8AC3E}">
        <p14:creationId xmlns:p14="http://schemas.microsoft.com/office/powerpoint/2010/main" val="31994374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76172-938B-AC43-1F30-7ED8545A1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Inflammation and anti-inflammation are mediated by different types of cells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47138-7244-8423-9193-0C13EBD55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Removal of inflammation agents</a:t>
            </a:r>
            <a:endParaRPr lang="en-JP" dirty="0"/>
          </a:p>
          <a:p>
            <a:r>
              <a:rPr lang="en-JP" dirty="0"/>
              <a:t>The depletion of inflammatory cytokines</a:t>
            </a:r>
          </a:p>
          <a:p>
            <a:r>
              <a:rPr lang="en-JP" dirty="0"/>
              <a:t>Arise of T/B cells </a:t>
            </a:r>
          </a:p>
          <a:p>
            <a:r>
              <a:rPr lang="en-JP" dirty="0"/>
              <a:t>Death of inflammatory T/B and innate immune cells</a:t>
            </a:r>
          </a:p>
          <a:p>
            <a:r>
              <a:rPr lang="en-JP" dirty="0"/>
              <a:t>Sequential, balance between differential types of cells</a:t>
            </a:r>
          </a:p>
        </p:txBody>
      </p:sp>
    </p:spTree>
    <p:extLst>
      <p:ext uri="{BB962C8B-B14F-4D97-AF65-F5344CB8AC3E}">
        <p14:creationId xmlns:p14="http://schemas.microsoft.com/office/powerpoint/2010/main" val="4526070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76172-938B-AC43-1F30-7ED8545A1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Both inflammation and anti-inflammation could be mediated by a single type of cell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47138-7244-8423-9193-0C13EBD55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Regulatory T/B cells and other cells are not involved</a:t>
            </a:r>
          </a:p>
          <a:p>
            <a:r>
              <a:rPr lang="en-US" dirty="0"/>
              <a:t>Both the inflammatory and anti-inflammatory cytokines are expressed by the same cell</a:t>
            </a:r>
          </a:p>
          <a:p>
            <a:r>
              <a:rPr lang="en-US" dirty="0"/>
              <a:t>The genes encoding the inflammatory and anti-inflammatory cytokines locate close to each other</a:t>
            </a:r>
          </a:p>
          <a:p>
            <a:r>
              <a:rPr lang="en-US" dirty="0"/>
              <a:t>The expression of the inflammatory and anti-inflammatory cytokines are regulated through the changes of genomic architecture</a:t>
            </a:r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39485145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F73FE-F23D-EAFD-A11C-3485DC2CD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I</a:t>
            </a:r>
            <a:r>
              <a:rPr lang="en-JP" i="1" dirty="0"/>
              <a:t>L</a:t>
            </a:r>
            <a:r>
              <a:rPr lang="en-US" altLang="zh-TW" i="1" dirty="0"/>
              <a:t>1 </a:t>
            </a:r>
            <a:r>
              <a:rPr lang="en-US" altLang="zh-TW" dirty="0"/>
              <a:t>family members locate within a gene cluster and from one super TAD</a:t>
            </a:r>
            <a:endParaRPr lang="en-JP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F191A6-A335-665B-7D4B-1D4D41B2D7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12500" r="-2219" b="56389"/>
          <a:stretch/>
        </p:blipFill>
        <p:spPr>
          <a:xfrm>
            <a:off x="972148" y="2084387"/>
            <a:ext cx="10247704" cy="4408488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F7AA053-AFD9-4711-391D-E78B50D2285D}"/>
              </a:ext>
            </a:extLst>
          </p:cNvPr>
          <p:cNvSpPr/>
          <p:nvPr/>
        </p:nvSpPr>
        <p:spPr>
          <a:xfrm>
            <a:off x="6324600" y="1508760"/>
            <a:ext cx="666750" cy="534924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9DA5991D-86D9-DB3F-4D07-997421854B0D}"/>
              </a:ext>
            </a:extLst>
          </p:cNvPr>
          <p:cNvSpPr/>
          <p:nvPr/>
        </p:nvSpPr>
        <p:spPr>
          <a:xfrm>
            <a:off x="5791200" y="3886200"/>
            <a:ext cx="1600200" cy="228600"/>
          </a:xfrm>
          <a:prstGeom prst="triangl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0965711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443AB-AF3B-9BCB-B1CD-E9F9E2B45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62"/>
            <a:ext cx="10515600" cy="1325563"/>
          </a:xfrm>
        </p:spPr>
        <p:txBody>
          <a:bodyPr>
            <a:normAutofit/>
          </a:bodyPr>
          <a:lstStyle/>
          <a:p>
            <a:r>
              <a:rPr lang="en-JP" sz="3600" i="1" dirty="0"/>
              <a:t>IL-1RN</a:t>
            </a:r>
            <a:r>
              <a:rPr lang="en-JP" sz="3600" dirty="0"/>
              <a:t> and </a:t>
            </a:r>
            <a:r>
              <a:rPr lang="en-JP" sz="3600" i="1" dirty="0"/>
              <a:t>IL-1B</a:t>
            </a:r>
            <a:r>
              <a:rPr lang="en-JP" sz="3600" dirty="0"/>
              <a:t> are co-regulated in epigenetic level</a:t>
            </a:r>
          </a:p>
        </p:txBody>
      </p:sp>
      <p:pic>
        <p:nvPicPr>
          <p:cNvPr id="38" name="Picture 37" descr="Graphical user interface&#10;&#10;Description automatically generated">
            <a:extLst>
              <a:ext uri="{FF2B5EF4-FFF2-40B4-BE49-F238E27FC236}">
                <a16:creationId xmlns:a16="http://schemas.microsoft.com/office/drawing/2014/main" id="{CF5C1B3B-960D-E787-7453-B2B9DDCFEC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978" t="2070" b="81563"/>
          <a:stretch/>
        </p:blipFill>
        <p:spPr>
          <a:xfrm>
            <a:off x="1419368" y="987356"/>
            <a:ext cx="9826564" cy="2582789"/>
          </a:xfrm>
          <a:prstGeom prst="rect">
            <a:avLst/>
          </a:prstGeom>
        </p:spPr>
      </p:pic>
      <p:pic>
        <p:nvPicPr>
          <p:cNvPr id="39" name="Picture 38" descr="Graphical user interface&#10;&#10;Description automatically generated">
            <a:extLst>
              <a:ext uri="{FF2B5EF4-FFF2-40B4-BE49-F238E27FC236}">
                <a16:creationId xmlns:a16="http://schemas.microsoft.com/office/drawing/2014/main" id="{0CE5A0B9-6D40-B9A6-A2D5-830C059C9B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977" t="25201" b="74132"/>
          <a:stretch/>
        </p:blipFill>
        <p:spPr>
          <a:xfrm>
            <a:off x="1419365" y="3627700"/>
            <a:ext cx="9826567" cy="1051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F9E6743-A405-3FF6-D12D-23AE672C6FC0}"/>
              </a:ext>
            </a:extLst>
          </p:cNvPr>
          <p:cNvSpPr txBox="1"/>
          <p:nvPr/>
        </p:nvSpPr>
        <p:spPr>
          <a:xfrm>
            <a:off x="294738" y="2990624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RPMI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9153B9-72E5-D3B9-63DE-8949C2CBF36F}"/>
              </a:ext>
            </a:extLst>
          </p:cNvPr>
          <p:cNvSpPr txBox="1"/>
          <p:nvPr/>
        </p:nvSpPr>
        <p:spPr>
          <a:xfrm>
            <a:off x="1453188" y="33138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852F3E-C1CB-0D3B-8BDD-90CAC601954D}"/>
              </a:ext>
            </a:extLst>
          </p:cNvPr>
          <p:cNvSpPr txBox="1"/>
          <p:nvPr/>
        </p:nvSpPr>
        <p:spPr>
          <a:xfrm>
            <a:off x="1453188" y="35084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C6563C-8B5C-63FF-73C8-76B944E0EA5F}"/>
              </a:ext>
            </a:extLst>
          </p:cNvPr>
          <p:cNvSpPr txBox="1"/>
          <p:nvPr/>
        </p:nvSpPr>
        <p:spPr>
          <a:xfrm>
            <a:off x="285561" y="3439264"/>
            <a:ext cx="1099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H3K4me1</a:t>
            </a:r>
          </a:p>
        </p:txBody>
      </p:sp>
      <p:pic>
        <p:nvPicPr>
          <p:cNvPr id="10" name="Picture 9" descr="Graphical user interface&#10;&#10;Description automatically generated">
            <a:extLst>
              <a:ext uri="{FF2B5EF4-FFF2-40B4-BE49-F238E27FC236}">
                <a16:creationId xmlns:a16="http://schemas.microsoft.com/office/drawing/2014/main" id="{775D51BA-E31B-8041-3236-15AC0DBBCB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977" t="18721" b="80752"/>
          <a:stretch/>
        </p:blipFill>
        <p:spPr>
          <a:xfrm>
            <a:off x="1419365" y="4373218"/>
            <a:ext cx="9826567" cy="83073"/>
          </a:xfrm>
          <a:prstGeom prst="rect">
            <a:avLst/>
          </a:prstGeom>
        </p:spPr>
      </p:pic>
      <p:pic>
        <p:nvPicPr>
          <p:cNvPr id="11" name="Picture 10" descr="Graphical user interface&#10;&#10;Description automatically generated">
            <a:extLst>
              <a:ext uri="{FF2B5EF4-FFF2-40B4-BE49-F238E27FC236}">
                <a16:creationId xmlns:a16="http://schemas.microsoft.com/office/drawing/2014/main" id="{25EFD3D3-C289-E134-3C40-216BB5A564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977" t="26087" b="73272"/>
          <a:stretch/>
        </p:blipFill>
        <p:spPr>
          <a:xfrm>
            <a:off x="1419365" y="4499449"/>
            <a:ext cx="9826567" cy="10109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0903E43-15CC-1F03-0164-791F922F5F72}"/>
              </a:ext>
            </a:extLst>
          </p:cNvPr>
          <p:cNvSpPr txBox="1"/>
          <p:nvPr/>
        </p:nvSpPr>
        <p:spPr>
          <a:xfrm>
            <a:off x="1453188" y="41918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2E5478-D197-B3C3-A970-226F39365DAD}"/>
              </a:ext>
            </a:extLst>
          </p:cNvPr>
          <p:cNvSpPr txBox="1"/>
          <p:nvPr/>
        </p:nvSpPr>
        <p:spPr>
          <a:xfrm>
            <a:off x="1453188" y="43864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905098-0657-75F7-244A-DDBEB54B5FBF}"/>
              </a:ext>
            </a:extLst>
          </p:cNvPr>
          <p:cNvSpPr txBox="1"/>
          <p:nvPr/>
        </p:nvSpPr>
        <p:spPr>
          <a:xfrm>
            <a:off x="285561" y="4231212"/>
            <a:ext cx="1099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H3K4me3</a:t>
            </a:r>
          </a:p>
        </p:txBody>
      </p:sp>
      <p:pic>
        <p:nvPicPr>
          <p:cNvPr id="15" name="Picture 14" descr="Graphical user interface&#10;&#10;Description automatically generated">
            <a:extLst>
              <a:ext uri="{FF2B5EF4-FFF2-40B4-BE49-F238E27FC236}">
                <a16:creationId xmlns:a16="http://schemas.microsoft.com/office/drawing/2014/main" id="{558BEAE4-45CA-6CE7-780D-6A7BC7545B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977" t="19273" b="79836"/>
          <a:stretch/>
        </p:blipFill>
        <p:spPr>
          <a:xfrm>
            <a:off x="1419365" y="5335712"/>
            <a:ext cx="9826567" cy="140479"/>
          </a:xfrm>
          <a:prstGeom prst="rect">
            <a:avLst/>
          </a:prstGeom>
        </p:spPr>
      </p:pic>
      <p:pic>
        <p:nvPicPr>
          <p:cNvPr id="16" name="Picture 15" descr="Graphical user interface&#10;&#10;Description automatically generated">
            <a:extLst>
              <a:ext uri="{FF2B5EF4-FFF2-40B4-BE49-F238E27FC236}">
                <a16:creationId xmlns:a16="http://schemas.microsoft.com/office/drawing/2014/main" id="{599DF09A-BD31-FC49-A814-A017F858F6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977" t="26821" b="72579"/>
          <a:stretch/>
        </p:blipFill>
        <p:spPr>
          <a:xfrm>
            <a:off x="1419365" y="5539205"/>
            <a:ext cx="9826567" cy="9459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15FEF78-A61D-C799-8A88-376ED0001AAB}"/>
              </a:ext>
            </a:extLst>
          </p:cNvPr>
          <p:cNvSpPr txBox="1"/>
          <p:nvPr/>
        </p:nvSpPr>
        <p:spPr>
          <a:xfrm>
            <a:off x="1453188" y="52250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C611A7C-BF56-A604-7FDE-E5DD522866E0}"/>
              </a:ext>
            </a:extLst>
          </p:cNvPr>
          <p:cNvSpPr txBox="1"/>
          <p:nvPr/>
        </p:nvSpPr>
        <p:spPr>
          <a:xfrm>
            <a:off x="1453188" y="54196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025C1D-330B-F696-FFEE-BEAB32DE3F6B}"/>
              </a:ext>
            </a:extLst>
          </p:cNvPr>
          <p:cNvSpPr txBox="1"/>
          <p:nvPr/>
        </p:nvSpPr>
        <p:spPr>
          <a:xfrm>
            <a:off x="285561" y="5264464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H3K27Ac</a:t>
            </a:r>
          </a:p>
        </p:txBody>
      </p:sp>
    </p:spTree>
    <p:extLst>
      <p:ext uri="{BB962C8B-B14F-4D97-AF65-F5344CB8AC3E}">
        <p14:creationId xmlns:p14="http://schemas.microsoft.com/office/powerpoint/2010/main" val="1365937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 descr="Graphical user interface&#10;&#10;Description automatically generated">
            <a:extLst>
              <a:ext uri="{FF2B5EF4-FFF2-40B4-BE49-F238E27FC236}">
                <a16:creationId xmlns:a16="http://schemas.microsoft.com/office/drawing/2014/main" id="{CF5C1B3B-960D-E787-7453-B2B9DDCFEC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978" t="49896" b="49276"/>
          <a:stretch/>
        </p:blipFill>
        <p:spPr>
          <a:xfrm>
            <a:off x="1419368" y="3405803"/>
            <a:ext cx="9826564" cy="130695"/>
          </a:xfrm>
          <a:prstGeom prst="rect">
            <a:avLst/>
          </a:prstGeom>
        </p:spPr>
      </p:pic>
      <p:pic>
        <p:nvPicPr>
          <p:cNvPr id="39" name="Picture 38" descr="Graphical user interface&#10;&#10;Description automatically generated">
            <a:extLst>
              <a:ext uri="{FF2B5EF4-FFF2-40B4-BE49-F238E27FC236}">
                <a16:creationId xmlns:a16="http://schemas.microsoft.com/office/drawing/2014/main" id="{0CE5A0B9-6D40-B9A6-A2D5-830C059C9B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977" t="57779" b="41621"/>
          <a:stretch/>
        </p:blipFill>
        <p:spPr>
          <a:xfrm>
            <a:off x="1419365" y="3651625"/>
            <a:ext cx="9826567" cy="945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F9E6743-A405-3FF6-D12D-23AE672C6FC0}"/>
              </a:ext>
            </a:extLst>
          </p:cNvPr>
          <p:cNvSpPr txBox="1"/>
          <p:nvPr/>
        </p:nvSpPr>
        <p:spPr>
          <a:xfrm>
            <a:off x="294738" y="2932568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LPS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9153B9-72E5-D3B9-63DE-8949C2CBF36F}"/>
              </a:ext>
            </a:extLst>
          </p:cNvPr>
          <p:cNvSpPr txBox="1"/>
          <p:nvPr/>
        </p:nvSpPr>
        <p:spPr>
          <a:xfrm>
            <a:off x="1453188" y="33138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852F3E-C1CB-0D3B-8BDD-90CAC601954D}"/>
              </a:ext>
            </a:extLst>
          </p:cNvPr>
          <p:cNvSpPr txBox="1"/>
          <p:nvPr/>
        </p:nvSpPr>
        <p:spPr>
          <a:xfrm>
            <a:off x="1453188" y="35084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C6563C-8B5C-63FF-73C8-76B944E0EA5F}"/>
              </a:ext>
            </a:extLst>
          </p:cNvPr>
          <p:cNvSpPr txBox="1"/>
          <p:nvPr/>
        </p:nvSpPr>
        <p:spPr>
          <a:xfrm>
            <a:off x="285561" y="3381208"/>
            <a:ext cx="1099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H3K4me1</a:t>
            </a:r>
          </a:p>
        </p:txBody>
      </p:sp>
      <p:pic>
        <p:nvPicPr>
          <p:cNvPr id="10" name="Picture 9" descr="Graphical user interface&#10;&#10;Description automatically generated">
            <a:extLst>
              <a:ext uri="{FF2B5EF4-FFF2-40B4-BE49-F238E27FC236}">
                <a16:creationId xmlns:a16="http://schemas.microsoft.com/office/drawing/2014/main" id="{775D51BA-E31B-8041-3236-15AC0DBBCB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977" t="50917" b="48483"/>
          <a:stretch/>
        </p:blipFill>
        <p:spPr>
          <a:xfrm>
            <a:off x="1419365" y="4291837"/>
            <a:ext cx="9826567" cy="94592"/>
          </a:xfrm>
          <a:prstGeom prst="rect">
            <a:avLst/>
          </a:prstGeom>
        </p:spPr>
      </p:pic>
      <p:pic>
        <p:nvPicPr>
          <p:cNvPr id="11" name="Picture 10" descr="Graphical user interface&#10;&#10;Description automatically generated">
            <a:extLst>
              <a:ext uri="{FF2B5EF4-FFF2-40B4-BE49-F238E27FC236}">
                <a16:creationId xmlns:a16="http://schemas.microsoft.com/office/drawing/2014/main" id="{25EFD3D3-C289-E134-3C40-216BB5A564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977" t="58450" b="40950"/>
          <a:stretch/>
        </p:blipFill>
        <p:spPr>
          <a:xfrm>
            <a:off x="1419365" y="4516939"/>
            <a:ext cx="9826567" cy="9459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0903E43-15CC-1F03-0164-791F922F5F72}"/>
              </a:ext>
            </a:extLst>
          </p:cNvPr>
          <p:cNvSpPr txBox="1"/>
          <p:nvPr/>
        </p:nvSpPr>
        <p:spPr>
          <a:xfrm>
            <a:off x="1453188" y="41918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2E5478-D197-B3C3-A970-226F39365DAD}"/>
              </a:ext>
            </a:extLst>
          </p:cNvPr>
          <p:cNvSpPr txBox="1"/>
          <p:nvPr/>
        </p:nvSpPr>
        <p:spPr>
          <a:xfrm>
            <a:off x="1453188" y="43864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905098-0657-75F7-244A-DDBEB54B5FBF}"/>
              </a:ext>
            </a:extLst>
          </p:cNvPr>
          <p:cNvSpPr txBox="1"/>
          <p:nvPr/>
        </p:nvSpPr>
        <p:spPr>
          <a:xfrm>
            <a:off x="285561" y="4260240"/>
            <a:ext cx="1099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H3K4me3</a:t>
            </a:r>
          </a:p>
        </p:txBody>
      </p:sp>
      <p:pic>
        <p:nvPicPr>
          <p:cNvPr id="15" name="Picture 14" descr="Graphical user interface&#10;&#10;Description automatically generated">
            <a:extLst>
              <a:ext uri="{FF2B5EF4-FFF2-40B4-BE49-F238E27FC236}">
                <a16:creationId xmlns:a16="http://schemas.microsoft.com/office/drawing/2014/main" id="{558BEAE4-45CA-6CE7-780D-6A7BC7545B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977" t="51988" b="47412"/>
          <a:stretch/>
        </p:blipFill>
        <p:spPr>
          <a:xfrm>
            <a:off x="1419365" y="5360355"/>
            <a:ext cx="9826567" cy="94592"/>
          </a:xfrm>
          <a:prstGeom prst="rect">
            <a:avLst/>
          </a:prstGeom>
        </p:spPr>
      </p:pic>
      <p:pic>
        <p:nvPicPr>
          <p:cNvPr id="16" name="Picture 15" descr="Graphical user interface&#10;&#10;Description automatically generated">
            <a:extLst>
              <a:ext uri="{FF2B5EF4-FFF2-40B4-BE49-F238E27FC236}">
                <a16:creationId xmlns:a16="http://schemas.microsoft.com/office/drawing/2014/main" id="{599DF09A-BD31-FC49-A814-A017F858F6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977" t="59159" b="40241"/>
          <a:stretch/>
        </p:blipFill>
        <p:spPr>
          <a:xfrm>
            <a:off x="1419365" y="5555392"/>
            <a:ext cx="9826567" cy="9459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15FEF78-A61D-C799-8A88-376ED0001AAB}"/>
              </a:ext>
            </a:extLst>
          </p:cNvPr>
          <p:cNvSpPr txBox="1"/>
          <p:nvPr/>
        </p:nvSpPr>
        <p:spPr>
          <a:xfrm>
            <a:off x="1453188" y="52250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C611A7C-BF56-A604-7FDE-E5DD522866E0}"/>
              </a:ext>
            </a:extLst>
          </p:cNvPr>
          <p:cNvSpPr txBox="1"/>
          <p:nvPr/>
        </p:nvSpPr>
        <p:spPr>
          <a:xfrm>
            <a:off x="1453188" y="54196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025C1D-330B-F696-FFEE-BEAB32DE3F6B}"/>
              </a:ext>
            </a:extLst>
          </p:cNvPr>
          <p:cNvSpPr txBox="1"/>
          <p:nvPr/>
        </p:nvSpPr>
        <p:spPr>
          <a:xfrm>
            <a:off x="285561" y="5264464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H3K27Ac</a:t>
            </a:r>
          </a:p>
        </p:txBody>
      </p:sp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48C47C09-63BC-3DD8-025E-EA62EEE5C0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978" t="2070" b="83944"/>
          <a:stretch/>
        </p:blipFill>
        <p:spPr>
          <a:xfrm>
            <a:off x="1419368" y="987357"/>
            <a:ext cx="9826564" cy="2207092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9C49022E-00D7-4876-42D0-DB4CDA9ED33C}"/>
              </a:ext>
            </a:extLst>
          </p:cNvPr>
          <p:cNvSpPr txBox="1">
            <a:spLocks/>
          </p:cNvSpPr>
          <p:nvPr/>
        </p:nvSpPr>
        <p:spPr>
          <a:xfrm>
            <a:off x="838200" y="16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JP" sz="3600" i="1"/>
              <a:t>IL-1RN</a:t>
            </a:r>
            <a:r>
              <a:rPr lang="en-JP" sz="3600"/>
              <a:t> and </a:t>
            </a:r>
            <a:r>
              <a:rPr lang="en-JP" sz="3600" i="1"/>
              <a:t>IL-1B</a:t>
            </a:r>
            <a:r>
              <a:rPr lang="en-JP" sz="3600"/>
              <a:t> are co-regulated in epigenetic level</a:t>
            </a:r>
            <a:endParaRPr lang="en-JP" sz="3600" dirty="0"/>
          </a:p>
        </p:txBody>
      </p:sp>
      <p:pic>
        <p:nvPicPr>
          <p:cNvPr id="3074" name="Picture 2" descr="Blueprint DCC Portal">
            <a:extLst>
              <a:ext uri="{FF2B5EF4-FFF2-40B4-BE49-F238E27FC236}">
                <a16:creationId xmlns:a16="http://schemas.microsoft.com/office/drawing/2014/main" id="{2A946A1D-7C36-638D-C155-E471C4C053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3035" y="5920591"/>
            <a:ext cx="3639671" cy="796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79757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hart, bubble chart&#10;&#10;Description automatically generated">
            <a:extLst>
              <a:ext uri="{FF2B5EF4-FFF2-40B4-BE49-F238E27FC236}">
                <a16:creationId xmlns:a16="http://schemas.microsoft.com/office/drawing/2014/main" id="{ECB46602-2B91-D650-F78E-E7D1F32E19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b="-3622"/>
          <a:stretch/>
        </p:blipFill>
        <p:spPr>
          <a:xfrm>
            <a:off x="1846289" y="1067844"/>
            <a:ext cx="7772400" cy="563775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69DC0E-63A9-620D-BD61-5681E49F4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285" y="-174035"/>
            <a:ext cx="11891715" cy="1325563"/>
          </a:xfrm>
        </p:spPr>
        <p:txBody>
          <a:bodyPr>
            <a:noAutofit/>
          </a:bodyPr>
          <a:lstStyle/>
          <a:p>
            <a:r>
              <a:rPr lang="en-JP" sz="2800" b="1" dirty="0"/>
              <a:t>The inflammation is stopped passively when there is less microbes / tissue injuries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C7D89A-5B21-0524-6DB0-63577601015C}"/>
              </a:ext>
            </a:extLst>
          </p:cNvPr>
          <p:cNvSpPr txBox="1"/>
          <p:nvPr/>
        </p:nvSpPr>
        <p:spPr>
          <a:xfrm>
            <a:off x="6931179" y="3057051"/>
            <a:ext cx="49201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2400" dirty="0"/>
              <a:t>Depletion of inflammatory </a:t>
            </a:r>
            <a:br>
              <a:rPr lang="en-JP" sz="2400" dirty="0"/>
            </a:br>
            <a:r>
              <a:rPr lang="en-JP" sz="2400" dirty="0"/>
              <a:t>cytokines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D027F7-9236-4D30-0ABE-A0E645F39729}"/>
              </a:ext>
            </a:extLst>
          </p:cNvPr>
          <p:cNvSpPr txBox="1"/>
          <p:nvPr/>
        </p:nvSpPr>
        <p:spPr>
          <a:xfrm>
            <a:off x="4679296" y="6474767"/>
            <a:ext cx="9653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2400" dirty="0"/>
              <a:t>B cells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6C2F60-B4CC-6D9B-D438-FFE796961F65}"/>
              </a:ext>
            </a:extLst>
          </p:cNvPr>
          <p:cNvSpPr txBox="1"/>
          <p:nvPr/>
        </p:nvSpPr>
        <p:spPr>
          <a:xfrm>
            <a:off x="6635414" y="6243934"/>
            <a:ext cx="805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2400" dirty="0"/>
              <a:t>PMN</a:t>
            </a:r>
          </a:p>
        </p:txBody>
      </p:sp>
      <p:sp>
        <p:nvSpPr>
          <p:cNvPr id="4" name="&quot;No&quot; Symbol 3">
            <a:extLst>
              <a:ext uri="{FF2B5EF4-FFF2-40B4-BE49-F238E27FC236}">
                <a16:creationId xmlns:a16="http://schemas.microsoft.com/office/drawing/2014/main" id="{14E22DE8-F13A-A905-C97A-F605EE19B077}"/>
              </a:ext>
            </a:extLst>
          </p:cNvPr>
          <p:cNvSpPr/>
          <p:nvPr/>
        </p:nvSpPr>
        <p:spPr>
          <a:xfrm>
            <a:off x="6096000" y="1151529"/>
            <a:ext cx="914400" cy="91440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>
              <a:solidFill>
                <a:schemeClr val="tx1"/>
              </a:solidFill>
            </a:endParaRPr>
          </a:p>
        </p:txBody>
      </p:sp>
      <p:sp>
        <p:nvSpPr>
          <p:cNvPr id="11" name="&quot;No&quot; Symbol 10">
            <a:extLst>
              <a:ext uri="{FF2B5EF4-FFF2-40B4-BE49-F238E27FC236}">
                <a16:creationId xmlns:a16="http://schemas.microsoft.com/office/drawing/2014/main" id="{AD8CFEC7-EA0D-66EC-5FF7-D50A4E2F1F4A}"/>
              </a:ext>
            </a:extLst>
          </p:cNvPr>
          <p:cNvSpPr/>
          <p:nvPr/>
        </p:nvSpPr>
        <p:spPr>
          <a:xfrm>
            <a:off x="4644969" y="1154450"/>
            <a:ext cx="914400" cy="91440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>
              <a:solidFill>
                <a:schemeClr val="tx1"/>
              </a:solidFill>
            </a:endParaRPr>
          </a:p>
        </p:txBody>
      </p:sp>
      <p:sp>
        <p:nvSpPr>
          <p:cNvPr id="12" name="&quot;No&quot; Symbol 11">
            <a:extLst>
              <a:ext uri="{FF2B5EF4-FFF2-40B4-BE49-F238E27FC236}">
                <a16:creationId xmlns:a16="http://schemas.microsoft.com/office/drawing/2014/main" id="{AF777B95-0C4F-C296-C372-44BF3C3ED251}"/>
              </a:ext>
            </a:extLst>
          </p:cNvPr>
          <p:cNvSpPr/>
          <p:nvPr/>
        </p:nvSpPr>
        <p:spPr>
          <a:xfrm>
            <a:off x="5331742" y="2892241"/>
            <a:ext cx="914400" cy="91440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7419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11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hart, bubble chart&#10;&#10;Description automatically generated">
            <a:extLst>
              <a:ext uri="{FF2B5EF4-FFF2-40B4-BE49-F238E27FC236}">
                <a16:creationId xmlns:a16="http://schemas.microsoft.com/office/drawing/2014/main" id="{ECB46602-2B91-D650-F78E-E7D1F32E19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2486"/>
          <a:stretch/>
        </p:blipFill>
        <p:spPr>
          <a:xfrm>
            <a:off x="1846289" y="1067844"/>
            <a:ext cx="7772400" cy="25850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69DC0E-63A9-620D-BD61-5681E49F4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285" y="0"/>
            <a:ext cx="11891715" cy="1325563"/>
          </a:xfrm>
        </p:spPr>
        <p:txBody>
          <a:bodyPr>
            <a:noAutofit/>
          </a:bodyPr>
          <a:lstStyle/>
          <a:p>
            <a:r>
              <a:rPr lang="en-JP" sz="3200" b="1" dirty="0"/>
              <a:t>Inflammation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395BB4-276F-786F-1E3A-42108274E351}"/>
              </a:ext>
            </a:extLst>
          </p:cNvPr>
          <p:cNvSpPr txBox="1"/>
          <p:nvPr/>
        </p:nvSpPr>
        <p:spPr>
          <a:xfrm>
            <a:off x="2461919" y="1325563"/>
            <a:ext cx="1747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2400" dirty="0"/>
              <a:t>Tissue injury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132C4C-A9B1-C5F5-FBC4-F1F0C9F51E63}"/>
              </a:ext>
            </a:extLst>
          </p:cNvPr>
          <p:cNvSpPr txBox="1"/>
          <p:nvPr/>
        </p:nvSpPr>
        <p:spPr>
          <a:xfrm>
            <a:off x="7255592" y="1325563"/>
            <a:ext cx="2529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2400" dirty="0"/>
              <a:t>Microbial infection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1D5D3E-E40E-59F8-D349-F239C3B4C8F5}"/>
              </a:ext>
            </a:extLst>
          </p:cNvPr>
          <p:cNvSpPr txBox="1"/>
          <p:nvPr/>
        </p:nvSpPr>
        <p:spPr>
          <a:xfrm>
            <a:off x="1893015" y="2296667"/>
            <a:ext cx="21960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2400" dirty="0"/>
              <a:t>First-line Innate </a:t>
            </a:r>
            <a:br>
              <a:rPr lang="en-JP" sz="2400" dirty="0"/>
            </a:br>
            <a:r>
              <a:rPr lang="en-JP" sz="2400" dirty="0"/>
              <a:t>immune cells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C7D89A-5B21-0524-6DB0-63577601015C}"/>
              </a:ext>
            </a:extLst>
          </p:cNvPr>
          <p:cNvSpPr txBox="1"/>
          <p:nvPr/>
        </p:nvSpPr>
        <p:spPr>
          <a:xfrm>
            <a:off x="6931180" y="3057051"/>
            <a:ext cx="19481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2400" dirty="0"/>
              <a:t>Inflammatory </a:t>
            </a:r>
            <a:br>
              <a:rPr lang="en-JP" sz="2400" dirty="0"/>
            </a:br>
            <a:r>
              <a:rPr lang="en-JP" sz="2400" dirty="0"/>
              <a:t>cytokines</a:t>
            </a:r>
          </a:p>
        </p:txBody>
      </p:sp>
    </p:spTree>
    <p:extLst>
      <p:ext uri="{BB962C8B-B14F-4D97-AF65-F5344CB8AC3E}">
        <p14:creationId xmlns:p14="http://schemas.microsoft.com/office/powerpoint/2010/main" val="2939519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hart, bubble chart&#10;&#10;Description automatically generated">
            <a:extLst>
              <a:ext uri="{FF2B5EF4-FFF2-40B4-BE49-F238E27FC236}">
                <a16:creationId xmlns:a16="http://schemas.microsoft.com/office/drawing/2014/main" id="{ECB46602-2B91-D650-F78E-E7D1F32E19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b="31309"/>
          <a:stretch/>
        </p:blipFill>
        <p:spPr>
          <a:xfrm>
            <a:off x="1846289" y="1067844"/>
            <a:ext cx="7772400" cy="37372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69DC0E-63A9-620D-BD61-5681E49F4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285" y="0"/>
            <a:ext cx="11891715" cy="1325563"/>
          </a:xfrm>
        </p:spPr>
        <p:txBody>
          <a:bodyPr>
            <a:noAutofit/>
          </a:bodyPr>
          <a:lstStyle/>
          <a:p>
            <a:r>
              <a:rPr lang="en-JP" sz="3200" b="1" dirty="0"/>
              <a:t>Inflammation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C7D89A-5B21-0524-6DB0-63577601015C}"/>
              </a:ext>
            </a:extLst>
          </p:cNvPr>
          <p:cNvSpPr txBox="1"/>
          <p:nvPr/>
        </p:nvSpPr>
        <p:spPr>
          <a:xfrm>
            <a:off x="6931180" y="3057051"/>
            <a:ext cx="19481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2400" dirty="0"/>
              <a:t>Inflammatory </a:t>
            </a:r>
            <a:br>
              <a:rPr lang="en-JP" sz="2400" dirty="0"/>
            </a:br>
            <a:r>
              <a:rPr lang="en-JP" sz="2400" dirty="0"/>
              <a:t>cytokines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668E5D-341C-C50D-02D6-CEC5DE1D89E7}"/>
              </a:ext>
            </a:extLst>
          </p:cNvPr>
          <p:cNvSpPr txBox="1"/>
          <p:nvPr/>
        </p:nvSpPr>
        <p:spPr>
          <a:xfrm>
            <a:off x="4327037" y="5117014"/>
            <a:ext cx="35782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2400" dirty="0"/>
              <a:t>T helper cells (CD4</a:t>
            </a:r>
            <a:r>
              <a:rPr lang="en-JP" sz="2400" baseline="30000" dirty="0"/>
              <a:t>+</a:t>
            </a:r>
            <a:r>
              <a:rPr lang="en-JP" sz="2400" dirty="0"/>
              <a:t> T cells)</a:t>
            </a:r>
          </a:p>
        </p:txBody>
      </p:sp>
    </p:spTree>
    <p:extLst>
      <p:ext uri="{BB962C8B-B14F-4D97-AF65-F5344CB8AC3E}">
        <p14:creationId xmlns:p14="http://schemas.microsoft.com/office/powerpoint/2010/main" val="2974879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hart, bubble chart&#10;&#10;Description automatically generated">
            <a:extLst>
              <a:ext uri="{FF2B5EF4-FFF2-40B4-BE49-F238E27FC236}">
                <a16:creationId xmlns:a16="http://schemas.microsoft.com/office/drawing/2014/main" id="{ECB46602-2B91-D650-F78E-E7D1F32E19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b="-3622"/>
          <a:stretch/>
        </p:blipFill>
        <p:spPr>
          <a:xfrm>
            <a:off x="1846289" y="1067844"/>
            <a:ext cx="7772400" cy="563775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69DC0E-63A9-620D-BD61-5681E49F4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285" y="0"/>
            <a:ext cx="11891715" cy="1325563"/>
          </a:xfrm>
        </p:spPr>
        <p:txBody>
          <a:bodyPr>
            <a:noAutofit/>
          </a:bodyPr>
          <a:lstStyle/>
          <a:p>
            <a:r>
              <a:rPr lang="en-JP" sz="3200" b="1" dirty="0"/>
              <a:t>Inflammation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C7D89A-5B21-0524-6DB0-63577601015C}"/>
              </a:ext>
            </a:extLst>
          </p:cNvPr>
          <p:cNvSpPr txBox="1"/>
          <p:nvPr/>
        </p:nvSpPr>
        <p:spPr>
          <a:xfrm>
            <a:off x="6931180" y="3057051"/>
            <a:ext cx="19481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2400" dirty="0"/>
              <a:t>Inflammatory </a:t>
            </a:r>
            <a:br>
              <a:rPr lang="en-JP" sz="2400" dirty="0"/>
            </a:br>
            <a:r>
              <a:rPr lang="en-JP" sz="2400" dirty="0"/>
              <a:t>cytokines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D027F7-9236-4D30-0ABE-A0E645F39729}"/>
              </a:ext>
            </a:extLst>
          </p:cNvPr>
          <p:cNvSpPr txBox="1"/>
          <p:nvPr/>
        </p:nvSpPr>
        <p:spPr>
          <a:xfrm>
            <a:off x="4679296" y="6474767"/>
            <a:ext cx="9653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2400" dirty="0"/>
              <a:t>B cells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6C2F60-B4CC-6D9B-D438-FFE796961F65}"/>
              </a:ext>
            </a:extLst>
          </p:cNvPr>
          <p:cNvSpPr txBox="1"/>
          <p:nvPr/>
        </p:nvSpPr>
        <p:spPr>
          <a:xfrm>
            <a:off x="6635414" y="6243934"/>
            <a:ext cx="805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2400" dirty="0"/>
              <a:t>PMN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440C6C-B6F1-4BBA-1E3F-ECBE923557EE}"/>
              </a:ext>
            </a:extLst>
          </p:cNvPr>
          <p:cNvSpPr txBox="1"/>
          <p:nvPr/>
        </p:nvSpPr>
        <p:spPr>
          <a:xfrm>
            <a:off x="1524000" y="5127812"/>
            <a:ext cx="2848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>
                <a:solidFill>
                  <a:srgbClr val="FF0000"/>
                </a:solidFill>
              </a:rPr>
              <a:t>Neutralizing microbial toxins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5C7A9A-C283-1FAC-89EE-06CA68B44400}"/>
              </a:ext>
            </a:extLst>
          </p:cNvPr>
          <p:cNvSpPr txBox="1"/>
          <p:nvPr/>
        </p:nvSpPr>
        <p:spPr>
          <a:xfrm>
            <a:off x="7761391" y="5874602"/>
            <a:ext cx="2027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>
                <a:solidFill>
                  <a:srgbClr val="FF0000"/>
                </a:solidFill>
              </a:rPr>
              <a:t>Removing microbes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838CD8-A5F2-F184-FEAB-DFA7A9928AAF}"/>
              </a:ext>
            </a:extLst>
          </p:cNvPr>
          <p:cNvSpPr txBox="1"/>
          <p:nvPr/>
        </p:nvSpPr>
        <p:spPr>
          <a:xfrm>
            <a:off x="3557097" y="4039892"/>
            <a:ext cx="1604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>
                <a:solidFill>
                  <a:srgbClr val="FF0000"/>
                </a:solidFill>
              </a:rPr>
              <a:t>Wound healing</a:t>
            </a:r>
          </a:p>
        </p:txBody>
      </p:sp>
    </p:spTree>
    <p:extLst>
      <p:ext uri="{BB962C8B-B14F-4D97-AF65-F5344CB8AC3E}">
        <p14:creationId xmlns:p14="http://schemas.microsoft.com/office/powerpoint/2010/main" val="2104777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3AFA0-E1FD-FF42-6B91-93ACC9F26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706" y="2766218"/>
            <a:ext cx="10515600" cy="1325563"/>
          </a:xfrm>
        </p:spPr>
        <p:txBody>
          <a:bodyPr/>
          <a:lstStyle/>
          <a:p>
            <a:pPr algn="ctr"/>
            <a:r>
              <a:rPr lang="en-JP" dirty="0"/>
              <a:t>IL-1</a:t>
            </a:r>
            <a:r>
              <a:rPr lang="en-JP" dirty="0">
                <a:latin typeface="Symbol" pitchFamily="2" charset="2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469096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FF488E03-F6FA-AFF5-7DC2-A92B00125F83}"/>
              </a:ext>
            </a:extLst>
          </p:cNvPr>
          <p:cNvGrpSpPr/>
          <p:nvPr/>
        </p:nvGrpSpPr>
        <p:grpSpPr>
          <a:xfrm>
            <a:off x="6096000" y="708581"/>
            <a:ext cx="6971102" cy="2932206"/>
            <a:chOff x="3854528" y="690652"/>
            <a:chExt cx="6971102" cy="2932206"/>
          </a:xfrm>
        </p:grpSpPr>
        <p:pic>
          <p:nvPicPr>
            <p:cNvPr id="1026" name="Picture 2" descr="手绘漫画对话框高清素材手绘漫画黑白对话框| Cloud wallpaper, Branding design, Game effect">
              <a:extLst>
                <a:ext uri="{FF2B5EF4-FFF2-40B4-BE49-F238E27FC236}">
                  <a16:creationId xmlns:a16="http://schemas.microsoft.com/office/drawing/2014/main" id="{2CB960A5-C044-5CA3-5872-775712258C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alphaModFix amt="2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4528" y="690652"/>
              <a:ext cx="6002167" cy="29322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B72074C-BF6B-84B4-F559-5944026BF64C}"/>
                </a:ext>
              </a:extLst>
            </p:cNvPr>
            <p:cNvSpPr txBox="1"/>
            <p:nvPr/>
          </p:nvSpPr>
          <p:spPr>
            <a:xfrm>
              <a:off x="4729630" y="1715852"/>
              <a:ext cx="609600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JP" sz="2800" b="1" dirty="0"/>
                <a:t>IL-1</a:t>
              </a:r>
              <a:r>
                <a:rPr lang="en-JP" sz="2800" b="1" dirty="0">
                  <a:latin typeface="Symbol" pitchFamily="2" charset="2"/>
                </a:rPr>
                <a:t>b</a:t>
              </a:r>
              <a:r>
                <a:rPr lang="en-JP" sz="2800" b="1" dirty="0"/>
                <a:t> is the apex cytokine</a:t>
              </a:r>
              <a:endParaRPr lang="en-JP" sz="2800" dirty="0"/>
            </a:p>
          </p:txBody>
        </p:sp>
      </p:grpSp>
      <p:pic>
        <p:nvPicPr>
          <p:cNvPr id="1028" name="Picture 4" descr="Loop | Musa Mhlanga">
            <a:extLst>
              <a:ext uri="{FF2B5EF4-FFF2-40B4-BE49-F238E27FC236}">
                <a16:creationId xmlns:a16="http://schemas.microsoft.com/office/drawing/2014/main" id="{F64FEB90-BC46-AF85-CA9D-ED9D1B59A5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3539" y="3293271"/>
            <a:ext cx="2578100" cy="257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408E34BD-CCB8-3FE5-B920-E2EED49058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0535773"/>
              </p:ext>
            </p:extLst>
          </p:nvPr>
        </p:nvGraphicFramePr>
        <p:xfrm>
          <a:off x="484843" y="1331894"/>
          <a:ext cx="5288428" cy="46391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4214">
                  <a:extLst>
                    <a:ext uri="{9D8B030D-6E8A-4147-A177-3AD203B41FA5}">
                      <a16:colId xmlns:a16="http://schemas.microsoft.com/office/drawing/2014/main" val="4152767899"/>
                    </a:ext>
                  </a:extLst>
                </a:gridCol>
                <a:gridCol w="2644214">
                  <a:extLst>
                    <a:ext uri="{9D8B030D-6E8A-4147-A177-3AD203B41FA5}">
                      <a16:colId xmlns:a16="http://schemas.microsoft.com/office/drawing/2014/main" val="1914134605"/>
                    </a:ext>
                  </a:extLst>
                </a:gridCol>
              </a:tblGrid>
              <a:tr h="923557">
                <a:tc>
                  <a:txBody>
                    <a:bodyPr/>
                    <a:lstStyle/>
                    <a:p>
                      <a:pPr algn="ctr"/>
                      <a:r>
                        <a:rPr lang="en-JP" sz="2800" dirty="0"/>
                        <a:t>Cytokine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P" sz="2800" dirty="0"/>
                        <a:t>Woking range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416198"/>
                  </a:ext>
                </a:extLst>
              </a:tr>
              <a:tr h="923557">
                <a:tc>
                  <a:txBody>
                    <a:bodyPr/>
                    <a:lstStyle/>
                    <a:p>
                      <a:pPr algn="ctr"/>
                      <a:r>
                        <a:rPr lang="en-JP" sz="2800" dirty="0"/>
                        <a:t>IL-1</a:t>
                      </a:r>
                      <a:r>
                        <a:rPr lang="en-JP" sz="2800" dirty="0">
                          <a:latin typeface="Symbol" pitchFamily="2" charset="2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1-5 p</a:t>
                      </a:r>
                      <a:r>
                        <a:rPr lang="en-JP" sz="2800" dirty="0"/>
                        <a:t>g/ml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5766244"/>
                  </a:ext>
                </a:extLst>
              </a:tr>
              <a:tr h="923557">
                <a:tc>
                  <a:txBody>
                    <a:bodyPr/>
                    <a:lstStyle/>
                    <a:p>
                      <a:pPr algn="ctr"/>
                      <a:r>
                        <a:rPr lang="en-JP" sz="2800" dirty="0"/>
                        <a:t>IL-6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P" sz="2800" dirty="0"/>
                        <a:t>&gt;20 pg/ml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7398065"/>
                  </a:ext>
                </a:extLst>
              </a:tr>
              <a:tr h="923557">
                <a:tc>
                  <a:txBody>
                    <a:bodyPr/>
                    <a:lstStyle/>
                    <a:p>
                      <a:pPr algn="ctr"/>
                      <a:r>
                        <a:rPr lang="en-JP" sz="2800" dirty="0"/>
                        <a:t>IL-18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P" sz="2800" dirty="0"/>
                        <a:t>10000-20000 pg/ml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341478"/>
                  </a:ext>
                </a:extLst>
              </a:tr>
              <a:tr h="923557">
                <a:tc>
                  <a:txBody>
                    <a:bodyPr/>
                    <a:lstStyle/>
                    <a:p>
                      <a:pPr algn="ctr"/>
                      <a:r>
                        <a:rPr lang="en-JP" sz="2800" dirty="0"/>
                        <a:t>IFN-g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P" sz="2800" dirty="0"/>
                        <a:t>100-1000 pg/ml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2602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0608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hart, bubble chart&#10;&#10;Description automatically generated">
            <a:extLst>
              <a:ext uri="{FF2B5EF4-FFF2-40B4-BE49-F238E27FC236}">
                <a16:creationId xmlns:a16="http://schemas.microsoft.com/office/drawing/2014/main" id="{ECB46602-2B91-D650-F78E-E7D1F32E19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b="-3622"/>
          <a:stretch/>
        </p:blipFill>
        <p:spPr>
          <a:xfrm>
            <a:off x="1846289" y="1067844"/>
            <a:ext cx="7772400" cy="563775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69DC0E-63A9-620D-BD61-5681E49F4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285" y="0"/>
            <a:ext cx="11891715" cy="1325563"/>
          </a:xfrm>
        </p:spPr>
        <p:txBody>
          <a:bodyPr>
            <a:noAutofit/>
          </a:bodyPr>
          <a:lstStyle/>
          <a:p>
            <a:r>
              <a:rPr lang="en-JP" sz="3200" b="1" dirty="0"/>
              <a:t>IL-1</a:t>
            </a:r>
            <a:r>
              <a:rPr lang="en-JP" sz="3200" b="1" dirty="0">
                <a:latin typeface="Symbol" pitchFamily="2" charset="2"/>
              </a:rPr>
              <a:t>b</a:t>
            </a:r>
            <a:r>
              <a:rPr lang="en-JP" sz="3200" b="1" dirty="0"/>
              <a:t> / Th17: uncontrolled inflammation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C7D89A-5B21-0524-6DB0-63577601015C}"/>
              </a:ext>
            </a:extLst>
          </p:cNvPr>
          <p:cNvSpPr txBox="1"/>
          <p:nvPr/>
        </p:nvSpPr>
        <p:spPr>
          <a:xfrm>
            <a:off x="6931179" y="3057051"/>
            <a:ext cx="4920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2400" dirty="0"/>
              <a:t>IL-1</a:t>
            </a:r>
            <a:r>
              <a:rPr lang="en-JP" sz="2400" dirty="0">
                <a:latin typeface="Symbol" pitchFamily="2" charset="2"/>
              </a:rPr>
              <a:t>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D027F7-9236-4D30-0ABE-A0E645F39729}"/>
              </a:ext>
            </a:extLst>
          </p:cNvPr>
          <p:cNvSpPr txBox="1"/>
          <p:nvPr/>
        </p:nvSpPr>
        <p:spPr>
          <a:xfrm>
            <a:off x="4679296" y="6474767"/>
            <a:ext cx="9653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2400" dirty="0"/>
              <a:t>B cells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6C2F60-B4CC-6D9B-D438-FFE796961F65}"/>
              </a:ext>
            </a:extLst>
          </p:cNvPr>
          <p:cNvSpPr txBox="1"/>
          <p:nvPr/>
        </p:nvSpPr>
        <p:spPr>
          <a:xfrm>
            <a:off x="6635414" y="6243934"/>
            <a:ext cx="805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2400" dirty="0"/>
              <a:t>PMN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B9DA07-CEAA-69E7-4EE6-1F30D503315C}"/>
              </a:ext>
            </a:extLst>
          </p:cNvPr>
          <p:cNvSpPr txBox="1"/>
          <p:nvPr/>
        </p:nvSpPr>
        <p:spPr>
          <a:xfrm>
            <a:off x="6491908" y="4050781"/>
            <a:ext cx="33032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Th17 -&gt; pathogenic </a:t>
            </a:r>
            <a:r>
              <a:rPr lang="en-JP" sz="2400" dirty="0"/>
              <a:t>Th17 (with IL-23, via STAT3)</a:t>
            </a:r>
            <a:endParaRPr lang="en-JP" sz="2400" dirty="0">
              <a:latin typeface="Symbol" pitchFamily="2" charset="2"/>
            </a:endParaRPr>
          </a:p>
        </p:txBody>
      </p:sp>
      <p:sp>
        <p:nvSpPr>
          <p:cNvPr id="4" name="Curved Up Arrow 3">
            <a:extLst>
              <a:ext uri="{FF2B5EF4-FFF2-40B4-BE49-F238E27FC236}">
                <a16:creationId xmlns:a16="http://schemas.microsoft.com/office/drawing/2014/main" id="{A002D236-017E-967C-FD9E-EAED70BAC7A4}"/>
              </a:ext>
            </a:extLst>
          </p:cNvPr>
          <p:cNvSpPr/>
          <p:nvPr/>
        </p:nvSpPr>
        <p:spPr>
          <a:xfrm rot="16200000">
            <a:off x="7665120" y="2697265"/>
            <a:ext cx="1325564" cy="688049"/>
          </a:xfrm>
          <a:prstGeom prst="curved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83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CB46602-2B91-D650-F78E-E7D1F32E19E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48" r="1748"/>
          <a:stretch/>
        </p:blipFill>
        <p:spPr>
          <a:xfrm>
            <a:off x="1846289" y="1067844"/>
            <a:ext cx="7772400" cy="563775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69DC0E-63A9-620D-BD61-5681E49F4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285" y="0"/>
            <a:ext cx="11891715" cy="1325563"/>
          </a:xfrm>
        </p:spPr>
        <p:txBody>
          <a:bodyPr>
            <a:noAutofit/>
          </a:bodyPr>
          <a:lstStyle/>
          <a:p>
            <a:r>
              <a:rPr lang="en-JP" sz="3200" b="1" dirty="0"/>
              <a:t>An active way to stop IL-1</a:t>
            </a:r>
            <a:r>
              <a:rPr lang="en-JP" sz="3200" b="1" dirty="0">
                <a:latin typeface="Symbol" pitchFamily="2" charset="2"/>
              </a:rPr>
              <a:t>b</a:t>
            </a:r>
            <a:r>
              <a:rPr lang="en-JP" sz="3200" b="1" dirty="0"/>
              <a:t>-mediated inflammation: IL-1RN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D027F7-9236-4D30-0ABE-A0E645F39729}"/>
              </a:ext>
            </a:extLst>
          </p:cNvPr>
          <p:cNvSpPr txBox="1"/>
          <p:nvPr/>
        </p:nvSpPr>
        <p:spPr>
          <a:xfrm>
            <a:off x="4679296" y="6474767"/>
            <a:ext cx="9653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2400" dirty="0"/>
              <a:t>B cells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6C2F60-B4CC-6D9B-D438-FFE796961F65}"/>
              </a:ext>
            </a:extLst>
          </p:cNvPr>
          <p:cNvSpPr txBox="1"/>
          <p:nvPr/>
        </p:nvSpPr>
        <p:spPr>
          <a:xfrm>
            <a:off x="6635414" y="6243934"/>
            <a:ext cx="805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2400" dirty="0"/>
              <a:t>PMN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D31C56B-03F3-6FAF-3C0D-18E679BDF744}"/>
              </a:ext>
            </a:extLst>
          </p:cNvPr>
          <p:cNvSpPr/>
          <p:nvPr/>
        </p:nvSpPr>
        <p:spPr>
          <a:xfrm>
            <a:off x="5862917" y="4034118"/>
            <a:ext cx="268941" cy="25101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5CF2F6A-3031-7148-943E-400B8C28330A}"/>
              </a:ext>
            </a:extLst>
          </p:cNvPr>
          <p:cNvSpPr/>
          <p:nvPr/>
        </p:nvSpPr>
        <p:spPr>
          <a:xfrm>
            <a:off x="6246142" y="2752165"/>
            <a:ext cx="268941" cy="25101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A34A628-8CCC-B7ED-0B08-14263F99CF2F}"/>
              </a:ext>
            </a:extLst>
          </p:cNvPr>
          <p:cNvSpPr/>
          <p:nvPr/>
        </p:nvSpPr>
        <p:spPr>
          <a:xfrm>
            <a:off x="5463548" y="2626659"/>
            <a:ext cx="268941" cy="25101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9766AB-EA62-7503-5309-549B98AED69C}"/>
              </a:ext>
            </a:extLst>
          </p:cNvPr>
          <p:cNvSpPr txBox="1"/>
          <p:nvPr/>
        </p:nvSpPr>
        <p:spPr>
          <a:xfrm>
            <a:off x="7584141" y="2139290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b="1" dirty="0"/>
              <a:t>IL-1</a:t>
            </a:r>
            <a:r>
              <a:rPr lang="en-JP" b="1" dirty="0">
                <a:latin typeface="Symbol" pitchFamily="2" charset="2"/>
              </a:rPr>
              <a:t>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51B9EE-7D36-1121-9599-D87036D24CAA}"/>
              </a:ext>
            </a:extLst>
          </p:cNvPr>
          <p:cNvSpPr txBox="1"/>
          <p:nvPr/>
        </p:nvSpPr>
        <p:spPr>
          <a:xfrm>
            <a:off x="8542020" y="2125842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b="1" dirty="0"/>
              <a:t>IL-1RN</a:t>
            </a:r>
            <a:endParaRPr lang="en-JP" b="1" dirty="0">
              <a:latin typeface="Symbol" pitchFamily="2" charset="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BEB7B1-D1C8-705D-DD99-263781BA2167}"/>
              </a:ext>
            </a:extLst>
          </p:cNvPr>
          <p:cNvSpPr txBox="1"/>
          <p:nvPr/>
        </p:nvSpPr>
        <p:spPr>
          <a:xfrm>
            <a:off x="8573210" y="4415721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>
                <a:solidFill>
                  <a:srgbClr val="FF0000"/>
                </a:solidFill>
              </a:rPr>
              <a:t>No signal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87ABAB-E429-7E57-BD12-6A5BB260E732}"/>
              </a:ext>
            </a:extLst>
          </p:cNvPr>
          <p:cNvSpPr txBox="1"/>
          <p:nvPr/>
        </p:nvSpPr>
        <p:spPr>
          <a:xfrm>
            <a:off x="7567713" y="4415721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signal</a:t>
            </a:r>
          </a:p>
        </p:txBody>
      </p:sp>
    </p:spTree>
    <p:extLst>
      <p:ext uri="{BB962C8B-B14F-4D97-AF65-F5344CB8AC3E}">
        <p14:creationId xmlns:p14="http://schemas.microsoft.com/office/powerpoint/2010/main" val="2929897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5186</TotalTime>
  <Words>616</Words>
  <Application>Microsoft Macintosh PowerPoint</Application>
  <PresentationFormat>Widescreen</PresentationFormat>
  <Paragraphs>133</Paragraphs>
  <Slides>25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Söhne</vt:lpstr>
      <vt:lpstr>Arial</vt:lpstr>
      <vt:lpstr>Calibri</vt:lpstr>
      <vt:lpstr>Calibri Light</vt:lpstr>
      <vt:lpstr>Symbol</vt:lpstr>
      <vt:lpstr>Office Theme</vt:lpstr>
      <vt:lpstr>All you need is interaction  (with IL-1b) </vt:lpstr>
      <vt:lpstr>Inflammation</vt:lpstr>
      <vt:lpstr>Inflammation</vt:lpstr>
      <vt:lpstr>Inflammation</vt:lpstr>
      <vt:lpstr>Inflammation</vt:lpstr>
      <vt:lpstr>IL-1b</vt:lpstr>
      <vt:lpstr>PowerPoint Presentation</vt:lpstr>
      <vt:lpstr>IL-1b / Th17: uncontrolled inflammation</vt:lpstr>
      <vt:lpstr>An active way to stop IL-1b-mediated inflammation: IL-1RN</vt:lpstr>
      <vt:lpstr>IL-1RN can further activate the Treg program</vt:lpstr>
      <vt:lpstr>IL-1RN is the critical brake for IL-1b</vt:lpstr>
      <vt:lpstr>We use sequencing to capture the interaction between different chromosome regions</vt:lpstr>
      <vt:lpstr>Micrococcal nuclease digestion provides interaction map single nucleosome resolution </vt:lpstr>
      <vt:lpstr>4C helps us to get the detailed interaction map within IL1B TAD</vt:lpstr>
      <vt:lpstr>Goal: building the dynamic interaction map with various stimulus</vt:lpstr>
      <vt:lpstr>Experiment design for pilot study (THP-1)</vt:lpstr>
      <vt:lpstr>Data</vt:lpstr>
      <vt:lpstr>Future: experiment design for human monocytes (Single donor)</vt:lpstr>
      <vt:lpstr>Appendix</vt:lpstr>
      <vt:lpstr>Inflammation and anti-inflammation are mediated by different types of cells</vt:lpstr>
      <vt:lpstr>Both inflammation and anti-inflammation could be mediated by a single type of cell</vt:lpstr>
      <vt:lpstr>IL1 family members locate within a gene cluster and from one super TAD</vt:lpstr>
      <vt:lpstr>IL-1RN and IL-1B are co-regulated in epigenetic level</vt:lpstr>
      <vt:lpstr>PowerPoint Presentation</vt:lpstr>
      <vt:lpstr>The inflammation is stopped passively when there is less microbes / tissue injuries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Love thy neighbor, but don't pull down your hedge</dc:title>
  <dc:creator>Tsung-Han Hsieh</dc:creator>
  <cp:lastModifiedBy>Microsoft Office User</cp:lastModifiedBy>
  <cp:revision>40</cp:revision>
  <dcterms:created xsi:type="dcterms:W3CDTF">2023-03-20T09:07:01Z</dcterms:created>
  <dcterms:modified xsi:type="dcterms:W3CDTF">2023-06-22T08:57:27Z</dcterms:modified>
</cp:coreProperties>
</file>