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FA51-E7D3-AF74-C46A-1E44BF103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D5A46-67FA-74BF-3015-468FF9DA5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5810C-9D3C-4AF4-5C20-3736C5B0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BE353-75E3-1542-DB29-B99DA2E2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06A2-6795-DF1C-D7F6-4AE7A75E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117A-1C41-244B-8BC1-0C68FAB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9DB9-C1CF-BC5F-536C-D70DDA4BD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4881-FD34-04D1-63DC-A4EFDE24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D157-FDC8-7514-BB4B-C22F7932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4C1EC-6E61-4D9B-FF4D-17980BE6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DF8F-2AEC-B035-2DD3-88D87F7F7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57140-9FD9-D2AB-FABB-971902FE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50D03-CAFA-8399-8155-A169A258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6080-AEDC-AF0F-AF3E-D296A73C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C0AB-D9CC-C7BD-392E-EAF8FF66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A8CD-EFF3-1B48-4C2F-E46C9B4C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F000-3F17-5E86-F803-65C53CDF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55E1-F922-36CB-9AA6-ED596CB5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9EC7-72B4-D67F-D2D5-73ABF3C7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113C-A2D4-F998-A91E-73A202FE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865D-D798-E327-F621-2443BC56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9B881-E2F9-CEB9-D81C-C7D3FF9F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99E0-F211-541D-3AAD-91F05FD2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5960-E279-A6C4-66D9-35BA412E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3AAB7-64A2-397B-75F7-148AD99C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270B-E3BA-5856-EE0C-AE32E843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9EA9-FC99-FCC9-52CB-A3322DFB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CCC1-796D-E335-622F-621A0D1F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5BB77-0110-FD45-9E01-ED622E71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7079B-137E-ACF9-8521-0F9CB0A7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BAD39-3305-DE28-7134-AFE71183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471E-59AE-AFFD-96C8-1BB9A50E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615DA-55AE-6A94-B066-1375D378B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A9B37-D133-DDD6-5D24-1799F6605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67BDC-021C-EC49-6846-6DC27B2FE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65E2A-658F-FBCC-85AB-AED24DDCB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5BED8-1EDD-74C6-B0BE-E108A58A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6BF47-6E7B-F0C3-D7CD-4450F431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DEDF9-2886-9210-E654-C368594D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A31A-212D-9811-17FE-84AFF6CD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534FE-5839-37E5-ED0F-4A508CED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6CB06-1EDB-403C-0567-BE93AC6F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7B7CA-BFF4-9EBC-D94B-2F0CC9B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7F615-A1FC-ECB5-50B8-D26D0887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62FEF-F22E-814E-ECE7-1FB5FD88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E7663-A70D-6729-6576-5BCE5179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301D-B453-C391-E2BF-06EBF9B2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0E7A-8D9D-5293-BE26-F5B6EDEF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2C498-6939-1BEF-C49B-46CB0E46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8D716-9C9B-0F67-4450-34690CB4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E619B-FA8D-5AE8-6FFF-7BDE5C4F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683E-45E1-0D23-8CF7-020B368C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8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7D50-F59E-DB2F-3436-1767C636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4E2F0-577D-8DB8-5274-966296D7B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74B9C-56D9-8E0C-716C-64FE46F73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D4AC-77FE-424E-D6A4-28501F8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B55C-5A9F-34A4-9C93-74FD7A5A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51238-1282-2D50-C205-C1DF9DB1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F962F-B163-6A69-708D-08806908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04C28-5B4A-0932-7C3E-C92B205E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6399-2054-CE35-E131-461332A2E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D8DA-9C64-124F-AC6C-07A658123CA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87CB-9A0D-300F-E8DE-D388ADC39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5770F-678E-3AAF-9EA8-EC0770D19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6B8A-8A30-614A-BB9D-305A0608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A490-A364-EA20-C45E-575884A80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MicroC</a:t>
            </a:r>
            <a:r>
              <a:rPr lang="en-US" dirty="0"/>
              <a:t>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FC1B0-E1AA-3C0C-5DB8-4DDDD8A3F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20240306 </a:t>
            </a:r>
          </a:p>
          <a:p>
            <a:r>
              <a:rPr lang="en-US" dirty="0" err="1"/>
              <a:t>Winsen</a:t>
            </a:r>
            <a:r>
              <a:rPr lang="en-US" dirty="0"/>
              <a:t> Wijaya &amp; Tsunghan Hsieh</a:t>
            </a:r>
          </a:p>
        </p:txBody>
      </p:sp>
    </p:spTree>
    <p:extLst>
      <p:ext uri="{BB962C8B-B14F-4D97-AF65-F5344CB8AC3E}">
        <p14:creationId xmlns:p14="http://schemas.microsoft.com/office/powerpoint/2010/main" val="47405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EC92EB1-642B-02F1-A9A0-99F08E7C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1027906"/>
            <a:ext cx="7772400" cy="5440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443AB-AF3B-9BCB-B1CD-E9F9E2B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Experiment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9DDCB-7CE0-6A90-32E6-08934A043374}"/>
              </a:ext>
            </a:extLst>
          </p:cNvPr>
          <p:cNvSpPr txBox="1"/>
          <p:nvPr/>
        </p:nvSpPr>
        <p:spPr>
          <a:xfrm>
            <a:off x="2179320" y="4480560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Monocytes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48066-3D06-8580-9DDE-7AF13E17183E}"/>
              </a:ext>
            </a:extLst>
          </p:cNvPr>
          <p:cNvSpPr txBox="1"/>
          <p:nvPr/>
        </p:nvSpPr>
        <p:spPr>
          <a:xfrm>
            <a:off x="4759240" y="4480560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Macrophages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2299A-7C37-0E4A-563C-1F1806F1C71C}"/>
              </a:ext>
            </a:extLst>
          </p:cNvPr>
          <p:cNvSpPr txBox="1"/>
          <p:nvPr/>
        </p:nvSpPr>
        <p:spPr>
          <a:xfrm>
            <a:off x="8283256" y="4480560"/>
            <a:ext cx="21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Trained macrophages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6E502-A948-25ED-54F3-B234BB3B9672}"/>
              </a:ext>
            </a:extLst>
          </p:cNvPr>
          <p:cNvSpPr txBox="1"/>
          <p:nvPr/>
        </p:nvSpPr>
        <p:spPr>
          <a:xfrm>
            <a:off x="3261360" y="2900958"/>
            <a:ext cx="27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Stimulatants: </a:t>
            </a:r>
            <a:r>
              <a:rPr lang="en-JP" dirty="0">
                <a:latin typeface="Symbol" pitchFamily="2" charset="2"/>
              </a:rPr>
              <a:t>b</a:t>
            </a:r>
            <a:r>
              <a:rPr lang="en-JP" dirty="0"/>
              <a:t>-glucan</a:t>
            </a:r>
            <a:r>
              <a:rPr lang="en-JP"/>
              <a:t>, LPS</a:t>
            </a:r>
            <a:endParaRPr lang="en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7E478-B7D0-35B9-6970-3765B5C5E3F4}"/>
              </a:ext>
            </a:extLst>
          </p:cNvPr>
          <p:cNvSpPr txBox="1"/>
          <p:nvPr/>
        </p:nvSpPr>
        <p:spPr>
          <a:xfrm>
            <a:off x="2348149" y="5105241"/>
            <a:ext cx="85420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MicroC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59AA2-7414-7C29-0DAF-AEF820FEEE2E}"/>
              </a:ext>
            </a:extLst>
          </p:cNvPr>
          <p:cNvSpPr txBox="1"/>
          <p:nvPr/>
        </p:nvSpPr>
        <p:spPr>
          <a:xfrm>
            <a:off x="5059643" y="5105241"/>
            <a:ext cx="85420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MicroC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2ED5E-3607-ED87-4C13-19E40296BF89}"/>
              </a:ext>
            </a:extLst>
          </p:cNvPr>
          <p:cNvSpPr txBox="1"/>
          <p:nvPr/>
        </p:nvSpPr>
        <p:spPr>
          <a:xfrm>
            <a:off x="8989643" y="5105241"/>
            <a:ext cx="85420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MicroC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7A420-8473-1DDA-02B4-1726001F419B}"/>
              </a:ext>
            </a:extLst>
          </p:cNvPr>
          <p:cNvSpPr txBox="1"/>
          <p:nvPr/>
        </p:nvSpPr>
        <p:spPr>
          <a:xfrm>
            <a:off x="3629891" y="40270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30994-8BD8-BEDC-9501-3A43924E83EC}"/>
              </a:ext>
            </a:extLst>
          </p:cNvPr>
          <p:cNvSpPr txBox="1"/>
          <p:nvPr/>
        </p:nvSpPr>
        <p:spPr>
          <a:xfrm>
            <a:off x="7118152" y="40270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5d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49274-9864-9A92-1A5B-85453FD7B9A6}"/>
              </a:ext>
            </a:extLst>
          </p:cNvPr>
          <p:cNvSpPr txBox="1"/>
          <p:nvPr/>
        </p:nvSpPr>
        <p:spPr>
          <a:xfrm>
            <a:off x="1909046" y="5702141"/>
            <a:ext cx="252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lysates, </a:t>
            </a:r>
          </a:p>
          <a:p>
            <a:r>
              <a:rPr lang="en-US" dirty="0"/>
              <a:t>did not process to library</a:t>
            </a:r>
          </a:p>
        </p:txBody>
      </p:sp>
    </p:spTree>
    <p:extLst>
      <p:ext uri="{BB962C8B-B14F-4D97-AF65-F5344CB8AC3E}">
        <p14:creationId xmlns:p14="http://schemas.microsoft.com/office/powerpoint/2010/main" val="152315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D880-4D00-A2A0-E048-6E53E839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</a:t>
            </a:r>
            <a:r>
              <a:rPr lang="en-US" dirty="0" err="1"/>
              <a:t>MicroC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10F1-ECA0-B9F9-213D-62CBBA2D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a table to show the QC results of our </a:t>
            </a:r>
            <a:r>
              <a:rPr lang="en-US" dirty="0" err="1"/>
              <a:t>microC</a:t>
            </a:r>
            <a:r>
              <a:rPr lang="en-US" dirty="0"/>
              <a:t> </a:t>
            </a:r>
            <a:r>
              <a:rPr lang="en-US" dirty="0" err="1"/>
              <a:t>cata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8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2D39-0D0B-390E-4E3F-BD77722F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6E77-BD74-D3A7-41BA-F92749A5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put the heatmap</a:t>
            </a:r>
          </a:p>
        </p:txBody>
      </p:sp>
    </p:spTree>
    <p:extLst>
      <p:ext uri="{BB962C8B-B14F-4D97-AF65-F5344CB8AC3E}">
        <p14:creationId xmlns:p14="http://schemas.microsoft.com/office/powerpoint/2010/main" val="163391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D6E0-4050-8F1B-6108-50181FB9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Identification of differentially-interacted regions (DIRs)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2DE941-1A57-FC9F-DB92-53273E65458E}"/>
              </a:ext>
            </a:extLst>
          </p:cNvPr>
          <p:cNvSpPr/>
          <p:nvPr/>
        </p:nvSpPr>
        <p:spPr>
          <a:xfrm>
            <a:off x="1420957" y="6042500"/>
            <a:ext cx="9690265" cy="25828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C38AD-8CB5-0C0A-07AC-800C91A3398F}"/>
              </a:ext>
            </a:extLst>
          </p:cNvPr>
          <p:cNvSpPr/>
          <p:nvPr/>
        </p:nvSpPr>
        <p:spPr>
          <a:xfrm>
            <a:off x="1595129" y="6039531"/>
            <a:ext cx="407720" cy="258288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B0F5F-F655-4D25-2688-5BF3300E5FBB}"/>
              </a:ext>
            </a:extLst>
          </p:cNvPr>
          <p:cNvSpPr/>
          <p:nvPr/>
        </p:nvSpPr>
        <p:spPr>
          <a:xfrm>
            <a:off x="9763374" y="6039531"/>
            <a:ext cx="407720" cy="258288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DEB1AB7-4311-812C-FF70-F93508501320}"/>
              </a:ext>
            </a:extLst>
          </p:cNvPr>
          <p:cNvSpPr/>
          <p:nvPr/>
        </p:nvSpPr>
        <p:spPr>
          <a:xfrm flipH="1">
            <a:off x="1812846" y="4887686"/>
            <a:ext cx="8159399" cy="2303689"/>
          </a:xfrm>
          <a:prstGeom prst="arc">
            <a:avLst>
              <a:gd name="adj1" fmla="val 10802748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B33D2-8507-3E55-AA8D-1F2669685D15}"/>
              </a:ext>
            </a:extLst>
          </p:cNvPr>
          <p:cNvSpPr/>
          <p:nvPr/>
        </p:nvSpPr>
        <p:spPr>
          <a:xfrm>
            <a:off x="1420957" y="2668238"/>
            <a:ext cx="9690265" cy="25828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148B8-D42E-AFE2-4F06-3A32523F5FF5}"/>
              </a:ext>
            </a:extLst>
          </p:cNvPr>
          <p:cNvSpPr/>
          <p:nvPr/>
        </p:nvSpPr>
        <p:spPr>
          <a:xfrm>
            <a:off x="1595129" y="2665269"/>
            <a:ext cx="407720" cy="258288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4A3D7-7F39-5741-7FE7-78A55C2A2D45}"/>
              </a:ext>
            </a:extLst>
          </p:cNvPr>
          <p:cNvSpPr/>
          <p:nvPr/>
        </p:nvSpPr>
        <p:spPr>
          <a:xfrm>
            <a:off x="9763374" y="2665269"/>
            <a:ext cx="407720" cy="258288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13EE0D-1664-037B-50E4-9099346385F6}"/>
              </a:ext>
            </a:extLst>
          </p:cNvPr>
          <p:cNvSpPr txBox="1"/>
          <p:nvPr/>
        </p:nvSpPr>
        <p:spPr>
          <a:xfrm>
            <a:off x="4534717" y="4437330"/>
            <a:ext cx="352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Stimulated-dependent interactions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2F25BDA-3E7F-68A6-D6EA-58D7C9A1B2D9}"/>
              </a:ext>
            </a:extLst>
          </p:cNvPr>
          <p:cNvSpPr/>
          <p:nvPr/>
        </p:nvSpPr>
        <p:spPr>
          <a:xfrm>
            <a:off x="6041135" y="3177763"/>
            <a:ext cx="508255" cy="10083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5BE11B-687A-1362-0E0E-9B217315C2CD}"/>
              </a:ext>
            </a:extLst>
          </p:cNvPr>
          <p:cNvSpPr txBox="1"/>
          <p:nvPr/>
        </p:nvSpPr>
        <p:spPr>
          <a:xfrm>
            <a:off x="6738423" y="3423248"/>
            <a:ext cx="343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Stimulations:</a:t>
            </a:r>
            <a:r>
              <a:rPr lang="en-US" dirty="0">
                <a:solidFill>
                  <a:srgbClr val="FF0000"/>
                </a:solidFill>
                <a:latin typeface="Symbol" pitchFamily="2" charset="2"/>
              </a:rPr>
              <a:t> b</a:t>
            </a:r>
            <a:r>
              <a:rPr lang="en-US" dirty="0">
                <a:solidFill>
                  <a:srgbClr val="FF0000"/>
                </a:solidFill>
              </a:rPr>
              <a:t>-glucan, LPS, BCG …</a:t>
            </a:r>
          </a:p>
        </p:txBody>
      </p:sp>
    </p:spTree>
    <p:extLst>
      <p:ext uri="{BB962C8B-B14F-4D97-AF65-F5344CB8AC3E}">
        <p14:creationId xmlns:p14="http://schemas.microsoft.com/office/powerpoint/2010/main" val="308166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ED95-2578-221F-6230-99018E38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DIRs in IL1B super TAD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860C-221C-1B15-86E7-13796E65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resolution of 5-kb:</a:t>
            </a:r>
          </a:p>
          <a:p>
            <a:r>
              <a:rPr lang="en-US" dirty="0"/>
              <a:t>LPS: 629 </a:t>
            </a:r>
          </a:p>
          <a:p>
            <a:r>
              <a:rPr lang="en-US" dirty="0">
                <a:latin typeface="Symbol" pitchFamily="2" charset="2"/>
              </a:rPr>
              <a:t>b</a:t>
            </a:r>
            <a:r>
              <a:rPr lang="en-US" dirty="0"/>
              <a:t>-glucan: 929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7039-4708-8CBE-B2F1-3005FE79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6A75-D518-F20C-C47D-AEC89998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Deeper sequencing to achieve higher resolutions</a:t>
            </a:r>
          </a:p>
          <a:p>
            <a:r>
              <a:rPr lang="en-US" dirty="0"/>
              <a:t>Annotation of DIRs (to nearest genes)</a:t>
            </a:r>
          </a:p>
        </p:txBody>
      </p:sp>
    </p:spTree>
    <p:extLst>
      <p:ext uri="{BB962C8B-B14F-4D97-AF65-F5344CB8AC3E}">
        <p14:creationId xmlns:p14="http://schemas.microsoft.com/office/powerpoint/2010/main" val="926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752F-B18B-75FC-1475-C6FEB5D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Sample matrix </a:t>
            </a:r>
            <a:r>
              <a:rPr lang="en-JP"/>
              <a:t>(microC</a:t>
            </a:r>
            <a:r>
              <a:rPr lang="en-US" dirty="0"/>
              <a:t>)</a:t>
            </a:r>
            <a:endParaRPr lang="en-JP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B070AD-6570-4701-B7A6-9AE42A1A3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37065"/>
              </p:ext>
            </p:extLst>
          </p:nvPr>
        </p:nvGraphicFramePr>
        <p:xfrm>
          <a:off x="838200" y="2771343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913351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522531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66386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58795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5300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Cell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Stimulation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Time points (Day)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Donor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68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Monocytes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Donor A (2023-6-19)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Lysates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7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Monocytes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Donor A (2023-6-19)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Monocytes</a:t>
                      </a:r>
                      <a:endParaRPr kumimoji="0" lang="en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</a:t>
                      </a:r>
                      <a:r>
                        <a:rPr lang="en-JP" dirty="0"/>
                        <a:t>-glucan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Donor A (2023-6-19)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Monocytes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Donor C (2023-6-19)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Lysates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6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Monocytes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Donor C (2023-6-19)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Monocytes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dirty="0"/>
                        <a:t>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Donor C (2023-6-19)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1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174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MicroC updates</vt:lpstr>
      <vt:lpstr>Experiment design</vt:lpstr>
      <vt:lpstr>Quality of MicroC data</vt:lpstr>
      <vt:lpstr>Interaction maps</vt:lpstr>
      <vt:lpstr>Identification of differentially-interacted regions (DIRs)</vt:lpstr>
      <vt:lpstr>DIRs in IL1B super TAD</vt:lpstr>
      <vt:lpstr>Future works</vt:lpstr>
      <vt:lpstr>Sample matrix (microC)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 updates</dc:title>
  <dc:creator>Tsunghan Hsieh</dc:creator>
  <cp:lastModifiedBy>Tsunghan Hsieh</cp:lastModifiedBy>
  <cp:revision>1</cp:revision>
  <dcterms:created xsi:type="dcterms:W3CDTF">2024-03-06T16:58:56Z</dcterms:created>
  <dcterms:modified xsi:type="dcterms:W3CDTF">2024-03-06T17:10:31Z</dcterms:modified>
</cp:coreProperties>
</file>