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7A6D-0AF6-5862-4BC3-23A3D0AD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2174A-E08C-5FF9-7F96-1A7022E90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D314-A404-2E8B-04C8-318F5C8C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767E-BFF9-83E7-106B-8EBB2AFA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648C-98CB-0A1E-C996-EF59B78B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C36E-103D-A6A8-761D-CAEEB574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99FD0-7C36-8300-D55A-0DEE9A18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6F73-BF0C-4E9F-446F-FD7D6C7F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6789-9506-60FD-26C8-B38E9776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5EFD-6A5C-341C-084A-734CF907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A8223-C6F4-1377-6918-EF662837C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023E3-DC68-0526-CC9A-DF47AF97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8B7E-4AA4-AC84-C758-31DCBEF9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F5E7-C8E8-49A6-6141-6C63DC7E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4EBB-D594-2660-A524-984213A3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8733-AAD3-37A4-05D4-2AB479DA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BF07-CE87-0F72-8E70-6AA73CFC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BE43-EE12-1682-C91C-9E6F96E8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C1CF-1254-1B5C-7527-D8812699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8A08-8197-438B-4CAB-5E3E2D05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C31E-0BDE-7C3B-B4FF-CB82E29A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6FC1-76E4-701D-4666-E5706113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DB22-69D0-A992-DEC9-44B0918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2DAC-4A03-6734-FA6F-9119FA6A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E390-6988-EF3E-AB5F-AB401E96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41F-8FDF-5A0D-DBF3-FACE795F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4378-ACC2-24EB-2C68-B97025EDB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AC74-31D5-5415-BED9-7CE03A1B1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2C47B-289A-BAC5-2E09-C537F43B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FE6D8-84EB-94FF-B434-9D6ACAA4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0C25-AB3D-25F3-EDD9-2E2C1841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F258-EFD9-D0AE-3960-69F4A31A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F6B0-98FF-4275-C7B1-8C3615FB2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F2EFC-0614-062A-F859-70F8C098A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7EC81-AA84-8C2F-966C-956AF1896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CA83F-A04C-C9AF-E18E-A1A70515C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7FB96-866E-33A5-FA56-C322788F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C097C-ADFD-D0B9-1EBE-CC1D1E6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A1B63-8015-AEA3-4C50-FEE9D608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F4BF-FFDE-C264-C0F9-8C99769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FD3EE-93E8-8DCC-BC8B-39D5CA19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627F7-1327-4AB6-8062-89272DD4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91985-0211-7511-33BE-FCFCDDE2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8FE7-9EAC-B993-3D58-981C451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5E5AA-5D24-8195-F3DD-BC3F8D3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BBED-12C1-88AB-9CCD-FE91FDE6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B25E-848E-DFF2-ABC8-D07784A2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5A4F-7765-8B53-C185-22138557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A3AFB-BA98-5181-5938-41A28C530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4993F-1605-9F86-EC3D-2E5BC0AC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D50CC-BF55-8B21-4AF5-AAE75CE5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969C-AA39-C86F-0680-1159CD19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2913-031C-991C-3AE0-DAF5CD47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6030A-D2A7-C09D-2933-DF7871DFB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56ED-DC2D-F1D3-9C09-0ECF1334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072D-4EE6-2D21-D661-B49E7B90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66706-F4C5-979C-75DC-7304B27F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C1ED-55B4-AC4D-E8C6-FBE1CC82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090B-723A-9556-201A-381A9A49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1E5C-3B81-8022-73C3-64400395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2C4D-8A47-3925-0C1E-A9DE1278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EFD2-CDE4-F344-954F-518C6AE15C4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F1D7-47EA-2A60-BBB3-E2DC7F03F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3EEA-488B-967C-EB4E-F0164941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3DA-0406-5F47-7256-38BE1910F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Aging </a:t>
            </a:r>
            <a:r>
              <a:rPr lang="en-US" dirty="0" err="1"/>
              <a:t>balbC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CDBC5-D4D5-2DD5-E44F-676B1076C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Tsunghan Hsieh</a:t>
            </a:r>
          </a:p>
        </p:txBody>
      </p:sp>
    </p:spTree>
    <p:extLst>
      <p:ext uri="{BB962C8B-B14F-4D97-AF65-F5344CB8AC3E}">
        <p14:creationId xmlns:p14="http://schemas.microsoft.com/office/powerpoint/2010/main" val="4621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DBCD-D258-0A62-BD4B-6FE3A0DD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ADD3-26BB-9125-C6BA-65F9DF60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GF: germ-free, experimental conditions.</a:t>
            </a:r>
          </a:p>
          <a:p>
            <a:r>
              <a:rPr lang="en-US" dirty="0"/>
              <a:t>SPF: specific-pathogen free, control condition.</a:t>
            </a:r>
          </a:p>
          <a:p>
            <a:r>
              <a:rPr lang="en-US" dirty="0"/>
              <a:t>DMRs: differentially-methylated regions</a:t>
            </a:r>
          </a:p>
          <a:p>
            <a:pPr lvl="1"/>
            <a:r>
              <a:rPr lang="en-US" dirty="0"/>
              <a:t>The genomic region with differential methylation levels in germ-free vs control (SPF) conditions.</a:t>
            </a:r>
          </a:p>
          <a:p>
            <a:pPr lvl="1"/>
            <a:r>
              <a:rPr lang="en-US" dirty="0"/>
              <a:t>DMRs were annotated to genes or ORFs based on their nearest TSS. </a:t>
            </a:r>
          </a:p>
          <a:p>
            <a:r>
              <a:rPr lang="en-US" dirty="0"/>
              <a:t>DEGs: differentially-expressed genes</a:t>
            </a:r>
          </a:p>
          <a:p>
            <a:pPr lvl="1"/>
            <a:r>
              <a:rPr lang="en-US" dirty="0"/>
              <a:t>The genes with differential expression levels in germ-free vs control (SPF) conditions.</a:t>
            </a:r>
          </a:p>
        </p:txBody>
      </p:sp>
    </p:spTree>
    <p:extLst>
      <p:ext uri="{BB962C8B-B14F-4D97-AF65-F5344CB8AC3E}">
        <p14:creationId xmlns:p14="http://schemas.microsoft.com/office/powerpoint/2010/main" val="79373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E1AF-2791-DAEE-CA72-D1884AD2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8" y="365125"/>
            <a:ext cx="11045042" cy="1325563"/>
          </a:xfrm>
        </p:spPr>
        <p:txBody>
          <a:bodyPr/>
          <a:lstStyle/>
          <a:p>
            <a:r>
              <a:rPr lang="en-US" dirty="0"/>
              <a:t>Integration analysis: combining DMR and DMGs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9F4D2-D01D-C7CA-B6D1-0B10DF398538}"/>
              </a:ext>
            </a:extLst>
          </p:cNvPr>
          <p:cNvSpPr/>
          <p:nvPr/>
        </p:nvSpPr>
        <p:spPr>
          <a:xfrm>
            <a:off x="546265" y="4814238"/>
            <a:ext cx="11045042" cy="4601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C3110-A6F6-EA99-05F0-63DFA0561D69}"/>
              </a:ext>
            </a:extLst>
          </p:cNvPr>
          <p:cNvSpPr/>
          <p:nvPr/>
        </p:nvSpPr>
        <p:spPr>
          <a:xfrm>
            <a:off x="4666507" y="4814238"/>
            <a:ext cx="2329543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EF4DF29C-E619-189B-88E4-CEC4E806BD80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006935" y="4040364"/>
            <a:ext cx="598219" cy="9495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30CBB4-B74F-2CA8-3130-361F21DE5B6C}"/>
              </a:ext>
            </a:extLst>
          </p:cNvPr>
          <p:cNvSpPr txBox="1"/>
          <p:nvPr/>
        </p:nvSpPr>
        <p:spPr>
          <a:xfrm>
            <a:off x="5688676" y="3754355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Cd74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FE5921-D5D2-9972-CCFC-F0587411D18C}"/>
              </a:ext>
            </a:extLst>
          </p:cNvPr>
          <p:cNvCxnSpPr/>
          <p:nvPr/>
        </p:nvCxnSpPr>
        <p:spPr>
          <a:xfrm>
            <a:off x="546265" y="5569806"/>
            <a:ext cx="421574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9D91F0-FB7F-4902-5532-588768A344E2}"/>
              </a:ext>
            </a:extLst>
          </p:cNvPr>
          <p:cNvSpPr txBox="1"/>
          <p:nvPr/>
        </p:nvSpPr>
        <p:spPr>
          <a:xfrm>
            <a:off x="2113808" y="58652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D8CD22-0B5B-9C98-D00A-7ADA16F4849F}"/>
              </a:ext>
            </a:extLst>
          </p:cNvPr>
          <p:cNvCxnSpPr/>
          <p:nvPr/>
        </p:nvCxnSpPr>
        <p:spPr>
          <a:xfrm>
            <a:off x="4666507" y="5959713"/>
            <a:ext cx="421574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2442EE-B67D-02F5-25FA-3CF9A6492E8B}"/>
              </a:ext>
            </a:extLst>
          </p:cNvPr>
          <p:cNvSpPr txBox="1"/>
          <p:nvPr/>
        </p:nvSpPr>
        <p:spPr>
          <a:xfrm>
            <a:off x="6306044" y="62345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1D04AC-9281-EBC4-131A-D8FBED973A3A}"/>
              </a:ext>
            </a:extLst>
          </p:cNvPr>
          <p:cNvSpPr/>
          <p:nvPr/>
        </p:nvSpPr>
        <p:spPr>
          <a:xfrm>
            <a:off x="600694" y="4811268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72C21-2425-662C-1BC8-6F19EC2551F1}"/>
              </a:ext>
            </a:extLst>
          </p:cNvPr>
          <p:cNvSpPr/>
          <p:nvPr/>
        </p:nvSpPr>
        <p:spPr>
          <a:xfrm>
            <a:off x="2132612" y="4811268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411C1-B259-250F-DB7A-5535E22428AF}"/>
              </a:ext>
            </a:extLst>
          </p:cNvPr>
          <p:cNvSpPr/>
          <p:nvPr/>
        </p:nvSpPr>
        <p:spPr>
          <a:xfrm>
            <a:off x="3480462" y="481126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BD7D4-9BD6-753D-FAC8-8C22DCB3F061}"/>
              </a:ext>
            </a:extLst>
          </p:cNvPr>
          <p:cNvSpPr txBox="1"/>
          <p:nvPr/>
        </p:nvSpPr>
        <p:spPr>
          <a:xfrm>
            <a:off x="507387" y="26582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C84610-C62D-6D1B-F191-F3EFED1ADD13}"/>
              </a:ext>
            </a:extLst>
          </p:cNvPr>
          <p:cNvSpPr/>
          <p:nvPr/>
        </p:nvSpPr>
        <p:spPr>
          <a:xfrm>
            <a:off x="1306286" y="2228709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4104D-C001-679D-0E41-49DFB9BA9EB8}"/>
              </a:ext>
            </a:extLst>
          </p:cNvPr>
          <p:cNvSpPr/>
          <p:nvPr/>
        </p:nvSpPr>
        <p:spPr>
          <a:xfrm>
            <a:off x="1306286" y="2892738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C776D-4380-1E4B-0F3A-7376966F9AE6}"/>
              </a:ext>
            </a:extLst>
          </p:cNvPr>
          <p:cNvSpPr txBox="1"/>
          <p:nvPr/>
        </p:nvSpPr>
        <p:spPr>
          <a:xfrm>
            <a:off x="1638726" y="228890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 &gt; SPF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D4DBD-9BE3-846C-A6FE-66768AD21AA0}"/>
              </a:ext>
            </a:extLst>
          </p:cNvPr>
          <p:cNvSpPr txBox="1"/>
          <p:nvPr/>
        </p:nvSpPr>
        <p:spPr>
          <a:xfrm>
            <a:off x="1638725" y="293162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 &lt; SPF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86D52-60C2-A228-C93C-BB1E0FF7D531}"/>
              </a:ext>
            </a:extLst>
          </p:cNvPr>
          <p:cNvSpPr/>
          <p:nvPr/>
        </p:nvSpPr>
        <p:spPr>
          <a:xfrm>
            <a:off x="10047019" y="481423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39BB2-1DE9-65C9-0C89-0762ED4E8E11}"/>
              </a:ext>
            </a:extLst>
          </p:cNvPr>
          <p:cNvSpPr/>
          <p:nvPr/>
        </p:nvSpPr>
        <p:spPr>
          <a:xfrm>
            <a:off x="7957456" y="4816253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5D809D-A78E-0560-2D0A-88D07A879F88}"/>
              </a:ext>
            </a:extLst>
          </p:cNvPr>
          <p:cNvSpPr/>
          <p:nvPr/>
        </p:nvSpPr>
        <p:spPr>
          <a:xfrm>
            <a:off x="8446819" y="481126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A11A-EB12-87C2-3D7F-DDFAFF21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3107" cy="1325563"/>
          </a:xfrm>
        </p:spPr>
        <p:txBody>
          <a:bodyPr/>
          <a:lstStyle/>
          <a:p>
            <a:r>
              <a:rPr lang="en-US" dirty="0"/>
              <a:t>DMR-weighted Regulatory potential (RP) score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3FC4A-EC4F-0E9B-1853-1DB29F4EEC6F}"/>
              </a:ext>
            </a:extLst>
          </p:cNvPr>
          <p:cNvSpPr/>
          <p:nvPr/>
        </p:nvSpPr>
        <p:spPr>
          <a:xfrm>
            <a:off x="546265" y="4814238"/>
            <a:ext cx="11045042" cy="4601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0EE2F-2922-0A9A-6028-8AA9858D3742}"/>
              </a:ext>
            </a:extLst>
          </p:cNvPr>
          <p:cNvSpPr/>
          <p:nvPr/>
        </p:nvSpPr>
        <p:spPr>
          <a:xfrm>
            <a:off x="4666507" y="4814238"/>
            <a:ext cx="2329543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2BE2DD2-1DB2-73C1-4256-62E32096D926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006935" y="4040364"/>
            <a:ext cx="598219" cy="9495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C6429C-49EC-D13C-6F7A-E31FD52EBAA1}"/>
              </a:ext>
            </a:extLst>
          </p:cNvPr>
          <p:cNvSpPr txBox="1"/>
          <p:nvPr/>
        </p:nvSpPr>
        <p:spPr>
          <a:xfrm>
            <a:off x="5688676" y="3754355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Cd74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5351E1-0181-C9B3-584B-D7F7B38D764F}"/>
              </a:ext>
            </a:extLst>
          </p:cNvPr>
          <p:cNvCxnSpPr>
            <a:cxnSpLocks/>
          </p:cNvCxnSpPr>
          <p:nvPr/>
        </p:nvCxnSpPr>
        <p:spPr>
          <a:xfrm>
            <a:off x="2132612" y="4526819"/>
            <a:ext cx="2533895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4DD95-98C7-377B-E82D-79DFD39B0ACC}"/>
              </a:ext>
            </a:extLst>
          </p:cNvPr>
          <p:cNvSpPr/>
          <p:nvPr/>
        </p:nvSpPr>
        <p:spPr>
          <a:xfrm>
            <a:off x="600694" y="4811268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BADDA-AFBC-AADE-D9A4-D5BF3FFBD033}"/>
              </a:ext>
            </a:extLst>
          </p:cNvPr>
          <p:cNvSpPr/>
          <p:nvPr/>
        </p:nvSpPr>
        <p:spPr>
          <a:xfrm>
            <a:off x="2132612" y="4811268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7C732-4ED3-125D-D0E9-43DAD7431C24}"/>
              </a:ext>
            </a:extLst>
          </p:cNvPr>
          <p:cNvSpPr/>
          <p:nvPr/>
        </p:nvSpPr>
        <p:spPr>
          <a:xfrm>
            <a:off x="3480462" y="481126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B85FF-A0AB-FBF3-08F0-AD6BCA49C06C}"/>
              </a:ext>
            </a:extLst>
          </p:cNvPr>
          <p:cNvSpPr txBox="1"/>
          <p:nvPr/>
        </p:nvSpPr>
        <p:spPr>
          <a:xfrm>
            <a:off x="507387" y="26582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668051-C652-A674-94B1-3FC924921B8B}"/>
              </a:ext>
            </a:extLst>
          </p:cNvPr>
          <p:cNvSpPr/>
          <p:nvPr/>
        </p:nvSpPr>
        <p:spPr>
          <a:xfrm>
            <a:off x="1306286" y="2228709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B1EADB-8EFF-2486-DD78-BE24CA32C074}"/>
              </a:ext>
            </a:extLst>
          </p:cNvPr>
          <p:cNvSpPr/>
          <p:nvPr/>
        </p:nvSpPr>
        <p:spPr>
          <a:xfrm>
            <a:off x="1306286" y="2892738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9A364-D5C0-0C57-AA8D-261816079621}"/>
              </a:ext>
            </a:extLst>
          </p:cNvPr>
          <p:cNvSpPr txBox="1"/>
          <p:nvPr/>
        </p:nvSpPr>
        <p:spPr>
          <a:xfrm>
            <a:off x="1638726" y="228890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 &gt; SPF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BEDC1-8230-5D42-6CA5-F86360270D35}"/>
              </a:ext>
            </a:extLst>
          </p:cNvPr>
          <p:cNvSpPr txBox="1"/>
          <p:nvPr/>
        </p:nvSpPr>
        <p:spPr>
          <a:xfrm>
            <a:off x="1638725" y="293162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 &lt; SPF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B733EE-698A-1DC4-0A3C-43692F2C2038}"/>
              </a:ext>
            </a:extLst>
          </p:cNvPr>
          <p:cNvSpPr/>
          <p:nvPr/>
        </p:nvSpPr>
        <p:spPr>
          <a:xfrm>
            <a:off x="10047019" y="481423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182DB-7F5A-7C4C-69A4-BA9473113A97}"/>
              </a:ext>
            </a:extLst>
          </p:cNvPr>
          <p:cNvSpPr/>
          <p:nvPr/>
        </p:nvSpPr>
        <p:spPr>
          <a:xfrm>
            <a:off x="7957456" y="4816253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34C2A0-72A9-15E2-387F-90B2A993791C}"/>
              </a:ext>
            </a:extLst>
          </p:cNvPr>
          <p:cNvSpPr/>
          <p:nvPr/>
        </p:nvSpPr>
        <p:spPr>
          <a:xfrm>
            <a:off x="8446819" y="481126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0DE37-CCCA-094E-0919-FF427CF60D32}"/>
              </a:ext>
            </a:extLst>
          </p:cNvPr>
          <p:cNvSpPr txBox="1"/>
          <p:nvPr/>
        </p:nvSpPr>
        <p:spPr>
          <a:xfrm>
            <a:off x="2043823" y="3968930"/>
            <a:ext cx="35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distance to TSS / 100kb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737192-CCF8-221C-7CC7-0DD87EE09599}"/>
              </a:ext>
            </a:extLst>
          </p:cNvPr>
          <p:cNvSpPr txBox="1"/>
          <p:nvPr/>
        </p:nvSpPr>
        <p:spPr>
          <a:xfrm>
            <a:off x="5831278" y="2208751"/>
            <a:ext cx="5140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RP = e^(-0.5+4*D)</a:t>
            </a:r>
          </a:p>
          <a:p>
            <a:r>
              <a:rPr lang="en-US" sz="2400" dirty="0"/>
              <a:t>DMR-weighted RP score = </a:t>
            </a:r>
            <a:r>
              <a:rPr lang="en-US" sz="2400" dirty="0" err="1"/>
              <a:t>Diff.Meth</a:t>
            </a:r>
            <a:r>
              <a:rPr lang="en-US" sz="2400" dirty="0"/>
              <a:t>*RP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61EDB-3FCC-3FB3-90A9-C04B99C8E3C3}"/>
              </a:ext>
            </a:extLst>
          </p:cNvPr>
          <p:cNvSpPr txBox="1"/>
          <p:nvPr/>
        </p:nvSpPr>
        <p:spPr>
          <a:xfrm>
            <a:off x="1990610" y="5416540"/>
            <a:ext cx="669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Diff.Meth</a:t>
            </a:r>
            <a:r>
              <a:rPr lang="en-US" sz="2400" dirty="0"/>
              <a:t> = difference of methylation level, GF – SPF</a:t>
            </a:r>
          </a:p>
        </p:txBody>
      </p:sp>
    </p:spTree>
    <p:extLst>
      <p:ext uri="{BB962C8B-B14F-4D97-AF65-F5344CB8AC3E}">
        <p14:creationId xmlns:p14="http://schemas.microsoft.com/office/powerpoint/2010/main" val="130271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06DC-8817-1FD7-E555-53BC1CB6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Product (</a:t>
            </a:r>
            <a:r>
              <a:rPr lang="en-US" dirty="0" err="1"/>
              <a:t>Rg</a:t>
            </a:r>
            <a:r>
              <a:rPr lang="en-US" dirty="0"/>
              <a:t>): Investigate the influence of DMR on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11788-AD0E-F4B1-9809-0714129B7EED}"/>
              </a:ext>
            </a:extLst>
          </p:cNvPr>
          <p:cNvSpPr txBox="1"/>
          <p:nvPr/>
        </p:nvSpPr>
        <p:spPr>
          <a:xfrm>
            <a:off x="1900237" y="3782835"/>
            <a:ext cx="1443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Cd74</a:t>
            </a:r>
            <a:r>
              <a:rPr lang="en-US" sz="2400" dirty="0"/>
              <a:t> 4e-6</a:t>
            </a:r>
          </a:p>
          <a:p>
            <a:r>
              <a:rPr lang="en-US" sz="2400" i="1" dirty="0"/>
              <a:t>Cd86</a:t>
            </a:r>
            <a:r>
              <a:rPr lang="en-US" sz="2400" dirty="0"/>
              <a:t> 3e-5</a:t>
            </a:r>
          </a:p>
          <a:p>
            <a:r>
              <a:rPr lang="en-US" sz="2400" i="1" dirty="0"/>
              <a:t>Cd88</a:t>
            </a:r>
            <a:r>
              <a:rPr lang="en-US" sz="2400" dirty="0"/>
              <a:t> 2e-4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DE56D-2080-AD9A-5EB8-895054A1DEBD}"/>
              </a:ext>
            </a:extLst>
          </p:cNvPr>
          <p:cNvSpPr txBox="1"/>
          <p:nvPr/>
        </p:nvSpPr>
        <p:spPr>
          <a:xfrm>
            <a:off x="2621749" y="337312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FDR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97A22-F2BC-4179-AA00-32E36F0D7B64}"/>
              </a:ext>
            </a:extLst>
          </p:cNvPr>
          <p:cNvSpPr txBox="1"/>
          <p:nvPr/>
        </p:nvSpPr>
        <p:spPr>
          <a:xfrm>
            <a:off x="2621749" y="2911457"/>
            <a:ext cx="835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4A720-C9D3-16D3-4E88-17E9DEFF27BC}"/>
              </a:ext>
            </a:extLst>
          </p:cNvPr>
          <p:cNvSpPr txBox="1"/>
          <p:nvPr/>
        </p:nvSpPr>
        <p:spPr>
          <a:xfrm>
            <a:off x="3574249" y="2895898"/>
            <a:ext cx="64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Rge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0E4D7-EAD2-A0CB-D9D2-AA9F8008F1F4}"/>
              </a:ext>
            </a:extLst>
          </p:cNvPr>
          <p:cNvSpPr txBox="1"/>
          <p:nvPr/>
        </p:nvSpPr>
        <p:spPr>
          <a:xfrm>
            <a:off x="3574249" y="3782835"/>
            <a:ext cx="614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3/3</a:t>
            </a:r>
          </a:p>
          <a:p>
            <a:r>
              <a:rPr lang="en-US" sz="2400" dirty="0"/>
              <a:t>2/3</a:t>
            </a:r>
          </a:p>
          <a:p>
            <a:r>
              <a:rPr lang="en-US" sz="2400" dirty="0"/>
              <a:t>1/3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694D6-9DF7-8186-D3B0-E61A3F08AFEF}"/>
              </a:ext>
            </a:extLst>
          </p:cNvPr>
          <p:cNvSpPr txBox="1"/>
          <p:nvPr/>
        </p:nvSpPr>
        <p:spPr>
          <a:xfrm>
            <a:off x="4641049" y="2895897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DMRs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154E1-4A16-C8ED-C04F-5DBA193B642E}"/>
              </a:ext>
            </a:extLst>
          </p:cNvPr>
          <p:cNvSpPr txBox="1"/>
          <p:nvPr/>
        </p:nvSpPr>
        <p:spPr>
          <a:xfrm>
            <a:off x="4795738" y="3782834"/>
            <a:ext cx="728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0.02</a:t>
            </a:r>
          </a:p>
          <a:p>
            <a:r>
              <a:rPr lang="en-US" sz="2400" dirty="0"/>
              <a:t>0.03</a:t>
            </a:r>
          </a:p>
          <a:p>
            <a:r>
              <a:rPr lang="en-US" sz="2400" dirty="0"/>
              <a:t>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6E685-16A6-C9A3-CB39-9B3ED43E590D}"/>
              </a:ext>
            </a:extLst>
          </p:cNvPr>
          <p:cNvSpPr txBox="1"/>
          <p:nvPr/>
        </p:nvSpPr>
        <p:spPr>
          <a:xfrm>
            <a:off x="4847835" y="340169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36C63-538B-0CDF-D793-2EC5C21516C9}"/>
              </a:ext>
            </a:extLst>
          </p:cNvPr>
          <p:cNvSpPr txBox="1"/>
          <p:nvPr/>
        </p:nvSpPr>
        <p:spPr>
          <a:xfrm>
            <a:off x="6013031" y="2895897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Rgb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57B3D-CBF3-4C86-EF24-473B0D1D2297}"/>
              </a:ext>
            </a:extLst>
          </p:cNvPr>
          <p:cNvSpPr txBox="1"/>
          <p:nvPr/>
        </p:nvSpPr>
        <p:spPr>
          <a:xfrm>
            <a:off x="6013031" y="3782834"/>
            <a:ext cx="614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2/3</a:t>
            </a:r>
          </a:p>
          <a:p>
            <a:r>
              <a:rPr lang="en-US" sz="2400" dirty="0"/>
              <a:t>3/3</a:t>
            </a:r>
          </a:p>
          <a:p>
            <a:r>
              <a:rPr lang="en-US" sz="2400" dirty="0"/>
              <a:t>1/3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5E287-CE8A-C144-527A-795AB85B11BE}"/>
              </a:ext>
            </a:extLst>
          </p:cNvPr>
          <p:cNvSpPr txBox="1"/>
          <p:nvPr/>
        </p:nvSpPr>
        <p:spPr>
          <a:xfrm>
            <a:off x="7108334" y="28958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Rg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2228F-90F7-0E8B-07F1-716BBD1A643E}"/>
              </a:ext>
            </a:extLst>
          </p:cNvPr>
          <p:cNvSpPr txBox="1"/>
          <p:nvPr/>
        </p:nvSpPr>
        <p:spPr>
          <a:xfrm>
            <a:off x="7108334" y="3782834"/>
            <a:ext cx="614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6/9</a:t>
            </a:r>
          </a:p>
          <a:p>
            <a:r>
              <a:rPr lang="en-US" sz="2400" dirty="0"/>
              <a:t>6/9</a:t>
            </a:r>
          </a:p>
          <a:p>
            <a:r>
              <a:rPr lang="en-US" sz="2400" dirty="0"/>
              <a:t>1/9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BFA22-07CD-50E3-67BB-5CE23E9CB975}"/>
              </a:ext>
            </a:extLst>
          </p:cNvPr>
          <p:cNvSpPr txBox="1"/>
          <p:nvPr/>
        </p:nvSpPr>
        <p:spPr>
          <a:xfrm>
            <a:off x="1900939" y="5586176"/>
            <a:ext cx="9573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Rg</a:t>
            </a:r>
            <a:r>
              <a:rPr lang="en-US" sz="2400" dirty="0"/>
              <a:t> is used to determine which genes with expression affected by DMRs</a:t>
            </a:r>
          </a:p>
        </p:txBody>
      </p:sp>
    </p:spTree>
    <p:extLst>
      <p:ext uri="{BB962C8B-B14F-4D97-AF65-F5344CB8AC3E}">
        <p14:creationId xmlns:p14="http://schemas.microsoft.com/office/powerpoint/2010/main" val="357193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2863-0547-D6EC-ABD5-B4C9D759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0"/>
            <a:ext cx="124301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DMR-mediated activate/repressive function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3C16-3862-FC83-11A7-E11C60B4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3" y="1765482"/>
            <a:ext cx="5330824" cy="48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9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410D-4EEE-44FC-B72F-98218249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AC8E-567D-B60E-FA1A-CDB48B43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DMRs to genes only within those regions: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Promoter region?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CTCF-binding site boundary?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216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Aging balbC</vt:lpstr>
      <vt:lpstr>Terms</vt:lpstr>
      <vt:lpstr>Integration analysis: combining DMR and DMGs</vt:lpstr>
      <vt:lpstr>DMR-weighted Regulatory potential (RP) score</vt:lpstr>
      <vt:lpstr>Rank Product (Rg): Investigate the influence of DMR on gene expression</vt:lpstr>
      <vt:lpstr>DMR-mediated activate/repressive function prediction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balbC</dc:title>
  <dc:creator>Tsunghan Hsieh</dc:creator>
  <cp:lastModifiedBy>Tsunghan Hsieh</cp:lastModifiedBy>
  <cp:revision>2</cp:revision>
  <dcterms:created xsi:type="dcterms:W3CDTF">2024-02-23T14:54:39Z</dcterms:created>
  <dcterms:modified xsi:type="dcterms:W3CDTF">2024-02-23T16:15:03Z</dcterms:modified>
</cp:coreProperties>
</file>