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5" r:id="rId3"/>
    <p:sldId id="264" r:id="rId4"/>
    <p:sldId id="257" r:id="rId5"/>
    <p:sldId id="258" r:id="rId6"/>
    <p:sldId id="260" r:id="rId7"/>
    <p:sldId id="261" r:id="rId8"/>
    <p:sldId id="262"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CC6"/>
    <a:srgbClr val="B4E8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62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003F2-C404-494D-9318-0A7E935965C6}" type="datetimeFigureOut">
              <a:rPr lang="en-US" smtClean="0"/>
              <a:t>6/21/15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ECE5BD-67C9-7548-B850-DFD336DEA7F2}" type="slidenum">
              <a:rPr lang="en-US" smtClean="0"/>
              <a:t>‹#›</a:t>
            </a:fld>
            <a:endParaRPr lang="en-US"/>
          </a:p>
        </p:txBody>
      </p:sp>
    </p:spTree>
    <p:extLst>
      <p:ext uri="{BB962C8B-B14F-4D97-AF65-F5344CB8AC3E}">
        <p14:creationId xmlns:p14="http://schemas.microsoft.com/office/powerpoint/2010/main" val="10333937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A94A-2127-4D1A-BB78-CC81628E5712}" type="slidenum">
              <a:rPr lang="en-US" smtClean="0"/>
              <a:pPr>
                <a:defRPr/>
              </a:pPr>
              <a:t>2</a:t>
            </a:fld>
            <a:endParaRPr lang="en-US" dirty="0"/>
          </a:p>
        </p:txBody>
      </p:sp>
    </p:spTree>
    <p:extLst>
      <p:ext uri="{BB962C8B-B14F-4D97-AF65-F5344CB8AC3E}">
        <p14:creationId xmlns:p14="http://schemas.microsoft.com/office/powerpoint/2010/main" val="18854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A94A-2127-4D1A-BB78-CC81628E5712}" type="slidenum">
              <a:rPr lang="en-US" smtClean="0"/>
              <a:pPr>
                <a:defRPr/>
              </a:pPr>
              <a:t>3</a:t>
            </a:fld>
            <a:endParaRPr lang="en-US" dirty="0"/>
          </a:p>
        </p:txBody>
      </p:sp>
    </p:spTree>
    <p:extLst>
      <p:ext uri="{BB962C8B-B14F-4D97-AF65-F5344CB8AC3E}">
        <p14:creationId xmlns:p14="http://schemas.microsoft.com/office/powerpoint/2010/main" val="188549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663761-A211-D44E-B6C7-54994BB0DA58}"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297151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63761-A211-D44E-B6C7-54994BB0DA58}"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15341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63761-A211-D44E-B6C7-54994BB0DA58}"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316918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63761-A211-D44E-B6C7-54994BB0DA58}"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248865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663761-A211-D44E-B6C7-54994BB0DA58}"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191619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663761-A211-D44E-B6C7-54994BB0DA58}"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86697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663761-A211-D44E-B6C7-54994BB0DA58}" type="datetimeFigureOut">
              <a:rPr lang="en-US" smtClean="0"/>
              <a:t>6/21/15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92649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663761-A211-D44E-B6C7-54994BB0DA58}" type="datetimeFigureOut">
              <a:rPr lang="en-US" smtClean="0"/>
              <a:t>6/21/15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14907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63761-A211-D44E-B6C7-54994BB0DA58}" type="datetimeFigureOut">
              <a:rPr lang="en-US" smtClean="0"/>
              <a:t>6/21/15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408647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63761-A211-D44E-B6C7-54994BB0DA58}"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316740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63761-A211-D44E-B6C7-54994BB0DA58}"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31635-C9A3-9547-8E3F-BFFCA38137DF}" type="slidenum">
              <a:rPr lang="en-US" smtClean="0"/>
              <a:t>‹#›</a:t>
            </a:fld>
            <a:endParaRPr lang="en-US"/>
          </a:p>
        </p:txBody>
      </p:sp>
    </p:spTree>
    <p:extLst>
      <p:ext uri="{BB962C8B-B14F-4D97-AF65-F5344CB8AC3E}">
        <p14:creationId xmlns:p14="http://schemas.microsoft.com/office/powerpoint/2010/main" val="31096317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304" y="42000"/>
            <a:ext cx="8609496" cy="46527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63761-A211-D44E-B6C7-54994BB0DA58}" type="datetimeFigureOut">
              <a:rPr lang="en-US" smtClean="0"/>
              <a:t>6/21/15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31635-C9A3-9547-8E3F-BFFCA38137DF}" type="slidenum">
              <a:rPr lang="en-US" smtClean="0"/>
              <a:t>‹#›</a:t>
            </a:fld>
            <a:endParaRPr lang="en-US"/>
          </a:p>
        </p:txBody>
      </p:sp>
    </p:spTree>
    <p:extLst>
      <p:ext uri="{BB962C8B-B14F-4D97-AF65-F5344CB8AC3E}">
        <p14:creationId xmlns:p14="http://schemas.microsoft.com/office/powerpoint/2010/main" val="3785738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18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GSA </a:t>
            </a:r>
            <a:r>
              <a:rPr lang="en-US" dirty="0" err="1" smtClean="0"/>
              <a:t>Hackathon</a:t>
            </a:r>
            <a:r>
              <a:rPr lang="en-US" dirty="0"/>
              <a:t/>
            </a:r>
            <a:br>
              <a:rPr lang="en-US" dirty="0"/>
            </a:br>
            <a:r>
              <a:rPr lang="en-US" dirty="0" smtClean="0"/>
              <a:t>Personas</a:t>
            </a:r>
            <a:endParaRPr lang="en-US" dirty="0"/>
          </a:p>
        </p:txBody>
      </p:sp>
    </p:spTree>
    <p:extLst>
      <p:ext uri="{BB962C8B-B14F-4D97-AF65-F5344CB8AC3E}">
        <p14:creationId xmlns:p14="http://schemas.microsoft.com/office/powerpoint/2010/main" val="114746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5A7A4A0-5906-4962-A0DD-53781C3BB9FA}" type="slidenum">
              <a:rPr lang="en-US" smtClean="0"/>
              <a:pPr>
                <a:defRPr/>
              </a:pPr>
              <a:t>2</a:t>
            </a:fld>
            <a:endParaRPr lang="en-US" dirty="0"/>
          </a:p>
        </p:txBody>
      </p:sp>
      <p:sp>
        <p:nvSpPr>
          <p:cNvPr id="14" name="TextBox 13"/>
          <p:cNvSpPr txBox="1"/>
          <p:nvPr/>
        </p:nvSpPr>
        <p:spPr>
          <a:xfrm>
            <a:off x="476268" y="1813384"/>
            <a:ext cx="7627207" cy="1877437"/>
          </a:xfrm>
          <a:prstGeom prst="rect">
            <a:avLst/>
          </a:prstGeom>
          <a:noFill/>
        </p:spPr>
        <p:txBody>
          <a:bodyPr wrap="square" rtlCol="0">
            <a:spAutoFit/>
          </a:bodyPr>
          <a:lstStyle/>
          <a:p>
            <a:pPr marL="514350" indent="-514350">
              <a:spcAft>
                <a:spcPts val="1200"/>
              </a:spcAft>
              <a:buFont typeface="Wingdings" pitchFamily="2" charset="2"/>
              <a:buChar char="v"/>
            </a:pPr>
            <a:r>
              <a:rPr lang="en-US" sz="3200" dirty="0" smtClean="0"/>
              <a:t>About Personas</a:t>
            </a:r>
          </a:p>
          <a:p>
            <a:pPr marL="514350" indent="-514350">
              <a:spcAft>
                <a:spcPts val="1200"/>
              </a:spcAft>
              <a:buFont typeface="Wingdings" pitchFamily="2" charset="2"/>
              <a:buChar char="v"/>
            </a:pPr>
            <a:r>
              <a:rPr lang="en-US" sz="3200" dirty="0" smtClean="0"/>
              <a:t>Personas Overview</a:t>
            </a:r>
          </a:p>
          <a:p>
            <a:pPr marL="514350" indent="-514350">
              <a:spcAft>
                <a:spcPts val="1200"/>
              </a:spcAft>
              <a:buFont typeface="Wingdings" pitchFamily="2" charset="2"/>
              <a:buChar char="v"/>
            </a:pPr>
            <a:r>
              <a:rPr lang="en-US" sz="3200" dirty="0" smtClean="0"/>
              <a:t>Detailed Personas</a:t>
            </a:r>
          </a:p>
        </p:txBody>
      </p:sp>
    </p:spTree>
    <p:extLst>
      <p:ext uri="{BB962C8B-B14F-4D97-AF65-F5344CB8AC3E}">
        <p14:creationId xmlns:p14="http://schemas.microsoft.com/office/powerpoint/2010/main" val="2479126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5A7A4A0-5906-4962-A0DD-53781C3BB9FA}" type="slidenum">
              <a:rPr lang="en-US" smtClean="0"/>
              <a:pPr>
                <a:defRPr/>
              </a:pPr>
              <a:t>3</a:t>
            </a:fld>
            <a:endParaRPr lang="en-US" dirty="0"/>
          </a:p>
        </p:txBody>
      </p:sp>
      <p:sp>
        <p:nvSpPr>
          <p:cNvPr id="9" name="TextBox 8"/>
          <p:cNvSpPr txBox="1"/>
          <p:nvPr/>
        </p:nvSpPr>
        <p:spPr>
          <a:xfrm>
            <a:off x="251164" y="1125360"/>
            <a:ext cx="8001000" cy="830997"/>
          </a:xfrm>
          <a:prstGeom prst="rect">
            <a:avLst/>
          </a:prstGeom>
          <a:noFill/>
        </p:spPr>
        <p:txBody>
          <a:bodyPr wrap="square" rtlCol="0">
            <a:spAutoFit/>
          </a:bodyPr>
          <a:lstStyle/>
          <a:p>
            <a:r>
              <a:rPr lang="en-US" sz="2400" b="1" dirty="0" smtClean="0">
                <a:solidFill>
                  <a:srgbClr val="0070C0"/>
                </a:solidFill>
              </a:rPr>
              <a:t>What Are Personas?</a:t>
            </a:r>
            <a:endParaRPr lang="en-US" b="1" dirty="0">
              <a:solidFill>
                <a:srgbClr val="0070C0"/>
              </a:solidFill>
            </a:endParaRPr>
          </a:p>
          <a:p>
            <a:endParaRPr lang="en-US" sz="2400" b="1" dirty="0">
              <a:solidFill>
                <a:srgbClr val="0070C0"/>
              </a:solidFill>
            </a:endParaRPr>
          </a:p>
        </p:txBody>
      </p:sp>
      <p:sp>
        <p:nvSpPr>
          <p:cNvPr id="14" name="TextBox 13"/>
          <p:cNvSpPr txBox="1"/>
          <p:nvPr/>
        </p:nvSpPr>
        <p:spPr>
          <a:xfrm>
            <a:off x="251164" y="3652749"/>
            <a:ext cx="8001000" cy="461665"/>
          </a:xfrm>
          <a:prstGeom prst="rect">
            <a:avLst/>
          </a:prstGeom>
          <a:noFill/>
        </p:spPr>
        <p:txBody>
          <a:bodyPr wrap="square" rtlCol="0">
            <a:spAutoFit/>
          </a:bodyPr>
          <a:lstStyle/>
          <a:p>
            <a:r>
              <a:rPr lang="en-US" sz="2400" b="1" dirty="0" smtClean="0">
                <a:solidFill>
                  <a:srgbClr val="0070C0"/>
                </a:solidFill>
              </a:rPr>
              <a:t>Disclaimer</a:t>
            </a:r>
            <a:endParaRPr lang="en-US" b="1" dirty="0">
              <a:solidFill>
                <a:srgbClr val="0070C0"/>
              </a:solidFill>
            </a:endParaRPr>
          </a:p>
        </p:txBody>
      </p:sp>
      <p:sp>
        <p:nvSpPr>
          <p:cNvPr id="20" name="TextBox 19"/>
          <p:cNvSpPr txBox="1"/>
          <p:nvPr/>
        </p:nvSpPr>
        <p:spPr>
          <a:xfrm>
            <a:off x="476272" y="1740106"/>
            <a:ext cx="8449435" cy="1077218"/>
          </a:xfrm>
          <a:prstGeom prst="rect">
            <a:avLst/>
          </a:prstGeom>
          <a:noFill/>
        </p:spPr>
        <p:txBody>
          <a:bodyPr wrap="square" rtlCol="0">
            <a:spAutoFit/>
          </a:bodyPr>
          <a:lstStyle/>
          <a:p>
            <a:pPr marL="342900" indent="-347472">
              <a:spcAft>
                <a:spcPts val="1200"/>
              </a:spcAft>
              <a:buFont typeface="Arial"/>
              <a:buChar char="•"/>
            </a:pPr>
            <a:r>
              <a:rPr lang="en-US" dirty="0" smtClean="0"/>
              <a:t>Research based fictitious characters that are created to help solve design questions</a:t>
            </a:r>
          </a:p>
          <a:p>
            <a:pPr marL="342900" indent="-347472">
              <a:spcAft>
                <a:spcPts val="1200"/>
              </a:spcAft>
              <a:buFont typeface="Arial"/>
              <a:buChar char="•"/>
            </a:pPr>
            <a:r>
              <a:rPr lang="en-US" dirty="0" smtClean="0"/>
              <a:t>Representative of different user types with a target audience, with focus on goals and desires </a:t>
            </a:r>
            <a:endParaRPr lang="en-US" dirty="0"/>
          </a:p>
        </p:txBody>
      </p:sp>
      <p:pic>
        <p:nvPicPr>
          <p:cNvPr id="22" name="Picture 21"/>
          <p:cNvPicPr>
            <a:picLocks noChangeAspect="1"/>
          </p:cNvPicPr>
          <p:nvPr/>
        </p:nvPicPr>
        <p:blipFill>
          <a:blip r:embed="rId3"/>
          <a:stretch>
            <a:fillRect/>
          </a:stretch>
        </p:blipFill>
        <p:spPr>
          <a:xfrm>
            <a:off x="6682461" y="4194375"/>
            <a:ext cx="2054061" cy="1670398"/>
          </a:xfrm>
          <a:prstGeom prst="rect">
            <a:avLst/>
          </a:prstGeom>
          <a:solidFill>
            <a:schemeClr val="accent5"/>
          </a:solidFill>
        </p:spPr>
      </p:pic>
      <p:sp>
        <p:nvSpPr>
          <p:cNvPr id="23" name="TextBox 22"/>
          <p:cNvSpPr txBox="1"/>
          <p:nvPr/>
        </p:nvSpPr>
        <p:spPr>
          <a:xfrm>
            <a:off x="476274" y="4130579"/>
            <a:ext cx="6206188" cy="1631216"/>
          </a:xfrm>
          <a:prstGeom prst="rect">
            <a:avLst/>
          </a:prstGeom>
          <a:noFill/>
        </p:spPr>
        <p:txBody>
          <a:bodyPr wrap="square" rtlCol="0">
            <a:spAutoFit/>
          </a:bodyPr>
          <a:lstStyle/>
          <a:p>
            <a:pPr marL="342900" indent="-347472">
              <a:spcAft>
                <a:spcPts val="1200"/>
              </a:spcAft>
              <a:buFont typeface="Arial"/>
              <a:buChar char="•"/>
            </a:pPr>
            <a:r>
              <a:rPr lang="en-US" dirty="0"/>
              <a:t>Personas are typically created from extensive interviews of multiple candidates. Interviews are aggregated and analyzed to form unique personas. </a:t>
            </a:r>
            <a:endParaRPr lang="en-US" dirty="0" smtClean="0"/>
          </a:p>
          <a:p>
            <a:pPr marL="342900" indent="-347472">
              <a:spcAft>
                <a:spcPts val="1200"/>
              </a:spcAft>
              <a:buFont typeface="Arial"/>
              <a:buChar char="•"/>
            </a:pPr>
            <a:r>
              <a:rPr lang="en-US" dirty="0" smtClean="0"/>
              <a:t>For </a:t>
            </a:r>
            <a:r>
              <a:rPr lang="en-US" dirty="0"/>
              <a:t>the purpose of this fast-moving effort, analysis was gathered from research.</a:t>
            </a:r>
            <a:endParaRPr lang="en-US" dirty="0" smtClean="0"/>
          </a:p>
        </p:txBody>
      </p:sp>
      <p:sp>
        <p:nvSpPr>
          <p:cNvPr id="10" name="Title 14"/>
          <p:cNvSpPr>
            <a:spLocks noGrp="1"/>
          </p:cNvSpPr>
          <p:nvPr>
            <p:ph type="title"/>
          </p:nvPr>
        </p:nvSpPr>
        <p:spPr>
          <a:xfrm>
            <a:off x="77304" y="42000"/>
            <a:ext cx="8609496" cy="465275"/>
          </a:xfrm>
        </p:spPr>
        <p:txBody>
          <a:bodyPr/>
          <a:lstStyle/>
          <a:p>
            <a:r>
              <a:rPr lang="en-US" dirty="0" smtClean="0"/>
              <a:t>About Personas</a:t>
            </a:r>
            <a:endParaRPr lang="en-US" dirty="0"/>
          </a:p>
        </p:txBody>
      </p:sp>
    </p:spTree>
    <p:extLst>
      <p:ext uri="{BB962C8B-B14F-4D97-AF65-F5344CB8AC3E}">
        <p14:creationId xmlns:p14="http://schemas.microsoft.com/office/powerpoint/2010/main" val="3994043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57219338"/>
              </p:ext>
            </p:extLst>
          </p:nvPr>
        </p:nvGraphicFramePr>
        <p:xfrm>
          <a:off x="529198" y="833931"/>
          <a:ext cx="7789390" cy="5521960"/>
        </p:xfrm>
        <a:graphic>
          <a:graphicData uri="http://schemas.openxmlformats.org/drawingml/2006/table">
            <a:tbl>
              <a:tblPr firstRow="1" bandRow="1">
                <a:tableStyleId>{5C22544A-7EE6-4342-B048-85BDC9FD1C3A}</a:tableStyleId>
              </a:tblPr>
              <a:tblGrid>
                <a:gridCol w="755502"/>
                <a:gridCol w="1758472"/>
                <a:gridCol w="1758472"/>
                <a:gridCol w="1758472"/>
                <a:gridCol w="1758472"/>
              </a:tblGrid>
              <a:tr h="370840">
                <a:tc>
                  <a:txBody>
                    <a:bodyPr/>
                    <a:lstStyle/>
                    <a:p>
                      <a:endParaRPr lang="en-US" dirty="0"/>
                    </a:p>
                  </a:txBody>
                  <a:tcPr>
                    <a:noFill/>
                  </a:tcPr>
                </a:tc>
                <a:tc>
                  <a:txBody>
                    <a:bodyPr/>
                    <a:lstStyle/>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p>
                      <a:endParaRPr lang="en-US" sz="400" dirty="0" smtClean="0"/>
                    </a:p>
                  </a:txBody>
                  <a:tcPr>
                    <a:solidFill>
                      <a:srgbClr val="B4E8FF"/>
                    </a:solidFill>
                  </a:tcPr>
                </a:tc>
                <a:tc>
                  <a:txBody>
                    <a:bodyPr/>
                    <a:lstStyle/>
                    <a:p>
                      <a:endParaRPr lang="en-US" sz="400" dirty="0"/>
                    </a:p>
                  </a:txBody>
                  <a:tcPr>
                    <a:solidFill>
                      <a:srgbClr val="B4E8FF"/>
                    </a:solidFill>
                  </a:tcPr>
                </a:tc>
                <a:tc>
                  <a:txBody>
                    <a:bodyPr/>
                    <a:lstStyle/>
                    <a:p>
                      <a:endParaRPr lang="en-US" sz="400" dirty="0"/>
                    </a:p>
                  </a:txBody>
                  <a:tcPr>
                    <a:solidFill>
                      <a:srgbClr val="B4E8FF"/>
                    </a:solidFill>
                  </a:tcPr>
                </a:tc>
                <a:tc>
                  <a:txBody>
                    <a:bodyPr/>
                    <a:lstStyle/>
                    <a:p>
                      <a:endParaRPr lang="en-US" sz="400" dirty="0"/>
                    </a:p>
                  </a:txBody>
                  <a:tcPr>
                    <a:solidFill>
                      <a:srgbClr val="B4E8FF"/>
                    </a:solidFill>
                  </a:tcPr>
                </a:tc>
              </a:tr>
              <a:tr h="370840">
                <a:tc>
                  <a:txBody>
                    <a:bodyPr/>
                    <a:lstStyle/>
                    <a:p>
                      <a:r>
                        <a:rPr lang="en-US" sz="1200" dirty="0" smtClean="0"/>
                        <a:t>Name</a:t>
                      </a:r>
                      <a:endParaRPr lang="en-US" sz="1200" dirty="0"/>
                    </a:p>
                  </a:txBody>
                  <a:tcPr anchor="ctr">
                    <a:solidFill>
                      <a:schemeClr val="accent5"/>
                    </a:solidFill>
                  </a:tcPr>
                </a:tc>
                <a:tc>
                  <a:txBody>
                    <a:bodyPr/>
                    <a:lstStyle/>
                    <a:p>
                      <a:pPr algn="ctr"/>
                      <a:r>
                        <a:rPr lang="en-US" sz="1400" dirty="0" smtClean="0"/>
                        <a:t>Jeff Le</a:t>
                      </a:r>
                      <a:endParaRPr lang="en-US" sz="1400" dirty="0"/>
                    </a:p>
                  </a:txBody>
                  <a:tcPr anchor="ctr">
                    <a:solidFill>
                      <a:srgbClr val="B4E8FF"/>
                    </a:solidFill>
                  </a:tcPr>
                </a:tc>
                <a:tc>
                  <a:txBody>
                    <a:bodyPr/>
                    <a:lstStyle/>
                    <a:p>
                      <a:pPr algn="ctr"/>
                      <a:r>
                        <a:rPr lang="en-US" sz="1400" dirty="0" smtClean="0"/>
                        <a:t>Tina Whited</a:t>
                      </a:r>
                      <a:endParaRPr lang="en-US" sz="1400" dirty="0"/>
                    </a:p>
                  </a:txBody>
                  <a:tcPr anchor="ctr">
                    <a:solidFill>
                      <a:srgbClr val="B4E8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Rich McMullan</a:t>
                      </a:r>
                    </a:p>
                  </a:txBody>
                  <a:tcPr anchor="ctr">
                    <a:solidFill>
                      <a:srgbClr val="B4E8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err="1" smtClean="0"/>
                        <a:t>Malarie</a:t>
                      </a:r>
                      <a:r>
                        <a:rPr lang="en-US" sz="1400" dirty="0" smtClean="0"/>
                        <a:t> Stella</a:t>
                      </a:r>
                    </a:p>
                  </a:txBody>
                  <a:tcPr anchor="ctr">
                    <a:solidFill>
                      <a:srgbClr val="B4E8FF"/>
                    </a:solidFill>
                  </a:tcPr>
                </a:tc>
              </a:tr>
              <a:tr h="370840">
                <a:tc>
                  <a:txBody>
                    <a:bodyPr/>
                    <a:lstStyle/>
                    <a:p>
                      <a:r>
                        <a:rPr lang="en-US" sz="1200" dirty="0" smtClean="0"/>
                        <a:t>Persona</a:t>
                      </a:r>
                      <a:endParaRPr lang="en-US" sz="1200" dirty="0"/>
                    </a:p>
                  </a:txBody>
                  <a:tcPr anchor="ctr">
                    <a:solidFill>
                      <a:srgbClr val="4BACC6"/>
                    </a:solidFill>
                  </a:tcPr>
                </a:tc>
                <a:tc>
                  <a:txBody>
                    <a:bodyPr/>
                    <a:lstStyle/>
                    <a:p>
                      <a:pPr algn="ctr"/>
                      <a:r>
                        <a:rPr lang="en-US" sz="1200" dirty="0" smtClean="0">
                          <a:latin typeface="Calibri"/>
                          <a:cs typeface="Calibri"/>
                        </a:rPr>
                        <a:t>Urban Millennial</a:t>
                      </a:r>
                      <a:endParaRPr lang="en-US" sz="1200" dirty="0">
                        <a:latin typeface="Calibri"/>
                        <a:cs typeface="Calibri"/>
                      </a:endParaRPr>
                    </a:p>
                  </a:txBody>
                  <a:tcPr anchor="ctr">
                    <a:solidFill>
                      <a:srgbClr val="B4E8FF"/>
                    </a:solidFill>
                  </a:tcPr>
                </a:tc>
                <a:tc>
                  <a:txBody>
                    <a:bodyPr/>
                    <a:lstStyle/>
                    <a:p>
                      <a:pPr algn="ctr"/>
                      <a:r>
                        <a:rPr lang="en-US" sz="1200" dirty="0" smtClean="0">
                          <a:latin typeface="Calibri"/>
                          <a:cs typeface="Calibri"/>
                        </a:rPr>
                        <a:t>Stay-at-Home</a:t>
                      </a:r>
                      <a:r>
                        <a:rPr lang="en-US" sz="1200" baseline="0" dirty="0" smtClean="0">
                          <a:latin typeface="Calibri"/>
                          <a:cs typeface="Calibri"/>
                        </a:rPr>
                        <a:t> New Mom</a:t>
                      </a:r>
                      <a:endParaRPr lang="en-US" sz="1200" dirty="0">
                        <a:latin typeface="Calibri"/>
                        <a:cs typeface="Calibri"/>
                      </a:endParaRPr>
                    </a:p>
                  </a:txBody>
                  <a:tcPr anchor="ctr">
                    <a:solidFill>
                      <a:srgbClr val="B4E8FF"/>
                    </a:solidFill>
                  </a:tcPr>
                </a:tc>
                <a:tc>
                  <a:txBody>
                    <a:bodyPr/>
                    <a:lstStyle/>
                    <a:p>
                      <a:pPr algn="ctr"/>
                      <a:r>
                        <a:rPr lang="en-US" sz="1200" dirty="0" smtClean="0">
                          <a:latin typeface="Calibri"/>
                          <a:cs typeface="Calibri"/>
                        </a:rPr>
                        <a:t>Busy Working</a:t>
                      </a:r>
                      <a:r>
                        <a:rPr lang="en-US" sz="1200" baseline="0" dirty="0" smtClean="0">
                          <a:latin typeface="Calibri"/>
                          <a:cs typeface="Calibri"/>
                        </a:rPr>
                        <a:t> Parent</a:t>
                      </a:r>
                      <a:endParaRPr lang="en-US" sz="1200" dirty="0">
                        <a:latin typeface="Calibri"/>
                        <a:cs typeface="Calibri"/>
                      </a:endParaRPr>
                    </a:p>
                  </a:txBody>
                  <a:tcPr anchor="ctr">
                    <a:solidFill>
                      <a:srgbClr val="B4E8FF"/>
                    </a:solidFill>
                  </a:tcPr>
                </a:tc>
                <a:tc>
                  <a:txBody>
                    <a:bodyPr/>
                    <a:lstStyle/>
                    <a:p>
                      <a:pPr algn="ctr"/>
                      <a:r>
                        <a:rPr lang="en-US" sz="1200" dirty="0" smtClean="0">
                          <a:latin typeface="Calibri"/>
                          <a:cs typeface="Calibri"/>
                        </a:rPr>
                        <a:t>Near-Retirement</a:t>
                      </a:r>
                      <a:r>
                        <a:rPr lang="en-US" sz="1200" baseline="0" dirty="0" smtClean="0">
                          <a:latin typeface="Calibri"/>
                          <a:cs typeface="Calibri"/>
                        </a:rPr>
                        <a:t> Baby Boomer</a:t>
                      </a:r>
                      <a:endParaRPr lang="en-US" sz="1200" dirty="0">
                        <a:latin typeface="Calibri"/>
                        <a:cs typeface="Calibri"/>
                      </a:endParaRPr>
                    </a:p>
                  </a:txBody>
                  <a:tcPr anchor="ctr">
                    <a:solidFill>
                      <a:srgbClr val="B4E8FF"/>
                    </a:solidFill>
                  </a:tcPr>
                </a:tc>
              </a:tr>
              <a:tr h="370840">
                <a:tc>
                  <a:txBody>
                    <a:bodyPr/>
                    <a:lstStyle/>
                    <a:p>
                      <a:r>
                        <a:rPr lang="en-US" sz="1200" dirty="0" smtClean="0"/>
                        <a:t>Age</a:t>
                      </a:r>
                      <a:br>
                        <a:rPr lang="en-US" sz="1200" dirty="0" smtClean="0"/>
                      </a:br>
                      <a:r>
                        <a:rPr lang="en-US" sz="1200" dirty="0" smtClean="0"/>
                        <a:t>Occupation</a:t>
                      </a:r>
                      <a:br>
                        <a:rPr lang="en-US" sz="1200" dirty="0" smtClean="0"/>
                      </a:br>
                      <a:r>
                        <a:rPr lang="en-US" sz="1200" dirty="0" smtClean="0"/>
                        <a:t>Gear</a:t>
                      </a:r>
                      <a:endParaRPr lang="en-US" sz="1200" dirty="0"/>
                    </a:p>
                  </a:txBody>
                  <a:tcPr>
                    <a:solidFill>
                      <a:schemeClr val="accent5"/>
                    </a:solidFill>
                  </a:tcPr>
                </a:tc>
                <a:tc>
                  <a:txBody>
                    <a:bodyPr/>
                    <a:lstStyle/>
                    <a:p>
                      <a:r>
                        <a:rPr lang="en-US" sz="1200" dirty="0" smtClean="0">
                          <a:latin typeface="Calibri"/>
                          <a:cs typeface="Calibri"/>
                        </a:rPr>
                        <a:t>Age: 27</a:t>
                      </a:r>
                    </a:p>
                    <a:p>
                      <a:r>
                        <a:rPr lang="en-US" sz="1200" dirty="0" smtClean="0">
                          <a:latin typeface="Calibri"/>
                          <a:cs typeface="Calibri"/>
                        </a:rPr>
                        <a:t>Occupation:</a:t>
                      </a:r>
                      <a:r>
                        <a:rPr lang="en-US" sz="1200" baseline="0" dirty="0" smtClean="0">
                          <a:latin typeface="Calibri"/>
                          <a:cs typeface="Calibri"/>
                        </a:rPr>
                        <a:t> International Affairs Analyst</a:t>
                      </a:r>
                    </a:p>
                    <a:p>
                      <a:r>
                        <a:rPr lang="en-US" sz="1200" baseline="0" dirty="0" smtClean="0">
                          <a:latin typeface="Calibri"/>
                          <a:cs typeface="Calibri"/>
                        </a:rPr>
                        <a:t>Gear: Android and MacBook</a:t>
                      </a:r>
                      <a:endParaRPr lang="en-US" sz="1200" dirty="0">
                        <a:latin typeface="Calibri"/>
                        <a:cs typeface="Calibri"/>
                      </a:endParaRPr>
                    </a:p>
                  </a:txBody>
                  <a:tcPr>
                    <a:solidFill>
                      <a:srgbClr val="B4E8FF"/>
                    </a:solidFill>
                  </a:tcPr>
                </a:tc>
                <a:tc>
                  <a:txBody>
                    <a:bodyPr/>
                    <a:lstStyle/>
                    <a:p>
                      <a:r>
                        <a:rPr lang="en-US" sz="1200" dirty="0" smtClean="0">
                          <a:latin typeface="Calibri"/>
                          <a:cs typeface="Calibri"/>
                        </a:rPr>
                        <a:t>Age: 31</a:t>
                      </a:r>
                    </a:p>
                    <a:p>
                      <a:r>
                        <a:rPr lang="en-US" sz="1200" dirty="0" smtClean="0">
                          <a:latin typeface="Calibri"/>
                          <a:cs typeface="Calibri"/>
                        </a:rPr>
                        <a:t>Occupation:</a:t>
                      </a:r>
                      <a:r>
                        <a:rPr lang="en-US" sz="1200" baseline="0" dirty="0" smtClean="0">
                          <a:latin typeface="Calibri"/>
                          <a:cs typeface="Calibri"/>
                        </a:rPr>
                        <a:t> Homemaker</a:t>
                      </a:r>
                    </a:p>
                    <a:p>
                      <a:r>
                        <a:rPr lang="en-US" sz="1200" baseline="0" dirty="0" smtClean="0">
                          <a:latin typeface="Calibri"/>
                          <a:cs typeface="Calibri"/>
                        </a:rPr>
                        <a:t>Gear: iPhone and Desktop Computer</a:t>
                      </a:r>
                      <a:endParaRPr lang="en-US" sz="1200" dirty="0" smtClean="0">
                        <a:latin typeface="Calibri"/>
                        <a:cs typeface="Calibri"/>
                      </a:endParaRPr>
                    </a:p>
                  </a:txBody>
                  <a:tcPr>
                    <a:solidFill>
                      <a:srgbClr val="B4E8FF"/>
                    </a:solidFill>
                  </a:tcPr>
                </a:tc>
                <a:tc>
                  <a:txBody>
                    <a:bodyPr/>
                    <a:lstStyle/>
                    <a:p>
                      <a:r>
                        <a:rPr lang="en-US" sz="1200" dirty="0" smtClean="0">
                          <a:latin typeface="Calibri"/>
                          <a:cs typeface="Calibri"/>
                        </a:rPr>
                        <a:t>Age: 46</a:t>
                      </a:r>
                    </a:p>
                    <a:p>
                      <a:r>
                        <a:rPr lang="en-US" sz="1200" dirty="0" smtClean="0">
                          <a:latin typeface="Calibri"/>
                          <a:cs typeface="Calibri"/>
                        </a:rPr>
                        <a:t>Occupation:</a:t>
                      </a:r>
                      <a:r>
                        <a:rPr lang="en-US" sz="1200" baseline="0" dirty="0" smtClean="0">
                          <a:latin typeface="Calibri"/>
                          <a:cs typeface="Calibri"/>
                        </a:rPr>
                        <a:t> Communications Director</a:t>
                      </a:r>
                    </a:p>
                    <a:p>
                      <a:r>
                        <a:rPr lang="en-US" sz="1200" baseline="0" dirty="0" smtClean="0">
                          <a:latin typeface="Calibri"/>
                          <a:cs typeface="Calibri"/>
                        </a:rPr>
                        <a:t>Gear: iPhone, Android, Kindle, MacBook</a:t>
                      </a:r>
                      <a:endParaRPr lang="en-US" sz="1200" dirty="0" smtClean="0">
                        <a:latin typeface="Calibri"/>
                        <a:cs typeface="Calibri"/>
                      </a:endParaRPr>
                    </a:p>
                  </a:txBody>
                  <a:tcPr>
                    <a:solidFill>
                      <a:srgbClr val="B4E8FF"/>
                    </a:solidFill>
                  </a:tcPr>
                </a:tc>
                <a:tc>
                  <a:txBody>
                    <a:bodyPr/>
                    <a:lstStyle/>
                    <a:p>
                      <a:r>
                        <a:rPr lang="en-US" sz="1200" dirty="0" smtClean="0">
                          <a:latin typeface="Calibri"/>
                          <a:cs typeface="Calibri"/>
                        </a:rPr>
                        <a:t>Age: 63</a:t>
                      </a:r>
                    </a:p>
                    <a:p>
                      <a:r>
                        <a:rPr lang="en-US" sz="1200" dirty="0" smtClean="0">
                          <a:latin typeface="Calibri"/>
                          <a:cs typeface="Calibri"/>
                        </a:rPr>
                        <a:t>Occupation:</a:t>
                      </a:r>
                      <a:r>
                        <a:rPr lang="en-US" sz="1200" baseline="0" dirty="0" smtClean="0">
                          <a:latin typeface="Calibri"/>
                          <a:cs typeface="Calibri"/>
                        </a:rPr>
                        <a:t> Engineer</a:t>
                      </a:r>
                    </a:p>
                    <a:p>
                      <a:r>
                        <a:rPr lang="en-US" sz="1200" baseline="0" dirty="0" smtClean="0">
                          <a:latin typeface="Calibri"/>
                          <a:cs typeface="Calibri"/>
                        </a:rPr>
                        <a:t>Gear: iPhone, Desktop Computer</a:t>
                      </a:r>
                      <a:endParaRPr lang="en-US" sz="1200" dirty="0" smtClean="0">
                        <a:latin typeface="Calibri"/>
                        <a:cs typeface="Calibri"/>
                      </a:endParaRPr>
                    </a:p>
                  </a:txBody>
                  <a:tcPr>
                    <a:solidFill>
                      <a:srgbClr val="B4E8FF"/>
                    </a:solidFill>
                  </a:tcPr>
                </a:tc>
              </a:tr>
              <a:tr h="370840">
                <a:tc>
                  <a:txBody>
                    <a:bodyPr/>
                    <a:lstStyle/>
                    <a:p>
                      <a:r>
                        <a:rPr lang="en-US" sz="1200" dirty="0" smtClean="0"/>
                        <a:t>Goals/ Priorities</a:t>
                      </a:r>
                      <a:endParaRPr lang="en-US" sz="1200" dirty="0"/>
                    </a:p>
                  </a:txBody>
                  <a:tcPr>
                    <a:solidFill>
                      <a:schemeClr val="accent5"/>
                    </a:solidFill>
                  </a:tcPr>
                </a:tc>
                <a:tc>
                  <a:txBody>
                    <a:bodyPr/>
                    <a:lstStyle/>
                    <a:p>
                      <a:pPr algn="l"/>
                      <a:r>
                        <a:rPr lang="en-US" sz="1200" b="0" i="0" u="none" strike="noStrike" baseline="0" dirty="0" smtClean="0">
                          <a:latin typeface="Calibri"/>
                          <a:ea typeface="ＭＳ 明朝"/>
                          <a:cs typeface="Calibri"/>
                        </a:rPr>
                        <a:t>Gain greater financial stability, build and sustain relationships, strive to live a healthy lifestyle</a:t>
                      </a:r>
                      <a:endParaRPr lang="en-US" sz="1200" dirty="0">
                        <a:latin typeface="Calibri"/>
                        <a:cs typeface="Calibri"/>
                      </a:endParaRPr>
                    </a:p>
                  </a:txBody>
                  <a:tcPr anchor="ctr">
                    <a:solidFill>
                      <a:srgbClr val="B4E8FF"/>
                    </a:solidFill>
                  </a:tcPr>
                </a:tc>
                <a:tc>
                  <a:txBody>
                    <a:bodyPr/>
                    <a:lstStyle/>
                    <a:p>
                      <a:pPr algn="l"/>
                      <a:r>
                        <a:rPr lang="en-US" sz="1200" kern="1200" dirty="0" smtClean="0">
                          <a:solidFill>
                            <a:schemeClr val="dk1"/>
                          </a:solidFill>
                          <a:effectLst/>
                          <a:latin typeface="Calibri"/>
                          <a:ea typeface="+mn-ea"/>
                          <a:cs typeface="Calibri"/>
                        </a:rPr>
                        <a:t>Maintain well-</a:t>
                      </a:r>
                      <a:r>
                        <a:rPr lang="en-US" sz="1200" kern="1200" dirty="0" smtClean="0">
                          <a:solidFill>
                            <a:schemeClr val="dk1"/>
                          </a:solidFill>
                          <a:latin typeface="Calibri"/>
                          <a:ea typeface="+mn-ea"/>
                          <a:cs typeface="Calibri"/>
                        </a:rPr>
                        <a:t>being</a:t>
                      </a:r>
                      <a:r>
                        <a:rPr lang="en-US" sz="1200" kern="1200" dirty="0" smtClean="0">
                          <a:solidFill>
                            <a:schemeClr val="dk1"/>
                          </a:solidFill>
                          <a:effectLst/>
                          <a:latin typeface="Calibri"/>
                          <a:ea typeface="+mn-ea"/>
                          <a:cs typeface="Calibri"/>
                        </a:rPr>
                        <a:t> of family, keep household in order, build and maintain social network </a:t>
                      </a:r>
                      <a:endParaRPr lang="en-US" sz="1200" dirty="0">
                        <a:latin typeface="Calibri"/>
                        <a:cs typeface="Calibri"/>
                      </a:endParaRPr>
                    </a:p>
                  </a:txBody>
                  <a:tcPr anchor="ctr">
                    <a:solidFill>
                      <a:srgbClr val="B4E8FF"/>
                    </a:solidFill>
                  </a:tcPr>
                </a:tc>
                <a:tc>
                  <a:txBody>
                    <a:bodyPr/>
                    <a:lstStyle/>
                    <a:p>
                      <a:pPr algn="l"/>
                      <a:r>
                        <a:rPr lang="en-US" sz="1200" kern="1200" dirty="0" smtClean="0">
                          <a:solidFill>
                            <a:schemeClr val="dk1"/>
                          </a:solidFill>
                          <a:effectLst/>
                          <a:latin typeface="Calibri"/>
                          <a:ea typeface="+mn-ea"/>
                          <a:cs typeface="Calibri"/>
                        </a:rPr>
                        <a:t>Maintain well-being of family, provide towards household income, find time for self-relaxation</a:t>
                      </a:r>
                      <a:r>
                        <a:rPr lang="en-US" sz="1200" dirty="0" smtClean="0">
                          <a:effectLst/>
                          <a:latin typeface="Calibri"/>
                          <a:cs typeface="Calibri"/>
                        </a:rPr>
                        <a:t> </a:t>
                      </a:r>
                      <a:endParaRPr lang="en-US" sz="1200" dirty="0">
                        <a:latin typeface="Calibri"/>
                        <a:cs typeface="Calibri"/>
                      </a:endParaRPr>
                    </a:p>
                  </a:txBody>
                  <a:tcPr anchor="ctr">
                    <a:solidFill>
                      <a:srgbClr val="B4E8FF"/>
                    </a:solid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Calibri"/>
                          <a:ea typeface="+mn-ea"/>
                          <a:cs typeface="Calibri"/>
                        </a:rPr>
                        <a:t>Maintain health, continue to connect and sustain relationships with adult children, financially prepare for retirement</a:t>
                      </a:r>
                      <a:r>
                        <a:rPr lang="en-US" sz="1200" baseline="0" dirty="0" smtClean="0">
                          <a:latin typeface="Calibri"/>
                          <a:cs typeface="Calibri"/>
                        </a:rPr>
                        <a:t>.</a:t>
                      </a:r>
                      <a:endParaRPr lang="en-US" sz="1200" dirty="0">
                        <a:latin typeface="Calibri"/>
                        <a:cs typeface="Calibri"/>
                      </a:endParaRPr>
                    </a:p>
                  </a:txBody>
                  <a:tcPr anchor="ctr">
                    <a:solidFill>
                      <a:srgbClr val="B4E8FF"/>
                    </a:solidFill>
                  </a:tcPr>
                </a:tc>
              </a:tr>
              <a:tr h="370840">
                <a:tc>
                  <a:txBody>
                    <a:bodyPr/>
                    <a:lstStyle/>
                    <a:p>
                      <a:r>
                        <a:rPr lang="en-US" sz="1200" dirty="0" smtClean="0"/>
                        <a:t>Food Attitudes</a:t>
                      </a:r>
                      <a:endParaRPr lang="en-US" sz="1200" dirty="0"/>
                    </a:p>
                  </a:txBody>
                  <a:tcPr>
                    <a:solidFill>
                      <a:schemeClr val="accent5"/>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n-lt"/>
                          <a:cs typeface="Calibri"/>
                        </a:rPr>
                        <a:t>Health conscious, somewhat price-sensitive, enjoys eating out with friends several times per week</a:t>
                      </a:r>
                      <a:endParaRPr lang="en-US" sz="1200" dirty="0" smtClean="0">
                        <a:latin typeface="Calibri"/>
                        <a:cs typeface="Calibri"/>
                      </a:endParaRPr>
                    </a:p>
                  </a:txBody>
                  <a:tcPr>
                    <a:solidFill>
                      <a:srgbClr val="B4E8FF"/>
                    </a:solidFill>
                  </a:tcPr>
                </a:tc>
                <a:tc>
                  <a:txBody>
                    <a:bodyPr/>
                    <a:lstStyle/>
                    <a:p>
                      <a:r>
                        <a:rPr lang="en-US" sz="1200" dirty="0" smtClean="0">
                          <a:latin typeface="+mn-lt"/>
                          <a:cs typeface="Calibri"/>
                        </a:rPr>
                        <a:t>Very health conscious for family, conscious of price, and makes homemade meals for family most days per week</a:t>
                      </a:r>
                      <a:endParaRPr lang="en-US" sz="1200" dirty="0">
                        <a:latin typeface="Calibri"/>
                        <a:cs typeface="Calibri"/>
                      </a:endParaRPr>
                    </a:p>
                  </a:txBody>
                  <a:tcPr>
                    <a:solidFill>
                      <a:srgbClr val="B4E8FF"/>
                    </a:solidFill>
                  </a:tcPr>
                </a:tc>
                <a:tc>
                  <a:txBody>
                    <a:bodyPr/>
                    <a:lstStyle/>
                    <a:p>
                      <a:r>
                        <a:rPr lang="en-US" sz="1200" dirty="0" smtClean="0">
                          <a:latin typeface="+mn-lt"/>
                          <a:cs typeface="Calibri"/>
                        </a:rPr>
                        <a:t>Ambivalent on health choices, low sensitivity to price/high convenience, cooks several times per week and supplements with take-out/delivery</a:t>
                      </a:r>
                      <a:endParaRPr lang="en-US" sz="1200" dirty="0">
                        <a:latin typeface="Calibri"/>
                        <a:cs typeface="Calibri"/>
                      </a:endParaRPr>
                    </a:p>
                  </a:txBody>
                  <a:tcPr>
                    <a:solidFill>
                      <a:srgbClr val="B4E8FF"/>
                    </a:solidFill>
                  </a:tcPr>
                </a:tc>
                <a:tc>
                  <a:txBody>
                    <a:bodyPr/>
                    <a:lstStyle/>
                    <a:p>
                      <a:r>
                        <a:rPr lang="en-US" sz="1200" dirty="0" smtClean="0">
                          <a:latin typeface="+mn-lt"/>
                          <a:cs typeface="Calibri"/>
                        </a:rPr>
                        <a:t>Health conscious to meet medical needs, low sensitivity to price, eats out less frequently but enjoys convenience</a:t>
                      </a:r>
                      <a:endParaRPr lang="en-US" sz="1200" dirty="0">
                        <a:latin typeface="Calibri"/>
                        <a:cs typeface="Calibri"/>
                      </a:endParaRPr>
                    </a:p>
                  </a:txBody>
                  <a:tcPr>
                    <a:solidFill>
                      <a:srgbClr val="B4E8FF"/>
                    </a:solidFill>
                  </a:tcPr>
                </a:tc>
              </a:tr>
            </a:tbl>
          </a:graphicData>
        </a:graphic>
      </p:graphicFrame>
      <p:grpSp>
        <p:nvGrpSpPr>
          <p:cNvPr id="2" name="Group 1"/>
          <p:cNvGrpSpPr/>
          <p:nvPr/>
        </p:nvGrpSpPr>
        <p:grpSpPr>
          <a:xfrm>
            <a:off x="1616556" y="919598"/>
            <a:ext cx="6498428" cy="1180081"/>
            <a:chOff x="1616556" y="919598"/>
            <a:chExt cx="6498428" cy="1180081"/>
          </a:xfrm>
        </p:grpSpPr>
        <p:pic>
          <p:nvPicPr>
            <p:cNvPr id="6" name="Picture 5"/>
            <p:cNvPicPr>
              <a:picLocks noChangeAspect="1"/>
            </p:cNvPicPr>
            <p:nvPr/>
          </p:nvPicPr>
          <p:blipFill>
            <a:blip r:embed="rId2"/>
            <a:stretch>
              <a:fillRect/>
            </a:stretch>
          </p:blipFill>
          <p:spPr>
            <a:xfrm>
              <a:off x="1616556" y="919599"/>
              <a:ext cx="1585731" cy="1180079"/>
            </a:xfrm>
            <a:prstGeom prst="rect">
              <a:avLst/>
            </a:prstGeom>
          </p:spPr>
        </p:pic>
        <p:pic>
          <p:nvPicPr>
            <p:cNvPr id="9" name="Picture 8"/>
            <p:cNvPicPr>
              <a:picLocks noChangeAspect="1"/>
            </p:cNvPicPr>
            <p:nvPr/>
          </p:nvPicPr>
          <p:blipFill>
            <a:blip r:embed="rId3"/>
            <a:stretch>
              <a:fillRect/>
            </a:stretch>
          </p:blipFill>
          <p:spPr>
            <a:xfrm>
              <a:off x="3347430" y="919599"/>
              <a:ext cx="1260209" cy="1180080"/>
            </a:xfrm>
            <a:prstGeom prst="rect">
              <a:avLst/>
            </a:prstGeom>
          </p:spPr>
        </p:pic>
        <p:pic>
          <p:nvPicPr>
            <p:cNvPr id="10" name="Picture 9"/>
            <p:cNvPicPr>
              <a:picLocks noChangeAspect="1"/>
            </p:cNvPicPr>
            <p:nvPr/>
          </p:nvPicPr>
          <p:blipFill>
            <a:blip r:embed="rId4"/>
            <a:stretch>
              <a:fillRect/>
            </a:stretch>
          </p:blipFill>
          <p:spPr>
            <a:xfrm>
              <a:off x="6986857" y="919598"/>
              <a:ext cx="1128127" cy="1180080"/>
            </a:xfrm>
            <a:prstGeom prst="rect">
              <a:avLst/>
            </a:prstGeom>
          </p:spPr>
        </p:pic>
        <p:pic>
          <p:nvPicPr>
            <p:cNvPr id="11" name="Picture 10"/>
            <p:cNvPicPr>
              <a:picLocks noChangeAspect="1"/>
            </p:cNvPicPr>
            <p:nvPr/>
          </p:nvPicPr>
          <p:blipFill>
            <a:blip r:embed="rId5"/>
            <a:stretch>
              <a:fillRect/>
            </a:stretch>
          </p:blipFill>
          <p:spPr>
            <a:xfrm>
              <a:off x="5028030" y="919599"/>
              <a:ext cx="1500596" cy="1180080"/>
            </a:xfrm>
            <a:prstGeom prst="rect">
              <a:avLst/>
            </a:prstGeom>
          </p:spPr>
        </p:pic>
      </p:grpSp>
      <p:sp>
        <p:nvSpPr>
          <p:cNvPr id="15" name="Title 14"/>
          <p:cNvSpPr>
            <a:spLocks noGrp="1"/>
          </p:cNvSpPr>
          <p:nvPr>
            <p:ph type="title"/>
          </p:nvPr>
        </p:nvSpPr>
        <p:spPr/>
        <p:txBody>
          <a:bodyPr/>
          <a:lstStyle/>
          <a:p>
            <a:r>
              <a:rPr lang="en-US" dirty="0" smtClean="0"/>
              <a:t>Persona Overview</a:t>
            </a:r>
            <a:endParaRPr lang="en-US" dirty="0"/>
          </a:p>
        </p:txBody>
      </p:sp>
    </p:spTree>
    <p:extLst>
      <p:ext uri="{BB962C8B-B14F-4D97-AF65-F5344CB8AC3E}">
        <p14:creationId xmlns:p14="http://schemas.microsoft.com/office/powerpoint/2010/main" val="419241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Detailed Persona</a:t>
            </a:r>
            <a:endParaRPr lang="en-US" dirty="0"/>
          </a:p>
        </p:txBody>
      </p:sp>
      <p:pic>
        <p:nvPicPr>
          <p:cNvPr id="6" name="Picture 5"/>
          <p:cNvPicPr>
            <a:picLocks noChangeAspect="1"/>
          </p:cNvPicPr>
          <p:nvPr/>
        </p:nvPicPr>
        <p:blipFill>
          <a:blip r:embed="rId2"/>
          <a:stretch>
            <a:fillRect/>
          </a:stretch>
        </p:blipFill>
        <p:spPr>
          <a:xfrm>
            <a:off x="114670" y="868578"/>
            <a:ext cx="1585731" cy="118007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25398959"/>
              </p:ext>
            </p:extLst>
          </p:nvPr>
        </p:nvGraphicFramePr>
        <p:xfrm>
          <a:off x="1774377" y="650480"/>
          <a:ext cx="7078336" cy="2377440"/>
        </p:xfrm>
        <a:graphic>
          <a:graphicData uri="http://schemas.openxmlformats.org/drawingml/2006/table">
            <a:tbl>
              <a:tblPr firstRow="1" bandRow="1">
                <a:tableStyleId>{5C22544A-7EE6-4342-B048-85BDC9FD1C3A}</a:tableStyleId>
              </a:tblPr>
              <a:tblGrid>
                <a:gridCol w="1769584"/>
                <a:gridCol w="1055010"/>
                <a:gridCol w="1713826"/>
                <a:gridCol w="2539916"/>
              </a:tblGrid>
              <a:tr h="569634">
                <a:tc>
                  <a:txBody>
                    <a:bodyPr/>
                    <a:lstStyle/>
                    <a:p>
                      <a:r>
                        <a:rPr lang="en-US" sz="1400" dirty="0" smtClean="0">
                          <a:solidFill>
                            <a:schemeClr val="tx1"/>
                          </a:solidFill>
                        </a:rPr>
                        <a:t>Jeff Le</a:t>
                      </a:r>
                      <a:endParaRPr lang="en-US" sz="1400" dirty="0" smtClean="0">
                        <a:solidFill>
                          <a:schemeClr val="tx1"/>
                        </a:solidFill>
                      </a:endParaRPr>
                    </a:p>
                    <a:p>
                      <a:r>
                        <a:rPr lang="en-US" sz="1200" b="0" dirty="0" smtClean="0">
                          <a:solidFill>
                            <a:schemeClr val="tx1"/>
                          </a:solidFill>
                        </a:rPr>
                        <a:t>Urban Millennial</a:t>
                      </a:r>
                      <a:endParaRPr lang="en-US" sz="12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a:t>
                      </a:r>
                      <a:br>
                        <a:rPr lang="en-US" sz="1200" dirty="0" smtClean="0">
                          <a:solidFill>
                            <a:schemeClr val="tx1"/>
                          </a:solidFill>
                        </a:rPr>
                      </a:br>
                      <a:r>
                        <a:rPr kumimoji="0" lang="en-US" sz="1200" b="1" i="0" u="none" strike="noStrike" kern="1200" cap="none" spc="0" normalizeH="0" baseline="0" noProof="0" dirty="0" smtClean="0">
                          <a:ln>
                            <a:noFill/>
                          </a:ln>
                          <a:solidFill>
                            <a:prstClr val="black"/>
                          </a:solidFill>
                          <a:effectLst/>
                          <a:uLnTx/>
                          <a:uFillTx/>
                          <a:latin typeface="+mn-lt"/>
                          <a:ea typeface="+mn-ea"/>
                          <a:cs typeface="+mn-cs"/>
                        </a:rPr>
                        <a:t>Go-To Social Media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
                      </a:r>
                      <a:br>
                        <a:rPr kumimoji="0" lang="en-US" sz="1200" b="1" i="0" u="none" strike="noStrike" kern="1200" cap="none" spc="0" normalizeH="0" baseline="0" noProof="0" dirty="0" smtClean="0">
                          <a:ln>
                            <a:noFill/>
                          </a:ln>
                          <a:solidFill>
                            <a:schemeClr val="tx1"/>
                          </a:solidFill>
                          <a:effectLst/>
                          <a:uLnTx/>
                          <a:uFillTx/>
                          <a:latin typeface="+mn-lt"/>
                          <a:ea typeface="+mn-ea"/>
                          <a:cs typeface="+mn-cs"/>
                        </a:rPr>
                      </a:br>
                      <a:r>
                        <a:rPr kumimoji="0" lang="en-US" sz="1200" b="1" i="0" u="none" strike="noStrike" kern="1200" cap="none" spc="0" normalizeH="0" baseline="0" noProof="0" dirty="0" smtClean="0">
                          <a:ln>
                            <a:noFill/>
                          </a:ln>
                          <a:solidFill>
                            <a:prstClr val="black"/>
                          </a:solidFill>
                          <a:effectLst/>
                          <a:uLnTx/>
                          <a:uFillTx/>
                          <a:latin typeface="+mn-lt"/>
                          <a:ea typeface="+mn-ea"/>
                          <a:cs typeface="+mn-cs"/>
                        </a:rPr>
                        <a:t>Food Attitudes</a:t>
                      </a:r>
                      <a:endParaRPr kumimoji="0" lang="en-US" sz="1200" b="1" i="0" u="none" strike="noStrike" kern="1200" cap="none" spc="0" normalizeH="0" baseline="0" noProof="0" dirty="0" smtClean="0">
                        <a:ln>
                          <a:noFill/>
                        </a:ln>
                        <a:solidFill>
                          <a:schemeClr val="tx1"/>
                        </a:solidFill>
                        <a:effectLst/>
                        <a:uLnTx/>
                        <a:uFillTx/>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a:r>
                      <a:br>
                        <a:rPr lang="en-US" sz="1200" dirty="0" smtClean="0">
                          <a:solidFill>
                            <a:schemeClr val="tx1"/>
                          </a:solidFill>
                        </a:rPr>
                      </a:br>
                      <a:r>
                        <a:rPr lang="en-US" sz="1200" dirty="0" smtClean="0">
                          <a:solidFill>
                            <a:schemeClr val="tx1"/>
                          </a:solidFill>
                        </a:rPr>
                        <a:t>Personal Background</a:t>
                      </a:r>
                      <a:endParaRPr lang="en-US"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696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Age: 27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Occupation: International Affairs Analyst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Gear: Android and MacBook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rPr>
                        <a:t>Twitter, </a:t>
                      </a:r>
                      <a:r>
                        <a:rPr lang="en-US" sz="1200" dirty="0" err="1" smtClean="0">
                          <a:solidFill>
                            <a:schemeClr val="tx1"/>
                          </a:solidFill>
                        </a:rPr>
                        <a:t>LindedIn</a:t>
                      </a:r>
                      <a:r>
                        <a:rPr lang="en-US" sz="1200" dirty="0" smtClean="0">
                          <a:solidFill>
                            <a:schemeClr val="tx1"/>
                          </a:solidFill>
                        </a:rPr>
                        <a:t>, Facebook, </a:t>
                      </a:r>
                      <a:r>
                        <a:rPr lang="en-US" sz="1200" dirty="0" err="1" smtClean="0">
                          <a:solidFill>
                            <a:schemeClr val="tx1"/>
                          </a:solidFill>
                        </a:rPr>
                        <a:t>Reddit</a:t>
                      </a:r>
                      <a:r>
                        <a:rPr lang="en-US" sz="1200" dirty="0" smtClean="0">
                          <a:solidFill>
                            <a:schemeClr val="tx1"/>
                          </a:solidFill>
                        </a:rPr>
                        <a:t>, </a:t>
                      </a:r>
                      <a:r>
                        <a:rPr lang="en-US" sz="1200" dirty="0" err="1" smtClean="0">
                          <a:solidFill>
                            <a:schemeClr val="tx1"/>
                          </a:solidFill>
                        </a:rPr>
                        <a:t>Instagram</a:t>
                      </a:r>
                      <a:endParaRPr lang="en-US" sz="1200" dirty="0" smtClean="0">
                        <a:solidFill>
                          <a:schemeClr val="tx1"/>
                        </a:solidFill>
                      </a:endParaRPr>
                    </a:p>
                    <a:p>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11125" marR="0" lvl="0" indent="-111125" algn="l" defTabSz="4572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Food Price Concerns: Medium</a:t>
                      </a:r>
                    </a:p>
                    <a:p>
                      <a:pPr marL="111125" marR="0" lvl="0" indent="-111125" algn="l" defTabSz="4572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Convenience: Medium-High</a:t>
                      </a:r>
                    </a:p>
                    <a:p>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Jeff travels a bit for work, but when in town, he enjoys spending time with friends and living a healthy lifestyle by eating well and regularly exercising. He is an avid user of technology and social media to stay on top of latest news and keep in touch with high school/college friends and family.</a:t>
                      </a:r>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21437723"/>
              </p:ext>
            </p:extLst>
          </p:nvPr>
        </p:nvGraphicFramePr>
        <p:xfrm>
          <a:off x="114667" y="3433255"/>
          <a:ext cx="8572132" cy="1767840"/>
        </p:xfrm>
        <a:graphic>
          <a:graphicData uri="http://schemas.openxmlformats.org/drawingml/2006/table">
            <a:tbl>
              <a:tblPr firstRow="1" bandRow="1">
                <a:tableStyleId>{5C22544A-7EE6-4342-B048-85BDC9FD1C3A}</a:tableStyleId>
              </a:tblPr>
              <a:tblGrid>
                <a:gridCol w="4286066"/>
                <a:gridCol w="4286066"/>
              </a:tblGrid>
              <a:tr h="396240">
                <a:tc>
                  <a:txBody>
                    <a:bodyPr/>
                    <a:lstStyle/>
                    <a:p>
                      <a:r>
                        <a:rPr lang="en-US" sz="1100" dirty="0" smtClean="0"/>
                        <a:t>Goals</a:t>
                      </a:r>
                      <a:r>
                        <a:rPr lang="en-US" sz="1100" baseline="0" dirty="0" smtClean="0"/>
                        <a:t> and Motivations</a:t>
                      </a:r>
                      <a:endParaRPr lang="en-US" sz="1100" dirty="0"/>
                    </a:p>
                  </a:txBody>
                  <a:tcPr/>
                </a:tc>
                <a:tc>
                  <a:txBody>
                    <a:bodyPr/>
                    <a:lstStyle/>
                    <a:p>
                      <a:r>
                        <a:rPr lang="en-US" sz="1100" dirty="0" smtClean="0"/>
                        <a:t>Description</a:t>
                      </a:r>
                      <a:endParaRPr lang="en-US" sz="1100" dirty="0"/>
                    </a:p>
                  </a:txBody>
                  <a:tcPr/>
                </a:tc>
              </a:tr>
              <a:tr h="396240">
                <a:tc>
                  <a:txBody>
                    <a:bodyPr/>
                    <a:lstStyle/>
                    <a:p>
                      <a:pPr marL="234950" marR="0" indent="-234950" algn="l" defTabSz="457200" rtl="0" eaLnBrk="1" fontAlgn="auto" latinLnBrk="0" hangingPunct="1">
                        <a:lnSpc>
                          <a:spcPct val="100000"/>
                        </a:lnSpc>
                        <a:spcBef>
                          <a:spcPts val="0"/>
                        </a:spcBef>
                        <a:spcAft>
                          <a:spcPts val="0"/>
                        </a:spcAft>
                        <a:buClrTx/>
                        <a:buSzTx/>
                        <a:buFont typeface="+mj-ea"/>
                        <a:buAutoNum type="circleNumDbPlain"/>
                        <a:tabLst/>
                        <a:defRPr/>
                      </a:pPr>
                      <a:r>
                        <a:rPr lang="en-US" sz="1200" dirty="0" smtClean="0"/>
                        <a:t>Knowledge.</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Obtain information regarding food recalls of food he may have purchased.</a:t>
                      </a:r>
                    </a:p>
                  </a:txBody>
                  <a:tcPr/>
                </a:tc>
              </a:tr>
              <a:tr h="396240">
                <a:tc>
                  <a:txBody>
                    <a:bodyPr/>
                    <a:lstStyle/>
                    <a:p>
                      <a:pPr marL="228600" marR="0" indent="-228600" algn="l" defTabSz="457200" rtl="0" eaLnBrk="1" fontAlgn="auto" latinLnBrk="0" hangingPunct="1">
                        <a:lnSpc>
                          <a:spcPct val="100000"/>
                        </a:lnSpc>
                        <a:spcBef>
                          <a:spcPts val="0"/>
                        </a:spcBef>
                        <a:spcAft>
                          <a:spcPts val="0"/>
                        </a:spcAft>
                        <a:buClrTx/>
                        <a:buSzTx/>
                        <a:buFont typeface="+mj-ea"/>
                        <a:buAutoNum type="circleNumDbPlain" startAt="2"/>
                        <a:tabLst/>
                        <a:defRPr/>
                      </a:pPr>
                      <a:r>
                        <a:rPr lang="en-US" sz="1200" dirty="0" smtClean="0"/>
                        <a:t>Usability.</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Ability for tool to provide use and integrate into needs in daily life.</a:t>
                      </a:r>
                    </a:p>
                  </a:txBody>
                  <a:tcPr/>
                </a:tc>
              </a:tr>
              <a:tr h="396240">
                <a:tc>
                  <a:txBody>
                    <a:bodyPr/>
                    <a:lstStyle/>
                    <a:p>
                      <a:pPr marL="228600" marR="0" lvl="0" indent="-228600" algn="l" defTabSz="457200" rtl="0" eaLnBrk="1" fontAlgn="auto" latinLnBrk="0" hangingPunct="1">
                        <a:lnSpc>
                          <a:spcPct val="100000"/>
                        </a:lnSpc>
                        <a:spcBef>
                          <a:spcPts val="0"/>
                        </a:spcBef>
                        <a:spcAft>
                          <a:spcPts val="0"/>
                        </a:spcAft>
                        <a:buClrTx/>
                        <a:buSzTx/>
                        <a:buFont typeface="+mj-ea"/>
                        <a:buAutoNum type="circleNumDbPlain" startAt="3"/>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Innovation.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Perception that solution used is modern and automated, requiring little to no manual effort.</a:t>
                      </a:r>
                    </a:p>
                  </a:txBody>
                  <a:tcPr/>
                </a:tc>
              </a:tr>
            </a:tbl>
          </a:graphicData>
        </a:graphic>
      </p:graphicFrame>
    </p:spTree>
    <p:extLst>
      <p:ext uri="{BB962C8B-B14F-4D97-AF65-F5344CB8AC3E}">
        <p14:creationId xmlns:p14="http://schemas.microsoft.com/office/powerpoint/2010/main" val="288668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Detailed Persona</a:t>
            </a:r>
            <a:endParaRPr lang="en-US" dirty="0"/>
          </a:p>
        </p:txBody>
      </p:sp>
      <p:pic>
        <p:nvPicPr>
          <p:cNvPr id="9" name="Picture 8"/>
          <p:cNvPicPr>
            <a:picLocks noChangeAspect="1"/>
          </p:cNvPicPr>
          <p:nvPr/>
        </p:nvPicPr>
        <p:blipFill>
          <a:blip r:embed="rId2"/>
          <a:stretch>
            <a:fillRect/>
          </a:stretch>
        </p:blipFill>
        <p:spPr>
          <a:xfrm>
            <a:off x="114669" y="919599"/>
            <a:ext cx="1260209" cy="118008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601904121"/>
              </p:ext>
            </p:extLst>
          </p:nvPr>
        </p:nvGraphicFramePr>
        <p:xfrm>
          <a:off x="1774377" y="650480"/>
          <a:ext cx="7078336" cy="2194560"/>
        </p:xfrm>
        <a:graphic>
          <a:graphicData uri="http://schemas.openxmlformats.org/drawingml/2006/table">
            <a:tbl>
              <a:tblPr firstRow="1" bandRow="1">
                <a:tableStyleId>{5C22544A-7EE6-4342-B048-85BDC9FD1C3A}</a:tableStyleId>
              </a:tblPr>
              <a:tblGrid>
                <a:gridCol w="1769584"/>
                <a:gridCol w="1055010"/>
                <a:gridCol w="1713826"/>
                <a:gridCol w="2539916"/>
              </a:tblGrid>
              <a:tr h="569634">
                <a:tc>
                  <a:txBody>
                    <a:bodyPr/>
                    <a:lstStyle/>
                    <a:p>
                      <a:r>
                        <a:rPr lang="en-US" sz="1400" dirty="0" smtClean="0">
                          <a:solidFill>
                            <a:schemeClr val="tx1"/>
                          </a:solidFill>
                        </a:rPr>
                        <a:t>Tina Whited</a:t>
                      </a:r>
                    </a:p>
                    <a:p>
                      <a:r>
                        <a:rPr lang="en-US" sz="1200" b="0" dirty="0" smtClean="0">
                          <a:solidFill>
                            <a:schemeClr val="tx1"/>
                          </a:solidFill>
                        </a:rPr>
                        <a:t>Stay-at-Home New</a:t>
                      </a:r>
                      <a:r>
                        <a:rPr lang="en-US" sz="1200" b="0" baseline="0" dirty="0" smtClean="0">
                          <a:solidFill>
                            <a:schemeClr val="tx1"/>
                          </a:solidFill>
                        </a:rPr>
                        <a:t> Mom</a:t>
                      </a:r>
                      <a:endParaRPr lang="en-US" sz="12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a:t>
                      </a:r>
                      <a:br>
                        <a:rPr lang="en-US" sz="1200" dirty="0" smtClean="0">
                          <a:solidFill>
                            <a:schemeClr val="tx1"/>
                          </a:solidFill>
                        </a:rPr>
                      </a:br>
                      <a:r>
                        <a:rPr kumimoji="0" lang="en-US" sz="1200" b="1" i="0" u="none" strike="noStrike" kern="1200" cap="none" spc="0" normalizeH="0" baseline="0" noProof="0" dirty="0" smtClean="0">
                          <a:ln>
                            <a:noFill/>
                          </a:ln>
                          <a:solidFill>
                            <a:prstClr val="black"/>
                          </a:solidFill>
                          <a:effectLst/>
                          <a:uLnTx/>
                          <a:uFillTx/>
                          <a:latin typeface="+mn-lt"/>
                          <a:ea typeface="+mn-ea"/>
                          <a:cs typeface="+mn-cs"/>
                        </a:rPr>
                        <a:t>Go-To Social Media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
                      </a:r>
                      <a:br>
                        <a:rPr kumimoji="0" lang="en-US" sz="1200" b="1" i="0" u="none" strike="noStrike" kern="1200" cap="none" spc="0" normalizeH="0" baseline="0" noProof="0" dirty="0" smtClean="0">
                          <a:ln>
                            <a:noFill/>
                          </a:ln>
                          <a:solidFill>
                            <a:schemeClr val="tx1"/>
                          </a:solidFill>
                          <a:effectLst/>
                          <a:uLnTx/>
                          <a:uFillTx/>
                          <a:latin typeface="+mn-lt"/>
                          <a:ea typeface="+mn-ea"/>
                          <a:cs typeface="+mn-cs"/>
                        </a:rPr>
                      </a:br>
                      <a:r>
                        <a:rPr kumimoji="0" lang="en-US" sz="1200" b="1" i="0" u="none" strike="noStrike" kern="1200" cap="none" spc="0" normalizeH="0" baseline="0" noProof="0" dirty="0" smtClean="0">
                          <a:ln>
                            <a:noFill/>
                          </a:ln>
                          <a:solidFill>
                            <a:prstClr val="black"/>
                          </a:solidFill>
                          <a:effectLst/>
                          <a:uLnTx/>
                          <a:uFillTx/>
                          <a:latin typeface="+mn-lt"/>
                          <a:ea typeface="+mn-ea"/>
                          <a:cs typeface="+mn-cs"/>
                        </a:rPr>
                        <a:t>Food Attitudes</a:t>
                      </a:r>
                      <a:endParaRPr kumimoji="0" lang="en-US" sz="1200" b="1" i="0" u="none" strike="noStrike" kern="1200" cap="none" spc="0" normalizeH="0" baseline="0" noProof="0" dirty="0" smtClean="0">
                        <a:ln>
                          <a:noFill/>
                        </a:ln>
                        <a:solidFill>
                          <a:schemeClr val="tx1"/>
                        </a:solidFill>
                        <a:effectLst/>
                        <a:uLnTx/>
                        <a:uFillTx/>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a:r>
                      <a:br>
                        <a:rPr lang="en-US" sz="1200" dirty="0" smtClean="0">
                          <a:solidFill>
                            <a:schemeClr val="tx1"/>
                          </a:solidFill>
                        </a:rPr>
                      </a:br>
                      <a:r>
                        <a:rPr lang="en-US" sz="1200" dirty="0" smtClean="0">
                          <a:solidFill>
                            <a:schemeClr val="tx1"/>
                          </a:solidFill>
                        </a:rPr>
                        <a:t>Personal Background</a:t>
                      </a:r>
                      <a:endParaRPr lang="en-US"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696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Age: 31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Occupation: Homemaker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Gear: iPhone and Desktop Computer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rPr>
                        <a:t>Facebook, </a:t>
                      </a:r>
                      <a:r>
                        <a:rPr lang="en-US" sz="1200" dirty="0" err="1" smtClean="0">
                          <a:solidFill>
                            <a:schemeClr val="tx1"/>
                          </a:solidFill>
                        </a:rPr>
                        <a:t>Pinterest</a:t>
                      </a:r>
                      <a:r>
                        <a:rPr lang="en-US" sz="1200" dirty="0" smtClean="0">
                          <a:solidFill>
                            <a:schemeClr val="tx1"/>
                          </a:solidFill>
                        </a:rPr>
                        <a:t>, </a:t>
                      </a:r>
                      <a:r>
                        <a:rPr lang="en-US" sz="1200" dirty="0" err="1" smtClean="0">
                          <a:solidFill>
                            <a:schemeClr val="tx1"/>
                          </a:solidFill>
                        </a:rPr>
                        <a:t>Instagram</a:t>
                      </a:r>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11125" marR="0" lvl="0" indent="-111125" algn="l" defTabSz="4572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Food Price Concerns: Medium-High</a:t>
                      </a:r>
                    </a:p>
                    <a:p>
                      <a:pPr marL="111125" marR="0" lvl="0" indent="-111125" algn="l" defTabSz="4572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Convenience: Low-Medium</a:t>
                      </a:r>
                    </a:p>
                    <a:p>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Tina is a new mom who recently decided to step off the corporate ladder to take care of her baby and household. She enjoys spending time with fellow moms she met while pregnant, and she also likes to stay in touch with her friends by spending time on social media platforms. </a:t>
                      </a:r>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13644964"/>
              </p:ext>
            </p:extLst>
          </p:nvPr>
        </p:nvGraphicFramePr>
        <p:xfrm>
          <a:off x="114667" y="3433255"/>
          <a:ext cx="8572132" cy="1767840"/>
        </p:xfrm>
        <a:graphic>
          <a:graphicData uri="http://schemas.openxmlformats.org/drawingml/2006/table">
            <a:tbl>
              <a:tblPr firstRow="1" bandRow="1">
                <a:tableStyleId>{5C22544A-7EE6-4342-B048-85BDC9FD1C3A}</a:tableStyleId>
              </a:tblPr>
              <a:tblGrid>
                <a:gridCol w="4286066"/>
                <a:gridCol w="4286066"/>
              </a:tblGrid>
              <a:tr h="396240">
                <a:tc>
                  <a:txBody>
                    <a:bodyPr/>
                    <a:lstStyle/>
                    <a:p>
                      <a:r>
                        <a:rPr lang="en-US" sz="1100" dirty="0" smtClean="0"/>
                        <a:t>Goals</a:t>
                      </a:r>
                      <a:r>
                        <a:rPr lang="en-US" sz="1100" baseline="0" dirty="0" smtClean="0"/>
                        <a:t> and Motivations</a:t>
                      </a:r>
                      <a:endParaRPr lang="en-US" sz="1100" dirty="0"/>
                    </a:p>
                  </a:txBody>
                  <a:tcPr/>
                </a:tc>
                <a:tc>
                  <a:txBody>
                    <a:bodyPr/>
                    <a:lstStyle/>
                    <a:p>
                      <a:r>
                        <a:rPr lang="en-US" sz="1100" dirty="0" smtClean="0"/>
                        <a:t>Description</a:t>
                      </a:r>
                      <a:endParaRPr lang="en-US" sz="1100" dirty="0"/>
                    </a:p>
                  </a:txBody>
                  <a:tcPr/>
                </a:tc>
              </a:tr>
              <a:tr h="396240">
                <a:tc>
                  <a:txBody>
                    <a:bodyPr/>
                    <a:lstStyle/>
                    <a:p>
                      <a:pPr marL="234950" marR="0" indent="-234950" algn="l" defTabSz="457200" rtl="0" eaLnBrk="1" fontAlgn="auto" latinLnBrk="0" hangingPunct="1">
                        <a:lnSpc>
                          <a:spcPct val="100000"/>
                        </a:lnSpc>
                        <a:spcBef>
                          <a:spcPts val="0"/>
                        </a:spcBef>
                        <a:spcAft>
                          <a:spcPts val="0"/>
                        </a:spcAft>
                        <a:buClrTx/>
                        <a:buSzTx/>
                        <a:buFont typeface="+mj-ea"/>
                        <a:buAutoNum type="circleNumDbPlain"/>
                        <a:tabLst/>
                        <a:defRPr/>
                      </a:pPr>
                      <a:r>
                        <a:rPr lang="en-US" sz="1200" dirty="0" smtClean="0"/>
                        <a:t>Knowledge.</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Obtain information regarding food recalls of food she is intending to purchase.</a:t>
                      </a:r>
                    </a:p>
                  </a:txBody>
                  <a:tcPr/>
                </a:tc>
              </a:tr>
              <a:tr h="396240">
                <a:tc>
                  <a:txBody>
                    <a:bodyPr/>
                    <a:lstStyle/>
                    <a:p>
                      <a:pPr marL="228600" marR="0" indent="-228600" algn="l" defTabSz="457200" rtl="0" eaLnBrk="1" fontAlgn="auto" latinLnBrk="0" hangingPunct="1">
                        <a:lnSpc>
                          <a:spcPct val="100000"/>
                        </a:lnSpc>
                        <a:spcBef>
                          <a:spcPts val="0"/>
                        </a:spcBef>
                        <a:spcAft>
                          <a:spcPts val="0"/>
                        </a:spcAft>
                        <a:buClrTx/>
                        <a:buSzTx/>
                        <a:buFont typeface="+mj-ea"/>
                        <a:buAutoNum type="circleNumDbPlain" startAt="2"/>
                        <a:tabLst/>
                        <a:defRPr/>
                      </a:pPr>
                      <a:r>
                        <a:rPr lang="en-US" sz="1200" dirty="0" smtClean="0"/>
                        <a:t>Accuracy.</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Trust that the data provided is targeted to specific location and does not require additional research.</a:t>
                      </a:r>
                    </a:p>
                  </a:txBody>
                  <a:tcPr/>
                </a:tc>
              </a:tr>
              <a:tr h="396240">
                <a:tc>
                  <a:txBody>
                    <a:bodyPr/>
                    <a:lstStyle/>
                    <a:p>
                      <a:pPr marL="228600" marR="0" lvl="0" indent="-228600" algn="l" defTabSz="457200" rtl="0" eaLnBrk="1" fontAlgn="auto" latinLnBrk="0" hangingPunct="1">
                        <a:lnSpc>
                          <a:spcPct val="100000"/>
                        </a:lnSpc>
                        <a:spcBef>
                          <a:spcPts val="0"/>
                        </a:spcBef>
                        <a:spcAft>
                          <a:spcPts val="0"/>
                        </a:spcAft>
                        <a:buClrTx/>
                        <a:buSzTx/>
                        <a:buFont typeface="+mj-ea"/>
                        <a:buAutoNum type="circleNumDbPlain" startAt="3"/>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Clarity.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Ability for solution to provide data in a clear, transparent, easy-to-understand fashion.</a:t>
                      </a:r>
                    </a:p>
                  </a:txBody>
                  <a:tcPr/>
                </a:tc>
              </a:tr>
            </a:tbl>
          </a:graphicData>
        </a:graphic>
      </p:graphicFrame>
    </p:spTree>
    <p:extLst>
      <p:ext uri="{BB962C8B-B14F-4D97-AF65-F5344CB8AC3E}">
        <p14:creationId xmlns:p14="http://schemas.microsoft.com/office/powerpoint/2010/main" val="142591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Detailed Persona</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01092272"/>
              </p:ext>
            </p:extLst>
          </p:nvPr>
        </p:nvGraphicFramePr>
        <p:xfrm>
          <a:off x="1774377" y="650480"/>
          <a:ext cx="7078336" cy="2011680"/>
        </p:xfrm>
        <a:graphic>
          <a:graphicData uri="http://schemas.openxmlformats.org/drawingml/2006/table">
            <a:tbl>
              <a:tblPr firstRow="1" bandRow="1">
                <a:tableStyleId>{5C22544A-7EE6-4342-B048-85BDC9FD1C3A}</a:tableStyleId>
              </a:tblPr>
              <a:tblGrid>
                <a:gridCol w="1769584"/>
                <a:gridCol w="1055010"/>
                <a:gridCol w="1713826"/>
                <a:gridCol w="2539916"/>
              </a:tblGrid>
              <a:tr h="569634">
                <a:tc>
                  <a:txBody>
                    <a:bodyPr/>
                    <a:lstStyle/>
                    <a:p>
                      <a:r>
                        <a:rPr lang="en-US" sz="1400" dirty="0" smtClean="0">
                          <a:solidFill>
                            <a:schemeClr val="tx1"/>
                          </a:solidFill>
                        </a:rPr>
                        <a:t>Rich McMullan</a:t>
                      </a:r>
                      <a:endParaRPr lang="en-US" sz="1400" dirty="0" smtClean="0">
                        <a:solidFill>
                          <a:schemeClr val="tx1"/>
                        </a:solidFill>
                      </a:endParaRPr>
                    </a:p>
                    <a:p>
                      <a:r>
                        <a:rPr lang="en-US" sz="1200" b="0" dirty="0" smtClean="0">
                          <a:solidFill>
                            <a:schemeClr val="tx1"/>
                          </a:solidFill>
                        </a:rPr>
                        <a:t>Busy</a:t>
                      </a:r>
                      <a:r>
                        <a:rPr lang="en-US" sz="1200" b="0" baseline="0" dirty="0" smtClean="0">
                          <a:solidFill>
                            <a:schemeClr val="tx1"/>
                          </a:solidFill>
                        </a:rPr>
                        <a:t> Working Parent</a:t>
                      </a:r>
                      <a:endParaRPr lang="en-US" sz="12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a:t>
                      </a:r>
                      <a:br>
                        <a:rPr lang="en-US" sz="1200" dirty="0" smtClean="0">
                          <a:solidFill>
                            <a:schemeClr val="tx1"/>
                          </a:solidFill>
                        </a:rPr>
                      </a:br>
                      <a:r>
                        <a:rPr kumimoji="0" lang="en-US" sz="1200" b="1" i="0" u="none" strike="noStrike" kern="1200" cap="none" spc="0" normalizeH="0" baseline="0" noProof="0" dirty="0" smtClean="0">
                          <a:ln>
                            <a:noFill/>
                          </a:ln>
                          <a:solidFill>
                            <a:prstClr val="black"/>
                          </a:solidFill>
                          <a:effectLst/>
                          <a:uLnTx/>
                          <a:uFillTx/>
                          <a:latin typeface="+mn-lt"/>
                          <a:ea typeface="+mn-ea"/>
                          <a:cs typeface="+mn-cs"/>
                        </a:rPr>
                        <a:t>Go-To Social Media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
                      </a:r>
                      <a:br>
                        <a:rPr kumimoji="0" lang="en-US" sz="1200" b="1" i="0" u="none" strike="noStrike" kern="1200" cap="none" spc="0" normalizeH="0" baseline="0" noProof="0" dirty="0" smtClean="0">
                          <a:ln>
                            <a:noFill/>
                          </a:ln>
                          <a:solidFill>
                            <a:schemeClr val="tx1"/>
                          </a:solidFill>
                          <a:effectLst/>
                          <a:uLnTx/>
                          <a:uFillTx/>
                          <a:latin typeface="+mn-lt"/>
                          <a:ea typeface="+mn-ea"/>
                          <a:cs typeface="+mn-cs"/>
                        </a:rPr>
                      </a:br>
                      <a:r>
                        <a:rPr kumimoji="0" lang="en-US" sz="1200" b="1" i="0" u="none" strike="noStrike" kern="1200" cap="none" spc="0" normalizeH="0" baseline="0" noProof="0" dirty="0" smtClean="0">
                          <a:ln>
                            <a:noFill/>
                          </a:ln>
                          <a:solidFill>
                            <a:prstClr val="black"/>
                          </a:solidFill>
                          <a:effectLst/>
                          <a:uLnTx/>
                          <a:uFillTx/>
                          <a:latin typeface="+mn-lt"/>
                          <a:ea typeface="+mn-ea"/>
                          <a:cs typeface="+mn-cs"/>
                        </a:rPr>
                        <a:t>Food Attitudes</a:t>
                      </a:r>
                      <a:endParaRPr kumimoji="0" lang="en-US" sz="1200" b="1" i="0" u="none" strike="noStrike" kern="1200" cap="none" spc="0" normalizeH="0" baseline="0" noProof="0" dirty="0" smtClean="0">
                        <a:ln>
                          <a:noFill/>
                        </a:ln>
                        <a:solidFill>
                          <a:schemeClr val="tx1"/>
                        </a:solidFill>
                        <a:effectLst/>
                        <a:uLnTx/>
                        <a:uFillTx/>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a:r>
                      <a:br>
                        <a:rPr lang="en-US" sz="1200" dirty="0" smtClean="0">
                          <a:solidFill>
                            <a:schemeClr val="tx1"/>
                          </a:solidFill>
                        </a:rPr>
                      </a:br>
                      <a:r>
                        <a:rPr lang="en-US" sz="1200" dirty="0" smtClean="0">
                          <a:solidFill>
                            <a:schemeClr val="tx1"/>
                          </a:solidFill>
                        </a:rPr>
                        <a:t>Personal Background</a:t>
                      </a:r>
                      <a:endParaRPr lang="en-US"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696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Age: 46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Occupation: Communications Director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Gear: iPhone, Android, Kindle, MacBook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rPr>
                        <a:t>Twitter, Facebook, LinkedIn</a:t>
                      </a:r>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11125" marR="0" lvl="0" indent="-111125" algn="l" defTabSz="4572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Food Price Concerns: Low</a:t>
                      </a:r>
                    </a:p>
                    <a:p>
                      <a:pPr marL="111125" marR="0" lvl="0" indent="-111125" algn="l" defTabSz="4572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Convenience: High</a:t>
                      </a:r>
                    </a:p>
                    <a:p>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Rich and his wife have </a:t>
                      </a:r>
                      <a:r>
                        <a:rPr lang="en-US" sz="1200" dirty="0" smtClean="0">
                          <a:solidFill>
                            <a:schemeClr val="tx1"/>
                          </a:solidFill>
                        </a:rPr>
                        <a:t>two kids – one in high school and the other in middle school – and both maintain very busy work schedules. When not working, </a:t>
                      </a:r>
                      <a:r>
                        <a:rPr lang="en-US" sz="1200" dirty="0" smtClean="0">
                          <a:solidFill>
                            <a:schemeClr val="tx1"/>
                          </a:solidFill>
                        </a:rPr>
                        <a:t>he </a:t>
                      </a:r>
                      <a:r>
                        <a:rPr lang="en-US" sz="1200" dirty="0" smtClean="0">
                          <a:solidFill>
                            <a:schemeClr val="tx1"/>
                          </a:solidFill>
                        </a:rPr>
                        <a:t>shuttles </a:t>
                      </a:r>
                      <a:r>
                        <a:rPr lang="en-US" sz="1200" dirty="0" smtClean="0">
                          <a:solidFill>
                            <a:schemeClr val="tx1"/>
                          </a:solidFill>
                        </a:rPr>
                        <a:t>his kids </a:t>
                      </a:r>
                      <a:r>
                        <a:rPr lang="en-US" sz="1200" dirty="0" smtClean="0">
                          <a:solidFill>
                            <a:schemeClr val="tx1"/>
                          </a:solidFill>
                        </a:rPr>
                        <a:t>to practices and games but </a:t>
                      </a:r>
                      <a:r>
                        <a:rPr lang="en-US" sz="1200" dirty="0" smtClean="0">
                          <a:solidFill>
                            <a:schemeClr val="tx1"/>
                          </a:solidFill>
                        </a:rPr>
                        <a:t>hopes </a:t>
                      </a:r>
                      <a:r>
                        <a:rPr lang="en-US" sz="1200" dirty="0" smtClean="0">
                          <a:solidFill>
                            <a:schemeClr val="tx1"/>
                          </a:solidFill>
                        </a:rPr>
                        <a:t>to find more time for </a:t>
                      </a:r>
                      <a:r>
                        <a:rPr lang="en-US" sz="1200" dirty="0" smtClean="0">
                          <a:solidFill>
                            <a:schemeClr val="tx1"/>
                          </a:solidFill>
                        </a:rPr>
                        <a:t>friends.</a:t>
                      </a:r>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13745326"/>
              </p:ext>
            </p:extLst>
          </p:nvPr>
        </p:nvGraphicFramePr>
        <p:xfrm>
          <a:off x="114667" y="3433255"/>
          <a:ext cx="8572132" cy="1767840"/>
        </p:xfrm>
        <a:graphic>
          <a:graphicData uri="http://schemas.openxmlformats.org/drawingml/2006/table">
            <a:tbl>
              <a:tblPr firstRow="1" bandRow="1">
                <a:tableStyleId>{5C22544A-7EE6-4342-B048-85BDC9FD1C3A}</a:tableStyleId>
              </a:tblPr>
              <a:tblGrid>
                <a:gridCol w="4286066"/>
                <a:gridCol w="4286066"/>
              </a:tblGrid>
              <a:tr h="396240">
                <a:tc>
                  <a:txBody>
                    <a:bodyPr/>
                    <a:lstStyle/>
                    <a:p>
                      <a:r>
                        <a:rPr lang="en-US" sz="1100" dirty="0" smtClean="0"/>
                        <a:t>Goals</a:t>
                      </a:r>
                      <a:r>
                        <a:rPr lang="en-US" sz="1100" baseline="0" dirty="0" smtClean="0"/>
                        <a:t> and Motivations</a:t>
                      </a:r>
                      <a:endParaRPr lang="en-US" sz="1100" dirty="0"/>
                    </a:p>
                  </a:txBody>
                  <a:tcPr/>
                </a:tc>
                <a:tc>
                  <a:txBody>
                    <a:bodyPr/>
                    <a:lstStyle/>
                    <a:p>
                      <a:r>
                        <a:rPr lang="en-US" sz="1100" dirty="0" smtClean="0"/>
                        <a:t>Description</a:t>
                      </a:r>
                      <a:endParaRPr lang="en-US" sz="1100" dirty="0"/>
                    </a:p>
                  </a:txBody>
                  <a:tcPr/>
                </a:tc>
              </a:tr>
              <a:tr h="396240">
                <a:tc>
                  <a:txBody>
                    <a:bodyPr/>
                    <a:lstStyle/>
                    <a:p>
                      <a:pPr marL="234950" marR="0" indent="-234950" algn="l" defTabSz="457200" rtl="0" eaLnBrk="1" fontAlgn="auto" latinLnBrk="0" hangingPunct="1">
                        <a:lnSpc>
                          <a:spcPct val="100000"/>
                        </a:lnSpc>
                        <a:spcBef>
                          <a:spcPts val="0"/>
                        </a:spcBef>
                        <a:spcAft>
                          <a:spcPts val="0"/>
                        </a:spcAft>
                        <a:buClrTx/>
                        <a:buSzTx/>
                        <a:buFont typeface="+mj-ea"/>
                        <a:buAutoNum type="circleNumDbPlain"/>
                        <a:tabLst/>
                        <a:defRPr/>
                      </a:pPr>
                      <a:r>
                        <a:rPr lang="en-US" sz="1200" dirty="0" smtClean="0"/>
                        <a:t>Knowledge.</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Obtain information regarding food recalls of products she typically purchases for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his family</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a:t>
                      </a:r>
                    </a:p>
                  </a:txBody>
                  <a:tcPr/>
                </a:tc>
              </a:tr>
              <a:tr h="396240">
                <a:tc>
                  <a:txBody>
                    <a:bodyPr/>
                    <a:lstStyle/>
                    <a:p>
                      <a:pPr marL="228600" marR="0" indent="-228600" algn="l" defTabSz="457200" rtl="0" eaLnBrk="1" fontAlgn="auto" latinLnBrk="0" hangingPunct="1">
                        <a:lnSpc>
                          <a:spcPct val="100000"/>
                        </a:lnSpc>
                        <a:spcBef>
                          <a:spcPts val="0"/>
                        </a:spcBef>
                        <a:spcAft>
                          <a:spcPts val="0"/>
                        </a:spcAft>
                        <a:buClrTx/>
                        <a:buSzTx/>
                        <a:buFont typeface="+mj-ea"/>
                        <a:buAutoNum type="circleNumDbPlain" startAt="2"/>
                        <a:tabLst/>
                        <a:defRPr/>
                      </a:pPr>
                      <a:r>
                        <a:rPr lang="en-US" sz="1200" dirty="0" smtClean="0"/>
                        <a:t>Usability.</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Ability for solution to provide use and integrate into needs in daily life.</a:t>
                      </a:r>
                    </a:p>
                  </a:txBody>
                  <a:tcPr/>
                </a:tc>
              </a:tr>
              <a:tr h="396240">
                <a:tc>
                  <a:txBody>
                    <a:bodyPr/>
                    <a:lstStyle/>
                    <a:p>
                      <a:pPr marL="228600" marR="0" lvl="0" indent="-228600" algn="l" defTabSz="457200" rtl="0" eaLnBrk="1" fontAlgn="auto" latinLnBrk="0" hangingPunct="1">
                        <a:lnSpc>
                          <a:spcPct val="100000"/>
                        </a:lnSpc>
                        <a:spcBef>
                          <a:spcPts val="0"/>
                        </a:spcBef>
                        <a:spcAft>
                          <a:spcPts val="0"/>
                        </a:spcAft>
                        <a:buClrTx/>
                        <a:buSzTx/>
                        <a:buFont typeface="+mj-ea"/>
                        <a:buAutoNum type="circleNumDbPlain" startAt="3"/>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Clarity.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Ability for solution to provide data in a clear, transparent, easy-to-understand fashion.</a:t>
                      </a:r>
                    </a:p>
                  </a:txBody>
                  <a:tcPr/>
                </a:tc>
              </a:tr>
            </a:tbl>
          </a:graphicData>
        </a:graphic>
      </p:graphicFrame>
      <p:pic>
        <p:nvPicPr>
          <p:cNvPr id="7" name="Picture 6"/>
          <p:cNvPicPr>
            <a:picLocks noChangeAspect="1"/>
          </p:cNvPicPr>
          <p:nvPr/>
        </p:nvPicPr>
        <p:blipFill>
          <a:blip r:embed="rId2"/>
          <a:stretch>
            <a:fillRect/>
          </a:stretch>
        </p:blipFill>
        <p:spPr>
          <a:xfrm>
            <a:off x="114670" y="650480"/>
            <a:ext cx="1465214" cy="1327875"/>
          </a:xfrm>
          <a:prstGeom prst="rect">
            <a:avLst/>
          </a:prstGeom>
        </p:spPr>
      </p:pic>
    </p:spTree>
    <p:extLst>
      <p:ext uri="{BB962C8B-B14F-4D97-AF65-F5344CB8AC3E}">
        <p14:creationId xmlns:p14="http://schemas.microsoft.com/office/powerpoint/2010/main" val="40887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Detailed Persona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11383290"/>
              </p:ext>
            </p:extLst>
          </p:nvPr>
        </p:nvGraphicFramePr>
        <p:xfrm>
          <a:off x="1774377" y="650480"/>
          <a:ext cx="7078336" cy="2590800"/>
        </p:xfrm>
        <a:graphic>
          <a:graphicData uri="http://schemas.openxmlformats.org/drawingml/2006/table">
            <a:tbl>
              <a:tblPr firstRow="1" bandRow="1">
                <a:tableStyleId>{5C22544A-7EE6-4342-B048-85BDC9FD1C3A}</a:tableStyleId>
              </a:tblPr>
              <a:tblGrid>
                <a:gridCol w="1769584"/>
                <a:gridCol w="1055010"/>
                <a:gridCol w="1713826"/>
                <a:gridCol w="2539916"/>
              </a:tblGrid>
              <a:tr h="569634">
                <a:tc>
                  <a:txBody>
                    <a:bodyPr/>
                    <a:lstStyle/>
                    <a:p>
                      <a:r>
                        <a:rPr lang="en-US" sz="1400" dirty="0" err="1" smtClean="0">
                          <a:solidFill>
                            <a:schemeClr val="tx1"/>
                          </a:solidFill>
                        </a:rPr>
                        <a:t>Malarie</a:t>
                      </a:r>
                      <a:r>
                        <a:rPr lang="en-US" sz="1400" dirty="0" smtClean="0">
                          <a:solidFill>
                            <a:schemeClr val="tx1"/>
                          </a:solidFill>
                        </a:rPr>
                        <a:t> Stella</a:t>
                      </a:r>
                      <a:endParaRPr lang="en-US" sz="1400" dirty="0" smtClean="0">
                        <a:solidFill>
                          <a:schemeClr val="tx1"/>
                        </a:solidFill>
                      </a:endParaRPr>
                    </a:p>
                    <a:p>
                      <a:r>
                        <a:rPr lang="en-US" sz="1200" b="0" dirty="0" smtClean="0">
                          <a:solidFill>
                            <a:schemeClr val="tx1"/>
                          </a:solidFill>
                        </a:rPr>
                        <a:t>Near</a:t>
                      </a:r>
                      <a:r>
                        <a:rPr lang="en-US" sz="1200" b="0" baseline="0" dirty="0" smtClean="0">
                          <a:solidFill>
                            <a:schemeClr val="tx1"/>
                          </a:solidFill>
                        </a:rPr>
                        <a:t> Retirement Baby Boomer</a:t>
                      </a:r>
                      <a:endParaRPr lang="en-US" sz="12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a:t>
                      </a:r>
                      <a:br>
                        <a:rPr lang="en-US" sz="1200" dirty="0" smtClean="0">
                          <a:solidFill>
                            <a:schemeClr val="tx1"/>
                          </a:solidFill>
                        </a:rPr>
                      </a:br>
                      <a:r>
                        <a:rPr kumimoji="0" lang="en-US" sz="1200" b="1" i="0" u="none" strike="noStrike" kern="1200" cap="none" spc="0" normalizeH="0" baseline="0" noProof="0" dirty="0" smtClean="0">
                          <a:ln>
                            <a:noFill/>
                          </a:ln>
                          <a:solidFill>
                            <a:prstClr val="black"/>
                          </a:solidFill>
                          <a:effectLst/>
                          <a:uLnTx/>
                          <a:uFillTx/>
                          <a:latin typeface="+mn-lt"/>
                          <a:ea typeface="+mn-ea"/>
                          <a:cs typeface="+mn-cs"/>
                        </a:rPr>
                        <a:t>Go-To Social Media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
                      </a:r>
                      <a:br>
                        <a:rPr kumimoji="0" lang="en-US" sz="1200" b="1" i="0" u="none" strike="noStrike" kern="1200" cap="none" spc="0" normalizeH="0" baseline="0" noProof="0" dirty="0" smtClean="0">
                          <a:ln>
                            <a:noFill/>
                          </a:ln>
                          <a:solidFill>
                            <a:schemeClr val="tx1"/>
                          </a:solidFill>
                          <a:effectLst/>
                          <a:uLnTx/>
                          <a:uFillTx/>
                          <a:latin typeface="+mn-lt"/>
                          <a:ea typeface="+mn-ea"/>
                          <a:cs typeface="+mn-cs"/>
                        </a:rPr>
                      </a:br>
                      <a:r>
                        <a:rPr kumimoji="0" lang="en-US" sz="1200" b="1" i="0" u="none" strike="noStrike" kern="1200" cap="none" spc="0" normalizeH="0" baseline="0" noProof="0" dirty="0" smtClean="0">
                          <a:ln>
                            <a:noFill/>
                          </a:ln>
                          <a:solidFill>
                            <a:prstClr val="black"/>
                          </a:solidFill>
                          <a:effectLst/>
                          <a:uLnTx/>
                          <a:uFillTx/>
                          <a:latin typeface="+mn-lt"/>
                          <a:ea typeface="+mn-ea"/>
                          <a:cs typeface="+mn-cs"/>
                        </a:rPr>
                        <a:t>Food Attitudes</a:t>
                      </a:r>
                      <a:endParaRPr kumimoji="0" lang="en-US" sz="1200" b="1" i="0" u="none" strike="noStrike" kern="1200" cap="none" spc="0" normalizeH="0" baseline="0" noProof="0" dirty="0" smtClean="0">
                        <a:ln>
                          <a:noFill/>
                        </a:ln>
                        <a:solidFill>
                          <a:schemeClr val="tx1"/>
                        </a:solidFill>
                        <a:effectLst/>
                        <a:uLnTx/>
                        <a:uFillTx/>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
                      </a:r>
                      <a:br>
                        <a:rPr lang="en-US" sz="1200" dirty="0" smtClean="0">
                          <a:solidFill>
                            <a:schemeClr val="tx1"/>
                          </a:solidFill>
                        </a:rPr>
                      </a:br>
                      <a:r>
                        <a:rPr lang="en-US" sz="1200" dirty="0" smtClean="0">
                          <a:solidFill>
                            <a:schemeClr val="tx1"/>
                          </a:solidFill>
                        </a:rPr>
                        <a:t>Personal Background</a:t>
                      </a:r>
                      <a:endParaRPr lang="en-US"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696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Age: 63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Occupation: Engineer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Gear: Engineer, iPhone, Desktop Computer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rPr>
                        <a:t>LinkedIn, Facebook</a:t>
                      </a:r>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11125" marR="0" lvl="0" indent="-111125" algn="l" defTabSz="4572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Food Price Concerns: Medium</a:t>
                      </a:r>
                    </a:p>
                    <a:p>
                      <a:pPr marL="111125" marR="0" lvl="0" indent="-111125" algn="l" defTabSz="4572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Convenience: Medium-High</a:t>
                      </a:r>
                    </a:p>
                    <a:p>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solidFill>
                            <a:schemeClr val="tx1"/>
                          </a:solidFill>
                        </a:rPr>
                        <a:t>Malarie</a:t>
                      </a:r>
                      <a:r>
                        <a:rPr lang="en-US" sz="1200" baseline="0" dirty="0" smtClean="0">
                          <a:solidFill>
                            <a:schemeClr val="tx1"/>
                          </a:solidFill>
                        </a:rPr>
                        <a:t> </a:t>
                      </a:r>
                      <a:r>
                        <a:rPr lang="en-US" sz="1200" dirty="0" smtClean="0">
                          <a:solidFill>
                            <a:schemeClr val="tx1"/>
                          </a:solidFill>
                        </a:rPr>
                        <a:t>is </a:t>
                      </a:r>
                      <a:r>
                        <a:rPr lang="en-US" sz="1200" dirty="0" smtClean="0">
                          <a:solidFill>
                            <a:schemeClr val="tx1"/>
                          </a:solidFill>
                        </a:rPr>
                        <a:t>nearing the end of </a:t>
                      </a:r>
                      <a:r>
                        <a:rPr lang="en-US" sz="1200" dirty="0" smtClean="0">
                          <a:solidFill>
                            <a:schemeClr val="tx1"/>
                          </a:solidFill>
                        </a:rPr>
                        <a:t>her career </a:t>
                      </a:r>
                      <a:r>
                        <a:rPr lang="en-US" sz="1200" dirty="0" smtClean="0">
                          <a:solidFill>
                            <a:schemeClr val="tx1"/>
                          </a:solidFill>
                        </a:rPr>
                        <a:t>but </a:t>
                      </a:r>
                      <a:r>
                        <a:rPr lang="en-US" sz="1200" dirty="0" smtClean="0">
                          <a:solidFill>
                            <a:schemeClr val="tx1"/>
                          </a:solidFill>
                        </a:rPr>
                        <a:t>she </a:t>
                      </a:r>
                      <a:r>
                        <a:rPr lang="en-US" sz="1200" dirty="0" smtClean="0">
                          <a:solidFill>
                            <a:schemeClr val="tx1"/>
                          </a:solidFill>
                        </a:rPr>
                        <a:t>is excited to enter an active retirement with </a:t>
                      </a:r>
                      <a:r>
                        <a:rPr lang="en-US" sz="1200" dirty="0" smtClean="0">
                          <a:solidFill>
                            <a:schemeClr val="tx1"/>
                          </a:solidFill>
                        </a:rPr>
                        <a:t>her</a:t>
                      </a:r>
                      <a:r>
                        <a:rPr lang="en-US" sz="1200" baseline="0" dirty="0" smtClean="0">
                          <a:solidFill>
                            <a:schemeClr val="tx1"/>
                          </a:solidFill>
                        </a:rPr>
                        <a:t> husband</a:t>
                      </a:r>
                      <a:r>
                        <a:rPr lang="en-US" sz="1200" dirty="0" smtClean="0">
                          <a:solidFill>
                            <a:schemeClr val="tx1"/>
                          </a:solidFill>
                        </a:rPr>
                        <a:t>. </a:t>
                      </a:r>
                      <a:r>
                        <a:rPr lang="en-US" sz="1200" dirty="0" smtClean="0">
                          <a:solidFill>
                            <a:schemeClr val="tx1"/>
                          </a:solidFill>
                        </a:rPr>
                        <a:t>That said, </a:t>
                      </a:r>
                      <a:r>
                        <a:rPr lang="en-US" sz="1200" dirty="0" smtClean="0">
                          <a:solidFill>
                            <a:schemeClr val="tx1"/>
                          </a:solidFill>
                        </a:rPr>
                        <a:t>she </a:t>
                      </a:r>
                      <a:r>
                        <a:rPr lang="en-US" sz="1200" dirty="0" smtClean="0">
                          <a:solidFill>
                            <a:schemeClr val="tx1"/>
                          </a:solidFill>
                        </a:rPr>
                        <a:t>is doing what he can to maintain his health by going to the gym several times each week and following doc’s orders. When </a:t>
                      </a:r>
                      <a:r>
                        <a:rPr lang="en-US" sz="1200" dirty="0" smtClean="0">
                          <a:solidFill>
                            <a:schemeClr val="tx1"/>
                          </a:solidFill>
                        </a:rPr>
                        <a:t>she is </a:t>
                      </a:r>
                      <a:r>
                        <a:rPr lang="en-US" sz="1200" dirty="0" smtClean="0">
                          <a:solidFill>
                            <a:schemeClr val="tx1"/>
                          </a:solidFill>
                        </a:rPr>
                        <a:t>not working or working out, </a:t>
                      </a:r>
                      <a:r>
                        <a:rPr lang="en-US" sz="1200" dirty="0" smtClean="0">
                          <a:solidFill>
                            <a:schemeClr val="tx1"/>
                          </a:solidFill>
                        </a:rPr>
                        <a:t>she </a:t>
                      </a:r>
                      <a:r>
                        <a:rPr lang="en-US" sz="1200" dirty="0" smtClean="0">
                          <a:solidFill>
                            <a:schemeClr val="tx1"/>
                          </a:solidFill>
                        </a:rPr>
                        <a:t>tries to keep up with his adult children and occasionally checks in to social media.</a:t>
                      </a:r>
                      <a:endParaRPr lang="en-US"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08014239"/>
              </p:ext>
            </p:extLst>
          </p:nvPr>
        </p:nvGraphicFramePr>
        <p:xfrm>
          <a:off x="114667" y="3433255"/>
          <a:ext cx="8572132" cy="1706880"/>
        </p:xfrm>
        <a:graphic>
          <a:graphicData uri="http://schemas.openxmlformats.org/drawingml/2006/table">
            <a:tbl>
              <a:tblPr firstRow="1" bandRow="1">
                <a:tableStyleId>{5C22544A-7EE6-4342-B048-85BDC9FD1C3A}</a:tableStyleId>
              </a:tblPr>
              <a:tblGrid>
                <a:gridCol w="4286066"/>
                <a:gridCol w="4286066"/>
              </a:tblGrid>
              <a:tr h="396240">
                <a:tc>
                  <a:txBody>
                    <a:bodyPr/>
                    <a:lstStyle/>
                    <a:p>
                      <a:r>
                        <a:rPr lang="en-US" sz="1100" dirty="0" smtClean="0"/>
                        <a:t>Goals</a:t>
                      </a:r>
                      <a:r>
                        <a:rPr lang="en-US" sz="1100" baseline="0" dirty="0" smtClean="0"/>
                        <a:t> and Motivations</a:t>
                      </a:r>
                      <a:endParaRPr lang="en-US" sz="1100" dirty="0"/>
                    </a:p>
                  </a:txBody>
                  <a:tcPr/>
                </a:tc>
                <a:tc>
                  <a:txBody>
                    <a:bodyPr/>
                    <a:lstStyle/>
                    <a:p>
                      <a:r>
                        <a:rPr lang="en-US" sz="1100" dirty="0" smtClean="0"/>
                        <a:t>Description</a:t>
                      </a:r>
                      <a:endParaRPr lang="en-US" sz="1100" dirty="0"/>
                    </a:p>
                  </a:txBody>
                  <a:tcPr/>
                </a:tc>
              </a:tr>
              <a:tr h="396240">
                <a:tc>
                  <a:txBody>
                    <a:bodyPr/>
                    <a:lstStyle/>
                    <a:p>
                      <a:pPr marL="234950" marR="0" indent="-234950" algn="l" defTabSz="457200" rtl="0" eaLnBrk="1" fontAlgn="auto" latinLnBrk="0" hangingPunct="1">
                        <a:lnSpc>
                          <a:spcPct val="100000"/>
                        </a:lnSpc>
                        <a:spcBef>
                          <a:spcPts val="0"/>
                        </a:spcBef>
                        <a:spcAft>
                          <a:spcPts val="0"/>
                        </a:spcAft>
                        <a:buClrTx/>
                        <a:buSzTx/>
                        <a:buFont typeface="+mj-ea"/>
                        <a:buAutoNum type="circleNumDbPlain"/>
                        <a:tabLst/>
                        <a:defRPr/>
                      </a:pPr>
                      <a:r>
                        <a:rPr lang="en-US" sz="1200" dirty="0" smtClean="0"/>
                        <a:t>Knowledge.</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Obtain information regarding food recalls of products he purchased recently.</a:t>
                      </a:r>
                    </a:p>
                  </a:txBody>
                  <a:tcPr/>
                </a:tc>
              </a:tr>
              <a:tr h="396240">
                <a:tc>
                  <a:txBody>
                    <a:bodyPr/>
                    <a:lstStyle/>
                    <a:p>
                      <a:pPr marL="228600" marR="0" indent="-228600" algn="l" defTabSz="457200" rtl="0" eaLnBrk="1" fontAlgn="auto" latinLnBrk="0" hangingPunct="1">
                        <a:lnSpc>
                          <a:spcPct val="100000"/>
                        </a:lnSpc>
                        <a:spcBef>
                          <a:spcPts val="0"/>
                        </a:spcBef>
                        <a:spcAft>
                          <a:spcPts val="0"/>
                        </a:spcAft>
                        <a:buClrTx/>
                        <a:buSzTx/>
                        <a:buFont typeface="+mj-ea"/>
                        <a:buAutoNum type="circleNumDbPlain" startAt="2"/>
                        <a:tabLst/>
                        <a:defRPr/>
                      </a:pPr>
                      <a:r>
                        <a:rPr lang="en-US" sz="1200" dirty="0" smtClean="0"/>
                        <a:t>Clarity.</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Ability for solution to provide data in a clear, transparent, easy-to-understand fashion.</a:t>
                      </a:r>
                    </a:p>
                  </a:txBody>
                  <a:tcPr/>
                </a:tc>
              </a:tr>
              <a:tr h="396240">
                <a:tc>
                  <a:txBody>
                    <a:bodyPr/>
                    <a:lstStyle/>
                    <a:p>
                      <a:pPr marL="228600" marR="0" lvl="0" indent="-228600" algn="l" defTabSz="457200" rtl="0" eaLnBrk="1" fontAlgn="auto" latinLnBrk="0" hangingPunct="1">
                        <a:lnSpc>
                          <a:spcPct val="100000"/>
                        </a:lnSpc>
                        <a:spcBef>
                          <a:spcPts val="0"/>
                        </a:spcBef>
                        <a:spcAft>
                          <a:spcPts val="0"/>
                        </a:spcAft>
                        <a:buClrTx/>
                        <a:buSzTx/>
                        <a:buFont typeface="+mj-ea"/>
                        <a:buAutoNum type="circleNumDbPlain" startAt="3"/>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Simplicity.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Solution must be intuitive and easy to navigate and use.</a:t>
                      </a:r>
                    </a:p>
                  </a:txBody>
                  <a:tcPr/>
                </a:tc>
              </a:tr>
            </a:tbl>
          </a:graphicData>
        </a:graphic>
      </p:graphicFrame>
      <p:pic>
        <p:nvPicPr>
          <p:cNvPr id="7" name="Picture 6"/>
          <p:cNvPicPr>
            <a:picLocks noChangeAspect="1"/>
          </p:cNvPicPr>
          <p:nvPr/>
        </p:nvPicPr>
        <p:blipFill>
          <a:blip r:embed="rId2"/>
          <a:stretch>
            <a:fillRect/>
          </a:stretch>
        </p:blipFill>
        <p:spPr>
          <a:xfrm>
            <a:off x="345565" y="650480"/>
            <a:ext cx="1197485" cy="1443551"/>
          </a:xfrm>
          <a:prstGeom prst="rect">
            <a:avLst/>
          </a:prstGeom>
        </p:spPr>
      </p:pic>
    </p:spTree>
    <p:extLst>
      <p:ext uri="{BB962C8B-B14F-4D97-AF65-F5344CB8AC3E}">
        <p14:creationId xmlns:p14="http://schemas.microsoft.com/office/powerpoint/2010/main" val="312539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7" name="TextBox 6"/>
          <p:cNvSpPr txBox="1"/>
          <p:nvPr/>
        </p:nvSpPr>
        <p:spPr>
          <a:xfrm>
            <a:off x="476272" y="1740106"/>
            <a:ext cx="8449435" cy="3785651"/>
          </a:xfrm>
          <a:prstGeom prst="rect">
            <a:avLst/>
          </a:prstGeom>
          <a:noFill/>
        </p:spPr>
        <p:txBody>
          <a:bodyPr wrap="square" rtlCol="0">
            <a:spAutoFit/>
          </a:bodyPr>
          <a:lstStyle/>
          <a:p>
            <a:pPr marL="171450" indent="-171450">
              <a:buFont typeface="Arial"/>
              <a:buChar char="•"/>
            </a:pPr>
            <a:r>
              <a:rPr lang="en-US" sz="1200" dirty="0"/>
              <a:t>“</a:t>
            </a:r>
            <a:r>
              <a:rPr lang="en-US" sz="1200" dirty="0" err="1"/>
              <a:t>Millennials</a:t>
            </a:r>
            <a:r>
              <a:rPr lang="en-US" sz="1200" dirty="0"/>
              <a:t>: Confident. Connected. Open to Change” </a:t>
            </a:r>
            <a:r>
              <a:rPr lang="en-US" sz="1200" dirty="0" smtClean="0"/>
              <a:t>2010. </a:t>
            </a:r>
            <a:r>
              <a:rPr lang="en-US" sz="1200" dirty="0"/>
              <a:t>20 June 2015. </a:t>
            </a:r>
            <a:r>
              <a:rPr lang="en-US" sz="1200" dirty="0" smtClean="0"/>
              <a:t>&lt;http</a:t>
            </a:r>
            <a:r>
              <a:rPr lang="en-US" sz="1200" dirty="0"/>
              <a:t>://</a:t>
            </a:r>
            <a:r>
              <a:rPr lang="en-US" sz="1200" dirty="0" err="1"/>
              <a:t>www.pewsocialtrends.org</a:t>
            </a:r>
            <a:r>
              <a:rPr lang="en-US" sz="1200" dirty="0"/>
              <a:t>/2010/02/24/</a:t>
            </a:r>
            <a:r>
              <a:rPr lang="en-US" sz="1200" dirty="0" err="1"/>
              <a:t>millennials</a:t>
            </a:r>
            <a:r>
              <a:rPr lang="en-US" sz="1200" dirty="0"/>
              <a:t>-confident-connected-open-to-change</a:t>
            </a:r>
            <a:r>
              <a:rPr lang="en-US" sz="1200" dirty="0" smtClean="0"/>
              <a:t>/&gt;</a:t>
            </a:r>
            <a:endParaRPr lang="en-US" sz="1200" dirty="0"/>
          </a:p>
          <a:p>
            <a:pPr marL="171450" indent="-171450">
              <a:buFont typeface="Arial"/>
              <a:buChar char="•"/>
            </a:pPr>
            <a:r>
              <a:rPr lang="en-US" sz="1200" dirty="0" smtClean="0"/>
              <a:t>“</a:t>
            </a:r>
            <a:r>
              <a:rPr lang="en-US" sz="1200" dirty="0"/>
              <a:t>Talking to Strangers: </a:t>
            </a:r>
            <a:r>
              <a:rPr lang="en-US" sz="1200" dirty="0" err="1"/>
              <a:t>Millennials</a:t>
            </a:r>
            <a:r>
              <a:rPr lang="en-US" sz="1200" dirty="0"/>
              <a:t> Trust People Over Brands” 2012. 20 June 2015. </a:t>
            </a:r>
            <a:r>
              <a:rPr lang="en-US" sz="1200" dirty="0" smtClean="0"/>
              <a:t>&lt;</a:t>
            </a:r>
            <a:r>
              <a:rPr lang="en-US" sz="1200" dirty="0"/>
              <a:t>http://</a:t>
            </a:r>
            <a:r>
              <a:rPr lang="en-US" sz="1200" dirty="0" err="1"/>
              <a:t>resources.bazaarvoice.com</a:t>
            </a:r>
            <a:r>
              <a:rPr lang="en-US" sz="1200" dirty="0"/>
              <a:t>/</a:t>
            </a:r>
            <a:r>
              <a:rPr lang="en-US" sz="1200" dirty="0" err="1"/>
              <a:t>rs</a:t>
            </a:r>
            <a:r>
              <a:rPr lang="en-US" sz="1200" dirty="0"/>
              <a:t>/</a:t>
            </a:r>
            <a:r>
              <a:rPr lang="en-US" sz="1200" dirty="0" err="1"/>
              <a:t>bazaarvoice</a:t>
            </a:r>
            <a:r>
              <a:rPr lang="en-US" sz="1200" dirty="0"/>
              <a:t>/images/201202_Millennials_whitepaper.pdf&gt;</a:t>
            </a:r>
          </a:p>
          <a:p>
            <a:pPr marL="171450" indent="-171450">
              <a:buFont typeface="Arial"/>
              <a:buChar char="•"/>
            </a:pPr>
            <a:r>
              <a:rPr lang="en-US" sz="1200" dirty="0"/>
              <a:t>“The Millennial Consumer” 2012. 20 June </a:t>
            </a:r>
            <a:r>
              <a:rPr lang="en-US" sz="1200" dirty="0" smtClean="0"/>
              <a:t>2015. </a:t>
            </a:r>
            <a:r>
              <a:rPr lang="en-US" sz="1200" dirty="0"/>
              <a:t>&lt; http://www.brandchannel.com/images/papers/536_BCG_The_Millennial_Consumer_Apr_2012%20(3)_tcm80-103894.</a:t>
            </a:r>
            <a:r>
              <a:rPr lang="en-US" sz="1200" dirty="0" smtClean="0"/>
              <a:t>pdf&gt;</a:t>
            </a:r>
            <a:endParaRPr lang="en-US" sz="1200" dirty="0"/>
          </a:p>
          <a:p>
            <a:pPr marL="171450" indent="-171450">
              <a:buFont typeface="Arial"/>
              <a:buChar char="•"/>
            </a:pPr>
            <a:r>
              <a:rPr lang="en-US" sz="1200" dirty="0" smtClean="0"/>
              <a:t>“ “</a:t>
            </a:r>
            <a:r>
              <a:rPr lang="en-US" sz="1200" dirty="0"/>
              <a:t>Demographics of Baby Boomers” 2012. 20 June 2015. </a:t>
            </a:r>
            <a:r>
              <a:rPr lang="en-US" sz="1200" dirty="0" smtClean="0"/>
              <a:t>&lt;http</a:t>
            </a:r>
            <a:r>
              <a:rPr lang="en-US" sz="1200" dirty="0"/>
              <a:t>://www.cynopsis.com/editions/cynopsis/cynopsis-media-present-demographic-of-baby-boomers</a:t>
            </a:r>
            <a:r>
              <a:rPr lang="en-US" sz="1200" dirty="0" smtClean="0"/>
              <a:t>/&gt;</a:t>
            </a:r>
            <a:endParaRPr lang="en-US" sz="1200" dirty="0"/>
          </a:p>
          <a:p>
            <a:pPr marL="171450" indent="-171450">
              <a:buFont typeface="Arial"/>
              <a:buChar char="•"/>
            </a:pPr>
            <a:r>
              <a:rPr lang="en-US" sz="1200" dirty="0" smtClean="0"/>
              <a:t>“</a:t>
            </a:r>
            <a:r>
              <a:rPr lang="en-US" sz="1200" dirty="0"/>
              <a:t>Audience Insight: Communicating to Boomers (1946-1962)” 2009. </a:t>
            </a:r>
            <a:r>
              <a:rPr lang="en-US" sz="1200" dirty="0" smtClean="0"/>
              <a:t>20 June 2015. &lt;http</a:t>
            </a:r>
            <a:r>
              <a:rPr lang="en-US" sz="1200" dirty="0"/>
              <a:t>://www.cdc.gov/healthcommunication/audience/</a:t>
            </a:r>
            <a:r>
              <a:rPr lang="en-US" sz="1200" dirty="0" err="1" smtClean="0"/>
              <a:t>audienceinsight_boomers.pdf</a:t>
            </a:r>
            <a:r>
              <a:rPr lang="en-US" sz="1200" dirty="0" smtClean="0"/>
              <a:t>&gt;</a:t>
            </a:r>
            <a:endParaRPr lang="en-US" sz="1200" dirty="0"/>
          </a:p>
          <a:p>
            <a:pPr marL="171450" indent="-171450">
              <a:buFont typeface="Arial"/>
              <a:buChar char="•"/>
            </a:pPr>
            <a:r>
              <a:rPr lang="en-US" sz="1200" dirty="0" smtClean="0"/>
              <a:t>Sense</a:t>
            </a:r>
            <a:r>
              <a:rPr lang="en-US" sz="1200" dirty="0"/>
              <a:t>-Making and Synchronicity: Information-Seeking Behaviors of </a:t>
            </a:r>
            <a:r>
              <a:rPr lang="en-US" sz="1200" dirty="0" err="1"/>
              <a:t>Millennials</a:t>
            </a:r>
            <a:r>
              <a:rPr lang="en-US" sz="1200" dirty="0"/>
              <a:t> and Baby Boomers” 2008. </a:t>
            </a:r>
            <a:r>
              <a:rPr lang="en-US" sz="1200" dirty="0" smtClean="0"/>
              <a:t>20 June 2015. &lt;http</a:t>
            </a:r>
            <a:r>
              <a:rPr lang="en-US" sz="1200" dirty="0"/>
              <a:t>://www.librijournal.org/pdf/2008-2pp123-135.</a:t>
            </a:r>
            <a:r>
              <a:rPr lang="en-US" sz="1200" dirty="0" smtClean="0"/>
              <a:t>pdf</a:t>
            </a:r>
            <a:r>
              <a:rPr lang="en-US" sz="1200" dirty="0"/>
              <a:t>&gt;</a:t>
            </a:r>
            <a:endParaRPr lang="en-US" sz="1200" dirty="0" smtClean="0"/>
          </a:p>
          <a:p>
            <a:pPr marL="171450" indent="-171450">
              <a:buFont typeface="Arial"/>
              <a:buChar char="•"/>
            </a:pPr>
            <a:r>
              <a:rPr lang="en-US" sz="1200" dirty="0" smtClean="0"/>
              <a:t>“Cluster Personas.” 2013. 20 June 2015. &lt;</a:t>
            </a:r>
            <a:r>
              <a:rPr lang="en-US" sz="1200" u="sng" dirty="0" smtClean="0"/>
              <a:t>http</a:t>
            </a:r>
            <a:r>
              <a:rPr lang="en-US" sz="1200" u="sng" dirty="0"/>
              <a:t>://www.pbhfoundation.org/pdfs/about/res/pbh_res/</a:t>
            </a:r>
            <a:r>
              <a:rPr lang="en-US" sz="1200" u="sng" dirty="0" err="1" smtClean="0"/>
              <a:t>Fruit_VegetableShopperPersonasBW.pdf</a:t>
            </a:r>
            <a:r>
              <a:rPr lang="en-US" sz="1200" u="sng" dirty="0" smtClean="0"/>
              <a:t>&gt;</a:t>
            </a:r>
            <a:endParaRPr lang="en-US" sz="1200" dirty="0" smtClean="0"/>
          </a:p>
          <a:p>
            <a:pPr marL="171450" indent="-171450">
              <a:buFont typeface="Arial"/>
              <a:buChar char="•"/>
            </a:pPr>
            <a:r>
              <a:rPr lang="en-US" sz="1200" dirty="0" smtClean="0"/>
              <a:t>Social Networking Fact Sheet. 2014. 20 June 2015</a:t>
            </a:r>
            <a:r>
              <a:rPr lang="en-US" sz="1200" dirty="0"/>
              <a:t>. </a:t>
            </a:r>
            <a:r>
              <a:rPr lang="en-US" sz="1200" dirty="0" smtClean="0"/>
              <a:t>&lt;http</a:t>
            </a:r>
            <a:r>
              <a:rPr lang="en-US" sz="1200" dirty="0"/>
              <a:t>://www.pewinternet.org/fact-sheets/social-networking-fact-sheet</a:t>
            </a:r>
            <a:r>
              <a:rPr lang="en-US" sz="1200" dirty="0" smtClean="0"/>
              <a:t>/&gt;</a:t>
            </a:r>
          </a:p>
          <a:p>
            <a:pPr marL="171450" indent="-171450">
              <a:buFont typeface="Arial"/>
              <a:buChar char="•"/>
            </a:pPr>
            <a:r>
              <a:rPr lang="en-US" sz="1200" dirty="0" smtClean="0"/>
              <a:t>Demographics of Key Social Networking Platforms. 2015. 20 June 2015. &lt;</a:t>
            </a:r>
            <a:r>
              <a:rPr lang="en-US" sz="1200" u="sng" dirty="0"/>
              <a:t>http://www.pewinternet.org/2015/01/09/demographics-of-key-social-networking-platforms-2</a:t>
            </a:r>
            <a:r>
              <a:rPr lang="en-US" sz="1200" u="sng" dirty="0" smtClean="0"/>
              <a:t>/</a:t>
            </a:r>
            <a:r>
              <a:rPr lang="en-US" sz="1200" dirty="0"/>
              <a:t>&gt;</a:t>
            </a:r>
            <a:endParaRPr lang="en-US" sz="1200" dirty="0" smtClean="0"/>
          </a:p>
          <a:p>
            <a:pPr marL="171450" indent="-171450">
              <a:buFont typeface="Arial"/>
              <a:buChar char="•"/>
            </a:pPr>
            <a:r>
              <a:rPr lang="en-US" sz="1200" dirty="0" smtClean="0"/>
              <a:t>“Marketing to Baby Boomers” No Date. </a:t>
            </a:r>
            <a:r>
              <a:rPr lang="en-US" sz="1200" dirty="0"/>
              <a:t>20 June 2015. </a:t>
            </a:r>
            <a:r>
              <a:rPr lang="en-US" sz="1200" dirty="0" smtClean="0"/>
              <a:t>&lt;https</a:t>
            </a:r>
            <a:r>
              <a:rPr lang="en-US" sz="1200" dirty="0"/>
              <a:t>://www.nestleprofessional.com/united-states/en/SiteArticles/Pages/InsightsMIXMagazineMarketingtoBabyBoomers.aspx?UrlReferrer=https%3a%2f%2fwww.google.com%</a:t>
            </a:r>
            <a:r>
              <a:rPr lang="en-US" sz="1200" dirty="0" smtClean="0"/>
              <a:t>2f&gt;</a:t>
            </a:r>
            <a:endParaRPr lang="en-US" sz="1200" dirty="0"/>
          </a:p>
          <a:p>
            <a:pPr marL="171450" indent="-171450">
              <a:buFont typeface="Arial"/>
              <a:buChar char="•"/>
            </a:pPr>
            <a:endParaRPr lang="en-US" sz="1200" dirty="0"/>
          </a:p>
        </p:txBody>
      </p:sp>
    </p:spTree>
    <p:extLst>
      <p:ext uri="{BB962C8B-B14F-4D97-AF65-F5344CB8AC3E}">
        <p14:creationId xmlns:p14="http://schemas.microsoft.com/office/powerpoint/2010/main" val="2515125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TotalTime>
  <Words>1295</Words>
  <Application>Microsoft Macintosh PowerPoint</Application>
  <PresentationFormat>On-screen Show (4:3)</PresentationFormat>
  <Paragraphs>162</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GSA Hackathon Personas</vt:lpstr>
      <vt:lpstr>PowerPoint Presentation</vt:lpstr>
      <vt:lpstr>About Personas</vt:lpstr>
      <vt:lpstr>Persona Overview</vt:lpstr>
      <vt:lpstr>Detailed Persona</vt:lpstr>
      <vt:lpstr>Detailed Persona</vt:lpstr>
      <vt:lpstr>Detailed Persona</vt:lpstr>
      <vt:lpstr>Detailed Persona</vt:lpstr>
      <vt:lpstr>References</vt:lpstr>
    </vt:vector>
  </TitlesOfParts>
  <Company>Phase One Consulting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Ramsey Hassan</dc:creator>
  <cp:lastModifiedBy>Casey Linsey</cp:lastModifiedBy>
  <cp:revision>22</cp:revision>
  <cp:lastPrinted>2012-07-24T13:37:30Z</cp:lastPrinted>
  <dcterms:created xsi:type="dcterms:W3CDTF">2012-07-24T13:11:47Z</dcterms:created>
  <dcterms:modified xsi:type="dcterms:W3CDTF">2015-06-22T01:41:33Z</dcterms:modified>
</cp:coreProperties>
</file>