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6"/>
  </p:sldMasterIdLst>
  <p:notesMasterIdLst>
    <p:notesMasterId r:id="rId50"/>
  </p:notesMasterIdLst>
  <p:handoutMasterIdLst>
    <p:handoutMasterId r:id="rId51"/>
  </p:handoutMasterIdLst>
  <p:sldIdLst>
    <p:sldId id="283" r:id="rId37"/>
    <p:sldId id="371" r:id="rId38"/>
    <p:sldId id="306" r:id="rId39"/>
    <p:sldId id="365" r:id="rId40"/>
    <p:sldId id="366" r:id="rId41"/>
    <p:sldId id="367" r:id="rId42"/>
    <p:sldId id="369" r:id="rId43"/>
    <p:sldId id="368" r:id="rId44"/>
    <p:sldId id="370" r:id="rId45"/>
    <p:sldId id="372" r:id="rId46"/>
    <p:sldId id="373" r:id="rId47"/>
    <p:sldId id="364" r:id="rId48"/>
    <p:sldId id="257" r:id="rId49"/>
  </p:sldIdLst>
  <p:sldSz cx="12436475" cy="6994525"/>
  <p:notesSz cx="7099300" cy="10234613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283"/>
            <p14:sldId id="371"/>
            <p14:sldId id="306"/>
            <p14:sldId id="365"/>
            <p14:sldId id="366"/>
            <p14:sldId id="367"/>
            <p14:sldId id="369"/>
            <p14:sldId id="368"/>
            <p14:sldId id="370"/>
            <p14:sldId id="372"/>
            <p14:sldId id="373"/>
            <p14:sldId id="364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72C6"/>
    <a:srgbClr val="DC3C00"/>
    <a:srgbClr val="002050"/>
    <a:srgbClr val="EEEEEE"/>
    <a:srgbClr val="737373"/>
    <a:srgbClr val="333333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4" autoAdjust="0"/>
    <p:restoredTop sz="95742" autoAdjust="0"/>
  </p:normalViewPr>
  <p:slideViewPr>
    <p:cSldViewPr>
      <p:cViewPr varScale="1">
        <p:scale>
          <a:sx n="61" d="100"/>
          <a:sy n="61" d="100"/>
        </p:scale>
        <p:origin x="600" y="2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0" Type="http://schemas.openxmlformats.org/officeDocument/2006/relationships/customXml" Target="../customXml/item20.xml"/><Relationship Id="rId41" Type="http://schemas.openxmlformats.org/officeDocument/2006/relationships/slide" Target="slides/slide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4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955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4/1/2021 1:55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5998909" cy="372084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marL="431615" defTabSz="990152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87076" y="9721106"/>
            <a:ext cx="1110581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722882"/>
            <a:ext cx="6129062" cy="39842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marL="619049" indent="0" algn="l">
              <a:defRPr sz="1300"/>
            </a:lvl1pPr>
          </a:lstStyle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117230" y="9721106"/>
            <a:ext cx="980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a-t-materials.com/2019/10/20/kotoba-138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51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03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https://toa-t-materials.com/2019/10/20/kotoba-138/</a:t>
            </a:r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1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0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4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0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4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9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4/1/2021 1:55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8.xml"/><Relationship Id="rId4" Type="http://schemas.openxmlformats.org/officeDocument/2006/relationships/customXml" Target="../../customXml/item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3.xml"/><Relationship Id="rId4" Type="http://schemas.openxmlformats.org/officeDocument/2006/relationships/customXml" Target="../../customXml/item2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3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2.xml"/><Relationship Id="rId4" Type="http://schemas.openxmlformats.org/officeDocument/2006/relationships/customXml" Target="../../customXml/item2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oa-t-materials.com/wp-content/uploads/2019/10/990039.png">
            <a:extLst>
              <a:ext uri="{FF2B5EF4-FFF2-40B4-BE49-F238E27FC236}">
                <a16:creationId xmlns:a16="http://schemas.microsoft.com/office/drawing/2014/main" id="{1291D93D-0A3D-4A00-A2AE-2CDB82149A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0"/>
            <a:ext cx="9326562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7F2C2A-8974-4779-84FE-0AA364B4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おめでとう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197" r:id="rId4"/>
    <p:sldLayoutId id="2147484087" r:id="rId5"/>
    <p:sldLayoutId id="2147484098" r:id="rId6"/>
    <p:sldLayoutId id="2147484086" r:id="rId7"/>
    <p:sldLayoutId id="2147484099" r:id="rId8"/>
    <p:sldLayoutId id="2147484106" r:id="rId9"/>
    <p:sldLayoutId id="2147484092" r:id="rId10"/>
    <p:sldLayoutId id="2147484196" r:id="rId11"/>
    <p:sldLayoutId id="2147484201" r:id="rId12"/>
    <p:sldLayoutId id="2147484198" r:id="rId13"/>
    <p:sldLayoutId id="2147484202" r:id="rId14"/>
    <p:sldLayoutId id="2147484199" r:id="rId15"/>
    <p:sldLayoutId id="2147484200" r:id="rId16"/>
    <p:sldLayoutId id="2147484130" r:id="rId17"/>
    <p:sldLayoutId id="2147484205" r:id="rId18"/>
    <p:sldLayoutId id="2147484206" r:id="rId19"/>
    <p:sldLayoutId id="2147484093" r:id="rId20"/>
    <p:sldLayoutId id="2147484127" r:id="rId21"/>
    <p:sldLayoutId id="2147484094" r:id="rId22"/>
    <p:sldLayoutId id="2147484195" r:id="rId23"/>
    <p:sldLayoutId id="2147484096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74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s://mapshaper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Lab04 </a:t>
            </a:r>
            <a:r>
              <a:rPr lang="zh-TW" altLang="en-US" dirty="0">
                <a:solidFill>
                  <a:schemeClr val="bg1"/>
                </a:solidFill>
              </a:rPr>
              <a:t>說明</a:t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作業說明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76944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請同一個實驗室的同學查詢自己住家地址的緯度以及經度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撰寫一個 </a:t>
            </a:r>
            <a:r>
              <a:rPr lang="en-US" altLang="zh-TW" dirty="0"/>
              <a:t>.csv </a:t>
            </a:r>
            <a:r>
              <a:rPr lang="zh-TW" altLang="en-US" dirty="0"/>
              <a:t>檔案，檔名為 教授姓名</a:t>
            </a:r>
            <a:r>
              <a:rPr lang="en-US" altLang="zh-TW" dirty="0"/>
              <a:t>.csv</a:t>
            </a:r>
            <a:r>
              <a:rPr lang="zh-TW" altLang="en-US" dirty="0"/>
              <a:t> ，內容為同一個實驗室所有同學住家的緯度以及經度</a:t>
            </a:r>
            <a:endParaRPr lang="en-US" altLang="zh-TW" dirty="0"/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8D7"/>
                </a:solidFill>
              </a:rPr>
              <a:t>例如，你的教授姓名為 </a:t>
            </a:r>
            <a:r>
              <a:rPr lang="en-US" altLang="zh-TW" sz="2500" dirty="0">
                <a:solidFill>
                  <a:srgbClr val="0078D7"/>
                </a:solidFill>
              </a:rPr>
              <a:t>“</a:t>
            </a:r>
            <a:r>
              <a:rPr lang="zh-TW" altLang="en-US" sz="2500" dirty="0">
                <a:solidFill>
                  <a:srgbClr val="0078D7"/>
                </a:solidFill>
              </a:rPr>
              <a:t>王教授</a:t>
            </a:r>
            <a:r>
              <a:rPr lang="en-US" altLang="zh-TW" sz="2500" dirty="0">
                <a:solidFill>
                  <a:srgbClr val="0078D7"/>
                </a:solidFill>
              </a:rPr>
              <a:t>”</a:t>
            </a:r>
            <a:r>
              <a:rPr lang="zh-TW" altLang="en-US" sz="2500" dirty="0">
                <a:solidFill>
                  <a:srgbClr val="0078D7"/>
                </a:solidFill>
              </a:rPr>
              <a:t>，則命名為 </a:t>
            </a:r>
            <a:r>
              <a:rPr lang="en-US" altLang="zh-TW" sz="2500" dirty="0">
                <a:solidFill>
                  <a:srgbClr val="0078D7"/>
                </a:solidFill>
              </a:rPr>
              <a:t>“</a:t>
            </a:r>
            <a:r>
              <a:rPr lang="zh-TW" altLang="en-US" sz="2500" dirty="0">
                <a:solidFill>
                  <a:srgbClr val="0078D7"/>
                </a:solidFill>
              </a:rPr>
              <a:t>王教授</a:t>
            </a:r>
            <a:r>
              <a:rPr lang="en-US" altLang="zh-TW" sz="2500" dirty="0">
                <a:solidFill>
                  <a:srgbClr val="0078D7"/>
                </a:solidFill>
              </a:rPr>
              <a:t>.csv”</a:t>
            </a:r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8D7"/>
                </a:solidFill>
              </a:rPr>
              <a:t>內容為 姓名</a:t>
            </a:r>
            <a:r>
              <a:rPr lang="en-US" altLang="zh-TW" sz="2500" dirty="0">
                <a:solidFill>
                  <a:srgbClr val="0078D7"/>
                </a:solidFill>
              </a:rPr>
              <a:t>,</a:t>
            </a:r>
            <a:r>
              <a:rPr lang="zh-TW" altLang="en-US" sz="2500" dirty="0">
                <a:solidFill>
                  <a:srgbClr val="0078D7"/>
                </a:solidFill>
              </a:rPr>
              <a:t>緯度</a:t>
            </a:r>
            <a:r>
              <a:rPr lang="en-US" altLang="zh-TW" sz="2500" dirty="0">
                <a:solidFill>
                  <a:srgbClr val="0078D7"/>
                </a:solidFill>
              </a:rPr>
              <a:t>,</a:t>
            </a:r>
            <a:r>
              <a:rPr lang="zh-TW" altLang="en-US" sz="2500" dirty="0">
                <a:solidFill>
                  <a:srgbClr val="0078D7"/>
                </a:solidFill>
              </a:rPr>
              <a:t>經度，詳細內容請參照附件中的 </a:t>
            </a:r>
            <a:r>
              <a:rPr lang="en-US" altLang="zh-TW" sz="2500" dirty="0">
                <a:solidFill>
                  <a:srgbClr val="0078D7"/>
                </a:solidFill>
              </a:rPr>
              <a:t>“</a:t>
            </a:r>
            <a:r>
              <a:rPr lang="zh-TW" altLang="en-US" sz="2500" dirty="0">
                <a:solidFill>
                  <a:srgbClr val="0078D7"/>
                </a:solidFill>
              </a:rPr>
              <a:t>王教授</a:t>
            </a:r>
            <a:r>
              <a:rPr lang="en-US" altLang="zh-TW" sz="2500" dirty="0">
                <a:solidFill>
                  <a:srgbClr val="0078D7"/>
                </a:solidFill>
              </a:rPr>
              <a:t>.csv”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以助教提供的範例程式為基礎，新增一個能夠讀取該 </a:t>
            </a:r>
            <a:r>
              <a:rPr lang="en-US" altLang="zh-TW" dirty="0"/>
              <a:t>.csv </a:t>
            </a:r>
            <a:r>
              <a:rPr lang="zh-TW" altLang="en-US" dirty="0"/>
              <a:t>檔案的功能，將同實驗室所有同學的住家以 </a:t>
            </a:r>
            <a:r>
              <a:rPr lang="en-US" altLang="zh-TW" dirty="0" err="1"/>
              <a:t>svg</a:t>
            </a:r>
            <a:r>
              <a:rPr lang="en-US" altLang="zh-TW" dirty="0"/>
              <a:t> circle </a:t>
            </a:r>
            <a:r>
              <a:rPr lang="zh-TW" altLang="en-US" dirty="0"/>
              <a:t>的形式標在地圖上，並於 </a:t>
            </a:r>
            <a:r>
              <a:rPr lang="en-US" altLang="zh-TW" dirty="0"/>
              <a:t>circle </a:t>
            </a:r>
            <a:r>
              <a:rPr lang="zh-TW" altLang="en-US" dirty="0"/>
              <a:t>的右側標註同學的姓名，網頁上方需顯示教授的姓名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3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作業範例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360920"/>
          </a:xfrm>
        </p:spPr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633E03-4A4C-4616-9603-79AA0B6B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7" y="1387009"/>
            <a:ext cx="9674442" cy="56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a-t-materials.com/wp-content/uploads/2019/10/990039.png">
            <a:extLst>
              <a:ext uri="{FF2B5EF4-FFF2-40B4-BE49-F238E27FC236}">
                <a16:creationId xmlns:a16="http://schemas.microsoft.com/office/drawing/2014/main" id="{1C580274-B24C-4187-A59F-03F6B746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0"/>
            <a:ext cx="9326562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おめでとう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61665"/>
          </a:xfrm>
        </p:spPr>
        <p:txBody>
          <a:bodyPr/>
          <a:lstStyle/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4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2C6"/>
                </a:solidFill>
              </a:rPr>
              <a:t>地圖資料格式說明</a:t>
            </a:r>
            <a:endParaRPr lang="en-US" dirty="0">
              <a:solidFill>
                <a:srgbClr val="0072C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11796077" cy="615245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Shapefile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副檔名為 </a:t>
            </a:r>
            <a:r>
              <a:rPr lang="en-US" altLang="zh-TW" dirty="0"/>
              <a:t>.</a:t>
            </a:r>
            <a:r>
              <a:rPr lang="en-US" altLang="zh-TW" dirty="0" err="1"/>
              <a:t>shp</a:t>
            </a:r>
            <a:r>
              <a:rPr lang="zh-TW" altLang="en-US" dirty="0"/>
              <a:t> ，是美國環境系統研究所公司（</a:t>
            </a:r>
            <a:r>
              <a:rPr lang="en-US" altLang="zh-TW" dirty="0"/>
              <a:t>ESRI</a:t>
            </a:r>
            <a:r>
              <a:rPr lang="zh-TW" altLang="en-US" dirty="0"/>
              <a:t>）開發的空間資料開放格式。該檔案格式已經成為了地理訊息軟體界的開放標準。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dirty="0" err="1"/>
              <a:t>GeoJSON</a:t>
            </a:r>
            <a:r>
              <a:rPr lang="en-US" altLang="zh-TW" dirty="0"/>
              <a:t>: </a:t>
            </a:r>
            <a:r>
              <a:rPr lang="zh-TW" altLang="en-US" dirty="0"/>
              <a:t>副檔名為 </a:t>
            </a:r>
            <a:r>
              <a:rPr lang="en-US" altLang="zh-TW" dirty="0"/>
              <a:t>.json </a:t>
            </a:r>
            <a:r>
              <a:rPr lang="zh-TW" altLang="en-US" dirty="0"/>
              <a:t>， 是一種基於</a:t>
            </a:r>
            <a:r>
              <a:rPr lang="en-US" altLang="zh-TW" dirty="0"/>
              <a:t>JSON</a:t>
            </a:r>
            <a:r>
              <a:rPr lang="zh-TW" altLang="en-US" dirty="0"/>
              <a:t>的地理空間數據交換格式，它定義了幾種類型</a:t>
            </a:r>
            <a:r>
              <a:rPr lang="en-US" altLang="zh-TW" dirty="0"/>
              <a:t>JSON</a:t>
            </a:r>
            <a:r>
              <a:rPr lang="zh-TW" altLang="en-US" dirty="0"/>
              <a:t>對象以及它們組合在一起的方法，以表示有關地理要素、屬性和它們的空間範圍的數據。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dirty="0" err="1"/>
              <a:t>TopoJSON</a:t>
            </a:r>
            <a:r>
              <a:rPr lang="en-US" altLang="zh-TW" dirty="0"/>
              <a:t>: </a:t>
            </a:r>
            <a:r>
              <a:rPr lang="zh-TW" altLang="en-US" dirty="0"/>
              <a:t>副檔名為 </a:t>
            </a:r>
            <a:r>
              <a:rPr lang="en-US" altLang="zh-TW" dirty="0"/>
              <a:t>.json </a:t>
            </a:r>
            <a:r>
              <a:rPr lang="zh-TW" altLang="en-US" dirty="0"/>
              <a:t>，為 </a:t>
            </a:r>
            <a:r>
              <a:rPr lang="en-US" altLang="zh-TW" dirty="0" err="1"/>
              <a:t>GeoJSON</a:t>
            </a:r>
            <a:r>
              <a:rPr lang="en-US" altLang="zh-TW" dirty="0"/>
              <a:t> </a:t>
            </a:r>
            <a:r>
              <a:rPr lang="zh-TW" altLang="en-US" dirty="0"/>
              <a:t>的擴展，對 </a:t>
            </a:r>
            <a:r>
              <a:rPr lang="en-US" altLang="zh-TW" dirty="0"/>
              <a:t>topology </a:t>
            </a:r>
            <a:r>
              <a:rPr lang="zh-TW" altLang="en-US" dirty="0"/>
              <a:t>進行編碼，因為 </a:t>
            </a:r>
            <a:r>
              <a:rPr lang="en-US" altLang="zh-TW" dirty="0" err="1"/>
              <a:t>GeoJSON</a:t>
            </a:r>
            <a:r>
              <a:rPr lang="en-US" altLang="zh-TW" dirty="0"/>
              <a:t> </a:t>
            </a:r>
            <a:r>
              <a:rPr lang="zh-TW" altLang="en-US" dirty="0"/>
              <a:t>會包含大量重複的點，使用 </a:t>
            </a:r>
            <a:r>
              <a:rPr lang="en-US" altLang="zh-TW" dirty="0" err="1"/>
              <a:t>TopoJSON</a:t>
            </a:r>
            <a:r>
              <a:rPr lang="zh-TW" altLang="en-US" dirty="0"/>
              <a:t> 利用 </a:t>
            </a:r>
            <a:r>
              <a:rPr lang="en-US" altLang="zh-TW" dirty="0"/>
              <a:t>arcs (</a:t>
            </a:r>
            <a:r>
              <a:rPr lang="zh-TW" altLang="en-US" dirty="0"/>
              <a:t>共享邊</a:t>
            </a:r>
            <a:r>
              <a:rPr lang="en-US" altLang="zh-TW" dirty="0"/>
              <a:t>)</a:t>
            </a:r>
            <a:r>
              <a:rPr lang="zh-TW" altLang="en-US" dirty="0"/>
              <a:t>的方式結合座標，消除原本 </a:t>
            </a:r>
            <a:r>
              <a:rPr lang="en-US" altLang="zh-TW" dirty="0" err="1"/>
              <a:t>GeoJSON</a:t>
            </a:r>
            <a:r>
              <a:rPr lang="zh-TW" altLang="en-US" dirty="0"/>
              <a:t> 冗餘的資料，大幅減少檔案大小。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請注意，</a:t>
            </a:r>
            <a:r>
              <a:rPr lang="en-US" altLang="zh-TW" dirty="0">
                <a:solidFill>
                  <a:srgbClr val="FF0000"/>
                </a:solidFill>
              </a:rPr>
              <a:t>d3.jsv4 </a:t>
            </a:r>
            <a:r>
              <a:rPr lang="zh-TW" altLang="en-US" dirty="0">
                <a:solidFill>
                  <a:srgbClr val="FF0000"/>
                </a:solidFill>
              </a:rPr>
              <a:t>並不支援 </a:t>
            </a:r>
            <a:r>
              <a:rPr lang="en-US" altLang="zh-TW" dirty="0" err="1">
                <a:solidFill>
                  <a:srgbClr val="FF0000"/>
                </a:solidFill>
              </a:rPr>
              <a:t>TopoJSON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格式的資料</a:t>
            </a:r>
            <a:r>
              <a:rPr lang="zh-TW" altLang="en-US" dirty="0"/>
              <a:t>，需要引入 </a:t>
            </a:r>
            <a:r>
              <a:rPr lang="en-US" altLang="zh-TW" dirty="0"/>
              <a:t>topojson.js </a:t>
            </a:r>
            <a:r>
              <a:rPr lang="zh-TW" altLang="en-US" dirty="0"/>
              <a:t>來處理 </a:t>
            </a:r>
            <a:r>
              <a:rPr lang="en-US" altLang="zh-TW" dirty="0" err="1"/>
              <a:t>TopoJSON</a:t>
            </a:r>
            <a:r>
              <a:rPr lang="zh-TW" altLang="en-US" dirty="0"/>
              <a:t> 格式的資料，以轉成 </a:t>
            </a:r>
            <a:r>
              <a:rPr lang="en-US" altLang="zh-TW" dirty="0"/>
              <a:t>d3.js </a:t>
            </a:r>
            <a:r>
              <a:rPr lang="zh-TW" altLang="en-US" dirty="0"/>
              <a:t>能支援的 </a:t>
            </a:r>
            <a:r>
              <a:rPr lang="en-US" altLang="zh-TW" dirty="0" err="1"/>
              <a:t>GeoJSON</a:t>
            </a:r>
            <a:r>
              <a:rPr lang="zh-TW" altLang="en-US" dirty="0"/>
              <a:t> 格式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8961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請至 </a:t>
            </a:r>
            <a:r>
              <a:rPr lang="en-US" altLang="zh-TW" dirty="0">
                <a:hlinkClick r:id="rId3"/>
              </a:rPr>
              <a:t>https://data.gov.tw/dataset/7442</a:t>
            </a:r>
            <a:r>
              <a:rPr lang="zh-TW" altLang="en-US" dirty="0"/>
              <a:t> 下載政府公開資料集</a:t>
            </a:r>
            <a:endParaRPr lang="en-US" altLang="zh-TW" dirty="0"/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FF0000"/>
                </a:solidFill>
              </a:rPr>
              <a:t>請務必選擇 </a:t>
            </a:r>
            <a:r>
              <a:rPr lang="en-US" altLang="zh-TW" sz="2500" dirty="0">
                <a:solidFill>
                  <a:srgbClr val="FF0000"/>
                </a:solidFill>
              </a:rPr>
              <a:t>SHP</a:t>
            </a:r>
            <a:r>
              <a:rPr lang="zh-TW" altLang="en-US" sz="2500" dirty="0">
                <a:solidFill>
                  <a:srgbClr val="FF0000"/>
                </a:solidFill>
              </a:rPr>
              <a:t> 格式</a:t>
            </a:r>
            <a:r>
              <a:rPr lang="en-US" altLang="zh-TW" sz="2500" dirty="0">
                <a:solidFill>
                  <a:srgbClr val="FF0000"/>
                </a:solidFill>
              </a:rPr>
              <a:t>!!!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至 </a:t>
            </a:r>
            <a:r>
              <a:rPr lang="en-US" altLang="zh-TW" dirty="0">
                <a:hlinkClick r:id="rId4"/>
              </a:rPr>
              <a:t>https://mapshaper.org/</a:t>
            </a:r>
            <a:r>
              <a:rPr lang="zh-TW" altLang="en-US" dirty="0"/>
              <a:t>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將第 </a:t>
            </a:r>
            <a:r>
              <a:rPr lang="en-US" altLang="zh-TW" dirty="0"/>
              <a:t>1 </a:t>
            </a:r>
            <a:r>
              <a:rPr lang="zh-TW" altLang="en-US" dirty="0"/>
              <a:t>步下載的資料集壓縮檔拖移到 </a:t>
            </a:r>
            <a:r>
              <a:rPr lang="en-US" altLang="zh-TW" dirty="0"/>
              <a:t>“Drop files here”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4FA890B-18D0-4B1A-A74A-86FB0190F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37" y="4359217"/>
            <a:ext cx="8984773" cy="26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3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en-US" dirty="0"/>
              <a:t>選擇 </a:t>
            </a:r>
            <a:r>
              <a:rPr lang="en-US" altLang="zh-TW" dirty="0"/>
              <a:t>Import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7BC2F4-5300-42FC-9DA0-96625C1A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037" y="2035504"/>
            <a:ext cx="4800600" cy="32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0195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TW" altLang="en-US" dirty="0"/>
              <a:t>直接轉換出來的地圖大小會很大，可以做 </a:t>
            </a:r>
            <a:r>
              <a:rPr lang="en-US" altLang="zh-TW" dirty="0"/>
              <a:t>Simplify</a:t>
            </a:r>
            <a:r>
              <a:rPr lang="zh-TW" altLang="en-US" dirty="0"/>
              <a:t> 簡化地圖</a:t>
            </a:r>
            <a:endParaRPr lang="en-US" altLang="zh-TW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FCEF24-5CB0-45A8-A3B3-9350B8B2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1973262"/>
            <a:ext cx="8706297" cy="2286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281384-B234-49CA-BBCD-2B64D0DFC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36" y="4487862"/>
            <a:ext cx="8782497" cy="18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0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524589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輸出 </a:t>
            </a:r>
            <a:r>
              <a:rPr lang="en-US" altLang="zh-TW" dirty="0" err="1"/>
              <a:t>TopoJSON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請同學不要選擇 </a:t>
            </a:r>
            <a:r>
              <a:rPr lang="en-US" altLang="zh-TW" dirty="0" err="1">
                <a:solidFill>
                  <a:srgbClr val="FF0000"/>
                </a:solidFill>
              </a:rPr>
              <a:t>GeoJSON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作為輸出</a:t>
            </a:r>
            <a:endParaRPr lang="en-US" altLang="zh-TW" dirty="0"/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2C6"/>
                </a:solidFill>
              </a:rPr>
              <a:t>經過實測，若 </a:t>
            </a:r>
            <a:r>
              <a:rPr lang="en-US" altLang="zh-TW" sz="2500" dirty="0">
                <a:solidFill>
                  <a:srgbClr val="0072C6"/>
                </a:solidFill>
              </a:rPr>
              <a:t>d3.js</a:t>
            </a:r>
            <a:r>
              <a:rPr lang="zh-TW" altLang="en-US" sz="2500" dirty="0">
                <a:solidFill>
                  <a:srgbClr val="0072C6"/>
                </a:solidFill>
              </a:rPr>
              <a:t> 直接讀取此網站轉換出來 </a:t>
            </a:r>
            <a:r>
              <a:rPr lang="en-US" altLang="zh-TW" sz="2500" dirty="0" err="1">
                <a:solidFill>
                  <a:srgbClr val="0072C6"/>
                </a:solidFill>
              </a:rPr>
              <a:t>GeoJSON</a:t>
            </a:r>
            <a:r>
              <a:rPr lang="en-US" altLang="zh-TW" sz="2500" dirty="0">
                <a:solidFill>
                  <a:srgbClr val="0072C6"/>
                </a:solidFill>
              </a:rPr>
              <a:t> </a:t>
            </a:r>
            <a:r>
              <a:rPr lang="zh-TW" altLang="en-US" sz="2500" dirty="0">
                <a:solidFill>
                  <a:srgbClr val="0072C6"/>
                </a:solidFill>
              </a:rPr>
              <a:t>格式的資料，</a:t>
            </a:r>
            <a:r>
              <a:rPr lang="zh-TW" altLang="en-US" sz="2500" dirty="0">
                <a:solidFill>
                  <a:srgbClr val="FF0000"/>
                </a:solidFill>
              </a:rPr>
              <a:t>會無法正確產生 </a:t>
            </a:r>
            <a:r>
              <a:rPr lang="en-US" altLang="zh-TW" sz="2500" dirty="0" err="1">
                <a:solidFill>
                  <a:srgbClr val="FF0000"/>
                </a:solidFill>
              </a:rPr>
              <a:t>svg</a:t>
            </a:r>
            <a:r>
              <a:rPr lang="zh-TW" altLang="en-US" sz="2500" dirty="0">
                <a:solidFill>
                  <a:srgbClr val="FF0000"/>
                </a:solidFill>
              </a:rPr>
              <a:t> </a:t>
            </a:r>
            <a:r>
              <a:rPr lang="en-US" altLang="zh-TW" sz="2500" dirty="0">
                <a:solidFill>
                  <a:srgbClr val="FF0000"/>
                </a:solidFill>
              </a:rPr>
              <a:t>path </a:t>
            </a:r>
            <a:r>
              <a:rPr lang="zh-TW" altLang="en-US" sz="2500" dirty="0">
                <a:solidFill>
                  <a:srgbClr val="FF0000"/>
                </a:solidFill>
              </a:rPr>
              <a:t>的參數</a:t>
            </a:r>
            <a:endParaRPr lang="en-US" sz="25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網頁會自動下載一個 </a:t>
            </a:r>
            <a:r>
              <a:rPr lang="en-US" altLang="zh-TW" dirty="0"/>
              <a:t>.json </a:t>
            </a:r>
            <a:r>
              <a:rPr lang="zh-TW" altLang="en-US" dirty="0"/>
              <a:t>檔案，請同學</a:t>
            </a:r>
            <a:r>
              <a:rPr lang="zh-TW" altLang="en-US" dirty="0">
                <a:solidFill>
                  <a:srgbClr val="FF0000"/>
                </a:solidFill>
              </a:rPr>
              <a:t>不要修改這個檔案的檔名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F40615-6A8D-413D-BDB4-3F9C6B83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2606640"/>
            <a:ext cx="9296878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抓取維基百科</a:t>
            </a:r>
            <a:r>
              <a:rPr lang="zh-TW" altLang="en-US" dirty="0"/>
              <a:t>縣市</a:t>
            </a:r>
            <a:r>
              <a:rPr lang="zh-TW" altLang="en-US" dirty="0">
                <a:solidFill>
                  <a:schemeClr val="accent2"/>
                </a:solidFill>
              </a:rPr>
              <a:t>資料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314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確保電腦上有安裝 </a:t>
            </a:r>
            <a:r>
              <a:rPr lang="en-US" altLang="zh-TW" dirty="0"/>
              <a:t>python</a:t>
            </a:r>
            <a:r>
              <a:rPr lang="zh-TW" altLang="en-US" dirty="0"/>
              <a:t>，以及</a:t>
            </a:r>
            <a:r>
              <a:rPr lang="en-US" altLang="zh-TW" dirty="0"/>
              <a:t> requests </a:t>
            </a:r>
            <a:r>
              <a:rPr lang="zh-TW" altLang="en-US" dirty="0"/>
              <a:t>和 </a:t>
            </a:r>
            <a:r>
              <a:rPr lang="en-US" altLang="zh-TW" dirty="0" err="1"/>
              <a:t>pyquery</a:t>
            </a:r>
            <a:r>
              <a:rPr lang="en-US" altLang="zh-TW" dirty="0"/>
              <a:t> </a:t>
            </a:r>
            <a:r>
              <a:rPr lang="zh-TW" altLang="en-US" dirty="0"/>
              <a:t>兩個 </a:t>
            </a:r>
            <a:r>
              <a:rPr lang="en-US" altLang="zh-TW" dirty="0"/>
              <a:t>python </a:t>
            </a:r>
            <a:r>
              <a:rPr lang="zh-TW" altLang="en-US" dirty="0"/>
              <a:t>套件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/>
              <a:t>getInfo.py</a:t>
            </a:r>
            <a:r>
              <a:rPr lang="zh-TW" altLang="en-US" dirty="0"/>
              <a:t> ， 此程式會產生 </a:t>
            </a:r>
            <a:r>
              <a:rPr lang="en-US" altLang="zh-TW" dirty="0"/>
              <a:t>city-</a:t>
            </a:r>
            <a:r>
              <a:rPr lang="en-US" altLang="zh-TW" dirty="0" err="1"/>
              <a:t>info.json</a:t>
            </a:r>
            <a:r>
              <a:rPr lang="zh-TW" altLang="en-US" dirty="0"/>
              <a:t> 檔案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該檔案包含縣市的相關資料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260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80083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將轉換好的 </a:t>
            </a:r>
            <a:r>
              <a:rPr lang="en-US" altLang="zh-TW" dirty="0"/>
              <a:t>.json</a:t>
            </a:r>
            <a:r>
              <a:rPr lang="zh-TW" altLang="en-US" dirty="0"/>
              <a:t> 檔案移動到 </a:t>
            </a:r>
            <a:r>
              <a:rPr lang="en-US" altLang="zh-TW" dirty="0"/>
              <a:t>lab04 </a:t>
            </a:r>
            <a:r>
              <a:rPr lang="zh-TW" altLang="en-US" dirty="0"/>
              <a:t>資料夾中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修改 </a:t>
            </a:r>
            <a:r>
              <a:rPr lang="en-US" altLang="zh-TW" dirty="0"/>
              <a:t>getMap.js</a:t>
            </a:r>
            <a:r>
              <a:rPr lang="zh-TW" altLang="en-US" dirty="0"/>
              <a:t> 中 </a:t>
            </a:r>
            <a:r>
              <a:rPr lang="en-US" altLang="zh-TW" dirty="0"/>
              <a:t>97</a:t>
            </a:r>
            <a:r>
              <a:rPr lang="zh-TW" altLang="en-US" dirty="0"/>
              <a:t> 行反白處，改成轉換好的 </a:t>
            </a:r>
            <a:r>
              <a:rPr lang="en-US" altLang="zh-TW" dirty="0"/>
              <a:t>.json</a:t>
            </a:r>
            <a:r>
              <a:rPr lang="zh-TW" altLang="en-US" dirty="0"/>
              <a:t> 的檔名，並儲存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程式其餘部分請</a:t>
            </a:r>
            <a:r>
              <a:rPr lang="zh-TW" altLang="en-US" dirty="0"/>
              <a:t>參照程式碼內註解的說明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C10017-71FA-44E8-878C-DB0C96CC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928908"/>
            <a:ext cx="10185923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3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開啟網頁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2198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/>
              <a:t>server.exe</a:t>
            </a:r>
            <a:r>
              <a:rPr lang="zh-TW" altLang="en-US" dirty="0"/>
              <a:t>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瀏覽器會自動跳出網頁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2306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9A419E7-5506-4231-819E-32B0D2087F4E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83cd2334-221a-48c3-9034-bfd1542dfe28"/>
  </ds:schemaRefs>
</ds:datastoreItem>
</file>

<file path=customXml/itemProps14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1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4.xml><?xml version="1.0" encoding="utf-8"?>
<ds:datastoreItem xmlns:ds="http://schemas.openxmlformats.org/officeDocument/2006/customXml" ds:itemID="{50326EE5-754B-4E02-99C4-DDA8AB4ABBEE}">
  <ds:schemaRefs>
    <ds:schemaRef ds:uri="http://schemas.microsoft.com/sharepoint/v3/contenttype/forms"/>
  </ds:schemaRefs>
</ds:datastoreItem>
</file>

<file path=customXml/itemProps25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83cd2334-221a-48c3-9034-bfd1542dfe28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</ds:schemaRefs>
</ds:datastoreItem>
</file>

<file path=customXml/itemProps6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889</Words>
  <Application>Microsoft Office PowerPoint</Application>
  <PresentationFormat>自訂</PresentationFormat>
  <Paragraphs>117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Wingdings</vt:lpstr>
      <vt:lpstr>WHITE TEMPLATE</vt:lpstr>
      <vt:lpstr>Lab04 說明 </vt:lpstr>
      <vt:lpstr>地圖資料格式說明</vt:lpstr>
      <vt:lpstr>轉換資料</vt:lpstr>
      <vt:lpstr>轉換資料</vt:lpstr>
      <vt:lpstr>轉換資料</vt:lpstr>
      <vt:lpstr>轉換資料</vt:lpstr>
      <vt:lpstr>抓取維基百科縣市資料</vt:lpstr>
      <vt:lpstr>讀取資料</vt:lpstr>
      <vt:lpstr>開啟網頁</vt:lpstr>
      <vt:lpstr>作業說明</vt:lpstr>
      <vt:lpstr>作業範例</vt:lpstr>
      <vt:lpstr>おめでとう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Christopher Harrison</dc:creator>
  <cp:lastModifiedBy>cg</cp:lastModifiedBy>
  <cp:revision>319</cp:revision>
  <cp:lastPrinted>2020-07-29T18:00:10Z</cp:lastPrinted>
  <dcterms:created xsi:type="dcterms:W3CDTF">2019-05-24T16:00:17Z</dcterms:created>
  <dcterms:modified xsi:type="dcterms:W3CDTF">2021-03-31T17:57:25Z</dcterms:modified>
</cp:coreProperties>
</file>