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320" r:id="rId3"/>
    <p:sldId id="257" r:id="rId4"/>
    <p:sldId id="297" r:id="rId5"/>
    <p:sldId id="299" r:id="rId6"/>
    <p:sldId id="321" r:id="rId7"/>
    <p:sldId id="322" r:id="rId8"/>
    <p:sldId id="323" r:id="rId9"/>
    <p:sldId id="324" r:id="rId10"/>
    <p:sldId id="300" r:id="rId11"/>
    <p:sldId id="301" r:id="rId12"/>
    <p:sldId id="303" r:id="rId13"/>
    <p:sldId id="304" r:id="rId14"/>
    <p:sldId id="305" r:id="rId15"/>
    <p:sldId id="306" r:id="rId16"/>
    <p:sldId id="307" r:id="rId17"/>
    <p:sldId id="308" r:id="rId18"/>
    <p:sldId id="309" r:id="rId19"/>
    <p:sldId id="316" r:id="rId20"/>
    <p:sldId id="325" r:id="rId21"/>
    <p:sldId id="311" r:id="rId22"/>
    <p:sldId id="312" r:id="rId23"/>
    <p:sldId id="317" r:id="rId24"/>
    <p:sldId id="318" r:id="rId25"/>
    <p:sldId id="31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Fira Sans Extra Condensed Medium" panose="02020500000000000000" charset="0"/>
      <p:regular r:id="rId34"/>
      <p:bold r:id="rId35"/>
      <p:italic r:id="rId36"/>
      <p:boldItalic r:id="rId37"/>
    </p:embeddedFont>
    <p:embeddedFont>
      <p:font typeface="Livvic Light" pitchFamily="2" charset="0"/>
      <p:regular r:id="rId38"/>
      <p:italic r:id="rId39"/>
    </p:embeddedFont>
    <p:embeddedFont>
      <p:font typeface="Maven Pro" panose="02020500000000000000" charset="0"/>
      <p:regular r:id="rId40"/>
      <p:bold r:id="rId41"/>
    </p:embeddedFont>
    <p:embeddedFont>
      <p:font typeface="Nunito Light" pitchFamily="2" charset="0"/>
      <p:regular r:id="rId42"/>
      <p:italic r:id="rId43"/>
    </p:embeddedFont>
    <p:embeddedFont>
      <p:font typeface="Share Tech" panose="02020500000000000000"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ABC371-7921-4037-AE9C-2679EC8120E4}">
  <a:tblStyle styleId="{5FABC371-7921-4037-AE9C-2679EC8120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65" autoAdjust="0"/>
  </p:normalViewPr>
  <p:slideViewPr>
    <p:cSldViewPr snapToGrid="0">
      <p:cViewPr varScale="1">
        <p:scale>
          <a:sx n="85" d="100"/>
          <a:sy n="85"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dirty="0">
                <a:ea typeface="Calibri"/>
                <a:cs typeface="Calibri"/>
              </a:rPr>
              <a:t>Acceptance is turned using Binary number 0 and 1, so its easy to use mean to get the acceptance rate</a:t>
            </a:r>
          </a:p>
          <a:p>
            <a:r>
              <a:rPr lang="en-US" altLang="zh-TW" dirty="0">
                <a:ea typeface="Calibri"/>
                <a:cs typeface="Calibri"/>
              </a:rPr>
              <a:t>- Country AE, US has low rate</a:t>
            </a:r>
          </a:p>
          <a:p>
            <a:r>
              <a:rPr lang="en-US" altLang="zh-TW" dirty="0">
                <a:ea typeface="Calibri"/>
                <a:cs typeface="Calibri"/>
              </a:rPr>
              <a:t>- Currency USD has low rate</a:t>
            </a:r>
          </a:p>
          <a:p>
            <a:r>
              <a:rPr lang="en-US" altLang="zh-TW" dirty="0">
                <a:ea typeface="Calibri"/>
                <a:cs typeface="Calibri"/>
              </a:rPr>
              <a:t>- Cant decide if AE, US (country) problem or USD (currency) problem</a:t>
            </a:r>
          </a:p>
          <a:p>
            <a:r>
              <a:rPr lang="en-US" altLang="zh-TW" dirty="0">
                <a:ea typeface="Calibri"/>
                <a:cs typeface="Calibri"/>
              </a:rPr>
              <a:t>- Also the Acceptance rate is not that low (less than 5% change to the higher one, so we need </a:t>
            </a:r>
            <a:r>
              <a:rPr lang="en-US" altLang="zh-TW" dirty="0" err="1">
                <a:ea typeface="Calibri"/>
                <a:cs typeface="Calibri"/>
              </a:rPr>
              <a:t>furthur</a:t>
            </a:r>
            <a:r>
              <a:rPr lang="en-US" altLang="zh-TW" dirty="0">
                <a:ea typeface="Calibri"/>
                <a:cs typeface="Calibri"/>
              </a:rPr>
              <a:t> investigation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481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dirty="0"/>
              <a:t>France has high amount of decline USD, we need to see if it is directly related to our revenue, if it is, maybe we can set a priority on </a:t>
            </a:r>
            <a:r>
              <a:rPr lang="en-US" dirty="0" err="1"/>
              <a:t>france</a:t>
            </a:r>
            <a:endParaRPr lang="en-US" dirty="0"/>
          </a:p>
        </p:txBody>
      </p:sp>
    </p:spTree>
    <p:extLst>
      <p:ext uri="{BB962C8B-B14F-4D97-AF65-F5344CB8AC3E}">
        <p14:creationId xmlns:p14="http://schemas.microsoft.com/office/powerpoint/2010/main" val="360609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dirty="0">
                <a:solidFill>
                  <a:schemeClr val="bg1"/>
                </a:solidFill>
                <a:ea typeface="Calibri"/>
                <a:cs typeface="Calibri"/>
              </a:rPr>
              <a:t>Not sure what is the scenario (new member?, first transaction? </a:t>
            </a:r>
          </a:p>
          <a:p>
            <a:r>
              <a:rPr lang="en-US" altLang="zh-TW" dirty="0">
                <a:solidFill>
                  <a:schemeClr val="bg1"/>
                </a:solidFill>
                <a:ea typeface="Calibri"/>
                <a:cs typeface="Calibri"/>
              </a:rPr>
              <a:t>Maybe its related to key error such as pin and CVV</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9654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dirty="0">
                <a:ea typeface="Calibri"/>
                <a:cs typeface="Calibri"/>
              </a:rPr>
              <a:t>Though big number has low </a:t>
            </a:r>
            <a:r>
              <a:rPr lang="en-US" altLang="zh-TW" dirty="0" err="1">
                <a:ea typeface="Calibri"/>
                <a:cs typeface="Calibri"/>
              </a:rPr>
              <a:t>acceptance_rate</a:t>
            </a:r>
            <a:r>
              <a:rPr lang="en-US" altLang="zh-TW" dirty="0">
                <a:ea typeface="Calibri"/>
                <a:cs typeface="Calibri"/>
              </a:rPr>
              <a:t>, there are only 13 cases</a:t>
            </a:r>
          </a:p>
          <a:p>
            <a:endParaRPr lang="en-US" dirty="0"/>
          </a:p>
        </p:txBody>
      </p:sp>
    </p:spTree>
    <p:extLst>
      <p:ext uri="{BB962C8B-B14F-4D97-AF65-F5344CB8AC3E}">
        <p14:creationId xmlns:p14="http://schemas.microsoft.com/office/powerpoint/2010/main" val="316369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TW" dirty="0">
                <a:ea typeface="Calibri"/>
                <a:cs typeface="Calibri"/>
              </a:rPr>
              <a:t>It doesn’t seem like the bigger the amount the lower the acceptance rate</a:t>
            </a:r>
          </a:p>
          <a:p>
            <a:endParaRPr lang="en-US" dirty="0"/>
          </a:p>
        </p:txBody>
      </p:sp>
    </p:spTree>
    <p:extLst>
      <p:ext uri="{BB962C8B-B14F-4D97-AF65-F5344CB8AC3E}">
        <p14:creationId xmlns:p14="http://schemas.microsoft.com/office/powerpoint/2010/main" val="3662774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ea typeface="Calibri"/>
                <a:cs typeface="Calibri"/>
              </a:rPr>
              <a:t>Overall rejection is at the same ratio to accepted cases through out all the </a:t>
            </a:r>
            <a:r>
              <a:rPr lang="en-US" altLang="zh-TW" dirty="0" err="1">
                <a:ea typeface="Calibri"/>
                <a:cs typeface="Calibri"/>
              </a:rPr>
              <a:t>usd</a:t>
            </a:r>
            <a:r>
              <a:rPr lang="en-US" altLang="zh-TW" dirty="0">
                <a:ea typeface="Calibri"/>
                <a:cs typeface="Calibri"/>
              </a:rPr>
              <a:t> amount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1023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dirty="0">
                <a:ea typeface="Calibri"/>
                <a:cs typeface="Calibri"/>
              </a:rPr>
              <a:t>Rejected case seems to be equally distributed in different amount range regardless of the currency or country</a:t>
            </a:r>
          </a:p>
          <a:p>
            <a:r>
              <a:rPr lang="en-US" altLang="zh-TW" dirty="0">
                <a:ea typeface="Calibri"/>
                <a:cs typeface="Calibri"/>
              </a:rPr>
              <a:t>It can be said that the rejection reason is beyond currency and country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28585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Want to see if there is a special time where acceptance rate is really low</a:t>
            </a:r>
            <a:endParaRPr dirty="0"/>
          </a:p>
        </p:txBody>
      </p:sp>
    </p:spTree>
    <p:extLst>
      <p:ext uri="{BB962C8B-B14F-4D97-AF65-F5344CB8AC3E}">
        <p14:creationId xmlns:p14="http://schemas.microsoft.com/office/powerpoint/2010/main" val="3356696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dirty="0">
                <a:ea typeface="Calibri"/>
                <a:cs typeface="Calibri"/>
              </a:rPr>
              <a:t>Interesting, each country has at least 4 % change throughout the hour</a:t>
            </a:r>
          </a:p>
          <a:p>
            <a:r>
              <a:rPr lang="en-US" altLang="zh-TW" dirty="0">
                <a:ea typeface="Calibri"/>
                <a:cs typeface="Calibri"/>
              </a:rPr>
              <a:t>The timepoint is not fine grained enough, with only 5 time points its hard to pinpoint the change</a:t>
            </a:r>
          </a:p>
          <a:p>
            <a:r>
              <a:rPr lang="en-US" altLang="zh-TW" dirty="0">
                <a:ea typeface="Calibri"/>
                <a:cs typeface="Calibri"/>
              </a:rPr>
              <a:t>Also not sure if the time points matches directly with the transaction time, because there are always the same 5 time points</a:t>
            </a:r>
          </a:p>
          <a:p>
            <a:r>
              <a:rPr lang="en-US" altLang="zh-TW" dirty="0" err="1"/>
              <a:t>utc</a:t>
            </a:r>
            <a:r>
              <a:rPr lang="en-US" altLang="zh-TW" dirty="0"/>
              <a:t> iso-8601 with zero off set, so its based on UTC +- ZERO, might be interesting to convert the time to local time to see if there is a trend</a:t>
            </a:r>
            <a:endParaRPr lang="en-US" altLang="zh-TW" dirty="0">
              <a:ea typeface="Calibri"/>
              <a:cs typeface="Calibri"/>
            </a:endParaRPr>
          </a:p>
          <a:p>
            <a:r>
              <a:rPr lang="en-US" altLang="zh-TW" dirty="0">
                <a:ea typeface="Calibri"/>
                <a:cs typeface="Calibri"/>
              </a:rPr>
              <a:t>I </a:t>
            </a:r>
            <a:r>
              <a:rPr lang="en-US" altLang="zh-TW" dirty="0" err="1">
                <a:ea typeface="Calibri"/>
                <a:cs typeface="Calibri"/>
              </a:rPr>
              <a:t>brifely</a:t>
            </a:r>
            <a:r>
              <a:rPr lang="en-US" altLang="zh-TW" dirty="0">
                <a:ea typeface="Calibri"/>
                <a:cs typeface="Calibri"/>
              </a:rPr>
              <a:t> did it but </a:t>
            </a:r>
            <a:r>
              <a:rPr lang="en-US" altLang="zh-TW" dirty="0" err="1">
                <a:ea typeface="Calibri"/>
                <a:cs typeface="Calibri"/>
              </a:rPr>
              <a:t>im</a:t>
            </a:r>
            <a:r>
              <a:rPr lang="en-US" altLang="zh-TW" dirty="0">
                <a:ea typeface="Calibri"/>
                <a:cs typeface="Calibri"/>
              </a:rPr>
              <a:t> not so confident with the result so I deleted (because of the questions on why there are only 5 exact timestamp and that the time might not reflect the real time). But that being said, the change of hour only affect 4% of cases. The reason for majority of rejection is hard to pinpoint.  I don’t know if 4 percent is important in terms of the matter, also there is no universal pattern here as each country shows different result. Maybe insight should be extract based on the country?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499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dirty="0">
                <a:ea typeface="Calibri"/>
                <a:cs typeface="Calibri"/>
              </a:rPr>
              <a:t>Should plot it better to let the point stop in the middle of the month for better understanding</a:t>
            </a:r>
          </a:p>
          <a:p>
            <a:r>
              <a:rPr lang="en-US" altLang="zh-TW" dirty="0">
                <a:ea typeface="Calibri"/>
                <a:cs typeface="Calibri"/>
              </a:rPr>
              <a:t>Overall majority of the country has low acceptance rate in April except US and UK,</a:t>
            </a:r>
          </a:p>
          <a:p>
            <a:r>
              <a:rPr lang="en-US" altLang="zh-TW" dirty="0">
                <a:ea typeface="Calibri"/>
                <a:cs typeface="Calibri"/>
              </a:rPr>
              <a:t>Might need to check what is the event at that time, related to company or external events</a:t>
            </a:r>
          </a:p>
          <a:p>
            <a:r>
              <a:rPr lang="en-US" altLang="zh-TW" dirty="0">
                <a:ea typeface="Calibri"/>
                <a:cs typeface="Calibri"/>
              </a:rPr>
              <a:t>But from the current data we cant get more info for that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0348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a:spcBef>
                <a:spcPct val="0"/>
              </a:spcBef>
            </a:pPr>
            <a:r>
              <a:rPr lang="en-US" altLang="zh-TW" dirty="0">
                <a:latin typeface="Calibri Light"/>
                <a:cs typeface="Calibri Light"/>
              </a:rPr>
              <a:t>Write everything,</a:t>
            </a:r>
            <a:endParaRPr lang="en-US" altLang="zh-TW" dirty="0">
              <a:ea typeface="+mn-lt"/>
              <a:cs typeface="+mn-lt"/>
            </a:endParaRPr>
          </a:p>
          <a:p>
            <a:pPr>
              <a:spcBef>
                <a:spcPct val="0"/>
              </a:spcBef>
            </a:pPr>
            <a:r>
              <a:rPr lang="en-US" altLang="zh-TW" dirty="0">
                <a:latin typeface="Calibri Light"/>
                <a:cs typeface="Calibri Light"/>
              </a:rPr>
              <a:t>Think of what are the follow up questions,</a:t>
            </a:r>
            <a:endParaRPr lang="en-US" altLang="zh-TW" dirty="0">
              <a:ea typeface="+mn-lt"/>
              <a:cs typeface="+mn-lt"/>
            </a:endParaRPr>
          </a:p>
          <a:p>
            <a:pPr>
              <a:spcBef>
                <a:spcPct val="0"/>
              </a:spcBef>
            </a:pPr>
            <a:r>
              <a:rPr lang="en-US" altLang="zh-TW" dirty="0">
                <a:latin typeface="Calibri Light"/>
                <a:cs typeface="Calibri Light"/>
              </a:rPr>
              <a:t>Other aspects</a:t>
            </a:r>
            <a:endParaRPr lang="en-US" altLang="zh-TW" dirty="0">
              <a:ea typeface="+mn-lt"/>
              <a:cs typeface="+mn-lt"/>
            </a:endParaRPr>
          </a:p>
          <a:p>
            <a:pPr>
              <a:spcBef>
                <a:spcPct val="0"/>
              </a:spcBef>
            </a:pPr>
            <a:r>
              <a:rPr lang="en-US" altLang="zh-TW" dirty="0" err="1">
                <a:latin typeface="Calibri Light"/>
                <a:cs typeface="Calibri Light"/>
              </a:rPr>
              <a:t>Practic</a:t>
            </a:r>
            <a:r>
              <a:rPr lang="en-US" altLang="zh-TW" dirty="0">
                <a:latin typeface="Calibri Light"/>
                <a:cs typeface="Calibri Light"/>
              </a:rPr>
              <a:t> Oral</a:t>
            </a:r>
            <a:br>
              <a:rPr lang="en-US" altLang="zh-TW" dirty="0">
                <a:latin typeface="Calibri Light"/>
                <a:cs typeface="Calibri Light"/>
              </a:rPr>
            </a:br>
            <a:r>
              <a:rPr lang="en-US" altLang="zh-TW" dirty="0">
                <a:latin typeface="Calibri Light"/>
                <a:cs typeface="Calibri Light"/>
              </a:rPr>
              <a:t>Also Prepare for </a:t>
            </a:r>
            <a:r>
              <a:rPr lang="en-US" altLang="zh-TW" dirty="0" err="1">
                <a:latin typeface="Calibri Light"/>
                <a:cs typeface="Calibri Light"/>
              </a:rPr>
              <a:t>quesitons</a:t>
            </a:r>
            <a:r>
              <a:rPr lang="en-US" altLang="zh-TW" dirty="0">
                <a:latin typeface="Calibri Light"/>
                <a:cs typeface="Calibri Light"/>
              </a:rPr>
              <a:t> </a:t>
            </a:r>
            <a:r>
              <a:rPr lang="en-US" altLang="zh-TW" dirty="0">
                <a:ea typeface="+mn-lt"/>
                <a:cs typeface="+mn-lt"/>
              </a:rPr>
              <a:t>targeting my code</a:t>
            </a:r>
          </a:p>
          <a:p>
            <a:endParaRPr lang="en-US" dirty="0"/>
          </a:p>
        </p:txBody>
      </p:sp>
    </p:spTree>
    <p:extLst>
      <p:ext uri="{BB962C8B-B14F-4D97-AF65-F5344CB8AC3E}">
        <p14:creationId xmlns:p14="http://schemas.microsoft.com/office/powerpoint/2010/main" val="4173240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dirty="0"/>
              <a:t>This can not be reflected by the distribution plot because after they reach the threshold the later month can still contribute to success in the threshold bin</a:t>
            </a:r>
          </a:p>
          <a:p>
            <a:r>
              <a:rPr lang="en-US" dirty="0"/>
              <a:t>If clients are not recurrent, (namely </a:t>
            </a:r>
            <a:r>
              <a:rPr lang="en-US" dirty="0" err="1"/>
              <a:t>whatevery</a:t>
            </a:r>
            <a:r>
              <a:rPr lang="en-US" dirty="0"/>
              <a:t> above the threshold will be checked really hard), then everything higher than threshold should have low rate, but instead, once past the threshold the AR can bounce back, suggesting the history is at play if the clients are recurrent</a:t>
            </a:r>
          </a:p>
        </p:txBody>
      </p:sp>
    </p:spTree>
    <p:extLst>
      <p:ext uri="{BB962C8B-B14F-4D97-AF65-F5344CB8AC3E}">
        <p14:creationId xmlns:p14="http://schemas.microsoft.com/office/powerpoint/2010/main" val="2198186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dirty="0">
                <a:ea typeface="Calibri"/>
                <a:cs typeface="Calibri"/>
              </a:rPr>
              <a:t>Accuracy is only 50.8%, meaning the given feature is not really good at explaining the reason behind the result</a:t>
            </a:r>
          </a:p>
          <a:p>
            <a:r>
              <a:rPr lang="en-US" altLang="zh-TW" dirty="0">
                <a:ea typeface="Calibri"/>
                <a:cs typeface="Calibri"/>
              </a:rPr>
              <a:t>If not balanced the, 69.6% is given, same as the rate of accept cases, meaning using the current feature decision tree cannot split accept and reject apart, namely the current feature cannot really explain the result well. (most leaves are just labelled as success anyway) </a:t>
            </a:r>
          </a:p>
          <a:p>
            <a:r>
              <a:rPr lang="en-US" altLang="zh-TW" dirty="0">
                <a:ea typeface="Calibri"/>
                <a:cs typeface="Calibri"/>
              </a:rPr>
              <a:t>Drop to balance data is aim to let reject cases have more power in splitting the nodes. </a:t>
            </a:r>
          </a:p>
          <a:p>
            <a:endParaRPr lang="en-US" altLang="zh-TW" dirty="0">
              <a:ea typeface="Calibri"/>
              <a:cs typeface="Calibri"/>
            </a:endParaRPr>
          </a:p>
          <a:p>
            <a:r>
              <a:rPr lang="en-US" altLang="zh-TW" dirty="0">
                <a:ea typeface="Calibri"/>
                <a:cs typeface="Calibri"/>
              </a:rPr>
              <a:t>The </a:t>
            </a:r>
            <a:r>
              <a:rPr lang="en-US" altLang="zh-TW" dirty="0" err="1">
                <a:ea typeface="Calibri"/>
                <a:cs typeface="Calibri"/>
              </a:rPr>
              <a:t>conculsion</a:t>
            </a:r>
            <a:r>
              <a:rPr lang="en-US" altLang="zh-TW" dirty="0">
                <a:ea typeface="Calibri"/>
                <a:cs typeface="Calibri"/>
              </a:rPr>
              <a:t> here is that these features are hard to account for the majority of the rejected cases.</a:t>
            </a:r>
          </a:p>
          <a:p>
            <a:endParaRPr lang="en-US" altLang="zh-TW" dirty="0">
              <a:ea typeface="Calibri"/>
              <a:cs typeface="Calibri"/>
            </a:endParaRPr>
          </a:p>
          <a:p>
            <a:r>
              <a:rPr lang="en-US" altLang="zh-TW" dirty="0">
                <a:ea typeface="Calibri"/>
                <a:cs typeface="Calibri"/>
              </a:rPr>
              <a:t>The above only serve as support for current findings.</a:t>
            </a:r>
          </a:p>
          <a:p>
            <a:r>
              <a:rPr lang="en-US" altLang="zh-TW" dirty="0">
                <a:ea typeface="Calibri"/>
                <a:cs typeface="Calibri"/>
              </a:rPr>
              <a:t>Further thing to do is to transform date time </a:t>
            </a:r>
            <a:r>
              <a:rPr lang="en-US" altLang="zh-TW" dirty="0" err="1">
                <a:ea typeface="Calibri"/>
                <a:cs typeface="Calibri"/>
              </a:rPr>
              <a:t>espeically</a:t>
            </a:r>
            <a:r>
              <a:rPr lang="en-US" altLang="zh-TW" dirty="0">
                <a:ea typeface="Calibri"/>
                <a:cs typeface="Calibri"/>
              </a:rPr>
              <a:t> month or hour into feature for the decision tree, or convert the </a:t>
            </a:r>
            <a:r>
              <a:rPr lang="en-US" altLang="zh-TW" dirty="0" err="1">
                <a:ea typeface="Calibri"/>
                <a:cs typeface="Calibri"/>
              </a:rPr>
              <a:t>usd</a:t>
            </a:r>
            <a:r>
              <a:rPr lang="en-US" altLang="zh-TW" dirty="0">
                <a:ea typeface="Calibri"/>
                <a:cs typeface="Calibri"/>
              </a:rPr>
              <a:t> amount into discreet group for addition feature, but their relation to whether cards are accept or declined has been illustrated in the previous plots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8438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a:buChar char="•"/>
            </a:pPr>
            <a:r>
              <a:rPr lang="en-US" altLang="zh-TW" dirty="0"/>
              <a:t>What’s the purpose of customers performing this transaction with </a:t>
            </a:r>
            <a:r>
              <a:rPr lang="en-US" altLang="zh-TW" dirty="0" err="1"/>
              <a:t>Deel</a:t>
            </a:r>
            <a:r>
              <a:rPr lang="en-US" altLang="zh-TW" dirty="0"/>
              <a:t>? Where will they plan to eventually use the fund for? It might give me more intuition on what kind of transaction behavior are normal and what are not.</a:t>
            </a:r>
          </a:p>
          <a:p>
            <a:pPr marL="285750" indent="-285750">
              <a:buFont typeface="Arial"/>
              <a:buChar char="•"/>
            </a:pPr>
            <a:r>
              <a:rPr lang="en-US" altLang="zh-TW" dirty="0"/>
              <a:t>How do people usually perform the transaction, is it an internet web app? for the reason similar to the above question?</a:t>
            </a:r>
            <a:endParaRPr lang="en-US" altLang="zh-TW" dirty="0">
              <a:ea typeface="Calibri"/>
              <a:cs typeface="Calibri"/>
            </a:endParaRPr>
          </a:p>
          <a:p>
            <a:pPr marL="285750" indent="-285750">
              <a:buFont typeface="Arial"/>
              <a:buChar char="•"/>
            </a:pPr>
            <a:r>
              <a:rPr lang="en-US" altLang="zh-TW" dirty="0"/>
              <a:t>Why are there only 6 repetitive timestamps throughout the dataset? This might let me know more about the mechanism on </a:t>
            </a:r>
            <a:r>
              <a:rPr lang="en-US" altLang="zh-TW" dirty="0" err="1"/>
              <a:t>globepay</a:t>
            </a:r>
            <a:r>
              <a:rPr lang="en-US" altLang="zh-TW" dirty="0"/>
              <a:t> and determine whether the timestamp is a reliable information to be used for analysis.</a:t>
            </a:r>
            <a:endParaRPr lang="en-US" altLang="zh-TW" dirty="0">
              <a:ea typeface="Calibri"/>
              <a:cs typeface="Calibri"/>
            </a:endParaRPr>
          </a:p>
          <a:p>
            <a:pPr marL="285750" indent="-285750">
              <a:buFont typeface="Arial"/>
              <a:buChar char="•"/>
            </a:pPr>
            <a:r>
              <a:rPr lang="en-US" altLang="zh-TW" dirty="0"/>
              <a:t>Why does every country have the same amount of data?</a:t>
            </a:r>
            <a:endParaRPr lang="en-US" altLang="zh-TW" dirty="0">
              <a:ea typeface="Calibri"/>
              <a:cs typeface="Calibri"/>
            </a:endParaRPr>
          </a:p>
          <a:p>
            <a:pPr marL="285750" indent="-285750">
              <a:buFont typeface="Arial"/>
              <a:buChar char="•"/>
            </a:pPr>
            <a:r>
              <a:rPr lang="en-US" altLang="zh-TW" dirty="0"/>
              <a:t>What is the scenario where CVV is not provided?</a:t>
            </a:r>
            <a:endParaRPr lang="en-US" altLang="zh-TW" dirty="0">
              <a:ea typeface="Calibri"/>
              <a:cs typeface="Calibri"/>
            </a:endParaRPr>
          </a:p>
          <a:p>
            <a:pPr marL="285750" indent="-285750">
              <a:buFont typeface="Arial"/>
              <a:buChar char="•"/>
            </a:pPr>
            <a:r>
              <a:rPr lang="en-US" altLang="zh-TW" dirty="0"/>
              <a:t>Is there an identifier to see if two transactions belong to the same person? Are customers recurrent in this scenario?</a:t>
            </a:r>
            <a:endParaRPr lang="en-US" altLang="zh-TW" dirty="0">
              <a:ea typeface="Calibri"/>
              <a:cs typeface="Calibri"/>
            </a:endParaRPr>
          </a:p>
          <a:p>
            <a:endParaRPr lang="en-US" altLang="zh-TW" dirty="0">
              <a:ea typeface="Calibri"/>
              <a:cs typeface="Calibri"/>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7624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a:buChar char="•"/>
            </a:pPr>
            <a:r>
              <a:rPr lang="en-US" dirty="0"/>
              <a:t>What’s the purpose of customers performing this transaction with Deel? Where will they plan to eventually use the fund for? It might give me more intuition on what kind of transaction behavior are normal and what are not.</a:t>
            </a:r>
          </a:p>
          <a:p>
            <a:pPr marL="285750" indent="-285750">
              <a:buFont typeface="Arial"/>
              <a:buChar char="•"/>
            </a:pPr>
            <a:r>
              <a:rPr lang="en-US" dirty="0"/>
              <a:t>How do people usually perform the transaction, is it an internet web app? for the reason similar to the above question?</a:t>
            </a:r>
            <a:endParaRPr lang="en-US" dirty="0">
              <a:ea typeface="Calibri"/>
              <a:cs typeface="Calibri"/>
            </a:endParaRPr>
          </a:p>
          <a:p>
            <a:pPr marL="285750" indent="-285750">
              <a:buFont typeface="Arial"/>
              <a:buChar char="•"/>
            </a:pPr>
            <a:r>
              <a:rPr lang="en-US" dirty="0"/>
              <a:t>Why are there only 6 repetitive timestamps throughout the dataset? This might let me know more about the mechanism on </a:t>
            </a:r>
            <a:r>
              <a:rPr lang="en-US" dirty="0" err="1"/>
              <a:t>globepay</a:t>
            </a:r>
            <a:r>
              <a:rPr lang="en-US" dirty="0"/>
              <a:t> and determine whether the timestamp is a reliable information to be used for analysis.</a:t>
            </a:r>
            <a:endParaRPr lang="en-US" dirty="0">
              <a:ea typeface="Calibri"/>
              <a:cs typeface="Calibri"/>
            </a:endParaRPr>
          </a:p>
          <a:p>
            <a:pPr marL="285750" indent="-285750">
              <a:buFont typeface="Arial"/>
              <a:buChar char="•"/>
            </a:pPr>
            <a:r>
              <a:rPr lang="en-US" dirty="0"/>
              <a:t>Why does every country have the same amount of data?</a:t>
            </a:r>
            <a:endParaRPr lang="en-US" dirty="0">
              <a:ea typeface="Calibri"/>
              <a:cs typeface="Calibri"/>
            </a:endParaRPr>
          </a:p>
          <a:p>
            <a:pPr marL="285750" indent="-285750">
              <a:buFont typeface="Arial"/>
              <a:buChar char="•"/>
            </a:pPr>
            <a:r>
              <a:rPr lang="en-US" dirty="0"/>
              <a:t>What is the scenario where CVV is not provided?</a:t>
            </a:r>
            <a:endParaRPr lang="en-US" dirty="0">
              <a:ea typeface="Calibri"/>
              <a:cs typeface="Calibri"/>
            </a:endParaRPr>
          </a:p>
          <a:p>
            <a:pPr marL="285750" indent="-285750">
              <a:buFont typeface="Arial"/>
              <a:buChar char="•"/>
            </a:pPr>
            <a:r>
              <a:rPr lang="en-US" dirty="0"/>
              <a:t>Is there an identifier to see if two transactions belong to the same person? Are customers recurrent in this scenario?</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2DBDEC6-FEAE-48AC-836A-B25A0F6EDABC}" type="slidenum">
              <a:rPr lang="en-US"/>
              <a:t>23</a:t>
            </a:fld>
            <a:endParaRPr lang="en-US"/>
          </a:p>
        </p:txBody>
      </p:sp>
    </p:spTree>
    <p:extLst>
      <p:ext uri="{BB962C8B-B14F-4D97-AF65-F5344CB8AC3E}">
        <p14:creationId xmlns:p14="http://schemas.microsoft.com/office/powerpoint/2010/main" val="1212781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ea typeface="Calibri"/>
                <a:cs typeface="Calibri"/>
              </a:rPr>
              <a:t>I don’t think we can get the fund information from the user, so we </a:t>
            </a:r>
            <a:r>
              <a:rPr lang="en-US" dirty="0" err="1">
                <a:ea typeface="Calibri"/>
                <a:cs typeface="Calibri"/>
              </a:rPr>
              <a:t>cant</a:t>
            </a:r>
            <a:r>
              <a:rPr lang="en-US" dirty="0">
                <a:ea typeface="Calibri"/>
                <a:cs typeface="Calibri"/>
              </a:rPr>
              <a:t> remind user for that</a:t>
            </a:r>
          </a:p>
          <a:p>
            <a:r>
              <a:rPr lang="en-US" dirty="0">
                <a:ea typeface="Calibri"/>
                <a:cs typeface="Calibri"/>
              </a:rPr>
              <a:t>Our goal is to improve revenue or increase user experience</a:t>
            </a:r>
          </a:p>
          <a:p>
            <a:r>
              <a:rPr lang="en-US" dirty="0"/>
              <a:t>https://medium.com/paypal-tech/using-machine-learning-to-improve-payment-authorization-rates-bc3b2cbf4999</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2DBDEC6-FEAE-48AC-836A-B25A0F6EDABC}" type="slidenum">
              <a:rPr lang="en-US"/>
              <a:t>24</a:t>
            </a:fld>
            <a:endParaRPr lang="en-US"/>
          </a:p>
        </p:txBody>
      </p:sp>
    </p:spTree>
    <p:extLst>
      <p:ext uri="{BB962C8B-B14F-4D97-AF65-F5344CB8AC3E}">
        <p14:creationId xmlns:p14="http://schemas.microsoft.com/office/powerpoint/2010/main" val="38253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06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cs typeface="Calibri"/>
              </a:rPr>
              <a:t>What's the meaning behind each finding, how do they help with analysis later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704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cs typeface="Calibri"/>
              </a:rPr>
              <a:t>What's the meaning behind each finding, how do they help with analysis later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20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cs typeface="Calibri"/>
              </a:rPr>
              <a:t>What's the meaning behind each finding, how do they help with analysis later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462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36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cs typeface="Calibri"/>
              </a:rPr>
              <a:t>What's the meaning behind each finding, how do they help with analysis later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5636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445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66" r:id="rId5"/>
    <p:sldLayoutId id="2147483667" r:id="rId6"/>
    <p:sldLayoutId id="2147483668"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Report for Card Decline</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副標題 2">
            <a:extLst>
              <a:ext uri="{FF2B5EF4-FFF2-40B4-BE49-F238E27FC236}">
                <a16:creationId xmlns:a16="http://schemas.microsoft.com/office/drawing/2014/main" id="{FA30FD2A-EEED-7C08-19F4-CE77268163C1}"/>
              </a:ext>
            </a:extLst>
          </p:cNvPr>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4" y="411675"/>
            <a:ext cx="696400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cs typeface="Calibri Light"/>
              </a:rPr>
              <a:t>Currency / Country Related Exploration</a:t>
            </a:r>
            <a:endParaRPr lang="en-US" dirty="0"/>
          </a:p>
        </p:txBody>
      </p:sp>
      <p:pic>
        <p:nvPicPr>
          <p:cNvPr id="9" name="Picture 7">
            <a:extLst>
              <a:ext uri="{FF2B5EF4-FFF2-40B4-BE49-F238E27FC236}">
                <a16:creationId xmlns:a16="http://schemas.microsoft.com/office/drawing/2014/main" id="{D51347D2-381C-73FB-E5FB-F6B8AA514F36}"/>
              </a:ext>
            </a:extLst>
          </p:cNvPr>
          <p:cNvPicPr>
            <a:picLocks noChangeAspect="1"/>
          </p:cNvPicPr>
          <p:nvPr/>
        </p:nvPicPr>
        <p:blipFill>
          <a:blip r:embed="rId3"/>
          <a:stretch>
            <a:fillRect/>
          </a:stretch>
        </p:blipFill>
        <p:spPr>
          <a:xfrm>
            <a:off x="676170" y="1046323"/>
            <a:ext cx="4056760" cy="2782641"/>
          </a:xfrm>
          <a:prstGeom prst="rect">
            <a:avLst/>
          </a:prstGeom>
          <a:noFill/>
          <a:ln>
            <a:noFill/>
          </a:ln>
        </p:spPr>
      </p:pic>
      <p:pic>
        <p:nvPicPr>
          <p:cNvPr id="10" name="Picture 8" descr="Table&#10;&#10;Description automatically generated">
            <a:extLst>
              <a:ext uri="{FF2B5EF4-FFF2-40B4-BE49-F238E27FC236}">
                <a16:creationId xmlns:a16="http://schemas.microsoft.com/office/drawing/2014/main" id="{BF497A53-87E3-BB13-D42B-3A17FCA588E6}"/>
              </a:ext>
            </a:extLst>
          </p:cNvPr>
          <p:cNvPicPr>
            <a:picLocks noChangeAspect="1"/>
          </p:cNvPicPr>
          <p:nvPr/>
        </p:nvPicPr>
        <p:blipFill>
          <a:blip r:embed="rId4"/>
          <a:stretch>
            <a:fillRect/>
          </a:stretch>
        </p:blipFill>
        <p:spPr>
          <a:xfrm>
            <a:off x="4990934" y="1244544"/>
            <a:ext cx="3318304" cy="2584420"/>
          </a:xfrm>
          <a:prstGeom prst="rect">
            <a:avLst/>
          </a:prstGeom>
        </p:spPr>
      </p:pic>
      <p:sp>
        <p:nvSpPr>
          <p:cNvPr id="11" name="TextBox 9">
            <a:extLst>
              <a:ext uri="{FF2B5EF4-FFF2-40B4-BE49-F238E27FC236}">
                <a16:creationId xmlns:a16="http://schemas.microsoft.com/office/drawing/2014/main" id="{F210B197-D17F-F521-28DC-937EB7599A58}"/>
              </a:ext>
            </a:extLst>
          </p:cNvPr>
          <p:cNvSpPr txBox="1"/>
          <p:nvPr/>
        </p:nvSpPr>
        <p:spPr>
          <a:xfrm>
            <a:off x="2135923" y="3963301"/>
            <a:ext cx="30111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Calibri"/>
                <a:cs typeface="Calibri"/>
              </a:rPr>
              <a:t>By Currency</a:t>
            </a:r>
          </a:p>
        </p:txBody>
      </p:sp>
      <p:sp>
        <p:nvSpPr>
          <p:cNvPr id="12" name="TextBox 10">
            <a:extLst>
              <a:ext uri="{FF2B5EF4-FFF2-40B4-BE49-F238E27FC236}">
                <a16:creationId xmlns:a16="http://schemas.microsoft.com/office/drawing/2014/main" id="{29AAD4C3-B2F3-4F43-F6AD-5DA58FA3304C}"/>
              </a:ext>
            </a:extLst>
          </p:cNvPr>
          <p:cNvSpPr txBox="1"/>
          <p:nvPr/>
        </p:nvSpPr>
        <p:spPr>
          <a:xfrm>
            <a:off x="6132871" y="3963301"/>
            <a:ext cx="301112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Calibri"/>
                <a:cs typeface="Calibri"/>
              </a:rPr>
              <a:t>By Country</a:t>
            </a:r>
          </a:p>
        </p:txBody>
      </p:sp>
    </p:spTree>
    <p:extLst>
      <p:ext uri="{BB962C8B-B14F-4D97-AF65-F5344CB8AC3E}">
        <p14:creationId xmlns:p14="http://schemas.microsoft.com/office/powerpoint/2010/main" val="190205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1E20-CE53-2FB6-0DC0-15A901345061}"/>
              </a:ext>
            </a:extLst>
          </p:cNvPr>
          <p:cNvSpPr>
            <a:spLocks noGrp="1"/>
          </p:cNvSpPr>
          <p:nvPr>
            <p:ph type="title"/>
          </p:nvPr>
        </p:nvSpPr>
        <p:spPr/>
        <p:txBody>
          <a:bodyPr/>
          <a:lstStyle/>
          <a:p>
            <a:endParaRPr lang="en-US"/>
          </a:p>
        </p:txBody>
      </p:sp>
      <p:pic>
        <p:nvPicPr>
          <p:cNvPr id="5" name="Picture 5" descr="Chart, pie chart&#10;&#10;Description automatically generated">
            <a:extLst>
              <a:ext uri="{FF2B5EF4-FFF2-40B4-BE49-F238E27FC236}">
                <a16:creationId xmlns:a16="http://schemas.microsoft.com/office/drawing/2014/main" id="{FFD38FB9-6439-AB27-76B1-7538BC9F0264}"/>
              </a:ext>
            </a:extLst>
          </p:cNvPr>
          <p:cNvPicPr>
            <a:picLocks noChangeAspect="1"/>
          </p:cNvPicPr>
          <p:nvPr/>
        </p:nvPicPr>
        <p:blipFill>
          <a:blip r:embed="rId3"/>
          <a:stretch>
            <a:fillRect/>
          </a:stretch>
        </p:blipFill>
        <p:spPr>
          <a:xfrm>
            <a:off x="4706231" y="673448"/>
            <a:ext cx="4126069" cy="3354902"/>
          </a:xfrm>
          <a:prstGeom prst="rect">
            <a:avLst/>
          </a:prstGeom>
        </p:spPr>
      </p:pic>
      <p:pic>
        <p:nvPicPr>
          <p:cNvPr id="8" name="Picture 8" descr="Chart, pie chart&#10;&#10;Description automatically generated">
            <a:extLst>
              <a:ext uri="{FF2B5EF4-FFF2-40B4-BE49-F238E27FC236}">
                <a16:creationId xmlns:a16="http://schemas.microsoft.com/office/drawing/2014/main" id="{800DB5AE-B080-53F8-42A2-DBCFC7753C7C}"/>
              </a:ext>
            </a:extLst>
          </p:cNvPr>
          <p:cNvPicPr>
            <a:picLocks noGrp="1" noChangeAspect="1"/>
          </p:cNvPicPr>
          <p:nvPr>
            <p:ph idx="1"/>
          </p:nvPr>
        </p:nvPicPr>
        <p:blipFill>
          <a:blip r:embed="rId4"/>
          <a:stretch>
            <a:fillRect/>
          </a:stretch>
        </p:blipFill>
        <p:spPr>
          <a:xfrm>
            <a:off x="408796" y="673448"/>
            <a:ext cx="4028974" cy="3354644"/>
          </a:xfrm>
        </p:spPr>
      </p:pic>
      <p:pic>
        <p:nvPicPr>
          <p:cNvPr id="9" name="Picture 9">
            <a:extLst>
              <a:ext uri="{FF2B5EF4-FFF2-40B4-BE49-F238E27FC236}">
                <a16:creationId xmlns:a16="http://schemas.microsoft.com/office/drawing/2014/main" id="{D8E1388F-E27C-C45F-CD6E-A6124F8D5D08}"/>
              </a:ext>
            </a:extLst>
          </p:cNvPr>
          <p:cNvPicPr>
            <a:picLocks noChangeAspect="1"/>
          </p:cNvPicPr>
          <p:nvPr/>
        </p:nvPicPr>
        <p:blipFill>
          <a:blip r:embed="rId5"/>
          <a:stretch>
            <a:fillRect/>
          </a:stretch>
        </p:blipFill>
        <p:spPr>
          <a:xfrm>
            <a:off x="3799059" y="2377886"/>
            <a:ext cx="1471613" cy="1650206"/>
          </a:xfrm>
          <a:prstGeom prst="rect">
            <a:avLst/>
          </a:prstGeom>
        </p:spPr>
      </p:pic>
      <p:sp>
        <p:nvSpPr>
          <p:cNvPr id="7" name="文字方塊 6">
            <a:extLst>
              <a:ext uri="{FF2B5EF4-FFF2-40B4-BE49-F238E27FC236}">
                <a16:creationId xmlns:a16="http://schemas.microsoft.com/office/drawing/2014/main" id="{0F8A897F-ABC3-85FB-573E-5EC462579E9A}"/>
              </a:ext>
            </a:extLst>
          </p:cNvPr>
          <p:cNvSpPr txBox="1"/>
          <p:nvPr/>
        </p:nvSpPr>
        <p:spPr>
          <a:xfrm>
            <a:off x="468142" y="4104292"/>
            <a:ext cx="4572000" cy="523220"/>
          </a:xfrm>
          <a:prstGeom prst="rect">
            <a:avLst/>
          </a:prstGeom>
          <a:noFill/>
        </p:spPr>
        <p:txBody>
          <a:bodyPr wrap="square">
            <a:spAutoFit/>
          </a:bodyPr>
          <a:lstStyle/>
          <a:p>
            <a:pPr marL="285750" indent="-285750">
              <a:buClr>
                <a:schemeClr val="bg1"/>
              </a:buClr>
              <a:buFont typeface="Wingdings" panose="05000000000000000000" pitchFamily="2" charset="2"/>
              <a:buChar char="l"/>
            </a:pPr>
            <a:r>
              <a:rPr lang="en-US" dirty="0">
                <a:solidFill>
                  <a:schemeClr val="bg1"/>
                </a:solidFill>
              </a:rPr>
              <a:t>Declined cases shared rather evenly by countries</a:t>
            </a:r>
          </a:p>
          <a:p>
            <a:pPr marL="285750" indent="-285750">
              <a:buClr>
                <a:schemeClr val="bg1"/>
              </a:buClr>
              <a:buFont typeface="Wingdings" panose="05000000000000000000" pitchFamily="2" charset="2"/>
              <a:buChar char="l"/>
            </a:pPr>
            <a:r>
              <a:rPr lang="en-US" dirty="0">
                <a:solidFill>
                  <a:schemeClr val="bg1"/>
                </a:solidFill>
              </a:rPr>
              <a:t>France has high total declined value</a:t>
            </a:r>
          </a:p>
        </p:txBody>
      </p:sp>
    </p:spTree>
    <p:extLst>
      <p:ext uri="{BB962C8B-B14F-4D97-AF65-F5344CB8AC3E}">
        <p14:creationId xmlns:p14="http://schemas.microsoft.com/office/powerpoint/2010/main" val="112808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 name="標題 2">
            <a:extLst>
              <a:ext uri="{FF2B5EF4-FFF2-40B4-BE49-F238E27FC236}">
                <a16:creationId xmlns:a16="http://schemas.microsoft.com/office/drawing/2014/main" id="{671594D6-08AE-6DCB-8354-BA0C4235C6B3}"/>
              </a:ext>
            </a:extLst>
          </p:cNvPr>
          <p:cNvSpPr>
            <a:spLocks noGrp="1"/>
          </p:cNvSpPr>
          <p:nvPr>
            <p:ph type="ctrTitle"/>
          </p:nvPr>
        </p:nvSpPr>
        <p:spPr/>
        <p:txBody>
          <a:bodyPr/>
          <a:lstStyle/>
          <a:p>
            <a:r>
              <a:rPr lang="en-US" altLang="zh-TW" dirty="0">
                <a:ea typeface="Calibri Light"/>
                <a:cs typeface="Calibri Light"/>
              </a:rPr>
              <a:t>Whether CVV is provided</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60673F17-558F-8161-8146-32CE0BC82BE1}"/>
              </a:ext>
            </a:extLst>
          </p:cNvPr>
          <p:cNvPicPr>
            <a:picLocks noChangeAspect="1"/>
          </p:cNvPicPr>
          <p:nvPr/>
        </p:nvPicPr>
        <p:blipFill>
          <a:blip r:embed="rId3"/>
          <a:stretch>
            <a:fillRect/>
          </a:stretch>
        </p:blipFill>
        <p:spPr>
          <a:xfrm>
            <a:off x="618825" y="1387086"/>
            <a:ext cx="5375788" cy="1866900"/>
          </a:xfrm>
          <a:prstGeom prst="rect">
            <a:avLst/>
          </a:prstGeom>
        </p:spPr>
      </p:pic>
      <p:sp>
        <p:nvSpPr>
          <p:cNvPr id="5" name="TextBox 5">
            <a:extLst>
              <a:ext uri="{FF2B5EF4-FFF2-40B4-BE49-F238E27FC236}">
                <a16:creationId xmlns:a16="http://schemas.microsoft.com/office/drawing/2014/main" id="{D84AE5B8-C659-BC4D-2AFC-3A50EF7E2E95}"/>
              </a:ext>
            </a:extLst>
          </p:cNvPr>
          <p:cNvSpPr txBox="1"/>
          <p:nvPr/>
        </p:nvSpPr>
        <p:spPr>
          <a:xfrm>
            <a:off x="705314" y="3532415"/>
            <a:ext cx="5375788" cy="715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85750" indent="-285750">
              <a:buClr>
                <a:schemeClr val="bg1"/>
              </a:buClr>
              <a:buFont typeface="Arial" panose="020B0604020202020204" pitchFamily="34" charset="0"/>
              <a:buChar char="•"/>
            </a:pPr>
            <a:r>
              <a:rPr lang="en-US" dirty="0">
                <a:solidFill>
                  <a:schemeClr val="bg1"/>
                </a:solidFill>
                <a:ea typeface="Calibri"/>
                <a:cs typeface="Calibri"/>
              </a:rPr>
              <a:t>CVV is provided : Lower Acceptance Rate</a:t>
            </a:r>
          </a:p>
          <a:p>
            <a:pPr marL="285750" indent="-285750">
              <a:buClr>
                <a:schemeClr val="bg1"/>
              </a:buClr>
              <a:buFont typeface="Arial" panose="020B0604020202020204" pitchFamily="34" charset="0"/>
              <a:buChar char="•"/>
            </a:pPr>
            <a:r>
              <a:rPr lang="en-US" dirty="0">
                <a:solidFill>
                  <a:schemeClr val="bg1"/>
                </a:solidFill>
                <a:ea typeface="Calibri"/>
                <a:cs typeface="Calibri"/>
              </a:rPr>
              <a:t>Related Scenario : New Member? Card? First Transaction? </a:t>
            </a:r>
          </a:p>
          <a:p>
            <a:pPr marL="285750" indent="-285750">
              <a:buClr>
                <a:schemeClr val="bg1"/>
              </a:buClr>
              <a:buFont typeface="Arial" panose="020B0604020202020204" pitchFamily="34" charset="0"/>
              <a:buChar char="•"/>
            </a:pPr>
            <a:r>
              <a:rPr lang="en-US" dirty="0">
                <a:solidFill>
                  <a:schemeClr val="bg1"/>
                </a:solidFill>
                <a:ea typeface="Calibri"/>
                <a:cs typeface="Calibri"/>
              </a:rPr>
              <a:t>Cases count is too low to represent the whole dataset</a:t>
            </a:r>
          </a:p>
        </p:txBody>
      </p:sp>
    </p:spTree>
    <p:extLst>
      <p:ext uri="{BB962C8B-B14F-4D97-AF65-F5344CB8AC3E}">
        <p14:creationId xmlns:p14="http://schemas.microsoft.com/office/powerpoint/2010/main" val="425110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727262E-0EE6-7622-53E1-82DA2F28C72C}"/>
              </a:ext>
            </a:extLst>
          </p:cNvPr>
          <p:cNvSpPr>
            <a:spLocks noGrp="1"/>
          </p:cNvSpPr>
          <p:nvPr>
            <p:ph type="title"/>
          </p:nvPr>
        </p:nvSpPr>
        <p:spPr>
          <a:xfrm>
            <a:off x="311150" y="444500"/>
            <a:ext cx="8521700" cy="573088"/>
          </a:xfrm>
        </p:spPr>
        <p:txBody>
          <a:bodyPr/>
          <a:lstStyle/>
          <a:p>
            <a:r>
              <a:rPr lang="en-US" dirty="0">
                <a:ea typeface="Calibri Light"/>
                <a:cs typeface="Calibri Light"/>
              </a:rPr>
              <a:t>Amount of Transaction</a:t>
            </a:r>
            <a:endParaRPr lang="en-US" dirty="0"/>
          </a:p>
        </p:txBody>
      </p:sp>
      <p:pic>
        <p:nvPicPr>
          <p:cNvPr id="9" name="Picture 7" descr="Chart, line chart&#10;&#10;Description automatically generated">
            <a:extLst>
              <a:ext uri="{FF2B5EF4-FFF2-40B4-BE49-F238E27FC236}">
                <a16:creationId xmlns:a16="http://schemas.microsoft.com/office/drawing/2014/main" id="{BC34B2F8-136E-D286-9EA6-B629CF86515C}"/>
              </a:ext>
            </a:extLst>
          </p:cNvPr>
          <p:cNvPicPr>
            <a:picLocks noGrp="1" noChangeAspect="1"/>
          </p:cNvPicPr>
          <p:nvPr>
            <p:ph idx="1"/>
          </p:nvPr>
        </p:nvPicPr>
        <p:blipFill>
          <a:blip r:embed="rId3"/>
          <a:stretch>
            <a:fillRect/>
          </a:stretch>
        </p:blipFill>
        <p:spPr>
          <a:xfrm>
            <a:off x="4573731" y="1165860"/>
            <a:ext cx="4259119" cy="3051534"/>
          </a:xfrm>
        </p:spPr>
      </p:pic>
      <p:pic>
        <p:nvPicPr>
          <p:cNvPr id="10" name="Picture 8">
            <a:extLst>
              <a:ext uri="{FF2B5EF4-FFF2-40B4-BE49-F238E27FC236}">
                <a16:creationId xmlns:a16="http://schemas.microsoft.com/office/drawing/2014/main" id="{9D66D53D-E6F5-4476-D285-F2186FD2ECD4}"/>
              </a:ext>
            </a:extLst>
          </p:cNvPr>
          <p:cNvPicPr>
            <a:picLocks noChangeAspect="1"/>
          </p:cNvPicPr>
          <p:nvPr/>
        </p:nvPicPr>
        <p:blipFill>
          <a:blip r:embed="rId4"/>
          <a:stretch>
            <a:fillRect/>
          </a:stretch>
        </p:blipFill>
        <p:spPr>
          <a:xfrm>
            <a:off x="211885" y="1330360"/>
            <a:ext cx="4040706" cy="2482780"/>
          </a:xfrm>
          <a:prstGeom prst="rect">
            <a:avLst/>
          </a:prstGeom>
        </p:spPr>
      </p:pic>
      <p:sp>
        <p:nvSpPr>
          <p:cNvPr id="11" name="文字方塊 10">
            <a:extLst>
              <a:ext uri="{FF2B5EF4-FFF2-40B4-BE49-F238E27FC236}">
                <a16:creationId xmlns:a16="http://schemas.microsoft.com/office/drawing/2014/main" id="{5E73AD0C-1F43-861C-A710-020540AABA17}"/>
              </a:ext>
            </a:extLst>
          </p:cNvPr>
          <p:cNvSpPr txBox="1"/>
          <p:nvPr/>
        </p:nvSpPr>
        <p:spPr>
          <a:xfrm>
            <a:off x="1303020" y="4312920"/>
            <a:ext cx="6859570" cy="307777"/>
          </a:xfrm>
          <a:prstGeom prst="rect">
            <a:avLst/>
          </a:prstGeom>
          <a:noFill/>
        </p:spPr>
        <p:txBody>
          <a:bodyPr wrap="none" rtlCol="0">
            <a:spAutoFit/>
          </a:bodyPr>
          <a:lstStyle/>
          <a:p>
            <a:r>
              <a:rPr lang="en-US" dirty="0">
                <a:solidFill>
                  <a:schemeClr val="bg1"/>
                </a:solidFill>
              </a:rPr>
              <a:t>Acceptance rate does not change significantly when the transaction amount goes up</a:t>
            </a:r>
          </a:p>
        </p:txBody>
      </p:sp>
    </p:spTree>
    <p:extLst>
      <p:ext uri="{BB962C8B-B14F-4D97-AF65-F5344CB8AC3E}">
        <p14:creationId xmlns:p14="http://schemas.microsoft.com/office/powerpoint/2010/main" val="182658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727262E-0EE6-7622-53E1-82DA2F28C72C}"/>
              </a:ext>
            </a:extLst>
          </p:cNvPr>
          <p:cNvSpPr>
            <a:spLocks noGrp="1"/>
          </p:cNvSpPr>
          <p:nvPr>
            <p:ph type="title"/>
          </p:nvPr>
        </p:nvSpPr>
        <p:spPr>
          <a:xfrm>
            <a:off x="311150" y="444500"/>
            <a:ext cx="8521700" cy="573088"/>
          </a:xfrm>
        </p:spPr>
        <p:txBody>
          <a:bodyPr/>
          <a:lstStyle/>
          <a:p>
            <a:r>
              <a:rPr lang="en-US" dirty="0">
                <a:ea typeface="Calibri Light"/>
                <a:cs typeface="Calibri Light"/>
              </a:rPr>
              <a:t>Amount of Transaction (Exponential Plot)</a:t>
            </a:r>
            <a:endParaRPr lang="en-US" dirty="0"/>
          </a:p>
        </p:txBody>
      </p:sp>
      <p:pic>
        <p:nvPicPr>
          <p:cNvPr id="4" name="Picture 4" descr="Chart, line chart&#10;&#10;Description automatically generated">
            <a:extLst>
              <a:ext uri="{FF2B5EF4-FFF2-40B4-BE49-F238E27FC236}">
                <a16:creationId xmlns:a16="http://schemas.microsoft.com/office/drawing/2014/main" id="{B85ECBE1-AD80-ED47-7DD3-F60A3BFD1B2F}"/>
              </a:ext>
            </a:extLst>
          </p:cNvPr>
          <p:cNvPicPr>
            <a:picLocks noChangeAspect="1"/>
          </p:cNvPicPr>
          <p:nvPr/>
        </p:nvPicPr>
        <p:blipFill>
          <a:blip r:embed="rId3"/>
          <a:stretch>
            <a:fillRect/>
          </a:stretch>
        </p:blipFill>
        <p:spPr>
          <a:xfrm>
            <a:off x="4373879" y="1135378"/>
            <a:ext cx="4521755" cy="3030369"/>
          </a:xfrm>
          <a:prstGeom prst="rect">
            <a:avLst/>
          </a:prstGeom>
          <a:noFill/>
          <a:ln>
            <a:noFill/>
          </a:ln>
        </p:spPr>
      </p:pic>
      <p:pic>
        <p:nvPicPr>
          <p:cNvPr id="5" name="Picture 5">
            <a:extLst>
              <a:ext uri="{FF2B5EF4-FFF2-40B4-BE49-F238E27FC236}">
                <a16:creationId xmlns:a16="http://schemas.microsoft.com/office/drawing/2014/main" id="{AA37B2E1-B740-4924-C891-8298C6FD2B22}"/>
              </a:ext>
            </a:extLst>
          </p:cNvPr>
          <p:cNvPicPr>
            <a:picLocks noChangeAspect="1"/>
          </p:cNvPicPr>
          <p:nvPr/>
        </p:nvPicPr>
        <p:blipFill>
          <a:blip r:embed="rId4"/>
          <a:stretch>
            <a:fillRect/>
          </a:stretch>
        </p:blipFill>
        <p:spPr>
          <a:xfrm>
            <a:off x="248366" y="1574278"/>
            <a:ext cx="3879869" cy="2152567"/>
          </a:xfrm>
          <a:prstGeom prst="rect">
            <a:avLst/>
          </a:prstGeom>
        </p:spPr>
      </p:pic>
      <p:sp>
        <p:nvSpPr>
          <p:cNvPr id="6" name="文字方塊 5">
            <a:extLst>
              <a:ext uri="{FF2B5EF4-FFF2-40B4-BE49-F238E27FC236}">
                <a16:creationId xmlns:a16="http://schemas.microsoft.com/office/drawing/2014/main" id="{A66ED4C2-CBCD-1E75-9940-5D6A8D98C31E}"/>
              </a:ext>
            </a:extLst>
          </p:cNvPr>
          <p:cNvSpPr txBox="1"/>
          <p:nvPr/>
        </p:nvSpPr>
        <p:spPr>
          <a:xfrm>
            <a:off x="1303020" y="4312920"/>
            <a:ext cx="6859570" cy="307777"/>
          </a:xfrm>
          <a:prstGeom prst="rect">
            <a:avLst/>
          </a:prstGeom>
          <a:noFill/>
        </p:spPr>
        <p:txBody>
          <a:bodyPr wrap="none" rtlCol="0">
            <a:spAutoFit/>
          </a:bodyPr>
          <a:lstStyle/>
          <a:p>
            <a:r>
              <a:rPr lang="en-US" dirty="0">
                <a:solidFill>
                  <a:schemeClr val="bg1"/>
                </a:solidFill>
              </a:rPr>
              <a:t>Acceptance rate does not change significantly when the transaction amount goes up</a:t>
            </a:r>
          </a:p>
        </p:txBody>
      </p:sp>
    </p:spTree>
    <p:extLst>
      <p:ext uri="{BB962C8B-B14F-4D97-AF65-F5344CB8AC3E}">
        <p14:creationId xmlns:p14="http://schemas.microsoft.com/office/powerpoint/2010/main" val="68783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81E155E7-1BC9-E544-C24E-8B2C417C54AD}"/>
              </a:ext>
            </a:extLst>
          </p:cNvPr>
          <p:cNvSpPr>
            <a:spLocks noGrp="1"/>
          </p:cNvSpPr>
          <p:nvPr>
            <p:ph type="ctrTitle"/>
          </p:nvPr>
        </p:nvSpPr>
        <p:spPr>
          <a:xfrm>
            <a:off x="336884" y="251655"/>
            <a:ext cx="8123732" cy="601786"/>
          </a:xfrm>
        </p:spPr>
        <p:txBody>
          <a:bodyPr/>
          <a:lstStyle/>
          <a:p>
            <a:r>
              <a:rPr lang="en-US" altLang="zh-TW" dirty="0">
                <a:ea typeface="Calibri Light"/>
                <a:cs typeface="Calibri Light"/>
              </a:rPr>
              <a:t>Distribution of the Cases in Different State</a:t>
            </a:r>
            <a:endParaRPr lang="en-US" dirty="0"/>
          </a:p>
        </p:txBody>
      </p:sp>
      <p:pic>
        <p:nvPicPr>
          <p:cNvPr id="7" name="Picture 4" descr="Chart, histogram&#10;&#10;Description automatically generated">
            <a:extLst>
              <a:ext uri="{FF2B5EF4-FFF2-40B4-BE49-F238E27FC236}">
                <a16:creationId xmlns:a16="http://schemas.microsoft.com/office/drawing/2014/main" id="{3720F6E8-576A-6852-2E02-AA7686E9DD63}"/>
              </a:ext>
            </a:extLst>
          </p:cNvPr>
          <p:cNvPicPr>
            <a:picLocks noChangeAspect="1"/>
          </p:cNvPicPr>
          <p:nvPr/>
        </p:nvPicPr>
        <p:blipFill>
          <a:blip r:embed="rId3"/>
          <a:stretch>
            <a:fillRect/>
          </a:stretch>
        </p:blipFill>
        <p:spPr>
          <a:xfrm>
            <a:off x="1983516" y="853441"/>
            <a:ext cx="5176967" cy="3493129"/>
          </a:xfrm>
          <a:prstGeom prst="rect">
            <a:avLst/>
          </a:prstGeom>
          <a:noFill/>
          <a:ln>
            <a:noFill/>
          </a:ln>
        </p:spPr>
      </p:pic>
      <p:sp>
        <p:nvSpPr>
          <p:cNvPr id="8" name="文字方塊 7">
            <a:extLst>
              <a:ext uri="{FF2B5EF4-FFF2-40B4-BE49-F238E27FC236}">
                <a16:creationId xmlns:a16="http://schemas.microsoft.com/office/drawing/2014/main" id="{E2350E7F-FF9B-BB02-56F6-C44951AD5EF2}"/>
              </a:ext>
            </a:extLst>
          </p:cNvPr>
          <p:cNvSpPr txBox="1"/>
          <p:nvPr/>
        </p:nvSpPr>
        <p:spPr>
          <a:xfrm>
            <a:off x="806934" y="4511040"/>
            <a:ext cx="7811754" cy="307777"/>
          </a:xfrm>
          <a:prstGeom prst="rect">
            <a:avLst/>
          </a:prstGeom>
          <a:noFill/>
        </p:spPr>
        <p:txBody>
          <a:bodyPr wrap="none" rtlCol="0">
            <a:spAutoFit/>
          </a:bodyPr>
          <a:lstStyle/>
          <a:p>
            <a:r>
              <a:rPr lang="en-US" dirty="0">
                <a:solidFill>
                  <a:schemeClr val="bg1"/>
                </a:solidFill>
              </a:rPr>
              <a:t>The ratio of declined cases to accepted cases are similar throughout different transaction amount</a:t>
            </a:r>
          </a:p>
        </p:txBody>
      </p:sp>
    </p:spTree>
    <p:extLst>
      <p:ext uri="{BB962C8B-B14F-4D97-AF65-F5344CB8AC3E}">
        <p14:creationId xmlns:p14="http://schemas.microsoft.com/office/powerpoint/2010/main" val="3636667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FEB55505-CCD0-E595-2A5C-A630EE0FADCC}"/>
              </a:ext>
            </a:extLst>
          </p:cNvPr>
          <p:cNvSpPr>
            <a:spLocks noGrp="1"/>
          </p:cNvSpPr>
          <p:nvPr>
            <p:ph type="ctrTitle"/>
          </p:nvPr>
        </p:nvSpPr>
        <p:spPr>
          <a:xfrm>
            <a:off x="618825" y="411675"/>
            <a:ext cx="3543635" cy="547882"/>
          </a:xfrm>
        </p:spPr>
        <p:txBody>
          <a:bodyPr/>
          <a:lstStyle/>
          <a:p>
            <a:endParaRPr lang="en-US"/>
          </a:p>
        </p:txBody>
      </p:sp>
      <p:pic>
        <p:nvPicPr>
          <p:cNvPr id="8" name="Picture 5" descr="Chart, box and whisker chart&#10;&#10;Description automatically generated">
            <a:extLst>
              <a:ext uri="{FF2B5EF4-FFF2-40B4-BE49-F238E27FC236}">
                <a16:creationId xmlns:a16="http://schemas.microsoft.com/office/drawing/2014/main" id="{843E03D3-B5E6-05BD-F978-D1F0760A608A}"/>
              </a:ext>
            </a:extLst>
          </p:cNvPr>
          <p:cNvPicPr>
            <a:picLocks noChangeAspect="1"/>
          </p:cNvPicPr>
          <p:nvPr/>
        </p:nvPicPr>
        <p:blipFill rotWithShape="1">
          <a:blip r:embed="rId3"/>
          <a:srcRect l="-724" t="231" r="724" b="50194"/>
          <a:stretch/>
        </p:blipFill>
        <p:spPr>
          <a:xfrm>
            <a:off x="1" y="491877"/>
            <a:ext cx="2426228" cy="3767703"/>
          </a:xfrm>
          <a:prstGeom prst="rect">
            <a:avLst/>
          </a:prstGeom>
        </p:spPr>
      </p:pic>
      <p:pic>
        <p:nvPicPr>
          <p:cNvPr id="9" name="Picture 5" descr="Chart, box and whisker chart&#10;&#10;Description automatically generated">
            <a:extLst>
              <a:ext uri="{FF2B5EF4-FFF2-40B4-BE49-F238E27FC236}">
                <a16:creationId xmlns:a16="http://schemas.microsoft.com/office/drawing/2014/main" id="{C9113758-AFC8-689C-50A9-642C0C471188}"/>
              </a:ext>
            </a:extLst>
          </p:cNvPr>
          <p:cNvPicPr>
            <a:picLocks noChangeAspect="1"/>
          </p:cNvPicPr>
          <p:nvPr/>
        </p:nvPicPr>
        <p:blipFill rotWithShape="1">
          <a:blip r:embed="rId3"/>
          <a:srcRect t="50500" b="-75"/>
          <a:stretch/>
        </p:blipFill>
        <p:spPr>
          <a:xfrm>
            <a:off x="2426229" y="491877"/>
            <a:ext cx="2426228" cy="3767703"/>
          </a:xfrm>
          <a:prstGeom prst="rect">
            <a:avLst/>
          </a:prstGeom>
        </p:spPr>
      </p:pic>
      <p:pic>
        <p:nvPicPr>
          <p:cNvPr id="12" name="圖片 11">
            <a:extLst>
              <a:ext uri="{FF2B5EF4-FFF2-40B4-BE49-F238E27FC236}">
                <a16:creationId xmlns:a16="http://schemas.microsoft.com/office/drawing/2014/main" id="{5F154D86-11A5-6F7D-46B9-6CBA3D5218F7}"/>
              </a:ext>
            </a:extLst>
          </p:cNvPr>
          <p:cNvPicPr>
            <a:picLocks noChangeAspect="1"/>
          </p:cNvPicPr>
          <p:nvPr/>
        </p:nvPicPr>
        <p:blipFill rotWithShape="1">
          <a:blip r:embed="rId4"/>
          <a:srcRect b="39852"/>
          <a:stretch/>
        </p:blipFill>
        <p:spPr>
          <a:xfrm>
            <a:off x="5043694" y="491877"/>
            <a:ext cx="2042255" cy="3767703"/>
          </a:xfrm>
          <a:prstGeom prst="rect">
            <a:avLst/>
          </a:prstGeom>
        </p:spPr>
      </p:pic>
      <p:pic>
        <p:nvPicPr>
          <p:cNvPr id="13" name="圖片 12">
            <a:extLst>
              <a:ext uri="{FF2B5EF4-FFF2-40B4-BE49-F238E27FC236}">
                <a16:creationId xmlns:a16="http://schemas.microsoft.com/office/drawing/2014/main" id="{D5AAD317-A542-213B-7636-AF43D880572A}"/>
              </a:ext>
            </a:extLst>
          </p:cNvPr>
          <p:cNvPicPr>
            <a:picLocks noChangeAspect="1"/>
          </p:cNvPicPr>
          <p:nvPr/>
        </p:nvPicPr>
        <p:blipFill rotWithShape="1">
          <a:blip r:embed="rId4"/>
          <a:srcRect t="59888" b="-20036"/>
          <a:stretch/>
        </p:blipFill>
        <p:spPr>
          <a:xfrm>
            <a:off x="7085949" y="1209868"/>
            <a:ext cx="2042255" cy="3767703"/>
          </a:xfrm>
          <a:prstGeom prst="rect">
            <a:avLst/>
          </a:prstGeom>
        </p:spPr>
      </p:pic>
      <p:sp>
        <p:nvSpPr>
          <p:cNvPr id="15" name="文字方塊 14">
            <a:extLst>
              <a:ext uri="{FF2B5EF4-FFF2-40B4-BE49-F238E27FC236}">
                <a16:creationId xmlns:a16="http://schemas.microsoft.com/office/drawing/2014/main" id="{E20D26A4-28DA-E38B-4AB7-6005C0B5A2BC}"/>
              </a:ext>
            </a:extLst>
          </p:cNvPr>
          <p:cNvSpPr txBox="1"/>
          <p:nvPr/>
        </p:nvSpPr>
        <p:spPr>
          <a:xfrm>
            <a:off x="729615" y="103898"/>
            <a:ext cx="4674870" cy="307777"/>
          </a:xfrm>
          <a:prstGeom prst="rect">
            <a:avLst/>
          </a:prstGeom>
          <a:noFill/>
        </p:spPr>
        <p:txBody>
          <a:bodyPr wrap="square">
            <a:spAutoFit/>
          </a:bodyPr>
          <a:lstStyle/>
          <a:p>
            <a:r>
              <a:rPr lang="en-US" altLang="zh-TW" dirty="0">
                <a:solidFill>
                  <a:schemeClr val="bg1"/>
                </a:solidFill>
                <a:ea typeface="Calibri Light"/>
                <a:cs typeface="Calibri Light"/>
              </a:rPr>
              <a:t>Distribution of the Cases in Different State</a:t>
            </a:r>
            <a:endParaRPr lang="en-US" dirty="0">
              <a:solidFill>
                <a:schemeClr val="bg1"/>
              </a:solidFill>
            </a:endParaRPr>
          </a:p>
        </p:txBody>
      </p:sp>
      <p:sp>
        <p:nvSpPr>
          <p:cNvPr id="17" name="文字方塊 16">
            <a:extLst>
              <a:ext uri="{FF2B5EF4-FFF2-40B4-BE49-F238E27FC236}">
                <a16:creationId xmlns:a16="http://schemas.microsoft.com/office/drawing/2014/main" id="{681DF4CE-54B8-7545-ED07-B19D40E21F7D}"/>
              </a:ext>
            </a:extLst>
          </p:cNvPr>
          <p:cNvSpPr txBox="1"/>
          <p:nvPr/>
        </p:nvSpPr>
        <p:spPr>
          <a:xfrm>
            <a:off x="1734828" y="4314220"/>
            <a:ext cx="4674870" cy="307777"/>
          </a:xfrm>
          <a:prstGeom prst="rect">
            <a:avLst/>
          </a:prstGeom>
          <a:noFill/>
        </p:spPr>
        <p:txBody>
          <a:bodyPr wrap="square">
            <a:spAutoFit/>
          </a:bodyPr>
          <a:lstStyle/>
          <a:p>
            <a:r>
              <a:rPr lang="en-US" altLang="zh-TW" dirty="0">
                <a:solidFill>
                  <a:schemeClr val="bg1"/>
                </a:solidFill>
              </a:rPr>
              <a:t>By Country</a:t>
            </a:r>
          </a:p>
        </p:txBody>
      </p:sp>
      <p:sp>
        <p:nvSpPr>
          <p:cNvPr id="18" name="文字方塊 17">
            <a:extLst>
              <a:ext uri="{FF2B5EF4-FFF2-40B4-BE49-F238E27FC236}">
                <a16:creationId xmlns:a16="http://schemas.microsoft.com/office/drawing/2014/main" id="{B5254D17-1BCF-861C-6709-0F8D67883C8D}"/>
              </a:ext>
            </a:extLst>
          </p:cNvPr>
          <p:cNvSpPr txBox="1"/>
          <p:nvPr/>
        </p:nvSpPr>
        <p:spPr>
          <a:xfrm>
            <a:off x="6635115" y="4310798"/>
            <a:ext cx="4674870" cy="307777"/>
          </a:xfrm>
          <a:prstGeom prst="rect">
            <a:avLst/>
          </a:prstGeom>
          <a:noFill/>
        </p:spPr>
        <p:txBody>
          <a:bodyPr wrap="square">
            <a:spAutoFit/>
          </a:bodyPr>
          <a:lstStyle/>
          <a:p>
            <a:r>
              <a:rPr lang="en-US" altLang="zh-TW" dirty="0">
                <a:solidFill>
                  <a:schemeClr val="bg1"/>
                </a:solidFill>
              </a:rPr>
              <a:t>By Currency</a:t>
            </a:r>
          </a:p>
        </p:txBody>
      </p:sp>
      <p:sp>
        <p:nvSpPr>
          <p:cNvPr id="19" name="文字方塊 18">
            <a:extLst>
              <a:ext uri="{FF2B5EF4-FFF2-40B4-BE49-F238E27FC236}">
                <a16:creationId xmlns:a16="http://schemas.microsoft.com/office/drawing/2014/main" id="{4F9448D8-F588-27C8-0C98-DF58E282BA75}"/>
              </a:ext>
            </a:extLst>
          </p:cNvPr>
          <p:cNvSpPr txBox="1"/>
          <p:nvPr/>
        </p:nvSpPr>
        <p:spPr>
          <a:xfrm>
            <a:off x="171451" y="4600492"/>
            <a:ext cx="4674870" cy="523220"/>
          </a:xfrm>
          <a:prstGeom prst="rect">
            <a:avLst/>
          </a:prstGeom>
          <a:noFill/>
        </p:spPr>
        <p:txBody>
          <a:bodyPr wrap="square">
            <a:spAutoFit/>
          </a:bodyPr>
          <a:lstStyle/>
          <a:p>
            <a:r>
              <a:rPr lang="en-US" altLang="zh-TW" dirty="0">
                <a:solidFill>
                  <a:schemeClr val="bg1"/>
                </a:solidFill>
              </a:rPr>
              <a:t>Motivation: to see if there is abnormal behavior in certain country/currency</a:t>
            </a:r>
          </a:p>
        </p:txBody>
      </p:sp>
    </p:spTree>
    <p:extLst>
      <p:ext uri="{BB962C8B-B14F-4D97-AF65-F5344CB8AC3E}">
        <p14:creationId xmlns:p14="http://schemas.microsoft.com/office/powerpoint/2010/main" val="357434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FEB55505-CCD0-E595-2A5C-A630EE0FADCC}"/>
              </a:ext>
            </a:extLst>
          </p:cNvPr>
          <p:cNvSpPr>
            <a:spLocks noGrp="1"/>
          </p:cNvSpPr>
          <p:nvPr>
            <p:ph type="ctrTitle"/>
          </p:nvPr>
        </p:nvSpPr>
        <p:spPr>
          <a:xfrm>
            <a:off x="618824" y="411675"/>
            <a:ext cx="5629575" cy="577800"/>
          </a:xfrm>
        </p:spPr>
        <p:txBody>
          <a:bodyPr/>
          <a:lstStyle/>
          <a:p>
            <a:r>
              <a:rPr lang="en-US" dirty="0"/>
              <a:t>Acceptance Rate in Relation to Time</a:t>
            </a:r>
          </a:p>
        </p:txBody>
      </p:sp>
      <p:pic>
        <p:nvPicPr>
          <p:cNvPr id="2" name="Picture 4" descr="Chart, line chart&#10;&#10;Description automatically generated">
            <a:extLst>
              <a:ext uri="{FF2B5EF4-FFF2-40B4-BE49-F238E27FC236}">
                <a16:creationId xmlns:a16="http://schemas.microsoft.com/office/drawing/2014/main" id="{9E23A8BF-B37F-E254-B78B-F2AF1D90B7AE}"/>
              </a:ext>
            </a:extLst>
          </p:cNvPr>
          <p:cNvPicPr>
            <a:picLocks noChangeAspect="1"/>
          </p:cNvPicPr>
          <p:nvPr/>
        </p:nvPicPr>
        <p:blipFill>
          <a:blip r:embed="rId3"/>
          <a:stretch>
            <a:fillRect/>
          </a:stretch>
        </p:blipFill>
        <p:spPr>
          <a:xfrm>
            <a:off x="4407365" y="1134675"/>
            <a:ext cx="4450381" cy="3063945"/>
          </a:xfrm>
          <a:prstGeom prst="rect">
            <a:avLst/>
          </a:prstGeom>
          <a:noFill/>
          <a:ln>
            <a:noFill/>
          </a:ln>
        </p:spPr>
      </p:pic>
      <p:pic>
        <p:nvPicPr>
          <p:cNvPr id="3" name="Picture 5" descr="Chart, line chart&#10;&#10;Description automatically generated">
            <a:extLst>
              <a:ext uri="{FF2B5EF4-FFF2-40B4-BE49-F238E27FC236}">
                <a16:creationId xmlns:a16="http://schemas.microsoft.com/office/drawing/2014/main" id="{6E166CAE-F8FE-EB26-FB13-2BC3E6DC3E12}"/>
              </a:ext>
            </a:extLst>
          </p:cNvPr>
          <p:cNvPicPr>
            <a:picLocks noChangeAspect="1"/>
          </p:cNvPicPr>
          <p:nvPr/>
        </p:nvPicPr>
        <p:blipFill>
          <a:blip r:embed="rId4"/>
          <a:stretch>
            <a:fillRect/>
          </a:stretch>
        </p:blipFill>
        <p:spPr>
          <a:xfrm>
            <a:off x="194814" y="1097800"/>
            <a:ext cx="4122992" cy="3137694"/>
          </a:xfrm>
          <a:prstGeom prst="rect">
            <a:avLst/>
          </a:prstGeom>
        </p:spPr>
      </p:pic>
      <p:sp>
        <p:nvSpPr>
          <p:cNvPr id="4" name="文字方塊 3">
            <a:extLst>
              <a:ext uri="{FF2B5EF4-FFF2-40B4-BE49-F238E27FC236}">
                <a16:creationId xmlns:a16="http://schemas.microsoft.com/office/drawing/2014/main" id="{6C9A59C1-796B-0F83-B1F0-F50447B54C7E}"/>
              </a:ext>
            </a:extLst>
          </p:cNvPr>
          <p:cNvSpPr txBox="1"/>
          <p:nvPr/>
        </p:nvSpPr>
        <p:spPr>
          <a:xfrm>
            <a:off x="429426" y="4362493"/>
            <a:ext cx="6008369" cy="738664"/>
          </a:xfrm>
          <a:prstGeom prst="rect">
            <a:avLst/>
          </a:prstGeom>
          <a:noFill/>
        </p:spPr>
        <p:txBody>
          <a:bodyPr wrap="square">
            <a:spAutoFit/>
          </a:bodyPr>
          <a:lstStyle/>
          <a:p>
            <a:r>
              <a:rPr lang="en-US" altLang="zh-TW" dirty="0">
                <a:solidFill>
                  <a:schemeClr val="bg1"/>
                </a:solidFill>
              </a:rPr>
              <a:t>April has the lowest acceptance rate</a:t>
            </a:r>
          </a:p>
          <a:p>
            <a:r>
              <a:rPr lang="en-US" altLang="zh-TW" dirty="0">
                <a:solidFill>
                  <a:schemeClr val="bg1"/>
                </a:solidFill>
              </a:rPr>
              <a:t>Wednesday &amp; Saturday </a:t>
            </a:r>
          </a:p>
          <a:p>
            <a:r>
              <a:rPr lang="en-US" altLang="zh-TW" dirty="0">
                <a:solidFill>
                  <a:schemeClr val="bg1"/>
                </a:solidFill>
              </a:rPr>
              <a:t>Overall the change between different time is not drastic</a:t>
            </a:r>
          </a:p>
        </p:txBody>
      </p:sp>
    </p:spTree>
    <p:extLst>
      <p:ext uri="{BB962C8B-B14F-4D97-AF65-F5344CB8AC3E}">
        <p14:creationId xmlns:p14="http://schemas.microsoft.com/office/powerpoint/2010/main" val="331914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FEB55505-CCD0-E595-2A5C-A630EE0FADCC}"/>
              </a:ext>
            </a:extLst>
          </p:cNvPr>
          <p:cNvSpPr>
            <a:spLocks noGrp="1"/>
          </p:cNvSpPr>
          <p:nvPr>
            <p:ph type="ctrTitle"/>
          </p:nvPr>
        </p:nvSpPr>
        <p:spPr>
          <a:xfrm>
            <a:off x="812113" y="2399742"/>
            <a:ext cx="4727700" cy="577800"/>
          </a:xfrm>
        </p:spPr>
        <p:txBody>
          <a:bodyPr/>
          <a:lstStyle/>
          <a:p>
            <a:r>
              <a:rPr lang="en-US" altLang="zh-TW" dirty="0">
                <a:ea typeface="Calibri Light"/>
                <a:cs typeface="Calibri Light"/>
              </a:rPr>
              <a:t>Each Country’s </a:t>
            </a:r>
            <a:br>
              <a:rPr lang="en-US" altLang="zh-TW" dirty="0">
                <a:ea typeface="Calibri Light"/>
                <a:cs typeface="Calibri Light"/>
              </a:rPr>
            </a:br>
            <a:r>
              <a:rPr lang="en-US" altLang="zh-TW" dirty="0">
                <a:ea typeface="Calibri Light"/>
                <a:cs typeface="Calibri Light"/>
              </a:rPr>
              <a:t>Acceptance Rate </a:t>
            </a:r>
            <a:br>
              <a:rPr lang="en-US" altLang="zh-TW" dirty="0">
                <a:ea typeface="Calibri Light"/>
                <a:cs typeface="Calibri Light"/>
              </a:rPr>
            </a:br>
            <a:r>
              <a:rPr lang="en-US" altLang="zh-TW" dirty="0">
                <a:ea typeface="Calibri Light"/>
                <a:cs typeface="Calibri Light"/>
              </a:rPr>
              <a:t>by Hour</a:t>
            </a:r>
            <a:endParaRPr lang="en-US" dirty="0"/>
          </a:p>
        </p:txBody>
      </p:sp>
      <p:pic>
        <p:nvPicPr>
          <p:cNvPr id="2" name="Picture 4" descr="Chart, line chart&#10;&#10;Description automatically generated">
            <a:extLst>
              <a:ext uri="{FF2B5EF4-FFF2-40B4-BE49-F238E27FC236}">
                <a16:creationId xmlns:a16="http://schemas.microsoft.com/office/drawing/2014/main" id="{99D708D5-8060-59FC-422A-4A080261C991}"/>
              </a:ext>
            </a:extLst>
          </p:cNvPr>
          <p:cNvPicPr>
            <a:picLocks noChangeAspect="1"/>
          </p:cNvPicPr>
          <p:nvPr/>
        </p:nvPicPr>
        <p:blipFill>
          <a:blip r:embed="rId3"/>
          <a:stretch>
            <a:fillRect/>
          </a:stretch>
        </p:blipFill>
        <p:spPr>
          <a:xfrm>
            <a:off x="3832621" y="0"/>
            <a:ext cx="5311379" cy="5167067"/>
          </a:xfrm>
          <a:prstGeom prst="rect">
            <a:avLst/>
          </a:prstGeom>
          <a:noFill/>
          <a:ln>
            <a:noFill/>
          </a:ln>
        </p:spPr>
      </p:pic>
      <p:sp>
        <p:nvSpPr>
          <p:cNvPr id="7" name="文字方塊 6">
            <a:extLst>
              <a:ext uri="{FF2B5EF4-FFF2-40B4-BE49-F238E27FC236}">
                <a16:creationId xmlns:a16="http://schemas.microsoft.com/office/drawing/2014/main" id="{26B10BB2-BA04-20F3-3919-2ECFFEF8F95A}"/>
              </a:ext>
            </a:extLst>
          </p:cNvPr>
          <p:cNvSpPr txBox="1"/>
          <p:nvPr/>
        </p:nvSpPr>
        <p:spPr>
          <a:xfrm>
            <a:off x="812113" y="3434969"/>
            <a:ext cx="3820847" cy="833883"/>
          </a:xfrm>
          <a:prstGeom prst="rect">
            <a:avLst/>
          </a:prstGeom>
          <a:noFill/>
        </p:spPr>
        <p:txBody>
          <a:bodyPr wrap="square">
            <a:spAutoFit/>
          </a:bodyPr>
          <a:lstStyle/>
          <a:p>
            <a:pPr lvl="1">
              <a:lnSpc>
                <a:spcPct val="0"/>
              </a:lnSpc>
              <a:spcBef>
                <a:spcPts val="1800"/>
              </a:spcBef>
            </a:pPr>
            <a:r>
              <a:rPr lang="en-US" altLang="zh-TW" dirty="0">
                <a:solidFill>
                  <a:schemeClr val="bg1"/>
                </a:solidFill>
                <a:ea typeface="+mn-lt"/>
                <a:cs typeface="+mn-lt"/>
              </a:rPr>
              <a:t>Maximum 4% Change</a:t>
            </a:r>
          </a:p>
          <a:p>
            <a:pPr lvl="1">
              <a:lnSpc>
                <a:spcPct val="0"/>
              </a:lnSpc>
              <a:spcBef>
                <a:spcPts val="1800"/>
              </a:spcBef>
            </a:pPr>
            <a:r>
              <a:rPr lang="en-US" altLang="zh-TW" dirty="0">
                <a:solidFill>
                  <a:schemeClr val="bg1"/>
                </a:solidFill>
                <a:ea typeface="+mn-lt"/>
                <a:cs typeface="+mn-lt"/>
              </a:rPr>
              <a:t>Only 5 timepoints each day</a:t>
            </a:r>
          </a:p>
          <a:p>
            <a:pPr lvl="1">
              <a:lnSpc>
                <a:spcPct val="0"/>
              </a:lnSpc>
              <a:spcBef>
                <a:spcPts val="1800"/>
              </a:spcBef>
            </a:pPr>
            <a:r>
              <a:rPr lang="en-US" altLang="zh-TW" dirty="0">
                <a:solidFill>
                  <a:schemeClr val="bg1"/>
                </a:solidFill>
                <a:ea typeface="+mn-lt"/>
                <a:cs typeface="+mn-lt"/>
              </a:rPr>
              <a:t>UTC + 0 Time</a:t>
            </a:r>
          </a:p>
          <a:p>
            <a:pPr lvl="1">
              <a:lnSpc>
                <a:spcPct val="0"/>
              </a:lnSpc>
              <a:spcBef>
                <a:spcPts val="1800"/>
              </a:spcBef>
            </a:pPr>
            <a:r>
              <a:rPr lang="en-US" altLang="zh-TW" dirty="0">
                <a:solidFill>
                  <a:schemeClr val="bg1"/>
                </a:solidFill>
                <a:ea typeface="+mn-lt"/>
                <a:cs typeface="+mn-lt"/>
              </a:rPr>
              <a:t>Might need to convert to local time</a:t>
            </a:r>
          </a:p>
        </p:txBody>
      </p:sp>
    </p:spTree>
    <p:extLst>
      <p:ext uri="{BB962C8B-B14F-4D97-AF65-F5344CB8AC3E}">
        <p14:creationId xmlns:p14="http://schemas.microsoft.com/office/powerpoint/2010/main" val="60001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FEB55505-CCD0-E595-2A5C-A630EE0FADCC}"/>
              </a:ext>
            </a:extLst>
          </p:cNvPr>
          <p:cNvSpPr>
            <a:spLocks noGrp="1"/>
          </p:cNvSpPr>
          <p:nvPr>
            <p:ph type="ctrTitle"/>
          </p:nvPr>
        </p:nvSpPr>
        <p:spPr>
          <a:xfrm>
            <a:off x="751153" y="1012902"/>
            <a:ext cx="4727700" cy="577800"/>
          </a:xfrm>
        </p:spPr>
        <p:txBody>
          <a:bodyPr/>
          <a:lstStyle/>
          <a:p>
            <a:r>
              <a:rPr lang="en-US" altLang="zh-TW" dirty="0">
                <a:ea typeface="Calibri Light"/>
                <a:cs typeface="Calibri Light"/>
              </a:rPr>
              <a:t>Each Country’s</a:t>
            </a:r>
            <a:br>
              <a:rPr lang="en-US" altLang="zh-TW" dirty="0">
                <a:ea typeface="Calibri Light"/>
                <a:cs typeface="Calibri Light"/>
              </a:rPr>
            </a:br>
            <a:r>
              <a:rPr lang="en-US" altLang="zh-TW" dirty="0">
                <a:ea typeface="Calibri Light"/>
                <a:cs typeface="Calibri Light"/>
              </a:rPr>
              <a:t>Acceptance Rate</a:t>
            </a:r>
            <a:br>
              <a:rPr lang="en-US" altLang="zh-TW" dirty="0">
                <a:ea typeface="Calibri Light"/>
                <a:cs typeface="Calibri Light"/>
              </a:rPr>
            </a:br>
            <a:r>
              <a:rPr lang="en-US" altLang="zh-TW" dirty="0">
                <a:ea typeface="Calibri Light"/>
                <a:cs typeface="Calibri Light"/>
              </a:rPr>
              <a:t>by Month</a:t>
            </a:r>
            <a:endParaRPr lang="en-US" dirty="0"/>
          </a:p>
        </p:txBody>
      </p:sp>
      <p:pic>
        <p:nvPicPr>
          <p:cNvPr id="3" name="Picture 5" descr="Chart, line chart&#10;&#10;Description automatically generated">
            <a:extLst>
              <a:ext uri="{FF2B5EF4-FFF2-40B4-BE49-F238E27FC236}">
                <a16:creationId xmlns:a16="http://schemas.microsoft.com/office/drawing/2014/main" id="{CD523C64-5017-4E16-15EE-3AD4ED713DC4}"/>
              </a:ext>
            </a:extLst>
          </p:cNvPr>
          <p:cNvPicPr>
            <a:picLocks noChangeAspect="1"/>
          </p:cNvPicPr>
          <p:nvPr/>
        </p:nvPicPr>
        <p:blipFill>
          <a:blip r:embed="rId3"/>
          <a:stretch>
            <a:fillRect/>
          </a:stretch>
        </p:blipFill>
        <p:spPr>
          <a:xfrm>
            <a:off x="3862027" y="14903"/>
            <a:ext cx="5281973" cy="5128597"/>
          </a:xfrm>
          <a:prstGeom prst="rect">
            <a:avLst/>
          </a:prstGeom>
          <a:noFill/>
          <a:ln>
            <a:noFill/>
          </a:ln>
        </p:spPr>
      </p:pic>
      <p:graphicFrame>
        <p:nvGraphicFramePr>
          <p:cNvPr id="8" name="表格 8">
            <a:extLst>
              <a:ext uri="{FF2B5EF4-FFF2-40B4-BE49-F238E27FC236}">
                <a16:creationId xmlns:a16="http://schemas.microsoft.com/office/drawing/2014/main" id="{62138CE0-6E8E-F14D-CE8A-616F4B468B7F}"/>
              </a:ext>
            </a:extLst>
          </p:cNvPr>
          <p:cNvGraphicFramePr>
            <a:graphicFrameLocks noGrp="1"/>
          </p:cNvGraphicFramePr>
          <p:nvPr>
            <p:extLst>
              <p:ext uri="{D42A27DB-BD31-4B8C-83A1-F6EECF244321}">
                <p14:modId xmlns:p14="http://schemas.microsoft.com/office/powerpoint/2010/main" val="1307502709"/>
              </p:ext>
            </p:extLst>
          </p:nvPr>
        </p:nvGraphicFramePr>
        <p:xfrm>
          <a:off x="92082" y="1590702"/>
          <a:ext cx="3677864" cy="2346960"/>
        </p:xfrm>
        <a:graphic>
          <a:graphicData uri="http://schemas.openxmlformats.org/drawingml/2006/table">
            <a:tbl>
              <a:tblPr firstRow="1" bandRow="1">
                <a:tableStyleId>{5FABC371-7921-4037-AE9C-2679EC8120E4}</a:tableStyleId>
              </a:tblPr>
              <a:tblGrid>
                <a:gridCol w="498793">
                  <a:extLst>
                    <a:ext uri="{9D8B030D-6E8A-4147-A177-3AD203B41FA5}">
                      <a16:colId xmlns:a16="http://schemas.microsoft.com/office/drawing/2014/main" val="1973568828"/>
                    </a:ext>
                  </a:extLst>
                </a:gridCol>
                <a:gridCol w="841693">
                  <a:extLst>
                    <a:ext uri="{9D8B030D-6E8A-4147-A177-3AD203B41FA5}">
                      <a16:colId xmlns:a16="http://schemas.microsoft.com/office/drawing/2014/main" val="1631747675"/>
                    </a:ext>
                  </a:extLst>
                </a:gridCol>
                <a:gridCol w="841693">
                  <a:extLst>
                    <a:ext uri="{9D8B030D-6E8A-4147-A177-3AD203B41FA5}">
                      <a16:colId xmlns:a16="http://schemas.microsoft.com/office/drawing/2014/main" val="1378236492"/>
                    </a:ext>
                  </a:extLst>
                </a:gridCol>
                <a:gridCol w="619953">
                  <a:extLst>
                    <a:ext uri="{9D8B030D-6E8A-4147-A177-3AD203B41FA5}">
                      <a16:colId xmlns:a16="http://schemas.microsoft.com/office/drawing/2014/main" val="789921910"/>
                    </a:ext>
                  </a:extLst>
                </a:gridCol>
                <a:gridCol w="875732">
                  <a:extLst>
                    <a:ext uri="{9D8B030D-6E8A-4147-A177-3AD203B41FA5}">
                      <a16:colId xmlns:a16="http://schemas.microsoft.com/office/drawing/2014/main" val="3506270942"/>
                    </a:ext>
                  </a:extLst>
                </a:gridCol>
              </a:tblGrid>
              <a:tr h="222053">
                <a:tc>
                  <a:txBody>
                    <a:bodyPr/>
                    <a:lstStyle/>
                    <a:p>
                      <a:endParaRPr lang="en-US">
                        <a:solidFill>
                          <a:schemeClr val="bg1"/>
                        </a:solidFill>
                      </a:endParaRPr>
                    </a:p>
                  </a:txBody>
                  <a:tcPr/>
                </a:tc>
                <a:tc>
                  <a:txBody>
                    <a:bodyPr/>
                    <a:lstStyle/>
                    <a:p>
                      <a:r>
                        <a:rPr lang="en-US" dirty="0">
                          <a:solidFill>
                            <a:schemeClr val="bg1"/>
                          </a:solidFill>
                        </a:rPr>
                        <a:t>Highest</a:t>
                      </a:r>
                    </a:p>
                  </a:txBody>
                  <a:tcPr/>
                </a:tc>
                <a:tc>
                  <a:txBody>
                    <a:bodyPr/>
                    <a:lstStyle/>
                    <a:p>
                      <a:r>
                        <a:rPr lang="en-US" dirty="0">
                          <a:solidFill>
                            <a:schemeClr val="bg1"/>
                          </a:solidFill>
                        </a:rPr>
                        <a:t>Lowest</a:t>
                      </a:r>
                    </a:p>
                  </a:txBody>
                  <a:tcPr/>
                </a:tc>
                <a:tc>
                  <a:txBody>
                    <a:bodyPr/>
                    <a:lstStyle/>
                    <a:p>
                      <a:r>
                        <a:rPr lang="en-US" dirty="0">
                          <a:solidFill>
                            <a:schemeClr val="bg1"/>
                          </a:solidFill>
                        </a:rPr>
                        <a:t>Avg</a:t>
                      </a:r>
                    </a:p>
                  </a:txBody>
                  <a:tcPr/>
                </a:tc>
                <a:tc>
                  <a:txBody>
                    <a:bodyPr/>
                    <a:lstStyle/>
                    <a:p>
                      <a:r>
                        <a:rPr lang="en-US" dirty="0">
                          <a:solidFill>
                            <a:schemeClr val="bg1"/>
                          </a:solidFill>
                        </a:rPr>
                        <a:t>High - Low</a:t>
                      </a:r>
                    </a:p>
                  </a:txBody>
                  <a:tcPr/>
                </a:tc>
                <a:extLst>
                  <a:ext uri="{0D108BD9-81ED-4DB2-BD59-A6C34878D82A}">
                    <a16:rowId xmlns:a16="http://schemas.microsoft.com/office/drawing/2014/main" val="2330138164"/>
                  </a:ext>
                </a:extLst>
              </a:tr>
              <a:tr h="252589">
                <a:tc>
                  <a:txBody>
                    <a:bodyPr/>
                    <a:lstStyle/>
                    <a:p>
                      <a:r>
                        <a:rPr lang="en-US" dirty="0">
                          <a:solidFill>
                            <a:schemeClr val="bg1"/>
                          </a:solidFill>
                        </a:rPr>
                        <a:t>AE</a:t>
                      </a:r>
                    </a:p>
                  </a:txBody>
                  <a:tcPr/>
                </a:tc>
                <a:tc>
                  <a:txBody>
                    <a:bodyPr/>
                    <a:lstStyle/>
                    <a:p>
                      <a:r>
                        <a:rPr lang="en-US" dirty="0">
                          <a:solidFill>
                            <a:schemeClr val="bg1"/>
                          </a:solidFill>
                        </a:rPr>
                        <a:t>70.7 (6)</a:t>
                      </a:r>
                    </a:p>
                  </a:txBody>
                  <a:tcPr/>
                </a:tc>
                <a:tc>
                  <a:txBody>
                    <a:bodyPr/>
                    <a:lstStyle/>
                    <a:p>
                      <a:r>
                        <a:rPr lang="en-US" dirty="0">
                          <a:solidFill>
                            <a:schemeClr val="bg1"/>
                          </a:solidFill>
                        </a:rPr>
                        <a:t>64.7 (4)</a:t>
                      </a:r>
                    </a:p>
                  </a:txBody>
                  <a:tcPr/>
                </a:tc>
                <a:tc>
                  <a:txBody>
                    <a:bodyPr/>
                    <a:lstStyle/>
                    <a:p>
                      <a:r>
                        <a:rPr lang="en-US" altLang="zh-TW" dirty="0">
                          <a:solidFill>
                            <a:schemeClr val="bg1"/>
                          </a:solidFill>
                          <a:effectLst/>
                        </a:rPr>
                        <a:t>67.9</a:t>
                      </a:r>
                    </a:p>
                  </a:txBody>
                  <a:tcPr marL="60960" marR="60960" marT="30480" marB="30480" anchor="ctr"/>
                </a:tc>
                <a:tc>
                  <a:txBody>
                    <a:bodyPr/>
                    <a:lstStyle/>
                    <a:p>
                      <a:r>
                        <a:rPr lang="en-US" dirty="0">
                          <a:solidFill>
                            <a:schemeClr val="bg1"/>
                          </a:solidFill>
                        </a:rPr>
                        <a:t>6</a:t>
                      </a:r>
                    </a:p>
                  </a:txBody>
                  <a:tcPr/>
                </a:tc>
                <a:extLst>
                  <a:ext uri="{0D108BD9-81ED-4DB2-BD59-A6C34878D82A}">
                    <a16:rowId xmlns:a16="http://schemas.microsoft.com/office/drawing/2014/main" val="2201389246"/>
                  </a:ext>
                </a:extLst>
              </a:tr>
              <a:tr h="252589">
                <a:tc>
                  <a:txBody>
                    <a:bodyPr/>
                    <a:lstStyle/>
                    <a:p>
                      <a:r>
                        <a:rPr lang="en-US" dirty="0">
                          <a:solidFill>
                            <a:schemeClr val="bg1"/>
                          </a:solidFill>
                        </a:rPr>
                        <a:t>CA</a:t>
                      </a:r>
                    </a:p>
                  </a:txBody>
                  <a:tcPr/>
                </a:tc>
                <a:tc>
                  <a:txBody>
                    <a:bodyPr/>
                    <a:lstStyle/>
                    <a:p>
                      <a:r>
                        <a:rPr lang="en-US" dirty="0">
                          <a:solidFill>
                            <a:schemeClr val="bg1"/>
                          </a:solidFill>
                        </a:rPr>
                        <a:t>74.8 (1)</a:t>
                      </a:r>
                    </a:p>
                  </a:txBody>
                  <a:tcPr/>
                </a:tc>
                <a:tc>
                  <a:txBody>
                    <a:bodyPr/>
                    <a:lstStyle/>
                    <a:p>
                      <a:r>
                        <a:rPr lang="en-US" dirty="0">
                          <a:solidFill>
                            <a:schemeClr val="bg1"/>
                          </a:solidFill>
                        </a:rPr>
                        <a:t>66.5 (5)</a:t>
                      </a:r>
                    </a:p>
                  </a:txBody>
                  <a:tcPr/>
                </a:tc>
                <a:tc>
                  <a:txBody>
                    <a:bodyPr/>
                    <a:lstStyle/>
                    <a:p>
                      <a:r>
                        <a:rPr lang="en-US" altLang="zh-TW" dirty="0">
                          <a:solidFill>
                            <a:schemeClr val="bg1"/>
                          </a:solidFill>
                          <a:effectLst/>
                        </a:rPr>
                        <a:t>69.7</a:t>
                      </a:r>
                    </a:p>
                  </a:txBody>
                  <a:tcPr marL="60960" marR="60960" marT="30480" marB="30480" anchor="ctr"/>
                </a:tc>
                <a:tc>
                  <a:txBody>
                    <a:bodyPr/>
                    <a:lstStyle/>
                    <a:p>
                      <a:r>
                        <a:rPr lang="en-US" dirty="0">
                          <a:solidFill>
                            <a:schemeClr val="bg1"/>
                          </a:solidFill>
                        </a:rPr>
                        <a:t>8.3</a:t>
                      </a:r>
                    </a:p>
                  </a:txBody>
                  <a:tcPr/>
                </a:tc>
                <a:extLst>
                  <a:ext uri="{0D108BD9-81ED-4DB2-BD59-A6C34878D82A}">
                    <a16:rowId xmlns:a16="http://schemas.microsoft.com/office/drawing/2014/main" val="3477140052"/>
                  </a:ext>
                </a:extLst>
              </a:tr>
              <a:tr h="252589">
                <a:tc>
                  <a:txBody>
                    <a:bodyPr/>
                    <a:lstStyle/>
                    <a:p>
                      <a:r>
                        <a:rPr lang="en-US" dirty="0">
                          <a:solidFill>
                            <a:schemeClr val="bg1"/>
                          </a:solidFill>
                        </a:rPr>
                        <a:t>FR</a:t>
                      </a:r>
                    </a:p>
                  </a:txBody>
                  <a:tcPr/>
                </a:tc>
                <a:tc>
                  <a:txBody>
                    <a:bodyPr/>
                    <a:lstStyle/>
                    <a:p>
                      <a:r>
                        <a:rPr lang="en-US" dirty="0">
                          <a:solidFill>
                            <a:schemeClr val="bg1"/>
                          </a:solidFill>
                        </a:rPr>
                        <a:t>75.7 (2)</a:t>
                      </a:r>
                    </a:p>
                  </a:txBody>
                  <a:tcPr/>
                </a:tc>
                <a:tc>
                  <a:txBody>
                    <a:bodyPr/>
                    <a:lstStyle/>
                    <a:p>
                      <a:r>
                        <a:rPr lang="en-US" dirty="0">
                          <a:solidFill>
                            <a:schemeClr val="bg1"/>
                          </a:solidFill>
                        </a:rPr>
                        <a:t>67.1 (5)</a:t>
                      </a:r>
                    </a:p>
                  </a:txBody>
                  <a:tcPr/>
                </a:tc>
                <a:tc>
                  <a:txBody>
                    <a:bodyPr/>
                    <a:lstStyle/>
                    <a:p>
                      <a:r>
                        <a:rPr lang="en-US" altLang="zh-TW" dirty="0">
                          <a:solidFill>
                            <a:schemeClr val="bg1"/>
                          </a:solidFill>
                          <a:effectLst/>
                        </a:rPr>
                        <a:t>70.1</a:t>
                      </a:r>
                    </a:p>
                  </a:txBody>
                  <a:tcPr marL="60960" marR="60960" marT="30480" marB="30480" anchor="ctr"/>
                </a:tc>
                <a:tc>
                  <a:txBody>
                    <a:bodyPr/>
                    <a:lstStyle/>
                    <a:p>
                      <a:r>
                        <a:rPr lang="en-US" dirty="0">
                          <a:solidFill>
                            <a:schemeClr val="bg1"/>
                          </a:solidFill>
                        </a:rPr>
                        <a:t>8.6</a:t>
                      </a:r>
                    </a:p>
                  </a:txBody>
                  <a:tcPr/>
                </a:tc>
                <a:extLst>
                  <a:ext uri="{0D108BD9-81ED-4DB2-BD59-A6C34878D82A}">
                    <a16:rowId xmlns:a16="http://schemas.microsoft.com/office/drawing/2014/main" val="2632371015"/>
                  </a:ext>
                </a:extLst>
              </a:tr>
              <a:tr h="252589">
                <a:tc>
                  <a:txBody>
                    <a:bodyPr/>
                    <a:lstStyle/>
                    <a:p>
                      <a:r>
                        <a:rPr lang="en-US" dirty="0">
                          <a:solidFill>
                            <a:schemeClr val="bg1"/>
                          </a:solidFill>
                        </a:rPr>
                        <a:t>MX</a:t>
                      </a:r>
                    </a:p>
                  </a:txBody>
                  <a:tcPr/>
                </a:tc>
                <a:tc>
                  <a:txBody>
                    <a:bodyPr/>
                    <a:lstStyle/>
                    <a:p>
                      <a:r>
                        <a:rPr lang="en-US" dirty="0">
                          <a:solidFill>
                            <a:schemeClr val="bg1"/>
                          </a:solidFill>
                        </a:rPr>
                        <a:t>76 (6)</a:t>
                      </a:r>
                    </a:p>
                  </a:txBody>
                  <a:tcPr/>
                </a:tc>
                <a:tc>
                  <a:txBody>
                    <a:bodyPr/>
                    <a:lstStyle/>
                    <a:p>
                      <a:r>
                        <a:rPr lang="en-US" dirty="0">
                          <a:solidFill>
                            <a:schemeClr val="bg1"/>
                          </a:solidFill>
                        </a:rPr>
                        <a:t>64.7 (4)</a:t>
                      </a:r>
                    </a:p>
                  </a:txBody>
                  <a:tcPr/>
                </a:tc>
                <a:tc>
                  <a:txBody>
                    <a:bodyPr/>
                    <a:lstStyle/>
                    <a:p>
                      <a:r>
                        <a:rPr lang="en-US" altLang="zh-TW" dirty="0">
                          <a:solidFill>
                            <a:schemeClr val="bg1"/>
                          </a:solidFill>
                          <a:effectLst/>
                        </a:rPr>
                        <a:t>71.1</a:t>
                      </a:r>
                    </a:p>
                  </a:txBody>
                  <a:tcPr marL="60960" marR="60960" marT="30480" marB="30480" anchor="ctr"/>
                </a:tc>
                <a:tc>
                  <a:txBody>
                    <a:bodyPr/>
                    <a:lstStyle/>
                    <a:p>
                      <a:r>
                        <a:rPr lang="en-US" dirty="0">
                          <a:solidFill>
                            <a:schemeClr val="bg1"/>
                          </a:solidFill>
                        </a:rPr>
                        <a:t>11.3</a:t>
                      </a:r>
                    </a:p>
                  </a:txBody>
                  <a:tcPr/>
                </a:tc>
                <a:extLst>
                  <a:ext uri="{0D108BD9-81ED-4DB2-BD59-A6C34878D82A}">
                    <a16:rowId xmlns:a16="http://schemas.microsoft.com/office/drawing/2014/main" val="656759174"/>
                  </a:ext>
                </a:extLst>
              </a:tr>
              <a:tr h="252589">
                <a:tc>
                  <a:txBody>
                    <a:bodyPr/>
                    <a:lstStyle/>
                    <a:p>
                      <a:r>
                        <a:rPr lang="en-US" dirty="0">
                          <a:solidFill>
                            <a:schemeClr val="bg1"/>
                          </a:solidFill>
                        </a:rPr>
                        <a:t>UK</a:t>
                      </a:r>
                    </a:p>
                  </a:txBody>
                  <a:tcPr/>
                </a:tc>
                <a:tc>
                  <a:txBody>
                    <a:bodyPr/>
                    <a:lstStyle/>
                    <a:p>
                      <a:r>
                        <a:rPr lang="en-US" dirty="0">
                          <a:solidFill>
                            <a:schemeClr val="bg1"/>
                          </a:solidFill>
                        </a:rPr>
                        <a:t>76.7 (6)</a:t>
                      </a:r>
                    </a:p>
                  </a:txBody>
                  <a:tcPr/>
                </a:tc>
                <a:tc>
                  <a:txBody>
                    <a:bodyPr/>
                    <a:lstStyle/>
                    <a:p>
                      <a:r>
                        <a:rPr lang="en-US" dirty="0">
                          <a:solidFill>
                            <a:schemeClr val="bg1"/>
                          </a:solidFill>
                        </a:rPr>
                        <a:t>67.8 (3)</a:t>
                      </a:r>
                    </a:p>
                  </a:txBody>
                  <a:tcPr/>
                </a:tc>
                <a:tc>
                  <a:txBody>
                    <a:bodyPr/>
                    <a:lstStyle/>
                    <a:p>
                      <a:r>
                        <a:rPr lang="en-US" altLang="zh-TW" dirty="0">
                          <a:solidFill>
                            <a:schemeClr val="bg1"/>
                          </a:solidFill>
                          <a:effectLst/>
                        </a:rPr>
                        <a:t>71.5</a:t>
                      </a:r>
                    </a:p>
                  </a:txBody>
                  <a:tcPr marL="60960" marR="60960" marT="30480" marB="30480" anchor="ctr"/>
                </a:tc>
                <a:tc>
                  <a:txBody>
                    <a:bodyPr/>
                    <a:lstStyle/>
                    <a:p>
                      <a:r>
                        <a:rPr lang="en-US" dirty="0">
                          <a:solidFill>
                            <a:schemeClr val="bg1"/>
                          </a:solidFill>
                        </a:rPr>
                        <a:t>8.9</a:t>
                      </a:r>
                    </a:p>
                  </a:txBody>
                  <a:tcPr/>
                </a:tc>
                <a:extLst>
                  <a:ext uri="{0D108BD9-81ED-4DB2-BD59-A6C34878D82A}">
                    <a16:rowId xmlns:a16="http://schemas.microsoft.com/office/drawing/2014/main" val="571874596"/>
                  </a:ext>
                </a:extLst>
              </a:tr>
              <a:tr h="252589">
                <a:tc>
                  <a:txBody>
                    <a:bodyPr/>
                    <a:lstStyle/>
                    <a:p>
                      <a:r>
                        <a:rPr lang="en-US" dirty="0">
                          <a:solidFill>
                            <a:schemeClr val="bg1"/>
                          </a:solidFill>
                        </a:rPr>
                        <a:t>US</a:t>
                      </a:r>
                    </a:p>
                  </a:txBody>
                  <a:tcPr/>
                </a:tc>
                <a:tc>
                  <a:txBody>
                    <a:bodyPr/>
                    <a:lstStyle/>
                    <a:p>
                      <a:r>
                        <a:rPr lang="en-US" dirty="0">
                          <a:solidFill>
                            <a:schemeClr val="bg1"/>
                          </a:solidFill>
                        </a:rPr>
                        <a:t>71.3 (4)</a:t>
                      </a:r>
                    </a:p>
                  </a:txBody>
                  <a:tcPr/>
                </a:tc>
                <a:tc>
                  <a:txBody>
                    <a:bodyPr/>
                    <a:lstStyle/>
                    <a:p>
                      <a:r>
                        <a:rPr lang="en-US" dirty="0">
                          <a:solidFill>
                            <a:schemeClr val="bg1"/>
                          </a:solidFill>
                        </a:rPr>
                        <a:t>64.3 (2)</a:t>
                      </a:r>
                    </a:p>
                  </a:txBody>
                  <a:tcPr/>
                </a:tc>
                <a:tc>
                  <a:txBody>
                    <a:bodyPr/>
                    <a:lstStyle/>
                    <a:p>
                      <a:r>
                        <a:rPr lang="en-US" altLang="zh-TW" dirty="0">
                          <a:solidFill>
                            <a:schemeClr val="bg1"/>
                          </a:solidFill>
                          <a:effectLst/>
                        </a:rPr>
                        <a:t>67.2</a:t>
                      </a:r>
                    </a:p>
                  </a:txBody>
                  <a:tcPr marL="60960" marR="60960" marT="30480" marB="30480" anchor="ctr"/>
                </a:tc>
                <a:tc>
                  <a:txBody>
                    <a:bodyPr/>
                    <a:lstStyle/>
                    <a:p>
                      <a:r>
                        <a:rPr lang="en-US" dirty="0">
                          <a:solidFill>
                            <a:schemeClr val="bg1"/>
                          </a:solidFill>
                        </a:rPr>
                        <a:t>7</a:t>
                      </a:r>
                    </a:p>
                  </a:txBody>
                  <a:tcPr/>
                </a:tc>
                <a:extLst>
                  <a:ext uri="{0D108BD9-81ED-4DB2-BD59-A6C34878D82A}">
                    <a16:rowId xmlns:a16="http://schemas.microsoft.com/office/drawing/2014/main" val="3471035955"/>
                  </a:ext>
                </a:extLst>
              </a:tr>
            </a:tbl>
          </a:graphicData>
        </a:graphic>
      </p:graphicFrame>
      <p:sp>
        <p:nvSpPr>
          <p:cNvPr id="13" name="文字方塊 12">
            <a:extLst>
              <a:ext uri="{FF2B5EF4-FFF2-40B4-BE49-F238E27FC236}">
                <a16:creationId xmlns:a16="http://schemas.microsoft.com/office/drawing/2014/main" id="{AE986F88-E2AE-A80D-C822-692F8D21E95B}"/>
              </a:ext>
            </a:extLst>
          </p:cNvPr>
          <p:cNvSpPr txBox="1"/>
          <p:nvPr/>
        </p:nvSpPr>
        <p:spPr>
          <a:xfrm>
            <a:off x="243840" y="3890064"/>
            <a:ext cx="4674870" cy="1066895"/>
          </a:xfrm>
          <a:prstGeom prst="rect">
            <a:avLst/>
          </a:prstGeom>
          <a:noFill/>
        </p:spPr>
        <p:txBody>
          <a:bodyPr wrap="square">
            <a:spAutoFit/>
          </a:bodyPr>
          <a:lstStyle/>
          <a:p>
            <a:pPr lvl="1">
              <a:lnSpc>
                <a:spcPct val="0"/>
              </a:lnSpc>
              <a:spcBef>
                <a:spcPts val="1800"/>
              </a:spcBef>
            </a:pPr>
            <a:endParaRPr lang="en-US" altLang="zh-TW" dirty="0">
              <a:solidFill>
                <a:schemeClr val="bg1"/>
              </a:solidFill>
              <a:ea typeface="+mn-lt"/>
              <a:cs typeface="+mn-lt"/>
            </a:endParaRPr>
          </a:p>
          <a:p>
            <a:pPr lvl="1">
              <a:lnSpc>
                <a:spcPct val="0"/>
              </a:lnSpc>
              <a:spcBef>
                <a:spcPts val="1800"/>
              </a:spcBef>
            </a:pPr>
            <a:r>
              <a:rPr lang="en-US" altLang="zh-TW" dirty="0">
                <a:solidFill>
                  <a:schemeClr val="bg1"/>
                </a:solidFill>
                <a:ea typeface="+mn-lt"/>
                <a:cs typeface="+mn-lt"/>
              </a:rPr>
              <a:t>May and April for AE, CA, FR, MX</a:t>
            </a:r>
          </a:p>
          <a:p>
            <a:pPr lvl="1">
              <a:lnSpc>
                <a:spcPct val="0"/>
              </a:lnSpc>
              <a:spcBef>
                <a:spcPts val="1800"/>
              </a:spcBef>
            </a:pPr>
            <a:r>
              <a:rPr lang="en-US" altLang="zh-TW" dirty="0">
                <a:solidFill>
                  <a:schemeClr val="bg1"/>
                </a:solidFill>
                <a:ea typeface="+mn-lt"/>
                <a:cs typeface="+mn-lt"/>
              </a:rPr>
              <a:t>February and March for UK, US</a:t>
            </a:r>
          </a:p>
          <a:p>
            <a:pPr lvl="1">
              <a:lnSpc>
                <a:spcPct val="0"/>
              </a:lnSpc>
              <a:spcBef>
                <a:spcPts val="1800"/>
              </a:spcBef>
            </a:pPr>
            <a:r>
              <a:rPr lang="en-US" altLang="zh-TW" dirty="0">
                <a:solidFill>
                  <a:schemeClr val="bg1"/>
                </a:solidFill>
                <a:ea typeface="+mn-lt"/>
                <a:cs typeface="+mn-lt"/>
              </a:rPr>
              <a:t>(External and internal events) </a:t>
            </a:r>
          </a:p>
          <a:p>
            <a:pPr lvl="1">
              <a:lnSpc>
                <a:spcPct val="0"/>
              </a:lnSpc>
              <a:spcBef>
                <a:spcPts val="1800"/>
              </a:spcBef>
            </a:pPr>
            <a:endParaRPr lang="en-US" altLang="zh-TW" dirty="0">
              <a:solidFill>
                <a:schemeClr val="bg1"/>
              </a:solidFill>
              <a:ea typeface="+mn-lt"/>
              <a:cs typeface="+mn-lt"/>
            </a:endParaRPr>
          </a:p>
        </p:txBody>
      </p:sp>
    </p:spTree>
    <p:extLst>
      <p:ext uri="{BB962C8B-B14F-4D97-AF65-F5344CB8AC3E}">
        <p14:creationId xmlns:p14="http://schemas.microsoft.com/office/powerpoint/2010/main" val="270620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D50B0-7CEA-9447-3571-BC4F5F775B7A}"/>
              </a:ext>
            </a:extLst>
          </p:cNvPr>
          <p:cNvSpPr>
            <a:spLocks noGrp="1"/>
          </p:cNvSpPr>
          <p:nvPr>
            <p:ph type="ctrTitle"/>
          </p:nvPr>
        </p:nvSpPr>
        <p:spPr/>
        <p:txBody>
          <a:bodyPr/>
          <a:lstStyle/>
          <a:p>
            <a:endParaRPr lang="en-US" dirty="0"/>
          </a:p>
        </p:txBody>
      </p:sp>
      <p:sp>
        <p:nvSpPr>
          <p:cNvPr id="3" name="副標題 2">
            <a:extLst>
              <a:ext uri="{FF2B5EF4-FFF2-40B4-BE49-F238E27FC236}">
                <a16:creationId xmlns:a16="http://schemas.microsoft.com/office/drawing/2014/main" id="{F481DEC2-3705-4045-5F4E-2877D500666B}"/>
              </a:ext>
            </a:extLst>
          </p:cNvPr>
          <p:cNvSpPr>
            <a:spLocks noGrp="1"/>
          </p:cNvSpPr>
          <p:nvPr>
            <p:ph type="subTitle" idx="1"/>
          </p:nvPr>
        </p:nvSpPr>
        <p:spPr/>
        <p:txBody>
          <a:bodyPr/>
          <a:lstStyle/>
          <a:p>
            <a:endParaRPr lang="en-US"/>
          </a:p>
        </p:txBody>
      </p:sp>
      <p:sp>
        <p:nvSpPr>
          <p:cNvPr id="4" name="標題 3">
            <a:extLst>
              <a:ext uri="{FF2B5EF4-FFF2-40B4-BE49-F238E27FC236}">
                <a16:creationId xmlns:a16="http://schemas.microsoft.com/office/drawing/2014/main" id="{E2891C99-1A4E-0FFD-F9E4-1851377603AF}"/>
              </a:ext>
            </a:extLst>
          </p:cNvPr>
          <p:cNvSpPr>
            <a:spLocks noGrp="1"/>
          </p:cNvSpPr>
          <p:nvPr>
            <p:ph type="title" idx="2"/>
          </p:nvPr>
        </p:nvSpPr>
        <p:spPr/>
        <p:txBody>
          <a:bodyPr/>
          <a:lstStyle/>
          <a:p>
            <a:endParaRPr lang="en-US"/>
          </a:p>
        </p:txBody>
      </p:sp>
    </p:spTree>
    <p:extLst>
      <p:ext uri="{BB962C8B-B14F-4D97-AF65-F5344CB8AC3E}">
        <p14:creationId xmlns:p14="http://schemas.microsoft.com/office/powerpoint/2010/main" val="383327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1630D2D-7F60-C73F-D91A-D2FC9A5FA3BC}"/>
              </a:ext>
            </a:extLst>
          </p:cNvPr>
          <p:cNvSpPr>
            <a:spLocks noGrp="1"/>
          </p:cNvSpPr>
          <p:nvPr>
            <p:ph type="ctrTitle"/>
          </p:nvPr>
        </p:nvSpPr>
        <p:spPr>
          <a:xfrm>
            <a:off x="397870" y="981011"/>
            <a:ext cx="4727700" cy="577800"/>
          </a:xfrm>
        </p:spPr>
        <p:txBody>
          <a:bodyPr/>
          <a:lstStyle/>
          <a:p>
            <a:r>
              <a:rPr lang="en-US" dirty="0"/>
              <a:t>Compare with the Average USD Amount By Month</a:t>
            </a:r>
            <a:br>
              <a:rPr lang="en-US" dirty="0"/>
            </a:br>
            <a:r>
              <a:rPr lang="en-US" dirty="0"/>
              <a:t>(If clients are recurrent)</a:t>
            </a:r>
          </a:p>
        </p:txBody>
      </p:sp>
      <p:graphicFrame>
        <p:nvGraphicFramePr>
          <p:cNvPr id="5" name="表格 8">
            <a:extLst>
              <a:ext uri="{FF2B5EF4-FFF2-40B4-BE49-F238E27FC236}">
                <a16:creationId xmlns:a16="http://schemas.microsoft.com/office/drawing/2014/main" id="{05950796-1D69-9C64-A6AA-1408A6227E5F}"/>
              </a:ext>
            </a:extLst>
          </p:cNvPr>
          <p:cNvGraphicFramePr>
            <a:graphicFrameLocks noGrp="1"/>
          </p:cNvGraphicFramePr>
          <p:nvPr>
            <p:extLst>
              <p:ext uri="{D42A27DB-BD31-4B8C-83A1-F6EECF244321}">
                <p14:modId xmlns:p14="http://schemas.microsoft.com/office/powerpoint/2010/main" val="3271875364"/>
              </p:ext>
            </p:extLst>
          </p:nvPr>
        </p:nvGraphicFramePr>
        <p:xfrm>
          <a:off x="385743" y="1526629"/>
          <a:ext cx="3677864" cy="2346960"/>
        </p:xfrm>
        <a:graphic>
          <a:graphicData uri="http://schemas.openxmlformats.org/drawingml/2006/table">
            <a:tbl>
              <a:tblPr firstRow="1" bandRow="1">
                <a:tableStyleId>{5FABC371-7921-4037-AE9C-2679EC8120E4}</a:tableStyleId>
              </a:tblPr>
              <a:tblGrid>
                <a:gridCol w="498793">
                  <a:extLst>
                    <a:ext uri="{9D8B030D-6E8A-4147-A177-3AD203B41FA5}">
                      <a16:colId xmlns:a16="http://schemas.microsoft.com/office/drawing/2014/main" val="1973568828"/>
                    </a:ext>
                  </a:extLst>
                </a:gridCol>
                <a:gridCol w="841693">
                  <a:extLst>
                    <a:ext uri="{9D8B030D-6E8A-4147-A177-3AD203B41FA5}">
                      <a16:colId xmlns:a16="http://schemas.microsoft.com/office/drawing/2014/main" val="1631747675"/>
                    </a:ext>
                  </a:extLst>
                </a:gridCol>
                <a:gridCol w="841693">
                  <a:extLst>
                    <a:ext uri="{9D8B030D-6E8A-4147-A177-3AD203B41FA5}">
                      <a16:colId xmlns:a16="http://schemas.microsoft.com/office/drawing/2014/main" val="1378236492"/>
                    </a:ext>
                  </a:extLst>
                </a:gridCol>
                <a:gridCol w="619953">
                  <a:extLst>
                    <a:ext uri="{9D8B030D-6E8A-4147-A177-3AD203B41FA5}">
                      <a16:colId xmlns:a16="http://schemas.microsoft.com/office/drawing/2014/main" val="789921910"/>
                    </a:ext>
                  </a:extLst>
                </a:gridCol>
                <a:gridCol w="875732">
                  <a:extLst>
                    <a:ext uri="{9D8B030D-6E8A-4147-A177-3AD203B41FA5}">
                      <a16:colId xmlns:a16="http://schemas.microsoft.com/office/drawing/2014/main" val="3506270942"/>
                    </a:ext>
                  </a:extLst>
                </a:gridCol>
              </a:tblGrid>
              <a:tr h="222053">
                <a:tc>
                  <a:txBody>
                    <a:bodyPr/>
                    <a:lstStyle/>
                    <a:p>
                      <a:endParaRPr lang="en-US">
                        <a:solidFill>
                          <a:schemeClr val="bg1"/>
                        </a:solidFill>
                      </a:endParaRPr>
                    </a:p>
                  </a:txBody>
                  <a:tcPr/>
                </a:tc>
                <a:tc>
                  <a:txBody>
                    <a:bodyPr/>
                    <a:lstStyle/>
                    <a:p>
                      <a:r>
                        <a:rPr lang="en-US" dirty="0">
                          <a:solidFill>
                            <a:schemeClr val="bg1"/>
                          </a:solidFill>
                        </a:rPr>
                        <a:t>Highest</a:t>
                      </a:r>
                    </a:p>
                  </a:txBody>
                  <a:tcPr/>
                </a:tc>
                <a:tc>
                  <a:txBody>
                    <a:bodyPr/>
                    <a:lstStyle/>
                    <a:p>
                      <a:r>
                        <a:rPr lang="en-US" dirty="0">
                          <a:solidFill>
                            <a:schemeClr val="bg1"/>
                          </a:solidFill>
                        </a:rPr>
                        <a:t>Lowest</a:t>
                      </a:r>
                    </a:p>
                  </a:txBody>
                  <a:tcPr/>
                </a:tc>
                <a:tc>
                  <a:txBody>
                    <a:bodyPr/>
                    <a:lstStyle/>
                    <a:p>
                      <a:r>
                        <a:rPr lang="en-US" dirty="0">
                          <a:solidFill>
                            <a:schemeClr val="bg1"/>
                          </a:solidFill>
                        </a:rPr>
                        <a:t>Avg</a:t>
                      </a:r>
                    </a:p>
                  </a:txBody>
                  <a:tcPr/>
                </a:tc>
                <a:tc>
                  <a:txBody>
                    <a:bodyPr/>
                    <a:lstStyle/>
                    <a:p>
                      <a:r>
                        <a:rPr lang="en-US" dirty="0">
                          <a:solidFill>
                            <a:schemeClr val="bg1"/>
                          </a:solidFill>
                        </a:rPr>
                        <a:t>High - Low</a:t>
                      </a:r>
                    </a:p>
                  </a:txBody>
                  <a:tcPr/>
                </a:tc>
                <a:extLst>
                  <a:ext uri="{0D108BD9-81ED-4DB2-BD59-A6C34878D82A}">
                    <a16:rowId xmlns:a16="http://schemas.microsoft.com/office/drawing/2014/main" val="2330138164"/>
                  </a:ext>
                </a:extLst>
              </a:tr>
              <a:tr h="252589">
                <a:tc>
                  <a:txBody>
                    <a:bodyPr/>
                    <a:lstStyle/>
                    <a:p>
                      <a:r>
                        <a:rPr lang="en-US" dirty="0">
                          <a:solidFill>
                            <a:schemeClr val="bg1"/>
                          </a:solidFill>
                        </a:rPr>
                        <a:t>AE</a:t>
                      </a:r>
                    </a:p>
                  </a:txBody>
                  <a:tcPr/>
                </a:tc>
                <a:tc>
                  <a:txBody>
                    <a:bodyPr/>
                    <a:lstStyle/>
                    <a:p>
                      <a:r>
                        <a:rPr lang="en-US" dirty="0">
                          <a:solidFill>
                            <a:schemeClr val="bg1"/>
                          </a:solidFill>
                        </a:rPr>
                        <a:t>70.7 (6)</a:t>
                      </a:r>
                    </a:p>
                  </a:txBody>
                  <a:tcPr/>
                </a:tc>
                <a:tc>
                  <a:txBody>
                    <a:bodyPr/>
                    <a:lstStyle/>
                    <a:p>
                      <a:r>
                        <a:rPr lang="en-US" dirty="0">
                          <a:solidFill>
                            <a:schemeClr val="bg1"/>
                          </a:solidFill>
                        </a:rPr>
                        <a:t>64.7 (4)</a:t>
                      </a:r>
                    </a:p>
                  </a:txBody>
                  <a:tcPr/>
                </a:tc>
                <a:tc>
                  <a:txBody>
                    <a:bodyPr/>
                    <a:lstStyle/>
                    <a:p>
                      <a:r>
                        <a:rPr lang="en-US" altLang="zh-TW" dirty="0">
                          <a:solidFill>
                            <a:schemeClr val="bg1"/>
                          </a:solidFill>
                          <a:effectLst/>
                        </a:rPr>
                        <a:t>67.9</a:t>
                      </a:r>
                    </a:p>
                  </a:txBody>
                  <a:tcPr marL="60960" marR="60960" marT="30480" marB="30480" anchor="ctr"/>
                </a:tc>
                <a:tc>
                  <a:txBody>
                    <a:bodyPr/>
                    <a:lstStyle/>
                    <a:p>
                      <a:r>
                        <a:rPr lang="en-US" dirty="0">
                          <a:solidFill>
                            <a:schemeClr val="bg1"/>
                          </a:solidFill>
                        </a:rPr>
                        <a:t>6</a:t>
                      </a:r>
                    </a:p>
                  </a:txBody>
                  <a:tcPr/>
                </a:tc>
                <a:extLst>
                  <a:ext uri="{0D108BD9-81ED-4DB2-BD59-A6C34878D82A}">
                    <a16:rowId xmlns:a16="http://schemas.microsoft.com/office/drawing/2014/main" val="2201389246"/>
                  </a:ext>
                </a:extLst>
              </a:tr>
              <a:tr h="252589">
                <a:tc>
                  <a:txBody>
                    <a:bodyPr/>
                    <a:lstStyle/>
                    <a:p>
                      <a:r>
                        <a:rPr lang="en-US" dirty="0">
                          <a:solidFill>
                            <a:schemeClr val="bg1"/>
                          </a:solidFill>
                        </a:rPr>
                        <a:t>CA</a:t>
                      </a:r>
                    </a:p>
                  </a:txBody>
                  <a:tcPr/>
                </a:tc>
                <a:tc>
                  <a:txBody>
                    <a:bodyPr/>
                    <a:lstStyle/>
                    <a:p>
                      <a:r>
                        <a:rPr lang="en-US" dirty="0">
                          <a:solidFill>
                            <a:schemeClr val="bg1"/>
                          </a:solidFill>
                        </a:rPr>
                        <a:t>74.8 (1)</a:t>
                      </a:r>
                    </a:p>
                  </a:txBody>
                  <a:tcPr/>
                </a:tc>
                <a:tc>
                  <a:txBody>
                    <a:bodyPr/>
                    <a:lstStyle/>
                    <a:p>
                      <a:r>
                        <a:rPr lang="en-US" dirty="0">
                          <a:solidFill>
                            <a:schemeClr val="bg1"/>
                          </a:solidFill>
                        </a:rPr>
                        <a:t>66.5 (5)</a:t>
                      </a:r>
                    </a:p>
                  </a:txBody>
                  <a:tcPr/>
                </a:tc>
                <a:tc>
                  <a:txBody>
                    <a:bodyPr/>
                    <a:lstStyle/>
                    <a:p>
                      <a:r>
                        <a:rPr lang="en-US" altLang="zh-TW" dirty="0">
                          <a:solidFill>
                            <a:schemeClr val="bg1"/>
                          </a:solidFill>
                          <a:effectLst/>
                        </a:rPr>
                        <a:t>69.7</a:t>
                      </a:r>
                    </a:p>
                  </a:txBody>
                  <a:tcPr marL="60960" marR="60960" marT="30480" marB="30480" anchor="ctr"/>
                </a:tc>
                <a:tc>
                  <a:txBody>
                    <a:bodyPr/>
                    <a:lstStyle/>
                    <a:p>
                      <a:r>
                        <a:rPr lang="en-US" dirty="0">
                          <a:solidFill>
                            <a:schemeClr val="bg1"/>
                          </a:solidFill>
                        </a:rPr>
                        <a:t>8.3</a:t>
                      </a:r>
                    </a:p>
                  </a:txBody>
                  <a:tcPr/>
                </a:tc>
                <a:extLst>
                  <a:ext uri="{0D108BD9-81ED-4DB2-BD59-A6C34878D82A}">
                    <a16:rowId xmlns:a16="http://schemas.microsoft.com/office/drawing/2014/main" val="3477140052"/>
                  </a:ext>
                </a:extLst>
              </a:tr>
              <a:tr h="252589">
                <a:tc>
                  <a:txBody>
                    <a:bodyPr/>
                    <a:lstStyle/>
                    <a:p>
                      <a:r>
                        <a:rPr lang="en-US" dirty="0">
                          <a:solidFill>
                            <a:schemeClr val="bg1"/>
                          </a:solidFill>
                        </a:rPr>
                        <a:t>FR</a:t>
                      </a:r>
                    </a:p>
                  </a:txBody>
                  <a:tcPr/>
                </a:tc>
                <a:tc>
                  <a:txBody>
                    <a:bodyPr/>
                    <a:lstStyle/>
                    <a:p>
                      <a:r>
                        <a:rPr lang="en-US" dirty="0">
                          <a:solidFill>
                            <a:schemeClr val="bg1"/>
                          </a:solidFill>
                        </a:rPr>
                        <a:t>75.7 (2)</a:t>
                      </a:r>
                    </a:p>
                  </a:txBody>
                  <a:tcPr/>
                </a:tc>
                <a:tc>
                  <a:txBody>
                    <a:bodyPr/>
                    <a:lstStyle/>
                    <a:p>
                      <a:r>
                        <a:rPr lang="en-US" dirty="0">
                          <a:solidFill>
                            <a:schemeClr val="bg1"/>
                          </a:solidFill>
                        </a:rPr>
                        <a:t>67.1 (5)</a:t>
                      </a:r>
                    </a:p>
                  </a:txBody>
                  <a:tcPr/>
                </a:tc>
                <a:tc>
                  <a:txBody>
                    <a:bodyPr/>
                    <a:lstStyle/>
                    <a:p>
                      <a:r>
                        <a:rPr lang="en-US" altLang="zh-TW" dirty="0">
                          <a:solidFill>
                            <a:schemeClr val="bg1"/>
                          </a:solidFill>
                          <a:effectLst/>
                        </a:rPr>
                        <a:t>70.1</a:t>
                      </a:r>
                    </a:p>
                  </a:txBody>
                  <a:tcPr marL="60960" marR="60960" marT="30480" marB="30480" anchor="ctr"/>
                </a:tc>
                <a:tc>
                  <a:txBody>
                    <a:bodyPr/>
                    <a:lstStyle/>
                    <a:p>
                      <a:r>
                        <a:rPr lang="en-US" dirty="0">
                          <a:solidFill>
                            <a:schemeClr val="bg1"/>
                          </a:solidFill>
                        </a:rPr>
                        <a:t>8.6</a:t>
                      </a:r>
                    </a:p>
                  </a:txBody>
                  <a:tcPr/>
                </a:tc>
                <a:extLst>
                  <a:ext uri="{0D108BD9-81ED-4DB2-BD59-A6C34878D82A}">
                    <a16:rowId xmlns:a16="http://schemas.microsoft.com/office/drawing/2014/main" val="2632371015"/>
                  </a:ext>
                </a:extLst>
              </a:tr>
              <a:tr h="252589">
                <a:tc>
                  <a:txBody>
                    <a:bodyPr/>
                    <a:lstStyle/>
                    <a:p>
                      <a:r>
                        <a:rPr lang="en-US" dirty="0">
                          <a:solidFill>
                            <a:schemeClr val="bg1"/>
                          </a:solidFill>
                        </a:rPr>
                        <a:t>MX</a:t>
                      </a:r>
                    </a:p>
                  </a:txBody>
                  <a:tcPr/>
                </a:tc>
                <a:tc>
                  <a:txBody>
                    <a:bodyPr/>
                    <a:lstStyle/>
                    <a:p>
                      <a:r>
                        <a:rPr lang="en-US" dirty="0">
                          <a:solidFill>
                            <a:schemeClr val="bg1"/>
                          </a:solidFill>
                        </a:rPr>
                        <a:t>76 (6)</a:t>
                      </a:r>
                    </a:p>
                  </a:txBody>
                  <a:tcPr/>
                </a:tc>
                <a:tc>
                  <a:txBody>
                    <a:bodyPr/>
                    <a:lstStyle/>
                    <a:p>
                      <a:r>
                        <a:rPr lang="en-US" dirty="0">
                          <a:solidFill>
                            <a:schemeClr val="bg1"/>
                          </a:solidFill>
                        </a:rPr>
                        <a:t>64.7 (4)</a:t>
                      </a:r>
                    </a:p>
                  </a:txBody>
                  <a:tcPr/>
                </a:tc>
                <a:tc>
                  <a:txBody>
                    <a:bodyPr/>
                    <a:lstStyle/>
                    <a:p>
                      <a:r>
                        <a:rPr lang="en-US" altLang="zh-TW" dirty="0">
                          <a:solidFill>
                            <a:schemeClr val="bg1"/>
                          </a:solidFill>
                          <a:effectLst/>
                        </a:rPr>
                        <a:t>71.1</a:t>
                      </a:r>
                    </a:p>
                  </a:txBody>
                  <a:tcPr marL="60960" marR="60960" marT="30480" marB="30480" anchor="ctr"/>
                </a:tc>
                <a:tc>
                  <a:txBody>
                    <a:bodyPr/>
                    <a:lstStyle/>
                    <a:p>
                      <a:r>
                        <a:rPr lang="en-US" dirty="0">
                          <a:solidFill>
                            <a:schemeClr val="bg1"/>
                          </a:solidFill>
                        </a:rPr>
                        <a:t>11.3</a:t>
                      </a:r>
                    </a:p>
                  </a:txBody>
                  <a:tcPr/>
                </a:tc>
                <a:extLst>
                  <a:ext uri="{0D108BD9-81ED-4DB2-BD59-A6C34878D82A}">
                    <a16:rowId xmlns:a16="http://schemas.microsoft.com/office/drawing/2014/main" val="656759174"/>
                  </a:ext>
                </a:extLst>
              </a:tr>
              <a:tr h="252589">
                <a:tc>
                  <a:txBody>
                    <a:bodyPr/>
                    <a:lstStyle/>
                    <a:p>
                      <a:r>
                        <a:rPr lang="en-US" dirty="0">
                          <a:solidFill>
                            <a:schemeClr val="bg1"/>
                          </a:solidFill>
                        </a:rPr>
                        <a:t>UK</a:t>
                      </a:r>
                    </a:p>
                  </a:txBody>
                  <a:tcPr/>
                </a:tc>
                <a:tc>
                  <a:txBody>
                    <a:bodyPr/>
                    <a:lstStyle/>
                    <a:p>
                      <a:r>
                        <a:rPr lang="en-US" dirty="0">
                          <a:solidFill>
                            <a:schemeClr val="bg1"/>
                          </a:solidFill>
                        </a:rPr>
                        <a:t>76.7 (6)</a:t>
                      </a:r>
                    </a:p>
                  </a:txBody>
                  <a:tcPr/>
                </a:tc>
                <a:tc>
                  <a:txBody>
                    <a:bodyPr/>
                    <a:lstStyle/>
                    <a:p>
                      <a:r>
                        <a:rPr lang="en-US" dirty="0">
                          <a:solidFill>
                            <a:schemeClr val="bg1"/>
                          </a:solidFill>
                        </a:rPr>
                        <a:t>67.8 (3)</a:t>
                      </a:r>
                    </a:p>
                  </a:txBody>
                  <a:tcPr/>
                </a:tc>
                <a:tc>
                  <a:txBody>
                    <a:bodyPr/>
                    <a:lstStyle/>
                    <a:p>
                      <a:r>
                        <a:rPr lang="en-US" altLang="zh-TW" dirty="0">
                          <a:solidFill>
                            <a:schemeClr val="bg1"/>
                          </a:solidFill>
                          <a:effectLst/>
                        </a:rPr>
                        <a:t>71.5</a:t>
                      </a:r>
                    </a:p>
                  </a:txBody>
                  <a:tcPr marL="60960" marR="60960" marT="30480" marB="30480" anchor="ctr"/>
                </a:tc>
                <a:tc>
                  <a:txBody>
                    <a:bodyPr/>
                    <a:lstStyle/>
                    <a:p>
                      <a:r>
                        <a:rPr lang="en-US" dirty="0">
                          <a:solidFill>
                            <a:schemeClr val="bg1"/>
                          </a:solidFill>
                        </a:rPr>
                        <a:t>8.9</a:t>
                      </a:r>
                    </a:p>
                  </a:txBody>
                  <a:tcPr/>
                </a:tc>
                <a:extLst>
                  <a:ext uri="{0D108BD9-81ED-4DB2-BD59-A6C34878D82A}">
                    <a16:rowId xmlns:a16="http://schemas.microsoft.com/office/drawing/2014/main" val="571874596"/>
                  </a:ext>
                </a:extLst>
              </a:tr>
              <a:tr h="252589">
                <a:tc>
                  <a:txBody>
                    <a:bodyPr/>
                    <a:lstStyle/>
                    <a:p>
                      <a:r>
                        <a:rPr lang="en-US" dirty="0">
                          <a:solidFill>
                            <a:schemeClr val="bg1"/>
                          </a:solidFill>
                        </a:rPr>
                        <a:t>US</a:t>
                      </a:r>
                    </a:p>
                  </a:txBody>
                  <a:tcPr/>
                </a:tc>
                <a:tc>
                  <a:txBody>
                    <a:bodyPr/>
                    <a:lstStyle/>
                    <a:p>
                      <a:r>
                        <a:rPr lang="en-US" dirty="0">
                          <a:solidFill>
                            <a:schemeClr val="bg1"/>
                          </a:solidFill>
                        </a:rPr>
                        <a:t>71.3 (4)</a:t>
                      </a:r>
                    </a:p>
                  </a:txBody>
                  <a:tcPr/>
                </a:tc>
                <a:tc>
                  <a:txBody>
                    <a:bodyPr/>
                    <a:lstStyle/>
                    <a:p>
                      <a:r>
                        <a:rPr lang="en-US" dirty="0">
                          <a:solidFill>
                            <a:schemeClr val="bg1"/>
                          </a:solidFill>
                        </a:rPr>
                        <a:t>64.3 (2)</a:t>
                      </a:r>
                    </a:p>
                  </a:txBody>
                  <a:tcPr/>
                </a:tc>
                <a:tc>
                  <a:txBody>
                    <a:bodyPr/>
                    <a:lstStyle/>
                    <a:p>
                      <a:r>
                        <a:rPr lang="en-US" altLang="zh-TW" dirty="0">
                          <a:solidFill>
                            <a:schemeClr val="bg1"/>
                          </a:solidFill>
                          <a:effectLst/>
                        </a:rPr>
                        <a:t>67.2</a:t>
                      </a:r>
                    </a:p>
                  </a:txBody>
                  <a:tcPr marL="60960" marR="60960" marT="30480" marB="30480" anchor="ctr"/>
                </a:tc>
                <a:tc>
                  <a:txBody>
                    <a:bodyPr/>
                    <a:lstStyle/>
                    <a:p>
                      <a:r>
                        <a:rPr lang="en-US" dirty="0">
                          <a:solidFill>
                            <a:schemeClr val="bg1"/>
                          </a:solidFill>
                        </a:rPr>
                        <a:t>7</a:t>
                      </a:r>
                    </a:p>
                  </a:txBody>
                  <a:tcPr/>
                </a:tc>
                <a:extLst>
                  <a:ext uri="{0D108BD9-81ED-4DB2-BD59-A6C34878D82A}">
                    <a16:rowId xmlns:a16="http://schemas.microsoft.com/office/drawing/2014/main" val="3471035955"/>
                  </a:ext>
                </a:extLst>
              </a:tr>
            </a:tbl>
          </a:graphicData>
        </a:graphic>
      </p:graphicFrame>
      <p:graphicFrame>
        <p:nvGraphicFramePr>
          <p:cNvPr id="7" name="表格 6">
            <a:extLst>
              <a:ext uri="{FF2B5EF4-FFF2-40B4-BE49-F238E27FC236}">
                <a16:creationId xmlns:a16="http://schemas.microsoft.com/office/drawing/2014/main" id="{4861D85E-5D15-20A2-A903-C43216AC7F3D}"/>
              </a:ext>
            </a:extLst>
          </p:cNvPr>
          <p:cNvGraphicFramePr>
            <a:graphicFrameLocks noGrp="1"/>
          </p:cNvGraphicFramePr>
          <p:nvPr>
            <p:extLst>
              <p:ext uri="{D42A27DB-BD31-4B8C-83A1-F6EECF244321}">
                <p14:modId xmlns:p14="http://schemas.microsoft.com/office/powerpoint/2010/main" val="3173952101"/>
              </p:ext>
            </p:extLst>
          </p:nvPr>
        </p:nvGraphicFramePr>
        <p:xfrm>
          <a:off x="5235864" y="0"/>
          <a:ext cx="2784666" cy="4790880"/>
        </p:xfrm>
        <a:graphic>
          <a:graphicData uri="http://schemas.openxmlformats.org/drawingml/2006/table">
            <a:tbl>
              <a:tblPr>
                <a:tableStyleId>{5FABC371-7921-4037-AE9C-2679EC8120E4}</a:tableStyleId>
              </a:tblPr>
              <a:tblGrid>
                <a:gridCol w="576824">
                  <a:extLst>
                    <a:ext uri="{9D8B030D-6E8A-4147-A177-3AD203B41FA5}">
                      <a16:colId xmlns:a16="http://schemas.microsoft.com/office/drawing/2014/main" val="2403107447"/>
                    </a:ext>
                  </a:extLst>
                </a:gridCol>
                <a:gridCol w="576824">
                  <a:extLst>
                    <a:ext uri="{9D8B030D-6E8A-4147-A177-3AD203B41FA5}">
                      <a16:colId xmlns:a16="http://schemas.microsoft.com/office/drawing/2014/main" val="690621921"/>
                    </a:ext>
                  </a:extLst>
                </a:gridCol>
                <a:gridCol w="815509">
                  <a:extLst>
                    <a:ext uri="{9D8B030D-6E8A-4147-A177-3AD203B41FA5}">
                      <a16:colId xmlns:a16="http://schemas.microsoft.com/office/drawing/2014/main" val="1603308346"/>
                    </a:ext>
                  </a:extLst>
                </a:gridCol>
                <a:gridCol w="815509">
                  <a:extLst>
                    <a:ext uri="{9D8B030D-6E8A-4147-A177-3AD203B41FA5}">
                      <a16:colId xmlns:a16="http://schemas.microsoft.com/office/drawing/2014/main" val="89253846"/>
                    </a:ext>
                  </a:extLst>
                </a:gridCol>
              </a:tblGrid>
              <a:tr h="89641">
                <a:tc>
                  <a:txBody>
                    <a:bodyPr/>
                    <a:lstStyle/>
                    <a:p>
                      <a:pPr algn="r" fontAlgn="ctr"/>
                      <a:r>
                        <a:rPr lang="en-US" sz="700" dirty="0">
                          <a:solidFill>
                            <a:schemeClr val="bg1"/>
                          </a:solidFill>
                          <a:effectLst/>
                        </a:rPr>
                        <a:t>country</a:t>
                      </a:r>
                    </a:p>
                  </a:txBody>
                  <a:tcPr marL="19920" marR="19920" marT="9960" marB="9960" anchor="ctr">
                    <a:solidFill>
                      <a:schemeClr val="tx1"/>
                    </a:solidFill>
                  </a:tcPr>
                </a:tc>
                <a:tc>
                  <a:txBody>
                    <a:bodyPr/>
                    <a:lstStyle/>
                    <a:p>
                      <a:pPr algn="r" fontAlgn="ctr"/>
                      <a:r>
                        <a:rPr lang="en-US" sz="700" dirty="0">
                          <a:solidFill>
                            <a:schemeClr val="bg1"/>
                          </a:solidFill>
                          <a:effectLst/>
                        </a:rPr>
                        <a:t>Month</a:t>
                      </a:r>
                    </a:p>
                  </a:txBody>
                  <a:tcPr marL="19920" marR="19920" marT="9960" marB="9960" anchor="ctr">
                    <a:solidFill>
                      <a:schemeClr val="tx1"/>
                    </a:solidFill>
                  </a:tcPr>
                </a:tc>
                <a:tc>
                  <a:txBody>
                    <a:bodyPr/>
                    <a:lstStyle/>
                    <a:p>
                      <a:pPr marL="0" marR="0" lvl="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700" dirty="0">
                          <a:solidFill>
                            <a:schemeClr val="bg1"/>
                          </a:solidFill>
                          <a:effectLst/>
                        </a:rPr>
                        <a:t>Average USD Amount</a:t>
                      </a:r>
                      <a:endParaRPr lang="zh-TW" altLang="en-US" sz="700" dirty="0">
                        <a:solidFill>
                          <a:schemeClr val="bg1"/>
                        </a:solidFill>
                        <a:effectLst/>
                      </a:endParaRPr>
                    </a:p>
                  </a:txBody>
                  <a:tcPr marL="19920" marR="19920" marT="9960" marB="9960" anchor="ctr">
                    <a:solidFill>
                      <a:schemeClr val="tx1"/>
                    </a:solidFill>
                  </a:tcPr>
                </a:tc>
                <a:tc>
                  <a:txBody>
                    <a:bodyPr/>
                    <a:lstStyle/>
                    <a:p>
                      <a:pPr algn="r" fontAlgn="ctr"/>
                      <a:r>
                        <a:rPr lang="en-US" altLang="zh-TW" sz="700" dirty="0">
                          <a:solidFill>
                            <a:schemeClr val="bg1"/>
                          </a:solidFill>
                          <a:effectLst/>
                        </a:rPr>
                        <a:t>Case Count</a:t>
                      </a:r>
                      <a:endParaRPr lang="zh-TW" altLang="en-US" sz="700" dirty="0">
                        <a:solidFill>
                          <a:schemeClr val="bg1"/>
                        </a:solidFill>
                        <a:effectLst/>
                      </a:endParaRPr>
                    </a:p>
                  </a:txBody>
                  <a:tcPr marL="19920" marR="19920" marT="9960" marB="9960" anchor="ctr">
                    <a:solidFill>
                      <a:schemeClr val="tx1"/>
                    </a:solidFill>
                  </a:tcPr>
                </a:tc>
                <a:extLst>
                  <a:ext uri="{0D108BD9-81ED-4DB2-BD59-A6C34878D82A}">
                    <a16:rowId xmlns:a16="http://schemas.microsoft.com/office/drawing/2014/main" val="3758248975"/>
                  </a:ext>
                </a:extLst>
              </a:tr>
              <a:tr h="89641">
                <a:tc rowSpan="6">
                  <a:txBody>
                    <a:bodyPr/>
                    <a:lstStyle/>
                    <a:p>
                      <a:pPr algn="r" fontAlgn="t"/>
                      <a:r>
                        <a:rPr lang="en-US" sz="700" b="0">
                          <a:solidFill>
                            <a:schemeClr val="bg1"/>
                          </a:solidFill>
                          <a:effectLst/>
                        </a:rPr>
                        <a:t>AE</a:t>
                      </a:r>
                    </a:p>
                  </a:txBody>
                  <a:tcPr marL="19920" marR="19920" marT="9960" marB="9960">
                    <a:solidFill>
                      <a:schemeClr val="tx1"/>
                    </a:solidFill>
                  </a:tcPr>
                </a:tc>
                <a:tc>
                  <a:txBody>
                    <a:bodyPr/>
                    <a:lstStyle/>
                    <a:p>
                      <a:pPr algn="r" fontAlgn="t"/>
                      <a:r>
                        <a:rPr lang="en-US" altLang="zh-TW" sz="700" b="0">
                          <a:solidFill>
                            <a:schemeClr val="bg1"/>
                          </a:solidFill>
                          <a:effectLst/>
                        </a:rPr>
                        <a:t>1</a:t>
                      </a:r>
                    </a:p>
                  </a:txBody>
                  <a:tcPr marL="19920" marR="19920" marT="9960" marB="9960">
                    <a:solidFill>
                      <a:schemeClr val="tx1"/>
                    </a:solidFill>
                  </a:tcPr>
                </a:tc>
                <a:tc>
                  <a:txBody>
                    <a:bodyPr/>
                    <a:lstStyle/>
                    <a:p>
                      <a:r>
                        <a:rPr lang="en-US" altLang="zh-TW" sz="700">
                          <a:solidFill>
                            <a:schemeClr val="bg1"/>
                          </a:solidFill>
                          <a:effectLst/>
                        </a:rPr>
                        <a:t>16885.267484</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112332568"/>
                  </a:ext>
                </a:extLst>
              </a:tr>
              <a:tr h="89641">
                <a:tc vMerge="1">
                  <a:txBody>
                    <a:bodyPr/>
                    <a:lstStyle/>
                    <a:p>
                      <a:endParaRPr lang="en-US"/>
                    </a:p>
                  </a:txBody>
                  <a:tcPr/>
                </a:tc>
                <a:tc>
                  <a:txBody>
                    <a:bodyPr/>
                    <a:lstStyle/>
                    <a:p>
                      <a:pPr algn="r" fontAlgn="ctr"/>
                      <a:r>
                        <a:rPr lang="en-US" altLang="zh-TW" sz="700" b="0" dirty="0">
                          <a:solidFill>
                            <a:schemeClr val="bg1"/>
                          </a:solidFill>
                          <a:effectLst/>
                        </a:rPr>
                        <a:t>2</a:t>
                      </a:r>
                    </a:p>
                  </a:txBody>
                  <a:tcPr marL="19920" marR="19920" marT="9960" marB="9960" anchor="ctr">
                    <a:solidFill>
                      <a:schemeClr val="tx1"/>
                    </a:solidFill>
                  </a:tcPr>
                </a:tc>
                <a:tc>
                  <a:txBody>
                    <a:bodyPr/>
                    <a:lstStyle/>
                    <a:p>
                      <a:r>
                        <a:rPr lang="en-US" altLang="zh-TW" sz="700">
                          <a:solidFill>
                            <a:schemeClr val="bg1"/>
                          </a:solidFill>
                          <a:effectLst/>
                        </a:rPr>
                        <a:t>47508.311643</a:t>
                      </a:r>
                    </a:p>
                  </a:txBody>
                  <a:tcPr marL="19920" marR="19920" marT="9960" marB="9960" anchor="ctr">
                    <a:solidFill>
                      <a:schemeClr val="tx1"/>
                    </a:solidFill>
                  </a:tcPr>
                </a:tc>
                <a:tc>
                  <a:txBody>
                    <a:bodyPr/>
                    <a:lstStyle/>
                    <a:p>
                      <a:r>
                        <a:rPr lang="en-US" altLang="zh-TW" sz="700">
                          <a:solidFill>
                            <a:schemeClr val="bg1"/>
                          </a:solidFill>
                          <a:effectLst/>
                        </a:rPr>
                        <a:t>140</a:t>
                      </a:r>
                    </a:p>
                  </a:txBody>
                  <a:tcPr marL="19920" marR="19920" marT="9960" marB="9960" anchor="ctr">
                    <a:solidFill>
                      <a:schemeClr val="tx1"/>
                    </a:solidFill>
                  </a:tcPr>
                </a:tc>
                <a:extLst>
                  <a:ext uri="{0D108BD9-81ED-4DB2-BD59-A6C34878D82A}">
                    <a16:rowId xmlns:a16="http://schemas.microsoft.com/office/drawing/2014/main" val="3555071672"/>
                  </a:ext>
                </a:extLst>
              </a:tr>
              <a:tr h="89641">
                <a:tc vMerge="1">
                  <a:txBody>
                    <a:bodyPr/>
                    <a:lstStyle/>
                    <a:p>
                      <a:endParaRPr lang="en-US"/>
                    </a:p>
                  </a:txBody>
                  <a:tcPr/>
                </a:tc>
                <a:tc>
                  <a:txBody>
                    <a:bodyPr/>
                    <a:lstStyle/>
                    <a:p>
                      <a:pPr algn="r" fontAlgn="ctr"/>
                      <a:r>
                        <a:rPr lang="en-US" altLang="zh-TW" sz="700" b="0" dirty="0">
                          <a:solidFill>
                            <a:schemeClr val="bg1"/>
                          </a:solidFill>
                          <a:effectLst/>
                        </a:rPr>
                        <a:t>3</a:t>
                      </a:r>
                    </a:p>
                  </a:txBody>
                  <a:tcPr marL="19920" marR="19920" marT="9960" marB="9960" anchor="ctr">
                    <a:solidFill>
                      <a:schemeClr val="tx1"/>
                    </a:solidFill>
                  </a:tcPr>
                </a:tc>
                <a:tc>
                  <a:txBody>
                    <a:bodyPr/>
                    <a:lstStyle/>
                    <a:p>
                      <a:r>
                        <a:rPr lang="en-US" altLang="zh-TW" sz="700">
                          <a:solidFill>
                            <a:schemeClr val="bg1"/>
                          </a:solidFill>
                          <a:effectLst/>
                        </a:rPr>
                        <a:t>75625.163935</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07234380"/>
                  </a:ext>
                </a:extLst>
              </a:tr>
              <a:tr h="89641">
                <a:tc vMerge="1">
                  <a:txBody>
                    <a:bodyPr/>
                    <a:lstStyle/>
                    <a:p>
                      <a:endParaRPr lang="en-US"/>
                    </a:p>
                  </a:txBody>
                  <a:tcPr/>
                </a:tc>
                <a:tc>
                  <a:txBody>
                    <a:bodyPr/>
                    <a:lstStyle/>
                    <a:p>
                      <a:pPr algn="r" fontAlgn="ctr"/>
                      <a:r>
                        <a:rPr lang="en-US" altLang="zh-TW" sz="700" b="0" dirty="0">
                          <a:solidFill>
                            <a:schemeClr val="bg1"/>
                          </a:solidFill>
                          <a:effectLst/>
                        </a:rPr>
                        <a:t>4</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109413.584533</a:t>
                      </a:r>
                    </a:p>
                  </a:txBody>
                  <a:tcPr marL="19920" marR="19920" marT="9960" marB="9960" anchor="ctr">
                    <a:solidFill>
                      <a:schemeClr val="tx2">
                        <a:lumMod val="50000"/>
                      </a:schemeClr>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1858212267"/>
                  </a:ext>
                </a:extLst>
              </a:tr>
              <a:tr h="89641">
                <a:tc vMerge="1">
                  <a:txBody>
                    <a:bodyPr/>
                    <a:lstStyle/>
                    <a:p>
                      <a:endParaRPr lang="en-US"/>
                    </a:p>
                  </a:txBody>
                  <a:tcPr/>
                </a:tc>
                <a:tc>
                  <a:txBody>
                    <a:bodyPr/>
                    <a:lstStyle/>
                    <a:p>
                      <a:pPr algn="r" fontAlgn="ctr"/>
                      <a:r>
                        <a:rPr lang="en-US" altLang="zh-TW" sz="700" b="0">
                          <a:solidFill>
                            <a:schemeClr val="bg1"/>
                          </a:solidFill>
                          <a:effectLst/>
                        </a:rPr>
                        <a:t>5</a:t>
                      </a:r>
                    </a:p>
                  </a:txBody>
                  <a:tcPr marL="19920" marR="19920" marT="9960" marB="9960" anchor="ctr">
                    <a:solidFill>
                      <a:schemeClr val="tx1"/>
                    </a:solidFill>
                  </a:tcPr>
                </a:tc>
                <a:tc>
                  <a:txBody>
                    <a:bodyPr/>
                    <a:lstStyle/>
                    <a:p>
                      <a:r>
                        <a:rPr lang="en-US" altLang="zh-TW" sz="700">
                          <a:solidFill>
                            <a:schemeClr val="bg1"/>
                          </a:solidFill>
                          <a:effectLst/>
                        </a:rPr>
                        <a:t>133649.639742</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792074974"/>
                  </a:ext>
                </a:extLst>
              </a:tr>
              <a:tr h="89641">
                <a:tc vMerge="1">
                  <a:txBody>
                    <a:bodyPr/>
                    <a:lstStyle/>
                    <a:p>
                      <a:endParaRPr lang="en-US"/>
                    </a:p>
                  </a:txBody>
                  <a:tcPr/>
                </a:tc>
                <a:tc>
                  <a:txBody>
                    <a:bodyPr/>
                    <a:lstStyle/>
                    <a:p>
                      <a:pPr algn="r" fontAlgn="ctr"/>
                      <a:r>
                        <a:rPr lang="en-US" altLang="zh-TW" sz="700" b="0">
                          <a:solidFill>
                            <a:schemeClr val="bg1"/>
                          </a:solidFill>
                          <a:effectLst/>
                        </a:rPr>
                        <a:t>6</a:t>
                      </a:r>
                    </a:p>
                  </a:txBody>
                  <a:tcPr marL="19920" marR="19920" marT="9960" marB="9960" anchor="ctr">
                    <a:solidFill>
                      <a:schemeClr val="tx1"/>
                    </a:solidFill>
                  </a:tcPr>
                </a:tc>
                <a:tc>
                  <a:txBody>
                    <a:bodyPr/>
                    <a:lstStyle/>
                    <a:p>
                      <a:r>
                        <a:rPr lang="en-US" altLang="zh-TW" sz="700" dirty="0">
                          <a:solidFill>
                            <a:schemeClr val="bg1"/>
                          </a:solidFill>
                          <a:effectLst/>
                        </a:rPr>
                        <a:t>165310.796933</a:t>
                      </a:r>
                    </a:p>
                  </a:txBody>
                  <a:tcPr marL="19920" marR="19920" marT="9960" marB="9960" anchor="ctr">
                    <a:solidFill>
                      <a:schemeClr val="tx1"/>
                    </a:solidFill>
                  </a:tcPr>
                </a:tc>
                <a:tc>
                  <a:txBody>
                    <a:bodyPr/>
                    <a:lstStyle/>
                    <a:p>
                      <a:r>
                        <a:rPr lang="en-US" altLang="zh-TW" sz="700" dirty="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3184459392"/>
                  </a:ext>
                </a:extLst>
              </a:tr>
              <a:tr h="89641">
                <a:tc rowSpan="6">
                  <a:txBody>
                    <a:bodyPr/>
                    <a:lstStyle/>
                    <a:p>
                      <a:pPr algn="r" fontAlgn="t"/>
                      <a:r>
                        <a:rPr lang="en-US" sz="700" b="0">
                          <a:solidFill>
                            <a:schemeClr val="bg1"/>
                          </a:solidFill>
                          <a:effectLst/>
                        </a:rPr>
                        <a:t>CA</a:t>
                      </a:r>
                    </a:p>
                  </a:txBody>
                  <a:tcPr marL="19920" marR="19920" marT="9960" marB="9960">
                    <a:solidFill>
                      <a:schemeClr val="tx1"/>
                    </a:solidFill>
                  </a:tcPr>
                </a:tc>
                <a:tc>
                  <a:txBody>
                    <a:bodyPr/>
                    <a:lstStyle/>
                    <a:p>
                      <a:pPr algn="r" fontAlgn="t"/>
                      <a:r>
                        <a:rPr lang="en-US" altLang="zh-TW" sz="700" b="0">
                          <a:solidFill>
                            <a:schemeClr val="bg1"/>
                          </a:solidFill>
                          <a:effectLst/>
                        </a:rPr>
                        <a:t>1</a:t>
                      </a:r>
                    </a:p>
                  </a:txBody>
                  <a:tcPr marL="19920" marR="19920" marT="9960" marB="9960">
                    <a:solidFill>
                      <a:schemeClr val="tx1"/>
                    </a:solidFill>
                  </a:tcPr>
                </a:tc>
                <a:tc>
                  <a:txBody>
                    <a:bodyPr/>
                    <a:lstStyle/>
                    <a:p>
                      <a:r>
                        <a:rPr lang="en-US" altLang="zh-TW" sz="700">
                          <a:solidFill>
                            <a:schemeClr val="bg1"/>
                          </a:solidFill>
                          <a:effectLst/>
                        </a:rPr>
                        <a:t>9914.889136</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3512439545"/>
                  </a:ext>
                </a:extLst>
              </a:tr>
              <a:tr h="89641">
                <a:tc vMerge="1">
                  <a:txBody>
                    <a:bodyPr/>
                    <a:lstStyle/>
                    <a:p>
                      <a:endParaRPr lang="en-US"/>
                    </a:p>
                  </a:txBody>
                  <a:tcPr/>
                </a:tc>
                <a:tc>
                  <a:txBody>
                    <a:bodyPr/>
                    <a:lstStyle/>
                    <a:p>
                      <a:pPr algn="r" fontAlgn="ctr"/>
                      <a:r>
                        <a:rPr lang="en-US" altLang="zh-TW" sz="700" b="0">
                          <a:solidFill>
                            <a:schemeClr val="bg1"/>
                          </a:solidFill>
                          <a:effectLst/>
                        </a:rPr>
                        <a:t>2</a:t>
                      </a:r>
                    </a:p>
                  </a:txBody>
                  <a:tcPr marL="19920" marR="19920" marT="9960" marB="9960" anchor="ctr">
                    <a:solidFill>
                      <a:schemeClr val="tx1"/>
                    </a:solidFill>
                  </a:tcPr>
                </a:tc>
                <a:tc>
                  <a:txBody>
                    <a:bodyPr/>
                    <a:lstStyle/>
                    <a:p>
                      <a:r>
                        <a:rPr lang="en-US" altLang="zh-TW" sz="700" dirty="0">
                          <a:solidFill>
                            <a:schemeClr val="bg1"/>
                          </a:solidFill>
                          <a:effectLst/>
                        </a:rPr>
                        <a:t>26933.970184</a:t>
                      </a:r>
                    </a:p>
                  </a:txBody>
                  <a:tcPr marL="19920" marR="19920" marT="9960" marB="9960" anchor="ctr">
                    <a:solidFill>
                      <a:schemeClr val="tx1"/>
                    </a:solidFill>
                  </a:tcPr>
                </a:tc>
                <a:tc>
                  <a:txBody>
                    <a:bodyPr/>
                    <a:lstStyle/>
                    <a:p>
                      <a:r>
                        <a:rPr lang="en-US" altLang="zh-TW" sz="700">
                          <a:solidFill>
                            <a:schemeClr val="bg1"/>
                          </a:solidFill>
                          <a:effectLst/>
                        </a:rPr>
                        <a:t>140</a:t>
                      </a:r>
                    </a:p>
                  </a:txBody>
                  <a:tcPr marL="19920" marR="19920" marT="9960" marB="9960" anchor="ctr">
                    <a:solidFill>
                      <a:schemeClr val="tx1"/>
                    </a:solidFill>
                  </a:tcPr>
                </a:tc>
                <a:extLst>
                  <a:ext uri="{0D108BD9-81ED-4DB2-BD59-A6C34878D82A}">
                    <a16:rowId xmlns:a16="http://schemas.microsoft.com/office/drawing/2014/main" val="1176851614"/>
                  </a:ext>
                </a:extLst>
              </a:tr>
              <a:tr h="89641">
                <a:tc vMerge="1">
                  <a:txBody>
                    <a:bodyPr/>
                    <a:lstStyle/>
                    <a:p>
                      <a:endParaRPr lang="en-US"/>
                    </a:p>
                  </a:txBody>
                  <a:tcPr/>
                </a:tc>
                <a:tc>
                  <a:txBody>
                    <a:bodyPr/>
                    <a:lstStyle/>
                    <a:p>
                      <a:pPr algn="r" fontAlgn="ctr"/>
                      <a:r>
                        <a:rPr lang="en-US" altLang="zh-TW" sz="700" b="0" dirty="0">
                          <a:solidFill>
                            <a:schemeClr val="bg1"/>
                          </a:solidFill>
                          <a:effectLst/>
                        </a:rPr>
                        <a:t>3</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49451.406143</a:t>
                      </a:r>
                    </a:p>
                  </a:txBody>
                  <a:tcPr marL="19920" marR="19920" marT="9960" marB="9960" anchor="ctr">
                    <a:solidFill>
                      <a:schemeClr val="tx2">
                        <a:lumMod val="25000"/>
                      </a:schemeClr>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274354331"/>
                  </a:ext>
                </a:extLst>
              </a:tr>
              <a:tr h="89641">
                <a:tc vMerge="1">
                  <a:txBody>
                    <a:bodyPr/>
                    <a:lstStyle/>
                    <a:p>
                      <a:endParaRPr lang="en-US"/>
                    </a:p>
                  </a:txBody>
                  <a:tcPr/>
                </a:tc>
                <a:tc>
                  <a:txBody>
                    <a:bodyPr/>
                    <a:lstStyle/>
                    <a:p>
                      <a:pPr algn="r" fontAlgn="ctr"/>
                      <a:r>
                        <a:rPr lang="en-US" altLang="zh-TW" sz="700" b="0">
                          <a:solidFill>
                            <a:schemeClr val="bg1"/>
                          </a:solidFill>
                          <a:effectLst/>
                        </a:rPr>
                        <a:t>4</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74631.831070</a:t>
                      </a:r>
                    </a:p>
                  </a:txBody>
                  <a:tcPr marL="19920" marR="19920" marT="9960" marB="9960" anchor="ctr">
                    <a:solidFill>
                      <a:schemeClr val="tx2">
                        <a:lumMod val="25000"/>
                      </a:schemeClr>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3880938615"/>
                  </a:ext>
                </a:extLst>
              </a:tr>
              <a:tr h="89641">
                <a:tc vMerge="1">
                  <a:txBody>
                    <a:bodyPr/>
                    <a:lstStyle/>
                    <a:p>
                      <a:endParaRPr lang="en-US"/>
                    </a:p>
                  </a:txBody>
                  <a:tcPr/>
                </a:tc>
                <a:tc>
                  <a:txBody>
                    <a:bodyPr/>
                    <a:lstStyle/>
                    <a:p>
                      <a:pPr algn="r" fontAlgn="ctr"/>
                      <a:r>
                        <a:rPr lang="en-US" altLang="zh-TW" sz="700" b="0" dirty="0">
                          <a:solidFill>
                            <a:schemeClr val="bg1"/>
                          </a:solidFill>
                          <a:effectLst/>
                        </a:rPr>
                        <a:t>5</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99203.972984</a:t>
                      </a:r>
                    </a:p>
                  </a:txBody>
                  <a:tcPr marL="19920" marR="19920" marT="9960" marB="9960" anchor="ctr">
                    <a:solidFill>
                      <a:schemeClr val="tx2">
                        <a:lumMod val="50000"/>
                      </a:schemeClr>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560814156"/>
                  </a:ext>
                </a:extLst>
              </a:tr>
              <a:tr h="89641">
                <a:tc vMerge="1">
                  <a:txBody>
                    <a:bodyPr/>
                    <a:lstStyle/>
                    <a:p>
                      <a:endParaRPr lang="en-US"/>
                    </a:p>
                  </a:txBody>
                  <a:tcPr/>
                </a:tc>
                <a:tc>
                  <a:txBody>
                    <a:bodyPr/>
                    <a:lstStyle/>
                    <a:p>
                      <a:pPr algn="r" fontAlgn="ctr"/>
                      <a:r>
                        <a:rPr lang="en-US" altLang="zh-TW" sz="700" b="0">
                          <a:solidFill>
                            <a:schemeClr val="bg1"/>
                          </a:solidFill>
                          <a:effectLst/>
                        </a:rPr>
                        <a:t>6</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120082.852860</a:t>
                      </a:r>
                    </a:p>
                  </a:txBody>
                  <a:tcPr marL="19920" marR="19920" marT="9960" marB="9960" anchor="ctr">
                    <a:solidFill>
                      <a:schemeClr val="tx2">
                        <a:lumMod val="25000"/>
                      </a:schemeClr>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3457319418"/>
                  </a:ext>
                </a:extLst>
              </a:tr>
              <a:tr h="89641">
                <a:tc rowSpan="6">
                  <a:txBody>
                    <a:bodyPr/>
                    <a:lstStyle/>
                    <a:p>
                      <a:pPr algn="r" fontAlgn="t"/>
                      <a:r>
                        <a:rPr lang="en-US" sz="700" b="0" dirty="0">
                          <a:solidFill>
                            <a:schemeClr val="bg1"/>
                          </a:solidFill>
                          <a:effectLst/>
                        </a:rPr>
                        <a:t>FR</a:t>
                      </a:r>
                    </a:p>
                  </a:txBody>
                  <a:tcPr marL="19920" marR="19920" marT="9960" marB="9960">
                    <a:solidFill>
                      <a:schemeClr val="tx1"/>
                    </a:solidFill>
                  </a:tcPr>
                </a:tc>
                <a:tc>
                  <a:txBody>
                    <a:bodyPr/>
                    <a:lstStyle/>
                    <a:p>
                      <a:pPr algn="r" fontAlgn="t"/>
                      <a:r>
                        <a:rPr lang="en-US" altLang="zh-TW" sz="700" b="0">
                          <a:solidFill>
                            <a:schemeClr val="bg1"/>
                          </a:solidFill>
                          <a:effectLst/>
                        </a:rPr>
                        <a:t>1</a:t>
                      </a:r>
                    </a:p>
                  </a:txBody>
                  <a:tcPr marL="19920" marR="19920" marT="9960" marB="9960">
                    <a:solidFill>
                      <a:schemeClr val="tx1"/>
                    </a:solidFill>
                  </a:tcPr>
                </a:tc>
                <a:tc>
                  <a:txBody>
                    <a:bodyPr/>
                    <a:lstStyle/>
                    <a:p>
                      <a:r>
                        <a:rPr lang="en-US" altLang="zh-TW" sz="700" dirty="0">
                          <a:solidFill>
                            <a:schemeClr val="bg1"/>
                          </a:solidFill>
                          <a:effectLst/>
                        </a:rPr>
                        <a:t>19603.206564</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4152738986"/>
                  </a:ext>
                </a:extLst>
              </a:tr>
              <a:tr h="89641">
                <a:tc vMerge="1">
                  <a:txBody>
                    <a:bodyPr/>
                    <a:lstStyle/>
                    <a:p>
                      <a:endParaRPr lang="en-US"/>
                    </a:p>
                  </a:txBody>
                  <a:tcPr/>
                </a:tc>
                <a:tc>
                  <a:txBody>
                    <a:bodyPr/>
                    <a:lstStyle/>
                    <a:p>
                      <a:pPr algn="r" fontAlgn="ctr"/>
                      <a:r>
                        <a:rPr lang="en-US" altLang="zh-TW" sz="700" b="0">
                          <a:solidFill>
                            <a:schemeClr val="bg1"/>
                          </a:solidFill>
                          <a:effectLst/>
                        </a:rPr>
                        <a:t>2</a:t>
                      </a:r>
                    </a:p>
                  </a:txBody>
                  <a:tcPr marL="19920" marR="19920" marT="9960" marB="9960" anchor="ctr">
                    <a:solidFill>
                      <a:schemeClr val="tx1"/>
                    </a:solidFill>
                  </a:tcPr>
                </a:tc>
                <a:tc>
                  <a:txBody>
                    <a:bodyPr/>
                    <a:lstStyle/>
                    <a:p>
                      <a:r>
                        <a:rPr lang="en-US" altLang="zh-TW" sz="700">
                          <a:solidFill>
                            <a:schemeClr val="bg1"/>
                          </a:solidFill>
                          <a:effectLst/>
                        </a:rPr>
                        <a:t>48628.860056</a:t>
                      </a:r>
                    </a:p>
                  </a:txBody>
                  <a:tcPr marL="19920" marR="19920" marT="9960" marB="9960" anchor="ctr">
                    <a:solidFill>
                      <a:schemeClr val="tx1"/>
                    </a:solidFill>
                  </a:tcPr>
                </a:tc>
                <a:tc>
                  <a:txBody>
                    <a:bodyPr/>
                    <a:lstStyle/>
                    <a:p>
                      <a:r>
                        <a:rPr lang="en-US" altLang="zh-TW" sz="700">
                          <a:solidFill>
                            <a:schemeClr val="bg1"/>
                          </a:solidFill>
                          <a:effectLst/>
                        </a:rPr>
                        <a:t>140</a:t>
                      </a:r>
                    </a:p>
                  </a:txBody>
                  <a:tcPr marL="19920" marR="19920" marT="9960" marB="9960" anchor="ctr">
                    <a:solidFill>
                      <a:schemeClr val="tx1"/>
                    </a:solidFill>
                  </a:tcPr>
                </a:tc>
                <a:extLst>
                  <a:ext uri="{0D108BD9-81ED-4DB2-BD59-A6C34878D82A}">
                    <a16:rowId xmlns:a16="http://schemas.microsoft.com/office/drawing/2014/main" val="2924734605"/>
                  </a:ext>
                </a:extLst>
              </a:tr>
              <a:tr h="89641">
                <a:tc vMerge="1">
                  <a:txBody>
                    <a:bodyPr/>
                    <a:lstStyle/>
                    <a:p>
                      <a:endParaRPr lang="en-US"/>
                    </a:p>
                  </a:txBody>
                  <a:tcPr/>
                </a:tc>
                <a:tc>
                  <a:txBody>
                    <a:bodyPr/>
                    <a:lstStyle/>
                    <a:p>
                      <a:pPr algn="r" fontAlgn="ctr"/>
                      <a:r>
                        <a:rPr lang="en-US" altLang="zh-TW" sz="700" b="0">
                          <a:solidFill>
                            <a:schemeClr val="bg1"/>
                          </a:solidFill>
                          <a:effectLst/>
                        </a:rPr>
                        <a:t>3</a:t>
                      </a:r>
                    </a:p>
                  </a:txBody>
                  <a:tcPr marL="19920" marR="19920" marT="9960" marB="9960" anchor="ctr">
                    <a:solidFill>
                      <a:schemeClr val="tx1"/>
                    </a:solidFill>
                  </a:tcPr>
                </a:tc>
                <a:tc>
                  <a:txBody>
                    <a:bodyPr/>
                    <a:lstStyle/>
                    <a:p>
                      <a:r>
                        <a:rPr lang="en-US" altLang="zh-TW" sz="700" dirty="0">
                          <a:solidFill>
                            <a:schemeClr val="bg1"/>
                          </a:solidFill>
                          <a:effectLst/>
                        </a:rPr>
                        <a:t>85923.569995</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1462114673"/>
                  </a:ext>
                </a:extLst>
              </a:tr>
              <a:tr h="89641">
                <a:tc vMerge="1">
                  <a:txBody>
                    <a:bodyPr/>
                    <a:lstStyle/>
                    <a:p>
                      <a:endParaRPr lang="en-US"/>
                    </a:p>
                  </a:txBody>
                  <a:tcPr/>
                </a:tc>
                <a:tc>
                  <a:txBody>
                    <a:bodyPr/>
                    <a:lstStyle/>
                    <a:p>
                      <a:pPr algn="r" fontAlgn="ctr"/>
                      <a:r>
                        <a:rPr lang="en-US" altLang="zh-TW" sz="700" b="0" dirty="0">
                          <a:solidFill>
                            <a:schemeClr val="bg1"/>
                          </a:solidFill>
                          <a:effectLst/>
                        </a:rPr>
                        <a:t>4</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126686.930616</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3937448967"/>
                  </a:ext>
                </a:extLst>
              </a:tr>
              <a:tr h="89641">
                <a:tc vMerge="1">
                  <a:txBody>
                    <a:bodyPr/>
                    <a:lstStyle/>
                    <a:p>
                      <a:endParaRPr lang="en-US"/>
                    </a:p>
                  </a:txBody>
                  <a:tcPr/>
                </a:tc>
                <a:tc>
                  <a:txBody>
                    <a:bodyPr/>
                    <a:lstStyle/>
                    <a:p>
                      <a:pPr algn="r" fontAlgn="ctr"/>
                      <a:r>
                        <a:rPr lang="en-US" altLang="zh-TW" sz="700" b="0">
                          <a:solidFill>
                            <a:schemeClr val="bg1"/>
                          </a:solidFill>
                          <a:effectLst/>
                        </a:rPr>
                        <a:t>5</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182761.553443</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4220756969"/>
                  </a:ext>
                </a:extLst>
              </a:tr>
              <a:tr h="89641">
                <a:tc vMerge="1">
                  <a:txBody>
                    <a:bodyPr/>
                    <a:lstStyle/>
                    <a:p>
                      <a:endParaRPr lang="en-US"/>
                    </a:p>
                  </a:txBody>
                  <a:tcPr/>
                </a:tc>
                <a:tc>
                  <a:txBody>
                    <a:bodyPr/>
                    <a:lstStyle/>
                    <a:p>
                      <a:pPr algn="r" fontAlgn="ctr"/>
                      <a:r>
                        <a:rPr lang="en-US" altLang="zh-TW" sz="700" b="0">
                          <a:solidFill>
                            <a:schemeClr val="bg1"/>
                          </a:solidFill>
                          <a:effectLst/>
                        </a:rPr>
                        <a:t>6</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233937.775001</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4038963561"/>
                  </a:ext>
                </a:extLst>
              </a:tr>
              <a:tr h="89641">
                <a:tc rowSpan="6">
                  <a:txBody>
                    <a:bodyPr/>
                    <a:lstStyle/>
                    <a:p>
                      <a:pPr algn="r" fontAlgn="t"/>
                      <a:r>
                        <a:rPr lang="en-US" sz="700" b="0" dirty="0">
                          <a:solidFill>
                            <a:schemeClr val="bg1"/>
                          </a:solidFill>
                          <a:effectLst/>
                        </a:rPr>
                        <a:t>MX</a:t>
                      </a:r>
                    </a:p>
                  </a:txBody>
                  <a:tcPr marL="19920" marR="19920" marT="9960" marB="9960">
                    <a:solidFill>
                      <a:schemeClr val="tx1"/>
                    </a:solidFill>
                  </a:tcPr>
                </a:tc>
                <a:tc>
                  <a:txBody>
                    <a:bodyPr/>
                    <a:lstStyle/>
                    <a:p>
                      <a:pPr algn="r" fontAlgn="t"/>
                      <a:r>
                        <a:rPr lang="en-US" altLang="zh-TW" sz="700" b="0">
                          <a:solidFill>
                            <a:schemeClr val="bg1"/>
                          </a:solidFill>
                          <a:effectLst/>
                        </a:rPr>
                        <a:t>1</a:t>
                      </a:r>
                    </a:p>
                  </a:txBody>
                  <a:tcPr marL="19920" marR="19920" marT="9960" marB="9960">
                    <a:solidFill>
                      <a:schemeClr val="tx1"/>
                    </a:solidFill>
                  </a:tcPr>
                </a:tc>
                <a:tc>
                  <a:txBody>
                    <a:bodyPr/>
                    <a:lstStyle/>
                    <a:p>
                      <a:r>
                        <a:rPr lang="en-US" altLang="zh-TW" sz="700">
                          <a:solidFill>
                            <a:schemeClr val="bg1"/>
                          </a:solidFill>
                          <a:effectLst/>
                        </a:rPr>
                        <a:t>586.470149</a:t>
                      </a:r>
                    </a:p>
                  </a:txBody>
                  <a:tcPr marL="19920" marR="19920" marT="9960" marB="9960" anchor="ctr">
                    <a:solidFill>
                      <a:schemeClr val="tx1"/>
                    </a:solidFill>
                  </a:tcPr>
                </a:tc>
                <a:tc>
                  <a:txBody>
                    <a:bodyPr/>
                    <a:lstStyle/>
                    <a:p>
                      <a:r>
                        <a:rPr lang="en-US" altLang="zh-TW" sz="700" dirty="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3992694162"/>
                  </a:ext>
                </a:extLst>
              </a:tr>
              <a:tr h="89641">
                <a:tc vMerge="1">
                  <a:txBody>
                    <a:bodyPr/>
                    <a:lstStyle/>
                    <a:p>
                      <a:endParaRPr lang="en-US"/>
                    </a:p>
                  </a:txBody>
                  <a:tcPr/>
                </a:tc>
                <a:tc>
                  <a:txBody>
                    <a:bodyPr/>
                    <a:lstStyle/>
                    <a:p>
                      <a:pPr algn="r" fontAlgn="ctr"/>
                      <a:r>
                        <a:rPr lang="en-US" altLang="zh-TW" sz="700" b="0">
                          <a:solidFill>
                            <a:schemeClr val="bg1"/>
                          </a:solidFill>
                          <a:effectLst/>
                        </a:rPr>
                        <a:t>2</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1877.747643</a:t>
                      </a:r>
                    </a:p>
                  </a:txBody>
                  <a:tcPr marL="19920" marR="19920" marT="9960" marB="9960" anchor="ctr">
                    <a:solidFill>
                      <a:schemeClr val="tx2">
                        <a:lumMod val="25000"/>
                      </a:schemeClr>
                    </a:solidFill>
                  </a:tcPr>
                </a:tc>
                <a:tc>
                  <a:txBody>
                    <a:bodyPr/>
                    <a:lstStyle/>
                    <a:p>
                      <a:r>
                        <a:rPr lang="en-US" altLang="zh-TW" sz="700">
                          <a:solidFill>
                            <a:schemeClr val="bg1"/>
                          </a:solidFill>
                          <a:effectLst/>
                        </a:rPr>
                        <a:t>140</a:t>
                      </a:r>
                    </a:p>
                  </a:txBody>
                  <a:tcPr marL="19920" marR="19920" marT="9960" marB="9960" anchor="ctr">
                    <a:solidFill>
                      <a:schemeClr val="tx1"/>
                    </a:solidFill>
                  </a:tcPr>
                </a:tc>
                <a:extLst>
                  <a:ext uri="{0D108BD9-81ED-4DB2-BD59-A6C34878D82A}">
                    <a16:rowId xmlns:a16="http://schemas.microsoft.com/office/drawing/2014/main" val="1768903684"/>
                  </a:ext>
                </a:extLst>
              </a:tr>
              <a:tr h="89641">
                <a:tc vMerge="1">
                  <a:txBody>
                    <a:bodyPr/>
                    <a:lstStyle/>
                    <a:p>
                      <a:endParaRPr lang="en-US"/>
                    </a:p>
                  </a:txBody>
                  <a:tcPr/>
                </a:tc>
                <a:tc>
                  <a:txBody>
                    <a:bodyPr/>
                    <a:lstStyle/>
                    <a:p>
                      <a:pPr algn="r" fontAlgn="ctr"/>
                      <a:r>
                        <a:rPr lang="en-US" altLang="zh-TW" sz="700" b="0">
                          <a:solidFill>
                            <a:schemeClr val="bg1"/>
                          </a:solidFill>
                          <a:effectLst/>
                        </a:rPr>
                        <a:t>3</a:t>
                      </a:r>
                    </a:p>
                  </a:txBody>
                  <a:tcPr marL="19920" marR="19920" marT="9960" marB="9960" anchor="ctr">
                    <a:solidFill>
                      <a:schemeClr val="tx1"/>
                    </a:solidFill>
                  </a:tcPr>
                </a:tc>
                <a:tc>
                  <a:txBody>
                    <a:bodyPr/>
                    <a:lstStyle/>
                    <a:p>
                      <a:r>
                        <a:rPr lang="en-US" altLang="zh-TW" sz="700">
                          <a:solidFill>
                            <a:schemeClr val="bg1"/>
                          </a:solidFill>
                          <a:effectLst/>
                        </a:rPr>
                        <a:t>3132.959629</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3782958091"/>
                  </a:ext>
                </a:extLst>
              </a:tr>
              <a:tr h="89641">
                <a:tc vMerge="1">
                  <a:txBody>
                    <a:bodyPr/>
                    <a:lstStyle/>
                    <a:p>
                      <a:endParaRPr lang="en-US"/>
                    </a:p>
                  </a:txBody>
                  <a:tcPr/>
                </a:tc>
                <a:tc>
                  <a:txBody>
                    <a:bodyPr/>
                    <a:lstStyle/>
                    <a:p>
                      <a:pPr algn="r" fontAlgn="ctr"/>
                      <a:r>
                        <a:rPr lang="en-US" altLang="zh-TW" sz="700" b="0">
                          <a:solidFill>
                            <a:schemeClr val="bg1"/>
                          </a:solidFill>
                          <a:effectLst/>
                        </a:rPr>
                        <a:t>4</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3955.839695</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1280433135"/>
                  </a:ext>
                </a:extLst>
              </a:tr>
              <a:tr h="89641">
                <a:tc vMerge="1">
                  <a:txBody>
                    <a:bodyPr/>
                    <a:lstStyle/>
                    <a:p>
                      <a:endParaRPr lang="en-US"/>
                    </a:p>
                  </a:txBody>
                  <a:tcPr/>
                </a:tc>
                <a:tc>
                  <a:txBody>
                    <a:bodyPr/>
                    <a:lstStyle/>
                    <a:p>
                      <a:pPr algn="r" fontAlgn="ctr"/>
                      <a:r>
                        <a:rPr lang="en-US" altLang="zh-TW" sz="700" b="0">
                          <a:solidFill>
                            <a:schemeClr val="bg1"/>
                          </a:solidFill>
                          <a:effectLst/>
                        </a:rPr>
                        <a:t>5</a:t>
                      </a:r>
                    </a:p>
                  </a:txBody>
                  <a:tcPr marL="19920" marR="19920" marT="9960" marB="9960" anchor="ctr">
                    <a:solidFill>
                      <a:schemeClr val="tx1"/>
                    </a:solidFill>
                  </a:tcPr>
                </a:tc>
                <a:tc>
                  <a:txBody>
                    <a:bodyPr/>
                    <a:lstStyle/>
                    <a:p>
                      <a:r>
                        <a:rPr lang="en-US" altLang="zh-TW" sz="700">
                          <a:solidFill>
                            <a:schemeClr val="bg1"/>
                          </a:solidFill>
                          <a:effectLst/>
                        </a:rPr>
                        <a:t>4875.976420</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641130425"/>
                  </a:ext>
                </a:extLst>
              </a:tr>
              <a:tr h="89641">
                <a:tc vMerge="1">
                  <a:txBody>
                    <a:bodyPr/>
                    <a:lstStyle/>
                    <a:p>
                      <a:endParaRPr lang="en-US"/>
                    </a:p>
                  </a:txBody>
                  <a:tcPr/>
                </a:tc>
                <a:tc>
                  <a:txBody>
                    <a:bodyPr/>
                    <a:lstStyle/>
                    <a:p>
                      <a:pPr algn="r" fontAlgn="ctr"/>
                      <a:r>
                        <a:rPr lang="en-US" altLang="zh-TW" sz="700" b="0">
                          <a:solidFill>
                            <a:schemeClr val="bg1"/>
                          </a:solidFill>
                          <a:effectLst/>
                        </a:rPr>
                        <a:t>6</a:t>
                      </a:r>
                    </a:p>
                  </a:txBody>
                  <a:tcPr marL="19920" marR="19920" marT="9960" marB="9960" anchor="ctr">
                    <a:solidFill>
                      <a:schemeClr val="tx1"/>
                    </a:solidFill>
                  </a:tcPr>
                </a:tc>
                <a:tc>
                  <a:txBody>
                    <a:bodyPr/>
                    <a:lstStyle/>
                    <a:p>
                      <a:r>
                        <a:rPr lang="en-US" altLang="zh-TW" sz="700">
                          <a:solidFill>
                            <a:schemeClr val="bg1"/>
                          </a:solidFill>
                          <a:effectLst/>
                        </a:rPr>
                        <a:t>6009.340632</a:t>
                      </a:r>
                    </a:p>
                  </a:txBody>
                  <a:tcPr marL="19920" marR="19920" marT="9960" marB="9960" anchor="ctr">
                    <a:solidFill>
                      <a:schemeClr val="tx1"/>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1440928540"/>
                  </a:ext>
                </a:extLst>
              </a:tr>
              <a:tr h="89641">
                <a:tc rowSpan="6">
                  <a:txBody>
                    <a:bodyPr/>
                    <a:lstStyle/>
                    <a:p>
                      <a:pPr algn="r" fontAlgn="t"/>
                      <a:r>
                        <a:rPr lang="en-US" sz="700" b="0">
                          <a:solidFill>
                            <a:schemeClr val="bg1"/>
                          </a:solidFill>
                          <a:effectLst/>
                        </a:rPr>
                        <a:t>UK</a:t>
                      </a:r>
                    </a:p>
                  </a:txBody>
                  <a:tcPr marL="19920" marR="19920" marT="9960" marB="9960">
                    <a:solidFill>
                      <a:schemeClr val="tx1"/>
                    </a:solidFill>
                  </a:tcPr>
                </a:tc>
                <a:tc>
                  <a:txBody>
                    <a:bodyPr/>
                    <a:lstStyle/>
                    <a:p>
                      <a:pPr algn="r" fontAlgn="t"/>
                      <a:r>
                        <a:rPr lang="en-US" altLang="zh-TW" sz="700" b="0">
                          <a:solidFill>
                            <a:schemeClr val="bg1"/>
                          </a:solidFill>
                          <a:effectLst/>
                        </a:rPr>
                        <a:t>1</a:t>
                      </a:r>
                    </a:p>
                  </a:txBody>
                  <a:tcPr marL="19920" marR="19920" marT="9960" marB="9960">
                    <a:solidFill>
                      <a:schemeClr val="tx1"/>
                    </a:solidFill>
                  </a:tcPr>
                </a:tc>
                <a:tc>
                  <a:txBody>
                    <a:bodyPr/>
                    <a:lstStyle/>
                    <a:p>
                      <a:r>
                        <a:rPr lang="en-US" altLang="zh-TW" sz="700">
                          <a:solidFill>
                            <a:schemeClr val="bg1"/>
                          </a:solidFill>
                          <a:effectLst/>
                        </a:rPr>
                        <a:t>16623.520678</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653300692"/>
                  </a:ext>
                </a:extLst>
              </a:tr>
              <a:tr h="89641">
                <a:tc vMerge="1">
                  <a:txBody>
                    <a:bodyPr/>
                    <a:lstStyle/>
                    <a:p>
                      <a:endParaRPr lang="en-US"/>
                    </a:p>
                  </a:txBody>
                  <a:tcPr/>
                </a:tc>
                <a:tc>
                  <a:txBody>
                    <a:bodyPr/>
                    <a:lstStyle/>
                    <a:p>
                      <a:pPr algn="r" fontAlgn="ctr"/>
                      <a:r>
                        <a:rPr lang="en-US" altLang="zh-TW" sz="700" b="0">
                          <a:solidFill>
                            <a:schemeClr val="bg1"/>
                          </a:solidFill>
                          <a:effectLst/>
                        </a:rPr>
                        <a:t>2</a:t>
                      </a:r>
                    </a:p>
                  </a:txBody>
                  <a:tcPr marL="19920" marR="19920" marT="9960" marB="9960" anchor="ctr">
                    <a:solidFill>
                      <a:schemeClr val="tx1"/>
                    </a:solidFill>
                  </a:tcPr>
                </a:tc>
                <a:tc>
                  <a:txBody>
                    <a:bodyPr/>
                    <a:lstStyle/>
                    <a:p>
                      <a:r>
                        <a:rPr lang="en-US" altLang="zh-TW" sz="700">
                          <a:solidFill>
                            <a:schemeClr val="bg1"/>
                          </a:solidFill>
                          <a:effectLst/>
                        </a:rPr>
                        <a:t>50255.721007</a:t>
                      </a:r>
                    </a:p>
                  </a:txBody>
                  <a:tcPr marL="19920" marR="19920" marT="9960" marB="9960" anchor="ctr">
                    <a:solidFill>
                      <a:schemeClr val="tx1"/>
                    </a:solidFill>
                  </a:tcPr>
                </a:tc>
                <a:tc>
                  <a:txBody>
                    <a:bodyPr/>
                    <a:lstStyle/>
                    <a:p>
                      <a:r>
                        <a:rPr lang="en-US" altLang="zh-TW" sz="700">
                          <a:solidFill>
                            <a:schemeClr val="bg1"/>
                          </a:solidFill>
                          <a:effectLst/>
                        </a:rPr>
                        <a:t>140</a:t>
                      </a:r>
                    </a:p>
                  </a:txBody>
                  <a:tcPr marL="19920" marR="19920" marT="9960" marB="9960" anchor="ctr">
                    <a:solidFill>
                      <a:schemeClr val="tx1"/>
                    </a:solidFill>
                  </a:tcPr>
                </a:tc>
                <a:extLst>
                  <a:ext uri="{0D108BD9-81ED-4DB2-BD59-A6C34878D82A}">
                    <a16:rowId xmlns:a16="http://schemas.microsoft.com/office/drawing/2014/main" val="3666466673"/>
                  </a:ext>
                </a:extLst>
              </a:tr>
              <a:tr h="89641">
                <a:tc vMerge="1">
                  <a:txBody>
                    <a:bodyPr/>
                    <a:lstStyle/>
                    <a:p>
                      <a:endParaRPr lang="en-US"/>
                    </a:p>
                  </a:txBody>
                  <a:tcPr/>
                </a:tc>
                <a:tc>
                  <a:txBody>
                    <a:bodyPr/>
                    <a:lstStyle/>
                    <a:p>
                      <a:pPr algn="r" fontAlgn="ctr"/>
                      <a:r>
                        <a:rPr lang="en-US" altLang="zh-TW" sz="700" b="0">
                          <a:solidFill>
                            <a:schemeClr val="bg1"/>
                          </a:solidFill>
                          <a:effectLst/>
                        </a:rPr>
                        <a:t>3</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86670.945996</a:t>
                      </a:r>
                    </a:p>
                  </a:txBody>
                  <a:tcPr marL="19920" marR="19920" marT="9960" marB="9960" anchor="ctr">
                    <a:solidFill>
                      <a:schemeClr val="tx2">
                        <a:lumMod val="50000"/>
                      </a:schemeClr>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931493495"/>
                  </a:ext>
                </a:extLst>
              </a:tr>
              <a:tr h="89641">
                <a:tc vMerge="1">
                  <a:txBody>
                    <a:bodyPr/>
                    <a:lstStyle/>
                    <a:p>
                      <a:endParaRPr lang="en-US"/>
                    </a:p>
                  </a:txBody>
                  <a:tcPr/>
                </a:tc>
                <a:tc>
                  <a:txBody>
                    <a:bodyPr/>
                    <a:lstStyle/>
                    <a:p>
                      <a:pPr algn="r" fontAlgn="ctr"/>
                      <a:r>
                        <a:rPr lang="en-US" altLang="zh-TW" sz="700" b="0">
                          <a:solidFill>
                            <a:schemeClr val="bg1"/>
                          </a:solidFill>
                          <a:effectLst/>
                        </a:rPr>
                        <a:t>4</a:t>
                      </a:r>
                    </a:p>
                  </a:txBody>
                  <a:tcPr marL="19920" marR="19920" marT="9960" marB="9960" anchor="ctr">
                    <a:solidFill>
                      <a:schemeClr val="tx1"/>
                    </a:solidFill>
                  </a:tcPr>
                </a:tc>
                <a:tc>
                  <a:txBody>
                    <a:bodyPr/>
                    <a:lstStyle/>
                    <a:p>
                      <a:r>
                        <a:rPr lang="en-US" altLang="zh-TW" sz="700">
                          <a:solidFill>
                            <a:schemeClr val="bg1"/>
                          </a:solidFill>
                          <a:effectLst/>
                        </a:rPr>
                        <a:t>128500.033073</a:t>
                      </a:r>
                    </a:p>
                  </a:txBody>
                  <a:tcPr marL="19920" marR="19920" marT="9960" marB="9960" anchor="ctr">
                    <a:solidFill>
                      <a:schemeClr val="tx1"/>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1806065871"/>
                  </a:ext>
                </a:extLst>
              </a:tr>
              <a:tr h="89641">
                <a:tc vMerge="1">
                  <a:txBody>
                    <a:bodyPr/>
                    <a:lstStyle/>
                    <a:p>
                      <a:endParaRPr lang="en-US"/>
                    </a:p>
                  </a:txBody>
                  <a:tcPr/>
                </a:tc>
                <a:tc>
                  <a:txBody>
                    <a:bodyPr/>
                    <a:lstStyle/>
                    <a:p>
                      <a:pPr algn="r" fontAlgn="ctr"/>
                      <a:r>
                        <a:rPr lang="en-US" altLang="zh-TW" sz="700" b="0">
                          <a:solidFill>
                            <a:schemeClr val="bg1"/>
                          </a:solidFill>
                          <a:effectLst/>
                        </a:rPr>
                        <a:t>5</a:t>
                      </a:r>
                    </a:p>
                  </a:txBody>
                  <a:tcPr marL="19920" marR="19920" marT="9960" marB="9960" anchor="ctr">
                    <a:solidFill>
                      <a:schemeClr val="tx1"/>
                    </a:solidFill>
                  </a:tcPr>
                </a:tc>
                <a:tc>
                  <a:txBody>
                    <a:bodyPr/>
                    <a:lstStyle/>
                    <a:p>
                      <a:r>
                        <a:rPr lang="en-US" altLang="zh-TW" sz="700">
                          <a:solidFill>
                            <a:schemeClr val="bg1"/>
                          </a:solidFill>
                          <a:effectLst/>
                        </a:rPr>
                        <a:t>178093.413481</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1369299572"/>
                  </a:ext>
                </a:extLst>
              </a:tr>
              <a:tr h="89641">
                <a:tc vMerge="1">
                  <a:txBody>
                    <a:bodyPr/>
                    <a:lstStyle/>
                    <a:p>
                      <a:endParaRPr lang="en-US"/>
                    </a:p>
                  </a:txBody>
                  <a:tcPr/>
                </a:tc>
                <a:tc>
                  <a:txBody>
                    <a:bodyPr/>
                    <a:lstStyle/>
                    <a:p>
                      <a:pPr algn="r" fontAlgn="ctr"/>
                      <a:r>
                        <a:rPr lang="en-US" altLang="zh-TW" sz="700" b="0">
                          <a:solidFill>
                            <a:schemeClr val="bg1"/>
                          </a:solidFill>
                          <a:effectLst/>
                        </a:rPr>
                        <a:t>6</a:t>
                      </a:r>
                    </a:p>
                  </a:txBody>
                  <a:tcPr marL="19920" marR="19920" marT="9960" marB="9960" anchor="ctr">
                    <a:solidFill>
                      <a:schemeClr val="tx1"/>
                    </a:solidFill>
                  </a:tcPr>
                </a:tc>
                <a:tc>
                  <a:txBody>
                    <a:bodyPr/>
                    <a:lstStyle/>
                    <a:p>
                      <a:r>
                        <a:rPr lang="en-US" altLang="zh-TW" sz="700">
                          <a:solidFill>
                            <a:schemeClr val="bg1"/>
                          </a:solidFill>
                          <a:effectLst/>
                        </a:rPr>
                        <a:t>219711.956027</a:t>
                      </a:r>
                    </a:p>
                  </a:txBody>
                  <a:tcPr marL="19920" marR="19920" marT="9960" marB="9960" anchor="ctr">
                    <a:solidFill>
                      <a:schemeClr val="tx1"/>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3132990691"/>
                  </a:ext>
                </a:extLst>
              </a:tr>
              <a:tr h="89641">
                <a:tc rowSpan="6">
                  <a:txBody>
                    <a:bodyPr/>
                    <a:lstStyle/>
                    <a:p>
                      <a:pPr algn="r" fontAlgn="t"/>
                      <a:r>
                        <a:rPr lang="en-US" sz="700" b="0">
                          <a:solidFill>
                            <a:schemeClr val="bg1"/>
                          </a:solidFill>
                          <a:effectLst/>
                        </a:rPr>
                        <a:t>US</a:t>
                      </a:r>
                    </a:p>
                  </a:txBody>
                  <a:tcPr marL="19920" marR="19920" marT="9960" marB="9960">
                    <a:solidFill>
                      <a:schemeClr val="tx1"/>
                    </a:solidFill>
                  </a:tcPr>
                </a:tc>
                <a:tc>
                  <a:txBody>
                    <a:bodyPr/>
                    <a:lstStyle/>
                    <a:p>
                      <a:pPr algn="r" fontAlgn="t"/>
                      <a:r>
                        <a:rPr lang="en-US" altLang="zh-TW" sz="700" b="0" dirty="0">
                          <a:solidFill>
                            <a:schemeClr val="bg1"/>
                          </a:solidFill>
                          <a:effectLst/>
                        </a:rPr>
                        <a:t>1</a:t>
                      </a:r>
                    </a:p>
                  </a:txBody>
                  <a:tcPr marL="19920" marR="19920" marT="9960" marB="9960">
                    <a:solidFill>
                      <a:schemeClr val="tx1"/>
                    </a:solidFill>
                  </a:tcPr>
                </a:tc>
                <a:tc>
                  <a:txBody>
                    <a:bodyPr/>
                    <a:lstStyle/>
                    <a:p>
                      <a:r>
                        <a:rPr lang="en-US" altLang="zh-TW" sz="700">
                          <a:solidFill>
                            <a:schemeClr val="bg1"/>
                          </a:solidFill>
                          <a:effectLst/>
                        </a:rPr>
                        <a:t>16484.493613</a:t>
                      </a:r>
                    </a:p>
                  </a:txBody>
                  <a:tcPr marL="19920" marR="19920" marT="9960" marB="9960" anchor="ctr">
                    <a:solidFill>
                      <a:schemeClr val="tx1"/>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9145157"/>
                  </a:ext>
                </a:extLst>
              </a:tr>
              <a:tr h="89641">
                <a:tc vMerge="1">
                  <a:txBody>
                    <a:bodyPr/>
                    <a:lstStyle/>
                    <a:p>
                      <a:endParaRPr lang="en-US"/>
                    </a:p>
                  </a:txBody>
                  <a:tcPr/>
                </a:tc>
                <a:tc>
                  <a:txBody>
                    <a:bodyPr/>
                    <a:lstStyle/>
                    <a:p>
                      <a:pPr algn="r" fontAlgn="ctr"/>
                      <a:r>
                        <a:rPr lang="en-US" altLang="zh-TW" sz="700" b="0">
                          <a:solidFill>
                            <a:schemeClr val="bg1"/>
                          </a:solidFill>
                          <a:effectLst/>
                        </a:rPr>
                        <a:t>2</a:t>
                      </a:r>
                    </a:p>
                  </a:txBody>
                  <a:tcPr marL="19920" marR="19920" marT="9960" marB="9960" anchor="ctr">
                    <a:solidFill>
                      <a:schemeClr val="tx2">
                        <a:lumMod val="25000"/>
                      </a:schemeClr>
                    </a:solidFill>
                  </a:tcPr>
                </a:tc>
                <a:tc>
                  <a:txBody>
                    <a:bodyPr/>
                    <a:lstStyle/>
                    <a:p>
                      <a:r>
                        <a:rPr lang="en-US" altLang="zh-TW" sz="700" dirty="0">
                          <a:solidFill>
                            <a:schemeClr val="bg1"/>
                          </a:solidFill>
                          <a:effectLst/>
                        </a:rPr>
                        <a:t>40432.892857</a:t>
                      </a:r>
                    </a:p>
                  </a:txBody>
                  <a:tcPr marL="19920" marR="19920" marT="9960" marB="9960" anchor="ctr">
                    <a:solidFill>
                      <a:schemeClr val="tx2">
                        <a:lumMod val="25000"/>
                      </a:schemeClr>
                    </a:solidFill>
                  </a:tcPr>
                </a:tc>
                <a:tc>
                  <a:txBody>
                    <a:bodyPr/>
                    <a:lstStyle/>
                    <a:p>
                      <a:r>
                        <a:rPr lang="en-US" altLang="zh-TW" sz="700">
                          <a:solidFill>
                            <a:schemeClr val="bg1"/>
                          </a:solidFill>
                          <a:effectLst/>
                        </a:rPr>
                        <a:t>140</a:t>
                      </a:r>
                    </a:p>
                  </a:txBody>
                  <a:tcPr marL="19920" marR="19920" marT="9960" marB="9960" anchor="ctr">
                    <a:solidFill>
                      <a:schemeClr val="tx1"/>
                    </a:solidFill>
                  </a:tcPr>
                </a:tc>
                <a:extLst>
                  <a:ext uri="{0D108BD9-81ED-4DB2-BD59-A6C34878D82A}">
                    <a16:rowId xmlns:a16="http://schemas.microsoft.com/office/drawing/2014/main" val="1608472242"/>
                  </a:ext>
                </a:extLst>
              </a:tr>
              <a:tr h="89641">
                <a:tc vMerge="1">
                  <a:txBody>
                    <a:bodyPr/>
                    <a:lstStyle/>
                    <a:p>
                      <a:endParaRPr lang="en-US"/>
                    </a:p>
                  </a:txBody>
                  <a:tcPr/>
                </a:tc>
                <a:tc>
                  <a:txBody>
                    <a:bodyPr/>
                    <a:lstStyle/>
                    <a:p>
                      <a:pPr algn="r" fontAlgn="ctr"/>
                      <a:r>
                        <a:rPr lang="en-US" altLang="zh-TW" sz="700" b="0">
                          <a:solidFill>
                            <a:schemeClr val="bg1"/>
                          </a:solidFill>
                          <a:effectLst/>
                        </a:rPr>
                        <a:t>3</a:t>
                      </a:r>
                    </a:p>
                  </a:txBody>
                  <a:tcPr marL="19920" marR="19920" marT="9960" marB="9960" anchor="ctr">
                    <a:solidFill>
                      <a:schemeClr val="tx2">
                        <a:lumMod val="50000"/>
                      </a:schemeClr>
                    </a:solidFill>
                  </a:tcPr>
                </a:tc>
                <a:tc>
                  <a:txBody>
                    <a:bodyPr/>
                    <a:lstStyle/>
                    <a:p>
                      <a:r>
                        <a:rPr lang="en-US" altLang="zh-TW" sz="700" dirty="0">
                          <a:solidFill>
                            <a:schemeClr val="bg1"/>
                          </a:solidFill>
                          <a:effectLst/>
                        </a:rPr>
                        <a:t>68526.028839</a:t>
                      </a:r>
                    </a:p>
                  </a:txBody>
                  <a:tcPr marL="19920" marR="19920" marT="9960" marB="9960" anchor="ctr">
                    <a:solidFill>
                      <a:schemeClr val="tx2">
                        <a:lumMod val="50000"/>
                      </a:schemeClr>
                    </a:solidFill>
                  </a:tcPr>
                </a:tc>
                <a:tc>
                  <a:txBody>
                    <a:bodyPr/>
                    <a:lstStyle/>
                    <a:p>
                      <a:r>
                        <a:rPr lang="en-US" altLang="zh-TW" sz="70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3359014173"/>
                  </a:ext>
                </a:extLst>
              </a:tr>
              <a:tr h="89641">
                <a:tc vMerge="1">
                  <a:txBody>
                    <a:bodyPr/>
                    <a:lstStyle/>
                    <a:p>
                      <a:endParaRPr lang="en-US"/>
                    </a:p>
                  </a:txBody>
                  <a:tcPr/>
                </a:tc>
                <a:tc>
                  <a:txBody>
                    <a:bodyPr/>
                    <a:lstStyle/>
                    <a:p>
                      <a:pPr algn="r" fontAlgn="ctr"/>
                      <a:r>
                        <a:rPr lang="en-US" altLang="zh-TW" sz="700" b="0">
                          <a:solidFill>
                            <a:schemeClr val="bg1"/>
                          </a:solidFill>
                          <a:effectLst/>
                        </a:rPr>
                        <a:t>4</a:t>
                      </a:r>
                    </a:p>
                  </a:txBody>
                  <a:tcPr marL="19920" marR="19920" marT="9960" marB="9960" anchor="ctr">
                    <a:solidFill>
                      <a:schemeClr val="tx1"/>
                    </a:solidFill>
                  </a:tcPr>
                </a:tc>
                <a:tc>
                  <a:txBody>
                    <a:bodyPr/>
                    <a:lstStyle/>
                    <a:p>
                      <a:r>
                        <a:rPr lang="en-US" altLang="zh-TW" sz="700">
                          <a:solidFill>
                            <a:schemeClr val="bg1"/>
                          </a:solidFill>
                          <a:effectLst/>
                        </a:rPr>
                        <a:t>95491.579867</a:t>
                      </a:r>
                    </a:p>
                  </a:txBody>
                  <a:tcPr marL="19920" marR="19920" marT="9960" marB="9960" anchor="ctr">
                    <a:solidFill>
                      <a:schemeClr val="tx1"/>
                    </a:solidFill>
                  </a:tcPr>
                </a:tc>
                <a:tc>
                  <a:txBody>
                    <a:bodyPr/>
                    <a:lstStyle/>
                    <a:p>
                      <a:r>
                        <a:rPr lang="en-US" altLang="zh-TW" sz="70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1638481148"/>
                  </a:ext>
                </a:extLst>
              </a:tr>
              <a:tr h="89641">
                <a:tc vMerge="1">
                  <a:txBody>
                    <a:bodyPr/>
                    <a:lstStyle/>
                    <a:p>
                      <a:endParaRPr lang="en-US"/>
                    </a:p>
                  </a:txBody>
                  <a:tcPr/>
                </a:tc>
                <a:tc>
                  <a:txBody>
                    <a:bodyPr/>
                    <a:lstStyle/>
                    <a:p>
                      <a:pPr algn="r" fontAlgn="ctr"/>
                      <a:r>
                        <a:rPr lang="en-US" altLang="zh-TW" sz="700" b="0">
                          <a:solidFill>
                            <a:schemeClr val="bg1"/>
                          </a:solidFill>
                          <a:effectLst/>
                        </a:rPr>
                        <a:t>5</a:t>
                      </a:r>
                    </a:p>
                  </a:txBody>
                  <a:tcPr marL="19920" marR="19920" marT="9960" marB="9960" anchor="ctr">
                    <a:solidFill>
                      <a:schemeClr val="tx1"/>
                    </a:solidFill>
                  </a:tcPr>
                </a:tc>
                <a:tc>
                  <a:txBody>
                    <a:bodyPr/>
                    <a:lstStyle/>
                    <a:p>
                      <a:r>
                        <a:rPr lang="en-US" altLang="zh-TW" sz="700">
                          <a:solidFill>
                            <a:schemeClr val="bg1"/>
                          </a:solidFill>
                          <a:effectLst/>
                        </a:rPr>
                        <a:t>132111.739097</a:t>
                      </a:r>
                    </a:p>
                  </a:txBody>
                  <a:tcPr marL="19920" marR="19920" marT="9960" marB="9960" anchor="ctr">
                    <a:solidFill>
                      <a:schemeClr val="tx1"/>
                    </a:solidFill>
                  </a:tcPr>
                </a:tc>
                <a:tc>
                  <a:txBody>
                    <a:bodyPr/>
                    <a:lstStyle/>
                    <a:p>
                      <a:r>
                        <a:rPr lang="en-US" altLang="zh-TW" sz="700" dirty="0">
                          <a:solidFill>
                            <a:schemeClr val="bg1"/>
                          </a:solidFill>
                          <a:effectLst/>
                        </a:rPr>
                        <a:t>155</a:t>
                      </a:r>
                    </a:p>
                  </a:txBody>
                  <a:tcPr marL="19920" marR="19920" marT="9960" marB="9960" anchor="ctr">
                    <a:solidFill>
                      <a:schemeClr val="tx1"/>
                    </a:solidFill>
                  </a:tcPr>
                </a:tc>
                <a:extLst>
                  <a:ext uri="{0D108BD9-81ED-4DB2-BD59-A6C34878D82A}">
                    <a16:rowId xmlns:a16="http://schemas.microsoft.com/office/drawing/2014/main" val="2934521435"/>
                  </a:ext>
                </a:extLst>
              </a:tr>
              <a:tr h="89641">
                <a:tc vMerge="1">
                  <a:txBody>
                    <a:bodyPr/>
                    <a:lstStyle/>
                    <a:p>
                      <a:endParaRPr lang="en-US"/>
                    </a:p>
                  </a:txBody>
                  <a:tcPr/>
                </a:tc>
                <a:tc>
                  <a:txBody>
                    <a:bodyPr/>
                    <a:lstStyle/>
                    <a:p>
                      <a:pPr algn="r" fontAlgn="ctr"/>
                      <a:r>
                        <a:rPr lang="en-US" altLang="zh-TW" sz="700" b="0">
                          <a:solidFill>
                            <a:schemeClr val="bg1"/>
                          </a:solidFill>
                          <a:effectLst/>
                        </a:rPr>
                        <a:t>6</a:t>
                      </a:r>
                    </a:p>
                  </a:txBody>
                  <a:tcPr marL="19920" marR="19920" marT="9960" marB="9960" anchor="ctr">
                    <a:solidFill>
                      <a:schemeClr val="tx1"/>
                    </a:solidFill>
                  </a:tcPr>
                </a:tc>
                <a:tc>
                  <a:txBody>
                    <a:bodyPr/>
                    <a:lstStyle/>
                    <a:p>
                      <a:r>
                        <a:rPr lang="en-US" altLang="zh-TW" sz="700">
                          <a:solidFill>
                            <a:schemeClr val="bg1"/>
                          </a:solidFill>
                          <a:effectLst/>
                        </a:rPr>
                        <a:t>164020.860267</a:t>
                      </a:r>
                    </a:p>
                  </a:txBody>
                  <a:tcPr marL="19920" marR="19920" marT="9960" marB="9960" anchor="ctr">
                    <a:solidFill>
                      <a:schemeClr val="tx1"/>
                    </a:solidFill>
                  </a:tcPr>
                </a:tc>
                <a:tc>
                  <a:txBody>
                    <a:bodyPr/>
                    <a:lstStyle/>
                    <a:p>
                      <a:r>
                        <a:rPr lang="en-US" altLang="zh-TW" sz="700" dirty="0">
                          <a:solidFill>
                            <a:schemeClr val="bg1"/>
                          </a:solidFill>
                          <a:effectLst/>
                        </a:rPr>
                        <a:t>150</a:t>
                      </a:r>
                    </a:p>
                  </a:txBody>
                  <a:tcPr marL="19920" marR="19920" marT="9960" marB="9960" anchor="ctr">
                    <a:solidFill>
                      <a:schemeClr val="tx1"/>
                    </a:solidFill>
                  </a:tcPr>
                </a:tc>
                <a:extLst>
                  <a:ext uri="{0D108BD9-81ED-4DB2-BD59-A6C34878D82A}">
                    <a16:rowId xmlns:a16="http://schemas.microsoft.com/office/drawing/2014/main" val="3510516680"/>
                  </a:ext>
                </a:extLst>
              </a:tr>
            </a:tbl>
          </a:graphicData>
        </a:graphic>
      </p:graphicFrame>
      <p:sp>
        <p:nvSpPr>
          <p:cNvPr id="8" name="文字方塊 7">
            <a:extLst>
              <a:ext uri="{FF2B5EF4-FFF2-40B4-BE49-F238E27FC236}">
                <a16:creationId xmlns:a16="http://schemas.microsoft.com/office/drawing/2014/main" id="{EE8FFC83-F975-3E0B-E2BF-C599249443D0}"/>
              </a:ext>
            </a:extLst>
          </p:cNvPr>
          <p:cNvSpPr txBox="1"/>
          <p:nvPr/>
        </p:nvSpPr>
        <p:spPr>
          <a:xfrm>
            <a:off x="994630" y="3993161"/>
            <a:ext cx="2047355" cy="738664"/>
          </a:xfrm>
          <a:prstGeom prst="rect">
            <a:avLst/>
          </a:prstGeom>
          <a:noFill/>
        </p:spPr>
        <p:txBody>
          <a:bodyPr wrap="none" rtlCol="0">
            <a:spAutoFit/>
          </a:bodyPr>
          <a:lstStyle/>
          <a:p>
            <a:r>
              <a:rPr lang="en-US" dirty="0">
                <a:solidFill>
                  <a:schemeClr val="bg1"/>
                </a:solidFill>
              </a:rPr>
              <a:t>Potential Threshold</a:t>
            </a:r>
          </a:p>
          <a:p>
            <a:r>
              <a:rPr lang="en-US" dirty="0">
                <a:solidFill>
                  <a:schemeClr val="bg1"/>
                </a:solidFill>
              </a:rPr>
              <a:t>FR, AE : 100,000 USD</a:t>
            </a:r>
          </a:p>
          <a:p>
            <a:r>
              <a:rPr lang="en-US" dirty="0">
                <a:solidFill>
                  <a:schemeClr val="bg1"/>
                </a:solidFill>
              </a:rPr>
              <a:t>MX : 1500 &amp; 4000 USD</a:t>
            </a:r>
          </a:p>
        </p:txBody>
      </p:sp>
      <p:sp>
        <p:nvSpPr>
          <p:cNvPr id="10" name="文字方塊 9">
            <a:extLst>
              <a:ext uri="{FF2B5EF4-FFF2-40B4-BE49-F238E27FC236}">
                <a16:creationId xmlns:a16="http://schemas.microsoft.com/office/drawing/2014/main" id="{7DD56423-E312-EF15-A31A-20E4BA80BF1E}"/>
              </a:ext>
            </a:extLst>
          </p:cNvPr>
          <p:cNvSpPr txBox="1"/>
          <p:nvPr/>
        </p:nvSpPr>
        <p:spPr>
          <a:xfrm>
            <a:off x="5125570" y="4790880"/>
            <a:ext cx="4675094" cy="307777"/>
          </a:xfrm>
          <a:prstGeom prst="rect">
            <a:avLst/>
          </a:prstGeom>
          <a:noFill/>
        </p:spPr>
        <p:txBody>
          <a:bodyPr wrap="square">
            <a:spAutoFit/>
          </a:bodyPr>
          <a:lstStyle/>
          <a:p>
            <a:r>
              <a:rPr lang="en-US" altLang="zh-TW" dirty="0">
                <a:solidFill>
                  <a:schemeClr val="bg1"/>
                </a:solidFill>
              </a:rPr>
              <a:t>Red: Low Acceptance Rate</a:t>
            </a:r>
          </a:p>
        </p:txBody>
      </p:sp>
    </p:spTree>
    <p:extLst>
      <p:ext uri="{BB962C8B-B14F-4D97-AF65-F5344CB8AC3E}">
        <p14:creationId xmlns:p14="http://schemas.microsoft.com/office/powerpoint/2010/main" val="151751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FEB55505-CCD0-E595-2A5C-A630EE0FADCC}"/>
              </a:ext>
            </a:extLst>
          </p:cNvPr>
          <p:cNvSpPr>
            <a:spLocks noGrp="1"/>
          </p:cNvSpPr>
          <p:nvPr>
            <p:ph type="ctrTitle"/>
          </p:nvPr>
        </p:nvSpPr>
        <p:spPr/>
        <p:txBody>
          <a:bodyPr/>
          <a:lstStyle/>
          <a:p>
            <a:r>
              <a:rPr lang="en-US" altLang="zh-TW" dirty="0">
                <a:ea typeface="Calibri Light"/>
                <a:cs typeface="Calibri Light"/>
              </a:rPr>
              <a:t>Decision Tree</a:t>
            </a:r>
            <a:endParaRPr lang="en-US" dirty="0"/>
          </a:p>
        </p:txBody>
      </p:sp>
      <p:pic>
        <p:nvPicPr>
          <p:cNvPr id="7" name="Picture 7">
            <a:extLst>
              <a:ext uri="{FF2B5EF4-FFF2-40B4-BE49-F238E27FC236}">
                <a16:creationId xmlns:a16="http://schemas.microsoft.com/office/drawing/2014/main" id="{C663B781-0AD2-233F-9868-5240E22ABAF5}"/>
              </a:ext>
            </a:extLst>
          </p:cNvPr>
          <p:cNvPicPr>
            <a:picLocks noChangeAspect="1"/>
          </p:cNvPicPr>
          <p:nvPr/>
        </p:nvPicPr>
        <p:blipFill rotWithShape="1">
          <a:blip r:embed="rId3"/>
          <a:srcRect t="13649" r="49295" b="8078"/>
          <a:stretch/>
        </p:blipFill>
        <p:spPr>
          <a:xfrm>
            <a:off x="3225365" y="0"/>
            <a:ext cx="5918635" cy="5143500"/>
          </a:xfrm>
          <a:prstGeom prst="rect">
            <a:avLst/>
          </a:prstGeom>
          <a:noFill/>
          <a:ln>
            <a:noFill/>
          </a:ln>
        </p:spPr>
      </p:pic>
      <p:graphicFrame>
        <p:nvGraphicFramePr>
          <p:cNvPr id="8" name="Table 9">
            <a:extLst>
              <a:ext uri="{FF2B5EF4-FFF2-40B4-BE49-F238E27FC236}">
                <a16:creationId xmlns:a16="http://schemas.microsoft.com/office/drawing/2014/main" id="{948922F8-A247-EA1B-0A69-E81C099E1076}"/>
              </a:ext>
            </a:extLst>
          </p:cNvPr>
          <p:cNvGraphicFramePr>
            <a:graphicFrameLocks noGrp="1"/>
          </p:cNvGraphicFramePr>
          <p:nvPr>
            <p:extLst>
              <p:ext uri="{D42A27DB-BD31-4B8C-83A1-F6EECF244321}">
                <p14:modId xmlns:p14="http://schemas.microsoft.com/office/powerpoint/2010/main" val="2397194038"/>
              </p:ext>
            </p:extLst>
          </p:nvPr>
        </p:nvGraphicFramePr>
        <p:xfrm>
          <a:off x="432977" y="3066116"/>
          <a:ext cx="2584544" cy="1097280"/>
        </p:xfrm>
        <a:graphic>
          <a:graphicData uri="http://schemas.openxmlformats.org/drawingml/2006/table">
            <a:tbl>
              <a:tblPr firstRow="1" bandRow="1">
                <a:tableStyleId>{5C22544A-7EE6-4342-B048-85BDC9FD1C3A}</a:tableStyleId>
              </a:tblPr>
              <a:tblGrid>
                <a:gridCol w="1117641">
                  <a:extLst>
                    <a:ext uri="{9D8B030D-6E8A-4147-A177-3AD203B41FA5}">
                      <a16:colId xmlns:a16="http://schemas.microsoft.com/office/drawing/2014/main" val="1638749084"/>
                    </a:ext>
                  </a:extLst>
                </a:gridCol>
                <a:gridCol w="1466903">
                  <a:extLst>
                    <a:ext uri="{9D8B030D-6E8A-4147-A177-3AD203B41FA5}">
                      <a16:colId xmlns:a16="http://schemas.microsoft.com/office/drawing/2014/main" val="3430400046"/>
                    </a:ext>
                  </a:extLst>
                </a:gridCol>
              </a:tblGrid>
              <a:tr h="336239">
                <a:tc>
                  <a:txBody>
                    <a:bodyPr/>
                    <a:lstStyle/>
                    <a:p>
                      <a:endParaRPr lang="en-US" dirty="0"/>
                    </a:p>
                  </a:txBody>
                  <a:tcPr/>
                </a:tc>
                <a:tc>
                  <a:txBody>
                    <a:bodyPr/>
                    <a:lstStyle/>
                    <a:p>
                      <a:pPr lvl="0">
                        <a:buNone/>
                      </a:pPr>
                      <a:r>
                        <a:rPr lang="en-US" sz="1800" b="1" i="0" u="none" strike="noStrike" noProof="0" dirty="0">
                          <a:latin typeface="Calibri"/>
                        </a:rPr>
                        <a:t>Data (5430)</a:t>
                      </a:r>
                      <a:endParaRPr lang="en-US" dirty="0"/>
                    </a:p>
                  </a:txBody>
                  <a:tcPr/>
                </a:tc>
                <a:extLst>
                  <a:ext uri="{0D108BD9-81ED-4DB2-BD59-A6C34878D82A}">
                    <a16:rowId xmlns:a16="http://schemas.microsoft.com/office/drawing/2014/main" val="510497291"/>
                  </a:ext>
                </a:extLst>
              </a:tr>
              <a:tr h="336239">
                <a:tc>
                  <a:txBody>
                    <a:bodyPr/>
                    <a:lstStyle/>
                    <a:p>
                      <a:r>
                        <a:rPr lang="en-US" dirty="0"/>
                        <a:t>Accept</a:t>
                      </a:r>
                    </a:p>
                  </a:txBody>
                  <a:tcPr/>
                </a:tc>
                <a:tc>
                  <a:txBody>
                    <a:bodyPr/>
                    <a:lstStyle/>
                    <a:p>
                      <a:pPr lvl="0">
                        <a:buNone/>
                      </a:pPr>
                      <a:r>
                        <a:rPr lang="en-US" sz="1800" b="0" i="0" u="none" strike="noStrike" noProof="0" dirty="0">
                          <a:latin typeface="Calibri"/>
                        </a:rPr>
                        <a:t>3777 (69.6%)</a:t>
                      </a:r>
                      <a:endParaRPr lang="en-US" dirty="0"/>
                    </a:p>
                  </a:txBody>
                  <a:tcPr/>
                </a:tc>
                <a:extLst>
                  <a:ext uri="{0D108BD9-81ED-4DB2-BD59-A6C34878D82A}">
                    <a16:rowId xmlns:a16="http://schemas.microsoft.com/office/drawing/2014/main" val="1017758240"/>
                  </a:ext>
                </a:extLst>
              </a:tr>
              <a:tr h="336239">
                <a:tc>
                  <a:txBody>
                    <a:bodyPr/>
                    <a:lstStyle/>
                    <a:p>
                      <a:r>
                        <a:rPr lang="en-US" dirty="0"/>
                        <a:t>Reject</a:t>
                      </a:r>
                    </a:p>
                  </a:txBody>
                  <a:tcPr/>
                </a:tc>
                <a:tc>
                  <a:txBody>
                    <a:bodyPr/>
                    <a:lstStyle/>
                    <a:p>
                      <a:pPr lvl="0">
                        <a:buNone/>
                      </a:pPr>
                      <a:r>
                        <a:rPr lang="en-US" sz="1800" b="0" i="0" u="none" strike="noStrike" noProof="0" dirty="0">
                          <a:latin typeface="Calibri"/>
                        </a:rPr>
                        <a:t>1653 (30.4%)</a:t>
                      </a:r>
                      <a:endParaRPr lang="en-US" dirty="0"/>
                    </a:p>
                  </a:txBody>
                  <a:tcPr/>
                </a:tc>
                <a:extLst>
                  <a:ext uri="{0D108BD9-81ED-4DB2-BD59-A6C34878D82A}">
                    <a16:rowId xmlns:a16="http://schemas.microsoft.com/office/drawing/2014/main" val="1159108936"/>
                  </a:ext>
                </a:extLst>
              </a:tr>
            </a:tbl>
          </a:graphicData>
        </a:graphic>
      </p:graphicFrame>
      <p:sp>
        <p:nvSpPr>
          <p:cNvPr id="10" name="文字方塊 9">
            <a:extLst>
              <a:ext uri="{FF2B5EF4-FFF2-40B4-BE49-F238E27FC236}">
                <a16:creationId xmlns:a16="http://schemas.microsoft.com/office/drawing/2014/main" id="{583A4AD7-5DC8-B573-229E-39A833F9F39D}"/>
              </a:ext>
            </a:extLst>
          </p:cNvPr>
          <p:cNvSpPr txBox="1"/>
          <p:nvPr/>
        </p:nvSpPr>
        <p:spPr>
          <a:xfrm>
            <a:off x="432977" y="1401150"/>
            <a:ext cx="4674870" cy="1384995"/>
          </a:xfrm>
          <a:prstGeom prst="rect">
            <a:avLst/>
          </a:prstGeom>
          <a:noFill/>
        </p:spPr>
        <p:txBody>
          <a:bodyPr wrap="square">
            <a:spAutoFit/>
          </a:bodyPr>
          <a:lstStyle/>
          <a:p>
            <a:r>
              <a:rPr lang="en-US" altLang="zh-TW" dirty="0">
                <a:solidFill>
                  <a:schemeClr val="bg1"/>
                </a:solidFill>
                <a:ea typeface="Calibri"/>
                <a:cs typeface="Calibri"/>
              </a:rPr>
              <a:t>X0 : Country</a:t>
            </a:r>
          </a:p>
          <a:p>
            <a:r>
              <a:rPr lang="en-US" altLang="zh-TW" dirty="0">
                <a:solidFill>
                  <a:schemeClr val="bg1"/>
                </a:solidFill>
                <a:ea typeface="Calibri"/>
                <a:cs typeface="Calibri"/>
              </a:rPr>
              <a:t>X1 : Currency</a:t>
            </a:r>
          </a:p>
          <a:p>
            <a:r>
              <a:rPr lang="en-US" altLang="zh-TW" dirty="0">
                <a:solidFill>
                  <a:schemeClr val="bg1"/>
                </a:solidFill>
                <a:ea typeface="Calibri"/>
                <a:cs typeface="Calibri"/>
              </a:rPr>
              <a:t>X2 : CVV Provided</a:t>
            </a:r>
            <a:endParaRPr lang="en-US" altLang="zh-TW" dirty="0">
              <a:solidFill>
                <a:schemeClr val="bg1"/>
              </a:solidFill>
            </a:endParaRPr>
          </a:p>
          <a:p>
            <a:endParaRPr lang="en-US" altLang="zh-TW" dirty="0">
              <a:solidFill>
                <a:schemeClr val="bg1"/>
              </a:solidFill>
              <a:ea typeface="Calibri"/>
              <a:cs typeface="Calibri"/>
            </a:endParaRPr>
          </a:p>
          <a:p>
            <a:r>
              <a:rPr lang="en-US" altLang="zh-TW" dirty="0">
                <a:solidFill>
                  <a:schemeClr val="bg1"/>
                </a:solidFill>
                <a:ea typeface="Calibri"/>
                <a:cs typeface="Calibri"/>
              </a:rPr>
              <a:t>Data is balanced</a:t>
            </a:r>
          </a:p>
          <a:p>
            <a:r>
              <a:rPr lang="en-US" altLang="zh-TW" dirty="0">
                <a:solidFill>
                  <a:schemeClr val="bg1"/>
                </a:solidFill>
                <a:ea typeface="Calibri"/>
                <a:cs typeface="Calibri"/>
              </a:rPr>
              <a:t>Only for support</a:t>
            </a:r>
          </a:p>
        </p:txBody>
      </p:sp>
    </p:spTree>
    <p:extLst>
      <p:ext uri="{BB962C8B-B14F-4D97-AF65-F5344CB8AC3E}">
        <p14:creationId xmlns:p14="http://schemas.microsoft.com/office/powerpoint/2010/main" val="189877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6" name="標題 5">
            <a:extLst>
              <a:ext uri="{FF2B5EF4-FFF2-40B4-BE49-F238E27FC236}">
                <a16:creationId xmlns:a16="http://schemas.microsoft.com/office/drawing/2014/main" id="{FEB55505-CCD0-E595-2A5C-A630EE0FADCC}"/>
              </a:ext>
            </a:extLst>
          </p:cNvPr>
          <p:cNvSpPr>
            <a:spLocks noGrp="1"/>
          </p:cNvSpPr>
          <p:nvPr>
            <p:ph type="ctrTitle"/>
          </p:nvPr>
        </p:nvSpPr>
        <p:spPr>
          <a:xfrm>
            <a:off x="618824" y="411674"/>
            <a:ext cx="8349915" cy="1112326"/>
          </a:xfrm>
        </p:spPr>
        <p:txBody>
          <a:bodyPr/>
          <a:lstStyle/>
          <a:p>
            <a:r>
              <a:rPr lang="en-US" dirty="0"/>
              <a:t>Suggest Solution / Further Investigation</a:t>
            </a:r>
            <a:br>
              <a:rPr lang="en-US" dirty="0"/>
            </a:br>
            <a:endParaRPr lang="en-US" dirty="0"/>
          </a:p>
        </p:txBody>
      </p:sp>
      <p:sp>
        <p:nvSpPr>
          <p:cNvPr id="5" name="Content Placeholder 2">
            <a:extLst>
              <a:ext uri="{FF2B5EF4-FFF2-40B4-BE49-F238E27FC236}">
                <a16:creationId xmlns:a16="http://schemas.microsoft.com/office/drawing/2014/main" id="{3EC3C317-36C4-B4ED-8EBC-47E10E2A1323}"/>
              </a:ext>
            </a:extLst>
          </p:cNvPr>
          <p:cNvSpPr txBox="1">
            <a:spLocks/>
          </p:cNvSpPr>
          <p:nvPr/>
        </p:nvSpPr>
        <p:spPr>
          <a:xfrm>
            <a:off x="289561" y="1307219"/>
            <a:ext cx="9703210" cy="367626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Calibri"/>
                <a:cs typeface="Calibri"/>
              </a:rPr>
              <a:t>Check More Factors</a:t>
            </a:r>
            <a:endParaRPr kumimoji="0" lang="en-US" sz="28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Credit Debit Type</a:t>
            </a:r>
            <a:endPar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Error Code</a:t>
            </a:r>
            <a:endPar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Foreign Status</a:t>
            </a:r>
            <a:endPar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Payment Method</a:t>
            </a:r>
            <a:endPar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Type of card</a:t>
            </a:r>
            <a:endPar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Transaction Local Time</a:t>
            </a:r>
            <a:endPar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Check the change within the same clients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Calibri"/>
                <a:cs typeface="Calibri"/>
              </a:rPr>
              <a:t>Time Related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Calibri"/>
                <a:cs typeface="Calibri"/>
              </a:rPr>
              <a:t>Check if there is a relationship between transaction amount and the low acceptance rate hour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rPr>
              <a:t>Check if there is an external, internal (feature changing, end of promotion, group of new clients) event in the month where low acceptance rate happens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rPr>
              <a:t>Might also need to check based on different countries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bg1"/>
              </a:solidFill>
              <a:effectLst/>
              <a:uLnTx/>
              <a:uFillTx/>
              <a:latin typeface="Calibri" panose="020F0502020204030204"/>
              <a:ea typeface="+mn-lt"/>
              <a:cs typeface="Calibri" panose="020F0502020204030204"/>
            </a:endParaRPr>
          </a:p>
        </p:txBody>
      </p:sp>
    </p:spTree>
    <p:extLst>
      <p:ext uri="{BB962C8B-B14F-4D97-AF65-F5344CB8AC3E}">
        <p14:creationId xmlns:p14="http://schemas.microsoft.com/office/powerpoint/2010/main" val="38871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EB44-A1F2-8F34-B872-09B387ED4674}"/>
              </a:ext>
            </a:extLst>
          </p:cNvPr>
          <p:cNvSpPr>
            <a:spLocks noGrp="1"/>
          </p:cNvSpPr>
          <p:nvPr>
            <p:ph type="title"/>
          </p:nvPr>
        </p:nvSpPr>
        <p:spPr/>
        <p:txBody>
          <a:bodyPr/>
          <a:lstStyle/>
          <a:p>
            <a:r>
              <a:rPr lang="en-US" dirty="0">
                <a:ea typeface="Calibri Light"/>
                <a:cs typeface="Calibri Light"/>
              </a:rPr>
              <a:t>Suggest Solution / Further Investigation</a:t>
            </a:r>
            <a:endParaRPr lang="en-US" dirty="0"/>
          </a:p>
        </p:txBody>
      </p:sp>
      <p:sp>
        <p:nvSpPr>
          <p:cNvPr id="3" name="Content Placeholder 2">
            <a:extLst>
              <a:ext uri="{FF2B5EF4-FFF2-40B4-BE49-F238E27FC236}">
                <a16:creationId xmlns:a16="http://schemas.microsoft.com/office/drawing/2014/main" id="{F5570428-A86A-3B2E-3C01-228B25565CE8}"/>
              </a:ext>
            </a:extLst>
          </p:cNvPr>
          <p:cNvSpPr>
            <a:spLocks noGrp="1"/>
          </p:cNvSpPr>
          <p:nvPr>
            <p:ph idx="1"/>
          </p:nvPr>
        </p:nvSpPr>
        <p:spPr>
          <a:xfrm>
            <a:off x="619433" y="1203299"/>
            <a:ext cx="7886700" cy="3263504"/>
          </a:xfrm>
        </p:spPr>
        <p:txBody>
          <a:bodyPr spcFirstLastPara="1" vert="horz" wrap="square" lIns="68580" tIns="34290" rIns="68580" bIns="34290" rtlCol="0" anchor="t" anchorCtr="0">
            <a:normAutofit fontScale="32500" lnSpcReduction="20000"/>
          </a:bodyPr>
          <a:lstStyle/>
          <a:p>
            <a:r>
              <a:rPr lang="en-US" dirty="0">
                <a:ea typeface="Calibri"/>
                <a:cs typeface="Calibri"/>
              </a:rPr>
              <a:t>Check reasons related to bigger purchase, for example credit limit, retry if </a:t>
            </a:r>
            <a:r>
              <a:rPr lang="en-US">
                <a:ea typeface="Calibri"/>
                <a:cs typeface="Calibri"/>
              </a:rPr>
              <a:t>it works</a:t>
            </a:r>
          </a:p>
          <a:p>
            <a:r>
              <a:rPr lang="en-US" dirty="0">
                <a:ea typeface="Calibri"/>
                <a:cs typeface="Calibri"/>
              </a:rPr>
              <a:t>Check More Factors</a:t>
            </a:r>
            <a:endParaRPr lang="en-US" dirty="0">
              <a:ea typeface="+mn-lt"/>
              <a:cs typeface="+mn-lt"/>
            </a:endParaRPr>
          </a:p>
          <a:p>
            <a:pPr lvl="1"/>
            <a:r>
              <a:rPr lang="en-US" dirty="0">
                <a:ea typeface="Calibri"/>
                <a:cs typeface="Calibri"/>
              </a:rPr>
              <a:t>Credit Debit Type</a:t>
            </a:r>
            <a:endParaRPr lang="en-US" dirty="0">
              <a:ea typeface="+mn-lt"/>
              <a:cs typeface="+mn-lt"/>
            </a:endParaRPr>
          </a:p>
          <a:p>
            <a:pPr lvl="1"/>
            <a:r>
              <a:rPr lang="en-US" dirty="0">
                <a:ea typeface="Calibri"/>
                <a:cs typeface="Calibri"/>
              </a:rPr>
              <a:t>Error Code</a:t>
            </a:r>
            <a:endParaRPr lang="en-US" dirty="0">
              <a:ea typeface="+mn-lt"/>
              <a:cs typeface="+mn-lt"/>
            </a:endParaRPr>
          </a:p>
          <a:p>
            <a:pPr lvl="1"/>
            <a:r>
              <a:rPr lang="en-US" dirty="0">
                <a:ea typeface="Calibri"/>
                <a:cs typeface="Calibri"/>
              </a:rPr>
              <a:t>Foreign Status</a:t>
            </a:r>
            <a:endParaRPr lang="en-US" dirty="0">
              <a:ea typeface="+mn-lt"/>
              <a:cs typeface="+mn-lt"/>
            </a:endParaRPr>
          </a:p>
          <a:p>
            <a:pPr lvl="1"/>
            <a:r>
              <a:rPr lang="en-US" dirty="0">
                <a:ea typeface="Calibri"/>
                <a:cs typeface="Calibri"/>
              </a:rPr>
              <a:t>Payment Method</a:t>
            </a:r>
            <a:endParaRPr lang="en-US" dirty="0">
              <a:ea typeface="+mn-lt"/>
              <a:cs typeface="+mn-lt"/>
            </a:endParaRPr>
          </a:p>
          <a:p>
            <a:pPr lvl="1"/>
            <a:r>
              <a:rPr lang="en-US" dirty="0">
                <a:ea typeface="Calibri"/>
                <a:cs typeface="Calibri"/>
              </a:rPr>
              <a:t>Type of card</a:t>
            </a:r>
            <a:endParaRPr lang="en-US" dirty="0">
              <a:ea typeface="+mn-lt"/>
              <a:cs typeface="+mn-lt"/>
            </a:endParaRPr>
          </a:p>
          <a:p>
            <a:pPr lvl="1"/>
            <a:r>
              <a:rPr lang="en-US" dirty="0">
                <a:ea typeface="Calibri"/>
                <a:cs typeface="Calibri"/>
              </a:rPr>
              <a:t>Transaction Local Time</a:t>
            </a:r>
            <a:endParaRPr lang="en-US" dirty="0"/>
          </a:p>
          <a:p>
            <a:pPr lvl="1"/>
            <a:r>
              <a:rPr lang="en-US" dirty="0">
                <a:ea typeface="Calibri"/>
                <a:cs typeface="Calibri"/>
              </a:rPr>
              <a:t>Check the change within the same clients</a:t>
            </a:r>
          </a:p>
          <a:p>
            <a:r>
              <a:rPr lang="en-US" dirty="0">
                <a:ea typeface="Calibri"/>
                <a:cs typeface="Calibri"/>
              </a:rPr>
              <a:t>Time Related</a:t>
            </a:r>
          </a:p>
          <a:p>
            <a:pPr lvl="1"/>
            <a:r>
              <a:rPr lang="en-US" dirty="0">
                <a:ea typeface="Calibri"/>
                <a:cs typeface="Calibri"/>
              </a:rPr>
              <a:t>Check if there is a relationship between transaction amount and the low acceptance rate hour</a:t>
            </a:r>
          </a:p>
          <a:p>
            <a:pPr lvl="1"/>
            <a:r>
              <a:rPr lang="en-US" dirty="0">
                <a:ea typeface="+mn-lt"/>
                <a:cs typeface="+mn-lt"/>
              </a:rPr>
              <a:t>Check if there is an external, internal (feature changing, end of promotion, group of new clients) event in the month where low acceptance rate happens</a:t>
            </a:r>
          </a:p>
          <a:p>
            <a:pPr lvl="1"/>
            <a:r>
              <a:rPr lang="en-US" dirty="0">
                <a:ea typeface="+mn-lt"/>
                <a:cs typeface="+mn-lt"/>
              </a:rPr>
              <a:t>Might also need to check based on different countries</a:t>
            </a:r>
          </a:p>
          <a:p>
            <a:endParaRPr lang="en-US" dirty="0">
              <a:ea typeface="+mn-lt"/>
              <a:cs typeface="+mn-lt"/>
            </a:endParaRPr>
          </a:p>
        </p:txBody>
      </p:sp>
    </p:spTree>
    <p:extLst>
      <p:ext uri="{BB962C8B-B14F-4D97-AF65-F5344CB8AC3E}">
        <p14:creationId xmlns:p14="http://schemas.microsoft.com/office/powerpoint/2010/main" val="2824006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8BD6-526C-561A-154F-1781F4EFFC72}"/>
              </a:ext>
            </a:extLst>
          </p:cNvPr>
          <p:cNvSpPr>
            <a:spLocks noGrp="1"/>
          </p:cNvSpPr>
          <p:nvPr>
            <p:ph type="title"/>
          </p:nvPr>
        </p:nvSpPr>
        <p:spPr/>
        <p:txBody>
          <a:bodyPr/>
          <a:lstStyle/>
          <a:p>
            <a:r>
              <a:rPr lang="en-US" dirty="0">
                <a:ea typeface="+mj-lt"/>
                <a:cs typeface="+mj-lt"/>
              </a:rPr>
              <a:t>hypothesis / analysis</a:t>
            </a:r>
            <a:endParaRPr lang="en-US" dirty="0"/>
          </a:p>
        </p:txBody>
      </p:sp>
      <p:sp>
        <p:nvSpPr>
          <p:cNvPr id="3" name="Content Placeholder 2">
            <a:extLst>
              <a:ext uri="{FF2B5EF4-FFF2-40B4-BE49-F238E27FC236}">
                <a16:creationId xmlns:a16="http://schemas.microsoft.com/office/drawing/2014/main" id="{D99006B0-30D1-9378-7E57-02A251C62135}"/>
              </a:ext>
            </a:extLst>
          </p:cNvPr>
          <p:cNvSpPr>
            <a:spLocks noGrp="1"/>
          </p:cNvSpPr>
          <p:nvPr>
            <p:ph idx="1"/>
          </p:nvPr>
        </p:nvSpPr>
        <p:spPr/>
        <p:txBody>
          <a:bodyPr spcFirstLastPara="1" vert="horz" wrap="square" lIns="68580" tIns="34290" rIns="68580" bIns="34290" rtlCol="0" anchor="t" anchorCtr="0">
            <a:normAutofit fontScale="47500" lnSpcReduction="20000"/>
          </a:bodyPr>
          <a:lstStyle/>
          <a:p>
            <a:r>
              <a:rPr lang="en-US" dirty="0">
                <a:ea typeface="Calibri"/>
                <a:cs typeface="Calibri"/>
              </a:rPr>
              <a:t>If it is related to time</a:t>
            </a:r>
          </a:p>
          <a:p>
            <a:r>
              <a:rPr lang="en-US" dirty="0">
                <a:ea typeface="Calibri"/>
                <a:cs typeface="Calibri"/>
              </a:rPr>
              <a:t>Month</a:t>
            </a:r>
          </a:p>
          <a:p>
            <a:endParaRPr lang="en-US" dirty="0">
              <a:ea typeface="Calibri"/>
              <a:cs typeface="Calibri"/>
            </a:endParaRPr>
          </a:p>
          <a:p>
            <a:endParaRPr lang="en-US" dirty="0">
              <a:ea typeface="Calibri"/>
              <a:cs typeface="Calibri"/>
            </a:endParaRPr>
          </a:p>
          <a:p>
            <a:r>
              <a:rPr lang="en-US" dirty="0">
                <a:ea typeface="Calibri"/>
                <a:cs typeface="Calibri"/>
              </a:rPr>
              <a:t>Day Time Hour</a:t>
            </a:r>
          </a:p>
          <a:p>
            <a:endParaRPr lang="en-US" dirty="0">
              <a:ea typeface="Calibri"/>
              <a:cs typeface="Calibri"/>
            </a:endParaRPr>
          </a:p>
          <a:p>
            <a:r>
              <a:rPr lang="en-US" dirty="0">
                <a:ea typeface="Calibri"/>
                <a:cs typeface="Calibri"/>
              </a:rPr>
              <a:t>Build a model to predict whether the </a:t>
            </a:r>
            <a:r>
              <a:rPr lang="en-US" dirty="0" err="1">
                <a:ea typeface="Calibri"/>
                <a:cs typeface="Calibri"/>
              </a:rPr>
              <a:t>trasaction</a:t>
            </a:r>
            <a:r>
              <a:rPr lang="en-US" dirty="0">
                <a:ea typeface="Calibri"/>
                <a:cs typeface="Calibri"/>
              </a:rPr>
              <a:t> will be successful or not, if not, suggest the client with old method that once succeed</a:t>
            </a:r>
          </a:p>
          <a:p>
            <a:pPr lvl="1"/>
            <a:r>
              <a:rPr lang="en-US" dirty="0">
                <a:ea typeface="Calibri"/>
                <a:cs typeface="Calibri"/>
              </a:rPr>
              <a:t>Use previous few days issuer acceptance rate as input</a:t>
            </a:r>
          </a:p>
          <a:p>
            <a:pPr lvl="1"/>
            <a:r>
              <a:rPr lang="en-US" dirty="0">
                <a:ea typeface="Calibri"/>
                <a:cs typeface="Calibri"/>
              </a:rPr>
              <a:t>Time and day when transaction happened</a:t>
            </a:r>
          </a:p>
          <a:p>
            <a:pPr lvl="1"/>
            <a:r>
              <a:rPr lang="en-US" dirty="0">
                <a:ea typeface="Calibri"/>
                <a:cs typeface="Calibri"/>
              </a:rPr>
              <a:t>The amount</a:t>
            </a:r>
          </a:p>
          <a:p>
            <a:pPr marL="342900" lvl="1" indent="0">
              <a:buNone/>
            </a:pPr>
            <a:r>
              <a:rPr lang="en-US" dirty="0">
                <a:ea typeface="Calibri"/>
                <a:cs typeface="Calibri"/>
              </a:rPr>
              <a:t>Create different experience if declination might be detected</a:t>
            </a:r>
          </a:p>
          <a:p>
            <a:pPr marL="342900" lvl="1" indent="0">
              <a:buNone/>
            </a:pPr>
            <a:r>
              <a:rPr lang="en-US" dirty="0">
                <a:ea typeface="Calibri"/>
                <a:cs typeface="Calibri"/>
              </a:rPr>
              <a:t>Ask for old way</a:t>
            </a:r>
          </a:p>
          <a:p>
            <a:pPr marL="342900" lvl="1" indent="0">
              <a:buNone/>
            </a:pPr>
            <a:r>
              <a:rPr lang="en-US" dirty="0">
                <a:ea typeface="Calibri"/>
                <a:cs typeface="Calibri"/>
              </a:rPr>
              <a:t>Ask to provide </a:t>
            </a:r>
            <a:r>
              <a:rPr lang="en-US" dirty="0" err="1">
                <a:ea typeface="Calibri"/>
                <a:cs typeface="Calibri"/>
              </a:rPr>
              <a:t>itendification</a:t>
            </a:r>
            <a:r>
              <a:rPr lang="en-US" dirty="0">
                <a:ea typeface="Calibri"/>
                <a:cs typeface="Calibri"/>
              </a:rPr>
              <a:t> </a:t>
            </a:r>
          </a:p>
          <a:p>
            <a:pPr marL="342900" lvl="1" indent="0">
              <a:buNone/>
            </a:pPr>
            <a:r>
              <a:rPr lang="en-US" dirty="0">
                <a:ea typeface="Calibri"/>
                <a:cs typeface="Calibri"/>
              </a:rPr>
              <a:t>Approve transaction and perform retry later if for sure the card is good (in a safe range), to improve user experience (good for when inner system is down)</a:t>
            </a:r>
          </a:p>
          <a:p>
            <a:r>
              <a:rPr lang="en-US" dirty="0">
                <a:ea typeface="Calibri"/>
                <a:cs typeface="Calibri"/>
              </a:rPr>
              <a:t>Check expiry date and remind the user to update the card information</a:t>
            </a:r>
          </a:p>
        </p:txBody>
      </p:sp>
    </p:spTree>
    <p:extLst>
      <p:ext uri="{BB962C8B-B14F-4D97-AF65-F5344CB8AC3E}">
        <p14:creationId xmlns:p14="http://schemas.microsoft.com/office/powerpoint/2010/main" val="45440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D559-C285-4545-8BBC-59BCDF6600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DE3790-2D4A-BF41-7D66-26D9D59B36BF}"/>
              </a:ext>
            </a:extLst>
          </p:cNvPr>
          <p:cNvSpPr>
            <a:spLocks noGrp="1"/>
          </p:cNvSpPr>
          <p:nvPr>
            <p:ph idx="1"/>
          </p:nvPr>
        </p:nvSpPr>
        <p:spPr/>
        <p:txBody>
          <a:bodyPr spcFirstLastPara="1" vert="horz" wrap="square" lIns="68580" tIns="34290" rIns="68580" bIns="34290" rtlCol="0" anchor="t" anchorCtr="0">
            <a:normAutofit/>
          </a:bodyPr>
          <a:lstStyle/>
          <a:p>
            <a:r>
              <a:rPr lang="en-US" dirty="0">
                <a:ea typeface="Calibri"/>
                <a:cs typeface="Calibri"/>
              </a:rPr>
              <a:t>If 4 percent of transaction the data getting rejected is important, then we can go for month, hour analysis because they explain roughly 4 percent of the data.  but we still need to find a pattern, such as are low rate hour universal? Or low rate month universal? (currently they are not)</a:t>
            </a:r>
          </a:p>
        </p:txBody>
      </p:sp>
    </p:spTree>
    <p:extLst>
      <p:ext uri="{BB962C8B-B14F-4D97-AF65-F5344CB8AC3E}">
        <p14:creationId xmlns:p14="http://schemas.microsoft.com/office/powerpoint/2010/main" val="57485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4" y="1063525"/>
            <a:ext cx="7959327" cy="3136768"/>
          </a:xfrm>
          <a:prstGeom prst="rect">
            <a:avLst/>
          </a:prstGeom>
        </p:spPr>
        <p:txBody>
          <a:bodyPr spcFirstLastPara="1" wrap="square" lIns="91425" tIns="91425" rIns="91425" bIns="91425" anchor="t" anchorCtr="0">
            <a:noAutofit/>
          </a:bodyPr>
          <a:lstStyle/>
          <a:p>
            <a:r>
              <a:rPr lang="en-US" altLang="zh-TW" sz="1800" dirty="0">
                <a:ea typeface="+mn-lt"/>
                <a:cs typeface="+mn-lt"/>
              </a:rPr>
              <a:t>Before Start</a:t>
            </a:r>
            <a:endParaRPr lang="en-US" altLang="zh-TW" sz="1800" dirty="0">
              <a:cs typeface="Calibri" panose="020F0502020204030204"/>
            </a:endParaRPr>
          </a:p>
          <a:p>
            <a:r>
              <a:rPr lang="en-US" altLang="zh-TW" sz="1800" dirty="0">
                <a:ea typeface="+mn-lt"/>
                <a:cs typeface="+mn-lt"/>
              </a:rPr>
              <a:t>Understand the target and business challenges</a:t>
            </a:r>
            <a:endParaRPr lang="en-US" altLang="zh-TW" sz="1800" dirty="0"/>
          </a:p>
          <a:p>
            <a:r>
              <a:rPr lang="en-US" altLang="zh-TW" sz="1800" dirty="0">
                <a:ea typeface="+mn-lt"/>
                <a:cs typeface="+mn-lt"/>
              </a:rPr>
              <a:t>Start</a:t>
            </a:r>
            <a:endParaRPr lang="en-US" altLang="zh-TW" sz="1800" dirty="0"/>
          </a:p>
          <a:p>
            <a:r>
              <a:rPr lang="en-US" altLang="zh-TW" sz="1800" dirty="0">
                <a:ea typeface="+mn-lt"/>
                <a:cs typeface="+mn-lt"/>
              </a:rPr>
              <a:t>Check Available data and see what kind of direction we can go for</a:t>
            </a:r>
            <a:endParaRPr lang="en-US" altLang="zh-TW" sz="1800" dirty="0"/>
          </a:p>
          <a:p>
            <a:r>
              <a:rPr lang="en-US" altLang="zh-TW" sz="1800" dirty="0">
                <a:ea typeface="+mn-lt"/>
                <a:cs typeface="+mn-lt"/>
              </a:rPr>
              <a:t>Validate Data so that they can be used confidently</a:t>
            </a:r>
            <a:endParaRPr lang="en-US" altLang="zh-TW" sz="1800" dirty="0"/>
          </a:p>
          <a:p>
            <a:r>
              <a:rPr lang="en-US" altLang="zh-TW" sz="1800" dirty="0">
                <a:ea typeface="+mn-lt"/>
                <a:cs typeface="+mn-lt"/>
              </a:rPr>
              <a:t>Get general information about the data, plot, distribution</a:t>
            </a:r>
            <a:endParaRPr lang="en-US" altLang="zh-TW" sz="1800" dirty="0"/>
          </a:p>
          <a:p>
            <a:r>
              <a:rPr lang="en-US" altLang="zh-TW" sz="1800" dirty="0">
                <a:ea typeface="+mn-lt"/>
                <a:cs typeface="+mn-lt"/>
              </a:rPr>
              <a:t>Examination For the problem</a:t>
            </a:r>
            <a:endParaRPr lang="en-US" altLang="zh-TW" sz="1800" dirty="0"/>
          </a:p>
          <a:p>
            <a:r>
              <a:rPr lang="en-US" altLang="zh-TW" sz="1800" dirty="0">
                <a:ea typeface="+mn-lt"/>
                <a:cs typeface="+mn-lt"/>
              </a:rPr>
              <a:t>Result</a:t>
            </a:r>
            <a:endParaRPr lang="en-US" altLang="zh-TW" sz="1800" dirty="0"/>
          </a:p>
          <a:p>
            <a:r>
              <a:rPr lang="en-US" altLang="zh-TW" sz="1800" dirty="0">
                <a:ea typeface="+mn-lt"/>
                <a:cs typeface="+mn-lt"/>
              </a:rPr>
              <a:t>Further Steps that can be done / Suggestions</a:t>
            </a:r>
            <a:endParaRPr lang="en-US" altLang="zh-TW" sz="1800"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Outline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4" y="1063525"/>
            <a:ext cx="7959327" cy="3136768"/>
          </a:xfrm>
          <a:prstGeom prst="rect">
            <a:avLst/>
          </a:prstGeom>
        </p:spPr>
        <p:txBody>
          <a:bodyPr spcFirstLastPara="1" wrap="square" lIns="91425" tIns="91425" rIns="91425" bIns="91425" anchor="t" anchorCtr="0">
            <a:noAutofit/>
          </a:bodyPr>
          <a:lstStyle/>
          <a:p>
            <a:r>
              <a:rPr lang="en-US" altLang="zh-TW" sz="2000" dirty="0">
                <a:ea typeface="+mn-lt"/>
                <a:cs typeface="+mn-lt"/>
              </a:rPr>
              <a:t>Currency Type</a:t>
            </a:r>
            <a:endParaRPr lang="en-US" altLang="zh-TW" sz="2000" dirty="0">
              <a:cs typeface="Calibri" panose="020F0502020204030204"/>
            </a:endParaRPr>
          </a:p>
          <a:p>
            <a:r>
              <a:rPr lang="en-US" altLang="zh-TW" sz="2000" dirty="0">
                <a:ea typeface="+mn-lt"/>
                <a:cs typeface="+mn-lt"/>
              </a:rPr>
              <a:t>Transaction Amount</a:t>
            </a:r>
            <a:endParaRPr lang="en-US" altLang="zh-TW" sz="2000" dirty="0"/>
          </a:p>
          <a:p>
            <a:r>
              <a:rPr lang="en-US" altLang="zh-TW" sz="2000" dirty="0">
                <a:ea typeface="+mn-lt"/>
                <a:cs typeface="+mn-lt"/>
              </a:rPr>
              <a:t>Country of Transaction</a:t>
            </a:r>
            <a:endParaRPr lang="en-US" altLang="zh-TW" sz="2000" dirty="0"/>
          </a:p>
          <a:p>
            <a:r>
              <a:rPr lang="en-US" altLang="zh-TW" sz="2000" dirty="0">
                <a:ea typeface="+mn-lt"/>
                <a:cs typeface="+mn-lt"/>
              </a:rPr>
              <a:t>Timing of Transaction</a:t>
            </a:r>
            <a:endParaRPr lang="en-US" altLang="zh-TW" sz="2000" dirty="0"/>
          </a:p>
          <a:p>
            <a:r>
              <a:rPr lang="en-US" altLang="zh-TW" sz="2000" dirty="0">
                <a:ea typeface="+mn-lt"/>
                <a:cs typeface="+mn-lt"/>
              </a:rPr>
              <a:t>User Related Problem (Wrong Pin, CVV, no Fund, Expired)</a:t>
            </a:r>
            <a:endParaRPr lang="en-US" altLang="zh-TW" sz="2000" dirty="0"/>
          </a:p>
          <a:p>
            <a:r>
              <a:rPr lang="en-US" altLang="zh-TW" sz="2000" dirty="0">
                <a:ea typeface="+mn-lt"/>
                <a:cs typeface="+mn-lt"/>
              </a:rPr>
              <a:t>Bank Related Problem (Communication, Error, Failure)</a:t>
            </a:r>
            <a:endParaRPr lang="en-US" altLang="zh-TW" sz="2000" dirty="0"/>
          </a:p>
          <a:p>
            <a:r>
              <a:rPr lang="en-US" altLang="zh-TW" sz="2000" dirty="0">
                <a:ea typeface="+mn-lt"/>
                <a:cs typeface="+mn-lt"/>
              </a:rPr>
              <a:t>Fraud (Stolen / Lost Card)</a:t>
            </a:r>
            <a:endParaRPr lang="en-US" altLang="zh-TW" sz="2000" dirty="0"/>
          </a:p>
          <a:p>
            <a:pPr marL="0" lvl="0" indent="0" algn="l" rtl="0">
              <a:lnSpc>
                <a:spcPct val="100000"/>
              </a:lnSpc>
              <a:spcBef>
                <a:spcPts val="1600"/>
              </a:spcBef>
              <a:spcAft>
                <a:spcPts val="1600"/>
              </a:spcAft>
              <a:buNone/>
            </a:pPr>
            <a:endParaRPr sz="5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cs typeface="Calibri Light"/>
              </a:rPr>
              <a:t>Study the topic</a:t>
            </a:r>
            <a:endParaRPr lang="en-US" dirty="0"/>
          </a:p>
        </p:txBody>
      </p:sp>
    </p:spTree>
    <p:extLst>
      <p:ext uri="{BB962C8B-B14F-4D97-AF65-F5344CB8AC3E}">
        <p14:creationId xmlns:p14="http://schemas.microsoft.com/office/powerpoint/2010/main" val="93698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cs typeface="Calibri Light"/>
              </a:rPr>
              <a:t>Data Exploration</a:t>
            </a:r>
            <a:endParaRPr lang="en-US" dirty="0"/>
          </a:p>
        </p:txBody>
      </p:sp>
      <p:graphicFrame>
        <p:nvGraphicFramePr>
          <p:cNvPr id="2" name="表格 7">
            <a:extLst>
              <a:ext uri="{FF2B5EF4-FFF2-40B4-BE49-F238E27FC236}">
                <a16:creationId xmlns:a16="http://schemas.microsoft.com/office/drawing/2014/main" id="{3B22AE68-362E-6AE3-24FB-84B738701B94}"/>
              </a:ext>
            </a:extLst>
          </p:cNvPr>
          <p:cNvGraphicFramePr>
            <a:graphicFrameLocks noGrp="1"/>
          </p:cNvGraphicFramePr>
          <p:nvPr>
            <p:extLst>
              <p:ext uri="{D42A27DB-BD31-4B8C-83A1-F6EECF244321}">
                <p14:modId xmlns:p14="http://schemas.microsoft.com/office/powerpoint/2010/main" val="1416927625"/>
              </p:ext>
            </p:extLst>
          </p:nvPr>
        </p:nvGraphicFramePr>
        <p:xfrm>
          <a:off x="5948853" y="1027829"/>
          <a:ext cx="2954514" cy="3322320"/>
        </p:xfrm>
        <a:graphic>
          <a:graphicData uri="http://schemas.openxmlformats.org/drawingml/2006/table">
            <a:tbl>
              <a:tblPr firstRow="1" bandRow="1">
                <a:tableStyleId>{5C22544A-7EE6-4342-B048-85BDC9FD1C3A}</a:tableStyleId>
              </a:tblPr>
              <a:tblGrid>
                <a:gridCol w="1206818">
                  <a:extLst>
                    <a:ext uri="{9D8B030D-6E8A-4147-A177-3AD203B41FA5}">
                      <a16:colId xmlns:a16="http://schemas.microsoft.com/office/drawing/2014/main" val="1251019766"/>
                    </a:ext>
                  </a:extLst>
                </a:gridCol>
                <a:gridCol w="1747696">
                  <a:extLst>
                    <a:ext uri="{9D8B030D-6E8A-4147-A177-3AD203B41FA5}">
                      <a16:colId xmlns:a16="http://schemas.microsoft.com/office/drawing/2014/main" val="628600667"/>
                    </a:ext>
                  </a:extLst>
                </a:gridCol>
              </a:tblGrid>
              <a:tr h="250927">
                <a:tc>
                  <a:txBody>
                    <a:bodyPr/>
                    <a:lstStyle/>
                    <a:p>
                      <a:r>
                        <a:rPr lang="en-US" dirty="0"/>
                        <a:t>Column </a:t>
                      </a:r>
                    </a:p>
                  </a:txBody>
                  <a:tcPr/>
                </a:tc>
                <a:tc>
                  <a:txBody>
                    <a:bodyPr/>
                    <a:lstStyle/>
                    <a:p>
                      <a:endParaRPr lang="en-US" dirty="0"/>
                    </a:p>
                  </a:txBody>
                  <a:tcPr/>
                </a:tc>
                <a:extLst>
                  <a:ext uri="{0D108BD9-81ED-4DB2-BD59-A6C34878D82A}">
                    <a16:rowId xmlns:a16="http://schemas.microsoft.com/office/drawing/2014/main" val="4127694709"/>
                  </a:ext>
                </a:extLst>
              </a:tr>
              <a:tr h="22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noProof="0" dirty="0" err="1">
                          <a:latin typeface="+mn-lt"/>
                        </a:rPr>
                        <a:t>external_ref</a:t>
                      </a:r>
                      <a:endParaRPr lang="en-US" altLang="zh-TW"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p>
                  </a:txBody>
                  <a:tcPr/>
                </a:tc>
                <a:extLst>
                  <a:ext uri="{0D108BD9-81ED-4DB2-BD59-A6C34878D82A}">
                    <a16:rowId xmlns:a16="http://schemas.microsoft.com/office/drawing/2014/main" val="4110842271"/>
                  </a:ext>
                </a:extLst>
              </a:tr>
              <a:tr h="225834">
                <a:tc>
                  <a:txBody>
                    <a:bodyPr/>
                    <a:lstStyle/>
                    <a:p>
                      <a:r>
                        <a:rPr lang="en-US" altLang="zh-TW" sz="1200" b="1" i="0" u="none" strike="noStrike" noProof="0" dirty="0">
                          <a:latin typeface="+mn-lt"/>
                        </a:rPr>
                        <a:t>status</a:t>
                      </a:r>
                      <a:endParaRPr lang="en-US" sz="1200" b="1" dirty="0"/>
                    </a:p>
                  </a:txBody>
                  <a:tcPr/>
                </a:tc>
                <a:tc>
                  <a:txBody>
                    <a:bodyPr/>
                    <a:lstStyle/>
                    <a:p>
                      <a:r>
                        <a:rPr lang="en-US" sz="1200" b="1" dirty="0"/>
                        <a:t>True</a:t>
                      </a:r>
                    </a:p>
                  </a:txBody>
                  <a:tcPr/>
                </a:tc>
                <a:extLst>
                  <a:ext uri="{0D108BD9-81ED-4DB2-BD59-A6C34878D82A}">
                    <a16:rowId xmlns:a16="http://schemas.microsoft.com/office/drawing/2014/main" val="1045874797"/>
                  </a:ext>
                </a:extLst>
              </a:tr>
              <a:tr h="225834">
                <a:tc>
                  <a:txBody>
                    <a:bodyPr/>
                    <a:lstStyle/>
                    <a:p>
                      <a:r>
                        <a:rPr lang="en-US" altLang="zh-TW" sz="1200" b="1" i="0" u="none" strike="noStrike" noProof="0" dirty="0">
                          <a:latin typeface="+mn-lt"/>
                        </a:rPr>
                        <a:t>source</a:t>
                      </a:r>
                      <a:endParaRPr lang="en-US" sz="1200" b="1" dirty="0"/>
                    </a:p>
                  </a:txBody>
                  <a:tcPr/>
                </a:tc>
                <a:tc>
                  <a:txBody>
                    <a:bodyPr/>
                    <a:lstStyle/>
                    <a:p>
                      <a:r>
                        <a:rPr lang="en-US" sz="1200" b="1" dirty="0"/>
                        <a:t>GLOBALPAY</a:t>
                      </a:r>
                    </a:p>
                  </a:txBody>
                  <a:tcPr/>
                </a:tc>
                <a:extLst>
                  <a:ext uri="{0D108BD9-81ED-4DB2-BD59-A6C34878D82A}">
                    <a16:rowId xmlns:a16="http://schemas.microsoft.com/office/drawing/2014/main" val="40492062"/>
                  </a:ext>
                </a:extLst>
              </a:tr>
              <a:tr h="225834">
                <a:tc>
                  <a:txBody>
                    <a:bodyPr/>
                    <a:lstStyle/>
                    <a:p>
                      <a:r>
                        <a:rPr lang="en-US" altLang="zh-TW" sz="1200" b="1" i="0" u="none" strike="noStrike" noProof="0" dirty="0">
                          <a:latin typeface="+mn-lt"/>
                        </a:rPr>
                        <a:t>ref</a:t>
                      </a:r>
                      <a:endParaRPr lang="en-US" sz="1200" b="1" dirty="0"/>
                    </a:p>
                  </a:txBody>
                  <a:tcPr/>
                </a:tc>
                <a:tc>
                  <a:txBody>
                    <a:bodyPr/>
                    <a:lstStyle/>
                    <a:p>
                      <a:endParaRPr lang="en-US" sz="1200" b="1" dirty="0"/>
                    </a:p>
                  </a:txBody>
                  <a:tcPr/>
                </a:tc>
                <a:extLst>
                  <a:ext uri="{0D108BD9-81ED-4DB2-BD59-A6C34878D82A}">
                    <a16:rowId xmlns:a16="http://schemas.microsoft.com/office/drawing/2014/main" val="4202414331"/>
                  </a:ext>
                </a:extLst>
              </a:tr>
              <a:tr h="22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noProof="0" dirty="0">
                          <a:latin typeface="+mn-lt"/>
                        </a:rPr>
                        <a:t>date_time</a:t>
                      </a:r>
                      <a:endParaRPr lang="en-US" altLang="zh-TW" sz="1200" b="1" dirty="0"/>
                    </a:p>
                  </a:txBody>
                  <a:tcPr>
                    <a:solidFill>
                      <a:schemeClr val="tx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ISO 8601 Format</a:t>
                      </a:r>
                    </a:p>
                  </a:txBody>
                  <a:tcPr/>
                </a:tc>
                <a:extLst>
                  <a:ext uri="{0D108BD9-81ED-4DB2-BD59-A6C34878D82A}">
                    <a16:rowId xmlns:a16="http://schemas.microsoft.com/office/drawing/2014/main" val="2812144519"/>
                  </a:ext>
                </a:extLst>
              </a:tr>
              <a:tr h="225834">
                <a:tc>
                  <a:txBody>
                    <a:bodyPr/>
                    <a:lstStyle/>
                    <a:p>
                      <a:r>
                        <a:rPr lang="en-US" altLang="zh-TW" sz="1200" b="1" i="0" u="none" strike="noStrike" noProof="0" dirty="0"/>
                        <a:t>state</a:t>
                      </a:r>
                      <a:endParaRPr lang="en-US" sz="1200" b="1" dirty="0"/>
                    </a:p>
                  </a:txBody>
                  <a:tcPr>
                    <a:solidFill>
                      <a:schemeClr val="bg2">
                        <a:lumMod val="25000"/>
                        <a:lumOff val="75000"/>
                      </a:schemeClr>
                    </a:solidFill>
                  </a:tcPr>
                </a:tc>
                <a:tc>
                  <a:txBody>
                    <a:bodyPr/>
                    <a:lstStyle/>
                    <a:p>
                      <a:r>
                        <a:rPr lang="en-US" sz="1200" b="1" dirty="0"/>
                        <a:t>Accepted/Declined</a:t>
                      </a:r>
                    </a:p>
                  </a:txBody>
                  <a:tcPr/>
                </a:tc>
                <a:extLst>
                  <a:ext uri="{0D108BD9-81ED-4DB2-BD59-A6C34878D82A}">
                    <a16:rowId xmlns:a16="http://schemas.microsoft.com/office/drawing/2014/main" val="3185807913"/>
                  </a:ext>
                </a:extLst>
              </a:tr>
              <a:tr h="22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noProof="0" dirty="0" err="1">
                          <a:latin typeface="+mn-lt"/>
                        </a:rPr>
                        <a:t>cvv_provided</a:t>
                      </a:r>
                      <a:endParaRPr lang="en-US" altLang="zh-TW" sz="1200" b="1" dirty="0"/>
                    </a:p>
                  </a:txBody>
                  <a:tcPr>
                    <a:solidFill>
                      <a:schemeClr val="tx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True/False</a:t>
                      </a:r>
                    </a:p>
                  </a:txBody>
                  <a:tcPr/>
                </a:tc>
                <a:extLst>
                  <a:ext uri="{0D108BD9-81ED-4DB2-BD59-A6C34878D82A}">
                    <a16:rowId xmlns:a16="http://schemas.microsoft.com/office/drawing/2014/main" val="1159944678"/>
                  </a:ext>
                </a:extLst>
              </a:tr>
              <a:tr h="225834">
                <a:tc>
                  <a:txBody>
                    <a:bodyPr/>
                    <a:lstStyle/>
                    <a:p>
                      <a:r>
                        <a:rPr lang="en-US" altLang="zh-TW" sz="1200" b="1" i="0" u="none" strike="noStrike" noProof="0" dirty="0">
                          <a:latin typeface="+mn-lt"/>
                        </a:rPr>
                        <a:t>amount</a:t>
                      </a:r>
                      <a:endParaRPr lang="en-US" sz="1200" b="1" dirty="0"/>
                    </a:p>
                  </a:txBody>
                  <a:tcPr>
                    <a:solidFill>
                      <a:schemeClr val="tx2">
                        <a:lumMod val="75000"/>
                      </a:schemeClr>
                    </a:solidFill>
                  </a:tcPr>
                </a:tc>
                <a:tc>
                  <a:txBody>
                    <a:bodyPr/>
                    <a:lstStyle/>
                    <a:p>
                      <a:endParaRPr lang="en-US" sz="1200" b="1" dirty="0"/>
                    </a:p>
                  </a:txBody>
                  <a:tcPr/>
                </a:tc>
                <a:extLst>
                  <a:ext uri="{0D108BD9-81ED-4DB2-BD59-A6C34878D82A}">
                    <a16:rowId xmlns:a16="http://schemas.microsoft.com/office/drawing/2014/main" val="2537696926"/>
                  </a:ext>
                </a:extLst>
              </a:tr>
              <a:tr h="0">
                <a:tc>
                  <a:txBody>
                    <a:bodyPr/>
                    <a:lstStyle/>
                    <a:p>
                      <a:r>
                        <a:rPr lang="en-US" sz="1200" b="1" dirty="0"/>
                        <a:t>country</a:t>
                      </a:r>
                    </a:p>
                  </a:txBody>
                  <a:tcPr>
                    <a:solidFill>
                      <a:schemeClr val="tx2">
                        <a:lumMod val="75000"/>
                      </a:schemeClr>
                    </a:solidFill>
                  </a:tcPr>
                </a:tc>
                <a:tc>
                  <a:txBody>
                    <a:bodyPr/>
                    <a:lstStyle/>
                    <a:p>
                      <a:endParaRPr lang="en-US" sz="1200" b="1" dirty="0"/>
                    </a:p>
                  </a:txBody>
                  <a:tcPr/>
                </a:tc>
                <a:extLst>
                  <a:ext uri="{0D108BD9-81ED-4DB2-BD59-A6C34878D82A}">
                    <a16:rowId xmlns:a16="http://schemas.microsoft.com/office/drawing/2014/main" val="602265788"/>
                  </a:ext>
                </a:extLst>
              </a:tr>
              <a:tr h="225834">
                <a:tc>
                  <a:txBody>
                    <a:bodyPr/>
                    <a:lstStyle/>
                    <a:p>
                      <a:r>
                        <a:rPr lang="en-US" sz="1200" b="1" dirty="0"/>
                        <a:t>currency</a:t>
                      </a:r>
                    </a:p>
                  </a:txBody>
                  <a:tcPr>
                    <a:solidFill>
                      <a:schemeClr val="tx2">
                        <a:lumMod val="75000"/>
                      </a:schemeClr>
                    </a:solidFill>
                  </a:tcPr>
                </a:tc>
                <a:tc>
                  <a:txBody>
                    <a:bodyPr/>
                    <a:lstStyle/>
                    <a:p>
                      <a:endParaRPr lang="en-US" sz="1200" b="1" dirty="0"/>
                    </a:p>
                  </a:txBody>
                  <a:tcPr/>
                </a:tc>
                <a:extLst>
                  <a:ext uri="{0D108BD9-81ED-4DB2-BD59-A6C34878D82A}">
                    <a16:rowId xmlns:a16="http://schemas.microsoft.com/office/drawing/2014/main" val="580878879"/>
                  </a:ext>
                </a:extLst>
              </a:tr>
              <a:tr h="225834">
                <a:tc>
                  <a:txBody>
                    <a:bodyPr/>
                    <a:lstStyle/>
                    <a:p>
                      <a:r>
                        <a:rPr lang="en-US" sz="1200" b="1" dirty="0"/>
                        <a:t>rates</a:t>
                      </a:r>
                    </a:p>
                  </a:txBody>
                  <a:tcPr>
                    <a:solidFill>
                      <a:schemeClr val="accent3">
                        <a:lumMod val="60000"/>
                        <a:lumOff val="40000"/>
                      </a:schemeClr>
                    </a:solidFill>
                  </a:tcPr>
                </a:tc>
                <a:tc>
                  <a:txBody>
                    <a:bodyPr/>
                    <a:lstStyle/>
                    <a:p>
                      <a:r>
                        <a:rPr lang="en-US" sz="1200" b="1" dirty="0"/>
                        <a:t>Used for conversion</a:t>
                      </a:r>
                    </a:p>
                  </a:txBody>
                  <a:tcPr/>
                </a:tc>
                <a:extLst>
                  <a:ext uri="{0D108BD9-81ED-4DB2-BD59-A6C34878D82A}">
                    <a16:rowId xmlns:a16="http://schemas.microsoft.com/office/drawing/2014/main" val="2010565581"/>
                  </a:ext>
                </a:extLst>
              </a:tr>
            </a:tbl>
          </a:graphicData>
        </a:graphic>
      </p:graphicFrame>
      <p:sp>
        <p:nvSpPr>
          <p:cNvPr id="7" name="Google Shape;465;p26">
            <a:extLst>
              <a:ext uri="{FF2B5EF4-FFF2-40B4-BE49-F238E27FC236}">
                <a16:creationId xmlns:a16="http://schemas.microsoft.com/office/drawing/2014/main" id="{EB685B03-CF95-64F6-89D0-AD792AFC7C4F}"/>
              </a:ext>
            </a:extLst>
          </p:cNvPr>
          <p:cNvSpPr txBox="1">
            <a:spLocks/>
          </p:cNvSpPr>
          <p:nvPr/>
        </p:nvSpPr>
        <p:spPr>
          <a:xfrm>
            <a:off x="592336" y="1120605"/>
            <a:ext cx="7959327" cy="3136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r>
              <a:rPr lang="en-US" altLang="zh-TW" sz="2000">
                <a:ea typeface="+mn-lt"/>
                <a:cs typeface="+mn-lt"/>
              </a:rPr>
              <a:t>Explore the data</a:t>
            </a:r>
            <a:endParaRPr lang="en-US" altLang="zh-TW" sz="2000">
              <a:cs typeface="Calibri" panose="020F0502020204030204"/>
            </a:endParaRPr>
          </a:p>
          <a:p>
            <a:pPr lvl="1">
              <a:lnSpc>
                <a:spcPct val="50000"/>
              </a:lnSpc>
            </a:pPr>
            <a:r>
              <a:rPr lang="en-US" altLang="zh-TW"/>
              <a:t>1 Negative Transaction</a:t>
            </a:r>
            <a:endParaRPr lang="en-US" altLang="zh-TW">
              <a:cs typeface="Calibri"/>
            </a:endParaRPr>
          </a:p>
          <a:p>
            <a:pPr lvl="1">
              <a:lnSpc>
                <a:spcPct val="50000"/>
              </a:lnSpc>
            </a:pPr>
            <a:r>
              <a:rPr lang="en-US" altLang="zh-TW">
                <a:cs typeface="Calibri"/>
              </a:rPr>
              <a:t>No empty cell</a:t>
            </a:r>
            <a:endParaRPr lang="en-US" altLang="zh-TW"/>
          </a:p>
          <a:p>
            <a:pPr lvl="1">
              <a:lnSpc>
                <a:spcPct val="50000"/>
              </a:lnSpc>
            </a:pPr>
            <a:r>
              <a:rPr lang="en-US" altLang="zh-TW"/>
              <a:t>Each Country only uses one currency </a:t>
            </a:r>
            <a:endParaRPr lang="en-US" altLang="zh-TW">
              <a:cs typeface="Calibri" panose="020F0502020204030204"/>
            </a:endParaRPr>
          </a:p>
          <a:p>
            <a:pPr lvl="1">
              <a:lnSpc>
                <a:spcPct val="50000"/>
              </a:lnSpc>
            </a:pPr>
            <a:r>
              <a:rPr lang="en-US" altLang="zh-TW"/>
              <a:t>Overall Acceptance Rate: 69.6</a:t>
            </a:r>
            <a:endParaRPr lang="en-US" altLang="zh-TW">
              <a:cs typeface="Calibri" panose="020F0502020204030204"/>
            </a:endParaRPr>
          </a:p>
          <a:p>
            <a:pPr lvl="1">
              <a:lnSpc>
                <a:spcPct val="50000"/>
              </a:lnSpc>
            </a:pPr>
            <a:r>
              <a:rPr lang="en-US" altLang="zh-TW"/>
              <a:t>Date_time contains same 5 time points each day </a:t>
            </a:r>
            <a:endParaRPr lang="en-US" altLang="zh-TW">
              <a:cs typeface="Calibri"/>
            </a:endParaRPr>
          </a:p>
          <a:p>
            <a:pPr lvl="1">
              <a:lnSpc>
                <a:spcPct val="50000"/>
              </a:lnSpc>
            </a:pPr>
            <a:r>
              <a:rPr lang="en-US" altLang="zh-TW">
                <a:cs typeface="Calibri"/>
              </a:rPr>
              <a:t>Amount of data for each country is the same</a:t>
            </a:r>
          </a:p>
          <a:p>
            <a:pPr marL="0" indent="0">
              <a:spcBef>
                <a:spcPts val="1600"/>
              </a:spcBef>
              <a:spcAft>
                <a:spcPts val="1600"/>
              </a:spcAft>
              <a:buFont typeface="Livvic Light"/>
              <a:buNone/>
            </a:pPr>
            <a:endParaRPr lang="en-US" sz="500" dirty="0"/>
          </a:p>
        </p:txBody>
      </p:sp>
    </p:spTree>
    <p:extLst>
      <p:ext uri="{BB962C8B-B14F-4D97-AF65-F5344CB8AC3E}">
        <p14:creationId xmlns:p14="http://schemas.microsoft.com/office/powerpoint/2010/main" val="22561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cs typeface="Calibri Light"/>
              </a:rPr>
              <a:t>Data Exploration</a:t>
            </a:r>
            <a:endParaRPr lang="en-US" dirty="0"/>
          </a:p>
        </p:txBody>
      </p:sp>
      <p:graphicFrame>
        <p:nvGraphicFramePr>
          <p:cNvPr id="3" name="Table 10">
            <a:extLst>
              <a:ext uri="{FF2B5EF4-FFF2-40B4-BE49-F238E27FC236}">
                <a16:creationId xmlns:a16="http://schemas.microsoft.com/office/drawing/2014/main" id="{67A231FF-08CE-C005-86B1-D7EEEC5038FB}"/>
              </a:ext>
            </a:extLst>
          </p:cNvPr>
          <p:cNvGraphicFramePr>
            <a:graphicFrameLocks noGrp="1"/>
          </p:cNvGraphicFramePr>
          <p:nvPr>
            <p:extLst>
              <p:ext uri="{D42A27DB-BD31-4B8C-83A1-F6EECF244321}">
                <p14:modId xmlns:p14="http://schemas.microsoft.com/office/powerpoint/2010/main" val="620907028"/>
              </p:ext>
            </p:extLst>
          </p:nvPr>
        </p:nvGraphicFramePr>
        <p:xfrm>
          <a:off x="6028996" y="1245208"/>
          <a:ext cx="2335160" cy="2653083"/>
        </p:xfrm>
        <a:graphic>
          <a:graphicData uri="http://schemas.openxmlformats.org/drawingml/2006/table">
            <a:tbl>
              <a:tblPr firstRow="1" bandRow="1">
                <a:tableStyleId>{5C22544A-7EE6-4342-B048-85BDC9FD1C3A}</a:tableStyleId>
              </a:tblPr>
              <a:tblGrid>
                <a:gridCol w="1136854">
                  <a:extLst>
                    <a:ext uri="{9D8B030D-6E8A-4147-A177-3AD203B41FA5}">
                      <a16:colId xmlns:a16="http://schemas.microsoft.com/office/drawing/2014/main" val="1121194842"/>
                    </a:ext>
                  </a:extLst>
                </a:gridCol>
                <a:gridCol w="1198306">
                  <a:extLst>
                    <a:ext uri="{9D8B030D-6E8A-4147-A177-3AD203B41FA5}">
                      <a16:colId xmlns:a16="http://schemas.microsoft.com/office/drawing/2014/main" val="798565027"/>
                    </a:ext>
                  </a:extLst>
                </a:gridCol>
              </a:tblGrid>
              <a:tr h="428043">
                <a:tc>
                  <a:txBody>
                    <a:bodyPr/>
                    <a:lstStyle/>
                    <a:p>
                      <a:r>
                        <a:rPr lang="en-US" dirty="0"/>
                        <a:t>Country</a:t>
                      </a:r>
                    </a:p>
                  </a:txBody>
                  <a:tcPr/>
                </a:tc>
                <a:tc>
                  <a:txBody>
                    <a:bodyPr/>
                    <a:lstStyle/>
                    <a:p>
                      <a:r>
                        <a:rPr lang="en-US" dirty="0"/>
                        <a:t>Currency</a:t>
                      </a:r>
                    </a:p>
                  </a:txBody>
                  <a:tcPr/>
                </a:tc>
                <a:extLst>
                  <a:ext uri="{0D108BD9-81ED-4DB2-BD59-A6C34878D82A}">
                    <a16:rowId xmlns:a16="http://schemas.microsoft.com/office/drawing/2014/main" val="2297643403"/>
                  </a:ext>
                </a:extLst>
              </a:tr>
              <a:tr h="370840">
                <a:tc>
                  <a:txBody>
                    <a:bodyPr/>
                    <a:lstStyle/>
                    <a:p>
                      <a:r>
                        <a:rPr lang="en-US" dirty="0"/>
                        <a:t>US</a:t>
                      </a:r>
                    </a:p>
                  </a:txBody>
                  <a:tcPr/>
                </a:tc>
                <a:tc>
                  <a:txBody>
                    <a:bodyPr/>
                    <a:lstStyle/>
                    <a:p>
                      <a:r>
                        <a:rPr lang="en-US" dirty="0"/>
                        <a:t>USD</a:t>
                      </a:r>
                    </a:p>
                  </a:txBody>
                  <a:tcPr/>
                </a:tc>
                <a:extLst>
                  <a:ext uri="{0D108BD9-81ED-4DB2-BD59-A6C34878D82A}">
                    <a16:rowId xmlns:a16="http://schemas.microsoft.com/office/drawing/2014/main" val="2607443323"/>
                  </a:ext>
                </a:extLst>
              </a:tr>
              <a:tr h="370840">
                <a:tc>
                  <a:txBody>
                    <a:bodyPr/>
                    <a:lstStyle/>
                    <a:p>
                      <a:r>
                        <a:rPr lang="en-US" dirty="0"/>
                        <a:t>MX</a:t>
                      </a:r>
                    </a:p>
                  </a:txBody>
                  <a:tcPr/>
                </a:tc>
                <a:tc>
                  <a:txBody>
                    <a:bodyPr/>
                    <a:lstStyle/>
                    <a:p>
                      <a:r>
                        <a:rPr lang="en-US" dirty="0"/>
                        <a:t>MXN</a:t>
                      </a:r>
                    </a:p>
                  </a:txBody>
                  <a:tcPr/>
                </a:tc>
                <a:extLst>
                  <a:ext uri="{0D108BD9-81ED-4DB2-BD59-A6C34878D82A}">
                    <a16:rowId xmlns:a16="http://schemas.microsoft.com/office/drawing/2014/main" val="2142090355"/>
                  </a:ext>
                </a:extLst>
              </a:tr>
              <a:tr h="370840">
                <a:tc>
                  <a:txBody>
                    <a:bodyPr/>
                    <a:lstStyle/>
                    <a:p>
                      <a:r>
                        <a:rPr lang="en-US" dirty="0"/>
                        <a:t>UK</a:t>
                      </a:r>
                    </a:p>
                  </a:txBody>
                  <a:tcPr/>
                </a:tc>
                <a:tc>
                  <a:txBody>
                    <a:bodyPr/>
                    <a:lstStyle/>
                    <a:p>
                      <a:r>
                        <a:rPr lang="en-US" dirty="0"/>
                        <a:t>GBP</a:t>
                      </a:r>
                    </a:p>
                  </a:txBody>
                  <a:tcPr/>
                </a:tc>
                <a:extLst>
                  <a:ext uri="{0D108BD9-81ED-4DB2-BD59-A6C34878D82A}">
                    <a16:rowId xmlns:a16="http://schemas.microsoft.com/office/drawing/2014/main" val="864611122"/>
                  </a:ext>
                </a:extLst>
              </a:tr>
              <a:tr h="370840">
                <a:tc>
                  <a:txBody>
                    <a:bodyPr/>
                    <a:lstStyle/>
                    <a:p>
                      <a:r>
                        <a:rPr lang="en-US" dirty="0"/>
                        <a:t>FR</a:t>
                      </a:r>
                    </a:p>
                  </a:txBody>
                  <a:tcPr/>
                </a:tc>
                <a:tc>
                  <a:txBody>
                    <a:bodyPr/>
                    <a:lstStyle/>
                    <a:p>
                      <a:r>
                        <a:rPr lang="en-US" dirty="0"/>
                        <a:t>EUR</a:t>
                      </a:r>
                    </a:p>
                  </a:txBody>
                  <a:tcPr/>
                </a:tc>
                <a:extLst>
                  <a:ext uri="{0D108BD9-81ED-4DB2-BD59-A6C34878D82A}">
                    <a16:rowId xmlns:a16="http://schemas.microsoft.com/office/drawing/2014/main" val="2608654511"/>
                  </a:ext>
                </a:extLst>
              </a:tr>
              <a:tr h="370840">
                <a:tc>
                  <a:txBody>
                    <a:bodyPr/>
                    <a:lstStyle/>
                    <a:p>
                      <a:r>
                        <a:rPr lang="en-US" dirty="0"/>
                        <a:t>CA</a:t>
                      </a:r>
                    </a:p>
                  </a:txBody>
                  <a:tcPr/>
                </a:tc>
                <a:tc>
                  <a:txBody>
                    <a:bodyPr/>
                    <a:lstStyle/>
                    <a:p>
                      <a:r>
                        <a:rPr lang="en-US" dirty="0"/>
                        <a:t>CAD</a:t>
                      </a:r>
                    </a:p>
                  </a:txBody>
                  <a:tcPr/>
                </a:tc>
                <a:extLst>
                  <a:ext uri="{0D108BD9-81ED-4DB2-BD59-A6C34878D82A}">
                    <a16:rowId xmlns:a16="http://schemas.microsoft.com/office/drawing/2014/main" val="2372214208"/>
                  </a:ext>
                </a:extLst>
              </a:tr>
              <a:tr h="370840">
                <a:tc>
                  <a:txBody>
                    <a:bodyPr/>
                    <a:lstStyle/>
                    <a:p>
                      <a:r>
                        <a:rPr lang="en-US" dirty="0"/>
                        <a:t>AE</a:t>
                      </a:r>
                    </a:p>
                  </a:txBody>
                  <a:tcPr/>
                </a:tc>
                <a:tc>
                  <a:txBody>
                    <a:bodyPr/>
                    <a:lstStyle/>
                    <a:p>
                      <a:r>
                        <a:rPr lang="en-US" dirty="0"/>
                        <a:t>USD</a:t>
                      </a:r>
                    </a:p>
                  </a:txBody>
                  <a:tcPr/>
                </a:tc>
                <a:extLst>
                  <a:ext uri="{0D108BD9-81ED-4DB2-BD59-A6C34878D82A}">
                    <a16:rowId xmlns:a16="http://schemas.microsoft.com/office/drawing/2014/main" val="3021397852"/>
                  </a:ext>
                </a:extLst>
              </a:tr>
            </a:tbl>
          </a:graphicData>
        </a:graphic>
      </p:graphicFrame>
      <p:sp>
        <p:nvSpPr>
          <p:cNvPr id="7" name="Google Shape;465;p26">
            <a:extLst>
              <a:ext uri="{FF2B5EF4-FFF2-40B4-BE49-F238E27FC236}">
                <a16:creationId xmlns:a16="http://schemas.microsoft.com/office/drawing/2014/main" id="{574FC29D-15D2-0C40-BAF1-47B85DEA1CFE}"/>
              </a:ext>
            </a:extLst>
          </p:cNvPr>
          <p:cNvSpPr txBox="1">
            <a:spLocks/>
          </p:cNvSpPr>
          <p:nvPr/>
        </p:nvSpPr>
        <p:spPr>
          <a:xfrm>
            <a:off x="597374" y="1063525"/>
            <a:ext cx="7959327" cy="3136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r>
              <a:rPr lang="en-US" altLang="zh-TW" sz="2000">
                <a:ea typeface="+mn-lt"/>
                <a:cs typeface="+mn-lt"/>
              </a:rPr>
              <a:t>Explore the data</a:t>
            </a:r>
            <a:endParaRPr lang="en-US" altLang="zh-TW" sz="2000">
              <a:cs typeface="Calibri" panose="020F0502020204030204"/>
            </a:endParaRPr>
          </a:p>
          <a:p>
            <a:pPr lvl="1">
              <a:lnSpc>
                <a:spcPct val="50000"/>
              </a:lnSpc>
            </a:pPr>
            <a:r>
              <a:rPr lang="en-US" altLang="zh-TW"/>
              <a:t>1 Negative Transaction</a:t>
            </a:r>
            <a:endParaRPr lang="en-US" altLang="zh-TW">
              <a:cs typeface="Calibri"/>
            </a:endParaRPr>
          </a:p>
          <a:p>
            <a:pPr lvl="1">
              <a:lnSpc>
                <a:spcPct val="50000"/>
              </a:lnSpc>
            </a:pPr>
            <a:r>
              <a:rPr lang="en-US" altLang="zh-TW">
                <a:cs typeface="Calibri"/>
              </a:rPr>
              <a:t>No empty cell</a:t>
            </a:r>
            <a:endParaRPr lang="en-US" altLang="zh-TW"/>
          </a:p>
          <a:p>
            <a:pPr lvl="1">
              <a:lnSpc>
                <a:spcPct val="50000"/>
              </a:lnSpc>
            </a:pPr>
            <a:r>
              <a:rPr lang="en-US" altLang="zh-TW"/>
              <a:t>Each Country only uses one currency </a:t>
            </a:r>
            <a:endParaRPr lang="en-US" altLang="zh-TW">
              <a:cs typeface="Calibri" panose="020F0502020204030204"/>
            </a:endParaRPr>
          </a:p>
          <a:p>
            <a:pPr lvl="1">
              <a:lnSpc>
                <a:spcPct val="50000"/>
              </a:lnSpc>
            </a:pPr>
            <a:r>
              <a:rPr lang="en-US" altLang="zh-TW"/>
              <a:t>Overall Acceptance Rate: 69.6</a:t>
            </a:r>
            <a:endParaRPr lang="en-US" altLang="zh-TW">
              <a:cs typeface="Calibri" panose="020F0502020204030204"/>
            </a:endParaRPr>
          </a:p>
          <a:p>
            <a:pPr lvl="1">
              <a:lnSpc>
                <a:spcPct val="50000"/>
              </a:lnSpc>
            </a:pPr>
            <a:r>
              <a:rPr lang="en-US" altLang="zh-TW"/>
              <a:t>Date_time contains same 5 time points each day </a:t>
            </a:r>
            <a:endParaRPr lang="en-US" altLang="zh-TW">
              <a:cs typeface="Calibri"/>
            </a:endParaRPr>
          </a:p>
          <a:p>
            <a:pPr lvl="1">
              <a:lnSpc>
                <a:spcPct val="50000"/>
              </a:lnSpc>
            </a:pPr>
            <a:r>
              <a:rPr lang="en-US" altLang="zh-TW">
                <a:cs typeface="Calibri"/>
              </a:rPr>
              <a:t>Amount of data for each country is the same</a:t>
            </a:r>
          </a:p>
          <a:p>
            <a:pPr marL="0" indent="0">
              <a:spcBef>
                <a:spcPts val="1600"/>
              </a:spcBef>
              <a:spcAft>
                <a:spcPts val="1600"/>
              </a:spcAft>
              <a:buFont typeface="Livvic Light"/>
              <a:buNone/>
            </a:pPr>
            <a:endParaRPr lang="en-US" sz="500" dirty="0"/>
          </a:p>
        </p:txBody>
      </p:sp>
    </p:spTree>
    <p:extLst>
      <p:ext uri="{BB962C8B-B14F-4D97-AF65-F5344CB8AC3E}">
        <p14:creationId xmlns:p14="http://schemas.microsoft.com/office/powerpoint/2010/main" val="21693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4" y="1063525"/>
            <a:ext cx="7959327" cy="3136768"/>
          </a:xfrm>
          <a:prstGeom prst="rect">
            <a:avLst/>
          </a:prstGeom>
        </p:spPr>
        <p:txBody>
          <a:bodyPr spcFirstLastPara="1" wrap="square" lIns="91425" tIns="91425" rIns="91425" bIns="91425" anchor="t" anchorCtr="0">
            <a:noAutofit/>
          </a:bodyPr>
          <a:lstStyle/>
          <a:p>
            <a:r>
              <a:rPr lang="en-US" altLang="zh-TW" sz="2000" dirty="0">
                <a:ea typeface="+mn-lt"/>
                <a:cs typeface="+mn-lt"/>
              </a:rPr>
              <a:t>Explore the data</a:t>
            </a:r>
            <a:endParaRPr lang="en-US" altLang="zh-TW" sz="2000" dirty="0">
              <a:cs typeface="Calibri" panose="020F0502020204030204"/>
            </a:endParaRPr>
          </a:p>
          <a:p>
            <a:pPr lvl="1">
              <a:lnSpc>
                <a:spcPct val="50000"/>
              </a:lnSpc>
            </a:pPr>
            <a:r>
              <a:rPr lang="en-US" altLang="zh-TW" dirty="0"/>
              <a:t>1 Negative Transaction</a:t>
            </a:r>
            <a:endParaRPr lang="en-US" altLang="zh-TW" dirty="0">
              <a:cs typeface="Calibri"/>
            </a:endParaRPr>
          </a:p>
          <a:p>
            <a:pPr lvl="1">
              <a:lnSpc>
                <a:spcPct val="50000"/>
              </a:lnSpc>
            </a:pPr>
            <a:r>
              <a:rPr lang="en-US" altLang="zh-TW" dirty="0">
                <a:cs typeface="Calibri"/>
              </a:rPr>
              <a:t>No empty cell</a:t>
            </a:r>
            <a:endParaRPr lang="en-US" altLang="zh-TW" dirty="0"/>
          </a:p>
          <a:p>
            <a:pPr lvl="1">
              <a:lnSpc>
                <a:spcPct val="50000"/>
              </a:lnSpc>
            </a:pPr>
            <a:r>
              <a:rPr lang="en-US" altLang="zh-TW" dirty="0"/>
              <a:t>Each Country only uses one currency </a:t>
            </a:r>
            <a:endParaRPr lang="en-US" altLang="zh-TW" dirty="0">
              <a:cs typeface="Calibri" panose="020F0502020204030204"/>
            </a:endParaRPr>
          </a:p>
          <a:p>
            <a:pPr lvl="1">
              <a:lnSpc>
                <a:spcPct val="50000"/>
              </a:lnSpc>
            </a:pPr>
            <a:r>
              <a:rPr lang="en-US" altLang="zh-TW" dirty="0"/>
              <a:t>Overall Acceptance Rate: 69.6</a:t>
            </a:r>
            <a:endParaRPr lang="en-US" altLang="zh-TW" dirty="0">
              <a:cs typeface="Calibri" panose="020F0502020204030204"/>
            </a:endParaRPr>
          </a:p>
          <a:p>
            <a:pPr lvl="1">
              <a:lnSpc>
                <a:spcPct val="50000"/>
              </a:lnSpc>
            </a:pPr>
            <a:r>
              <a:rPr lang="en-US" altLang="zh-TW" dirty="0"/>
              <a:t>Date_time contains same 5 time points each day </a:t>
            </a:r>
            <a:endParaRPr lang="en-US" altLang="zh-TW" dirty="0">
              <a:cs typeface="Calibri"/>
            </a:endParaRPr>
          </a:p>
          <a:p>
            <a:pPr lvl="1">
              <a:lnSpc>
                <a:spcPct val="50000"/>
              </a:lnSpc>
            </a:pPr>
            <a:r>
              <a:rPr lang="en-US" altLang="zh-TW" dirty="0">
                <a:cs typeface="Calibri"/>
              </a:rPr>
              <a:t>Amount of data for each country is the same</a:t>
            </a:r>
          </a:p>
          <a:p>
            <a:pPr marL="0" lvl="0" indent="0" algn="l" rtl="0">
              <a:lnSpc>
                <a:spcPct val="100000"/>
              </a:lnSpc>
              <a:spcBef>
                <a:spcPts val="1600"/>
              </a:spcBef>
              <a:spcAft>
                <a:spcPts val="1600"/>
              </a:spcAft>
              <a:buNone/>
            </a:pPr>
            <a:endParaRPr sz="5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cs typeface="Calibri Light"/>
              </a:rPr>
              <a:t>Data Exploration</a:t>
            </a:r>
            <a:endParaRPr lang="en-US" dirty="0"/>
          </a:p>
        </p:txBody>
      </p:sp>
      <p:pic>
        <p:nvPicPr>
          <p:cNvPr id="4" name="Picture 7" descr="Text&#10;&#10;Description automatically generated">
            <a:extLst>
              <a:ext uri="{FF2B5EF4-FFF2-40B4-BE49-F238E27FC236}">
                <a16:creationId xmlns:a16="http://schemas.microsoft.com/office/drawing/2014/main" id="{3914519B-968B-F868-DEF7-80E3A10B087A}"/>
              </a:ext>
            </a:extLst>
          </p:cNvPr>
          <p:cNvPicPr>
            <a:picLocks noChangeAspect="1"/>
          </p:cNvPicPr>
          <p:nvPr/>
        </p:nvPicPr>
        <p:blipFill>
          <a:blip r:embed="rId3"/>
          <a:stretch>
            <a:fillRect/>
          </a:stretch>
        </p:blipFill>
        <p:spPr>
          <a:xfrm>
            <a:off x="5813501" y="1204294"/>
            <a:ext cx="2743200" cy="2734912"/>
          </a:xfrm>
          <a:prstGeom prst="rect">
            <a:avLst/>
          </a:prstGeom>
        </p:spPr>
      </p:pic>
    </p:spTree>
    <p:extLst>
      <p:ext uri="{BB962C8B-B14F-4D97-AF65-F5344CB8AC3E}">
        <p14:creationId xmlns:p14="http://schemas.microsoft.com/office/powerpoint/2010/main" val="305262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Analysis</a:t>
            </a:r>
            <a:endParaRPr dirty="0">
              <a:solidFill>
                <a:schemeClr val="accent3"/>
              </a:solidFill>
            </a:endParaRPr>
          </a:p>
        </p:txBody>
      </p:sp>
    </p:spTree>
    <p:extLst>
      <p:ext uri="{BB962C8B-B14F-4D97-AF65-F5344CB8AC3E}">
        <p14:creationId xmlns:p14="http://schemas.microsoft.com/office/powerpoint/2010/main" val="212688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4" y="1063524"/>
            <a:ext cx="7959327" cy="3500855"/>
          </a:xfrm>
          <a:prstGeom prst="rect">
            <a:avLst/>
          </a:prstGeom>
        </p:spPr>
        <p:txBody>
          <a:bodyPr spcFirstLastPara="1" wrap="square" lIns="91425" tIns="91425" rIns="91425" bIns="91425" anchor="t" anchorCtr="0">
            <a:noAutofit/>
          </a:bodyPr>
          <a:lstStyle/>
          <a:p>
            <a:r>
              <a:rPr lang="en-US" altLang="zh-TW" sz="2000" dirty="0">
                <a:ea typeface="+mn-lt"/>
                <a:cs typeface="+mn-lt"/>
              </a:rPr>
              <a:t>Variable related to the study earlier</a:t>
            </a:r>
          </a:p>
          <a:p>
            <a:pPr lvl="1">
              <a:lnSpc>
                <a:spcPct val="0"/>
              </a:lnSpc>
              <a:spcBef>
                <a:spcPts val="1800"/>
              </a:spcBef>
            </a:pPr>
            <a:r>
              <a:rPr lang="en-US" altLang="zh-TW" dirty="0">
                <a:ea typeface="+mn-lt"/>
                <a:cs typeface="+mn-lt"/>
              </a:rPr>
              <a:t>Timestamp</a:t>
            </a:r>
          </a:p>
          <a:p>
            <a:pPr lvl="1">
              <a:lnSpc>
                <a:spcPct val="0"/>
              </a:lnSpc>
              <a:spcBef>
                <a:spcPts val="1800"/>
              </a:spcBef>
            </a:pPr>
            <a:r>
              <a:rPr lang="en-US" altLang="zh-TW" dirty="0">
                <a:ea typeface="+mn-lt"/>
                <a:cs typeface="+mn-lt"/>
              </a:rPr>
              <a:t>Transaction Amount</a:t>
            </a:r>
          </a:p>
          <a:p>
            <a:pPr lvl="1">
              <a:lnSpc>
                <a:spcPct val="0"/>
              </a:lnSpc>
              <a:spcBef>
                <a:spcPts val="1800"/>
              </a:spcBef>
            </a:pPr>
            <a:r>
              <a:rPr lang="en-US" altLang="zh-TW" dirty="0">
                <a:ea typeface="+mn-lt"/>
                <a:cs typeface="+mn-lt"/>
              </a:rPr>
              <a:t>Country </a:t>
            </a:r>
          </a:p>
          <a:p>
            <a:pPr lvl="1">
              <a:lnSpc>
                <a:spcPct val="0"/>
              </a:lnSpc>
              <a:spcBef>
                <a:spcPts val="1800"/>
              </a:spcBef>
            </a:pPr>
            <a:r>
              <a:rPr lang="en-US" altLang="zh-TW" dirty="0">
                <a:ea typeface="+mn-lt"/>
                <a:cs typeface="+mn-lt"/>
              </a:rPr>
              <a:t>Currency</a:t>
            </a:r>
          </a:p>
          <a:p>
            <a:pPr lvl="1">
              <a:lnSpc>
                <a:spcPct val="0"/>
              </a:lnSpc>
              <a:spcBef>
                <a:spcPts val="1800"/>
              </a:spcBef>
            </a:pPr>
            <a:r>
              <a:rPr lang="en-US" altLang="zh-TW" dirty="0">
                <a:ea typeface="+mn-lt"/>
                <a:cs typeface="+mn-lt"/>
              </a:rPr>
              <a:t>CVV</a:t>
            </a:r>
          </a:p>
          <a:p>
            <a:pPr lvl="1">
              <a:lnSpc>
                <a:spcPct val="0"/>
              </a:lnSpc>
              <a:spcBef>
                <a:spcPts val="1800"/>
              </a:spcBef>
            </a:pPr>
            <a:endParaRPr lang="en-US" altLang="zh-TW" dirty="0">
              <a:ea typeface="+mn-lt"/>
              <a:cs typeface="+mn-lt"/>
            </a:endParaRPr>
          </a:p>
          <a:p>
            <a:pPr marL="622300" lvl="1" indent="0">
              <a:lnSpc>
                <a:spcPct val="0"/>
              </a:lnSpc>
              <a:spcBef>
                <a:spcPts val="1800"/>
              </a:spcBef>
              <a:buNone/>
            </a:pPr>
            <a:endParaRPr lang="en-US" altLang="zh-TW" sz="2000" dirty="0">
              <a:ea typeface="+mn-lt"/>
              <a:cs typeface="+mn-lt"/>
            </a:endParaRPr>
          </a:p>
          <a:p>
            <a:r>
              <a:rPr lang="en-US" altLang="zh-TW" sz="2000" dirty="0">
                <a:ea typeface="+mn-lt"/>
                <a:cs typeface="+mn-lt"/>
              </a:rPr>
              <a:t>Combination of variables</a:t>
            </a:r>
          </a:p>
          <a:p>
            <a:endParaRPr lang="en-US" altLang="zh-TW" sz="2000" dirty="0">
              <a:ea typeface="+mn-lt"/>
              <a:cs typeface="+mn-lt"/>
            </a:endParaRPr>
          </a:p>
          <a:p>
            <a:r>
              <a:rPr lang="en-US" altLang="zh-TW" sz="2000" dirty="0">
                <a:ea typeface="+mn-lt"/>
                <a:cs typeface="+mn-lt"/>
              </a:rPr>
              <a:t>Further analysis based on findings</a:t>
            </a:r>
            <a:endParaRPr lang="en-US" altLang="zh-TW" dirty="0">
              <a:cs typeface="Calibri"/>
            </a:endParaRPr>
          </a:p>
          <a:p>
            <a:pPr marL="0" lvl="0" indent="0" algn="l" rtl="0">
              <a:lnSpc>
                <a:spcPct val="100000"/>
              </a:lnSpc>
              <a:spcBef>
                <a:spcPts val="1600"/>
              </a:spcBef>
              <a:spcAft>
                <a:spcPts val="1600"/>
              </a:spcAft>
              <a:buNone/>
            </a:pPr>
            <a:endParaRPr sz="5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cs typeface="Calibri Light"/>
              </a:rPr>
              <a:t>Analysis Process</a:t>
            </a:r>
            <a:endParaRPr lang="en-US" dirty="0"/>
          </a:p>
        </p:txBody>
      </p:sp>
    </p:spTree>
    <p:extLst>
      <p:ext uri="{BB962C8B-B14F-4D97-AF65-F5344CB8AC3E}">
        <p14:creationId xmlns:p14="http://schemas.microsoft.com/office/powerpoint/2010/main" val="209436629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2347</Words>
  <Application>Microsoft Office PowerPoint</Application>
  <PresentationFormat>如螢幕大小 (16:9)</PresentationFormat>
  <Paragraphs>426</Paragraphs>
  <Slides>25</Slides>
  <Notes>24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25</vt:i4>
      </vt:variant>
    </vt:vector>
  </HeadingPairs>
  <TitlesOfParts>
    <vt:vector size="35" baseType="lpstr">
      <vt:lpstr>Share Tech</vt:lpstr>
      <vt:lpstr>Livvic Light</vt:lpstr>
      <vt:lpstr>Arial</vt:lpstr>
      <vt:lpstr>Maven Pro</vt:lpstr>
      <vt:lpstr>Wingdings</vt:lpstr>
      <vt:lpstr>Fira Sans Extra Condensed Medium</vt:lpstr>
      <vt:lpstr>Calibri Light</vt:lpstr>
      <vt:lpstr>Nunito Light</vt:lpstr>
      <vt:lpstr>Calibri</vt:lpstr>
      <vt:lpstr>Data Science Consulting by Slidesgo</vt:lpstr>
      <vt:lpstr>Report for Card Decline</vt:lpstr>
      <vt:lpstr>PowerPoint 簡報</vt:lpstr>
      <vt:lpstr>Outline Needed?</vt:lpstr>
      <vt:lpstr>Study the topic</vt:lpstr>
      <vt:lpstr>Data Exploration</vt:lpstr>
      <vt:lpstr>Data Exploration</vt:lpstr>
      <vt:lpstr>Data Exploration</vt:lpstr>
      <vt:lpstr>Analysis</vt:lpstr>
      <vt:lpstr>Analysis Process</vt:lpstr>
      <vt:lpstr>Currency / Country Related Exploration</vt:lpstr>
      <vt:lpstr>PowerPoint 簡報</vt:lpstr>
      <vt:lpstr>Whether CVV is provided</vt:lpstr>
      <vt:lpstr>Amount of Transaction</vt:lpstr>
      <vt:lpstr>Amount of Transaction (Exponential Plot)</vt:lpstr>
      <vt:lpstr>Distribution of the Cases in Different State</vt:lpstr>
      <vt:lpstr>PowerPoint 簡報</vt:lpstr>
      <vt:lpstr>Acceptance Rate in Relation to Time</vt:lpstr>
      <vt:lpstr>Each Country’s  Acceptance Rate  by Hour</vt:lpstr>
      <vt:lpstr>Each Country’s Acceptance Rate by Month</vt:lpstr>
      <vt:lpstr>Compare with the Average USD Amount By Month (If clients are recurrent)</vt:lpstr>
      <vt:lpstr>Decision Tree</vt:lpstr>
      <vt:lpstr>Suggest Solution / Further Investigation </vt:lpstr>
      <vt:lpstr>Suggest Solution / Further Investigation</vt:lpstr>
      <vt:lpstr>hypothesis / analysis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 Card Decline</dc:title>
  <cp:lastModifiedBy>Po-Chun Chang</cp:lastModifiedBy>
  <cp:revision>5</cp:revision>
  <dcterms:modified xsi:type="dcterms:W3CDTF">2022-08-18T21:57:26Z</dcterms:modified>
</cp:coreProperties>
</file>