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3080AE-57A9-47CA-A101-432847424BE2}">
  <a:tblStyle styleId="{A53080AE-57A9-47CA-A101-432847424B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ec4e0ba78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ec4e0ba78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eb8fe3f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eb8fe3f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ec4e0ba78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ec4e0ba78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ec4e0ba78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ec4e0ba78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e6472ea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e6472ea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e6472ea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e6472ea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e6472ea8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e6472ea8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e6472ea8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e6472ea8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e6472ea8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e6472ea8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ec4e0ba78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ec4e0ba78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e6472ea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e6472ea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e6472ea8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e6472ea8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e6472ea8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e6472ea8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e6472ea8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e6472ea8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ec4e0ba78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ec4e0ba78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ec4e0ba7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ec4e0ba7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e6472ea8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e6472ea8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ec4e0ba7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ec4e0ba7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eb8fe3f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eb8fe3f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000000"/>
              </a:buClr>
              <a:buSzPts val="5200"/>
              <a:buNone/>
              <a:defRPr sz="52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7A0019"/>
              </a:buClr>
              <a:buSzPts val="2800"/>
              <a:buNone/>
              <a:defRPr sz="2800">
                <a:solidFill>
                  <a:srgbClr val="7A0019"/>
                </a:solidFill>
              </a:defRPr>
            </a:lvl1pPr>
            <a:lvl2pPr lvl="1" algn="ctr">
              <a:lnSpc>
                <a:spcPct val="100000"/>
              </a:lnSpc>
              <a:spcBef>
                <a:spcPts val="0"/>
              </a:spcBef>
              <a:spcAft>
                <a:spcPts val="0"/>
              </a:spcAft>
              <a:buClr>
                <a:srgbClr val="FFCC33"/>
              </a:buClr>
              <a:buSzPts val="2800"/>
              <a:buNone/>
              <a:defRPr sz="2800">
                <a:solidFill>
                  <a:srgbClr val="FFCC33"/>
                </a:solidFill>
              </a:defRPr>
            </a:lvl2pPr>
            <a:lvl3pPr lvl="2" algn="ctr">
              <a:lnSpc>
                <a:spcPct val="100000"/>
              </a:lnSpc>
              <a:spcBef>
                <a:spcPts val="0"/>
              </a:spcBef>
              <a:spcAft>
                <a:spcPts val="0"/>
              </a:spcAft>
              <a:buClr>
                <a:srgbClr val="FFCC33"/>
              </a:buClr>
              <a:buSzPts val="2800"/>
              <a:buNone/>
              <a:defRPr sz="2800">
                <a:solidFill>
                  <a:srgbClr val="FFCC33"/>
                </a:solidFill>
              </a:defRPr>
            </a:lvl3pPr>
            <a:lvl4pPr lvl="3" algn="ctr">
              <a:lnSpc>
                <a:spcPct val="100000"/>
              </a:lnSpc>
              <a:spcBef>
                <a:spcPts val="0"/>
              </a:spcBef>
              <a:spcAft>
                <a:spcPts val="0"/>
              </a:spcAft>
              <a:buClr>
                <a:srgbClr val="FFCC33"/>
              </a:buClr>
              <a:buSzPts val="2800"/>
              <a:buNone/>
              <a:defRPr sz="2800">
                <a:solidFill>
                  <a:srgbClr val="FFCC33"/>
                </a:solidFill>
              </a:defRPr>
            </a:lvl4pPr>
            <a:lvl5pPr lvl="4" algn="ctr">
              <a:lnSpc>
                <a:spcPct val="100000"/>
              </a:lnSpc>
              <a:spcBef>
                <a:spcPts val="0"/>
              </a:spcBef>
              <a:spcAft>
                <a:spcPts val="0"/>
              </a:spcAft>
              <a:buClr>
                <a:srgbClr val="FFCC33"/>
              </a:buClr>
              <a:buSzPts val="2800"/>
              <a:buNone/>
              <a:defRPr sz="2800">
                <a:solidFill>
                  <a:srgbClr val="FFCC33"/>
                </a:solidFill>
              </a:defRPr>
            </a:lvl5pPr>
            <a:lvl6pPr lvl="5" algn="ctr">
              <a:lnSpc>
                <a:spcPct val="100000"/>
              </a:lnSpc>
              <a:spcBef>
                <a:spcPts val="0"/>
              </a:spcBef>
              <a:spcAft>
                <a:spcPts val="0"/>
              </a:spcAft>
              <a:buClr>
                <a:srgbClr val="FFCC33"/>
              </a:buClr>
              <a:buSzPts val="2800"/>
              <a:buNone/>
              <a:defRPr sz="2800">
                <a:solidFill>
                  <a:srgbClr val="FFCC33"/>
                </a:solidFill>
              </a:defRPr>
            </a:lvl6pPr>
            <a:lvl7pPr lvl="6" algn="ctr">
              <a:lnSpc>
                <a:spcPct val="100000"/>
              </a:lnSpc>
              <a:spcBef>
                <a:spcPts val="0"/>
              </a:spcBef>
              <a:spcAft>
                <a:spcPts val="0"/>
              </a:spcAft>
              <a:buClr>
                <a:srgbClr val="FFCC33"/>
              </a:buClr>
              <a:buSzPts val="2800"/>
              <a:buNone/>
              <a:defRPr sz="2800">
                <a:solidFill>
                  <a:srgbClr val="FFCC33"/>
                </a:solidFill>
              </a:defRPr>
            </a:lvl7pPr>
            <a:lvl8pPr lvl="7" algn="ctr">
              <a:lnSpc>
                <a:spcPct val="100000"/>
              </a:lnSpc>
              <a:spcBef>
                <a:spcPts val="0"/>
              </a:spcBef>
              <a:spcAft>
                <a:spcPts val="0"/>
              </a:spcAft>
              <a:buClr>
                <a:srgbClr val="FFCC33"/>
              </a:buClr>
              <a:buSzPts val="2800"/>
              <a:buNone/>
              <a:defRPr sz="2800">
                <a:solidFill>
                  <a:srgbClr val="FFCC33"/>
                </a:solidFill>
              </a:defRPr>
            </a:lvl8pPr>
            <a:lvl9pPr lvl="8" algn="ctr">
              <a:lnSpc>
                <a:spcPct val="100000"/>
              </a:lnSpc>
              <a:spcBef>
                <a:spcPts val="0"/>
              </a:spcBef>
              <a:spcAft>
                <a:spcPts val="0"/>
              </a:spcAft>
              <a:buClr>
                <a:srgbClr val="FFCC33"/>
              </a:buClr>
              <a:buSzPts val="2800"/>
              <a:buNone/>
              <a:defRPr sz="2800">
                <a:solidFill>
                  <a:srgbClr val="FFCC33"/>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SystemWide-gold.png" id="13" name="Google Shape;13;p2"/>
          <p:cNvPicPr preferRelativeResize="0"/>
          <p:nvPr/>
        </p:nvPicPr>
        <p:blipFill rotWithShape="1">
          <a:blip r:embed="rId2">
            <a:alphaModFix/>
          </a:blip>
          <a:srcRect b="0" l="0" r="0" t="0"/>
          <a:stretch/>
        </p:blipFill>
        <p:spPr>
          <a:xfrm>
            <a:off x="0" y="4247008"/>
            <a:ext cx="9144000" cy="896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no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7A0019"/>
              </a:buClr>
              <a:buSzPts val="2800"/>
              <a:buNone/>
              <a:defRPr sz="2800">
                <a:solidFill>
                  <a:srgbClr val="7A0019"/>
                </a:solidFill>
              </a:defRPr>
            </a:lvl1pPr>
            <a:lvl2pPr lvl="1" rtl="0" algn="ctr">
              <a:lnSpc>
                <a:spcPct val="100000"/>
              </a:lnSpc>
              <a:spcBef>
                <a:spcPts val="0"/>
              </a:spcBef>
              <a:spcAft>
                <a:spcPts val="0"/>
              </a:spcAft>
              <a:buClr>
                <a:srgbClr val="FFCC33"/>
              </a:buClr>
              <a:buSzPts val="2800"/>
              <a:buNone/>
              <a:defRPr sz="2800">
                <a:solidFill>
                  <a:srgbClr val="FFCC33"/>
                </a:solidFill>
              </a:defRPr>
            </a:lvl2pPr>
            <a:lvl3pPr lvl="2" rtl="0" algn="ctr">
              <a:lnSpc>
                <a:spcPct val="100000"/>
              </a:lnSpc>
              <a:spcBef>
                <a:spcPts val="0"/>
              </a:spcBef>
              <a:spcAft>
                <a:spcPts val="0"/>
              </a:spcAft>
              <a:buClr>
                <a:srgbClr val="FFCC33"/>
              </a:buClr>
              <a:buSzPts val="2800"/>
              <a:buNone/>
              <a:defRPr sz="2800">
                <a:solidFill>
                  <a:srgbClr val="FFCC33"/>
                </a:solidFill>
              </a:defRPr>
            </a:lvl3pPr>
            <a:lvl4pPr lvl="3" rtl="0" algn="ctr">
              <a:lnSpc>
                <a:spcPct val="100000"/>
              </a:lnSpc>
              <a:spcBef>
                <a:spcPts val="0"/>
              </a:spcBef>
              <a:spcAft>
                <a:spcPts val="0"/>
              </a:spcAft>
              <a:buClr>
                <a:srgbClr val="FFCC33"/>
              </a:buClr>
              <a:buSzPts val="2800"/>
              <a:buNone/>
              <a:defRPr sz="2800">
                <a:solidFill>
                  <a:srgbClr val="FFCC33"/>
                </a:solidFill>
              </a:defRPr>
            </a:lvl4pPr>
            <a:lvl5pPr lvl="4" rtl="0" algn="ctr">
              <a:lnSpc>
                <a:spcPct val="100000"/>
              </a:lnSpc>
              <a:spcBef>
                <a:spcPts val="0"/>
              </a:spcBef>
              <a:spcAft>
                <a:spcPts val="0"/>
              </a:spcAft>
              <a:buClr>
                <a:srgbClr val="FFCC33"/>
              </a:buClr>
              <a:buSzPts val="2800"/>
              <a:buNone/>
              <a:defRPr sz="2800">
                <a:solidFill>
                  <a:srgbClr val="FFCC33"/>
                </a:solidFill>
              </a:defRPr>
            </a:lvl5pPr>
            <a:lvl6pPr lvl="5" rtl="0" algn="ctr">
              <a:lnSpc>
                <a:spcPct val="100000"/>
              </a:lnSpc>
              <a:spcBef>
                <a:spcPts val="0"/>
              </a:spcBef>
              <a:spcAft>
                <a:spcPts val="0"/>
              </a:spcAft>
              <a:buClr>
                <a:srgbClr val="FFCC33"/>
              </a:buClr>
              <a:buSzPts val="2800"/>
              <a:buNone/>
              <a:defRPr sz="2800">
                <a:solidFill>
                  <a:srgbClr val="FFCC33"/>
                </a:solidFill>
              </a:defRPr>
            </a:lvl6pPr>
            <a:lvl7pPr lvl="6" rtl="0" algn="ctr">
              <a:lnSpc>
                <a:spcPct val="100000"/>
              </a:lnSpc>
              <a:spcBef>
                <a:spcPts val="0"/>
              </a:spcBef>
              <a:spcAft>
                <a:spcPts val="0"/>
              </a:spcAft>
              <a:buClr>
                <a:srgbClr val="FFCC33"/>
              </a:buClr>
              <a:buSzPts val="2800"/>
              <a:buNone/>
              <a:defRPr sz="2800">
                <a:solidFill>
                  <a:srgbClr val="FFCC33"/>
                </a:solidFill>
              </a:defRPr>
            </a:lvl7pPr>
            <a:lvl8pPr lvl="7" rtl="0" algn="ctr">
              <a:lnSpc>
                <a:spcPct val="100000"/>
              </a:lnSpc>
              <a:spcBef>
                <a:spcPts val="0"/>
              </a:spcBef>
              <a:spcAft>
                <a:spcPts val="0"/>
              </a:spcAft>
              <a:buClr>
                <a:srgbClr val="FFCC33"/>
              </a:buClr>
              <a:buSzPts val="2800"/>
              <a:buNone/>
              <a:defRPr sz="2800">
                <a:solidFill>
                  <a:srgbClr val="FFCC33"/>
                </a:solidFill>
              </a:defRPr>
            </a:lvl8pPr>
            <a:lvl9pPr lvl="8" rtl="0" algn="ctr">
              <a:lnSpc>
                <a:spcPct val="100000"/>
              </a:lnSpc>
              <a:spcBef>
                <a:spcPts val="0"/>
              </a:spcBef>
              <a:spcAft>
                <a:spcPts val="0"/>
              </a:spcAft>
              <a:buClr>
                <a:srgbClr val="FFCC33"/>
              </a:buClr>
              <a:buSzPts val="2800"/>
              <a:buNone/>
              <a:defRPr sz="2800">
                <a:solidFill>
                  <a:srgbClr val="FFCC33"/>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ystemWide-maroon.png" id="18" name="Google Shape;18;p3"/>
          <p:cNvPicPr preferRelativeResize="0"/>
          <p:nvPr/>
        </p:nvPicPr>
        <p:blipFill rotWithShape="1">
          <a:blip r:embed="rId2">
            <a:alphaModFix/>
          </a:blip>
          <a:srcRect b="0" l="0" r="0" t="0"/>
          <a:stretch/>
        </p:blipFill>
        <p:spPr>
          <a:xfrm>
            <a:off x="0" y="4247008"/>
            <a:ext cx="9144000" cy="89649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7A0019"/>
              </a:buClr>
              <a:buSzPts val="2800"/>
              <a:buFont typeface="Raleway"/>
              <a:buNone/>
              <a:defRPr sz="2800">
                <a:solidFill>
                  <a:srgbClr val="7A0019"/>
                </a:solidFill>
                <a:latin typeface="Raleway"/>
                <a:ea typeface="Raleway"/>
                <a:cs typeface="Raleway"/>
                <a:sym typeface="Raleway"/>
              </a:defRPr>
            </a:lvl1pPr>
            <a:lvl2pPr lvl="1">
              <a:spcBef>
                <a:spcPts val="0"/>
              </a:spcBef>
              <a:spcAft>
                <a:spcPts val="0"/>
              </a:spcAft>
              <a:buClr>
                <a:srgbClr val="7A0019"/>
              </a:buClr>
              <a:buSzPts val="2800"/>
              <a:buNone/>
              <a:defRPr sz="2800">
                <a:solidFill>
                  <a:srgbClr val="7A0019"/>
                </a:solidFill>
              </a:defRPr>
            </a:lvl2pPr>
            <a:lvl3pPr lvl="2">
              <a:spcBef>
                <a:spcPts val="0"/>
              </a:spcBef>
              <a:spcAft>
                <a:spcPts val="0"/>
              </a:spcAft>
              <a:buClr>
                <a:srgbClr val="7A0019"/>
              </a:buClr>
              <a:buSzPts val="2800"/>
              <a:buNone/>
              <a:defRPr sz="2800">
                <a:solidFill>
                  <a:srgbClr val="7A0019"/>
                </a:solidFill>
              </a:defRPr>
            </a:lvl3pPr>
            <a:lvl4pPr lvl="3">
              <a:spcBef>
                <a:spcPts val="0"/>
              </a:spcBef>
              <a:spcAft>
                <a:spcPts val="0"/>
              </a:spcAft>
              <a:buClr>
                <a:srgbClr val="7A0019"/>
              </a:buClr>
              <a:buSzPts val="2800"/>
              <a:buNone/>
              <a:defRPr sz="2800">
                <a:solidFill>
                  <a:srgbClr val="7A0019"/>
                </a:solidFill>
              </a:defRPr>
            </a:lvl4pPr>
            <a:lvl5pPr lvl="4">
              <a:spcBef>
                <a:spcPts val="0"/>
              </a:spcBef>
              <a:spcAft>
                <a:spcPts val="0"/>
              </a:spcAft>
              <a:buClr>
                <a:srgbClr val="7A0019"/>
              </a:buClr>
              <a:buSzPts val="2800"/>
              <a:buNone/>
              <a:defRPr sz="2800">
                <a:solidFill>
                  <a:srgbClr val="7A0019"/>
                </a:solidFill>
              </a:defRPr>
            </a:lvl5pPr>
            <a:lvl6pPr lvl="5">
              <a:spcBef>
                <a:spcPts val="0"/>
              </a:spcBef>
              <a:spcAft>
                <a:spcPts val="0"/>
              </a:spcAft>
              <a:buClr>
                <a:srgbClr val="7A0019"/>
              </a:buClr>
              <a:buSzPts val="2800"/>
              <a:buNone/>
              <a:defRPr sz="2800">
                <a:solidFill>
                  <a:srgbClr val="7A0019"/>
                </a:solidFill>
              </a:defRPr>
            </a:lvl6pPr>
            <a:lvl7pPr lvl="6">
              <a:spcBef>
                <a:spcPts val="0"/>
              </a:spcBef>
              <a:spcAft>
                <a:spcPts val="0"/>
              </a:spcAft>
              <a:buClr>
                <a:srgbClr val="7A0019"/>
              </a:buClr>
              <a:buSzPts val="2800"/>
              <a:buNone/>
              <a:defRPr sz="2800">
                <a:solidFill>
                  <a:srgbClr val="7A0019"/>
                </a:solidFill>
              </a:defRPr>
            </a:lvl7pPr>
            <a:lvl8pPr lvl="7">
              <a:spcBef>
                <a:spcPts val="0"/>
              </a:spcBef>
              <a:spcAft>
                <a:spcPts val="0"/>
              </a:spcAft>
              <a:buClr>
                <a:srgbClr val="7A0019"/>
              </a:buClr>
              <a:buSzPts val="2800"/>
              <a:buNone/>
              <a:defRPr sz="2800">
                <a:solidFill>
                  <a:srgbClr val="7A0019"/>
                </a:solidFill>
              </a:defRPr>
            </a:lvl8pPr>
            <a:lvl9pPr lvl="8">
              <a:spcBef>
                <a:spcPts val="0"/>
              </a:spcBef>
              <a:spcAft>
                <a:spcPts val="0"/>
              </a:spcAft>
              <a:buClr>
                <a:srgbClr val="7A0019"/>
              </a:buClr>
              <a:buSzPts val="2800"/>
              <a:buNone/>
              <a:defRPr sz="2800">
                <a:solidFill>
                  <a:srgbClr val="7A0019"/>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aleway"/>
              <a:buChar char="●"/>
              <a:defRPr sz="1800">
                <a:latin typeface="Raleway"/>
                <a:ea typeface="Raleway"/>
                <a:cs typeface="Raleway"/>
                <a:sym typeface="Raleway"/>
              </a:defRPr>
            </a:lvl1pPr>
            <a:lvl2pPr indent="-317500" lvl="1" marL="914400">
              <a:lnSpc>
                <a:spcPct val="115000"/>
              </a:lnSpc>
              <a:spcBef>
                <a:spcPts val="1600"/>
              </a:spcBef>
              <a:spcAft>
                <a:spcPts val="0"/>
              </a:spcAft>
              <a:buSzPts val="1400"/>
              <a:buFont typeface="Raleway"/>
              <a:buChar char="○"/>
              <a:defRPr>
                <a:latin typeface="Raleway"/>
                <a:ea typeface="Raleway"/>
                <a:cs typeface="Raleway"/>
                <a:sym typeface="Raleway"/>
              </a:defRPr>
            </a:lvl2pPr>
            <a:lvl3pPr indent="-317500" lvl="2" marL="1371600">
              <a:lnSpc>
                <a:spcPct val="115000"/>
              </a:lnSpc>
              <a:spcBef>
                <a:spcPts val="1600"/>
              </a:spcBef>
              <a:spcAft>
                <a:spcPts val="0"/>
              </a:spcAft>
              <a:buSzPts val="1400"/>
              <a:buFont typeface="Raleway"/>
              <a:buChar char="■"/>
              <a:defRPr>
                <a:latin typeface="Raleway"/>
                <a:ea typeface="Raleway"/>
                <a:cs typeface="Raleway"/>
                <a:sym typeface="Raleway"/>
              </a:defRPr>
            </a:lvl3pPr>
            <a:lvl4pPr indent="-317500" lvl="3" marL="1828800">
              <a:lnSpc>
                <a:spcPct val="115000"/>
              </a:lnSpc>
              <a:spcBef>
                <a:spcPts val="1600"/>
              </a:spcBef>
              <a:spcAft>
                <a:spcPts val="0"/>
              </a:spcAft>
              <a:buSzPts val="1400"/>
              <a:buFont typeface="Raleway"/>
              <a:buChar char="●"/>
              <a:defRPr>
                <a:latin typeface="Raleway"/>
                <a:ea typeface="Raleway"/>
                <a:cs typeface="Raleway"/>
                <a:sym typeface="Raleway"/>
              </a:defRPr>
            </a:lvl4pPr>
            <a:lvl5pPr indent="-317500" lvl="4" marL="2286000">
              <a:lnSpc>
                <a:spcPct val="115000"/>
              </a:lnSpc>
              <a:spcBef>
                <a:spcPts val="1600"/>
              </a:spcBef>
              <a:spcAft>
                <a:spcPts val="0"/>
              </a:spcAft>
              <a:buSzPts val="1400"/>
              <a:buFont typeface="Raleway"/>
              <a:buChar char="○"/>
              <a:defRPr>
                <a:latin typeface="Raleway"/>
                <a:ea typeface="Raleway"/>
                <a:cs typeface="Raleway"/>
                <a:sym typeface="Raleway"/>
              </a:defRPr>
            </a:lvl5pPr>
            <a:lvl6pPr indent="-317500" lvl="5" marL="2743200">
              <a:lnSpc>
                <a:spcPct val="115000"/>
              </a:lnSpc>
              <a:spcBef>
                <a:spcPts val="1600"/>
              </a:spcBef>
              <a:spcAft>
                <a:spcPts val="0"/>
              </a:spcAft>
              <a:buSzPts val="1400"/>
              <a:buFont typeface="Raleway"/>
              <a:buChar char="■"/>
              <a:defRPr>
                <a:latin typeface="Raleway"/>
                <a:ea typeface="Raleway"/>
                <a:cs typeface="Raleway"/>
                <a:sym typeface="Raleway"/>
              </a:defRPr>
            </a:lvl6pPr>
            <a:lvl7pPr indent="-317500" lvl="6" marL="3200400">
              <a:lnSpc>
                <a:spcPct val="115000"/>
              </a:lnSpc>
              <a:spcBef>
                <a:spcPts val="1600"/>
              </a:spcBef>
              <a:spcAft>
                <a:spcPts val="0"/>
              </a:spcAft>
              <a:buSzPts val="1400"/>
              <a:buFont typeface="Raleway"/>
              <a:buChar char="●"/>
              <a:defRPr>
                <a:latin typeface="Raleway"/>
                <a:ea typeface="Raleway"/>
                <a:cs typeface="Raleway"/>
                <a:sym typeface="Raleway"/>
              </a:defRPr>
            </a:lvl7pPr>
            <a:lvl8pPr indent="-317500" lvl="7" marL="3657600">
              <a:lnSpc>
                <a:spcPct val="115000"/>
              </a:lnSpc>
              <a:spcBef>
                <a:spcPts val="1600"/>
              </a:spcBef>
              <a:spcAft>
                <a:spcPts val="0"/>
              </a:spcAft>
              <a:buSzPts val="1400"/>
              <a:buFont typeface="Raleway"/>
              <a:buChar char="○"/>
              <a:defRPr>
                <a:latin typeface="Raleway"/>
                <a:ea typeface="Raleway"/>
                <a:cs typeface="Raleway"/>
                <a:sym typeface="Raleway"/>
              </a:defRPr>
            </a:lvl8pPr>
            <a:lvl9pPr indent="-317500" lvl="8" marL="4114800">
              <a:lnSpc>
                <a:spcPct val="115000"/>
              </a:lnSpc>
              <a:spcBef>
                <a:spcPts val="1600"/>
              </a:spcBef>
              <a:spcAft>
                <a:spcPts val="1600"/>
              </a:spcAft>
              <a:buSzPts val="1400"/>
              <a:buFont typeface="Raleway"/>
              <a:buChar char="■"/>
              <a:defRPr>
                <a:latin typeface="Raleway"/>
                <a:ea typeface="Raleway"/>
                <a:cs typeface="Raleway"/>
                <a:sym typeface="Ralewa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8.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85050" y="640200"/>
            <a:ext cx="8373900" cy="15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Options Portfolio Selection</a:t>
            </a:r>
            <a:endParaRPr>
              <a:latin typeface="Times New Roman"/>
              <a:ea typeface="Times New Roman"/>
              <a:cs typeface="Times New Roman"/>
              <a:sym typeface="Times New Roman"/>
            </a:endParaRPr>
          </a:p>
        </p:txBody>
      </p:sp>
      <p:sp>
        <p:nvSpPr>
          <p:cNvPr id="61" name="Google Shape;61;p14"/>
          <p:cNvSpPr txBox="1"/>
          <p:nvPr>
            <p:ph idx="1" type="subTitle"/>
          </p:nvPr>
        </p:nvSpPr>
        <p:spPr>
          <a:xfrm>
            <a:off x="311700" y="29822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Team John</a:t>
            </a:r>
            <a:r>
              <a:rPr lang="en" sz="2400">
                <a:latin typeface="Times New Roman"/>
                <a:ea typeface="Times New Roman"/>
                <a:cs typeface="Times New Roman"/>
                <a:sym typeface="Times New Roman"/>
              </a:rPr>
              <a:t>: </a:t>
            </a:r>
            <a:r>
              <a:rPr lang="en" sz="2400">
                <a:latin typeface="Times New Roman"/>
                <a:ea typeface="Times New Roman"/>
                <a:cs typeface="Times New Roman"/>
                <a:sym typeface="Times New Roman"/>
              </a:rPr>
              <a:t>Heeth</a:t>
            </a:r>
            <a:r>
              <a:rPr lang="en" sz="2400">
                <a:latin typeface="Times New Roman"/>
                <a:ea typeface="Times New Roman"/>
                <a:cs typeface="Times New Roman"/>
                <a:sym typeface="Times New Roman"/>
              </a:rPr>
              <a:t>, May, Brian, Kai, Yorkinoy</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Markowitz’s Mean-Variance Analysis</a:t>
            </a:r>
            <a:endParaRPr>
              <a:latin typeface="Times New Roman"/>
              <a:ea typeface="Times New Roman"/>
              <a:cs typeface="Times New Roman"/>
              <a:sym typeface="Times New Roman"/>
            </a:endParaRPr>
          </a:p>
        </p:txBody>
      </p:sp>
      <p:sp>
        <p:nvSpPr>
          <p:cNvPr id="127" name="Google Shape;127;p23"/>
          <p:cNvSpPr txBox="1"/>
          <p:nvPr>
            <p:ph idx="1" type="body"/>
          </p:nvPr>
        </p:nvSpPr>
        <p:spPr>
          <a:xfrm>
            <a:off x="311700" y="1152475"/>
            <a:ext cx="8158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202122"/>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sz="1500">
              <a:solidFill>
                <a:srgbClr val="1C1C1C"/>
              </a:solidFill>
              <a:highlight>
                <a:srgbClr val="FFFFFF"/>
              </a:highlight>
              <a:latin typeface="Arial"/>
              <a:ea typeface="Arial"/>
              <a:cs typeface="Arial"/>
              <a:sym typeface="Arial"/>
            </a:endParaRPr>
          </a:p>
        </p:txBody>
      </p:sp>
      <p:sp>
        <p:nvSpPr>
          <p:cNvPr id="128" name="Google Shape;128;p23"/>
          <p:cNvSpPr txBox="1"/>
          <p:nvPr>
            <p:ph idx="2" type="body"/>
          </p:nvPr>
        </p:nvSpPr>
        <p:spPr>
          <a:xfrm>
            <a:off x="4081525" y="1497000"/>
            <a:ext cx="4900500" cy="30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Limitations</a:t>
            </a:r>
            <a:endParaRPr sz="2000">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sz="1800">
                <a:solidFill>
                  <a:srgbClr val="202122"/>
                </a:solidFill>
                <a:highlight>
                  <a:srgbClr val="FFFFFF"/>
                </a:highlight>
                <a:latin typeface="Times New Roman"/>
                <a:ea typeface="Times New Roman"/>
                <a:cs typeface="Times New Roman"/>
                <a:sym typeface="Times New Roman"/>
              </a:rPr>
              <a:t>Sensitive to input adjustments</a:t>
            </a:r>
            <a:endParaRPr sz="1800">
              <a:solidFill>
                <a:srgbClr val="20212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rgbClr val="202122"/>
                </a:solidFill>
                <a:highlight>
                  <a:srgbClr val="FFFFFF"/>
                </a:highlight>
                <a:latin typeface="Times New Roman"/>
                <a:ea typeface="Times New Roman"/>
                <a:cs typeface="Times New Roman"/>
                <a:sym typeface="Times New Roman"/>
              </a:rPr>
              <a:t>S</a:t>
            </a:r>
            <a:r>
              <a:rPr lang="en" sz="1800">
                <a:solidFill>
                  <a:srgbClr val="202122"/>
                </a:solidFill>
                <a:highlight>
                  <a:srgbClr val="FFFFFF"/>
                </a:highlight>
                <a:latin typeface="Times New Roman"/>
                <a:ea typeface="Times New Roman"/>
                <a:cs typeface="Times New Roman"/>
                <a:sym typeface="Times New Roman"/>
              </a:rPr>
              <a:t>olution can be long positions + large short positions (transaction costs, margin requirements)</a:t>
            </a:r>
            <a:endParaRPr sz="1800">
              <a:solidFill>
                <a:srgbClr val="20212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solidFill>
                  <a:srgbClr val="202122"/>
                </a:solidFill>
                <a:highlight>
                  <a:srgbClr val="FFFFFF"/>
                </a:highlight>
                <a:latin typeface="Times New Roman"/>
                <a:ea typeface="Times New Roman"/>
                <a:cs typeface="Times New Roman"/>
                <a:sym typeface="Times New Roman"/>
              </a:rPr>
              <a:t>Information intractable and no room for ‘views’</a:t>
            </a:r>
            <a:endParaRPr sz="1800">
              <a:solidFill>
                <a:srgbClr val="2021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500">
              <a:solidFill>
                <a:srgbClr val="202122"/>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pic>
        <p:nvPicPr>
          <p:cNvPr id="129" name="Google Shape;129;p23"/>
          <p:cNvPicPr preferRelativeResize="0"/>
          <p:nvPr/>
        </p:nvPicPr>
        <p:blipFill>
          <a:blip r:embed="rId3">
            <a:alphaModFix/>
          </a:blip>
          <a:stretch>
            <a:fillRect/>
          </a:stretch>
        </p:blipFill>
        <p:spPr>
          <a:xfrm>
            <a:off x="0" y="1497000"/>
            <a:ext cx="3906675" cy="2929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nvSpPr>
        <p:spPr>
          <a:xfrm>
            <a:off x="682338" y="1215625"/>
            <a:ext cx="7779300" cy="3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Objective function: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limited confidence in estimated expected return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Portfolio(w)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At                              , it achieves minimum =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 Upper bound:</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Discourages portfolios with large differences in the weights of nearby contracts.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Why </a:t>
            </a:r>
            <a:r>
              <a:rPr lang="en">
                <a:latin typeface="Times New Roman"/>
                <a:ea typeface="Times New Roman"/>
                <a:cs typeface="Times New Roman"/>
                <a:sym typeface="Times New Roman"/>
              </a:rPr>
              <a:t>Mean-Variance Optimization with Position Limit?</a:t>
            </a:r>
            <a:endParaRPr>
              <a:latin typeface="Times New Roman"/>
              <a:ea typeface="Times New Roman"/>
              <a:cs typeface="Times New Roman"/>
              <a:sym typeface="Times New Roman"/>
            </a:endParaRPr>
          </a:p>
        </p:txBody>
      </p:sp>
      <p:pic>
        <p:nvPicPr>
          <p:cNvPr id="136" name="Google Shape;136;p24"/>
          <p:cNvPicPr preferRelativeResize="0"/>
          <p:nvPr/>
        </p:nvPicPr>
        <p:blipFill rotWithShape="1">
          <a:blip r:embed="rId3">
            <a:alphaModFix/>
          </a:blip>
          <a:srcRect b="0" l="0" r="0" t="0"/>
          <a:stretch/>
        </p:blipFill>
        <p:spPr>
          <a:xfrm>
            <a:off x="3148025" y="2342237"/>
            <a:ext cx="5465754" cy="376375"/>
          </a:xfrm>
          <a:prstGeom prst="rect">
            <a:avLst/>
          </a:prstGeom>
          <a:noFill/>
          <a:ln>
            <a:noFill/>
          </a:ln>
        </p:spPr>
      </p:pic>
      <p:pic>
        <p:nvPicPr>
          <p:cNvPr id="137" name="Google Shape;137;p24"/>
          <p:cNvPicPr preferRelativeResize="0"/>
          <p:nvPr/>
        </p:nvPicPr>
        <p:blipFill>
          <a:blip r:embed="rId4">
            <a:alphaModFix/>
          </a:blip>
          <a:stretch>
            <a:fillRect/>
          </a:stretch>
        </p:blipFill>
        <p:spPr>
          <a:xfrm>
            <a:off x="1986650" y="2952438"/>
            <a:ext cx="1619148" cy="304450"/>
          </a:xfrm>
          <a:prstGeom prst="rect">
            <a:avLst/>
          </a:prstGeom>
          <a:noFill/>
          <a:ln>
            <a:noFill/>
          </a:ln>
        </p:spPr>
      </p:pic>
      <p:pic>
        <p:nvPicPr>
          <p:cNvPr id="138" name="Google Shape;138;p24"/>
          <p:cNvPicPr preferRelativeResize="0"/>
          <p:nvPr/>
        </p:nvPicPr>
        <p:blipFill>
          <a:blip r:embed="rId5">
            <a:alphaModFix/>
          </a:blip>
          <a:stretch>
            <a:fillRect/>
          </a:stretch>
        </p:blipFill>
        <p:spPr>
          <a:xfrm>
            <a:off x="2647250" y="1190727"/>
            <a:ext cx="5749174" cy="462023"/>
          </a:xfrm>
          <a:prstGeom prst="rect">
            <a:avLst/>
          </a:prstGeom>
          <a:noFill/>
          <a:ln>
            <a:noFill/>
          </a:ln>
        </p:spPr>
      </p:pic>
      <p:pic>
        <p:nvPicPr>
          <p:cNvPr id="139" name="Google Shape;139;p24"/>
          <p:cNvPicPr preferRelativeResize="0"/>
          <p:nvPr/>
        </p:nvPicPr>
        <p:blipFill>
          <a:blip r:embed="rId6">
            <a:alphaModFix/>
          </a:blip>
          <a:stretch>
            <a:fillRect/>
          </a:stretch>
        </p:blipFill>
        <p:spPr>
          <a:xfrm>
            <a:off x="5962325" y="2952450"/>
            <a:ext cx="1327450" cy="304450"/>
          </a:xfrm>
          <a:prstGeom prst="rect">
            <a:avLst/>
          </a:prstGeom>
          <a:noFill/>
          <a:ln>
            <a:noFill/>
          </a:ln>
        </p:spPr>
      </p:pic>
      <p:pic>
        <p:nvPicPr>
          <p:cNvPr id="140" name="Google Shape;140;p24"/>
          <p:cNvPicPr preferRelativeResize="0"/>
          <p:nvPr/>
        </p:nvPicPr>
        <p:blipFill rotWithShape="1">
          <a:blip r:embed="rId7">
            <a:alphaModFix/>
          </a:blip>
          <a:srcRect b="16999" l="0" r="0" t="-17000"/>
          <a:stretch/>
        </p:blipFill>
        <p:spPr>
          <a:xfrm>
            <a:off x="2647250" y="3490750"/>
            <a:ext cx="1745962" cy="37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Mean-Variance Optimization with Position Limit</a:t>
            </a:r>
            <a:endParaRPr>
              <a:latin typeface="Times New Roman"/>
              <a:ea typeface="Times New Roman"/>
              <a:cs typeface="Times New Roman"/>
              <a:sym typeface="Times New Roman"/>
            </a:endParaRPr>
          </a:p>
        </p:txBody>
      </p:sp>
      <p:pic>
        <p:nvPicPr>
          <p:cNvPr id="146" name="Google Shape;146;p25"/>
          <p:cNvPicPr preferRelativeResize="0"/>
          <p:nvPr/>
        </p:nvPicPr>
        <p:blipFill>
          <a:blip r:embed="rId3">
            <a:alphaModFix/>
          </a:blip>
          <a:stretch>
            <a:fillRect/>
          </a:stretch>
        </p:blipFill>
        <p:spPr>
          <a:xfrm>
            <a:off x="1104613" y="1176512"/>
            <a:ext cx="6934775" cy="490950"/>
          </a:xfrm>
          <a:prstGeom prst="rect">
            <a:avLst/>
          </a:prstGeom>
          <a:noFill/>
          <a:ln>
            <a:noFill/>
          </a:ln>
        </p:spPr>
      </p:pic>
      <p:sp>
        <p:nvSpPr>
          <p:cNvPr id="147" name="Google Shape;147;p25"/>
          <p:cNvSpPr txBox="1"/>
          <p:nvPr/>
        </p:nvSpPr>
        <p:spPr>
          <a:xfrm>
            <a:off x="5642475" y="2143813"/>
            <a:ext cx="18042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Lambda = 50</a:t>
            </a:r>
            <a:endParaRPr sz="1800">
              <a:latin typeface="Times New Roman"/>
              <a:ea typeface="Times New Roman"/>
              <a:cs typeface="Times New Roman"/>
              <a:sym typeface="Times New Roman"/>
            </a:endParaRPr>
          </a:p>
        </p:txBody>
      </p:sp>
      <p:sp>
        <p:nvSpPr>
          <p:cNvPr id="148" name="Google Shape;148;p25"/>
          <p:cNvSpPr txBox="1"/>
          <p:nvPr/>
        </p:nvSpPr>
        <p:spPr>
          <a:xfrm>
            <a:off x="5642475" y="3080288"/>
            <a:ext cx="18042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Lambda = 150</a:t>
            </a:r>
            <a:endParaRPr sz="1800">
              <a:latin typeface="Times New Roman"/>
              <a:ea typeface="Times New Roman"/>
              <a:cs typeface="Times New Roman"/>
              <a:sym typeface="Times New Roman"/>
            </a:endParaRPr>
          </a:p>
        </p:txBody>
      </p:sp>
      <p:sp>
        <p:nvSpPr>
          <p:cNvPr id="149" name="Google Shape;149;p25"/>
          <p:cNvSpPr txBox="1"/>
          <p:nvPr/>
        </p:nvSpPr>
        <p:spPr>
          <a:xfrm>
            <a:off x="5642475" y="4136525"/>
            <a:ext cx="18042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Lambda = 250</a:t>
            </a:r>
            <a:endParaRPr sz="1800">
              <a:latin typeface="Times New Roman"/>
              <a:ea typeface="Times New Roman"/>
              <a:cs typeface="Times New Roman"/>
              <a:sym typeface="Times New Roman"/>
            </a:endParaRPr>
          </a:p>
        </p:txBody>
      </p:sp>
      <p:pic>
        <p:nvPicPr>
          <p:cNvPr id="150" name="Google Shape;150;p25"/>
          <p:cNvPicPr preferRelativeResize="0"/>
          <p:nvPr/>
        </p:nvPicPr>
        <p:blipFill>
          <a:blip r:embed="rId4">
            <a:alphaModFix/>
          </a:blip>
          <a:stretch>
            <a:fillRect/>
          </a:stretch>
        </p:blipFill>
        <p:spPr>
          <a:xfrm>
            <a:off x="1279475" y="1762348"/>
            <a:ext cx="3678546" cy="1254050"/>
          </a:xfrm>
          <a:prstGeom prst="rect">
            <a:avLst/>
          </a:prstGeom>
          <a:noFill/>
          <a:ln>
            <a:noFill/>
          </a:ln>
        </p:spPr>
      </p:pic>
      <p:pic>
        <p:nvPicPr>
          <p:cNvPr id="151" name="Google Shape;151;p25"/>
          <p:cNvPicPr preferRelativeResize="0"/>
          <p:nvPr/>
        </p:nvPicPr>
        <p:blipFill>
          <a:blip r:embed="rId5">
            <a:alphaModFix/>
          </a:blip>
          <a:stretch>
            <a:fillRect/>
          </a:stretch>
        </p:blipFill>
        <p:spPr>
          <a:xfrm>
            <a:off x="1279475" y="2825824"/>
            <a:ext cx="3678550" cy="1254051"/>
          </a:xfrm>
          <a:prstGeom prst="rect">
            <a:avLst/>
          </a:prstGeom>
          <a:noFill/>
          <a:ln>
            <a:noFill/>
          </a:ln>
        </p:spPr>
      </p:pic>
      <p:pic>
        <p:nvPicPr>
          <p:cNvPr id="152" name="Google Shape;152;p25"/>
          <p:cNvPicPr preferRelativeResize="0"/>
          <p:nvPr/>
        </p:nvPicPr>
        <p:blipFill>
          <a:blip r:embed="rId6">
            <a:alphaModFix/>
          </a:blip>
          <a:stretch>
            <a:fillRect/>
          </a:stretch>
        </p:blipFill>
        <p:spPr>
          <a:xfrm>
            <a:off x="1279475" y="3888821"/>
            <a:ext cx="3678550" cy="1254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Mean-Variance Optimization with Position Limit</a:t>
            </a:r>
            <a:endParaRPr>
              <a:latin typeface="Times New Roman"/>
              <a:ea typeface="Times New Roman"/>
              <a:cs typeface="Times New Roman"/>
              <a:sym typeface="Times New Roman"/>
            </a:endParaRPr>
          </a:p>
        </p:txBody>
      </p:sp>
      <p:pic>
        <p:nvPicPr>
          <p:cNvPr id="158" name="Google Shape;158;p26"/>
          <p:cNvPicPr preferRelativeResize="0"/>
          <p:nvPr/>
        </p:nvPicPr>
        <p:blipFill>
          <a:blip r:embed="rId3">
            <a:alphaModFix/>
          </a:blip>
          <a:stretch>
            <a:fillRect/>
          </a:stretch>
        </p:blipFill>
        <p:spPr>
          <a:xfrm>
            <a:off x="1104613" y="1207500"/>
            <a:ext cx="6934775" cy="490950"/>
          </a:xfrm>
          <a:prstGeom prst="rect">
            <a:avLst/>
          </a:prstGeom>
          <a:noFill/>
          <a:ln>
            <a:noFill/>
          </a:ln>
        </p:spPr>
      </p:pic>
      <p:pic>
        <p:nvPicPr>
          <p:cNvPr id="159" name="Google Shape;159;p26"/>
          <p:cNvPicPr preferRelativeResize="0"/>
          <p:nvPr/>
        </p:nvPicPr>
        <p:blipFill>
          <a:blip r:embed="rId4">
            <a:alphaModFix/>
          </a:blip>
          <a:stretch>
            <a:fillRect/>
          </a:stretch>
        </p:blipFill>
        <p:spPr>
          <a:xfrm>
            <a:off x="2293963" y="1793300"/>
            <a:ext cx="4556075" cy="325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2121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152400" y="152400"/>
            <a:ext cx="8839199" cy="48385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PNL outcomes</a:t>
            </a:r>
            <a:endParaRPr>
              <a:latin typeface="Times New Roman"/>
              <a:ea typeface="Times New Roman"/>
              <a:cs typeface="Times New Roman"/>
              <a:sym typeface="Times New Roman"/>
            </a:endParaRPr>
          </a:p>
        </p:txBody>
      </p:sp>
      <p:pic>
        <p:nvPicPr>
          <p:cNvPr id="175" name="Google Shape;175;p29"/>
          <p:cNvPicPr preferRelativeResize="0"/>
          <p:nvPr/>
        </p:nvPicPr>
        <p:blipFill>
          <a:blip r:embed="rId3">
            <a:alphaModFix/>
          </a:blip>
          <a:stretch>
            <a:fillRect/>
          </a:stretch>
        </p:blipFill>
        <p:spPr>
          <a:xfrm>
            <a:off x="152400" y="1648900"/>
            <a:ext cx="8839196" cy="21418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Gamma and Lambda effects on portfolio outcomes</a:t>
            </a:r>
            <a:endParaRPr>
              <a:latin typeface="Times New Roman"/>
              <a:ea typeface="Times New Roman"/>
              <a:cs typeface="Times New Roman"/>
              <a:sym typeface="Times New Roman"/>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latin typeface="Times New Roman"/>
              <a:ea typeface="Times New Roman"/>
              <a:cs typeface="Times New Roman"/>
              <a:sym typeface="Times New Roman"/>
            </a:endParaRPr>
          </a:p>
        </p:txBody>
      </p:sp>
      <p:graphicFrame>
        <p:nvGraphicFramePr>
          <p:cNvPr id="182" name="Google Shape;182;p30"/>
          <p:cNvGraphicFramePr/>
          <p:nvPr/>
        </p:nvGraphicFramePr>
        <p:xfrm>
          <a:off x="952500" y="1428750"/>
          <a:ext cx="3000000" cy="3000000"/>
        </p:xfrm>
        <a:graphic>
          <a:graphicData uri="http://schemas.openxmlformats.org/drawingml/2006/table">
            <a:tbl>
              <a:tblPr>
                <a:noFill/>
                <a:tableStyleId>{A53080AE-57A9-47CA-A101-432847424BE2}</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sz="2500">
                          <a:solidFill>
                            <a:srgbClr val="282828"/>
                          </a:solidFill>
                          <a:highlight>
                            <a:srgbClr val="FFFFFF"/>
                          </a:highlight>
                        </a:rPr>
                        <a:t> </a:t>
                      </a:r>
                      <a:r>
                        <a:rPr lang="en" sz="2500">
                          <a:solidFill>
                            <a:srgbClr val="282828"/>
                          </a:solidFill>
                          <a:highlight>
                            <a:srgbClr val="FFFFFF"/>
                          </a:highlight>
                        </a:rPr>
                        <a:t>γ </a:t>
                      </a:r>
                      <a:r>
                        <a:rPr lang="en" sz="2500">
                          <a:solidFill>
                            <a:srgbClr val="282828"/>
                          </a:solidFill>
                          <a:highlight>
                            <a:srgbClr val="FFFFFF"/>
                          </a:highlight>
                        </a:rPr>
                        <a:t> /  λ</a:t>
                      </a:r>
                      <a:endParaRPr sz="2700"/>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highlight>
                            <a:srgbClr val="FFFF00"/>
                          </a:highlight>
                        </a:rPr>
                        <a:t>1000</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t>10000</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rgbClr val="6AA84F"/>
                          </a:solidFill>
                        </a:rPr>
                        <a:t>1.33 </a:t>
                      </a:r>
                      <a:r>
                        <a:rPr lang="en"/>
                        <a:t>| </a:t>
                      </a:r>
                      <a:r>
                        <a:rPr lang="en">
                          <a:solidFill>
                            <a:srgbClr val="FF0000"/>
                          </a:solidFill>
                        </a:rPr>
                        <a:t>1.13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1.21</a:t>
                      </a:r>
                      <a:r>
                        <a:rPr lang="en"/>
                        <a:t> | </a:t>
                      </a:r>
                      <a:r>
                        <a:rPr lang="en">
                          <a:solidFill>
                            <a:srgbClr val="FF0000"/>
                          </a:solidFill>
                        </a:rPr>
                        <a:t>1.07</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1.04</a:t>
                      </a:r>
                      <a:r>
                        <a:rPr lang="en"/>
                        <a:t> | </a:t>
                      </a:r>
                      <a:r>
                        <a:rPr lang="en">
                          <a:solidFill>
                            <a:srgbClr val="FF0000"/>
                          </a:solidFill>
                        </a:rPr>
                        <a:t>0.968</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0</a:t>
                      </a:r>
                      <a:r>
                        <a:rPr lang="en"/>
                        <a:t>.</a:t>
                      </a:r>
                      <a:r>
                        <a:rPr lang="en">
                          <a:solidFill>
                            <a:srgbClr val="6AA84F"/>
                          </a:solidFill>
                        </a:rPr>
                        <a:t>73</a:t>
                      </a:r>
                      <a:r>
                        <a:rPr lang="en"/>
                        <a:t> | </a:t>
                      </a:r>
                      <a:r>
                        <a:rPr lang="en">
                          <a:solidFill>
                            <a:srgbClr val="FF0000"/>
                          </a:solidFill>
                        </a:rPr>
                        <a:t>0.753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0.35</a:t>
                      </a:r>
                      <a:r>
                        <a:rPr lang="en"/>
                        <a:t> | </a:t>
                      </a:r>
                      <a:r>
                        <a:rPr lang="en">
                          <a:solidFill>
                            <a:srgbClr val="FF0000"/>
                          </a:solidFill>
                        </a:rPr>
                        <a:t>0.44</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solidFill>
                            <a:srgbClr val="6AA84F"/>
                          </a:solidFill>
                        </a:rPr>
                        <a:t>12.1 </a:t>
                      </a:r>
                      <a:r>
                        <a:rPr lang="en"/>
                        <a:t>| </a:t>
                      </a:r>
                      <a:r>
                        <a:rPr lang="en">
                          <a:solidFill>
                            <a:srgbClr val="FF0000"/>
                          </a:solidFill>
                        </a:rPr>
                        <a:t>10.7</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10.4</a:t>
                      </a:r>
                      <a:r>
                        <a:rPr lang="en"/>
                        <a:t> | </a:t>
                      </a:r>
                      <a:r>
                        <a:rPr lang="en">
                          <a:solidFill>
                            <a:srgbClr val="FF0000"/>
                          </a:solidFill>
                        </a:rPr>
                        <a:t>9.68</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7</a:t>
                      </a:r>
                      <a:r>
                        <a:rPr lang="en"/>
                        <a:t>.</a:t>
                      </a:r>
                      <a:r>
                        <a:rPr lang="en">
                          <a:solidFill>
                            <a:srgbClr val="6AA84F"/>
                          </a:solidFill>
                        </a:rPr>
                        <a:t>32</a:t>
                      </a:r>
                      <a:r>
                        <a:rPr lang="en"/>
                        <a:t> | </a:t>
                      </a:r>
                      <a:r>
                        <a:rPr lang="en">
                          <a:solidFill>
                            <a:srgbClr val="FF0000"/>
                          </a:solidFill>
                        </a:rPr>
                        <a:t>7.53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3.45</a:t>
                      </a:r>
                      <a:r>
                        <a:rPr lang="en"/>
                        <a:t> | </a:t>
                      </a:r>
                      <a:r>
                        <a:rPr lang="en">
                          <a:solidFill>
                            <a:srgbClr val="FF0000"/>
                          </a:solidFill>
                        </a:rPr>
                        <a:t>4.43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1.03</a:t>
                      </a:r>
                      <a:r>
                        <a:rPr lang="en"/>
                        <a:t> | </a:t>
                      </a:r>
                      <a:r>
                        <a:rPr lang="en">
                          <a:solidFill>
                            <a:srgbClr val="FF0000"/>
                          </a:solidFill>
                        </a:rPr>
                        <a:t>2.05</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0.01</a:t>
                      </a:r>
                      <a:endParaRPr/>
                    </a:p>
                  </a:txBody>
                  <a:tcPr marT="91425" marB="91425" marR="91425" marL="91425"/>
                </a:tc>
                <a:tc>
                  <a:txBody>
                    <a:bodyPr/>
                    <a:lstStyle/>
                    <a:p>
                      <a:pPr indent="0" lvl="0" marL="0" rtl="0" algn="l">
                        <a:spcBef>
                          <a:spcPts val="0"/>
                        </a:spcBef>
                        <a:spcAft>
                          <a:spcPts val="0"/>
                        </a:spcAft>
                        <a:buNone/>
                      </a:pPr>
                      <a:r>
                        <a:rPr lang="en">
                          <a:solidFill>
                            <a:srgbClr val="6AA84F"/>
                          </a:solidFill>
                        </a:rPr>
                        <a:t>104</a:t>
                      </a:r>
                      <a:r>
                        <a:rPr lang="en"/>
                        <a:t> | </a:t>
                      </a:r>
                      <a:r>
                        <a:rPr lang="en">
                          <a:solidFill>
                            <a:srgbClr val="FF0000"/>
                          </a:solidFill>
                        </a:rPr>
                        <a:t>97.9</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73</a:t>
                      </a:r>
                      <a:r>
                        <a:rPr lang="en"/>
                        <a:t>.</a:t>
                      </a:r>
                      <a:r>
                        <a:rPr lang="en">
                          <a:solidFill>
                            <a:srgbClr val="6AA84F"/>
                          </a:solidFill>
                        </a:rPr>
                        <a:t>2</a:t>
                      </a:r>
                      <a:r>
                        <a:rPr lang="en"/>
                        <a:t> | </a:t>
                      </a:r>
                      <a:r>
                        <a:rPr lang="en">
                          <a:solidFill>
                            <a:srgbClr val="FF0000"/>
                          </a:solidFill>
                        </a:rPr>
                        <a:t>75.3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34.5</a:t>
                      </a:r>
                      <a:r>
                        <a:rPr lang="en"/>
                        <a:t> | </a:t>
                      </a:r>
                      <a:r>
                        <a:rPr lang="en">
                          <a:solidFill>
                            <a:srgbClr val="FF0000"/>
                          </a:solidFill>
                        </a:rPr>
                        <a:t>44.32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10</a:t>
                      </a:r>
                      <a:r>
                        <a:rPr lang="en"/>
                        <a:t>.</a:t>
                      </a:r>
                      <a:r>
                        <a:rPr lang="en">
                          <a:solidFill>
                            <a:srgbClr val="6AA84F"/>
                          </a:solidFill>
                        </a:rPr>
                        <a:t>3</a:t>
                      </a:r>
                      <a:r>
                        <a:rPr lang="en"/>
                        <a:t> | </a:t>
                      </a:r>
                      <a:r>
                        <a:rPr lang="en">
                          <a:solidFill>
                            <a:srgbClr val="FF0000"/>
                          </a:solidFill>
                        </a:rPr>
                        <a:t>20.5</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3.08</a:t>
                      </a:r>
                      <a:r>
                        <a:rPr lang="en"/>
                        <a:t> | </a:t>
                      </a:r>
                      <a:r>
                        <a:rPr lang="en">
                          <a:solidFill>
                            <a:srgbClr val="FF0000"/>
                          </a:solidFill>
                        </a:rPr>
                        <a:t>13.6</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highlight>
                            <a:srgbClr val="FFFF00"/>
                          </a:highlight>
                        </a:rPr>
                        <a:t>0.001</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solidFill>
                            <a:srgbClr val="6AA84F"/>
                          </a:solidFill>
                        </a:rPr>
                        <a:t>732</a:t>
                      </a:r>
                      <a:r>
                        <a:rPr lang="en"/>
                        <a:t> | </a:t>
                      </a:r>
                      <a:r>
                        <a:rPr lang="en">
                          <a:solidFill>
                            <a:srgbClr val="FF0000"/>
                          </a:solidFill>
                        </a:rPr>
                        <a:t>7</a:t>
                      </a:r>
                      <a:r>
                        <a:rPr lang="en">
                          <a:solidFill>
                            <a:srgbClr val="FF0000"/>
                          </a:solidFill>
                        </a:rPr>
                        <a:t>52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344.8</a:t>
                      </a:r>
                      <a:r>
                        <a:rPr lang="en"/>
                        <a:t> |</a:t>
                      </a:r>
                      <a:r>
                        <a:rPr lang="en">
                          <a:solidFill>
                            <a:srgbClr val="FF0000"/>
                          </a:solidFill>
                        </a:rPr>
                        <a:t>443.2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103</a:t>
                      </a:r>
                      <a:r>
                        <a:rPr lang="en"/>
                        <a:t>.</a:t>
                      </a:r>
                      <a:r>
                        <a:rPr lang="en">
                          <a:solidFill>
                            <a:srgbClr val="6AA84F"/>
                          </a:solidFill>
                        </a:rPr>
                        <a:t>2</a:t>
                      </a:r>
                      <a:r>
                        <a:rPr lang="en"/>
                        <a:t> |</a:t>
                      </a:r>
                      <a:r>
                        <a:rPr lang="en">
                          <a:solidFill>
                            <a:srgbClr val="FF0000"/>
                          </a:solidFill>
                        </a:rPr>
                        <a:t>205.3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30</a:t>
                      </a:r>
                      <a:r>
                        <a:rPr lang="en"/>
                        <a:t>.</a:t>
                      </a:r>
                      <a:r>
                        <a:rPr lang="en">
                          <a:solidFill>
                            <a:srgbClr val="6AA84F"/>
                          </a:solidFill>
                        </a:rPr>
                        <a:t>8</a:t>
                      </a:r>
                      <a:r>
                        <a:rPr lang="en"/>
                        <a:t> | </a:t>
                      </a:r>
                      <a:r>
                        <a:rPr lang="en">
                          <a:solidFill>
                            <a:srgbClr val="FF0000"/>
                          </a:solidFill>
                        </a:rPr>
                        <a:t>136.2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12.6</a:t>
                      </a:r>
                      <a:r>
                        <a:rPr lang="en"/>
                        <a:t> | </a:t>
                      </a:r>
                      <a:r>
                        <a:rPr lang="en">
                          <a:solidFill>
                            <a:srgbClr val="FF0000"/>
                          </a:solidFill>
                        </a:rPr>
                        <a:t>80.4</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0.0001</a:t>
                      </a:r>
                      <a:endParaRPr/>
                    </a:p>
                  </a:txBody>
                  <a:tcPr marT="91425" marB="91425" marR="91425" marL="91425"/>
                </a:tc>
                <a:tc>
                  <a:txBody>
                    <a:bodyPr/>
                    <a:lstStyle/>
                    <a:p>
                      <a:pPr indent="0" lvl="0" marL="0" rtl="0" algn="l">
                        <a:spcBef>
                          <a:spcPts val="0"/>
                        </a:spcBef>
                        <a:spcAft>
                          <a:spcPts val="0"/>
                        </a:spcAft>
                        <a:buNone/>
                      </a:pPr>
                      <a:r>
                        <a:rPr lang="en">
                          <a:solidFill>
                            <a:srgbClr val="6AA84F"/>
                          </a:solidFill>
                        </a:rPr>
                        <a:t>3448</a:t>
                      </a:r>
                      <a:r>
                        <a:rPr lang="en"/>
                        <a:t> | </a:t>
                      </a:r>
                      <a:r>
                        <a:rPr lang="en">
                          <a:solidFill>
                            <a:srgbClr val="FF0000"/>
                          </a:solidFill>
                        </a:rPr>
                        <a:t>4432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1032 </a:t>
                      </a:r>
                      <a:r>
                        <a:rPr lang="en"/>
                        <a:t>| </a:t>
                      </a:r>
                      <a:r>
                        <a:rPr lang="en">
                          <a:solidFill>
                            <a:srgbClr val="FF0000"/>
                          </a:solidFill>
                        </a:rPr>
                        <a:t>2053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308.8</a:t>
                      </a:r>
                      <a:r>
                        <a:rPr lang="en"/>
                        <a:t> | </a:t>
                      </a:r>
                      <a:r>
                        <a:rPr lang="en">
                          <a:solidFill>
                            <a:srgbClr val="FF0000"/>
                          </a:solidFill>
                        </a:rPr>
                        <a:t>1362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125</a:t>
                      </a:r>
                      <a:r>
                        <a:rPr lang="en"/>
                        <a:t>.</a:t>
                      </a:r>
                      <a:r>
                        <a:rPr lang="en">
                          <a:solidFill>
                            <a:srgbClr val="6AA84F"/>
                          </a:solidFill>
                        </a:rPr>
                        <a:t>6</a:t>
                      </a:r>
                      <a:r>
                        <a:rPr lang="en"/>
                        <a:t> |</a:t>
                      </a:r>
                      <a:r>
                        <a:rPr lang="en">
                          <a:solidFill>
                            <a:srgbClr val="FF0000"/>
                          </a:solidFill>
                        </a:rPr>
                        <a:t>803.5</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6AA84F"/>
                          </a:solidFill>
                        </a:rPr>
                        <a:t>24.9</a:t>
                      </a:r>
                      <a:r>
                        <a:rPr lang="en"/>
                        <a:t> | </a:t>
                      </a:r>
                      <a:r>
                        <a:rPr lang="en">
                          <a:solidFill>
                            <a:srgbClr val="FF0000"/>
                          </a:solidFill>
                        </a:rPr>
                        <a:t>170.3</a:t>
                      </a:r>
                      <a:endParaRPr>
                        <a:solidFill>
                          <a:srgbClr val="FF0000"/>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1"/>
          <p:cNvPicPr preferRelativeResize="0"/>
          <p:nvPr/>
        </p:nvPicPr>
        <p:blipFill>
          <a:blip r:embed="rId3">
            <a:alphaModFix/>
          </a:blip>
          <a:stretch>
            <a:fillRect/>
          </a:stretch>
        </p:blipFill>
        <p:spPr>
          <a:xfrm>
            <a:off x="72775" y="83000"/>
            <a:ext cx="8992401" cy="4922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113700" y="1608500"/>
            <a:ext cx="8774100" cy="213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The paper examined the </a:t>
            </a:r>
            <a:r>
              <a:rPr lang="en">
                <a:latin typeface="Times New Roman"/>
                <a:ea typeface="Times New Roman"/>
                <a:cs typeface="Times New Roman"/>
                <a:sym typeface="Times New Roman"/>
              </a:rPr>
              <a:t>performance</a:t>
            </a:r>
            <a:r>
              <a:rPr lang="en">
                <a:latin typeface="Times New Roman"/>
                <a:ea typeface="Times New Roman"/>
                <a:cs typeface="Times New Roman"/>
                <a:sym typeface="Times New Roman"/>
              </a:rPr>
              <a:t> of mean-variance efficient portfolios spanning the period 1996 to 2020. These portfolios included </a:t>
            </a:r>
            <a:r>
              <a:rPr lang="en">
                <a:latin typeface="Times New Roman"/>
                <a:ea typeface="Times New Roman"/>
                <a:cs typeface="Times New Roman"/>
                <a:sym typeface="Times New Roman"/>
              </a:rPr>
              <a:t>monthly</a:t>
            </a:r>
            <a:r>
              <a:rPr lang="en">
                <a:latin typeface="Times New Roman"/>
                <a:ea typeface="Times New Roman"/>
                <a:cs typeface="Times New Roman"/>
                <a:sym typeface="Times New Roman"/>
              </a:rPr>
              <a:t> options with strikes from S&amp;P 500, Nasdaq 100, and Dow Jones indexes. The authors introduces a naive technique in the study for selecting option portfolios that optimize the Sharpe ratio, considering position limits, and distinguishing between buying and selling prices as well as shorting and longing prices. This approach bears </a:t>
            </a:r>
            <a:r>
              <a:rPr lang="en">
                <a:latin typeface="Times New Roman"/>
                <a:ea typeface="Times New Roman"/>
                <a:cs typeface="Times New Roman"/>
                <a:sym typeface="Times New Roman"/>
              </a:rPr>
              <a:t>similarity</a:t>
            </a:r>
            <a:r>
              <a:rPr lang="en">
                <a:latin typeface="Times New Roman"/>
                <a:ea typeface="Times New Roman"/>
                <a:cs typeface="Times New Roman"/>
                <a:sym typeface="Times New Roman"/>
              </a:rPr>
              <a:t> to portfolio weight regularization, a traditional technique in portfolio optimization designed to address issues associates with extreme asset weights in portfolio.</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Paper’s Methodology</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Monthly process based on:</a:t>
            </a:r>
            <a:endParaRPr>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Forecasted volatility</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Calculated Returns / Covariance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Risk - Aversion Factor</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Maximize Sharpe Ratio with position limits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Portfolio weight regularization to mitigate errors and price disparities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Methodology Comparison</a:t>
            </a:r>
            <a:endParaRPr>
              <a:latin typeface="Times New Roman"/>
              <a:ea typeface="Times New Roman"/>
              <a:cs typeface="Times New Roman"/>
              <a:sym typeface="Times New Roman"/>
            </a:endParaRPr>
          </a:p>
        </p:txBody>
      </p:sp>
      <p:sp>
        <p:nvSpPr>
          <p:cNvPr id="79" name="Google Shape;79;p17"/>
          <p:cNvSpPr txBox="1"/>
          <p:nvPr>
            <p:ph idx="1" type="body"/>
          </p:nvPr>
        </p:nvSpPr>
        <p:spPr>
          <a:xfrm>
            <a:off x="311700" y="1859100"/>
            <a:ext cx="3999900" cy="270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Data Range: 1996 - 2020</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Monthly weights rebalancing</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Volatility: GARCH method to factor volatility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Estimation of μ: </a:t>
            </a:r>
            <a:r>
              <a:rPr lang="en">
                <a:latin typeface="Times New Roman"/>
                <a:ea typeface="Times New Roman"/>
                <a:cs typeface="Times New Roman"/>
                <a:sym typeface="Times New Roman"/>
              </a:rPr>
              <a:t>Parameterized</a:t>
            </a:r>
            <a:r>
              <a:rPr lang="en">
                <a:latin typeface="Times New Roman"/>
                <a:ea typeface="Times New Roman"/>
                <a:cs typeface="Times New Roman"/>
                <a:sym typeface="Times New Roman"/>
              </a:rPr>
              <a:t> NASDAQ estimates using normal distributions</a:t>
            </a:r>
            <a:endParaRPr>
              <a:latin typeface="Times New Roman"/>
              <a:ea typeface="Times New Roman"/>
              <a:cs typeface="Times New Roman"/>
              <a:sym typeface="Times New Roman"/>
            </a:endParaRPr>
          </a:p>
        </p:txBody>
      </p:sp>
      <p:sp>
        <p:nvSpPr>
          <p:cNvPr id="80" name="Google Shape;80;p17"/>
          <p:cNvSpPr txBox="1"/>
          <p:nvPr>
            <p:ph idx="2" type="body"/>
          </p:nvPr>
        </p:nvSpPr>
        <p:spPr>
          <a:xfrm>
            <a:off x="4832400" y="1859100"/>
            <a:ext cx="3999900" cy="270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Data Range: 2018 - 2022</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Static weights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Volatility: Tradable strike range as spread proxy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solidFill>
                  <a:schemeClr val="dk1"/>
                </a:solidFill>
                <a:latin typeface="Times New Roman"/>
                <a:ea typeface="Times New Roman"/>
                <a:cs typeface="Times New Roman"/>
                <a:sym typeface="Times New Roman"/>
              </a:rPr>
              <a:t>Estimation of μ: Picking median strike price</a:t>
            </a:r>
            <a:endParaRPr>
              <a:latin typeface="Times New Roman"/>
              <a:ea typeface="Times New Roman"/>
              <a:cs typeface="Times New Roman"/>
              <a:sym typeface="Times New Roman"/>
            </a:endParaRPr>
          </a:p>
        </p:txBody>
      </p:sp>
      <p:sp>
        <p:nvSpPr>
          <p:cNvPr id="81" name="Google Shape;81;p17"/>
          <p:cNvSpPr txBox="1"/>
          <p:nvPr/>
        </p:nvSpPr>
        <p:spPr>
          <a:xfrm>
            <a:off x="311700" y="1249725"/>
            <a:ext cx="399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Paper’s </a:t>
            </a:r>
            <a:endParaRPr sz="1800">
              <a:latin typeface="Times New Roman"/>
              <a:ea typeface="Times New Roman"/>
              <a:cs typeface="Times New Roman"/>
              <a:sym typeface="Times New Roman"/>
            </a:endParaRPr>
          </a:p>
        </p:txBody>
      </p:sp>
      <p:sp>
        <p:nvSpPr>
          <p:cNvPr id="82" name="Google Shape;82;p17"/>
          <p:cNvSpPr txBox="1"/>
          <p:nvPr/>
        </p:nvSpPr>
        <p:spPr>
          <a:xfrm>
            <a:off x="4832400" y="1249725"/>
            <a:ext cx="399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Team John’s</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Clean-up Process</a:t>
            </a:r>
            <a:endParaRPr>
              <a:latin typeface="Times New Roman"/>
              <a:ea typeface="Times New Roman"/>
              <a:cs typeface="Times New Roman"/>
              <a:sym typeface="Times New Roman"/>
            </a:endParaRPr>
          </a:p>
        </p:txBody>
      </p:sp>
      <p:pic>
        <p:nvPicPr>
          <p:cNvPr id="88" name="Google Shape;88;p18"/>
          <p:cNvPicPr preferRelativeResize="0"/>
          <p:nvPr/>
        </p:nvPicPr>
        <p:blipFill>
          <a:blip r:embed="rId3">
            <a:alphaModFix/>
          </a:blip>
          <a:stretch>
            <a:fillRect/>
          </a:stretch>
        </p:blipFill>
        <p:spPr>
          <a:xfrm>
            <a:off x="2267450" y="1130137"/>
            <a:ext cx="4609100" cy="351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Clean-up Process</a:t>
            </a:r>
            <a:endParaRPr>
              <a:latin typeface="Times New Roman"/>
              <a:ea typeface="Times New Roman"/>
              <a:cs typeface="Times New Roman"/>
              <a:sym typeface="Times New Roman"/>
            </a:endParaRPr>
          </a:p>
        </p:txBody>
      </p:sp>
      <p:sp>
        <p:nvSpPr>
          <p:cNvPr id="94" name="Google Shape;94;p19"/>
          <p:cNvSpPr txBox="1"/>
          <p:nvPr>
            <p:ph idx="1" type="body"/>
          </p:nvPr>
        </p:nvSpPr>
        <p:spPr>
          <a:xfrm>
            <a:off x="311700" y="2024563"/>
            <a:ext cx="3565500" cy="158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2122"/>
              </a:buClr>
              <a:buSzPts val="1800"/>
              <a:buFont typeface="Times New Roman"/>
              <a:buAutoNum type="arabicPeriod"/>
            </a:pPr>
            <a:r>
              <a:rPr lang="en">
                <a:solidFill>
                  <a:srgbClr val="202122"/>
                </a:solidFill>
                <a:highlight>
                  <a:schemeClr val="lt1"/>
                </a:highlight>
                <a:latin typeface="Times New Roman"/>
                <a:ea typeface="Times New Roman"/>
                <a:cs typeface="Times New Roman"/>
                <a:sym typeface="Times New Roman"/>
              </a:rPr>
              <a:t>Filter second Fridays</a:t>
            </a:r>
            <a:endParaRPr>
              <a:solidFill>
                <a:srgbClr val="202122"/>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202122"/>
              </a:buClr>
              <a:buSzPts val="1800"/>
              <a:buFont typeface="Times New Roman"/>
              <a:buAutoNum type="arabicPeriod"/>
            </a:pPr>
            <a:r>
              <a:rPr lang="en">
                <a:solidFill>
                  <a:srgbClr val="202122"/>
                </a:solidFill>
                <a:highlight>
                  <a:schemeClr val="lt1"/>
                </a:highlight>
                <a:latin typeface="Times New Roman"/>
                <a:ea typeface="Times New Roman"/>
                <a:cs typeface="Times New Roman"/>
                <a:sym typeface="Times New Roman"/>
              </a:rPr>
              <a:t>Make sure there’s no bid &gt; ask</a:t>
            </a:r>
            <a:endParaRPr>
              <a:solidFill>
                <a:srgbClr val="202122"/>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202122"/>
              </a:buClr>
              <a:buSzPts val="1800"/>
              <a:buFont typeface="Times New Roman"/>
              <a:buAutoNum type="arabicPeriod"/>
            </a:pPr>
            <a:r>
              <a:rPr lang="en">
                <a:solidFill>
                  <a:srgbClr val="202122"/>
                </a:solidFill>
                <a:highlight>
                  <a:schemeClr val="lt1"/>
                </a:highlight>
                <a:latin typeface="Times New Roman"/>
                <a:ea typeface="Times New Roman"/>
                <a:cs typeface="Times New Roman"/>
                <a:sym typeface="Times New Roman"/>
              </a:rPr>
              <a:t>Calculate spot price using put–call parity</a:t>
            </a:r>
            <a:endParaRPr>
              <a:solidFill>
                <a:srgbClr val="20212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02122"/>
              </a:solidFill>
              <a:highlight>
                <a:schemeClr val="lt1"/>
              </a:highlight>
              <a:latin typeface="Times New Roman"/>
              <a:ea typeface="Times New Roman"/>
              <a:cs typeface="Times New Roman"/>
              <a:sym typeface="Times New Roman"/>
            </a:endParaRPr>
          </a:p>
          <a:p>
            <a:pPr indent="0" lvl="0" marL="457200" rtl="0" algn="l">
              <a:spcBef>
                <a:spcPts val="0"/>
              </a:spcBef>
              <a:spcAft>
                <a:spcPts val="1600"/>
              </a:spcAft>
              <a:buNone/>
            </a:pPr>
            <a:r>
              <a:t/>
            </a:r>
            <a:endParaRPr>
              <a:latin typeface="Times New Roman"/>
              <a:ea typeface="Times New Roman"/>
              <a:cs typeface="Times New Roman"/>
              <a:sym typeface="Times New Roman"/>
            </a:endParaRPr>
          </a:p>
        </p:txBody>
      </p:sp>
      <p:pic>
        <p:nvPicPr>
          <p:cNvPr id="95" name="Google Shape;95;p19"/>
          <p:cNvPicPr preferRelativeResize="0"/>
          <p:nvPr/>
        </p:nvPicPr>
        <p:blipFill>
          <a:blip r:embed="rId3">
            <a:alphaModFix/>
          </a:blip>
          <a:stretch>
            <a:fillRect/>
          </a:stretch>
        </p:blipFill>
        <p:spPr>
          <a:xfrm>
            <a:off x="4225700" y="1190000"/>
            <a:ext cx="4606600" cy="325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Clean-up Process</a:t>
            </a:r>
            <a:endParaRPr>
              <a:latin typeface="Times New Roman"/>
              <a:ea typeface="Times New Roman"/>
              <a:cs typeface="Times New Roman"/>
              <a:sym typeface="Times New Roman"/>
            </a:endParaRPr>
          </a:p>
        </p:txBody>
      </p:sp>
      <p:pic>
        <p:nvPicPr>
          <p:cNvPr id="101" name="Google Shape;101;p20"/>
          <p:cNvPicPr preferRelativeResize="0"/>
          <p:nvPr/>
        </p:nvPicPr>
        <p:blipFill>
          <a:blip r:embed="rId3">
            <a:alphaModFix/>
          </a:blip>
          <a:stretch>
            <a:fillRect/>
          </a:stretch>
        </p:blipFill>
        <p:spPr>
          <a:xfrm>
            <a:off x="4234750" y="1198200"/>
            <a:ext cx="4597550" cy="3228925"/>
          </a:xfrm>
          <a:prstGeom prst="rect">
            <a:avLst/>
          </a:prstGeom>
          <a:noFill/>
          <a:ln>
            <a:noFill/>
          </a:ln>
        </p:spPr>
      </p:pic>
      <p:sp>
        <p:nvSpPr>
          <p:cNvPr id="102" name="Google Shape;102;p20"/>
          <p:cNvSpPr txBox="1"/>
          <p:nvPr>
            <p:ph idx="1" type="body"/>
          </p:nvPr>
        </p:nvSpPr>
        <p:spPr>
          <a:xfrm>
            <a:off x="311700" y="2024563"/>
            <a:ext cx="3565500" cy="158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2122"/>
              </a:buClr>
              <a:buSzPts val="1800"/>
              <a:buFont typeface="Times New Roman"/>
              <a:buAutoNum type="arabicPeriod"/>
            </a:pPr>
            <a:r>
              <a:rPr lang="en">
                <a:solidFill>
                  <a:srgbClr val="202122"/>
                </a:solidFill>
                <a:highlight>
                  <a:schemeClr val="lt1"/>
                </a:highlight>
                <a:latin typeface="Times New Roman"/>
                <a:ea typeface="Times New Roman"/>
                <a:cs typeface="Times New Roman"/>
                <a:sym typeface="Times New Roman"/>
              </a:rPr>
              <a:t>Use median as midpoint</a:t>
            </a:r>
            <a:endParaRPr>
              <a:solidFill>
                <a:srgbClr val="202122"/>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202122"/>
              </a:buClr>
              <a:buSzPts val="1800"/>
              <a:buFont typeface="Times New Roman"/>
              <a:buAutoNum type="arabicPeriod"/>
            </a:pPr>
            <a:r>
              <a:rPr lang="en">
                <a:solidFill>
                  <a:srgbClr val="202122"/>
                </a:solidFill>
                <a:highlight>
                  <a:schemeClr val="lt1"/>
                </a:highlight>
                <a:latin typeface="Times New Roman"/>
                <a:ea typeface="Times New Roman"/>
                <a:cs typeface="Times New Roman"/>
                <a:sym typeface="Times New Roman"/>
              </a:rPr>
              <a:t>Sample 35 </a:t>
            </a:r>
            <a:r>
              <a:rPr lang="en">
                <a:solidFill>
                  <a:srgbClr val="202122"/>
                </a:solidFill>
                <a:highlight>
                  <a:schemeClr val="lt1"/>
                </a:highlight>
                <a:latin typeface="Times New Roman"/>
                <a:ea typeface="Times New Roman"/>
                <a:cs typeface="Times New Roman"/>
                <a:sym typeface="Times New Roman"/>
              </a:rPr>
              <a:t>strike</a:t>
            </a:r>
            <a:r>
              <a:rPr lang="en">
                <a:solidFill>
                  <a:srgbClr val="202122"/>
                </a:solidFill>
                <a:highlight>
                  <a:schemeClr val="lt1"/>
                </a:highlight>
                <a:latin typeface="Times New Roman"/>
                <a:ea typeface="Times New Roman"/>
                <a:cs typeface="Times New Roman"/>
                <a:sym typeface="Times New Roman"/>
              </a:rPr>
              <a:t> prices in equal proportion</a:t>
            </a:r>
            <a:endParaRPr>
              <a:solidFill>
                <a:srgbClr val="202122"/>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202122"/>
              </a:buClr>
              <a:buSzPts val="1800"/>
              <a:buFont typeface="Times New Roman"/>
              <a:buAutoNum type="arabicPeriod"/>
            </a:pPr>
            <a:r>
              <a:rPr lang="en">
                <a:solidFill>
                  <a:srgbClr val="202122"/>
                </a:solidFill>
                <a:highlight>
                  <a:schemeClr val="lt1"/>
                </a:highlight>
                <a:latin typeface="Times New Roman"/>
                <a:ea typeface="Times New Roman"/>
                <a:cs typeface="Times New Roman"/>
                <a:sym typeface="Times New Roman"/>
              </a:rPr>
              <a:t>Calculate each PNL </a:t>
            </a:r>
            <a:endParaRPr>
              <a:solidFill>
                <a:srgbClr val="20212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02122"/>
              </a:solidFill>
              <a:highlight>
                <a:schemeClr val="lt1"/>
              </a:highlight>
              <a:latin typeface="Times New Roman"/>
              <a:ea typeface="Times New Roman"/>
              <a:cs typeface="Times New Roman"/>
              <a:sym typeface="Times New Roman"/>
            </a:endParaRPr>
          </a:p>
          <a:p>
            <a:pPr indent="0" lvl="0" marL="45720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Clean-up Process</a:t>
            </a:r>
            <a:endParaRPr>
              <a:latin typeface="Times New Roman"/>
              <a:ea typeface="Times New Roman"/>
              <a:cs typeface="Times New Roman"/>
              <a:sym typeface="Times New Roman"/>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latin typeface="Times New Roman"/>
              <a:ea typeface="Times New Roman"/>
              <a:cs typeface="Times New Roman"/>
              <a:sym typeface="Times New Roman"/>
            </a:endParaRPr>
          </a:p>
        </p:txBody>
      </p:sp>
      <p:pic>
        <p:nvPicPr>
          <p:cNvPr id="109" name="Google Shape;109;p21"/>
          <p:cNvPicPr preferRelativeResize="0"/>
          <p:nvPr/>
        </p:nvPicPr>
        <p:blipFill>
          <a:blip r:embed="rId3">
            <a:alphaModFix/>
          </a:blip>
          <a:stretch>
            <a:fillRect/>
          </a:stretch>
        </p:blipFill>
        <p:spPr>
          <a:xfrm>
            <a:off x="1040825" y="1463550"/>
            <a:ext cx="2209800" cy="1924050"/>
          </a:xfrm>
          <a:prstGeom prst="rect">
            <a:avLst/>
          </a:prstGeom>
          <a:noFill/>
          <a:ln>
            <a:noFill/>
          </a:ln>
        </p:spPr>
      </p:pic>
      <p:pic>
        <p:nvPicPr>
          <p:cNvPr id="110" name="Google Shape;110;p21"/>
          <p:cNvPicPr preferRelativeResize="0"/>
          <p:nvPr/>
        </p:nvPicPr>
        <p:blipFill>
          <a:blip r:embed="rId4">
            <a:alphaModFix/>
          </a:blip>
          <a:stretch>
            <a:fillRect/>
          </a:stretch>
        </p:blipFill>
        <p:spPr>
          <a:xfrm>
            <a:off x="5103150" y="1477838"/>
            <a:ext cx="2324100" cy="1895475"/>
          </a:xfrm>
          <a:prstGeom prst="rect">
            <a:avLst/>
          </a:prstGeom>
          <a:noFill/>
          <a:ln>
            <a:noFill/>
          </a:ln>
        </p:spPr>
      </p:pic>
      <p:sp>
        <p:nvSpPr>
          <p:cNvPr id="111" name="Google Shape;111;p21"/>
          <p:cNvSpPr txBox="1"/>
          <p:nvPr/>
        </p:nvSpPr>
        <p:spPr>
          <a:xfrm>
            <a:off x="547400" y="3704125"/>
            <a:ext cx="3697800" cy="831300"/>
          </a:xfrm>
          <a:prstGeom prst="rect">
            <a:avLst/>
          </a:prstGeom>
          <a:noFill/>
          <a:ln>
            <a:noFill/>
          </a:ln>
        </p:spPr>
        <p:txBody>
          <a:bodyPr anchorCtr="0" anchor="t" bIns="91425" lIns="91425" spcFirstLastPara="1" rIns="91425" wrap="square" tIns="91425">
            <a:spAutoFit/>
          </a:bodyPr>
          <a:lstStyle/>
          <a:p>
            <a:pPr indent="-317500" lvl="1" marL="914400" rtl="0" algn="l">
              <a:lnSpc>
                <a:spcPct val="2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 :  NASDAQ 100</a:t>
            </a:r>
            <a:endParaRPr>
              <a:solidFill>
                <a:srgbClr val="000000"/>
              </a:solidFill>
              <a:latin typeface="Times New Roman"/>
              <a:ea typeface="Times New Roman"/>
              <a:cs typeface="Times New Roman"/>
              <a:sym typeface="Times New Roman"/>
            </a:endParaRPr>
          </a:p>
          <a:p>
            <a:pPr indent="-317500" lvl="1" marL="914400" rtl="0" algn="l">
              <a:lnSpc>
                <a:spcPct val="2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K : Strike</a:t>
            </a:r>
            <a:endParaRPr>
              <a:solidFill>
                <a:srgbClr val="000000"/>
              </a:solidFill>
              <a:latin typeface="Times New Roman"/>
              <a:ea typeface="Times New Roman"/>
              <a:cs typeface="Times New Roman"/>
              <a:sym typeface="Times New Roman"/>
            </a:endParaRPr>
          </a:p>
        </p:txBody>
      </p:sp>
      <p:sp>
        <p:nvSpPr>
          <p:cNvPr id="112" name="Google Shape;112;p21"/>
          <p:cNvSpPr txBox="1"/>
          <p:nvPr/>
        </p:nvSpPr>
        <p:spPr>
          <a:xfrm>
            <a:off x="4565100" y="3704125"/>
            <a:ext cx="3995700" cy="572700"/>
          </a:xfrm>
          <a:prstGeom prst="rect">
            <a:avLst/>
          </a:prstGeom>
          <a:noFill/>
          <a:ln>
            <a:noFill/>
          </a:ln>
        </p:spPr>
        <p:txBody>
          <a:bodyPr anchorCtr="0" anchor="t" bIns="91425" lIns="91425" spcFirstLastPara="1" rIns="91425" wrap="square" tIns="91425">
            <a:noAutofit/>
          </a:bodyPr>
          <a:lstStyle/>
          <a:p>
            <a:pPr indent="-317500" lvl="1" marL="914400" rtl="0" algn="l">
              <a:lnSpc>
                <a:spcPct val="2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 C : Option Premium</a:t>
            </a:r>
            <a:endParaRPr>
              <a:solidFill>
                <a:srgbClr val="000000"/>
              </a:solidFill>
              <a:latin typeface="Times New Roman"/>
              <a:ea typeface="Times New Roman"/>
              <a:cs typeface="Times New Roman"/>
              <a:sym typeface="Times New Roman"/>
            </a:endParaRPr>
          </a:p>
          <a:p>
            <a:pPr indent="0" lvl="0" marL="914400" rtl="0" algn="l">
              <a:lnSpc>
                <a:spcPct val="200000"/>
              </a:lnSpc>
              <a:spcBef>
                <a:spcPts val="1600"/>
              </a:spcBef>
              <a:spcAft>
                <a:spcPts val="0"/>
              </a:spcAft>
              <a:buNone/>
            </a:pPr>
            <a:r>
              <a:t/>
            </a:r>
            <a:endParaRPr>
              <a:solidFill>
                <a:srgbClr val="000000"/>
              </a:solidFill>
              <a:latin typeface="Raleway"/>
              <a:ea typeface="Raleway"/>
              <a:cs typeface="Raleway"/>
              <a:sym typeface="Raleway"/>
            </a:endParaRPr>
          </a:p>
          <a:p>
            <a:pPr indent="0" lvl="0" marL="0" rtl="0" algn="l">
              <a:spcBef>
                <a:spcPts val="1600"/>
              </a:spcBef>
              <a:spcAft>
                <a:spcPts val="0"/>
              </a:spcAft>
              <a:buNone/>
            </a:pPr>
            <a:r>
              <a:t/>
            </a:r>
            <a:endParaRPr sz="18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Markowitz’s Mean-Variance Analysis</a:t>
            </a:r>
            <a:endParaRPr>
              <a:latin typeface="Times New Roman"/>
              <a:ea typeface="Times New Roman"/>
              <a:cs typeface="Times New Roman"/>
              <a:sym typeface="Times New Roman"/>
            </a:endParaRPr>
          </a:p>
        </p:txBody>
      </p:sp>
      <p:sp>
        <p:nvSpPr>
          <p:cNvPr id="118" name="Google Shape;118;p22"/>
          <p:cNvSpPr txBox="1"/>
          <p:nvPr>
            <p:ph idx="1" type="body"/>
          </p:nvPr>
        </p:nvSpPr>
        <p:spPr>
          <a:xfrm>
            <a:off x="311700" y="1484200"/>
            <a:ext cx="8158500" cy="3105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02122"/>
              </a:buClr>
              <a:buSzPts val="2000"/>
              <a:buFont typeface="Times New Roman"/>
              <a:buChar char="●"/>
            </a:pPr>
            <a:r>
              <a:rPr lang="en" sz="2000">
                <a:solidFill>
                  <a:srgbClr val="202122"/>
                </a:solidFill>
                <a:highlight>
                  <a:srgbClr val="FFFFFF"/>
                </a:highlight>
                <a:latin typeface="Times New Roman"/>
                <a:ea typeface="Times New Roman"/>
                <a:cs typeface="Times New Roman"/>
                <a:sym typeface="Times New Roman"/>
              </a:rPr>
              <a:t>Idea: </a:t>
            </a:r>
            <a:r>
              <a:rPr lang="en" sz="2000">
                <a:solidFill>
                  <a:srgbClr val="111111"/>
                </a:solidFill>
                <a:highlight>
                  <a:srgbClr val="FFFFFF"/>
                </a:highlight>
                <a:latin typeface="Times New Roman"/>
                <a:ea typeface="Times New Roman"/>
                <a:cs typeface="Times New Roman"/>
                <a:sym typeface="Times New Roman"/>
              </a:rPr>
              <a:t>construct a portfolio of multiple assets that will maximize return for a given level of risk.</a:t>
            </a:r>
            <a:endParaRPr sz="2000">
              <a:solidFill>
                <a:srgbClr val="111111"/>
              </a:solidFill>
              <a:highlight>
                <a:srgbClr val="FFFFFF"/>
              </a:highlight>
              <a:latin typeface="Times New Roman"/>
              <a:ea typeface="Times New Roman"/>
              <a:cs typeface="Times New Roman"/>
              <a:sym typeface="Times New Roman"/>
            </a:endParaRPr>
          </a:p>
          <a:p>
            <a:pPr indent="-342900" lvl="1" marL="914400" rtl="0" algn="l">
              <a:spcBef>
                <a:spcPts val="0"/>
              </a:spcBef>
              <a:spcAft>
                <a:spcPts val="0"/>
              </a:spcAft>
              <a:buClr>
                <a:srgbClr val="111111"/>
              </a:buClr>
              <a:buSzPts val="1800"/>
              <a:buFont typeface="Times New Roman"/>
              <a:buChar char="○"/>
            </a:pPr>
            <a:r>
              <a:rPr lang="en" sz="1800">
                <a:solidFill>
                  <a:srgbClr val="111111"/>
                </a:solidFill>
                <a:highlight>
                  <a:srgbClr val="FFFFFF"/>
                </a:highlight>
                <a:latin typeface="Times New Roman"/>
                <a:ea typeface="Times New Roman"/>
                <a:cs typeface="Times New Roman"/>
                <a:sym typeface="Times New Roman"/>
              </a:rPr>
              <a:t>Expected return: </a:t>
            </a:r>
            <a:endParaRPr sz="1800">
              <a:solidFill>
                <a:srgbClr val="111111"/>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111111"/>
              </a:buClr>
              <a:buSzPts val="2000"/>
              <a:buFont typeface="Times New Roman"/>
              <a:buChar char="○"/>
            </a:pPr>
            <a:r>
              <a:rPr lang="en" sz="1800">
                <a:solidFill>
                  <a:srgbClr val="111111"/>
                </a:solidFill>
                <a:highlight>
                  <a:srgbClr val="FFFFFF"/>
                </a:highlight>
                <a:latin typeface="Times New Roman"/>
                <a:ea typeface="Times New Roman"/>
                <a:cs typeface="Times New Roman"/>
                <a:sym typeface="Times New Roman"/>
              </a:rPr>
              <a:t>Risk:</a:t>
            </a:r>
            <a:r>
              <a:rPr lang="en" sz="2000">
                <a:solidFill>
                  <a:srgbClr val="111111"/>
                </a:solidFill>
                <a:highlight>
                  <a:srgbClr val="FFFFFF"/>
                </a:highlight>
                <a:latin typeface="Times New Roman"/>
                <a:ea typeface="Times New Roman"/>
                <a:cs typeface="Times New Roman"/>
                <a:sym typeface="Times New Roman"/>
              </a:rPr>
              <a:t> </a:t>
            </a:r>
            <a:endParaRPr sz="2000">
              <a:solidFill>
                <a:srgbClr val="111111"/>
              </a:solidFill>
              <a:highlight>
                <a:srgbClr val="FFFFFF"/>
              </a:highlight>
              <a:latin typeface="Times New Roman"/>
              <a:ea typeface="Times New Roman"/>
              <a:cs typeface="Times New Roman"/>
              <a:sym typeface="Times New Roman"/>
            </a:endParaRPr>
          </a:p>
        </p:txBody>
      </p:sp>
      <p:pic>
        <p:nvPicPr>
          <p:cNvPr id="119" name="Google Shape;119;p22"/>
          <p:cNvPicPr preferRelativeResize="0"/>
          <p:nvPr/>
        </p:nvPicPr>
        <p:blipFill>
          <a:blip r:embed="rId3">
            <a:alphaModFix/>
          </a:blip>
          <a:stretch>
            <a:fillRect/>
          </a:stretch>
        </p:blipFill>
        <p:spPr>
          <a:xfrm>
            <a:off x="1863450" y="3006775"/>
            <a:ext cx="5417100" cy="707300"/>
          </a:xfrm>
          <a:prstGeom prst="rect">
            <a:avLst/>
          </a:prstGeom>
          <a:noFill/>
          <a:ln>
            <a:noFill/>
          </a:ln>
        </p:spPr>
      </p:pic>
      <p:pic>
        <p:nvPicPr>
          <p:cNvPr id="120" name="Google Shape;120;p22"/>
          <p:cNvPicPr preferRelativeResize="0"/>
          <p:nvPr/>
        </p:nvPicPr>
        <p:blipFill>
          <a:blip r:embed="rId4">
            <a:alphaModFix/>
          </a:blip>
          <a:stretch>
            <a:fillRect/>
          </a:stretch>
        </p:blipFill>
        <p:spPr>
          <a:xfrm>
            <a:off x="2921750" y="2243313"/>
            <a:ext cx="583800" cy="343950"/>
          </a:xfrm>
          <a:prstGeom prst="rect">
            <a:avLst/>
          </a:prstGeom>
          <a:noFill/>
          <a:ln>
            <a:noFill/>
          </a:ln>
        </p:spPr>
      </p:pic>
      <p:pic>
        <p:nvPicPr>
          <p:cNvPr id="121" name="Google Shape;121;p22"/>
          <p:cNvPicPr preferRelativeResize="0"/>
          <p:nvPr/>
        </p:nvPicPr>
        <p:blipFill>
          <a:blip r:embed="rId5">
            <a:alphaModFix/>
          </a:blip>
          <a:stretch>
            <a:fillRect/>
          </a:stretch>
        </p:blipFill>
        <p:spPr>
          <a:xfrm>
            <a:off x="1863450" y="2587250"/>
            <a:ext cx="854050" cy="28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