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9" r:id="rId4"/>
    <p:sldId id="268" r:id="rId5"/>
    <p:sldId id="262" r:id="rId6"/>
  </p:sldIdLst>
  <p:sldSz cx="9906000" cy="6858000" type="A4"/>
  <p:notesSz cx="6799263" cy="9929813"/>
  <p:defaultTextStyle>
    <a:defPPr>
      <a:defRPr lang="ja-JP"/>
    </a:defPPr>
    <a:lvl1pPr marL="0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1pPr>
    <a:lvl2pPr marL="478935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2pPr>
    <a:lvl3pPr marL="957870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3pPr>
    <a:lvl4pPr marL="1436805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4pPr>
    <a:lvl5pPr marL="1915740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5pPr>
    <a:lvl6pPr marL="2394675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6pPr>
    <a:lvl7pPr marL="2873610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7pPr>
    <a:lvl8pPr marL="3352545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8pPr>
    <a:lvl9pPr marL="3831480" algn="l" defTabSz="957870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1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1" y="2130425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35" indent="0">
              <a:buNone/>
              <a:defRPr sz="2100" b="1"/>
            </a:lvl2pPr>
            <a:lvl3pPr marL="957870" indent="0">
              <a:buNone/>
              <a:defRPr sz="1900" b="1"/>
            </a:lvl3pPr>
            <a:lvl4pPr marL="1436805" indent="0">
              <a:buNone/>
              <a:defRPr sz="1700" b="1"/>
            </a:lvl4pPr>
            <a:lvl5pPr marL="1915740" indent="0">
              <a:buNone/>
              <a:defRPr sz="1700" b="1"/>
            </a:lvl5pPr>
            <a:lvl6pPr marL="2394675" indent="0">
              <a:buNone/>
              <a:defRPr sz="1700" b="1"/>
            </a:lvl6pPr>
            <a:lvl7pPr marL="2873610" indent="0">
              <a:buNone/>
              <a:defRPr sz="1700" b="1"/>
            </a:lvl7pPr>
            <a:lvl8pPr marL="3352545" indent="0">
              <a:buNone/>
              <a:defRPr sz="1700" b="1"/>
            </a:lvl8pPr>
            <a:lvl9pPr marL="3831480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35" indent="0">
              <a:buNone/>
              <a:defRPr sz="2900"/>
            </a:lvl2pPr>
            <a:lvl3pPr marL="957870" indent="0">
              <a:buNone/>
              <a:defRPr sz="2500"/>
            </a:lvl3pPr>
            <a:lvl4pPr marL="1436805" indent="0">
              <a:buNone/>
              <a:defRPr sz="2100"/>
            </a:lvl4pPr>
            <a:lvl5pPr marL="1915740" indent="0">
              <a:buNone/>
              <a:defRPr sz="2100"/>
            </a:lvl5pPr>
            <a:lvl6pPr marL="2394675" indent="0">
              <a:buNone/>
              <a:defRPr sz="2100"/>
            </a:lvl6pPr>
            <a:lvl7pPr marL="2873610" indent="0">
              <a:buNone/>
              <a:defRPr sz="2100"/>
            </a:lvl7pPr>
            <a:lvl8pPr marL="3352545" indent="0">
              <a:buNone/>
              <a:defRPr sz="2100"/>
            </a:lvl8pPr>
            <a:lvl9pPr marL="3831480" indent="0">
              <a:buNone/>
              <a:defRPr sz="2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35" indent="0">
              <a:buNone/>
              <a:defRPr sz="1300"/>
            </a:lvl2pPr>
            <a:lvl3pPr marL="957870" indent="0">
              <a:buNone/>
              <a:defRPr sz="1000"/>
            </a:lvl3pPr>
            <a:lvl4pPr marL="1436805" indent="0">
              <a:buNone/>
              <a:defRPr sz="900"/>
            </a:lvl4pPr>
            <a:lvl5pPr marL="1915740" indent="0">
              <a:buNone/>
              <a:defRPr sz="900"/>
            </a:lvl5pPr>
            <a:lvl6pPr marL="2394675" indent="0">
              <a:buNone/>
              <a:defRPr sz="900"/>
            </a:lvl6pPr>
            <a:lvl7pPr marL="2873610" indent="0">
              <a:buNone/>
              <a:defRPr sz="900"/>
            </a:lvl7pPr>
            <a:lvl8pPr marL="3352545" indent="0">
              <a:buNone/>
              <a:defRPr sz="900"/>
            </a:lvl8pPr>
            <a:lvl9pPr marL="383148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7" tIns="47893" rIns="95787" bIns="47893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7" tIns="47893" rIns="95787" bIns="47893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1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7F7D-27D3-4694-A081-F4FB2E9072E3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7" tIns="47893" rIns="95787" bIns="4789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71CC-E910-4ABB-9824-24257C43D1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7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02" indent="-359202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69" indent="-299334" algn="l" defTabSz="957870" rtl="0" eaLnBrk="1" latinLnBrk="0" hangingPunct="1">
        <a:spcBef>
          <a:spcPct val="20000"/>
        </a:spcBef>
        <a:buFont typeface="Arial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3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72" indent="-239467" algn="l" defTabSz="95787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207" indent="-239467" algn="l" defTabSz="957870" rtl="0" eaLnBrk="1" latinLnBrk="0" hangingPunct="1">
        <a:spcBef>
          <a:spcPct val="20000"/>
        </a:spcBef>
        <a:buFont typeface="Arial" pitchFamily="34" charset="0"/>
        <a:buChar char="»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43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77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12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48" indent="-239467" algn="l" defTabSz="957870" rtl="0" eaLnBrk="1" latinLnBrk="0" hangingPunct="1">
        <a:spcBef>
          <a:spcPct val="20000"/>
        </a:spcBef>
        <a:buFont typeface="Arial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35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70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05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40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75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10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45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80" algn="l" defTabSz="957870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表 132"/>
          <p:cNvGraphicFramePr>
            <a:graphicFrameLocks noGrp="1"/>
          </p:cNvGraphicFramePr>
          <p:nvPr/>
        </p:nvGraphicFramePr>
        <p:xfrm>
          <a:off x="200472" y="1196752"/>
          <a:ext cx="9577063" cy="424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49"/>
                <a:gridCol w="1648547"/>
                <a:gridCol w="1728192"/>
                <a:gridCol w="1800200"/>
                <a:gridCol w="1715644"/>
                <a:gridCol w="1668731"/>
              </a:tblGrid>
              <a:tr h="6478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Server Name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Earth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Moon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AD(Server)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FTP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SVN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168824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HP5700</a:t>
                      </a:r>
                      <a:r>
                        <a:rPr kumimoji="1" lang="ja-JP" altLang="en-US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DELL9010</a:t>
                      </a:r>
                      <a:r>
                        <a:rPr kumimoji="1" lang="ja-JP" altLang="en-US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68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IP </a:t>
                      </a:r>
                      <a:r>
                        <a:rPr kumimoji="1" lang="en-US" altLang="ja-JP" sz="1200" dirty="0" err="1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Adress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172.16.100.70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172.16.100.71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172.16.100.60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172.16.200.200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172.16.200.201</a:t>
                      </a:r>
                      <a:endParaRPr kumimoji="1" lang="ja-JP" altLang="en-US" sz="12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14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バックアップ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方法</a:t>
                      </a:r>
                      <a:endParaRPr kumimoji="1" lang="ja-JP" altLang="en-US" sz="12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Full</a:t>
                      </a:r>
                      <a:endParaRPr kumimoji="1" lang="en-US" altLang="ja-JP" sz="1200" b="0" dirty="0" smtClean="0">
                        <a:solidFill>
                          <a:srgbClr val="FF0000"/>
                        </a:solidFill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dirty="0" smtClean="0">
                          <a:solidFill>
                            <a:srgbClr val="FF0000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（差分を反映する方式）</a:t>
                      </a:r>
                      <a:endParaRPr kumimoji="1" lang="en-US" altLang="ja-JP" sz="800" b="0" dirty="0" smtClean="0">
                        <a:solidFill>
                          <a:srgbClr val="FF0000"/>
                        </a:solidFill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Full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dirty="0" smtClean="0">
                          <a:solidFill>
                            <a:srgbClr val="FF0000"/>
                          </a:solidFill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（差分を反映する方式）</a:t>
                      </a:r>
                      <a:endParaRPr kumimoji="1" lang="en-US" altLang="ja-JP" sz="800" b="0" dirty="0" smtClean="0">
                        <a:solidFill>
                          <a:srgbClr val="FF0000"/>
                        </a:solidFill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自動増分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/>
                      </a:r>
                      <a:b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</a:br>
                      <a:r>
                        <a:rPr kumimoji="1" lang="en-US" altLang="ja-JP" sz="105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</a:t>
                      </a:r>
                      <a:r>
                        <a:rPr kumimoji="1" lang="en-US" altLang="ja-JP" sz="1050" b="0" dirty="0" err="1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WindowsServerBackup</a:t>
                      </a:r>
                      <a:r>
                        <a:rPr kumimoji="1" lang="en-US" altLang="ja-JP" sz="105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)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検討中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</a:t>
                      </a:r>
                      <a:r>
                        <a:rPr kumimoji="1" lang="en-US" altLang="ja-JP" sz="900" b="0" dirty="0" err="1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WindowsServerBackup</a:t>
                      </a:r>
                      <a:r>
                        <a:rPr kumimoji="1" lang="ja-JP" altLang="en-US" sz="9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？</a:t>
                      </a:r>
                      <a:r>
                        <a:rPr kumimoji="1" lang="en-US" altLang="ja-JP" sz="9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)</a:t>
                      </a:r>
                      <a:endParaRPr kumimoji="1" lang="ja-JP" altLang="en-US" sz="9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ファイルコピー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46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バックアップ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外付け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USB-HDD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毎週土曜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：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外付け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USB-HDD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毎週土曜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：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外付け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USB-HDD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毎週土曜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：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検討中</a:t>
                      </a:r>
                      <a:endParaRPr kumimoji="1" lang="ja-JP" altLang="en-US" sz="12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USB-HDD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7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バックアップ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algn="ctr"/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2</a:t>
                      </a:r>
                      <a:endParaRPr kumimoji="1" lang="ja-JP" altLang="en-US" sz="12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内蔵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No.3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隔週水曜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：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内蔵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No.3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隔週水曜 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：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00</a:t>
                      </a:r>
                      <a:endParaRPr kumimoji="1" lang="ja-JP" altLang="en-US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容量の限り履歴が累積</a:t>
                      </a:r>
                      <a:endParaRPr kumimoji="1" lang="en-US" altLang="ja-JP" sz="12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（現状</a:t>
                      </a: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3</a:t>
                      </a: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か月以上）</a:t>
                      </a:r>
                      <a:endParaRPr kumimoji="1" lang="ja-JP" altLang="en-US" sz="12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検討中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</a:t>
                      </a:r>
                      <a:endParaRPr kumimoji="1" lang="ja-JP" altLang="en-US" sz="12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9906000" cy="563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7" tIns="47893" rIns="95787" bIns="47893" rtlCol="0" anchor="ctr"/>
          <a:lstStyle/>
          <a:p>
            <a:pPr algn="ctr"/>
            <a:r>
              <a:rPr lang="en-US" altLang="ja-JP" sz="3400" dirty="0"/>
              <a:t>【</a:t>
            </a:r>
            <a:r>
              <a:rPr lang="en-US" altLang="ja-JP" sz="3400" dirty="0" smtClean="0"/>
              <a:t>Voltage-</a:t>
            </a:r>
            <a:r>
              <a:rPr lang="en-US" altLang="ja-JP" sz="3400" dirty="0" err="1" smtClean="0"/>
              <a:t>Ent</a:t>
            </a:r>
            <a:r>
              <a:rPr lang="en-US" altLang="ja-JP" sz="3400" dirty="0" smtClean="0"/>
              <a:t>】</a:t>
            </a:r>
            <a:r>
              <a:rPr lang="ja-JP" altLang="en-US" sz="3400" dirty="0"/>
              <a:t> </a:t>
            </a:r>
            <a:r>
              <a:rPr lang="ja-JP" altLang="en-US" sz="2400" dirty="0" smtClean="0"/>
              <a:t>サーバーバックアップ運用</a:t>
            </a:r>
            <a:endParaRPr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155260" y="131199"/>
            <a:ext cx="16588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1000" dirty="0" smtClean="0">
                <a:solidFill>
                  <a:schemeClr val="bg1"/>
                </a:solidFill>
              </a:rPr>
              <a:t>作成者：鵜久森 裕</a:t>
            </a:r>
            <a:endParaRPr lang="en-US" altLang="ja-JP" sz="1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1000" dirty="0">
                <a:solidFill>
                  <a:schemeClr val="bg1"/>
                </a:solidFill>
              </a:rPr>
              <a:t>作成</a:t>
            </a:r>
            <a:r>
              <a:rPr lang="ja-JP" altLang="en-US" sz="1000" dirty="0" smtClean="0">
                <a:solidFill>
                  <a:schemeClr val="bg1"/>
                </a:solidFill>
              </a:rPr>
              <a:t>日：</a:t>
            </a:r>
            <a:r>
              <a:rPr lang="en-US" altLang="ja-JP" sz="1000" dirty="0" smtClean="0">
                <a:solidFill>
                  <a:schemeClr val="bg1"/>
                </a:solidFill>
              </a:rPr>
              <a:t>2015/02/25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172736" y="2132855"/>
            <a:ext cx="1747163" cy="1152129"/>
            <a:chOff x="3080792" y="2060847"/>
            <a:chExt cx="1747163" cy="1152129"/>
          </a:xfrm>
        </p:grpSpPr>
        <p:grpSp>
          <p:nvGrpSpPr>
            <p:cNvPr id="2" name="グループ化 11"/>
            <p:cNvGrpSpPr/>
            <p:nvPr/>
          </p:nvGrpSpPr>
          <p:grpSpPr>
            <a:xfrm>
              <a:off x="3080792" y="2060847"/>
              <a:ext cx="1656184" cy="1152129"/>
              <a:chOff x="3224808" y="1772815"/>
              <a:chExt cx="2016224" cy="1350150"/>
            </a:xfrm>
          </p:grpSpPr>
          <p:pic>
            <p:nvPicPr>
              <p:cNvPr id="248" name="Picture 12" descr="http://www.data-mie.com/buffalo/annex/4_photo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24808" y="1772815"/>
                <a:ext cx="845203" cy="850404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C:\Users\h-ugumori\Pictures\hd-wl6tu3_r1_m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04928" y="2420887"/>
                <a:ext cx="936104" cy="702078"/>
              </a:xfrm>
              <a:prstGeom prst="rect">
                <a:avLst/>
              </a:prstGeom>
              <a:noFill/>
            </p:spPr>
          </p:pic>
          <p:sp>
            <p:nvSpPr>
              <p:cNvPr id="156" name="円弧 155"/>
              <p:cNvSpPr/>
              <p:nvPr/>
            </p:nvSpPr>
            <p:spPr>
              <a:xfrm>
                <a:off x="3224808" y="1988839"/>
                <a:ext cx="1584176" cy="864096"/>
              </a:xfrm>
              <a:prstGeom prst="arc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4232920" y="2204864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/>
                <a:t>USB3.0</a:t>
              </a:r>
              <a:endParaRPr kumimoji="1" lang="ja-JP" altLang="en-US" sz="11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850128" y="2132855"/>
            <a:ext cx="1728192" cy="1152129"/>
            <a:chOff x="5025008" y="2060848"/>
            <a:chExt cx="1728192" cy="1152129"/>
          </a:xfrm>
        </p:grpSpPr>
        <p:grpSp>
          <p:nvGrpSpPr>
            <p:cNvPr id="3" name="グループ化 12"/>
            <p:cNvGrpSpPr/>
            <p:nvPr/>
          </p:nvGrpSpPr>
          <p:grpSpPr>
            <a:xfrm>
              <a:off x="5025008" y="2060848"/>
              <a:ext cx="1656184" cy="1152129"/>
              <a:chOff x="3224808" y="1772815"/>
              <a:chExt cx="2016224" cy="1350150"/>
            </a:xfrm>
          </p:grpSpPr>
          <p:pic>
            <p:nvPicPr>
              <p:cNvPr id="14" name="Picture 12" descr="http://www.data-mie.com/buffalo/annex/4_photo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24808" y="1772815"/>
                <a:ext cx="845203" cy="850404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h-ugumori\Pictures\hd-wl6tu3_r1_m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04928" y="2420887"/>
                <a:ext cx="936104" cy="702078"/>
              </a:xfrm>
              <a:prstGeom prst="rect">
                <a:avLst/>
              </a:prstGeom>
              <a:noFill/>
            </p:spPr>
          </p:pic>
          <p:sp>
            <p:nvSpPr>
              <p:cNvPr id="16" name="円弧 15"/>
              <p:cNvSpPr/>
              <p:nvPr/>
            </p:nvSpPr>
            <p:spPr>
              <a:xfrm>
                <a:off x="3224808" y="1988839"/>
                <a:ext cx="1584175" cy="864097"/>
              </a:xfrm>
              <a:prstGeom prst="arc">
                <a:avLst>
                  <a:gd name="adj1" fmla="val 15687215"/>
                  <a:gd name="adj2" fmla="val 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6158165" y="2204864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/>
                <a:t>USB3.0</a:t>
              </a:r>
              <a:endParaRPr kumimoji="1" lang="ja-JP" altLang="en-US" sz="11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58365" y="2162100"/>
            <a:ext cx="1698947" cy="1050875"/>
            <a:chOff x="7041232" y="2132856"/>
            <a:chExt cx="1698947" cy="1050875"/>
          </a:xfrm>
        </p:grpSpPr>
        <p:pic>
          <p:nvPicPr>
            <p:cNvPr id="1026" name="Picture 2" descr="C:\Users\h-ugumori\Pictures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1232" y="2132856"/>
              <a:ext cx="1587869" cy="432048"/>
            </a:xfrm>
            <a:prstGeom prst="rect">
              <a:avLst/>
            </a:prstGeom>
            <a:noFill/>
          </p:spPr>
        </p:pic>
        <p:pic>
          <p:nvPicPr>
            <p:cNvPr id="1027" name="Picture 3" descr="C:\Users\h-ugumori\Pictures\A702576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65368" y="2708920"/>
              <a:ext cx="474811" cy="474811"/>
            </a:xfrm>
            <a:prstGeom prst="rect">
              <a:avLst/>
            </a:prstGeom>
            <a:noFill/>
          </p:spPr>
        </p:pic>
        <p:sp>
          <p:nvSpPr>
            <p:cNvPr id="19" name="円弧 18"/>
            <p:cNvSpPr/>
            <p:nvPr/>
          </p:nvSpPr>
          <p:spPr>
            <a:xfrm>
              <a:off x="7257256" y="2348880"/>
              <a:ext cx="1301287" cy="737363"/>
            </a:xfrm>
            <a:prstGeom prst="arc">
              <a:avLst>
                <a:gd name="adj1" fmla="val 19083391"/>
                <a:gd name="adj2" fmla="val 235603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958365" y="2492896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/>
                <a:t>USB3.0</a:t>
              </a:r>
              <a:endParaRPr kumimoji="1" lang="ja-JP" altLang="en-US" sz="1100" dirty="0"/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704528" y="620688"/>
            <a:ext cx="8568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バックアップ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設定一覧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8121352" y="6093296"/>
            <a:ext cx="1656184" cy="432048"/>
          </a:xfrm>
          <a:prstGeom prst="wedgeRoundRectCallout">
            <a:avLst>
              <a:gd name="adj1" fmla="val -4227"/>
              <a:gd name="adj2" fmla="val -22346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現在チャットワークで貞さんと</a:t>
            </a:r>
            <a:r>
              <a:rPr lang="en-US" altLang="ja-JP" sz="900" dirty="0" err="1" smtClean="0"/>
              <a:t>Yoshi</a:t>
            </a:r>
            <a:r>
              <a:rPr lang="ja-JP" altLang="en-US" sz="900" dirty="0" err="1" smtClean="0"/>
              <a:t>さんに</a:t>
            </a:r>
            <a:r>
              <a:rPr lang="ja-JP" altLang="en-US" sz="900" dirty="0" smtClean="0"/>
              <a:t>対応頂いてる部分です。</a:t>
            </a:r>
            <a:endParaRPr kumimoji="1" lang="ja-JP" altLang="en-US" sz="9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36576" y="6021288"/>
            <a:ext cx="777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↑</a:t>
            </a:r>
            <a:r>
              <a:rPr kumimoji="1" lang="en-US" altLang="ja-JP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Moon/Erath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については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、メーカー公式マニュアルも併せて参照下さい。</a:t>
            </a:r>
            <a:endParaRPr kumimoji="1" lang="ja-JP" altLang="en-US" sz="1050" dirty="0">
              <a:latin typeface="ＤＦＧ華康ゴシック体W5" pitchFamily="50" charset="-128"/>
              <a:ea typeface="ＤＦＧ華康ゴシック体W5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表 132"/>
          <p:cNvGraphicFramePr>
            <a:graphicFrameLocks noGrp="1"/>
          </p:cNvGraphicFramePr>
          <p:nvPr/>
        </p:nvGraphicFramePr>
        <p:xfrm>
          <a:off x="992560" y="1340768"/>
          <a:ext cx="7920880" cy="51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612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Server Name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Earth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Moon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AD(Server)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1403972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/>
                </a:tc>
              </a:tr>
              <a:tr h="612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Disk1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RAID1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1TB</a:t>
                      </a:r>
                      <a:endParaRPr kumimoji="1"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RAID1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3TB</a:t>
                      </a:r>
                      <a:endParaRPr kumimoji="1" lang="ja-JP" altLang="en-US" sz="160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RAID1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500GB</a:t>
                      </a:r>
                      <a:endParaRPr kumimoji="1" lang="ja-JP" altLang="en-US" sz="160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75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Disk2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612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Disk3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None-RAID</a:t>
                      </a:r>
                    </a:p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1TB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None-RAID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3TB</a:t>
                      </a:r>
                      <a:endParaRPr kumimoji="1" lang="ja-JP" altLang="en-US" sz="16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2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Disk4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None-RAID</a:t>
                      </a:r>
                    </a:p>
                    <a:p>
                      <a:pPr algn="ctr"/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1TB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None-RAID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3TB</a:t>
                      </a:r>
                      <a:endParaRPr kumimoji="1" lang="ja-JP" altLang="en-US" sz="1600" b="0" dirty="0" smtClean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</a:t>
                      </a:r>
                      <a:endParaRPr kumimoji="1" lang="ja-JP" altLang="en-US" sz="1600" b="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25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USB-HDD</a:t>
                      </a:r>
                    </a:p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※External</a:t>
                      </a:r>
                      <a:endParaRPr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RAID1</a:t>
                      </a:r>
                    </a:p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2TB</a:t>
                      </a:r>
                      <a:endParaRPr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RAID1</a:t>
                      </a:r>
                    </a:p>
                    <a:p>
                      <a:pPr algn="ctr"/>
                      <a:r>
                        <a:rPr lang="en-US" altLang="ja-JP" sz="160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4TB</a:t>
                      </a:r>
                      <a:endParaRPr lang="ja-JP" altLang="en-US" sz="1600" dirty="0"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None-RAID</a:t>
                      </a:r>
                    </a:p>
                    <a:p>
                      <a:pPr marL="0" marR="0" indent="0" algn="ctr" defTabSz="957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1TB</a:t>
                      </a:r>
                      <a:r>
                        <a:rPr kumimoji="1" lang="ja-JP" altLang="en-US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（</a:t>
                      </a:r>
                      <a:r>
                        <a:rPr kumimoji="1" lang="en-US" altLang="ja-JP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Portable</a:t>
                      </a:r>
                      <a:r>
                        <a:rPr kumimoji="1" lang="ja-JP" altLang="en-US" sz="1600" b="0" dirty="0" smtClean="0"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9906000" cy="563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7" tIns="47893" rIns="95787" bIns="47893" rtlCol="0" anchor="ctr"/>
          <a:lstStyle/>
          <a:p>
            <a:pPr algn="ctr"/>
            <a:r>
              <a:rPr lang="en-US" altLang="ja-JP" sz="3400" dirty="0"/>
              <a:t>【</a:t>
            </a:r>
            <a:r>
              <a:rPr lang="en-US" altLang="ja-JP" sz="3400" dirty="0" smtClean="0"/>
              <a:t>Voltage-</a:t>
            </a:r>
            <a:r>
              <a:rPr lang="en-US" altLang="ja-JP" sz="3400" dirty="0" err="1" smtClean="0"/>
              <a:t>Ent</a:t>
            </a:r>
            <a:r>
              <a:rPr lang="en-US" altLang="ja-JP" sz="3400" dirty="0" smtClean="0"/>
              <a:t>】</a:t>
            </a:r>
            <a:r>
              <a:rPr lang="ja-JP" altLang="en-US" sz="3400" dirty="0"/>
              <a:t> </a:t>
            </a:r>
            <a:r>
              <a:rPr lang="ja-JP" altLang="en-US" sz="2400" dirty="0" smtClean="0"/>
              <a:t>サーバーバックアップ運用</a:t>
            </a:r>
            <a:endParaRPr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155260" y="131199"/>
            <a:ext cx="16588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1000" dirty="0" smtClean="0">
                <a:solidFill>
                  <a:schemeClr val="bg1"/>
                </a:solidFill>
              </a:rPr>
              <a:t>作成者：鵜久森 裕</a:t>
            </a:r>
            <a:endParaRPr lang="en-US" altLang="ja-JP" sz="1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1000" dirty="0">
                <a:solidFill>
                  <a:schemeClr val="bg1"/>
                </a:solidFill>
              </a:rPr>
              <a:t>作成</a:t>
            </a:r>
            <a:r>
              <a:rPr lang="ja-JP" altLang="en-US" sz="1000" dirty="0" smtClean="0">
                <a:solidFill>
                  <a:schemeClr val="bg1"/>
                </a:solidFill>
              </a:rPr>
              <a:t>日：</a:t>
            </a:r>
            <a:r>
              <a:rPr lang="en-US" altLang="ja-JP" sz="1000" dirty="0" smtClean="0">
                <a:solidFill>
                  <a:schemeClr val="bg1"/>
                </a:solidFill>
              </a:rPr>
              <a:t>2014/04/02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58165" y="2204864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USB3.0</a:t>
            </a:r>
            <a:endParaRPr kumimoji="1" lang="ja-JP" altLang="en-US" sz="1100" dirty="0"/>
          </a:p>
        </p:txBody>
      </p:sp>
      <p:sp>
        <p:nvSpPr>
          <p:cNvPr id="23" name="角丸四角形 22"/>
          <p:cNvSpPr/>
          <p:nvPr/>
        </p:nvSpPr>
        <p:spPr>
          <a:xfrm>
            <a:off x="704528" y="692696"/>
            <a:ext cx="8568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RAID</a:t>
            </a:r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構成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一覧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050" name="Picture 2" descr="C:\Users\h-ugumori\Pictures\TS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800" y="2060848"/>
            <a:ext cx="1601765" cy="1199778"/>
          </a:xfrm>
          <a:prstGeom prst="rect">
            <a:avLst/>
          </a:prstGeom>
          <a:noFill/>
        </p:spPr>
      </p:pic>
      <p:pic>
        <p:nvPicPr>
          <p:cNvPr id="24" name="Picture 2" descr="C:\Users\h-ugumori\Pictures\TS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016" y="2060848"/>
            <a:ext cx="1601765" cy="1199778"/>
          </a:xfrm>
          <a:prstGeom prst="rect">
            <a:avLst/>
          </a:prstGeom>
          <a:noFill/>
        </p:spPr>
      </p:pic>
      <p:pic>
        <p:nvPicPr>
          <p:cNvPr id="2051" name="Picture 3" descr="C:\Users\h-ugumori\Picture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3240" y="2564904"/>
            <a:ext cx="1709241" cy="465073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430802" y="2420888"/>
            <a:ext cx="250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2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4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86586" y="2420888"/>
            <a:ext cx="250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2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4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29264" y="2822739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1</a:t>
            </a:r>
            <a:r>
              <a:rPr lang="ja-JP" altLang="en-US" sz="1000" dirty="0" smtClean="0">
                <a:solidFill>
                  <a:srgbClr val="FF0000"/>
                </a:solidFill>
              </a:rPr>
              <a:t>          </a:t>
            </a:r>
            <a:r>
              <a:rPr lang="en-US" altLang="ja-JP" sz="1000" dirty="0" smtClean="0">
                <a:solidFill>
                  <a:srgbClr val="FF0000"/>
                </a:solidFill>
              </a:rPr>
              <a:t>2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4488" y="3356992"/>
            <a:ext cx="576064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ユーザー領域</a:t>
            </a:r>
            <a:endParaRPr kumimoji="1" lang="en-US" altLang="ja-JP" sz="14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（本番領域）</a:t>
            </a:r>
            <a:endParaRPr kumimoji="1" lang="en-US" altLang="ja-JP" sz="14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4488" y="4653136"/>
            <a:ext cx="576064" cy="18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バックアップ領域</a:t>
            </a:r>
            <a:endParaRPr kumimoji="1"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36576" y="6525344"/>
            <a:ext cx="777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↑</a:t>
            </a:r>
            <a:r>
              <a:rPr kumimoji="1" lang="en-US" altLang="ja-JP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Moon/Erath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については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、メーカー公式マニュアルも併せて参照下さい。</a:t>
            </a:r>
            <a:endParaRPr kumimoji="1" lang="ja-JP" altLang="en-US" sz="1050" dirty="0">
              <a:latin typeface="ＤＦＧ華康ゴシック体W5" pitchFamily="50" charset="-128"/>
              <a:ea typeface="ＤＦＧ華康ゴシック体W5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ublic\Pictures\WS0004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124744"/>
            <a:ext cx="7776864" cy="5380961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906000" cy="563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7" tIns="47893" rIns="95787" bIns="47893" rtlCol="0" anchor="ctr"/>
          <a:lstStyle/>
          <a:p>
            <a:pPr algn="ctr"/>
            <a:r>
              <a:rPr lang="en-US" altLang="ja-JP" sz="3400" dirty="0"/>
              <a:t>【</a:t>
            </a:r>
            <a:r>
              <a:rPr lang="en-US" altLang="ja-JP" sz="3400" dirty="0" smtClean="0"/>
              <a:t>Voltage-</a:t>
            </a:r>
            <a:r>
              <a:rPr lang="en-US" altLang="ja-JP" sz="3400" dirty="0" err="1" smtClean="0"/>
              <a:t>Ent</a:t>
            </a:r>
            <a:r>
              <a:rPr lang="en-US" altLang="ja-JP" sz="3400" dirty="0" smtClean="0"/>
              <a:t>】</a:t>
            </a:r>
            <a:r>
              <a:rPr lang="ja-JP" altLang="en-US" sz="3400" dirty="0"/>
              <a:t> </a:t>
            </a:r>
            <a:r>
              <a:rPr lang="ja-JP" altLang="en-US" sz="2400" dirty="0" smtClean="0"/>
              <a:t>サーバーバックアップ運用</a:t>
            </a:r>
            <a:endParaRPr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155260" y="131199"/>
            <a:ext cx="16588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1000" dirty="0" smtClean="0">
                <a:solidFill>
                  <a:schemeClr val="bg1"/>
                </a:solidFill>
              </a:rPr>
              <a:t>作成者：鵜久森 裕</a:t>
            </a:r>
            <a:endParaRPr lang="en-US" altLang="ja-JP" sz="1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1000" dirty="0">
                <a:solidFill>
                  <a:schemeClr val="bg1"/>
                </a:solidFill>
              </a:rPr>
              <a:t>作成</a:t>
            </a:r>
            <a:r>
              <a:rPr lang="ja-JP" altLang="en-US" sz="1000" dirty="0" smtClean="0">
                <a:solidFill>
                  <a:schemeClr val="bg1"/>
                </a:solidFill>
              </a:rPr>
              <a:t>日：</a:t>
            </a:r>
            <a:r>
              <a:rPr lang="en-US" altLang="ja-JP" sz="1000" smtClean="0">
                <a:solidFill>
                  <a:schemeClr val="bg1"/>
                </a:solidFill>
              </a:rPr>
              <a:t>2014/03/10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04528" y="620688"/>
            <a:ext cx="8568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Moon/Earth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設定画面（第一世代）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872880" y="2636912"/>
            <a:ext cx="18722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504728" y="5445224"/>
            <a:ext cx="39604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53200" y="5848236"/>
            <a:ext cx="24392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画像は</a:t>
            </a:r>
            <a:r>
              <a:rPr lang="en-US" altLang="ja-JP" dirty="0" smtClean="0"/>
              <a:t>Moon</a:t>
            </a:r>
            <a:r>
              <a:rPr lang="ja-JP" altLang="en-US" dirty="0" smtClean="0"/>
              <a:t>ですが</a:t>
            </a:r>
            <a:endParaRPr lang="en-US" altLang="ja-JP" dirty="0" smtClean="0"/>
          </a:p>
          <a:p>
            <a:r>
              <a:rPr kumimoji="1" lang="en-US" altLang="ja-JP" dirty="0" smtClean="0"/>
              <a:t>Earth</a:t>
            </a:r>
            <a:r>
              <a:rPr kumimoji="1" lang="ja-JP" altLang="en-US" dirty="0" smtClean="0"/>
              <a:t>も同じ設定です。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6576" y="6559460"/>
            <a:ext cx="777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↑</a:t>
            </a:r>
            <a:r>
              <a:rPr kumimoji="1" lang="en-US" altLang="ja-JP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Moon/Erath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については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、メーカー公式マニュアルも併せて参照下さい。</a:t>
            </a:r>
            <a:endParaRPr kumimoji="1" lang="ja-JP" altLang="en-US" sz="1050" dirty="0">
              <a:latin typeface="ＤＦＧ華康ゴシック体W5" pitchFamily="50" charset="-128"/>
              <a:ea typeface="ＤＦＧ華康ゴシック体W5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ublic\Pictures\WS0006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1124744"/>
            <a:ext cx="7128792" cy="5072278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906000" cy="563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7" tIns="47893" rIns="95787" bIns="47893" rtlCol="0" anchor="ctr"/>
          <a:lstStyle/>
          <a:p>
            <a:pPr algn="ctr"/>
            <a:r>
              <a:rPr lang="en-US" altLang="ja-JP" sz="3400" dirty="0"/>
              <a:t>【</a:t>
            </a:r>
            <a:r>
              <a:rPr lang="en-US" altLang="ja-JP" sz="3400" dirty="0" smtClean="0"/>
              <a:t>Voltage-</a:t>
            </a:r>
            <a:r>
              <a:rPr lang="en-US" altLang="ja-JP" sz="3400" dirty="0" err="1" smtClean="0"/>
              <a:t>Ent</a:t>
            </a:r>
            <a:r>
              <a:rPr lang="en-US" altLang="ja-JP" sz="3400" dirty="0" smtClean="0"/>
              <a:t>】</a:t>
            </a:r>
            <a:r>
              <a:rPr lang="ja-JP" altLang="en-US" sz="3400" dirty="0"/>
              <a:t> </a:t>
            </a:r>
            <a:r>
              <a:rPr lang="ja-JP" altLang="en-US" sz="2400" dirty="0" smtClean="0"/>
              <a:t>サーバーバックアップ運用</a:t>
            </a:r>
            <a:endParaRPr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155260" y="131199"/>
            <a:ext cx="16588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1000" dirty="0" smtClean="0">
                <a:solidFill>
                  <a:schemeClr val="bg1"/>
                </a:solidFill>
              </a:rPr>
              <a:t>作成者：鵜久森 裕</a:t>
            </a:r>
            <a:endParaRPr lang="en-US" altLang="ja-JP" sz="1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1000" dirty="0">
                <a:solidFill>
                  <a:schemeClr val="bg1"/>
                </a:solidFill>
              </a:rPr>
              <a:t>作成</a:t>
            </a:r>
            <a:r>
              <a:rPr lang="ja-JP" altLang="en-US" sz="1000" dirty="0" smtClean="0">
                <a:solidFill>
                  <a:schemeClr val="bg1"/>
                </a:solidFill>
              </a:rPr>
              <a:t>日：</a:t>
            </a:r>
            <a:r>
              <a:rPr lang="en-US" altLang="ja-JP" sz="1000" dirty="0" smtClean="0">
                <a:solidFill>
                  <a:schemeClr val="bg1"/>
                </a:solidFill>
              </a:rPr>
              <a:t>2014/07/29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04528" y="620688"/>
            <a:ext cx="8568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Moon/Earth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設定一覧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53200" y="5848236"/>
            <a:ext cx="24392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画像は</a:t>
            </a:r>
            <a:r>
              <a:rPr lang="en-US" altLang="ja-JP" dirty="0" smtClean="0"/>
              <a:t>Moon</a:t>
            </a:r>
            <a:r>
              <a:rPr lang="ja-JP" altLang="en-US" dirty="0" smtClean="0"/>
              <a:t>ですが</a:t>
            </a:r>
            <a:endParaRPr lang="en-US" altLang="ja-JP" dirty="0" smtClean="0"/>
          </a:p>
          <a:p>
            <a:r>
              <a:rPr kumimoji="1" lang="en-US" altLang="ja-JP" dirty="0" smtClean="0"/>
              <a:t>Earth</a:t>
            </a:r>
            <a:r>
              <a:rPr kumimoji="1" lang="ja-JP" altLang="en-US" dirty="0" smtClean="0"/>
              <a:t>も同じ設定です。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632520" y="2996952"/>
            <a:ext cx="1872208" cy="864096"/>
          </a:xfrm>
          <a:prstGeom prst="wedgeRoundRectCallout">
            <a:avLst>
              <a:gd name="adj1" fmla="val 63920"/>
              <a:gd name="adj2" fmla="val 687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毎週の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バックアップ</a:t>
            </a:r>
            <a:endParaRPr kumimoji="1" lang="ja-JP" altLang="en-US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632520" y="5013176"/>
            <a:ext cx="1872208" cy="864096"/>
          </a:xfrm>
          <a:prstGeom prst="wedgeRoundRectCallout">
            <a:avLst>
              <a:gd name="adj1" fmla="val 70624"/>
              <a:gd name="adj2" fmla="val -12320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週目の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632520" y="4005064"/>
            <a:ext cx="1872208" cy="864096"/>
          </a:xfrm>
          <a:prstGeom prst="wedgeRoundRectCallout">
            <a:avLst>
              <a:gd name="adj1" fmla="val 70145"/>
              <a:gd name="adj2" fmla="val -236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週目の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コピー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36576" y="6487452"/>
            <a:ext cx="7776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↑</a:t>
            </a:r>
            <a:r>
              <a:rPr kumimoji="1" lang="en-US" altLang="ja-JP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Moon/Erath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については</a:t>
            </a:r>
            <a:r>
              <a:rPr kumimoji="1" lang="ja-JP" altLang="en-US" sz="1050" dirty="0" smtClean="0">
                <a:latin typeface="ＤＦＧ華康ゴシック体W5" pitchFamily="50" charset="-128"/>
                <a:ea typeface="ＤＦＧ華康ゴシック体W5" pitchFamily="50" charset="-128"/>
              </a:rPr>
              <a:t>、メーカー公式マニュアルも併せて参照下さい。</a:t>
            </a:r>
            <a:endParaRPr kumimoji="1" lang="ja-JP" altLang="en-US" sz="1050" dirty="0">
              <a:latin typeface="ＤＦＧ華康ゴシック体W5" pitchFamily="50" charset="-128"/>
              <a:ea typeface="ＤＦＧ華康ゴシック体W5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Pictures\WS0004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5" y="1268760"/>
            <a:ext cx="9141123" cy="5040560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906000" cy="563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7" tIns="47893" rIns="95787" bIns="47893" rtlCol="0" anchor="ctr"/>
          <a:lstStyle/>
          <a:p>
            <a:pPr algn="ctr"/>
            <a:r>
              <a:rPr lang="en-US" altLang="ja-JP" sz="3400" dirty="0"/>
              <a:t>【</a:t>
            </a:r>
            <a:r>
              <a:rPr lang="en-US" altLang="ja-JP" sz="3400" dirty="0" smtClean="0"/>
              <a:t>Voltage-</a:t>
            </a:r>
            <a:r>
              <a:rPr lang="en-US" altLang="ja-JP" sz="3400" dirty="0" err="1" smtClean="0"/>
              <a:t>Ent</a:t>
            </a:r>
            <a:r>
              <a:rPr lang="en-US" altLang="ja-JP" sz="3400" dirty="0" smtClean="0"/>
              <a:t>】</a:t>
            </a:r>
            <a:r>
              <a:rPr lang="ja-JP" altLang="en-US" sz="3400" dirty="0"/>
              <a:t> </a:t>
            </a:r>
            <a:r>
              <a:rPr lang="ja-JP" altLang="en-US" sz="2400" dirty="0" smtClean="0"/>
              <a:t>サーバーバックアップ運用</a:t>
            </a:r>
            <a:endParaRPr lang="ja-JP" altLang="en-US" sz="2400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155260" y="131199"/>
            <a:ext cx="16588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1000" dirty="0" smtClean="0">
                <a:solidFill>
                  <a:schemeClr val="bg1"/>
                </a:solidFill>
              </a:rPr>
              <a:t>作成者：鵜久森 裕</a:t>
            </a:r>
            <a:endParaRPr lang="en-US" altLang="ja-JP" sz="1000" dirty="0" smtClean="0">
              <a:solidFill>
                <a:schemeClr val="bg1"/>
              </a:solidFill>
            </a:endParaRPr>
          </a:p>
          <a:p>
            <a:pPr algn="r"/>
            <a:r>
              <a:rPr lang="ja-JP" altLang="en-US" sz="1000" dirty="0">
                <a:solidFill>
                  <a:schemeClr val="bg1"/>
                </a:solidFill>
              </a:rPr>
              <a:t>作成</a:t>
            </a:r>
            <a:r>
              <a:rPr lang="ja-JP" altLang="en-US" sz="1000" dirty="0" smtClean="0">
                <a:solidFill>
                  <a:schemeClr val="bg1"/>
                </a:solidFill>
              </a:rPr>
              <a:t>日：</a:t>
            </a:r>
            <a:r>
              <a:rPr lang="en-US" altLang="ja-JP" sz="1000" smtClean="0">
                <a:solidFill>
                  <a:schemeClr val="bg1"/>
                </a:solidFill>
              </a:rPr>
              <a:t>2014/03/10</a:t>
            </a:r>
            <a:endParaRPr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04528" y="620688"/>
            <a:ext cx="8568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itchFamily="50" charset="-128"/>
                <a:ea typeface="HGP創英角ｺﾞｼｯｸUB" pitchFamily="50" charset="-128"/>
              </a:rPr>
              <a:t>AD</a:t>
            </a:r>
            <a:r>
              <a:rPr kumimoji="1"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設定画面</a:t>
            </a:r>
            <a:endParaRPr kumimoji="1" lang="ja-JP" altLang="en-US" sz="2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32720" y="4437112"/>
            <a:ext cx="475252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57256" y="2060848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90364" y="2030651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HGP創英角ｺﾞｼｯｸUB" pitchFamily="50" charset="-128"/>
                <a:ea typeface="HGP創英角ｺﾞｼｯｸUB" pitchFamily="50" charset="-128"/>
              </a:rPr>
              <a:t>設定変更はここをクリック</a:t>
            </a:r>
            <a:endParaRPr kumimoji="1" lang="ja-JP" altLang="en-US" sz="1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365</Words>
  <Application>Microsoft Office PowerPoint</Application>
  <PresentationFormat>A4 210 x 297 mm</PresentationFormat>
  <Paragraphs>128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y-ono</dc:creator>
  <cp:lastModifiedBy>h-ugumori</cp:lastModifiedBy>
  <cp:revision>122</cp:revision>
  <dcterms:created xsi:type="dcterms:W3CDTF">2012-09-11T19:05:10Z</dcterms:created>
  <dcterms:modified xsi:type="dcterms:W3CDTF">2015-02-25T05:33:55Z</dcterms:modified>
</cp:coreProperties>
</file>