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290" r:id="rId6"/>
    <p:sldId id="293" r:id="rId7"/>
    <p:sldId id="294" r:id="rId8"/>
    <p:sldId id="295"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237467"/>
            <a:ext cx="3635926" cy="3139461"/>
          </a:xfrm>
        </p:spPr>
        <p:txBody>
          <a:bodyPr anchor="b">
            <a:normAutofit/>
          </a:bodyPr>
          <a:lstStyle/>
          <a:p>
            <a:pPr algn="ctr"/>
            <a:r>
              <a:rPr lang="en-US" sz="4500" dirty="0">
                <a:solidFill>
                  <a:schemeClr val="tx1"/>
                </a:solidFill>
              </a:rPr>
              <a:t>Introduction to Linux Containers on RHEL 8</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20000"/>
          </a:bodyPr>
          <a:lstStyle/>
          <a:p>
            <a:pPr algn="ctr">
              <a:lnSpc>
                <a:spcPct val="100000"/>
              </a:lnSpc>
            </a:pPr>
            <a:r>
              <a:rPr lang="en-US" sz="2800" dirty="0"/>
              <a:t>Er. VIKAS NEHRA</a:t>
            </a:r>
          </a:p>
          <a:p>
            <a:pPr algn="ctr">
              <a:lnSpc>
                <a:spcPct val="100000"/>
              </a:lnSpc>
            </a:pPr>
            <a:r>
              <a:rPr lang="en-US" sz="1600" dirty="0"/>
              <a:t>(B. tech, M. Tech)</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053892F-100D-45B8-9915-25F447E71105}"/>
              </a:ext>
            </a:extLst>
          </p:cNvPr>
          <p:cNvPicPr>
            <a:picLocks noChangeAspect="1"/>
          </p:cNvPicPr>
          <p:nvPr/>
        </p:nvPicPr>
        <p:blipFill>
          <a:blip r:embed="rId4"/>
          <a:stretch>
            <a:fillRect/>
          </a:stretch>
        </p:blipFill>
        <p:spPr>
          <a:xfrm>
            <a:off x="1069806" y="1853348"/>
            <a:ext cx="5627328" cy="3151304"/>
          </a:xfrm>
          <a:prstGeom prst="rect">
            <a:avLst/>
          </a:prstGeom>
        </p:spPr>
      </p:pic>
    </p:spTree>
    <p:extLst>
      <p:ext uri="{BB962C8B-B14F-4D97-AF65-F5344CB8AC3E}">
        <p14:creationId xmlns:p14="http://schemas.microsoft.com/office/powerpoint/2010/main" val="25675050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201698"/>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Introduction to Linux Containers on RHEL 8:</a:t>
            </a:r>
            <a:endParaRPr lang="en-US" sz="2000" b="1"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Linux containers can be thought of as a lightweight alternative to virtualization. Containers work by using a concept referred to as </a:t>
            </a:r>
            <a:r>
              <a:rPr lang="en-US" b="0" i="1" dirty="0">
                <a:effectLst/>
                <a:latin typeface="Calibri" panose="020F0502020204030204" pitchFamily="34" charset="0"/>
                <a:cs typeface="Calibri" panose="020F0502020204030204" pitchFamily="34" charset="0"/>
              </a:rPr>
              <a:t>kernel sharing</a:t>
            </a:r>
            <a:r>
              <a:rPr lang="en-US" b="0" i="0" dirty="0">
                <a:effectLst/>
                <a:latin typeface="Calibri" panose="020F0502020204030204" pitchFamily="34" charset="0"/>
                <a:cs typeface="Calibri" panose="020F0502020204030204" pitchFamily="34" charset="0"/>
              </a:rPr>
              <a:t> which takes advantage of the architectural design of Linux and UNIX-based operating systems.</a:t>
            </a: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In order to understand how kernel sharing and containers work it helps to first understand the two main components of Linux or UNIX operating systems. At the core of the operating system is the kernel. The kernel, in simple terms, handles all the interactions between the operating system and the physical hardware. The second key component is the root file system which contains all the libraries, files and utilities necessary for the operating system to function. Taking advantage of this structure, containers each have their own root file system but share the kernel of the host operating system. </a:t>
            </a:r>
          </a:p>
        </p:txBody>
      </p:sp>
      <p:pic>
        <p:nvPicPr>
          <p:cNvPr id="6" name="Picture 5">
            <a:extLst>
              <a:ext uri="{FF2B5EF4-FFF2-40B4-BE49-F238E27FC236}">
                <a16:creationId xmlns:a16="http://schemas.microsoft.com/office/drawing/2014/main" id="{E258AB51-68B2-42D5-8FC8-867670709992}"/>
              </a:ext>
            </a:extLst>
          </p:cNvPr>
          <p:cNvPicPr>
            <a:picLocks noChangeAspect="1"/>
          </p:cNvPicPr>
          <p:nvPr/>
        </p:nvPicPr>
        <p:blipFill>
          <a:blip r:embed="rId2"/>
          <a:stretch>
            <a:fillRect/>
          </a:stretch>
        </p:blipFill>
        <p:spPr>
          <a:xfrm>
            <a:off x="6018794" y="1497305"/>
            <a:ext cx="3269139" cy="2660403"/>
          </a:xfrm>
          <a:prstGeom prst="rect">
            <a:avLst/>
          </a:prstGeom>
        </p:spPr>
      </p:pic>
    </p:spTree>
    <p:extLst>
      <p:ext uri="{BB962C8B-B14F-4D97-AF65-F5344CB8AC3E}">
        <p14:creationId xmlns:p14="http://schemas.microsoft.com/office/powerpoint/2010/main" val="304112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2431435"/>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Difference Between Container &amp; Virtual Machine:</a:t>
            </a:r>
          </a:p>
          <a:p>
            <a:pPr algn="l"/>
            <a:endParaRPr lang="en-IN" sz="1900" b="1" i="0" dirty="0">
              <a:solidFill>
                <a:srgbClr val="000000"/>
              </a:solidFill>
              <a:effectLst/>
              <a:latin typeface="Calibri" panose="020F0502020204030204" pitchFamily="34" charset="0"/>
              <a:cs typeface="Calibri" panose="020F0502020204030204" pitchFamily="34" charset="0"/>
            </a:endParaRPr>
          </a:p>
          <a:p>
            <a:pPr algn="l"/>
            <a:r>
              <a:rPr lang="en-IN" sz="1900" b="1" i="0" dirty="0">
                <a:solidFill>
                  <a:srgbClr val="000000"/>
                </a:solidFill>
                <a:effectLst/>
                <a:latin typeface="Calibri" panose="020F0502020204030204" pitchFamily="34" charset="0"/>
                <a:cs typeface="Calibri" panose="020F0502020204030204" pitchFamily="34" charset="0"/>
              </a:rPr>
              <a:t>Virtual Machine</a:t>
            </a:r>
            <a:r>
              <a:rPr lang="en-IN" sz="1900" b="1" dirty="0">
                <a:solidFill>
                  <a:srgbClr val="000000"/>
                </a:solidFill>
                <a:latin typeface="Calibri" panose="020F0502020204030204" pitchFamily="34" charset="0"/>
                <a:cs typeface="Calibri" panose="020F0502020204030204" pitchFamily="34" charset="0"/>
              </a:rPr>
              <a:t>:</a:t>
            </a:r>
            <a:endParaRPr lang="en-IN" sz="1900" b="1" i="0" dirty="0">
              <a:solidFill>
                <a:srgbClr val="000000"/>
              </a:solidFill>
              <a:effectLst/>
              <a:latin typeface="Calibri" panose="020F0502020204030204" pitchFamily="34" charset="0"/>
              <a:cs typeface="Calibri" panose="020F0502020204030204" pitchFamily="34" charset="0"/>
            </a:endParaRPr>
          </a:p>
          <a:p>
            <a:pPr algn="just"/>
            <a:r>
              <a:rPr lang="en-US" sz="1900" dirty="0">
                <a:latin typeface="Calibri" panose="020F0502020204030204" pitchFamily="34" charset="0"/>
                <a:cs typeface="Calibri" panose="020F0502020204030204" pitchFamily="34" charset="0"/>
              </a:rPr>
              <a:t>It runs on top of an emulating software called the hypervisor which sits between the hardware and the virtual machine. The hypervisor is the key to enable virtualization. It manages the sharing of physical resources into virtual machines. Each virtual machine runs its own guest operating system. They are less agile and have low portability than containers.</a:t>
            </a:r>
          </a:p>
        </p:txBody>
      </p:sp>
      <p:pic>
        <p:nvPicPr>
          <p:cNvPr id="4" name="Picture 3">
            <a:extLst>
              <a:ext uri="{FF2B5EF4-FFF2-40B4-BE49-F238E27FC236}">
                <a16:creationId xmlns:a16="http://schemas.microsoft.com/office/drawing/2014/main" id="{D409158C-A4BD-4B35-852D-2CD3F982853E}"/>
              </a:ext>
            </a:extLst>
          </p:cNvPr>
          <p:cNvPicPr>
            <a:picLocks noChangeAspect="1"/>
          </p:cNvPicPr>
          <p:nvPr/>
        </p:nvPicPr>
        <p:blipFill>
          <a:blip r:embed="rId2"/>
          <a:stretch>
            <a:fillRect/>
          </a:stretch>
        </p:blipFill>
        <p:spPr>
          <a:xfrm>
            <a:off x="4172122" y="2751891"/>
            <a:ext cx="8019878" cy="4060063"/>
          </a:xfrm>
          <a:prstGeom prst="rect">
            <a:avLst/>
          </a:prstGeom>
        </p:spPr>
      </p:pic>
    </p:spTree>
    <p:extLst>
      <p:ext uri="{BB962C8B-B14F-4D97-AF65-F5344CB8AC3E}">
        <p14:creationId xmlns:p14="http://schemas.microsoft.com/office/powerpoint/2010/main" val="9572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2139047"/>
          </a:xfrm>
          <a:prstGeom prst="rect">
            <a:avLst/>
          </a:prstGeom>
          <a:noFill/>
        </p:spPr>
        <p:txBody>
          <a:bodyPr wrap="square">
            <a:spAutoFit/>
          </a:bodyPr>
          <a:lstStyle/>
          <a:p>
            <a:pPr algn="l"/>
            <a:r>
              <a:rPr lang="en-IN" sz="1900" b="1" i="0" dirty="0">
                <a:effectLst/>
                <a:latin typeface="Calibri" panose="020F0502020204030204" pitchFamily="34" charset="0"/>
                <a:cs typeface="Calibri" panose="020F0502020204030204" pitchFamily="34" charset="0"/>
              </a:rPr>
              <a:t>Difference Between Container &amp; Virtual Machine:</a:t>
            </a:r>
          </a:p>
          <a:p>
            <a:pPr algn="l"/>
            <a:endParaRPr lang="en-IN" sz="1900" b="1" i="0" dirty="0">
              <a:effectLst/>
              <a:latin typeface="Calibri" panose="020F0502020204030204" pitchFamily="34" charset="0"/>
              <a:cs typeface="Calibri" panose="020F0502020204030204" pitchFamily="34" charset="0"/>
            </a:endParaRPr>
          </a:p>
          <a:p>
            <a:pPr algn="l"/>
            <a:r>
              <a:rPr lang="en-US" sz="1900" b="1" i="0" dirty="0">
                <a:effectLst/>
                <a:latin typeface="Calibri" panose="020F0502020204030204" pitchFamily="34" charset="0"/>
                <a:cs typeface="Calibri" panose="020F0502020204030204" pitchFamily="34" charset="0"/>
              </a:rPr>
              <a:t>Container:</a:t>
            </a:r>
          </a:p>
          <a:p>
            <a:pPr algn="just"/>
            <a:r>
              <a:rPr lang="en-US" sz="1900" i="0" dirty="0">
                <a:effectLst/>
                <a:latin typeface="Calibri" panose="020F0502020204030204" pitchFamily="34" charset="0"/>
                <a:cs typeface="Calibri" panose="020F0502020204030204" pitchFamily="34" charset="0"/>
              </a:rPr>
              <a:t>It sits on the top of a physical server and its host operating system. They share a common operating system that requires care and feeding for bug fixes and patches. They are more agile and have high portability than virtual machines.</a:t>
            </a:r>
            <a:endParaRPr lang="en-US" sz="19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409158C-A4BD-4B35-852D-2CD3F982853E}"/>
              </a:ext>
            </a:extLst>
          </p:cNvPr>
          <p:cNvPicPr>
            <a:picLocks noChangeAspect="1"/>
          </p:cNvPicPr>
          <p:nvPr/>
        </p:nvPicPr>
        <p:blipFill>
          <a:blip r:embed="rId2"/>
          <a:stretch>
            <a:fillRect/>
          </a:stretch>
        </p:blipFill>
        <p:spPr>
          <a:xfrm>
            <a:off x="4172122" y="2751891"/>
            <a:ext cx="8019878" cy="4060063"/>
          </a:xfrm>
          <a:prstGeom prst="rect">
            <a:avLst/>
          </a:prstGeom>
        </p:spPr>
      </p:pic>
    </p:spTree>
    <p:extLst>
      <p:ext uri="{BB962C8B-B14F-4D97-AF65-F5344CB8AC3E}">
        <p14:creationId xmlns:p14="http://schemas.microsoft.com/office/powerpoint/2010/main" val="97129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77108"/>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Difference Between Container &amp; Virtual Machine:</a:t>
            </a:r>
          </a:p>
          <a:p>
            <a:pPr algn="l"/>
            <a:endParaRPr lang="en-IN" sz="1900" b="1" i="0" dirty="0">
              <a:solidFill>
                <a:srgbClr val="000000"/>
              </a:solidFill>
              <a:effectLst/>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FEB34811-90DB-4ADE-B00A-60577ED8326C}"/>
              </a:ext>
            </a:extLst>
          </p:cNvPr>
          <p:cNvGraphicFramePr>
            <a:graphicFrameLocks noGrp="1"/>
          </p:cNvGraphicFramePr>
          <p:nvPr>
            <p:extLst>
              <p:ext uri="{D42A27DB-BD31-4B8C-83A1-F6EECF244321}">
                <p14:modId xmlns:p14="http://schemas.microsoft.com/office/powerpoint/2010/main" val="1536875689"/>
              </p:ext>
            </p:extLst>
          </p:nvPr>
        </p:nvGraphicFramePr>
        <p:xfrm>
          <a:off x="4112854" y="618065"/>
          <a:ext cx="7952146" cy="6180355"/>
        </p:xfrm>
        <a:graphic>
          <a:graphicData uri="http://schemas.openxmlformats.org/drawingml/2006/table">
            <a:tbl>
              <a:tblPr>
                <a:tableStyleId>{ED083AE6-46FA-4A59-8FB0-9F97EB10719F}</a:tableStyleId>
              </a:tblPr>
              <a:tblGrid>
                <a:gridCol w="533530">
                  <a:extLst>
                    <a:ext uri="{9D8B030D-6E8A-4147-A177-3AD203B41FA5}">
                      <a16:colId xmlns:a16="http://schemas.microsoft.com/office/drawing/2014/main" val="3521594892"/>
                    </a:ext>
                  </a:extLst>
                </a:gridCol>
                <a:gridCol w="3785052">
                  <a:extLst>
                    <a:ext uri="{9D8B030D-6E8A-4147-A177-3AD203B41FA5}">
                      <a16:colId xmlns:a16="http://schemas.microsoft.com/office/drawing/2014/main" val="1725797863"/>
                    </a:ext>
                  </a:extLst>
                </a:gridCol>
                <a:gridCol w="3633564">
                  <a:extLst>
                    <a:ext uri="{9D8B030D-6E8A-4147-A177-3AD203B41FA5}">
                      <a16:colId xmlns:a16="http://schemas.microsoft.com/office/drawing/2014/main" val="505261082"/>
                    </a:ext>
                  </a:extLst>
                </a:gridCol>
              </a:tblGrid>
              <a:tr h="475685">
                <a:tc>
                  <a:txBody>
                    <a:bodyPr/>
                    <a:lstStyle/>
                    <a:p>
                      <a:pPr algn="ctr" fontAlgn="base"/>
                      <a:r>
                        <a:rPr lang="en-IN" sz="1400" b="1" dirty="0">
                          <a:solidFill>
                            <a:schemeClr val="tx1"/>
                          </a:solidFill>
                          <a:effectLst/>
                          <a:latin typeface="Calibri" panose="020F0502020204030204" pitchFamily="34" charset="0"/>
                          <a:cs typeface="Calibri" panose="020F0502020204030204" pitchFamily="34" charset="0"/>
                        </a:rPr>
                        <a:t>S. No.</a:t>
                      </a:r>
                      <a:endParaRPr lang="en-IN" sz="1400" b="0" dirty="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tc>
                  <a:txBody>
                    <a:bodyPr/>
                    <a:lstStyle/>
                    <a:p>
                      <a:pPr algn="ctr" fontAlgn="base"/>
                      <a:r>
                        <a:rPr lang="en-IN" sz="1400" b="1" dirty="0">
                          <a:solidFill>
                            <a:schemeClr val="tx1"/>
                          </a:solidFill>
                          <a:effectLst/>
                          <a:latin typeface="Calibri" panose="020F0502020204030204" pitchFamily="34" charset="0"/>
                          <a:cs typeface="Calibri" panose="020F0502020204030204" pitchFamily="34" charset="0"/>
                        </a:rPr>
                        <a:t>Virtual Machines (VMs)</a:t>
                      </a:r>
                      <a:endParaRPr lang="en-IN" sz="1400" b="0" dirty="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tc>
                  <a:txBody>
                    <a:bodyPr/>
                    <a:lstStyle/>
                    <a:p>
                      <a:pPr algn="ctr" fontAlgn="base"/>
                      <a:r>
                        <a:rPr lang="en-IN" sz="1400" b="1">
                          <a:solidFill>
                            <a:schemeClr val="tx1"/>
                          </a:solidFill>
                          <a:effectLst/>
                          <a:latin typeface="Calibri" panose="020F0502020204030204" pitchFamily="34" charset="0"/>
                          <a:cs typeface="Calibri" panose="020F0502020204030204" pitchFamily="34" charset="0"/>
                        </a:rPr>
                        <a:t>Containers</a:t>
                      </a:r>
                      <a:endParaRPr lang="en-IN" sz="1400" b="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extLst>
                  <a:ext uri="{0D108BD9-81ED-4DB2-BD59-A6C34878D82A}">
                    <a16:rowId xmlns:a16="http://schemas.microsoft.com/office/drawing/2014/main" val="2494906516"/>
                  </a:ext>
                </a:extLst>
              </a:tr>
              <a:tr h="929783">
                <a:tc>
                  <a:txBody>
                    <a:bodyPr/>
                    <a:lstStyle/>
                    <a:p>
                      <a:pPr algn="ctr" fontAlgn="base"/>
                      <a:r>
                        <a:rPr lang="en-IN" sz="1400" b="0" dirty="0">
                          <a:solidFill>
                            <a:schemeClr val="tx1"/>
                          </a:solidFill>
                          <a:effectLst/>
                          <a:latin typeface="Calibri" panose="020F0502020204030204" pitchFamily="34" charset="0"/>
                          <a:cs typeface="Calibri" panose="020F0502020204030204" pitchFamily="34" charset="0"/>
                        </a:rPr>
                        <a:t>1.</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is piece of software that allows you to install other software inside of it so you basically control it virtually as opposed to installing the software directly on the computer.</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a container is a software that allows different functionalities of an application independently.</a:t>
                      </a:r>
                    </a:p>
                  </a:txBody>
                  <a:tcPr marL="50117" marR="50117" marT="70164" marB="70164"/>
                </a:tc>
                <a:extLst>
                  <a:ext uri="{0D108BD9-81ED-4DB2-BD59-A6C34878D82A}">
                    <a16:rowId xmlns:a16="http://schemas.microsoft.com/office/drawing/2014/main" val="3359512690"/>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2.</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Applications running on VM system can run different OS.</a:t>
                      </a:r>
                    </a:p>
                  </a:txBody>
                  <a:tcPr marL="50117" marR="50117" marT="70164" marB="70164"/>
                </a:tc>
                <a:tc>
                  <a:txBody>
                    <a:bodyPr/>
                    <a:lstStyle/>
                    <a:p>
                      <a:pPr algn="just" fontAlgn="base"/>
                      <a:r>
                        <a:rPr lang="en-US" sz="1400" b="0">
                          <a:solidFill>
                            <a:schemeClr val="tx1"/>
                          </a:solidFill>
                          <a:effectLst/>
                          <a:latin typeface="Calibri" panose="020F0502020204030204" pitchFamily="34" charset="0"/>
                          <a:cs typeface="Calibri" panose="020F0502020204030204" pitchFamily="34" charset="0"/>
                        </a:rPr>
                        <a:t>While applications running in a container environment share a single OS.</a:t>
                      </a:r>
                    </a:p>
                  </a:txBody>
                  <a:tcPr marL="50117" marR="50117" marT="70164" marB="70164"/>
                </a:tc>
                <a:extLst>
                  <a:ext uri="{0D108BD9-81ED-4DB2-BD59-A6C34878D82A}">
                    <a16:rowId xmlns:a16="http://schemas.microsoft.com/office/drawing/2014/main" val="1529878605"/>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3.</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virtualizes the computer system.</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virtualize the operating system only.</a:t>
                      </a:r>
                    </a:p>
                  </a:txBody>
                  <a:tcPr marL="50117" marR="50117" marT="70164" marB="70164"/>
                </a:tc>
                <a:extLst>
                  <a:ext uri="{0D108BD9-81ED-4DB2-BD59-A6C34878D82A}">
                    <a16:rowId xmlns:a16="http://schemas.microsoft.com/office/drawing/2014/main" val="2754490123"/>
                  </a:ext>
                </a:extLst>
              </a:tr>
              <a:tr h="0">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4.</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VMs are generally very large in size.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the size of containers are very light, generally in few Megabytes.</a:t>
                      </a:r>
                      <a:br>
                        <a:rPr lang="en-US" sz="1400" b="0" dirty="0">
                          <a:solidFill>
                            <a:schemeClr val="tx1"/>
                          </a:solidFill>
                          <a:effectLst/>
                          <a:latin typeface="Calibri" panose="020F0502020204030204" pitchFamily="34" charset="0"/>
                          <a:cs typeface="Calibri" panose="020F0502020204030204" pitchFamily="34" charset="0"/>
                        </a:rPr>
                      </a:br>
                      <a:endParaRPr lang="en-US" sz="1400" b="0" dirty="0">
                        <a:solidFill>
                          <a:schemeClr val="tx1"/>
                        </a:solidFill>
                        <a:effectLst/>
                        <a:latin typeface="Calibri" panose="020F0502020204030204" pitchFamily="34" charset="0"/>
                        <a:cs typeface="Calibri" panose="020F0502020204030204" pitchFamily="34" charset="0"/>
                      </a:endParaRPr>
                    </a:p>
                  </a:txBody>
                  <a:tcPr marL="50117" marR="50117" marT="70164" marB="70164"/>
                </a:tc>
                <a:extLst>
                  <a:ext uri="{0D108BD9-81ED-4DB2-BD59-A6C34878D82A}">
                    <a16:rowId xmlns:a16="http://schemas.microsoft.com/office/drawing/2014/main" val="3793200766"/>
                  </a:ext>
                </a:extLst>
              </a:tr>
              <a:tr h="446022">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5.</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takes minutes to run, due to large size.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take a few seconds to run.</a:t>
                      </a:r>
                    </a:p>
                  </a:txBody>
                  <a:tcPr marL="50117" marR="50117" marT="70164" marB="70164"/>
                </a:tc>
                <a:extLst>
                  <a:ext uri="{0D108BD9-81ED-4DB2-BD59-A6C34878D82A}">
                    <a16:rowId xmlns:a16="http://schemas.microsoft.com/office/drawing/2014/main" val="3728188240"/>
                  </a:ext>
                </a:extLst>
              </a:tr>
              <a:tr h="431800">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6.</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uses a lot of system memory.</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require very less memory.</a:t>
                      </a:r>
                    </a:p>
                  </a:txBody>
                  <a:tcPr marL="50117" marR="50117" marT="70164" marB="70164"/>
                </a:tc>
                <a:extLst>
                  <a:ext uri="{0D108BD9-81ED-4DB2-BD59-A6C34878D82A}">
                    <a16:rowId xmlns:a16="http://schemas.microsoft.com/office/drawing/2014/main" val="3958201641"/>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7.</a:t>
                      </a:r>
                    </a:p>
                  </a:txBody>
                  <a:tcPr marL="50117" marR="50117" marT="70164" marB="70164" anchor="ctr"/>
                </a:tc>
                <a:tc>
                  <a:txBody>
                    <a:bodyPr/>
                    <a:lstStyle/>
                    <a:p>
                      <a:pPr algn="just" fontAlgn="base"/>
                      <a:r>
                        <a:rPr lang="en-IN" sz="1400" b="0" dirty="0">
                          <a:solidFill>
                            <a:schemeClr val="tx1"/>
                          </a:solidFill>
                          <a:effectLst/>
                          <a:latin typeface="Calibri" panose="020F0502020204030204" pitchFamily="34" charset="0"/>
                          <a:cs typeface="Calibri" panose="020F0502020204030204" pitchFamily="34" charset="0"/>
                        </a:rPr>
                        <a:t>VMs are much more secured as compared to containers.</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are less secured as compared to VMs.</a:t>
                      </a:r>
                    </a:p>
                  </a:txBody>
                  <a:tcPr marL="50117" marR="50117" marT="70164" marB="70164"/>
                </a:tc>
                <a:extLst>
                  <a:ext uri="{0D108BD9-81ED-4DB2-BD59-A6C34878D82A}">
                    <a16:rowId xmlns:a16="http://schemas.microsoft.com/office/drawing/2014/main" val="2625742043"/>
                  </a:ext>
                </a:extLst>
              </a:tr>
              <a:tr h="64288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8.</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VMs are useful when we require all of OS resources to run various applications.</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are useful when we are required to maximize the running applications using minimal servers.</a:t>
                      </a:r>
                    </a:p>
                  </a:txBody>
                  <a:tcPr marL="50117" marR="50117" marT="70164" marB="70164"/>
                </a:tc>
                <a:extLst>
                  <a:ext uri="{0D108BD9-81ED-4DB2-BD59-A6C34878D82A}">
                    <a16:rowId xmlns:a16="http://schemas.microsoft.com/office/drawing/2014/main" val="3664573219"/>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9.</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Examples of VMs are: KVM, Xen, VMware.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examples of containers are: </a:t>
                      </a:r>
                      <a:r>
                        <a:rPr lang="en-US" sz="1400" b="0" dirty="0" err="1">
                          <a:solidFill>
                            <a:schemeClr val="tx1"/>
                          </a:solidFill>
                          <a:effectLst/>
                          <a:latin typeface="Calibri" panose="020F0502020204030204" pitchFamily="34" charset="0"/>
                          <a:cs typeface="Calibri" panose="020F0502020204030204" pitchFamily="34" charset="0"/>
                        </a:rPr>
                        <a:t>Podman</a:t>
                      </a:r>
                      <a:r>
                        <a:rPr lang="en-US" sz="1400" b="0" dirty="0">
                          <a:solidFill>
                            <a:schemeClr val="tx1"/>
                          </a:solidFill>
                          <a:effectLst/>
                          <a:latin typeface="Calibri" panose="020F0502020204030204" pitchFamily="34" charset="0"/>
                          <a:cs typeface="Calibri" panose="020F0502020204030204" pitchFamily="34" charset="0"/>
                        </a:rPr>
                        <a:t> &amp; Docker.</a:t>
                      </a:r>
                    </a:p>
                  </a:txBody>
                  <a:tcPr marL="50117" marR="50117" marT="70164" marB="70164"/>
                </a:tc>
                <a:extLst>
                  <a:ext uri="{0D108BD9-81ED-4DB2-BD59-A6C34878D82A}">
                    <a16:rowId xmlns:a16="http://schemas.microsoft.com/office/drawing/2014/main" val="187901011"/>
                  </a:ext>
                </a:extLst>
              </a:tr>
            </a:tbl>
          </a:graphicData>
        </a:graphic>
      </p:graphicFrame>
    </p:spTree>
    <p:extLst>
      <p:ext uri="{BB962C8B-B14F-4D97-AF65-F5344CB8AC3E}">
        <p14:creationId xmlns:p14="http://schemas.microsoft.com/office/powerpoint/2010/main" val="323899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755696"/>
          </a:xfrm>
          <a:prstGeom prst="rect">
            <a:avLst/>
          </a:prstGeom>
          <a:noFill/>
        </p:spPr>
        <p:txBody>
          <a:bodyPr wrap="square">
            <a:spAutoFit/>
          </a:bodyPr>
          <a:lstStyle/>
          <a:p>
            <a:pPr algn="just"/>
            <a:r>
              <a:rPr lang="en-IN" sz="1900" b="1" i="0" dirty="0">
                <a:effectLst/>
                <a:latin typeface="Calibri" panose="020F0502020204030204" pitchFamily="34" charset="0"/>
                <a:cs typeface="Calibri" panose="020F0502020204030204" pitchFamily="34" charset="0"/>
              </a:rPr>
              <a:t>RHEL 8 Container Tools:</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RHEL 8 provides a number of tools for creating, inspecting and managing containers. The main tools are as follows: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buildah</a:t>
            </a:r>
            <a:r>
              <a:rPr lang="en-US" b="0" i="0" dirty="0">
                <a:effectLst/>
                <a:latin typeface="Calibri" panose="020F0502020204030204" pitchFamily="34" charset="0"/>
                <a:cs typeface="Calibri" panose="020F0502020204030204" pitchFamily="34" charset="0"/>
              </a:rPr>
              <a:t> – A command-line tool for building container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 A command-line based container runtime and management tool. Performs tasks such as downloading container images from remote registries and inspecting, starting and stopping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skopeo</a:t>
            </a:r>
            <a:r>
              <a:rPr lang="en-US" b="0" i="0" dirty="0">
                <a:effectLst/>
                <a:latin typeface="Calibri" panose="020F0502020204030204" pitchFamily="34" charset="0"/>
                <a:cs typeface="Calibri" panose="020F0502020204030204" pitchFamily="34" charset="0"/>
              </a:rPr>
              <a:t> – A command-line utility used to convert container images, copy images between registries and inspect images stored in registries without the need to download them.</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runc</a:t>
            </a:r>
            <a:r>
              <a:rPr lang="en-US" b="0" i="0" dirty="0">
                <a:effectLst/>
                <a:latin typeface="Calibri" panose="020F0502020204030204" pitchFamily="34" charset="0"/>
                <a:cs typeface="Calibri" panose="020F0502020204030204" pitchFamily="34" charset="0"/>
              </a:rPr>
              <a:t> – A lightweight container runtime for launching and running containers from the command-line.</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OpenShift – An enterprise level container application management platform consisting of command-line and web-based tools.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All of the above tools are compliant with the Open Container Initiative (OCI), a set of specifications designed to ensure that containers conform to the same standards between competing tools and platforms.</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785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5093702"/>
          </a:xfrm>
          <a:prstGeom prst="rect">
            <a:avLst/>
          </a:prstGeom>
          <a:noFill/>
        </p:spPr>
        <p:txBody>
          <a:bodyPr wrap="square">
            <a:spAutoFit/>
          </a:bodyPr>
          <a:lstStyle/>
          <a:p>
            <a:pPr algn="just"/>
            <a:r>
              <a:rPr lang="en-IN" sz="1900" b="1" i="0" dirty="0">
                <a:solidFill>
                  <a:srgbClr val="000000"/>
                </a:solidFill>
                <a:effectLst/>
                <a:latin typeface="Calibri" panose="020F0502020204030204" pitchFamily="34" charset="0"/>
                <a:cs typeface="Calibri" panose="020F0502020204030204" pitchFamily="34" charset="0"/>
              </a:rPr>
              <a:t>Container Catalogues, Repositories and Registries</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The Red Hat Container Catalog (RHCC) provides a set of pre-built images that have been tested by Red Hat and can be downloaded and used as the basis for your own container images. The RHCC can be accessed at the following URL and allows searches to be performed for specific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https://access.redhat.com/containers/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After a search has completed, the catalog will display a list of matching repositories. A repository in this context is a collection of associated images.</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In addition to downloading (referred to as “pulling” in container terminology) container images from Red Hat and other third party hosts registries, you can also use registries to store your own images. This can be achieved either by hosting your own registry, or by making use of existing services such as those provided by Amazon AWS, Google Cloud and IBM Cloud to name a few of the many options.</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120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3154710"/>
          </a:xfrm>
          <a:prstGeom prst="rect">
            <a:avLst/>
          </a:prstGeom>
          <a:noFill/>
        </p:spPr>
        <p:txBody>
          <a:bodyPr wrap="square">
            <a:spAutoFit/>
          </a:bodyPr>
          <a:lstStyle/>
          <a:p>
            <a:pPr algn="just"/>
            <a:r>
              <a:rPr lang="en-IN" sz="1900" b="1" i="0" dirty="0">
                <a:solidFill>
                  <a:srgbClr val="000000"/>
                </a:solidFill>
                <a:effectLst/>
                <a:latin typeface="Calibri" panose="020F0502020204030204" pitchFamily="34" charset="0"/>
                <a:cs typeface="Calibri" panose="020F0502020204030204" pitchFamily="34" charset="0"/>
              </a:rPr>
              <a:t>Container Networking</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By default, containers are connected to a network using a Container Networking Interface (CNI) bridged network stack. In the bridged configuration, all the containers running on a server belong to the same subnet (10.88.0.0/16 by default) and, as such, are able to communicate with each other. </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The containers are also connected to the external network by bridging the host system’s network connection. Similarly, the host is able to access the containers via a virtual network interface (usually named cni0) which will have been created as part of the container tool installation.</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05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5924699"/>
          </a:xfrm>
          <a:prstGeom prst="rect">
            <a:avLst/>
          </a:prstGeom>
          <a:noFill/>
        </p:spPr>
        <p:txBody>
          <a:bodyPr wrap="square">
            <a:spAutoFit/>
          </a:bodyPr>
          <a:lstStyle/>
          <a:p>
            <a:pPr algn="just"/>
            <a:r>
              <a:rPr lang="en-US" sz="1900" b="1" i="0" dirty="0">
                <a:solidFill>
                  <a:srgbClr val="111111"/>
                </a:solidFill>
                <a:effectLst/>
                <a:latin typeface="Calibri" panose="020F0502020204030204" pitchFamily="34" charset="0"/>
                <a:cs typeface="Calibri" panose="020F0502020204030204" pitchFamily="34" charset="0"/>
              </a:rPr>
              <a:t>Install and Use </a:t>
            </a:r>
            <a:r>
              <a:rPr lang="en-US" sz="1900" b="1" i="0" dirty="0" err="1">
                <a:solidFill>
                  <a:srgbClr val="111111"/>
                </a:solidFill>
                <a:effectLst/>
                <a:latin typeface="Calibri" panose="020F0502020204030204" pitchFamily="34" charset="0"/>
                <a:cs typeface="Calibri" panose="020F0502020204030204" pitchFamily="34" charset="0"/>
              </a:rPr>
              <a:t>Podman</a:t>
            </a:r>
            <a:r>
              <a:rPr lang="en-US" sz="1900" b="1" i="0" dirty="0">
                <a:solidFill>
                  <a:srgbClr val="111111"/>
                </a:solidFill>
                <a:effectLst/>
                <a:latin typeface="Calibri" panose="020F0502020204030204" pitchFamily="34" charset="0"/>
                <a:cs typeface="Calibri" panose="020F0502020204030204" pitchFamily="34" charset="0"/>
              </a:rPr>
              <a:t> on CentOS 8 / RHEL 8</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RHEL 8 / CentOS 8 has dropped official support for Docker as container runtime. Instead, Red Hat has been working on </a:t>
            </a:r>
            <a:r>
              <a:rPr lang="en-US" b="0" i="0" dirty="0" err="1">
                <a:effectLst/>
                <a:latin typeface="Calibri" panose="020F0502020204030204" pitchFamily="34" charset="0"/>
                <a:cs typeface="Calibri" panose="020F0502020204030204" pitchFamily="34" charset="0"/>
              </a:rPr>
              <a:t>libpod</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Podman’s</a:t>
            </a:r>
            <a:r>
              <a:rPr lang="en-US" b="0" i="0" dirty="0">
                <a:effectLst/>
                <a:latin typeface="Calibri" panose="020F0502020204030204" pitchFamily="34" charset="0"/>
                <a:cs typeface="Calibri" panose="020F0502020204030204" pitchFamily="34" charset="0"/>
              </a:rPr>
              <a:t> container management library) which provides a library for applications to use the Container Pod concept available in the world of Kubernetes. One of the tools provided as part of </a:t>
            </a:r>
            <a:r>
              <a:rPr lang="en-US" b="0" i="0" dirty="0" err="1">
                <a:effectLst/>
                <a:latin typeface="Calibri" panose="020F0502020204030204" pitchFamily="34" charset="0"/>
                <a:cs typeface="Calibri" panose="020F0502020204030204" pitchFamily="34" charset="0"/>
              </a:rPr>
              <a:t>libpod</a:t>
            </a:r>
            <a:r>
              <a:rPr lang="en-US" b="0" i="0" dirty="0">
                <a:effectLst/>
                <a:latin typeface="Calibri" panose="020F0502020204030204" pitchFamily="34" charset="0"/>
                <a:cs typeface="Calibri" panose="020F0502020204030204" pitchFamily="34" charset="0"/>
              </a:rPr>
              <a:t> project is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 Used for managing Pods, Containers, and Container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can be defined as a tool designed for managing containers and pods without requiring a container daemon. All the containers and Pods are created as child processes of the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tool. The </a:t>
            </a:r>
            <a:r>
              <a:rPr lang="en-US" b="0" i="0" dirty="0" err="1">
                <a:effectLst/>
                <a:latin typeface="Calibri" panose="020F0502020204030204" pitchFamily="34" charset="0"/>
                <a:cs typeface="Calibri" panose="020F0502020204030204" pitchFamily="34" charset="0"/>
              </a:rPr>
              <a:t>Podman’s</a:t>
            </a:r>
            <a:r>
              <a:rPr lang="en-US" b="0" i="0" dirty="0">
                <a:effectLst/>
                <a:latin typeface="Calibri" panose="020F0502020204030204" pitchFamily="34" charset="0"/>
                <a:cs typeface="Calibri" panose="020F0502020204030204" pitchFamily="34" charset="0"/>
              </a:rPr>
              <a:t> CLI is based on the Docker CLI.</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It is easy to install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on CentOS 8 or RHEL 8 Linux machine. Most container related tools on CentOS 8 are available on the module called container-tools.</a:t>
            </a:r>
          </a:p>
          <a:p>
            <a:pPr algn="just"/>
            <a:endParaRPr lang="en-US" b="0" i="0" dirty="0">
              <a:effectLst/>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dnf</a:t>
            </a:r>
            <a:r>
              <a:rPr lang="en-US" dirty="0">
                <a:latin typeface="Calibri" panose="020F0502020204030204" pitchFamily="34" charset="0"/>
                <a:cs typeface="Calibri" panose="020F0502020204030204" pitchFamily="34" charset="0"/>
              </a:rPr>
              <a:t> install -y @container-tools </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version</a:t>
            </a:r>
          </a:p>
        </p:txBody>
      </p:sp>
    </p:spTree>
    <p:extLst>
      <p:ext uri="{BB962C8B-B14F-4D97-AF65-F5344CB8AC3E}">
        <p14:creationId xmlns:p14="http://schemas.microsoft.com/office/powerpoint/2010/main" val="40077651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{F20A3667-5BAD-4745-9D22-7B62BA5D6D91}tf11429527_win32</Template>
  <TotalTime>655</TotalTime>
  <Words>1210</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Introduction to Linux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 Associate (SAA-C02)</dc:title>
  <dc:creator>Vikas Nehra</dc:creator>
  <cp:lastModifiedBy>Vikas Nehra</cp:lastModifiedBy>
  <cp:revision>109</cp:revision>
  <dcterms:created xsi:type="dcterms:W3CDTF">2021-09-23T07:38:41Z</dcterms:created>
  <dcterms:modified xsi:type="dcterms:W3CDTF">2021-10-08T16:40:16Z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