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84" r:id="rId2"/>
    <p:sldId id="257" r:id="rId3"/>
    <p:sldId id="258" r:id="rId4"/>
    <p:sldId id="259" r:id="rId5"/>
    <p:sldId id="282" r:id="rId6"/>
    <p:sldId id="260" r:id="rId7"/>
    <p:sldId id="261" r:id="rId8"/>
    <p:sldId id="263" r:id="rId9"/>
    <p:sldId id="262" r:id="rId10"/>
    <p:sldId id="264" r:id="rId11"/>
    <p:sldId id="265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95A19B-E201-447F-8F65-E44829C085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Redhat Enterprise Linux Training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80301-78F8-475C-95EF-5C6FD5290C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0B552-B72F-47FC-AB5E-0D602972A063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E183E-88C3-452A-B1DA-F23BD21FC2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Nehra Classes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B175C-FCCA-4234-B75C-FD53B932C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612AE-DD7A-420C-B230-C146D25B9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94561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Redhat Enterprise Linux Training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FC29B-6730-4C0B-A476-F3FF0EC56EF2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Nehra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176FB-2A19-4C2A-985C-66ECAAB7E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7987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631B-2445-4EDF-8806-6E356F4BEA20}" type="datetime1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B8F3AE-56F4-4A89-B91E-BB18906A6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6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EC25-BC69-488C-A311-A4ECD827232F}" type="datetime1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B8F3AE-56F4-4A89-B91E-BB18906A6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80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906A-4AAB-4A5C-9A40-0C86CC43771F}" type="datetime1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B8F3AE-56F4-4A89-B91E-BB18906A6C2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180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D1577-7F84-45A3-87F4-D3325FD4DC2D}" type="datetime1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B8F3AE-56F4-4A89-B91E-BB18906A6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494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2CFF-BC3B-4CA9-94EB-19B19B141702}" type="datetime1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B8F3AE-56F4-4A89-B91E-BB18906A6C2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178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0FCE-7153-4CD7-AAD2-F0CC23D21263}" type="datetime1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B8F3AE-56F4-4A89-B91E-BB18906A6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91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1B31-4EA7-4401-A11D-B2A6242D5602}" type="datetime1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059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AE64-20FF-4A0D-BDF3-B616B4046253}" type="datetime1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85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780A-F6F9-48B7-BFF6-E8D2A0E9D68D}" type="datetime1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12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7269-0479-40F8-8FED-AB9F27CA5752}" type="datetime1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B8F3AE-56F4-4A89-B91E-BB18906A6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E5D2-4D87-4CB8-AB79-A4016C87E5EB}" type="datetime1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B8F3AE-56F4-4A89-B91E-BB18906A6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22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886B-B77F-4648-90F8-A35F7E8B2303}" type="datetime1">
              <a:rPr lang="en-IN" smtClean="0"/>
              <a:t>13-10-2021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B8F3AE-56F4-4A89-B91E-BB18906A6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01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8821-7639-49E4-A0AB-6FEE1CB14854}" type="datetime1">
              <a:rPr lang="en-IN" smtClean="0"/>
              <a:t>13-10-2021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04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15B2-8DED-466D-8351-96E17112D0EE}" type="datetime1">
              <a:rPr lang="en-IN" smtClean="0"/>
              <a:t>13-10-2021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55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6550-9B5F-4E37-A7CD-C2206233CBD1}" type="datetime1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56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6160-6544-458D-8773-7FFDE37366CB}" type="datetime1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B8F3AE-56F4-4A89-B91E-BB18906A6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09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3F53-E732-4CAA-B792-CF816AEE7234}" type="datetime1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B8F3AE-56F4-4A89-B91E-BB18906A6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42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B8C6-5AE8-430B-A4F2-3C5543CC7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1" y="533179"/>
            <a:ext cx="8915399" cy="88220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UNIX (History)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F9D10-F4A7-4974-B90A-331A32017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1905390"/>
            <a:ext cx="8915399" cy="4952610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Originated as a research project at A T &amp; T Bell Labs in 1969 by Ken Thompson and Dennis Ritchie.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Developed in several different versions for various hardware platforms (Sun Sparc, Power PC, Motorola, HP RISC Processors).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987C-838F-4C34-8B10-07BEFE20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1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D29C8D-85FF-45CD-AC0B-5898F16D2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563" y="2873406"/>
            <a:ext cx="3896696" cy="25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5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B8C6-5AE8-430B-A4F2-3C5543CC7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839" y="430185"/>
            <a:ext cx="8323530" cy="882202"/>
          </a:xfrm>
        </p:spPr>
        <p:txBody>
          <a:bodyPr>
            <a:no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UNIX/Linux Shell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987C-838F-4C34-8B10-07BEFE20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10</a:t>
            </a:fld>
            <a:endParaRPr lang="en-IN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5E2347A-EC81-4B7B-A96F-B1DFAED3B342}"/>
              </a:ext>
            </a:extLst>
          </p:cNvPr>
          <p:cNvSpPr txBox="1">
            <a:spLocks/>
          </p:cNvSpPr>
          <p:nvPr/>
        </p:nvSpPr>
        <p:spPr>
          <a:xfrm>
            <a:off x="2794714" y="1455313"/>
            <a:ext cx="8865473" cy="54026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a </a:t>
            </a:r>
            <a:r>
              <a:rPr lang="en-GB" sz="2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powerful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interface to the UNIX Operating System, so you can manipulate data and execute several applications under certain conditions.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known as the '</a:t>
            </a:r>
            <a:r>
              <a:rPr lang="en-GB" sz="2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command-line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 interface, a bit like the old “Command Prompt” in Windows/DOS systems, but it is not the same.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Comes under different flavours, but all of them do the same thing in slightly different ways.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Knowing the shell well is the ONLY WAY to make the most out of a UNIX system. It can be a bit difficult at the beginning, but since you get used to it, you have made a good friend that will help you address every computational problem!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61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B8C6-5AE8-430B-A4F2-3C5543CC7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839" y="430185"/>
            <a:ext cx="8323530" cy="882202"/>
          </a:xfrm>
        </p:spPr>
        <p:txBody>
          <a:bodyPr>
            <a:no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Logging Into The Shell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987C-838F-4C34-8B10-07BEFE20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11</a:t>
            </a:fld>
            <a:endParaRPr lang="en-IN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5E2347A-EC81-4B7B-A96F-B1DFAED3B342}"/>
              </a:ext>
            </a:extLst>
          </p:cNvPr>
          <p:cNvSpPr txBox="1">
            <a:spLocks/>
          </p:cNvSpPr>
          <p:nvPr/>
        </p:nvSpPr>
        <p:spPr>
          <a:xfrm>
            <a:off x="2794715" y="1455313"/>
            <a:ext cx="8865473" cy="5402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use the UNIX shell, you will have to authenticate yourself (tell the system who you are). This process is commonly called the 'login' process, and it involves two steps.</a:t>
            </a:r>
          </a:p>
          <a:p>
            <a:pPr marL="457200" indent="-457200" algn="just">
              <a:buFontTx/>
              <a:buChar char="-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 your </a:t>
            </a:r>
            <a:r>
              <a:rPr lang="en-GB" sz="28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a </a:t>
            </a:r>
            <a:r>
              <a:rPr lang="en-GB" sz="28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just">
              <a:buFontTx/>
              <a:buChar char="-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a means of communicating with the UNIX shell, so you can provide this kind of information.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first step is quite easy. You contact your system administrator or relevant authority and you obtain a login name and a password for the system. The second step requires a little bit more attention.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49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B8C6-5AE8-430B-A4F2-3C5543CC7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839" y="430185"/>
            <a:ext cx="8323530" cy="882202"/>
          </a:xfrm>
        </p:spPr>
        <p:txBody>
          <a:bodyPr>
            <a:no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Linux Booting Process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987C-838F-4C34-8B10-07BEFE20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12</a:t>
            </a:fld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EA1FF2-5342-48BD-8803-0E349E4BA0A4}"/>
              </a:ext>
            </a:extLst>
          </p:cNvPr>
          <p:cNvSpPr/>
          <p:nvPr/>
        </p:nvSpPr>
        <p:spPr>
          <a:xfrm>
            <a:off x="3998888" y="1722046"/>
            <a:ext cx="1429557" cy="4202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POST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F0AA6F-52E9-4033-85D4-C0E8CC4B3AB1}"/>
              </a:ext>
            </a:extLst>
          </p:cNvPr>
          <p:cNvSpPr/>
          <p:nvPr/>
        </p:nvSpPr>
        <p:spPr>
          <a:xfrm>
            <a:off x="3990304" y="2624055"/>
            <a:ext cx="1429557" cy="42357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BIOS</a:t>
            </a:r>
          </a:p>
        </p:txBody>
      </p:sp>
      <p:sp>
        <p:nvSpPr>
          <p:cNvPr id="10" name="Down Arrow 5">
            <a:extLst>
              <a:ext uri="{FF2B5EF4-FFF2-40B4-BE49-F238E27FC236}">
                <a16:creationId xmlns:a16="http://schemas.microsoft.com/office/drawing/2014/main" id="{4E861166-CCB4-4F79-8A5C-A36075012BA2}"/>
              </a:ext>
            </a:extLst>
          </p:cNvPr>
          <p:cNvSpPr/>
          <p:nvPr/>
        </p:nvSpPr>
        <p:spPr>
          <a:xfrm>
            <a:off x="4575581" y="2142288"/>
            <a:ext cx="259005" cy="481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36F8EF-8803-4754-9564-3A50DD74F4A7}"/>
              </a:ext>
            </a:extLst>
          </p:cNvPr>
          <p:cNvSpPr/>
          <p:nvPr/>
        </p:nvSpPr>
        <p:spPr>
          <a:xfrm>
            <a:off x="3990302" y="3548006"/>
            <a:ext cx="1429557" cy="4521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MBR</a:t>
            </a:r>
          </a:p>
        </p:txBody>
      </p:sp>
      <p:sp>
        <p:nvSpPr>
          <p:cNvPr id="12" name="Down Arrow 14">
            <a:extLst>
              <a:ext uri="{FF2B5EF4-FFF2-40B4-BE49-F238E27FC236}">
                <a16:creationId xmlns:a16="http://schemas.microsoft.com/office/drawing/2014/main" id="{3B79D82B-8733-49BC-81DF-87ADED853D6E}"/>
              </a:ext>
            </a:extLst>
          </p:cNvPr>
          <p:cNvSpPr/>
          <p:nvPr/>
        </p:nvSpPr>
        <p:spPr>
          <a:xfrm>
            <a:off x="4575579" y="3066239"/>
            <a:ext cx="259005" cy="481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888053-70E3-4CA0-A03A-1782CFB2B3F8}"/>
              </a:ext>
            </a:extLst>
          </p:cNvPr>
          <p:cNvSpPr/>
          <p:nvPr/>
        </p:nvSpPr>
        <p:spPr>
          <a:xfrm>
            <a:off x="3990302" y="4481972"/>
            <a:ext cx="1429557" cy="420242"/>
          </a:xfrm>
          <a:prstGeom prst="ellipse">
            <a:avLst/>
          </a:prstGeom>
          <a:solidFill>
            <a:srgbClr val="2DA0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GRUB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5EF790-EDDD-4FCF-97E4-5961F0CBAE5A}"/>
              </a:ext>
            </a:extLst>
          </p:cNvPr>
          <p:cNvSpPr/>
          <p:nvPr/>
        </p:nvSpPr>
        <p:spPr>
          <a:xfrm>
            <a:off x="3981718" y="5383981"/>
            <a:ext cx="1429557" cy="42357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KERNEL</a:t>
            </a:r>
          </a:p>
        </p:txBody>
      </p:sp>
      <p:sp>
        <p:nvSpPr>
          <p:cNvPr id="16" name="Down Arrow 18">
            <a:extLst>
              <a:ext uri="{FF2B5EF4-FFF2-40B4-BE49-F238E27FC236}">
                <a16:creationId xmlns:a16="http://schemas.microsoft.com/office/drawing/2014/main" id="{325533E9-E7F3-4EE5-84F6-6382631907AC}"/>
              </a:ext>
            </a:extLst>
          </p:cNvPr>
          <p:cNvSpPr/>
          <p:nvPr/>
        </p:nvSpPr>
        <p:spPr>
          <a:xfrm>
            <a:off x="4566995" y="4902214"/>
            <a:ext cx="259005" cy="481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17" name="Down Arrow 20">
            <a:extLst>
              <a:ext uri="{FF2B5EF4-FFF2-40B4-BE49-F238E27FC236}">
                <a16:creationId xmlns:a16="http://schemas.microsoft.com/office/drawing/2014/main" id="{3ED98E9B-842C-4F79-B04A-6628FCA6DB13}"/>
              </a:ext>
            </a:extLst>
          </p:cNvPr>
          <p:cNvSpPr/>
          <p:nvPr/>
        </p:nvSpPr>
        <p:spPr>
          <a:xfrm>
            <a:off x="4566990" y="5813286"/>
            <a:ext cx="259005" cy="481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E933E5-B717-4CEC-A274-73CA416CCF30}"/>
              </a:ext>
            </a:extLst>
          </p:cNvPr>
          <p:cNvSpPr/>
          <p:nvPr/>
        </p:nvSpPr>
        <p:spPr>
          <a:xfrm>
            <a:off x="3981713" y="6315558"/>
            <a:ext cx="1429557" cy="452199"/>
          </a:xfrm>
          <a:prstGeom prst="ellipse">
            <a:avLst/>
          </a:prstGeom>
          <a:solidFill>
            <a:srgbClr val="2B63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INIT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D35D7D7-084F-46F1-B2AC-226C8635DE36}"/>
              </a:ext>
            </a:extLst>
          </p:cNvPr>
          <p:cNvSpPr txBox="1">
            <a:spLocks/>
          </p:cNvSpPr>
          <p:nvPr/>
        </p:nvSpPr>
        <p:spPr>
          <a:xfrm>
            <a:off x="5642021" y="1722046"/>
            <a:ext cx="6270938" cy="51359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On Self Test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Input Output System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 Boot Record</a:t>
            </a:r>
          </a:p>
          <a:p>
            <a:pPr algn="just"/>
            <a:endParaRPr lang="en-GB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4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Initram</a:t>
            </a:r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 System </a:t>
            </a:r>
          </a:p>
          <a:p>
            <a:pPr algn="just"/>
            <a:endParaRPr lang="en-GB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Grand Unified Boot Loader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Initialization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B6B409-A0E4-4EA7-8C8A-30457DFCBDB5}"/>
              </a:ext>
            </a:extLst>
          </p:cNvPr>
          <p:cNvSpPr/>
          <p:nvPr/>
        </p:nvSpPr>
        <p:spPr>
          <a:xfrm>
            <a:off x="1944710" y="3991890"/>
            <a:ext cx="1823431" cy="4900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/>
              <a:t>InitramFS</a:t>
            </a:r>
            <a:endParaRPr lang="en-US" sz="2000" dirty="0"/>
          </a:p>
        </p:txBody>
      </p:sp>
      <p:sp>
        <p:nvSpPr>
          <p:cNvPr id="22" name="Down Arrow 15">
            <a:extLst>
              <a:ext uri="{FF2B5EF4-FFF2-40B4-BE49-F238E27FC236}">
                <a16:creationId xmlns:a16="http://schemas.microsoft.com/office/drawing/2014/main" id="{DB347DF5-1D0B-4119-B26D-4C189521E9B4}"/>
              </a:ext>
            </a:extLst>
          </p:cNvPr>
          <p:cNvSpPr/>
          <p:nvPr/>
        </p:nvSpPr>
        <p:spPr>
          <a:xfrm rot="3117586">
            <a:off x="3684883" y="3729977"/>
            <a:ext cx="259005" cy="481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23" name="Down Arrow 15">
            <a:extLst>
              <a:ext uri="{FF2B5EF4-FFF2-40B4-BE49-F238E27FC236}">
                <a16:creationId xmlns:a16="http://schemas.microsoft.com/office/drawing/2014/main" id="{FD0DE69B-4147-4AF5-8A5D-4D8FA5C52D9F}"/>
              </a:ext>
            </a:extLst>
          </p:cNvPr>
          <p:cNvSpPr/>
          <p:nvPr/>
        </p:nvSpPr>
        <p:spPr>
          <a:xfrm rot="17550303">
            <a:off x="3680001" y="4300705"/>
            <a:ext cx="259005" cy="481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0FB5A7-1D03-4FED-814A-DDE0A665E264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4705081" y="4000205"/>
            <a:ext cx="0" cy="48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46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987C-838F-4C34-8B10-07BEFE20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13</a:t>
            </a:fld>
            <a:endParaRPr lang="en-IN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DD221C3-5D1B-4E02-82B5-2168CD05CC37}"/>
              </a:ext>
            </a:extLst>
          </p:cNvPr>
          <p:cNvSpPr txBox="1">
            <a:spLocks/>
          </p:cNvSpPr>
          <p:nvPr/>
        </p:nvSpPr>
        <p:spPr>
          <a:xfrm>
            <a:off x="2135746" y="1624763"/>
            <a:ext cx="5153775" cy="53323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Basic Input Output System (BIOS)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BIOS is a combination of both hardware as well as software.</a:t>
            </a:r>
          </a:p>
          <a:p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BIOS provides us option to choose a boot device.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it gives the control to MBR (Master Boot Record).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F4180509-1D98-4649-AE13-86730139541E}"/>
              </a:ext>
            </a:extLst>
          </p:cNvPr>
          <p:cNvSpPr txBox="1">
            <a:spLocks/>
          </p:cNvSpPr>
          <p:nvPr/>
        </p:nvSpPr>
        <p:spPr>
          <a:xfrm>
            <a:off x="7343147" y="2278622"/>
            <a:ext cx="4313864" cy="377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E5B4D13-BABA-473F-A755-E1189084B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773" y="4288950"/>
            <a:ext cx="4213281" cy="26681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3936F56-C24D-419E-AB40-4C0A04EC3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773" y="1624763"/>
            <a:ext cx="4206612" cy="2664187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581300E7-8781-4EF3-9064-4C27E8380541}"/>
              </a:ext>
            </a:extLst>
          </p:cNvPr>
          <p:cNvSpPr txBox="1">
            <a:spLocks/>
          </p:cNvSpPr>
          <p:nvPr/>
        </p:nvSpPr>
        <p:spPr>
          <a:xfrm>
            <a:off x="2822884" y="495584"/>
            <a:ext cx="8323530" cy="8822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Linux Booting Process</a:t>
            </a:r>
          </a:p>
        </p:txBody>
      </p:sp>
    </p:spTree>
    <p:extLst>
      <p:ext uri="{BB962C8B-B14F-4D97-AF65-F5344CB8AC3E}">
        <p14:creationId xmlns:p14="http://schemas.microsoft.com/office/powerpoint/2010/main" val="1577194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987C-838F-4C34-8B10-07BEFE20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14</a:t>
            </a:fld>
            <a:endParaRPr lang="en-IN"/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F4180509-1D98-4649-AE13-86730139541E}"/>
              </a:ext>
            </a:extLst>
          </p:cNvPr>
          <p:cNvSpPr txBox="1">
            <a:spLocks/>
          </p:cNvSpPr>
          <p:nvPr/>
        </p:nvSpPr>
        <p:spPr>
          <a:xfrm>
            <a:off x="7343147" y="2278622"/>
            <a:ext cx="4313864" cy="377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907D9D-5FA7-4390-9EA5-3EE0469E362D}"/>
              </a:ext>
            </a:extLst>
          </p:cNvPr>
          <p:cNvSpPr txBox="1">
            <a:spLocks/>
          </p:cNvSpPr>
          <p:nvPr/>
        </p:nvSpPr>
        <p:spPr>
          <a:xfrm>
            <a:off x="1892286" y="1622738"/>
            <a:ext cx="5681620" cy="49841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atin typeface="Calibri" panose="020F0502020204030204" pitchFamily="34" charset="0"/>
                <a:cs typeface="Calibri" panose="020F0502020204030204" pitchFamily="34" charset="0"/>
              </a:rPr>
              <a:t>Master Boot Record (MBR)</a:t>
            </a:r>
          </a:p>
          <a:p>
            <a:pPr algn="ctr"/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us a boot selection menu to choose a particular Operating System (OS) with which we want to boot our machine.</a:t>
            </a:r>
          </a:p>
          <a:p>
            <a:endParaRPr lang="en-US" sz="1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contains the information about the boot loader.</a:t>
            </a:r>
          </a:p>
          <a:p>
            <a:endParaRPr lang="en-US" sz="1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it handovers the control to the boot loader.</a:t>
            </a:r>
          </a:p>
          <a:p>
            <a:endParaRPr lang="en-US" sz="2000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1A75C536-2026-44C2-B16E-30132432B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3192052"/>
            <a:ext cx="4313238" cy="164547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62266F1-7D84-4096-AC0A-03AF53A9BCCE}"/>
              </a:ext>
            </a:extLst>
          </p:cNvPr>
          <p:cNvSpPr txBox="1">
            <a:spLocks/>
          </p:cNvSpPr>
          <p:nvPr/>
        </p:nvSpPr>
        <p:spPr>
          <a:xfrm>
            <a:off x="2670484" y="343184"/>
            <a:ext cx="8323530" cy="8822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Linux Booting Process</a:t>
            </a:r>
          </a:p>
        </p:txBody>
      </p:sp>
    </p:spTree>
    <p:extLst>
      <p:ext uri="{BB962C8B-B14F-4D97-AF65-F5344CB8AC3E}">
        <p14:creationId xmlns:p14="http://schemas.microsoft.com/office/powerpoint/2010/main" val="291054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987C-838F-4C34-8B10-07BEFE20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15</a:t>
            </a:fld>
            <a:endParaRPr lang="en-IN"/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F4180509-1D98-4649-AE13-86730139541E}"/>
              </a:ext>
            </a:extLst>
          </p:cNvPr>
          <p:cNvSpPr txBox="1">
            <a:spLocks/>
          </p:cNvSpPr>
          <p:nvPr/>
        </p:nvSpPr>
        <p:spPr>
          <a:xfrm>
            <a:off x="7343147" y="2278622"/>
            <a:ext cx="4313864" cy="377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2D460E-0AC0-45CF-9F87-68B17B79E0D3}"/>
              </a:ext>
            </a:extLst>
          </p:cNvPr>
          <p:cNvSpPr txBox="1">
            <a:spLocks/>
          </p:cNvSpPr>
          <p:nvPr/>
        </p:nvSpPr>
        <p:spPr>
          <a:xfrm>
            <a:off x="2430884" y="880056"/>
            <a:ext cx="8596668" cy="5752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GRUB (Grand Unified Bootloader)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4296E4-90CD-4C50-B1B2-3409D797BAC1}"/>
              </a:ext>
            </a:extLst>
          </p:cNvPr>
          <p:cNvSpPr txBox="1">
            <a:spLocks/>
          </p:cNvSpPr>
          <p:nvPr/>
        </p:nvSpPr>
        <p:spPr>
          <a:xfrm>
            <a:off x="2750830" y="1609859"/>
            <a:ext cx="8831563" cy="54263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GRUB is a file located in the address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/boot/grub/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grub.conf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Older version of Linux Bootloader is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LiLo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(Linux Loader).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latest version of Linux Bootloader is GRUB2.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 contains information about Linux Kernel &amp; initial (basic) Ram Disk.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also contains information about the particular partition in which the root file system is loaded.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it gives control to the Kernel.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3137A94-E33E-4B60-A2B8-489BDD351DCD}"/>
              </a:ext>
            </a:extLst>
          </p:cNvPr>
          <p:cNvSpPr txBox="1">
            <a:spLocks/>
          </p:cNvSpPr>
          <p:nvPr/>
        </p:nvSpPr>
        <p:spPr>
          <a:xfrm>
            <a:off x="2567453" y="255385"/>
            <a:ext cx="8323530" cy="8822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Linux Booting Process</a:t>
            </a:r>
          </a:p>
        </p:txBody>
      </p:sp>
    </p:spTree>
    <p:extLst>
      <p:ext uri="{BB962C8B-B14F-4D97-AF65-F5344CB8AC3E}">
        <p14:creationId xmlns:p14="http://schemas.microsoft.com/office/powerpoint/2010/main" val="866834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987C-838F-4C34-8B10-07BEFE20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16</a:t>
            </a:fld>
            <a:endParaRPr lang="en-IN"/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F4180509-1D98-4649-AE13-86730139541E}"/>
              </a:ext>
            </a:extLst>
          </p:cNvPr>
          <p:cNvSpPr txBox="1">
            <a:spLocks/>
          </p:cNvSpPr>
          <p:nvPr/>
        </p:nvSpPr>
        <p:spPr>
          <a:xfrm>
            <a:off x="7343147" y="2278622"/>
            <a:ext cx="4313864" cy="377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A59E3B2-D3D4-4AC1-BA5A-2E118B9A9E06}"/>
              </a:ext>
            </a:extLst>
          </p:cNvPr>
          <p:cNvSpPr txBox="1">
            <a:spLocks/>
          </p:cNvSpPr>
          <p:nvPr/>
        </p:nvSpPr>
        <p:spPr>
          <a:xfrm>
            <a:off x="2443763" y="1257741"/>
            <a:ext cx="8596668" cy="566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D30312-6B93-4C5C-9ECD-F14980D88FB6}"/>
              </a:ext>
            </a:extLst>
          </p:cNvPr>
          <p:cNvSpPr txBox="1">
            <a:spLocks/>
          </p:cNvSpPr>
          <p:nvPr/>
        </p:nvSpPr>
        <p:spPr>
          <a:xfrm>
            <a:off x="2750831" y="2112230"/>
            <a:ext cx="9007579" cy="437023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name of the Linux Kernel is VM-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Linuz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interacts between machine hardware and shell.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getting control from the GRUB, KERNEL loads its splash image first with the help of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initramfs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files which are accessed even without mounting the HDD.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it transfers the control to the INIT.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761042-FF8C-415B-B4AA-1F721119CADB}"/>
              </a:ext>
            </a:extLst>
          </p:cNvPr>
          <p:cNvSpPr txBox="1">
            <a:spLocks/>
          </p:cNvSpPr>
          <p:nvPr/>
        </p:nvSpPr>
        <p:spPr>
          <a:xfrm>
            <a:off x="2567453" y="375539"/>
            <a:ext cx="8323530" cy="8822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Linux Booting Process</a:t>
            </a:r>
          </a:p>
        </p:txBody>
      </p:sp>
    </p:spTree>
    <p:extLst>
      <p:ext uri="{BB962C8B-B14F-4D97-AF65-F5344CB8AC3E}">
        <p14:creationId xmlns:p14="http://schemas.microsoft.com/office/powerpoint/2010/main" val="2502501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987C-838F-4C34-8B10-07BEFE20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17</a:t>
            </a:fld>
            <a:endParaRPr lang="en-IN"/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F4180509-1D98-4649-AE13-86730139541E}"/>
              </a:ext>
            </a:extLst>
          </p:cNvPr>
          <p:cNvSpPr txBox="1">
            <a:spLocks/>
          </p:cNvSpPr>
          <p:nvPr/>
        </p:nvSpPr>
        <p:spPr>
          <a:xfrm>
            <a:off x="7343147" y="2278622"/>
            <a:ext cx="4313864" cy="377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EC44C0-E06C-4711-BCB9-873500BEF5B3}"/>
              </a:ext>
            </a:extLst>
          </p:cNvPr>
          <p:cNvSpPr txBox="1">
            <a:spLocks/>
          </p:cNvSpPr>
          <p:nvPr/>
        </p:nvSpPr>
        <p:spPr>
          <a:xfrm>
            <a:off x="2430884" y="1305655"/>
            <a:ext cx="8596668" cy="520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INIT (Initialization)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48E38-2864-4847-ACA7-E6CA57DC82CC}"/>
              </a:ext>
            </a:extLst>
          </p:cNvPr>
          <p:cNvSpPr txBox="1">
            <a:spLocks/>
          </p:cNvSpPr>
          <p:nvPr/>
        </p:nvSpPr>
        <p:spPr>
          <a:xfrm>
            <a:off x="2377345" y="2090766"/>
            <a:ext cx="9574250" cy="44174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 is the first process of Linux OS.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also known as the parent of all processes.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process ID of INIT process is 1.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loading itself then it loads the whole Operating System (OS).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several run levels in Linux which works on INIT values.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5BFA030-3F93-45A4-8ABA-FFCE55D46D12}"/>
              </a:ext>
            </a:extLst>
          </p:cNvPr>
          <p:cNvSpPr txBox="1">
            <a:spLocks/>
          </p:cNvSpPr>
          <p:nvPr/>
        </p:nvSpPr>
        <p:spPr>
          <a:xfrm>
            <a:off x="2567453" y="375539"/>
            <a:ext cx="8323530" cy="8822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Linux Booting Process</a:t>
            </a:r>
          </a:p>
        </p:txBody>
      </p:sp>
    </p:spTree>
    <p:extLst>
      <p:ext uri="{BB962C8B-B14F-4D97-AF65-F5344CB8AC3E}">
        <p14:creationId xmlns:p14="http://schemas.microsoft.com/office/powerpoint/2010/main" val="3133483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987C-838F-4C34-8B10-07BEFE20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18</a:t>
            </a:fld>
            <a:endParaRPr lang="en-IN"/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F4180509-1D98-4649-AE13-86730139541E}"/>
              </a:ext>
            </a:extLst>
          </p:cNvPr>
          <p:cNvSpPr txBox="1">
            <a:spLocks/>
          </p:cNvSpPr>
          <p:nvPr/>
        </p:nvSpPr>
        <p:spPr>
          <a:xfrm>
            <a:off x="7343147" y="2278622"/>
            <a:ext cx="4313864" cy="377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92D04B-FE78-46CA-B229-CCB5A47D6E36}"/>
              </a:ext>
            </a:extLst>
          </p:cNvPr>
          <p:cNvSpPr txBox="1">
            <a:spLocks/>
          </p:cNvSpPr>
          <p:nvPr/>
        </p:nvSpPr>
        <p:spPr>
          <a:xfrm>
            <a:off x="1167214" y="1400580"/>
            <a:ext cx="10334103" cy="621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Linux Run Levels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8F1828-4AA9-40B7-9B9C-515449523349}"/>
              </a:ext>
            </a:extLst>
          </p:cNvPr>
          <p:cNvSpPr txBox="1">
            <a:spLocks/>
          </p:cNvSpPr>
          <p:nvPr/>
        </p:nvSpPr>
        <p:spPr>
          <a:xfrm>
            <a:off x="2408349" y="2282781"/>
            <a:ext cx="9762186" cy="4211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Level 0 = INIT 0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Shut Down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Level 1 = INIT 1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Single User Mode Without GUI &amp; NFS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Level 2 = INIT 2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Multi User Mode Without Network FS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Level 3 = INIT 3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Multi User Mode with NFS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Level 4 = INIT 4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Research Purpose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Level 5 = INIT 5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X11 (Linux Graphics)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Level 6 = INIT 6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Reboot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C933110-EDE7-4CD2-9413-0B42510839CF}"/>
              </a:ext>
            </a:extLst>
          </p:cNvPr>
          <p:cNvSpPr txBox="1">
            <a:spLocks/>
          </p:cNvSpPr>
          <p:nvPr/>
        </p:nvSpPr>
        <p:spPr>
          <a:xfrm>
            <a:off x="2262653" y="518377"/>
            <a:ext cx="8323530" cy="8822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Linux Booting Process</a:t>
            </a:r>
          </a:p>
        </p:txBody>
      </p:sp>
    </p:spTree>
    <p:extLst>
      <p:ext uri="{BB962C8B-B14F-4D97-AF65-F5344CB8AC3E}">
        <p14:creationId xmlns:p14="http://schemas.microsoft.com/office/powerpoint/2010/main" val="67869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987C-838F-4C34-8B10-07BEFE20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19</a:t>
            </a:fld>
            <a:endParaRPr lang="en-IN"/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F4180509-1D98-4649-AE13-86730139541E}"/>
              </a:ext>
            </a:extLst>
          </p:cNvPr>
          <p:cNvSpPr txBox="1">
            <a:spLocks/>
          </p:cNvSpPr>
          <p:nvPr/>
        </p:nvSpPr>
        <p:spPr>
          <a:xfrm>
            <a:off x="7343147" y="2278622"/>
            <a:ext cx="4313864" cy="377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C933110-EDE7-4CD2-9413-0B42510839CF}"/>
              </a:ext>
            </a:extLst>
          </p:cNvPr>
          <p:cNvSpPr txBox="1">
            <a:spLocks/>
          </p:cNvSpPr>
          <p:nvPr/>
        </p:nvSpPr>
        <p:spPr>
          <a:xfrm>
            <a:off x="2829316" y="283040"/>
            <a:ext cx="8323530" cy="8822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Linux File System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D91C2-E935-456E-9B46-84FD0AD06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3" y="1165242"/>
            <a:ext cx="10401836" cy="57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5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B8C6-5AE8-430B-A4F2-3C5543CC7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639145"/>
            <a:ext cx="8915399" cy="88220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UNIX (History)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F9D10-F4A7-4974-B90A-331A32017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1785618"/>
            <a:ext cx="8915399" cy="4836699"/>
          </a:xfrm>
        </p:spPr>
        <p:txBody>
          <a:bodyPr>
            <a:normAutofit/>
          </a:bodyPr>
          <a:lstStyle/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1991, Linus Torvalds created a UNIX-like system to run on the Intel 386 processor.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still a student at the University of Helsinki, Torvalds started developing </a:t>
            </a:r>
            <a:r>
              <a:rPr lang="en-GB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Linux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to create a system similar to MINIX, a UNIX operating 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987C-838F-4C34-8B10-07BEFE20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18341-F728-4D8D-BE0A-DD3B96154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95" y="4203968"/>
            <a:ext cx="3617530" cy="22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6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B8C6-5AE8-430B-A4F2-3C5543CC7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639145"/>
            <a:ext cx="8915399" cy="88220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UNIX (History)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F9D10-F4A7-4974-B90A-331A32017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021300"/>
            <a:ext cx="8915399" cy="4431015"/>
          </a:xfrm>
        </p:spPr>
        <p:txBody>
          <a:bodyPr>
            <a:normAutofit/>
          </a:bodyPr>
          <a:lstStyle/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 had already started dominating the PC market, but UNIX was nearly absent from the initial Intel market. </a:t>
            </a:r>
          </a:p>
          <a:p>
            <a:pPr algn="just"/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January 2000, Apple announced MAC OS X, a UNIX/Mach hybrid that provides UNIX command line features.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987C-838F-4C34-8B10-07BEFE20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42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B8C6-5AE8-430B-A4F2-3C5543CC7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639145"/>
            <a:ext cx="8915399" cy="88220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Is Linux Same as UNIX?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F9D10-F4A7-4974-B90A-331A32017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1781627"/>
            <a:ext cx="4365380" cy="443101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YES, Because: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has essentially the same look and feel like any UNIX operating System.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offers the ability to run nearly any program that runs on UNIX systems (through API conventions such as POSIX, etc..).</a:t>
            </a:r>
          </a:p>
          <a:p>
            <a:pPr algn="just"/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987C-838F-4C34-8B10-07BEFE20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4</a:t>
            </a:fld>
            <a:endParaRPr lang="en-IN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6EE8885-8558-42F5-84A3-3799BEBA983B}"/>
              </a:ext>
            </a:extLst>
          </p:cNvPr>
          <p:cNvSpPr txBox="1">
            <a:spLocks/>
          </p:cNvSpPr>
          <p:nvPr/>
        </p:nvSpPr>
        <p:spPr>
          <a:xfrm>
            <a:off x="7294808" y="1781627"/>
            <a:ext cx="4365380" cy="4431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NO, Because: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heart of the system (kernel) has a lot of new features that go beyond the classical design philosophy of UNIX kernels.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E073C0-E917-41FF-B3D9-CC95DBCB5330}"/>
              </a:ext>
            </a:extLst>
          </p:cNvPr>
          <p:cNvSpPr txBox="1">
            <a:spLocks/>
          </p:cNvSpPr>
          <p:nvPr/>
        </p:nvSpPr>
        <p:spPr>
          <a:xfrm>
            <a:off x="2667001" y="5975798"/>
            <a:ext cx="8915399" cy="6954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3000" b="1" dirty="0">
                <a:latin typeface="Calibri" panose="020F0502020204030204" pitchFamily="34" charset="0"/>
                <a:cs typeface="Calibri" panose="020F0502020204030204" pitchFamily="34" charset="0"/>
              </a:rPr>
              <a:t>Therefore Linux is UNIX Like Operating System, but not UNIX.</a:t>
            </a:r>
          </a:p>
        </p:txBody>
      </p:sp>
    </p:spTree>
    <p:extLst>
      <p:ext uri="{BB962C8B-B14F-4D97-AF65-F5344CB8AC3E}">
        <p14:creationId xmlns:p14="http://schemas.microsoft.com/office/powerpoint/2010/main" val="180991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987C-838F-4C34-8B10-07BEFE20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5</a:t>
            </a:fld>
            <a:endParaRPr lang="en-IN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B5CD2D1-0E9E-423D-AEF2-565EE0F41A96}"/>
              </a:ext>
            </a:extLst>
          </p:cNvPr>
          <p:cNvSpPr txBox="1">
            <a:spLocks noChangeArrowheads="1"/>
          </p:cNvSpPr>
          <p:nvPr/>
        </p:nvSpPr>
        <p:spPr>
          <a:xfrm>
            <a:off x="3260166" y="321972"/>
            <a:ext cx="7807325" cy="953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GNU?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A462E9D-B5FA-4737-91E6-4D0313EA3762}"/>
              </a:ext>
            </a:extLst>
          </p:cNvPr>
          <p:cNvSpPr txBox="1">
            <a:spLocks noChangeArrowheads="1"/>
          </p:cNvSpPr>
          <p:nvPr/>
        </p:nvSpPr>
        <p:spPr>
          <a:xfrm>
            <a:off x="2678804" y="1455313"/>
            <a:ext cx="8981383" cy="50807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0" indent="-685800" algn="just"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GB" sz="2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GNU stands for “GNU's Not Unix”. GNU emphasizes a major project of the Free Software Foundation (FSF) that really created the LINUX operating system with many of its popular tools.</a:t>
            </a:r>
          </a:p>
          <a:p>
            <a:pPr marL="685800" lvl="0" indent="-685800" algn="just"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GB" sz="2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Richard Stallman created FSF, in order to encourage the development and use of freely redistributable code.</a:t>
            </a:r>
          </a:p>
          <a:p>
            <a:pPr marL="685800" lvl="0" indent="-685800" algn="just"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GB" sz="2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Freely means the freedom of redistributing your code under certain conditions. It does NOT mean zero financial cost!</a:t>
            </a:r>
          </a:p>
          <a:p>
            <a:pPr marL="685800" lvl="0" indent="-685800" algn="just"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GB" sz="2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GNU Public License (GPL) defines the terms and conditions of redistributing the LINUX kernel and other tools that make it usable, forming a LINUX distribution.</a:t>
            </a:r>
          </a:p>
          <a:p>
            <a:pPr marL="685800" lvl="0" indent="-685800" algn="just">
              <a:buClr>
                <a:srgbClr val="A53010"/>
              </a:buClr>
              <a:buFont typeface="Wingdings" panose="05000000000000000000" pitchFamily="2" charset="2"/>
              <a:buChar char="Ø"/>
            </a:pPr>
            <a:endParaRPr lang="en-GB" sz="2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90500" lvl="1" indent="0">
              <a:buSzPct val="32000"/>
              <a:buNone/>
              <a:tabLst>
                <a:tab pos="485775" algn="l"/>
                <a:tab pos="900113" algn="l"/>
                <a:tab pos="1316038" algn="l"/>
                <a:tab pos="1730375" algn="l"/>
                <a:tab pos="2144713" algn="l"/>
                <a:tab pos="2559050" algn="l"/>
                <a:tab pos="2974975" algn="l"/>
                <a:tab pos="3389313" algn="l"/>
                <a:tab pos="3803650" algn="l"/>
                <a:tab pos="4217988" algn="l"/>
                <a:tab pos="4633913" algn="l"/>
                <a:tab pos="5048250" algn="l"/>
                <a:tab pos="5462588" algn="l"/>
                <a:tab pos="5876925" algn="l"/>
                <a:tab pos="6292850" algn="l"/>
                <a:tab pos="6707188" algn="l"/>
                <a:tab pos="7121525" algn="l"/>
                <a:tab pos="7535863" algn="l"/>
                <a:tab pos="7951788" algn="l"/>
                <a:tab pos="8366125" algn="l"/>
              </a:tabLst>
            </a:pPr>
            <a:endParaRPr lang="en-GB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92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B8C6-5AE8-430B-A4F2-3C5543CC7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4970" y="520337"/>
            <a:ext cx="8915399" cy="88220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Flavours of UNIX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987C-838F-4C34-8B10-07BEFE20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6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D81D0F-9A02-40E3-8715-C31DBCC6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01" y="1290856"/>
            <a:ext cx="8520984" cy="575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6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B8C6-5AE8-430B-A4F2-3C5543CC7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839" y="520337"/>
            <a:ext cx="8323530" cy="882202"/>
          </a:xfrm>
        </p:spPr>
        <p:txBody>
          <a:bodyPr>
            <a:no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Features of Linux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B82E7A9-FF91-4E51-BD6D-221FC46F1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0275" y="2086952"/>
            <a:ext cx="4546244" cy="4431015"/>
          </a:xfrm>
        </p:spPr>
        <p:txBody>
          <a:bodyPr>
            <a:normAutofit/>
          </a:bodyPr>
          <a:lstStyle/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Security (Virus Free)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Stability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Ease of Maintenance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Independent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Freely Available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 OS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Supports All File Systems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987C-838F-4C34-8B10-07BEFE20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7</a:t>
            </a:fld>
            <a:endParaRPr lang="en-IN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5E2347A-EC81-4B7B-A96F-B1DFAED3B342}"/>
              </a:ext>
            </a:extLst>
          </p:cNvPr>
          <p:cNvSpPr txBox="1">
            <a:spLocks/>
          </p:cNvSpPr>
          <p:nvPr/>
        </p:nvSpPr>
        <p:spPr>
          <a:xfrm>
            <a:off x="7368604" y="2086952"/>
            <a:ext cx="4692203" cy="4431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Multiuser, Multitasking OS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Source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Ease of Use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Customization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 Process Handling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0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B8C6-5AE8-430B-A4F2-3C5543CC7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839" y="520337"/>
            <a:ext cx="8323530" cy="882202"/>
          </a:xfrm>
        </p:spPr>
        <p:txBody>
          <a:bodyPr>
            <a:no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Linux is Used in: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987C-838F-4C34-8B10-07BEFE20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8</a:t>
            </a:fld>
            <a:endParaRPr lang="en-IN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5E2347A-EC81-4B7B-A96F-B1DFAED3B342}"/>
              </a:ext>
            </a:extLst>
          </p:cNvPr>
          <p:cNvSpPr txBox="1">
            <a:spLocks/>
          </p:cNvSpPr>
          <p:nvPr/>
        </p:nvSpPr>
        <p:spPr>
          <a:xfrm>
            <a:off x="7265573" y="1751527"/>
            <a:ext cx="4651678" cy="474973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 Station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 Watches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In-Car Entertainment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Flights</a:t>
            </a: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 Cars &amp; Bikes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 Traffic Control (ATC)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 Exchanges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Phones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Laptop, Desktops &amp; PCs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2FC9F0B-F7CF-4AF1-BFB1-C5B7CDEB6900}"/>
              </a:ext>
            </a:extLst>
          </p:cNvPr>
          <p:cNvSpPr txBox="1">
            <a:spLocks/>
          </p:cNvSpPr>
          <p:nvPr/>
        </p:nvSpPr>
        <p:spPr>
          <a:xfrm>
            <a:off x="2613895" y="1751527"/>
            <a:ext cx="4651678" cy="474973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 Computers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Servers, Cloud Computing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Large Hadron Collider</a:t>
            </a: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NASA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 Robots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 Consoles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 TVs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 Defence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Nuclear Submarines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3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B8C6-5AE8-430B-A4F2-3C5543CC7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839" y="520337"/>
            <a:ext cx="8323530" cy="882202"/>
          </a:xfrm>
        </p:spPr>
        <p:txBody>
          <a:bodyPr>
            <a:no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Linux Kernel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987C-838F-4C34-8B10-07BEFE20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3AE-56F4-4A89-B91E-BB18906A6C2D}" type="slidenum">
              <a:rPr lang="en-IN" smtClean="0"/>
              <a:t>9</a:t>
            </a:fld>
            <a:endParaRPr lang="en-IN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5E2347A-EC81-4B7B-A96F-B1DFAED3B342}"/>
              </a:ext>
            </a:extLst>
          </p:cNvPr>
          <p:cNvSpPr txBox="1">
            <a:spLocks/>
          </p:cNvSpPr>
          <p:nvPr/>
        </p:nvSpPr>
        <p:spPr>
          <a:xfrm>
            <a:off x="2868211" y="1455314"/>
            <a:ext cx="8662158" cy="5402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operating system is broken into three pieces: the kernel, the shell, and the built-in utilities. The kernel is responsible for low level hardware communication, the shell provides human users with a user-friendly interface, and the built-in utilities provide basic tools for doing work. </a:t>
            </a: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EBFF0025-30AB-40D1-9E5D-D23C4510A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756" y="1455313"/>
            <a:ext cx="3479186" cy="3316578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endParaRPr lang="en-US" sz="2000"/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FF1E1BDF-9D6E-4513-9DEC-CDCE5F536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448" y="1957589"/>
            <a:ext cx="2290971" cy="2299013"/>
          </a:xfrm>
          <a:prstGeom prst="ellipse">
            <a:avLst/>
          </a:prstGeom>
          <a:solidFill>
            <a:srgbClr val="3333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endParaRPr lang="en-IN" dirty="0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983D798F-E3CA-4C12-BC5A-F0EB86A14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748" y="2485623"/>
            <a:ext cx="1332031" cy="123757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r>
              <a:rPr lang="en-US" sz="1600" b="1" dirty="0"/>
              <a:t>Hardware</a:t>
            </a:r>
          </a:p>
        </p:txBody>
      </p:sp>
      <p:sp>
        <p:nvSpPr>
          <p:cNvPr id="17" name="Text Box 15">
            <a:hlinkClick r:id="rId3" action="ppaction://hlinksldjump"/>
            <a:extLst>
              <a:ext uri="{FF2B5EF4-FFF2-40B4-BE49-F238E27FC236}">
                <a16:creationId xmlns:a16="http://schemas.microsoft.com/office/drawing/2014/main" id="{753EA540-E451-4783-91B9-B39124033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179" y="1535167"/>
            <a:ext cx="990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5" rIns="91430" bIns="45715">
            <a:spAutoFit/>
          </a:bodyPr>
          <a:lstStyle/>
          <a:p>
            <a:pPr eaLnBrk="1" hangingPunct="1"/>
            <a:r>
              <a:rPr lang="en-US" sz="1600" b="1" dirty="0">
                <a:solidFill>
                  <a:schemeClr val="tx1"/>
                </a:solidFill>
                <a:latin typeface="Century Gothic" pitchFamily="34" charset="0"/>
                <a:cs typeface="Times New Roman" pitchFamily="18" charset="0"/>
              </a:rPr>
              <a:t>Shell</a:t>
            </a:r>
          </a:p>
        </p:txBody>
      </p:sp>
      <p:sp>
        <p:nvSpPr>
          <p:cNvPr id="16" name="Text Box 14">
            <a:hlinkClick r:id="rId3" action="ppaction://hlinksldjump" highlightClick="1">
              <a:snd r:embed="rId4" name="driveby.wav"/>
            </a:hlinkClick>
            <a:extLst>
              <a:ext uri="{FF2B5EF4-FFF2-40B4-BE49-F238E27FC236}">
                <a16:creationId xmlns:a16="http://schemas.microsoft.com/office/drawing/2014/main" id="{AAAF7E27-F4A9-42F4-AAF9-59485690B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179" y="2102693"/>
            <a:ext cx="990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5" rIns="91430" bIns="45715">
            <a:spAutoFit/>
          </a:bodyPr>
          <a:lstStyle/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entury Gothic" pitchFamily="34" charset="0"/>
                <a:cs typeface="Times New Roman" pitchFamily="18" charset="0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182587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  <p:bldP spid="14" grpId="0" animBg="1"/>
      <p:bldP spid="15" grpId="0" animBg="1" autoUpdateAnimBg="0"/>
      <p:bldP spid="17" grpId="0" autoUpdateAnimBg="0"/>
      <p:bldP spid="16" grpId="0" autoUpdateAnimBg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237</TotalTime>
  <Words>1157</Words>
  <Application>Microsoft Office PowerPoint</Application>
  <PresentationFormat>Widescreen</PresentationFormat>
  <Paragraphs>307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Wisp</vt:lpstr>
      <vt:lpstr>UNIX (History)</vt:lpstr>
      <vt:lpstr>UNIX (History)</vt:lpstr>
      <vt:lpstr>UNIX (History)</vt:lpstr>
      <vt:lpstr>Is Linux Same as UNIX?</vt:lpstr>
      <vt:lpstr>PowerPoint Presentation</vt:lpstr>
      <vt:lpstr>Flavours of UNIX</vt:lpstr>
      <vt:lpstr>Features of Linux</vt:lpstr>
      <vt:lpstr>Linux is Used in:</vt:lpstr>
      <vt:lpstr>Linux Kernel</vt:lpstr>
      <vt:lpstr>UNIX/Linux Shell</vt:lpstr>
      <vt:lpstr>Logging Into The Shell</vt:lpstr>
      <vt:lpstr>Linux Booting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(History)</dc:title>
  <dc:creator>Vikas Nehra</dc:creator>
  <cp:lastModifiedBy>Vikas Nehra</cp:lastModifiedBy>
  <cp:revision>15</cp:revision>
  <dcterms:created xsi:type="dcterms:W3CDTF">2020-05-17T04:14:47Z</dcterms:created>
  <dcterms:modified xsi:type="dcterms:W3CDTF">2021-10-13T13:43:45Z</dcterms:modified>
</cp:coreProperties>
</file>