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63" r:id="rId3"/>
    <p:sldId id="258" r:id="rId4"/>
    <p:sldId id="262" r:id="rId5"/>
    <p:sldId id="276" r:id="rId6"/>
    <p:sldId id="266" r:id="rId7"/>
    <p:sldId id="271" r:id="rId8"/>
    <p:sldId id="264" r:id="rId9"/>
    <p:sldId id="267" r:id="rId10"/>
    <p:sldId id="268" r:id="rId11"/>
    <p:sldId id="272" r:id="rId12"/>
    <p:sldId id="277" r:id="rId13"/>
    <p:sldId id="273" r:id="rId14"/>
    <p:sldId id="270" r:id="rId15"/>
    <p:sldId id="279" r:id="rId16"/>
    <p:sldId id="280" r:id="rId17"/>
    <p:sldId id="283" r:id="rId18"/>
    <p:sldId id="284" r:id="rId19"/>
    <p:sldId id="281" r:id="rId20"/>
    <p:sldId id="282" r:id="rId21"/>
    <p:sldId id="285" r:id="rId22"/>
    <p:sldId id="288" r:id="rId23"/>
    <p:sldId id="287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  <a:srgbClr val="000000"/>
    <a:srgbClr val="D6DCE5"/>
    <a:srgbClr val="EE0000"/>
    <a:srgbClr val="EC424A"/>
    <a:srgbClr val="B4C7E7"/>
    <a:srgbClr val="C00000"/>
    <a:srgbClr val="FF1515"/>
    <a:srgbClr val="F6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1" autoAdjust="0"/>
  </p:normalViewPr>
  <p:slideViewPr>
    <p:cSldViewPr snapToGrid="0" showGuides="1"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509C-F59B-43AF-A9EE-F3A414EAAE5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3A7-B1F3-454A-A230-F9074DA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Sample/leaf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N_est</a:t>
            </a:r>
            <a:r>
              <a:rPr lang="en-US" dirty="0"/>
              <a:t> = 400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Sample/leaf = 4</a:t>
            </a:r>
          </a:p>
          <a:p>
            <a:r>
              <a:rPr lang="en-US" dirty="0" err="1"/>
              <a:t>N_est</a:t>
            </a:r>
            <a:r>
              <a:rPr lang="en-US" dirty="0"/>
              <a:t> = 500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27E-9717-4611-87A8-09E1EA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B326-FA94-44DC-BF9F-DC6A76A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327-202B-4D14-B6BE-8CFD6A4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F24-1DB1-4000-A0D9-2E685FF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506-05CC-4917-BF02-44CEF50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D15-D3CD-44AD-8072-503E5BE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7F48-E371-456A-AA9C-F77EC67B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8EB6-4E36-45C8-93E5-2535CF5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264D-0661-42E4-AEEE-87005AC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3F6D-A365-486E-AC6A-F6E655A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98AD-4F35-4AF1-B798-5AF1B58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5863B-A013-421C-8ED5-40715FB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E55-D591-479D-B5C6-CF2205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1E9-A210-4C09-A562-FA5D6DE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57D5-4CB8-4E65-99A0-B25AD6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9F2-82FF-41A2-883F-67231EB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D74-122D-4DCE-B29D-C68F9D3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4844-BECF-4FAD-A6AA-9665326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5FE-BC5D-4DFA-BF60-DAC7B1B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EE9-F841-4CD1-B92D-0EA936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79C-B0E7-413A-A181-B5E2516F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51F7-0F67-4362-B060-FE5F843F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C23-5A6E-40B7-BE17-AEAC446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0417-B187-443E-B294-2C6DAB9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81B-FA3E-4D90-ADDB-365F2B3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52B-53CF-43E9-BA2A-AC844D7A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DC69-7FE0-4A17-8906-21B565C62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AFD-925E-4F25-95FA-982BDD5C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30AB-7FE1-4E7C-B909-1ACF865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DA14-EA93-43AC-BA6A-DF8C122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B817-D16D-489E-8E0A-C1E0E3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7DA-A819-4D9A-B7B6-A877983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D48A-70DC-4843-B185-E4E3C707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2BA5-D97A-4A04-8C5D-0C3D4E73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82-8290-4A87-8688-9C3D1091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54BE-BBAD-460D-BFC7-D396C532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B4A9-00C0-4E44-AA40-C05EB79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08CD-A04A-4A46-900E-8484AEB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43C0-19BC-4F02-B0FE-FB5A2F0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9FB-373D-4778-BDEE-11C6126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A7AA-D529-4304-B9E8-B80C6B5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666FB-7D39-4C83-96F7-C65C93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E94A-2402-4959-93B6-7DDA2BA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4D48-8670-4D69-9F2D-F491DDB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BF7E-8731-4DF1-900B-03C2B3E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871-CD3D-4310-9E98-502630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D3C-D130-4266-A68B-28CB7E1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6D7C-82C6-47EB-8809-9F3F7DC6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E9CD5-81AE-4E82-AF30-C2E75FAB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B64A-CA08-4FAC-8BAF-F4842A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4720-F7B7-4BE4-A191-F543B0D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3128-CEEB-40E9-B192-B0D34BB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5FC-4AC6-4B23-8FAE-844B3D5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E14F-8F4E-4A6A-BFA2-7415C029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3486-CDEB-4B3B-9995-BF16B28B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CC21-E06B-46CB-AD7C-EDB48E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CE6F-8640-47FB-B5E1-DE71283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150A-31D3-4E8F-A96E-A82560E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1EEE-AB2E-41B4-8908-F182FA7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6757-868A-4B5C-AFDD-BAF0DD2D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AE1E-5166-4071-BE23-F361ADFB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0475-B398-4327-8963-A9A1B862D0B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6518-5CDC-4A43-9355-E99AECEB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653-CE8B-416F-A5C7-3FC4CC9C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477980" y="1122363"/>
            <a:ext cx="4123201" cy="3204134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2"/>
              </a:solidFill>
            </a:endParaRP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Minor project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RTI prediction model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C4FD6-966F-465F-A7AC-33E209552831}"/>
              </a:ext>
            </a:extLst>
          </p:cNvPr>
          <p:cNvCxnSpPr>
            <a:cxnSpLocks/>
          </p:cNvCxnSpPr>
          <p:nvPr/>
        </p:nvCxnSpPr>
        <p:spPr>
          <a:xfrm flipV="1">
            <a:off x="319097" y="1122363"/>
            <a:ext cx="0" cy="32207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69F09-228A-4220-ACA9-5169E6EE5803}"/>
              </a:ext>
            </a:extLst>
          </p:cNvPr>
          <p:cNvSpPr txBox="1"/>
          <p:nvPr/>
        </p:nvSpPr>
        <p:spPr>
          <a:xfrm>
            <a:off x="477980" y="4906660"/>
            <a:ext cx="435666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Supervisor: Dr. Saer Samanipour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Daily supervisor: Denice van Herwerden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50822-AD95-4C15-B555-2B269B3904F3}"/>
              </a:ext>
            </a:extLst>
          </p:cNvPr>
          <p:cNvSpPr txBox="1"/>
          <p:nvPr/>
        </p:nvSpPr>
        <p:spPr>
          <a:xfrm>
            <a:off x="2238683" y="3757775"/>
            <a:ext cx="25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Alex Nikolopoulos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D876-D948-4706-A37C-906E16161C9A}"/>
              </a:ext>
            </a:extLst>
          </p:cNvPr>
          <p:cNvCxnSpPr>
            <a:cxnSpLocks/>
          </p:cNvCxnSpPr>
          <p:nvPr/>
        </p:nvCxnSpPr>
        <p:spPr>
          <a:xfrm>
            <a:off x="701714" y="3672191"/>
            <a:ext cx="367573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7482-F1F1-4633-8E43-0B0C73758F42}"/>
              </a:ext>
            </a:extLst>
          </p:cNvPr>
          <p:cNvSpPr txBox="1"/>
          <p:nvPr/>
        </p:nvSpPr>
        <p:spPr>
          <a:xfrm>
            <a:off x="6608326" y="2003449"/>
            <a:ext cx="3955911" cy="2123658"/>
          </a:xfrm>
          <a:prstGeom prst="rect">
            <a:avLst/>
          </a:prstGeom>
          <a:noFill/>
          <a:effectLst>
            <a:glow rad="11938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762000">
                    <a:schemeClr val="accent6">
                      <a:lumMod val="60000"/>
                      <a:lumOff val="40000"/>
                      <a:alpha val="8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story about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526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Optimization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719BEC-2D2B-4BAD-BD4E-834F8162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23" y="1757265"/>
            <a:ext cx="5715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CF351-14E5-469D-840E-8EFC2A33827F}"/>
              </a:ext>
            </a:extLst>
          </p:cNvPr>
          <p:cNvSpPr txBox="1"/>
          <p:nvPr/>
        </p:nvSpPr>
        <p:spPr>
          <a:xfrm>
            <a:off x="1250826" y="963407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0B775-F871-40C7-BA63-99D46543FAE9}"/>
              </a:ext>
            </a:extLst>
          </p:cNvPr>
          <p:cNvSpPr txBox="1"/>
          <p:nvPr/>
        </p:nvSpPr>
        <p:spPr>
          <a:xfrm>
            <a:off x="7590712" y="963408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1D3A-A265-4CF2-8FA8-D3F80BD9144E}"/>
              </a:ext>
            </a:extLst>
          </p:cNvPr>
          <p:cNvCxnSpPr>
            <a:cxnSpLocks/>
          </p:cNvCxnSpPr>
          <p:nvPr/>
        </p:nvCxnSpPr>
        <p:spPr>
          <a:xfrm>
            <a:off x="195942" y="1470570"/>
            <a:ext cx="11880981" cy="0"/>
          </a:xfrm>
          <a:prstGeom prst="line">
            <a:avLst/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69C58A-9506-483F-BD03-0927818C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1757265"/>
            <a:ext cx="571500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F13E2-F36F-4702-B0E9-408DAAF1266F}"/>
              </a:ext>
            </a:extLst>
          </p:cNvPr>
          <p:cNvSpPr txBox="1"/>
          <p:nvPr/>
        </p:nvSpPr>
        <p:spPr>
          <a:xfrm>
            <a:off x="115078" y="5907589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significant difference above 300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3600-F8B0-42E8-8A7F-3CDB11BECEB4}"/>
              </a:ext>
            </a:extLst>
          </p:cNvPr>
          <p:cNvSpPr txBox="1"/>
          <p:nvPr/>
        </p:nvSpPr>
        <p:spPr>
          <a:xfrm>
            <a:off x="6361923" y="5954245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Lower values improve the accuracy of the model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84A378B-819E-43CE-B5FE-E0F6AC139C16}"/>
              </a:ext>
            </a:extLst>
          </p:cNvPr>
          <p:cNvSpPr/>
          <p:nvPr/>
        </p:nvSpPr>
        <p:spPr>
          <a:xfrm>
            <a:off x="4257031" y="2149193"/>
            <a:ext cx="3146092" cy="2492190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We have the optimized parameters. Let’s build the model!</a:t>
            </a:r>
          </a:p>
        </p:txBody>
      </p:sp>
    </p:spTree>
    <p:extLst>
      <p:ext uri="{BB962C8B-B14F-4D97-AF65-F5344CB8AC3E}">
        <p14:creationId xmlns:p14="http://schemas.microsoft.com/office/powerpoint/2010/main" val="12100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C14D55F-A46E-4C62-AB04-B61E4E8B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" y="1123950"/>
            <a:ext cx="5715000" cy="381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536"/>
              </p:ext>
            </p:extLst>
          </p:nvPr>
        </p:nvGraphicFramePr>
        <p:xfrm>
          <a:off x="6457084" y="1123950"/>
          <a:ext cx="518246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Mannhold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Crippen's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carbon atoms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Bond information content index (neighborhood symmetry of 0-order)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Molar refractivity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Smallest absolute eigenvalue of Burden modified matrix-n 2/ weighted by relative I-state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0.95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0.77</a:t>
            </a:r>
          </a:p>
        </p:txBody>
      </p:sp>
    </p:spTree>
    <p:extLst>
      <p:ext uri="{BB962C8B-B14F-4D97-AF65-F5344CB8AC3E}">
        <p14:creationId xmlns:p14="http://schemas.microsoft.com/office/powerpoint/2010/main" val="1134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 </a:t>
            </a:r>
            <a:r>
              <a:rPr lang="en-US" sz="2800" i="1" dirty="0">
                <a:solidFill>
                  <a:schemeClr val="tx2"/>
                </a:solidFill>
              </a:rPr>
              <a:t>(Not fully optimized)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7021"/>
              </p:ext>
            </p:extLst>
          </p:nvPr>
        </p:nvGraphicFramePr>
        <p:xfrm>
          <a:off x="6457084" y="1123950"/>
          <a:ext cx="5182466" cy="42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Estrada-like index from topological distance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2-order)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double bonds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molecular weight (Molecular weight / Total number of atoms)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5-order)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4-order)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of a 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03FB8-46A0-4C32-9851-52938065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9" y="1123950"/>
            <a:ext cx="5715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0.85</a:t>
            </a:r>
          </a:p>
          <a:p>
            <a:r>
              <a:rPr lang="en-US" sz="2400" dirty="0"/>
              <a:t>Cross validation 5-fold average = 0.84</a:t>
            </a:r>
          </a:p>
        </p:txBody>
      </p:sp>
    </p:spTree>
    <p:extLst>
      <p:ext uri="{BB962C8B-B14F-4D97-AF65-F5344CB8AC3E}">
        <p14:creationId xmlns:p14="http://schemas.microsoft.com/office/powerpoint/2010/main" val="27555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Applicability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BC5CB-7AB3-4EFD-B113-257FF5FC02C4}"/>
              </a:ext>
            </a:extLst>
          </p:cNvPr>
          <p:cNvSpPr txBox="1"/>
          <p:nvPr/>
        </p:nvSpPr>
        <p:spPr>
          <a:xfrm>
            <a:off x="643812" y="1015873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leverage of every compound to the training set was calculated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B8F326-A1A8-4EBF-AD56-E259C7D0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" y="1654629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24E84-3D6E-4E1F-8563-AB1D07ACD548}"/>
              </a:ext>
            </a:extLst>
          </p:cNvPr>
          <p:cNvSpPr txBox="1"/>
          <p:nvPr/>
        </p:nvSpPr>
        <p:spPr>
          <a:xfrm>
            <a:off x="8724122" y="3244334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done…</a:t>
            </a:r>
          </a:p>
        </p:txBody>
      </p:sp>
    </p:spTree>
    <p:extLst>
      <p:ext uri="{BB962C8B-B14F-4D97-AF65-F5344CB8AC3E}">
        <p14:creationId xmlns:p14="http://schemas.microsoft.com/office/powerpoint/2010/main" val="21778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4307A-D42B-4343-AF59-B06A1DAC1336}"/>
              </a:ext>
            </a:extLst>
          </p:cNvPr>
          <p:cNvSpPr txBox="1"/>
          <p:nvPr/>
        </p:nvSpPr>
        <p:spPr>
          <a:xfrm>
            <a:off x="1563417" y="2826542"/>
            <a:ext cx="845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NEW SLIDES FROM NOW ON!</a:t>
            </a:r>
          </a:p>
        </p:txBody>
      </p:sp>
    </p:spTree>
    <p:extLst>
      <p:ext uri="{BB962C8B-B14F-4D97-AF65-F5344CB8AC3E}">
        <p14:creationId xmlns:p14="http://schemas.microsoft.com/office/powerpoint/2010/main" val="144553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Amide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BB5462C-0F17-421C-8A7A-945E4EE7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7F6429A-6153-4F02-94DA-F5F27962B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5284308-9188-493E-84E1-ED6A59654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Greek dataset</a:t>
            </a:r>
            <a:endParaRPr lang="en-US" sz="4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80FE644-AAB6-438C-8E72-0C2FF4C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E33BE9-631A-40BE-801A-61CBEA53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42" y="3315854"/>
            <a:ext cx="5176945" cy="345561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F9E7C81-12B6-4463-93AA-B638FC63E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9310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0.94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0.75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/>
        </p:nvGraphicFramePr>
        <p:xfrm>
          <a:off x="6457084" y="1123950"/>
          <a:ext cx="5182466" cy="536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979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757487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35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4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PubchemFP11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1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WTPT-5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9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MATS1e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204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0.88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0.73</a:t>
            </a:r>
          </a:p>
          <a:p>
            <a:r>
              <a:rPr lang="en-US" sz="2400" dirty="0"/>
              <a:t>Cross validation 5-fold average = 0.71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26966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nHBDon_Lipinski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0.96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0.83</a:t>
            </a:r>
          </a:p>
          <a:p>
            <a:r>
              <a:rPr lang="en-US" sz="2400" dirty="0"/>
              <a:t>Cross validation 5-fold average = 0.81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9440"/>
              </p:ext>
            </p:extLst>
          </p:nvPr>
        </p:nvGraphicFramePr>
        <p:xfrm>
          <a:off x="6457084" y="1123950"/>
          <a:ext cx="5182466" cy="2402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6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0326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Amide prediction of Norman RTIs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FBAF-96E2-41D4-AD1D-ADD50EE9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03" y="1182355"/>
            <a:ext cx="7089112" cy="47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7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prediction of Norman RTIs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FBAF-96E2-41D4-AD1D-ADD50EE9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03" y="1182355"/>
            <a:ext cx="7089112" cy="47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Amide-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distributions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629716" y="1113953"/>
            <a:ext cx="296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255.8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968.9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distributions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721087" y="1113953"/>
            <a:ext cx="2780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32.5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910.2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DD1C03-6C19-408D-8407-1243F8586F95}"/>
              </a:ext>
            </a:extLst>
          </p:cNvPr>
          <p:cNvSpPr/>
          <p:nvPr/>
        </p:nvSpPr>
        <p:spPr>
          <a:xfrm>
            <a:off x="4175435" y="4654649"/>
            <a:ext cx="2872603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BC1E-50F3-4935-A1D4-07546EB105C0}"/>
              </a:ext>
            </a:extLst>
          </p:cNvPr>
          <p:cNvSpPr/>
          <p:nvPr/>
        </p:nvSpPr>
        <p:spPr>
          <a:xfrm>
            <a:off x="3736321" y="5612705"/>
            <a:ext cx="3846536" cy="83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Selection of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5244-0523-418D-BD9A-3FD9A365E109}"/>
              </a:ext>
            </a:extLst>
          </p:cNvPr>
          <p:cNvSpPr txBox="1"/>
          <p:nvPr/>
        </p:nvSpPr>
        <p:spPr>
          <a:xfrm>
            <a:off x="3998914" y="946594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3-fold descriptor calculation for the Amide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E264-A656-4476-870F-B5DA18CEA2B0}"/>
              </a:ext>
            </a:extLst>
          </p:cNvPr>
          <p:cNvSpPr txBox="1"/>
          <p:nvPr/>
        </p:nvSpPr>
        <p:spPr>
          <a:xfrm>
            <a:off x="3998913" y="2461715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variation between the different calculations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CFEB3-9534-4911-B188-D703B49BBDDC}"/>
              </a:ext>
            </a:extLst>
          </p:cNvPr>
          <p:cNvSpPr/>
          <p:nvPr/>
        </p:nvSpPr>
        <p:spPr>
          <a:xfrm>
            <a:off x="8238928" y="4674746"/>
            <a:ext cx="2941451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79688F-A844-4D32-BE8D-276415DA0F89}"/>
              </a:ext>
            </a:extLst>
          </p:cNvPr>
          <p:cNvSpPr/>
          <p:nvPr/>
        </p:nvSpPr>
        <p:spPr>
          <a:xfrm rot="5400000">
            <a:off x="5250325" y="1756499"/>
            <a:ext cx="707887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6E0C2-9C89-418B-83EA-DFE9E6CE850A}"/>
              </a:ext>
            </a:extLst>
          </p:cNvPr>
          <p:cNvSpPr txBox="1"/>
          <p:nvPr/>
        </p:nvSpPr>
        <p:spPr>
          <a:xfrm>
            <a:off x="7907552" y="5744479"/>
            <a:ext cx="37215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Normalization</a:t>
            </a:r>
          </a:p>
          <a:p>
            <a:pPr algn="ctr"/>
            <a:r>
              <a:rPr lang="en-US" sz="2000" dirty="0"/>
              <a:t>For descriptors with values &gt;1000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40F-6C49-4036-A764-8A52B46613F6}"/>
              </a:ext>
            </a:extLst>
          </p:cNvPr>
          <p:cNvSpPr/>
          <p:nvPr/>
        </p:nvSpPr>
        <p:spPr>
          <a:xfrm rot="5400000">
            <a:off x="4985481" y="3626643"/>
            <a:ext cx="1237574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CF94-0C39-4F74-A724-B942D459DD81}"/>
              </a:ext>
            </a:extLst>
          </p:cNvPr>
          <p:cNvSpPr txBox="1"/>
          <p:nvPr/>
        </p:nvSpPr>
        <p:spPr>
          <a:xfrm>
            <a:off x="4175435" y="4787038"/>
            <a:ext cx="28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559 descriptors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750C-0529-4E41-9F5A-2702EF51BFF1}"/>
              </a:ext>
            </a:extLst>
          </p:cNvPr>
          <p:cNvSpPr txBox="1"/>
          <p:nvPr/>
        </p:nvSpPr>
        <p:spPr>
          <a:xfrm>
            <a:off x="8238928" y="4807134"/>
            <a:ext cx="29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99 descriptors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AA2E1-8EF2-4D5E-AEEB-AF22D507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5" y="828603"/>
            <a:ext cx="4051416" cy="273041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0238B2-2B22-4AE3-9F6E-3BA5BCE45FCA}"/>
              </a:ext>
            </a:extLst>
          </p:cNvPr>
          <p:cNvSpPr/>
          <p:nvPr/>
        </p:nvSpPr>
        <p:spPr>
          <a:xfrm rot="5400000">
            <a:off x="9248837" y="3797944"/>
            <a:ext cx="894969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B27AB-A8C4-422D-A68C-36C87AD5D20F}"/>
              </a:ext>
            </a:extLst>
          </p:cNvPr>
          <p:cNvSpPr txBox="1"/>
          <p:nvPr/>
        </p:nvSpPr>
        <p:spPr>
          <a:xfrm>
            <a:off x="4371898" y="5735148"/>
            <a:ext cx="3086697" cy="58477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2098 descriptors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E67133E2-8C88-4AB7-8289-5CB4DC263C3F}"/>
              </a:ext>
            </a:extLst>
          </p:cNvPr>
          <p:cNvSpPr/>
          <p:nvPr/>
        </p:nvSpPr>
        <p:spPr>
          <a:xfrm>
            <a:off x="3736321" y="5744479"/>
            <a:ext cx="545836" cy="5458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9D59D-1A7D-4DEF-888B-338F8475C039}"/>
              </a:ext>
            </a:extLst>
          </p:cNvPr>
          <p:cNvSpPr txBox="1"/>
          <p:nvPr/>
        </p:nvSpPr>
        <p:spPr>
          <a:xfrm>
            <a:off x="370784" y="5735148"/>
            <a:ext cx="292325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descriptor selection for the Greek dataset</a:t>
            </a:r>
          </a:p>
        </p:txBody>
      </p:sp>
    </p:spTree>
    <p:extLst>
      <p:ext uri="{BB962C8B-B14F-4D97-AF65-F5344CB8AC3E}">
        <p14:creationId xmlns:p14="http://schemas.microsoft.com/office/powerpoint/2010/main" val="38413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9" grpId="0" animBg="1"/>
      <p:bldP spid="13" grpId="0" animBg="1"/>
      <p:bldP spid="25" grpId="0" animBg="1"/>
      <p:bldP spid="16" grpId="0" animBg="1"/>
      <p:bldP spid="17" grpId="0" animBg="1"/>
      <p:bldP spid="14" grpId="0" animBg="1"/>
      <p:bldP spid="18" grpId="0"/>
      <p:bldP spid="19" grpId="0"/>
      <p:bldP spid="21" grpId="0" animBg="1"/>
      <p:bldP spid="22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A6AB5-DBF4-47E2-8B95-B97C0EA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1" y="1652447"/>
            <a:ext cx="5715000" cy="389926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B26EF66-3D13-4F1C-89F0-DAFA83199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1" y="1652447"/>
            <a:ext cx="5715000" cy="3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C7D1E-33EE-40C2-91F1-7C835408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15" y="1684735"/>
            <a:ext cx="571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C9E44-773E-450E-8AFE-06FD953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71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A090AE0-506B-4117-A903-C69E9944BA90}"/>
              </a:ext>
            </a:extLst>
          </p:cNvPr>
          <p:cNvSpPr/>
          <p:nvPr/>
        </p:nvSpPr>
        <p:spPr>
          <a:xfrm>
            <a:off x="8246585" y="2013580"/>
            <a:ext cx="2015533" cy="1606361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Used to provide an error estimate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8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3554562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3703389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3699603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2266935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2266935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2415762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2411976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E627835-B8D1-43D9-9F1F-BE1B89C0B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2984194"/>
            <a:ext cx="5858400" cy="3905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6DF9E-7D9A-4742-888A-BCF125A94EDA}"/>
              </a:ext>
            </a:extLst>
          </p:cNvPr>
          <p:cNvSpPr/>
          <p:nvPr/>
        </p:nvSpPr>
        <p:spPr>
          <a:xfrm>
            <a:off x="7249886" y="3778898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0CDBB-680F-49C6-BE5B-1E961B727094}"/>
              </a:ext>
            </a:extLst>
          </p:cNvPr>
          <p:cNvCxnSpPr>
            <a:cxnSpLocks/>
          </p:cNvCxnSpPr>
          <p:nvPr/>
        </p:nvCxnSpPr>
        <p:spPr>
          <a:xfrm flipH="1">
            <a:off x="7539135" y="2856007"/>
            <a:ext cx="2000363" cy="922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49DA0-CEA8-47DE-9658-D991F3EC6BA3}"/>
              </a:ext>
            </a:extLst>
          </p:cNvPr>
          <p:cNvCxnSpPr>
            <a:cxnSpLocks/>
          </p:cNvCxnSpPr>
          <p:nvPr/>
        </p:nvCxnSpPr>
        <p:spPr>
          <a:xfrm>
            <a:off x="1606090" y="2835854"/>
            <a:ext cx="2469167" cy="3089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BD8468E-B801-477F-9BB8-EB747E8DD32C}"/>
              </a:ext>
            </a:extLst>
          </p:cNvPr>
          <p:cNvSpPr/>
          <p:nvPr/>
        </p:nvSpPr>
        <p:spPr>
          <a:xfrm>
            <a:off x="4090584" y="5952931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FFB7559D-0B82-4D76-B021-6C349B19A116}"/>
              </a:ext>
            </a:extLst>
          </p:cNvPr>
          <p:cNvSpPr/>
          <p:nvPr/>
        </p:nvSpPr>
        <p:spPr>
          <a:xfrm>
            <a:off x="4012163" y="4669727"/>
            <a:ext cx="4935894" cy="1363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88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E4A0-286E-43C9-A30E-807C89BD6E2D}"/>
              </a:ext>
            </a:extLst>
          </p:cNvPr>
          <p:cNvSpPr txBox="1"/>
          <p:nvPr/>
        </p:nvSpPr>
        <p:spPr>
          <a:xfrm>
            <a:off x="9122464" y="5120793"/>
            <a:ext cx="1941557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31220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671</Words>
  <Application>Microsoft Office PowerPoint</Application>
  <PresentationFormat>Widescreen</PresentationFormat>
  <Paragraphs>222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17</cp:revision>
  <dcterms:created xsi:type="dcterms:W3CDTF">2022-05-10T08:36:09Z</dcterms:created>
  <dcterms:modified xsi:type="dcterms:W3CDTF">2022-06-06T16:40:15Z</dcterms:modified>
</cp:coreProperties>
</file>