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 id="2147483733" r:id="rId3"/>
  </p:sldMasterIdLst>
  <p:notesMasterIdLst>
    <p:notesMasterId r:id="rId42"/>
  </p:notesMasterIdLst>
  <p:sldIdLst>
    <p:sldId id="261" r:id="rId4"/>
    <p:sldId id="280" r:id="rId5"/>
    <p:sldId id="282" r:id="rId6"/>
    <p:sldId id="284" r:id="rId7"/>
    <p:sldId id="283" r:id="rId8"/>
    <p:sldId id="285" r:id="rId9"/>
    <p:sldId id="312" r:id="rId10"/>
    <p:sldId id="313" r:id="rId11"/>
    <p:sldId id="314" r:id="rId12"/>
    <p:sldId id="315" r:id="rId13"/>
    <p:sldId id="286" r:id="rId14"/>
    <p:sldId id="287" r:id="rId15"/>
    <p:sldId id="316" r:id="rId16"/>
    <p:sldId id="317" r:id="rId17"/>
    <p:sldId id="318" r:id="rId18"/>
    <p:sldId id="321" r:id="rId19"/>
    <p:sldId id="322" r:id="rId20"/>
    <p:sldId id="323" r:id="rId21"/>
    <p:sldId id="319" r:id="rId22"/>
    <p:sldId id="320" r:id="rId23"/>
    <p:sldId id="291" r:id="rId24"/>
    <p:sldId id="292" r:id="rId25"/>
    <p:sldId id="293" r:id="rId26"/>
    <p:sldId id="294" r:id="rId27"/>
    <p:sldId id="289" r:id="rId28"/>
    <p:sldId id="290" r:id="rId29"/>
    <p:sldId id="300" r:id="rId30"/>
    <p:sldId id="302" r:id="rId31"/>
    <p:sldId id="301" r:id="rId32"/>
    <p:sldId id="324" r:id="rId33"/>
    <p:sldId id="325" r:id="rId34"/>
    <p:sldId id="332" r:id="rId35"/>
    <p:sldId id="326" r:id="rId36"/>
    <p:sldId id="327" r:id="rId37"/>
    <p:sldId id="328" r:id="rId38"/>
    <p:sldId id="329" r:id="rId39"/>
    <p:sldId id="330" r:id="rId40"/>
    <p:sldId id="33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34" autoAdjust="0"/>
    <p:restoredTop sz="78227" autoAdjust="0"/>
  </p:normalViewPr>
  <p:slideViewPr>
    <p:cSldViewPr>
      <p:cViewPr varScale="1">
        <p:scale>
          <a:sx n="81" d="100"/>
          <a:sy n="81" d="100"/>
        </p:scale>
        <p:origin x="-226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A8DB6-D704-42AC-B787-C21F82AB8C04}" type="datetimeFigureOut">
              <a:rPr lang="en-US" smtClean="0"/>
              <a:t>4/18/2016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059FF-5308-41EA-B03D-55EE91252847}" type="slidenum">
              <a:rPr lang="en-US" smtClean="0"/>
              <a:t>‹#›</a:t>
            </a:fld>
            <a:endParaRPr lang="en-US"/>
          </a:p>
        </p:txBody>
      </p:sp>
    </p:spTree>
    <p:extLst>
      <p:ext uri="{BB962C8B-B14F-4D97-AF65-F5344CB8AC3E}">
        <p14:creationId xmlns:p14="http://schemas.microsoft.com/office/powerpoint/2010/main" val="339175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a:t>
            </a:r>
            <a:r>
              <a:rPr lang="en-US" baseline="0" dirty="0" smtClean="0"/>
              <a:t> has a big impact on todays smart phones it said there were over one billion smart phones sold last year and over ^4% of </a:t>
            </a:r>
            <a:r>
              <a:rPr lang="en-US" baseline="0" dirty="0" err="1" smtClean="0"/>
              <a:t>thos</a:t>
            </a:r>
            <a:r>
              <a:rPr lang="en-US" baseline="0" dirty="0" smtClean="0"/>
              <a:t> phone sold belong to Americans. Since technology is advancing so quickly </a:t>
            </a:r>
            <a:r>
              <a:rPr lang="en-US" baseline="0" dirty="0" err="1" smtClean="0"/>
              <a:t>particuallry</a:t>
            </a:r>
            <a:r>
              <a:rPr lang="en-US" baseline="0" dirty="0" smtClean="0"/>
              <a:t> mobile devices which are beginning to hold more and more information and sensitive information things like username and passwords, photos, </a:t>
            </a:r>
            <a:r>
              <a:rPr lang="en-US" baseline="0" dirty="0" err="1" smtClean="0"/>
              <a:t>notes,contacts</a:t>
            </a:r>
            <a:r>
              <a:rPr lang="en-US" baseline="0" dirty="0" smtClean="0"/>
              <a:t>. </a:t>
            </a:r>
            <a:r>
              <a:rPr lang="en-US" baseline="0" dirty="0" err="1" smtClean="0"/>
              <a:t>Etc</a:t>
            </a:r>
            <a:r>
              <a:rPr lang="en-US" baseline="0" dirty="0" smtClean="0"/>
              <a:t>…. Due to them begin so advanced they are becoming a primary target for hackers in todays society.</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2</a:t>
            </a:fld>
            <a:endParaRPr lang="en-US"/>
          </a:p>
        </p:txBody>
      </p:sp>
    </p:spTree>
    <p:extLst>
      <p:ext uri="{BB962C8B-B14F-4D97-AF65-F5344CB8AC3E}">
        <p14:creationId xmlns:p14="http://schemas.microsoft.com/office/powerpoint/2010/main" val="2163204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12</a:t>
            </a:fld>
            <a:endParaRPr lang="en-US"/>
          </a:p>
        </p:txBody>
      </p:sp>
    </p:spTree>
    <p:extLst>
      <p:ext uri="{BB962C8B-B14F-4D97-AF65-F5344CB8AC3E}">
        <p14:creationId xmlns:p14="http://schemas.microsoft.com/office/powerpoint/2010/main" val="1116741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your DRD01 which states limit the accessibility to your sensitive content providers meaning restrict sensitive data transferring between application. </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13</a:t>
            </a:fld>
            <a:endParaRPr lang="en-US"/>
          </a:p>
        </p:txBody>
      </p:sp>
    </p:spTree>
    <p:extLst>
      <p:ext uri="{BB962C8B-B14F-4D97-AF65-F5344CB8AC3E}">
        <p14:creationId xmlns:p14="http://schemas.microsoft.com/office/powerpoint/2010/main" val="2201486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android:exported</a:t>
            </a:r>
            <a:r>
              <a:rPr lang="en-US" baseline="0" dirty="0" smtClean="0"/>
              <a:t> attribute controls when content providers are allowed to share data. When setting it equal to true you have set it to be public allowing all data transferring </a:t>
            </a:r>
            <a:r>
              <a:rPr lang="en-US" baseline="0" dirty="0" err="1" smtClean="0"/>
              <a:t>betweem</a:t>
            </a:r>
            <a:r>
              <a:rPr lang="en-US" baseline="0" dirty="0" smtClean="0"/>
              <a:t> that application content provider and any  content resolver implemented. When setting it to false you have set it equal to false which is no longer allowing application to access the information.</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14</a:t>
            </a:fld>
            <a:endParaRPr lang="en-US"/>
          </a:p>
        </p:txBody>
      </p:sp>
    </p:spTree>
    <p:extLst>
      <p:ext uri="{BB962C8B-B14F-4D97-AF65-F5344CB8AC3E}">
        <p14:creationId xmlns:p14="http://schemas.microsoft.com/office/powerpoint/2010/main" val="307694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DRD 03 states</a:t>
            </a:r>
            <a:r>
              <a:rPr lang="en-US" baseline="0" dirty="0" smtClean="0"/>
              <a:t> do not broadcast sensitive information using an implicit intent. When sending a broadcast globally you have left yourself open to passive </a:t>
            </a:r>
            <a:r>
              <a:rPr lang="en-US" baseline="0" dirty="0" err="1" smtClean="0"/>
              <a:t>eavesdrooping</a:t>
            </a:r>
            <a:r>
              <a:rPr lang="en-US" baseline="0" dirty="0" smtClean="0"/>
              <a:t> and active denial of service attacks.  Eaves dropping is the unauthorized listening in on phone calls, text messaging, fax transmissions., active denial of service attacks are attempts to block you form using certain services like your internet or someone flooding your email with spam blocking you from </a:t>
            </a:r>
            <a:r>
              <a:rPr lang="en-US" baseline="0" dirty="0" err="1" smtClean="0"/>
              <a:t>reciving</a:t>
            </a:r>
            <a:r>
              <a:rPr lang="en-US" baseline="0" dirty="0" smtClean="0"/>
              <a:t> or sending any new emails.</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15</a:t>
            </a:fld>
            <a:endParaRPr lang="en-US"/>
          </a:p>
        </p:txBody>
      </p:sp>
    </p:spTree>
    <p:extLst>
      <p:ext uri="{BB962C8B-B14F-4D97-AF65-F5344CB8AC3E}">
        <p14:creationId xmlns:p14="http://schemas.microsoft.com/office/powerpoint/2010/main" val="315668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local</a:t>
            </a:r>
            <a:r>
              <a:rPr lang="en-US" baseline="0" dirty="0" smtClean="0"/>
              <a:t> broadcast manager sends the information via locally within the current process only allowing the current active app to send and receive the information</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19</a:t>
            </a:fld>
            <a:endParaRPr lang="en-US"/>
          </a:p>
        </p:txBody>
      </p:sp>
    </p:spTree>
    <p:extLst>
      <p:ext uri="{BB962C8B-B14F-4D97-AF65-F5344CB8AC3E}">
        <p14:creationId xmlns:p14="http://schemas.microsoft.com/office/powerpoint/2010/main" val="2518232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DRD 04 which states do not log </a:t>
            </a:r>
            <a:r>
              <a:rPr lang="en-US" dirty="0" err="1" smtClean="0"/>
              <a:t>sesntive</a:t>
            </a:r>
            <a:r>
              <a:rPr lang="en-US" dirty="0" smtClean="0"/>
              <a:t> information</a:t>
            </a:r>
            <a:r>
              <a:rPr lang="en-US" baseline="0" dirty="0" smtClean="0"/>
              <a:t> because any malicious application that has the READ_LOGS permission has access to any logged information and can extract the data if necessary. </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20</a:t>
            </a:fld>
            <a:endParaRPr lang="en-US"/>
          </a:p>
        </p:txBody>
      </p:sp>
    </p:spTree>
    <p:extLst>
      <p:ext uri="{BB962C8B-B14F-4D97-AF65-F5344CB8AC3E}">
        <p14:creationId xmlns:p14="http://schemas.microsoft.com/office/powerpoint/2010/main" val="1389042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security vulnerabilities and other issues are the result of a develops mistake/ bad programming. As developers we are expected to fix any problem pertaining to your own work </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3</a:t>
            </a:fld>
            <a:endParaRPr lang="en-US"/>
          </a:p>
        </p:txBody>
      </p:sp>
    </p:spTree>
    <p:extLst>
      <p:ext uri="{BB962C8B-B14F-4D97-AF65-F5344CB8AC3E}">
        <p14:creationId xmlns:p14="http://schemas.microsoft.com/office/powerpoint/2010/main" val="2667876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easiest</a:t>
            </a:r>
            <a:r>
              <a:rPr lang="en-US" baseline="0" dirty="0" smtClean="0"/>
              <a:t> way to avoid problems such as </a:t>
            </a:r>
            <a:r>
              <a:rPr lang="en-US" baseline="0" dirty="0" err="1" smtClean="0"/>
              <a:t>sucerity</a:t>
            </a:r>
            <a:r>
              <a:rPr lang="en-US" baseline="0" dirty="0" smtClean="0"/>
              <a:t> </a:t>
            </a:r>
            <a:r>
              <a:rPr lang="en-US" baseline="0" dirty="0" err="1" smtClean="0"/>
              <a:t>vulnerablilities</a:t>
            </a:r>
            <a:r>
              <a:rPr lang="en-US" baseline="0" dirty="0" smtClean="0"/>
              <a:t> is to simply code it right the first time. This task is nearly impossible but meaning get close to 100% as you possible can before you release your application</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4</a:t>
            </a:fld>
            <a:endParaRPr lang="en-US"/>
          </a:p>
        </p:txBody>
      </p:sp>
    </p:spTree>
    <p:extLst>
      <p:ext uri="{BB962C8B-B14F-4D97-AF65-F5344CB8AC3E}">
        <p14:creationId xmlns:p14="http://schemas.microsoft.com/office/powerpoint/2010/main" val="1887970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5</a:t>
            </a:fld>
            <a:endParaRPr lang="en-US"/>
          </a:p>
        </p:txBody>
      </p:sp>
    </p:spTree>
    <p:extLst>
      <p:ext uri="{BB962C8B-B14F-4D97-AF65-F5344CB8AC3E}">
        <p14:creationId xmlns:p14="http://schemas.microsoft.com/office/powerpoint/2010/main" val="306888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validation is important for </a:t>
            </a:r>
            <a:r>
              <a:rPr lang="en-US" baseline="0" dirty="0" err="1" smtClean="0"/>
              <a:t>securtity</a:t>
            </a:r>
            <a:r>
              <a:rPr lang="en-US" baseline="0" dirty="0" smtClean="0"/>
              <a:t> purposes because when taking in input you must consider what the user may enter in and if they types do not match it could leave a vulnerable spot in your application. Input validation should be taken seriously making sure that all input goes through a </a:t>
            </a:r>
            <a:r>
              <a:rPr lang="en-US" baseline="0" dirty="0" err="1" smtClean="0"/>
              <a:t>vigourous</a:t>
            </a:r>
            <a:r>
              <a:rPr lang="en-US" baseline="0" dirty="0" smtClean="0"/>
              <a:t> process in order to establish a secure application</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7</a:t>
            </a:fld>
            <a:endParaRPr lang="en-US"/>
          </a:p>
        </p:txBody>
      </p:sp>
    </p:spTree>
    <p:extLst>
      <p:ext uri="{BB962C8B-B14F-4D97-AF65-F5344CB8AC3E}">
        <p14:creationId xmlns:p14="http://schemas.microsoft.com/office/powerpoint/2010/main" val="192790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to ways you can validate inpu</a:t>
            </a:r>
            <a:r>
              <a:rPr lang="en-US" baseline="0" dirty="0" smtClean="0"/>
              <a:t>t white listing being one of them. White listing is comparing input to a </a:t>
            </a:r>
            <a:r>
              <a:rPr lang="en-US" baseline="0" dirty="0" err="1" smtClean="0"/>
              <a:t>a</a:t>
            </a:r>
            <a:r>
              <a:rPr lang="en-US" baseline="0" dirty="0" smtClean="0"/>
              <a:t> specific criteria in order to see if the input is valid. This us said to be easier than black listing which is comparing input to all wrong patterns</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8</a:t>
            </a:fld>
            <a:endParaRPr lang="en-US"/>
          </a:p>
        </p:txBody>
      </p:sp>
    </p:spTree>
    <p:extLst>
      <p:ext uri="{BB962C8B-B14F-4D97-AF65-F5344CB8AC3E}">
        <p14:creationId xmlns:p14="http://schemas.microsoft.com/office/powerpoint/2010/main" val="328405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 published 27 rules 10 rules are complete</a:t>
            </a:r>
            <a:r>
              <a:rPr lang="en-US" baseline="0" dirty="0" smtClean="0"/>
              <a:t> and I personally implemented 9 of them.</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9</a:t>
            </a:fld>
            <a:endParaRPr lang="en-US"/>
          </a:p>
        </p:txBody>
      </p:sp>
    </p:spTree>
    <p:extLst>
      <p:ext uri="{BB962C8B-B14F-4D97-AF65-F5344CB8AC3E}">
        <p14:creationId xmlns:p14="http://schemas.microsoft.com/office/powerpoint/2010/main" val="73582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list of the rules I will be discussing</a:t>
            </a:r>
            <a:r>
              <a:rPr lang="en-US" baseline="0" dirty="0" smtClean="0"/>
              <a:t> today </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10</a:t>
            </a:fld>
            <a:endParaRPr lang="en-US"/>
          </a:p>
        </p:txBody>
      </p:sp>
    </p:spTree>
    <p:extLst>
      <p:ext uri="{BB962C8B-B14F-4D97-AF65-F5344CB8AC3E}">
        <p14:creationId xmlns:p14="http://schemas.microsoft.com/office/powerpoint/2010/main" val="395405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your DRD00 which</a:t>
            </a:r>
            <a:r>
              <a:rPr lang="en-US" baseline="0" dirty="0" smtClean="0"/>
              <a:t> states do not store sensitive information on external storages without first being encrypted. The reasoning for this is because you never know who will be </a:t>
            </a:r>
            <a:r>
              <a:rPr lang="en-US" baseline="0" dirty="0" err="1" smtClean="0"/>
              <a:t>accesing</a:t>
            </a:r>
            <a:r>
              <a:rPr lang="en-US" baseline="0" dirty="0" smtClean="0"/>
              <a:t> your external </a:t>
            </a:r>
            <a:r>
              <a:rPr lang="en-US" baseline="0" dirty="0" err="1" smtClean="0"/>
              <a:t>hardrive</a:t>
            </a:r>
            <a:r>
              <a:rPr lang="en-US" baseline="0" dirty="0" smtClean="0"/>
              <a:t> so leaving sensitive information that is unencrypted can be vulnerable for hackers</a:t>
            </a:r>
            <a:endParaRPr lang="en-US" dirty="0"/>
          </a:p>
        </p:txBody>
      </p:sp>
      <p:sp>
        <p:nvSpPr>
          <p:cNvPr id="4" name="Slide Number Placeholder 3"/>
          <p:cNvSpPr>
            <a:spLocks noGrp="1"/>
          </p:cNvSpPr>
          <p:nvPr>
            <p:ph type="sldNum" sz="quarter" idx="10"/>
          </p:nvPr>
        </p:nvSpPr>
        <p:spPr/>
        <p:txBody>
          <a:bodyPr/>
          <a:lstStyle/>
          <a:p>
            <a:fld id="{6AF059FF-5308-41EA-B03D-55EE91252847}" type="slidenum">
              <a:rPr lang="en-US" smtClean="0"/>
              <a:t>11</a:t>
            </a:fld>
            <a:endParaRPr lang="en-US"/>
          </a:p>
        </p:txBody>
      </p:sp>
    </p:spTree>
    <p:extLst>
      <p:ext uri="{BB962C8B-B14F-4D97-AF65-F5344CB8AC3E}">
        <p14:creationId xmlns:p14="http://schemas.microsoft.com/office/powerpoint/2010/main" val="22548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416329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61393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121036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
        <p:nvSpPr>
          <p:cNvPr id="3" name="Text Placeholder 2"/>
          <p:cNvSpPr>
            <a:spLocks noGrp="1"/>
          </p:cNvSpPr>
          <p:nvPr>
            <p:ph type="body" idx="1"/>
          </p:nvPr>
        </p:nvSpPr>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41369253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838477A-9525-4FF2-B8A8-A1F086F427F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3532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C8DEF31-5B28-4231-A916-4289D13C23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296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28C1E16-A5CE-49AD-91AF-12732ACC21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3858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D39680E-FDE3-4827-AABA-3CD4F66BD24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74297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9201E43-62E8-4F77-9FDA-2031E403AD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32635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379FDC5B-5CFD-49F2-B1B6-73697F21A9A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63846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B750E7E2-82DF-421A-9819-053F35D2BBD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4817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711834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08B178-9207-4125-B049-0E47530018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8723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9694100-08C6-4B36-8826-B60EDA51C1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25734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543D972-F6BE-4339-BC30-61D352B23B0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54937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665623C-16F7-4B7E-9AEB-29AFF435BF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0808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563BC5A-991E-4EEE-9372-78AF66F6394D}" type="datetimeFigureOut">
              <a:rPr lang="en-US">
                <a:solidFill>
                  <a:prstClr val="black">
                    <a:tint val="75000"/>
                  </a:prstClr>
                </a:solidFill>
              </a:rPr>
              <a:pPr>
                <a:defRPr/>
              </a:pPr>
              <a:t>4/18/2016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84BDC44-9C56-4FB9-A1D5-86E88437100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74741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EC36E1-5B1D-451A-B237-358EBA37B47B}" type="datetimeFigureOut">
              <a:rPr lang="en-US">
                <a:solidFill>
                  <a:prstClr val="black">
                    <a:tint val="75000"/>
                  </a:prstClr>
                </a:solidFill>
              </a:rPr>
              <a:pPr>
                <a:defRPr/>
              </a:pPr>
              <a:t>4/18/2016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02FEF2B-3BB6-459E-A070-743E3BDFCB6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858665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B70184D-EBF1-41D9-890C-DC53D413CF7A}" type="datetimeFigureOut">
              <a:rPr lang="en-US">
                <a:solidFill>
                  <a:prstClr val="black">
                    <a:tint val="75000"/>
                  </a:prstClr>
                </a:solidFill>
              </a:rPr>
              <a:pPr>
                <a:defRPr/>
              </a:pPr>
              <a:t>4/18/2016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2AA0937-5BF4-4DE9-AB98-271C179F7C9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25458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9736061-D6C7-487B-A5FD-A9A6314F60B5}" type="datetimeFigureOut">
              <a:rPr lang="en-US">
                <a:solidFill>
                  <a:prstClr val="black">
                    <a:tint val="75000"/>
                  </a:prstClr>
                </a:solidFill>
              </a:rPr>
              <a:pPr>
                <a:defRPr/>
              </a:pPr>
              <a:t>4/18/2016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A8E3DC-3817-4787-9B29-B6FF12D0701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159294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8968774-20A7-450C-9108-492F0393BF17}" type="datetimeFigureOut">
              <a:rPr lang="en-US">
                <a:solidFill>
                  <a:prstClr val="black">
                    <a:tint val="75000"/>
                  </a:prstClr>
                </a:solidFill>
              </a:rPr>
              <a:pPr>
                <a:defRPr/>
              </a:pPr>
              <a:t>4/18/2016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3ECAC67-2A2F-4C8E-9EEF-F607E044C04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33496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9F9D96C-3439-4566-AA19-BCE95E199785}" type="datetimeFigureOut">
              <a:rPr lang="en-US">
                <a:solidFill>
                  <a:prstClr val="black">
                    <a:tint val="75000"/>
                  </a:prstClr>
                </a:solidFill>
              </a:rPr>
              <a:pPr>
                <a:defRPr/>
              </a:pPr>
              <a:t>4/18/2016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4FEB40A-EC61-4630-B372-4D4F0E2EB60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039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445625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EE03A3-B2FB-4A78-ADA1-84D7F940E70B}" type="datetimeFigureOut">
              <a:rPr lang="en-US">
                <a:solidFill>
                  <a:prstClr val="black">
                    <a:tint val="75000"/>
                  </a:prstClr>
                </a:solidFill>
              </a:rPr>
              <a:pPr>
                <a:defRPr/>
              </a:pPr>
              <a:t>4/18/2016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26ED82F-DFA2-46C9-AAF2-3F6E8192AA8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43724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A05307-263B-4DB1-A408-6F6FDB9C4CD1}" type="datetimeFigureOut">
              <a:rPr lang="en-US">
                <a:solidFill>
                  <a:prstClr val="black">
                    <a:tint val="75000"/>
                  </a:prstClr>
                </a:solidFill>
              </a:rPr>
              <a:pPr>
                <a:defRPr/>
              </a:pPr>
              <a:t>4/18/2016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7A0591E-F935-4415-9BAD-6FA44434E5A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35114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675F7B-C010-4C08-B380-D75E8F60BF1A}" type="datetimeFigureOut">
              <a:rPr lang="en-US">
                <a:solidFill>
                  <a:prstClr val="black">
                    <a:tint val="75000"/>
                  </a:prstClr>
                </a:solidFill>
              </a:rPr>
              <a:pPr>
                <a:defRPr/>
              </a:pPr>
              <a:t>4/18/2016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65DADC9-8684-4CBB-92CD-283C823AD66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39060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7DBD6B-770D-43CE-AE4D-DBBCAA434C86}" type="datetimeFigureOut">
              <a:rPr lang="en-US">
                <a:solidFill>
                  <a:prstClr val="black">
                    <a:tint val="75000"/>
                  </a:prstClr>
                </a:solidFill>
              </a:rPr>
              <a:pPr>
                <a:defRPr/>
              </a:pPr>
              <a:t>4/18/2016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7305B1-F9EF-4B1F-900C-29156BED097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910982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62F7563-EA52-47F0-9227-5341851C9F95}" type="datetimeFigureOut">
              <a:rPr lang="en-US">
                <a:solidFill>
                  <a:prstClr val="black">
                    <a:tint val="75000"/>
                  </a:prstClr>
                </a:solidFill>
              </a:rPr>
              <a:pPr>
                <a:defRPr/>
              </a:pPr>
              <a:t>4/18/2016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E26667-3F58-4A40-A068-D049B3EFBD7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84720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
        <p:nvSpPr>
          <p:cNvPr id="3" name="Text Placeholder 2"/>
          <p:cNvSpPr>
            <a:spLocks noGrp="1"/>
          </p:cNvSpPr>
          <p:nvPr>
            <p:ph type="body" idx="1"/>
          </p:nvPr>
        </p:nvSpPr>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02F6AA1-6FA5-4A7C-B5BD-F1A75974A3C6}" type="datetimeFigureOut">
              <a:rPr lang="en-US">
                <a:solidFill>
                  <a:prstClr val="black">
                    <a:tint val="75000"/>
                  </a:prstClr>
                </a:solidFill>
              </a:rPr>
              <a:pPr>
                <a:defRPr/>
              </a:pPr>
              <a:t>4/18/2016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171E76-0B8C-4543-96F6-C08DD448DEE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15326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308769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8" name="Footer Placeholder 4"/>
          <p:cNvSpPr>
            <a:spLocks noGrp="1"/>
          </p:cNvSpPr>
          <p:nvPr>
            <p:ph type="ftr" sz="quarter" idx="11"/>
          </p:nvPr>
        </p:nvSpPr>
        <p:spPr/>
        <p:txBody>
          <a:bodyPr/>
          <a:lstStyle>
            <a:lvl1pPr>
              <a:defRPr/>
            </a:lvl1pPr>
          </a:lstStyle>
          <a:p>
            <a:endParaRPr lang="en-US" dirty="0"/>
          </a:p>
        </p:txBody>
      </p:sp>
      <p:sp>
        <p:nvSpPr>
          <p:cNvPr id="9"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304646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4" name="Footer Placeholder 4"/>
          <p:cNvSpPr>
            <a:spLocks noGrp="1"/>
          </p:cNvSpPr>
          <p:nvPr>
            <p:ph type="ftr" sz="quarter" idx="11"/>
          </p:nvPr>
        </p:nvSpPr>
        <p:spPr/>
        <p:txBody>
          <a:bodyPr/>
          <a:lstStyle>
            <a:lvl1pPr>
              <a:defRPr/>
            </a:lvl1pPr>
          </a:lstStyle>
          <a:p>
            <a:endParaRPr lang="en-US" dirty="0"/>
          </a:p>
        </p:txBody>
      </p:sp>
      <p:sp>
        <p:nvSpPr>
          <p:cNvPr id="5"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239713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3" name="Footer Placeholder 4"/>
          <p:cNvSpPr>
            <a:spLocks noGrp="1"/>
          </p:cNvSpPr>
          <p:nvPr>
            <p:ph type="ftr" sz="quarter" idx="11"/>
          </p:nvPr>
        </p:nvSpPr>
        <p:spPr/>
        <p:txBody>
          <a:bodyPr/>
          <a:lstStyle>
            <a:lvl1pPr>
              <a:defRPr/>
            </a:lvl1pPr>
          </a:lstStyle>
          <a:p>
            <a:endParaRPr lang="en-US" dirty="0"/>
          </a:p>
        </p:txBody>
      </p:sp>
      <p:sp>
        <p:nvSpPr>
          <p:cNvPr id="4"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348103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402555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85F6A65-06C6-40E1-9770-83DDBE9C8E15}" type="datetimeFigureOut">
              <a:rPr lang="en-US" smtClean="0"/>
              <a:t>4/18/2016</a:t>
            </a:fld>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393540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785F6A65-06C6-40E1-9770-83DDBE9C8E15}" type="datetimeFigureOut">
              <a:rPr lang="en-US" smtClean="0"/>
              <a:t>4/18/2016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FC0D6BD6-5153-4100-B86E-DD43338D590E}" type="slidenum">
              <a:rPr lang="en-US" smtClean="0"/>
              <a:t>‹#›</a:t>
            </a:fld>
            <a:endParaRPr lang="en-US" dirty="0"/>
          </a:p>
        </p:txBody>
      </p:sp>
    </p:spTree>
    <p:extLst>
      <p:ext uri="{BB962C8B-B14F-4D97-AF65-F5344CB8AC3E}">
        <p14:creationId xmlns:p14="http://schemas.microsoft.com/office/powerpoint/2010/main" val="34082216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DF4AD10-BEE5-486F-82A9-3B4396D87B28}" type="slidenum">
              <a:rPr lang="en-US" smtClean="0">
                <a:solidFill>
                  <a:srgbClr val="000000"/>
                </a:solidFill>
              </a:rPr>
              <a:pPr/>
              <a:t>‹#›</a:t>
            </a:fld>
            <a:endParaRPr lang="en-US" smtClean="0">
              <a:solidFill>
                <a:srgbClr val="000000"/>
              </a:solidFill>
            </a:endParaRPr>
          </a:p>
        </p:txBody>
      </p:sp>
    </p:spTree>
    <p:extLst>
      <p:ext uri="{BB962C8B-B14F-4D97-AF65-F5344CB8AC3E}">
        <p14:creationId xmlns:p14="http://schemas.microsoft.com/office/powerpoint/2010/main" val="366769005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5EAEB94-8E7B-4698-9453-585DFACE9F2B}" type="datetimeFigureOut">
              <a:rPr lang="en-US">
                <a:solidFill>
                  <a:prstClr val="black">
                    <a:tint val="75000"/>
                  </a:prstClr>
                </a:solidFill>
              </a:rPr>
              <a:pPr>
                <a:defRPr/>
              </a:pPr>
              <a:t>4/18/2016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41FD088-9526-4812-827C-264AEFAF11D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5450188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8309"/>
            <a:ext cx="9144000" cy="3657600"/>
          </a:xfrm>
        </p:spPr>
        <p:txBody>
          <a:bodyPr/>
          <a:lstStyle/>
          <a:p>
            <a:r>
              <a:rPr lang="en-US" sz="6600" dirty="0" smtClean="0">
                <a:effectLst>
                  <a:outerShdw blurRad="38100" dist="38100" dir="2700000" algn="tl">
                    <a:srgbClr val="000000">
                      <a:alpha val="43137"/>
                    </a:srgbClr>
                  </a:outerShdw>
                </a:effectLst>
              </a:rPr>
              <a:t>Secure Coding for Android</a:t>
            </a:r>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274" y="5287909"/>
            <a:ext cx="5410726" cy="135788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257800"/>
            <a:ext cx="1182624" cy="1418102"/>
          </a:xfrm>
          <a:prstGeom prst="rect">
            <a:avLst/>
          </a:prstGeom>
        </p:spPr>
      </p:pic>
    </p:spTree>
    <p:extLst>
      <p:ext uri="{BB962C8B-B14F-4D97-AF65-F5344CB8AC3E}">
        <p14:creationId xmlns:p14="http://schemas.microsoft.com/office/powerpoint/2010/main" val="561626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Android Secure Coding Standard</a:t>
            </a:r>
            <a:endParaRPr lang="en-US" dirty="0"/>
          </a:p>
        </p:txBody>
      </p:sp>
      <p:sp>
        <p:nvSpPr>
          <p:cNvPr id="3" name="Content Placeholder 2"/>
          <p:cNvSpPr>
            <a:spLocks noGrp="1"/>
          </p:cNvSpPr>
          <p:nvPr>
            <p:ph idx="1"/>
          </p:nvPr>
        </p:nvSpPr>
        <p:spPr>
          <a:xfrm>
            <a:off x="457200" y="1143000"/>
            <a:ext cx="8458200" cy="5410200"/>
          </a:xfrm>
        </p:spPr>
        <p:txBody>
          <a:bodyPr/>
          <a:lstStyle/>
          <a:p>
            <a:r>
              <a:rPr lang="en-US" sz="2400" dirty="0" smtClean="0"/>
              <a:t>The following secure coding rules are introduced here</a:t>
            </a:r>
          </a:p>
          <a:p>
            <a:pPr lvl="1"/>
            <a:r>
              <a:rPr lang="en-US" sz="2000" dirty="0" smtClean="0">
                <a:latin typeface="Calibri" panose="020F0502020204030204" pitchFamily="34" charset="0"/>
              </a:rPr>
              <a:t>(DRD00) Do not store sensitive information on external storage (SD card) unless encrypted first</a:t>
            </a:r>
          </a:p>
          <a:p>
            <a:pPr lvl="1"/>
            <a:r>
              <a:rPr lang="en-US" sz="2000" dirty="0" smtClean="0">
                <a:latin typeface="Calibri" panose="020F0502020204030204" pitchFamily="34" charset="0"/>
              </a:rPr>
              <a:t>(DRD01-X) </a:t>
            </a:r>
            <a:r>
              <a:rPr lang="en-US" sz="2000" dirty="0">
                <a:latin typeface="Calibri" panose="020F0502020204030204" pitchFamily="34" charset="0"/>
              </a:rPr>
              <a:t>Limit the accessibility of an app’s sensitive content provider </a:t>
            </a:r>
            <a:r>
              <a:rPr lang="en-US" sz="2000" dirty="0" smtClean="0">
                <a:latin typeface="Calibri" panose="020F0502020204030204" pitchFamily="34" charset="0"/>
              </a:rPr>
              <a:t>.</a:t>
            </a:r>
          </a:p>
          <a:p>
            <a:pPr lvl="1"/>
            <a:r>
              <a:rPr lang="en-US" sz="2000" dirty="0" smtClean="0">
                <a:latin typeface="Calibri" panose="020F0502020204030204" pitchFamily="34" charset="0"/>
              </a:rPr>
              <a:t>(</a:t>
            </a:r>
            <a:r>
              <a:rPr lang="en-US" sz="2000" dirty="0">
                <a:latin typeface="Calibri" panose="020F0502020204030204" pitchFamily="34" charset="0"/>
              </a:rPr>
              <a:t>DRD03-J) Do not Broadcast sensitive information using an implicit intent</a:t>
            </a:r>
            <a:r>
              <a:rPr lang="en-US" sz="2000" dirty="0" smtClean="0">
                <a:latin typeface="Calibri" panose="020F0502020204030204" pitchFamily="34" charset="0"/>
              </a:rPr>
              <a:t>.</a:t>
            </a:r>
          </a:p>
          <a:p>
            <a:pPr lvl="1"/>
            <a:r>
              <a:rPr lang="en-US" sz="2000" dirty="0" smtClean="0">
                <a:latin typeface="Calibri" panose="020F0502020204030204" pitchFamily="34" charset="0"/>
              </a:rPr>
              <a:t>(</a:t>
            </a:r>
            <a:r>
              <a:rPr lang="en-US" sz="2000" dirty="0">
                <a:latin typeface="Calibri" panose="020F0502020204030204" pitchFamily="34" charset="0"/>
              </a:rPr>
              <a:t>DRD04-J) Do not log sensitive </a:t>
            </a:r>
            <a:r>
              <a:rPr lang="en-US" sz="2000" dirty="0" smtClean="0">
                <a:latin typeface="Calibri" panose="020F0502020204030204" pitchFamily="34" charset="0"/>
              </a:rPr>
              <a:t>information</a:t>
            </a:r>
          </a:p>
          <a:p>
            <a:pPr lvl="1"/>
            <a:r>
              <a:rPr lang="en-US" sz="2000" dirty="0" smtClean="0">
                <a:latin typeface="Calibri" panose="020F0502020204030204" pitchFamily="34" charset="0"/>
              </a:rPr>
              <a:t>(DRD08_J</a:t>
            </a:r>
            <a:r>
              <a:rPr lang="en-US" sz="2000" dirty="0">
                <a:latin typeface="Calibri" panose="020F0502020204030204" pitchFamily="34" charset="0"/>
              </a:rPr>
              <a:t>) Always </a:t>
            </a:r>
            <a:r>
              <a:rPr lang="en-US" sz="2000" dirty="0" err="1">
                <a:latin typeface="Calibri" panose="020F0502020204030204" pitchFamily="34" charset="0"/>
              </a:rPr>
              <a:t>canonicalize</a:t>
            </a:r>
            <a:r>
              <a:rPr lang="en-US" sz="2000" dirty="0">
                <a:latin typeface="Calibri" panose="020F0502020204030204" pitchFamily="34" charset="0"/>
              </a:rPr>
              <a:t> a URL received by a content </a:t>
            </a:r>
            <a:r>
              <a:rPr lang="en-US" sz="2000" dirty="0" smtClean="0">
                <a:latin typeface="Calibri" panose="020F0502020204030204" pitchFamily="34" charset="0"/>
              </a:rPr>
              <a:t>provider</a:t>
            </a:r>
          </a:p>
          <a:p>
            <a:pPr lvl="1"/>
            <a:r>
              <a:rPr lang="en-US" sz="2000" dirty="0" smtClean="0">
                <a:latin typeface="Calibri" panose="020F0502020204030204" pitchFamily="34" charset="0"/>
              </a:rPr>
              <a:t>(DRD09-J</a:t>
            </a:r>
            <a:r>
              <a:rPr lang="en-US" sz="2000" dirty="0">
                <a:latin typeface="Calibri" panose="020F0502020204030204" pitchFamily="34" charset="0"/>
              </a:rPr>
              <a:t>) Restrict access to sensitive activities </a:t>
            </a:r>
            <a:endParaRPr lang="en-US" sz="2000" dirty="0" smtClean="0">
              <a:latin typeface="Calibri" panose="020F0502020204030204" pitchFamily="34" charset="0"/>
            </a:endParaRPr>
          </a:p>
          <a:p>
            <a:pPr lvl="1"/>
            <a:r>
              <a:rPr lang="en-US" sz="2000" dirty="0" smtClean="0">
                <a:latin typeface="Calibri" panose="020F0502020204030204" pitchFamily="34" charset="0"/>
              </a:rPr>
              <a:t>(</a:t>
            </a:r>
            <a:r>
              <a:rPr lang="en-US" sz="2000" dirty="0">
                <a:latin typeface="Calibri" panose="020F0502020204030204" pitchFamily="34" charset="0"/>
              </a:rPr>
              <a:t>DRD10-J) Do not release apps that are </a:t>
            </a:r>
            <a:r>
              <a:rPr lang="en-US" sz="2000" dirty="0" err="1" smtClean="0">
                <a:latin typeface="Calibri" panose="020F0502020204030204" pitchFamily="34" charset="0"/>
              </a:rPr>
              <a:t>debuggable</a:t>
            </a:r>
            <a:endParaRPr lang="en-US" sz="2000" dirty="0" smtClean="0">
              <a:latin typeface="Calibri" panose="020F0502020204030204" pitchFamily="34" charset="0"/>
            </a:endParaRPr>
          </a:p>
          <a:p>
            <a:pPr lvl="1"/>
            <a:r>
              <a:rPr lang="en-US" sz="2000" dirty="0" smtClean="0">
                <a:latin typeface="Calibri" panose="020F0502020204030204" pitchFamily="34" charset="0"/>
              </a:rPr>
              <a:t>(DRD15-J</a:t>
            </a:r>
            <a:r>
              <a:rPr lang="en-US" sz="2000" dirty="0">
                <a:latin typeface="Calibri" panose="020F0502020204030204" pitchFamily="34" charset="0"/>
              </a:rPr>
              <a:t>) Consider privacy concerns when using Geolocation </a:t>
            </a:r>
            <a:r>
              <a:rPr lang="en-US" sz="2000" dirty="0" smtClean="0">
                <a:latin typeface="Calibri" panose="020F0502020204030204" pitchFamily="34" charset="0"/>
              </a:rPr>
              <a:t>API</a:t>
            </a:r>
          </a:p>
          <a:p>
            <a:pPr lvl="1"/>
            <a:r>
              <a:rPr lang="en-US" sz="2000" dirty="0" smtClean="0">
                <a:latin typeface="Calibri" panose="020F0502020204030204" pitchFamily="34" charset="0"/>
              </a:rPr>
              <a:t>(DRD19-J</a:t>
            </a:r>
            <a:r>
              <a:rPr lang="en-US" sz="2000" dirty="0">
                <a:latin typeface="Calibri" panose="020F0502020204030204" pitchFamily="34" charset="0"/>
              </a:rPr>
              <a:t>) Properly verify server certificates on </a:t>
            </a:r>
            <a:r>
              <a:rPr lang="en-US" sz="2000" dirty="0" smtClean="0">
                <a:latin typeface="Calibri" panose="020F0502020204030204" pitchFamily="34" charset="0"/>
              </a:rPr>
              <a:t>SSL/TLS </a:t>
            </a:r>
            <a:endParaRPr lang="en-US" sz="2000" dirty="0">
              <a:latin typeface="Calibri" panose="020F0502020204030204" pitchFamily="34" charset="0"/>
            </a:endParaRPr>
          </a:p>
        </p:txBody>
      </p:sp>
    </p:spTree>
    <p:extLst>
      <p:ext uri="{BB962C8B-B14F-4D97-AF65-F5344CB8AC3E}">
        <p14:creationId xmlns:p14="http://schemas.microsoft.com/office/powerpoint/2010/main" val="1893510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DRD00: </a:t>
            </a:r>
            <a:r>
              <a:rPr lang="en-US" dirty="0" smtClean="0"/>
              <a:t>External Storage</a:t>
            </a:r>
            <a:endParaRPr lang="en-US" dirty="0"/>
          </a:p>
        </p:txBody>
      </p:sp>
      <p:sp>
        <p:nvSpPr>
          <p:cNvPr id="3" name="Content Placeholder 2"/>
          <p:cNvSpPr>
            <a:spLocks noGrp="1"/>
          </p:cNvSpPr>
          <p:nvPr>
            <p:ph idx="1"/>
          </p:nvPr>
        </p:nvSpPr>
        <p:spPr>
          <a:xfrm>
            <a:off x="457200" y="1295400"/>
            <a:ext cx="8229600" cy="4343400"/>
          </a:xfrm>
        </p:spPr>
        <p:txBody>
          <a:bodyPr/>
          <a:lstStyle/>
          <a:p>
            <a:pPr marL="0" indent="0">
              <a:buNone/>
            </a:pPr>
            <a:r>
              <a:rPr lang="en-US" dirty="0"/>
              <a:t>DRD00: Do not store sensitive information on external storage </a:t>
            </a:r>
            <a:r>
              <a:rPr lang="en-US" dirty="0" smtClean="0"/>
              <a:t>(SD card) unless encrypted</a:t>
            </a:r>
            <a:endParaRPr lang="en-US" dirty="0"/>
          </a:p>
          <a:p>
            <a:pPr marL="460375" indent="-285750">
              <a:buFont typeface="Arial" panose="020B0604020202020204" pitchFamily="34" charset="0"/>
              <a:buChar char="•"/>
            </a:pPr>
            <a:r>
              <a:rPr lang="en-US" dirty="0" smtClean="0"/>
              <a:t>Files </a:t>
            </a:r>
            <a:r>
              <a:rPr lang="en-US" dirty="0"/>
              <a:t>written to external storage can be modified or read by </a:t>
            </a:r>
            <a:endParaRPr lang="en-US" dirty="0" smtClean="0"/>
          </a:p>
          <a:p>
            <a:pPr marL="860425" lvl="1">
              <a:buFont typeface="Arial" panose="020B0604020202020204" pitchFamily="34" charset="0"/>
              <a:buChar char="•"/>
            </a:pPr>
            <a:r>
              <a:rPr lang="en-US" dirty="0" smtClean="0"/>
              <a:t>other </a:t>
            </a:r>
            <a:r>
              <a:rPr lang="en-US" dirty="0"/>
              <a:t>applications installed on the device </a:t>
            </a:r>
            <a:endParaRPr lang="en-US" dirty="0" smtClean="0"/>
          </a:p>
          <a:p>
            <a:pPr marL="860425" lvl="1">
              <a:buFont typeface="Arial" panose="020B0604020202020204" pitchFamily="34" charset="0"/>
              <a:buChar char="•"/>
            </a:pPr>
            <a:r>
              <a:rPr lang="en-US" dirty="0" smtClean="0"/>
              <a:t>any </a:t>
            </a:r>
            <a:r>
              <a:rPr lang="en-US" dirty="0"/>
              <a:t>devices such as </a:t>
            </a:r>
            <a:r>
              <a:rPr lang="en-US" dirty="0" smtClean="0"/>
              <a:t>PC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7865496"/>
              </p:ext>
            </p:extLst>
          </p:nvPr>
        </p:nvGraphicFramePr>
        <p:xfrm>
          <a:off x="1314450" y="4572000"/>
          <a:ext cx="5715000" cy="1005840"/>
        </p:xfrm>
        <a:graphic>
          <a:graphicData uri="http://schemas.openxmlformats.org/drawingml/2006/table">
            <a:tbl>
              <a:tblPr firstRow="1">
                <a:tableStyleId>{69012ECD-51FC-41F1-AA8D-1B2483CD663E}</a:tableStyleId>
              </a:tblPr>
              <a:tblGrid>
                <a:gridCol w="1428750"/>
                <a:gridCol w="1428750"/>
                <a:gridCol w="1428750"/>
                <a:gridCol w="142875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probable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47770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DRD00: Recommendation</a:t>
            </a:r>
            <a:endParaRPr lang="en-US" dirty="0"/>
          </a:p>
        </p:txBody>
      </p:sp>
      <p:sp>
        <p:nvSpPr>
          <p:cNvPr id="3" name="Content Placeholder 2"/>
          <p:cNvSpPr>
            <a:spLocks noGrp="1"/>
          </p:cNvSpPr>
          <p:nvPr>
            <p:ph idx="1"/>
          </p:nvPr>
        </p:nvSpPr>
        <p:spPr>
          <a:xfrm>
            <a:off x="457200" y="1371600"/>
            <a:ext cx="8229600" cy="5257800"/>
          </a:xfrm>
        </p:spPr>
        <p:txBody>
          <a:bodyPr/>
          <a:lstStyle/>
          <a:p>
            <a:r>
              <a:rPr lang="en-US" dirty="0" smtClean="0"/>
              <a:t>Store sensitive data on the internal file system</a:t>
            </a:r>
          </a:p>
          <a:p>
            <a:r>
              <a:rPr lang="en-US" dirty="0" smtClean="0"/>
              <a:t>Encrypt sensitive data before writing to a file</a:t>
            </a:r>
          </a:p>
          <a:p>
            <a:pPr marL="0" indent="0">
              <a:buNone/>
            </a:pPr>
            <a:r>
              <a:rPr lang="en-US" dirty="0" smtClean="0">
                <a:latin typeface="Agency FB" panose="020B0503020202020204" pitchFamily="34" charset="0"/>
              </a:rPr>
              <a:t>	compliant code:</a:t>
            </a:r>
            <a:endParaRPr lang="en-US" dirty="0">
              <a:latin typeface="Agency FB" panose="020B0503020202020204" pitchFamily="34" charset="0"/>
            </a:endParaRPr>
          </a:p>
          <a:p>
            <a:pPr marL="0" indent="0">
              <a:buNone/>
            </a:pPr>
            <a:r>
              <a:rPr lang="en-US" sz="2400" dirty="0" smtClean="0"/>
              <a:t>	</a:t>
            </a:r>
            <a:r>
              <a:rPr lang="en-US" sz="2400" dirty="0" err="1" smtClean="0"/>
              <a:t>fos</a:t>
            </a:r>
            <a:r>
              <a:rPr lang="en-US" sz="2400" dirty="0" smtClean="0"/>
              <a:t> </a:t>
            </a:r>
            <a:r>
              <a:rPr lang="en-US" sz="2400" dirty="0"/>
              <a:t>= </a:t>
            </a:r>
            <a:r>
              <a:rPr lang="en-US" sz="2400" dirty="0" err="1" smtClean="0"/>
              <a:t>openFileOutput</a:t>
            </a:r>
            <a:r>
              <a:rPr lang="en-US" sz="2400" dirty="0" smtClean="0"/>
              <a:t>(</a:t>
            </a:r>
            <a:r>
              <a:rPr lang="en-US" sz="2400" dirty="0" err="1" smtClean="0"/>
              <a:t>filnam</a:t>
            </a:r>
            <a:r>
              <a:rPr lang="en-US" sz="2400" dirty="0" smtClean="0"/>
              <a:t>, </a:t>
            </a:r>
            <a:r>
              <a:rPr lang="en-US" sz="2400" dirty="0" err="1"/>
              <a:t>Context.MODE_PRIVATE</a:t>
            </a:r>
            <a:r>
              <a:rPr lang="en-US" sz="2400" dirty="0"/>
              <a:t>);</a:t>
            </a:r>
          </a:p>
          <a:p>
            <a:pPr marL="0" indent="0">
              <a:buNone/>
            </a:pPr>
            <a:r>
              <a:rPr lang="en-US" sz="2400" dirty="0" smtClean="0"/>
              <a:t>	</a:t>
            </a:r>
            <a:r>
              <a:rPr lang="en-US" sz="2400" dirty="0" err="1" smtClean="0"/>
              <a:t>fos.write</a:t>
            </a:r>
            <a:r>
              <a:rPr lang="en-US" sz="2400" dirty="0" smtClean="0"/>
              <a:t>(</a:t>
            </a:r>
            <a:r>
              <a:rPr lang="en-US" sz="2400" dirty="0" err="1" smtClean="0"/>
              <a:t>string.getBytes</a:t>
            </a:r>
            <a:r>
              <a:rPr lang="en-US" sz="2400" dirty="0"/>
              <a:t>());</a:t>
            </a:r>
          </a:p>
          <a:p>
            <a:pPr marL="0" indent="0">
              <a:buNone/>
            </a:pPr>
            <a:r>
              <a:rPr lang="en-US" sz="2400" dirty="0" smtClean="0"/>
              <a:t>	</a:t>
            </a:r>
            <a:r>
              <a:rPr lang="en-US" sz="2400" dirty="0" err="1" smtClean="0"/>
              <a:t>fos.close</a:t>
            </a:r>
            <a:r>
              <a:rPr lang="en-US" sz="2400" dirty="0"/>
              <a:t>();</a:t>
            </a:r>
          </a:p>
          <a:p>
            <a:endParaRPr lang="en-US" sz="2400" dirty="0"/>
          </a:p>
          <a:p>
            <a:r>
              <a:rPr lang="en-US" sz="2800" dirty="0" err="1"/>
              <a:t>OpenFileOutput</a:t>
            </a:r>
            <a:r>
              <a:rPr lang="en-US" sz="2800" dirty="0"/>
              <a:t>() method will create file in </a:t>
            </a:r>
            <a:r>
              <a:rPr lang="en-US" sz="2800" dirty="0" smtClean="0"/>
              <a:t>an internal application </a:t>
            </a:r>
            <a:r>
              <a:rPr lang="en-US" sz="2800" dirty="0"/>
              <a:t>data directory with private mode so that other </a:t>
            </a:r>
            <a:r>
              <a:rPr lang="en-US" sz="2800" dirty="0" smtClean="0"/>
              <a:t>applications </a:t>
            </a:r>
            <a:r>
              <a:rPr lang="en-US" sz="2800" dirty="0"/>
              <a:t>cannot access the </a:t>
            </a:r>
            <a:r>
              <a:rPr lang="en-US" sz="2800" dirty="0" smtClean="0"/>
              <a:t>file</a:t>
            </a:r>
            <a:endParaRPr lang="en-US" sz="2800" dirty="0"/>
          </a:p>
          <a:p>
            <a:endParaRPr lang="en-US" dirty="0"/>
          </a:p>
        </p:txBody>
      </p:sp>
    </p:spTree>
    <p:extLst>
      <p:ext uri="{BB962C8B-B14F-4D97-AF65-F5344CB8AC3E}">
        <p14:creationId xmlns:p14="http://schemas.microsoft.com/office/powerpoint/2010/main" val="3895639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DRD01-X </a:t>
            </a:r>
            <a:r>
              <a:rPr lang="en-US" dirty="0" smtClean="0"/>
              <a:t>Sensitive Content Provider</a:t>
            </a:r>
            <a:endParaRPr lang="en-US" dirty="0"/>
          </a:p>
        </p:txBody>
      </p:sp>
      <p:sp>
        <p:nvSpPr>
          <p:cNvPr id="3" name="Content Placeholder 2"/>
          <p:cNvSpPr>
            <a:spLocks noGrp="1"/>
          </p:cNvSpPr>
          <p:nvPr>
            <p:ph idx="1"/>
          </p:nvPr>
        </p:nvSpPr>
        <p:spPr>
          <a:xfrm>
            <a:off x="4191000" y="1524000"/>
            <a:ext cx="4495800" cy="4602163"/>
          </a:xfrm>
        </p:spPr>
        <p:txBody>
          <a:bodyPr/>
          <a:lstStyle/>
          <a:p>
            <a:r>
              <a:rPr lang="en-US" sz="2800" dirty="0" smtClean="0"/>
              <a:t>DRD01-X </a:t>
            </a:r>
            <a:r>
              <a:rPr lang="en-US" sz="2800" dirty="0"/>
              <a:t>Limit the accessibility  of an app’s sensitive content </a:t>
            </a:r>
            <a:r>
              <a:rPr lang="en-US" sz="2800" dirty="0" smtClean="0"/>
              <a:t>provider</a:t>
            </a:r>
          </a:p>
          <a:p>
            <a:endParaRPr lang="en-US" sz="2800" dirty="0" smtClean="0"/>
          </a:p>
          <a:p>
            <a:r>
              <a:rPr lang="en-US" sz="2800" dirty="0" err="1"/>
              <a:t>ContentProvider</a:t>
            </a:r>
            <a:r>
              <a:rPr lang="en-US" sz="2800" dirty="0"/>
              <a:t> class provides a mechanism for managing and sharing data with other application.</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37338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861412658"/>
              </p:ext>
            </p:extLst>
          </p:nvPr>
        </p:nvGraphicFramePr>
        <p:xfrm>
          <a:off x="2362200" y="5400674"/>
          <a:ext cx="5715000" cy="1005840"/>
        </p:xfrm>
        <a:graphic>
          <a:graphicData uri="http://schemas.openxmlformats.org/drawingml/2006/table">
            <a:tbl>
              <a:tblPr firstRow="1">
                <a:tableStyleId>{69012ECD-51FC-41F1-AA8D-1B2483CD663E}</a:tableStyleId>
              </a:tblPr>
              <a:tblGrid>
                <a:gridCol w="1428750"/>
                <a:gridCol w="1428750"/>
                <a:gridCol w="1428750"/>
                <a:gridCol w="142875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DRD01-X</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probable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829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DRD01-X Recommendation</a:t>
            </a:r>
            <a:endParaRPr lang="en-US" dirty="0"/>
          </a:p>
        </p:txBody>
      </p:sp>
      <p:sp>
        <p:nvSpPr>
          <p:cNvPr id="3" name="Content Placeholder 2"/>
          <p:cNvSpPr>
            <a:spLocks noGrp="1"/>
          </p:cNvSpPr>
          <p:nvPr>
            <p:ph idx="1"/>
          </p:nvPr>
        </p:nvSpPr>
        <p:spPr>
          <a:xfrm>
            <a:off x="457200" y="1295400"/>
            <a:ext cx="8229600" cy="4876800"/>
          </a:xfrm>
        </p:spPr>
        <p:txBody>
          <a:bodyPr/>
          <a:lstStyle/>
          <a:p>
            <a:r>
              <a:rPr lang="en-US" sz="2800" dirty="0"/>
              <a:t>By specifying the </a:t>
            </a:r>
            <a:r>
              <a:rPr lang="en-US" sz="2800" dirty="0" err="1"/>
              <a:t>android:exported</a:t>
            </a:r>
            <a:r>
              <a:rPr lang="en-US" sz="2800" dirty="0"/>
              <a:t> attribute in the AndroidManifest.xml file, a content provider is made public or private to other applications.</a:t>
            </a:r>
          </a:p>
          <a:p>
            <a:pPr lvl="1"/>
            <a:r>
              <a:rPr lang="en-US" sz="2400" i="1" dirty="0" err="1" smtClean="0"/>
              <a:t>android:exported</a:t>
            </a:r>
            <a:r>
              <a:rPr lang="en-US" sz="2400" i="1" dirty="0"/>
              <a:t>="true“  </a:t>
            </a:r>
            <a:r>
              <a:rPr lang="en-US" sz="2400" i="1" dirty="0" smtClean="0"/>
              <a:t>(content provider is public, i.e., all </a:t>
            </a:r>
            <a:r>
              <a:rPr lang="en-US" sz="2400" i="1" dirty="0"/>
              <a:t>application can access the content provider)</a:t>
            </a:r>
          </a:p>
          <a:p>
            <a:pPr lvl="1"/>
            <a:r>
              <a:rPr lang="en-US" sz="2400" i="1" dirty="0" err="1" smtClean="0"/>
              <a:t>android:exported</a:t>
            </a:r>
            <a:r>
              <a:rPr lang="en-US" sz="2400" i="1" dirty="0"/>
              <a:t>=“false</a:t>
            </a:r>
            <a:r>
              <a:rPr lang="en-US" sz="2400" i="1" dirty="0" smtClean="0"/>
              <a:t>“ (content provider is private, only </a:t>
            </a:r>
            <a:r>
              <a:rPr lang="en-US" sz="2400" i="1" dirty="0"/>
              <a:t>application that has implemented the content provider can access the content </a:t>
            </a:r>
            <a:r>
              <a:rPr lang="en-US" sz="2400" i="1" dirty="0" smtClean="0"/>
              <a:t>provider) </a:t>
            </a:r>
          </a:p>
          <a:p>
            <a:r>
              <a:rPr lang="en-US" sz="2800" dirty="0"/>
              <a:t>For Android applications before API Level 16, </a:t>
            </a:r>
            <a:r>
              <a:rPr lang="en-US" sz="2800" dirty="0" smtClean="0"/>
              <a:t>you need to </a:t>
            </a:r>
            <a:r>
              <a:rPr lang="en-US" sz="2800" dirty="0"/>
              <a:t>explicitly </a:t>
            </a:r>
            <a:r>
              <a:rPr lang="en-US" sz="2800" dirty="0" smtClean="0"/>
              <a:t>specify</a:t>
            </a:r>
            <a:r>
              <a:rPr lang="en-US" sz="2800" dirty="0"/>
              <a:t> </a:t>
            </a:r>
            <a:r>
              <a:rPr lang="en-US" sz="2800" dirty="0" err="1"/>
              <a:t>android:exported</a:t>
            </a:r>
            <a:r>
              <a:rPr lang="en-US" sz="2800" dirty="0"/>
              <a:t>="</a:t>
            </a:r>
            <a:r>
              <a:rPr lang="en-US" sz="2800" dirty="0" smtClean="0"/>
              <a:t>false“ to limit access to sensitive content provider.</a:t>
            </a:r>
            <a:r>
              <a:rPr lang="en-US" sz="2800" dirty="0"/>
              <a:t> </a:t>
            </a:r>
          </a:p>
          <a:p>
            <a:endParaRPr lang="en-US" dirty="0"/>
          </a:p>
        </p:txBody>
      </p:sp>
    </p:spTree>
    <p:extLst>
      <p:ext uri="{BB962C8B-B14F-4D97-AF65-F5344CB8AC3E}">
        <p14:creationId xmlns:p14="http://schemas.microsoft.com/office/powerpoint/2010/main" val="2696368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DRD03-J Do not broadcast sensitive information using an implicit intent</a:t>
            </a:r>
            <a:br>
              <a:rPr lang="en-US" sz="4000" dirty="0"/>
            </a:br>
            <a:endParaRPr lang="en-US" sz="4000" dirty="0"/>
          </a:p>
        </p:txBody>
      </p:sp>
      <p:sp>
        <p:nvSpPr>
          <p:cNvPr id="3" name="Content Placeholder 2"/>
          <p:cNvSpPr>
            <a:spLocks noGrp="1"/>
          </p:cNvSpPr>
          <p:nvPr>
            <p:ph idx="1"/>
          </p:nvPr>
        </p:nvSpPr>
        <p:spPr>
          <a:xfrm>
            <a:off x="457200" y="1371600"/>
            <a:ext cx="8229600" cy="4754563"/>
          </a:xfrm>
        </p:spPr>
        <p:txBody>
          <a:bodyPr/>
          <a:lstStyle/>
          <a:p>
            <a:r>
              <a:rPr lang="en-US" sz="2400" dirty="0"/>
              <a:t>Android applications' core components such as activities, services, and broadcast receivers are activated through messages, called </a:t>
            </a:r>
            <a:r>
              <a:rPr lang="en-US" sz="2400" i="1" dirty="0"/>
              <a:t>intents</a:t>
            </a:r>
            <a:r>
              <a:rPr lang="en-US" sz="2400" dirty="0" smtClean="0"/>
              <a:t>.</a:t>
            </a:r>
          </a:p>
          <a:p>
            <a:pPr marL="285750" indent="-285750">
              <a:buFont typeface="Arial" panose="020B0604020202020204" pitchFamily="34" charset="0"/>
              <a:buChar char="•"/>
            </a:pPr>
            <a:r>
              <a:rPr lang="en-US" sz="2400" dirty="0"/>
              <a:t>Applications can use broadcast to send messages to multiple applications (i.e., notification of events to an indefinite number of apps). </a:t>
            </a:r>
          </a:p>
          <a:p>
            <a:pPr marL="285750" indent="-285750">
              <a:buFont typeface="Arial" panose="020B0604020202020204" pitchFamily="34" charset="0"/>
              <a:buChar char="•"/>
            </a:pPr>
            <a:r>
              <a:rPr lang="en-US" sz="2400" dirty="0"/>
              <a:t>Application can receive a broadcast intent sent by the system.</a:t>
            </a:r>
          </a:p>
          <a:p>
            <a:r>
              <a:rPr lang="en-US" sz="2400" dirty="0"/>
              <a:t>Broadcasts can be vulnerable to passive eavesdropping or active denial of service attacks</a:t>
            </a:r>
            <a:r>
              <a:rPr lang="en-US" sz="2400" dirty="0" smtClean="0"/>
              <a:t>.</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895721429"/>
              </p:ext>
            </p:extLst>
          </p:nvPr>
        </p:nvGraphicFramePr>
        <p:xfrm>
          <a:off x="1524000" y="4953000"/>
          <a:ext cx="5715000" cy="1005840"/>
        </p:xfrm>
        <a:graphic>
          <a:graphicData uri="http://schemas.openxmlformats.org/drawingml/2006/table">
            <a:tbl>
              <a:tblPr firstRow="1">
                <a:tableStyleId>{69012ECD-51FC-41F1-AA8D-1B2483CD663E}</a:tableStyleId>
              </a:tblPr>
              <a:tblGrid>
                <a:gridCol w="1428750"/>
                <a:gridCol w="1428750"/>
                <a:gridCol w="1428750"/>
                <a:gridCol w="142875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DRD03-J</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probable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13597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Broadcast and receive Intents</a:t>
            </a:r>
            <a:endParaRPr lang="en-US" sz="4000" dirty="0"/>
          </a:p>
        </p:txBody>
      </p:sp>
      <p:sp>
        <p:nvSpPr>
          <p:cNvPr id="3" name="Content Placeholder 2"/>
          <p:cNvSpPr>
            <a:spLocks noGrp="1"/>
          </p:cNvSpPr>
          <p:nvPr>
            <p:ph idx="1"/>
          </p:nvPr>
        </p:nvSpPr>
        <p:spPr>
          <a:xfrm>
            <a:off x="457200" y="1371600"/>
            <a:ext cx="8229600" cy="4754563"/>
          </a:xfrm>
        </p:spPr>
        <p:txBody>
          <a:bodyPr/>
          <a:lstStyle/>
          <a:p>
            <a:r>
              <a:rPr lang="en-US" sz="2400" dirty="0" smtClean="0"/>
              <a:t>To </a:t>
            </a:r>
            <a:r>
              <a:rPr lang="en-US" sz="2400" dirty="0"/>
              <a:t>broadcast an intent it is passed to </a:t>
            </a:r>
            <a:r>
              <a:rPr lang="en-US" sz="2400" dirty="0" err="1"/>
              <a:t>Context.sendBroadcast</a:t>
            </a:r>
            <a:r>
              <a:rPr lang="en-US" sz="2400" dirty="0"/>
              <a:t>() to be </a:t>
            </a:r>
            <a:r>
              <a:rPr lang="en-US" sz="2400" dirty="0" smtClean="0"/>
              <a:t>transmitted</a:t>
            </a:r>
          </a:p>
          <a:p>
            <a:r>
              <a:rPr lang="en-US" sz="2400" dirty="0" smtClean="0"/>
              <a:t>Interested </a:t>
            </a:r>
            <a:r>
              <a:rPr lang="en-US" sz="2400" dirty="0"/>
              <a:t>receivers can receive the intent, dynamically registering themselves by calling </a:t>
            </a:r>
            <a:r>
              <a:rPr lang="en-US" sz="2400" dirty="0" err="1"/>
              <a:t>Context.registerReceiver</a:t>
            </a:r>
            <a:r>
              <a:rPr lang="en-US" sz="2400" dirty="0"/>
              <a:t>()with the specified </a:t>
            </a:r>
            <a:r>
              <a:rPr lang="en-US" sz="2400" dirty="0" err="1"/>
              <a:t>intentFilter</a:t>
            </a:r>
            <a:r>
              <a:rPr lang="en-US" sz="2400" dirty="0"/>
              <a:t> as an argument. </a:t>
            </a:r>
            <a:endParaRPr lang="en-US" sz="2400" dirty="0" smtClean="0"/>
          </a:p>
          <a:p>
            <a:r>
              <a:rPr lang="en-US" sz="2400" dirty="0" smtClean="0"/>
              <a:t>Alternatively</a:t>
            </a:r>
            <a:r>
              <a:rPr lang="en-US" sz="2400" dirty="0"/>
              <a:t>, receivers can be statically registered by defining the &lt;receiver&gt; tag in the AndroidManifest.xml file</a:t>
            </a:r>
            <a:r>
              <a:rPr lang="en-US" sz="2400" dirty="0" smtClean="0"/>
              <a:t>.</a:t>
            </a:r>
          </a:p>
        </p:txBody>
      </p:sp>
    </p:spTree>
    <p:extLst>
      <p:ext uri="{BB962C8B-B14F-4D97-AF65-F5344CB8AC3E}">
        <p14:creationId xmlns:p14="http://schemas.microsoft.com/office/powerpoint/2010/main" val="1307812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of Broadcasting using Implicit Intent -1</a:t>
            </a:r>
            <a:endParaRPr lang="en-US" dirty="0"/>
          </a:p>
        </p:txBody>
      </p:sp>
      <p:sp>
        <p:nvSpPr>
          <p:cNvPr id="3" name="Content Placeholder 2"/>
          <p:cNvSpPr>
            <a:spLocks noGrp="1"/>
          </p:cNvSpPr>
          <p:nvPr>
            <p:ph idx="1"/>
          </p:nvPr>
        </p:nvSpPr>
        <p:spPr/>
        <p:txBody>
          <a:bodyPr/>
          <a:lstStyle/>
          <a:p>
            <a:r>
              <a:rPr lang="en-US" sz="2400" i="1" dirty="0" smtClean="0"/>
              <a:t>Eavesdropping</a:t>
            </a:r>
          </a:p>
          <a:p>
            <a:pPr lvl="1"/>
            <a:r>
              <a:rPr lang="en-US" sz="2000" dirty="0" smtClean="0"/>
              <a:t>Malicious </a:t>
            </a:r>
            <a:r>
              <a:rPr lang="en-US" sz="2000" dirty="0"/>
              <a:t>Broadcast Receiver </a:t>
            </a:r>
            <a:r>
              <a:rPr lang="en-US" sz="2000" dirty="0" smtClean="0"/>
              <a:t>could create </a:t>
            </a:r>
            <a:r>
              <a:rPr lang="en-US" sz="2000" i="1" dirty="0" smtClean="0"/>
              <a:t>an </a:t>
            </a:r>
            <a:r>
              <a:rPr lang="en-US" sz="2000" i="1" dirty="0"/>
              <a:t>Intent </a:t>
            </a:r>
            <a:r>
              <a:rPr lang="en-US" sz="2000" i="1" dirty="0" smtClean="0"/>
              <a:t>Filter </a:t>
            </a:r>
            <a:r>
              <a:rPr lang="en-US" sz="2000" i="1" dirty="0"/>
              <a:t>that lists all possible actions, data, and categories.</a:t>
            </a:r>
            <a:endParaRPr lang="en-US" sz="2000" dirty="0" smtClean="0"/>
          </a:p>
          <a:p>
            <a:pPr lvl="1"/>
            <a:r>
              <a:rPr lang="en-US" sz="2000" dirty="0" smtClean="0"/>
              <a:t>there </a:t>
            </a:r>
            <a:r>
              <a:rPr lang="en-US" sz="2000" dirty="0"/>
              <a:t>is no indication to the sender or user that the broadcast has been </a:t>
            </a:r>
            <a:r>
              <a:rPr lang="en-US" sz="2000" dirty="0" smtClean="0"/>
              <a:t>read</a:t>
            </a:r>
          </a:p>
          <a:p>
            <a:r>
              <a:rPr lang="en-US" sz="2400" i="1" dirty="0" smtClean="0"/>
              <a:t>Denial of Service</a:t>
            </a:r>
          </a:p>
          <a:p>
            <a:pPr lvl="1"/>
            <a:r>
              <a:rPr lang="en-US" sz="2000" dirty="0" smtClean="0"/>
              <a:t>For ordered broadcast, a </a:t>
            </a:r>
            <a:r>
              <a:rPr lang="en-US" sz="2000" dirty="0"/>
              <a:t>malicious app could register itself with a high </a:t>
            </a:r>
            <a:r>
              <a:rPr lang="en-US" sz="2000" dirty="0" smtClean="0"/>
              <a:t>priority to receive the broadcast first </a:t>
            </a:r>
          </a:p>
          <a:p>
            <a:pPr lvl="1"/>
            <a:r>
              <a:rPr lang="en-US" sz="2000" dirty="0" smtClean="0"/>
              <a:t>Then it </a:t>
            </a:r>
            <a:r>
              <a:rPr lang="en-US" sz="2000" dirty="0"/>
              <a:t>could either cancel the broadcast preventing it from being propagated </a:t>
            </a:r>
            <a:r>
              <a:rPr lang="en-US" sz="2000" dirty="0" smtClean="0"/>
              <a:t>further</a:t>
            </a:r>
          </a:p>
          <a:p>
            <a:pPr lvl="1"/>
            <a:r>
              <a:rPr lang="en-US" sz="2000" dirty="0" smtClean="0"/>
              <a:t>Or inject </a:t>
            </a:r>
            <a:r>
              <a:rPr lang="en-US" sz="2000" dirty="0"/>
              <a:t>a malicious data result into the broadcast that is ultimately returned to the sender.</a:t>
            </a:r>
          </a:p>
        </p:txBody>
      </p:sp>
    </p:spTree>
    <p:extLst>
      <p:ext uri="{BB962C8B-B14F-4D97-AF65-F5344CB8AC3E}">
        <p14:creationId xmlns:p14="http://schemas.microsoft.com/office/powerpoint/2010/main" val="1384862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of Broadcasting using Implicit Intent -2</a:t>
            </a:r>
            <a:endParaRPr lang="en-US" dirty="0"/>
          </a:p>
        </p:txBody>
      </p:sp>
      <p:sp>
        <p:nvSpPr>
          <p:cNvPr id="3" name="Content Placeholder 2"/>
          <p:cNvSpPr>
            <a:spLocks noGrp="1"/>
          </p:cNvSpPr>
          <p:nvPr>
            <p:ph idx="1"/>
          </p:nvPr>
        </p:nvSpPr>
        <p:spPr/>
        <p:txBody>
          <a:bodyPr/>
          <a:lstStyle/>
          <a:p>
            <a:r>
              <a:rPr lang="en-US" sz="2400" i="1" dirty="0"/>
              <a:t>A</a:t>
            </a:r>
            <a:r>
              <a:rPr lang="en-US" sz="2400" i="1" dirty="0" smtClean="0"/>
              <a:t>ctivity </a:t>
            </a:r>
            <a:r>
              <a:rPr lang="en-US" sz="2400" i="1" dirty="0"/>
              <a:t>and </a:t>
            </a:r>
            <a:r>
              <a:rPr lang="en-US" sz="2400" i="1" smtClean="0"/>
              <a:t>Service Hijacking </a:t>
            </a:r>
            <a:endParaRPr lang="en-US" sz="2400" i="1" dirty="0" smtClean="0"/>
          </a:p>
          <a:p>
            <a:pPr lvl="1"/>
            <a:r>
              <a:rPr lang="en-US" sz="2000" dirty="0" smtClean="0"/>
              <a:t>A </a:t>
            </a:r>
            <a:r>
              <a:rPr lang="en-US" sz="2000" dirty="0"/>
              <a:t>malicious activity or service can intercept an implicit intent and be started in place of the intended activity or service. </a:t>
            </a:r>
            <a:endParaRPr lang="en-US" sz="2000" dirty="0" smtClean="0"/>
          </a:p>
          <a:p>
            <a:pPr lvl="1"/>
            <a:r>
              <a:rPr lang="en-US" sz="2000" dirty="0" smtClean="0"/>
              <a:t>This </a:t>
            </a:r>
            <a:r>
              <a:rPr lang="en-US" sz="2000" dirty="0"/>
              <a:t>could result in the interception of data or in a denial of service.</a:t>
            </a:r>
          </a:p>
        </p:txBody>
      </p:sp>
    </p:spTree>
    <p:extLst>
      <p:ext uri="{BB962C8B-B14F-4D97-AF65-F5344CB8AC3E}">
        <p14:creationId xmlns:p14="http://schemas.microsoft.com/office/powerpoint/2010/main" val="2089915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DRD03-J Recommendation</a:t>
            </a:r>
            <a:endParaRPr lang="en-US" dirty="0"/>
          </a:p>
        </p:txBody>
      </p:sp>
      <p:sp>
        <p:nvSpPr>
          <p:cNvPr id="3" name="Content Placeholder 2"/>
          <p:cNvSpPr>
            <a:spLocks noGrp="1"/>
          </p:cNvSpPr>
          <p:nvPr>
            <p:ph idx="1"/>
          </p:nvPr>
        </p:nvSpPr>
        <p:spPr>
          <a:xfrm>
            <a:off x="457200" y="1600200"/>
            <a:ext cx="4267200" cy="4525963"/>
          </a:xfrm>
        </p:spPr>
        <p:txBody>
          <a:bodyPr/>
          <a:lstStyle/>
          <a:p>
            <a:r>
              <a:rPr lang="en-US" sz="2000" dirty="0" smtClean="0"/>
              <a:t>Non Compliant code</a:t>
            </a:r>
          </a:p>
          <a:p>
            <a:pPr marL="0" indent="0">
              <a:buNone/>
            </a:pPr>
            <a:r>
              <a:rPr lang="en-US" sz="1800" dirty="0" smtClean="0"/>
              <a:t>public </a:t>
            </a:r>
            <a:r>
              <a:rPr lang="en-US" sz="1800" dirty="0"/>
              <a:t>class </a:t>
            </a:r>
            <a:r>
              <a:rPr lang="en-US" sz="1800" dirty="0" err="1"/>
              <a:t>ServerService</a:t>
            </a:r>
            <a:r>
              <a:rPr lang="en-US" sz="1800" dirty="0"/>
              <a:t> extends Service {</a:t>
            </a:r>
          </a:p>
          <a:p>
            <a:pPr marL="0" indent="0">
              <a:buNone/>
            </a:pPr>
            <a:r>
              <a:rPr lang="en-US" sz="1800" dirty="0"/>
              <a:t>  private void d() {</a:t>
            </a:r>
          </a:p>
          <a:p>
            <a:pPr marL="0" indent="0">
              <a:buNone/>
            </a:pPr>
            <a:r>
              <a:rPr lang="en-US" sz="1800" dirty="0"/>
              <a:t>    Intent v1 = new Intent();</a:t>
            </a:r>
          </a:p>
          <a:p>
            <a:pPr marL="0" indent="0">
              <a:buNone/>
            </a:pPr>
            <a:r>
              <a:rPr lang="en-US" sz="1800" dirty="0"/>
              <a:t>    v1.setAction("</a:t>
            </a:r>
            <a:r>
              <a:rPr lang="en-US" sz="1800" dirty="0" err="1"/>
              <a:t>com.sample.action.server</a:t>
            </a:r>
            <a:r>
              <a:rPr lang="en-US" sz="1800" dirty="0"/>
              <a:t>");</a:t>
            </a:r>
          </a:p>
          <a:p>
            <a:pPr marL="0" indent="0">
              <a:buNone/>
            </a:pPr>
            <a:r>
              <a:rPr lang="en-US" sz="1800" dirty="0"/>
              <a:t>    v1.putExtra(“</a:t>
            </a:r>
            <a:r>
              <a:rPr lang="en-US" sz="1800" dirty="0" err="1"/>
              <a:t>userId</a:t>
            </a:r>
            <a:r>
              <a:rPr lang="en-US" sz="1800" dirty="0"/>
              <a:t>", v0.uid);</a:t>
            </a:r>
          </a:p>
          <a:p>
            <a:pPr marL="0" indent="0">
              <a:buNone/>
            </a:pPr>
            <a:r>
              <a:rPr lang="en-US" sz="1800" dirty="0"/>
              <a:t>    v1.putExtra(“password", v0.psw);</a:t>
            </a:r>
          </a:p>
          <a:p>
            <a:pPr marL="0" indent="0">
              <a:buNone/>
            </a:pPr>
            <a:r>
              <a:rPr lang="en-US" sz="1800" dirty="0"/>
              <a:t>    }</a:t>
            </a:r>
          </a:p>
          <a:p>
            <a:pPr marL="0" indent="0">
              <a:buNone/>
            </a:pPr>
            <a:r>
              <a:rPr lang="en-US" sz="1800" dirty="0"/>
              <a:t>  </a:t>
            </a:r>
            <a:r>
              <a:rPr lang="en-US" sz="1800" dirty="0" smtClean="0"/>
              <a:t>}</a:t>
            </a:r>
          </a:p>
          <a:p>
            <a:pPr marL="0" indent="0">
              <a:buNone/>
            </a:pPr>
            <a:r>
              <a:rPr lang="en-US" dirty="0"/>
              <a:t> </a:t>
            </a:r>
            <a:r>
              <a:rPr lang="en-US" sz="1800" dirty="0" err="1">
                <a:solidFill>
                  <a:srgbClr val="FF0000"/>
                </a:solidFill>
              </a:rPr>
              <a:t>this.sendBroadcast</a:t>
            </a:r>
            <a:r>
              <a:rPr lang="en-US" sz="1800" dirty="0">
                <a:solidFill>
                  <a:srgbClr val="FF0000"/>
                </a:solidFill>
              </a:rPr>
              <a:t>(v1</a:t>
            </a:r>
            <a:r>
              <a:rPr lang="en-US" sz="1800" dirty="0" smtClean="0">
                <a:solidFill>
                  <a:srgbClr val="FF0000"/>
                </a:solidFill>
              </a:rPr>
              <a:t>);</a:t>
            </a:r>
          </a:p>
          <a:p>
            <a:pPr marL="0" indent="0">
              <a:buNone/>
            </a:pPr>
            <a:r>
              <a:rPr lang="en-US" sz="1800" dirty="0" smtClean="0"/>
              <a:t>}</a:t>
            </a:r>
            <a:endParaRPr lang="en-US" sz="1800" dirty="0"/>
          </a:p>
          <a:p>
            <a:endParaRPr lang="en-US" i="1" dirty="0" smtClean="0"/>
          </a:p>
          <a:p>
            <a:endParaRPr lang="en-US" i="1" dirty="0"/>
          </a:p>
          <a:p>
            <a:endParaRPr lang="en-US" i="1" dirty="0" smtClean="0"/>
          </a:p>
        </p:txBody>
      </p:sp>
      <p:sp>
        <p:nvSpPr>
          <p:cNvPr id="4" name="Content Placeholder 2"/>
          <p:cNvSpPr txBox="1">
            <a:spLocks/>
          </p:cNvSpPr>
          <p:nvPr/>
        </p:nvSpPr>
        <p:spPr bwMode="auto">
          <a:xfrm>
            <a:off x="4876800" y="1752600"/>
            <a:ext cx="4267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Compliant code: </a:t>
            </a:r>
            <a:r>
              <a:rPr lang="en-US" sz="2000" i="1" dirty="0" smtClean="0"/>
              <a:t>Use </a:t>
            </a:r>
            <a:r>
              <a:rPr lang="en-US" sz="2000" i="1" dirty="0" err="1" smtClean="0"/>
              <a:t>LocalBroadcastManager</a:t>
            </a:r>
            <a:r>
              <a:rPr lang="en-US" sz="1800" dirty="0" smtClean="0"/>
              <a:t> </a:t>
            </a:r>
          </a:p>
          <a:p>
            <a:pPr lvl="1"/>
            <a:r>
              <a:rPr lang="en-US" sz="1800" dirty="0" smtClean="0"/>
              <a:t> other apps cannot received the broadcast message</a:t>
            </a:r>
          </a:p>
          <a:p>
            <a:pPr marL="0" indent="0">
              <a:buFont typeface="Arial" charset="0"/>
              <a:buNone/>
            </a:pPr>
            <a:endParaRPr lang="en-US" sz="1800" dirty="0" smtClean="0"/>
          </a:p>
          <a:p>
            <a:pPr marL="0" indent="0">
              <a:buFont typeface="Arial" charset="0"/>
              <a:buNone/>
            </a:pPr>
            <a:r>
              <a:rPr lang="en-US" sz="1800" dirty="0" smtClean="0"/>
              <a:t>Intent </a:t>
            </a:r>
            <a:r>
              <a:rPr lang="en-US" sz="1800" dirty="0" err="1" smtClean="0"/>
              <a:t>intent</a:t>
            </a:r>
            <a:r>
              <a:rPr lang="en-US" sz="1800" dirty="0" smtClean="0"/>
              <a:t> = new Intent("my-sensitive-event");</a:t>
            </a:r>
          </a:p>
          <a:p>
            <a:pPr marL="0" indent="0">
              <a:buFont typeface="Arial" charset="0"/>
              <a:buNone/>
            </a:pPr>
            <a:r>
              <a:rPr lang="en-US" sz="1800" dirty="0" err="1" smtClean="0"/>
              <a:t>intent.putExtra</a:t>
            </a:r>
            <a:r>
              <a:rPr lang="en-US" sz="1800" dirty="0" smtClean="0"/>
              <a:t>("event", "this is a test event");</a:t>
            </a:r>
          </a:p>
          <a:p>
            <a:pPr marL="0" indent="0">
              <a:buFont typeface="Arial" charset="0"/>
              <a:buNone/>
            </a:pPr>
            <a:r>
              <a:rPr lang="en-US" sz="1800" dirty="0" err="1" smtClean="0">
                <a:solidFill>
                  <a:srgbClr val="FF0000"/>
                </a:solidFill>
              </a:rPr>
              <a:t>LocalBroadcastManager.getInstance</a:t>
            </a:r>
            <a:r>
              <a:rPr lang="en-US" sz="1800" dirty="0" smtClean="0">
                <a:solidFill>
                  <a:srgbClr val="FF0000"/>
                </a:solidFill>
              </a:rPr>
              <a:t>(this).</a:t>
            </a:r>
            <a:r>
              <a:rPr lang="en-US" sz="1800" dirty="0" err="1" smtClean="0">
                <a:solidFill>
                  <a:srgbClr val="FF0000"/>
                </a:solidFill>
              </a:rPr>
              <a:t>sendBroadcast</a:t>
            </a:r>
            <a:r>
              <a:rPr lang="en-US" sz="1800" dirty="0" smtClean="0">
                <a:solidFill>
                  <a:srgbClr val="FF0000"/>
                </a:solidFill>
              </a:rPr>
              <a:t>(intent);</a:t>
            </a:r>
          </a:p>
          <a:p>
            <a:pPr lvl="1"/>
            <a:endParaRPr lang="en-US" dirty="0"/>
          </a:p>
        </p:txBody>
      </p:sp>
    </p:spTree>
    <p:extLst>
      <p:ext uri="{BB962C8B-B14F-4D97-AF65-F5344CB8AC3E}">
        <p14:creationId xmlns:p14="http://schemas.microsoft.com/office/powerpoint/2010/main" val="3709499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Security is Important</a:t>
            </a:r>
            <a:endParaRPr lang="en-US" sz="4800" dirty="0"/>
          </a:p>
        </p:txBody>
      </p:sp>
      <p:sp>
        <p:nvSpPr>
          <p:cNvPr id="3" name="Content Placeholder 2"/>
          <p:cNvSpPr>
            <a:spLocks noGrp="1"/>
          </p:cNvSpPr>
          <p:nvPr>
            <p:ph idx="1"/>
          </p:nvPr>
        </p:nvSpPr>
        <p:spPr>
          <a:xfrm>
            <a:off x="457200" y="1600200"/>
            <a:ext cx="8229600" cy="5105400"/>
          </a:xfrm>
        </p:spPr>
        <p:txBody>
          <a:bodyPr/>
          <a:lstStyle/>
          <a:p>
            <a:r>
              <a:rPr lang="en-US" sz="3600" dirty="0" smtClean="0"/>
              <a:t>Over one billion smartphones were sold last year</a:t>
            </a:r>
          </a:p>
          <a:p>
            <a:r>
              <a:rPr lang="en-US" sz="3600" dirty="0" smtClean="0"/>
              <a:t>It is estimated that 64% of Americans own a smartphone</a:t>
            </a:r>
          </a:p>
          <a:p>
            <a:r>
              <a:rPr lang="en-US" sz="3600" dirty="0" smtClean="0"/>
              <a:t>People are storing lots of personal data on their phone.  Many people have corporate data on their phone</a:t>
            </a:r>
          </a:p>
          <a:p>
            <a:r>
              <a:rPr lang="en-US" sz="3600" dirty="0" smtClean="0"/>
              <a:t>Smartphones are a big target</a:t>
            </a:r>
            <a:endParaRPr lang="en-US" sz="3600" dirty="0"/>
          </a:p>
        </p:txBody>
      </p:sp>
    </p:spTree>
    <p:extLst>
      <p:ext uri="{BB962C8B-B14F-4D97-AF65-F5344CB8AC3E}">
        <p14:creationId xmlns:p14="http://schemas.microsoft.com/office/powerpoint/2010/main" val="15305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pPr lvl="1"/>
            <a:r>
              <a:rPr lang="en-US" sz="3200" dirty="0" smtClean="0"/>
              <a:t>DRD04-J:</a:t>
            </a:r>
            <a:r>
              <a:rPr lang="en-US" sz="3200" dirty="0"/>
              <a:t> Do not log the sensitive information</a:t>
            </a:r>
            <a:br>
              <a:rPr lang="en-US" sz="3200" dirty="0"/>
            </a:br>
            <a:endParaRPr lang="en-US" sz="60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a:t>Android provides capabilities for an app to output logging information and obtain log output.</a:t>
            </a:r>
          </a:p>
          <a:p>
            <a:pPr marL="285750" indent="-285750">
              <a:buFont typeface="Arial" panose="020B0604020202020204" pitchFamily="34" charset="0"/>
              <a:buChar char="•"/>
            </a:pPr>
            <a:r>
              <a:rPr lang="en-US" sz="2400" dirty="0"/>
              <a:t> Applications can log output using the </a:t>
            </a:r>
            <a:r>
              <a:rPr lang="en-US" sz="2400" dirty="0" err="1"/>
              <a:t>android.util.Log</a:t>
            </a:r>
            <a:r>
              <a:rPr lang="en-US" sz="2400" dirty="0"/>
              <a:t> class. </a:t>
            </a:r>
          </a:p>
          <a:p>
            <a:pPr marL="285750" indent="-285750">
              <a:buFont typeface="Arial" panose="020B0604020202020204" pitchFamily="34" charset="0"/>
              <a:buChar char="•"/>
            </a:pPr>
            <a:r>
              <a:rPr lang="en-US" sz="2400" dirty="0"/>
              <a:t>To obtain log output, applications can execute the logcat command.</a:t>
            </a:r>
          </a:p>
          <a:p>
            <a:r>
              <a:rPr lang="en-US" sz="2400" dirty="0"/>
              <a:t>I</a:t>
            </a:r>
            <a:r>
              <a:rPr lang="en-US" sz="2400" dirty="0" smtClean="0"/>
              <a:t>t </a:t>
            </a:r>
            <a:r>
              <a:rPr lang="en-US" sz="2400" dirty="0"/>
              <a:t>is important that applications do not send sensitive information to log output</a:t>
            </a:r>
            <a:r>
              <a:rPr lang="en-US" sz="2400" dirty="0" smtClean="0"/>
              <a:t>.</a:t>
            </a:r>
            <a:endParaRPr lang="en-US" sz="2400" dirty="0"/>
          </a:p>
          <a:p>
            <a:r>
              <a:rPr lang="en-US" sz="2400" dirty="0" smtClean="0"/>
              <a:t>Non compliant code:</a:t>
            </a:r>
          </a:p>
          <a:p>
            <a:pPr marL="0" indent="0">
              <a:buNone/>
            </a:pPr>
            <a:r>
              <a:rPr lang="en-US" sz="2000" dirty="0" err="1" smtClean="0"/>
              <a:t>Log.d</a:t>
            </a:r>
            <a:r>
              <a:rPr lang="en-US" sz="2000" dirty="0" smtClean="0"/>
              <a:t>(TAG</a:t>
            </a:r>
            <a:r>
              <a:rPr lang="en-US" sz="2000" dirty="0"/>
              <a:t>, "Login Success! </a:t>
            </a:r>
            <a:r>
              <a:rPr lang="en-US" sz="2000" dirty="0" err="1"/>
              <a:t>access_token</a:t>
            </a:r>
            <a:r>
              <a:rPr lang="en-US" sz="2000" dirty="0"/>
              <a:t>="</a:t>
            </a:r>
          </a:p>
          <a:p>
            <a:pPr marL="0" indent="0">
              <a:buNone/>
            </a:pPr>
            <a:r>
              <a:rPr lang="en-US" sz="2000" dirty="0"/>
              <a:t>      + </a:t>
            </a:r>
            <a:r>
              <a:rPr lang="en-US" sz="2000" dirty="0" err="1"/>
              <a:t>getAccessToken</a:t>
            </a:r>
            <a:r>
              <a:rPr lang="en-US" sz="2000" dirty="0"/>
              <a:t>() + " expires="</a:t>
            </a:r>
          </a:p>
          <a:p>
            <a:pPr marL="0" indent="0">
              <a:buNone/>
            </a:pPr>
            <a:r>
              <a:rPr lang="en-US" sz="2000" dirty="0"/>
              <a:t>      + </a:t>
            </a:r>
            <a:r>
              <a:rPr lang="en-US" sz="2000" dirty="0" err="1"/>
              <a:t>getAccessExpires</a:t>
            </a:r>
            <a:r>
              <a:rPr lang="en-US" sz="2000" dirty="0"/>
              <a:t>());</a:t>
            </a:r>
          </a:p>
          <a:p>
            <a:pPr marL="0" indent="0">
              <a:buNone/>
            </a:pP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1046576666"/>
              </p:ext>
            </p:extLst>
          </p:nvPr>
        </p:nvGraphicFramePr>
        <p:xfrm>
          <a:off x="4343400" y="5410200"/>
          <a:ext cx="4724400" cy="1005840"/>
        </p:xfrm>
        <a:graphic>
          <a:graphicData uri="http://schemas.openxmlformats.org/drawingml/2006/table">
            <a:tbl>
              <a:tblPr firstRow="1">
                <a:tableStyleId>{69012ECD-51FC-41F1-AA8D-1B2483CD663E}</a:tableStyleId>
              </a:tblPr>
              <a:tblGrid>
                <a:gridCol w="990600"/>
                <a:gridCol w="1066800"/>
                <a:gridCol w="1219200"/>
                <a:gridCol w="144780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DRD04-J</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probable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1242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DRD08-J: </a:t>
            </a:r>
            <a:r>
              <a:rPr lang="en-US" dirty="0" err="1"/>
              <a:t>C</a:t>
            </a:r>
            <a:r>
              <a:rPr lang="en-US" dirty="0" err="1" smtClean="0"/>
              <a:t>anonicalize</a:t>
            </a:r>
            <a:r>
              <a:rPr lang="en-US" dirty="0" smtClean="0"/>
              <a:t> </a:t>
            </a:r>
            <a:r>
              <a:rPr lang="en-US" dirty="0"/>
              <a:t>a URL </a:t>
            </a:r>
          </a:p>
        </p:txBody>
      </p:sp>
      <p:sp>
        <p:nvSpPr>
          <p:cNvPr id="3" name="Content Placeholder 2"/>
          <p:cNvSpPr>
            <a:spLocks noGrp="1"/>
          </p:cNvSpPr>
          <p:nvPr>
            <p:ph idx="1"/>
          </p:nvPr>
        </p:nvSpPr>
        <p:spPr>
          <a:xfrm>
            <a:off x="457200" y="1600201"/>
            <a:ext cx="8229600" cy="4038600"/>
          </a:xfrm>
        </p:spPr>
        <p:txBody>
          <a:bodyPr/>
          <a:lstStyle/>
          <a:p>
            <a:pPr marL="0" indent="0">
              <a:buNone/>
            </a:pPr>
            <a:r>
              <a:rPr lang="en-US" dirty="0" smtClean="0"/>
              <a:t>DRD08-J: </a:t>
            </a:r>
            <a:r>
              <a:rPr lang="en-US" dirty="0"/>
              <a:t>Always </a:t>
            </a:r>
            <a:r>
              <a:rPr lang="en-US" dirty="0" err="1"/>
              <a:t>canonicalize</a:t>
            </a:r>
            <a:r>
              <a:rPr lang="en-US" dirty="0"/>
              <a:t> a URL received by a content provider</a:t>
            </a:r>
            <a:endParaRPr lang="en-US" dirty="0" smtClean="0"/>
          </a:p>
          <a:p>
            <a:r>
              <a:rPr lang="en-US" dirty="0" err="1" smtClean="0">
                <a:latin typeface="Courier New" panose="02070309020205020404" pitchFamily="49" charset="0"/>
                <a:cs typeface="Courier New" panose="02070309020205020404" pitchFamily="49" charset="0"/>
              </a:rPr>
              <a:t>ContentProvider.openFile</a:t>
            </a:r>
            <a:r>
              <a:rPr lang="en-US" dirty="0">
                <a:latin typeface="Courier New" panose="02070309020205020404" pitchFamily="49" charset="0"/>
                <a:cs typeface="Courier New" panose="02070309020205020404" pitchFamily="49" charset="0"/>
              </a:rPr>
              <a:t>()</a:t>
            </a:r>
            <a:r>
              <a:rPr lang="en-US" dirty="0"/>
              <a:t> </a:t>
            </a:r>
            <a:r>
              <a:rPr lang="en-US" dirty="0" smtClean="0"/>
              <a:t>can allow </a:t>
            </a:r>
            <a:r>
              <a:rPr lang="en-US" dirty="0"/>
              <a:t>another </a:t>
            </a:r>
            <a:r>
              <a:rPr lang="en-US" dirty="0" smtClean="0"/>
              <a:t>app </a:t>
            </a:r>
            <a:r>
              <a:rPr lang="en-US" dirty="0"/>
              <a:t>to access your </a:t>
            </a:r>
            <a:r>
              <a:rPr lang="en-US" dirty="0" smtClean="0"/>
              <a:t>app's data</a:t>
            </a:r>
          </a:p>
          <a:p>
            <a:r>
              <a:rPr lang="en-US" dirty="0" smtClean="0"/>
              <a:t>Depending </a:t>
            </a:r>
            <a:r>
              <a:rPr lang="en-US" dirty="0"/>
              <a:t>on the implementation of </a:t>
            </a:r>
            <a:r>
              <a:rPr lang="en-US" dirty="0" err="1"/>
              <a:t>ContentProvider</a:t>
            </a:r>
            <a:r>
              <a:rPr lang="en-US" dirty="0"/>
              <a:t>, use of the method can lead to a directory traversal </a:t>
            </a:r>
            <a:r>
              <a:rPr lang="en-US" dirty="0" smtClean="0"/>
              <a:t>vulnerability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3934180"/>
              </p:ext>
            </p:extLst>
          </p:nvPr>
        </p:nvGraphicFramePr>
        <p:xfrm>
          <a:off x="1676400" y="5486400"/>
          <a:ext cx="5715000" cy="1005840"/>
        </p:xfrm>
        <a:graphic>
          <a:graphicData uri="http://schemas.openxmlformats.org/drawingml/2006/table">
            <a:tbl>
              <a:tblPr firstRow="1">
                <a:tableStyleId>{69012ECD-51FC-41F1-AA8D-1B2483CD663E}</a:tableStyleId>
              </a:tblPr>
              <a:tblGrid>
                <a:gridCol w="1428750"/>
                <a:gridCol w="1428750"/>
                <a:gridCol w="1428750"/>
                <a:gridCol w="142875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DRD08-J</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high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probable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4046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DRD08-J</a:t>
            </a:r>
            <a:r>
              <a:rPr lang="en-US" dirty="0" smtClean="0"/>
              <a:t>: Recommendation</a:t>
            </a:r>
            <a:endParaRPr lang="en-US" dirty="0"/>
          </a:p>
        </p:txBody>
      </p:sp>
      <p:sp>
        <p:nvSpPr>
          <p:cNvPr id="3" name="Content Placeholder 2"/>
          <p:cNvSpPr>
            <a:spLocks noGrp="1"/>
          </p:cNvSpPr>
          <p:nvPr>
            <p:ph idx="1"/>
          </p:nvPr>
        </p:nvSpPr>
        <p:spPr>
          <a:xfrm>
            <a:off x="457200" y="1600200"/>
            <a:ext cx="8610600" cy="5105400"/>
          </a:xfrm>
        </p:spPr>
        <p:txBody>
          <a:bodyPr/>
          <a:lstStyle/>
          <a:p>
            <a:r>
              <a:rPr lang="en-US" sz="2800" dirty="0" smtClean="0"/>
              <a:t>When </a:t>
            </a:r>
            <a:r>
              <a:rPr lang="en-US" sz="2800" dirty="0"/>
              <a:t>exchanging a file through a content provider, the path should be </a:t>
            </a:r>
            <a:r>
              <a:rPr lang="en-US" sz="2800" dirty="0" err="1"/>
              <a:t>canonicalized</a:t>
            </a:r>
            <a:r>
              <a:rPr lang="en-US" sz="2800" dirty="0"/>
              <a:t> before it is </a:t>
            </a:r>
            <a:r>
              <a:rPr lang="en-US" sz="2800" dirty="0" smtClean="0"/>
              <a:t>used </a:t>
            </a:r>
          </a:p>
          <a:p>
            <a:pPr lvl="1"/>
            <a:r>
              <a:rPr lang="en-US" sz="2400" dirty="0" smtClean="0"/>
              <a:t>i.e., fully resolves the argument and constructs a </a:t>
            </a:r>
            <a:r>
              <a:rPr lang="en-US" sz="2400" dirty="0" err="1" smtClean="0"/>
              <a:t>cononicalized</a:t>
            </a:r>
            <a:r>
              <a:rPr lang="en-US" sz="2400" dirty="0" smtClean="0"/>
              <a:t> path</a:t>
            </a:r>
          </a:p>
          <a:p>
            <a:pPr lvl="1"/>
            <a:r>
              <a:rPr lang="en-US" sz="2400" dirty="0" smtClean="0"/>
              <a:t>For example: /</a:t>
            </a:r>
            <a:r>
              <a:rPr lang="en-US" sz="2400" dirty="0" err="1" smtClean="0"/>
              <a:t>img</a:t>
            </a:r>
            <a:r>
              <a:rPr lang="en-US" sz="2400" dirty="0" smtClean="0"/>
              <a:t>/../</a:t>
            </a:r>
            <a:r>
              <a:rPr lang="en-US" sz="2400" dirty="0" err="1" smtClean="0"/>
              <a:t>etc</a:t>
            </a:r>
            <a:r>
              <a:rPr lang="en-US" sz="2400" dirty="0" smtClean="0"/>
              <a:t>/</a:t>
            </a:r>
            <a:r>
              <a:rPr lang="en-US" sz="2400" dirty="0" err="1" smtClean="0"/>
              <a:t>passwd</a:t>
            </a:r>
            <a:r>
              <a:rPr lang="en-US" sz="2400" dirty="0" smtClean="0"/>
              <a:t>  </a:t>
            </a:r>
            <a:r>
              <a:rPr lang="en-US" sz="2400" dirty="0" err="1" smtClean="0"/>
              <a:t>resoves</a:t>
            </a:r>
            <a:r>
              <a:rPr lang="en-US" sz="2400" dirty="0" smtClean="0"/>
              <a:t> to /</a:t>
            </a:r>
            <a:r>
              <a:rPr lang="en-US" sz="2400" dirty="0" err="1" smtClean="0"/>
              <a:t>etc</a:t>
            </a:r>
            <a:r>
              <a:rPr lang="en-US" sz="2400" dirty="0" smtClean="0"/>
              <a:t>/</a:t>
            </a:r>
            <a:r>
              <a:rPr lang="en-US" sz="2400" dirty="0" err="1" smtClean="0"/>
              <a:t>passwd</a:t>
            </a:r>
            <a:endParaRPr lang="en-US" sz="2400" dirty="0" smtClean="0"/>
          </a:p>
          <a:p>
            <a:pPr marL="0" indent="0">
              <a:buNone/>
            </a:pPr>
            <a:r>
              <a:rPr lang="en-US" dirty="0">
                <a:latin typeface="Agency FB" panose="020B0503020202020204" pitchFamily="34" charset="0"/>
              </a:rPr>
              <a:t>compliant code</a:t>
            </a:r>
            <a:r>
              <a:rPr lang="en-US" dirty="0" smtClean="0">
                <a:latin typeface="Agency FB" panose="020B0503020202020204" pitchFamily="34" charset="0"/>
              </a:rPr>
              <a:t>:</a:t>
            </a:r>
            <a:endParaRPr lang="en-US" dirty="0" smtClean="0"/>
          </a:p>
          <a:p>
            <a:pPr marL="0" indent="0">
              <a:buNone/>
            </a:pPr>
            <a:r>
              <a:rPr lang="en-US" sz="2000" dirty="0" smtClean="0"/>
              <a:t>String DIR </a:t>
            </a:r>
            <a:r>
              <a:rPr lang="en-US" sz="2000" dirty="0"/>
              <a:t>= </a:t>
            </a:r>
            <a:r>
              <a:rPr lang="en-US" sz="2000" dirty="0" err="1"/>
              <a:t>localFile.getAbsolutePath</a:t>
            </a:r>
            <a:r>
              <a:rPr lang="en-US" sz="2000" dirty="0" smtClean="0"/>
              <a:t>();</a:t>
            </a:r>
            <a:endParaRPr lang="en-US" sz="2000" dirty="0"/>
          </a:p>
          <a:p>
            <a:pPr marL="0" indent="0">
              <a:buNone/>
            </a:pPr>
            <a:r>
              <a:rPr lang="en-US" sz="2000" dirty="0" smtClean="0"/>
              <a:t>String </a:t>
            </a:r>
            <a:r>
              <a:rPr lang="en-US" sz="2000" dirty="0" err="1"/>
              <a:t>decodedUriString</a:t>
            </a:r>
            <a:r>
              <a:rPr lang="en-US" sz="2000" dirty="0"/>
              <a:t> = </a:t>
            </a:r>
            <a:r>
              <a:rPr lang="en-US" sz="2000" dirty="0" err="1" smtClean="0">
                <a:solidFill>
                  <a:srgbClr val="FF0000"/>
                </a:solidFill>
              </a:rPr>
              <a:t>Uri.decode</a:t>
            </a:r>
            <a:r>
              <a:rPr lang="en-US" sz="2000" dirty="0" smtClean="0"/>
              <a:t>(</a:t>
            </a:r>
            <a:r>
              <a:rPr lang="en-US" sz="2000" dirty="0" err="1" smtClean="0"/>
              <a:t>myUri.toString</a:t>
            </a:r>
            <a:r>
              <a:rPr lang="en-US" sz="2000" dirty="0" smtClean="0"/>
              <a:t>());</a:t>
            </a:r>
            <a:endParaRPr lang="en-US" sz="2000" dirty="0"/>
          </a:p>
          <a:p>
            <a:pPr marL="0" indent="0">
              <a:buNone/>
            </a:pPr>
            <a:r>
              <a:rPr lang="en-US" sz="2000" dirty="0" smtClean="0"/>
              <a:t>File </a:t>
            </a:r>
            <a:r>
              <a:rPr lang="en-US" sz="2000" dirty="0" err="1"/>
              <a:t>file</a:t>
            </a:r>
            <a:r>
              <a:rPr lang="en-US" sz="2000" dirty="0"/>
              <a:t> = new </a:t>
            </a:r>
            <a:r>
              <a:rPr lang="en-US" sz="2000" dirty="0" smtClean="0"/>
              <a:t>File(DIR, </a:t>
            </a:r>
            <a:br>
              <a:rPr lang="en-US" sz="2000" dirty="0" smtClean="0"/>
            </a:br>
            <a:r>
              <a:rPr lang="en-US" sz="2000" dirty="0" smtClean="0"/>
              <a:t>		</a:t>
            </a:r>
            <a:r>
              <a:rPr lang="en-US" sz="2000" dirty="0" err="1" smtClean="0"/>
              <a:t>Uri.parse</a:t>
            </a:r>
            <a:r>
              <a:rPr lang="en-US" sz="2000" dirty="0" smtClean="0"/>
              <a:t>(</a:t>
            </a:r>
            <a:r>
              <a:rPr lang="en-US" sz="2000" dirty="0" err="1" smtClean="0"/>
              <a:t>decodedUriString</a:t>
            </a:r>
            <a:r>
              <a:rPr lang="en-US" sz="2000" dirty="0"/>
              <a:t>).</a:t>
            </a:r>
            <a:r>
              <a:rPr lang="en-US" sz="2000" dirty="0" err="1"/>
              <a:t>getLastPathSegment</a:t>
            </a:r>
            <a:r>
              <a:rPr lang="en-US" sz="2000" dirty="0" smtClean="0"/>
              <a:t>());</a:t>
            </a:r>
            <a:endParaRPr lang="en-US" sz="2000" dirty="0"/>
          </a:p>
          <a:p>
            <a:pPr marL="0" indent="0">
              <a:buNone/>
            </a:pPr>
            <a:r>
              <a:rPr lang="en-US" sz="2000" dirty="0" smtClean="0"/>
              <a:t>if </a:t>
            </a:r>
            <a:r>
              <a:rPr lang="en-US" sz="2000" dirty="0"/>
              <a:t>(</a:t>
            </a:r>
            <a:r>
              <a:rPr lang="en-US" sz="2000" dirty="0" err="1">
                <a:solidFill>
                  <a:srgbClr val="FF0000"/>
                </a:solidFill>
              </a:rPr>
              <a:t>file.getCanonicalPath</a:t>
            </a:r>
            <a:r>
              <a:rPr lang="en-US" sz="2000" dirty="0">
                <a:solidFill>
                  <a:srgbClr val="FF0000"/>
                </a:solidFill>
              </a:rPr>
              <a:t>().</a:t>
            </a:r>
            <a:r>
              <a:rPr lang="en-US" sz="2000" dirty="0" err="1"/>
              <a:t>indexOf</a:t>
            </a:r>
            <a:r>
              <a:rPr lang="en-US" sz="2000" dirty="0"/>
              <a:t>(</a:t>
            </a:r>
            <a:r>
              <a:rPr lang="en-US" sz="2000" dirty="0" err="1"/>
              <a:t>localFile.getCanonicalPath</a:t>
            </a:r>
            <a:r>
              <a:rPr lang="en-US" sz="2000" dirty="0"/>
              <a:t>()) != 0) </a:t>
            </a:r>
          </a:p>
          <a:p>
            <a:pPr marL="0" indent="0">
              <a:buNone/>
            </a:pPr>
            <a:r>
              <a:rPr lang="en-US" sz="2000" dirty="0"/>
              <a:t>      throw new </a:t>
            </a:r>
            <a:r>
              <a:rPr lang="en-US" sz="2000" dirty="0" err="1" smtClean="0"/>
              <a:t>IllegalArgumentException</a:t>
            </a:r>
            <a:r>
              <a:rPr lang="en-US" sz="2000" dirty="0" smtClean="0"/>
              <a:t>(); // the path is </a:t>
            </a:r>
            <a:r>
              <a:rPr lang="en-US" sz="2000" dirty="0" err="1" smtClean="0"/>
              <a:t>canonicalized</a:t>
            </a:r>
            <a:r>
              <a:rPr lang="en-US" sz="2000" dirty="0" smtClean="0"/>
              <a:t>, and checked that it is included in the DIR</a:t>
            </a:r>
            <a:endParaRPr lang="en-US" sz="2000" dirty="0"/>
          </a:p>
        </p:txBody>
      </p:sp>
    </p:spTree>
    <p:extLst>
      <p:ext uri="{BB962C8B-B14F-4D97-AF65-F5344CB8AC3E}">
        <p14:creationId xmlns:p14="http://schemas.microsoft.com/office/powerpoint/2010/main" val="1558905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DRD09: </a:t>
            </a:r>
            <a:r>
              <a:rPr lang="en-US" dirty="0"/>
              <a:t>Restrict </a:t>
            </a:r>
            <a:r>
              <a:rPr lang="en-US" dirty="0" smtClean="0"/>
              <a:t>Access </a:t>
            </a:r>
            <a:r>
              <a:rPr lang="en-US" dirty="0"/>
              <a:t>to </a:t>
            </a:r>
            <a:r>
              <a:rPr lang="en-US" dirty="0" smtClean="0"/>
              <a:t>Activities</a:t>
            </a:r>
            <a:endParaRPr lang="en-US" dirty="0"/>
          </a:p>
        </p:txBody>
      </p:sp>
      <p:sp>
        <p:nvSpPr>
          <p:cNvPr id="3" name="Content Placeholder 2"/>
          <p:cNvSpPr>
            <a:spLocks noGrp="1"/>
          </p:cNvSpPr>
          <p:nvPr>
            <p:ph idx="1"/>
          </p:nvPr>
        </p:nvSpPr>
        <p:spPr/>
        <p:txBody>
          <a:bodyPr/>
          <a:lstStyle/>
          <a:p>
            <a:pPr marL="0" indent="0">
              <a:buNone/>
            </a:pPr>
            <a:r>
              <a:rPr lang="en-US" dirty="0" smtClean="0"/>
              <a:t>DRD09: </a:t>
            </a:r>
            <a:r>
              <a:rPr lang="en-US" dirty="0"/>
              <a:t>Restrict access to sensitive </a:t>
            </a:r>
            <a:r>
              <a:rPr lang="en-US" dirty="0" smtClean="0"/>
              <a:t>activities</a:t>
            </a:r>
          </a:p>
          <a:p>
            <a:r>
              <a:rPr lang="en-US" dirty="0" smtClean="0"/>
              <a:t>Declaring </a:t>
            </a:r>
            <a:r>
              <a:rPr lang="en-US" dirty="0"/>
              <a:t>an intent filter for an activity in </a:t>
            </a:r>
            <a:r>
              <a:rPr lang="en-US" i="1" dirty="0" smtClean="0"/>
              <a:t>AndroidManifest.xml</a:t>
            </a:r>
            <a:r>
              <a:rPr lang="en-US" dirty="0" smtClean="0"/>
              <a:t> means the </a:t>
            </a:r>
            <a:r>
              <a:rPr lang="en-US" dirty="0"/>
              <a:t>activity may be exported to other </a:t>
            </a:r>
            <a:r>
              <a:rPr lang="en-US" dirty="0" smtClean="0"/>
              <a:t>apps</a:t>
            </a:r>
          </a:p>
          <a:p>
            <a:r>
              <a:rPr lang="en-US" dirty="0" smtClean="0"/>
              <a:t>If </a:t>
            </a:r>
            <a:r>
              <a:rPr lang="en-US" dirty="0"/>
              <a:t>the activity is intended solely for the internal use of the app and an intent filter is </a:t>
            </a:r>
            <a:r>
              <a:rPr lang="en-US" dirty="0" smtClean="0"/>
              <a:t>declared, </a:t>
            </a:r>
            <a:r>
              <a:rPr lang="en-US" dirty="0"/>
              <a:t>then any other apps, including malware, can activate the activity for unintended use</a:t>
            </a:r>
          </a:p>
        </p:txBody>
      </p:sp>
      <p:graphicFrame>
        <p:nvGraphicFramePr>
          <p:cNvPr id="4" name="Table 3"/>
          <p:cNvGraphicFramePr>
            <a:graphicFrameLocks noGrp="1"/>
          </p:cNvGraphicFramePr>
          <p:nvPr>
            <p:extLst>
              <p:ext uri="{D42A27DB-BD31-4B8C-83A1-F6EECF244321}">
                <p14:modId xmlns:p14="http://schemas.microsoft.com/office/powerpoint/2010/main" val="1591245884"/>
              </p:ext>
            </p:extLst>
          </p:nvPr>
        </p:nvGraphicFramePr>
        <p:xfrm>
          <a:off x="1600200" y="5852160"/>
          <a:ext cx="5715000" cy="1005840"/>
        </p:xfrm>
        <a:graphic>
          <a:graphicData uri="http://schemas.openxmlformats.org/drawingml/2006/table">
            <a:tbl>
              <a:tblPr firstRow="1">
                <a:tableStyleId>{69012ECD-51FC-41F1-AA8D-1B2483CD663E}</a:tableStyleId>
              </a:tblPr>
              <a:tblGrid>
                <a:gridCol w="1428750"/>
                <a:gridCol w="1428750"/>
                <a:gridCol w="1428750"/>
                <a:gridCol w="142875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DRD09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high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probable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9339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DRD09</a:t>
            </a:r>
            <a:r>
              <a:rPr lang="en-US" dirty="0" smtClean="0"/>
              <a:t>: Recommendation</a:t>
            </a: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Declaring </a:t>
            </a:r>
            <a:r>
              <a:rPr lang="en-US" dirty="0" err="1" smtClean="0">
                <a:latin typeface="Courier New" panose="02070309020205020404" pitchFamily="49" charset="0"/>
                <a:cs typeface="Courier New" panose="02070309020205020404" pitchFamily="49" charset="0"/>
              </a:rPr>
              <a:t>android:exported</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false"</a:t>
            </a:r>
            <a:r>
              <a:rPr lang="en-US" dirty="0"/>
              <a:t> </a:t>
            </a:r>
            <a:r>
              <a:rPr lang="en-US" dirty="0" smtClean="0"/>
              <a:t> for </a:t>
            </a:r>
            <a:r>
              <a:rPr lang="en-US" dirty="0"/>
              <a:t>an activity </a:t>
            </a:r>
            <a:r>
              <a:rPr lang="en-US" dirty="0" smtClean="0"/>
              <a:t>tag, restricts the </a:t>
            </a:r>
            <a:r>
              <a:rPr lang="en-US" dirty="0"/>
              <a:t>activity </a:t>
            </a:r>
            <a:r>
              <a:rPr lang="en-US" dirty="0" smtClean="0"/>
              <a:t>to </a:t>
            </a:r>
            <a:r>
              <a:rPr lang="en-US" dirty="0"/>
              <a:t>only accept intents from within the same app or from an app with the same user </a:t>
            </a:r>
            <a:r>
              <a:rPr lang="en-US" dirty="0" smtClean="0"/>
              <a:t>ID</a:t>
            </a:r>
          </a:p>
          <a:p>
            <a:pPr marL="0" indent="0">
              <a:buNone/>
            </a:pPr>
            <a:r>
              <a:rPr lang="en-US" dirty="0">
                <a:latin typeface="Agency FB" panose="020B0503020202020204" pitchFamily="34" charset="0"/>
              </a:rPr>
              <a:t>compliant code</a:t>
            </a:r>
            <a:r>
              <a:rPr lang="en-US" dirty="0" smtClean="0">
                <a:latin typeface="Agency FB" panose="020B0503020202020204" pitchFamily="34" charset="0"/>
              </a:rPr>
              <a:t>:</a:t>
            </a:r>
            <a:endParaRPr lang="en-US" dirty="0"/>
          </a:p>
          <a:p>
            <a:pPr marL="0" indent="0">
              <a:buNone/>
            </a:pPr>
            <a:r>
              <a:rPr lang="en-US" dirty="0" smtClean="0"/>
              <a:t>in the AndroidManifest.xml</a:t>
            </a:r>
            <a:endParaRPr lang="en-US" dirty="0"/>
          </a:p>
          <a:p>
            <a:pPr marL="0" indent="0">
              <a:buNone/>
            </a:pPr>
            <a:r>
              <a:rPr lang="en-US" dirty="0"/>
              <a:t>&lt;activity </a:t>
            </a:r>
            <a:r>
              <a:rPr lang="en-US" dirty="0" smtClean="0">
                <a:solidFill>
                  <a:srgbClr val="0070C0"/>
                </a:solidFill>
              </a:rPr>
              <a:t>…</a:t>
            </a:r>
            <a:r>
              <a:rPr lang="en-US" dirty="0" smtClean="0"/>
              <a:t> </a:t>
            </a:r>
            <a:r>
              <a:rPr lang="en-US" dirty="0" err="1" smtClean="0"/>
              <a:t>android:exported</a:t>
            </a:r>
            <a:r>
              <a:rPr lang="en-US" dirty="0"/>
              <a:t>="false"&gt;     </a:t>
            </a:r>
          </a:p>
          <a:p>
            <a:pPr marL="0" indent="0">
              <a:buNone/>
            </a:pPr>
            <a:r>
              <a:rPr lang="en-US" dirty="0" smtClean="0"/>
              <a:t>&lt;/</a:t>
            </a:r>
            <a:r>
              <a:rPr lang="en-US" dirty="0"/>
              <a:t>activity</a:t>
            </a:r>
            <a:r>
              <a:rPr lang="en-US" dirty="0" smtClean="0"/>
              <a:t>&gt;</a:t>
            </a:r>
            <a:endParaRPr lang="en-US" dirty="0"/>
          </a:p>
        </p:txBody>
      </p:sp>
    </p:spTree>
    <p:extLst>
      <p:ext uri="{BB962C8B-B14F-4D97-AF65-F5344CB8AC3E}">
        <p14:creationId xmlns:p14="http://schemas.microsoft.com/office/powerpoint/2010/main" val="1241094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DRD10-X: </a:t>
            </a:r>
            <a:r>
              <a:rPr lang="en-US" dirty="0" err="1" smtClean="0"/>
              <a:t>Debuggable</a:t>
            </a:r>
            <a:endParaRPr lang="en-US" dirty="0"/>
          </a:p>
        </p:txBody>
      </p:sp>
      <p:sp>
        <p:nvSpPr>
          <p:cNvPr id="3" name="Content Placeholder 2"/>
          <p:cNvSpPr>
            <a:spLocks noGrp="1"/>
          </p:cNvSpPr>
          <p:nvPr>
            <p:ph idx="1"/>
          </p:nvPr>
        </p:nvSpPr>
        <p:spPr>
          <a:xfrm>
            <a:off x="457200" y="1371600"/>
            <a:ext cx="8229600" cy="4114801"/>
          </a:xfrm>
        </p:spPr>
        <p:txBody>
          <a:bodyPr/>
          <a:lstStyle/>
          <a:p>
            <a:pPr marL="0" indent="0">
              <a:buNone/>
            </a:pPr>
            <a:r>
              <a:rPr lang="en-US" dirty="0" smtClean="0"/>
              <a:t>DRD10-X: Do </a:t>
            </a:r>
            <a:r>
              <a:rPr lang="en-US" dirty="0"/>
              <a:t>not release apps that are </a:t>
            </a:r>
            <a:r>
              <a:rPr lang="en-US" dirty="0" err="1" smtClean="0"/>
              <a:t>debuggable</a:t>
            </a:r>
            <a:endParaRPr lang="en-US" dirty="0"/>
          </a:p>
          <a:p>
            <a:pPr marL="285750" indent="-285750">
              <a:buFont typeface="Arial" panose="020B0604020202020204" pitchFamily="34" charset="0"/>
              <a:buChar char="•"/>
            </a:pPr>
            <a:r>
              <a:rPr lang="en-US" dirty="0" smtClean="0"/>
              <a:t>When </a:t>
            </a:r>
            <a:r>
              <a:rPr lang="en-US" dirty="0"/>
              <a:t>the attribute </a:t>
            </a:r>
            <a:r>
              <a:rPr lang="en-US" dirty="0" err="1">
                <a:latin typeface="Courier New" panose="02070309020205020404" pitchFamily="49" charset="0"/>
                <a:cs typeface="Courier New" panose="02070309020205020404" pitchFamily="49" charset="0"/>
              </a:rPr>
              <a:t>android:debuggable</a:t>
            </a:r>
            <a:r>
              <a:rPr lang="en-US" dirty="0"/>
              <a:t> </a:t>
            </a:r>
            <a:r>
              <a:rPr lang="en-US" dirty="0" smtClean="0"/>
              <a:t>is set </a:t>
            </a:r>
            <a:r>
              <a:rPr lang="en-US" dirty="0"/>
              <a:t>to true in the manifest, </a:t>
            </a:r>
            <a:r>
              <a:rPr lang="en-US" dirty="0" smtClean="0"/>
              <a:t>the </a:t>
            </a:r>
            <a:r>
              <a:rPr lang="en-US" dirty="0"/>
              <a:t>app can be </a:t>
            </a:r>
            <a:r>
              <a:rPr lang="en-US" dirty="0" smtClean="0"/>
              <a:t>debugged</a:t>
            </a:r>
            <a:endParaRPr lang="en-US" dirty="0"/>
          </a:p>
          <a:p>
            <a:pPr marL="285750" indent="-285750">
              <a:buFont typeface="Arial" panose="020B0604020202020204" pitchFamily="34" charset="0"/>
              <a:buChar char="•"/>
            </a:pPr>
            <a:r>
              <a:rPr lang="en-US" dirty="0" smtClean="0"/>
              <a:t>With </a:t>
            </a:r>
            <a:r>
              <a:rPr lang="en-US" dirty="0"/>
              <a:t>the attribute set to true, users can debug the app even without access to its source </a:t>
            </a:r>
            <a:r>
              <a:rPr lang="en-US" dirty="0" smtClean="0"/>
              <a:t>code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36530450"/>
              </p:ext>
            </p:extLst>
          </p:nvPr>
        </p:nvGraphicFramePr>
        <p:xfrm>
          <a:off x="1524000" y="5334000"/>
          <a:ext cx="5715000" cy="1005840"/>
        </p:xfrm>
        <a:graphic>
          <a:graphicData uri="http://schemas.openxmlformats.org/drawingml/2006/table">
            <a:tbl>
              <a:tblPr firstRow="1">
                <a:tableStyleId>{69012ECD-51FC-41F1-AA8D-1B2483CD663E}</a:tableStyleId>
              </a:tblPr>
              <a:tblGrid>
                <a:gridCol w="1428750"/>
                <a:gridCol w="1428750"/>
                <a:gridCol w="1428750"/>
                <a:gridCol w="142875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DRD010-X</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high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probable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7030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DRD10-X: Recommendation</a:t>
            </a:r>
            <a:endParaRPr lang="en-US" dirty="0"/>
          </a:p>
        </p:txBody>
      </p:sp>
      <p:sp>
        <p:nvSpPr>
          <p:cNvPr id="3" name="Content Placeholder 2"/>
          <p:cNvSpPr>
            <a:spLocks noGrp="1"/>
          </p:cNvSpPr>
          <p:nvPr>
            <p:ph idx="1"/>
          </p:nvPr>
        </p:nvSpPr>
        <p:spPr>
          <a:xfrm>
            <a:off x="457200" y="1600200"/>
            <a:ext cx="8229600" cy="5257800"/>
          </a:xfrm>
        </p:spPr>
        <p:txBody>
          <a:bodyPr/>
          <a:lstStyle/>
          <a:p>
            <a:pPr marL="285750" indent="-285750">
              <a:buFont typeface="Arial" panose="020B0604020202020204" pitchFamily="34" charset="0"/>
              <a:buChar char="•"/>
            </a:pPr>
            <a:r>
              <a:rPr lang="en-US" dirty="0" smtClean="0"/>
              <a:t>By </a:t>
            </a:r>
            <a:r>
              <a:rPr lang="en-US" dirty="0"/>
              <a:t>default this attribute is </a:t>
            </a:r>
            <a:r>
              <a:rPr lang="en-US" dirty="0" smtClean="0"/>
              <a:t>disabled (i.e. set </a:t>
            </a:r>
            <a:r>
              <a:rPr lang="en-US" dirty="0"/>
              <a:t>to </a:t>
            </a:r>
            <a:r>
              <a:rPr lang="en-US" dirty="0" smtClean="0"/>
              <a:t>false), </a:t>
            </a:r>
            <a:r>
              <a:rPr lang="en-US" dirty="0"/>
              <a:t>but it may be set to true to help with debugging during development of the </a:t>
            </a:r>
            <a:r>
              <a:rPr lang="en-US" dirty="0" smtClean="0"/>
              <a:t>app</a:t>
            </a:r>
          </a:p>
          <a:p>
            <a:pPr marL="285750" indent="-285750">
              <a:buFont typeface="Arial" panose="020B0604020202020204" pitchFamily="34" charset="0"/>
              <a:buChar char="•"/>
            </a:pPr>
            <a:r>
              <a:rPr lang="en-US" dirty="0"/>
              <a:t>some development environments automatically set </a:t>
            </a:r>
            <a:r>
              <a:rPr lang="en-US" dirty="0" err="1">
                <a:latin typeface="Courier New" panose="02070309020205020404" pitchFamily="49" charset="0"/>
                <a:cs typeface="Courier New" panose="02070309020205020404" pitchFamily="49" charset="0"/>
              </a:rPr>
              <a:t>android:debuggable</a:t>
            </a:r>
            <a:r>
              <a:rPr lang="en-US" dirty="0"/>
              <a:t> to true for incremental or debugging builds but set it to false for release </a:t>
            </a:r>
            <a:r>
              <a:rPr lang="en-US" dirty="0" smtClean="0"/>
              <a:t>builds</a:t>
            </a:r>
            <a:endParaRPr lang="en-US" dirty="0"/>
          </a:p>
          <a:p>
            <a:pPr marL="285750" indent="-285750">
              <a:buFont typeface="Arial" panose="020B0604020202020204" pitchFamily="34" charset="0"/>
              <a:buChar char="•"/>
            </a:pPr>
            <a:r>
              <a:rPr lang="en-US" dirty="0" smtClean="0"/>
              <a:t>App </a:t>
            </a:r>
            <a:r>
              <a:rPr lang="en-US" dirty="0"/>
              <a:t>should never be released with this attribute set to </a:t>
            </a:r>
            <a:r>
              <a:rPr lang="en-US" dirty="0" smtClean="0"/>
              <a:t>true</a:t>
            </a:r>
            <a:endParaRPr lang="en-US" dirty="0"/>
          </a:p>
          <a:p>
            <a:endParaRPr lang="en-US" dirty="0"/>
          </a:p>
        </p:txBody>
      </p:sp>
    </p:spTree>
    <p:extLst>
      <p:ext uri="{BB962C8B-B14F-4D97-AF65-F5344CB8AC3E}">
        <p14:creationId xmlns:p14="http://schemas.microsoft.com/office/powerpoint/2010/main" val="1053993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DRD15-J: Privacy of </a:t>
            </a:r>
            <a:r>
              <a:rPr lang="en-US" dirty="0"/>
              <a:t>Geolocation </a:t>
            </a:r>
          </a:p>
        </p:txBody>
      </p:sp>
      <p:sp>
        <p:nvSpPr>
          <p:cNvPr id="3" name="Content Placeholder 2"/>
          <p:cNvSpPr>
            <a:spLocks noGrp="1"/>
          </p:cNvSpPr>
          <p:nvPr>
            <p:ph idx="1"/>
          </p:nvPr>
        </p:nvSpPr>
        <p:spPr>
          <a:xfrm>
            <a:off x="457200" y="1417638"/>
            <a:ext cx="8229600" cy="4114800"/>
          </a:xfrm>
        </p:spPr>
        <p:txBody>
          <a:bodyPr/>
          <a:lstStyle/>
          <a:p>
            <a:pPr marL="0" indent="0">
              <a:buNone/>
            </a:pPr>
            <a:r>
              <a:rPr lang="en-US" dirty="0" smtClean="0"/>
              <a:t>DRD15-J: </a:t>
            </a:r>
            <a:r>
              <a:rPr lang="en-US" dirty="0"/>
              <a:t>Consider privacy concerns when using Geolocation </a:t>
            </a:r>
            <a:r>
              <a:rPr lang="en-US" dirty="0" smtClean="0"/>
              <a:t>API</a:t>
            </a:r>
          </a:p>
          <a:p>
            <a:r>
              <a:rPr lang="en-US" dirty="0"/>
              <a:t>The Geolocation API, which is specified by World Wide Web Consortium (</a:t>
            </a:r>
            <a:r>
              <a:rPr lang="en-US" dirty="0" smtClean="0"/>
              <a:t>W3C), </a:t>
            </a:r>
            <a:r>
              <a:rPr lang="en-US" dirty="0"/>
              <a:t>enables web </a:t>
            </a:r>
            <a:r>
              <a:rPr lang="en-US" dirty="0" smtClean="0"/>
              <a:t>browsers </a:t>
            </a:r>
            <a:r>
              <a:rPr lang="en-US" dirty="0"/>
              <a:t>to access geographical </a:t>
            </a:r>
            <a:r>
              <a:rPr lang="en-US" dirty="0" smtClean="0"/>
              <a:t>location</a:t>
            </a:r>
          </a:p>
          <a:p>
            <a:r>
              <a:rPr lang="en-US" dirty="0"/>
              <a:t>In the specification, it is prohibited that user agents send location information to web sites without obtaining permission from the </a:t>
            </a:r>
            <a:r>
              <a:rPr lang="en-US" dirty="0" smtClean="0"/>
              <a:t>user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8285965"/>
              </p:ext>
            </p:extLst>
          </p:nvPr>
        </p:nvGraphicFramePr>
        <p:xfrm>
          <a:off x="1600200" y="5638800"/>
          <a:ext cx="5715000" cy="1005840"/>
        </p:xfrm>
        <a:graphic>
          <a:graphicData uri="http://schemas.openxmlformats.org/drawingml/2006/table">
            <a:tbl>
              <a:tblPr firstRow="1">
                <a:tableStyleId>{69012ECD-51FC-41F1-AA8D-1B2483CD663E}</a:tableStyleId>
              </a:tblPr>
              <a:tblGrid>
                <a:gridCol w="1428750"/>
                <a:gridCol w="1428750"/>
                <a:gridCol w="1428750"/>
                <a:gridCol w="1428750"/>
              </a:tblGrid>
              <a:tr h="0">
                <a:tc>
                  <a:txBody>
                    <a:bodyPr/>
                    <a:lstStyle/>
                    <a:p>
                      <a:pPr algn="ctr"/>
                      <a:r>
                        <a:rPr lang="en-US" dirty="0"/>
                        <a:t>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Severity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Likelihood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Remediation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dirty="0" smtClean="0"/>
                        <a:t>DRD18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probable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0944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Enabling Location</a:t>
            </a:r>
            <a:endParaRPr lang="en-US" dirty="0"/>
          </a:p>
        </p:txBody>
      </p:sp>
      <p:sp>
        <p:nvSpPr>
          <p:cNvPr id="3" name="Content Placeholder 2"/>
          <p:cNvSpPr>
            <a:spLocks noGrp="1"/>
          </p:cNvSpPr>
          <p:nvPr>
            <p:ph idx="1"/>
          </p:nvPr>
        </p:nvSpPr>
        <p:spPr>
          <a:xfrm>
            <a:off x="457200" y="1143000"/>
            <a:ext cx="8534400" cy="5715000"/>
          </a:xfrm>
        </p:spPr>
        <p:txBody>
          <a:bodyPr/>
          <a:lstStyle/>
          <a:p>
            <a:pPr marL="0" indent="0">
              <a:buNone/>
            </a:pPr>
            <a:r>
              <a:rPr lang="en-US" dirty="0"/>
              <a:t>To enable geolocation </a:t>
            </a:r>
            <a:r>
              <a:rPr lang="en-US" dirty="0" smtClean="0"/>
              <a:t>using </a:t>
            </a:r>
            <a:r>
              <a:rPr lang="en-US" dirty="0"/>
              <a:t>the </a:t>
            </a:r>
            <a:r>
              <a:rPr lang="en-US" dirty="0" err="1"/>
              <a:t>WebView</a:t>
            </a:r>
            <a:r>
              <a:rPr lang="en-US" dirty="0"/>
              <a:t> class, the following permissions </a:t>
            </a:r>
            <a:r>
              <a:rPr lang="en-US" dirty="0" smtClean="0"/>
              <a:t>and </a:t>
            </a:r>
            <a:r>
              <a:rPr lang="en-US" dirty="0"/>
              <a:t>the </a:t>
            </a:r>
            <a:r>
              <a:rPr lang="en-US" dirty="0" err="1"/>
              <a:t>webkit</a:t>
            </a:r>
            <a:r>
              <a:rPr lang="en-US" dirty="0"/>
              <a:t> package </a:t>
            </a:r>
            <a:r>
              <a:rPr lang="en-US" dirty="0" smtClean="0"/>
              <a:t>are </a:t>
            </a:r>
            <a:r>
              <a:rPr lang="en-US" dirty="0"/>
              <a:t>necessary:</a:t>
            </a:r>
          </a:p>
          <a:p>
            <a:pPr marL="0" indent="0">
              <a:buNone/>
            </a:pPr>
            <a:r>
              <a:rPr lang="en-US" sz="2800" dirty="0" smtClean="0"/>
              <a:t>permissions</a:t>
            </a:r>
            <a:endParaRPr lang="en-US" sz="2800" dirty="0"/>
          </a:p>
          <a:p>
            <a:r>
              <a:rPr lang="en-US" sz="2800" dirty="0" err="1" smtClean="0"/>
              <a:t>android.permission.ACCESS_FINE_LOCATION</a:t>
            </a:r>
            <a:endParaRPr lang="en-US" sz="2800" dirty="0"/>
          </a:p>
          <a:p>
            <a:r>
              <a:rPr lang="en-US" sz="2800" dirty="0" err="1" smtClean="0"/>
              <a:t>android.permission.ACCESS_COARSE_LOCATION</a:t>
            </a:r>
            <a:endParaRPr lang="en-US" sz="2800" dirty="0"/>
          </a:p>
          <a:p>
            <a:r>
              <a:rPr lang="en-US" sz="2800" dirty="0" err="1" smtClean="0"/>
              <a:t>android.permission.INTERNET</a:t>
            </a:r>
            <a:endParaRPr lang="en-US" sz="2800" dirty="0"/>
          </a:p>
          <a:p>
            <a:pPr marL="0" indent="0">
              <a:buNone/>
            </a:pPr>
            <a:r>
              <a:rPr lang="en-US" sz="2800" dirty="0" err="1" smtClean="0"/>
              <a:t>webkit</a:t>
            </a:r>
            <a:r>
              <a:rPr lang="en-US" sz="2800" dirty="0" smtClean="0"/>
              <a:t> </a:t>
            </a:r>
            <a:r>
              <a:rPr lang="en-US" sz="2800" dirty="0"/>
              <a:t>package</a:t>
            </a:r>
          </a:p>
          <a:p>
            <a:r>
              <a:rPr lang="en-US" sz="2800" dirty="0" err="1" smtClean="0"/>
              <a:t>WebSettings#setGeolocationEnabled</a:t>
            </a:r>
            <a:r>
              <a:rPr lang="en-US" sz="2800" dirty="0" smtClean="0"/>
              <a:t>(true</a:t>
            </a:r>
            <a:r>
              <a:rPr lang="en-US" sz="2800" dirty="0"/>
              <a:t>)</a:t>
            </a:r>
          </a:p>
          <a:p>
            <a:r>
              <a:rPr lang="en-US" sz="2800" dirty="0" err="1" smtClean="0"/>
              <a:t>WebChromeClient#</a:t>
            </a:r>
            <a:r>
              <a:rPr lang="en-US" sz="2400" dirty="0" err="1" smtClean="0"/>
              <a:t>onGeolocationPermissionsShowPrompt</a:t>
            </a:r>
            <a:r>
              <a:rPr lang="en-US" sz="2400" dirty="0" smtClean="0"/>
              <a:t>()</a:t>
            </a:r>
            <a:endParaRPr lang="en-US" sz="2800" dirty="0"/>
          </a:p>
          <a:p>
            <a:endParaRPr lang="en-US" dirty="0"/>
          </a:p>
          <a:p>
            <a:endParaRPr lang="en-US" dirty="0"/>
          </a:p>
        </p:txBody>
      </p:sp>
    </p:spTree>
    <p:extLst>
      <p:ext uri="{BB962C8B-B14F-4D97-AF65-F5344CB8AC3E}">
        <p14:creationId xmlns:p14="http://schemas.microsoft.com/office/powerpoint/2010/main" val="2512167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DRD15-J</a:t>
            </a:r>
            <a:r>
              <a:rPr lang="en-US" dirty="0" smtClean="0"/>
              <a:t>: Recommendation</a:t>
            </a:r>
            <a:endParaRPr lang="en-US" dirty="0"/>
          </a:p>
        </p:txBody>
      </p:sp>
      <p:sp>
        <p:nvSpPr>
          <p:cNvPr id="3" name="Content Placeholder 2"/>
          <p:cNvSpPr>
            <a:spLocks noGrp="1"/>
          </p:cNvSpPr>
          <p:nvPr>
            <p:ph idx="1"/>
          </p:nvPr>
        </p:nvSpPr>
        <p:spPr/>
        <p:txBody>
          <a:bodyPr/>
          <a:lstStyle/>
          <a:p>
            <a:r>
              <a:rPr lang="en-US" dirty="0"/>
              <a:t>A conforming implementation must acquire permission through a user interface before sending </a:t>
            </a:r>
            <a:r>
              <a:rPr lang="en-US" dirty="0" smtClean="0"/>
              <a:t>the </a:t>
            </a:r>
            <a:r>
              <a:rPr lang="en-US" dirty="0"/>
              <a:t>user's geolocation to the web </a:t>
            </a:r>
            <a:r>
              <a:rPr lang="en-US" dirty="0" smtClean="0"/>
              <a:t>site</a:t>
            </a:r>
          </a:p>
          <a:p>
            <a:endParaRPr lang="en-US" dirty="0"/>
          </a:p>
        </p:txBody>
      </p:sp>
    </p:spTree>
    <p:extLst>
      <p:ext uri="{BB962C8B-B14F-4D97-AF65-F5344CB8AC3E}">
        <p14:creationId xmlns:p14="http://schemas.microsoft.com/office/powerpoint/2010/main" val="216748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the Problem</a:t>
            </a:r>
            <a:endParaRPr lang="en-US" dirty="0"/>
          </a:p>
        </p:txBody>
      </p:sp>
      <p:sp>
        <p:nvSpPr>
          <p:cNvPr id="3" name="Content Placeholder 2"/>
          <p:cNvSpPr>
            <a:spLocks noGrp="1"/>
          </p:cNvSpPr>
          <p:nvPr>
            <p:ph idx="1"/>
          </p:nvPr>
        </p:nvSpPr>
        <p:spPr/>
        <p:txBody>
          <a:bodyPr/>
          <a:lstStyle/>
          <a:p>
            <a:r>
              <a:rPr lang="en-US" dirty="0" smtClean="0"/>
              <a:t>Most vulnerabilities in applications are the result of poor programming practices</a:t>
            </a:r>
          </a:p>
          <a:p>
            <a:r>
              <a:rPr lang="en-US" dirty="0" smtClean="0"/>
              <a:t>In many cases, the application developer failed to take adequate safeguards</a:t>
            </a:r>
          </a:p>
          <a:p>
            <a:endParaRPr lang="en-US" dirty="0"/>
          </a:p>
          <a:p>
            <a:r>
              <a:rPr lang="en-US" dirty="0"/>
              <a:t>As application developers, you can fix the problem</a:t>
            </a:r>
          </a:p>
          <a:p>
            <a:endParaRPr lang="en-US" dirty="0" smtClean="0"/>
          </a:p>
          <a:p>
            <a:endParaRPr lang="en-US" dirty="0"/>
          </a:p>
        </p:txBody>
      </p:sp>
    </p:spTree>
    <p:extLst>
      <p:ext uri="{BB962C8B-B14F-4D97-AF65-F5344CB8AC3E}">
        <p14:creationId xmlns:p14="http://schemas.microsoft.com/office/powerpoint/2010/main" val="4007166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3" name="Content Placeholder 2"/>
          <p:cNvSpPr>
            <a:spLocks noGrp="1"/>
          </p:cNvSpPr>
          <p:nvPr>
            <p:ph idx="1"/>
          </p:nvPr>
        </p:nvSpPr>
        <p:spPr/>
        <p:txBody>
          <a:bodyPr/>
          <a:lstStyle/>
          <a:p>
            <a:r>
              <a:rPr lang="en-US" dirty="0" smtClean="0"/>
              <a:t>You will be given a vulnerable android Application </a:t>
            </a:r>
          </a:p>
          <a:p>
            <a:pPr lvl="1"/>
            <a:r>
              <a:rPr lang="en-US" dirty="0" err="1" smtClean="0"/>
              <a:t>VulnerableApp</a:t>
            </a:r>
            <a:endParaRPr lang="en-US" dirty="0" smtClean="0"/>
          </a:p>
          <a:p>
            <a:pPr marL="457200" lvl="1" indent="0">
              <a:buNone/>
            </a:pP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483637" y="3226002"/>
            <a:ext cx="7102642" cy="3082723"/>
          </a:xfrm>
          <a:prstGeom prst="rect">
            <a:avLst/>
          </a:prstGeom>
          <a:noFill/>
          <a:ln w="9525">
            <a:noFill/>
            <a:miter lim="800000"/>
            <a:headEnd/>
            <a:tailEnd/>
          </a:ln>
        </p:spPr>
      </p:pic>
    </p:spTree>
    <p:extLst>
      <p:ext uri="{BB962C8B-B14F-4D97-AF65-F5344CB8AC3E}">
        <p14:creationId xmlns:p14="http://schemas.microsoft.com/office/powerpoint/2010/main" val="1360101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VulnerbaleApp</a:t>
            </a:r>
            <a:r>
              <a:rPr lang="en-US" dirty="0" smtClean="0"/>
              <a:t> Violates Rules:</a:t>
            </a:r>
          </a:p>
          <a:p>
            <a:pPr lvl="1"/>
            <a:r>
              <a:rPr lang="en-US" sz="2400" dirty="0">
                <a:latin typeface="Calibri" panose="020F0502020204030204" pitchFamily="34" charset="0"/>
              </a:rPr>
              <a:t>(DRD00) Do not store sensitive information on external storage (SD card) unless encrypted first</a:t>
            </a:r>
          </a:p>
          <a:p>
            <a:pPr lvl="1"/>
            <a:r>
              <a:rPr lang="en-US" sz="2400" dirty="0">
                <a:latin typeface="Calibri" panose="020F0502020204030204" pitchFamily="34" charset="0"/>
              </a:rPr>
              <a:t>(DRD01-X) Limit the accessibility of an app’s sensitive content provider .</a:t>
            </a:r>
          </a:p>
          <a:p>
            <a:pPr lvl="1"/>
            <a:r>
              <a:rPr lang="en-US" sz="2400" dirty="0">
                <a:latin typeface="Calibri" panose="020F0502020204030204" pitchFamily="34" charset="0"/>
              </a:rPr>
              <a:t>(DRD03-J) Do not Broadcast sensitive information using an implicit intent.</a:t>
            </a:r>
          </a:p>
          <a:p>
            <a:pPr lvl="1"/>
            <a:r>
              <a:rPr lang="en-US" sz="2400" dirty="0">
                <a:latin typeface="Calibri" panose="020F0502020204030204" pitchFamily="34" charset="0"/>
              </a:rPr>
              <a:t>(DRD04-J) Do not log sensitive information</a:t>
            </a:r>
          </a:p>
          <a:p>
            <a:pPr lvl="1"/>
            <a:r>
              <a:rPr lang="en-US" sz="2400" dirty="0" smtClean="0">
                <a:latin typeface="Calibri" panose="020F0502020204030204" pitchFamily="34" charset="0"/>
              </a:rPr>
              <a:t>(</a:t>
            </a:r>
            <a:r>
              <a:rPr lang="en-US" sz="2400" dirty="0">
                <a:latin typeface="Calibri" panose="020F0502020204030204" pitchFamily="34" charset="0"/>
              </a:rPr>
              <a:t>DRD09-J) Restrict access to sensitive activities </a:t>
            </a:r>
          </a:p>
          <a:p>
            <a:pPr lvl="1"/>
            <a:r>
              <a:rPr lang="en-US" sz="2400" dirty="0">
                <a:latin typeface="Calibri" panose="020F0502020204030204" pitchFamily="34" charset="0"/>
              </a:rPr>
              <a:t>(DRD10-J) Do not release apps that are </a:t>
            </a:r>
            <a:r>
              <a:rPr lang="en-US" sz="2400" dirty="0" err="1" smtClean="0">
                <a:latin typeface="Calibri" panose="020F0502020204030204" pitchFamily="34" charset="0"/>
              </a:rPr>
              <a:t>debuggable</a:t>
            </a:r>
            <a:endParaRPr lang="en-US" sz="2400" dirty="0">
              <a:latin typeface="Calibri" panose="020F0502020204030204" pitchFamily="34" charset="0"/>
            </a:endParaRPr>
          </a:p>
        </p:txBody>
      </p:sp>
    </p:spTree>
    <p:extLst>
      <p:ext uri="{BB962C8B-B14F-4D97-AF65-F5344CB8AC3E}">
        <p14:creationId xmlns:p14="http://schemas.microsoft.com/office/powerpoint/2010/main" val="3829106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627" y="997313"/>
            <a:ext cx="8772746" cy="6124754"/>
          </a:xfrm>
          <a:prstGeom prst="rect">
            <a:avLst/>
          </a:prstGeom>
        </p:spPr>
        <p:txBody>
          <a:bodyPr wrap="square">
            <a:spAutoFit/>
          </a:bodyPr>
          <a:lstStyle/>
          <a:p>
            <a:pPr marL="285750" indent="-285750">
              <a:buFont typeface="Arial" panose="020B0604020202020204" pitchFamily="34" charset="0"/>
              <a:buChar char="•"/>
            </a:pPr>
            <a:r>
              <a:rPr lang="en-US" sz="3200" b="1" dirty="0" err="1" smtClean="0">
                <a:cs typeface="Times New Roman" pitchFamily="18" charset="0"/>
              </a:rPr>
              <a:t>adb</a:t>
            </a:r>
            <a:r>
              <a:rPr lang="en-US" sz="3200" b="1" dirty="0">
                <a:cs typeface="Times New Roman" pitchFamily="18" charset="0"/>
              </a:rPr>
              <a:t>:  </a:t>
            </a:r>
            <a:r>
              <a:rPr lang="en-US" sz="3200" dirty="0">
                <a:cs typeface="Times New Roman" pitchFamily="18" charset="0"/>
              </a:rPr>
              <a:t>Android Debug Bridge  </a:t>
            </a:r>
            <a:endParaRPr lang="en-US" sz="3200" dirty="0" smtClean="0">
              <a:cs typeface="Times New Roman" pitchFamily="18" charset="0"/>
            </a:endParaRPr>
          </a:p>
          <a:p>
            <a:pPr marL="742950" lvl="1" indent="-285750">
              <a:buFont typeface="Arial" panose="020B0604020202020204" pitchFamily="34" charset="0"/>
              <a:buChar char="•"/>
            </a:pPr>
            <a:r>
              <a:rPr lang="en-US" sz="2400" dirty="0" smtClean="0">
                <a:cs typeface="Times New Roman" pitchFamily="18" charset="0"/>
              </a:rPr>
              <a:t>a </a:t>
            </a:r>
            <a:r>
              <a:rPr lang="en-US" sz="2400" dirty="0">
                <a:cs typeface="Times New Roman" pitchFamily="18" charset="0"/>
              </a:rPr>
              <a:t>command line tool that helps in communicate with an emulator instance or connected Android-powered device. </a:t>
            </a:r>
            <a:endParaRPr lang="en-US" sz="2400" dirty="0" smtClean="0">
              <a:cs typeface="Times New Roman" pitchFamily="18" charset="0"/>
            </a:endParaRPr>
          </a:p>
          <a:p>
            <a:pPr marL="742950" lvl="1" indent="-285750">
              <a:buFont typeface="Arial" panose="020B0604020202020204" pitchFamily="34" charset="0"/>
              <a:buChar char="•"/>
            </a:pPr>
            <a:r>
              <a:rPr lang="en-US" sz="2400" dirty="0" smtClean="0">
                <a:cs typeface="Times New Roman" pitchFamily="18" charset="0"/>
              </a:rPr>
              <a:t>It </a:t>
            </a:r>
            <a:r>
              <a:rPr lang="en-US" sz="2400" dirty="0">
                <a:cs typeface="Times New Roman" pitchFamily="18" charset="0"/>
              </a:rPr>
              <a:t>is a client-server program.</a:t>
            </a:r>
          </a:p>
          <a:p>
            <a:pPr marL="285750" indent="-285750">
              <a:buFont typeface="Arial" panose="020B0604020202020204" pitchFamily="34" charset="0"/>
              <a:buChar char="•"/>
            </a:pPr>
            <a:r>
              <a:rPr lang="en-US" sz="3200" b="1" dirty="0" smtClean="0">
                <a:cs typeface="Times New Roman" pitchFamily="18" charset="0"/>
              </a:rPr>
              <a:t>Dozer</a:t>
            </a:r>
            <a:r>
              <a:rPr lang="en-US" sz="3200" dirty="0" smtClean="0">
                <a:cs typeface="Times New Roman" pitchFamily="18" charset="0"/>
              </a:rPr>
              <a:t> : open </a:t>
            </a:r>
            <a:r>
              <a:rPr lang="en-US" sz="3200" dirty="0">
                <a:cs typeface="Times New Roman" pitchFamily="18" charset="0"/>
              </a:rPr>
              <a:t>source </a:t>
            </a:r>
            <a:r>
              <a:rPr lang="en-US" sz="3200" dirty="0" smtClean="0">
                <a:cs typeface="Times New Roman" pitchFamily="18" charset="0"/>
              </a:rPr>
              <a:t>dynamic </a:t>
            </a:r>
            <a:r>
              <a:rPr lang="en-US" sz="3200" dirty="0">
                <a:cs typeface="Times New Roman" pitchFamily="18" charset="0"/>
              </a:rPr>
              <a:t>analysis </a:t>
            </a:r>
            <a:r>
              <a:rPr lang="en-US" sz="3200" dirty="0" smtClean="0">
                <a:cs typeface="Times New Roman" pitchFamily="18" charset="0"/>
              </a:rPr>
              <a:t>tool</a:t>
            </a:r>
          </a:p>
          <a:p>
            <a:pPr marL="742950" lvl="1" indent="-285750">
              <a:buFont typeface="Arial" panose="020B0604020202020204" pitchFamily="34" charset="0"/>
              <a:buChar char="•"/>
            </a:pPr>
            <a:r>
              <a:rPr lang="en-US" sz="2400" dirty="0" smtClean="0">
                <a:cs typeface="Times New Roman" pitchFamily="18" charset="0"/>
              </a:rPr>
              <a:t>Dozer can be used to assume </a:t>
            </a:r>
            <a:r>
              <a:rPr lang="en-US" sz="2400" dirty="0">
                <a:cs typeface="Times New Roman" pitchFamily="18" charset="0"/>
              </a:rPr>
              <a:t>the role of an Android app and interact with other application. </a:t>
            </a:r>
            <a:endParaRPr lang="en-US" sz="2400" dirty="0" smtClean="0">
              <a:cs typeface="Times New Roman" pitchFamily="18" charset="0"/>
            </a:endParaRPr>
          </a:p>
          <a:p>
            <a:pPr marL="742950" lvl="1" indent="-285750">
              <a:buFont typeface="Arial" panose="020B0604020202020204" pitchFamily="34" charset="0"/>
              <a:buChar char="•"/>
            </a:pPr>
            <a:r>
              <a:rPr lang="en-US" sz="2400" dirty="0" smtClean="0">
                <a:cs typeface="Times New Roman" pitchFamily="18" charset="0"/>
              </a:rPr>
              <a:t>Could be used remotely </a:t>
            </a:r>
            <a:r>
              <a:rPr lang="en-US" sz="2400" dirty="0">
                <a:cs typeface="Times New Roman" pitchFamily="18" charset="0"/>
              </a:rPr>
              <a:t>exploit Android </a:t>
            </a:r>
            <a:r>
              <a:rPr lang="en-US" sz="2400" dirty="0" smtClean="0">
                <a:cs typeface="Times New Roman" pitchFamily="18" charset="0"/>
              </a:rPr>
              <a:t>devices</a:t>
            </a:r>
            <a:endParaRPr lang="en-US" sz="2400" dirty="0">
              <a:cs typeface="Times New Roman" pitchFamily="18" charset="0"/>
            </a:endParaRPr>
          </a:p>
          <a:p>
            <a:pPr marL="285750" indent="-285750">
              <a:buFont typeface="Arial" panose="020B0604020202020204" pitchFamily="34" charset="0"/>
              <a:buChar char="•"/>
            </a:pPr>
            <a:r>
              <a:rPr lang="en-US" sz="3200" b="1" dirty="0" smtClean="0">
                <a:cs typeface="Times New Roman" pitchFamily="18" charset="0"/>
              </a:rPr>
              <a:t>SACHv2:</a:t>
            </a:r>
            <a:r>
              <a:rPr lang="en-US" sz="3200" dirty="0" smtClean="0">
                <a:cs typeface="Times New Roman" pitchFamily="18" charset="0"/>
              </a:rPr>
              <a:t>Secure Android Coding Helper</a:t>
            </a:r>
          </a:p>
          <a:p>
            <a:pPr marL="742950" lvl="1" indent="-285750">
              <a:buFont typeface="Arial" panose="020B0604020202020204" pitchFamily="34" charset="0"/>
              <a:buChar char="•"/>
            </a:pPr>
            <a:r>
              <a:rPr lang="en-US" sz="2400" dirty="0" smtClean="0">
                <a:latin typeface="+mj-lt"/>
                <a:cs typeface="Times New Roman" pitchFamily="18" charset="0"/>
              </a:rPr>
              <a:t>It scans android source code for violation of CERT Secure Coding </a:t>
            </a:r>
            <a:r>
              <a:rPr lang="en-US" sz="2400" dirty="0" smtClean="0">
                <a:latin typeface="+mj-lt"/>
                <a:cs typeface="Times New Roman" pitchFamily="18" charset="0"/>
              </a:rPr>
              <a:t>Rules</a:t>
            </a:r>
          </a:p>
          <a:p>
            <a:pPr marL="285750" indent="-285750">
              <a:buFont typeface="Arial" panose="020B0604020202020204" pitchFamily="34" charset="0"/>
              <a:buChar char="•"/>
            </a:pPr>
            <a:r>
              <a:rPr lang="en-US" sz="3200" dirty="0">
                <a:latin typeface="+mj-lt"/>
                <a:cs typeface="Times New Roman" pitchFamily="18" charset="0"/>
              </a:rPr>
              <a:t> </a:t>
            </a:r>
            <a:r>
              <a:rPr lang="en-US" sz="3200" b="1" dirty="0" err="1">
                <a:latin typeface="+mj-lt"/>
                <a:cs typeface="Times New Roman" pitchFamily="18" charset="0"/>
              </a:rPr>
              <a:t>aapt</a:t>
            </a:r>
            <a:r>
              <a:rPr lang="en-US" sz="3200" dirty="0">
                <a:latin typeface="+mj-lt"/>
                <a:cs typeface="Times New Roman" pitchFamily="18" charset="0"/>
              </a:rPr>
              <a:t>: </a:t>
            </a:r>
            <a:r>
              <a:rPr lang="en-US" sz="2400" dirty="0">
                <a:latin typeface="Times New Roman" pitchFamily="18" charset="0"/>
                <a:cs typeface="Times New Roman" pitchFamily="18" charset="0"/>
              </a:rPr>
              <a:t>The Android Asset Packaging </a:t>
            </a:r>
            <a:r>
              <a:rPr lang="en-US" sz="2400" dirty="0" smtClean="0">
                <a:latin typeface="Times New Roman" pitchFamily="18" charset="0"/>
                <a:cs typeface="Times New Roman" pitchFamily="18" charset="0"/>
              </a:rPr>
              <a:t>Tool</a:t>
            </a:r>
          </a:p>
          <a:p>
            <a:pPr marL="742950" lvl="1" indent="-285750">
              <a:buFont typeface="Arial" panose="020B0604020202020204" pitchFamily="34" charset="0"/>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can be used to list, add and remove files in an APK file, package resources.</a:t>
            </a:r>
          </a:p>
          <a:p>
            <a:pPr marL="742950" lvl="1" indent="-285750">
              <a:buFont typeface="Arial" panose="020B0604020202020204" pitchFamily="34" charset="0"/>
              <a:buChar char="•"/>
            </a:pPr>
            <a:endParaRPr lang="en-US" sz="2400" dirty="0">
              <a:latin typeface="+mj-lt"/>
              <a:cs typeface="Times New Roman" pitchFamily="18" charset="0"/>
            </a:endParaRPr>
          </a:p>
        </p:txBody>
      </p:sp>
      <p:sp>
        <p:nvSpPr>
          <p:cNvPr id="3" name="Title 1"/>
          <p:cNvSpPr txBox="1">
            <a:spLocks/>
          </p:cNvSpPr>
          <p:nvPr/>
        </p:nvSpPr>
        <p:spPr>
          <a:xfrm>
            <a:off x="457200" y="152400"/>
            <a:ext cx="8229600" cy="715962"/>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t>Tools Used</a:t>
            </a:r>
            <a:endParaRPr lang="en-US" dirty="0"/>
          </a:p>
        </p:txBody>
      </p:sp>
    </p:spTree>
    <p:extLst>
      <p:ext uri="{BB962C8B-B14F-4D97-AF65-F5344CB8AC3E}">
        <p14:creationId xmlns:p14="http://schemas.microsoft.com/office/powerpoint/2010/main" val="2946943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 Five Parts</a:t>
            </a:r>
            <a:endParaRPr lang="en-US" dirty="0"/>
          </a:p>
        </p:txBody>
      </p:sp>
      <p:sp>
        <p:nvSpPr>
          <p:cNvPr id="3" name="Content Placeholder 2"/>
          <p:cNvSpPr>
            <a:spLocks noGrp="1"/>
          </p:cNvSpPr>
          <p:nvPr>
            <p:ph idx="1"/>
          </p:nvPr>
        </p:nvSpPr>
        <p:spPr>
          <a:xfrm>
            <a:off x="457200" y="1447800"/>
            <a:ext cx="8382000" cy="4876800"/>
          </a:xfrm>
        </p:spPr>
        <p:txBody>
          <a:bodyPr/>
          <a:lstStyle/>
          <a:p>
            <a:r>
              <a:rPr lang="en-US" sz="2800" dirty="0" smtClean="0"/>
              <a:t>Part I: Scanning the </a:t>
            </a:r>
            <a:r>
              <a:rPr lang="en-US" sz="2800" dirty="0" err="1" smtClean="0"/>
              <a:t>VulnerableApp</a:t>
            </a:r>
            <a:r>
              <a:rPr lang="en-US" sz="2800" dirty="0" smtClean="0"/>
              <a:t> source code for vulnerabilities using SACHv2</a:t>
            </a:r>
          </a:p>
          <a:p>
            <a:r>
              <a:rPr lang="en-US" sz="2800" dirty="0" smtClean="0"/>
              <a:t>Part II: Exploit </a:t>
            </a:r>
            <a:r>
              <a:rPr lang="en-US" sz="2800" dirty="0" err="1" smtClean="0"/>
              <a:t>Debuggable</a:t>
            </a:r>
            <a:r>
              <a:rPr lang="en-US" sz="2800" dirty="0" smtClean="0"/>
              <a:t> Program that Logs sensitive information</a:t>
            </a:r>
          </a:p>
          <a:p>
            <a:r>
              <a:rPr lang="en-US" sz="2800" dirty="0" smtClean="0"/>
              <a:t>Part III: Exploit public Content Provider and public Activities  </a:t>
            </a:r>
          </a:p>
          <a:p>
            <a:r>
              <a:rPr lang="en-US" sz="2800" dirty="0" smtClean="0"/>
              <a:t>Part IV: Receive Global broadcast and Exploit Unencrypted information on external storage </a:t>
            </a:r>
          </a:p>
          <a:p>
            <a:r>
              <a:rPr lang="en-US" sz="2800" dirty="0" smtClean="0"/>
              <a:t>Part V: Scanning fixed </a:t>
            </a:r>
            <a:r>
              <a:rPr lang="en-US" sz="2800" dirty="0" err="1" smtClean="0"/>
              <a:t>VulnerableApp</a:t>
            </a:r>
            <a:r>
              <a:rPr lang="en-US" sz="2800" dirty="0" smtClean="0"/>
              <a:t> source code using SACHv2</a:t>
            </a:r>
            <a:endParaRPr lang="en-US" sz="2800" dirty="0"/>
          </a:p>
        </p:txBody>
      </p:sp>
    </p:spTree>
    <p:extLst>
      <p:ext uri="{BB962C8B-B14F-4D97-AF65-F5344CB8AC3E}">
        <p14:creationId xmlns:p14="http://schemas.microsoft.com/office/powerpoint/2010/main" val="2198747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I Scanning the </a:t>
            </a:r>
            <a:r>
              <a:rPr lang="en-US" dirty="0" err="1"/>
              <a:t>VulnerableApp</a:t>
            </a:r>
            <a:r>
              <a:rPr lang="en-US" dirty="0"/>
              <a:t> source code </a:t>
            </a:r>
            <a:r>
              <a:rPr lang="en-US" dirty="0" smtClean="0"/>
              <a:t>with SACHv2</a:t>
            </a:r>
            <a:endParaRPr lang="en-US" dirty="0"/>
          </a:p>
        </p:txBody>
      </p:sp>
      <p:sp>
        <p:nvSpPr>
          <p:cNvPr id="3" name="Content Placeholder 2"/>
          <p:cNvSpPr>
            <a:spLocks noGrp="1"/>
          </p:cNvSpPr>
          <p:nvPr>
            <p:ph idx="1"/>
          </p:nvPr>
        </p:nvSpPr>
        <p:spPr/>
        <p:txBody>
          <a:bodyPr/>
          <a:lstStyle/>
          <a:p>
            <a:r>
              <a:rPr lang="en-US" u="sng" dirty="0" smtClean="0"/>
              <a:t>Tools:</a:t>
            </a:r>
          </a:p>
          <a:p>
            <a:pPr lvl="1"/>
            <a:r>
              <a:rPr lang="en-US" dirty="0" smtClean="0"/>
              <a:t>SACHv2</a:t>
            </a:r>
          </a:p>
          <a:p>
            <a:r>
              <a:rPr lang="en-US" u="sng" dirty="0" smtClean="0"/>
              <a:t>Procedure:</a:t>
            </a:r>
          </a:p>
          <a:p>
            <a:pPr lvl="1"/>
            <a:r>
              <a:rPr lang="en-US" dirty="0" smtClean="0"/>
              <a:t>Locate AndroidManifest.xml, .properties file, java source code </a:t>
            </a:r>
          </a:p>
          <a:p>
            <a:pPr lvl="1"/>
            <a:r>
              <a:rPr lang="en-US" dirty="0" smtClean="0"/>
              <a:t>Run SACHv2 </a:t>
            </a:r>
          </a:p>
          <a:p>
            <a:pPr lvl="1"/>
            <a:r>
              <a:rPr lang="en-US" dirty="0" smtClean="0"/>
              <a:t>Select three inputs from above </a:t>
            </a:r>
          </a:p>
          <a:p>
            <a:pPr lvl="1"/>
            <a:r>
              <a:rPr lang="en-US" dirty="0" err="1" smtClean="0"/>
              <a:t>Anaylze</a:t>
            </a:r>
            <a:r>
              <a:rPr lang="en-US" dirty="0" smtClean="0"/>
              <a:t> </a:t>
            </a:r>
          </a:p>
          <a:p>
            <a:pPr lvl="1"/>
            <a:r>
              <a:rPr lang="en-US" dirty="0" smtClean="0"/>
              <a:t>View Report </a:t>
            </a:r>
          </a:p>
          <a:p>
            <a:endParaRPr lang="en-US" dirty="0"/>
          </a:p>
        </p:txBody>
      </p:sp>
    </p:spTree>
    <p:extLst>
      <p:ext uri="{BB962C8B-B14F-4D97-AF65-F5344CB8AC3E}">
        <p14:creationId xmlns:p14="http://schemas.microsoft.com/office/powerpoint/2010/main" val="305141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II Exploit </a:t>
            </a:r>
            <a:r>
              <a:rPr lang="en-US" dirty="0" err="1" smtClean="0"/>
              <a:t>debuggable</a:t>
            </a:r>
            <a:r>
              <a:rPr lang="en-US" dirty="0" smtClean="0"/>
              <a:t> Program that logs </a:t>
            </a:r>
            <a:r>
              <a:rPr lang="en-US" dirty="0"/>
              <a:t>sensitive information</a:t>
            </a:r>
          </a:p>
        </p:txBody>
      </p:sp>
      <p:sp>
        <p:nvSpPr>
          <p:cNvPr id="3" name="Content Placeholder 2"/>
          <p:cNvSpPr>
            <a:spLocks noGrp="1"/>
          </p:cNvSpPr>
          <p:nvPr>
            <p:ph idx="1"/>
          </p:nvPr>
        </p:nvSpPr>
        <p:spPr>
          <a:xfrm>
            <a:off x="457200" y="1417638"/>
            <a:ext cx="8458200" cy="5135562"/>
          </a:xfrm>
        </p:spPr>
        <p:txBody>
          <a:bodyPr/>
          <a:lstStyle/>
          <a:p>
            <a:r>
              <a:rPr lang="en-US" u="sng" dirty="0" smtClean="0"/>
              <a:t>Tools:</a:t>
            </a:r>
          </a:p>
          <a:p>
            <a:pPr lvl="1"/>
            <a:r>
              <a:rPr lang="en-US" dirty="0" err="1" smtClean="0"/>
              <a:t>Adb</a:t>
            </a:r>
            <a:endParaRPr lang="en-US" dirty="0" smtClean="0"/>
          </a:p>
          <a:p>
            <a:pPr lvl="1"/>
            <a:r>
              <a:rPr lang="en-US" dirty="0" err="1" smtClean="0"/>
              <a:t>Drozer</a:t>
            </a:r>
            <a:endParaRPr lang="en-US" dirty="0"/>
          </a:p>
          <a:p>
            <a:r>
              <a:rPr lang="en-US" u="sng" dirty="0" smtClean="0"/>
              <a:t>Procedure:</a:t>
            </a:r>
          </a:p>
          <a:p>
            <a:pPr lvl="1"/>
            <a:r>
              <a:rPr lang="en-US" dirty="0" smtClean="0"/>
              <a:t>Start Android Studio</a:t>
            </a:r>
          </a:p>
          <a:p>
            <a:pPr lvl="1"/>
            <a:r>
              <a:rPr lang="en-US" dirty="0" smtClean="0"/>
              <a:t>Run Emulator</a:t>
            </a:r>
          </a:p>
          <a:p>
            <a:pPr lvl="1"/>
            <a:r>
              <a:rPr lang="en-US" dirty="0" smtClean="0"/>
              <a:t>Install </a:t>
            </a:r>
            <a:r>
              <a:rPr lang="en-US" dirty="0" err="1" smtClean="0"/>
              <a:t>VulnerableApp</a:t>
            </a:r>
            <a:endParaRPr lang="en-US" dirty="0" smtClean="0"/>
          </a:p>
          <a:p>
            <a:pPr lvl="1"/>
            <a:r>
              <a:rPr lang="en-US" dirty="0" smtClean="0"/>
              <a:t>Run </a:t>
            </a:r>
            <a:r>
              <a:rPr lang="en-US" dirty="0" err="1" smtClean="0"/>
              <a:t>Drozer</a:t>
            </a:r>
            <a:r>
              <a:rPr lang="en-US" dirty="0" smtClean="0"/>
              <a:t> to debug </a:t>
            </a:r>
            <a:r>
              <a:rPr lang="en-US" dirty="0" err="1" smtClean="0"/>
              <a:t>VulnerableApp</a:t>
            </a:r>
            <a:endParaRPr lang="en-US" dirty="0" smtClean="0"/>
          </a:p>
          <a:p>
            <a:pPr lvl="1"/>
            <a:r>
              <a:rPr lang="en-US" dirty="0" smtClean="0"/>
              <a:t>Retrieve Log information</a:t>
            </a:r>
          </a:p>
          <a:p>
            <a:pPr lvl="1"/>
            <a:r>
              <a:rPr lang="en-US" dirty="0" smtClean="0"/>
              <a:t>Fix code</a:t>
            </a:r>
          </a:p>
          <a:p>
            <a:pPr lvl="1"/>
            <a:endParaRPr lang="en-US" dirty="0"/>
          </a:p>
        </p:txBody>
      </p:sp>
    </p:spTree>
    <p:extLst>
      <p:ext uri="{BB962C8B-B14F-4D97-AF65-F5344CB8AC3E}">
        <p14:creationId xmlns:p14="http://schemas.microsoft.com/office/powerpoint/2010/main" val="7679992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Part III</a:t>
            </a:r>
            <a:r>
              <a:rPr lang="en-US" dirty="0"/>
              <a:t>: Exploit public Content Provider and public Activities  </a:t>
            </a:r>
            <a:br>
              <a:rPr lang="en-US" dirty="0"/>
            </a:br>
            <a:endParaRPr lang="en-US" dirty="0"/>
          </a:p>
        </p:txBody>
      </p:sp>
      <p:sp>
        <p:nvSpPr>
          <p:cNvPr id="3" name="Content Placeholder 2"/>
          <p:cNvSpPr>
            <a:spLocks noGrp="1"/>
          </p:cNvSpPr>
          <p:nvPr>
            <p:ph idx="1"/>
          </p:nvPr>
        </p:nvSpPr>
        <p:spPr>
          <a:xfrm>
            <a:off x="457200" y="1447800"/>
            <a:ext cx="8229600" cy="4525963"/>
          </a:xfrm>
        </p:spPr>
        <p:txBody>
          <a:bodyPr/>
          <a:lstStyle/>
          <a:p>
            <a:r>
              <a:rPr lang="en-US" u="sng" dirty="0"/>
              <a:t>Tools:</a:t>
            </a:r>
          </a:p>
          <a:p>
            <a:pPr lvl="1"/>
            <a:r>
              <a:rPr lang="en-US" dirty="0" err="1" smtClean="0"/>
              <a:t>Adb</a:t>
            </a:r>
            <a:r>
              <a:rPr lang="en-US" dirty="0" smtClean="0"/>
              <a:t>, </a:t>
            </a:r>
            <a:r>
              <a:rPr lang="en-US" dirty="0" err="1" smtClean="0"/>
              <a:t>aapt</a:t>
            </a:r>
            <a:endParaRPr lang="en-US" dirty="0"/>
          </a:p>
          <a:p>
            <a:r>
              <a:rPr lang="en-US" u="sng" dirty="0"/>
              <a:t>Procedure:</a:t>
            </a:r>
          </a:p>
          <a:p>
            <a:pPr lvl="1"/>
            <a:r>
              <a:rPr lang="en-US" dirty="0"/>
              <a:t>Start Android Studio</a:t>
            </a:r>
          </a:p>
          <a:p>
            <a:pPr lvl="1"/>
            <a:r>
              <a:rPr lang="en-US" dirty="0"/>
              <a:t>Run Emulator</a:t>
            </a:r>
          </a:p>
          <a:p>
            <a:pPr lvl="1"/>
            <a:r>
              <a:rPr lang="en-US" dirty="0"/>
              <a:t>Install </a:t>
            </a:r>
            <a:r>
              <a:rPr lang="en-US" dirty="0" err="1"/>
              <a:t>VulnerableApp</a:t>
            </a:r>
            <a:endParaRPr lang="en-US" dirty="0"/>
          </a:p>
          <a:p>
            <a:pPr lvl="1"/>
            <a:r>
              <a:rPr lang="en-US" dirty="0" smtClean="0"/>
              <a:t>Access Content Provider to retrieve database Information</a:t>
            </a:r>
            <a:endParaRPr lang="en-US" dirty="0"/>
          </a:p>
          <a:p>
            <a:pPr lvl="1"/>
            <a:r>
              <a:rPr lang="en-US" dirty="0" smtClean="0"/>
              <a:t>Access Activity and launch the activity </a:t>
            </a:r>
            <a:endParaRPr lang="en-US" dirty="0"/>
          </a:p>
          <a:p>
            <a:pPr lvl="1"/>
            <a:r>
              <a:rPr lang="en-US" dirty="0" smtClean="0"/>
              <a:t>Fix </a:t>
            </a:r>
            <a:r>
              <a:rPr lang="en-US" dirty="0"/>
              <a:t>code</a:t>
            </a:r>
          </a:p>
          <a:p>
            <a:pPr lvl="1"/>
            <a:endParaRPr lang="en-US" dirty="0"/>
          </a:p>
          <a:p>
            <a:endParaRPr lang="en-US" dirty="0"/>
          </a:p>
        </p:txBody>
      </p:sp>
    </p:spTree>
    <p:extLst>
      <p:ext uri="{BB962C8B-B14F-4D97-AF65-F5344CB8AC3E}">
        <p14:creationId xmlns:p14="http://schemas.microsoft.com/office/powerpoint/2010/main" val="3725533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Part IV: </a:t>
            </a:r>
            <a:r>
              <a:rPr lang="en-US" sz="4000" dirty="0"/>
              <a:t>Receive Global broadcast </a:t>
            </a:r>
            <a:r>
              <a:rPr lang="en-US" sz="4000" dirty="0" smtClean="0"/>
              <a:t>and Exploit information </a:t>
            </a:r>
            <a:r>
              <a:rPr lang="en-US" sz="4000" dirty="0"/>
              <a:t>on external storage </a:t>
            </a:r>
          </a:p>
        </p:txBody>
      </p:sp>
      <p:sp>
        <p:nvSpPr>
          <p:cNvPr id="3" name="Content Placeholder 2"/>
          <p:cNvSpPr>
            <a:spLocks noGrp="1"/>
          </p:cNvSpPr>
          <p:nvPr>
            <p:ph idx="1"/>
          </p:nvPr>
        </p:nvSpPr>
        <p:spPr>
          <a:xfrm>
            <a:off x="457200" y="1600200"/>
            <a:ext cx="8229600" cy="4876800"/>
          </a:xfrm>
        </p:spPr>
        <p:txBody>
          <a:bodyPr/>
          <a:lstStyle/>
          <a:p>
            <a:r>
              <a:rPr lang="en-US" u="sng" dirty="0"/>
              <a:t>Tools:</a:t>
            </a:r>
          </a:p>
          <a:p>
            <a:pPr lvl="1"/>
            <a:r>
              <a:rPr lang="en-US" dirty="0" err="1" smtClean="0"/>
              <a:t>Adb</a:t>
            </a:r>
            <a:endParaRPr lang="en-US" dirty="0"/>
          </a:p>
          <a:p>
            <a:r>
              <a:rPr lang="en-US" u="sng" dirty="0"/>
              <a:t>Procedure:</a:t>
            </a:r>
          </a:p>
          <a:p>
            <a:pPr lvl="1"/>
            <a:r>
              <a:rPr lang="en-US" dirty="0"/>
              <a:t>Start Android Studio</a:t>
            </a:r>
          </a:p>
          <a:p>
            <a:pPr lvl="1"/>
            <a:r>
              <a:rPr lang="en-US" dirty="0"/>
              <a:t>Run Emulator</a:t>
            </a:r>
          </a:p>
          <a:p>
            <a:pPr lvl="1"/>
            <a:r>
              <a:rPr lang="en-US" dirty="0"/>
              <a:t>Install </a:t>
            </a:r>
            <a:r>
              <a:rPr lang="en-US" dirty="0" err="1"/>
              <a:t>VulnerableApp</a:t>
            </a:r>
            <a:endParaRPr lang="en-US" dirty="0"/>
          </a:p>
          <a:p>
            <a:pPr lvl="1"/>
            <a:r>
              <a:rPr lang="en-US" dirty="0" smtClean="0"/>
              <a:t>Retrieve information sent via </a:t>
            </a:r>
            <a:r>
              <a:rPr lang="en-US" dirty="0" err="1" smtClean="0"/>
              <a:t>sendBroadcast</a:t>
            </a:r>
            <a:r>
              <a:rPr lang="en-US" dirty="0" smtClean="0"/>
              <a:t>()</a:t>
            </a:r>
            <a:endParaRPr lang="en-US" dirty="0"/>
          </a:p>
          <a:p>
            <a:pPr lvl="1"/>
            <a:r>
              <a:rPr lang="en-US" dirty="0" smtClean="0"/>
              <a:t>Retrieve Information on external storage</a:t>
            </a:r>
            <a:endParaRPr lang="en-US" dirty="0"/>
          </a:p>
          <a:p>
            <a:pPr lvl="1"/>
            <a:r>
              <a:rPr lang="en-US" dirty="0" smtClean="0"/>
              <a:t>Fix </a:t>
            </a:r>
            <a:r>
              <a:rPr lang="en-US" dirty="0"/>
              <a:t>code</a:t>
            </a:r>
          </a:p>
          <a:p>
            <a:pPr lvl="1"/>
            <a:endParaRPr lang="en-US" dirty="0"/>
          </a:p>
          <a:p>
            <a:endParaRPr lang="en-US" dirty="0"/>
          </a:p>
        </p:txBody>
      </p:sp>
    </p:spTree>
    <p:extLst>
      <p:ext uri="{BB962C8B-B14F-4D97-AF65-F5344CB8AC3E}">
        <p14:creationId xmlns:p14="http://schemas.microsoft.com/office/powerpoint/2010/main" val="40770300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Part V</a:t>
            </a:r>
            <a:r>
              <a:rPr lang="en-US" dirty="0"/>
              <a:t>: Scanning fixed </a:t>
            </a:r>
            <a:r>
              <a:rPr lang="en-US" dirty="0" err="1"/>
              <a:t>VulnerableApp</a:t>
            </a:r>
            <a:r>
              <a:rPr lang="en-US" dirty="0"/>
              <a:t> source </a:t>
            </a:r>
            <a:r>
              <a:rPr lang="en-US" dirty="0" smtClean="0"/>
              <a:t>code</a:t>
            </a:r>
            <a:r>
              <a:rPr lang="en-US" dirty="0"/>
              <a:t/>
            </a:r>
            <a:br>
              <a:rPr lang="en-US" dirty="0"/>
            </a:br>
            <a:endParaRPr lang="en-US" dirty="0"/>
          </a:p>
        </p:txBody>
      </p:sp>
      <p:sp>
        <p:nvSpPr>
          <p:cNvPr id="3" name="Content Placeholder 2"/>
          <p:cNvSpPr>
            <a:spLocks noGrp="1"/>
          </p:cNvSpPr>
          <p:nvPr>
            <p:ph idx="1"/>
          </p:nvPr>
        </p:nvSpPr>
        <p:spPr/>
        <p:txBody>
          <a:bodyPr/>
          <a:lstStyle/>
          <a:p>
            <a:r>
              <a:rPr lang="en-US" u="sng" dirty="0"/>
              <a:t>Tools:</a:t>
            </a:r>
          </a:p>
          <a:p>
            <a:pPr lvl="1"/>
            <a:r>
              <a:rPr lang="en-US" dirty="0"/>
              <a:t>SACHv2</a:t>
            </a:r>
          </a:p>
          <a:p>
            <a:r>
              <a:rPr lang="en-US" u="sng" dirty="0"/>
              <a:t>Procedure:</a:t>
            </a:r>
          </a:p>
          <a:p>
            <a:pPr lvl="1"/>
            <a:r>
              <a:rPr lang="en-US" dirty="0"/>
              <a:t>Locate AndroidManifest.xml, .properties file, java source code </a:t>
            </a:r>
          </a:p>
          <a:p>
            <a:pPr lvl="1"/>
            <a:r>
              <a:rPr lang="en-US" dirty="0"/>
              <a:t>Run SACHv2 </a:t>
            </a:r>
          </a:p>
          <a:p>
            <a:pPr lvl="1"/>
            <a:r>
              <a:rPr lang="en-US" dirty="0"/>
              <a:t>Select three inputs from above </a:t>
            </a:r>
          </a:p>
          <a:p>
            <a:pPr lvl="1"/>
            <a:r>
              <a:rPr lang="en-US" dirty="0" err="1"/>
              <a:t>Anaylze</a:t>
            </a:r>
            <a:r>
              <a:rPr lang="en-US" dirty="0"/>
              <a:t> </a:t>
            </a:r>
          </a:p>
          <a:p>
            <a:pPr lvl="1"/>
            <a:r>
              <a:rPr lang="en-US" dirty="0"/>
              <a:t>View Report </a:t>
            </a:r>
          </a:p>
          <a:p>
            <a:endParaRPr lang="en-US" dirty="0"/>
          </a:p>
          <a:p>
            <a:endParaRPr lang="en-US" dirty="0"/>
          </a:p>
        </p:txBody>
      </p:sp>
    </p:spTree>
    <p:extLst>
      <p:ext uri="{BB962C8B-B14F-4D97-AF65-F5344CB8AC3E}">
        <p14:creationId xmlns:p14="http://schemas.microsoft.com/office/powerpoint/2010/main" val="2788723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It Right the First Time</a:t>
            </a:r>
            <a:endParaRPr lang="en-US" dirty="0"/>
          </a:p>
        </p:txBody>
      </p:sp>
      <p:sp>
        <p:nvSpPr>
          <p:cNvPr id="3" name="Content Placeholder 2"/>
          <p:cNvSpPr>
            <a:spLocks noGrp="1"/>
          </p:cNvSpPr>
          <p:nvPr>
            <p:ph idx="1"/>
          </p:nvPr>
        </p:nvSpPr>
        <p:spPr/>
        <p:txBody>
          <a:bodyPr/>
          <a:lstStyle/>
          <a:p>
            <a:r>
              <a:rPr lang="en-US" dirty="0"/>
              <a:t>Eliminating vulnerabilities during development can </a:t>
            </a:r>
            <a:r>
              <a:rPr lang="en-US" dirty="0" smtClean="0"/>
              <a:t>reduce cost compared with making repairs afterwards</a:t>
            </a:r>
          </a:p>
          <a:p>
            <a:endParaRPr lang="en-US" dirty="0" smtClean="0"/>
          </a:p>
          <a:p>
            <a:r>
              <a:rPr lang="en-US" dirty="0" smtClean="0"/>
              <a:t>Following good coding and development standards can significantly improve your app's resistance to attack</a:t>
            </a:r>
            <a:endParaRPr lang="en-US" dirty="0"/>
          </a:p>
        </p:txBody>
      </p:sp>
    </p:spTree>
    <p:extLst>
      <p:ext uri="{BB962C8B-B14F-4D97-AF65-F5344CB8AC3E}">
        <p14:creationId xmlns:p14="http://schemas.microsoft.com/office/powerpoint/2010/main" val="3681475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0" y="785469"/>
            <a:ext cx="2514600" cy="1143000"/>
          </a:xfrm>
        </p:spPr>
        <p:txBody>
          <a:bodyPr/>
          <a:lstStyle/>
          <a:p>
            <a:r>
              <a:rPr lang="en-US" dirty="0" smtClean="0"/>
              <a:t>CERT</a:t>
            </a:r>
            <a:endParaRPr lang="en-US" dirty="0"/>
          </a:p>
        </p:txBody>
      </p:sp>
      <p:sp>
        <p:nvSpPr>
          <p:cNvPr id="3" name="Content Placeholder 2"/>
          <p:cNvSpPr>
            <a:spLocks noGrp="1"/>
          </p:cNvSpPr>
          <p:nvPr>
            <p:ph idx="1"/>
          </p:nvPr>
        </p:nvSpPr>
        <p:spPr>
          <a:xfrm>
            <a:off x="457200" y="1828800"/>
            <a:ext cx="8229600" cy="3733800"/>
          </a:xfrm>
        </p:spPr>
        <p:txBody>
          <a:bodyPr/>
          <a:lstStyle/>
          <a:p>
            <a:r>
              <a:rPr lang="en-US" sz="2800" dirty="0"/>
              <a:t>CERT </a:t>
            </a:r>
            <a:r>
              <a:rPr lang="en-US" sz="2800" dirty="0" smtClean="0"/>
              <a:t>is </a:t>
            </a:r>
            <a:r>
              <a:rPr lang="en-US" sz="2800" dirty="0"/>
              <a:t>part of the Software Engineering Institute, which is based at Carnegie Mellon </a:t>
            </a:r>
            <a:r>
              <a:rPr lang="en-US" sz="2800" dirty="0" smtClean="0"/>
              <a:t>University</a:t>
            </a:r>
          </a:p>
          <a:p>
            <a:endParaRPr lang="en-US" dirty="0" smtClean="0"/>
          </a:p>
          <a:p>
            <a:r>
              <a:rPr lang="en-US" sz="2800" dirty="0" smtClean="0"/>
              <a:t>They work with the </a:t>
            </a:r>
            <a:r>
              <a:rPr lang="en-US" sz="2800" dirty="0"/>
              <a:t>Department of Homeland Security's United States Computer Emergency Readiness Team (US-CERT</a:t>
            </a:r>
            <a:r>
              <a:rPr lang="en-US" sz="2800" dirty="0" smtClean="0"/>
              <a:t>) </a:t>
            </a:r>
          </a:p>
          <a:p>
            <a:pPr lvl="1"/>
            <a:r>
              <a:rPr lang="en-US" sz="2400" dirty="0" smtClean="0"/>
              <a:t>US-CERT </a:t>
            </a:r>
            <a:r>
              <a:rPr lang="en-US" sz="2400" dirty="0"/>
              <a:t>leads efforts to improve the Nation's cybersecurity posture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613" y="5905500"/>
            <a:ext cx="3914775" cy="685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653" y="59350"/>
            <a:ext cx="7306695" cy="924054"/>
          </a:xfrm>
          <a:prstGeom prst="rect">
            <a:avLst/>
          </a:prstGeom>
        </p:spPr>
      </p:pic>
    </p:spTree>
    <p:extLst>
      <p:ext uri="{BB962C8B-B14F-4D97-AF65-F5344CB8AC3E}">
        <p14:creationId xmlns:p14="http://schemas.microsoft.com/office/powerpoint/2010/main" val="3398453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Coding Standards</a:t>
            </a:r>
          </a:p>
        </p:txBody>
      </p:sp>
      <p:sp>
        <p:nvSpPr>
          <p:cNvPr id="3" name="Content Placeholder 2"/>
          <p:cNvSpPr>
            <a:spLocks noGrp="1"/>
          </p:cNvSpPr>
          <p:nvPr>
            <p:ph idx="1"/>
          </p:nvPr>
        </p:nvSpPr>
        <p:spPr/>
        <p:txBody>
          <a:bodyPr/>
          <a:lstStyle/>
          <a:p>
            <a:r>
              <a:rPr lang="en-US" dirty="0" smtClean="0"/>
              <a:t>CERT has developed a list of secure coding practices for languages and platforms </a:t>
            </a:r>
          </a:p>
          <a:p>
            <a:r>
              <a:rPr lang="en-US" dirty="0"/>
              <a:t>Rules and Guidelines for Java Secure Coding for </a:t>
            </a:r>
            <a:r>
              <a:rPr lang="en-US" dirty="0" smtClean="0"/>
              <a:t>Android</a:t>
            </a:r>
          </a:p>
          <a:p>
            <a:pPr lvl="1"/>
            <a:r>
              <a:rPr lang="en-US" dirty="0"/>
              <a:t>https://www.securecoding.cert.org/confluence/pages/viewpage.action?pageId=111509535</a:t>
            </a:r>
            <a:endParaRPr lang="en-US" dirty="0" smtClean="0"/>
          </a:p>
          <a:p>
            <a:r>
              <a:rPr lang="en-US" dirty="0" smtClean="0"/>
              <a:t>CERT rates their coding rules according to severity, likelihood and remediation cost</a:t>
            </a:r>
            <a:endParaRPr lang="en-US" dirty="0"/>
          </a:p>
        </p:txBody>
      </p:sp>
    </p:spTree>
    <p:extLst>
      <p:ext uri="{BB962C8B-B14F-4D97-AF65-F5344CB8AC3E}">
        <p14:creationId xmlns:p14="http://schemas.microsoft.com/office/powerpoint/2010/main" val="2929505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a:t>
            </a:r>
            <a:endParaRPr lang="en-US" dirty="0"/>
          </a:p>
        </p:txBody>
      </p:sp>
      <p:sp>
        <p:nvSpPr>
          <p:cNvPr id="3" name="Content Placeholder 2"/>
          <p:cNvSpPr>
            <a:spLocks noGrp="1"/>
          </p:cNvSpPr>
          <p:nvPr>
            <p:ph idx="1"/>
          </p:nvPr>
        </p:nvSpPr>
        <p:spPr>
          <a:xfrm>
            <a:off x="381000" y="1295400"/>
            <a:ext cx="8534400" cy="4800600"/>
          </a:xfrm>
        </p:spPr>
        <p:txBody>
          <a:bodyPr/>
          <a:lstStyle/>
          <a:p>
            <a:r>
              <a:rPr lang="en-US" dirty="0" smtClean="0"/>
              <a:t>Making sure that input data is reasonable is the most important thing you can do to protect your app against exploit</a:t>
            </a:r>
          </a:p>
          <a:p>
            <a:r>
              <a:rPr lang="en-US" dirty="0" smtClean="0"/>
              <a:t>Make sure that numbers are not too big or too small </a:t>
            </a:r>
          </a:p>
          <a:p>
            <a:pPr lvl="1"/>
            <a:r>
              <a:rPr lang="en-US" dirty="0" smtClean="0"/>
              <a:t>(e.g., integer overflow attack)</a:t>
            </a:r>
          </a:p>
          <a:p>
            <a:r>
              <a:rPr lang="en-US" dirty="0" smtClean="0"/>
              <a:t>Make sure strings are not empty or too long</a:t>
            </a:r>
          </a:p>
          <a:p>
            <a:pPr lvl="1"/>
            <a:r>
              <a:rPr lang="en-US" dirty="0" smtClean="0"/>
              <a:t>E.g., buffer overflow attack</a:t>
            </a:r>
            <a:endParaRPr lang="en-US" dirty="0"/>
          </a:p>
        </p:txBody>
      </p:sp>
    </p:spTree>
    <p:extLst>
      <p:ext uri="{BB962C8B-B14F-4D97-AF65-F5344CB8AC3E}">
        <p14:creationId xmlns:p14="http://schemas.microsoft.com/office/powerpoint/2010/main" val="646956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Listing</a:t>
            </a:r>
            <a:endParaRPr lang="en-US" dirty="0"/>
          </a:p>
        </p:txBody>
      </p:sp>
      <p:sp>
        <p:nvSpPr>
          <p:cNvPr id="3" name="Content Placeholder 2"/>
          <p:cNvSpPr>
            <a:spLocks noGrp="1"/>
          </p:cNvSpPr>
          <p:nvPr>
            <p:ph idx="1"/>
          </p:nvPr>
        </p:nvSpPr>
        <p:spPr/>
        <p:txBody>
          <a:bodyPr/>
          <a:lstStyle/>
          <a:p>
            <a:r>
              <a:rPr lang="en-US" dirty="0" smtClean="0"/>
              <a:t>It is usually best to validate that the data meets a criteria than to measure that it doesn't meet a criteria</a:t>
            </a:r>
          </a:p>
          <a:p>
            <a:endParaRPr lang="en-US" dirty="0" smtClean="0"/>
          </a:p>
          <a:p>
            <a:r>
              <a:rPr lang="en-US" dirty="0" smtClean="0"/>
              <a:t>You can often generate a pattern</a:t>
            </a:r>
            <a:endParaRPr lang="en-US" dirty="0"/>
          </a:p>
        </p:txBody>
      </p:sp>
    </p:spTree>
    <p:extLst>
      <p:ext uri="{BB962C8B-B14F-4D97-AF65-F5344CB8AC3E}">
        <p14:creationId xmlns:p14="http://schemas.microsoft.com/office/powerpoint/2010/main" val="421260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Android Secure Coding Standard</a:t>
            </a:r>
            <a:endParaRPr lang="en-US" dirty="0">
              <a:latin typeface="Calibri" panose="020F0502020204030204" pitchFamily="34" charset="0"/>
            </a:endParaRPr>
          </a:p>
        </p:txBody>
      </p:sp>
      <p:sp>
        <p:nvSpPr>
          <p:cNvPr id="4" name="Content Placeholder 3"/>
          <p:cNvSpPr>
            <a:spLocks noGrp="1"/>
          </p:cNvSpPr>
          <p:nvPr>
            <p:ph idx="1"/>
          </p:nvPr>
        </p:nvSpPr>
        <p:spPr/>
        <p:txBody>
          <a:bodyPr/>
          <a:lstStyle/>
          <a:p>
            <a:r>
              <a:rPr lang="en-US" dirty="0" smtClean="0">
                <a:latin typeface="Calibri" panose="020F0502020204030204" pitchFamily="34" charset="0"/>
              </a:rPr>
              <a:t>CERT published 27 rules and guidelines for Java program development for Android platform</a:t>
            </a:r>
          </a:p>
          <a:p>
            <a:endParaRPr lang="en-US" dirty="0" smtClean="0">
              <a:latin typeface="Calibri" panose="020F0502020204030204" pitchFamily="34" charset="0"/>
            </a:endParaRPr>
          </a:p>
          <a:p>
            <a:r>
              <a:rPr lang="en-US" dirty="0" smtClean="0">
                <a:latin typeface="Calibri" panose="020F0502020204030204" pitchFamily="34" charset="0"/>
              </a:rPr>
              <a:t>Some of these rules are still under construction</a:t>
            </a:r>
          </a:p>
          <a:p>
            <a:pPr lvl="1"/>
            <a:endParaRPr lang="en-US" dirty="0"/>
          </a:p>
        </p:txBody>
      </p:sp>
    </p:spTree>
    <p:extLst>
      <p:ext uri="{BB962C8B-B14F-4D97-AF65-F5344CB8AC3E}">
        <p14:creationId xmlns:p14="http://schemas.microsoft.com/office/powerpoint/2010/main" val="184974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announc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announcement</Template>
  <TotalTime>2529</TotalTime>
  <Words>2306</Words>
  <Application>Microsoft Office PowerPoint</Application>
  <PresentationFormat>On-screen Show (4:3)</PresentationFormat>
  <Paragraphs>338</Paragraphs>
  <Slides>38</Slides>
  <Notes>15</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announcement</vt:lpstr>
      <vt:lpstr>Default Design</vt:lpstr>
      <vt:lpstr>2_Office Theme</vt:lpstr>
      <vt:lpstr>Secure Coding for Android </vt:lpstr>
      <vt:lpstr>Security is Important</vt:lpstr>
      <vt:lpstr>Cause of the Problem</vt:lpstr>
      <vt:lpstr>Getting It Right the First Time</vt:lpstr>
      <vt:lpstr>CERT</vt:lpstr>
      <vt:lpstr>Secure Coding Standards</vt:lpstr>
      <vt:lpstr>Input Validation</vt:lpstr>
      <vt:lpstr>White Listing</vt:lpstr>
      <vt:lpstr>Android Secure Coding Standard</vt:lpstr>
      <vt:lpstr>Android Secure Coding Standard</vt:lpstr>
      <vt:lpstr>DRD00: External Storage</vt:lpstr>
      <vt:lpstr>DRD00: Recommendation</vt:lpstr>
      <vt:lpstr>DRD01-X Sensitive Content Provider</vt:lpstr>
      <vt:lpstr>DRD01-X Recommendation</vt:lpstr>
      <vt:lpstr>DRD03-J Do not broadcast sensitive information using an implicit intent </vt:lpstr>
      <vt:lpstr>Broadcast and receive Intents</vt:lpstr>
      <vt:lpstr>Threats of Broadcasting using Implicit Intent -1</vt:lpstr>
      <vt:lpstr>Threats of Broadcasting using Implicit Intent -2</vt:lpstr>
      <vt:lpstr>DRD03-J Recommendation</vt:lpstr>
      <vt:lpstr>DRD04-J: Do not log the sensitive information </vt:lpstr>
      <vt:lpstr>DRD08-J: Canonicalize a URL </vt:lpstr>
      <vt:lpstr>DRD08-J: Recommendation</vt:lpstr>
      <vt:lpstr>DRD09: Restrict Access to Activities</vt:lpstr>
      <vt:lpstr>DRD09: Recommendation</vt:lpstr>
      <vt:lpstr>DRD10-X: Debuggable</vt:lpstr>
      <vt:lpstr>DRD10-X: Recommendation</vt:lpstr>
      <vt:lpstr>DRD15-J: Privacy of Geolocation </vt:lpstr>
      <vt:lpstr>Enabling Location</vt:lpstr>
      <vt:lpstr>DRD15-J: Recommendation</vt:lpstr>
      <vt:lpstr>Hands on Exercise</vt:lpstr>
      <vt:lpstr>Hands on Exercise(con’t)</vt:lpstr>
      <vt:lpstr>PowerPoint Presentation</vt:lpstr>
      <vt:lpstr>Hands on Exercise: Five Parts</vt:lpstr>
      <vt:lpstr>Part I Scanning the VulnerableApp source code with SACHv2</vt:lpstr>
      <vt:lpstr>Part II Exploit debuggable Program that logs sensitive information</vt:lpstr>
      <vt:lpstr>Part III: Exploit public Content Provider and public Activities   </vt:lpstr>
      <vt:lpstr>Part IV: Receive Global broadcast and Exploit information on external storage </vt:lpstr>
      <vt:lpstr>Part V: Scanning fixed VulnerableApp source code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Greensboro</dc:title>
  <dc:creator>Dr. Ken Williams</dc:creator>
  <cp:lastModifiedBy>Dr. Xiaohong (Dorothy) Yuan</cp:lastModifiedBy>
  <cp:revision>168</cp:revision>
  <dcterms:created xsi:type="dcterms:W3CDTF">2015-09-14T16:22:07Z</dcterms:created>
  <dcterms:modified xsi:type="dcterms:W3CDTF">2016-04-18T22:20:43Z</dcterms:modified>
</cp:coreProperties>
</file>