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Barlow ExtraBold"/>
      <p:bold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4330F-07F1-46FF-877E-86C7ABE8A093}">
  <a:tblStyle styleId="{D804330F-07F1-46FF-877E-86C7ABE8A0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14AE405-00B2-4555-9D4A-FBDC43857B4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BEB076CA-88CC-4569-AACC-B98B3CCA54E2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BarlowExtraBold-bold.fntdata"/><Relationship Id="rId16" Type="http://schemas.openxmlformats.org/officeDocument/2006/relationships/slide" Target="slides/slide9.xml"/><Relationship Id="rId19" Type="http://schemas.openxmlformats.org/officeDocument/2006/relationships/font" Target="fonts/RobotoMono-regular.fntdata"/><Relationship Id="rId18" Type="http://schemas.openxmlformats.org/officeDocument/2006/relationships/font" Target="fonts/Barlow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152ec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4152ec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4152ec71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4152ec71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50e032f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450e032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402bfbd7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44402bfbd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As three countries adapt different lockdown policies. To understand the seasonality difference in the country.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there be any difference in the case growth grow pattern and correlation between death growth and case number growth </a:t>
            </a:r>
            <a:endParaRPr b="0" sz="1800"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b="0" lang="pl" sz="1800"/>
            </a:b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diagram of the all the cases in all three country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Box-polt of each country new case and new death:</a:t>
            </a:r>
            <a:br>
              <a:rPr lang="pl" sz="1800"/>
            </a:br>
            <a:endParaRPr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country presents different seasonality in case of growth and death growth.</a:t>
            </a:r>
            <a:endParaRPr b="0"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b="0" lang="pl" sz="1800"/>
            </a:b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distribution of UK, Australia  new deaths and new cases is aligned.</a:t>
            </a:r>
            <a:endParaRPr b="0"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endParaRPr b="0" sz="1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pl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  have higher death numbers and new cases in January and February even though in Australia it is summer. </a:t>
            </a:r>
            <a:endParaRPr b="0" sz="1800"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Conclusion: there is other factors impact the covid case grow and new death in different factors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4402bfbd7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44402bfbd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Lock down procedure is highly correlate with the curb the case growth thus impacted the death rate. So is there any correlation between the Death and people get impacted.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Step 1: stationary the time series into 14 days moving average time series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Step 2: Separate the data with two stage: stage one: where is no vaccine 2020 02 to 2021 01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There is lag between the new case growth and new deaths. Therefore  I lag the new cases  column based on the figure provided on https://assets.publishing.service.gov.uk/government/uploads/system/uploads/attachment_data/file/928729/S0803_CO-CIN_-_Time_from_symptom_onset_until_death.pdf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Stage 1: No vaccine when the virus first identified: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There is no correlation between the death and cases be identified in UK and Sweden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Based on the observation more death was observed compared to the people get infected 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Stage 3: The introduce of the vaccine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There is a strong correlation that can be observed  in Australia.  The death rate is higher than the other countries in the first stage.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/>
              <a:t>The death rate is lower than  second stage is lower  while the vaccine being imposed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4152ec7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4152ec7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first 3 graphs show that restrictions were stronger and </a:t>
            </a:r>
            <a:r>
              <a:rPr lang="pl"/>
              <a:t>stricter</a:t>
            </a:r>
            <a:r>
              <a:rPr lang="pl"/>
              <a:t> at the beginning of the pandemic and deaths were lower, the red line shows restriction levels and the blue line shows total deaths. The graph below shows a scatterplot comparing total deaths in all 3 countries with the restriction levels. The slight negative correlation, seen more obviously in data from Australia and Sweden shows that higher levels of restrictions are associated with lower </a:t>
            </a:r>
            <a:r>
              <a:rPr lang="pl"/>
              <a:t>deaths</a:t>
            </a:r>
            <a:r>
              <a:rPr lang="pl"/>
              <a:t>. The UK shows a more mixed picture but we can still see that there is some negative correlation. 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450e032f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450e032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Altair is a declarative statistical visualisation library that employs the Vega and Vega-Lite grammars to describe the visual appearance and interactive behaviour of a visualisation in JSON format.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The key idea behind Altair is that you declare links between data columns and visual encoding channels (e.g., x and y axes, colour, size, etc.), and the library handles the rest of the visualisation process. As a result, you will have more time to concentrate on data and analysis rather than explaining how to visualise data.</a:t>
            </a:r>
            <a:endParaRPr/>
          </a:p>
          <a:p>
            <a:pPr indent="-301625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pl" sz="1150">
                <a:solidFill>
                  <a:schemeClr val="dk1"/>
                </a:solidFill>
              </a:rPr>
              <a:t>New Covid19 cases have emerged in three countries: the United Kingdom, Australia, and Sweden.</a:t>
            </a:r>
            <a:endParaRPr sz="1150">
              <a:solidFill>
                <a:schemeClr val="dk1"/>
              </a:solidFill>
            </a:endParaRPr>
          </a:p>
          <a:p>
            <a:pPr indent="-301625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pl" sz="1150">
                <a:solidFill>
                  <a:schemeClr val="dk1"/>
                </a:solidFill>
              </a:rPr>
              <a:t>Plotting each country’s new occurrences and deaths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4152ec7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4152ec7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97950" y="329550"/>
            <a:ext cx="7926600" cy="15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2700"/>
              <a:t>Time Series Analysis of Covid Impact on the UK, SWEDEN and AUSTRALIA</a:t>
            </a:r>
            <a:endParaRPr sz="2700"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000" y="3008725"/>
            <a:ext cx="2663000" cy="221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375" y="38526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125" y="38526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25" y="38526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343800" y="2097075"/>
            <a:ext cx="59745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>
                <a:solidFill>
                  <a:schemeClr val="dk1"/>
                </a:solidFill>
              </a:rPr>
              <a:t>Authors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MoureenCaroline Ochieng| Sophie Burroughs | Chiratidzo Matowe | Oluboye Pelumi | Chang Xu | Anna Lisowska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2420"/>
              <a:t>Agenda:</a:t>
            </a:r>
            <a:endParaRPr b="1" sz="2420"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11700" y="1123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Cleaning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Analysis 1,2,3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Summary</a:t>
            </a:r>
            <a:endParaRPr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607" y="1017725"/>
            <a:ext cx="2807800" cy="2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2420"/>
              <a:t>Introduction</a:t>
            </a:r>
            <a:endParaRPr b="1" sz="2420"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</a:t>
            </a:r>
            <a:r>
              <a:rPr lang="pl"/>
              <a:t>ne disease and three approaches. Varying levels of restrictions: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lenient approach - </a:t>
            </a:r>
            <a:r>
              <a:rPr lang="pl"/>
              <a:t> Sweden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medium approach - United Kingdom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very restricted - </a:t>
            </a:r>
            <a:r>
              <a:rPr lang="pl"/>
              <a:t>Australia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Data sources:                       &amp;</a:t>
            </a:r>
            <a:endParaRPr b="1"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400" y="3368725"/>
            <a:ext cx="12001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050" y="3567175"/>
            <a:ext cx="1484800" cy="8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Data Preprocessing</a:t>
            </a:r>
            <a:endParaRPr b="1"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Data Cleaning Techniques</a:t>
            </a:r>
            <a:r>
              <a:rPr b="1" lang="pl" sz="2400">
                <a:solidFill>
                  <a:schemeClr val="dk1"/>
                </a:solidFill>
              </a:rPr>
              <a:t>: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Renaming column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Handling missing values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Handling duplicates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pl" sz="2400">
                <a:solidFill>
                  <a:schemeClr val="dk1"/>
                </a:solidFill>
              </a:rPr>
              <a:t>Data merging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88394" y="152070"/>
            <a:ext cx="338299" cy="34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6945175" y="1937300"/>
            <a:ext cx="16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615364" y="185393"/>
            <a:ext cx="7284366" cy="3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2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Time Series Analysis-understand month seasonality </a:t>
            </a:r>
            <a:endParaRPr b="0" i="0" sz="2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33" name="Google Shape;133;p29"/>
          <p:cNvGrpSpPr/>
          <p:nvPr/>
        </p:nvGrpSpPr>
        <p:grpSpPr>
          <a:xfrm>
            <a:off x="144656" y="785524"/>
            <a:ext cx="2655502" cy="3988994"/>
            <a:chOff x="185593" y="785524"/>
            <a:chExt cx="2655502" cy="3988994"/>
          </a:xfrm>
        </p:grpSpPr>
        <p:sp>
          <p:nvSpPr>
            <p:cNvPr id="134" name="Google Shape;134;p29"/>
            <p:cNvSpPr txBox="1"/>
            <p:nvPr/>
          </p:nvSpPr>
          <p:spPr>
            <a:xfrm>
              <a:off x="615364" y="785524"/>
              <a:ext cx="18472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l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United Kingdom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5" name="Google Shape;13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5593" y="1093303"/>
              <a:ext cx="2655502" cy="1809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3188" y="3031635"/>
              <a:ext cx="2516970" cy="17428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9"/>
          <p:cNvSpPr txBox="1"/>
          <p:nvPr/>
        </p:nvSpPr>
        <p:spPr>
          <a:xfrm>
            <a:off x="3473808" y="785524"/>
            <a:ext cx="1847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Sweden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6310039" y="754747"/>
            <a:ext cx="1847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Australia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9"/>
          <p:cNvGrpSpPr/>
          <p:nvPr/>
        </p:nvGrpSpPr>
        <p:grpSpPr>
          <a:xfrm>
            <a:off x="3092536" y="1209772"/>
            <a:ext cx="2567231" cy="3564746"/>
            <a:chOff x="3092536" y="1209772"/>
            <a:chExt cx="2567231" cy="3564746"/>
          </a:xfrm>
        </p:grpSpPr>
        <p:pic>
          <p:nvPicPr>
            <p:cNvPr id="140" name="Google Shape;140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92536" y="1209772"/>
              <a:ext cx="2523082" cy="16622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60510" y="2902671"/>
              <a:ext cx="2499257" cy="18718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Google Shape;14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36204" y="1054722"/>
            <a:ext cx="2614613" cy="180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0662" y="2906229"/>
            <a:ext cx="2435760" cy="176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88394" y="152070"/>
            <a:ext cx="338299" cy="34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0"/>
          <p:cNvSpPr/>
          <p:nvPr/>
        </p:nvSpPr>
        <p:spPr>
          <a:xfrm>
            <a:off x="615364" y="185393"/>
            <a:ext cx="4738798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2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Time Series Correlation Analysis</a:t>
            </a:r>
            <a:endParaRPr b="0" i="0" sz="2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845" y="2199055"/>
            <a:ext cx="5088355" cy="14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7363" y="2688336"/>
            <a:ext cx="3023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BM0AAAFQCAYAAACs6onCAAAABHNCSVQICAgIfAhkiAAAAAlwSFlzAAALEgAACxIB0t1+/AAAADh0RVh0U29mdHdhcmUAbWF0cGxvdGxpYiB2ZXJzaW9uMy4yLjIsIGh0dHA6Ly9tYXRwbG90bGliLm9yZy+WH4yJAAAgAElEQVR4nOzde3xcVbn/8c+TtoEmpLRNoVDapggIglwOBwFvKHLnqHg83jhDqaAUKEJFRYSAohhUDopFRahcLDCgHDwqPxQBRUBFEFTkJsrF3uiFNvSaFErb5/fHWkMmk5nJnskkmUm+79drXtl7zd5rr0lm98V+eNazzN0RERERERERERGRLnWDPQAREREREREREZFqo6CZiIiIiIiIiIhIDgXNREREREREREREcihoJiIiIiIiIiIikkNBMxERERERERERkRwKmomIiIiIiIiIiORQ0ExEZJgzs/vM7JODPY5KM7OUmd092OOQ5MzsIjO7qdb6rla6t0W6M7M7zWzGYI+j0szs42b2+6z99Wb2hsEck4jIUKGgmYhIDTCzi83sCTPbZGYXFTnuOjNzM9t1AIdXldw97e5HDvY4ZOCZ2bvNbHE/9PsFM3sgT/sEM9toZm82s3oz+6aZLY4PrvPN7NtF+tS9XSLd21Iudz/G3ef1pY8YjF5lZltVYkxm9kMz+2ol+spw923c/YVK9ikiMlwpaCYiUhueAz4P/KLQAWb2DmCXARuR9CszGznYY5AebgLeZmY757R/DHjC3Z8EzgMOAA4EmoB3A38p0qfu7WFG93btMrNpwDsBB94/QNfU90VEZBApaCYiUgPcfZ673wmsy/d+/I/q7wBn9taXmR1hZs+Y2Roz+y5gWe/tYmb3mlm7ma00s7SZjY3vnWNmP8np6wozmxO3P25mL5jZOjP7l5mlClz/IjP7XzO7KR77hJm90czOM7OXzGyRmR2ZdfwkM7vdzF42s+fM7JSs9g1mNj7r2H+L4x6VZ7qKm9lpZvasma02s++ZmcX3RsTsoJVx7J+Kx+d9WIkZR8/H8T9tZv8Z27eKfb8569jt4ji3j/vvNbPH4nEPmtk+WcfON7NzzexxoMPMRha6VpJxm9m2ZnatmS01sxfN7KtmNqLI3+VWM7shXuspMzsg5+/wEzNbEa91VmzfOn6+CXG/NWZNjYn7F1uBTCsz29nM7o/XuweYkPP+wfF3tNrM/mZm78567yQz+3s89wUzOzW2NwJ3ApMsZHqtN7NJ8bT6Ip/v3Pg7Wmdm/zCzw3LH6+6LgXuB6TlvnQjcELffAvzU3Zd4MN/db6AA3du6t3OvlWTcVv339ngzu97MlljIyvpZbB9nZnfEa62K25Ozziv4XTOzky3c86vM7C4za4ntZmaXx+/Y2vi9e3PPUXWfspz5HpnZZbHPf5nZMfnOy3Ii8BDwQ6DbNE/LmQ6d/T0tNEYzmwmkgM9b+Lfq/8XjS/q+5Pmcr2elmtl/mNlf43UXWZGMVhERycPd9dJLL730qpEXIdPlojzt5wBz4rYDuxY4fwLh4fxDwCjgbGAT8Mn4/q7AEcBWwHbAA8C343s7Ah3A2Lg/EngJ+HegEVgL7J517F4FxnAR8ApwVOzjBuBfQGsc0ynAv7KOfwC4Etga2A9YAbwnvncvcErWsf8DXBW3Pw78Pus9B+4AxgJTYz9Hx/dOA54GJgPjgF/H40cW+AwfBiYR/ufTR+PvZcf43nVAW9axZwC/itv/Fn9nBwEjCA9d84Gt4vvzgceAKcDoBNcqOm7gp8DV8e+zPfAn4NRe/i7HxrF9DXgovlcH/Bn4IlAPvAF4ATgq62/0X3H7buB54Jis9/6zwDX/CHyL8H07hPDdvCm+txPQHsdTR/hetgPbxff/g5B9ZcC7gE5g//jeu4HFJXy+3YFFwKS4Pw3YpcCYU8CzWfu7AxuzxnUBsBCYBewNmO5t3dsMv3v7F8CP49hHAe+K7c3AfwENhEzM/wV+Ft8r+F0DjiNkZb6J8N26AHgwvndU/AxjCf8evCnze8wzrvvouic+DrxG+F6OAE4HllDkno1jmEW4N14DJubrO/d7WmyMhADcV3OuU+r35fVr5f5bQfj3cO943j7AcuADSf5d0ksvvfTSyxU000svvfSqpRd5Hqzjf1Q/B2wb94s9WJ9IfFiK+wYszv4P/ZzjPwD8NWv/TuKDLPBe4Om43Qisjg9Do3v5DBcB92Ttvw9YD4yI+03xM4yNn20z0JR1/NeAH8btTwL3Zn2WRcAhcT/fQ8Q7svZvBb4Qt+8l64ETOJwiD9Z5PtNjwHFZ5z6f9d4fgBPj9veBi3PO/QddD5TzgZNLuFbBcQMTgVez/x7A8cBvi/xdfp21vyewIW4fBCzMOf484Pq4fTFwRbzuMmA28HVCMGQD0JznelMJQZ3GrLab6QqanQvcmHPOXcCMAuP/GTA7br+b/EGzQp9vV0LA43BgVC+//wbCg/3b4n4b8POs90cQgil/iL//JYXGrHtb9/YQvbd3BLYA4xL8fvcDVvX2XYvfz09k7dcRAuUtwHuAfwIHA3W9XO8+ugfNnsu5tx3YocC57yAEyibE/WeAs/P1nfs9LTZGCgfNSvm+vH6trHui0L8V3wYuT/L910svvfTSyzU9U0RkCPg28BV3X5Pg2EmEh08A3N2z981sopn9KE73WUt4kM+eMjcPOCFunwDcGPvpIPyf79OApWb2CzPbo8g4lmdtbwBWuvvmrH2AbeJ4X3b37KlrCwhZSAA/Ad5qZjsSMpW2AL8rct1lWdud8RqQ83vJ2e7BzE7Mmoa1GngzXb+n3wINZnaQhfo3+xGyQiA84H02c148d0q8ft5r93KtYuNuIWR4LM0692pCVkohub+freN0sBbCdMfscZ9PeHgHuJ8QqNofeAK4h5D9dTDhobQ9z7UmER6WO7LaFuSM/8M513wH4YEcMzvGzB6yMLVvNSGLptv0zqSfz92fAz5NCC68FO+BSfk6cPdOQnbMiWZmhMyzG7Le3+zu33P3txOCQ23AdWb2pl7Glo/ubd3b+c6t9nt7CuFvuyr3DTNrMLOrzWxB/B4+AIw1sxG9fNdagDlZY3yZEEzdyd3vBb4LfI9w/861OIU0gdd/L/Hehq7vTq4ZwN3uvjLu30zOFM1CyhxjKd+XguL39bcWpsSuIfx+ez1PREQCBc1ERGrfYcD/mNkyM8s8APzRzP47z7FLCQ80QKizkr0PXEL4P9R7u/sYwsOzZb3/M2AfC/Vi3gukM2+4+13ufgQhqPEM8IM+f7KQpTPezJqy2qYCL8ZrriJMGfoo8N/Aj2KwoFRLCdOgMqYUOtBCHZ0fAJ8iZFmMBZ4k/p5igOBWQubH8cAdWYGBRYTpXWOzXg3ufkvWJTzptXoZ9yJCNsqErGuNcfe9Evw+ci0iTKvLHneTux8b33+QME3xP4H73f1pwt/pWMJDdz5LgXEWapBlTM255o0512x0969bWLXuJ8BlhOlRY4Ff0vV7Kfk74O43u/s7CA/nDnyjyOHzgI8Qpjs2Af+vQJ8b3P17wCpCdk+pdG/r3s437mq/txcR/rZj87z32djfQfF7eEhsz/yOC33XFhEy77LHOdrdH4znXeHu/064z95ImNZcMWY2mnDPvyvrfjwb2NfM9o2HdRCy1TJ2yO6jyBgLfa9L+b4UczNwOzDF3bcFrkp4noiIoKCZiEhNsFD8emvCv9sjLRRozhR9fiOwLyHrYb/Y9j66MiCy/QLYy8w+GLMMzqL7f9g3EaZTrTGznch58HD3V4DbCP8R/id3XxjHN9HMjosBkFdjH1v6+rndfRHhoe1r8TPvA3yCkCWTcTNhatqH4nY5bgVmm9lO8UHv3CLHNhIeZlZAKEhP+D/+2W4mPOyncsb0A+C0+H/+zcwaLRRpbiK/3q5VcNzuvpQQdPimmY0xszoLxeDfVeSzFfInYJ2FwtSjLRQpf7OZvSVeq5NQr+cMuh6kHyRkNOR9sHb3BcCjwJfNrN7CCpHvyzrkJuB9ZnZUvN7WZvZuC0XD6wm1uVYAmywU7z4y69zlQLOZbZvkw5nZ7mb2nhiMe4WQEVXs+/s7wjSyuYRgzsasvj4dxznaQvHuGYT76q8Frq17W/f2ULu3lxKmU15pofD/KDPLBMeaCPfXagsLPXwpc14v37WrgPPMbK947LZm9uG4/Zb4ex9FCFy9QgW+ozk+QJhOvCdd9+ObCP8WnBiPeQz4oIVsul0J3+fMZys2xuWEWnLFJPluFtJEyPx7xcwOJAShRUQkIQXNRERqww8IDxrHE4pqbyCu4OfuL7n7sswrHr/S3TfkdhKnlXyYUJOmHdiNUJcn48uEaThrCA/h/5dnLPMIRYVvzGqrAz5DyB55mTB95/SyPmlPxxMKsy8hBAu+5O6/znr/dsLnWObufyvzGj8gPIQ+Tghu/JJQb2tz7oEx0+KbhCL2ywm/iz/kHPMw4cFoEuHhMdP+KKHo9HcJ2UfPEWrR5JXgWr2N+0RCgOnpeL3biNMbSxEzbN5LeFD8F7ASuAbIDkrdT5gy9qes/SbC9KtC/ptQU+llwsNz9jTHRYTi3+cTHhQXEQI9dTG75yxCYGFV7Of2rHOfAW4BXrAwlSnvVMssWxHuiZWE6VrbE+o65RUznm4gZKXlrozZSfibLYv9nUEopP5Cge50b+veHor39nRC/a9nCPUCPx3bvw2Mjtd5CPhV1jkFv2vu/lNC9uePLEzrfBLIrHQ5hvD7WkWY4ttOWDiikmYQ6rwtzLknvwukYqD6csKiIMsJ91I66/xiY7wW2DP+W/WzfBdP8t0sYhbwFTNbR1jw4daE54mICHF1GBERkaTMbCrhQWgHd1872OPpDzFz6Sp3bxnssZSiVsct1UH3dvWq1XGLiIjUOmWaiYhIYmaWyQT40VB6qI7Tko6N0+l2ImQ95ZsCV1VqddxSfXRvV5daHbeIiMhQo0wzERFJJNaZWU6YWnJ0nD43JJhZA2HK0R6E6XG/AGZXe/CgVsct1UX3dvWp1XGLiIgMNQqaiYiIiIiIiIiI5ND0TBERERERERERkRwDFjQzs+vM7CUzezKrbbyZ3WNmz8af42K7mdkVZvacmT1uZvtnnTMjHv9sXMY90/7vZvZEPOcKM7Ni1xARERERERERESlkwKZnmtkhwHrgBnd/c2y7FHjZ3b9uZl8Axrn7uWZ2LHAmcCxhKfo57n6QmY0HHgUOABz4M/Dv7r7KzP5EWH7+YcKy3Fe4+52FrtHbeOvq6nz06NEV/i2IiIiIiIiIiAxfnZ2d7u41MfNx5EBdyN0fMLNpOc3HAe+O2/OA+4BzY/sNHiJ6D5nZWDPbMR57j7u/DGBm9wBHm9l9wBh3fyi23wB8ALizyDWKGj16NB0dHSV/ThERERERERERyc/MNgz2GJIasKBZARPdfWncXgZMjNs7AdkrNy2ObcXaF+dpL3aNHsxsJjAToL6+vtTPIiIiIiIiIiIiQ0TVpMPFrLJ+nSva2zXcfa67H+DuB4wcOdjxRBERERERERERGSyDHTRbHqddEn++FNtfBKZkHTc5thVrn5ynvdg1RERERERERERE8hrsoNntQGYFzBnAz7PaT4yraB4MrIlTLO8CjjSzcXEVzCOBu+J7a83s4Lhq5ok5feW7hoiIiIiIiIiISF4DuXrmLYSC/BOA5cCXgJ8BtwJTgQXAR9z95Rj4+i5wNNAJnOTuj8Z+TgbOj922ufv1sf0A4IfAaMICAGe6u5tZc75r9DbexsZG10IAIiIiIiIiIiKVY2ad7t442ONIYsCCZrVGQTMRERERERERkcqqpaDZYE/PFBERERERERERqToKmomIiIiIiEjv0mmYNg3q6sLPdHqwRyQyZOl2qw4jB3sAIiIiIiIiUuXSaZg5Ezo7w/6CBWEfIJUavHGJDEG63apHsppmZh8BVuN+d9z/IjATeAr4OGH1yiFFNc1ERERERESiadPCk3uu5mZYuXLAhyMyVKXTMGMGbN7c872WFpg/f8CHVHFDsabZRa9vme1PWL3yCmAU8M2Kj0pERERERESqR76AGUB7u+aNiVRIJsMsX8AMYOHCgR2PJM806wD2xH0BZhcDu+H+Mcz2A+7CfWI/j3PAKdNMRERERESE8CQ/fToUenZUtplIRUyYEOLQhSjTbOAlzTR7BWiK24cBv47ba7LaRUREREREZKhpbS0cMANlm4lUQDpdPGAGutUGQ9JMs58Bo4HfAxcC03BfgtlRwBW4796voxwEyjQTEREREREhLN/X23PjUEmBERkkhcoG5qqvh+uuq+0FAYZiptmngI3Ah4DTcF8S248B7uqPgYmIiIiIiEgVmDq192NUbEmkT5LeQhs3huRPGRjJMs2GIWWaiYiIiIiIEOaDffKT8MorhY9RpplInyTNNAMwgy1b+nU4/WooZpqB2daYfQizczEbG9t2wWx8fw1OREREREREBlkqBbNmde2bdX+/oQHa2gZ2TCJDTFtbmHqZRJLkz1pnZmeb2VNm9qSZ3WJmW5vZzmb2sJk9Z2Y/NrOEv7HyJQuame0KPANcBbQBmUDZ6cCl/TIyERERERERGXzpdCiiBDB5Mpx2WtdT+5gxMHdubRdYEqkCqRS8//1h2ywsSjtiRM/j6uuHfozazHYCzgIOcPc3AyOAjwHfAC53912BVcAn+nssSTPNvg3cDUwENmS13w4cWulBiYiIiIiISBVIp2HmTFi9OuwvXgzz5sEll4TA2XHHlRUwS6fDdLS6uvBTKwKKwMSJMG5cmHq5cmW41Zqbu95vbq79RQBKMBIYbWYjgQZgKfAe4Lb4/jzgAwMxiCTeBhyM++acVNyFwKSKj0pEREREREQGX2srdHZ2b+vsDO2TJ4cgWokycbhMtwsWhH0YNsEAkbyWLIEdd+zaT6WG7D0x0swezdqf6+5zMzvu/qKZXUaIOW0gJHH9GVjt7pviYYuBnfp7oMlrmsGoPG1TgTUVGouIiIiIiIhUk0JL+i1cCFOmwKJFJXdZLA4nMpwtXdo9aDaEbXL3A7Jec7PfNLNxwHHAzoRErUbg6EEYZ+Kg2d3AZ7L2HbMxwJeBX1R8VCIiIiIiIjL4ClUcnzoV1q2D554raY5lOl14hcAFCzRVU4a3YRQ0683hwL/cfYW7vwb8H/B2YGycrgkwGXixvweSNGj2GeAdmP0D2Br4MTAf2AH4Qv8MTURERERERAZVviX9Ghrg2GPhnnvCvnvXHMsiEa/MtMxiEnQjMiS5K2iWZSFwsJk1mJkBhwFPA78FPhSPmQH8vL8Hkixo5r4E2I+wUsHVwKPA54H9cV/Rb6MTERERERGRwZVd17q5OayW+ctfwmuvdT+ulzmW+aZl5qOpmjLcpNMheXPjRrjmGgWN3f1hQsH/vwBPEGJXc4Fzgc+Y2XNAM3BtsX7M2M6MbeL2CDNOMmOGWfJSZebuZX6Moa2xsdE7OjoGexgiIiIiIiKDI7diP4Qss7lzYfr0kBqTyyws/ZdHXV3+U/Ip0o3IkFLsNhuiiwBgZp3u3tj/1+Fh4DR3/mrG14H3Aa8Bv3Xn7ER9JAqamX0EWI373XH/i8BM4Cng47gvLesTVDEFzUREREREZFibNi1/AbKWlvCz0Hvz55fUXT5FuhEZUordZkP1HhjAoNkqYLw7bsZi4G3AeuApdxJNhE2aknZR1lX3B84HriCsqPnNEsYsIiIiIiIitaDYypltbSEdJltDQ2gvoK2t+0zPYtav1xQ1GR6K3WbSZ5uBejP2Bta4sxBYDWHKZhJJg2YtwD/i9n8CP8P9UsICAYclH6+IiIiIiIjUhGIrZ6ZSYf5YZpGAlpZe55OlUvCRjyS7dHu7FgSQ4aHYbSZ9didwK/B94EexbU9KWHUzadDsFaApbh8G/Dpur8lqFxERERERkaGirQ223rp7W3Y2WSYKNmVKmEdWIGCWTocpaHV1cO+9yS+vBQFkOCgjaVOS+yTwC8KCAV+LbRPInk3Zi6RBs98B38TsQuAA4Jex/Y3AoqQXExERERERkRqRSsEZZ4Rts/zZZLvtBosWwYYNebvIFDlfsCAsArBiRVd3SWiKmgx1maTNbbcN+1OnDu1FAAaSO6+6M9ed693ZFNvuc38966xXIxMe9ylCOtuHgNNwXxLbjwHuKmXQIiIiIiIiUiP23jv8fPZZ2GWXnu8vXx5+NjaGp/22tm5P+62t3VcFzEi6iqamqMlwkErBn/8MP/hB8sUypHdmjAc+B+xHTh0zdw5J0keyoJn7YsLSnLntn050voiIiIiIiNSeTGrYdtv1fC+dhuuuC9vu4Wl/5sywHwNnvWWKjRgBmzfnf89MU9Rk+Fi7FsaMGexRDDk3A1sR6prlCd/3LmmmmYiIiIiIiAw3K1aEYv9NeUpZt7bCK690b8sUIotBs/HjQ1H/QrZsgZtuCrG27Iw0MzjtNE1Rk+FjzZquKZpSMW8DtnPn1XI7SFbTzKwesy9j9k/MXsFsc7eXiIiIiIiIDD0rVoQss3xFyAqlkcX2dDpkzxSTvRBnS0tX+7e+BVdeWeaYRWqQMs36xePA5L50kDTT7GLgo4TVBi4HzgGmAR8DLuzLAERERERERKRKZYJm+Uydmr8AUyxE1toKr71WuOv6+u4LcaZS8JvfwOGHw7779nHcIjVmzRoFzSrBjJOzdu8FfmXG9cCy7OPcuS5Jf0lXz/wIYQGAq4HNwM9xPwv4EnBEwj5ERERERESklqxcWTho1tYGDQ3d2xoaXo+EFatn1twcyqHlTr98/PHw8z3vgWnTQraayHCwdq2mZ1bI9KzXO4HFhLhVdvsJSTtLmmk2EXg6bq8HxsbtXwHfSHoxERERERERqRHpNDz6KGzaFCJYOStjvr59xhkhTWbKFPja115vL5SI1tIC8+fnv9wFF3Tt51lXQGTIUqZZZbhzaCX7S5ppthCYFLefA46K228FNlRyQCIiIiIiIjLI0ukQsdq0KexnIli5qV+pFEyfHrYXLw5zMuMxbW0wMidNIysRrYfW1u6LAUDXugIiQ50yzSrPjL8WaH80aR9Jg2Y/BQ6L23OAL2P2L+CHwDVJLyYiIiIiIiI1IGkEK52Ga+IjoXu34FoqBfvtFwJnZiHDbO7cwlljvawrIDJkbd4M69cr06wf7JrbYIYBb0jagbl76Zc1Owh4O/BP3O8ovYPq19jY6B0dHYM9DBERERERkYFXVxeCYLnMYMuWrv1p04rOwdxrL3jjG+GnP+39kr10JTJkrV4N48aFVWPPPnuwR9P/zKzT3Rv7r39uiJsfBX6c8/Y0wNx5Z5K+kmaadef+MO7fGqoBMxERERERkWEtroDZa3uBNLD0grfT0gJPPw333pusoH8v6wqIDFlr14afyjSrmOfjK3v7eUK5sTRwXNKOki0EYNYGLML9qpz204CdcL8w6QVFRERERESkyrW1wcknw8aNXW35Ilh5qv2nOZ6Z9gM6Yzxt7dpkBf0z733uc7BsWVi08/LLtQiADH1r1oSfqmlWGe58GcCMh9y5qy99Jc00mw55C6j9GTixLwMQERERERGRKpNKwYc/HLaLFSTLkx7Wal+n07u3JS3on0p1xeVWrOi2roDIkKVMs/7hzl1m1JuxtxmHmvGezCtpH8kyzWB7YEWe9nZgYtKLiYiIiIiISI3YYQcYPRo6OkLgLJ9MEO2ss+Dll2HSJBYumZL30CQF/dNpOPPMrv3MugLZlxIZStLprjpmM2bAZZfpu14pZrwD+F9gK2AMsBZoAhaRcDGApJlmCyFvkbRDgMUJ+xAREREREZFasXgxTJ5cOGCWkUqFoBnA0qVMHfFi3sMKlUnLlnTRTpGhIJ0OQeEVMUVp2bLXF5+VyrgcuNSd8cC6+PNi4MqkHSQNml0NXI7ZKZjtEl8zgW8Cc0sdtYiIiIiIiFS5TNCsN+k0fOMbYdudts2fp4GObockLehfKBstSZaaSK1RkLjfvRGYk9P2dSDxGqXJpme6fxOzCcAVQH1s3QjMwf3SpBcTERERERGRGrF4MRxySO/HtbbChg2v76a4BYAz7CrW+BimToVLLkk25SzPugKvt4sMNQoS97s1hGmZq4GlZuxJKDO2TdIOkmaagft5wATg4PjaDvcvlDJaERERERERqQE33hiiVzfeCNOmFZ8vlucJP8UtfNyvp6kpdJO0RlOedQUSZ6mJ1JpCwWAFiSvm/4Bj4/Z1wG8JC1relrSD5EEzAPcO3B+Jr/UlnVuEmZ1tZk+Z2ZNmdouZbW1mO5vZw2b2nJn92Mzq47Fbxf3n4vvTsvo5L7b/w8yOymo/OrY9Z2YK9ImIiIiIiBSSTsOpp3btZ6rxFwqcFXjCX7/NRJqaSrt0KhUW6Rw3LuxPnpx/0U6RoUBB4v7lzqfduTluXwb8F3BKfCVSWtCsH5jZTsBZwAHu/mZgBPAx4BvA5e6+K7AK+EQ85RPAqth+eTwOM9sznrcXcDRwpZmNMLMRwPeAY4A9gePjsSIiIiIiIpIrZ7olULzQUoEn/3V7vbXkoBmEANm3vhW2779fATMZujJB4vpYBKulRUHi/mDGFDMOduf37tzpzpak5w560CwaCYw2s5FAA7AUeA9dKXPzgA/E7ePiPvH9w8zMYvuP3P1Vd/8X8BxwYHw95+4vuPtG4EfxWBEREREREclVaqGlzJP/2LFdbaNHs+6VkWUFzQC23Tb8XLOmvPNFakUqBc3NcPLJMH++AmaVZMZUM/4APAP8OrZ9yIxrkvYx6EEzd38RuAxYSAiWrSHMMV3t7pviYYuBneL2TsCieO6meHxzdnvOOYXaRUREREREJFe5hZY2buzabm9n3RPz2aZjWVlDUNBMhovNm2H5cpg0abBHMiRdDfwCaAJei233AEck7WDQg2ZmNo6Q+bUzMAloJEyvHIyxzDSzR83s0U2bNvV+goiIiIiIyFDT1tY1Xyyjt0JLra1hCmeWdVsaaZr/RFlDUNBMhouXXoItWxQ06ycHAl+P0zEdwJ01wLZJO0gWNDO7G7PzMXsbYQplJR0O/MvdV7j7a4TVDd4OjLWua00GXozbLwJTwrBsJOHDtme355xTqL0Hd5/r7ge4+wEjR1b6Y7bTVZoAACAASURBVIqIiIiIiNSAVAqOixVtzJIVWsozdXM929C04aWyhqCgmQwXS5aEnzvuOLjjGKKWA7tmN5ixJ2GmYyJJM83+RCikfy+wqsJBtIXAwWbWEGuTHQY8TVgK9EPxmBnAz+P27XGf+P697u6x/WNxdc2dgd3iuB8BdourcdYTFgu4vY9jFhERERERGbqmTYOttgopMEkKLeWZurmOJpq2Ke/ymaDZ2rXlnS9SC9JpOOaYsH366YUXqJWyXQbcYcZJwEgzjgd+TFxQMolkAS/3CwAwGw28DXg3IYh2EfAKMCb5mHO79ofN7DbgL8Am4K/AXMK80x+Z2Vdj27XxlGuBG83sOeBlQhAMd3/KzG4lBNw2AWe4++YwbPsUcBdhZc7r3P2pcscrIiIiIiIy5K1aBePGJT++rQ1mzuw2RXMdTTQd8m9lXV6ZZjLUpdPdb5lly8I+aDGASnHnOjPagVMJte5nABe687OkfVhI0kp6tE0kBMzeAxxKmOr4MO6HJu+kNjQ2NnpHR8dgD0NERERERGTgffjD8OST8Pe/Jz8nnYYzzoA1a9g0ZWdGLXqBL38ZvvjF8oYwejSceSZceml554tUs2nTYMGCnu0tLSG5cygzs053bxzscSSRLNPM7EpCsKwFeBi4HzgFeAj3V/trcCIiIiIiIjIISs00g5Aes3QpnHMO63//GLTANmVOz4SQbaZMMxmq8pQBLNouyZhxcpLj3LkuyXFJ65GdBqwAvg7cCfyZklLUREREREREpGasWgU77FD6eU1NAKx/qRMYk9kty5gxCprJ0DV1av5MszzlAaU007O2jbDQ5DLC9MwpwA7A7yFZ0CzpQgC7AecDbySsbvkyZv8Ps89gtn/CPkRERERERKQWrF4NY8eWfl6Mkq17aUP2blmUaSZDWVtbmIKcraEhtEv53Dk08wKeAM5xZ4o7b3NnCvC52J5I0oUAngeeJ1OM32wP4POEzLMR8SUiIiIiIiJDQTnTM+H1+ZjrVrwCKGgmUsyoUbAhxJdpboY5c7QIQIWdAEzIafsusBI4K0kHyTLNzOowOxCzczG7E/hTvPifAZVlFBERERERGSq2bAmZZuUEzTKZZitfzd4tWToNDz4If/xjKJieTpfXj0g1yqycuXZtV1smeCYVtQx4f07b+4CXknaQdHrmauB3wAeAx4APA+Nwfyvu5yW9mIiIiIiIiFS5devAvezpmWmO5/ivvAmAj3609IBXJqCQCSIsWBD2FTiToaK1FTo7u7d1doZ2qaizgHlmPGjGj834IzAPODNpB5aonr/ZUcDvce8od6S1prGx0Ts6hs3HFRERERERCebPh513hmuvhZMTLUT3uvRlS5h5zrZ00vh6W0MDzJ2bfNrZtGn5C6S3tIShidS6uroQl85lFhI9hzoz63T3xt6PrMS1aAaOBSYBS4FfuNOe+PySFsE0mwDsAjyG+6ulDbW2KGgmIiIiIiLDTjoN55wDS5fCdtvB5ZeXVGRp2uRNLHixZ+nsUgJewz2gIEPfcA8MD2TQrK+S1jRrwux/CfM+HwR2iu1XYXZRfw1OREREREREBkhmXuTSpWF/xYqS50UuXJJ/jbiFC5MPY+rU0tpFak1bW8jAzKaVM6tT0ppm3yCksu0PZJenuwP4z0oPSkRERERERAZYBQotTZ1SoL2EgJcCCjLUpVJw1VVd+y0tpU1hloGTNGj2fuDTuD8GZCfK/h14Q8VHJSIiIiIiIgOrUDpYCWlibZcYDXQvc1NqwCuVCgGETKBt220VUJCh5/DDw88rrwxTMvX9rk5Jg2bjIG+htCZgc+WGIyIiIiIiIoOiAvMiUymY2/Q5jFB8rNwMmlQq1Hx6wxvg6KMVUJChZ9my8HOHHQZ3HEOZGe83Y1xf+kgaNHuEkG2Wkck2O5VQ40xERERERERqWYXmRb6n+W84dXznO33LoEmnYckS+PGPQ+H0EkqriVQ9Bc0GxOeAxWY8ZsYcMz5oxoRSOui5rEl+5wN3YbZXPOczcftA4JCShiwiIiIiIiLVJxPdOuMMWLMmZJhdcklJUa90Gj67+HYALr4Yxo0rL2iWWZPglVfC/oIFYT97mCK1TEGz/ufOIWZsDRwMvAs4A7jBjPnuvDlJH8kyzdwfBN4G1APPA4cBS4C34v6XMsYuIiIiIiIi1SaVgtNOg/r6EKkqMWA2cyYs3xQSOV56qeTFN19XgTUJRKra8uXh58SJgzuOYWAEIZa1FbA1sJpQnz8Rc/fejxqGGhsbvaOjo/cDRUREREREhpKzzoIbb4RVq0o6bdq0EGfL1dISpmmWoq4O8j2qmsGWLaX1JVJN0mmYPRvaY9X45maYM2d4ZVCaWae7N/b/dfgTsCPwB+A+4AF3ni6lj6TTMzNXnARsT26GmrLNREREREREhobOzp61zRJYuMABS9xezNSp+QNwJaxJIFJ10mk46SR47bWutvZ2OPnksD2cAmcDZA0wlbC45ThgrBkj3dmUtINk0zPN/g2zp4BFwF+AR7Nej5Q4aBEREREREalWZQbNpo54saT2Yiq0JoFIVWlt7R4wy9i4UVOP+4M7RwCTgS8Cm4AvEBYG+HXSPpKunjmXEDB7J/AGYOes1xtKGLOIiIiIiIhUs85OaCx95lTb5nNpoHuJmwY6aNt8bsl9pVIwd26YupYxenTJ3YhUlYULy3tvODKzsWZ2m5k9Y2Z/N7O3mtl4M7vHzJ6NP8cl6GoMYYrmZKAFGAsk/tckadBsT+As3B/EfT7uC7q9REREREREZGjo6Cgr0yzV8ge+wgVxz2lhPnM5hVTLH8oeyoYNXdvt7eUvLCBSDYpNL9bU4x7mAL9y9z2AfQnF+78A/MbddwN+E/cLMuNxYDFwNrAW+Cww3p23Jx1E0qDZE4AWQhURERERERnqypyemT72Jr7BeQBMZBltnE+q4edlz6nUCpoy1Bx7bP72+npNPc5mZtsChwDXArj7RndfDRwHzIuHzQM+0EtXZxGCZO9y50J3fu1OZy/ndJM0aHY+cClmh2M2EbPx3V4iIiIiIiIyNJQRNEunYea8d7CC7QFYzo7M5BrSM+4qu7p5oelqCxYo20xqTzoN8+b1bN9mG7juOi0CkGNnYAVwvZn91cyuMbNGYKK7L43HLAMmFuvEnfuARjOmm/F5ADMmmTE56UDM863j2+Moy17UN/sEAxz3EUkvWCsaGxu9o6Oj9wNFRERERESGkt13h/33h1tuSXzKtGn5V7tsaYH588sbRqE+IcT05s5VoEFqR3/cI7XKzDYSZjRmzHX3uVnvHwA8BLzd3R82szmE6ZVnuvvYrONWuXvBumZmvAv4CWERy7e70xTbPufO+xKNNWHQ7F1F33e/P8nFaomCZiIiIiIiMixNmQJHHgnXXpv4lLo6yPdoaQZbtvRsTyKdDjXMcqdoZjQ3w8qV5fUtMtD64x6pVWbW6e4FVxsxsx2Ah9x9Wtx/J6F+2a7Au919qZntCNzn7rsX7oe/EgJkvzFjlTvjzNgaWOBePEstY2SiTzQEg2IiIiIiIiKSRxkLAYwfHwr15+pLcfNMFtkJJ+R/v709BNaUbSa1YOrU/JlmWgCgJ3dfZmaLzGx3d/8HcBjwdHzNAL4ef/68l66mufObTLfx50aSxsJIXtNMREREREREhoMSa5ql07B2bc/2+rrX+lzcPJUK09cKmT27b/2LDJS2Nhg1qntbQ4MWACjiTCBtZo8D+wGXEIJlR5jZs8Dhcb+Yp804KqftcLpPDS1KQTMREREREREJNm+GV1+FxoIzp3pobYXXXuvZ3mQdFckCKxZUyGSbiVS7VAre8hYYMSJMyWxpUV2+Ytz9MXc/wN33cfcPuPsqd29398PcfTd3P9zdX+6lm88CaTPmAaPNuBr4IXBO0nEoaCYiIiIiIiLBhg3hZwmZZoVWuXx585hQ/byPUa1UKtQvK6S1tU/diwyIdBoeeSTEpadODcFgBcz6lzsPAfsCTwHXAf8CDnTnkaR9JJ7HKSIiIiIiIkNcpup+CUGzgrWaWBjemDkzNPQhQjBnTuHaZoWCdiLVIrOoRSYjs0K3hSTgzovApeWeX1qmmdkEzA7CbKtyLygiIiIiIiJVqqMj/CwhaNbWBqNHd29roIM2zg87nZ19Tgcrlm2mQupS7Vpbe64CW4HbQnphxngzLjHjl2Y8kP1K2keyTDOzJuBa4EOEFQd2A17A7CpgGe4XlT58ERERERERqSplZJqlUrBsGXzucwBOCwto43xS3NJ1UL5UtBLNmROyc7KDDyqkLrWgUDaksiT73c3AVsCtQGcvx+aVdHrmN4CdgP2B32e13wG0AReVc3ERERERERGpIpmIVAkLAUAocA5w9/bTOeKlPDXMzMIctT7MRcucevrpsG5dKKSuulBSCwpOYVaWZH97G7CdO6+W20HS6ZnvBz6N+2OETLOMvwNvKPfiIiIiIiIiUkXKyDQDWLo0/Jz0mY+FAFku94rMRUul4IILwvYTTyhgJtUvnYb163u2K0tyQDwOTO5LB0kzzcYB7Xnam4DNfRmAiIiIiIiIVIk+Bs12POW98AXPf1CF5qLttFP4+eKLsMceFelSpF9kFgDIrWfW3BymGyvo2+/uBX5lxvXAsuw33LkuSQdJg2aPELLNvp3pP/48FXgwYR8iIiIiIiJSzcpYCABC0GyrrWDcOMK8yX6ci6agmdSKfAsAAGyzjQJmA+SdwGLgiJx2h8oGzc4H7sJsr3jOZ+L2gcAhCfsQERERERGRapVOw+zZYfvoo+HSSxM/2S9ZAjvsEGdmtrX1a8X+7KCZSDXTAgCDy51D+9pHsppm7g8SCqjVA88DhwFLgLfi/pe+DkJEREREREQGUWYeWXusyrNkSdhP5ynqn+fU224LyWXTpkGaFMydC1OmhAPGjg37FUqt+X1cmm7GjHi93ocoMigKJVdqAYDaYe4F5psPc42Njd6RSU0WEREREREZyqZNyz+lsqUF5s8veNqsWXDVVaHOf0ZDQ1aMbNw4mD4drriiIsPMVyOq2/VEqkiv98cwZWad7l7aEr2DJFnQzKxQHNSBV3BfUclBVQMFzUREREREZNioq+v+ZJ9hBlu25D0lnQ7xsHynvR5re9ObYO+94dZbKzLMMmN7IgMuX4DXDE47Da68cvDGVQ2GYtBsC13F//NZC1wPfB73TZUZ2uBS0ExERERERIaNMqJRhU6BrFjboYfC5s3wwAMVGWYZsT2RQaEAb2G1FDRLVtMMjiesOHABYdWBI+L2QuBk4CJgOnBh5YcoIiIiIiIi/aqtreeKmb0U7y9WzPz1mk077ADLlvV9fLn9JmwXGSxaBKA6mLGHGRea8b2s/X2Snp80aHY6cDbuX8P93vj6GvBZ4GTc5wBnEYJrIiIiIiIiUktSsXh/fX3Yb2nptfBSoUCVWVasrcJBszJieyKDQgHewWfGh4EHgJ0IiV4A2wDfStpH0qDZQcATedqfBN4St/8ITE564WxmNtbMbjOzZ8zs72b2VjMbb2b3mNmz8ee4eKyZ2RVm9pyZPW5m+2f1MyMe/6yZzchq/3czeyKec4WZWTnjFBERERERGbJSKZg0CU44Icwf66VSeVtbV4wtI1Oz6fVTly6FdevCvMoKLHWZie1tv33Y3357FVWX6qQAb1X4CnCEO6cBm2Pb34B9k3aQNGi2AJiZp/0UwhRNgO2Al5NeOMcc4Ffuvgdh8H8HvgD8xt13A34T9wGOAXaLr5nA9wHMbDzwJUKA70DgS5lAWzzmlKzzji5znCIiIiIiIkOTOyxfDhMnJjo8lYIPfjBsm4XktBtvzCpynk7DT3/a1feCBaEyegUCZ48+Gra//GUFzKQ6ZQK8o0aF/QTJm1J52wOPx23P+pmguH+QNGj2WeBMzJ7C7Ifx9STwKeAz8Zi3ACUviWJm2wKHANcCuPtGd18NHAfMi4fNAz4Qt48DbvDgIWCsme0IHAXc4+4vu/sq4B7g6PjeGHd/yMOqBzdk9SUiIiIiIiIQMsI2bAhTKhPafntoagpF+Hskp7W2wsaN3U/o7AztfXT//SFQd/rpFUlgE+kXqRRssw3MmpUoeVMq7890TcvM+Bjwp6QdjEx0lPsvMNsNmAXsHltvB67CfWE8ptxFU3cGVgDXm9m+hA81G5jo7kvjMcuAzP/u2AlYlHX+4thWrH1xnnYRERERERHJyNQeKyFo9uKLMLlQkZ5+qoSeTsOpp3atoplJYAMFJaS6rFsHq1apjtkgOgu424xPAI1m3AW8ETgyaQfJgmYA7ouA80odYcIx7A+c6e4Pm9kcuqZixku7m1ni9LlymdlM4jTU+tzJ+SIiIiIiIkPZ8uXhZ8LpmQCLFxcJmk2dGiJa+dr7oLU1JKxl6+yE2bMVNJPqsiim9ShoNjjcecaMPYD3AncQEq3ucGd90j6STs8MzCZhdjBmh3R79c1iYLG7Pxz3byME0ZbHqZXEny/F918EpmSdPzm2FWufnKe9B3ef6+4HuPsBI0cmjyeKiIiIiIjUvBIzzdLpUFvsnnsKTJHMVwndDI49tk/DLJSo1t6uaZpSPdJpOPTQsH322fpuDhZ3Ot251Z3/cedHpQTMIGnQLATL7iMEuP4A3Af8NutVNndfBiwys8y0z8OApwnTPzMrYM4Afh63bwdOjKtoHgysidM47wKONLNxcQGAI4G74ntrzezguGrmiVl9iYiIiIiISGbOI4SgVi9P+Ol0mBK5Oa5Hl7fGfyoFM2Z0P9Ed5s3rUwShWNZOBcqlifRZ5v54Kab+LF9ekTUwpERm/M6MB/K87jHjejPe12sf7glmPZrdCjQDZwCPEFafnEhYvvNs3O/p2wex/YBrgHrgBeAkQkDvVmAqYfXOj7j7yzHw9d04hk7gJHd/NPZzMnB+7LbN3a+P7QcAPwRGA3cSpoIW/eCNjY3e0dHRl48lIiIiIiJS/TJP+NlzHhsaii71N21a/pmXLS2h4HnpB5Y23BNOyP+eWViUQGQw9cPXfkgxs053b+z/63AxIQlrHmFq5hRCItXNgAGfAP7HnUsL9pEwaLYc+A/cH8VsLXAA7v/E7D+AC3E/uK8fptooaCYiIiIiIsNCGU/4dXVdhfiz9QhaJT6wNBMmhOmYuRSUkGrQT1/7IWMAg2YPAx935+9ZbXsA89w5yIwDgVvc2aVQH0lrmo0GVsbtl4Ht4/bTwD4lj1xERERERESqQxmrXBaaItmjPfGBpZkzp2e5tIaGUEatZqXTIYBZV1egSJzUin762kvp9iDMZsy2ANgdwJ0/EWZRFpQ0aPZMvBjAY8BpmLUQpmvmLaovIiIiIiIiNaCMJ/y2Nhg1qntb3qBVvsUAKhDdSqXC7NHMEJuais4mrX6zZsH06SHjzz38POGE8MEUPKs5/fS1l9I9AFxvxq5mbG3GrsAPgN8DmLE3sLRYB0mDZnOAzBIqXyEU2X8BmEVXDTERERERERGpNWU84adScOSRYdssTIvMG7TKRLfq68N+wQNLl0rBJZeErtetC4sA1GR8KZ2Gq67KP59v/foQPJs1a+DHNYxUOskvlYKvfrVrv4JfeynNDELc62mgA3gKGAF8PL6/ETi+WAfJapr1OMsaCJlnC3Ff2dvhtUg1zUREREREZNhIp+HEE0PBpZaWEDDr5Qn/v/8bHn4Ynn8+Qf/HHAMrV8Ijj1RmvJS1fkF1KlRTLldzc5iXWlMfrvpV8nuUTsPs2d3r7W27LXzve/qzZRuommZd16MO2A5Y4U5JVeV6D5qZjSKsMnAY7k+VO8hao6CZiIiIiIgMG+4hZeucc0L6VgKHHBKyzO6/P8HBJ5wADz4IL+SWFypfza9QmC/C0puajApWr3QaZsyAzZt7vlfq9yidhpNOgtde6/lefT1cd53+bBmDEDRrAiYQVswEwL1HrbO8ep+e6f4a8BpQRkqaiIiIiIiIVL21a2HTppDNlNDixTB5csKDm5vh5ZfLG1sBhdYpSJK0NajS6bD85wknlBYwg5AONXt2/4yrH+VOf5w1a/DXPMhkmOULmEHRdTDyam3NHzAD2LgxvC8Dy4w9zfgrsAZ4Lr6eja9EktY0+w5wHmYjSx6liIiIiIiIVLdM8CZh0MwdXnwRdtopYf/jx8OaNSEwVyGF1ikwq+LaZplITanBsmzt7VX8AXvKfOTsNQ6+//3u+9On9yzb1t+Liba2dp+SmWv8+NL66y3IVmoQTiriSuC3wHhgLTAOuJpQ6yyRpEGzdwLHAS9i9hvMbu/2EhERERERkdpVQtAsnQ4Bq40b4ZprEgYzMv1WMNusrS0EyHK5V3FWz+zZxSM1pfRTI3oLTkH4m111Vdd3KV+gbebMygbOegtirVtX2vWKLDab6H3pF/sC57qzGjB31gDnABcn7SBp0Gwl8BPgl8BCoD3nJSIiIiIiIrUqYdAsE8xYvDjsr1qVMJjRD0GzVCr/gpMQgixVl4yVTifPMGtuLv63aG+vmRU1k2ZYuXfFAvPFFjs7KxsM7S2ItXFjmEGbNMutrQ1GjMj/Xn190cVopf+8AoyK2yvNmEqIgyWeh54saOZ+UtGXiIiIiIiI1K5MMGfChKKH5csaShTMyMx168u0xDxaWgq/V+nMpD5LGvGprw+rZK5cWTxwlp2aVcVKybBqb4dttin8NSlnimO+aZ7pNKxfn+z8UrLcRuYpaNXcrEUABtHvgI/E7duAO4H7gXuTdpA00ywwOwCzj2LWGPcbVedMRERERESkxiXMNCsUtOg1mJHpt8JBs7a2sKBkPlVVMz+dTrZCQW6EZc6cwsdW9TzULm1tMGpU78dldHQUfq+urrQ44axZoV5a9jTPE04ofQ2GzHepUJ21TAbmq692ndPQADfdFGKfCpgNDnc+4s4P4+75wNeAHwCJ/yLmhfJZux1lE4GfAwcSVtHcDfcXMLsaeAX3avmnqGIaGxu9o9jdKiIiIiIiMlR86Utw8cVh+b9Cc8wIgYJ8sZ+WFpg/v0j/3/42nH1218FtbRWLJKTTIQhSyE03DXLQIp2Gk04qvLRic3OIrBQyYULxCE+SZ/pB1ttHKEVDA8yd2/vfNJ0OAbNK/nrq68O0zdyxtLaWeV8MU2bW6e6N/XsNRgC/AY5y59Xeji8kaabZ5cBywrzP7GTc/wWOLPfiIiIiIiIiMsjSafjWt0J0YZddiqby5MvsamjopV5TOg3nn9+1X+Gq7qlU8Wmag56MNXt24YCZWfFsMgjv51vxIHN+DUzRrGApu8S1zVpbKx9PzA6YZcYye3YfMjCl37izGdiZUmdY5kiaabYcOAz3JzFbB+wbM812Bp6knyOEg0GZZiIiIiIiMuRl5pVlFyrrJZUnnYZTTw3T6BIljZWdnpZcsWwzM9iypSKXKV1vaXCQLLIzaxZ8//v536uBdKZCX4FyJfmb1tWVFjRrbq747OFa+NMMioHINAvX4WTgEOBLwGLCzEkA3En0r0LSoNla4ADc/5kTNDsQuBP3xCsP1AoFzUREREREZMgrM6B13HHh7b/9LcE1CkUvKhzNKjQFcFADF71Fi0oZXLFss0GLCiaTL3bY0BC+GkkL8mcr9mtLpwtPlyzEDG68MWSNDfQ00uFoAINmmRsj+x8gA9ydwvPQsyRNU3sA+HjWvmM2AjiXMEdUREREREREak2Z88pWrux1oc0uhZZPLGVZxQTmzClj6mh/K/Z7rK8vbXCF5qBmViatQpnC+dOnh/2GhhCgamkJAaVy8lTy/doy1zHrKvxfCvcQ3Mr3HSpHc7MCZlVi5/h6Q9Yrs59I0qDZ54FTMLsH2Ar4JvA08HbgvBIGLCIiIiIiItWizIBWSUGzsgqhlS6VCoGKxqz8ldGjK3qJ0hX6PdbVdV8lM4lCy1C2t4fpm1UmM/M3s3IlwKZNIaNr/vzw0cuJmzY1df+1ZV8HyqtjlolHZr5DxWrkJbFhQ9/Ol8pwZ4E7C4BFwMbMfmxLJFnQzP1pYB/gQeBuYGvCIgD/hvvzJY9cREREREREBl+ZAa329pBNk0gmEjF2bNifMqVf03CyZyq2t1d0zYHSHXtsz7aGBrjhhtI/fyoFY8bkf++qq6pnQYCY9tV6wvxupfIgFNLPLuJfTtw0d1GB1lZ6XCefUaPyLwybm7mWSoWgnnvhGbG9SbpYgfQvM8aacTPwCvBcbHu/GV9N3EfCmmYjcN9c7kBrkWqaiYiIiIjIsDBnDnz602E7QWX/zZtDAOKCC+ArXynhOrfeCh/9aCiEts8+fRtzAQOw5kBy+RZZMIPTToMrryyvz2LV7ZubQwrgYMr6zHVsxvPk6eSWYCtUi66uLn+ptty/ZSkF/zOB3sz1mpvD17/Q170vCxjUQKm5QTOANc1+BKwCvgI87c44M7YDHnRntyR9JJ2euQyz72B2UJljFRERERERkWp0UHzMu+OOrnlzRaxaFYIUiadnZjz7bPi5334hGtEPmVFllmjrH/lSoNzhl78sv89i8xnb2wc/22z27Nc/81Ty/9JzS7AVqkV36qk92/PVMytliufLL4e4ont4rVxZ/OueLxEzqQqX7JPyHAac5c5S4mIA7qwAtk/aQdKgWSuwN/AgZs9i9iXMdi11tCIiIiIiIlJlli4NP3fcMdHh2Vk6iaXTXdEO95C+0w/zJgdozYFk+iOC19ZWfM7gjBkDHzjLrsKflTJ2LHcAPVOt1q3rPsTsOmLZiwRceWX3doDjj+8Z5Cplimep34PcGmeZ6Z29Tdsc9AUoJGMN0C28b8ZUYGnSDpLWNJuL+7uBacA1wAeBf2L2EGZnJL2YiIiIiIiIVJkSg2aZGYAlZZq1tvasjt4PhZ8GaM2BZPojgpdKhemdhWzePLBF3HKr8GeaOZ55nES+kENuXTPoqiO2ZUv3ZMdM+2uvhf1bbw0BK7Pw/UunwzFNTb0PtdzvQXaNs02bws8bb+we5Dv9W5zINQAAIABJREFU9J5BP62cWRWuAX5ixqFAnRlvBeYBVyXtIFlNs7xn2v7AtcA+uOcpp1fbVNNMRERERESGhQsvhEsuCdGMfJXSs6TTcPbZsGIF7LADXHZZwuBAocJT/VD4KZ2GT30KVq8O+73Vreo3s2bB97/fva2hoTIRlUKFwDIGqohbgaJfE3iJdrYreFqpf/Z8v8pSJCjVJwNoAGuaGXAWcCrQAiwErgbmuJMoGJZ0emb2Vd+B2fcJq2juAtxUch8iIiIiIiIy+NJpuPzyEMHYZZeiGUqZpKIVK8L+smUlJDUN8LzJjRu7tgdlBc10GubN695mFqZPViJyk68QWLaBKuKWJ2A2i+/QTvE0xKnj1ye+RDodFgctVXMz3HRTiNUmKNUnQ5A77s4cd/Z0p9GdN7nz7aQBM0i+euZeQAo4HtgJuIcQLPsZ7huKnVqrlGkmIiIiIiJDWr7VHYtkQv1/9u49Tq66vv/467MbAuTCJRNFbpmA19pa1FLRothKq5Sq+PMKTkJ+AQnJiqYF64W19bqtiiKxGihyKckeUbz8KkWs9QLeRS5eW6uiZMMdsgECCZBk9/P743smOzs758yZ3bmcmX0/H4957MyZM+d8Z84kc+Yzn+/nM6POlA3uayZy0UEzKROsmYOIohCEGxtr7X7S9r98+aQMwgH+hQt5M5Bc9Gse27l4/t9ReuTiTLuZTgfLjnRLlczamGn2M0Ls6kp37pjWNjIGzcaBHwMR8Fnc75/OzrqJgmYiIiIiItLTGowuzXiGZRSF7oqjo6F+2nnntST9p40zQWuLIli2rPZ9zR5ErWCkWah7tn598/ZTS/z+iTiFQf6JEZYQgmVJATOnwBbWsZYSV4ZCYBnGmHQ807TtWMu0tDFo9n8IyV8nAjcDnwE+787WzNvIGDR7Ku6/rVq2L/AG4E24vzD7sLuDgmYiIiIiItLTGowuNSWD60c/ghe8AP7jP+DlL29ktJkljbO/P8yYbPk0vbTUqFakQLWydlqavj4iP5lVfJod1I9/FLifLTxxYoFZqKhfZ4zKNOs97QqaTeyPhYSGlqcALwK+6c4rszw2a/fMiYCZ2Z9i9q+EFp0fB37X4HhFRERERESk0xqsM9aUzpQ//Wn4+4pXhGhICwqN1RontKmxZBSlR3ha0cbz2munLtuxI2T1tVC06CxOZWOmgJkxzjqqxuOeqXtq0vFM0rFuqdJUZtZvZj8xs2vi20eY2Q1mdquZfc7M5mbdljsPE7LMLgRuIGSeZZItaGZ2IGZvxexnwPXAm4C3AU/EfUXWnYmIiIiIiEhONBgFK5Xg/PMnbheLDSYzRRGcc87E7ZGRlkSxSqVQ6quWHTsyxWmmpzxVMkmh0JrMr6Si/6OjLYsQRhGs3Poxxknvtho4q1kfpmRWy9CwoFQK77NiMSSnFQrhUkszey1Ix60FflVx+8PAx939KcADwOn1NmCGmXG8GZcC9wLvBf4TOCLrINKDZmbHY/ZZ4E7g/wAXAAcD48APcN+VdUciIiIiIiKSI6VS6JxZVicKFkXwnveE6094QoitNRScGBycXHsLWhbFqpV8VdayxpK1nl/ZvHmh42UrpHUgbVG22eDaR9jle9VdzwzWHP9r1ttba6/Q15cpsFcqhemW4+OwZUu4FItT13NPP/a5F0UhA7Ovr2WZmN3AzA4D/ga4JL5twEuAL8SrXAG8KsOm7gIuiv8e685z3PmIO7dnHUu9TLOvAZuBZ+D+F7hfjvu2rBsXERERERGRHHvpS8PfSy8NUYmUgNmqVXDvveH2/fdPI0ksKVrVgihW2iYXLWr67urvtJX1xdLmIrYo22xkNEMNs0IoWbb+G88IjQmsRoOAGcyZbePbqfWiKHRcXbYsZGC6h7/Ll4eadb1njpndVHGpTtG8AHg7IWELoAA86O6749t3AIdm2M9J7jzVnX9w51dm9JnxN2ZclXWg9YJm1wIDwMcweyVmWXIvRUREREREpBs89FD4e8ABqas1JUmswRpqM5G2ydHREJ9oeiwpaafFYmvnC5ZKyfMVoenZZtHA9zDqNxRcsKDiaa9fHyJo/TVCCtOsv9bGt1PrRFF4oZYtC2/Mau5w0UW9mHG2292PrrhcXL7DzF4O3OfuN890J+78OGyTo8w4n5Bx9hngvqzbSA+aub8SeAqhNedHgXsw+1T53mmMWURERERERPLiwQfD3/33T12tKVk9TekkMP1dVRodbUE5tTY+vynSpn6OjmbKVsoyMzCK4NQLX4BnKI8+5b1RKtXsyrpnjA0ejE6+3E0xMBCCZdu3p6/n3vKmDjlzLPBKM9sEfJYwLXMdcICZzYnXOYxQRiyRGU8042wzfgbcBBwFzAeOcuesrIOp/053vwf3D+H+NOB1wH7ALuCrmH0Us2Oy7kxERERERERypJxpVido1pSsnnJF9wMPnFi2774NbKDxXaVpSTm1ffaZuF4otHZaZqV62WZ1spXK02+rZwaaTQTQoghWrhjLWPw/4b2R9oZp8GBUNwhouDFFJw0MwIUXZl+/hU0d8sbd3+Xuh7n7UuBk4FvuXgKuA14br7YC+HLSNsz4CmEK5xsJ9c+K7hwPPAIkFB6sLVv3zInRX4/7ckIzgPOAvwB+0NA2REREREREJB8yTs9salbP449PXG9JyldQKtUuFl+pafWvylGnrVsnlj36aJM2nlFatlmdbKVa0289nltWbnK6di3sGssWMEt8b6S9YaZxMCobBKSU5MuP8nTMRgJmZbMr26yWdwBnm9mthBpnl6as+2JgG/BV4Fp37pruThsLmpW5P4T7p3D/E+DoPcvN1mO2eLqDERERERERkTbKOD2zOnNr2lk9beygCfWnabo3qUlhm59XTfWyzVKylerFq3bsqF1ya4JTWPBY/YyvtDG2rENDTkQRrFxZfzpmkozTbHuJu1/v7i+Pr//e3Z/n7k9x99e5++MpDz0IOBv4M+C/zbjFjHOAvWiw1Nj0gmaV3H9ScWsZYfqmiIiIiIiI5F3G6ZkAJ5wQ/n784zPI6kmKzoyMTGNj9ZWDfWmxpHIm1YwCZ3lp5bhuXe0ulWUrVtR8otmm2SbHGgpsZcvD+2TL+Fq3Dvbaa+ryhx/u7SmIa9fCrl0z20ZvNgVoOne2u7MhnpJ5JPAlYBWwCNhoxolZtzXzoNlkKf86RUREREREJFceeijUFZs7t+6qd8Zltw89dAb7S4rOmLUsGFAqwZYtsGZN8jozTgpLypJqdyvHUglWr06+f2ysZoTwxEwhBMcYm7J0Lo+zbs2vGhvjfjVybXbubG9mXjtFUb1UvWDBgvQ3qnvvvkYt4s6IOx905+mEJgMjwMasj2920ExERERERES6xYMPZsoygyYFzYaGamdCtSEYcO216fdPOyksimDbtqnL587tTCvH9evTU+t27NhTHyuKYPHirCW2+uKumb7nUuB+LmMlpfUvbGyMlbXfKrU7M68doihk+NWzZk3Itqt3/HrxNWoTd37ozpnAIeVlZvwi7TEKmomIiIiIiMxWDz3UcNDssMNmsL9SaaLCfLUWBwPqbX7aJbUGB2tPu1u4sHOV6detSy/mNjpK9JeXsWpVtgSoCbbnMo8drGMtpeI0egM2pR1rFyg3iBibmqE3yZo1IVhWljbNttdrv7WBO5X10JamraugmYiIiIiIyGz14IN1O2dC+O7/treF6y960QxnUia1tGxxwKTe5qddUispGpeUTdUO5WJu/cndLge/+ZIpvQsasYP5DPJP08uma2o71hxbu3Zqg4hKfX0wPDw5YAbp02x7vfZb+6U2BlDQTEREREREZLbKkGlWTpYp9wzYvHmGhfM7FDAZGqpdf75s50449dRpPK+8Zk2VSnDFFYl3b2bm49tMcXrZdOWg3sKFE8v23XfG48mVgYH0NL5582DDhuTXL2maZi/XfsuhZgfNhoEak7lFREREREQkV6IIbrkF/uu/YOnSxGjR4ODUZJkZFc4vB0zKQaWFC8PtFk9lLJXg8svTy0WNj8NppzUYODvxxKlT6fKSNVUqJT7hJaTNVy3XLUu3pDjDXoC7d09cHx1tQhvTnIii0OkySX9/tvf8bKr9llPmSfPJJ61lxyXc48BjwO9wn1HuqZn1AzcBd7r7y83sCOCzQAG4GVju7jvNbG9gA/AnwCjwBnffFG/jXcDpwBjwVnf/Wrz8BGAd0A9c4u4fqjee+fPn+/bt22fylERERERERPKpnD5WGQ2bN6/mF/m+vtplyMxCkGlGnv3sUCTtmmtmuKHGLF0KIyPJ9xeLsGlThg3Veh3NwtS66il3nRJFsHz5lIMYcQqr+DQ7mF+x1CmwhXWERgFnchHbWUioYzZZwtslu6SDkPnFz7F6b7Dh4WwvXI++Rma2w93n11+z9cx42J2FSfdnzTS7Hrguvlxfcft64AbgPsy+hNlMnvRaoLJP7YeBj7v7U4AHCMEw4r8PxMs/Hq+HmT0TOBn4Q+AEYL2Z9cfBuE8Bfw08EzglXldERERERGR2aiB9rGWzD6MIfvMb+MpXUjPdWqFeEljmRJ5aNavc67fqbKeq+lgRp7CU21jOMPuygznsApwimximxBaeSIkrKXElj7A/w5QosgkYp5/dYd1iE5IDk17kXsiiSguYFQrZX7jZUvuts85MuzNr0OxvCAGtZcBT4ssy4L+B18SXZwN1M7hqMbPD4n1cEt824CXAF+JVrgBeFV8/Kb5NfP/x8fonAZ9198fd/TbgVuB58eVWd/+9u+8kZK+dNJ1xioiIiIiI9IQGAhYt+d5eztB69NFwe2QEli2DxYvbEjxLmbUIZAwIRlFyzaq8BX7Wr4c1a/Zkl42wFKePUZ7AGP0cy3fZxBGUuHLKQ0tcySaOwOlnN3vhw59h06YmzKZNepG7vTtkFCV3vjQLnTGzKk9lLhbDY5sSrZw9zNhoxoYal0+b8R4zjnLnM2nbyBo0+yCwFvcrcf99fLkSOBt4N+5fBt4KvHyaz+UC4O1AObm3ADzo7uUJzncAh8bXDwVuB4jvfyhef8/yqsckLRcREREREZmdGkgfK39vL2vK9/ZamW7Q1rpW69bVbgwwd27GgGBaUbdONwGoITp2PSv6hqumY4LTx80cnW0jjWRJ1ZPUmaHbu0OuXVt7PjOEjL9GX79SKUzFHB+nOdHKWeUhQtKUEWJBBrySUNLrD4AfmnFq2gayBs2eCdxZY/md8X0AvwCelHF7e5jZy4H73P3mRh/bbGa2ysxuMrObdlcWJBQREREREeklQ0Owzz6Tl6Wkj73iFeHvRz/apO/taZlYM+oykF1SY4CFidWNqqQ9h5xNnysn9o2N1w4BPMa+RJySvpFGs6TqKZVgv/2mLu/m7pD1Ombmpc7d7PE04ER3lrtzrjvLCaW7nuzOycCrgXPTNpA1aPY/wCChCH8Qrp8b3wdwOHBPY+MH4FjglWa2iTB18iWEov0HmNmceJ3DmAja3Rnvi/j+/QkNAfYsr3pM0vIp3P1idz/a3Y+eM2dOrVVERERERES6X6kEf//34XqGaV/lJn4HHtik/dfLxGrT9MZSKcSBKqefZk52S5pG2MxsrCapVXptMmMtdQJi08mSqqeXukPW65hZLLZvLFJ2DKEOf6WbCGW8AL5GiBElyho0GwBeBtyJ2fWYXU8IPL0MWBOvcyTQcNjU3d/l7oe5+1JCIf9vuXuJ0GjgtfFqK4Avx9evjm8T3/8tDy1ArwZONrO9486bTwV+DNwIPNXMjjCzufE+rm50nCIiIiIiIj3lT/4k/L3xxrrpYw88EP42rdxUrUJpldo4vTGpJ8KKFSmBsyiCbdumLp87t7nZWE2QVnqt0iiLk7PN1qxpTZZUL9U1GxxMnpYJucs+nCV+CgyZsQ9A/PcDwM/i+48AEiK3QbagmfsN8cYGgVviy7nAkbj/OF5nA+7nNfwUkr0DONvMbiXULLs0Xn4pUIiXnw28M+ze/xu4ipD59p/Am919LK57dhYhgvgr4Kp4XRERERERkdmrnOWTIUDRwKrZlAul1arG3+bugElJTWNjsHx5mHE3xeAg7No1dfnChbnLMss+09EYLFQdk0IBhodbN62w2+uaRVHo/NrX17yOmdJMK4AXAdvMuAfYBhzHRCLWIkKSWCLztEjoLDZ//nzfvn17p4chIiIiIiLSGuefD+ecAw8+CPvvn7rq5z8Pr389/Pzn8KxnNXkcUQSnnw6PPx5uFwohW6tNQYalS9PjHWawcWPVcPr6amcVmYWC7TmSNNRaOjL8xYtrp8IViyEDMq/KheLS570mvIFmNzPb4e7z66/ZrP1xOHAIcLc7Dc39zV64y+wwQkTuiVRnqLmf38hORUREREREpMO2boX+/trF2Ks0fXpmtcqoTrmoGLQl0DA0lB77cA/ZWpOGsmhR7UBPDrtmJg21lo4MP6muWVokMw+SOsBWa0UtOGnU48D9wBwzjgRw5/dZHpgtaGZWAi4Ddsc7qoxTO6CgmYiIiIiISDfZuhUOOCBkwmRYFVoUNBscDB0TK5U7aLYh2FDexYoVYUpmLZPiN2n1zHJWtyppqLW0eVbshCVLagfIzMITyGvAKWuzAnXM7BgzTiCU+Dq46i4H+rNsI2sjgPcDHwP2w30p7kdUXI7MPGIRERERERHJh61bM0fBtm6FvfeGffdtwTiSgg9t7KBYKsEVVyTHD8vxG6Br6plFUQgE1hpqWfn51mme2lpDQ7Vf+HKKX15l+bejjpmd9ilC4f/57vRVXDIFzCB70Owg4BLcE+LuIiIiIiIi0lUaDJq1bGpmTjoolkphJl0t7rB2bXwjKZiXNM2wA8rltpIy5yDEczZuDM+tTvPU1iqVkouutTFw2pAsKXxmucs8nIUOBP7VnUenu4GsQbNrgWOmuxMRERERERHJmQceyBSYiiL4zGfg7rtD0fymNzXMUQfFtJl0o6PxcJJes5zUMytnmKWV2yrX2M9NYlxSRlabA6eZrV1bP4VPtczy4FJg5Uw2kDVo9nXgw5h9ELM3YPbqSRcRERERERHpLhnSx8oZS4/GeRojI+F2U2NZpVLtZgQ7d3Zkel7ajLq1Zz6W63pmWTLMOla7LE2OAqd1DQykd1Yop/CpllkePB+40IzfmPGdykvWDZhn6T1rltZ01nHPPB+0W8yfP9+3b9/e6WGIiIiIiIg0XxTB8uVhWlyxGIIWNbJiFi+uHR8oZyo1TV9f7Sl6ZjCe9nW0+aIIli1LutcZpkSJKycvLhRgy5ZWD62upUvTm07294fabblMgGrbm20GKv/d1JKnseaYme1w9/mt3w8rku5z54pM28gUNJuFFDQTEREREZGeVE5Hqpy/N2/elErwacGjpseykqI9HQpCJMVvAIpsYhNHTF7YgeBeLWmNUM1CAlQuA2aQHDgFGB7u/MCjCE49Nf0452GcXaBdQbNmUNAsgYJmIiIiIiLSkzIGqNKylpoey8oYyGuX9GyzcaY038tBhlG9JChIv6/j0t5wHXwvAOHFXbkyvY5ZTrINu0Erg2ZmLHdnY3z9tKT13Lks0/YSg2ZmZwPrcX8svp7M/fwsO+smCpqJiIiIiEhPyjgVsu2JP1EUCqyPjsIhh8BHPtLRrJ2kbDNjnI0sm5ii2emATqze1MwcxPXS1QqcVupkUKrei5v7NL58aXHQ7Fp3ToyvX5ewmrvzkkzbSwma3QYcjftofD2J435klp11EwXNRERERESkJ80w06ylsYv3vhfe974QhFiyJLHWWjukZW7tmaJZKMC6dW0fYxSFHgmbN0+8TMmZcbmJ69WXnuLXuemPafNeAdasUeH/Bmh6Zg9Q0ExERERERHpSFMFpp4XulGUJNc1OPx0efzx1teaO64wzJlp1tnyH9SXFSoxxxunvSPpWvYSsarku/l9LW+cFZ1Bv3qumZTasjY0ALgAid26c7jb6Mu7p2dPdgYiIiIiIiORIqQRveEO4bhYCETUCU6VSCJrVWa15BgcnB8wgRIYGB1u0w/qKxdrLl7A5XNm8uX2Dia1dmz1gZtZlATMIaXNJ0qZItsratckBs7lzQ6ah5JUBXzbjt2a8z4ynN7qBbEEzuAWzX2L2DswOb3QnIiIiIiIikiNLloSiZbt2hcydhKhKOWi0bVvqas2RFIDqQGCqbGgI5s3dPWnZPLYzxLnhxpIlbR1PFCV39azFvcsCZhAGXCjUvs8svAjtUu8Fv+yyLnyBZw931gKHAQPA4cCPzLjZjPS6/RWyBs2eAXwROB24DbPrMTsds/0bHbSIiIiIiIh02L33whOfGObupbj9djjgAFiwoA1jSgpAtTkwValUgosXns0h3AlAgS1czBmhCYBZelZUCzSadJeUKZd769bVnhvrHjK/2iGKYMWK5PuLRQXMuoA74+583Z3TgD8CRoHzsj4+W9DM/Te4vwf3pwHHAj8HhoC7Mft848MWERERERGRjrn3XjjooLqr3XEHHHZYG8YDcVrXvMnL5s1re2CqWmnrJxmhyBx2cQafnuia2YE0rkaS7joQ02ueUil5SuToaOuzzcqF48bGktfp2hd3djFjvhnLzPgK8BtgN5ASDZ0sa6bZBPcbcH8rcBLwa+DVDW9DREREREREOueee+oGzaIIrr0WfvnLUJu95bPiSqVQNK08ric8IR8tH5cs4XO8HoAP8U6WchsRp3QkjauRpLuunJpZKe31bXWdu3qF4wqFLn9xZwczPg/cC6wCrgGK7pzoznDWbTQWNDM7ArN3Y/Yr4HvAVuBNDW1DREREREREOqtOplk50abcYHNkJNxuS+Dsgx8M1++/PwRH2lnDqoboxGFW8Wl2sxdgjLCUVXya6MTM37ubZmgI9t0327pdOzWzrFMNAQYG0uuYzZun4v/d40bgme4c586F7jTc5jRr98w3Y/YD4FbgdcBlwFLcj8f98kZ3KiIiIiIiIh3iHoJmT3pS4iqDg1MTbdrSyDKKJtesalu0LtngVc9mB/MnLdvBfAavfWFHxjNnzsT1voRv9F09NbMsrSEAhOBWsw0MwIUXJt/f35+P7EfJxJ2PAHeZcZwZp8R/59R9YAXzpHnCk9ayzcCVwDDuv5jWaLvM/Pnzffv27Z0ehoiIiIiISHNdcgmccUa4XiyG6EpVEKCvr3ZJKTMYH2/h2JYurZ1FVCyG9p3tFEVw5pn0bd+G18g3aflrUWM4q1ZNDmbutVcYRzkjsDyu1ath/fr2ja1logiWL09+M27c2LwAVr2AGcDwsAJmTWBmO9x9fv01Z7ofngH8B7AvcDuhg+ZjwCvc+VWmbWQMmhmZVuwdCpqJiIiIiEjPiSJ405vgsccmls2bNyV7pmOxq45F66pEEaxcCbt2sZTbGGHplFXaHcdLOiaFQuhuunlzqHlWIwba3Wp10SwrFGBLwzPupsoSMGvWvqSdQbNvAV8FPuqOx8veBvyNO3+RZRtZu2c6Zgdh9n7MvoDZ5zF7H2b1262IiIiIiIhIPgwOTg6YQc15l0NDIYupUlsaWSZVum+kAn4zDA7Crl0ADHEu85icUGGMc+KJ7R1SUufMrVtD8G58PPztqYAZpBdna0YnzSiCiy5KX8dMdcy607OB88sBs9gF8fJMstY0O5ZQz+yNwKOEdLYS8FvMXpB1ZyIiIiIiItJBSZGXquWlErzoRSHxyyzELdpSymloKETnKrUlWlelIqWrxJWs4HKMiUw3p48rrmhvqbVFi2ovb3c8se2GhtKzzZYtm3571yiCFStqZzdWWr26B6ORs8JdwIurlr0oXp5J1gJoHyXUNFuNe/ifwqwPuAj4GPBnWXcoIiIiIiIiHbJkSe05fjUiL+Pj8Pznw/e/34ZxlZUDE+94B9x5Z4gUfeIT7Q1YRFEI0lQEUq7l5VPqmu3YEeIt0PrhRRFs2zZ1+dy5PVDwv55SKbwJ06ZPlhtGlNevp9xwIq1LZtmaNT1SIG5WOhe42oxrgBGgCPwNsCzrBrLWNHsUeDbuv65a/gzgJ7hnbHrbPVTTTEREREREek5Fra49atQ0iyI49dQQOEvoFdBaY2Ow775w9tnwoQ+1ccfULB7Wx1jNZgBQ8+WrKYrCrM/p1B5bvLh2fGdWldlKehEq1XtB4uYOZP2ur4BZS7SrplnYF08DXg8cQsgwu8qd32R9fLbpmfAQcESN5UcAD2bdmYiIiIiIiHRQqQTHHps67zKKQnPNct39chJPO6ci8tnPhkyvD394+lPvpqtGJt4SEqa1UrMk3BTlzpcjI+FpNfKaDgwkx4q2bq3/+J6RpabY6Gh4Xy9eHF64xYvD7fJl2TIFzGYZd37jzgfdGYj/Zg6YQfZMswuA1wFvB34QLz0W+DDwOdzPbmzY+adMMxERERER6UmvfGVId/rpT2ve3bHOmWXlCNOOHRPLsqZzzVRCF8WIU1hll7DD59V4UJD21TopSaryNa2ViQawfHnyttvdwbPjsmSbNUuWWIlMS6szzcy4rN467pyWaVsZg2ZzgfOA1UzUQdsFXAi8A/edWXbWTRQ0ExERERGRnnTMMXDAAfC1r9W8u6+vdrzAbCL7rKWSonb9/WEAjc5tzCqKkiNUZkSrv8OKi1/I2FjNu9m4sfaQoigkOCVxD7G6iy6auuuq0mpTDA/Psvr0tQKqrTDropHt1Yag2Tjwa+BqoGa8yp1/yLStTEGziT3PA54c3/od7i1+p3aOgmYiIiIiItKTli6F446DDRsS7+5opllS1K5SszPPyl0Ua0XEytxT42r9/XDFFVOHlJYcZRYaM9YKmNUzq+qZVSqn5NV6kzZDu7IaZ7E2BM1OAk4lNK38d2CDOz+czray1jQL3Hfg/ov40rMBMxERERERkZ7kDvfcAwcdlLjK0FAIAFWaN6+NXRprdPKcIkshsawGBkIkLC1gViwCIY6SFNwaG5tcpyyKYMGC9NmE7iE+02jAzCxbia+CZ4SjAAAgAElEQVSeVCqF6O3wcHghmmHBgsQaf9J93PmyO68Bngn8HDjfjF+b8W4zDmhkW+mZZmafyDiitzay026gTDMREREREek5Dz0UpmZ+9KNwzjmJqxWLcN998PjjrZsNmahWh88kM607lZY6VlY19zIpE6+sWIQTT6xZGq1pVKM+llCDLrO+vpBxqSBZW7Wze2bYH/sB7wbOBv7KnesyP7ZO0Gwc2Az8HkgK4TruL8k82i6hoJmIiIiIiPSUKIK3vx3uuivM7Vu3bkqwIIrg3HNDMfqFC0M8oiPxhCwF39MKiWVVLwJWnj9ZEaHKEmdrNdWorxBFsHZt4w0CNA2zY9oRNDOjD3gZsAJ4MfAVYKM7325oO3WCZp8DXgn8CLgU+ALuj01zzF1FQTMREREREekZGTpSdrJp5RRZ6prBzAutpe0nqUgZzZsVOB2qUZ+iOoBWGRyu1Z5UAbOOaENNs48Brwd+AWwA/t2dacWy6jcCMFsELANOA4rAZ4FLcb9pOjvsFgqaiYiIiIhIz8hQ3b/jDQAq1csAK5tpS8+kjLY6WWxZh9dsSo6SXtCm7pm/A+4Baga93Dku07Ya7J55NCF4djJwO/CCXm0IoKCZiIiIiIj0jKSMqoqgU4ZV2idrXbNGI3pZp/LVKRpWKysvq+OPh299Kz2RrlAItelHRkLC29hYeKpKjpJeUC9oZmaHEzLEDiIEvS5293UWkro+BywFNgGvd/cHpj6eFfXG4M4VmcbaYNBsAfBG4EzgacAhuD+cfQPdQ0EzERERERHpGd2WaQb165rVqDeWKmsgrlCALVsybW7FivSmm5UWLAi10K64Ij3Y1oxSbSJ5liFodjBwsLvfYmYLgZuBVwH/F9jq7h8ys3cCB7r7O1o51r5Ma5m9GLMNhNS2U4H1wMG9GjATERERERHpKUNDYW5fpXnzwvLsq7TX1q3p97uHCFQUZdve4GC2jpz19hsrlcLu6ykUYHgYHn4Yrr22fsBs9WoFzGR2c/e73f2W+PrDwK+AQ4GTYE+G2BWEQFpL1WsEMEiI5C0gpMZdjvv/tnpQeaBMMxERERER6SlRBGecAY8+mjjXL4rgtNNg584cTAfMWjisrw82bKg/0BY1F0hKiKs1rLQhdPz1FmmTRmqamdlS4DvAHwGb3f2AeLkBD5Rvt0q9oNk4sBn4KpAcknd/a7MH1mkKmolIM6hJj4iIiOTKMcfAAQfA176WuMohh8CJJ8Ill7RxXLU0WjisTh2yTEG4acyNbKTraO6mwIp0gJntJHS2LLvY3S+usd4C4NvAkLt/ycwerAySmdkD7n5gK8dab3rmd4DbgGcAz0q4/FErBygi0q3KJ1AjI+EXxZGRUMdiYKDTIxMREZFZ69574aCDEu9+7DG4++4Q3Om4UilEnorFEMzq709f/6KLwonW0qUhpWvp0slTN4eGwvI005gbWT3MYjG5w2XupsCKdMZudz+64lIrYLYX8EUgcvcvxYvvjeudleue3dfqgTbWCGAWUaaZiMxU0i+JKu4qIiIiHeEeIjRnnQXnnTfl7iiCt78d7ror1OFaty5n5ytRBMuWNf44s/Dci8UQeLvttqlzJNv4hDUTQWa7DI0AjFCzbKu7/23F8vOA0YpGAIvc/e3J2+Fs4Fvu/NSM5wNXAWPAG935YaaxKmhWm4JmIjJTaTUr+vtD4VidIImIiEjbbNsG++8fAmZve9ukuxqZYthR9TpqZqUCYiIdkyFo9kLgu4QpnOPx4nOBGwiBryXACPB6d0/s3GHG7cAfufOQGdcBXwYeBla5c0yWsWbrntlCZna4mV1nZv9jZv9tZmvj5YvM7Otm9tv474HxcjOzT5jZrWb2czN7bsW2VsTr/9bMVlQs/xMz+0X8mE/EUUsRkZZasiT5vrGx8EPpwoXZGz6JiIiIzMg994S/T3rSlLsGB6eWDtuxIyzPlXXrYK+9Zr6dkZEQJdSJmEjuuPv33N3c/Y/d/dnx5Vp3H3X34939qe7+l2kBs9j+ccBsIXAU8C/uXAo8PetYOh40A3YD57j7M4HnA282s2cC7wS+6e5PBb4Z3wb4a+Cp8WUVcCGEIBvwHuAY4HnAe8qBtnidMyoed0IbnpeIzHJDQ2E2QJpHHgkdqnS+JiIiIi0VRXDcceH6OedMOfnYvLn2w5KWd0ypBJdfDvMzNd5Ll8uooIg00e1m/BlwMvAdd8bM2I8wRTOTjgfN3P1ud78lvv4w8CvgUOAkwhxW4r+viq+fBGzw4EfAAXEBuJcBX3f3re7+APB14IT4vv3c/Uce5qJuqNiWiEjLlEqhlmw9O3fqfE1ERERaqDz38t57w+377puSZZWUIZ+WOd8xpVL45bFQmPm2chcVFJEm+nvgC8Ag8IF42cuBH2fdQMeDZpXMbCnwHMI81YPc/e74rnuAcouXQ4HbKx52R7wsbfkdNZaLiDRdFE1u2HTssbD33vUzzup1PxcRERGZtgxzL7uyq2MzpmrmMiooIs3gzrXuHOLOUndujhd/Hnhl1m1kC5qZPROzp1fc/ivMhjF7F2Z1+v5mY2YLCO1E/9bdt1XeF2eItbxjgZmtMrObzOym3bt3t3p3ItJjyj/ijoyEBgAjI3DGGfD44/D616cHzsw0RVNERERaJMPcy1IpFP3vi78hFos5bAJQrTxVc7oZZ7mPCorITJjx/8x4lRl7ouvu7HJnV9ZtZM00u4yQAQZmhxM6DiwC3gx8MPOIE5jZXoSAWeTuX4oX3xtPrST+e1+8/E7g8IqHHxYvS1t+WI3lU7j7xe5+tLsfPWfOnJk9KRGZVaIIVqyY+iPuo4+Gv694RfpUTXdN0RQREZEWyTj38jWvgfFx+MAHYNOmnAfMykol2LIlnEwND4don1kIpM2dO3X9rooKisgMfRf4R+AeMy6M65s1JGvQ7BnALfH11wI34H4isBw4pdGdVoo7WV4K/Mrdz6+462qg3AFzBSFQV15+atxF8/nAQ/E0zq8BLzWzA+MGAC8Fvhbft83Mnh/v69SKbYmIzFg5w2wspZzkoYfC+vXhXC6JSmqIiIhIS2Sce1k+FykW2zSuZiuVQrRvfDwE0i67bCKIViyGE7GxsRBg65qooIhMlzvnu/Nc4DjgQeBKM35rxj+a8eQs27Aw87HeWvYw8CzcN2F2DfBt3M/DbAnwa9z3ne6TMLMXEqJ/vwDG48XnEuqaXQUsAUaA17v71jjw9UlCB8wdwEp3vyne1mnxYwGG3P3yePnRwL8B+wJfBd7idZ74/Pnzffv27dN9WiIyiyxdWr8m2bx5Ez9mJq3f1wcbNuj8TURERFpg40Y49dRwvVgMAbOKk44ogrPPDj0CDjoIPvYxnZOISGuY2Q53b0IL3Eb3y4sI8aQ/Ah4BbgTOcedniY/JGDT7IfAd4Brgv4Dn4f4LzF4AXIX74amP70IKmolIFIUpk5s3w6JF8NhjUP5voVAIdcquugpGR7Ntb+7c8IMnwMqVsKvGTPryOjpJFRERyaby83rJkimxICn7/e/hyU+GSy6B00+fdFc5a76yzETlD34iIs3UzqCZGU8HlgFvBHYCG+PL/cAA8BZ3jkh8fMag2XHAvwP7A1fgflq8/J+Bp+H+mhk9ixxS0Exk9ooiOPPMiQBZMxWLYTbA4sXJwbZCIcwoEBER6SXl4NbICPT3h1ly5b81Ep8SH1O5bq1gj1moI7p+fXufX67VSSNLyoIvn7eIiDRTu4JmZtwELAU+B2xw54Ya69w286BZ2FI/sB/uD1QsWwrswP2+hEd1LQXNRGangQG48MLWbd8slNno6wvlNJKsWaOTfRER6Q1Zf4wyC5+N5eBYvXVf8hK47rrwuVrLggVw0UXKlMqSRpZ0XlI+bxERaaY2Bs1eC1ztzs5pbyNjptnfAhtw3zrdHXUbBc1EZp8oguXL04NZM1X+xbZeHTSzUHpk1p/oi4hIV4oiWLs2ewmDVlHZAzKlkSnTTETaqRM1zcwwwMq33cn0k0DW7pl/B9yF2VWYvXQa4xMRyb3BwdYGzObOnWhSNTQEe+2VvK57GI+IiEi3iaJQu7PTATOAnTtD7fsomlgWRSFI1NcX/lbe15OS2nNXLD/xxKl312iuKSLSVcw4xIz/Z8YosBvYVXHJJGvQbClwEqG75ZcxG8Hs/fH0TBGRnlCvA2YjCgWYP3/y7cpfuksluPzycMKeJOkcV0REJM8GB2s3u+mU8XFYtizUE/3LvwxZ5SMj4QeqkZEwc7GnA2eLFtVevmQJEJ77FVdMvssMVqyY5Rl6ItIL/pVQ/P94QrfM5wJXA6uzbiB7TbM9j7BFQAlYCfwxcB1wKfB53OtUH+gemp4pMns0cwrJ8HBjJ5hpU0I1JUJERLpNFIUAVbfp2c/cctpfdRSzYt6qpmaKSLu1sabZKLDEne1mPOjOAWYsAn7gzjOybCNrptmEUNfsZuAnhPS2I4BPAZswO77h7YmIdEB5aoZZCFqlBcwsnvleLIaiwkmKxcZ/kS2VQocvs8nLNSVCRES6TTk+0416Nrs7Ke1v4cI9Jy1JmfY9+5qIyGwyRohbATxoxhOA7cChWTeQPWhmdhBmb8fsV8A3gL2BE3B/SrzDDcBlmbcnItIh5SZS5ZPEegm34+NhnU2bQheuWrXIKuuVNWr9+lD0v1gMt/fdd1JDKxERkdyKojDt0SxkmGWZlrlgQegSXShk309aOYOy+fOn/giVVTxTsfckRb62hv5uUZT8mvXsayIis8kNQLlq49eAzwFfAm7KuoFsQTOz/wBuB5YDFwKH4r4M9+sBcH8MWAccnnXHIiKdMjg4uet6mnIgq6xci6zyRL+6Xtl0lEohKHfSSSEDTgEzERHJu0YL/hcKoYzBww+HH4y2bAm3Kz9Ty8GxYjHc5x4uY2PhdtIPV8PD8Mgj4UeotEY7SUZGerQpQFLkK16e1ATJTBnvItITlgPfjq//LaG82C+BN2bdQLaaZmaXAp/G/Ucp6xiwBPcmltLuHNU0E+ldjfwK3WiNspl6xSvgmmvC9f7+8CWhWAwnrgqkiYhIXkRR6Eo5Pp5t/WbVx6quQ1oowLp1kz8jZ1KrdN68Hsv2jiI44wx49NGJZRVPsq8vOeO+lR3FRWR2a1dNs2ZovBHALKGgmUhvSiu8X61QCL+Ct0sUwWmnwc6dU+/ruZN4ERHpWkm15ZNU1Jxvu4EBuPDCxh7TcwXw/+7v4IILwq+GS5ZM+iVOTQBEpBNaGTQz4/1Z1nPnHzNtL3PQzOxA4K+BJcDcqr1lGlQ3UdBMpDctXpztl+dOBKmSTlzL2h3EExERqSXrZynUzgRrt4GBUJO0kVyBnskriCJ485vhoYfg8MPhn/950sGo9YOdfqgTkVZrcdDs8oqb+wCvAW4ERgjxrOcBX3TnlCzby1rT7PnA74CPAh8ATgMGgbcBr804dhGRjoqi7F0yO3GyWK9L1ehoD9ZaERGRrjIwkC1gVq4ztmVL54MvlQ13zEL5g3oGBlo/rpYrdz566KFw+/bbw+2qk4nKshWFggJmItLd3FlZvgAGnOLOse680Z0XAic3sr2sNc2+C/wEWAtsA44itOm8ErgU9577GqdMM5Hek5bJ1d8PV1zR2ZPEeplmoOkSIiLSOVlLHOQhuyxNOZZUrymQWXiuXVtbtM7cy1qvg7LMRKQd2lXTzIyHgEXujFUsmwOMurN/pm1kDJo9BPwp7r/B7EHgBbj/CrM/BT6D+1On9QxyTEEzkd6T1gCg3QX/a8nyZcQse9FlERGRZqo3LbOTtcsaFUWhc2S9H6vKzGD16pC11jWSqvzHJxNJx1M/0IlIq7UxaHYzcIU7n6hY9hZgpTvPzbKNbNMzobIs9b1AMb7+CHBIxm2IiHRM2jSLQiEfJ/ilUjghTwvuJXWOFxERaYUoCsEys/SAWV9f9wTMIIxz06YQIMrCPTQUWLy4i0olLFpUe/mSJaklK+qVixAR6SJvAs424w4zbjDjDuCceHkmWYNmtwB/Gl+/HvggZiuATwA/zz5eEZH2S+ucZRamkORFue5KoTD1vnnzwvQQERGRdhgYgGXL6tcwM4MNG7onYFZpaCj9x6pqo6PhNTELsx9zG0CLIti2beri/uUsfeSXLFuW/FD9QCcivcKdnwBPBU4BzgfeCDzVnVuybiPr9MyjgYW4X4fZE4ANwLHAb4CVuP+i8eHnm6ZnivSGLFMe89ohK4rgrLPgwQdrNrwSERFpqiiCtWuzd8YsW7Omy6YtVkn7ca2e3NYAq1HPLOIUVnEJO5iX+tA8lKwQkd7WrumZzZAtaDYLKWgm0t2y1irJe92O4eEQ9Pvf/4WnP73ToxERkV4VRbByJeza1djjCoXQIbPbzSRwlstziap6ZhGnsIINjDEn9WG9cjxFJN+6KWiWdXqmiEjXKHeDqhcwM8v/dMeDDw5/7767s+MQEZHeNjjYeMBs3rx8lTiYifXrww9V86fxFW5kJIfTNSvmWIYMs0/XDZhB7xxPEZFmSQ6amd2G2e8zXUREcmRwsH4beQhF9/M+/UBBMxERaZXKIv9Zu0iWFQo5nZY4A6USPPJICJ6VGwQ0Uu9sZGSi3pnZ1KYBURQCa319EwG2ymOQ9LhpGRqCvfYi4hROZSM7qB8NzEtjJBGRPEmenml2TsWtBcDZwI+BH8bLXgA8D/gY7u9v4Rg7QtMzRbpXlhPcbqm/8sADofnVxz4GZ5/d6dGIiEivmO50xAUL4KKLZldwZSZTNwH23hsef3z6jy8UQgZYQ695FDGw7CEuZDVZJhfltjabiPSkTk3PNOPvgU+5kyHFIn5MxkYA/wb8Bvd/qlr+LuAPcU/pv9KdFDQT6U5ZCv93U72OKGJPh6tiMfxwrBNaERGZiSyflbV0yw9OrbB4ceMNEpotc8AyiohWfoPluy7FMwTMdH4hIu3W6qCZGS9JuOsqYBXwoDvfyrStjEGzbcBzcb+1avlTgFtw3y/LzrqJgmYi3aneSW03/ZJars1WPdV0Nv7KLyIizRFFcOqpMD6e/THTynTqMUmfyZ1QDl6Wmx5t3hxKmO0JfC1dyuKRGxnlCXW3lcsmBiLS89oQNBsH7gKqq3UeHi/f7c6RmbaVMWh2N/APuF9StfxNwAdxf1KWnXUTBc1Euk9lVlYt3fZLao1u8XvMnQuXXdY9z0VERDoriuDMM6GR01sFVCaLIli7tvMZZwD9/TA2NnmZGbg7xnicYZZer6KbfkgUkd7ShqDZPwKvBd7uzn9WLL8bOMqd+zJvK2PQ7O3AB4DLgR/FS58PrADei/uHM4++SyhoJtJ90rLMuvHEv6pb/BTdNM1UREQ6Y7qBHgVUkk0nAJk3yh4UkU5qR00zM44EPgU8BrzVndunEzSrP8kdwP0jwHLgWcD58eVZwIpeDJiJSHeJojBlMe0LwdBQ+8bTLBXd4msaHW1Shy0REelJ5SmFWQNm5UY6xaICZmmqu2yahSDU/LaXtG6Us2BBGPeWLTq+ItLb3Pm9O38NfAb4phnvBvob3U62TLNZSJlmIt0hS0erbs3Iylqo2QxWr569xZlFRKS2RorXd+tnZR5Nt9vmvHmwYgVcdVVrpoDqGItIXrS7e6YZC4D3AscDL3HngayPzZZpJiKSQ1EUCuLXs25d68fSCqVSCIbV4x5OzhcuVNaZiIgEAwPZAy9z53bvZ2UerV8fsrkKhYllhUIo4D9vXu3HlLP71q8PgS33sI1mZa/Nm6djLCKzlzuPuPM2d57TSMAMlGmWSJlmIvmXVii/rBd+VW2009mCBaHOyqROWiIiMms0kumkjsztldjxMsV0M9cCp7DgcdZdtI+OsYjkRrszzSbvm35g0J33Z1pfQbPaFDQTyT9LbwqFGWzc2BtfBGbS6l7FfkVEZo+sU/v12dBdBgZCcLORr27GOKtZz3o/q3UDExGZhg4HzfYGdrhnq282p8XjERFpunInsHpWr+6dLwPl5zGdDmijoyHgVrkdERHpLVm7ZPZCBvZstH49HHvs1Cw1vv891l74dEZZDEAf44xjFNnMEOdSKv4AUNBMRGYXMy5LubuhOJgyzRIo00wkn7L80trrU02mO02jrw82bOjd10VEZLbK+rnQSxnYEqvX7WF4WAdcRHKn1ZlmZjwGXApsrXF3P/COrJlm0wuamW0Gjsf9t40/uDsoaCaSP1m/FMyG3wJmUt9kzRp12hQR6QVZs8vK9P9/j6l3MqC0QhHJqTYEzW4EPuDO1TXu24cwPTNTY8z0lczOrnmBQ4AzKm6L5EoUhR/ezKZeFi9Wh8FulLVTZrHY+rHkQbkz13S6aqnTpohIZ0VRaGZjBnPmTP7b15ftnKVc61IBs1mqXsDMTO0yRWQ2+zeS4127gPdl3VB6ppnZOHAnsLvqniJwV7wzx/3IrDvsFso06y7lTkT1OilWKxbVXbBb1Jt9AKGd+sUXz77jOZOss16fyioikjfTKeg+U0o46jFZuj0oSioiOdbJRgCNqpeO9mngfuAE3I/Yc4Ex4KXx7Z4LmEn3iKLwpX/ZssYDZhAes3x5OIGV/BoYyFbYeDYGzCCcE69ZU7+baC2PPBL+/SgDU0Sk9co/crQzYDZ3rhKOekY5RXHZsvQ3UaGggJmISJOkB83czwT+CfgGZqvaMiKRjAYGwjnDTBMC3cMJbFrgrHq65+LFYf1aU0AVfGiuLNMy16wJv6DPxoBZ2fr1obhzsRjeh4UC9GcqbRmMjiqALCLSSjPJCp6uQgEuu2x2fz72hEZ+Jda0TBGRpsrWCMCsCHwGuA94E3APcBTu/9PS0XWQpmfmW5as9OnYe294/PFwvVAI5xzf/37jJ7lz5+oktVnqTcvU7INkUQRnntl4YFlTNkVEGlcuFbF5MyxZEso/QGOF+puhfP7S0f/DG+1Q0Gy5eBGaYDof5DoxEpEu0E3TM7N3zzTrB94PrACeBPyxgmbSCVEEp54K4+OdHkk61Q+ZmSzniXqNs5ludoPOu0VEsikX5d+xo7PjSP1c7HQgK0/yGFSrLNBrNr1fhvXBLSJdojeDZnseYX8OvBj4FO49+3VVQbN8qPzVdtEiePhh2Lmz06Oanjyen+VJo+fyZmE6ol7PbKabdQahk9v4uBpniIjUkpcf8+bOGeOyvddQ2v7pzg5EOkO/JIpIF+mmoFm9RgBTuV+P+/t6OWAmnVNdO6xcusE9BFMaDZgVCjA8HB4/PBy+9HfK6CicdprqndVSrk/XyI/fq1creNOIUikU/R8eDv8uGlH+IjgyEo6T6veJyGxQfU6SdFm2bGYBs+OPnzg/KdeiLBRg/qSvEuOAV1wqOQvYxmW7lytgNlvNm6c6ZiIiLdJ40KyS2eGYXdakscgskVRUv1zfdCazBhYsmAiSuU8uDl8qwaZNYfmaNU15Kg3buXMi6JAUcMh6kt4LQYtyXdtGpw5OagrVyAvW6KXbX+AaSqXw76IZ/w5GRycH0WbByyciPaTex8dMz0nqc9bwSb7xrT42jRiOsXss/N0yajyyPVwPl36cPpw+hilRZBPGOEU2MUyJh9mfEle2crCSV8Xi7G0fLiLSBo1Pz5z0aDsKuAX3Bnq0dYaZnQCsA/qBS9z9Q2nr98L0zGjge6y98A8YZVHKWg5YnS01Y53q+6vXzbKPdAXuZwtPzLz+AP/Chbx5xvud+MV3Otsp/2Jc/dhGtuUVf9txLLOs08g2GnvdjHE2skxfDpok/DsYYKa/oSTL4/uzWevkaSztXCdPY2nnOnkaSzvXydNYWrHOTM8BpstZw6dYz1s6tH/paurYIyJdLsv0zEZjOK0yJ/Ves1PrPH5J84bSOhaaGHwK+CvgDuBGM7vae7iRQTTwPVZeeDS72KfOmllOFpuxzkzvTzeXx1nH2oYeUz5RbSxw5uzNozzOvgAU2LJnv8sZxhsOPDTjhN2q/mZZt9XrNGs/1ZzVrFfArInW8xaO5QecyUVsZyHN/wKZx/dns9bJ01jauU6extLOdfI0lnauk6extHudZgs/IpTPHfRZJg1TsExEZok8xXDSM83MxoEdTC2eUNYH7JP3TDMzewHwXnd/WXz7XQDu/s9Jj+n2TLOlc+5gZOywTg+jDZwFPMxFrJ72yecA/8JFDEwKeO3FY8xlZxxECOqd5LY+Y2e20peMdtF7WESkWcJnVx/jjGMU2cwQ586ez7BOdZDp1Q6h6iYlIj2mXqbZdGI4rVLvm9FdwKm4L6x5gWPbMMZmOBS4veL2HfGyScxslZndZGY37d69u22Da4XNY4d0eggtFKY0Fri/KXU81vMWNrJsUn2QyzmNR9h/T/0Qp48tPDF1P+t5C8Mso8D9e8aYHG+WdJOPcZbXX2Yu+T2s97GISDahKH/5s2uMOTj9bOKIfHyGVXZIauVlbCz83bSpvYGeysKdtS7T6YbTbrWOUWWRXhGR3jCnHHuJL6uq7s8Uw2mHeplmXwZ+gfu7E+4/CvgJ7rlOSzCz1wInuPub4tvLgWPc/aykxyjTLA8m3pvd+kttxCms5LIM02Rlguq85E3EKaxlHaMsrljaqTpAIiKdUOt8eXLttI5nRHcqu0tERKRBGTLNGo7htEq9YNdHge+n3H8r8BfNG07L3AkcXnH7sHhZzxpatYm9eKzTw5iGqRlGufylNqMSV3I5p80g+6y8fnWr+V7M/Jn4dV4Bs3wpcSVbeOKkzm2T39Oz4f0pIr2t+v+wif/Xqs9JJi79NJKRPiN98Sl7sZicKdap7C4REZHmy00MJz1o5v5d3L+acv923L/d7EG1wI3AU83sCDObC5wMXN3hMbVUaf0LuXzNTRQYZeqJYO2TwtauM/X++WxjPtv23O7VqXjTCzhUn6RPPjGfuo12HsvpHe8sX0imNdU2yxeJRi/dMH2jg6rf0933/uzM+7x31snTWPS89bxnvk7toNjE/2stPSfJOl1SATEREZldchPDScKhIlEAAAnOSURBVJ+e2UPM7ETgAkK70svcfSht/W6fnikiIiIiIiIikjf1pmfG6zQUw2mVWRM0a5SCZiIiIiIiIiIizZUlaJYXuS7gLyIiIiIiIiIi0gkKmomIiIiIiIiIiFRR0ExERERERERERKSKgmYiIiIiIiIiIiJVFDQTERERERERERGpoqCZiIiIiIiIiIhIFQXNREREREREREREqpi7d3oMuWRm48CjnR6H1DQH2N3pQcgUOi75puOTbzo++aNjkl86NvmlY5NvOj75o2OSXzo2rbWvu3dFEtecTg8gx25x96M7PQiZysxu0rHJHx2XfNPxyTcdn/zRMckvHZv80rHJNx2f/NExyS8dGynrisieiIiIiIiIiIhIOyloJiIiIiIiIiIiUkVBs2QXd3oAkkjHJp90XPJNxyffdHzyR8ckv3Rs8kvHJt90fPJHxyS/dGwEUCMAERERERERERGRKZRpJiIiIiIiIiIiUqVngmZmdriZXWdm/2Nm/21ma+Pli8zs62b22/jvgfHykpn93Mx+YWY/MLOjKrZ1gpn92sxuNbN3puxzRbzd35rZiorlQ2Z2u5k90srn3C3ydGwq7r/azH7ZiufbLfJyXMxsoZn9tOKyxcwuaPXzz7sOHZ//NLMHzeyaquVHmNkN8eM/Z2ZzW/W8u0GTj81lZnZfvf+Pko6hmZ0VL3MzW9yq59wN8nRcKu7/hOlcIFfHxsy+W/F5c5eZ/Xurnnc36NCxqble0j5ns2Ydn6TtJOxTnzcp8nRMKu7XZw35Ojb6rOkx7t4TF+Bg4Lnx9YXAb4BnAh8B3hkvfyfw4fj6nwEHxtf/Grghvt4P/A44EpgL/Ax4Zo39LQJ+H/89ML5e3t7z4/E80unXJQ+XPB2b+P5XA58Bftnp10bHZeK4VKx3M3Bcp1+fTl/afXzidY8HXgFcU7X8KuDk+PpFwJpOvz69cGzi28cBz037/yjtGALPAZYCm4DFnX5tdFwm/m0BRwMb0blA7o5NxXpfBE7t9Oszm45N2npJ+5zNl2Ydn6Tt1NifPm+66JjE9+uzJqfHpmK9Wf9Z0+2Xjg+gZU8Mvgz8FfBr4OB42cHAr2useyBwZ3z9BcDXKu57F/CuGo85BfjXitv/CpxStc6s/88rb8cGWAB8L/4PdFYHzfJ0XCqWPQ24nbjeoi7tOz4V9/85FUEzwIAtwJxa29Nl+semYtnStP+PshxDZvmXmLwdF8KJ9HXoB7TcHZuKZfsBDwD7dfr1yNOl1ccmbb0s+5ztl5ken+rt1Fiuz5suOib6rMnvsalYps+aHrj0zPTMSma2lPBryA3AQe5+d3zXPcBBNR5yOvDV+PqhhC/tZXfEy6plXU8q5ODYfAD4GLCj8dH3rhwcl7KTgc95/CkjQZuOT5IC8KC7757m43vaDI9NVvq8aVAOjstZwNUV+5VYDo5N2auAb7r7tga33bPadGzSZNnnrNWs41O1nWr6vGlADo6JPmsS5ODYlOmzpgfM6fQAms3MFhBSIP/W3beZ2Z773N3NzKvW/wvCP5IXtnWgs1Cnj42ZPRt4srv/XfwfoND541LlZGB5C7bbtXJ2fKSCjk0+dfq4mNkhwOsIWZtSodPHpsopwCUt2G5XytmxqbnP2axZx6d6Oy0feA/r9DHRZ02yTh+bKvqs6QE9lWlmZnsR3tiRu38pXnyvmR0c338wcF/F+n9MeBOf5O6j8eI7gcMrNnsYcKeZHVNRzO+VSeu14nn1gpwcmxcAR5vZJsIUzaeZ2fXNfabdJSfHpbztowhTAG9u6pPsYm0+PklGgQPMbE7l42f63Lpdk45N0rYPrzg2q9HnTWY5OS7PAZ4C3Bp/3swzs1ub8gS7WE6OTXn9xcDzgK/M/Jl1vzYfmzSJ+5zNmnV8am1HnzfTk5Njos+aGnJybMrb0GdNr+j0/NBmXQh1dzYAF1QtP4/Jhf8+El9fAtwK/FnV+nMIBcqPYKKg3x/W2N8i4DbC/OcD4+uLqtbR3PL8HpulzPKaZnk7LsCHgPd1+nXJy6Xdx6di/T9naiOAzzO5EcBAp1+fXjg2FY9L/f8oyzFENWZyeVzi9Wb9uUDejg2wGrii069LHi7tPjZp6yXtczZfmnV8krZTY3/6vOnCYxKvp8+anB0bfdb0zqXjA2jaEwnplA78HPhpfDmRUI/nm8BvgW8Qf0knRJQfqFj3poptnUjokvE7YDBln6fF/9BuBVZWLP8IYU7zePz3vZ1+fXRspty/FAXNcnVc4g+dZ3T6dcnLpUPH57vA/cCj8f9dL4uXHwn8OD5unwf27vTr00PH5krgbmBX/JqfnrDPmscQeGv8uN3AXcAlnX59dFymrKMvMjk7NsD1wAmdfl3ycOnQsam5XtI+Z/OlWccnaTsJ+9TnTZcck6p19FmTs2ODPmt65mLxARUREREREREREZFYT9U0ExERERERERERaQYFzURERERERERERKooaCYiIiIiIiIiIlJFQTMREREREREREZEqCpqJiIiIiIiIiIhUUdBMREREJOfM7N/M7IOdHoeIiIjIbKKgmYiIiEiPMLPrzexNnR6HiIiISC9Q0ExERERERERERKSKgmYiIiIiOWNmzzGzW8zsYTP7HLBPvPxAM7vGzO43swfi64fF9w0BLwI+aWaPmNkn4+XPMLOvm9lWM/u1mb2+Y09MREREpIsoaCYiIiKSI2Y2F/h3YCOwCPg88Jr47j7gcqAILAEeBT4J4O6DwHeBs9x9gbufZWbzga8DnwGeCJwMrDezZ7bvGYmIiIh0JwXNRERERPLl+cBewAXuvsvdvwDcCODuo+7+RXff4e4PA0PAi1O29XJgk7tf7u673f0nwBeB17X4OYiIiIh0vTmdHoCIiIiITHIIcKe7e8WyEQAzmwd8HDgBODC+b6GZ9bv7WI1tFYFjzOzBimVzCFlsIiIiIpJCQTMRERGRfLkbONTMrCJwtgT4HXAO8HTgGHe/x8yeDfwEsHg9r9rW7cC33f2v2jBuERERkZ6i6ZkiIiIi+fJDYDfwVjPby8xeDTwvvm8hoY7Zg2a2CHhP1WPvBY6suH0N8DQzWx5vay8z+1Mz+4MWPwcRERGRrqegmYiIiEiOuPtO4NXA/wW2Am8AvhTffQGwL7AF+BHwn1UPXwe8Nu6s+Ym47tlLCQ0A7gLuAT4M7N3ipyEiIiLS9WxyuQwRERERERERERFRppmIiIiIiIiIiEgVBc1ERERERERERESqKGgmIiIiIiIiIiJSRUEzERERERERERGRKgqaiYiIiIiIiIj8/3bsWAAAAABgkL/1/jEURjDSDAAAAABGmgEAAADASDMAAAAAGGkGAAAAABNJ9Sz/B7FO1QAAAABJRU5ErkJggg==" id="152" name="Google Shape;152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45" y="3691571"/>
            <a:ext cx="5072156" cy="145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111594" y="4232868"/>
            <a:ext cx="2014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845" y="750006"/>
            <a:ext cx="5072156" cy="1411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51893" y="1240308"/>
            <a:ext cx="3944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0"/>
          <p:cNvCxnSpPr/>
          <p:nvPr/>
        </p:nvCxnSpPr>
        <p:spPr>
          <a:xfrm>
            <a:off x="111594" y="2154057"/>
            <a:ext cx="8817614" cy="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58" name="Google Shape;158;p30"/>
          <p:cNvCxnSpPr/>
          <p:nvPr/>
        </p:nvCxnSpPr>
        <p:spPr>
          <a:xfrm>
            <a:off x="128980" y="3632049"/>
            <a:ext cx="8817614" cy="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159" name="Google Shape;159;p30"/>
          <p:cNvGraphicFramePr/>
          <p:nvPr/>
        </p:nvGraphicFramePr>
        <p:xfrm>
          <a:off x="5596863" y="888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{D804330F-07F1-46FF-877E-86C7ABE8A093}</a:tableStyleId>
              </a:tblPr>
              <a:tblGrid>
                <a:gridCol w="733450"/>
                <a:gridCol w="835200"/>
                <a:gridCol w="695875"/>
                <a:gridCol w="577650"/>
                <a:gridCol w="532175"/>
              </a:tblGrid>
              <a:tr h="34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Time Period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Correlation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Total Case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Total Death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Death Rate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Stage one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45.56%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 2777604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76365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2.75%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Stage two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16.19%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22620574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181177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l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0.80%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0" name="Google Shape;160;p30"/>
          <p:cNvGraphicFramePr/>
          <p:nvPr/>
        </p:nvGraphicFramePr>
        <p:xfrm>
          <a:off x="5572262" y="24028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{214AE405-00B2-4555-9D4A-FBDC43857B47}</a:tableStyleId>
              </a:tblPr>
              <a:tblGrid>
                <a:gridCol w="733450"/>
                <a:gridCol w="835200"/>
                <a:gridCol w="695875"/>
                <a:gridCol w="577650"/>
                <a:gridCol w="532175"/>
              </a:tblGrid>
              <a:tr h="34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Time Period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Correlation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Total Case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Total Death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Death Rate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Stage one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39.97%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 469747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9217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1.96%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Stage two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27.92%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2539714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19614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0.77%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61" name="Google Shape;161;p30"/>
          <p:cNvGraphicFramePr/>
          <p:nvPr/>
        </p:nvGraphicFramePr>
        <p:xfrm>
          <a:off x="5572262" y="3868543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BDD5E1"/>
                    </a:gs>
                    <a:gs pos="35000">
                      <a:srgbClr val="D2E1E7"/>
                    </a:gs>
                    <a:gs pos="100000">
                      <a:srgbClr val="ECF3F6"/>
                    </a:gs>
                  </a:gsLst>
                  <a:lin ang="16200000" scaled="0"/>
                </a:gradFill>
                <a:tableStyleId>{BEB076CA-88CC-4569-AACC-B98B3CCA54E2}</a:tableStyleId>
              </a:tblPr>
              <a:tblGrid>
                <a:gridCol w="733450"/>
                <a:gridCol w="835200"/>
                <a:gridCol w="695875"/>
                <a:gridCol w="577650"/>
                <a:gridCol w="532175"/>
              </a:tblGrid>
              <a:tr h="34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Time Period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Correlation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Total Case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Total Death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Death Rate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Stage one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84.64%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 28524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910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3.19%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Stage two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88.61%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9583856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11763</a:t>
                      </a:r>
                      <a:endParaRPr sz="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900" u="none" cap="none" strike="noStrike"/>
                        <a:t>0.12% </a:t>
                      </a:r>
                      <a:endParaRPr b="0" i="0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effect of restrictions on total Covid deaths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415975" y="1063625"/>
            <a:ext cx="20298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l" sz="1400">
                <a:solidFill>
                  <a:schemeClr val="dk1"/>
                </a:solidFill>
              </a:rPr>
              <a:t>Sweden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62" y="1602162"/>
            <a:ext cx="3063474" cy="15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300" y="1610238"/>
            <a:ext cx="2953700" cy="145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75" y="1643775"/>
            <a:ext cx="2953699" cy="1481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443400" y="1017725"/>
            <a:ext cx="20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United Kingdom 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6562400" y="1076825"/>
            <a:ext cx="21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Australia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5375" y="3195825"/>
            <a:ext cx="5311026" cy="19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 sz="2400">
                <a:latin typeface="Barlow ExtraBold"/>
                <a:ea typeface="Barlow ExtraBold"/>
                <a:cs typeface="Barlow ExtraBold"/>
                <a:sym typeface="Barlow ExtraBold"/>
              </a:rPr>
              <a:t>Projecting New Cases and Deaths on a daily Basis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531476" cy="114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78150"/>
            <a:ext cx="3576122" cy="11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125" y="3545725"/>
            <a:ext cx="3531482" cy="11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4075" y="1203825"/>
            <a:ext cx="4798225" cy="16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5450" y="3086100"/>
            <a:ext cx="4636850" cy="15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Summary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Restriction Levels played a major role in reducing the deaths.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Restriction Levels played a major role in reducing the new Cases.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Sweden’s case is unique, could be attributed to Head Immunity.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Covid Analysis is still vital as new cases are still recorded to date.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ML can be used for forecasting.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