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4336038" cy="21926550"/>
  <p:notesSz cx="9983788" cy="67468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55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55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55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55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55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55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55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55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55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0B"/>
    <a:srgbClr val="996600"/>
    <a:srgbClr val="FFD357"/>
    <a:srgbClr val="FFBE07"/>
    <a:srgbClr val="FFEB95"/>
    <a:srgbClr val="E0A500"/>
    <a:srgbClr val="000066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04" autoAdjust="0"/>
    <p:restoredTop sz="97870" autoAdjust="0"/>
  </p:normalViewPr>
  <p:slideViewPr>
    <p:cSldViewPr snapToGrid="0">
      <p:cViewPr>
        <p:scale>
          <a:sx n="100" d="100"/>
          <a:sy n="100" d="100"/>
        </p:scale>
        <p:origin x="-78" y="9030"/>
      </p:cViewPr>
      <p:guideLst>
        <p:guide orient="horz" pos="-4469"/>
        <p:guide pos="193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222" y="-102"/>
      </p:cViewPr>
      <p:guideLst>
        <p:guide orient="horz" pos="2125"/>
        <p:guide pos="3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38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4675" y="0"/>
            <a:ext cx="4338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03975"/>
            <a:ext cx="433863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4675" y="6403975"/>
            <a:ext cx="433863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02FE1BB7-00D7-46E1-B275-5F22B3BEBE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938" cy="338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4675" y="0"/>
            <a:ext cx="4327525" cy="338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8B689F8-157E-46F7-BBBB-72B0D8F8AB57}" type="datetimeFigureOut">
              <a:rPr lang="en-US"/>
              <a:pPr>
                <a:defRPr/>
              </a:pPr>
              <a:t>10/30/2009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09900" y="506413"/>
            <a:ext cx="3963988" cy="2530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8538" y="3205163"/>
            <a:ext cx="7986712" cy="303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8738"/>
            <a:ext cx="4325938" cy="336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4675" y="6408738"/>
            <a:ext cx="4327525" cy="336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34B57AE8-3A5D-4033-A03F-A96916CEDEE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E0F0E97-CA94-4D01-A79B-6E2A498D968F}" type="slidenum">
              <a:rPr lang="en-AU" smtClean="0"/>
              <a:pPr>
                <a:defRPr/>
              </a:pPr>
              <a:t>1</a:t>
            </a:fld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4925" y="6811963"/>
            <a:ext cx="29186188" cy="469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9850" y="12425363"/>
            <a:ext cx="24036338" cy="560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88" y="877888"/>
            <a:ext cx="30903862" cy="36544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6088" y="5116513"/>
            <a:ext cx="30903862" cy="144700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95175" y="877888"/>
            <a:ext cx="7724775" cy="187086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6088" y="877888"/>
            <a:ext cx="23026687" cy="18708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88" y="877888"/>
            <a:ext cx="30903862" cy="36544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8" y="5116513"/>
            <a:ext cx="30903862" cy="144700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038" y="14089063"/>
            <a:ext cx="29184600" cy="435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3038" y="9293225"/>
            <a:ext cx="29184600" cy="47958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88" y="877888"/>
            <a:ext cx="30903862" cy="36544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6088" y="5116513"/>
            <a:ext cx="15374937" cy="144700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43425" y="5116513"/>
            <a:ext cx="15376525" cy="144700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88" y="877888"/>
            <a:ext cx="30903862" cy="36544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6088" y="4908550"/>
            <a:ext cx="15171737" cy="20447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6088" y="6953250"/>
            <a:ext cx="15171737" cy="12633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41863" y="4908550"/>
            <a:ext cx="15178087" cy="20447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41863" y="6953250"/>
            <a:ext cx="15178087" cy="12633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88" y="877888"/>
            <a:ext cx="30903862" cy="36544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88" y="873125"/>
            <a:ext cx="11296650" cy="37147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3900" y="873125"/>
            <a:ext cx="19196050" cy="187134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6088" y="4587875"/>
            <a:ext cx="11296650" cy="14998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9413" y="15347950"/>
            <a:ext cx="20602575" cy="18129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29413" y="1958975"/>
            <a:ext cx="20602575" cy="13155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9413" y="17160875"/>
            <a:ext cx="20602575" cy="2573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457325" cy="21926550"/>
          </a:xfrm>
          <a:prstGeom prst="rect">
            <a:avLst/>
          </a:prstGeom>
          <a:solidFill>
            <a:srgbClr val="3F339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264" tIns="43132" rIns="86264" bIns="43132" anchor="ctr"/>
          <a:lstStyle/>
          <a:p>
            <a:pPr algn="ctr" defTabSz="862013" eaLnBrk="0" hangingPunct="0">
              <a:defRPr/>
            </a:pPr>
            <a:endParaRPr lang="en-US" sz="2300">
              <a:solidFill>
                <a:schemeClr val="bg1"/>
              </a:solidFill>
              <a:cs typeface="+mn-cs"/>
            </a:endParaRPr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32878713" y="0"/>
            <a:ext cx="1457325" cy="21926550"/>
          </a:xfrm>
          <a:prstGeom prst="rect">
            <a:avLst/>
          </a:prstGeom>
          <a:solidFill>
            <a:srgbClr val="3F339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264" tIns="43132" rIns="86264" bIns="43132" anchor="ctr"/>
          <a:lstStyle/>
          <a:p>
            <a:pPr algn="ctr" defTabSz="862013" eaLnBrk="0" hangingPunct="0">
              <a:defRPr/>
            </a:pPr>
            <a:endParaRPr lang="en-US" sz="2300">
              <a:solidFill>
                <a:schemeClr val="bg1"/>
              </a:solidFill>
              <a:cs typeface="+mn-cs"/>
            </a:endParaRPr>
          </a:p>
        </p:txBody>
      </p:sp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 rot="-5400000">
            <a:off x="16653669" y="-15256669"/>
            <a:ext cx="1358900" cy="31872238"/>
          </a:xfrm>
          <a:prstGeom prst="rect">
            <a:avLst/>
          </a:prstGeom>
          <a:solidFill>
            <a:srgbClr val="3F3395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lIns="86264" tIns="43132" rIns="86264" bIns="43132" anchor="ctr"/>
          <a:lstStyle/>
          <a:p>
            <a:pPr algn="ctr" defTabSz="862013" eaLnBrk="0" hangingPunct="0">
              <a:defRPr/>
            </a:pPr>
            <a:endParaRPr lang="en-US" sz="2300">
              <a:solidFill>
                <a:schemeClr val="bg1"/>
              </a:solidFill>
              <a:cs typeface="+mn-cs"/>
            </a:endParaRP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auto">
          <a:xfrm rot="-5400000">
            <a:off x="16508413" y="5516562"/>
            <a:ext cx="1358900" cy="31461075"/>
          </a:xfrm>
          <a:prstGeom prst="rect">
            <a:avLst/>
          </a:prstGeom>
          <a:solidFill>
            <a:srgbClr val="3F3395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lIns="86264" tIns="43132" rIns="86264" bIns="43132" anchor="ctr"/>
          <a:lstStyle/>
          <a:p>
            <a:pPr algn="ctr" defTabSz="862013" eaLnBrk="0" hangingPunct="0">
              <a:defRPr/>
            </a:pPr>
            <a:endParaRPr lang="en-US" sz="2300">
              <a:solidFill>
                <a:schemeClr val="bg1"/>
              </a:solidFill>
              <a:cs typeface="+mn-cs"/>
            </a:endParaRPr>
          </a:p>
        </p:txBody>
      </p:sp>
      <p:sp>
        <p:nvSpPr>
          <p:cNvPr id="1050" name="Text Box 26"/>
          <p:cNvSpPr txBox="1">
            <a:spLocks noChangeArrowheads="1"/>
          </p:cNvSpPr>
          <p:nvPr userDrawn="1"/>
        </p:nvSpPr>
        <p:spPr bwMode="auto">
          <a:xfrm>
            <a:off x="5683250" y="20775613"/>
            <a:ext cx="26720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264" tIns="43132" rIns="86264" bIns="43132">
            <a:spAutoFit/>
          </a:bodyPr>
          <a:lstStyle/>
          <a:p>
            <a:pPr defTabSz="862013" eaLnBrk="0" hangingPunct="0">
              <a:spcBef>
                <a:spcPct val="50000"/>
              </a:spcBef>
              <a:defRPr/>
            </a:pPr>
            <a:r>
              <a:rPr lang="en-US" sz="4200" b="1" dirty="0">
                <a:solidFill>
                  <a:schemeClr val="bg1"/>
                </a:solidFill>
                <a:latin typeface="Optima" pitchFamily="34" charset="0"/>
                <a:cs typeface="+mn-cs"/>
              </a:rPr>
              <a:t>A collaborative research project  between the University of Queensland , APPF &amp; APN</a:t>
            </a:r>
            <a:endParaRPr lang="en-AU" sz="4200" b="1" dirty="0">
              <a:solidFill>
                <a:schemeClr val="bg1"/>
              </a:solidFill>
              <a:latin typeface="Optima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481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481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Times New Roman" pitchFamily="18" charset="0"/>
        </a:defRPr>
      </a:lvl2pPr>
      <a:lvl3pPr algn="ctr" defTabSz="41481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Times New Roman" pitchFamily="18" charset="0"/>
        </a:defRPr>
      </a:lvl3pPr>
      <a:lvl4pPr algn="ctr" defTabSz="41481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Times New Roman" pitchFamily="18" charset="0"/>
        </a:defRPr>
      </a:lvl4pPr>
      <a:lvl5pPr algn="ctr" defTabSz="41481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Times New Roman" pitchFamily="18" charset="0"/>
        </a:defRPr>
      </a:lvl5pPr>
      <a:lvl6pPr marL="457200" algn="ctr" defTabSz="41481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Times New Roman" pitchFamily="18" charset="0"/>
        </a:defRPr>
      </a:lvl6pPr>
      <a:lvl7pPr marL="914400" algn="ctr" defTabSz="41481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Times New Roman" pitchFamily="18" charset="0"/>
        </a:defRPr>
      </a:lvl7pPr>
      <a:lvl8pPr marL="1371600" algn="ctr" defTabSz="41481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Times New Roman" pitchFamily="18" charset="0"/>
        </a:defRPr>
      </a:lvl8pPr>
      <a:lvl9pPr marL="1828800" algn="ctr" defTabSz="41481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Times New Roman" pitchFamily="18" charset="0"/>
        </a:defRPr>
      </a:lvl9pPr>
    </p:titleStyle>
    <p:bodyStyle>
      <a:lvl1pPr marL="1555750" indent="-1555750" algn="l" defTabSz="4148138" rtl="0" eaLnBrk="0" fontAlgn="base" hangingPunct="0">
        <a:spcBef>
          <a:spcPct val="20000"/>
        </a:spcBef>
        <a:spcAft>
          <a:spcPct val="0"/>
        </a:spcAft>
        <a:buChar char="•"/>
        <a:defRPr sz="14500">
          <a:solidFill>
            <a:schemeClr val="tx1"/>
          </a:solidFill>
          <a:latin typeface="+mn-lt"/>
          <a:ea typeface="+mn-ea"/>
          <a:cs typeface="+mn-cs"/>
        </a:defRPr>
      </a:lvl1pPr>
      <a:lvl2pPr marL="3371850" indent="-1296988" algn="l" defTabSz="4148138" rtl="0" eaLnBrk="0" fontAlgn="base" hangingPunct="0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186363" indent="-1038225" algn="l" defTabSz="4148138" rtl="0" eaLnBrk="0" fontAlgn="base" hangingPunct="0">
        <a:spcBef>
          <a:spcPct val="20000"/>
        </a:spcBef>
        <a:spcAft>
          <a:spcPct val="0"/>
        </a:spcAft>
        <a:buChar char="•"/>
        <a:defRPr sz="10800">
          <a:solidFill>
            <a:schemeClr val="tx1"/>
          </a:solidFill>
          <a:latin typeface="+mn-lt"/>
        </a:defRPr>
      </a:lvl3pPr>
      <a:lvl4pPr marL="7261225" indent="-1038225" algn="l" defTabSz="4148138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34500" indent="-1036638" algn="l" defTabSz="4148138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791700" indent="-1036638" algn="l" defTabSz="4148138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48900" indent="-1036638" algn="l" defTabSz="4148138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6100" indent="-1036638" algn="l" defTabSz="4148138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63300" indent="-1036638" algn="l" defTabSz="4148138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5" name="Rectangle 195"/>
          <p:cNvSpPr>
            <a:spLocks noChangeArrowheads="1"/>
          </p:cNvSpPr>
          <p:nvPr/>
        </p:nvSpPr>
        <p:spPr bwMode="auto">
          <a:xfrm>
            <a:off x="12658725" y="12644438"/>
            <a:ext cx="9915525" cy="7689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25724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5201" name="Rectangle 81"/>
          <p:cNvSpPr>
            <a:spLocks noChangeArrowheads="1"/>
          </p:cNvSpPr>
          <p:nvPr/>
        </p:nvSpPr>
        <p:spPr bwMode="auto">
          <a:xfrm>
            <a:off x="22945725" y="4702175"/>
            <a:ext cx="9610725" cy="76041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25724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5200" name="Rectangle 80"/>
          <p:cNvSpPr>
            <a:spLocks noChangeArrowheads="1"/>
          </p:cNvSpPr>
          <p:nvPr/>
        </p:nvSpPr>
        <p:spPr bwMode="auto">
          <a:xfrm>
            <a:off x="1676400" y="4716463"/>
            <a:ext cx="10591800" cy="7608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25724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5199" name="Rectangle 79"/>
          <p:cNvSpPr>
            <a:spLocks noChangeArrowheads="1"/>
          </p:cNvSpPr>
          <p:nvPr/>
        </p:nvSpPr>
        <p:spPr bwMode="auto">
          <a:xfrm>
            <a:off x="22974300" y="12630150"/>
            <a:ext cx="9572625" cy="76930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25724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5198" name="Rectangle 78"/>
          <p:cNvSpPr>
            <a:spLocks noChangeArrowheads="1"/>
          </p:cNvSpPr>
          <p:nvPr/>
        </p:nvSpPr>
        <p:spPr bwMode="auto">
          <a:xfrm>
            <a:off x="12611100" y="4730750"/>
            <a:ext cx="9963150" cy="7607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25724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3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97" name="Rectangle 77"/>
          <p:cNvSpPr>
            <a:spLocks noChangeArrowheads="1"/>
          </p:cNvSpPr>
          <p:nvPr/>
        </p:nvSpPr>
        <p:spPr bwMode="auto">
          <a:xfrm>
            <a:off x="1714500" y="12647613"/>
            <a:ext cx="10591800" cy="7689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25724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33" name="Rectangle 2"/>
          <p:cNvSpPr>
            <a:spLocks noChangeArrowheads="1"/>
          </p:cNvSpPr>
          <p:nvPr/>
        </p:nvSpPr>
        <p:spPr bwMode="auto">
          <a:xfrm>
            <a:off x="12758738" y="5527675"/>
            <a:ext cx="9839325" cy="65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64" tIns="43132" rIns="86264" bIns="43132">
            <a:spAutoFit/>
          </a:bodyPr>
          <a:lstStyle/>
          <a:p>
            <a:pPr eaLnBrk="0" hangingPunct="0">
              <a:buFont typeface="Arial" charset="0"/>
              <a:buChar char="•"/>
              <a:defRPr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 Data scalability</a:t>
            </a:r>
          </a:p>
          <a:p>
            <a:pPr marL="723900" lvl="1" indent="-266700" eaLnBrk="0" hangingPunct="0">
              <a:buFont typeface="Arial" charset="0"/>
              <a:buChar char="•"/>
              <a:defRPr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The management of very large 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amounts </a:t>
            </a:r>
            <a:r>
              <a:rPr lang="en-US" sz="3000" dirty="0">
                <a:latin typeface="Tahoma" pitchFamily="34" charset="0"/>
                <a:cs typeface="Tahoma" pitchFamily="34" charset="0"/>
              </a:rPr>
              <a:t>of data</a:t>
            </a:r>
          </a:p>
          <a:p>
            <a:pPr marL="723900" lvl="1" indent="-266700" eaLnBrk="0" hangingPunct="0">
              <a:buFont typeface="Wingdings" pitchFamily="2" charset="2"/>
              <a:buChar char="ü"/>
              <a:defRPr/>
            </a:pPr>
            <a:r>
              <a:rPr lang="en-US" sz="3000" b="1" dirty="0">
                <a:latin typeface="Tahoma" pitchFamily="34" charset="0"/>
                <a:cs typeface="Tahoma" pitchFamily="34" charset="0"/>
              </a:rPr>
              <a:t>iRODS</a:t>
            </a:r>
            <a:r>
              <a:rPr lang="en-US" sz="3000" dirty="0">
                <a:latin typeface="Tahoma" pitchFamily="34" charset="0"/>
                <a:cs typeface="Tahoma" pitchFamily="34" charset="0"/>
              </a:rPr>
              <a:t> as the data storage layer</a:t>
            </a: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 Data perpetuity</a:t>
            </a:r>
          </a:p>
          <a:p>
            <a:pPr lvl="1" eaLnBrk="0" hangingPunct="0">
              <a:buFont typeface="Arial" charset="0"/>
              <a:buChar char="•"/>
              <a:defRPr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 Data should be retained indefinitely</a:t>
            </a:r>
          </a:p>
          <a:p>
            <a:pPr lvl="1" eaLnBrk="0" hangingPunct="0">
              <a:buFont typeface="Wingdings" pitchFamily="2" charset="2"/>
              <a:buChar char="ü"/>
              <a:defRPr/>
            </a:pPr>
            <a:r>
              <a:rPr lang="en-US" sz="3000" b="1" dirty="0">
                <a:latin typeface="Tahoma" pitchFamily="34" charset="0"/>
                <a:cs typeface="Tahoma" pitchFamily="34" charset="0"/>
              </a:rPr>
              <a:t>Fedora Commons </a:t>
            </a:r>
            <a:r>
              <a:rPr lang="en-US" sz="3000" dirty="0">
                <a:latin typeface="Tahoma" pitchFamily="34" charset="0"/>
                <a:cs typeface="Tahoma" pitchFamily="34" charset="0"/>
              </a:rPr>
              <a:t>as the persistent repository</a:t>
            </a:r>
          </a:p>
          <a:p>
            <a:pPr eaLnBrk="0" hangingPunct="0">
              <a:buFont typeface="Arial" charset="0"/>
              <a:buChar char="•"/>
              <a:defRPr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 Extensibility &amp; Interoperability</a:t>
            </a:r>
          </a:p>
          <a:p>
            <a:pPr marL="723900" lvl="1" indent="-266700" eaLnBrk="0" hangingPunct="0">
              <a:buFont typeface="Arial" charset="0"/>
              <a:buChar char="•"/>
              <a:defRPr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The repository should be extensible to accommodate new domain models &amp; concepts</a:t>
            </a:r>
          </a:p>
          <a:p>
            <a:pPr marL="723900" lvl="1" indent="-266700" eaLnBrk="0" hangingPunct="0">
              <a:buFont typeface="Wingdings" pitchFamily="2" charset="2"/>
              <a:buChar char="ü"/>
              <a:defRPr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The </a:t>
            </a:r>
            <a:r>
              <a:rPr lang="en-US" sz="3000" b="1" dirty="0">
                <a:latin typeface="Tahoma" pitchFamily="34" charset="0"/>
                <a:cs typeface="Tahoma" pitchFamily="34" charset="0"/>
              </a:rPr>
              <a:t>PODD ontology 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will </a:t>
            </a:r>
            <a:r>
              <a:rPr lang="en-US" sz="3000" dirty="0">
                <a:latin typeface="Tahoma" pitchFamily="34" charset="0"/>
                <a:cs typeface="Tahoma" pitchFamily="34" charset="0"/>
              </a:rPr>
              <a:t>define essential domain 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concepts and allow for </a:t>
            </a:r>
            <a:r>
              <a:rPr lang="en-US" sz="3000" dirty="0">
                <a:latin typeface="Tahoma" pitchFamily="34" charset="0"/>
                <a:cs typeface="Tahoma" pitchFamily="34" charset="0"/>
              </a:rPr>
              <a:t>future 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extension</a:t>
            </a:r>
            <a:endParaRPr lang="en-US" sz="3000" dirty="0">
              <a:latin typeface="Tahoma" pitchFamily="34" charset="0"/>
              <a:cs typeface="Tahoma" pitchFamily="34" charset="0"/>
            </a:endParaRPr>
          </a:p>
          <a:p>
            <a:pPr marL="266700" indent="-266700" eaLnBrk="0" hangingPunct="0">
              <a:buFont typeface="Arial" charset="0"/>
              <a:buChar char="•"/>
              <a:defRPr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Data analysis</a:t>
            </a:r>
          </a:p>
          <a:p>
            <a:pPr marL="723900" lvl="1" indent="-266700" eaLnBrk="0" hangingPunct="0">
              <a:buFont typeface="Wingdings" pitchFamily="2" charset="2"/>
              <a:buChar char="ü"/>
              <a:defRPr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Providing </a:t>
            </a:r>
            <a:r>
              <a:rPr lang="en-US" sz="3000" b="1" dirty="0">
                <a:latin typeface="Tahoma" pitchFamily="34" charset="0"/>
                <a:cs typeface="Tahoma" pitchFamily="34" charset="0"/>
              </a:rPr>
              <a:t>ontology-based “context” </a:t>
            </a:r>
            <a:r>
              <a:rPr lang="en-US" sz="3000" dirty="0">
                <a:latin typeface="Tahoma" pitchFamily="34" charset="0"/>
                <a:cs typeface="Tahoma" pitchFamily="34" charset="0"/>
              </a:rPr>
              <a:t>around raw data to facilitate analysis</a:t>
            </a:r>
          </a:p>
        </p:txBody>
      </p:sp>
      <p:sp>
        <p:nvSpPr>
          <p:cNvPr id="1035" name="Rectangle 3"/>
          <p:cNvSpPr>
            <a:spLocks noChangeArrowheads="1"/>
          </p:cNvSpPr>
          <p:nvPr/>
        </p:nvSpPr>
        <p:spPr bwMode="auto">
          <a:xfrm>
            <a:off x="12266613" y="2774950"/>
            <a:ext cx="17145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6264" tIns="43132" rIns="86264" bIns="43132">
            <a:spAutoFit/>
          </a:bodyPr>
          <a:lstStyle/>
          <a:p>
            <a:pPr defTabSz="862013" eaLnBrk="0" hangingPunct="0"/>
            <a:endParaRPr lang="en-US" sz="8800" b="1">
              <a:latin typeface="Futura MdCn BT"/>
            </a:endParaRPr>
          </a:p>
        </p:txBody>
      </p:sp>
      <p:sp>
        <p:nvSpPr>
          <p:cNvPr id="1036" name="Text Box 9"/>
          <p:cNvSpPr txBox="1">
            <a:spLocks noChangeArrowheads="1"/>
          </p:cNvSpPr>
          <p:nvPr/>
        </p:nvSpPr>
        <p:spPr bwMode="auto">
          <a:xfrm>
            <a:off x="1387475" y="1230313"/>
            <a:ext cx="31530925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64" tIns="43132" rIns="86264" bIns="43132">
            <a:spAutoFit/>
          </a:bodyPr>
          <a:lstStyle/>
          <a:p>
            <a:pPr algn="ctr" defTabSz="862013" eaLnBrk="0" hangingPunct="0"/>
            <a:r>
              <a:rPr lang="en-GB" sz="8300" b="1">
                <a:solidFill>
                  <a:srgbClr val="000066"/>
                </a:solidFill>
                <a:latin typeface="Tahoma" pitchFamily="34" charset="0"/>
                <a:cs typeface="Tahoma" pitchFamily="34" charset="0"/>
              </a:rPr>
              <a:t>PODD </a:t>
            </a:r>
            <a:endParaRPr lang="en-GB" sz="5400" b="1">
              <a:solidFill>
                <a:srgbClr val="000066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7" name="Text Box 20"/>
          <p:cNvSpPr txBox="1">
            <a:spLocks noChangeArrowheads="1"/>
          </p:cNvSpPr>
          <p:nvPr/>
        </p:nvSpPr>
        <p:spPr bwMode="auto">
          <a:xfrm>
            <a:off x="1450975" y="3143611"/>
            <a:ext cx="314356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64" tIns="43132" rIns="86264" bIns="43132">
            <a:spAutoFit/>
          </a:bodyPr>
          <a:lstStyle/>
          <a:p>
            <a:pPr algn="ctr" eaLnBrk="0" hangingPunct="0"/>
            <a:r>
              <a:rPr lang="en-US" sz="3600" b="1" dirty="0">
                <a:solidFill>
                  <a:srgbClr val="000066"/>
                </a:solidFill>
                <a:latin typeface="Arial" pitchFamily="34" charset="0"/>
              </a:rPr>
              <a:t>Yuan-Fang </a:t>
            </a:r>
            <a:r>
              <a:rPr lang="en-US" sz="3600" b="1" dirty="0" smtClean="0">
                <a:solidFill>
                  <a:srgbClr val="000066"/>
                </a:solidFill>
                <a:latin typeface="Arial" pitchFamily="34" charset="0"/>
              </a:rPr>
              <a:t>Li, Faith Davies, Gavin Kennedy</a:t>
            </a:r>
            <a:endParaRPr lang="en-US" sz="3600" b="1" baseline="30000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1797269" y="4729163"/>
            <a:ext cx="10334625" cy="722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64" tIns="43132" rIns="86264" bIns="43132">
            <a:spAutoFit/>
          </a:bodyPr>
          <a:lstStyle/>
          <a:p>
            <a:pPr defTabSz="862013" eaLnBrk="0" hangingPunct="0">
              <a:spcAft>
                <a:spcPct val="20000"/>
              </a:spcAft>
              <a:defRPr/>
            </a:pPr>
            <a:r>
              <a:rPr lang="en-GB" sz="4500" dirty="0" smtClean="0">
                <a:solidFill>
                  <a:srgbClr val="000000"/>
                </a:solidFill>
                <a:latin typeface="Impact" pitchFamily="34" charset="0"/>
                <a:cs typeface="+mn-cs"/>
              </a:rPr>
              <a:t> What is PODD?</a:t>
            </a:r>
            <a:endParaRPr lang="en-US" sz="3600" dirty="0">
              <a:solidFill>
                <a:srgbClr val="000066"/>
              </a:solidFill>
              <a:latin typeface="Tahoma" pitchFamily="34" charset="0"/>
              <a:cs typeface="+mn-cs"/>
            </a:endParaRPr>
          </a:p>
          <a:p>
            <a:pPr marL="228600" indent="-228600" defTabSz="862013" eaLnBrk="0" hangingPunct="0">
              <a:buFont typeface="Arial" charset="0"/>
              <a:buChar char="•"/>
              <a:defRPr/>
            </a:pPr>
            <a:r>
              <a:rPr lang="en-US" sz="3000" b="1" dirty="0" err="1" smtClean="0">
                <a:latin typeface="Tahoma" pitchFamily="34" charset="0"/>
                <a:cs typeface="Tahoma" pitchFamily="34" charset="0"/>
              </a:rPr>
              <a:t>P</a:t>
            </a:r>
            <a:r>
              <a:rPr lang="en-US" sz="3000" dirty="0" err="1" smtClean="0">
                <a:latin typeface="Tahoma" pitchFamily="34" charset="0"/>
                <a:cs typeface="Tahoma" pitchFamily="34" charset="0"/>
              </a:rPr>
              <a:t>henomics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3000" b="1" dirty="0" smtClean="0">
                <a:latin typeface="Tahoma" pitchFamily="34" charset="0"/>
                <a:cs typeface="Tahoma" pitchFamily="34" charset="0"/>
              </a:rPr>
              <a:t>O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ntology </a:t>
            </a:r>
            <a:r>
              <a:rPr lang="en-US" sz="3000" b="1" dirty="0" smtClean="0">
                <a:latin typeface="Tahoma" pitchFamily="34" charset="0"/>
                <a:cs typeface="Tahoma" pitchFamily="34" charset="0"/>
              </a:rPr>
              <a:t>D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riven </a:t>
            </a:r>
            <a:r>
              <a:rPr lang="en-US" sz="3000" b="1" dirty="0" smtClean="0">
                <a:latin typeface="Tahoma" pitchFamily="34" charset="0"/>
                <a:cs typeface="Tahoma" pitchFamily="34" charset="0"/>
              </a:rPr>
              <a:t>D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ata Repository</a:t>
            </a:r>
          </a:p>
          <a:p>
            <a:pPr marL="228600" indent="-228600" defTabSz="862013" eaLnBrk="0" hangingPunct="0">
              <a:buFont typeface="Arial" charset="0"/>
              <a:buChar char="•"/>
              <a:defRPr/>
            </a:pPr>
            <a:r>
              <a:rPr lang="en-US" sz="3000" dirty="0" err="1" smtClean="0">
                <a:latin typeface="Tahoma" pitchFamily="34" charset="0"/>
                <a:cs typeface="Tahoma" pitchFamily="34" charset="0"/>
              </a:rPr>
              <a:t>NeAT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 (National </a:t>
            </a:r>
            <a:r>
              <a:rPr lang="en-US" sz="3000" dirty="0" err="1" smtClean="0">
                <a:latin typeface="Tahoma" pitchFamily="34" charset="0"/>
                <a:cs typeface="Tahoma" pitchFamily="34" charset="0"/>
              </a:rPr>
              <a:t>eResearch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 Architecture Taskforce) project</a:t>
            </a:r>
          </a:p>
          <a:p>
            <a:pPr marL="228600" indent="-228600" defTabSz="862013" eaLnBrk="0" hangingPunct="0">
              <a:defRPr/>
            </a:pPr>
            <a:endParaRPr lang="en-US" sz="3000" dirty="0" smtClean="0">
              <a:latin typeface="Tahoma" pitchFamily="34" charset="0"/>
              <a:cs typeface="Tahoma" pitchFamily="34" charset="0"/>
            </a:endParaRPr>
          </a:p>
          <a:p>
            <a:pPr marL="228600" indent="-228600" defTabSz="862013" eaLnBrk="0" hangingPunct="0">
              <a:spcAft>
                <a:spcPts val="600"/>
              </a:spcAft>
              <a:defRPr/>
            </a:pPr>
            <a:r>
              <a:rPr lang="en-US" sz="3000" b="1" dirty="0" smtClean="0">
                <a:latin typeface="Tahoma" pitchFamily="34" charset="0"/>
                <a:cs typeface="Tahoma" pitchFamily="34" charset="0"/>
              </a:rPr>
              <a:t>Goals:</a:t>
            </a:r>
          </a:p>
          <a:p>
            <a:pPr marL="228600" indent="-228600" defTabSz="862013" eaLnBrk="0" hangingPunct="0">
              <a:buFont typeface="Arial" charset="0"/>
              <a:buChar char="•"/>
              <a:defRPr/>
            </a:pPr>
            <a:r>
              <a:rPr lang="en-US" sz="3000" dirty="0" smtClean="0">
                <a:latin typeface="Tahoma" pitchFamily="34" charset="0"/>
                <a:cs typeface="Tahoma" pitchFamily="34" charset="0"/>
              </a:rPr>
              <a:t>satisfy </a:t>
            </a:r>
            <a:r>
              <a:rPr lang="en-US" sz="3000" dirty="0">
                <a:latin typeface="Tahoma" pitchFamily="34" charset="0"/>
                <a:cs typeface="Tahoma" pitchFamily="34" charset="0"/>
              </a:rPr>
              <a:t>the data management needs of </a:t>
            </a:r>
            <a:r>
              <a:rPr lang="en-US" sz="3000" dirty="0" err="1">
                <a:latin typeface="Tahoma" pitchFamily="34" charset="0"/>
                <a:cs typeface="Tahoma" pitchFamily="34" charset="0"/>
              </a:rPr>
              <a:t>phenomics</a:t>
            </a:r>
            <a:r>
              <a:rPr lang="en-US" sz="3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researchers in Australia</a:t>
            </a:r>
          </a:p>
          <a:p>
            <a:pPr marL="228600" indent="-228600" defTabSz="862013" eaLnBrk="0" hangingPunct="0">
              <a:buFont typeface="Arial" charset="0"/>
              <a:buChar char="•"/>
              <a:defRPr/>
            </a:pPr>
            <a:r>
              <a:rPr lang="en-US" sz="3000" dirty="0" smtClean="0">
                <a:latin typeface="Tahoma" pitchFamily="34" charset="0"/>
                <a:cs typeface="Tahoma" pitchFamily="34" charset="0"/>
              </a:rPr>
              <a:t>develop an online persistent data repository </a:t>
            </a:r>
          </a:p>
          <a:p>
            <a:pPr marL="228600" indent="-228600" defTabSz="862013" eaLnBrk="0" hangingPunct="0">
              <a:buFont typeface="Arial" charset="0"/>
              <a:buChar char="•"/>
              <a:defRPr/>
            </a:pPr>
            <a:r>
              <a:rPr lang="en-US" sz="3000" dirty="0" smtClean="0">
                <a:latin typeface="Tahoma" pitchFamily="34" charset="0"/>
                <a:cs typeface="Tahoma" pitchFamily="34" charset="0"/>
              </a:rPr>
              <a:t>support data capture, storage, annotation and publication</a:t>
            </a:r>
          </a:p>
          <a:p>
            <a:pPr marL="228600" indent="-228600" defTabSz="862013" eaLnBrk="0" hangingPunct="0">
              <a:buFont typeface="Arial" pitchFamily="34" charset="0"/>
              <a:buChar char="•"/>
              <a:defRPr/>
            </a:pPr>
            <a:r>
              <a:rPr lang="en-US" sz="3000" dirty="0" smtClean="0">
                <a:latin typeface="Tahoma" pitchFamily="34" charset="0"/>
                <a:cs typeface="Tahoma" pitchFamily="34" charset="0"/>
              </a:rPr>
              <a:t>provide an </a:t>
            </a:r>
            <a:r>
              <a:rPr lang="en-US" sz="3000" dirty="0">
                <a:latin typeface="Tahoma" pitchFamily="34" charset="0"/>
                <a:cs typeface="Tahoma" pitchFamily="34" charset="0"/>
              </a:rPr>
              <a:t>integrated approach to the study of phenotypes </a:t>
            </a:r>
            <a:endParaRPr lang="en-US" sz="3000" dirty="0" smtClean="0">
              <a:latin typeface="Tahoma" pitchFamily="34" charset="0"/>
              <a:cs typeface="Tahoma" pitchFamily="34" charset="0"/>
            </a:endParaRPr>
          </a:p>
          <a:p>
            <a:pPr marL="228600" indent="-228600" defTabSz="862013" eaLnBrk="0" hangingPunct="0">
              <a:buFont typeface="Arial" pitchFamily="34" charset="0"/>
              <a:buChar char="•"/>
              <a:defRPr/>
            </a:pPr>
            <a:r>
              <a:rPr lang="en-US" sz="3000" dirty="0" smtClean="0">
                <a:latin typeface="Tahoma" pitchFamily="34" charset="0"/>
                <a:cs typeface="Tahoma" pitchFamily="34" charset="0"/>
              </a:rPr>
              <a:t>ontology-based integration and reasoning</a:t>
            </a:r>
          </a:p>
          <a:p>
            <a:pPr marL="228600" indent="-228600" defTabSz="862013" eaLnBrk="0" hangingPunct="0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3000" b="1" dirty="0" smtClean="0">
                <a:latin typeface="Tahoma" pitchFamily="34" charset="0"/>
                <a:cs typeface="Tahoma" pitchFamily="34" charset="0"/>
              </a:rPr>
              <a:t>Key stakeholders</a:t>
            </a:r>
            <a:r>
              <a:rPr lang="en-US" sz="3000" b="1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685800" lvl="1" indent="-228600" defTabSz="862013" eaLnBrk="0" hangingPunct="0">
              <a:buFont typeface="Arial" charset="0"/>
              <a:buChar char="•"/>
              <a:defRPr/>
            </a:pPr>
            <a:r>
              <a:rPr lang="en-AU" sz="3000" dirty="0">
                <a:latin typeface="Tahoma" pitchFamily="34" charset="0"/>
                <a:cs typeface="Tahoma" pitchFamily="34" charset="0"/>
              </a:rPr>
              <a:t>The Australian </a:t>
            </a:r>
            <a:r>
              <a:rPr lang="en-AU" sz="3000" dirty="0" err="1">
                <a:latin typeface="Tahoma" pitchFamily="34" charset="0"/>
                <a:cs typeface="Tahoma" pitchFamily="34" charset="0"/>
              </a:rPr>
              <a:t>Phenomics</a:t>
            </a:r>
            <a:r>
              <a:rPr lang="en-AU" sz="3000" dirty="0">
                <a:latin typeface="Tahoma" pitchFamily="34" charset="0"/>
                <a:cs typeface="Tahoma" pitchFamily="34" charset="0"/>
              </a:rPr>
              <a:t> Network (APN)</a:t>
            </a:r>
          </a:p>
          <a:p>
            <a:pPr marL="685800" lvl="1" indent="-228600" defTabSz="862013" eaLnBrk="0" hangingPunct="0">
              <a:buFont typeface="Arial" charset="0"/>
              <a:buChar char="•"/>
              <a:defRPr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The Australian Plant </a:t>
            </a:r>
            <a:r>
              <a:rPr lang="en-US" sz="3000" dirty="0" err="1">
                <a:latin typeface="Tahoma" pitchFamily="34" charset="0"/>
                <a:cs typeface="Tahoma" pitchFamily="34" charset="0"/>
              </a:rPr>
              <a:t>Phenomics</a:t>
            </a:r>
            <a:r>
              <a:rPr lang="en-US" sz="3000" dirty="0">
                <a:latin typeface="Tahoma" pitchFamily="34" charset="0"/>
                <a:cs typeface="Tahoma" pitchFamily="34" charset="0"/>
              </a:rPr>
              <a:t> Facility (APPF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1039" name="Text Box 56"/>
          <p:cNvSpPr txBox="1">
            <a:spLocks noChangeArrowheads="1"/>
          </p:cNvSpPr>
          <p:nvPr/>
        </p:nvSpPr>
        <p:spPr bwMode="auto">
          <a:xfrm>
            <a:off x="1746250" y="12687300"/>
            <a:ext cx="9601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64" tIns="43132" rIns="86264" bIns="43132">
            <a:spAutoFit/>
          </a:bodyPr>
          <a:lstStyle/>
          <a:p>
            <a:pPr defTabSz="862013" eaLnBrk="0" hangingPunct="0">
              <a:spcAft>
                <a:spcPct val="50000"/>
              </a:spcAft>
            </a:pPr>
            <a:r>
              <a:rPr lang="en-GB" sz="4500">
                <a:solidFill>
                  <a:srgbClr val="000000"/>
                </a:solidFill>
                <a:latin typeface="Impact" pitchFamily="34" charset="0"/>
              </a:rPr>
              <a:t> The PODD Ontology</a:t>
            </a:r>
            <a:endParaRPr lang="en-GB" sz="45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40" name="Text Box 57"/>
          <p:cNvSpPr txBox="1">
            <a:spLocks noChangeArrowheads="1"/>
          </p:cNvSpPr>
          <p:nvPr/>
        </p:nvSpPr>
        <p:spPr bwMode="auto">
          <a:xfrm>
            <a:off x="12777788" y="12639675"/>
            <a:ext cx="94535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64" tIns="43132" rIns="86264" bIns="43132">
            <a:spAutoFit/>
          </a:bodyPr>
          <a:lstStyle/>
          <a:p>
            <a:pPr defTabSz="862013" eaLnBrk="0" hangingPunct="0">
              <a:spcAft>
                <a:spcPct val="50000"/>
              </a:spcAft>
            </a:pPr>
            <a:r>
              <a:rPr lang="en-GB" sz="4500">
                <a:solidFill>
                  <a:srgbClr val="000000"/>
                </a:solidFill>
                <a:latin typeface="Impact" pitchFamily="34" charset="0"/>
              </a:rPr>
              <a:t>System Architecture</a:t>
            </a:r>
            <a:endParaRPr lang="en-GB" sz="45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41" name="Text Box 73"/>
          <p:cNvSpPr txBox="1">
            <a:spLocks noChangeArrowheads="1"/>
          </p:cNvSpPr>
          <p:nvPr/>
        </p:nvSpPr>
        <p:spPr bwMode="auto">
          <a:xfrm>
            <a:off x="23140988" y="4733925"/>
            <a:ext cx="9377362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64" tIns="43132" rIns="86264" bIns="43132">
            <a:spAutoFit/>
          </a:bodyPr>
          <a:lstStyle/>
          <a:p>
            <a:pPr defTabSz="862013" eaLnBrk="0" hangingPunct="0">
              <a:spcAft>
                <a:spcPct val="50000"/>
              </a:spcAft>
            </a:pPr>
            <a:r>
              <a:rPr lang="en-GB" sz="4400" dirty="0">
                <a:solidFill>
                  <a:srgbClr val="000000"/>
                </a:solidFill>
                <a:latin typeface="Impact" pitchFamily="34" charset="0"/>
              </a:rPr>
              <a:t>The PODD Ontology</a:t>
            </a:r>
          </a:p>
        </p:txBody>
      </p:sp>
      <p:sp>
        <p:nvSpPr>
          <p:cNvPr id="1042" name="Text Box 26"/>
          <p:cNvSpPr txBox="1">
            <a:spLocks noChangeArrowheads="1"/>
          </p:cNvSpPr>
          <p:nvPr/>
        </p:nvSpPr>
        <p:spPr bwMode="auto">
          <a:xfrm>
            <a:off x="12658725" y="4702175"/>
            <a:ext cx="10287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64" tIns="43132" rIns="86264" bIns="43132">
            <a:spAutoFit/>
          </a:bodyPr>
          <a:lstStyle/>
          <a:p>
            <a:pPr defTabSz="862013" eaLnBrk="0" hangingPunct="0">
              <a:spcAft>
                <a:spcPct val="20000"/>
              </a:spcAft>
            </a:pPr>
            <a:r>
              <a:rPr lang="en-GB" sz="4500">
                <a:solidFill>
                  <a:srgbClr val="000000"/>
                </a:solidFill>
                <a:latin typeface="Impact" pitchFamily="34" charset="0"/>
              </a:rPr>
              <a:t>Challenges &amp; Proposed Solutions</a:t>
            </a:r>
            <a:endParaRPr lang="en-US" sz="4500">
              <a:solidFill>
                <a:srgbClr val="000066"/>
              </a:solidFill>
              <a:latin typeface="Tahoma" pitchFamily="34" charset="0"/>
            </a:endParaRPr>
          </a:p>
        </p:txBody>
      </p:sp>
      <p:sp>
        <p:nvSpPr>
          <p:cNvPr id="1043" name="Text Box 57"/>
          <p:cNvSpPr txBox="1">
            <a:spLocks noChangeArrowheads="1"/>
          </p:cNvSpPr>
          <p:nvPr/>
        </p:nvSpPr>
        <p:spPr bwMode="auto">
          <a:xfrm>
            <a:off x="23125113" y="12639675"/>
            <a:ext cx="945991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64" tIns="43132" rIns="86264" bIns="43132">
            <a:spAutoFit/>
          </a:bodyPr>
          <a:lstStyle/>
          <a:p>
            <a:pPr defTabSz="862013" eaLnBrk="0" hangingPunct="0">
              <a:spcAft>
                <a:spcPct val="50000"/>
              </a:spcAft>
            </a:pPr>
            <a:r>
              <a:rPr lang="en-GB" sz="4500">
                <a:solidFill>
                  <a:srgbClr val="000000"/>
                </a:solidFill>
                <a:latin typeface="Impact" pitchFamily="34" charset="0"/>
              </a:rPr>
              <a:t>Major Features</a:t>
            </a:r>
            <a:endParaRPr lang="en-GB" sz="45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44" name="Text Box 268"/>
          <p:cNvSpPr txBox="1">
            <a:spLocks noChangeArrowheads="1"/>
          </p:cNvSpPr>
          <p:nvPr/>
        </p:nvSpPr>
        <p:spPr bwMode="auto">
          <a:xfrm>
            <a:off x="23069550" y="13341350"/>
            <a:ext cx="9439275" cy="6556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8600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Data Acquisition</a:t>
            </a:r>
          </a:p>
          <a:p>
            <a:pPr marL="685800" lvl="1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Organization of research activities in hierarchies – projects, experiments, etc.</a:t>
            </a:r>
          </a:p>
          <a:p>
            <a:pPr marL="685800" lvl="1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Capture &amp; management of experimental data – raw images, analysis files</a:t>
            </a:r>
          </a:p>
          <a:p>
            <a:pPr marL="228600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Metadata 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capture</a:t>
            </a:r>
            <a:endParaRPr lang="en-US" sz="3000" dirty="0">
              <a:latin typeface="Tahoma" pitchFamily="34" charset="0"/>
              <a:cs typeface="Tahoma" pitchFamily="34" charset="0"/>
            </a:endParaRPr>
          </a:p>
          <a:p>
            <a:pPr marL="685800" lvl="1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Annotation of domain data with free text or ontological terms</a:t>
            </a:r>
          </a:p>
          <a:p>
            <a:pPr marL="228600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Data &amp; Metadata Dissemination</a:t>
            </a:r>
          </a:p>
          <a:p>
            <a:pPr marL="685800" lvl="1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Through publishing of objects on PODD web site</a:t>
            </a:r>
          </a:p>
          <a:p>
            <a:pPr marL="685800" lvl="1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Through OAI-ORE for automated harvesting</a:t>
            </a:r>
          </a:p>
          <a:p>
            <a:pPr marL="228600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Information Search</a:t>
            </a:r>
          </a:p>
          <a:p>
            <a:pPr marL="685800" lvl="1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Free-text &amp; faceted search</a:t>
            </a:r>
          </a:p>
          <a:p>
            <a:pPr marL="685800" lvl="1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Semantic query through RDF &amp; SPARQL</a:t>
            </a:r>
          </a:p>
        </p:txBody>
      </p:sp>
      <p:sp>
        <p:nvSpPr>
          <p:cNvPr id="1045" name="Rectangle 29"/>
          <p:cNvSpPr>
            <a:spLocks noChangeArrowheads="1"/>
          </p:cNvSpPr>
          <p:nvPr/>
        </p:nvSpPr>
        <p:spPr bwMode="auto">
          <a:xfrm>
            <a:off x="1419225" y="2278928"/>
            <a:ext cx="31467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GB" sz="5400" b="1" dirty="0" err="1" smtClean="0">
                <a:solidFill>
                  <a:srgbClr val="000066"/>
                </a:solidFill>
                <a:latin typeface="Tahoma" pitchFamily="34" charset="0"/>
                <a:cs typeface="Tahoma" pitchFamily="34" charset="0"/>
              </a:rPr>
              <a:t>Phenomics</a:t>
            </a:r>
            <a:r>
              <a:rPr lang="en-GB" sz="5400" b="1" dirty="0" smtClean="0">
                <a:solidFill>
                  <a:srgbClr val="000066"/>
                </a:solidFill>
                <a:latin typeface="Tahoma" pitchFamily="34" charset="0"/>
                <a:cs typeface="Tahoma" pitchFamily="34" charset="0"/>
              </a:rPr>
              <a:t> Data: An Ontological Approach </a:t>
            </a:r>
            <a:endParaRPr lang="en-AU" sz="5400" dirty="0"/>
          </a:p>
        </p:txBody>
      </p:sp>
      <p:sp>
        <p:nvSpPr>
          <p:cNvPr id="1046" name="Rectangle 104"/>
          <p:cNvSpPr>
            <a:spLocks noChangeArrowheads="1"/>
          </p:cNvSpPr>
          <p:nvPr/>
        </p:nvSpPr>
        <p:spPr bwMode="auto">
          <a:xfrm>
            <a:off x="0" y="0"/>
            <a:ext cx="343360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1047" name="Picture 31" descr="UQ_logo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74985" y="1715964"/>
            <a:ext cx="2743858" cy="264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" name="AutoShape 32" descr="http://www.ehmp.org/Images/top-page-gradient-hr.gif"/>
          <p:cNvSpPr>
            <a:spLocks noChangeAspect="1" noChangeArrowheads="1"/>
          </p:cNvSpPr>
          <p:nvPr/>
        </p:nvSpPr>
        <p:spPr bwMode="auto">
          <a:xfrm>
            <a:off x="0" y="0"/>
            <a:ext cx="3152775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49" name="AutoShape 33" descr="http://www.ehmp.org/Images/x.gif"/>
          <p:cNvSpPr>
            <a:spLocks noChangeAspect="1" noChangeArrowheads="1"/>
          </p:cNvSpPr>
          <p:nvPr/>
        </p:nvSpPr>
        <p:spPr bwMode="auto">
          <a:xfrm>
            <a:off x="0" y="0"/>
            <a:ext cx="9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50" name="AutoShape 34" descr="http://www.ehmp.org/Images/spacer.gif"/>
          <p:cNvSpPr>
            <a:spLocks noChangeAspect="1" noChangeArrowheads="1"/>
          </p:cNvSpPr>
          <p:nvPr/>
        </p:nvSpPr>
        <p:spPr bwMode="auto">
          <a:xfrm>
            <a:off x="0" y="0"/>
            <a:ext cx="95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51" name="AutoShape 35" descr="freshwater-methods-ind"/>
          <p:cNvSpPr>
            <a:spLocks noChangeAspect="1" noChangeArrowheads="1"/>
          </p:cNvSpPr>
          <p:nvPr/>
        </p:nvSpPr>
        <p:spPr bwMode="auto">
          <a:xfrm>
            <a:off x="0" y="0"/>
            <a:ext cx="24384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52" name="AutoShape 36" descr="http://www.ehmp.org/Images/x.gif"/>
          <p:cNvSpPr>
            <a:spLocks noChangeAspect="1" noChangeArrowheads="1"/>
          </p:cNvSpPr>
          <p:nvPr/>
        </p:nvSpPr>
        <p:spPr bwMode="auto">
          <a:xfrm>
            <a:off x="0" y="0"/>
            <a:ext cx="2571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53" name="AutoShape 37" descr="Click to download pdf of methods used and results:"/>
          <p:cNvSpPr>
            <a:spLocks noChangeAspect="1" noChangeArrowheads="1"/>
          </p:cNvSpPr>
          <p:nvPr/>
        </p:nvSpPr>
        <p:spPr bwMode="auto">
          <a:xfrm>
            <a:off x="0" y="0"/>
            <a:ext cx="23431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54" name="AutoShape 38" descr="http://www.ehmp.org/Images/x.gif"/>
          <p:cNvSpPr>
            <a:spLocks noChangeAspect="1" noChangeArrowheads="1"/>
          </p:cNvSpPr>
          <p:nvPr/>
        </p:nvSpPr>
        <p:spPr bwMode="auto">
          <a:xfrm>
            <a:off x="0" y="0"/>
            <a:ext cx="18764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55" name="AutoShape 39" descr="http://www.ehmp.org/Images/x.gif"/>
          <p:cNvSpPr>
            <a:spLocks noChangeAspect="1" noChangeArrowheads="1"/>
          </p:cNvSpPr>
          <p:nvPr/>
        </p:nvSpPr>
        <p:spPr bwMode="auto">
          <a:xfrm>
            <a:off x="0" y="0"/>
            <a:ext cx="5048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56" name="AutoShape 40" descr="http://www.ehmp.org/Images/x.gif"/>
          <p:cNvSpPr>
            <a:spLocks noChangeAspect="1" noChangeArrowheads="1"/>
          </p:cNvSpPr>
          <p:nvPr/>
        </p:nvSpPr>
        <p:spPr bwMode="auto">
          <a:xfrm>
            <a:off x="0" y="0"/>
            <a:ext cx="514350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57" name="AutoShape 41" descr="Physical/Chemical"/>
          <p:cNvSpPr>
            <a:spLocks noChangeAspect="1" noChangeArrowheads="1"/>
          </p:cNvSpPr>
          <p:nvPr/>
        </p:nvSpPr>
        <p:spPr bwMode="auto">
          <a:xfrm>
            <a:off x="0" y="0"/>
            <a:ext cx="1343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58" name="AutoShape 42" descr="http://www.ehmp.org/Images/x.gif"/>
          <p:cNvSpPr>
            <a:spLocks noChangeAspect="1" noChangeArrowheads="1"/>
          </p:cNvSpPr>
          <p:nvPr/>
        </p:nvSpPr>
        <p:spPr bwMode="auto">
          <a:xfrm>
            <a:off x="0" y="0"/>
            <a:ext cx="4095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59" name="AutoShape 43" descr="http://www.ehmp.org/Images/x.gif"/>
          <p:cNvSpPr>
            <a:spLocks noChangeAspect="1" noChangeArrowheads="1"/>
          </p:cNvSpPr>
          <p:nvPr/>
        </p:nvSpPr>
        <p:spPr bwMode="auto">
          <a:xfrm>
            <a:off x="0" y="0"/>
            <a:ext cx="9525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60" name="AutoShape 44" descr="Nutirent cycling"/>
          <p:cNvSpPr>
            <a:spLocks noChangeAspect="1" noChangeArrowheads="1"/>
          </p:cNvSpPr>
          <p:nvPr/>
        </p:nvSpPr>
        <p:spPr bwMode="auto">
          <a:xfrm>
            <a:off x="0" y="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61" name="AutoShape 45" descr="http://www.ehmp.org/Images/x.gif"/>
          <p:cNvSpPr>
            <a:spLocks noChangeAspect="1" noChangeArrowheads="1"/>
          </p:cNvSpPr>
          <p:nvPr/>
        </p:nvSpPr>
        <p:spPr bwMode="auto">
          <a:xfrm>
            <a:off x="0" y="0"/>
            <a:ext cx="4095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62" name="AutoShape 46" descr="http://www.ehmp.org/Images/x.gif"/>
          <p:cNvSpPr>
            <a:spLocks noChangeAspect="1" noChangeArrowheads="1"/>
          </p:cNvSpPr>
          <p:nvPr/>
        </p:nvSpPr>
        <p:spPr bwMode="auto">
          <a:xfrm>
            <a:off x="0" y="0"/>
            <a:ext cx="9525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63" name="AutoShape 47" descr="Ecosystem processes"/>
          <p:cNvSpPr>
            <a:spLocks noChangeAspect="1" noChangeArrowheads="1"/>
          </p:cNvSpPr>
          <p:nvPr/>
        </p:nvSpPr>
        <p:spPr bwMode="auto">
          <a:xfrm>
            <a:off x="0" y="0"/>
            <a:ext cx="1438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64" name="AutoShape 48" descr="http://www.ehmp.org/Images/x.gif"/>
          <p:cNvSpPr>
            <a:spLocks noChangeAspect="1" noChangeArrowheads="1"/>
          </p:cNvSpPr>
          <p:nvPr/>
        </p:nvSpPr>
        <p:spPr bwMode="auto">
          <a:xfrm>
            <a:off x="0" y="0"/>
            <a:ext cx="4095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65" name="AutoShape 49" descr="http://www.ehmp.org/Images/x.gif"/>
          <p:cNvSpPr>
            <a:spLocks noChangeAspect="1" noChangeArrowheads="1"/>
          </p:cNvSpPr>
          <p:nvPr/>
        </p:nvSpPr>
        <p:spPr bwMode="auto">
          <a:xfrm>
            <a:off x="0" y="0"/>
            <a:ext cx="9525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66" name="AutoShape 50" descr="Aquatic Macroinvertebrates"/>
          <p:cNvSpPr>
            <a:spLocks noChangeAspect="1" noChangeArrowheads="1"/>
          </p:cNvSpPr>
          <p:nvPr/>
        </p:nvSpPr>
        <p:spPr bwMode="auto">
          <a:xfrm>
            <a:off x="0" y="0"/>
            <a:ext cx="1362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67" name="AutoShape 51" descr="http://www.ehmp.org/Images/x.gif"/>
          <p:cNvSpPr>
            <a:spLocks noChangeAspect="1" noChangeArrowheads="1"/>
          </p:cNvSpPr>
          <p:nvPr/>
        </p:nvSpPr>
        <p:spPr bwMode="auto">
          <a:xfrm>
            <a:off x="0" y="0"/>
            <a:ext cx="4095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68" name="AutoShape 52" descr="http://www.ehmp.org/Images/x.gif"/>
          <p:cNvSpPr>
            <a:spLocks noChangeAspect="1" noChangeArrowheads="1"/>
          </p:cNvSpPr>
          <p:nvPr/>
        </p:nvSpPr>
        <p:spPr bwMode="auto">
          <a:xfrm>
            <a:off x="0" y="0"/>
            <a:ext cx="9525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69" name="AutoShape 53" descr="Fish"/>
          <p:cNvSpPr>
            <a:spLocks noChangeAspect="1" noChangeArrowheads="1"/>
          </p:cNvSpPr>
          <p:nvPr/>
        </p:nvSpPr>
        <p:spPr bwMode="auto">
          <a:xfrm>
            <a:off x="0" y="0"/>
            <a:ext cx="600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70" name="AutoShape 54" descr="http://www.ehmp.org/Images/x.gif"/>
          <p:cNvSpPr>
            <a:spLocks noChangeAspect="1" noChangeArrowheads="1"/>
          </p:cNvSpPr>
          <p:nvPr/>
        </p:nvSpPr>
        <p:spPr bwMode="auto">
          <a:xfrm>
            <a:off x="0" y="0"/>
            <a:ext cx="4095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71" name="Text Box 20"/>
          <p:cNvSpPr txBox="1">
            <a:spLocks noChangeArrowheads="1"/>
          </p:cNvSpPr>
          <p:nvPr/>
        </p:nvSpPr>
        <p:spPr bwMode="auto">
          <a:xfrm>
            <a:off x="1387475" y="3748375"/>
            <a:ext cx="31530925" cy="94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64" tIns="43132" rIns="86264" bIns="43132">
            <a:spAutoFit/>
          </a:bodyPr>
          <a:lstStyle/>
          <a:p>
            <a:pPr algn="ctr" eaLnBrk="0" hangingPunct="0"/>
            <a:r>
              <a:rPr lang="en-US" sz="3200" b="1" dirty="0" err="1">
                <a:solidFill>
                  <a:srgbClr val="000066"/>
                </a:solidFill>
                <a:latin typeface="Arial" pitchFamily="34" charset="0"/>
              </a:rPr>
              <a:t>eResearch</a:t>
            </a:r>
            <a:r>
              <a:rPr lang="en-US" sz="3200" b="1" dirty="0">
                <a:solidFill>
                  <a:srgbClr val="000066"/>
                </a:solidFill>
                <a:latin typeface="Arial" pitchFamily="34" charset="0"/>
              </a:rPr>
              <a:t> Lab, School of ITEE, The University of </a:t>
            </a:r>
            <a:r>
              <a:rPr lang="en-US" sz="3200" b="1" dirty="0" smtClean="0">
                <a:solidFill>
                  <a:srgbClr val="000066"/>
                </a:solidFill>
                <a:latin typeface="Arial" pitchFamily="34" charset="0"/>
              </a:rPr>
              <a:t>Queensland</a:t>
            </a:r>
            <a:br>
              <a:rPr lang="en-US" sz="3200" b="1" dirty="0" smtClean="0">
                <a:solidFill>
                  <a:srgbClr val="000066"/>
                </a:solidFill>
                <a:latin typeface="Arial" pitchFamily="34" charset="0"/>
              </a:rPr>
            </a:br>
            <a:r>
              <a:rPr lang="en-US" sz="2400" dirty="0" smtClean="0">
                <a:solidFill>
                  <a:srgbClr val="000066"/>
                </a:solidFill>
                <a:latin typeface="Arial" pitchFamily="34" charset="0"/>
              </a:rPr>
              <a:t>{uqyli4,f.davies,g.kennedy1}@</a:t>
            </a:r>
            <a:r>
              <a:rPr lang="en-US" sz="2400" dirty="0" err="1" smtClean="0">
                <a:solidFill>
                  <a:srgbClr val="000066"/>
                </a:solidFill>
                <a:latin typeface="Arial" pitchFamily="34" charset="0"/>
              </a:rPr>
              <a:t>uq.edu.au</a:t>
            </a:r>
            <a:endParaRPr lang="en-US" sz="2400" baseline="30000" dirty="0">
              <a:solidFill>
                <a:srgbClr val="000066"/>
              </a:solidFill>
              <a:latin typeface="Arial" pitchFamily="34" charset="0"/>
            </a:endParaRPr>
          </a:p>
        </p:txBody>
      </p:sp>
      <p:sp>
        <p:nvSpPr>
          <p:cNvPr id="1072" name="TextBox 18"/>
          <p:cNvSpPr txBox="1">
            <a:spLocks noChangeArrowheads="1"/>
          </p:cNvSpPr>
          <p:nvPr/>
        </p:nvSpPr>
        <p:spPr bwMode="auto">
          <a:xfrm>
            <a:off x="1762125" y="13541375"/>
            <a:ext cx="1049655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Domain objects are typed</a:t>
            </a:r>
          </a:p>
          <a:p>
            <a:pPr marL="685800" lvl="1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Rather than 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hard-wiring </a:t>
            </a:r>
            <a:r>
              <a:rPr lang="en-US" sz="3000" dirty="0">
                <a:latin typeface="Tahoma" pitchFamily="34" charset="0"/>
                <a:cs typeface="Tahoma" pitchFamily="34" charset="0"/>
              </a:rPr>
              <a:t>types (concepts), the PODD ontology is 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extensible</a:t>
            </a:r>
            <a:endParaRPr lang="en-US" sz="3000" dirty="0">
              <a:latin typeface="Tahoma" pitchFamily="34" charset="0"/>
              <a:cs typeface="Tahoma" pitchFamily="34" charset="0"/>
            </a:endParaRPr>
          </a:p>
          <a:p>
            <a:pPr marL="228600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Defines domain concepts</a:t>
            </a:r>
          </a:p>
          <a:p>
            <a:pPr marL="685800" lvl="1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Through OWL &amp; RDF(S) language constructs</a:t>
            </a:r>
          </a:p>
          <a:p>
            <a:pPr marL="228600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Enables the integration with other domain ontologies</a:t>
            </a:r>
          </a:p>
          <a:p>
            <a:pPr marL="685800" lvl="1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Facilitates information reuse, integration &amp; </a:t>
            </a:r>
            <a:r>
              <a:rPr lang="en-US" sz="3000" dirty="0" smtClean="0">
                <a:latin typeface="Tahoma" pitchFamily="34" charset="0"/>
                <a:cs typeface="Tahoma" pitchFamily="34" charset="0"/>
              </a:rPr>
              <a:t>publishing</a:t>
            </a:r>
          </a:p>
          <a:p>
            <a:pPr marL="685800" lvl="1" indent="-228600" eaLnBrk="0" hangingPunct="0">
              <a:buFont typeface="Arial" pitchFamily="34" charset="0"/>
              <a:buChar char="•"/>
            </a:pPr>
            <a:r>
              <a:rPr lang="en-US" sz="3000" dirty="0" smtClean="0">
                <a:latin typeface="Tahoma" pitchFamily="34" charset="0"/>
                <a:cs typeface="Tahoma" pitchFamily="34" charset="0"/>
              </a:rPr>
              <a:t>Leverages existing efforts in ontology development</a:t>
            </a:r>
            <a:endParaRPr lang="en-US" sz="3000" dirty="0">
              <a:latin typeface="Tahoma" pitchFamily="34" charset="0"/>
              <a:cs typeface="Tahoma" pitchFamily="34" charset="0"/>
            </a:endParaRPr>
          </a:p>
          <a:p>
            <a:pPr marL="228600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Ensures extensibility</a:t>
            </a:r>
          </a:p>
          <a:p>
            <a:pPr marL="685800" lvl="1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New concepts can be easily added by extending current ones</a:t>
            </a:r>
          </a:p>
          <a:p>
            <a:pPr marL="228600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Requires Services to support the </a:t>
            </a:r>
            <a:r>
              <a:rPr lang="en-US" altLang="zh-CN" sz="3000" dirty="0">
                <a:latin typeface="Tahoma" pitchFamily="34" charset="0"/>
                <a:ea typeface="SimSun" pitchFamily="2" charset="-122"/>
                <a:cs typeface="Tahoma" pitchFamily="34" charset="0"/>
              </a:rPr>
              <a:t>ingestion of new concepts &amp; validation of objects against </a:t>
            </a:r>
            <a:r>
              <a:rPr lang="en-US" altLang="zh-CN" sz="3000" dirty="0" smtClean="0">
                <a:latin typeface="Tahoma" pitchFamily="34" charset="0"/>
                <a:ea typeface="SimSun" pitchFamily="2" charset="-122"/>
                <a:cs typeface="Tahoma" pitchFamily="34" charset="0"/>
              </a:rPr>
              <a:t>concepts</a:t>
            </a:r>
          </a:p>
          <a:p>
            <a:pPr marL="228600" indent="-228600" eaLnBrk="0" hangingPunct="0"/>
            <a:endParaRPr lang="en-US" sz="3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73" name="Rectangle 2"/>
          <p:cNvSpPr>
            <a:spLocks noChangeArrowheads="1"/>
          </p:cNvSpPr>
          <p:nvPr/>
        </p:nvSpPr>
        <p:spPr bwMode="auto">
          <a:xfrm>
            <a:off x="22940963" y="5480050"/>
            <a:ext cx="9605962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264" tIns="43132" rIns="86264" bIns="43132">
            <a:spAutoFit/>
          </a:bodyPr>
          <a:lstStyle/>
          <a:p>
            <a:pPr marL="228600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A conceptual model for </a:t>
            </a:r>
            <a:r>
              <a:rPr lang="en-US" sz="3000" dirty="0" err="1">
                <a:latin typeface="Tahoma" pitchFamily="34" charset="0"/>
                <a:cs typeface="Tahoma" pitchFamily="34" charset="0"/>
              </a:rPr>
              <a:t>phenomics</a:t>
            </a:r>
            <a:r>
              <a:rPr lang="en-US" sz="3000" dirty="0">
                <a:latin typeface="Tahoma" pitchFamily="34" charset="0"/>
                <a:cs typeface="Tahoma" pitchFamily="34" charset="0"/>
              </a:rPr>
              <a:t> research</a:t>
            </a:r>
          </a:p>
          <a:p>
            <a:pPr marL="228600" indent="-228600" eaLnBrk="0" hangingPunct="0">
              <a:buFont typeface="Arial" pitchFamily="34" charset="0"/>
              <a:buChar char="•"/>
            </a:pPr>
            <a:r>
              <a:rPr lang="en-US" sz="3000" dirty="0">
                <a:latin typeface="Tahoma" pitchFamily="34" charset="0"/>
                <a:cs typeface="Tahoma" pitchFamily="34" charset="0"/>
              </a:rPr>
              <a:t>Reuse &amp; integrate components from well-known ontologies and datasets</a:t>
            </a:r>
            <a:endParaRPr lang="en-AU" sz="30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6987" y="1409058"/>
            <a:ext cx="3469904" cy="166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553713" y="3373820"/>
            <a:ext cx="3193812" cy="111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23267894" y="7021513"/>
          <a:ext cx="9018494" cy="5070401"/>
        </p:xfrm>
        <a:graphic>
          <a:graphicData uri="http://schemas.openxmlformats.org/presentationml/2006/ole">
            <p:oleObj spid="_x0000_s1028" name="Visio" r:id="rId7" imgW="7513848" imgH="4223634" progId="Visio.Drawing.11">
              <p:embed/>
            </p:oleObj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13271886" y="13422313"/>
          <a:ext cx="8673716" cy="6792453"/>
        </p:xfrm>
        <a:graphic>
          <a:graphicData uri="http://schemas.openxmlformats.org/presentationml/2006/ole">
            <p:oleObj spid="_x0000_s1030" name="Visio" r:id="rId8" imgW="5394391" imgH="4223634" progId="Visio.Drawing.11">
              <p:embed/>
            </p:oleObj>
          </a:graphicData>
        </a:graphic>
      </p:graphicFrame>
      <p:pic>
        <p:nvPicPr>
          <p:cNvPr id="1032" name="Picture 8" descr="APN Banne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20593049"/>
            <a:ext cx="6667500" cy="1333501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 cstate="print">
            <a:lum bright="71000"/>
          </a:blip>
          <a:srcRect/>
          <a:stretch>
            <a:fillRect/>
          </a:stretch>
        </p:blipFill>
        <p:spPr bwMode="auto">
          <a:xfrm>
            <a:off x="30946725" y="20457504"/>
            <a:ext cx="2967038" cy="146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5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5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4157</TotalTime>
  <Words>348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Visio</vt:lpstr>
      <vt:lpstr>Slide 1</vt:lpstr>
    </vt:vector>
  </TitlesOfParts>
  <Company>University of New South Wales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General</dc:creator>
  <cp:lastModifiedBy>liyf</cp:lastModifiedBy>
  <cp:revision>401</cp:revision>
  <cp:lastPrinted>1999-10-15T04:41:30Z</cp:lastPrinted>
  <dcterms:created xsi:type="dcterms:W3CDTF">1999-09-27T11:12:21Z</dcterms:created>
  <dcterms:modified xsi:type="dcterms:W3CDTF">2009-10-30T04:25:49Z</dcterms:modified>
</cp:coreProperties>
</file>