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7" r:id="rId1"/>
  </p:sldMasterIdLst>
  <p:notesMasterIdLst>
    <p:notesMasterId r:id="rId25"/>
  </p:notesMasterIdLst>
  <p:sldIdLst>
    <p:sldId id="256" r:id="rId2"/>
    <p:sldId id="257" r:id="rId3"/>
    <p:sldId id="282" r:id="rId4"/>
    <p:sldId id="258" r:id="rId5"/>
    <p:sldId id="283" r:id="rId6"/>
    <p:sldId id="287" r:id="rId7"/>
    <p:sldId id="288" r:id="rId8"/>
    <p:sldId id="289" r:id="rId9"/>
    <p:sldId id="290" r:id="rId10"/>
    <p:sldId id="284" r:id="rId11"/>
    <p:sldId id="293" r:id="rId12"/>
    <p:sldId id="295" r:id="rId13"/>
    <p:sldId id="297" r:id="rId14"/>
    <p:sldId id="296" r:id="rId15"/>
    <p:sldId id="298" r:id="rId16"/>
    <p:sldId id="299" r:id="rId17"/>
    <p:sldId id="300" r:id="rId18"/>
    <p:sldId id="301" r:id="rId19"/>
    <p:sldId id="302" r:id="rId20"/>
    <p:sldId id="303" r:id="rId21"/>
    <p:sldId id="304" r:id="rId22"/>
    <p:sldId id="285" r:id="rId23"/>
    <p:sldId id="292" r:id="rId24"/>
  </p:sldIdLst>
  <p:sldSz cx="9144000" cy="5143500" type="screen16x9"/>
  <p:notesSz cx="6858000" cy="9144000"/>
  <p:embeddedFontLst>
    <p:embeddedFont>
      <p:font typeface="Advent Pro Medium" panose="020B0604020202020204" charset="0"/>
      <p:regular r:id="rId26"/>
      <p:bold r:id="rId27"/>
    </p:embeddedFont>
    <p:embeddedFont>
      <p:font typeface="Advent Pro SemiBold" panose="020B0604020202020204" charset="0"/>
      <p:regular r:id="rId28"/>
      <p:bold r:id="rId29"/>
    </p:embeddedFont>
    <p:embeddedFont>
      <p:font typeface="Century Gothic" panose="020B0502020202020204" pitchFamily="34" charset="0"/>
      <p:regular r:id="rId30"/>
      <p:bold r:id="rId31"/>
      <p:italic r:id="rId32"/>
      <p:boldItalic r:id="rId33"/>
    </p:embeddedFont>
    <p:embeddedFont>
      <p:font typeface="Fira Sans Condensed Medium" panose="020B06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Livvic Light" pitchFamily="2" charset="0"/>
      <p:regular r:id="rId42"/>
      <p:italic r:id="rId43"/>
    </p:embeddedFont>
    <p:embeddedFont>
      <p:font typeface="Maven Pro" panose="020B0604020202020204" charset="0"/>
      <p:regular r:id="rId44"/>
      <p:bold r:id="rId45"/>
    </p:embeddedFont>
    <p:embeddedFont>
      <p:font typeface="Nunito Light" pitchFamily="2" charset="0"/>
      <p:regular r:id="rId46"/>
      <p:italic r:id="rId47"/>
    </p:embeddedFont>
    <p:embeddedFont>
      <p:font typeface="Share Tech" panose="020B0604020202020204" charset="0"/>
      <p:regular r:id="rId48"/>
    </p:embeddedFont>
    <p:embeddedFont>
      <p:font typeface="Wingdings 3" panose="05040102010807070707" pitchFamily="18" charset="2"/>
      <p:regular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4B8CB-EFF5-432F-9E0F-18572FD9A4C2}">
  <a:tblStyle styleId="{D6A4B8CB-EFF5-432F-9E0F-18572FD9A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4900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77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8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6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24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7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0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3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5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1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85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2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4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1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13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8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6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7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3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6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9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6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442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694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6086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3162602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4432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40308908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el estilo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132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8798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57794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2338978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38346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2733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364147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940243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37909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06060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12485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261875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425819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3302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1300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270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8488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7309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5539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6905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9/2/2022</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860079"/>
      </p:ext>
    </p:extLst>
  </p:cSld>
  <p:clrMap bg1="dk1" tx1="lt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 id="2147484038" r:id="rId21"/>
    <p:sldLayoutId id="2147484039" r:id="rId22"/>
    <p:sldLayoutId id="2147484040" r:id="rId23"/>
    <p:sldLayoutId id="2147484041" r:id="rId24"/>
    <p:sldLayoutId id="2147484042" r:id="rId25"/>
    <p:sldLayoutId id="2147484043" r:id="rId26"/>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1253414"/>
            <a:ext cx="6020700" cy="25644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dirty="0"/>
              <a:t>MILESTONE 4</a:t>
            </a:r>
            <a:r>
              <a:rPr lang="en" dirty="0"/>
              <a:t> </a:t>
            </a:r>
            <a:br>
              <a:rPr lang="en" dirty="0"/>
            </a:br>
            <a:r>
              <a:rPr lang="en-US" dirty="0">
                <a:solidFill>
                  <a:schemeClr val="accent2"/>
                </a:solidFill>
              </a:rPr>
              <a:t>SQL FOR DATA SCIENCE </a:t>
            </a:r>
            <a:r>
              <a:rPr lang="en-US" dirty="0">
                <a:solidFill>
                  <a:schemeClr val="bg1"/>
                </a:solidFill>
                <a:highlight>
                  <a:srgbClr val="FFFF00"/>
                </a:highlight>
              </a:rPr>
              <a:t>CAPSTONE PROJECT</a:t>
            </a:r>
            <a:endParaRPr dirty="0">
              <a:solidFill>
                <a:schemeClr val="bg1"/>
              </a:solidFill>
              <a:highlight>
                <a:srgbClr val="FFFF00"/>
              </a:highlight>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DISCUSS INSIGHTS DISCOVERED</a:t>
            </a:r>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47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438008"/>
            <a:ext cx="8158318" cy="3058836"/>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Among the main discoveries when looking at the more ordered data, it was that although the diversity in the participants increased over time, the difference is very marked between seasons. Likewise, the medals obtained as a function of time have been obtaining a more stable line, that is, it is normalized.</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There are significant differences between male and female participants not only in expected height and weight, but also in age. The first two differences can be attributed to biology. Although the last one may require more than that: social factors are worth considering at the same time.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Although the ratio between summer and winter Olympics is indeed different, it turns out that men dominate. My first assumption is that the ratio of women to men has increased over time. I started digging into it.</a:t>
            </a:r>
            <a:endParaRPr sz="1400" dirty="0"/>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Findings</a:t>
            </a:r>
            <a:endParaRPr dirty="0"/>
          </a:p>
        </p:txBody>
      </p:sp>
    </p:spTree>
    <p:extLst>
      <p:ext uri="{BB962C8B-B14F-4D97-AF65-F5344CB8AC3E}">
        <p14:creationId xmlns:p14="http://schemas.microsoft.com/office/powerpoint/2010/main" val="6528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pic>
        <p:nvPicPr>
          <p:cNvPr id="11" name="Imagen 10">
            <a:extLst>
              <a:ext uri="{FF2B5EF4-FFF2-40B4-BE49-F238E27FC236}">
                <a16:creationId xmlns:a16="http://schemas.microsoft.com/office/drawing/2014/main" id="{C1B24F6E-2762-46C4-AC79-C923BD09A9C5}"/>
              </a:ext>
            </a:extLst>
          </p:cNvPr>
          <p:cNvPicPr/>
          <p:nvPr/>
        </p:nvPicPr>
        <p:blipFill>
          <a:blip r:embed="rId3"/>
          <a:stretch/>
        </p:blipFill>
        <p:spPr>
          <a:xfrm>
            <a:off x="2507400" y="211680"/>
            <a:ext cx="5020200" cy="3287880"/>
          </a:xfrm>
          <a:prstGeom prst="rect">
            <a:avLst/>
          </a:prstGeom>
          <a:ln>
            <a:noFill/>
          </a:ln>
        </p:spPr>
      </p:pic>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Over time, the proportion of medals fluctuated greatly in the competition seasons, but eventually stabilized. This can be interpreted as the establishment of standards on these issues.</a:t>
            </a:r>
            <a:endParaRPr lang="es-PE" sz="1600" dirty="0">
              <a:solidFill>
                <a:schemeClr val="tx1"/>
              </a:solidFill>
            </a:endParaRPr>
          </a:p>
        </p:txBody>
      </p:sp>
    </p:spTree>
    <p:extLst>
      <p:ext uri="{BB962C8B-B14F-4D97-AF65-F5344CB8AC3E}">
        <p14:creationId xmlns:p14="http://schemas.microsoft.com/office/powerpoint/2010/main" val="327196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We can see that the age range of the athletes who won medals in the Olympics is mostly in the range of 20-30 years of age, in contrast to the number of participants.</a:t>
            </a:r>
          </a:p>
          <a:p>
            <a:endParaRPr lang="es-PE" sz="1600" dirty="0">
              <a:solidFill>
                <a:schemeClr val="tx1"/>
              </a:solidFill>
            </a:endParaRPr>
          </a:p>
        </p:txBody>
      </p:sp>
      <p:pic>
        <p:nvPicPr>
          <p:cNvPr id="1026" name="Picture 2">
            <a:extLst>
              <a:ext uri="{FF2B5EF4-FFF2-40B4-BE49-F238E27FC236}">
                <a16:creationId xmlns:a16="http://schemas.microsoft.com/office/drawing/2014/main" id="{B338A8AB-32AB-4C3C-9D8D-2A605D650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175" y="662575"/>
            <a:ext cx="39338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The different gold, silver and bronze medals have obtained relative percentages; however, they also have more stability, and this may be due to the reasons.</a:t>
            </a:r>
            <a:endParaRPr lang="es-PE" sz="1600" dirty="0">
              <a:solidFill>
                <a:schemeClr val="tx1"/>
              </a:solidFill>
            </a:endParaRPr>
          </a:p>
        </p:txBody>
      </p:sp>
      <p:pic>
        <p:nvPicPr>
          <p:cNvPr id="13" name="Imagen 12">
            <a:extLst>
              <a:ext uri="{FF2B5EF4-FFF2-40B4-BE49-F238E27FC236}">
                <a16:creationId xmlns:a16="http://schemas.microsoft.com/office/drawing/2014/main" id="{F9D0B46D-9E13-403F-815A-C1AE7EB5DB26}"/>
              </a:ext>
            </a:extLst>
          </p:cNvPr>
          <p:cNvPicPr/>
          <p:nvPr/>
        </p:nvPicPr>
        <p:blipFill>
          <a:blip r:embed="rId3"/>
          <a:stretch/>
        </p:blipFill>
        <p:spPr>
          <a:xfrm>
            <a:off x="2091289" y="102509"/>
            <a:ext cx="4978800" cy="3287880"/>
          </a:xfrm>
          <a:prstGeom prst="rect">
            <a:avLst/>
          </a:prstGeom>
          <a:ln>
            <a:noFill/>
          </a:ln>
        </p:spPr>
      </p:pic>
    </p:spTree>
    <p:extLst>
      <p:ext uri="{BB962C8B-B14F-4D97-AF65-F5344CB8AC3E}">
        <p14:creationId xmlns:p14="http://schemas.microsoft.com/office/powerpoint/2010/main" val="162951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This assumption seems to be correct. Over time, the ratio of women to men has indeed increased. This is reflected in a more detailed analysis of the whole, by filters such as sports, city and year of competition.</a:t>
            </a:r>
            <a:endParaRPr lang="es-PE" sz="1600" dirty="0">
              <a:solidFill>
                <a:schemeClr val="tx1"/>
              </a:solidFill>
            </a:endParaRPr>
          </a:p>
        </p:txBody>
      </p:sp>
      <p:pic>
        <p:nvPicPr>
          <p:cNvPr id="14" name="Imagen 13">
            <a:extLst>
              <a:ext uri="{FF2B5EF4-FFF2-40B4-BE49-F238E27FC236}">
                <a16:creationId xmlns:a16="http://schemas.microsoft.com/office/drawing/2014/main" id="{8EAA9D8D-F5B2-449A-90AB-DB9F6F285326}"/>
              </a:ext>
            </a:extLst>
          </p:cNvPr>
          <p:cNvPicPr/>
          <p:nvPr/>
        </p:nvPicPr>
        <p:blipFill>
          <a:blip r:embed="rId3"/>
          <a:stretch/>
        </p:blipFill>
        <p:spPr>
          <a:xfrm>
            <a:off x="2258422" y="190429"/>
            <a:ext cx="4932000" cy="3287880"/>
          </a:xfrm>
          <a:prstGeom prst="rect">
            <a:avLst/>
          </a:prstGeom>
          <a:ln>
            <a:noFill/>
          </a:ln>
        </p:spPr>
      </p:pic>
    </p:spTree>
    <p:extLst>
      <p:ext uri="{BB962C8B-B14F-4D97-AF65-F5344CB8AC3E}">
        <p14:creationId xmlns:p14="http://schemas.microsoft.com/office/powerpoint/2010/main" val="41503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length of the array of the number of medal count in the winter Olympics and summer Olympics are different because Winter Olympics started in 1924, but Summer Olympics started in 1896. Therefore, I must create a new shortened table of the summer Olympics started in 1924 to match the length of the winter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57086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Pearson correlation coefficient between the total number of medals in the winter and summer Olympics from 1924 to 2016, is 0.94, which is highly positive.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the performance of a country in winter Olympics is highly correlated to that in summer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100326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6"/>
            <a:ext cx="3733558" cy="231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then calculate the standard deviation in country performance through years. A Comparison between average std of Winter and that of Summer Olympics will help.</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6922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475</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summer olympics</a:t>
            </a:r>
            <a:endParaRPr dirty="0"/>
          </a:p>
        </p:txBody>
      </p:sp>
    </p:spTree>
    <p:extLst>
      <p:ext uri="{BB962C8B-B14F-4D97-AF65-F5344CB8AC3E}">
        <p14:creationId xmlns:p14="http://schemas.microsoft.com/office/powerpoint/2010/main" val="2697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b="1" dirty="0"/>
              <a:t>Review Criteria:</a:t>
            </a:r>
            <a:endParaRPr b="1" dirty="0"/>
          </a:p>
          <a:p>
            <a:pPr marL="0" lvl="0" indent="0" algn="l" rtl="0">
              <a:lnSpc>
                <a:spcPct val="100000"/>
              </a:lnSpc>
              <a:spcBef>
                <a:spcPts val="1600"/>
              </a:spcBef>
              <a:spcAft>
                <a:spcPts val="0"/>
              </a:spcAft>
              <a:buNone/>
            </a:pPr>
            <a:r>
              <a:rPr lang="en-US" b="1" dirty="0"/>
              <a:t>Your presentation will be a culmination of the other milestones you completed in this project-based course. You will create your presentation using any media you choose and use the Rich Text Editor feature to submit your presentation. </a:t>
            </a:r>
          </a:p>
          <a:p>
            <a:pPr marL="0" lvl="0" indent="0" algn="l" rtl="0">
              <a:lnSpc>
                <a:spcPct val="100000"/>
              </a:lnSpc>
              <a:spcBef>
                <a:spcPts val="1600"/>
              </a:spcBef>
              <a:spcAft>
                <a:spcPts val="0"/>
              </a:spcAft>
              <a:buNone/>
            </a:pPr>
            <a:r>
              <a:rPr lang="es-PE" b="1" dirty="0"/>
              <a:t>For presentation ideas:</a:t>
            </a:r>
          </a:p>
          <a:p>
            <a:pPr marL="171450" indent="-171450">
              <a:spcBef>
                <a:spcPts val="1600"/>
              </a:spcBef>
            </a:pPr>
            <a:r>
              <a:rPr lang="es-PE" b="1" dirty="0"/>
              <a:t>Look at DataBricks and markdown (notebooks)</a:t>
            </a:r>
          </a:p>
          <a:p>
            <a:pPr marL="171450" indent="-171450">
              <a:spcBef>
                <a:spcPts val="1600"/>
              </a:spcBef>
            </a:pPr>
            <a:r>
              <a:rPr lang="es-PE" b="1" dirty="0"/>
              <a:t>Visualizations … raw data Infographics</a:t>
            </a:r>
          </a:p>
          <a:p>
            <a:pPr marL="171450" indent="-171450">
              <a:spcBef>
                <a:spcPts val="1600"/>
              </a:spcBef>
            </a:pPr>
            <a:r>
              <a:rPr lang="es-PE" b="1" dirty="0"/>
              <a:t>Presentation Styles / Audiences</a:t>
            </a:r>
          </a:p>
          <a:p>
            <a:pPr marL="171450" indent="-171450">
              <a:spcBef>
                <a:spcPts val="1600"/>
              </a:spcBef>
            </a:pPr>
            <a:r>
              <a:rPr lang="es-PE" b="1" dirty="0"/>
              <a:t>Reference SQL output vs. Visualizations</a:t>
            </a:r>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Milestone Week 04</a:t>
            </a:r>
            <a:endParaRPr dirty="0">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153</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winter olympics</a:t>
            </a:r>
            <a:endParaRPr dirty="0"/>
          </a:p>
        </p:txBody>
      </p:sp>
    </p:spTree>
    <p:extLst>
      <p:ext uri="{BB962C8B-B14F-4D97-AF65-F5344CB8AC3E}">
        <p14:creationId xmlns:p14="http://schemas.microsoft.com/office/powerpoint/2010/main" val="259163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1</a:t>
            </a:r>
            <a:endParaRPr dirty="0"/>
          </a:p>
        </p:txBody>
      </p:sp>
      <p:sp>
        <p:nvSpPr>
          <p:cNvPr id="605" name="Google Shape;605;p30"/>
          <p:cNvSpPr txBox="1">
            <a:spLocks noGrp="1"/>
          </p:cNvSpPr>
          <p:nvPr>
            <p:ph type="subTitle" idx="1"/>
          </p:nvPr>
        </p:nvSpPr>
        <p:spPr>
          <a:xfrm>
            <a:off x="751562" y="1865495"/>
            <a:ext cx="2348279" cy="1717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Yes, a country's performance at the Winter Olympics is closely related to that of the Summer Olympics, i.e., with its seasonal variation</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2</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Yes, the age of the participants influences their medal haul</a:t>
            </a:r>
          </a:p>
        </p:txBody>
      </p:sp>
      <p:sp>
        <p:nvSpPr>
          <p:cNvPr id="602" name="Google Shape;602;p30"/>
          <p:cNvSpPr txBox="1">
            <a:spLocks noGrp="1"/>
          </p:cNvSpPr>
          <p:nvPr>
            <p:ph type="ctrTitle" idx="4"/>
          </p:nvPr>
        </p:nvSpPr>
        <p:spPr>
          <a:xfrm>
            <a:off x="5117639" y="322254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3</a:t>
            </a:r>
            <a:endParaRPr dirty="0"/>
          </a:p>
        </p:txBody>
      </p:sp>
      <p:sp>
        <p:nvSpPr>
          <p:cNvPr id="607" name="Google Shape;607;p30"/>
          <p:cNvSpPr txBox="1">
            <a:spLocks noGrp="1"/>
          </p:cNvSpPr>
          <p:nvPr>
            <p:ph type="subTitle" idx="5"/>
          </p:nvPr>
        </p:nvSpPr>
        <p:spPr>
          <a:xfrm>
            <a:off x="5015939" y="3714841"/>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Women's participation has increased from 1896 to 2016</a:t>
            </a:r>
            <a:endParaRPr dirty="0"/>
          </a:p>
        </p:txBody>
      </p:sp>
      <p:sp>
        <p:nvSpPr>
          <p:cNvPr id="600" name="Google Shape;600;p30"/>
          <p:cNvSpPr txBox="1">
            <a:spLocks noGrp="1"/>
          </p:cNvSpPr>
          <p:nvPr>
            <p:ph type="ctrTitle" idx="6"/>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Final</a:t>
            </a:r>
            <a:endParaRPr sz="3000"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4090517" y="3362221"/>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379673" y="2470669"/>
            <a:ext cx="964346" cy="818758"/>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4251389" y="3459701"/>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185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64506" y="1064712"/>
            <a:ext cx="4870393" cy="2567835"/>
          </a:xfrm>
          <a:prstGeom prst="rect">
            <a:avLst/>
          </a:prstGeom>
        </p:spPr>
        <p:txBody>
          <a:bodyPr spcFirstLastPara="1" wrap="square" lIns="91425" tIns="91425" rIns="91425" bIns="91425" anchor="b" anchorCtr="0">
            <a:noAutofit/>
          </a:bodyPr>
          <a:lstStyle/>
          <a:p>
            <a:r>
              <a:rPr lang="es-PE" dirty="0"/>
              <a:t>RECOMMENDATIONS AND </a:t>
            </a:r>
            <a:br>
              <a:rPr lang="es-PE" dirty="0"/>
            </a:br>
            <a:r>
              <a:rPr lang="es-PE" dirty="0"/>
              <a:t>ACTIONS</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8717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437921"/>
            <a:ext cx="3948612" cy="3745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information analyzed from this dataset can be quite useful for many groups, including sports sales managers, as they can invest in comfortable accessories for sports. Also, the sports equipment to be feasible to adapt to all ages, ease of movement, location, among others. Finally, if the data were better treated, the information could be exploited much more to make predictions based on the performance of athletes and increase the dissemination of sport to continue encouraging women to take part in these sports.</a:t>
            </a:r>
            <a:endParaRPr sz="16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Buena idea contorno">
            <a:extLst>
              <a:ext uri="{FF2B5EF4-FFF2-40B4-BE49-F238E27FC236}">
                <a16:creationId xmlns:a16="http://schemas.microsoft.com/office/drawing/2014/main" id="{CCA4E5C7-E308-402E-91BC-712CD4FD5A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9109" y="1723426"/>
            <a:ext cx="1842974" cy="1842974"/>
          </a:xfrm>
          <a:prstGeom prst="rect">
            <a:avLst/>
          </a:prstGeom>
        </p:spPr>
      </p:pic>
    </p:spTree>
    <p:extLst>
      <p:ext uri="{BB962C8B-B14F-4D97-AF65-F5344CB8AC3E}">
        <p14:creationId xmlns:p14="http://schemas.microsoft.com/office/powerpoint/2010/main" val="25093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52699" y="763806"/>
            <a:ext cx="8379912" cy="397360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b="1" dirty="0"/>
              <a:t>Build on Project Proposal</a:t>
            </a:r>
          </a:p>
          <a:p>
            <a:pPr marL="0" lvl="0" indent="0" algn="l" rtl="0">
              <a:lnSpc>
                <a:spcPct val="100000"/>
              </a:lnSpc>
              <a:spcBef>
                <a:spcPts val="0"/>
              </a:spcBef>
              <a:spcAft>
                <a:spcPts val="0"/>
              </a:spcAft>
              <a:buNone/>
            </a:pPr>
            <a:r>
              <a:rPr lang="en-US" sz="1100" dirty="0"/>
              <a:t>Build on your project proposal (from Milestone 1) that described the client or dataset you chose, the approach you were going to take, your initial hypotheses, and your initial approach. Include descriptive stats and any visualizations from your data exploration. You want to highlight key learnings from your data exploration and any </a:t>
            </a:r>
            <a:r>
              <a:rPr lang="en-US" sz="1100" dirty="0" err="1"/>
              <a:t>aha's</a:t>
            </a:r>
            <a:r>
              <a:rPr lang="en-US" sz="1100" dirty="0"/>
              <a:t> or changes to your plan as a results of your findings:</a:t>
            </a:r>
          </a:p>
          <a:p>
            <a:pPr marL="171450" indent="-171450"/>
            <a:r>
              <a:rPr lang="en-US" sz="1100" dirty="0"/>
              <a:t>Include Client/Hypotheses/Approach</a:t>
            </a:r>
          </a:p>
          <a:p>
            <a:pPr marL="171450" indent="-171450"/>
            <a:r>
              <a:rPr lang="en-US" sz="1100" dirty="0"/>
              <a:t>Include artifacts from previous modules</a:t>
            </a:r>
          </a:p>
          <a:p>
            <a:pPr marL="171450" indent="-171450"/>
            <a:r>
              <a:rPr lang="en-US" sz="1100" dirty="0"/>
              <a:t>Include results (good and bad paths); Correlations / regressions</a:t>
            </a:r>
          </a:p>
          <a:p>
            <a:pPr marL="171450" indent="-171450"/>
            <a:r>
              <a:rPr lang="en-US" sz="1100" dirty="0"/>
              <a:t>Graphics / Visualizations</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Discuss Insights Discovered</a:t>
            </a:r>
          </a:p>
          <a:p>
            <a:pPr marL="0" lvl="0" indent="0" algn="l" rtl="0">
              <a:lnSpc>
                <a:spcPct val="100000"/>
              </a:lnSpc>
              <a:spcBef>
                <a:spcPts val="0"/>
              </a:spcBef>
              <a:spcAft>
                <a:spcPts val="0"/>
              </a:spcAft>
              <a:buNone/>
            </a:pPr>
            <a:r>
              <a:rPr lang="en-US" sz="1100" dirty="0"/>
              <a:t>Discuss insights discovered (results from your diving deeper / going broader analysis). This is where you put your spin on what you’ve discovered</a:t>
            </a:r>
          </a:p>
          <a:p>
            <a:pPr marL="0" lvl="0" indent="0" algn="l" rtl="0">
              <a:lnSpc>
                <a:spcPct val="100000"/>
              </a:lnSpc>
              <a:spcBef>
                <a:spcPts val="0"/>
              </a:spcBef>
              <a:spcAft>
                <a:spcPts val="0"/>
              </a:spcAft>
              <a:buNone/>
            </a:pPr>
            <a:endParaRPr lang="en-US" sz="1100" dirty="0"/>
          </a:p>
          <a:p>
            <a:pPr marL="171450" indent="-171450"/>
            <a:r>
              <a:rPr lang="en-US" sz="1100" dirty="0"/>
              <a:t>Discuss your hypotheses and any direct outcomes from whether you were right or wrong.  Did you change your hypotheses? Or create new ones?</a:t>
            </a:r>
          </a:p>
          <a:p>
            <a:pPr marL="171450" indent="-171450"/>
            <a:r>
              <a:rPr lang="en-US" sz="1100" dirty="0"/>
              <a:t>Discuss any metrics you created and why?</a:t>
            </a:r>
          </a:p>
          <a:p>
            <a:pPr marL="171450" indent="-171450"/>
            <a:r>
              <a:rPr lang="en-US" sz="1100" dirty="0"/>
              <a:t>Discuss discoveries about relationships in the data / themes discovered.</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Recommendations and Actions</a:t>
            </a:r>
          </a:p>
          <a:p>
            <a:pPr marL="0" lvl="0" indent="0" algn="l" rtl="0">
              <a:lnSpc>
                <a:spcPct val="100000"/>
              </a:lnSpc>
              <a:spcBef>
                <a:spcPts val="0"/>
              </a:spcBef>
              <a:spcAft>
                <a:spcPts val="0"/>
              </a:spcAft>
              <a:buNone/>
            </a:pPr>
            <a:r>
              <a:rPr lang="en-US" sz="1100" dirty="0"/>
              <a:t>Summarize the insights you found and make recommendations on what your client should do. What is the next steps or the action that should be taken as a result of your analysis?</a:t>
            </a:r>
            <a:endParaRPr lang="es-PE" sz="1100" dirty="0"/>
          </a:p>
        </p:txBody>
      </p:sp>
      <p:sp>
        <p:nvSpPr>
          <p:cNvPr id="466" name="Google Shape;466;p26"/>
          <p:cNvSpPr txBox="1">
            <a:spLocks noGrp="1"/>
          </p:cNvSpPr>
          <p:nvPr>
            <p:ph type="ctrTitle"/>
          </p:nvPr>
        </p:nvSpPr>
        <p:spPr>
          <a:xfrm>
            <a:off x="475989" y="299022"/>
            <a:ext cx="48705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Milestone Week 04</a:t>
            </a:r>
            <a:endParaRPr dirty="0"/>
          </a:p>
        </p:txBody>
      </p:sp>
    </p:spTree>
    <p:extLst>
      <p:ext uri="{BB962C8B-B14F-4D97-AF65-F5344CB8AC3E}">
        <p14:creationId xmlns:p14="http://schemas.microsoft.com/office/powerpoint/2010/main" val="33537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396800"/>
            <a:ext cx="2152500" cy="646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3" name="Google Shape;473;p27"/>
          <p:cNvSpPr txBox="1">
            <a:spLocks noGrp="1"/>
          </p:cNvSpPr>
          <p:nvPr>
            <p:ph type="ctrTitle" idx="4"/>
          </p:nvPr>
        </p:nvSpPr>
        <p:spPr>
          <a:xfrm>
            <a:off x="3942834" y="3346850"/>
            <a:ext cx="1543566" cy="987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DISCUSS INSIGHTS DISCOVERED</a:t>
            </a: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71" name="Google Shape;471;p27"/>
          <p:cNvSpPr txBox="1">
            <a:spLocks noGrp="1"/>
          </p:cNvSpPr>
          <p:nvPr>
            <p:ph type="ctrTitle" idx="8"/>
          </p:nvPr>
        </p:nvSpPr>
        <p:spPr>
          <a:xfrm>
            <a:off x="6666296" y="3346850"/>
            <a:ext cx="2251800" cy="696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RECOMMENDATIONS AND ACTIONS</a:t>
            </a: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BUILD ON PROJECT PROPOSAL</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853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089765"/>
            <a:ext cx="3908700" cy="3642060"/>
          </a:xfrm>
          <a:prstGeom prst="rect">
            <a:avLst/>
          </a:prstGeom>
        </p:spPr>
        <p:txBody>
          <a:bodyPr spcFirstLastPara="1" wrap="square" lIns="91425" tIns="91425" rIns="91425" bIns="91425" anchor="t" anchorCtr="0">
            <a:noAutofit/>
          </a:bodyPr>
          <a:lstStyle/>
          <a:p>
            <a:pPr marL="0" indent="0">
              <a:buClr>
                <a:srgbClr val="EC5D37"/>
              </a:buClr>
              <a:buNone/>
            </a:pPr>
            <a:r>
              <a:rPr lang="en" sz="2400" dirty="0">
                <a:latin typeface="Share Tech"/>
                <a:sym typeface="Share Tech"/>
              </a:rPr>
              <a:t>Question to answer</a:t>
            </a:r>
            <a:endParaRPr sz="2400" dirty="0">
              <a:latin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How has the participation of men and women changed over time?</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Is there any relationship between age and medal obtained by athletes?</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Does the performance of countries vary by season of game?</a:t>
            </a:r>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1588" name="Google Shape;1588;p49"/>
          <p:cNvSpPr txBox="1">
            <a:spLocks noGrp="1"/>
          </p:cNvSpPr>
          <p:nvPr>
            <p:ph type="body" idx="2"/>
          </p:nvPr>
        </p:nvSpPr>
        <p:spPr>
          <a:xfrm>
            <a:off x="4690125" y="1089765"/>
            <a:ext cx="3908700" cy="3642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Initial </a:t>
            </a:r>
            <a:r>
              <a:rPr lang="es-PE" sz="2400" dirty="0" err="1">
                <a:solidFill>
                  <a:schemeClr val="lt1"/>
                </a:solidFill>
                <a:latin typeface="Share Tech"/>
                <a:ea typeface="Share Tech"/>
                <a:cs typeface="Share Tech"/>
                <a:sym typeface="Share Tech"/>
              </a:rPr>
              <a:t>Hypotheses</a:t>
            </a:r>
            <a:endParaRPr sz="24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Yes, I think it has been changing as a function of time</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It is likely that they do, having participants with an age range between 20 and 30 years.</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Probably yes.</a:t>
            </a:r>
            <a:endParaRPr sz="1800" dirty="0"/>
          </a:p>
        </p:txBody>
      </p:sp>
    </p:spTree>
    <p:extLst>
      <p:ext uri="{BB962C8B-B14F-4D97-AF65-F5344CB8AC3E}">
        <p14:creationId xmlns:p14="http://schemas.microsoft.com/office/powerpoint/2010/main" val="2236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40" name="Google Shape;114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Number 1</a:t>
            </a:r>
            <a:endParaRPr dirty="0"/>
          </a:p>
        </p:txBody>
      </p:sp>
      <p:sp>
        <p:nvSpPr>
          <p:cNvPr id="1141" name="Google Shape;1141;p41"/>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err="1"/>
              <a:t>Display</a:t>
            </a:r>
            <a:r>
              <a:rPr lang="es-PE" dirty="0"/>
              <a:t> a </a:t>
            </a:r>
            <a:r>
              <a:rPr lang="es-PE" dirty="0" err="1"/>
              <a:t>histogram</a:t>
            </a:r>
            <a:r>
              <a:rPr lang="es-PE" dirty="0"/>
              <a:t> </a:t>
            </a:r>
            <a:r>
              <a:rPr lang="es-PE" dirty="0" err="1"/>
              <a:t>plot</a:t>
            </a:r>
            <a:endParaRPr dirty="0"/>
          </a:p>
        </p:txBody>
      </p:sp>
      <p:sp>
        <p:nvSpPr>
          <p:cNvPr id="1143" name="Google Shape;1143;p41"/>
          <p:cNvSpPr txBox="1">
            <a:spLocks noGrp="1"/>
          </p:cNvSpPr>
          <p:nvPr>
            <p:ph type="ctrTitle" idx="2"/>
          </p:nvPr>
        </p:nvSpPr>
        <p:spPr>
          <a:xfrm>
            <a:off x="6222203" y="2756699"/>
            <a:ext cx="18813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3</a:t>
            </a:r>
            <a:endParaRPr dirty="0"/>
          </a:p>
        </p:txBody>
      </p:sp>
      <p:sp>
        <p:nvSpPr>
          <p:cNvPr id="1142" name="Google Shape;1142;p41"/>
          <p:cNvSpPr txBox="1">
            <a:spLocks noGrp="1"/>
          </p:cNvSpPr>
          <p:nvPr>
            <p:ph type="subTitle" idx="3"/>
          </p:nvPr>
        </p:nvSpPr>
        <p:spPr>
          <a:xfrm>
            <a:off x="6222203" y="2234552"/>
            <a:ext cx="2042658"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the standard deviation in the progress of the country over time.</a:t>
            </a:r>
            <a:endParaRPr dirty="0"/>
          </a:p>
        </p:txBody>
      </p:sp>
      <p:sp>
        <p:nvSpPr>
          <p:cNvPr id="1144" name="Google Shape;1144;p41"/>
          <p:cNvSpPr txBox="1">
            <a:spLocks noGrp="1"/>
          </p:cNvSpPr>
          <p:nvPr>
            <p:ph type="ctrTitle" idx="4"/>
          </p:nvPr>
        </p:nvSpPr>
        <p:spPr>
          <a:xfrm>
            <a:off x="1543551" y="341063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1145" name="Google Shape;1145;p41"/>
          <p:cNvSpPr txBox="1">
            <a:spLocks noGrp="1"/>
          </p:cNvSpPr>
          <p:nvPr>
            <p:ph type="subTitle" idx="5"/>
          </p:nvPr>
        </p:nvSpPr>
        <p:spPr>
          <a:xfrm>
            <a:off x="1543551" y="3902388"/>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PE" dirty="0" err="1"/>
              <a:t>Calculate</a:t>
            </a:r>
            <a:r>
              <a:rPr lang="es-PE" dirty="0"/>
              <a:t> </a:t>
            </a:r>
            <a:r>
              <a:rPr lang="es-PE" dirty="0" err="1"/>
              <a:t>Pearson's</a:t>
            </a:r>
            <a:r>
              <a:rPr lang="es-PE" dirty="0"/>
              <a:t> </a:t>
            </a:r>
            <a:r>
              <a:rPr lang="es-PE" dirty="0" err="1"/>
              <a:t>correlation</a:t>
            </a:r>
            <a:r>
              <a:rPr lang="es-PE" dirty="0"/>
              <a:t> </a:t>
            </a:r>
            <a:r>
              <a:rPr lang="es-PE" dirty="0" err="1"/>
              <a:t>coefficient</a:t>
            </a:r>
            <a:r>
              <a:rPr lang="es-PE" dirty="0"/>
              <a:t>.</a:t>
            </a:r>
            <a:endParaRPr dirty="0"/>
          </a:p>
        </p:txBody>
      </p:sp>
      <p:sp>
        <p:nvSpPr>
          <p:cNvPr id="1139" name="Google Shape;1139;p41"/>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Analysis Approach</a:t>
            </a:r>
            <a:endParaRPr sz="3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451346" y="3574791"/>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690468" y="3261843"/>
            <a:ext cx="1310100" cy="0"/>
          </a:xfrm>
          <a:prstGeom prst="straightConnector1">
            <a:avLst/>
          </a:prstGeom>
          <a:noFill/>
          <a:ln w="19050" cap="flat" cmpd="sng">
            <a:solidFill>
              <a:schemeClr val="accent3"/>
            </a:solidFill>
            <a:prstDash val="solid"/>
            <a:round/>
            <a:headEnd type="none" w="med" len="med"/>
            <a:tailEnd type="oval" w="med" len="med"/>
          </a:ln>
        </p:spPr>
      </p:cxnSp>
    </p:spTree>
    <p:extLst>
      <p:ext uri="{BB962C8B-B14F-4D97-AF65-F5344CB8AC3E}">
        <p14:creationId xmlns:p14="http://schemas.microsoft.com/office/powerpoint/2010/main" val="28822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3" y="1196026"/>
            <a:ext cx="13610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1</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have been some difficulties in getting the starting year of the Summer Olympic Games to be different from that of the Winter Olympic Games.</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6772425" y="1196025"/>
            <a:ext cx="141525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Some queries at the pandas </a:t>
            </a:r>
            <a:r>
              <a:rPr lang="en-US" dirty="0" err="1"/>
              <a:t>sql</a:t>
            </a:r>
            <a:r>
              <a:rPr lang="en-US" dirty="0"/>
              <a:t> level were complicated by the existing limitations.</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Chanllenges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7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ERD (Proposal)</a:t>
            </a:r>
            <a:endParaRPr dirty="0"/>
          </a:p>
        </p:txBody>
      </p:sp>
      <p:pic>
        <p:nvPicPr>
          <p:cNvPr id="3" name="Imagen 2">
            <a:extLst>
              <a:ext uri="{FF2B5EF4-FFF2-40B4-BE49-F238E27FC236}">
                <a16:creationId xmlns:a16="http://schemas.microsoft.com/office/drawing/2014/main" id="{163A6D42-C02F-493D-8157-683532A67EE2}"/>
              </a:ext>
            </a:extLst>
          </p:cNvPr>
          <p:cNvPicPr>
            <a:picLocks noChangeAspect="1"/>
          </p:cNvPicPr>
          <p:nvPr/>
        </p:nvPicPr>
        <p:blipFill>
          <a:blip r:embed="rId3"/>
          <a:stretch>
            <a:fillRect/>
          </a:stretch>
        </p:blipFill>
        <p:spPr>
          <a:xfrm>
            <a:off x="953863" y="430654"/>
            <a:ext cx="7732474" cy="3514761"/>
          </a:xfrm>
          <a:prstGeom prst="rect">
            <a:avLst/>
          </a:prstGeom>
        </p:spPr>
      </p:pic>
    </p:spTree>
    <p:extLst>
      <p:ext uri="{BB962C8B-B14F-4D97-AF65-F5344CB8AC3E}">
        <p14:creationId xmlns:p14="http://schemas.microsoft.com/office/powerpoint/2010/main" val="264668463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266</TotalTime>
  <Words>1085</Words>
  <Application>Microsoft Office PowerPoint</Application>
  <PresentationFormat>On-screen Show (16:9)</PresentationFormat>
  <Paragraphs>95</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Advent Pro Medium</vt:lpstr>
      <vt:lpstr>Advent Pro SemiBold</vt:lpstr>
      <vt:lpstr>Century Gothic</vt:lpstr>
      <vt:lpstr>Fira Sans Extra Condensed Medium</vt:lpstr>
      <vt:lpstr>Share Tech</vt:lpstr>
      <vt:lpstr>Nunito Light</vt:lpstr>
      <vt:lpstr>Wingdings 3</vt:lpstr>
      <vt:lpstr>Livvic Light</vt:lpstr>
      <vt:lpstr>Fira Sans Condensed Medium</vt:lpstr>
      <vt:lpstr>Maven Pro</vt:lpstr>
      <vt:lpstr>Sector</vt:lpstr>
      <vt:lpstr>MILESTONE 4  SQL FOR DATA SCIENCE CAPSTONE PROJECT</vt:lpstr>
      <vt:lpstr>Milestone Week 04</vt:lpstr>
      <vt:lpstr>Milestone Week 04</vt:lpstr>
      <vt:lpstr>BUILD ON PROJECT PROPOSAL</vt:lpstr>
      <vt:lpstr>BUILD ON PROJECT PROPOSAL</vt:lpstr>
      <vt:lpstr>BUILD ON PROJECT PROPOSAL</vt:lpstr>
      <vt:lpstr>Number 1</vt:lpstr>
      <vt:lpstr>Number 1</vt:lpstr>
      <vt:lpstr>ERD (Proposal)</vt:lpstr>
      <vt:lpstr>DISCUSS INSIGHTS DISCOVERED</vt:lpstr>
      <vt:lpstr>Initial Findings</vt:lpstr>
      <vt:lpstr>Initial finding</vt:lpstr>
      <vt:lpstr>Initial finding</vt:lpstr>
      <vt:lpstr>Initial finding</vt:lpstr>
      <vt:lpstr>Initial finding</vt:lpstr>
      <vt:lpstr>Deeper Analysis</vt:lpstr>
      <vt:lpstr>Deeper Analysis</vt:lpstr>
      <vt:lpstr>Deeper Analysis</vt:lpstr>
      <vt:lpstr>475</vt:lpstr>
      <vt:lpstr>153</vt:lpstr>
      <vt:lpstr>Number 1</vt:lpstr>
      <vt:lpstr>RECOMMENDATIONS AND  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SQL FOR DATA SCIENCE CAPSTONE PROJECT</dc:title>
  <dc:creator>LUIS FELIPE GOZAR SOLIS</dc:creator>
  <cp:lastModifiedBy>Ankit Kumar</cp:lastModifiedBy>
  <cp:revision>20</cp:revision>
  <dcterms:modified xsi:type="dcterms:W3CDTF">2022-09-02T05:38:05Z</dcterms:modified>
</cp:coreProperties>
</file>