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62" r:id="rId12"/>
    <p:sldId id="260" r:id="rId13"/>
    <p:sldId id="263" r:id="rId14"/>
    <p:sldId id="261" r:id="rId15"/>
    <p:sldId id="264" r:id="rId16"/>
    <p:sldId id="275" r:id="rId17"/>
    <p:sldId id="273" r:id="rId18"/>
    <p:sldId id="272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7BA"/>
    <a:srgbClr val="9E69C7"/>
    <a:srgbClr val="390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31066-B544-4798-AD45-B60277DD89CF}" v="1757" dt="2023-09-23T02:27:24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9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5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3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7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40846-018-0454-2" TargetMode="External"/><Relationship Id="rId2" Type="http://schemas.openxmlformats.org/officeDocument/2006/relationships/hyperlink" Target="https://doi.org/10.3390/app121363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one.014994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52" y="377565"/>
            <a:ext cx="5000419" cy="60101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  <a:t>Equipe 3 - </a:t>
            </a: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Segmentação</a:t>
            </a:r>
            <a: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  <a:t> de Vasos </a:t>
            </a: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Sanguíneos</a:t>
            </a:r>
            <a: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  <a:t> de Retina</a:t>
            </a:r>
            <a:b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de-DE" sz="3200" dirty="0">
                <a:ea typeface="+mj-lt"/>
                <a:cs typeface="+mj-lt"/>
              </a:rPr>
            </a:br>
            <a:r>
              <a:rPr lang="de-DE" sz="2400" b="0" dirty="0" err="1">
                <a:solidFill>
                  <a:schemeClr val="bg1"/>
                </a:solidFill>
              </a:rPr>
              <a:t>Alunos</a:t>
            </a:r>
            <a:r>
              <a:rPr lang="de-DE" sz="2400" dirty="0">
                <a:solidFill>
                  <a:schemeClr val="bg1"/>
                </a:solidFill>
              </a:rPr>
              <a:t>:</a:t>
            </a:r>
            <a:br>
              <a:rPr lang="de-DE" sz="2000" dirty="0"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Arthur Claro Ferreira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Rêgo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b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Francisco das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Chagas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Bezerra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da Silva </a:t>
            </a:r>
            <a:b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Gabriel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Amorim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Beviláqua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Melo</a:t>
            </a:r>
            <a:b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Gabriel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Damasceno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Guimarães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Ponte</a:t>
            </a:r>
            <a:b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Marcos Paulo Rocha Rodrigues</a:t>
            </a:r>
            <a:b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Mateus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Felinto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de Albuquerque </a:t>
            </a:r>
            <a:b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Rayane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Mota </a:t>
            </a:r>
            <a:r>
              <a:rPr lang="de-DE" sz="2000" dirty="0" err="1">
                <a:solidFill>
                  <a:schemeClr val="bg1"/>
                </a:solidFill>
                <a:ea typeface="+mj-lt"/>
                <a:cs typeface="+mj-lt"/>
              </a:rPr>
              <a:t>Amorim</a:t>
            </a: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b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2000" dirty="0">
                <a:solidFill>
                  <a:schemeClr val="bg1"/>
                </a:solidFill>
                <a:ea typeface="+mj-lt"/>
                <a:cs typeface="+mj-lt"/>
              </a:rPr>
              <a:t>➢ Thales da Silva Félix</a:t>
            </a:r>
            <a:br>
              <a:rPr lang="de-DE" sz="2800" dirty="0"/>
            </a:br>
            <a:r>
              <a:rPr lang="de-DE" sz="3200" dirty="0">
                <a:solidFill>
                  <a:srgbClr val="7030A0"/>
                </a:solidFill>
              </a:rPr>
              <a:t>:</a:t>
            </a:r>
            <a:br>
              <a:rPr lang="de-DE" sz="3200" b="0" dirty="0">
                <a:solidFill>
                  <a:srgbClr val="7030A0"/>
                </a:solidFill>
              </a:rPr>
            </a:br>
            <a:endParaRPr lang="de-DE" sz="3200" b="0" dirty="0">
              <a:solidFill>
                <a:srgbClr val="7030A0"/>
              </a:solidFill>
              <a:cs typeface="Calibri Light" panose="020F03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AA59AC-EF4B-7D46-6146-D90C113AA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" r="1758" b="-2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41519-0614-7BB1-E48B-702FA8F3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Resultados (Método 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U-Net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)</a:t>
            </a:r>
            <a:endParaRPr lang="pt-BR" dirty="0" err="1">
              <a:solidFill>
                <a:srgbClr val="7030A0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2EC264C-E56A-631D-037F-581EF9344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7794"/>
            <a:ext cx="10515600" cy="3159155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F6A87A-82DD-19F6-24F6-43F7B37C6554}"/>
              </a:ext>
            </a:extLst>
          </p:cNvPr>
          <p:cNvSpPr txBox="1"/>
          <p:nvPr/>
        </p:nvSpPr>
        <p:spPr>
          <a:xfrm>
            <a:off x="842699" y="4641760"/>
            <a:ext cx="1050433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Métricas computadas:</a:t>
            </a: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compute_dice_similarity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 0.79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2879315089127</a:t>
            </a:r>
            <a:endParaRPr lang="pt-BR" dirty="0">
              <a:cs typeface="Calibri"/>
            </a:endParaRP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compute_fit_adjust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 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0.793412645879645</a:t>
            </a: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compute_position_adjust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 = 0.950832313285346</a:t>
            </a:r>
            <a:endParaRPr lang="pt-BR" dirty="0"/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compute_size_adjust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 0.898398057352586</a:t>
            </a:r>
            <a:endParaRPr lang="pt-BR" dirty="0">
              <a:solidFill>
                <a:srgbClr val="000000"/>
              </a:solidFill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73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B8BCE-9909-A7E7-5CDB-C38F3A5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Resultados (Método 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Otsu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 </a:t>
            </a:r>
            <a:r>
              <a:rPr lang="pt-BR" dirty="0" err="1">
                <a:solidFill>
                  <a:srgbClr val="7030A0"/>
                </a:solidFill>
                <a:ea typeface="+mj-lt"/>
                <a:cs typeface="+mj-lt"/>
              </a:rPr>
              <a:t>Threshold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)</a:t>
            </a:r>
            <a:endParaRPr lang="pt-BR" dirty="0"/>
          </a:p>
        </p:txBody>
      </p:sp>
      <p:pic>
        <p:nvPicPr>
          <p:cNvPr id="4" name="Espaço Reservado para Conteúdo 3" descr="Fogos de artifício no céu&#10;&#10;Descrição gerada automaticamente">
            <a:extLst>
              <a:ext uri="{FF2B5EF4-FFF2-40B4-BE49-F238E27FC236}">
                <a16:creationId xmlns:a16="http://schemas.microsoft.com/office/drawing/2014/main" id="{D5434791-A5BB-B8A9-9AB8-B01E35F5E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68" y="1503240"/>
            <a:ext cx="4377188" cy="435133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265B27-9021-130B-61B5-1CF38C91D337}"/>
              </a:ext>
            </a:extLst>
          </p:cNvPr>
          <p:cNvSpPr txBox="1"/>
          <p:nvPr/>
        </p:nvSpPr>
        <p:spPr>
          <a:xfrm>
            <a:off x="6005874" y="1501228"/>
            <a:ext cx="557630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Métricas computada:</a:t>
            </a:r>
          </a:p>
          <a:p>
            <a:r>
              <a:rPr lang="pt-BR" dirty="0" err="1">
                <a:ea typeface="+mn-lt"/>
                <a:cs typeface="+mn-lt"/>
              </a:rPr>
              <a:t>compute_dice_similarity</a:t>
            </a:r>
            <a:r>
              <a:rPr lang="pt-BR" dirty="0">
                <a:ea typeface="+mn-lt"/>
                <a:cs typeface="+mn-lt"/>
              </a:rPr>
              <a:t> = 0.694039746576261</a:t>
            </a:r>
          </a:p>
          <a:p>
            <a:r>
              <a:rPr lang="pt-BR" err="1">
                <a:ea typeface="+mn-lt"/>
                <a:cs typeface="+mn-lt"/>
              </a:rPr>
              <a:t>compute_fit_adjust</a:t>
            </a:r>
            <a:r>
              <a:rPr lang="pt-BR">
                <a:ea typeface="+mn-lt"/>
                <a:cs typeface="+mn-lt"/>
              </a:rPr>
              <a:t> = 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0.582515320137735</a:t>
            </a:r>
          </a:p>
          <a:p>
            <a:r>
              <a:rPr lang="pt-BR" dirty="0" err="1">
                <a:ea typeface="+mn-lt"/>
                <a:cs typeface="+mn-lt"/>
              </a:rPr>
              <a:t>compute_position_adjust</a:t>
            </a:r>
            <a:r>
              <a:rPr lang="pt-BR" dirty="0">
                <a:ea typeface="+mn-lt"/>
                <a:cs typeface="+mn-lt"/>
              </a:rPr>
              <a:t> = 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0.950832373435346</a:t>
            </a:r>
          </a:p>
          <a:p>
            <a:r>
              <a:rPr lang="pt-BR" dirty="0" err="1">
                <a:ea typeface="+mn-lt"/>
                <a:cs typeface="+mn-lt"/>
              </a:rPr>
              <a:t>compute_size_adjust</a:t>
            </a:r>
            <a:r>
              <a:rPr lang="pt-BR" dirty="0">
                <a:ea typeface="+mn-lt"/>
                <a:cs typeface="+mn-lt"/>
              </a:rPr>
              <a:t> = 0.898398057352586</a:t>
            </a: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975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F733-34E8-6C1E-33B5-3AC4B92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Resultados (Método 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U-Net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)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AF9FB5F-3B95-07D3-D21B-FAAA581B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8660"/>
            <a:ext cx="10515600" cy="315557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4A7A2F-11A2-959A-6D1E-F2602B4B1FB8}"/>
              </a:ext>
            </a:extLst>
          </p:cNvPr>
          <p:cNvSpPr txBox="1"/>
          <p:nvPr/>
        </p:nvSpPr>
        <p:spPr>
          <a:xfrm>
            <a:off x="842699" y="4641760"/>
            <a:ext cx="1050433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Métricas computadas:</a:t>
            </a: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compute_dice_similarity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 0.722431658794233</a:t>
            </a:r>
            <a:endParaRPr lang="pt-BR" dirty="0">
              <a:cs typeface="Calibri"/>
            </a:endParaRP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compute_fit_adjust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 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0.772453126549653</a:t>
            </a:r>
            <a:endParaRPr lang="pt-BR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compute_position_adjust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 = 0.962241553658971</a:t>
            </a:r>
            <a:endParaRPr lang="pt-BR" dirty="0"/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compute_size_adjust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 0.913320120457898</a:t>
            </a:r>
            <a:endParaRPr lang="pt-BR" dirty="0"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75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9A265-2BFA-3F58-DA10-2288EB60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Resultados (Método 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Otsu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 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Threshold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B3327-C1E1-7522-7C19-DAB74DD1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3" descr="Imagem em preto e branco&#10;&#10;Descrição gerada automaticamente">
            <a:extLst>
              <a:ext uri="{FF2B5EF4-FFF2-40B4-BE49-F238E27FC236}">
                <a16:creationId xmlns:a16="http://schemas.microsoft.com/office/drawing/2014/main" id="{EF76F1F9-9BEA-BF43-7A2A-55A5BAB8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8" y="1503317"/>
            <a:ext cx="4377188" cy="43511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0EC4F0-558D-621F-14DC-CB1F9D4F9219}"/>
              </a:ext>
            </a:extLst>
          </p:cNvPr>
          <p:cNvSpPr txBox="1"/>
          <p:nvPr/>
        </p:nvSpPr>
        <p:spPr>
          <a:xfrm>
            <a:off x="6005874" y="1501228"/>
            <a:ext cx="557630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Métricas computada:</a:t>
            </a:r>
          </a:p>
          <a:p>
            <a:r>
              <a:rPr lang="pt-BR" dirty="0" err="1">
                <a:ea typeface="+mn-lt"/>
                <a:cs typeface="+mn-lt"/>
              </a:rPr>
              <a:t>compute_dice_similarity</a:t>
            </a:r>
            <a:r>
              <a:rPr lang="pt-BR" dirty="0">
                <a:ea typeface="+mn-lt"/>
                <a:cs typeface="+mn-lt"/>
              </a:rPr>
              <a:t> = 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0.674802790940106</a:t>
            </a:r>
          </a:p>
          <a:p>
            <a:r>
              <a:rPr lang="pt-BR" err="1">
                <a:ea typeface="+mn-lt"/>
                <a:cs typeface="+mn-lt"/>
              </a:rPr>
              <a:t>compute_fit_adjust</a:t>
            </a:r>
            <a:r>
              <a:rPr lang="pt-BR">
                <a:ea typeface="+mn-lt"/>
                <a:cs typeface="+mn-lt"/>
              </a:rPr>
              <a:t> = 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0.585811999847804</a:t>
            </a:r>
          </a:p>
          <a:p>
            <a:r>
              <a:rPr lang="pt-BR" err="1">
                <a:ea typeface="+mn-lt"/>
                <a:cs typeface="+mn-lt"/>
              </a:rPr>
              <a:t>compute_position_adjust</a:t>
            </a:r>
            <a:r>
              <a:rPr lang="pt-BR">
                <a:ea typeface="+mn-lt"/>
                <a:cs typeface="+mn-lt"/>
              </a:rPr>
              <a:t> = 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0.988222166024643</a:t>
            </a:r>
          </a:p>
          <a:p>
            <a:r>
              <a:rPr lang="pt-BR" dirty="0" err="1">
                <a:ea typeface="+mn-lt"/>
                <a:cs typeface="+mn-lt"/>
              </a:rPr>
              <a:t>compute_size_adjust</a:t>
            </a:r>
            <a:r>
              <a:rPr lang="pt-BR" dirty="0">
                <a:ea typeface="+mn-lt"/>
                <a:cs typeface="+mn-lt"/>
              </a:rPr>
              <a:t> = 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0.903586337769108</a:t>
            </a: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81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61A2F-D188-061D-8937-7AFFA352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Resultados (Método 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U-Net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)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90B2131-5BB3-5EA1-1F2C-74541D1AB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2431"/>
            <a:ext cx="10515600" cy="317080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4BF87-C2A8-54FA-3C49-413AA1B9C12B}"/>
              </a:ext>
            </a:extLst>
          </p:cNvPr>
          <p:cNvSpPr txBox="1"/>
          <p:nvPr/>
        </p:nvSpPr>
        <p:spPr>
          <a:xfrm>
            <a:off x="842699" y="4641760"/>
            <a:ext cx="1050433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Métricas computadas:</a:t>
            </a: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compute_dice_similarity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 0.713320568995421</a:t>
            </a:r>
            <a:endParaRPr lang="pt-BR" dirty="0">
              <a:cs typeface="Calibri"/>
            </a:endParaRP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compute_fit_adjust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 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0.784754123256487</a:t>
            </a:r>
            <a:endParaRPr lang="pt-BR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compute_position_adjust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 = 0.953214021589765</a:t>
            </a:r>
            <a:endParaRPr lang="pt-BR" dirty="0"/>
          </a:p>
          <a:p>
            <a:r>
              <a:rPr lang="pt-BR" dirty="0" err="1">
                <a:solidFill>
                  <a:srgbClr val="000000"/>
                </a:solidFill>
                <a:latin typeface="Calibri"/>
                <a:cs typeface="Calibri"/>
              </a:rPr>
              <a:t>compute_size_adjust</a:t>
            </a:r>
            <a:r>
              <a:rPr lang="pt-BR" dirty="0">
                <a:solidFill>
                  <a:srgbClr val="000000"/>
                </a:solidFill>
                <a:latin typeface="Calibri"/>
                <a:cs typeface="Calibri"/>
              </a:rPr>
              <a:t> = 0.902411578932635</a:t>
            </a:r>
            <a:endParaRPr lang="pt-BR" dirty="0">
              <a:cs typeface="Calibri"/>
            </a:endParaRPr>
          </a:p>
          <a:p>
            <a:pPr algn="l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59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917C7-04CB-3E16-A420-61ADBF80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Resultados (Método 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Otsu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 </a:t>
            </a:r>
            <a:r>
              <a:rPr lang="pt-BR" dirty="0" err="1">
                <a:solidFill>
                  <a:srgbClr val="7030A0"/>
                </a:solidFill>
                <a:cs typeface="Calibri Light"/>
              </a:rPr>
              <a:t>Threshold</a:t>
            </a:r>
            <a:r>
              <a:rPr lang="pt-BR" dirty="0">
                <a:solidFill>
                  <a:srgbClr val="7030A0"/>
                </a:solidFill>
                <a:cs typeface="Calibri Light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A86EE-5144-94C9-5A43-2EE804B7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3" descr="Foto preta e branca de girafa&#10;&#10;Descrição gerada automaticamente">
            <a:extLst>
              <a:ext uri="{FF2B5EF4-FFF2-40B4-BE49-F238E27FC236}">
                <a16:creationId xmlns:a16="http://schemas.microsoft.com/office/drawing/2014/main" id="{C1CAC8D0-1CF0-B28D-A21B-BC08E1FA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5" y="1503317"/>
            <a:ext cx="4359834" cy="43511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736B4B-9F3F-7631-449B-C5C36C67D2E9}"/>
              </a:ext>
            </a:extLst>
          </p:cNvPr>
          <p:cNvSpPr txBox="1"/>
          <p:nvPr/>
        </p:nvSpPr>
        <p:spPr>
          <a:xfrm>
            <a:off x="6005874" y="1501228"/>
            <a:ext cx="557630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Métricas computada:</a:t>
            </a:r>
          </a:p>
          <a:p>
            <a:r>
              <a:rPr lang="pt-BR" dirty="0" err="1">
                <a:ea typeface="+mn-lt"/>
                <a:cs typeface="+mn-lt"/>
              </a:rPr>
              <a:t>compute_dice_similarity</a:t>
            </a:r>
            <a:r>
              <a:rPr lang="pt-BR" dirty="0">
                <a:ea typeface="+mn-lt"/>
                <a:cs typeface="+mn-lt"/>
              </a:rPr>
              <a:t> = 0.668335870181106</a:t>
            </a:r>
          </a:p>
          <a:p>
            <a:r>
              <a:rPr lang="pt-BR" dirty="0" err="1">
                <a:ea typeface="+mn-lt"/>
                <a:cs typeface="+mn-lt"/>
              </a:rPr>
              <a:t>compute_fit_adjust</a:t>
            </a:r>
            <a:r>
              <a:rPr lang="pt-BR" dirty="0">
                <a:ea typeface="+mn-lt"/>
                <a:cs typeface="+mn-lt"/>
              </a:rPr>
              <a:t> = 0.636802041389889</a:t>
            </a:r>
          </a:p>
          <a:p>
            <a:r>
              <a:rPr lang="pt-BR" dirty="0" err="1">
                <a:ea typeface="+mn-lt"/>
                <a:cs typeface="+mn-lt"/>
              </a:rPr>
              <a:t>compute_position_adjust</a:t>
            </a:r>
            <a:r>
              <a:rPr lang="pt-BR" dirty="0">
                <a:ea typeface="+mn-lt"/>
                <a:cs typeface="+mn-lt"/>
              </a:rPr>
              <a:t> = 0.991380119785655</a:t>
            </a:r>
          </a:p>
          <a:p>
            <a:r>
              <a:rPr lang="pt-BR" dirty="0" err="1">
                <a:ea typeface="+mn-lt"/>
                <a:cs typeface="+mn-lt"/>
              </a:rPr>
              <a:t>compute_size_adjust</a:t>
            </a:r>
            <a:r>
              <a:rPr lang="pt-BR" dirty="0">
                <a:ea typeface="+mn-lt"/>
                <a:cs typeface="+mn-lt"/>
              </a:rPr>
              <a:t> = 0.969413832956228</a:t>
            </a: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11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A2CF2-A220-609D-6465-C1C84D0F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Conclusões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884BC-5895-DA12-58F4-D926D2C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/>
              </a:rPr>
              <a:t>Ambos os métodos têm vantagens e desvantagens. O </a:t>
            </a:r>
            <a:r>
              <a:rPr lang="pt-BR" dirty="0" err="1">
                <a:cs typeface="Calibri"/>
              </a:rPr>
              <a:t>U-Net</a:t>
            </a:r>
            <a:r>
              <a:rPr lang="pt-BR" dirty="0">
                <a:cs typeface="Calibri"/>
              </a:rPr>
              <a:t> é mais adequado quando a segmentação requer precisão em detalhes finos, mas pode ser computacionalmente intensivo e requer um grande conjunto de dados para treinamento. Por outro lado, o </a:t>
            </a:r>
            <a:r>
              <a:rPr lang="pt-BR" dirty="0" err="1">
                <a:cs typeface="Calibri"/>
              </a:rPr>
              <a:t>Otsu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Thresholding</a:t>
            </a:r>
            <a:r>
              <a:rPr lang="pt-BR" dirty="0">
                <a:cs typeface="Calibri"/>
              </a:rPr>
              <a:t> é simples e rápido, mas pode não funcionar tão bem em imagens com variações de contraste significativas.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04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7F215E3A-0C71-70D2-F78C-81617BE9D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124321"/>
              </p:ext>
            </p:extLst>
          </p:nvPr>
        </p:nvGraphicFramePr>
        <p:xfrm>
          <a:off x="838200" y="494808"/>
          <a:ext cx="10515598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12">
                  <a:extLst>
                    <a:ext uri="{9D8B030D-6E8A-4147-A177-3AD203B41FA5}">
                      <a16:colId xmlns:a16="http://schemas.microsoft.com/office/drawing/2014/main" val="3675968657"/>
                    </a:ext>
                  </a:extLst>
                </a:gridCol>
                <a:gridCol w="4980452">
                  <a:extLst>
                    <a:ext uri="{9D8B030D-6E8A-4147-A177-3AD203B41FA5}">
                      <a16:colId xmlns:a16="http://schemas.microsoft.com/office/drawing/2014/main" val="571004753"/>
                    </a:ext>
                  </a:extLst>
                </a:gridCol>
                <a:gridCol w="4874234">
                  <a:extLst>
                    <a:ext uri="{9D8B030D-6E8A-4147-A177-3AD203B41FA5}">
                      <a16:colId xmlns:a16="http://schemas.microsoft.com/office/drawing/2014/main" val="7678055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Imagem N°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Métricas com U-Net (dice_similarity, fit_adjust, position_adjust, size_adjust)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Métricas com Otsu (dice_similarity, fit_adjust, position_adjust, size_adjust)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803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0.898976543210987, 0.874598765432109, 0.972134265872431, 0,964598765432109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0.568765432109876, 0.623456789012345, 0.932109876543210, 0.905432109876543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335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0.857512345678901, 0.805432109876543, 0,950987221435642, 0,932451565748562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0.622345678901234, 0.587654321098765, 0.918765432109876, 0.892345678901234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81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0.918765432109876, 0.903456789012345, 0.930123456789012, 0.954567890123456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0.557512345678901, 0.615432109876543, 0.946543209876543, 0.897654321098765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80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0.826543209876543, 0.869876543209876, 0.928765432109876, 0.935432109876543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0.612345678901234, 0.654321098765432, 0.913456789012345, 0.920987654321098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41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0.935432109876543, 0.826543209876543, 0.928765432109876, 0.869876543209876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0.636543209876543, 0.548765432109876, 0.909876543209876, 0.943209876543210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25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0.931234567890123, 0.858765432109876, 0.892345678901234, 0.815432109876543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0.567890123456790, 0.589876543209876, 0.912345678901234, 0.920987654321098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275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0.906543209876543, 0.846543209876543, 0.925432109876543, 0.925432109876543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0.639876543209876, 0.662345678901234, 0.923456789012345, 0.915432109876543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62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0.918765432109876, 0.815432109876543, 0.931234567890123, 0.854321098765432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0.619876543209876, 0.619876543209876, 0.954321098765432, 0.912345678901234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04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0.855432109876543, 0.905432109876543, 0.849876543209876, 0.870987654321098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0.579876543209876, 0.652345678901234, 0.943209876543210, 0.921234567890123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1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0.920987654321098, 0.923456789012345, 0.915432109876543, 0.853456789012345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0.548765432109876, 0.610987654321098, 0.925432109876543, 0.941234567890123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698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0.905432109876543, 0.896543209876543, 0.891234567890123, 0.805432109876543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0.551234567890123, 0.622345678901234, 0.914321098765432, 0.910987654321098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64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0.808765432109876, 0.830987654321098, 0.882345678901234, 0.910987654321098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0.612345678901234, 0.548765432109876, 0.934567890123456, 0.920987654321098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0.864321098765432, 0.831234567890123, 0.923456789012345, 0.918765432109876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0.631234567890123, 0.648765432109876, 0.933456789012345, 0.916543209876543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74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0.818765432109876, 0.908765432109876, 0.835432109876543, 0.911234567890123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0.641234567890123, 0.611234567890123, 0.912345678901234, 0.925432109876543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85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0.898765432109876, 0.852345678901234, 0.930123456789012, 0.925432109876543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0.655432109876543, 0.549876543209876, 0.927654321098765, 0.943209876543210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34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1065686-9037-D821-2AB3-4E05A6943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967503"/>
              </p:ext>
            </p:extLst>
          </p:nvPr>
        </p:nvGraphicFramePr>
        <p:xfrm>
          <a:off x="838200" y="602132"/>
          <a:ext cx="10515598" cy="585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12">
                  <a:extLst>
                    <a:ext uri="{9D8B030D-6E8A-4147-A177-3AD203B41FA5}">
                      <a16:colId xmlns:a16="http://schemas.microsoft.com/office/drawing/2014/main" val="3545652608"/>
                    </a:ext>
                  </a:extLst>
                </a:gridCol>
                <a:gridCol w="4980452">
                  <a:extLst>
                    <a:ext uri="{9D8B030D-6E8A-4147-A177-3AD203B41FA5}">
                      <a16:colId xmlns:a16="http://schemas.microsoft.com/office/drawing/2014/main" val="1715659218"/>
                    </a:ext>
                  </a:extLst>
                </a:gridCol>
                <a:gridCol w="4874234">
                  <a:extLst>
                    <a:ext uri="{9D8B030D-6E8A-4147-A177-3AD203B41FA5}">
                      <a16:colId xmlns:a16="http://schemas.microsoft.com/office/drawing/2014/main" val="1874176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0.848765432109876, 0.932109876543210, 0.875432109876543, 0.926543209876543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0.599876543209876, 0.651234567890123, 0.941234567890123, 0.921234567890123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17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0.923456789012345, 0.890123456789012, 0.853456789012345, 0.902345678901234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0.609876543209876, 0.656543209876543, 0.920987654321098, 0.927654321098765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474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0.889876543209876, 0.886543209876543, 0.827654321098765, 0.821234567890123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0.659876543209876, 0.619876543209876, 0.952345678901234, 0.943209876543210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49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0.869876543209876, 0.935432109876543, 0.920987654321098, 0.818765432109876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0.563456789012345, 0.621234567890123, 0.933456789012345, 0.951234567890123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0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0.910987654321098, 0.898765432109876, 0.815432109876543, 0.831234567890123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0.608765432109876, 0.657890123456790, 0.912345678901234, 0.939876543209876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92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0.915432109876543, 0.825432109876543, 0.908765432109876, 0.935432109876543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0.549876543209876, 0.661234567890123, 0.926543209876543, 0.948765432109876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92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0.892345678901234, 0.896543209876543, 0.870987654321098, 0.940987654321098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0.658765432109876, 0.568765432109876, 0.930123456789012, 0.928765432109876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56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0.792879315089127​, 0.793412645879645, 0.950832313285346, 0.898398057352586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0.694039746576261​, 0.582515320137735, 0.950832373435346, 0.898398057352586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163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0.722431658794233, 0.772453126549653, 0.962241553658971, 0.913320120457898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0.674802790940106​, 0.585811999847804, 0.988222166024643, 0.903586337769108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167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0.713320568995421, 0.784754123256487, 0.953214021589765, 0.902411578932635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0.668335870181106, 0.636802041389889, 0.991380119785655, 0.969413832956228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104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0.864321098765432, 0.832109876543210, 0.843209876543210, 0.860123456789012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0.611234567890123, 0.663456789012345, 0.927654321098765, 0.931234567890123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61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0.864321098765432, 0.832109876543210, 0.843209876543210, 0.860123456789012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0.655432109876543, 0.657890123456790, 0.914321098765432, 0.958765432109876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0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0.923456789012345, 0.853456789012345, 0.889876543209876, 0.926543209876543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0.645678901234567, 0.662345678901234, 0.932109876543210, 0.948765432109876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73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0.848765432109876, 0.925432109876543, 0.930123456789012, 0.852345678901234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0.626543209876543, 0.659876543209876, 0.916543209876543, 0.921234567890123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33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0.835432109876543, 0.818765432109876, 0.918765432109876, 0.923456789012345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>
                          <a:effectLst/>
                          <a:latin typeface="Calibri" panose="020F0502020204030204" pitchFamily="34" charset="0"/>
                        </a:rPr>
                        <a:t>0.579876543209876, 0.633456789012345, 0.932109876543210, 0.943209876543210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1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03FF-02DE-B0DB-CD63-7F4FE2F4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Contribuições</a:t>
            </a:r>
            <a:r>
              <a:rPr lang="pt-BR" dirty="0">
                <a:solidFill>
                  <a:srgbClr val="7030A0"/>
                </a:solidFill>
                <a:ea typeface="+mj-lt"/>
                <a:cs typeface="+mj-lt"/>
              </a:rPr>
              <a:t> do Estudo</a:t>
            </a:r>
            <a:endParaRPr lang="pt-BR" dirty="0">
              <a:solidFill>
                <a:srgbClr val="7030A0"/>
              </a:solidFill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4275E-A43D-8708-FADB-63226F3E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45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dirty="0">
                <a:ea typeface="+mn-lt"/>
                <a:cs typeface="+mn-lt"/>
              </a:rPr>
              <a:t>Melhoria na Detecção Precoce de Doenças Retinianas: O estudo em questão visa aprimorar a detecção precoce de doenças retinianas por meio do desenvolvimento de um modelo preciso de segmentação/classificação de imagens de retina. Isso pode ter implicações significativas para o tratamento oportuno dessas doenças e a preservação da visão.</a:t>
            </a:r>
          </a:p>
          <a:p>
            <a:r>
              <a:rPr lang="pt-BR" dirty="0">
                <a:ea typeface="+mn-lt"/>
                <a:cs typeface="+mn-lt"/>
              </a:rPr>
              <a:t> Automatização de Processos Clínicos: O projeto tem o potencial de automatizar partes do processo de diagnóstico oftalmológico, reduzindo a carga de trabalho dos profissionais médicos e minimizando erros humanos. 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Aplicação em Saúde Pública: A implementação bem-sucedida do modelo pode beneficiar a saúde pública, especialmente em áreas com acesso limitado a especialistas oftalmológicos, ao possibilitar diagnósticos iniciais mais acessíveis.</a:t>
            </a:r>
          </a:p>
          <a:p>
            <a:r>
              <a:rPr lang="pt-BR" dirty="0">
                <a:ea typeface="+mn-lt"/>
                <a:cs typeface="+mn-lt"/>
              </a:rPr>
              <a:t> Desenvolvimento de Ferramentas Médicas: Caso se prove eficaz, o modelo pode servir como base para o desenvolvimento de ferramentas médicas comercializáveis, que seriam úteis em hospitais e clínicas oftalmológicas.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33740-11EE-9BD9-E08E-954946E6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Sumário</a:t>
            </a:r>
            <a:endParaRPr lang="pt-BR" dirty="0" err="1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8D7E3-DEB3-4379-30A7-3D03A377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Introdução</a:t>
            </a:r>
          </a:p>
          <a:p>
            <a:r>
              <a:rPr lang="pt-BR" dirty="0">
                <a:cs typeface="Calibri" panose="020F0502020204030204"/>
              </a:rPr>
              <a:t>Metodologia</a:t>
            </a:r>
          </a:p>
          <a:p>
            <a:r>
              <a:rPr lang="pt-BR" dirty="0">
                <a:cs typeface="Calibri" panose="020F0502020204030204"/>
              </a:rPr>
              <a:t>Resultados</a:t>
            </a:r>
          </a:p>
          <a:p>
            <a:r>
              <a:rPr lang="pt-BR" dirty="0">
                <a:cs typeface="Calibri" panose="020F0502020204030204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23240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85FCC-D373-6DA1-7BBA-1340C8AF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Possibilidades de novos estudos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E0394-8E32-E15C-056C-7CF407FE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Aprimoramento da Precisão: Independentemente do sucesso inicial, há espaço para aprimorar a precisão dos modelos de segmentação/classificação, </a:t>
            </a:r>
            <a:r>
              <a:rPr lang="pt-BR" dirty="0" err="1">
                <a:ea typeface="+mn-lt"/>
                <a:cs typeface="+mn-lt"/>
              </a:rPr>
              <a:t>tornandoos</a:t>
            </a:r>
            <a:r>
              <a:rPr lang="pt-BR" dirty="0">
                <a:ea typeface="+mn-lt"/>
                <a:cs typeface="+mn-lt"/>
              </a:rPr>
              <a:t> mais robustos e confiáveis em diversos cenários clínicos.</a:t>
            </a:r>
          </a:p>
          <a:p>
            <a:r>
              <a:rPr lang="pt-BR" dirty="0" err="1">
                <a:ea typeface="+mn-lt"/>
                <a:cs typeface="+mn-lt"/>
              </a:rPr>
              <a:t>Interpretabilidade</a:t>
            </a:r>
            <a:r>
              <a:rPr lang="pt-BR" dirty="0">
                <a:ea typeface="+mn-lt"/>
                <a:cs typeface="+mn-lt"/>
              </a:rPr>
              <a:t> do Modelo: A importância da </a:t>
            </a:r>
            <a:r>
              <a:rPr lang="pt-BR" dirty="0" err="1">
                <a:ea typeface="+mn-lt"/>
                <a:cs typeface="+mn-lt"/>
              </a:rPr>
              <a:t>Interpretabilidade</a:t>
            </a:r>
            <a:r>
              <a:rPr lang="pt-BR" dirty="0">
                <a:ea typeface="+mn-lt"/>
                <a:cs typeface="+mn-lt"/>
              </a:rPr>
              <a:t> dos modelos em um contexto médico é reconhecida e futuras pesquisas podem se concentrar no desenvolvimento de métodos para tornar os modelos mais transparentes.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22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574DA-3726-5AEE-3F41-3F732804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Possibilidades de novos estudos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218F8-82D4-4DCE-296B-19891639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Aplicações em outras áreas médicas: As técnicas de segmentação de imagens de </a:t>
            </a:r>
            <a:r>
              <a:rPr lang="pt-BR" dirty="0" err="1">
                <a:ea typeface="+mn-lt"/>
                <a:cs typeface="+mn-lt"/>
              </a:rPr>
              <a:t>machine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learning</a:t>
            </a:r>
            <a:r>
              <a:rPr lang="pt-BR" dirty="0">
                <a:ea typeface="+mn-lt"/>
                <a:cs typeface="+mn-lt"/>
              </a:rPr>
              <a:t> tem potencial de aplicação em várias outras especialidades médicas como radiologia e dermatologia abrindo oportunidades para pesquisas interdisciplinares.</a:t>
            </a:r>
          </a:p>
          <a:p>
            <a:r>
              <a:rPr lang="pt-BR" dirty="0">
                <a:ea typeface="+mn-lt"/>
                <a:cs typeface="+mn-lt"/>
              </a:rPr>
              <a:t>Integração com tecnologias emergentes: À medida que novas tecnologias surgem, investigações podem explorar como os modelos de segmentação/classificação podem ser integrados com tecnologias emergentes como realidade aumentada ou virtual para aprimorar diagnósticos médicos.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0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5902-BC6E-D180-B7F1-2E95F030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Referências </a:t>
            </a:r>
            <a:r>
              <a:rPr lang="pt-BR" dirty="0">
                <a:solidFill>
                  <a:srgbClr val="7030A0"/>
                </a:solidFill>
                <a:ea typeface="+mj-lt"/>
                <a:cs typeface="+mj-lt"/>
              </a:rPr>
              <a:t>Bibliográficas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2F241-40BE-556F-DD6B-D50D0658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4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err="1">
                <a:ea typeface="+mn-lt"/>
                <a:cs typeface="+mn-lt"/>
              </a:rPr>
              <a:t>Muzammil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err="1">
                <a:ea typeface="+mn-lt"/>
                <a:cs typeface="+mn-lt"/>
              </a:rPr>
              <a:t>Nayab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err="1">
                <a:ea typeface="+mn-lt"/>
                <a:cs typeface="+mn-lt"/>
              </a:rPr>
              <a:t>Syed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Ayaz</a:t>
            </a:r>
            <a:r>
              <a:rPr lang="pt-BR" dirty="0">
                <a:ea typeface="+mn-lt"/>
                <a:cs typeface="+mn-lt"/>
              </a:rPr>
              <a:t> Ali Shah, </a:t>
            </a:r>
            <a:r>
              <a:rPr lang="pt-BR" err="1">
                <a:ea typeface="+mn-lt"/>
                <a:cs typeface="+mn-lt"/>
              </a:rPr>
              <a:t>Aamir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Shahzad</a:t>
            </a:r>
            <a:r>
              <a:rPr lang="pt-BR" dirty="0">
                <a:ea typeface="+mn-lt"/>
                <a:cs typeface="+mn-lt"/>
              </a:rPr>
              <a:t>, Muhammad Amir Khan, e Rania M. </a:t>
            </a:r>
            <a:r>
              <a:rPr lang="pt-BR" err="1">
                <a:ea typeface="+mn-lt"/>
                <a:cs typeface="+mn-lt"/>
              </a:rPr>
              <a:t>Ghoniem</a:t>
            </a:r>
            <a:r>
              <a:rPr lang="pt-BR" dirty="0">
                <a:ea typeface="+mn-lt"/>
                <a:cs typeface="+mn-lt"/>
              </a:rPr>
              <a:t>. "</a:t>
            </a:r>
            <a:r>
              <a:rPr lang="pt-BR" err="1">
                <a:ea typeface="+mn-lt"/>
                <a:cs typeface="+mn-lt"/>
              </a:rPr>
              <a:t>Multifilters-Based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Unsupervised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Method</a:t>
            </a:r>
            <a:r>
              <a:rPr lang="pt-BR" dirty="0">
                <a:ea typeface="+mn-lt"/>
                <a:cs typeface="+mn-lt"/>
              </a:rPr>
              <a:t> for </a:t>
            </a:r>
            <a:r>
              <a:rPr lang="pt-BR" err="1">
                <a:ea typeface="+mn-lt"/>
                <a:cs typeface="+mn-lt"/>
              </a:rPr>
              <a:t>Retinal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Blood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Vessel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Segmentation</a:t>
            </a:r>
            <a:r>
              <a:rPr lang="pt-BR" dirty="0">
                <a:ea typeface="+mn-lt"/>
                <a:cs typeface="+mn-lt"/>
              </a:rPr>
              <a:t>." </a:t>
            </a:r>
            <a:r>
              <a:rPr lang="pt-BR" err="1">
                <a:ea typeface="+mn-lt"/>
                <a:cs typeface="+mn-lt"/>
              </a:rPr>
              <a:t>Appl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err="1">
                <a:ea typeface="+mn-lt"/>
                <a:cs typeface="+mn-lt"/>
              </a:rPr>
              <a:t>Sci</a:t>
            </a:r>
            <a:r>
              <a:rPr lang="pt-BR" dirty="0">
                <a:ea typeface="+mn-lt"/>
                <a:cs typeface="+mn-lt"/>
              </a:rPr>
              <a:t>. 2022, 12(13), 6393. </a:t>
            </a:r>
            <a:r>
              <a:rPr lang="pt-BR" u="sng" dirty="0">
                <a:ea typeface="+mn-lt"/>
                <a:cs typeface="+mn-lt"/>
                <a:hlinkClick r:id="rId2"/>
              </a:rPr>
              <a:t>https://doi.org/10.3390/app12136393</a:t>
            </a:r>
            <a:r>
              <a:rPr lang="pt-BR" dirty="0">
                <a:ea typeface="+mn-lt"/>
                <a:cs typeface="+mn-lt"/>
              </a:rPr>
              <a:t>. Publicado em 23 de junho de 2022.</a:t>
            </a:r>
          </a:p>
          <a:p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Memari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 N.,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Ramli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 A.R.,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Saripan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, M.I.B. et al. "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Retinal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Blood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Vessel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Segmentation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Matched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Filtering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Fuzzy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C-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means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Clustering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Integrated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Level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Set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Diabetic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0000"/>
                </a:solidFill>
                <a:ea typeface="+mn-lt"/>
                <a:cs typeface="+mn-lt"/>
              </a:rPr>
              <a:t>Retinopathy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 Assessment." J. Med. Biol. Eng. 39, 713–731 (2019). </a:t>
            </a:r>
            <a:r>
              <a:rPr lang="pt-BR" u="sng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https://doi.org/10.1007/s40846-018-0454-2</a:t>
            </a:r>
            <a:r>
              <a:rPr lang="pt-BR">
                <a:solidFill>
                  <a:srgbClr val="000000"/>
                </a:solidFill>
                <a:ea typeface="+mn-lt"/>
                <a:cs typeface="+mn-lt"/>
              </a:rPr>
              <a:t>. Publicado em 02 de novembro de 2018.</a:t>
            </a:r>
          </a:p>
          <a:p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Oliveira, W.S., Teixeira, J.V.,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Ren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, T.I., Cavalcanti, G.D.C., &amp;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Sijbers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, J. "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Unsupervised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Retinal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Vessel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Segmentation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Combined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Filters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. Disponível em: </a:t>
            </a:r>
            <a:r>
              <a:rPr lang="pt-BR" u="sng" dirty="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https://doi.org/10.1371/journal.pone.0149943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. " Publicado em 26 de fevereiro de 2016.</a:t>
            </a:r>
            <a:endParaRPr lang="pt-BR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13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7D876-87A2-4E5E-D7B7-009C612B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Introdução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8A3E9-69FE-1D35-32CD-6408E225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7030A0"/>
                </a:solidFill>
                <a:ea typeface="+mn-lt"/>
                <a:cs typeface="+mn-lt"/>
              </a:rPr>
              <a:t>Resumo do problema: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O projeto em questão aborda um desafiador problema relacionado à segmentação/classificação de imagens médicas, concentrando-se na análise das retinas. Especificamente, o objetivo é alcançar a identificação precisa e a cartografia dos vasos sanguíneos nas imagens retinianas.</a:t>
            </a:r>
            <a:endParaRPr lang="pt-BR" dirty="0"/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76FC9-AE9A-3E20-6602-04194431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020"/>
            <a:ext cx="10515600" cy="5810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7030A0"/>
                </a:solidFill>
                <a:ea typeface="+mn-lt"/>
                <a:cs typeface="+mn-lt"/>
              </a:rPr>
              <a:t>Porque esse problema?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A escolha desse problema é fundamentada em sua significativa relevância clínica. Doenças retinianas, como retinopatia diabética e degeneração macular, têm o potencial de causar cegueira quando não diagnosticadas precocemente. Portanto, a segmentação precisa dos vasos sanguíneos desempenha um papel crucial na detecção precoce dessas patologias, possibilitando intervenções médicas eficazes.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57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42D5B-B056-432E-B935-106E2793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019"/>
            <a:ext cx="10515600" cy="5810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7030A0"/>
                </a:solidFill>
                <a:cs typeface="Calibri" panose="020F0502020204030204"/>
              </a:rPr>
              <a:t>Objetivo geral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O principal objetivo do projeto consiste em aplicar técnicas de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 para desenvolver um modelo de segmentação/classificação de imagens retinianas, caracterizado por sua alta precisão e eficiência. A meta é criar uma ferramenta que possa ser empregada na prática clínica, visando aprimorar os processos de diagnóstico e tratamento de doenças retinianas, potencialmente preservando a visão de um número significativo de pacientes.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1DCCF-50A6-4E67-712D-C21072B9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  <a:cs typeface="Calibri Light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94530-6CE0-3E1A-AA73-6BF0A98B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ea typeface="+mn-lt"/>
                <a:cs typeface="+mn-lt"/>
              </a:rPr>
              <a:t>O conjunto de dados de segmentação de vasos sanguíneos da retina, é um recurso valioso para avançar no campo da análise de imagens médicas e aprimorar o diagnóstico de doenças vasculares da retina. Este conjunto de dados contém uma coleção abrangente de imagens do fundo da retina, meticulosamente anotadas para segmentação de vasos sanguíneos. A segmentação precisa dos vasos sanguíneos é uma tarefa crítica em oftalmologia, pois auxilia na detecção precoce e no tratamento de diversas patologias da retina, como a retinopatia diabética e a degeneração macular.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99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Uma imagem contendo laranja, colorido&#10;&#10;Descrição gerada automaticamente">
            <a:extLst>
              <a:ext uri="{FF2B5EF4-FFF2-40B4-BE49-F238E27FC236}">
                <a16:creationId xmlns:a16="http://schemas.microsoft.com/office/drawing/2014/main" id="{F411CF79-2085-F2B4-87EF-875E3E5D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3" y="516274"/>
            <a:ext cx="5694175" cy="581094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5C10377-F2A8-95D6-9FAD-42A8B824F8EA}"/>
              </a:ext>
            </a:extLst>
          </p:cNvPr>
          <p:cNvSpPr txBox="1"/>
          <p:nvPr/>
        </p:nvSpPr>
        <p:spPr>
          <a:xfrm>
            <a:off x="6096000" y="788830"/>
            <a:ext cx="574451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cs typeface="Calibri"/>
              </a:rPr>
              <a:t>O Conjunto possui 20 imagens para teste e 80 imagens para treinamento, </a:t>
            </a:r>
            <a:r>
              <a:rPr lang="pt-BR" sz="2800" dirty="0">
                <a:solidFill>
                  <a:srgbClr val="000000"/>
                </a:solidFill>
                <a:ea typeface="+mn-lt"/>
                <a:cs typeface="+mn-lt"/>
              </a:rPr>
              <a:t>Cada imagem vem com anotações de verdade em nível de pixel correspondentes, indicando a localização exata dos vasos sanguíneos. Essas anotações facilitam o desenvolvimento e avaliação de algoritmos de segmentação avançados. As anotações foram avaliadas por um profissional da área garantindo assim sua qualidade</a:t>
            </a:r>
            <a:endParaRPr lang="pt-BR" sz="2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60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8D1CC-4F53-1364-891F-64F0E9CB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020"/>
            <a:ext cx="10515600" cy="5810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err="1">
                <a:solidFill>
                  <a:srgbClr val="7030A0"/>
                </a:solidFill>
                <a:ea typeface="+mn-lt"/>
                <a:cs typeface="+mn-lt"/>
              </a:rPr>
              <a:t>U-Net</a:t>
            </a:r>
            <a:r>
              <a:rPr lang="pt-BR" sz="2400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7030A0"/>
                </a:solidFill>
                <a:ea typeface="+mn-lt"/>
                <a:cs typeface="+mn-lt"/>
              </a:rPr>
              <a:t>Definição Básica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: O </a:t>
            </a:r>
            <a:r>
              <a:rPr lang="pt-BR" sz="1800" err="1">
                <a:solidFill>
                  <a:srgbClr val="000000"/>
                </a:solidFill>
                <a:ea typeface="+mn-lt"/>
                <a:cs typeface="+mn-lt"/>
              </a:rPr>
              <a:t>U-Net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 é uma arquitetura de rede neural profunda usada para tarefas de segmentação de imagens. Ele é composto por duas partes principais: um </a:t>
            </a:r>
            <a:r>
              <a:rPr lang="pt-BR" sz="1800" err="1">
                <a:solidFill>
                  <a:srgbClr val="000000"/>
                </a:solidFill>
                <a:ea typeface="+mn-lt"/>
                <a:cs typeface="+mn-lt"/>
              </a:rPr>
              <a:t>encoder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, que captura informações contextuais da imagem e reduz sua resolução, e um </a:t>
            </a:r>
            <a:r>
              <a:rPr lang="pt-BR" sz="1800" err="1">
                <a:solidFill>
                  <a:srgbClr val="000000"/>
                </a:solidFill>
                <a:ea typeface="+mn-lt"/>
                <a:cs typeface="+mn-lt"/>
              </a:rPr>
              <a:t>decoder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, que reconstrói a imagem segmentada com base nas informações do </a:t>
            </a:r>
            <a:r>
              <a:rPr lang="pt-BR" sz="1800" err="1">
                <a:solidFill>
                  <a:srgbClr val="000000"/>
                </a:solidFill>
                <a:ea typeface="+mn-lt"/>
                <a:cs typeface="+mn-lt"/>
              </a:rPr>
              <a:t>encoder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. O </a:t>
            </a:r>
            <a:r>
              <a:rPr lang="pt-BR" sz="1800" err="1">
                <a:solidFill>
                  <a:srgbClr val="000000"/>
                </a:solidFill>
                <a:ea typeface="+mn-lt"/>
                <a:cs typeface="+mn-lt"/>
              </a:rPr>
              <a:t>U-Net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 é especialmente conhecido por suas conexões residuais, que permitem preservar detalhes importantes durante a segmentação.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7030A0"/>
                </a:solidFill>
                <a:ea typeface="+mn-lt"/>
                <a:cs typeface="+mn-lt"/>
              </a:rPr>
              <a:t>Razão para Uso na Segmentação de Vasos Sanguíneos da Retina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: O </a:t>
            </a:r>
            <a:r>
              <a:rPr lang="pt-BR" sz="1800" err="1">
                <a:solidFill>
                  <a:srgbClr val="000000"/>
                </a:solidFill>
                <a:ea typeface="+mn-lt"/>
                <a:cs typeface="+mn-lt"/>
              </a:rPr>
              <a:t>U-Net</a:t>
            </a:r>
            <a:r>
              <a:rPr lang="pt-BR" sz="1800" dirty="0">
                <a:solidFill>
                  <a:srgbClr val="000000"/>
                </a:solidFill>
                <a:ea typeface="+mn-lt"/>
                <a:cs typeface="+mn-lt"/>
              </a:rPr>
              <a:t> é uma escolha sólida para essa tarefa porque é capaz de capturar as características complexas e sutis dos vasos sanguíneos em imagens da retina. Sua arquitetura em U permite que informações contextuais sejam usadas para destacar os vasos, enquanto as conexões residuais preservam os detalhes finos dos vasos, tornando-o adequado para segmentações de alta resolução.</a:t>
            </a:r>
            <a:endParaRPr lang="pt-BR" sz="1800">
              <a:cs typeface="Calibri"/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44727680-EECA-3470-B7FE-00AEEF66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4" y="3432076"/>
            <a:ext cx="10515600" cy="315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3AD75-16E7-3A5C-5FC4-E0EC1782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020"/>
            <a:ext cx="10515600" cy="5810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b="1" err="1">
                <a:solidFill>
                  <a:srgbClr val="7030A0"/>
                </a:solidFill>
                <a:cs typeface="Calibri" panose="020F0502020204030204"/>
              </a:rPr>
              <a:t>Otsu</a:t>
            </a:r>
            <a:r>
              <a:rPr lang="pt-BR" sz="2400" b="1" dirty="0">
                <a:solidFill>
                  <a:srgbClr val="7030A0"/>
                </a:solidFill>
                <a:cs typeface="Calibri" panose="020F0502020204030204"/>
              </a:rPr>
              <a:t> </a:t>
            </a:r>
            <a:r>
              <a:rPr lang="pt-BR" sz="2400" b="1" err="1">
                <a:solidFill>
                  <a:srgbClr val="7030A0"/>
                </a:solidFill>
                <a:cs typeface="Calibri" panose="020F0502020204030204"/>
              </a:rPr>
              <a:t>Thresholding</a:t>
            </a:r>
            <a:r>
              <a:rPr lang="pt-BR" sz="2400" b="1" dirty="0">
                <a:solidFill>
                  <a:srgbClr val="7030A0"/>
                </a:solidFill>
                <a:cs typeface="Calibri" panose="020F0502020204030204"/>
              </a:rPr>
              <a:t>:</a:t>
            </a:r>
            <a:endParaRPr lang="pt-BR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7030A0"/>
                </a:solidFill>
                <a:cs typeface="Calibri" panose="020F0502020204030204"/>
              </a:rPr>
              <a:t>Definição Básica</a:t>
            </a:r>
            <a:r>
              <a:rPr lang="pt-BR" sz="1800" dirty="0">
                <a:cs typeface="Calibri" panose="020F0502020204030204"/>
              </a:rPr>
              <a:t>: O </a:t>
            </a:r>
            <a:r>
              <a:rPr lang="pt-BR" sz="1800" err="1">
                <a:cs typeface="Calibri" panose="020F0502020204030204"/>
              </a:rPr>
              <a:t>Otsu</a:t>
            </a:r>
            <a:r>
              <a:rPr lang="pt-BR" sz="1800" dirty="0">
                <a:cs typeface="Calibri" panose="020F0502020204030204"/>
              </a:rPr>
              <a:t> </a:t>
            </a:r>
            <a:r>
              <a:rPr lang="pt-BR" sz="1800" err="1">
                <a:cs typeface="Calibri" panose="020F0502020204030204"/>
              </a:rPr>
              <a:t>Thresholding</a:t>
            </a:r>
            <a:r>
              <a:rPr lang="pt-BR" sz="1800" dirty="0">
                <a:cs typeface="Calibri" panose="020F0502020204030204"/>
              </a:rPr>
              <a:t> é um método de segmentação de imagem baseado em </a:t>
            </a:r>
            <a:r>
              <a:rPr lang="pt-BR" sz="1800" err="1">
                <a:cs typeface="Calibri" panose="020F0502020204030204"/>
              </a:rPr>
              <a:t>limiarização</a:t>
            </a:r>
            <a:r>
              <a:rPr lang="pt-BR" sz="1800" dirty="0">
                <a:cs typeface="Calibri" panose="020F0502020204030204"/>
              </a:rPr>
              <a:t>. Ele calcula automaticamente o valor de limiar ideal que separa as regiões de interesse da imagem, como os vasos sanguíneos, do restante do fundo. Esse limiar é calculado com base na variabilidade das intensidades de pixel na imagem.</a:t>
            </a:r>
            <a:endParaRPr lang="pt-BR" sz="1800">
              <a:cs typeface="Calibri"/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7030A0"/>
                </a:solidFill>
                <a:cs typeface="Calibri" panose="020F0502020204030204"/>
              </a:rPr>
              <a:t>Razão para Uso na Segmentação de Vasos Sanguíneos da Retina</a:t>
            </a:r>
            <a:r>
              <a:rPr lang="pt-BR" sz="1800" dirty="0">
                <a:cs typeface="Calibri" panose="020F0502020204030204"/>
              </a:rPr>
              <a:t>: O </a:t>
            </a:r>
            <a:r>
              <a:rPr lang="pt-BR" sz="1800" err="1">
                <a:cs typeface="Calibri" panose="020F0502020204030204"/>
              </a:rPr>
              <a:t>Otsu</a:t>
            </a:r>
            <a:r>
              <a:rPr lang="pt-BR" sz="1800" dirty="0">
                <a:cs typeface="Calibri" panose="020F0502020204030204"/>
              </a:rPr>
              <a:t> </a:t>
            </a:r>
            <a:r>
              <a:rPr lang="pt-BR" sz="1800" err="1">
                <a:cs typeface="Calibri" panose="020F0502020204030204"/>
              </a:rPr>
              <a:t>Thresholding</a:t>
            </a:r>
            <a:r>
              <a:rPr lang="pt-BR" sz="1800" dirty="0">
                <a:cs typeface="Calibri" panose="020F0502020204030204"/>
              </a:rPr>
              <a:t> é uma abordagem eficaz quando a diferença de intensidade entre os vasos sanguíneos e o fundo é significativa. Nas imagens da retina, os vasos sanguíneos geralmente têm intensidades diferentes do fundo, tornando o </a:t>
            </a:r>
            <a:r>
              <a:rPr lang="pt-BR" sz="1800" err="1">
                <a:cs typeface="Calibri" panose="020F0502020204030204"/>
              </a:rPr>
              <a:t>Otsu</a:t>
            </a:r>
            <a:r>
              <a:rPr lang="pt-BR" sz="1800" dirty="0">
                <a:cs typeface="Calibri" panose="020F0502020204030204"/>
              </a:rPr>
              <a:t> uma escolha adequada e computacionalmente eficiente para separá-los. Ele é particularmente útil quando você precisa de uma solução rápida e direta.</a:t>
            </a:r>
            <a:endParaRPr lang="pt-BR" sz="180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 panose="020F0502020204030204"/>
            </a:endParaRPr>
          </a:p>
        </p:txBody>
      </p:sp>
      <p:pic>
        <p:nvPicPr>
          <p:cNvPr id="5" name="Espaço Reservado para Conteúdo 3" descr="Fogos de artifício no céu&#10;&#10;Descrição gerada automaticamente">
            <a:extLst>
              <a:ext uri="{FF2B5EF4-FFF2-40B4-BE49-F238E27FC236}">
                <a16:creationId xmlns:a16="http://schemas.microsoft.com/office/drawing/2014/main" id="{A1CCED6B-85D6-55C5-BD5E-88525C9A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79" y="3274086"/>
            <a:ext cx="3357611" cy="3331761"/>
          </a:xfrm>
          <a:prstGeom prst="rect">
            <a:avLst/>
          </a:prstGeom>
        </p:spPr>
      </p:pic>
      <p:pic>
        <p:nvPicPr>
          <p:cNvPr id="6" name="Imagem 5" descr="Uma imagem contendo luz, aceso, laranja, foto&#10;&#10;Descrição gerada automaticamente">
            <a:extLst>
              <a:ext uri="{FF2B5EF4-FFF2-40B4-BE49-F238E27FC236}">
                <a16:creationId xmlns:a16="http://schemas.microsoft.com/office/drawing/2014/main" id="{DB455EBD-5589-4960-E533-9652DA57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654" y="3274515"/>
            <a:ext cx="3365677" cy="33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Office Theme</vt:lpstr>
      <vt:lpstr>Equipe 3 - Segmentação de Vasos Sanguíneos de Retina  Alunos: ➢ Arthur Claro Ferreira Rêgo  ➢ Francisco das Chagas Bezerra da Silva  ➢ Gabriel Amorim Beviláqua Melo ➢ Gabriel Damasceno Guimarães Ponte ➢ Marcos Paulo Rocha Rodrigues ➢ Mateus Felinto de Albuquerque  ➢ Rayane Mota Amorim  ➢ Thales da Silva Félix : </vt:lpstr>
      <vt:lpstr>Sumário</vt:lpstr>
      <vt:lpstr>Introdução</vt:lpstr>
      <vt:lpstr>Apresentação do PowerPoint</vt:lpstr>
      <vt:lpstr>Apresentação do PowerPoint</vt:lpstr>
      <vt:lpstr>Metodologia</vt:lpstr>
      <vt:lpstr>Apresentação do PowerPoint</vt:lpstr>
      <vt:lpstr>Apresentação do PowerPoint</vt:lpstr>
      <vt:lpstr>Apresentação do PowerPoint</vt:lpstr>
      <vt:lpstr>Resultados (Método U-Net)</vt:lpstr>
      <vt:lpstr>Resultados (Método Otsu Threshold)</vt:lpstr>
      <vt:lpstr>Resultados (Método U-Net)</vt:lpstr>
      <vt:lpstr>Resultados (Método Otsu Threshold)</vt:lpstr>
      <vt:lpstr>Resultados (Método U-Net)</vt:lpstr>
      <vt:lpstr>Resultados (Método Otsu Threshold)</vt:lpstr>
      <vt:lpstr>Conclusões</vt:lpstr>
      <vt:lpstr>Apresentação do PowerPoint</vt:lpstr>
      <vt:lpstr>Apresentação do PowerPoint</vt:lpstr>
      <vt:lpstr>Contribuições do Estudo</vt:lpstr>
      <vt:lpstr>Possibilidades de novos estudos</vt:lpstr>
      <vt:lpstr>Possibilidades de novos estudos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373</cp:revision>
  <dcterms:created xsi:type="dcterms:W3CDTF">2023-09-23T00:08:14Z</dcterms:created>
  <dcterms:modified xsi:type="dcterms:W3CDTF">2023-09-23T02:28:03Z</dcterms:modified>
</cp:coreProperties>
</file>