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Default Extension="doc" ContentType="application/msword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4" r:id="rId17"/>
    <p:sldId id="275" r:id="rId18"/>
    <p:sldId id="276" r:id="rId19"/>
    <p:sldId id="273" r:id="rId20"/>
    <p:sldId id="312" r:id="rId21"/>
    <p:sldId id="313" r:id="rId22"/>
    <p:sldId id="314" r:id="rId23"/>
    <p:sldId id="316" r:id="rId24"/>
    <p:sldId id="317" r:id="rId25"/>
    <p:sldId id="318" r:id="rId26"/>
    <p:sldId id="319" r:id="rId27"/>
    <p:sldId id="320" r:id="rId28"/>
    <p:sldId id="321" r:id="rId29"/>
    <p:sldId id="315" r:id="rId30"/>
    <p:sldId id="290" r:id="rId31"/>
    <p:sldId id="291" r:id="rId32"/>
    <p:sldId id="292" r:id="rId33"/>
    <p:sldId id="293" r:id="rId34"/>
    <p:sldId id="294" r:id="rId35"/>
    <p:sldId id="295" r:id="rId36"/>
    <p:sldId id="322" r:id="rId37"/>
    <p:sldId id="323" r:id="rId38"/>
    <p:sldId id="337" r:id="rId39"/>
    <p:sldId id="324" r:id="rId40"/>
    <p:sldId id="400" r:id="rId41"/>
    <p:sldId id="401" r:id="rId42"/>
    <p:sldId id="325" r:id="rId43"/>
    <p:sldId id="326" r:id="rId44"/>
    <p:sldId id="407" r:id="rId45"/>
    <p:sldId id="402" r:id="rId46"/>
    <p:sldId id="406" r:id="rId47"/>
    <p:sldId id="340" r:id="rId48"/>
    <p:sldId id="408" r:id="rId49"/>
    <p:sldId id="409" r:id="rId50"/>
    <p:sldId id="298" r:id="rId51"/>
    <p:sldId id="299" r:id="rId52"/>
    <p:sldId id="300" r:id="rId53"/>
    <p:sldId id="350" r:id="rId54"/>
    <p:sldId id="301" r:id="rId55"/>
    <p:sldId id="336" r:id="rId56"/>
    <p:sldId id="302" r:id="rId57"/>
    <p:sldId id="338" r:id="rId58"/>
    <p:sldId id="339" r:id="rId59"/>
    <p:sldId id="341" r:id="rId60"/>
    <p:sldId id="342" r:id="rId61"/>
    <p:sldId id="343" r:id="rId62"/>
    <p:sldId id="365" r:id="rId63"/>
    <p:sldId id="344" r:id="rId64"/>
    <p:sldId id="345" r:id="rId65"/>
    <p:sldId id="346" r:id="rId66"/>
    <p:sldId id="347" r:id="rId67"/>
    <p:sldId id="348" r:id="rId68"/>
    <p:sldId id="349" r:id="rId69"/>
    <p:sldId id="327" r:id="rId70"/>
    <p:sldId id="373" r:id="rId71"/>
    <p:sldId id="372" r:id="rId72"/>
    <p:sldId id="303" r:id="rId73"/>
    <p:sldId id="304" r:id="rId74"/>
    <p:sldId id="395" r:id="rId75"/>
    <p:sldId id="396" r:id="rId76"/>
    <p:sldId id="397" r:id="rId77"/>
    <p:sldId id="398" r:id="rId78"/>
    <p:sldId id="399" r:id="rId79"/>
    <p:sldId id="305" r:id="rId80"/>
    <p:sldId id="403" r:id="rId81"/>
    <p:sldId id="404" r:id="rId82"/>
    <p:sldId id="410" r:id="rId83"/>
    <p:sldId id="411" r:id="rId84"/>
    <p:sldId id="412" r:id="rId85"/>
    <p:sldId id="413" r:id="rId86"/>
    <p:sldId id="415" r:id="rId87"/>
    <p:sldId id="416" r:id="rId88"/>
    <p:sldId id="417" r:id="rId89"/>
    <p:sldId id="419" r:id="rId90"/>
    <p:sldId id="381" r:id="rId91"/>
    <p:sldId id="382" r:id="rId92"/>
    <p:sldId id="383" r:id="rId93"/>
    <p:sldId id="384" r:id="rId94"/>
    <p:sldId id="385" r:id="rId95"/>
    <p:sldId id="386" r:id="rId96"/>
    <p:sldId id="388" r:id="rId97"/>
    <p:sldId id="389" r:id="rId98"/>
    <p:sldId id="387" r:id="rId99"/>
    <p:sldId id="390" r:id="rId100"/>
    <p:sldId id="391" r:id="rId101"/>
    <p:sldId id="392" r:id="rId102"/>
    <p:sldId id="393" r:id="rId103"/>
    <p:sldId id="394" r:id="rId104"/>
    <p:sldId id="405" r:id="rId105"/>
    <p:sldId id="310" r:id="rId106"/>
    <p:sldId id="311" r:id="rId10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29" autoAdjust="0"/>
    <p:restoredTop sz="77758" autoAdjust="0"/>
  </p:normalViewPr>
  <p:slideViewPr>
    <p:cSldViewPr>
      <p:cViewPr varScale="1">
        <p:scale>
          <a:sx n="68" d="100"/>
          <a:sy n="68" d="100"/>
        </p:scale>
        <p:origin x="-112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09503-07B6-45DA-8709-BB87B1B84A11}" type="datetimeFigureOut">
              <a:rPr lang="zh-CN" altLang="en-US" smtClean="0"/>
              <a:pPr/>
              <a:t>2018/6/9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EB5A6-B313-4610-82C4-D560288290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5E6163-10E5-49CC-9A62-92E3D348B67B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通信加密模型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A2D54C-C8D5-49BF-BA9A-3511225B7637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a</a:t>
            </a:r>
            <a:r>
              <a:rPr lang="en-US" altLang="zh-CN" baseline="30000" dirty="0" smtClean="0">
                <a:solidFill>
                  <a:srgbClr val="000099"/>
                </a:solidFill>
                <a:latin typeface="楷体_GB2312" pitchFamily="49" charset="-122"/>
              </a:rPr>
              <a:t>p-1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 mod p </a:t>
            </a: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＝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1 </a:t>
            </a: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或者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a</a:t>
            </a:r>
            <a:r>
              <a:rPr lang="en-US" altLang="zh-CN" baseline="30000" dirty="0" smtClean="0">
                <a:solidFill>
                  <a:srgbClr val="000099"/>
                </a:solidFill>
                <a:latin typeface="楷体_GB2312" pitchFamily="49" charset="-122"/>
              </a:rPr>
              <a:t>p-1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 ≡ 1 mod p</a:t>
            </a:r>
          </a:p>
          <a:p>
            <a:pPr lvl="1" eaLnBrk="1" hangingPunct="1">
              <a:buFontTx/>
              <a:buNone/>
            </a:pP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     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</a:rPr>
              <a:t>费尔马定律</a:t>
            </a:r>
          </a:p>
          <a:p>
            <a:pPr lvl="1" eaLnBrk="1" hangingPunct="1"/>
            <a:r>
              <a:rPr lang="en-US" altLang="zh-CN" dirty="0" err="1" smtClean="0">
                <a:solidFill>
                  <a:srgbClr val="000099"/>
                </a:solidFill>
                <a:latin typeface="楷体_GB2312" pitchFamily="49" charset="-122"/>
              </a:rPr>
              <a:t>a</a:t>
            </a:r>
            <a:r>
              <a:rPr lang="en-US" altLang="zh-CN" baseline="30000" dirty="0" err="1" smtClean="0">
                <a:solidFill>
                  <a:srgbClr val="000099"/>
                </a:solidFill>
                <a:latin typeface="楷体_GB2312" pitchFamily="49" charset="-122"/>
              </a:rPr>
              <a:t>p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 mod p </a:t>
            </a: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＝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a</a:t>
            </a:r>
          </a:p>
          <a:p>
            <a:pPr lvl="1" eaLnBrk="1" hangingPunct="1">
              <a:buFontTx/>
              <a:buNone/>
            </a:pP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     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</a:rPr>
              <a:t>费尔马定律推论</a:t>
            </a:r>
          </a:p>
          <a:p>
            <a:pPr lvl="1"/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如果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a</a:t>
            </a: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是本原元素，则：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a</a:t>
            </a:r>
            <a:r>
              <a:rPr lang="en-US" altLang="zh-CN" baseline="30000" dirty="0" smtClean="0">
                <a:solidFill>
                  <a:srgbClr val="000099"/>
                </a:solidFill>
                <a:latin typeface="楷体_GB2312" pitchFamily="49" charset="-122"/>
              </a:rPr>
              <a:t>(p-1)/2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 mod p = p-1</a:t>
            </a:r>
          </a:p>
          <a:p>
            <a:pPr eaLnBrk="1" hangingPunct="1"/>
            <a:endParaRPr lang="zh-CN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CE9FF1-C5B3-4D15-BC8D-BDB89538C4EA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60EB80-CDC1-40AB-9725-D79A5D9E8F8C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C83770-A897-4F74-8101-169491FBCDB5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A3710A-1468-4B99-9329-160203AF2A67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1AFE69-E72B-4F45-98A2-C96E0817F7C2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D7159C-E21F-4381-882B-BAC8DE91A0C6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1D3174-C534-45E5-A1E2-82A646A107A8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6791F3-1CD2-4621-83A4-7C8B5FF73656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DF8BCA-71BA-4303-82F1-B4D3270A57A9}" type="slidenum">
              <a:rPr lang="en-US" altLang="zh-CN" smtClean="0">
                <a:ea typeface="宋体" charset="-122"/>
              </a:rPr>
              <a:pPr/>
              <a:t>30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99"/>
                </a:solidFill>
                <a:latin typeface="楷体_GB2312" pitchFamily="49" charset="-122"/>
                <a:ea typeface="宋体" charset="-122"/>
              </a:rPr>
              <a:t>RSA</a:t>
            </a:r>
            <a:r>
              <a:rPr lang="zh-CN" altLang="en-US" smtClean="0">
                <a:solidFill>
                  <a:srgbClr val="000099"/>
                </a:solidFill>
                <a:latin typeface="楷体_GB2312" pitchFamily="49" charset="-122"/>
                <a:ea typeface="宋体" charset="-122"/>
              </a:rPr>
              <a:t>算法只在美国申请了专利，而且已到期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FC431A-7E8F-413F-A513-4B86234EE849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通信加密模型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5615D1-E1CD-4EEB-838D-0748D1E808BD}" type="slidenum">
              <a:rPr lang="en-US" altLang="zh-CN" smtClean="0">
                <a:ea typeface="宋体" charset="-122"/>
              </a:rPr>
              <a:pPr/>
              <a:t>31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n</a:t>
            </a:r>
            <a:r>
              <a:rPr lang="zh-CN" altLang="en-US" smtClean="0">
                <a:ea typeface="宋体" charset="-122"/>
              </a:rPr>
              <a:t>的</a:t>
            </a:r>
            <a:r>
              <a:rPr lang="en-US" altLang="zh-CN" smtClean="0">
                <a:ea typeface="宋体" charset="-122"/>
              </a:rPr>
              <a:t>Euler</a:t>
            </a:r>
            <a:r>
              <a:rPr lang="zh-CN" altLang="en-US" smtClean="0">
                <a:ea typeface="宋体" charset="-122"/>
              </a:rPr>
              <a:t>数即</a:t>
            </a:r>
            <a:r>
              <a:rPr lang="en-US" altLang="zh-CN" smtClean="0">
                <a:ea typeface="宋体" charset="-122"/>
              </a:rPr>
              <a:t>n</a:t>
            </a:r>
            <a:r>
              <a:rPr lang="zh-CN" altLang="en-US" smtClean="0">
                <a:ea typeface="宋体" charset="-122"/>
              </a:rPr>
              <a:t>以内与</a:t>
            </a:r>
            <a:r>
              <a:rPr lang="en-US" altLang="zh-CN" smtClean="0">
                <a:ea typeface="宋体" charset="-122"/>
              </a:rPr>
              <a:t>n</a:t>
            </a:r>
            <a:r>
              <a:rPr lang="zh-CN" altLang="en-US" smtClean="0">
                <a:ea typeface="宋体" charset="-122"/>
              </a:rPr>
              <a:t>互素的数的个数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可由费尔马定理证明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en-US" altLang="zh-CN" smtClean="0">
                <a:ea typeface="宋体" charset="-122"/>
              </a:rPr>
              <a:t>a</a:t>
            </a:r>
            <a:r>
              <a:rPr lang="en-US" altLang="zh-CN" baseline="30000" smtClean="0">
                <a:ea typeface="宋体" charset="-122"/>
              </a:rPr>
              <a:t>p-1</a:t>
            </a:r>
            <a:r>
              <a:rPr lang="en-US" altLang="zh-CN" smtClean="0">
                <a:ea typeface="宋体" charset="-122"/>
              </a:rPr>
              <a:t> =</a:t>
            </a:r>
            <a:r>
              <a:rPr lang="en-US" altLang="zh-CN" baseline="0" smtClean="0">
                <a:ea typeface="宋体" charset="-122"/>
              </a:rPr>
              <a:t> 1 mod p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422AF-5C53-4B2C-B5EF-9D1AD7DD1185}" type="slidenum">
              <a:rPr lang="en-US" altLang="zh-CN" smtClean="0">
                <a:ea typeface="宋体" charset="-122"/>
              </a:rPr>
              <a:pPr/>
              <a:t>32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DFD227-5F10-4A16-AD23-D6ADCEA0CD31}" type="slidenum">
              <a:rPr lang="en-US" altLang="zh-CN" smtClean="0">
                <a:ea typeface="宋体" charset="-122"/>
              </a:rPr>
              <a:pPr/>
              <a:t>33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AF4F54-96A0-48E0-B007-C647DE7A449D}" type="slidenum">
              <a:rPr lang="en-US" altLang="zh-CN" smtClean="0">
                <a:ea typeface="宋体" charset="-122"/>
              </a:rPr>
              <a:pPr/>
              <a:t>34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2A3315-C8AC-41C0-B916-092E49448C58}" type="slidenum">
              <a:rPr lang="en-US" altLang="zh-CN" smtClean="0">
                <a:ea typeface="宋体" charset="-122"/>
              </a:rPr>
              <a:pPr/>
              <a:t>35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1513=17</a:t>
            </a:r>
            <a:r>
              <a:rPr lang="zh-CN" altLang="en-US" dirty="0" smtClean="0"/>
              <a:t>*</a:t>
            </a:r>
            <a:r>
              <a:rPr lang="en-US" altLang="zh-CN" dirty="0" smtClean="0"/>
              <a:t>89</a:t>
            </a:r>
          </a:p>
          <a:p>
            <a:r>
              <a:rPr lang="en-US" altLang="zh-CN" dirty="0" smtClean="0"/>
              <a:t>2479=37</a:t>
            </a:r>
            <a:r>
              <a:rPr lang="zh-CN" altLang="en-US" dirty="0" smtClean="0"/>
              <a:t>*</a:t>
            </a:r>
            <a:r>
              <a:rPr lang="en-US" altLang="zh-CN" dirty="0" smtClean="0"/>
              <a:t>67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EB5A6-B313-4610-82C4-D560288290F7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2479=52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-15</a:t>
            </a:r>
            <a:r>
              <a:rPr lang="en-US" altLang="zh-CN" baseline="30000" dirty="0" smtClean="0"/>
              <a:t>2</a:t>
            </a:r>
            <a:endParaRPr lang="zh-CN" altLang="en-US" baseline="30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EB5A6-B313-4610-82C4-D560288290F7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2479=52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-15</a:t>
            </a:r>
            <a:r>
              <a:rPr lang="en-US" altLang="zh-CN" baseline="30000" dirty="0" smtClean="0"/>
              <a:t>2</a:t>
            </a:r>
            <a:endParaRPr lang="zh-CN" altLang="en-US" baseline="30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EB5A6-B313-4610-82C4-D560288290F7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2479=52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-15</a:t>
            </a:r>
            <a:r>
              <a:rPr lang="en-US" altLang="zh-CN" baseline="30000" dirty="0" smtClean="0"/>
              <a:t>2</a:t>
            </a:r>
            <a:endParaRPr lang="zh-CN" altLang="en-US" baseline="30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EB5A6-B313-4610-82C4-D560288290F7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2479=52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-15</a:t>
            </a:r>
            <a:r>
              <a:rPr lang="en-US" altLang="zh-CN" baseline="30000" dirty="0" smtClean="0"/>
              <a:t>2</a:t>
            </a:r>
            <a:endParaRPr lang="zh-CN" altLang="en-US" baseline="30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EB5A6-B313-4610-82C4-D560288290F7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31DA92-9802-4655-9F88-1F8A7B22E191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不可否认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2479=52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-15</a:t>
            </a:r>
            <a:r>
              <a:rPr lang="en-US" altLang="zh-CN" baseline="30000" dirty="0" smtClean="0"/>
              <a:t>2</a:t>
            </a:r>
            <a:endParaRPr lang="zh-CN" altLang="en-US" baseline="30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EB5A6-B313-4610-82C4-D560288290F7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A2399E-EE61-4317-8E0B-07E6E60A856A}" type="slidenum">
              <a:rPr lang="en-US" altLang="zh-CN" smtClean="0">
                <a:ea typeface="宋体" charset="-122"/>
              </a:rPr>
              <a:pPr/>
              <a:t>50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0F4257-5552-4D6F-8DAB-3B83D7F440A8}" type="slidenum">
              <a:rPr lang="en-US" altLang="zh-CN" smtClean="0">
                <a:ea typeface="宋体" charset="-122"/>
              </a:rPr>
              <a:pPr/>
              <a:t>51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E862A1-D0E7-4FF6-AE81-AFE78EB69AB4}" type="slidenum">
              <a:rPr lang="en-US" altLang="zh-CN" smtClean="0">
                <a:ea typeface="宋体" charset="-122"/>
              </a:rPr>
              <a:pPr/>
              <a:t>52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512</a:t>
            </a:r>
            <a:r>
              <a:rPr lang="zh-CN" altLang="en-US" smtClean="0">
                <a:ea typeface="宋体" charset="-122"/>
              </a:rPr>
              <a:t>比特约</a:t>
            </a:r>
            <a:r>
              <a:rPr lang="en-US" altLang="zh-CN" smtClean="0">
                <a:ea typeface="宋体" charset="-122"/>
              </a:rPr>
              <a:t>155</a:t>
            </a:r>
            <a:r>
              <a:rPr lang="zh-CN" altLang="en-US" smtClean="0">
                <a:ea typeface="宋体" charset="-122"/>
              </a:rPr>
              <a:t>位十进制数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A77832-8A74-4FE0-B608-33207848CDFD}" type="slidenum">
              <a:rPr lang="en-US" altLang="zh-CN" smtClean="0">
                <a:ea typeface="宋体" charset="-122"/>
              </a:rPr>
              <a:pPr/>
              <a:t>53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54F6CE-A1C1-4079-930E-15FD044901B5}" type="slidenum">
              <a:rPr lang="en-US" altLang="zh-CN" smtClean="0">
                <a:ea typeface="宋体" charset="-122"/>
              </a:rPr>
              <a:pPr/>
              <a:t>54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512</a:t>
            </a:r>
            <a:r>
              <a:rPr lang="zh-CN" altLang="en-US" smtClean="0">
                <a:ea typeface="宋体" charset="-122"/>
              </a:rPr>
              <a:t>比特约</a:t>
            </a:r>
            <a:r>
              <a:rPr lang="en-US" altLang="zh-CN" smtClean="0">
                <a:ea typeface="宋体" charset="-122"/>
              </a:rPr>
              <a:t>155</a:t>
            </a:r>
            <a:r>
              <a:rPr lang="zh-CN" altLang="en-US" smtClean="0">
                <a:ea typeface="宋体" charset="-122"/>
              </a:rPr>
              <a:t>位十进制数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B31DB6-7A39-41A2-B949-8CD2D907869E}" type="slidenum">
              <a:rPr lang="en-US" altLang="zh-CN" smtClean="0">
                <a:ea typeface="宋体" charset="-122"/>
              </a:rPr>
              <a:pPr/>
              <a:t>56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  <a:ea typeface="宋体" charset="-122"/>
              </a:rPr>
              <a:t>好在只是生成密钥用，因此慢一点可以忍受。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>
                <a:solidFill>
                  <a:srgbClr val="C00000"/>
                </a:solidFill>
              </a:rPr>
              <a:t>也有例外，如</a:t>
            </a:r>
            <a:r>
              <a:rPr lang="en-US" altLang="zh-CN" smtClean="0">
                <a:solidFill>
                  <a:srgbClr val="C00000"/>
                </a:solidFill>
              </a:rPr>
              <a:t>561</a:t>
            </a:r>
            <a:r>
              <a:rPr lang="zh-CN" altLang="en-US" smtClean="0">
                <a:solidFill>
                  <a:srgbClr val="C00000"/>
                </a:solidFill>
              </a:rPr>
              <a:t>，</a:t>
            </a:r>
            <a:r>
              <a:rPr lang="en-US" altLang="zh-CN" smtClean="0">
                <a:solidFill>
                  <a:srgbClr val="C00000"/>
                </a:solidFill>
              </a:rPr>
              <a:t>1729</a:t>
            </a:r>
            <a:r>
              <a:rPr lang="zh-CN" altLang="en-US" smtClean="0">
                <a:solidFill>
                  <a:srgbClr val="C00000"/>
                </a:solidFill>
              </a:rPr>
              <a:t>等，被称为</a:t>
            </a:r>
            <a:r>
              <a:rPr lang="en-US" altLang="zh-CN" smtClean="0">
                <a:solidFill>
                  <a:srgbClr val="C00000"/>
                </a:solidFill>
              </a:rPr>
              <a:t>”</a:t>
            </a:r>
            <a:r>
              <a:rPr lang="zh-CN" altLang="en-US" smtClean="0">
                <a:solidFill>
                  <a:srgbClr val="C00000"/>
                </a:solidFill>
              </a:rPr>
              <a:t>伪素数</a:t>
            </a:r>
            <a:r>
              <a:rPr lang="en-US" altLang="zh-CN" smtClean="0">
                <a:solidFill>
                  <a:srgbClr val="C00000"/>
                </a:solidFill>
              </a:rPr>
              <a:t>”</a:t>
            </a:r>
            <a:r>
              <a:rPr lang="zh-CN" altLang="en-US" smtClean="0">
                <a:solidFill>
                  <a:srgbClr val="C00000"/>
                </a:solidFill>
              </a:rPr>
              <a:t>或</a:t>
            </a:r>
            <a:r>
              <a:rPr lang="en-US" altLang="zh-CN" smtClean="0">
                <a:solidFill>
                  <a:srgbClr val="C00000"/>
                </a:solidFill>
              </a:rPr>
              <a:t>”</a:t>
            </a:r>
            <a:r>
              <a:rPr lang="zh-CN" altLang="en-US" smtClean="0">
                <a:solidFill>
                  <a:srgbClr val="C00000"/>
                </a:solidFill>
              </a:rPr>
              <a:t>卡米歇尔数</a:t>
            </a:r>
            <a:r>
              <a:rPr lang="en-US" altLang="zh-CN" smtClean="0">
                <a:solidFill>
                  <a:srgbClr val="C00000"/>
                </a:solidFill>
              </a:rPr>
              <a:t>”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>
                <a:solidFill>
                  <a:srgbClr val="C00000"/>
                </a:solidFill>
              </a:rPr>
              <a:t>加密程序</a:t>
            </a:r>
            <a:r>
              <a:rPr lang="en-US" altLang="zh-CN" smtClean="0">
                <a:solidFill>
                  <a:srgbClr val="C00000"/>
                </a:solidFill>
              </a:rPr>
              <a:t>PGP</a:t>
            </a:r>
            <a:r>
              <a:rPr lang="zh-CN" altLang="en-US" smtClean="0">
                <a:solidFill>
                  <a:srgbClr val="C00000"/>
                </a:solidFill>
              </a:rPr>
              <a:t>在算法当中用到了这个素性检验方法。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EB5A6-B313-4610-82C4-D560288290F7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蒙特卡罗</a:t>
            </a:r>
            <a:r>
              <a:rPr lang="en-US" altLang="zh-CN" dirty="0" smtClean="0"/>
              <a:t>(Monte Carlo)</a:t>
            </a:r>
            <a:r>
              <a:rPr lang="zh-CN" altLang="en-US" dirty="0" smtClean="0"/>
              <a:t>方法，或称计算机随机模拟方法，是一种基于</a:t>
            </a:r>
            <a:r>
              <a:rPr lang="en-US" altLang="zh-CN" dirty="0" smtClean="0"/>
              <a:t>"</a:t>
            </a:r>
            <a:r>
              <a:rPr lang="zh-CN" altLang="en-US" dirty="0" smtClean="0"/>
              <a:t>随机数</a:t>
            </a:r>
            <a:r>
              <a:rPr lang="en-US" altLang="zh-CN" dirty="0" smtClean="0"/>
              <a:t>"</a:t>
            </a:r>
            <a:r>
              <a:rPr lang="zh-CN" altLang="en-US" dirty="0" smtClean="0"/>
              <a:t>的计算方法。这一方法源于美国在第二次世界大战中研制原子弹的</a:t>
            </a:r>
            <a:r>
              <a:rPr lang="en-US" altLang="zh-CN" dirty="0" smtClean="0"/>
              <a:t>"</a:t>
            </a:r>
            <a:r>
              <a:rPr lang="zh-CN" altLang="en-US" dirty="0" smtClean="0"/>
              <a:t>曼哈顿计划</a:t>
            </a:r>
            <a:r>
              <a:rPr lang="en-US" altLang="zh-CN" dirty="0" smtClean="0"/>
              <a:t>"</a:t>
            </a:r>
            <a:r>
              <a:rPr lang="zh-CN" altLang="en-US" dirty="0" smtClean="0"/>
              <a:t>。该计划的主持人之一、数学家冯</a:t>
            </a:r>
            <a:r>
              <a:rPr lang="en-US" altLang="zh-CN" dirty="0" smtClean="0"/>
              <a:t>·</a:t>
            </a:r>
            <a:r>
              <a:rPr lang="zh-CN" altLang="en-US" dirty="0" smtClean="0"/>
              <a:t>诺伊曼用驰名世界的赌城</a:t>
            </a:r>
            <a:r>
              <a:rPr lang="en-US" altLang="zh-CN" dirty="0" smtClean="0"/>
              <a:t>-</a:t>
            </a:r>
            <a:r>
              <a:rPr lang="zh-CN" altLang="en-US" dirty="0" smtClean="0"/>
              <a:t>摩纳哥的</a:t>
            </a:r>
            <a:r>
              <a:rPr lang="en-US" altLang="zh-CN" dirty="0" smtClean="0"/>
              <a:t>Monte Carlo-</a:t>
            </a:r>
            <a:r>
              <a:rPr lang="zh-CN" altLang="en-US" dirty="0" smtClean="0"/>
              <a:t>来命名这种方法，为它蒙上了一层神秘色彩。 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考虑平面上的一个边长为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的正方形及其内部的一个形状不规则的</a:t>
            </a:r>
            <a:r>
              <a:rPr lang="en-US" altLang="zh-CN" dirty="0" smtClean="0"/>
              <a:t>"</a:t>
            </a:r>
            <a:r>
              <a:rPr lang="zh-CN" altLang="en-US" dirty="0" smtClean="0"/>
              <a:t>图形</a:t>
            </a:r>
            <a:r>
              <a:rPr lang="en-US" altLang="zh-CN" dirty="0" smtClean="0"/>
              <a:t>"</a:t>
            </a:r>
            <a:r>
              <a:rPr lang="zh-CN" altLang="en-US" dirty="0" smtClean="0"/>
              <a:t>，如何求出这个</a:t>
            </a:r>
            <a:r>
              <a:rPr lang="en-US" altLang="zh-CN" dirty="0" smtClean="0"/>
              <a:t>"</a:t>
            </a:r>
            <a:r>
              <a:rPr lang="zh-CN" altLang="en-US" dirty="0" smtClean="0"/>
              <a:t>图形</a:t>
            </a:r>
            <a:r>
              <a:rPr lang="en-US" altLang="zh-CN" dirty="0" smtClean="0"/>
              <a:t>"</a:t>
            </a:r>
            <a:r>
              <a:rPr lang="zh-CN" altLang="en-US" dirty="0" smtClean="0"/>
              <a:t>的面积呢？</a:t>
            </a:r>
            <a:r>
              <a:rPr lang="en-US" altLang="zh-CN" dirty="0" smtClean="0"/>
              <a:t>Monte Carlo</a:t>
            </a:r>
            <a:r>
              <a:rPr lang="zh-CN" altLang="en-US" dirty="0" smtClean="0"/>
              <a:t>方法是这样一种</a:t>
            </a:r>
            <a:r>
              <a:rPr lang="en-US" altLang="zh-CN" dirty="0" smtClean="0"/>
              <a:t>"</a:t>
            </a:r>
            <a:r>
              <a:rPr lang="zh-CN" altLang="en-US" dirty="0" smtClean="0"/>
              <a:t>随机化</a:t>
            </a:r>
            <a:r>
              <a:rPr lang="en-US" altLang="zh-CN" dirty="0" smtClean="0"/>
              <a:t>"</a:t>
            </a:r>
            <a:r>
              <a:rPr lang="zh-CN" altLang="en-US" dirty="0" smtClean="0"/>
              <a:t>的方法：向该正方形</a:t>
            </a:r>
            <a:r>
              <a:rPr lang="en-US" altLang="zh-CN" dirty="0" smtClean="0"/>
              <a:t>"</a:t>
            </a:r>
            <a:r>
              <a:rPr lang="zh-CN" altLang="en-US" dirty="0" smtClean="0"/>
              <a:t>随机地</a:t>
            </a:r>
            <a:r>
              <a:rPr lang="en-US" altLang="zh-CN" dirty="0" smtClean="0"/>
              <a:t>"</a:t>
            </a:r>
            <a:r>
              <a:rPr lang="zh-CN" altLang="en-US" dirty="0" smtClean="0"/>
              <a:t>投掷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其中有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个点落于</a:t>
            </a:r>
            <a:r>
              <a:rPr lang="en-US" altLang="zh-CN" dirty="0" smtClean="0"/>
              <a:t>"</a:t>
            </a:r>
            <a:r>
              <a:rPr lang="zh-CN" altLang="en-US" dirty="0" smtClean="0"/>
              <a:t>图形</a:t>
            </a:r>
            <a:r>
              <a:rPr lang="en-US" altLang="zh-CN" dirty="0" smtClean="0"/>
              <a:t>"</a:t>
            </a:r>
            <a:r>
              <a:rPr lang="zh-CN" altLang="en-US" dirty="0" smtClean="0"/>
              <a:t>内，则该</a:t>
            </a:r>
            <a:r>
              <a:rPr lang="en-US" altLang="zh-CN" dirty="0" smtClean="0"/>
              <a:t>"</a:t>
            </a:r>
            <a:r>
              <a:rPr lang="zh-CN" altLang="en-US" dirty="0" smtClean="0"/>
              <a:t>图形</a:t>
            </a:r>
            <a:r>
              <a:rPr lang="en-US" altLang="zh-CN" dirty="0" smtClean="0"/>
              <a:t>"</a:t>
            </a:r>
            <a:r>
              <a:rPr lang="zh-CN" altLang="en-US" dirty="0" smtClean="0"/>
              <a:t>的面积近似为</a:t>
            </a:r>
            <a:r>
              <a:rPr lang="en-US" altLang="zh-CN" dirty="0" smtClean="0"/>
              <a:t>M/N</a:t>
            </a:r>
            <a:r>
              <a:rPr lang="zh-CN" altLang="en-US" dirty="0" smtClean="0"/>
              <a:t>。 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EB5A6-B313-4610-82C4-D560288290F7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注意二次剩余在后面还会用到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EB5A6-B313-4610-82C4-D560288290F7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E4BEC6-CB8C-47B2-90CB-DA7C48B2E92C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不会把素数误判为合数</a:t>
            </a:r>
          </a:p>
          <a:p>
            <a:r>
              <a:rPr lang="zh-CN" altLang="en-US" smtClean="0"/>
              <a:t>把合数误判为素数的概率为</a:t>
            </a:r>
            <a:r>
              <a:rPr lang="en-US" altLang="zh-CN" smtClean="0"/>
              <a:t>1/2</a:t>
            </a:r>
          </a:p>
          <a:p>
            <a:r>
              <a:rPr lang="zh-CN" altLang="en-US" smtClean="0"/>
              <a:t>重复算法</a:t>
            </a:r>
            <a:r>
              <a:rPr lang="en-US" altLang="zh-CN" smtClean="0"/>
              <a:t>k</a:t>
            </a:r>
            <a:r>
              <a:rPr lang="zh-CN" altLang="en-US" smtClean="0"/>
              <a:t>次，误判的概率为</a:t>
            </a:r>
            <a:r>
              <a:rPr lang="en-US" altLang="zh-CN" smtClean="0"/>
              <a:t>1/2</a:t>
            </a:r>
            <a:r>
              <a:rPr lang="en-US" altLang="zh-CN" baseline="30000" smtClean="0"/>
              <a:t>k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EB5A6-B313-4610-82C4-D560288290F7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2537=43*59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EB5A6-B313-4610-82C4-D560288290F7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AKS</a:t>
            </a:r>
            <a:r>
              <a:rPr lang="zh-CN" altLang="en-US" dirty="0" smtClean="0"/>
              <a:t>算法是一个新颖的、有趣的、优美的算法，它解决了一 个很多世纪没有解决的基本问题</a:t>
            </a:r>
            <a:r>
              <a:rPr lang="en-US" altLang="zh-CN" dirty="0" smtClean="0"/>
              <a:t>OAKS</a:t>
            </a:r>
            <a:r>
              <a:rPr lang="zh-CN" altLang="en-US" dirty="0" smtClean="0"/>
              <a:t>算法的最重要之处就是 它是相当简单的，不需要特殊的椭圆曲线数学及类似知识。 </a:t>
            </a:r>
            <a:r>
              <a:rPr lang="en-US" altLang="zh-CN" dirty="0" smtClean="0"/>
              <a:t>AKS</a:t>
            </a:r>
            <a:r>
              <a:rPr lang="zh-CN" altLang="en-US" dirty="0" smtClean="0"/>
              <a:t>算法不是其他人工作的简单推广，它摒弃了把已有的方法 集中到一起的想法，而是探素使用简单的代数概念来解决问题 的方法。尽管思想是简单的，但是非常有创造性。然而，这个算 法目前可能不会有太多的实际应用。这是因为算法的运行时间 是</a:t>
            </a:r>
            <a:r>
              <a:rPr lang="en-US" altLang="zh-CN" dirty="0" smtClean="0"/>
              <a:t>0((log n)})</a:t>
            </a:r>
            <a:r>
              <a:rPr lang="zh-CN" altLang="en-US" dirty="0" smtClean="0"/>
              <a:t>，与</a:t>
            </a:r>
            <a:r>
              <a:rPr lang="en-US" altLang="zh-CN" dirty="0" smtClean="0"/>
              <a:t>Miller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Rabin</a:t>
            </a:r>
            <a:r>
              <a:rPr lang="zh-CN" altLang="en-US" dirty="0" smtClean="0"/>
              <a:t>设计的概率测试的</a:t>
            </a:r>
            <a:r>
              <a:rPr lang="en-US" altLang="zh-CN" dirty="0" smtClean="0"/>
              <a:t>0(log </a:t>
            </a:r>
            <a:r>
              <a:rPr lang="en-US" altLang="zh-CN" dirty="0" err="1" smtClean="0"/>
              <a:t>rz</a:t>
            </a:r>
            <a:r>
              <a:rPr lang="en-US" altLang="zh-CN" dirty="0" smtClean="0"/>
              <a:t>) </a:t>
            </a:r>
            <a:r>
              <a:rPr lang="zh-CN" altLang="en-US" dirty="0" smtClean="0"/>
              <a:t>运行时间相比是相形见咄的。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EB5A6-B313-4610-82C4-D560288290F7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EB5A6-B313-4610-82C4-D560288290F7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一个群内的一个元素</a:t>
            </a:r>
            <a:r>
              <a:rPr lang="en-US" altLang="zh-CN" smtClean="0"/>
              <a:t>a</a:t>
            </a:r>
            <a:r>
              <a:rPr lang="zh-CN" altLang="en-US" smtClean="0"/>
              <a:t>之阶</a:t>
            </a:r>
            <a:r>
              <a:rPr lang="en-US" altLang="zh-CN" smtClean="0"/>
              <a:t>(</a:t>
            </a:r>
            <a:r>
              <a:rPr lang="zh-CN" altLang="en-US" smtClean="0"/>
              <a:t>有时称为周期</a:t>
            </a:r>
            <a:r>
              <a:rPr lang="en-US" altLang="zh-CN" smtClean="0"/>
              <a:t>)</a:t>
            </a:r>
            <a:r>
              <a:rPr lang="zh-CN" altLang="en-US" smtClean="0"/>
              <a:t>是指会使得</a:t>
            </a:r>
            <a:r>
              <a:rPr lang="en-US" altLang="zh-CN" smtClean="0"/>
              <a:t>a</a:t>
            </a:r>
            <a:r>
              <a:rPr lang="en-US" altLang="zh-CN" baseline="30000" smtClean="0"/>
              <a:t>m</a:t>
            </a:r>
            <a:r>
              <a:rPr lang="en-US" altLang="zh-CN" smtClean="0"/>
              <a:t> = e</a:t>
            </a:r>
            <a:r>
              <a:rPr lang="zh-CN" altLang="en-US" smtClean="0"/>
              <a:t>的最小正整数</a:t>
            </a:r>
            <a:r>
              <a:rPr lang="en-US" altLang="zh-CN" smtClean="0"/>
              <a:t>m(</a:t>
            </a:r>
            <a:r>
              <a:rPr lang="zh-CN" altLang="en-US" smtClean="0"/>
              <a:t>其中的</a:t>
            </a:r>
            <a:r>
              <a:rPr lang="en-US" altLang="zh-CN" smtClean="0"/>
              <a:t>e</a:t>
            </a:r>
            <a:r>
              <a:rPr lang="zh-CN" altLang="en-US" smtClean="0"/>
              <a:t>为这个群的单位元</a:t>
            </a:r>
            <a:r>
              <a:rPr lang="en-US" altLang="zh-CN" smtClean="0"/>
              <a:t>)</a:t>
            </a:r>
            <a:r>
              <a:rPr lang="zh-CN" altLang="en-US" smtClean="0"/>
              <a:t>。若没有此数存在，则称</a:t>
            </a:r>
            <a:r>
              <a:rPr lang="en-US" altLang="zh-CN" smtClean="0"/>
              <a:t>a</a:t>
            </a:r>
            <a:r>
              <a:rPr lang="zh-CN" altLang="en-US" smtClean="0"/>
              <a:t>有无限阶。有限群的所有元素有有限阶。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EB5A6-B313-4610-82C4-D560288290F7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5F645B-E289-4F6D-8503-DAFBAD8CE2FD}" type="slidenum">
              <a:rPr lang="en-US" altLang="zh-CN" smtClean="0">
                <a:ea typeface="宋体" charset="-122"/>
              </a:rPr>
              <a:pPr/>
              <a:t>72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  <a:ea typeface="宋体" charset="-122"/>
              </a:rPr>
              <a:t>好在只是生成密钥用，因此慢一点可以忍受。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94950E-7708-48AD-956C-F869A2F39C1F}" type="slidenum">
              <a:rPr lang="en-US" altLang="zh-CN" smtClean="0">
                <a:ea typeface="宋体" charset="-122"/>
              </a:rPr>
              <a:pPr/>
              <a:t>73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  <a:ea typeface="宋体" charset="-122"/>
              </a:rPr>
              <a:t>好在只是生成密钥用，因此慢一点可以忍受。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2AC39D-F2FB-4434-8D23-E0B9664D6F97}" type="slidenum">
              <a:rPr lang="en-US" altLang="zh-CN" smtClean="0">
                <a:ea typeface="宋体" charset="-122"/>
              </a:rPr>
              <a:pPr/>
              <a:t>79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  <a:ea typeface="宋体" charset="-122"/>
              </a:rPr>
              <a:t>E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  <a:ea typeface="宋体" charset="-122"/>
              </a:rPr>
              <a:t>取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  <a:ea typeface="宋体" charset="-122"/>
              </a:rPr>
              <a:t>3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  <a:ea typeface="宋体" charset="-122"/>
              </a:rPr>
              <a:t>，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  <a:ea typeface="宋体" charset="-122"/>
              </a:rPr>
              <a:t>17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  <a:ea typeface="宋体" charset="-122"/>
              </a:rPr>
              <a:t>，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  <a:ea typeface="宋体" charset="-122"/>
              </a:rPr>
              <a:t>65537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  <a:ea typeface="宋体" charset="-122"/>
              </a:rPr>
              <a:t>可大大提高速度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EB5A6-B313-4610-82C4-D560288290F7}" type="slidenum">
              <a:rPr lang="zh-CN" altLang="en-US" smtClean="0"/>
              <a:pPr/>
              <a:t>86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altLang="zh-CN" smtClean="0"/>
              <a:t>γ</a:t>
            </a:r>
            <a:r>
              <a:rPr lang="zh-CN" altLang="en-US" smtClean="0"/>
              <a:t>伽马</a:t>
            </a:r>
            <a:r>
              <a:rPr lang="en-US" altLang="zh-CN" smtClean="0"/>
              <a:t>,</a:t>
            </a:r>
            <a:r>
              <a:rPr lang="el-GR" altLang="zh-CN" smtClean="0"/>
              <a:t>δ</a:t>
            </a:r>
            <a:r>
              <a:rPr lang="zh-CN" altLang="en-US" smtClean="0"/>
              <a:t>德尔塔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EB5A6-B313-4610-82C4-D560288290F7}" type="slidenum">
              <a:rPr lang="zh-CN" altLang="en-US" smtClean="0"/>
              <a:pPr/>
              <a:t>98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FC8791-AA58-4CA5-BF4F-045B7C1D5301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陷门单向函数</a:t>
            </a:r>
            <a:endParaRPr lang="zh-CN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费马定理</a:t>
            </a:r>
            <a:r>
              <a:rPr lang="en-US" altLang="zh-CN" smtClean="0"/>
              <a:t>g</a:t>
            </a:r>
            <a:r>
              <a:rPr lang="en-US" altLang="zh-CN" baseline="30000" smtClean="0"/>
              <a:t>n-1</a:t>
            </a:r>
            <a:r>
              <a:rPr lang="en-US" altLang="zh-CN" baseline="0" smtClean="0"/>
              <a:t> mod n = 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EB5A6-B313-4610-82C4-D560288290F7}" type="slidenum">
              <a:rPr lang="zh-CN" altLang="en-US" smtClean="0"/>
              <a:pPr/>
              <a:t>99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采用的摘要算法是</a:t>
            </a:r>
            <a:r>
              <a:rPr lang="en-US" altLang="zh-CN" smtClean="0"/>
              <a:t>SHA-1</a:t>
            </a:r>
            <a:r>
              <a:rPr lang="zh-CN" altLang="en-US" smtClean="0"/>
              <a:t>，摘要长度为</a:t>
            </a:r>
            <a:r>
              <a:rPr lang="en-US" altLang="zh-CN" smtClean="0"/>
              <a:t>160</a:t>
            </a:r>
            <a:r>
              <a:rPr lang="zh-CN" altLang="en-US" smtClean="0"/>
              <a:t>位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EB5A6-B313-4610-82C4-D560288290F7}" type="slidenum">
              <a:rPr lang="zh-CN" altLang="en-US" smtClean="0"/>
              <a:pPr/>
              <a:t>103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9F8545-7DC0-46EB-8724-3E8E2ECFD04B}" type="slidenum">
              <a:rPr lang="en-US" altLang="zh-CN" smtClean="0">
                <a:ea typeface="宋体" charset="-122"/>
              </a:rPr>
              <a:pPr/>
              <a:t>105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89B41F-75EC-4A31-8ED1-6862D3E302E9}" type="slidenum">
              <a:rPr lang="en-US" altLang="zh-CN" smtClean="0">
                <a:ea typeface="宋体" charset="-122"/>
              </a:rPr>
              <a:pPr/>
              <a:t>106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EA757C-B2A1-4960-A395-44ECF9175C6D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C5EB63-7645-4990-825F-0F7AA61C2363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7C4993-D3CC-4B6A-A9DC-71C695744F97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这个方案首先由</a:t>
            </a:r>
            <a:r>
              <a:rPr lang="en-US" altLang="zh-CN" dirty="0" smtClean="0">
                <a:ea typeface="宋体" charset="-122"/>
              </a:rPr>
              <a:t>Whitfield </a:t>
            </a:r>
            <a:r>
              <a:rPr lang="en-US" altLang="zh-CN" dirty="0" err="1" smtClean="0">
                <a:ea typeface="宋体" charset="-122"/>
              </a:rPr>
              <a:t>Diffie</a:t>
            </a:r>
            <a:r>
              <a:rPr lang="zh-CN" altLang="en-US" dirty="0" smtClean="0">
                <a:ea typeface="宋体" charset="-122"/>
              </a:rPr>
              <a:t>和</a:t>
            </a:r>
            <a:r>
              <a:rPr lang="en-US" altLang="zh-CN" dirty="0" smtClean="0">
                <a:ea typeface="宋体" charset="-122"/>
              </a:rPr>
              <a:t>Martin Hellman</a:t>
            </a:r>
            <a:r>
              <a:rPr lang="zh-CN" altLang="en-US" dirty="0" smtClean="0">
                <a:ea typeface="宋体" charset="-122"/>
              </a:rPr>
              <a:t>于</a:t>
            </a:r>
            <a:r>
              <a:rPr lang="en-US" altLang="zh-CN" dirty="0" smtClean="0">
                <a:ea typeface="宋体" charset="-122"/>
              </a:rPr>
              <a:t>1976</a:t>
            </a:r>
            <a:r>
              <a:rPr lang="zh-CN" altLang="en-US" dirty="0" smtClean="0">
                <a:ea typeface="宋体" charset="-122"/>
              </a:rPr>
              <a:t>发布。后来发现这个方案已经在之前几年由英国信号情报部门发明（发明者为</a:t>
            </a:r>
            <a:r>
              <a:rPr lang="en-US" altLang="zh-CN" dirty="0" smtClean="0">
                <a:ea typeface="宋体" charset="-122"/>
              </a:rPr>
              <a:t>Malcolm J. Williamson</a:t>
            </a:r>
            <a:r>
              <a:rPr lang="zh-CN" altLang="en-US" dirty="0" smtClean="0">
                <a:ea typeface="宋体" charset="-122"/>
              </a:rPr>
              <a:t>），但是当时这被列为是机密。</a:t>
            </a:r>
            <a:r>
              <a:rPr lang="en-US" altLang="zh-CN" dirty="0" smtClean="0">
                <a:ea typeface="宋体" charset="-122"/>
              </a:rPr>
              <a:t>2002</a:t>
            </a:r>
            <a:r>
              <a:rPr lang="zh-CN" altLang="en-US" dirty="0" smtClean="0">
                <a:ea typeface="宋体" charset="-122"/>
              </a:rPr>
              <a:t>年，赫尔曼建议将该算法改名为</a:t>
            </a:r>
            <a:r>
              <a:rPr lang="en-US" altLang="zh-CN" dirty="0" err="1" smtClean="0">
                <a:ea typeface="宋体" charset="-122"/>
              </a:rPr>
              <a:t>Diffie</a:t>
            </a:r>
            <a:r>
              <a:rPr lang="en-US" altLang="zh-CN" dirty="0" smtClean="0">
                <a:ea typeface="宋体" charset="-122"/>
              </a:rPr>
              <a:t>–Hellman–</a:t>
            </a:r>
            <a:r>
              <a:rPr lang="en-US" altLang="zh-CN" dirty="0" err="1" smtClean="0">
                <a:ea typeface="宋体" charset="-122"/>
              </a:rPr>
              <a:t>Merkle</a:t>
            </a:r>
            <a:r>
              <a:rPr lang="zh-CN" altLang="en-US" dirty="0" smtClean="0">
                <a:ea typeface="宋体" charset="-122"/>
              </a:rPr>
              <a:t>密钥交换以表明</a:t>
            </a:r>
            <a:r>
              <a:rPr lang="en-US" altLang="zh-CN" dirty="0" smtClean="0">
                <a:ea typeface="宋体" charset="-122"/>
              </a:rPr>
              <a:t>Ralph </a:t>
            </a:r>
            <a:r>
              <a:rPr lang="en-US" altLang="zh-CN" dirty="0" err="1" smtClean="0">
                <a:ea typeface="宋体" charset="-122"/>
              </a:rPr>
              <a:t>Merkle</a:t>
            </a:r>
            <a:r>
              <a:rPr lang="zh-CN" altLang="en-US" dirty="0" smtClean="0">
                <a:ea typeface="宋体" charset="-122"/>
              </a:rPr>
              <a:t>对于公钥加密算法的贡献</a:t>
            </a:r>
            <a:r>
              <a:rPr lang="en-US" altLang="zh-CN" dirty="0" smtClean="0">
                <a:ea typeface="宋体" charset="-122"/>
              </a:rPr>
              <a:t>(Hellman, 2002)</a:t>
            </a:r>
            <a:r>
              <a:rPr lang="zh-CN" altLang="en-US" dirty="0" smtClean="0">
                <a:ea typeface="宋体" charset="-122"/>
              </a:rPr>
              <a:t>。</a:t>
            </a:r>
            <a:endParaRPr lang="zh-CN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FE451E-7482-46FD-B93B-61BF29780380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 cstate="print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 cstate="print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Word_97_-_2003___1.doc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3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9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Microsoft_Office_Word_97_-_2003___2.doc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21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23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24.bin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25.bin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公开密钥算法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7844724" cy="3450114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公钥密码算法解决的问题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err="1" smtClean="0">
                <a:solidFill>
                  <a:schemeClr val="tx1"/>
                </a:solidFill>
              </a:rPr>
              <a:t>Diffie</a:t>
            </a:r>
            <a:r>
              <a:rPr lang="en-US" altLang="zh-CN" dirty="0" smtClean="0">
                <a:solidFill>
                  <a:schemeClr val="tx1"/>
                </a:solidFill>
              </a:rPr>
              <a:t>-Hellman</a:t>
            </a:r>
            <a:r>
              <a:rPr lang="zh-CN" altLang="en-US" dirty="0" smtClean="0">
                <a:solidFill>
                  <a:schemeClr val="tx1"/>
                </a:solidFill>
              </a:rPr>
              <a:t>算法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err="1" smtClean="0">
                <a:solidFill>
                  <a:schemeClr val="tx1"/>
                </a:solidFill>
              </a:rPr>
              <a:t>ElGamal</a:t>
            </a:r>
            <a:r>
              <a:rPr lang="zh-CN" altLang="en-US" dirty="0" smtClean="0">
                <a:solidFill>
                  <a:schemeClr val="tx1"/>
                </a:solidFill>
              </a:rPr>
              <a:t>算法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RSA</a:t>
            </a:r>
            <a:r>
              <a:rPr lang="zh-CN" altLang="en-US" dirty="0" smtClean="0">
                <a:solidFill>
                  <a:schemeClr val="tx1"/>
                </a:solidFill>
              </a:rPr>
              <a:t>算法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签名算法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离散对数问题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05800" cy="32766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素数和它的本原元</a:t>
            </a:r>
            <a:r>
              <a:rPr lang="en-US" altLang="zh-CN" sz="2800" smtClean="0"/>
              <a:t>(</a:t>
            </a:r>
            <a:r>
              <a:rPr lang="zh-CN" altLang="en-US" sz="2800" smtClean="0"/>
              <a:t>原根，原始根，生成元</a:t>
            </a:r>
            <a:r>
              <a:rPr lang="en-US" altLang="zh-CN" sz="2800" smtClean="0"/>
              <a:t>)</a:t>
            </a:r>
          </a:p>
          <a:p>
            <a:pPr lvl="1"/>
            <a:r>
              <a:rPr lang="zh-CN" altLang="en-US" sz="2400" smtClean="0">
                <a:solidFill>
                  <a:srgbClr val="000099"/>
                </a:solidFill>
              </a:rPr>
              <a:t>素数</a:t>
            </a:r>
            <a:r>
              <a:rPr lang="en-US" altLang="zh-CN" sz="2400" smtClean="0">
                <a:solidFill>
                  <a:srgbClr val="000099"/>
                </a:solidFill>
              </a:rPr>
              <a:t>p</a:t>
            </a:r>
            <a:r>
              <a:rPr lang="zh-CN" altLang="en-US" sz="2400" smtClean="0">
                <a:solidFill>
                  <a:srgbClr val="000099"/>
                </a:solidFill>
              </a:rPr>
              <a:t>的本原元定义：如果</a:t>
            </a:r>
            <a:r>
              <a:rPr lang="en-US" altLang="zh-CN" sz="2400" smtClean="0">
                <a:solidFill>
                  <a:srgbClr val="000099"/>
                </a:solidFill>
              </a:rPr>
              <a:t>a</a:t>
            </a:r>
            <a:r>
              <a:rPr lang="zh-CN" altLang="en-US" sz="2400" smtClean="0">
                <a:solidFill>
                  <a:srgbClr val="000099"/>
                </a:solidFill>
              </a:rPr>
              <a:t>是素数</a:t>
            </a:r>
            <a:r>
              <a:rPr lang="en-US" altLang="zh-CN" sz="2400" smtClean="0">
                <a:solidFill>
                  <a:srgbClr val="000099"/>
                </a:solidFill>
              </a:rPr>
              <a:t>p(a&lt;p)</a:t>
            </a:r>
            <a:r>
              <a:rPr lang="zh-CN" altLang="en-US" sz="2400" smtClean="0">
                <a:solidFill>
                  <a:srgbClr val="000099"/>
                </a:solidFill>
              </a:rPr>
              <a:t>的本原元，则数列</a:t>
            </a:r>
          </a:p>
          <a:p>
            <a:pPr lvl="1" eaLnBrk="1" hangingPunct="1">
              <a:buFontTx/>
              <a:buNone/>
            </a:pPr>
            <a:r>
              <a:rPr lang="zh-CN" altLang="en-US" sz="2400" smtClean="0">
                <a:solidFill>
                  <a:srgbClr val="A50021"/>
                </a:solidFill>
              </a:rPr>
              <a:t>             </a:t>
            </a:r>
            <a:r>
              <a:rPr lang="en-US" altLang="zh-CN" sz="2400" smtClean="0">
                <a:solidFill>
                  <a:srgbClr val="A50021"/>
                </a:solidFill>
              </a:rPr>
              <a:t>a mod p,  a</a:t>
            </a:r>
            <a:r>
              <a:rPr lang="en-US" altLang="zh-CN" sz="2400" baseline="30000" smtClean="0">
                <a:solidFill>
                  <a:srgbClr val="A50021"/>
                </a:solidFill>
              </a:rPr>
              <a:t>2</a:t>
            </a:r>
            <a:r>
              <a:rPr lang="en-US" altLang="zh-CN" sz="2400" smtClean="0">
                <a:solidFill>
                  <a:srgbClr val="A50021"/>
                </a:solidFill>
              </a:rPr>
              <a:t> mod p,   …  , a</a:t>
            </a:r>
            <a:r>
              <a:rPr lang="en-US" altLang="zh-CN" sz="2400" baseline="30000" smtClean="0">
                <a:solidFill>
                  <a:srgbClr val="A50021"/>
                </a:solidFill>
              </a:rPr>
              <a:t>p-1 </a:t>
            </a:r>
            <a:r>
              <a:rPr lang="en-US" altLang="zh-CN" sz="2400" smtClean="0">
                <a:solidFill>
                  <a:srgbClr val="A50021"/>
                </a:solidFill>
              </a:rPr>
              <a:t>mod p </a:t>
            </a:r>
          </a:p>
          <a:p>
            <a:pPr lvl="1" eaLnBrk="1" hangingPunct="1">
              <a:buFontTx/>
              <a:buNone/>
            </a:pPr>
            <a:r>
              <a:rPr lang="en-US" altLang="zh-CN" sz="2400" smtClean="0">
                <a:solidFill>
                  <a:srgbClr val="000099"/>
                </a:solidFill>
              </a:rPr>
              <a:t>    </a:t>
            </a:r>
            <a:r>
              <a:rPr lang="zh-CN" altLang="en-US" sz="2400" smtClean="0">
                <a:solidFill>
                  <a:srgbClr val="000099"/>
                </a:solidFill>
              </a:rPr>
              <a:t>是不同的并且包含</a:t>
            </a:r>
            <a:r>
              <a:rPr lang="en-US" altLang="zh-CN" sz="2400" smtClean="0">
                <a:solidFill>
                  <a:srgbClr val="000099"/>
                </a:solidFill>
              </a:rPr>
              <a:t>1</a:t>
            </a:r>
            <a:r>
              <a:rPr lang="zh-CN" altLang="en-US" sz="2400" smtClean="0">
                <a:solidFill>
                  <a:srgbClr val="000099"/>
                </a:solidFill>
              </a:rPr>
              <a:t>到</a:t>
            </a:r>
            <a:r>
              <a:rPr lang="en-US" altLang="zh-CN" sz="2400" smtClean="0">
                <a:solidFill>
                  <a:srgbClr val="000099"/>
                </a:solidFill>
              </a:rPr>
              <a:t>p-1</a:t>
            </a:r>
            <a:r>
              <a:rPr lang="zh-CN" altLang="en-US" sz="2400" smtClean="0">
                <a:solidFill>
                  <a:srgbClr val="000099"/>
                </a:solidFill>
              </a:rPr>
              <a:t>的整数的某种排列。</a:t>
            </a:r>
          </a:p>
          <a:p>
            <a:pPr lvl="1" eaLnBrk="1" hangingPunct="1"/>
            <a:r>
              <a:rPr lang="zh-CN" altLang="en-US" sz="2400" smtClean="0">
                <a:solidFill>
                  <a:srgbClr val="000099"/>
                </a:solidFill>
              </a:rPr>
              <a:t>对任意的整数</a:t>
            </a:r>
            <a:r>
              <a:rPr lang="en-US" altLang="zh-CN" sz="2400" smtClean="0">
                <a:solidFill>
                  <a:srgbClr val="000099"/>
                </a:solidFill>
              </a:rPr>
              <a:t>b&lt;p</a:t>
            </a:r>
            <a:r>
              <a:rPr lang="zh-CN" altLang="en-US" sz="2400" smtClean="0">
                <a:solidFill>
                  <a:srgbClr val="000099"/>
                </a:solidFill>
              </a:rPr>
              <a:t>，我们可以找到唯一的幂</a:t>
            </a:r>
            <a:r>
              <a:rPr lang="en-US" altLang="zh-CN" sz="2400" smtClean="0">
                <a:solidFill>
                  <a:srgbClr val="000099"/>
                </a:solidFill>
              </a:rPr>
              <a:t>i</a:t>
            </a:r>
            <a:r>
              <a:rPr lang="zh-CN" altLang="en-US" sz="2400" smtClean="0">
                <a:solidFill>
                  <a:srgbClr val="000099"/>
                </a:solidFill>
              </a:rPr>
              <a:t>满足</a:t>
            </a:r>
          </a:p>
          <a:p>
            <a:pPr lvl="1" eaLnBrk="1" hangingPunct="1">
              <a:buFontTx/>
              <a:buNone/>
            </a:pPr>
            <a:r>
              <a:rPr lang="zh-CN" altLang="en-US" sz="2400" smtClean="0">
                <a:solidFill>
                  <a:srgbClr val="000099"/>
                </a:solidFill>
              </a:rPr>
              <a:t>  </a:t>
            </a:r>
            <a:r>
              <a:rPr lang="zh-CN" altLang="en-US" sz="2400" smtClean="0">
                <a:solidFill>
                  <a:srgbClr val="A50021"/>
                </a:solidFill>
              </a:rPr>
              <a:t>	             </a:t>
            </a:r>
            <a:r>
              <a:rPr lang="en-US" altLang="zh-CN" sz="2400" smtClean="0">
                <a:solidFill>
                  <a:srgbClr val="A50021"/>
                </a:solidFill>
              </a:rPr>
              <a:t>b=a</a:t>
            </a:r>
            <a:r>
              <a:rPr lang="en-US" altLang="zh-CN" sz="2400" baseline="30000" smtClean="0">
                <a:solidFill>
                  <a:srgbClr val="A50021"/>
                </a:solidFill>
              </a:rPr>
              <a:t>i </a:t>
            </a:r>
            <a:r>
              <a:rPr lang="en-US" altLang="zh-CN" sz="2400" smtClean="0">
                <a:solidFill>
                  <a:srgbClr val="A50021"/>
                </a:solidFill>
              </a:rPr>
              <a:t>  mod  p     0&lt;=i&lt;=(p-1)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ElGamal</a:t>
            </a:r>
            <a:r>
              <a:rPr lang="zh-CN" altLang="en-US" dirty="0" smtClean="0"/>
              <a:t>签名方案举例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 smtClean="0"/>
              <a:t>Alice</a:t>
            </a:r>
            <a:r>
              <a:rPr lang="zh-CN" altLang="en-US" sz="2800" dirty="0" smtClean="0"/>
              <a:t>采用</a:t>
            </a:r>
            <a:r>
              <a:rPr lang="en-US" altLang="zh-CN" sz="2800" dirty="0" err="1" smtClean="0"/>
              <a:t>ElGamal</a:t>
            </a:r>
            <a:r>
              <a:rPr lang="zh-CN" altLang="en-US" sz="2800" dirty="0" smtClean="0"/>
              <a:t>签名方案对消息</a:t>
            </a:r>
            <a:r>
              <a:rPr lang="en-US" altLang="zh-CN" sz="2800" dirty="0" smtClean="0"/>
              <a:t>x=100</a:t>
            </a:r>
            <a:r>
              <a:rPr lang="zh-CN" altLang="en-US" sz="2800" dirty="0" smtClean="0"/>
              <a:t>签名。</a:t>
            </a:r>
            <a:r>
              <a:rPr lang="en-US" altLang="zh-CN" sz="2800" dirty="0" smtClean="0"/>
              <a:t>Alice</a:t>
            </a:r>
            <a:r>
              <a:rPr lang="zh-CN" altLang="en-US" sz="2800" dirty="0" smtClean="0"/>
              <a:t>的密钥为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n,g,a,b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，其中</a:t>
            </a:r>
            <a:r>
              <a:rPr lang="en-US" altLang="zh-CN" sz="2800" dirty="0" smtClean="0"/>
              <a:t>n=467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g=2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a=127</a:t>
            </a:r>
            <a:r>
              <a:rPr lang="zh-CN" altLang="en-US" sz="2800" dirty="0" smtClean="0"/>
              <a:t>，显然有</a:t>
            </a:r>
            <a:endParaRPr lang="en-US" altLang="zh-CN" sz="2800" dirty="0" smtClean="0"/>
          </a:p>
          <a:p>
            <a:r>
              <a:rPr lang="en-US" altLang="zh-CN" sz="2800" dirty="0" smtClean="0"/>
              <a:t>b=</a:t>
            </a:r>
            <a:r>
              <a:rPr lang="en-US" altLang="zh-CN" sz="2800" dirty="0" err="1" smtClean="0"/>
              <a:t>g</a:t>
            </a:r>
            <a:r>
              <a:rPr lang="en-US" altLang="zh-CN" sz="2800" baseline="30000" dirty="0" err="1" smtClean="0"/>
              <a:t>a</a:t>
            </a:r>
            <a:r>
              <a:rPr lang="en-US" altLang="zh-CN" sz="2800" baseline="30000" dirty="0" smtClean="0"/>
              <a:t> </a:t>
            </a:r>
            <a:r>
              <a:rPr lang="en-US" altLang="zh-CN" sz="2800" dirty="0" smtClean="0"/>
              <a:t>mod n=2</a:t>
            </a:r>
            <a:r>
              <a:rPr lang="en-US" altLang="zh-CN" sz="2800" baseline="30000" dirty="0" smtClean="0"/>
              <a:t>127 </a:t>
            </a:r>
            <a:r>
              <a:rPr lang="en-US" altLang="zh-CN" sz="2800" dirty="0" smtClean="0"/>
              <a:t>mod 467 =132</a:t>
            </a:r>
          </a:p>
          <a:p>
            <a:r>
              <a:rPr lang="en-US" altLang="zh-CN" sz="2800" dirty="0" smtClean="0"/>
              <a:t>Alice</a:t>
            </a:r>
            <a:r>
              <a:rPr lang="zh-CN" altLang="en-US" sz="2800" dirty="0" smtClean="0"/>
              <a:t>选取随机数</a:t>
            </a:r>
            <a:r>
              <a:rPr lang="en-US" altLang="zh-CN" sz="2800" dirty="0" smtClean="0"/>
              <a:t>r=213(</a:t>
            </a:r>
            <a:r>
              <a:rPr lang="zh-CN" altLang="en-US" sz="2800" dirty="0" smtClean="0"/>
              <a:t>与</a:t>
            </a:r>
            <a:r>
              <a:rPr lang="en-US" altLang="zh-CN" sz="2800" dirty="0" smtClean="0"/>
              <a:t>466</a:t>
            </a:r>
            <a:r>
              <a:rPr lang="zh-CN" altLang="en-US" sz="2800" dirty="0" smtClean="0"/>
              <a:t>互质，且</a:t>
            </a:r>
            <a:r>
              <a:rPr lang="en-US" altLang="zh-CN" sz="2800" dirty="0" smtClean="0"/>
              <a:t>213</a:t>
            </a:r>
            <a:r>
              <a:rPr lang="en-US" altLang="zh-CN" sz="2800" baseline="30000" dirty="0" smtClean="0"/>
              <a:t>-1 </a:t>
            </a:r>
            <a:r>
              <a:rPr lang="en-US" altLang="zh-CN" sz="2800" dirty="0" smtClean="0"/>
              <a:t>mod 466=431)</a:t>
            </a:r>
          </a:p>
          <a:p>
            <a:r>
              <a:rPr lang="en-US" altLang="zh-CN" sz="2800" dirty="0" smtClean="0"/>
              <a:t>Alice</a:t>
            </a:r>
            <a:r>
              <a:rPr lang="zh-CN" altLang="en-US" sz="2800" dirty="0" smtClean="0"/>
              <a:t>计算</a:t>
            </a:r>
            <a:r>
              <a:rPr lang="en-US" altLang="zh-CN" sz="2800" dirty="0" smtClean="0"/>
              <a:t>γ=</a:t>
            </a:r>
            <a:r>
              <a:rPr lang="en-US" altLang="zh-CN" sz="2800" dirty="0" err="1" smtClean="0"/>
              <a:t>g</a:t>
            </a:r>
            <a:r>
              <a:rPr lang="en-US" altLang="zh-CN" sz="2800" baseline="30000" dirty="0" err="1" smtClean="0"/>
              <a:t>r</a:t>
            </a:r>
            <a:r>
              <a:rPr lang="en-US" altLang="zh-CN" sz="2800" baseline="30000" dirty="0" smtClean="0"/>
              <a:t> </a:t>
            </a:r>
            <a:r>
              <a:rPr lang="en-US" altLang="zh-CN" sz="2800" dirty="0" smtClean="0"/>
              <a:t>mod n</a:t>
            </a:r>
            <a:r>
              <a:rPr lang="zh-CN" altLang="en-US" sz="2800" dirty="0" smtClean="0"/>
              <a:t>，即</a:t>
            </a:r>
            <a:r>
              <a:rPr lang="en-US" altLang="zh-CN" sz="2800" dirty="0" smtClean="0"/>
              <a:t>γ=2</a:t>
            </a:r>
            <a:r>
              <a:rPr lang="en-US" altLang="zh-CN" sz="2800" baseline="30000" dirty="0" smtClean="0"/>
              <a:t>213 </a:t>
            </a:r>
            <a:r>
              <a:rPr lang="en-US" altLang="zh-CN" sz="2800" dirty="0" smtClean="0"/>
              <a:t>mod 467=29</a:t>
            </a:r>
            <a:r>
              <a:rPr lang="zh-CN" altLang="en-US" sz="2800" dirty="0" smtClean="0"/>
              <a:t>，以及</a:t>
            </a:r>
            <a:r>
              <a:rPr lang="en-US" altLang="zh-CN" sz="2800" dirty="0" smtClean="0"/>
              <a:t>δ=(x-</a:t>
            </a:r>
            <a:r>
              <a:rPr lang="en-US" altLang="zh-CN" sz="2800" dirty="0" err="1" smtClean="0"/>
              <a:t>aγ</a:t>
            </a:r>
            <a:r>
              <a:rPr lang="en-US" altLang="zh-CN" sz="2800" dirty="0" smtClean="0"/>
              <a:t>)r</a:t>
            </a:r>
            <a:r>
              <a:rPr lang="en-US" altLang="zh-CN" sz="2800" baseline="30000" dirty="0" smtClean="0"/>
              <a:t>-1</a:t>
            </a:r>
            <a:r>
              <a:rPr lang="en-US" altLang="zh-CN" sz="2800" dirty="0" smtClean="0"/>
              <a:t>mod(n-1)=(100-127*29)431 mod 466 = 51</a:t>
            </a:r>
          </a:p>
          <a:p>
            <a:r>
              <a:rPr lang="en-US" altLang="zh-CN" sz="2800" dirty="0" smtClean="0"/>
              <a:t>(29,51)</a:t>
            </a:r>
            <a:r>
              <a:rPr lang="zh-CN" altLang="en-US" sz="2800" dirty="0" smtClean="0"/>
              <a:t>即为</a:t>
            </a:r>
            <a:r>
              <a:rPr lang="en-US" altLang="zh-CN" sz="2800" dirty="0" smtClean="0"/>
              <a:t>Alice</a:t>
            </a:r>
            <a:r>
              <a:rPr lang="zh-CN" altLang="en-US" sz="2800" dirty="0" smtClean="0"/>
              <a:t>对消息</a:t>
            </a:r>
            <a:r>
              <a:rPr lang="en-US" altLang="zh-CN" sz="2800" dirty="0" smtClean="0"/>
              <a:t>x=100</a:t>
            </a:r>
            <a:r>
              <a:rPr lang="zh-CN" altLang="en-US" sz="2800" dirty="0" smtClean="0"/>
              <a:t>的签名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ElGamal</a:t>
            </a:r>
            <a:r>
              <a:rPr lang="zh-CN" altLang="en-US" dirty="0" smtClean="0"/>
              <a:t>签名方案举例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smtClean="0"/>
              <a:t>欲验证此签名，即要验证</a:t>
            </a:r>
            <a:r>
              <a:rPr lang="en-US" altLang="zh-CN" sz="2800" smtClean="0"/>
              <a:t>b</a:t>
            </a:r>
            <a:r>
              <a:rPr lang="el-GR" altLang="zh-CN" sz="2800" baseline="30000" smtClean="0"/>
              <a:t>γ</a:t>
            </a:r>
            <a:r>
              <a:rPr lang="el-GR" altLang="zh-CN" sz="2800" smtClean="0"/>
              <a:t>γ</a:t>
            </a:r>
            <a:r>
              <a:rPr lang="el-GR" altLang="zh-CN" sz="2800" baseline="30000" smtClean="0"/>
              <a:t>δ</a:t>
            </a:r>
            <a:r>
              <a:rPr lang="el-GR" altLang="zh-CN" sz="2800" smtClean="0"/>
              <a:t>≡</a:t>
            </a:r>
            <a:r>
              <a:rPr lang="en-US" altLang="zh-CN" sz="2800" smtClean="0"/>
              <a:t>g</a:t>
            </a:r>
            <a:r>
              <a:rPr lang="en-US" altLang="zh-CN" sz="2800" baseline="30000" smtClean="0"/>
              <a:t>x</a:t>
            </a:r>
            <a:r>
              <a:rPr lang="en-US" altLang="zh-CN" sz="2800" smtClean="0"/>
              <a:t> (mod n)</a:t>
            </a:r>
          </a:p>
          <a:p>
            <a:r>
              <a:rPr lang="zh-CN" altLang="en-US" sz="2800" smtClean="0"/>
              <a:t>计算</a:t>
            </a:r>
            <a:r>
              <a:rPr lang="en-US" altLang="zh-CN" sz="2800" smtClean="0"/>
              <a:t>b</a:t>
            </a:r>
            <a:r>
              <a:rPr lang="el-GR" altLang="zh-CN" sz="2800" baseline="30000" smtClean="0"/>
              <a:t>γ</a:t>
            </a:r>
            <a:r>
              <a:rPr lang="el-GR" altLang="zh-CN" sz="2800" smtClean="0"/>
              <a:t>γ</a:t>
            </a:r>
            <a:r>
              <a:rPr lang="el-GR" altLang="zh-CN" sz="2800" baseline="30000" smtClean="0"/>
              <a:t>δ</a:t>
            </a:r>
            <a:r>
              <a:rPr lang="en-US" altLang="zh-CN" sz="2800" baseline="30000" smtClean="0"/>
              <a:t> </a:t>
            </a:r>
            <a:r>
              <a:rPr lang="en-US" altLang="zh-CN" sz="2800" smtClean="0"/>
              <a:t>= 132</a:t>
            </a:r>
            <a:r>
              <a:rPr lang="en-US" altLang="zh-CN" sz="2800" baseline="30000" smtClean="0"/>
              <a:t>29</a:t>
            </a:r>
            <a:r>
              <a:rPr lang="en-US" altLang="zh-CN" sz="2800" smtClean="0"/>
              <a:t>×29</a:t>
            </a:r>
            <a:r>
              <a:rPr lang="en-US" altLang="zh-CN" sz="2800" baseline="30000" smtClean="0"/>
              <a:t>51 </a:t>
            </a:r>
            <a:r>
              <a:rPr lang="en-US" altLang="zh-CN" sz="2800" smtClean="0"/>
              <a:t>mod 467=189</a:t>
            </a:r>
          </a:p>
          <a:p>
            <a:r>
              <a:rPr lang="zh-CN" altLang="en-US" sz="2800" smtClean="0"/>
              <a:t>计算</a:t>
            </a:r>
            <a:r>
              <a:rPr lang="en-US" altLang="zh-CN" sz="2800" smtClean="0"/>
              <a:t>g</a:t>
            </a:r>
            <a:r>
              <a:rPr lang="en-US" altLang="zh-CN" sz="2800" baseline="30000" smtClean="0"/>
              <a:t>x </a:t>
            </a:r>
            <a:r>
              <a:rPr lang="en-US" altLang="zh-CN" sz="2800" smtClean="0"/>
              <a:t>= 2</a:t>
            </a:r>
            <a:r>
              <a:rPr lang="en-US" altLang="zh-CN" sz="2800" baseline="30000" smtClean="0"/>
              <a:t>100</a:t>
            </a:r>
            <a:r>
              <a:rPr lang="en-US" altLang="zh-CN" sz="2800" smtClean="0"/>
              <a:t> mod 467 = 189</a:t>
            </a:r>
          </a:p>
          <a:p>
            <a:r>
              <a:rPr lang="zh-CN" altLang="en-US" sz="2800" smtClean="0"/>
              <a:t>经验证该签名有效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已知</a:t>
            </a:r>
            <a:r>
              <a:rPr lang="en-US" altLang="zh-CN" dirty="0" smtClean="0"/>
              <a:t>Alice</a:t>
            </a:r>
            <a:r>
              <a:rPr lang="zh-CN" altLang="en-US" dirty="0" smtClean="0"/>
              <a:t>的公开密钥是</a:t>
            </a:r>
            <a:r>
              <a:rPr lang="en-US" altLang="zh-CN" dirty="0" smtClean="0"/>
              <a:t>(n=13,g=2,b=6)</a:t>
            </a:r>
            <a:r>
              <a:rPr lang="zh-CN" altLang="en-US" dirty="0" smtClean="0"/>
              <a:t>，试对消息</a:t>
            </a:r>
            <a:r>
              <a:rPr lang="en-US" altLang="zh-CN" dirty="0" smtClean="0"/>
              <a:t>x=7</a:t>
            </a:r>
            <a:r>
              <a:rPr lang="zh-CN" altLang="en-US" dirty="0" smtClean="0"/>
              <a:t>伪造</a:t>
            </a:r>
            <a:r>
              <a:rPr lang="en-US" altLang="zh-CN" dirty="0" smtClean="0"/>
              <a:t>Alice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ElGamal</a:t>
            </a:r>
            <a:r>
              <a:rPr lang="zh-CN" altLang="en-US" dirty="0" smtClean="0"/>
              <a:t>签名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数字签名标准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457200">
              <a:lnSpc>
                <a:spcPct val="90000"/>
              </a:lnSpc>
            </a:pP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数字签名算法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DSA(Digital Signature </a:t>
            </a:r>
            <a:r>
              <a:rPr lang="en-US" altLang="zh-CN" dirty="0" err="1" smtClean="0">
                <a:solidFill>
                  <a:srgbClr val="000099"/>
                </a:solidFill>
                <a:latin typeface="楷体_GB2312" pitchFamily="49" charset="-122"/>
              </a:rPr>
              <a:t>Algrithm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)</a:t>
            </a:r>
          </a:p>
          <a:p>
            <a:pPr marL="895350" lvl="1" indent="-381000">
              <a:lnSpc>
                <a:spcPct val="90000"/>
              </a:lnSpc>
            </a:pP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1991</a:t>
            </a: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年，</a:t>
            </a: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NIST</a:t>
            </a: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提出了数字签名算法</a:t>
            </a: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(DSA)</a:t>
            </a: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，用于美国的数字签名标准</a:t>
            </a: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(DSS)</a:t>
            </a: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中。</a:t>
            </a: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1994</a:t>
            </a: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年</a:t>
            </a: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12</a:t>
            </a: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月</a:t>
            </a: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1</a:t>
            </a: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日采纳为标准</a:t>
            </a: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DSS</a:t>
            </a: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。</a:t>
            </a:r>
          </a:p>
          <a:p>
            <a:pPr marL="895350" lvl="1" indent="-381000">
              <a:lnSpc>
                <a:spcPct val="90000"/>
              </a:lnSpc>
            </a:pP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DSA</a:t>
            </a: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的签名比验证快得多</a:t>
            </a:r>
          </a:p>
          <a:p>
            <a:pPr marL="895350" lvl="1" indent="-381000">
              <a:lnSpc>
                <a:spcPct val="90000"/>
              </a:lnSpc>
            </a:pP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DSS</a:t>
            </a: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不能用于加密或者密钥分配，专用于数字签名，比</a:t>
            </a: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RSA</a:t>
            </a: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慢（验证签名慢</a:t>
            </a: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10</a:t>
            </a: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到</a:t>
            </a: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40</a:t>
            </a: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倍</a:t>
            </a: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)</a:t>
            </a:r>
            <a:endParaRPr lang="zh-CN" altLang="en-US" dirty="0" smtClean="0">
              <a:solidFill>
                <a:srgbClr val="A50021"/>
              </a:solidFill>
              <a:latin typeface="楷体_GB2312" pitchFamily="49" charset="-122"/>
            </a:endParaRPr>
          </a:p>
          <a:p>
            <a:pPr marL="895350" lvl="1" indent="-381000">
              <a:lnSpc>
                <a:spcPct val="90000"/>
              </a:lnSpc>
            </a:pP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DSA</a:t>
            </a: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和</a:t>
            </a:r>
            <a:r>
              <a:rPr lang="en-US" altLang="zh-CN" dirty="0" err="1" smtClean="0">
                <a:solidFill>
                  <a:srgbClr val="A50021"/>
                </a:solidFill>
                <a:latin typeface="楷体_GB2312" pitchFamily="49" charset="-122"/>
              </a:rPr>
              <a:t>ElGamal</a:t>
            </a: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签名方案基本一样，区别在于不直接对消息进行签名，而是先对消息做摘要运算，再对摘要结果进行签名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"/>
            <a:ext cx="9324527" cy="6857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公开密钥算法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458200" cy="3810000"/>
          </a:xfrm>
        </p:spPr>
        <p:txBody>
          <a:bodyPr/>
          <a:lstStyle/>
          <a:p>
            <a:pPr eaLnBrk="1" hangingPunct="1"/>
            <a:r>
              <a:rPr lang="zh-CN" altLang="en-US" smtClean="0"/>
              <a:t>公开密钥算法小结</a:t>
            </a:r>
          </a:p>
          <a:p>
            <a:pPr lvl="1" eaLnBrk="1" hangingPunct="1"/>
            <a:r>
              <a:rPr lang="en-US" altLang="zh-CN" smtClean="0">
                <a:solidFill>
                  <a:srgbClr val="000099"/>
                </a:solidFill>
              </a:rPr>
              <a:t>1976</a:t>
            </a:r>
            <a:r>
              <a:rPr lang="zh-CN" altLang="en-US" smtClean="0">
                <a:solidFill>
                  <a:srgbClr val="000099"/>
                </a:solidFill>
              </a:rPr>
              <a:t>年以来，提出了多种公钥算法，许多是不安全的，还有许多被视为安全的算法却并不实用</a:t>
            </a:r>
          </a:p>
          <a:p>
            <a:pPr lvl="2" eaLnBrk="1" hangingPunct="1"/>
            <a:r>
              <a:rPr lang="zh-CN" altLang="en-US" smtClean="0">
                <a:solidFill>
                  <a:srgbClr val="A50021"/>
                </a:solidFill>
              </a:rPr>
              <a:t>密钥太大</a:t>
            </a:r>
          </a:p>
          <a:p>
            <a:pPr lvl="2" eaLnBrk="1" hangingPunct="1"/>
            <a:r>
              <a:rPr lang="zh-CN" altLang="en-US" smtClean="0">
                <a:solidFill>
                  <a:srgbClr val="A50021"/>
                </a:solidFill>
              </a:rPr>
              <a:t>密文远大于明文</a:t>
            </a:r>
          </a:p>
          <a:p>
            <a:pPr lvl="1" eaLnBrk="1" hangingPunct="1"/>
            <a:r>
              <a:rPr lang="zh-CN" altLang="en-US" smtClean="0">
                <a:solidFill>
                  <a:srgbClr val="000099"/>
                </a:solidFill>
              </a:rPr>
              <a:t>只有少数几个算法即安全又实用，但其中一些仅适用于密钥分配，一些只适用于数字签名，一些适用于数字签名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公开密钥算法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696200" cy="3276600"/>
          </a:xfrm>
        </p:spPr>
        <p:txBody>
          <a:bodyPr/>
          <a:lstStyle/>
          <a:p>
            <a:pPr eaLnBrk="1" hangingPunct="1"/>
            <a:r>
              <a:rPr lang="zh-CN" altLang="en-US" smtClean="0"/>
              <a:t>公开密钥算法小结</a:t>
            </a:r>
          </a:p>
          <a:p>
            <a:pPr lvl="1" eaLnBrk="1" hangingPunct="1"/>
            <a:r>
              <a:rPr lang="zh-CN" altLang="en-US" smtClean="0">
                <a:solidFill>
                  <a:srgbClr val="000099"/>
                </a:solidFill>
              </a:rPr>
              <a:t>关于公开密钥算法理解的误区</a:t>
            </a:r>
          </a:p>
          <a:p>
            <a:pPr lvl="2" eaLnBrk="1" hangingPunct="1"/>
            <a:r>
              <a:rPr lang="zh-CN" altLang="en-US" smtClean="0">
                <a:solidFill>
                  <a:srgbClr val="A50021"/>
                </a:solidFill>
              </a:rPr>
              <a:t>公开密钥密码算法更安全</a:t>
            </a:r>
          </a:p>
          <a:p>
            <a:pPr lvl="2" eaLnBrk="1" hangingPunct="1"/>
            <a:r>
              <a:rPr lang="zh-CN" altLang="en-US" smtClean="0">
                <a:solidFill>
                  <a:srgbClr val="A50021"/>
                </a:solidFill>
              </a:rPr>
              <a:t>公开密钥密码使对称密钥密码过时了</a:t>
            </a:r>
          </a:p>
          <a:p>
            <a:pPr lvl="2" eaLnBrk="1" hangingPunct="1"/>
            <a:r>
              <a:rPr lang="zh-CN" altLang="en-US" smtClean="0">
                <a:solidFill>
                  <a:srgbClr val="A50021"/>
                </a:solidFill>
              </a:rPr>
              <a:t>公钥的分发是简单和一目了然的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离散对数问题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924800" cy="1143000"/>
          </a:xfrm>
        </p:spPr>
        <p:txBody>
          <a:bodyPr>
            <a:normAutofit/>
          </a:bodyPr>
          <a:lstStyle/>
          <a:p>
            <a:r>
              <a:rPr lang="zh-CN" altLang="en-US" smtClean="0"/>
              <a:t>列表法可找出</a:t>
            </a:r>
            <a:r>
              <a:rPr lang="en-US" altLang="zh-CN" smtClean="0"/>
              <a:t>13</a:t>
            </a:r>
            <a:r>
              <a:rPr lang="zh-CN" altLang="en-US" smtClean="0"/>
              <a:t>的本原元为</a:t>
            </a:r>
            <a:r>
              <a:rPr lang="en-US" altLang="zh-CN" smtClean="0">
                <a:solidFill>
                  <a:srgbClr val="FF0000"/>
                </a:solidFill>
              </a:rPr>
              <a:t>2</a:t>
            </a:r>
            <a:r>
              <a:rPr lang="zh-CN" altLang="en-US" smtClean="0">
                <a:solidFill>
                  <a:srgbClr val="FF0000"/>
                </a:solidFill>
              </a:rPr>
              <a:t>，</a:t>
            </a:r>
            <a:r>
              <a:rPr lang="en-US" altLang="zh-CN" smtClean="0">
                <a:solidFill>
                  <a:srgbClr val="FF0000"/>
                </a:solidFill>
              </a:rPr>
              <a:t>6</a:t>
            </a:r>
            <a:r>
              <a:rPr lang="zh-CN" altLang="en-US" smtClean="0">
                <a:solidFill>
                  <a:srgbClr val="FF0000"/>
                </a:solidFill>
              </a:rPr>
              <a:t>，</a:t>
            </a:r>
            <a:r>
              <a:rPr lang="en-US" altLang="zh-CN" smtClean="0">
                <a:solidFill>
                  <a:srgbClr val="FF0000"/>
                </a:solidFill>
              </a:rPr>
              <a:t>7</a:t>
            </a:r>
            <a:r>
              <a:rPr lang="zh-CN" altLang="en-US" smtClean="0">
                <a:solidFill>
                  <a:srgbClr val="FF0000"/>
                </a:solidFill>
              </a:rPr>
              <a:t>，</a:t>
            </a:r>
            <a:r>
              <a:rPr lang="en-US" altLang="zh-CN" smtClean="0">
                <a:solidFill>
                  <a:srgbClr val="FF0000"/>
                </a:solidFill>
              </a:rPr>
              <a:t>11</a:t>
            </a:r>
          </a:p>
          <a:p>
            <a:pPr lvl="1" eaLnBrk="1" hangingPunct="1"/>
            <a:r>
              <a:rPr lang="zh-CN" altLang="en-US" smtClean="0">
                <a:solidFill>
                  <a:srgbClr val="000099"/>
                </a:solidFill>
              </a:rPr>
              <a:t>列出</a:t>
            </a:r>
            <a:r>
              <a:rPr lang="en-US" altLang="zh-CN" smtClean="0">
                <a:solidFill>
                  <a:srgbClr val="000099"/>
                </a:solidFill>
              </a:rPr>
              <a:t>a</a:t>
            </a:r>
            <a:r>
              <a:rPr lang="en-US" altLang="zh-CN" baseline="30000" smtClean="0">
                <a:solidFill>
                  <a:srgbClr val="000099"/>
                </a:solidFill>
              </a:rPr>
              <a:t>i</a:t>
            </a:r>
            <a:r>
              <a:rPr lang="en-US" altLang="zh-CN" smtClean="0">
                <a:solidFill>
                  <a:srgbClr val="000099"/>
                </a:solidFill>
              </a:rPr>
              <a:t> mod 13</a:t>
            </a:r>
          </a:p>
        </p:txBody>
      </p:sp>
      <p:graphicFrame>
        <p:nvGraphicFramePr>
          <p:cNvPr id="2050" name="Object 1024"/>
          <p:cNvGraphicFramePr>
            <a:graphicFrameLocks noChangeAspect="1"/>
          </p:cNvGraphicFramePr>
          <p:nvPr/>
        </p:nvGraphicFramePr>
        <p:xfrm>
          <a:off x="990600" y="2971800"/>
          <a:ext cx="7467600" cy="3352800"/>
        </p:xfrm>
        <a:graphic>
          <a:graphicData uri="http://schemas.openxmlformats.org/presentationml/2006/ole">
            <p:oleObj spid="_x0000_s2050" name="Document" r:id="rId4" imgW="4159080" imgH="1437120" progId="Word.Document.8">
              <p:embed/>
            </p:oleObj>
          </a:graphicData>
        </a:graphic>
      </p:graphicFrame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4267200" y="2514600"/>
            <a:ext cx="762000" cy="4572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i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533400" y="4038600"/>
            <a:ext cx="457200" cy="4572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a</a:t>
            </a:r>
          </a:p>
        </p:txBody>
      </p:sp>
      <p:sp>
        <p:nvSpPr>
          <p:cNvPr id="7" name="矩形 6"/>
          <p:cNvSpPr/>
          <p:nvPr/>
        </p:nvSpPr>
        <p:spPr>
          <a:xfrm>
            <a:off x="683568" y="4464006"/>
            <a:ext cx="7992888" cy="360040"/>
          </a:xfrm>
          <a:prstGeom prst="rect">
            <a:avLst/>
          </a:prstGeom>
          <a:solidFill>
            <a:srgbClr val="FF0000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83568" y="4837493"/>
            <a:ext cx="7992888" cy="360040"/>
          </a:xfrm>
          <a:prstGeom prst="rect">
            <a:avLst/>
          </a:prstGeom>
          <a:solidFill>
            <a:srgbClr val="FF0000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3568" y="5215753"/>
            <a:ext cx="7992888" cy="360040"/>
          </a:xfrm>
          <a:prstGeom prst="rect">
            <a:avLst/>
          </a:prstGeom>
          <a:solidFill>
            <a:srgbClr val="FF0000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83568" y="3356992"/>
            <a:ext cx="7992888" cy="360040"/>
          </a:xfrm>
          <a:prstGeom prst="rect">
            <a:avLst/>
          </a:prstGeom>
          <a:solidFill>
            <a:srgbClr val="FF0000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031705" y="2760585"/>
            <a:ext cx="385609" cy="3476727"/>
          </a:xfrm>
          <a:prstGeom prst="rect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652120" y="2760585"/>
            <a:ext cx="385609" cy="3476727"/>
          </a:xfrm>
          <a:prstGeom prst="rect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334417" y="2738174"/>
            <a:ext cx="385609" cy="3476727"/>
          </a:xfrm>
          <a:prstGeom prst="rect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离散对数问题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077200" cy="4038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楷体_GB2312" pitchFamily="49" charset="-122"/>
              </a:rPr>
              <a:t>计算离散对数的难度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定义：若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a</a:t>
            </a: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是素数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p</a:t>
            </a: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的一个本原元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,</a:t>
            </a: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则对任意整数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b&lt;p, b≠0,</a:t>
            </a: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存在唯一的整数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i,1</a:t>
            </a:r>
            <a:r>
              <a:rPr lang="en-US" altLang="zh-CN" dirty="0" smtClean="0">
                <a:solidFill>
                  <a:srgbClr val="000099"/>
                </a:solidFill>
                <a:latin typeface="宋体" charset="-122"/>
                <a:ea typeface="宋体" charset="-122"/>
              </a:rPr>
              <a:t>≤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i</a:t>
            </a:r>
            <a:r>
              <a:rPr lang="en-US" altLang="zh-CN" dirty="0" smtClean="0">
                <a:solidFill>
                  <a:srgbClr val="000099"/>
                </a:solidFill>
                <a:latin typeface="宋体" charset="-122"/>
                <a:ea typeface="宋体" charset="-122"/>
              </a:rPr>
              <a:t>≤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(p-1),</a:t>
            </a: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使得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:      </a:t>
            </a:r>
            <a:r>
              <a:rPr lang="en-US" altLang="zh-CN" dirty="0" err="1" smtClean="0">
                <a:solidFill>
                  <a:srgbClr val="000099"/>
                </a:solidFill>
                <a:latin typeface="楷体_GB2312" pitchFamily="49" charset="-122"/>
              </a:rPr>
              <a:t>b</a:t>
            </a:r>
            <a:r>
              <a:rPr lang="en-US" altLang="zh-CN" dirty="0" err="1" smtClean="0">
                <a:solidFill>
                  <a:srgbClr val="000099"/>
                </a:solidFill>
                <a:latin typeface="宋体" charset="-122"/>
                <a:ea typeface="宋体" charset="-122"/>
              </a:rPr>
              <a:t>≡</a:t>
            </a:r>
            <a:r>
              <a:rPr lang="en-US" altLang="zh-CN" dirty="0" err="1" smtClean="0">
                <a:solidFill>
                  <a:srgbClr val="000099"/>
                </a:solidFill>
                <a:latin typeface="楷体_GB2312" pitchFamily="49" charset="-122"/>
              </a:rPr>
              <a:t>a</a:t>
            </a:r>
            <a:r>
              <a:rPr lang="en-US" altLang="zh-CN" baseline="30000" dirty="0" err="1" smtClean="0">
                <a:solidFill>
                  <a:srgbClr val="000099"/>
                </a:solidFill>
                <a:latin typeface="楷体_GB2312" pitchFamily="49" charset="-122"/>
              </a:rPr>
              <a:t>i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 mod p</a:t>
            </a:r>
            <a:b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</a:b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称</a:t>
            </a:r>
            <a:r>
              <a:rPr lang="en-US" altLang="zh-CN" dirty="0" err="1" smtClean="0">
                <a:solidFill>
                  <a:srgbClr val="A50021"/>
                </a:solidFill>
                <a:latin typeface="楷体_GB2312" pitchFamily="49" charset="-122"/>
              </a:rPr>
              <a:t>i</a:t>
            </a: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为</a:t>
            </a:r>
            <a:r>
              <a:rPr lang="zh-CN" altLang="en-US" dirty="0" smtClean="0">
                <a:solidFill>
                  <a:srgbClr val="A50021"/>
                </a:solidFill>
              </a:rPr>
              <a:t>“</a:t>
            </a: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b</a:t>
            </a: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以</a:t>
            </a: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a</a:t>
            </a: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为基模</a:t>
            </a: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p</a:t>
            </a: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的指数</a:t>
            </a: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(</a:t>
            </a: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离散对数</a:t>
            </a: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)</a:t>
            </a:r>
            <a:r>
              <a:rPr lang="en-US" altLang="zh-CN" dirty="0" smtClean="0">
                <a:solidFill>
                  <a:srgbClr val="A50021"/>
                </a:solidFill>
              </a:rPr>
              <a:t>”</a:t>
            </a:r>
            <a:r>
              <a:rPr lang="zh-CN" altLang="en-US" dirty="0" smtClean="0">
                <a:solidFill>
                  <a:srgbClr val="A50021"/>
                </a:solidFill>
              </a:rPr>
              <a:t>，记为</a:t>
            </a:r>
            <a:r>
              <a:rPr lang="en-US" altLang="zh-CN" dirty="0" err="1" smtClean="0">
                <a:solidFill>
                  <a:srgbClr val="A50021"/>
                </a:solidFill>
              </a:rPr>
              <a:t>log</a:t>
            </a:r>
            <a:r>
              <a:rPr lang="en-US" altLang="zh-CN" baseline="-25000" dirty="0" err="1" smtClean="0">
                <a:solidFill>
                  <a:srgbClr val="A50021"/>
                </a:solidFill>
              </a:rPr>
              <a:t>a</a:t>
            </a:r>
            <a:r>
              <a:rPr lang="en-US" altLang="zh-CN" dirty="0" err="1" smtClean="0">
                <a:solidFill>
                  <a:srgbClr val="A50021"/>
                </a:solidFill>
              </a:rPr>
              <a:t>b</a:t>
            </a:r>
            <a:endParaRPr lang="en-US" altLang="zh-CN" dirty="0" smtClean="0">
              <a:solidFill>
                <a:srgbClr val="A50021"/>
              </a:solidFill>
              <a:latin typeface="楷体_GB2312" pitchFamily="49" charset="-12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  </a:t>
            </a: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例：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8</a:t>
            </a: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是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9</a:t>
            </a: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以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2</a:t>
            </a: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为基模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13</a:t>
            </a: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的离散对数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计算离散对数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已知</a:t>
            </a: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a</a:t>
            </a: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、</a:t>
            </a:r>
            <a:r>
              <a:rPr lang="en-US" altLang="zh-CN" dirty="0" err="1" smtClean="0">
                <a:solidFill>
                  <a:srgbClr val="A50021"/>
                </a:solidFill>
                <a:latin typeface="楷体_GB2312" pitchFamily="49" charset="-122"/>
              </a:rPr>
              <a:t>i</a:t>
            </a: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、</a:t>
            </a: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p</a:t>
            </a: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求</a:t>
            </a: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b</a:t>
            </a: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是容易的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已知</a:t>
            </a: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a</a:t>
            </a: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、</a:t>
            </a: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b</a:t>
            </a: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、</a:t>
            </a: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p</a:t>
            </a: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求</a:t>
            </a:r>
            <a:r>
              <a:rPr lang="en-US" altLang="zh-CN" dirty="0" err="1" smtClean="0">
                <a:solidFill>
                  <a:srgbClr val="A50021"/>
                </a:solidFill>
                <a:latin typeface="楷体_GB2312" pitchFamily="49" charset="-122"/>
              </a:rPr>
              <a:t>i</a:t>
            </a: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是困难的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Diffie-Hellman</a:t>
            </a:r>
            <a:r>
              <a:rPr lang="zh-CN" altLang="en-US" smtClean="0"/>
              <a:t>算法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0010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latin typeface="楷体_GB2312" pitchFamily="49" charset="-122"/>
              </a:rPr>
              <a:t>Diffie-Hellman</a:t>
            </a:r>
            <a:r>
              <a:rPr lang="zh-CN" altLang="en-US" sz="2800" smtClean="0">
                <a:latin typeface="楷体_GB2312" pitchFamily="49" charset="-122"/>
              </a:rPr>
              <a:t>算法描述</a:t>
            </a:r>
          </a:p>
          <a:p>
            <a:pPr lvl="1" algn="just">
              <a:lnSpc>
                <a:spcPct val="90000"/>
              </a:lnSpc>
            </a:pPr>
            <a:r>
              <a:rPr lang="zh-CN" altLang="en-US" sz="2400" smtClean="0">
                <a:solidFill>
                  <a:srgbClr val="000099"/>
                </a:solidFill>
                <a:latin typeface="楷体_GB2312" pitchFamily="49" charset="-122"/>
              </a:rPr>
              <a:t>① </a:t>
            </a:r>
            <a:r>
              <a:rPr lang="en-US" altLang="zh-CN" sz="2400" smtClean="0">
                <a:solidFill>
                  <a:srgbClr val="000099"/>
                </a:solidFill>
                <a:latin typeface="楷体_GB2312" pitchFamily="49" charset="-122"/>
              </a:rPr>
              <a:t>Alice</a:t>
            </a:r>
            <a:r>
              <a:rPr lang="zh-CN" altLang="en-US" sz="2400" smtClean="0">
                <a:solidFill>
                  <a:srgbClr val="000099"/>
                </a:solidFill>
                <a:latin typeface="楷体_GB2312" pitchFamily="49" charset="-122"/>
              </a:rPr>
              <a:t>和</a:t>
            </a:r>
            <a:r>
              <a:rPr lang="en-US" altLang="zh-CN" sz="2400" smtClean="0">
                <a:solidFill>
                  <a:srgbClr val="000099"/>
                </a:solidFill>
                <a:latin typeface="楷体_GB2312" pitchFamily="49" charset="-122"/>
              </a:rPr>
              <a:t>Bob</a:t>
            </a:r>
            <a:r>
              <a:rPr lang="zh-CN" altLang="en-US" sz="2400" smtClean="0">
                <a:solidFill>
                  <a:srgbClr val="000099"/>
                </a:solidFill>
                <a:latin typeface="楷体_GB2312" pitchFamily="49" charset="-122"/>
              </a:rPr>
              <a:t>协商一个大的素数</a:t>
            </a:r>
            <a:r>
              <a:rPr lang="en-US" altLang="zh-CN" sz="2400" smtClean="0">
                <a:solidFill>
                  <a:srgbClr val="000099"/>
                </a:solidFill>
                <a:latin typeface="楷体_GB2312" pitchFamily="49" charset="-122"/>
              </a:rPr>
              <a:t>n</a:t>
            </a:r>
            <a:r>
              <a:rPr lang="zh-CN" altLang="en-US" sz="2400" smtClean="0">
                <a:solidFill>
                  <a:srgbClr val="000099"/>
                </a:solidFill>
                <a:latin typeface="楷体_GB2312" pitchFamily="49" charset="-122"/>
              </a:rPr>
              <a:t>和它的本原元</a:t>
            </a:r>
            <a:r>
              <a:rPr lang="en-US" altLang="zh-CN" sz="2400" smtClean="0">
                <a:solidFill>
                  <a:srgbClr val="000099"/>
                </a:solidFill>
                <a:latin typeface="楷体_GB2312" pitchFamily="49" charset="-122"/>
              </a:rPr>
              <a:t>g</a:t>
            </a:r>
            <a:r>
              <a:rPr lang="zh-CN" altLang="en-US" sz="2400" smtClean="0">
                <a:solidFill>
                  <a:srgbClr val="000099"/>
                </a:solidFill>
                <a:latin typeface="楷体_GB2312" pitchFamily="49" charset="-122"/>
              </a:rPr>
              <a:t>，这两个数可以公开，所以可以通过不安全的途径协商。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400" smtClean="0">
                <a:solidFill>
                  <a:srgbClr val="000099"/>
                </a:solidFill>
                <a:latin typeface="楷体_GB2312" pitchFamily="49" charset="-122"/>
              </a:rPr>
              <a:t>② </a:t>
            </a:r>
            <a:r>
              <a:rPr lang="en-US" altLang="zh-CN" sz="2400" smtClean="0">
                <a:solidFill>
                  <a:srgbClr val="000099"/>
                </a:solidFill>
                <a:latin typeface="楷体_GB2312" pitchFamily="49" charset="-122"/>
              </a:rPr>
              <a:t>Alice</a:t>
            </a:r>
            <a:r>
              <a:rPr lang="zh-CN" altLang="en-US" sz="2400" smtClean="0">
                <a:solidFill>
                  <a:srgbClr val="000099"/>
                </a:solidFill>
                <a:latin typeface="楷体_GB2312" pitchFamily="49" charset="-122"/>
              </a:rPr>
              <a:t>选取一个大的随机整数</a:t>
            </a:r>
            <a:r>
              <a:rPr lang="en-US" altLang="zh-CN" sz="2400" i="1" smtClean="0">
                <a:solidFill>
                  <a:srgbClr val="000099"/>
                </a:solidFill>
                <a:latin typeface="楷体_GB2312" pitchFamily="49" charset="-122"/>
              </a:rPr>
              <a:t>x</a:t>
            </a:r>
            <a:r>
              <a:rPr lang="zh-CN" altLang="en-US" sz="2400" smtClean="0">
                <a:solidFill>
                  <a:srgbClr val="000099"/>
                </a:solidFill>
                <a:latin typeface="楷体_GB2312" pitchFamily="49" charset="-122"/>
              </a:rPr>
              <a:t>并且计算</a:t>
            </a:r>
            <a:r>
              <a:rPr lang="en-US" altLang="zh-CN" sz="2400" smtClean="0">
                <a:solidFill>
                  <a:srgbClr val="000099"/>
                </a:solidFill>
                <a:latin typeface="楷体_GB2312" pitchFamily="49" charset="-122"/>
              </a:rPr>
              <a:t>X</a:t>
            </a:r>
            <a:r>
              <a:rPr lang="zh-CN" altLang="en-US" sz="2400" smtClean="0">
                <a:solidFill>
                  <a:srgbClr val="000099"/>
                </a:solidFill>
                <a:latin typeface="楷体_GB2312" pitchFamily="49" charset="-122"/>
              </a:rPr>
              <a:t>＝</a:t>
            </a:r>
            <a:r>
              <a:rPr lang="en-US" altLang="zh-CN" sz="2400" smtClean="0">
                <a:solidFill>
                  <a:srgbClr val="000099"/>
                </a:solidFill>
                <a:latin typeface="楷体_GB2312" pitchFamily="49" charset="-122"/>
              </a:rPr>
              <a:t>g</a:t>
            </a:r>
            <a:r>
              <a:rPr lang="en-US" altLang="zh-CN" sz="2400" i="1" baseline="30000" smtClean="0">
                <a:solidFill>
                  <a:srgbClr val="000099"/>
                </a:solidFill>
                <a:latin typeface="楷体_GB2312" pitchFamily="49" charset="-122"/>
              </a:rPr>
              <a:t>x</a:t>
            </a:r>
            <a:r>
              <a:rPr lang="en-US" altLang="zh-CN" sz="2400" smtClean="0">
                <a:solidFill>
                  <a:srgbClr val="000099"/>
                </a:solidFill>
                <a:latin typeface="楷体_GB2312" pitchFamily="49" charset="-122"/>
              </a:rPr>
              <a:t> mod n</a:t>
            </a:r>
            <a:r>
              <a:rPr lang="zh-CN" altLang="en-US" sz="2400" smtClean="0">
                <a:solidFill>
                  <a:srgbClr val="000099"/>
                </a:solidFill>
                <a:latin typeface="楷体_GB2312" pitchFamily="49" charset="-122"/>
              </a:rPr>
              <a:t>并把</a:t>
            </a:r>
            <a:r>
              <a:rPr lang="en-US" altLang="zh-CN" sz="2400" smtClean="0">
                <a:solidFill>
                  <a:srgbClr val="000099"/>
                </a:solidFill>
                <a:latin typeface="楷体_GB2312" pitchFamily="49" charset="-122"/>
              </a:rPr>
              <a:t>X</a:t>
            </a:r>
            <a:r>
              <a:rPr lang="zh-CN" altLang="en-US" sz="2400" smtClean="0">
                <a:solidFill>
                  <a:srgbClr val="000099"/>
                </a:solidFill>
                <a:latin typeface="楷体_GB2312" pitchFamily="49" charset="-122"/>
              </a:rPr>
              <a:t>发送给</a:t>
            </a:r>
            <a:r>
              <a:rPr lang="en-US" altLang="zh-CN" sz="2400" smtClean="0">
                <a:solidFill>
                  <a:srgbClr val="000099"/>
                </a:solidFill>
                <a:latin typeface="楷体_GB2312" pitchFamily="49" charset="-122"/>
              </a:rPr>
              <a:t>Bob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99"/>
                </a:solidFill>
                <a:latin typeface="楷体_GB2312" pitchFamily="49" charset="-122"/>
              </a:rPr>
              <a:t>③ Bob</a:t>
            </a:r>
            <a:r>
              <a:rPr lang="zh-CN" altLang="en-US" sz="2400" smtClean="0">
                <a:solidFill>
                  <a:srgbClr val="000099"/>
                </a:solidFill>
                <a:latin typeface="楷体_GB2312" pitchFamily="49" charset="-122"/>
              </a:rPr>
              <a:t>选取一个大的随机整数</a:t>
            </a:r>
            <a:r>
              <a:rPr lang="en-US" altLang="zh-CN" sz="2400" i="1" smtClean="0">
                <a:solidFill>
                  <a:srgbClr val="000099"/>
                </a:solidFill>
                <a:latin typeface="楷体_GB2312" pitchFamily="49" charset="-122"/>
              </a:rPr>
              <a:t>y</a:t>
            </a:r>
            <a:r>
              <a:rPr lang="zh-CN" altLang="en-US" sz="2400" smtClean="0">
                <a:solidFill>
                  <a:srgbClr val="000099"/>
                </a:solidFill>
                <a:latin typeface="楷体_GB2312" pitchFamily="49" charset="-122"/>
              </a:rPr>
              <a:t>并且计算</a:t>
            </a:r>
            <a:r>
              <a:rPr lang="en-US" altLang="zh-CN" sz="2400" smtClean="0">
                <a:solidFill>
                  <a:srgbClr val="000099"/>
                </a:solidFill>
                <a:latin typeface="楷体_GB2312" pitchFamily="49" charset="-122"/>
              </a:rPr>
              <a:t>Y</a:t>
            </a:r>
            <a:r>
              <a:rPr lang="zh-CN" altLang="en-US" sz="2400" smtClean="0">
                <a:solidFill>
                  <a:srgbClr val="000099"/>
                </a:solidFill>
                <a:latin typeface="楷体_GB2312" pitchFamily="49" charset="-122"/>
              </a:rPr>
              <a:t>＝</a:t>
            </a:r>
            <a:r>
              <a:rPr lang="en-US" altLang="zh-CN" sz="2400" smtClean="0">
                <a:solidFill>
                  <a:srgbClr val="000099"/>
                </a:solidFill>
                <a:latin typeface="楷体_GB2312" pitchFamily="49" charset="-122"/>
              </a:rPr>
              <a:t>g</a:t>
            </a:r>
            <a:r>
              <a:rPr lang="en-US" altLang="zh-CN" sz="2400" i="1" baseline="30000" smtClean="0">
                <a:solidFill>
                  <a:srgbClr val="000099"/>
                </a:solidFill>
                <a:latin typeface="楷体_GB2312" pitchFamily="49" charset="-122"/>
              </a:rPr>
              <a:t>y</a:t>
            </a:r>
            <a:r>
              <a:rPr lang="en-US" altLang="zh-CN" sz="2400" smtClean="0">
                <a:solidFill>
                  <a:srgbClr val="000099"/>
                </a:solidFill>
                <a:latin typeface="楷体_GB2312" pitchFamily="49" charset="-122"/>
              </a:rPr>
              <a:t> mod n</a:t>
            </a:r>
            <a:r>
              <a:rPr lang="zh-CN" altLang="en-US" sz="2400" smtClean="0">
                <a:solidFill>
                  <a:srgbClr val="000099"/>
                </a:solidFill>
                <a:latin typeface="楷体_GB2312" pitchFamily="49" charset="-122"/>
              </a:rPr>
              <a:t>并把</a:t>
            </a:r>
            <a:r>
              <a:rPr lang="en-US" altLang="zh-CN" sz="2400" smtClean="0">
                <a:solidFill>
                  <a:srgbClr val="000099"/>
                </a:solidFill>
                <a:latin typeface="楷体_GB2312" pitchFamily="49" charset="-122"/>
              </a:rPr>
              <a:t>Y</a:t>
            </a:r>
            <a:r>
              <a:rPr lang="zh-CN" altLang="en-US" sz="2400" smtClean="0">
                <a:solidFill>
                  <a:srgbClr val="000099"/>
                </a:solidFill>
                <a:latin typeface="楷体_GB2312" pitchFamily="49" charset="-122"/>
              </a:rPr>
              <a:t>发送给</a:t>
            </a:r>
            <a:r>
              <a:rPr lang="en-US" altLang="zh-CN" sz="2400" smtClean="0">
                <a:solidFill>
                  <a:srgbClr val="000099"/>
                </a:solidFill>
                <a:latin typeface="楷体_GB2312" pitchFamily="49" charset="-122"/>
              </a:rPr>
              <a:t>Alice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99"/>
                </a:solidFill>
                <a:latin typeface="楷体_GB2312" pitchFamily="49" charset="-122"/>
              </a:rPr>
              <a:t>④ Alice</a:t>
            </a:r>
            <a:r>
              <a:rPr lang="zh-CN" altLang="en-US" sz="2400" smtClean="0">
                <a:solidFill>
                  <a:srgbClr val="000099"/>
                </a:solidFill>
                <a:latin typeface="楷体_GB2312" pitchFamily="49" charset="-122"/>
              </a:rPr>
              <a:t>计算</a:t>
            </a:r>
            <a:r>
              <a:rPr lang="en-US" altLang="zh-CN" sz="2400" smtClean="0">
                <a:solidFill>
                  <a:srgbClr val="000099"/>
                </a:solidFill>
                <a:latin typeface="楷体_GB2312" pitchFamily="49" charset="-122"/>
              </a:rPr>
              <a:t>k</a:t>
            </a:r>
            <a:r>
              <a:rPr lang="zh-CN" altLang="en-US" sz="2400" smtClean="0">
                <a:solidFill>
                  <a:srgbClr val="000099"/>
                </a:solidFill>
                <a:latin typeface="楷体_GB2312" pitchFamily="49" charset="-122"/>
              </a:rPr>
              <a:t>＝</a:t>
            </a:r>
            <a:r>
              <a:rPr lang="en-US" altLang="zh-CN" sz="2400" smtClean="0">
                <a:solidFill>
                  <a:srgbClr val="000099"/>
                </a:solidFill>
                <a:latin typeface="楷体_GB2312" pitchFamily="49" charset="-122"/>
              </a:rPr>
              <a:t>Y</a:t>
            </a:r>
            <a:r>
              <a:rPr lang="en-US" altLang="zh-CN" sz="2400" i="1" baseline="30000" smtClean="0">
                <a:solidFill>
                  <a:srgbClr val="000099"/>
                </a:solidFill>
                <a:latin typeface="楷体_GB2312" pitchFamily="49" charset="-122"/>
              </a:rPr>
              <a:t>x</a:t>
            </a:r>
            <a:r>
              <a:rPr lang="en-US" altLang="zh-CN" sz="2400" smtClean="0">
                <a:solidFill>
                  <a:srgbClr val="000099"/>
                </a:solidFill>
                <a:latin typeface="楷体_GB2312" pitchFamily="49" charset="-122"/>
              </a:rPr>
              <a:t> mod n</a:t>
            </a:r>
            <a:r>
              <a:rPr lang="zh-CN" altLang="en-US" sz="2400" smtClean="0">
                <a:solidFill>
                  <a:srgbClr val="000099"/>
                </a:solidFill>
                <a:latin typeface="楷体_GB2312" pitchFamily="49" charset="-122"/>
              </a:rPr>
              <a:t>＝</a:t>
            </a:r>
            <a:r>
              <a:rPr lang="en-US" altLang="zh-CN" sz="2400" smtClean="0">
                <a:solidFill>
                  <a:srgbClr val="000099"/>
                </a:solidFill>
                <a:latin typeface="楷体_GB2312" pitchFamily="49" charset="-122"/>
              </a:rPr>
              <a:t>g</a:t>
            </a:r>
            <a:r>
              <a:rPr lang="en-US" altLang="zh-CN" sz="2400" i="1" baseline="30000" smtClean="0">
                <a:solidFill>
                  <a:srgbClr val="000099"/>
                </a:solidFill>
                <a:latin typeface="楷体_GB2312" pitchFamily="49" charset="-122"/>
              </a:rPr>
              <a:t>xy</a:t>
            </a:r>
            <a:r>
              <a:rPr lang="en-US" altLang="zh-CN" sz="2400" smtClean="0">
                <a:solidFill>
                  <a:srgbClr val="000099"/>
                </a:solidFill>
                <a:latin typeface="楷体_GB2312" pitchFamily="49" charset="-122"/>
              </a:rPr>
              <a:t> mod 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99"/>
                </a:solidFill>
                <a:latin typeface="楷体_GB2312" pitchFamily="49" charset="-122"/>
              </a:rPr>
              <a:t>⑤ Bob</a:t>
            </a:r>
            <a:r>
              <a:rPr lang="zh-CN" altLang="en-US" sz="2400" smtClean="0">
                <a:solidFill>
                  <a:srgbClr val="000099"/>
                </a:solidFill>
                <a:latin typeface="楷体_GB2312" pitchFamily="49" charset="-122"/>
              </a:rPr>
              <a:t>计算</a:t>
            </a:r>
            <a:r>
              <a:rPr lang="en-US" altLang="zh-CN" sz="2400" smtClean="0">
                <a:solidFill>
                  <a:srgbClr val="000099"/>
                </a:solidFill>
                <a:latin typeface="楷体_GB2312" pitchFamily="49" charset="-122"/>
              </a:rPr>
              <a:t>k</a:t>
            </a:r>
            <a:r>
              <a:rPr lang="en-US" altLang="zh-CN" sz="2400" smtClean="0">
                <a:solidFill>
                  <a:srgbClr val="000099"/>
                </a:solidFill>
              </a:rPr>
              <a:t>’</a:t>
            </a:r>
            <a:r>
              <a:rPr lang="zh-CN" altLang="en-US" sz="2400" smtClean="0">
                <a:solidFill>
                  <a:srgbClr val="000099"/>
                </a:solidFill>
                <a:latin typeface="楷体_GB2312" pitchFamily="49" charset="-122"/>
              </a:rPr>
              <a:t>＝</a:t>
            </a:r>
            <a:r>
              <a:rPr lang="en-US" altLang="zh-CN" sz="2400" smtClean="0">
                <a:solidFill>
                  <a:srgbClr val="000099"/>
                </a:solidFill>
                <a:latin typeface="楷体_GB2312" pitchFamily="49" charset="-122"/>
              </a:rPr>
              <a:t>X</a:t>
            </a:r>
            <a:r>
              <a:rPr lang="en-US" altLang="zh-CN" sz="2400" i="1" baseline="30000" smtClean="0">
                <a:solidFill>
                  <a:srgbClr val="000099"/>
                </a:solidFill>
                <a:latin typeface="楷体_GB2312" pitchFamily="49" charset="-122"/>
              </a:rPr>
              <a:t>y</a:t>
            </a:r>
            <a:r>
              <a:rPr lang="en-US" altLang="zh-CN" sz="2400" smtClean="0">
                <a:solidFill>
                  <a:srgbClr val="000099"/>
                </a:solidFill>
                <a:latin typeface="楷体_GB2312" pitchFamily="49" charset="-122"/>
              </a:rPr>
              <a:t> mod n</a:t>
            </a:r>
            <a:r>
              <a:rPr lang="zh-CN" altLang="en-US" sz="2400" smtClean="0">
                <a:solidFill>
                  <a:srgbClr val="000099"/>
                </a:solidFill>
                <a:latin typeface="楷体_GB2312" pitchFamily="49" charset="-122"/>
              </a:rPr>
              <a:t>＝</a:t>
            </a:r>
            <a:r>
              <a:rPr lang="en-US" altLang="zh-CN" sz="2400" smtClean="0">
                <a:solidFill>
                  <a:srgbClr val="000099"/>
                </a:solidFill>
                <a:latin typeface="楷体_GB2312" pitchFamily="49" charset="-122"/>
              </a:rPr>
              <a:t>g</a:t>
            </a:r>
            <a:r>
              <a:rPr lang="en-US" altLang="zh-CN" sz="2400" i="1" baseline="30000" smtClean="0">
                <a:solidFill>
                  <a:srgbClr val="000099"/>
                </a:solidFill>
                <a:latin typeface="楷体_GB2312" pitchFamily="49" charset="-122"/>
              </a:rPr>
              <a:t>xy</a:t>
            </a:r>
            <a:r>
              <a:rPr lang="en-US" altLang="zh-CN" sz="2400" smtClean="0">
                <a:solidFill>
                  <a:srgbClr val="000099"/>
                </a:solidFill>
                <a:latin typeface="楷体_GB2312" pitchFamily="49" charset="-122"/>
              </a:rPr>
              <a:t> mod n</a:t>
            </a:r>
            <a:r>
              <a:rPr lang="zh-CN" altLang="en-US" sz="2400" smtClean="0">
                <a:solidFill>
                  <a:srgbClr val="000099"/>
                </a:solidFill>
                <a:latin typeface="楷体_GB2312" pitchFamily="49" charset="-122"/>
              </a:rPr>
              <a:t>＝</a:t>
            </a:r>
            <a:r>
              <a:rPr lang="en-US" altLang="zh-CN" sz="2400" smtClean="0">
                <a:solidFill>
                  <a:srgbClr val="000099"/>
                </a:solidFill>
                <a:latin typeface="楷体_GB2312" pitchFamily="49" charset="-122"/>
              </a:rPr>
              <a:t>k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99"/>
                </a:solidFill>
                <a:latin typeface="楷体_GB2312" pitchFamily="49" charset="-122"/>
              </a:rPr>
              <a:t>K</a:t>
            </a:r>
            <a:r>
              <a:rPr lang="zh-CN" altLang="en-US" sz="2400" smtClean="0">
                <a:solidFill>
                  <a:srgbClr val="000099"/>
                </a:solidFill>
                <a:latin typeface="楷体_GB2312" pitchFamily="49" charset="-122"/>
              </a:rPr>
              <a:t>即为</a:t>
            </a:r>
            <a:r>
              <a:rPr lang="en-US" altLang="zh-CN" sz="2400" smtClean="0">
                <a:solidFill>
                  <a:srgbClr val="000099"/>
                </a:solidFill>
                <a:latin typeface="楷体_GB2312" pitchFamily="49" charset="-122"/>
              </a:rPr>
              <a:t>DH</a:t>
            </a:r>
            <a:r>
              <a:rPr lang="zh-CN" altLang="en-US" sz="2400" smtClean="0">
                <a:solidFill>
                  <a:srgbClr val="000099"/>
                </a:solidFill>
                <a:latin typeface="楷体_GB2312" pitchFamily="49" charset="-122"/>
              </a:rPr>
              <a:t>算法协商的密钥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Diffie-Hellman</a:t>
            </a:r>
            <a:r>
              <a:rPr lang="zh-CN" altLang="en-US" smtClean="0"/>
              <a:t>算法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001000" cy="68580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Diffie-Hellman</a:t>
            </a:r>
            <a:r>
              <a:rPr lang="zh-CN" altLang="en-US" smtClean="0">
                <a:latin typeface="楷体_GB2312" pitchFamily="49" charset="-122"/>
              </a:rPr>
              <a:t>算法示意</a:t>
            </a:r>
          </a:p>
        </p:txBody>
      </p:sp>
      <p:graphicFrame>
        <p:nvGraphicFramePr>
          <p:cNvPr id="3074" name="Object 27"/>
          <p:cNvGraphicFramePr>
            <a:graphicFrameLocks noChangeAspect="1"/>
          </p:cNvGraphicFramePr>
          <p:nvPr/>
        </p:nvGraphicFramePr>
        <p:xfrm>
          <a:off x="533400" y="2590800"/>
          <a:ext cx="8153400" cy="2714625"/>
        </p:xfrm>
        <a:graphic>
          <a:graphicData uri="http://schemas.openxmlformats.org/presentationml/2006/ole">
            <p:oleObj spid="_x0000_s3074" name="BMP 图像" r:id="rId4" imgW="6466667" imgH="2152951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Diffie-Hellman</a:t>
            </a:r>
            <a:r>
              <a:rPr lang="zh-CN" altLang="en-US" smtClean="0"/>
              <a:t>算法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001000" cy="41910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dirty="0" err="1" smtClean="0">
                <a:latin typeface="楷体_GB2312" pitchFamily="49" charset="-122"/>
              </a:rPr>
              <a:t>Diffie</a:t>
            </a:r>
            <a:r>
              <a:rPr lang="en-US" altLang="zh-CN" dirty="0" smtClean="0">
                <a:latin typeface="楷体_GB2312" pitchFamily="49" charset="-122"/>
              </a:rPr>
              <a:t>-Hellman</a:t>
            </a:r>
            <a:r>
              <a:rPr lang="zh-CN" altLang="en-US" dirty="0" smtClean="0">
                <a:latin typeface="楷体_GB2312" pitchFamily="49" charset="-122"/>
              </a:rPr>
              <a:t>算法示例</a:t>
            </a:r>
          </a:p>
          <a:p>
            <a:pPr lvl="1" algn="just">
              <a:lnSpc>
                <a:spcPct val="90000"/>
              </a:lnSpc>
            </a:pP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① 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Alice</a:t>
            </a: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和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Bob</a:t>
            </a: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协商一个素数</a:t>
            </a:r>
            <a:r>
              <a:rPr lang="en-US" altLang="zh-CN" dirty="0" smtClean="0">
                <a:solidFill>
                  <a:srgbClr val="FF0000"/>
                </a:solidFill>
                <a:latin typeface="楷体_GB2312" pitchFamily="49" charset="-122"/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</a:rPr>
              <a:t>＝</a:t>
            </a:r>
            <a:r>
              <a:rPr lang="en-US" altLang="zh-CN" dirty="0" smtClean="0">
                <a:solidFill>
                  <a:srgbClr val="FF0000"/>
                </a:solidFill>
                <a:latin typeface="楷体_GB2312" pitchFamily="49" charset="-122"/>
              </a:rPr>
              <a:t>12987461</a:t>
            </a: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和它的本原元</a:t>
            </a:r>
            <a:r>
              <a:rPr lang="en-US" altLang="zh-CN" dirty="0" smtClean="0">
                <a:solidFill>
                  <a:srgbClr val="FF0000"/>
                </a:solidFill>
                <a:latin typeface="楷体_GB2312" pitchFamily="49" charset="-122"/>
              </a:rPr>
              <a:t>g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</a:rPr>
              <a:t>＝</a:t>
            </a:r>
            <a:r>
              <a:rPr lang="en-US" altLang="zh-CN" dirty="0" smtClean="0">
                <a:solidFill>
                  <a:srgbClr val="FF0000"/>
                </a:solidFill>
                <a:latin typeface="楷体_GB2312" pitchFamily="49" charset="-122"/>
              </a:rPr>
              <a:t>3606738</a:t>
            </a: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；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② 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Alice</a:t>
            </a: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选取一个随机整数</a:t>
            </a:r>
            <a:r>
              <a:rPr lang="en-US" altLang="zh-CN" i="1" dirty="0" smtClean="0">
                <a:solidFill>
                  <a:srgbClr val="FF0000"/>
                </a:solidFill>
                <a:latin typeface="楷体_GB2312" pitchFamily="49" charset="-122"/>
              </a:rPr>
              <a:t>x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</a:rPr>
              <a:t>＝</a:t>
            </a:r>
            <a:r>
              <a:rPr lang="en-US" altLang="zh-CN" dirty="0" smtClean="0">
                <a:solidFill>
                  <a:srgbClr val="FF0000"/>
                </a:solidFill>
                <a:latin typeface="楷体_GB2312" pitchFamily="49" charset="-122"/>
              </a:rPr>
              <a:t>357</a:t>
            </a: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，计算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X</a:t>
            </a: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＝</a:t>
            </a:r>
            <a:r>
              <a:rPr lang="en-US" altLang="zh-CN" dirty="0" err="1" smtClean="0">
                <a:solidFill>
                  <a:srgbClr val="000099"/>
                </a:solidFill>
                <a:latin typeface="楷体_GB2312" pitchFamily="49" charset="-122"/>
              </a:rPr>
              <a:t>g</a:t>
            </a:r>
            <a:r>
              <a:rPr lang="en-US" altLang="zh-CN" i="1" baseline="30000" dirty="0" err="1" smtClean="0">
                <a:solidFill>
                  <a:srgbClr val="000099"/>
                </a:solidFill>
                <a:latin typeface="楷体_GB2312" pitchFamily="49" charset="-122"/>
              </a:rPr>
              <a:t>x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 mod n</a:t>
            </a: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＝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3606738</a:t>
            </a:r>
            <a:r>
              <a:rPr lang="en-US" altLang="zh-CN" baseline="30000" dirty="0" smtClean="0">
                <a:solidFill>
                  <a:srgbClr val="000099"/>
                </a:solidFill>
                <a:latin typeface="楷体_GB2312" pitchFamily="49" charset="-122"/>
              </a:rPr>
              <a:t>357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 mod 12987461</a:t>
            </a: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＝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7317197</a:t>
            </a: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，并把</a:t>
            </a:r>
            <a:r>
              <a:rPr lang="en-US" altLang="zh-CN" dirty="0" smtClean="0">
                <a:solidFill>
                  <a:srgbClr val="FF0000"/>
                </a:solidFill>
                <a:latin typeface="楷体_GB2312" pitchFamily="49" charset="-122"/>
              </a:rPr>
              <a:t>X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</a:rPr>
              <a:t>＝</a:t>
            </a:r>
            <a:r>
              <a:rPr lang="en-US" altLang="zh-CN" dirty="0" smtClean="0">
                <a:solidFill>
                  <a:srgbClr val="FF0000"/>
                </a:solidFill>
                <a:latin typeface="楷体_GB2312" pitchFamily="49" charset="-122"/>
              </a:rPr>
              <a:t>7317197</a:t>
            </a: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发送给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Bob</a:t>
            </a:r>
          </a:p>
          <a:p>
            <a:pPr lvl="1" algn="just">
              <a:lnSpc>
                <a:spcPct val="90000"/>
              </a:lnSpc>
            </a:pP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③ Bob</a:t>
            </a: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选取一个随机整数</a:t>
            </a:r>
            <a:r>
              <a:rPr lang="en-US" altLang="zh-CN" i="1" dirty="0" smtClean="0">
                <a:solidFill>
                  <a:srgbClr val="FF0000"/>
                </a:solidFill>
                <a:latin typeface="楷体_GB2312" pitchFamily="49" charset="-122"/>
              </a:rPr>
              <a:t>y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</a:rPr>
              <a:t>＝</a:t>
            </a:r>
            <a:r>
              <a:rPr lang="en-US" altLang="zh-CN" dirty="0" smtClean="0">
                <a:solidFill>
                  <a:srgbClr val="FF0000"/>
                </a:solidFill>
                <a:latin typeface="楷体_GB2312" pitchFamily="49" charset="-122"/>
              </a:rPr>
              <a:t>199</a:t>
            </a: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，计算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Y</a:t>
            </a: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＝</a:t>
            </a:r>
            <a:r>
              <a:rPr lang="en-US" altLang="zh-CN" dirty="0" err="1" smtClean="0">
                <a:solidFill>
                  <a:srgbClr val="000099"/>
                </a:solidFill>
                <a:latin typeface="楷体_GB2312" pitchFamily="49" charset="-122"/>
              </a:rPr>
              <a:t>g</a:t>
            </a:r>
            <a:r>
              <a:rPr lang="en-US" altLang="zh-CN" i="1" baseline="30000" dirty="0" err="1" smtClean="0">
                <a:solidFill>
                  <a:srgbClr val="000099"/>
                </a:solidFill>
                <a:latin typeface="楷体_GB2312" pitchFamily="49" charset="-122"/>
              </a:rPr>
              <a:t>y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 mod n</a:t>
            </a: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＝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 3606738</a:t>
            </a:r>
            <a:r>
              <a:rPr lang="en-US" altLang="zh-CN" baseline="30000" dirty="0" smtClean="0">
                <a:solidFill>
                  <a:srgbClr val="000099"/>
                </a:solidFill>
                <a:latin typeface="楷体_GB2312" pitchFamily="49" charset="-122"/>
              </a:rPr>
              <a:t>199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 mod 12987461 </a:t>
            </a: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＝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138432</a:t>
            </a: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并把</a:t>
            </a:r>
            <a:r>
              <a:rPr lang="en-US" altLang="zh-CN" dirty="0" smtClean="0">
                <a:solidFill>
                  <a:srgbClr val="FF0000"/>
                </a:solidFill>
                <a:latin typeface="楷体_GB2312" pitchFamily="49" charset="-122"/>
              </a:rPr>
              <a:t>Y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</a:rPr>
              <a:t>＝</a:t>
            </a:r>
            <a:r>
              <a:rPr lang="en-US" altLang="zh-CN" dirty="0" smtClean="0">
                <a:solidFill>
                  <a:srgbClr val="FF0000"/>
                </a:solidFill>
                <a:latin typeface="楷体_GB2312" pitchFamily="49" charset="-122"/>
              </a:rPr>
              <a:t>138432</a:t>
            </a: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发送给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Alice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④ Alice</a:t>
            </a: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计算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k</a:t>
            </a: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＝</a:t>
            </a:r>
            <a:r>
              <a:rPr lang="en-US" altLang="zh-CN" dirty="0" err="1" smtClean="0">
                <a:solidFill>
                  <a:srgbClr val="000099"/>
                </a:solidFill>
                <a:latin typeface="楷体_GB2312" pitchFamily="49" charset="-122"/>
              </a:rPr>
              <a:t>Y</a:t>
            </a:r>
            <a:r>
              <a:rPr lang="en-US" altLang="zh-CN" i="1" baseline="30000" dirty="0" err="1" smtClean="0">
                <a:solidFill>
                  <a:srgbClr val="000099"/>
                </a:solidFill>
                <a:latin typeface="楷体_GB2312" pitchFamily="49" charset="-122"/>
              </a:rPr>
              <a:t>x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 mod n</a:t>
            </a: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＝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138432</a:t>
            </a:r>
            <a:r>
              <a:rPr lang="en-US" altLang="zh-CN" baseline="30000" dirty="0" smtClean="0">
                <a:solidFill>
                  <a:srgbClr val="000099"/>
                </a:solidFill>
                <a:latin typeface="楷体_GB2312" pitchFamily="49" charset="-122"/>
              </a:rPr>
              <a:t>357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 mod 12987461</a:t>
            </a: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＝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11829605</a:t>
            </a:r>
          </a:p>
          <a:p>
            <a:pPr lvl="1" algn="just">
              <a:lnSpc>
                <a:spcPct val="90000"/>
              </a:lnSpc>
            </a:pP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⑤ Bob</a:t>
            </a: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计算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k</a:t>
            </a:r>
            <a:r>
              <a:rPr lang="en-US" altLang="zh-CN" dirty="0" smtClean="0">
                <a:solidFill>
                  <a:srgbClr val="000099"/>
                </a:solidFill>
              </a:rPr>
              <a:t>’</a:t>
            </a: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＝</a:t>
            </a:r>
            <a:r>
              <a:rPr lang="en-US" altLang="zh-CN" dirty="0" err="1" smtClean="0">
                <a:solidFill>
                  <a:srgbClr val="000099"/>
                </a:solidFill>
                <a:latin typeface="楷体_GB2312" pitchFamily="49" charset="-122"/>
              </a:rPr>
              <a:t>X</a:t>
            </a:r>
            <a:r>
              <a:rPr lang="en-US" altLang="zh-CN" i="1" baseline="30000" dirty="0" err="1" smtClean="0">
                <a:solidFill>
                  <a:srgbClr val="000099"/>
                </a:solidFill>
                <a:latin typeface="楷体_GB2312" pitchFamily="49" charset="-122"/>
              </a:rPr>
              <a:t>y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 mod n</a:t>
            </a: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＝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 7317197</a:t>
            </a:r>
            <a:r>
              <a:rPr lang="en-US" altLang="zh-CN" baseline="30000" dirty="0" smtClean="0">
                <a:solidFill>
                  <a:srgbClr val="000099"/>
                </a:solidFill>
                <a:latin typeface="楷体_GB2312" pitchFamily="49" charset="-122"/>
              </a:rPr>
              <a:t>199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 mod 12987461</a:t>
            </a: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＝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11829605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DH</a:t>
            </a: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算法协商的密钥为</a:t>
            </a:r>
            <a:r>
              <a:rPr lang="en-US" altLang="zh-CN" dirty="0" smtClean="0">
                <a:solidFill>
                  <a:srgbClr val="FF0000"/>
                </a:solidFill>
                <a:latin typeface="楷体_GB2312" pitchFamily="49" charset="-122"/>
              </a:rPr>
              <a:t>11829605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Diffie-Hellman</a:t>
            </a:r>
            <a:r>
              <a:rPr lang="zh-CN" altLang="en-US" smtClean="0"/>
              <a:t>算法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001000" cy="4191000"/>
          </a:xfrm>
        </p:spPr>
        <p:txBody>
          <a:bodyPr/>
          <a:lstStyle/>
          <a:p>
            <a:pPr eaLnBrk="1" hangingPunct="1"/>
            <a:r>
              <a:rPr lang="en-US" altLang="zh-CN" dirty="0" err="1" smtClean="0">
                <a:latin typeface="楷体_GB2312" pitchFamily="49" charset="-122"/>
              </a:rPr>
              <a:t>Diffie</a:t>
            </a:r>
            <a:r>
              <a:rPr lang="en-US" altLang="zh-CN" dirty="0" smtClean="0">
                <a:latin typeface="楷体_GB2312" pitchFamily="49" charset="-122"/>
              </a:rPr>
              <a:t>-Hellman</a:t>
            </a:r>
            <a:r>
              <a:rPr lang="zh-CN" altLang="en-US" dirty="0" smtClean="0">
                <a:latin typeface="楷体_GB2312" pitchFamily="49" charset="-122"/>
              </a:rPr>
              <a:t>算法要点</a:t>
            </a:r>
          </a:p>
          <a:p>
            <a:pPr lvl="1" eaLnBrk="1" hangingPunct="1"/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理论基础：基于求离散对数的难度</a:t>
            </a:r>
          </a:p>
          <a:p>
            <a:pPr lvl="2" eaLnBrk="1" hangingPunct="1"/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只知道</a:t>
            </a: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n</a:t>
            </a: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、</a:t>
            </a: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g</a:t>
            </a: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、</a:t>
            </a: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X</a:t>
            </a: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和</a:t>
            </a: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Y</a:t>
            </a: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很难计算</a:t>
            </a:r>
            <a:r>
              <a:rPr lang="en-US" altLang="zh-CN" i="1" dirty="0" smtClean="0">
                <a:solidFill>
                  <a:srgbClr val="A50021"/>
                </a:solidFill>
                <a:latin typeface="楷体_GB2312" pitchFamily="49" charset="-122"/>
              </a:rPr>
              <a:t>x</a:t>
            </a: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、</a:t>
            </a:r>
            <a:r>
              <a:rPr lang="en-US" altLang="zh-CN" b="1" dirty="0" smtClean="0">
                <a:solidFill>
                  <a:srgbClr val="A50021"/>
                </a:solidFill>
                <a:latin typeface="楷体_GB2312" pitchFamily="49" charset="-122"/>
              </a:rPr>
              <a:t>y</a:t>
            </a: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和</a:t>
            </a: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k</a:t>
            </a:r>
          </a:p>
          <a:p>
            <a:pPr lvl="1" eaLnBrk="1" hangingPunct="1"/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g</a:t>
            </a: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和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n</a:t>
            </a: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的选取对系统的安全性影响很大</a:t>
            </a:r>
          </a:p>
          <a:p>
            <a:pPr lvl="2" eaLnBrk="1" hangingPunct="1"/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一般要求</a:t>
            </a: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(n-1)/2</a:t>
            </a: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也应该是一个素数，并且</a:t>
            </a: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n</a:t>
            </a: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应该很大。</a:t>
            </a:r>
            <a:endParaRPr lang="zh-CN" altLang="en-US" dirty="0" smtClean="0">
              <a:solidFill>
                <a:srgbClr val="000099"/>
              </a:solidFill>
              <a:latin typeface="楷体_GB2312" pitchFamily="49" charset="-122"/>
            </a:endParaRPr>
          </a:p>
          <a:p>
            <a:pPr lvl="1" eaLnBrk="1" hangingPunct="1"/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只用于密钥交换，不能用于加密和签名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Diffie-Hellman</a:t>
            </a:r>
            <a:r>
              <a:rPr lang="zh-CN" altLang="en-US" smtClean="0"/>
              <a:t>算法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7696200" cy="3505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Diffie-Hellman</a:t>
            </a:r>
            <a:r>
              <a:rPr lang="zh-CN" altLang="en-US" smtClean="0">
                <a:latin typeface="楷体_GB2312" pitchFamily="49" charset="-122"/>
              </a:rPr>
              <a:t>算法存在的主要问题是无法防止中间人攻击</a:t>
            </a:r>
            <a:r>
              <a:rPr lang="en-US" altLang="zh-CN" smtClean="0">
                <a:latin typeface="楷体_GB2312" pitchFamily="49" charset="-122"/>
              </a:rPr>
              <a:t>(</a:t>
            </a:r>
            <a:r>
              <a:rPr lang="zh-CN" altLang="en-US" smtClean="0">
                <a:latin typeface="楷体_GB2312" pitchFamily="49" charset="-122"/>
              </a:rPr>
              <a:t>一种协议攻击手段</a:t>
            </a:r>
            <a:r>
              <a:rPr lang="en-US" altLang="zh-CN" smtClean="0">
                <a:latin typeface="楷体_GB2312" pitchFamily="49" charset="-122"/>
              </a:rPr>
              <a:t>)</a:t>
            </a:r>
          </a:p>
          <a:p>
            <a:pPr lvl="1" eaLnBrk="1" hangingPunct="1"/>
            <a:r>
              <a:rPr lang="zh-CN" altLang="en-US" smtClean="0">
                <a:solidFill>
                  <a:srgbClr val="000099"/>
                </a:solidFill>
                <a:latin typeface="楷体_GB2312" pitchFamily="49" charset="-122"/>
              </a:rPr>
              <a:t>攻击者完全控制通信双方的通信信道，将发送方的消息截获后，通过分析、修改再转发至接受方的一种攻击手段。</a:t>
            </a:r>
          </a:p>
          <a:p>
            <a:pPr lvl="1" eaLnBrk="1" hangingPunct="1"/>
            <a:r>
              <a:rPr lang="zh-CN" altLang="en-US" smtClean="0">
                <a:solidFill>
                  <a:srgbClr val="000099"/>
                </a:solidFill>
                <a:latin typeface="楷体_GB2312" pitchFamily="49" charset="-122"/>
              </a:rPr>
              <a:t>由于网络协议的开放性，这种攻击是完全可能的（实际上已经发生而且还在发生中）。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Diffie-Hellman</a:t>
            </a:r>
            <a:r>
              <a:rPr lang="zh-CN" altLang="en-US" smtClean="0"/>
              <a:t>算法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7696200" cy="6096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楷体_GB2312" pitchFamily="49" charset="-122"/>
              </a:rPr>
              <a:t>中间人攻击示意</a:t>
            </a:r>
            <a:endParaRPr lang="zh-CN" altLang="en-US" smtClean="0">
              <a:solidFill>
                <a:srgbClr val="000099"/>
              </a:solidFill>
              <a:latin typeface="楷体_GB2312" pitchFamily="49" charset="-122"/>
            </a:endParaRPr>
          </a:p>
        </p:txBody>
      </p:sp>
      <p:graphicFrame>
        <p:nvGraphicFramePr>
          <p:cNvPr id="4098" name="Object 0"/>
          <p:cNvGraphicFramePr>
            <a:graphicFrameLocks noChangeAspect="1"/>
          </p:cNvGraphicFramePr>
          <p:nvPr/>
        </p:nvGraphicFramePr>
        <p:xfrm>
          <a:off x="609600" y="2667000"/>
          <a:ext cx="8001000" cy="2740025"/>
        </p:xfrm>
        <a:graphic>
          <a:graphicData uri="http://schemas.openxmlformats.org/presentationml/2006/ole">
            <p:oleObj spid="_x0000_s4098" name="BMP 图像" r:id="rId4" imgW="7314286" imgH="2505425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课后练习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077200" cy="2667000"/>
          </a:xfrm>
        </p:spPr>
        <p:txBody>
          <a:bodyPr/>
          <a:lstStyle/>
          <a:p>
            <a:r>
              <a:rPr lang="en-US" altLang="zh-CN" smtClean="0">
                <a:latin typeface="楷体_GB2312" pitchFamily="49" charset="-122"/>
              </a:rPr>
              <a:t>Alice</a:t>
            </a:r>
            <a:r>
              <a:rPr lang="zh-CN" altLang="en-US" smtClean="0">
                <a:latin typeface="楷体_GB2312" pitchFamily="49" charset="-122"/>
              </a:rPr>
              <a:t>和</a:t>
            </a:r>
            <a:r>
              <a:rPr lang="en-US" altLang="zh-CN" smtClean="0">
                <a:latin typeface="楷体_GB2312" pitchFamily="49" charset="-122"/>
              </a:rPr>
              <a:t>Bob</a:t>
            </a:r>
            <a:r>
              <a:rPr lang="zh-CN" altLang="en-US" smtClean="0">
                <a:latin typeface="楷体_GB2312" pitchFamily="49" charset="-122"/>
              </a:rPr>
              <a:t>采用</a:t>
            </a:r>
            <a:r>
              <a:rPr lang="en-US" altLang="zh-CN" smtClean="0">
                <a:latin typeface="楷体_GB2312" pitchFamily="49" charset="-122"/>
              </a:rPr>
              <a:t>Diffie-Hellman</a:t>
            </a:r>
            <a:r>
              <a:rPr lang="zh-CN" altLang="en-US" smtClean="0">
                <a:latin typeface="楷体_GB2312" pitchFamily="49" charset="-122"/>
              </a:rPr>
              <a:t>算法进行密钥协商，他们公开选择了素数</a:t>
            </a:r>
            <a:r>
              <a:rPr lang="en-US" altLang="zh-CN" smtClean="0">
                <a:latin typeface="楷体_GB2312" pitchFamily="49" charset="-122"/>
              </a:rPr>
              <a:t>n</a:t>
            </a:r>
            <a:r>
              <a:rPr lang="zh-CN" altLang="en-US" smtClean="0">
                <a:latin typeface="楷体_GB2312" pitchFamily="49" charset="-122"/>
              </a:rPr>
              <a:t>＝</a:t>
            </a:r>
            <a:r>
              <a:rPr lang="en-US" altLang="zh-CN" smtClean="0">
                <a:latin typeface="楷体_GB2312" pitchFamily="49" charset="-122"/>
              </a:rPr>
              <a:t>13</a:t>
            </a:r>
            <a:r>
              <a:rPr lang="zh-CN" altLang="en-US" smtClean="0">
                <a:latin typeface="楷体_GB2312" pitchFamily="49" charset="-122"/>
              </a:rPr>
              <a:t>和它的本原元</a:t>
            </a:r>
            <a:r>
              <a:rPr lang="en-US" altLang="zh-CN" smtClean="0">
                <a:latin typeface="楷体_GB2312" pitchFamily="49" charset="-122"/>
              </a:rPr>
              <a:t>g</a:t>
            </a:r>
            <a:r>
              <a:rPr lang="zh-CN" altLang="en-US" smtClean="0">
                <a:latin typeface="楷体_GB2312" pitchFamily="49" charset="-122"/>
              </a:rPr>
              <a:t>＝</a:t>
            </a:r>
            <a:r>
              <a:rPr lang="en-US" altLang="zh-CN" smtClean="0">
                <a:latin typeface="楷体_GB2312" pitchFamily="49" charset="-122"/>
              </a:rPr>
              <a:t>6</a:t>
            </a:r>
            <a:r>
              <a:rPr lang="zh-CN" altLang="en-US" smtClean="0">
                <a:latin typeface="楷体_GB2312" pitchFamily="49" charset="-122"/>
              </a:rPr>
              <a:t>。在他们协商密钥的过程中，截获到</a:t>
            </a:r>
            <a:r>
              <a:rPr lang="en-US" altLang="zh-CN" smtClean="0">
                <a:latin typeface="楷体_GB2312" pitchFamily="49" charset="-122"/>
              </a:rPr>
              <a:t>Alice</a:t>
            </a:r>
            <a:r>
              <a:rPr lang="zh-CN" altLang="en-US" smtClean="0">
                <a:latin typeface="楷体_GB2312" pitchFamily="49" charset="-122"/>
              </a:rPr>
              <a:t>发给</a:t>
            </a:r>
            <a:r>
              <a:rPr lang="en-US" altLang="zh-CN" smtClean="0">
                <a:latin typeface="楷体_GB2312" pitchFamily="49" charset="-122"/>
              </a:rPr>
              <a:t>Bob</a:t>
            </a:r>
            <a:r>
              <a:rPr lang="zh-CN" altLang="en-US" smtClean="0">
                <a:latin typeface="楷体_GB2312" pitchFamily="49" charset="-122"/>
              </a:rPr>
              <a:t>的</a:t>
            </a:r>
            <a:r>
              <a:rPr lang="en-US" altLang="zh-CN" smtClean="0">
                <a:latin typeface="楷体_GB2312" pitchFamily="49" charset="-122"/>
              </a:rPr>
              <a:t>X=7</a:t>
            </a:r>
            <a:r>
              <a:rPr lang="zh-CN" altLang="en-US" smtClean="0">
                <a:latin typeface="楷体_GB2312" pitchFamily="49" charset="-122"/>
              </a:rPr>
              <a:t>和</a:t>
            </a:r>
            <a:r>
              <a:rPr lang="en-US" altLang="zh-CN" smtClean="0">
                <a:latin typeface="楷体_GB2312" pitchFamily="49" charset="-122"/>
              </a:rPr>
              <a:t>Bob</a:t>
            </a:r>
            <a:r>
              <a:rPr lang="zh-CN" altLang="en-US" smtClean="0">
                <a:latin typeface="楷体_GB2312" pitchFamily="49" charset="-122"/>
              </a:rPr>
              <a:t>发给</a:t>
            </a:r>
            <a:r>
              <a:rPr lang="en-US" altLang="zh-CN" smtClean="0">
                <a:latin typeface="楷体_GB2312" pitchFamily="49" charset="-122"/>
              </a:rPr>
              <a:t>Alice</a:t>
            </a:r>
            <a:r>
              <a:rPr lang="zh-CN" altLang="en-US" smtClean="0">
                <a:latin typeface="楷体_GB2312" pitchFamily="49" charset="-122"/>
              </a:rPr>
              <a:t>的</a:t>
            </a:r>
            <a:r>
              <a:rPr lang="en-US" altLang="zh-CN" smtClean="0">
                <a:latin typeface="楷体_GB2312" pitchFamily="49" charset="-122"/>
              </a:rPr>
              <a:t>Y=11</a:t>
            </a:r>
            <a:r>
              <a:rPr lang="zh-CN" altLang="en-US" smtClean="0">
                <a:latin typeface="楷体_GB2312" pitchFamily="49" charset="-122"/>
              </a:rPr>
              <a:t>，试分析他们密钥交换的结果。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公开密钥算法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mtClean="0"/>
              <a:t>对称密码的最大问题：密钥交换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762000" y="2667000"/>
            <a:ext cx="7677150" cy="3429000"/>
            <a:chOff x="480" y="1392"/>
            <a:chExt cx="4836" cy="2160"/>
          </a:xfrm>
        </p:grpSpPr>
        <p:graphicFrame>
          <p:nvGraphicFramePr>
            <p:cNvPr id="1026" name="Object 5"/>
            <p:cNvGraphicFramePr>
              <a:graphicFrameLocks noChangeAspect="1"/>
            </p:cNvGraphicFramePr>
            <p:nvPr/>
          </p:nvGraphicFramePr>
          <p:xfrm>
            <a:off x="480" y="2304"/>
            <a:ext cx="360" cy="600"/>
          </p:xfrm>
          <a:graphic>
            <a:graphicData uri="http://schemas.openxmlformats.org/presentationml/2006/ole">
              <p:oleObj spid="_x0000_s1026" name="位图图像" r:id="rId4" imgW="571731" imgH="952633" progId="PBrush">
                <p:embed/>
              </p:oleObj>
            </a:graphicData>
          </a:graphic>
        </p:graphicFrame>
        <p:graphicFrame>
          <p:nvGraphicFramePr>
            <p:cNvPr id="1027" name="Object 6"/>
            <p:cNvGraphicFramePr>
              <a:graphicFrameLocks noChangeAspect="1"/>
            </p:cNvGraphicFramePr>
            <p:nvPr/>
          </p:nvGraphicFramePr>
          <p:xfrm>
            <a:off x="4896" y="2256"/>
            <a:ext cx="420" cy="636"/>
          </p:xfrm>
          <a:graphic>
            <a:graphicData uri="http://schemas.openxmlformats.org/presentationml/2006/ole">
              <p:oleObj spid="_x0000_s1027" name="位图图像" r:id="rId5" imgW="666667" imgH="1009791" progId="PBrush">
                <p:embed/>
              </p:oleObj>
            </a:graphicData>
          </a:graphic>
        </p:graphicFrame>
        <p:graphicFrame>
          <p:nvGraphicFramePr>
            <p:cNvPr id="1028" name="Object 7"/>
            <p:cNvGraphicFramePr>
              <a:graphicFrameLocks noChangeAspect="1"/>
            </p:cNvGraphicFramePr>
            <p:nvPr/>
          </p:nvGraphicFramePr>
          <p:xfrm>
            <a:off x="2592" y="1392"/>
            <a:ext cx="414" cy="666"/>
          </p:xfrm>
          <a:graphic>
            <a:graphicData uri="http://schemas.openxmlformats.org/presentationml/2006/ole">
              <p:oleObj spid="_x0000_s1028" name="位图图像" r:id="rId6" imgW="657317" imgH="1057423" progId="PBrush">
                <p:embed/>
              </p:oleObj>
            </a:graphicData>
          </a:graphic>
        </p:graphicFrame>
        <p:sp>
          <p:nvSpPr>
            <p:cNvPr id="1034" name="AutoShape 8"/>
            <p:cNvSpPr>
              <a:spLocks noChangeArrowheads="1"/>
            </p:cNvSpPr>
            <p:nvPr/>
          </p:nvSpPr>
          <p:spPr bwMode="auto">
            <a:xfrm>
              <a:off x="864" y="2496"/>
              <a:ext cx="336" cy="288"/>
            </a:xfrm>
            <a:prstGeom prst="flowChartDocumen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>
                  <a:solidFill>
                    <a:srgbClr val="000099"/>
                  </a:solidFill>
                </a:rPr>
                <a:t>Hello</a:t>
              </a:r>
            </a:p>
          </p:txBody>
        </p:sp>
        <p:sp>
          <p:nvSpPr>
            <p:cNvPr id="1035" name="Line 9"/>
            <p:cNvSpPr>
              <a:spLocks noChangeShapeType="1"/>
            </p:cNvSpPr>
            <p:nvPr/>
          </p:nvSpPr>
          <p:spPr bwMode="auto">
            <a:xfrm>
              <a:off x="1296" y="264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AutoShape 10"/>
            <p:cNvSpPr>
              <a:spLocks noChangeArrowheads="1"/>
            </p:cNvSpPr>
            <p:nvPr/>
          </p:nvSpPr>
          <p:spPr bwMode="auto">
            <a:xfrm>
              <a:off x="4560" y="2496"/>
              <a:ext cx="336" cy="288"/>
            </a:xfrm>
            <a:prstGeom prst="flowChartDocumen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>
                  <a:solidFill>
                    <a:srgbClr val="000099"/>
                  </a:solidFill>
                </a:rPr>
                <a:t>Hello</a:t>
              </a:r>
            </a:p>
          </p:txBody>
        </p:sp>
        <p:sp>
          <p:nvSpPr>
            <p:cNvPr id="1037" name="Line 11"/>
            <p:cNvSpPr>
              <a:spLocks noChangeShapeType="1"/>
            </p:cNvSpPr>
            <p:nvPr/>
          </p:nvSpPr>
          <p:spPr bwMode="auto">
            <a:xfrm flipV="1">
              <a:off x="2784" y="2064"/>
              <a:ext cx="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AutoShape 12"/>
            <p:cNvSpPr>
              <a:spLocks noChangeArrowheads="1"/>
            </p:cNvSpPr>
            <p:nvPr/>
          </p:nvSpPr>
          <p:spPr bwMode="auto">
            <a:xfrm>
              <a:off x="1440" y="2496"/>
              <a:ext cx="576" cy="288"/>
            </a:xfrm>
            <a:prstGeom prst="cube">
              <a:avLst>
                <a:gd name="adj" fmla="val 11806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r>
                <a:rPr lang="zh-CN" altLang="en-US" sz="2000">
                  <a:solidFill>
                    <a:srgbClr val="003300"/>
                  </a:solidFill>
                  <a:ea typeface="楷体_GB2312" pitchFamily="49" charset="-122"/>
                </a:rPr>
                <a:t>加密机</a:t>
              </a:r>
            </a:p>
          </p:txBody>
        </p:sp>
        <p:sp>
          <p:nvSpPr>
            <p:cNvPr id="1039" name="AutoShape 13"/>
            <p:cNvSpPr>
              <a:spLocks noChangeArrowheads="1"/>
            </p:cNvSpPr>
            <p:nvPr/>
          </p:nvSpPr>
          <p:spPr bwMode="auto">
            <a:xfrm>
              <a:off x="3744" y="2496"/>
              <a:ext cx="576" cy="288"/>
            </a:xfrm>
            <a:prstGeom prst="cube">
              <a:avLst>
                <a:gd name="adj" fmla="val 11806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r>
                <a:rPr lang="zh-CN" altLang="en-US" sz="2000">
                  <a:solidFill>
                    <a:srgbClr val="003300"/>
                  </a:solidFill>
                  <a:ea typeface="楷体_GB2312" pitchFamily="49" charset="-122"/>
                </a:rPr>
                <a:t>解密机</a:t>
              </a:r>
            </a:p>
          </p:txBody>
        </p:sp>
        <p:sp>
          <p:nvSpPr>
            <p:cNvPr id="1040" name="Line 14"/>
            <p:cNvSpPr>
              <a:spLocks noChangeShapeType="1"/>
            </p:cNvSpPr>
            <p:nvPr/>
          </p:nvSpPr>
          <p:spPr bwMode="auto">
            <a:xfrm>
              <a:off x="4368" y="264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Line 15"/>
            <p:cNvSpPr>
              <a:spLocks noChangeShapeType="1"/>
            </p:cNvSpPr>
            <p:nvPr/>
          </p:nvSpPr>
          <p:spPr bwMode="auto">
            <a:xfrm>
              <a:off x="2544" y="2640"/>
              <a:ext cx="62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AutoShape 16"/>
            <p:cNvSpPr>
              <a:spLocks noChangeArrowheads="1"/>
            </p:cNvSpPr>
            <p:nvPr/>
          </p:nvSpPr>
          <p:spPr bwMode="auto">
            <a:xfrm>
              <a:off x="3168" y="2496"/>
              <a:ext cx="336" cy="288"/>
            </a:xfrm>
            <a:prstGeom prst="flowChartDocumen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200" b="1">
                  <a:solidFill>
                    <a:srgbClr val="A50021"/>
                  </a:solidFill>
                </a:rPr>
                <a:t>@#^$&amp;</a:t>
              </a:r>
            </a:p>
          </p:txBody>
        </p:sp>
        <p:sp>
          <p:nvSpPr>
            <p:cNvPr id="1043" name="AutoShape 17"/>
            <p:cNvSpPr>
              <a:spLocks noChangeArrowheads="1"/>
            </p:cNvSpPr>
            <p:nvPr/>
          </p:nvSpPr>
          <p:spPr bwMode="auto">
            <a:xfrm>
              <a:off x="2208" y="2496"/>
              <a:ext cx="336" cy="288"/>
            </a:xfrm>
            <a:prstGeom prst="flowChartDocumen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200" b="1">
                  <a:solidFill>
                    <a:srgbClr val="A50021"/>
                  </a:solidFill>
                </a:rPr>
                <a:t>@#^$&amp;</a:t>
              </a:r>
            </a:p>
          </p:txBody>
        </p:sp>
        <p:sp>
          <p:nvSpPr>
            <p:cNvPr id="1044" name="AutoShape 18"/>
            <p:cNvSpPr>
              <a:spLocks noChangeArrowheads="1"/>
            </p:cNvSpPr>
            <p:nvPr/>
          </p:nvSpPr>
          <p:spPr bwMode="auto">
            <a:xfrm>
              <a:off x="2976" y="1632"/>
              <a:ext cx="336" cy="288"/>
            </a:xfrm>
            <a:prstGeom prst="flowChartDocumen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200" b="1">
                  <a:solidFill>
                    <a:srgbClr val="A50021"/>
                  </a:solidFill>
                </a:rPr>
                <a:t>@#^$&amp;</a:t>
              </a:r>
            </a:p>
          </p:txBody>
        </p:sp>
        <p:sp>
          <p:nvSpPr>
            <p:cNvPr id="1045" name="Line 19"/>
            <p:cNvSpPr>
              <a:spLocks noChangeShapeType="1"/>
            </p:cNvSpPr>
            <p:nvPr/>
          </p:nvSpPr>
          <p:spPr bwMode="auto">
            <a:xfrm>
              <a:off x="2064" y="264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Line 20"/>
            <p:cNvSpPr>
              <a:spLocks noChangeShapeType="1"/>
            </p:cNvSpPr>
            <p:nvPr/>
          </p:nvSpPr>
          <p:spPr bwMode="auto">
            <a:xfrm>
              <a:off x="3552" y="264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AutoShape 21"/>
            <p:cNvSpPr>
              <a:spLocks noChangeArrowheads="1"/>
            </p:cNvSpPr>
            <p:nvPr/>
          </p:nvSpPr>
          <p:spPr bwMode="auto">
            <a:xfrm>
              <a:off x="1440" y="3264"/>
              <a:ext cx="528" cy="288"/>
            </a:xfrm>
            <a:prstGeom prst="flowChartMagneticDisk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r>
                <a:rPr lang="zh-CN" altLang="en-US" sz="1600">
                  <a:solidFill>
                    <a:srgbClr val="003300"/>
                  </a:solidFill>
                </a:rPr>
                <a:t>密钥源</a:t>
              </a:r>
            </a:p>
          </p:txBody>
        </p:sp>
        <p:sp>
          <p:nvSpPr>
            <p:cNvPr id="1048" name="Line 22"/>
            <p:cNvSpPr>
              <a:spLocks noChangeShapeType="1"/>
            </p:cNvSpPr>
            <p:nvPr/>
          </p:nvSpPr>
          <p:spPr bwMode="auto">
            <a:xfrm flipV="1">
              <a:off x="1728" y="283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Line 23"/>
            <p:cNvSpPr>
              <a:spLocks noChangeShapeType="1"/>
            </p:cNvSpPr>
            <p:nvPr/>
          </p:nvSpPr>
          <p:spPr bwMode="auto">
            <a:xfrm>
              <a:off x="2016" y="3408"/>
              <a:ext cx="201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" name="Line 24"/>
            <p:cNvSpPr>
              <a:spLocks noChangeShapeType="1"/>
            </p:cNvSpPr>
            <p:nvPr/>
          </p:nvSpPr>
          <p:spPr bwMode="auto">
            <a:xfrm flipV="1">
              <a:off x="4032" y="2880"/>
              <a:ext cx="0" cy="5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9" name="Object 25"/>
            <p:cNvGraphicFramePr>
              <a:graphicFrameLocks noChangeAspect="1"/>
            </p:cNvGraphicFramePr>
            <p:nvPr/>
          </p:nvGraphicFramePr>
          <p:xfrm>
            <a:off x="2064" y="3312"/>
            <a:ext cx="1944" cy="216"/>
          </p:xfrm>
          <a:graphic>
            <a:graphicData uri="http://schemas.openxmlformats.org/presentationml/2006/ole">
              <p:oleObj spid="_x0000_s1029" name="位图图像" r:id="rId7" imgW="3086531" imgH="343039" progId="PBrush">
                <p:embed/>
              </p:oleObj>
            </a:graphicData>
          </a:graphic>
        </p:graphicFrame>
        <p:sp>
          <p:nvSpPr>
            <p:cNvPr id="1051" name="Text Box 26"/>
            <p:cNvSpPr txBox="1">
              <a:spLocks noChangeArrowheads="1"/>
            </p:cNvSpPr>
            <p:nvPr/>
          </p:nvSpPr>
          <p:spPr bwMode="auto">
            <a:xfrm>
              <a:off x="2544" y="3168"/>
              <a:ext cx="912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>
                  <a:solidFill>
                    <a:srgbClr val="A50021"/>
                  </a:solidFill>
                </a:rPr>
                <a:t>安全信道</a:t>
              </a:r>
              <a:r>
                <a:rPr lang="en-US" altLang="zh-CN" sz="1600" b="1">
                  <a:solidFill>
                    <a:srgbClr val="A50021"/>
                  </a:solidFill>
                </a:rPr>
                <a:t>???</a:t>
              </a:r>
            </a:p>
          </p:txBody>
        </p:sp>
        <p:sp>
          <p:nvSpPr>
            <p:cNvPr id="1052" name="Line 27"/>
            <p:cNvSpPr>
              <a:spLocks noChangeShapeType="1"/>
            </p:cNvSpPr>
            <p:nvPr/>
          </p:nvSpPr>
          <p:spPr bwMode="auto">
            <a:xfrm flipV="1">
              <a:off x="2928" y="2064"/>
              <a:ext cx="0" cy="1104"/>
            </a:xfrm>
            <a:prstGeom prst="line">
              <a:avLst/>
            </a:prstGeom>
            <a:noFill/>
            <a:ln w="28575">
              <a:solidFill>
                <a:srgbClr val="993300"/>
              </a:solidFill>
              <a:prstDash val="dashDot"/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30" name="Object 28"/>
            <p:cNvGraphicFramePr>
              <a:graphicFrameLocks noChangeAspect="1"/>
            </p:cNvGraphicFramePr>
            <p:nvPr/>
          </p:nvGraphicFramePr>
          <p:xfrm>
            <a:off x="2784" y="2784"/>
            <a:ext cx="288" cy="280"/>
          </p:xfrm>
          <a:graphic>
            <a:graphicData uri="http://schemas.openxmlformats.org/presentationml/2006/ole">
              <p:oleObj spid="_x0000_s1030" name="位图图像" r:id="rId8" imgW="638264" imgH="619211" progId="PBrush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ElGamal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Diffie</a:t>
            </a:r>
            <a:r>
              <a:rPr lang="en-US" altLang="zh-CN" dirty="0" smtClean="0"/>
              <a:t>-Hellman</a:t>
            </a:r>
            <a:r>
              <a:rPr lang="zh-CN" altLang="en-US" dirty="0" smtClean="0"/>
              <a:t>算法虽然不能直接进行数据加密，但是对算法的思路加以调整即可成为一个加密算法</a:t>
            </a:r>
            <a:endParaRPr lang="en-US" altLang="zh-CN" dirty="0" smtClean="0"/>
          </a:p>
          <a:p>
            <a:r>
              <a:rPr lang="en-US" altLang="zh-CN" dirty="0" err="1" smtClean="0"/>
              <a:t>ElGamal</a:t>
            </a:r>
            <a:r>
              <a:rPr lang="zh-CN" altLang="en-US" dirty="0" smtClean="0"/>
              <a:t>算法就是以</a:t>
            </a:r>
            <a:r>
              <a:rPr lang="en-US" altLang="zh-CN" dirty="0" err="1" smtClean="0"/>
              <a:t>Diffie</a:t>
            </a:r>
            <a:r>
              <a:rPr lang="en-US" altLang="zh-CN" dirty="0" smtClean="0"/>
              <a:t>-Hellman</a:t>
            </a:r>
            <a:r>
              <a:rPr lang="zh-CN" altLang="en-US" dirty="0" smtClean="0"/>
              <a:t>算法的数学理论为基础的一个公开密钥加密算法，算法同样基于离散对数的求解难题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ElGamal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 smtClean="0"/>
              <a:t>ElGamal</a:t>
            </a:r>
            <a:r>
              <a:rPr lang="zh-CN" altLang="en-US" dirty="0" smtClean="0"/>
              <a:t>密码体制定义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</a:t>
            </a:r>
            <a:r>
              <a:rPr lang="en-US" altLang="zh-CN" dirty="0" smtClean="0"/>
              <a:t>n</a:t>
            </a:r>
            <a:r>
              <a:rPr lang="zh-CN" altLang="en-US" dirty="0" smtClean="0"/>
              <a:t>是一个大素数，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的本原元，令</a:t>
            </a:r>
            <a:r>
              <a:rPr lang="en-US" altLang="zh-CN" dirty="0" smtClean="0"/>
              <a:t>P=     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C=     ×     </a:t>
            </a:r>
            <a:r>
              <a:rPr lang="zh-CN" altLang="en-US" dirty="0" smtClean="0"/>
              <a:t>，定义</a:t>
            </a:r>
            <a:r>
              <a:rPr lang="en-US" altLang="zh-CN" dirty="0" smtClean="0"/>
              <a:t>K={(</a:t>
            </a:r>
            <a:r>
              <a:rPr lang="en-US" altLang="zh-CN" dirty="0" err="1" smtClean="0"/>
              <a:t>n,g,a,b</a:t>
            </a:r>
            <a:r>
              <a:rPr lang="en-US" altLang="zh-CN" dirty="0" smtClean="0"/>
              <a:t>):b=</a:t>
            </a:r>
            <a:r>
              <a:rPr lang="en-US" altLang="zh-CN" dirty="0" err="1" smtClean="0"/>
              <a:t>g</a:t>
            </a:r>
            <a:r>
              <a:rPr lang="en-US" altLang="zh-CN" baseline="30000" dirty="0" err="1" smtClean="0"/>
              <a:t>a</a:t>
            </a:r>
            <a:r>
              <a:rPr lang="en-US" altLang="zh-CN" dirty="0" smtClean="0"/>
              <a:t> mod n}</a:t>
            </a:r>
          </a:p>
          <a:p>
            <a:pPr lvl="1"/>
            <a:r>
              <a:rPr lang="zh-CN" altLang="en-US" dirty="0" smtClean="0"/>
              <a:t>其中</a:t>
            </a:r>
            <a:r>
              <a:rPr lang="en-US" altLang="zh-CN" dirty="0" err="1" smtClean="0"/>
              <a:t>n,g,b</a:t>
            </a:r>
            <a:r>
              <a:rPr lang="zh-CN" altLang="en-US" dirty="0" smtClean="0"/>
              <a:t>是公钥，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是私钥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smtClean="0"/>
              <a:t>k=(</a:t>
            </a:r>
            <a:r>
              <a:rPr lang="en-US" altLang="zh-CN" dirty="0" err="1" smtClean="0"/>
              <a:t>n,g,a,b</a:t>
            </a:r>
            <a:r>
              <a:rPr lang="en-US" altLang="zh-CN" dirty="0" smtClean="0"/>
              <a:t>)</a:t>
            </a:r>
            <a:r>
              <a:rPr lang="zh-CN" altLang="en-US" dirty="0" smtClean="0"/>
              <a:t>以及一个秘密的随机数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，定义</a:t>
            </a:r>
            <a:r>
              <a:rPr lang="en-US" altLang="zh-CN" dirty="0" err="1" smtClean="0"/>
              <a:t>e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x,r</a:t>
            </a:r>
            <a:r>
              <a:rPr lang="en-US" altLang="zh-CN" dirty="0" smtClean="0"/>
              <a:t>)=(y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,y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其中</a:t>
            </a:r>
            <a:r>
              <a:rPr lang="en-US" altLang="zh-CN" dirty="0" smtClean="0"/>
              <a:t>y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g</a:t>
            </a:r>
            <a:r>
              <a:rPr lang="en-US" altLang="zh-CN" baseline="30000" dirty="0" err="1" smtClean="0"/>
              <a:t>r</a:t>
            </a:r>
            <a:r>
              <a:rPr lang="en-US" altLang="zh-CN" baseline="30000" dirty="0" smtClean="0"/>
              <a:t> </a:t>
            </a:r>
            <a:r>
              <a:rPr lang="en-US" altLang="zh-CN" dirty="0" smtClean="0"/>
              <a:t>mod 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xb</a:t>
            </a:r>
            <a:r>
              <a:rPr lang="en-US" altLang="zh-CN" baseline="30000" dirty="0" err="1" smtClean="0"/>
              <a:t>r</a:t>
            </a:r>
            <a:r>
              <a:rPr lang="en-US" altLang="zh-CN" dirty="0" smtClean="0"/>
              <a:t> mod n</a:t>
            </a:r>
          </a:p>
          <a:p>
            <a:pPr lvl="1"/>
            <a:r>
              <a:rPr lang="zh-CN" altLang="en-US" dirty="0" smtClean="0"/>
              <a:t>定义</a:t>
            </a:r>
            <a:r>
              <a:rPr lang="en-US" altLang="zh-CN" dirty="0" err="1" smtClean="0"/>
              <a:t>d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(y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,y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 = y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(y</a:t>
            </a:r>
            <a:r>
              <a:rPr lang="en-US" altLang="zh-CN" baseline="-25000" dirty="0" smtClean="0"/>
              <a:t>1</a:t>
            </a:r>
            <a:r>
              <a:rPr lang="en-US" altLang="zh-CN" baseline="30000" dirty="0" smtClean="0"/>
              <a:t>a</a:t>
            </a:r>
            <a:r>
              <a:rPr lang="en-US" altLang="zh-CN" dirty="0" smtClean="0"/>
              <a:t>)</a:t>
            </a:r>
            <a:r>
              <a:rPr lang="en-US" altLang="zh-CN" baseline="30000" dirty="0" smtClean="0"/>
              <a:t>-1 </a:t>
            </a:r>
            <a:r>
              <a:rPr lang="en-US" altLang="zh-CN" dirty="0" smtClean="0"/>
              <a:t>mod n</a:t>
            </a:r>
          </a:p>
          <a:p>
            <a:pPr lvl="1"/>
            <a:r>
              <a:rPr lang="zh-CN" altLang="en-US" dirty="0" smtClean="0"/>
              <a:t>容易证明</a:t>
            </a:r>
            <a:r>
              <a:rPr lang="en-US" altLang="zh-CN" dirty="0" err="1" smtClean="0"/>
              <a:t>d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x,r</a:t>
            </a:r>
            <a:r>
              <a:rPr lang="en-US" altLang="zh-CN" dirty="0" smtClean="0"/>
              <a:t>)) = </a:t>
            </a:r>
            <a:r>
              <a:rPr lang="en-US" altLang="zh-CN" dirty="0" err="1" smtClean="0"/>
              <a:t>d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(y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,y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 = y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(y</a:t>
            </a:r>
            <a:r>
              <a:rPr lang="en-US" altLang="zh-CN" baseline="-25000" dirty="0" smtClean="0"/>
              <a:t>1</a:t>
            </a:r>
            <a:r>
              <a:rPr lang="en-US" altLang="zh-CN" baseline="30000" dirty="0" smtClean="0"/>
              <a:t>a</a:t>
            </a:r>
            <a:r>
              <a:rPr lang="en-US" altLang="zh-CN" dirty="0" smtClean="0"/>
              <a:t>)</a:t>
            </a:r>
            <a:r>
              <a:rPr lang="en-US" altLang="zh-CN" baseline="30000" dirty="0" smtClean="0"/>
              <a:t>-1 </a:t>
            </a:r>
            <a:r>
              <a:rPr lang="en-US" altLang="zh-CN" dirty="0" smtClean="0"/>
              <a:t>mod n = </a:t>
            </a:r>
            <a:r>
              <a:rPr lang="en-US" altLang="zh-CN" dirty="0" err="1" smtClean="0"/>
              <a:t>xb</a:t>
            </a:r>
            <a:r>
              <a:rPr lang="en-US" altLang="zh-CN" baseline="30000" dirty="0" err="1" smtClean="0"/>
              <a:t>r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g</a:t>
            </a:r>
            <a:r>
              <a:rPr lang="en-US" altLang="zh-CN" baseline="30000" dirty="0" err="1" smtClean="0"/>
              <a:t>ra</a:t>
            </a:r>
            <a:r>
              <a:rPr lang="en-US" altLang="zh-CN" dirty="0" smtClean="0"/>
              <a:t>)</a:t>
            </a:r>
            <a:r>
              <a:rPr lang="en-US" altLang="zh-CN" baseline="30000" dirty="0" smtClean="0"/>
              <a:t>-1 </a:t>
            </a:r>
            <a:r>
              <a:rPr lang="en-US" altLang="zh-CN" dirty="0" smtClean="0"/>
              <a:t>mod n = </a:t>
            </a:r>
            <a:r>
              <a:rPr lang="en-US" altLang="zh-CN" dirty="0" err="1" smtClean="0"/>
              <a:t>xg</a:t>
            </a:r>
            <a:r>
              <a:rPr lang="en-US" altLang="zh-CN" baseline="30000" dirty="0" err="1" smtClean="0"/>
              <a:t>ar</a:t>
            </a:r>
            <a:r>
              <a:rPr lang="en-US" altLang="zh-CN" dirty="0" smtClean="0"/>
              <a:t>(g</a:t>
            </a:r>
            <a:r>
              <a:rPr lang="en-US" altLang="zh-CN" baseline="30000" dirty="0" smtClean="0"/>
              <a:t>ar</a:t>
            </a:r>
            <a:r>
              <a:rPr lang="en-US" altLang="zh-CN" dirty="0" smtClean="0"/>
              <a:t>)</a:t>
            </a:r>
            <a:r>
              <a:rPr lang="en-US" altLang="zh-CN" baseline="30000" dirty="0" smtClean="0"/>
              <a:t>-1 </a:t>
            </a:r>
            <a:r>
              <a:rPr lang="en-US" altLang="zh-CN" dirty="0" smtClean="0"/>
              <a:t>mod n = x</a:t>
            </a:r>
          </a:p>
          <a:p>
            <a:pPr lvl="1"/>
            <a:r>
              <a:rPr lang="zh-CN" altLang="en-US" dirty="0" smtClean="0"/>
              <a:t>注意</a:t>
            </a:r>
            <a:r>
              <a:rPr lang="en-US" altLang="zh-CN" dirty="0" smtClean="0"/>
              <a:t>r</a:t>
            </a:r>
            <a:r>
              <a:rPr lang="zh-CN" altLang="en-US" dirty="0" smtClean="0"/>
              <a:t>在加密的时候随机选择，加密后立即销毁，不需要在信道上传输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加密运算具有不确定性，密文即依赖密钥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，又依赖加密方随机选择的</a:t>
            </a:r>
            <a:r>
              <a:rPr lang="en-US" altLang="zh-CN" dirty="0" smtClean="0"/>
              <a:t>r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257016" y="1916356"/>
          <a:ext cx="357190" cy="452441"/>
        </p:xfrm>
        <a:graphic>
          <a:graphicData uri="http://schemas.openxmlformats.org/presentationml/2006/ole">
            <p:oleObj spid="_x0000_s99329" name="Equation" r:id="rId3" imgW="190440" imgH="241200" progId="Equation.DSMT4">
              <p:embed/>
            </p:oleObj>
          </a:graphicData>
        </a:graphic>
      </p:graphicFrame>
      <p:graphicFrame>
        <p:nvGraphicFramePr>
          <p:cNvPr id="99331" name="Object 3"/>
          <p:cNvGraphicFramePr>
            <a:graphicFrameLocks noChangeAspect="1"/>
          </p:cNvGraphicFramePr>
          <p:nvPr/>
        </p:nvGraphicFramePr>
        <p:xfrm>
          <a:off x="7188012" y="1899306"/>
          <a:ext cx="357187" cy="452437"/>
        </p:xfrm>
        <a:graphic>
          <a:graphicData uri="http://schemas.openxmlformats.org/presentationml/2006/ole">
            <p:oleObj spid="_x0000_s99331" name="Equation" r:id="rId4" imgW="190440" imgH="241200" progId="Equation.DSMT4">
              <p:embed/>
            </p:oleObj>
          </a:graphicData>
        </a:graphic>
      </p:graphicFrame>
      <p:graphicFrame>
        <p:nvGraphicFramePr>
          <p:cNvPr id="99332" name="Object 4"/>
          <p:cNvGraphicFramePr>
            <a:graphicFrameLocks noChangeAspect="1"/>
          </p:cNvGraphicFramePr>
          <p:nvPr/>
        </p:nvGraphicFramePr>
        <p:xfrm>
          <a:off x="7715272" y="1928802"/>
          <a:ext cx="357187" cy="452437"/>
        </p:xfrm>
        <a:graphic>
          <a:graphicData uri="http://schemas.openxmlformats.org/presentationml/2006/ole">
            <p:oleObj spid="_x0000_s99332" name="Equation" r:id="rId5" imgW="19044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ElGamal</a:t>
            </a:r>
            <a:r>
              <a:rPr lang="zh-CN" altLang="en-US" dirty="0" smtClean="0"/>
              <a:t>算法举例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Alice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Bob</a:t>
            </a:r>
            <a:r>
              <a:rPr lang="zh-CN" altLang="en-US" dirty="0" smtClean="0"/>
              <a:t>采用</a:t>
            </a:r>
            <a:r>
              <a:rPr lang="en-US" altLang="zh-CN" dirty="0" err="1" smtClean="0"/>
              <a:t>ElGamal</a:t>
            </a:r>
            <a:r>
              <a:rPr lang="zh-CN" altLang="en-US" dirty="0" smtClean="0"/>
              <a:t>算法进行通信加密，</a:t>
            </a:r>
            <a:r>
              <a:rPr lang="en-US" altLang="zh-CN" dirty="0" smtClean="0"/>
              <a:t>Bob</a:t>
            </a:r>
            <a:r>
              <a:rPr lang="zh-CN" altLang="en-US" dirty="0" smtClean="0"/>
              <a:t>的私钥</a:t>
            </a:r>
            <a:r>
              <a:rPr lang="en-US" altLang="zh-CN" dirty="0" smtClean="0"/>
              <a:t>a=765</a:t>
            </a:r>
            <a:r>
              <a:rPr lang="zh-CN" altLang="en-US" dirty="0" smtClean="0"/>
              <a:t>，公钥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n,g,b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</a:t>
            </a:r>
            <a:r>
              <a:rPr lang="en-US" altLang="zh-CN" dirty="0" smtClean="0"/>
              <a:t>n=2579,g=2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Alice</a:t>
            </a:r>
            <a:r>
              <a:rPr lang="zh-CN" altLang="en-US" dirty="0" smtClean="0"/>
              <a:t>欲向</a:t>
            </a:r>
            <a:r>
              <a:rPr lang="en-US" altLang="zh-CN" dirty="0" smtClean="0"/>
              <a:t>Bob</a:t>
            </a:r>
            <a:r>
              <a:rPr lang="zh-CN" altLang="en-US" dirty="0" smtClean="0"/>
              <a:t>发送消息</a:t>
            </a:r>
            <a:r>
              <a:rPr lang="en-US" altLang="zh-CN" dirty="0" smtClean="0"/>
              <a:t>x=1299</a:t>
            </a:r>
            <a:r>
              <a:rPr lang="zh-CN" altLang="en-US" dirty="0" smtClean="0"/>
              <a:t>，随机选择了</a:t>
            </a:r>
            <a:r>
              <a:rPr lang="en-US" altLang="zh-CN" dirty="0" smtClean="0"/>
              <a:t>r=853</a:t>
            </a:r>
            <a:r>
              <a:rPr lang="zh-CN" altLang="en-US" dirty="0" smtClean="0"/>
              <a:t>，分析加解密过程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2060"/>
                </a:solidFill>
              </a:rPr>
              <a:t>由</a:t>
            </a:r>
            <a:r>
              <a:rPr lang="en-US" altLang="zh-CN" dirty="0" err="1" smtClean="0">
                <a:solidFill>
                  <a:srgbClr val="002060"/>
                </a:solidFill>
              </a:rPr>
              <a:t>ElGamal</a:t>
            </a:r>
            <a:r>
              <a:rPr lang="zh-CN" altLang="en-US" dirty="0" smtClean="0">
                <a:solidFill>
                  <a:srgbClr val="002060"/>
                </a:solidFill>
              </a:rPr>
              <a:t>体制可知，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 lvl="1">
              <a:buNone/>
            </a:pPr>
            <a:r>
              <a:rPr lang="en-US" altLang="zh-CN" dirty="0" smtClean="0">
                <a:solidFill>
                  <a:srgbClr val="002060"/>
                </a:solidFill>
              </a:rPr>
              <a:t>	b=</a:t>
            </a:r>
            <a:r>
              <a:rPr lang="en-US" altLang="zh-CN" dirty="0" err="1" smtClean="0">
                <a:solidFill>
                  <a:srgbClr val="002060"/>
                </a:solidFill>
              </a:rPr>
              <a:t>g</a:t>
            </a:r>
            <a:r>
              <a:rPr lang="en-US" altLang="zh-CN" baseline="30000" dirty="0" err="1" smtClean="0">
                <a:solidFill>
                  <a:srgbClr val="002060"/>
                </a:solidFill>
              </a:rPr>
              <a:t>a</a:t>
            </a:r>
            <a:r>
              <a:rPr lang="en-US" altLang="zh-CN" dirty="0" smtClean="0">
                <a:solidFill>
                  <a:srgbClr val="002060"/>
                </a:solidFill>
              </a:rPr>
              <a:t> mod n=2</a:t>
            </a:r>
            <a:r>
              <a:rPr lang="en-US" altLang="zh-CN" baseline="30000" dirty="0" smtClean="0">
                <a:solidFill>
                  <a:srgbClr val="002060"/>
                </a:solidFill>
              </a:rPr>
              <a:t>765</a:t>
            </a:r>
            <a:r>
              <a:rPr lang="en-US" altLang="zh-CN" dirty="0" smtClean="0">
                <a:solidFill>
                  <a:srgbClr val="002060"/>
                </a:solidFill>
              </a:rPr>
              <a:t> mod 2579 = 949</a:t>
            </a:r>
          </a:p>
          <a:p>
            <a:pPr lvl="1"/>
            <a:r>
              <a:rPr lang="en-US" altLang="zh-CN" dirty="0" smtClean="0">
                <a:solidFill>
                  <a:srgbClr val="002060"/>
                </a:solidFill>
              </a:rPr>
              <a:t>Alice</a:t>
            </a:r>
            <a:r>
              <a:rPr lang="zh-CN" altLang="en-US" dirty="0" smtClean="0">
                <a:solidFill>
                  <a:srgbClr val="002060"/>
                </a:solidFill>
              </a:rPr>
              <a:t>计算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 lvl="1">
              <a:buNone/>
            </a:pPr>
            <a:r>
              <a:rPr lang="en-US" altLang="zh-CN" dirty="0" smtClean="0">
                <a:solidFill>
                  <a:srgbClr val="002060"/>
                </a:solidFill>
              </a:rPr>
              <a:t>	y</a:t>
            </a:r>
            <a:r>
              <a:rPr lang="en-US" altLang="zh-CN" baseline="-25000" dirty="0" smtClean="0">
                <a:solidFill>
                  <a:srgbClr val="002060"/>
                </a:solidFill>
              </a:rPr>
              <a:t>1</a:t>
            </a:r>
            <a:r>
              <a:rPr lang="en-US" altLang="zh-CN" dirty="0" smtClean="0">
                <a:solidFill>
                  <a:srgbClr val="002060"/>
                </a:solidFill>
              </a:rPr>
              <a:t>=</a:t>
            </a:r>
            <a:r>
              <a:rPr lang="en-US" altLang="zh-CN" dirty="0" err="1" smtClean="0">
                <a:solidFill>
                  <a:srgbClr val="002060"/>
                </a:solidFill>
              </a:rPr>
              <a:t>g</a:t>
            </a:r>
            <a:r>
              <a:rPr lang="en-US" altLang="zh-CN" baseline="30000" dirty="0" err="1" smtClean="0">
                <a:solidFill>
                  <a:srgbClr val="002060"/>
                </a:solidFill>
              </a:rPr>
              <a:t>r</a:t>
            </a:r>
            <a:r>
              <a:rPr lang="en-US" altLang="zh-CN" dirty="0" smtClean="0">
                <a:solidFill>
                  <a:srgbClr val="002060"/>
                </a:solidFill>
              </a:rPr>
              <a:t> mod n = 2</a:t>
            </a:r>
            <a:r>
              <a:rPr lang="en-US" altLang="zh-CN" baseline="30000" dirty="0" smtClean="0">
                <a:solidFill>
                  <a:srgbClr val="002060"/>
                </a:solidFill>
              </a:rPr>
              <a:t>853</a:t>
            </a:r>
            <a:r>
              <a:rPr lang="en-US" altLang="zh-CN" dirty="0" smtClean="0">
                <a:solidFill>
                  <a:srgbClr val="002060"/>
                </a:solidFill>
              </a:rPr>
              <a:t> mod 2579 = 435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002060"/>
                </a:solidFill>
              </a:rPr>
              <a:t>	y</a:t>
            </a:r>
            <a:r>
              <a:rPr lang="en-US" altLang="zh-CN" baseline="-25000" dirty="0" smtClean="0">
                <a:solidFill>
                  <a:srgbClr val="002060"/>
                </a:solidFill>
              </a:rPr>
              <a:t>2</a:t>
            </a:r>
            <a:r>
              <a:rPr lang="en-US" altLang="zh-CN" dirty="0" smtClean="0">
                <a:solidFill>
                  <a:srgbClr val="002060"/>
                </a:solidFill>
              </a:rPr>
              <a:t>=</a:t>
            </a:r>
            <a:r>
              <a:rPr lang="en-US" altLang="zh-CN" dirty="0" err="1" smtClean="0">
                <a:solidFill>
                  <a:srgbClr val="002060"/>
                </a:solidFill>
              </a:rPr>
              <a:t>xb</a:t>
            </a:r>
            <a:r>
              <a:rPr lang="en-US" altLang="zh-CN" baseline="30000" dirty="0" err="1" smtClean="0">
                <a:solidFill>
                  <a:srgbClr val="002060"/>
                </a:solidFill>
              </a:rPr>
              <a:t>r</a:t>
            </a:r>
            <a:r>
              <a:rPr lang="en-US" altLang="zh-CN" dirty="0" smtClean="0">
                <a:solidFill>
                  <a:srgbClr val="002060"/>
                </a:solidFill>
              </a:rPr>
              <a:t> mod n = 1299×949</a:t>
            </a:r>
            <a:r>
              <a:rPr lang="en-US" altLang="zh-CN" baseline="30000" dirty="0" smtClean="0">
                <a:solidFill>
                  <a:srgbClr val="002060"/>
                </a:solidFill>
              </a:rPr>
              <a:t>853</a:t>
            </a:r>
            <a:r>
              <a:rPr lang="en-US" altLang="zh-CN" dirty="0" smtClean="0">
                <a:solidFill>
                  <a:srgbClr val="002060"/>
                </a:solidFill>
              </a:rPr>
              <a:t> mod 2579 = 2396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002060"/>
                </a:solidFill>
              </a:rPr>
              <a:t>	</a:t>
            </a:r>
            <a:r>
              <a:rPr lang="zh-CN" altLang="en-US" dirty="0" smtClean="0">
                <a:solidFill>
                  <a:srgbClr val="002060"/>
                </a:solidFill>
              </a:rPr>
              <a:t>因此密文为</a:t>
            </a:r>
            <a:r>
              <a:rPr lang="en-US" altLang="zh-CN" dirty="0" smtClean="0">
                <a:solidFill>
                  <a:srgbClr val="002060"/>
                </a:solidFill>
              </a:rPr>
              <a:t>(435,2396)</a:t>
            </a:r>
          </a:p>
          <a:p>
            <a:pPr lvl="1"/>
            <a:r>
              <a:rPr lang="en-US" altLang="zh-CN" dirty="0" smtClean="0">
                <a:solidFill>
                  <a:srgbClr val="002060"/>
                </a:solidFill>
              </a:rPr>
              <a:t>Bob</a:t>
            </a:r>
            <a:r>
              <a:rPr lang="zh-CN" altLang="en-US" dirty="0" smtClean="0">
                <a:solidFill>
                  <a:srgbClr val="002060"/>
                </a:solidFill>
              </a:rPr>
              <a:t>计算</a:t>
            </a:r>
            <a:r>
              <a:rPr lang="en-US" altLang="zh-CN" dirty="0" err="1" smtClean="0">
                <a:solidFill>
                  <a:srgbClr val="002060"/>
                </a:solidFill>
              </a:rPr>
              <a:t>d</a:t>
            </a:r>
            <a:r>
              <a:rPr lang="en-US" altLang="zh-CN" baseline="-25000" dirty="0" err="1" smtClean="0">
                <a:solidFill>
                  <a:srgbClr val="002060"/>
                </a:solidFill>
              </a:rPr>
              <a:t>k</a:t>
            </a:r>
            <a:r>
              <a:rPr lang="en-US" altLang="zh-CN" dirty="0" smtClean="0">
                <a:solidFill>
                  <a:srgbClr val="002060"/>
                </a:solidFill>
              </a:rPr>
              <a:t>(y</a:t>
            </a:r>
            <a:r>
              <a:rPr lang="en-US" altLang="zh-CN" baseline="-25000" dirty="0" smtClean="0">
                <a:solidFill>
                  <a:srgbClr val="002060"/>
                </a:solidFill>
              </a:rPr>
              <a:t>1</a:t>
            </a:r>
            <a:r>
              <a:rPr lang="en-US" altLang="zh-CN" dirty="0" smtClean="0">
                <a:solidFill>
                  <a:srgbClr val="002060"/>
                </a:solidFill>
              </a:rPr>
              <a:t>,y</a:t>
            </a:r>
            <a:r>
              <a:rPr lang="en-US" altLang="zh-CN" baseline="-25000" dirty="0" smtClean="0">
                <a:solidFill>
                  <a:srgbClr val="002060"/>
                </a:solidFill>
              </a:rPr>
              <a:t>2</a:t>
            </a:r>
            <a:r>
              <a:rPr lang="en-US" altLang="zh-CN" dirty="0" smtClean="0">
                <a:solidFill>
                  <a:srgbClr val="002060"/>
                </a:solidFill>
              </a:rPr>
              <a:t>)=y</a:t>
            </a:r>
            <a:r>
              <a:rPr lang="en-US" altLang="zh-CN" baseline="-25000" dirty="0" smtClean="0">
                <a:solidFill>
                  <a:srgbClr val="002060"/>
                </a:solidFill>
              </a:rPr>
              <a:t>2</a:t>
            </a:r>
            <a:r>
              <a:rPr lang="en-US" altLang="zh-CN" dirty="0" smtClean="0">
                <a:solidFill>
                  <a:srgbClr val="002060"/>
                </a:solidFill>
              </a:rPr>
              <a:t>(y</a:t>
            </a:r>
            <a:r>
              <a:rPr lang="en-US" altLang="zh-CN" baseline="-25000" dirty="0" smtClean="0">
                <a:solidFill>
                  <a:srgbClr val="002060"/>
                </a:solidFill>
              </a:rPr>
              <a:t>1</a:t>
            </a:r>
            <a:r>
              <a:rPr lang="en-US" altLang="zh-CN" baseline="30000" dirty="0" smtClean="0">
                <a:solidFill>
                  <a:srgbClr val="002060"/>
                </a:solidFill>
              </a:rPr>
              <a:t>a</a:t>
            </a:r>
            <a:r>
              <a:rPr lang="en-US" altLang="zh-CN" dirty="0" smtClean="0">
                <a:solidFill>
                  <a:srgbClr val="002060"/>
                </a:solidFill>
              </a:rPr>
              <a:t>)</a:t>
            </a:r>
            <a:r>
              <a:rPr lang="en-US" altLang="zh-CN" baseline="30000" dirty="0" smtClean="0">
                <a:solidFill>
                  <a:srgbClr val="002060"/>
                </a:solidFill>
              </a:rPr>
              <a:t>-1</a:t>
            </a:r>
            <a:r>
              <a:rPr lang="en-US" altLang="zh-CN" dirty="0" smtClean="0">
                <a:solidFill>
                  <a:srgbClr val="002060"/>
                </a:solidFill>
              </a:rPr>
              <a:t> mod n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002060"/>
                </a:solidFill>
              </a:rPr>
              <a:t>	=2396×(435</a:t>
            </a:r>
            <a:r>
              <a:rPr lang="en-US" altLang="zh-CN" baseline="30000" dirty="0" smtClean="0">
                <a:solidFill>
                  <a:srgbClr val="002060"/>
                </a:solidFill>
              </a:rPr>
              <a:t>765</a:t>
            </a:r>
            <a:r>
              <a:rPr lang="en-US" altLang="zh-CN" dirty="0" smtClean="0">
                <a:solidFill>
                  <a:srgbClr val="002060"/>
                </a:solidFill>
              </a:rPr>
              <a:t>)</a:t>
            </a:r>
            <a:r>
              <a:rPr lang="en-US" altLang="zh-CN" baseline="30000" dirty="0" smtClean="0">
                <a:solidFill>
                  <a:srgbClr val="002060"/>
                </a:solidFill>
              </a:rPr>
              <a:t>-1</a:t>
            </a:r>
            <a:r>
              <a:rPr lang="en-US" altLang="zh-CN" dirty="0" smtClean="0">
                <a:solidFill>
                  <a:srgbClr val="002060"/>
                </a:solidFill>
              </a:rPr>
              <a:t> mod 2579 = 2396 ×2424</a:t>
            </a:r>
            <a:r>
              <a:rPr lang="en-US" altLang="zh-CN" baseline="30000" dirty="0" smtClean="0">
                <a:solidFill>
                  <a:srgbClr val="002060"/>
                </a:solidFill>
              </a:rPr>
              <a:t>-1</a:t>
            </a:r>
            <a:r>
              <a:rPr lang="en-US" altLang="zh-CN" dirty="0" smtClean="0">
                <a:solidFill>
                  <a:srgbClr val="002060"/>
                </a:solidFill>
              </a:rPr>
              <a:t> mod 2579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002060"/>
                </a:solidFill>
              </a:rPr>
              <a:t>	= 2396×1980 mod 2579 = 1299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离散对数问题的算法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Diffie</a:t>
            </a:r>
            <a:r>
              <a:rPr lang="en-US" altLang="zh-CN" dirty="0" smtClean="0"/>
              <a:t>-Hellman</a:t>
            </a:r>
            <a:r>
              <a:rPr lang="zh-CN" altLang="en-US" dirty="0" smtClean="0"/>
              <a:t>算法和</a:t>
            </a:r>
            <a:r>
              <a:rPr lang="en-US" altLang="zh-CN" dirty="0" err="1" smtClean="0"/>
              <a:t>ElGamal</a:t>
            </a:r>
            <a:r>
              <a:rPr lang="zh-CN" altLang="en-US" dirty="0" smtClean="0"/>
              <a:t>算法的安全性都是基于求解离散对数难题的</a:t>
            </a:r>
            <a:endParaRPr lang="en-US" altLang="zh-CN" dirty="0" smtClean="0"/>
          </a:p>
          <a:p>
            <a:r>
              <a:rPr lang="zh-CN" altLang="en-US" dirty="0" smtClean="0"/>
              <a:t>求解离散对数最直接的方法是对素数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的本原元</a:t>
            </a:r>
            <a:r>
              <a:rPr lang="en-US" altLang="zh-CN" dirty="0" smtClean="0"/>
              <a:t>g</a:t>
            </a:r>
            <a:r>
              <a:rPr lang="zh-CN" altLang="en-US" dirty="0" smtClean="0"/>
              <a:t>，计算</a:t>
            </a:r>
            <a:r>
              <a:rPr lang="en-US" altLang="zh-CN" dirty="0" smtClean="0"/>
              <a:t>g mod n, g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mod n, g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 mod n,...</a:t>
            </a:r>
            <a:r>
              <a:rPr lang="zh-CN" altLang="en-US" dirty="0" smtClean="0"/>
              <a:t>直到找到</a:t>
            </a:r>
            <a:r>
              <a:rPr lang="en-US" altLang="zh-CN" dirty="0" err="1" smtClean="0"/>
              <a:t>g</a:t>
            </a:r>
            <a:r>
              <a:rPr lang="en-US" altLang="zh-CN" baseline="30000" dirty="0" err="1" smtClean="0"/>
              <a:t>i</a:t>
            </a:r>
            <a:r>
              <a:rPr lang="en-US" altLang="zh-CN" dirty="0" smtClean="0"/>
              <a:t> mod n = b</a:t>
            </a:r>
            <a:r>
              <a:rPr lang="zh-CN" altLang="en-US" dirty="0" smtClean="0"/>
              <a:t>，如果两个数的乘法运算需要常数时间</a:t>
            </a:r>
            <a:r>
              <a:rPr lang="en-US" altLang="zh-CN" dirty="0" smtClean="0"/>
              <a:t>(</a:t>
            </a:r>
            <a:r>
              <a:rPr lang="zh-CN" altLang="en-US" dirty="0" smtClean="0"/>
              <a:t>即时间复杂度为</a:t>
            </a:r>
            <a:r>
              <a:rPr lang="en-US" altLang="zh-CN" dirty="0" smtClean="0"/>
              <a:t>O(1))</a:t>
            </a:r>
            <a:r>
              <a:rPr lang="zh-CN" altLang="en-US" dirty="0" smtClean="0"/>
              <a:t>，则这种方法求解离散对数的时间复杂度为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，空间复杂度为</a:t>
            </a:r>
            <a:r>
              <a:rPr lang="en-US" altLang="zh-CN" dirty="0" smtClean="0"/>
              <a:t>O(1)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离散对数问题的算法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另一种算法通过增加空间复杂度来加快离散对数的求解</a:t>
            </a:r>
            <a:endParaRPr lang="en-US" altLang="zh-CN" dirty="0" smtClean="0"/>
          </a:p>
          <a:p>
            <a:r>
              <a:rPr lang="zh-CN" altLang="en-US" dirty="0" smtClean="0"/>
              <a:t>预先计算全部的</a:t>
            </a:r>
            <a:r>
              <a:rPr lang="en-US" altLang="zh-CN" dirty="0" smtClean="0"/>
              <a:t>g mod n, g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mod n,...,g</a:t>
            </a:r>
            <a:r>
              <a:rPr lang="en-US" altLang="zh-CN" baseline="30000" dirty="0" smtClean="0"/>
              <a:t>n-1</a:t>
            </a:r>
            <a:r>
              <a:rPr lang="en-US" altLang="zh-CN" dirty="0" smtClean="0"/>
              <a:t> mod n</a:t>
            </a:r>
            <a:r>
              <a:rPr lang="zh-CN" altLang="en-US" dirty="0" smtClean="0"/>
              <a:t>，并对有序对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</a:t>
            </a:r>
            <a:r>
              <a:rPr lang="en-US" altLang="zh-CN" baseline="30000" dirty="0" err="1" smtClean="0"/>
              <a:t>i</a:t>
            </a:r>
            <a:r>
              <a:rPr lang="en-US" altLang="zh-CN" dirty="0" smtClean="0"/>
              <a:t> mod n)</a:t>
            </a:r>
            <a:r>
              <a:rPr lang="zh-CN" altLang="en-US" dirty="0" smtClean="0"/>
              <a:t>以第二个元素值进行排序并建立索引，则此算法的时间复杂度为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，空间复杂度为</a:t>
            </a:r>
            <a:r>
              <a:rPr lang="en-US" altLang="zh-CN" dirty="0" smtClean="0"/>
              <a:t>O(n)</a:t>
            </a:r>
          </a:p>
          <a:p>
            <a:r>
              <a:rPr lang="zh-CN" altLang="en-US" dirty="0" smtClean="0"/>
              <a:t>预处理的时间复杂度为</a:t>
            </a:r>
            <a:r>
              <a:rPr lang="en-US" altLang="zh-CN" dirty="0" smtClean="0"/>
              <a:t>O(n)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离散对数问题的算法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Shanks</a:t>
            </a:r>
            <a:r>
              <a:rPr lang="zh-CN" altLang="en-US" dirty="0" smtClean="0"/>
              <a:t>算法：时间</a:t>
            </a:r>
            <a:r>
              <a:rPr lang="en-US" altLang="zh-CN" dirty="0" smtClean="0"/>
              <a:t>-</a:t>
            </a:r>
            <a:r>
              <a:rPr lang="zh-CN" altLang="en-US" dirty="0" smtClean="0"/>
              <a:t>存储折中算法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SHANKS(</a:t>
            </a:r>
            <a:r>
              <a:rPr lang="en-US" altLang="zh-CN" dirty="0" err="1" smtClean="0"/>
              <a:t>n,a,b</a:t>
            </a:r>
            <a:r>
              <a:rPr lang="en-US" altLang="zh-CN" dirty="0" smtClean="0"/>
              <a:t>) //a</a:t>
            </a:r>
            <a:r>
              <a:rPr lang="zh-CN" altLang="en-US" dirty="0" smtClean="0"/>
              <a:t>阶为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，计算</a:t>
            </a:r>
            <a:r>
              <a:rPr lang="en-US" altLang="zh-CN" dirty="0" err="1" smtClean="0"/>
              <a:t>log</a:t>
            </a:r>
            <a:r>
              <a:rPr lang="en-US" altLang="zh-CN" baseline="-25000" dirty="0" err="1" smtClean="0"/>
              <a:t>a</a:t>
            </a:r>
            <a:r>
              <a:rPr lang="en-US" altLang="zh-CN" dirty="0" err="1" smtClean="0"/>
              <a:t>b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m=</a:t>
            </a:r>
          </a:p>
          <a:p>
            <a:pPr lvl="1"/>
            <a:r>
              <a:rPr lang="en-US" altLang="zh-CN" dirty="0" smtClean="0"/>
              <a:t>for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 to m-1 {</a:t>
            </a:r>
          </a:p>
          <a:p>
            <a:pPr lvl="1"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计算</a:t>
            </a:r>
            <a:r>
              <a:rPr lang="en-US" altLang="zh-CN" dirty="0" err="1" smtClean="0"/>
              <a:t>a</a:t>
            </a:r>
            <a:r>
              <a:rPr lang="en-US" altLang="zh-CN" baseline="30000" dirty="0" err="1" smtClean="0"/>
              <a:t>mi</a:t>
            </a:r>
            <a:endParaRPr lang="en-US" altLang="zh-CN" baseline="30000" dirty="0" smtClean="0"/>
          </a:p>
          <a:p>
            <a:pPr lvl="1"/>
            <a:r>
              <a:rPr lang="en-US" altLang="zh-CN" dirty="0" smtClean="0"/>
              <a:t>}</a:t>
            </a:r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个有序对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i,a</a:t>
            </a:r>
            <a:r>
              <a:rPr lang="en-US" altLang="zh-CN" baseline="30000" dirty="0" err="1" smtClean="0"/>
              <a:t>mi</a:t>
            </a:r>
            <a:r>
              <a:rPr lang="en-US" altLang="zh-CN" dirty="0" smtClean="0"/>
              <a:t>)</a:t>
            </a:r>
            <a:r>
              <a:rPr lang="zh-CN" altLang="en-US" dirty="0" smtClean="0"/>
              <a:t>基于第二个元素值大小进行排序，得到列表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1</a:t>
            </a:r>
          </a:p>
          <a:p>
            <a:pPr lvl="1"/>
            <a:r>
              <a:rPr lang="en-US" altLang="zh-CN" dirty="0" smtClean="0"/>
              <a:t>for j = 0 to m - 1 {</a:t>
            </a:r>
          </a:p>
          <a:p>
            <a:pPr lvl="1"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计算</a:t>
            </a:r>
            <a:r>
              <a:rPr lang="en-US" altLang="zh-CN" dirty="0" err="1" smtClean="0"/>
              <a:t>ba</a:t>
            </a:r>
            <a:r>
              <a:rPr lang="en-US" altLang="zh-CN" baseline="30000" dirty="0" smtClean="0"/>
              <a:t>-j</a:t>
            </a:r>
          </a:p>
          <a:p>
            <a:pPr lvl="1"/>
            <a:r>
              <a:rPr lang="en-US" altLang="zh-CN" dirty="0" smtClean="0"/>
              <a:t>}</a:t>
            </a:r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个有序对</a:t>
            </a:r>
            <a:r>
              <a:rPr lang="en-US" altLang="zh-CN" dirty="0" smtClean="0"/>
              <a:t>(j,ba</a:t>
            </a:r>
            <a:r>
              <a:rPr lang="en-US" altLang="zh-CN" baseline="30000" dirty="0" smtClean="0"/>
              <a:t>-1</a:t>
            </a:r>
            <a:r>
              <a:rPr lang="en-US" altLang="zh-CN" dirty="0" smtClean="0"/>
              <a:t>)</a:t>
            </a:r>
            <a:r>
              <a:rPr lang="zh-CN" altLang="en-US" dirty="0" smtClean="0"/>
              <a:t>基于第二个元素值大小进行排序，得到列表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2</a:t>
            </a:r>
          </a:p>
          <a:p>
            <a:pPr lvl="1"/>
            <a:r>
              <a:rPr lang="zh-CN" altLang="en-US" dirty="0" smtClean="0"/>
              <a:t>找到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i,y</a:t>
            </a:r>
            <a:r>
              <a:rPr lang="en-US" altLang="zh-CN" dirty="0" smtClean="0"/>
              <a:t>)</a:t>
            </a:r>
            <a:r>
              <a:rPr lang="zh-CN" altLang="en-US" dirty="0" smtClean="0"/>
              <a:t>∈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且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j,y</a:t>
            </a:r>
            <a:r>
              <a:rPr lang="en-US" altLang="zh-CN" dirty="0" smtClean="0"/>
              <a:t>)</a:t>
            </a:r>
            <a:r>
              <a:rPr lang="zh-CN" altLang="en-US" dirty="0" smtClean="0"/>
              <a:t>∈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(</a:t>
            </a:r>
            <a:r>
              <a:rPr lang="zh-CN" altLang="en-US" dirty="0" smtClean="0"/>
              <a:t>即找到两个具有相同第二坐标的对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log</a:t>
            </a:r>
            <a:r>
              <a:rPr lang="en-US" altLang="zh-CN" baseline="-25000" dirty="0" err="1" smtClean="0"/>
              <a:t>a</a:t>
            </a:r>
            <a:r>
              <a:rPr lang="en-US" altLang="zh-CN" dirty="0" err="1" smtClean="0"/>
              <a:t>b</a:t>
            </a:r>
            <a:r>
              <a:rPr lang="en-US" altLang="zh-CN" dirty="0" smtClean="0"/>
              <a:t>=(</a:t>
            </a:r>
            <a:r>
              <a:rPr lang="en-US" altLang="zh-CN" dirty="0" err="1" smtClean="0"/>
              <a:t>mi+j</a:t>
            </a:r>
            <a:r>
              <a:rPr lang="en-US" altLang="zh-CN" dirty="0" smtClean="0"/>
              <a:t>) mod n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691681" y="2204864"/>
          <a:ext cx="808617" cy="539079"/>
        </p:xfrm>
        <a:graphic>
          <a:graphicData uri="http://schemas.openxmlformats.org/presentationml/2006/ole">
            <p:oleObj spid="_x0000_s95233" name="Equation" r:id="rId3" imgW="380880" imgH="3301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离散对数问题的算法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Shanks</a:t>
            </a:r>
            <a:r>
              <a:rPr lang="zh-CN" altLang="en-US" smtClean="0"/>
              <a:t>算法有效性分析</a:t>
            </a:r>
            <a:endParaRPr lang="en-US" altLang="zh-CN" smtClean="0"/>
          </a:p>
          <a:p>
            <a:pPr lvl="1"/>
            <a:r>
              <a:rPr lang="zh-CN" altLang="en-US" smtClean="0"/>
              <a:t>因为</a:t>
            </a:r>
            <a:r>
              <a:rPr lang="en-US" altLang="zh-CN" smtClean="0"/>
              <a:t>(i,y)</a:t>
            </a:r>
            <a:r>
              <a:rPr lang="zh-CN" altLang="en-US" smtClean="0"/>
              <a:t>∈</a:t>
            </a:r>
            <a:r>
              <a:rPr lang="en-US" altLang="zh-CN" smtClean="0"/>
              <a:t>L</a:t>
            </a:r>
            <a:r>
              <a:rPr lang="en-US" altLang="zh-CN" baseline="-25000" smtClean="0"/>
              <a:t>1</a:t>
            </a:r>
            <a:r>
              <a:rPr lang="zh-CN" altLang="en-US" smtClean="0"/>
              <a:t>且</a:t>
            </a:r>
            <a:r>
              <a:rPr lang="en-US" altLang="zh-CN" smtClean="0"/>
              <a:t>(j,y)</a:t>
            </a:r>
            <a:r>
              <a:rPr lang="zh-CN" altLang="en-US" smtClean="0"/>
              <a:t>∈</a:t>
            </a:r>
            <a:r>
              <a:rPr lang="en-US" altLang="zh-CN" smtClean="0"/>
              <a:t>L</a:t>
            </a:r>
            <a:r>
              <a:rPr lang="en-US" altLang="zh-CN" baseline="-25000" smtClean="0"/>
              <a:t>2</a:t>
            </a:r>
            <a:r>
              <a:rPr lang="zh-CN" altLang="en-US" smtClean="0"/>
              <a:t>，因此有</a:t>
            </a:r>
            <a:endParaRPr lang="en-US" altLang="zh-CN" smtClean="0"/>
          </a:p>
          <a:p>
            <a:pPr lvl="1"/>
            <a:r>
              <a:rPr lang="en-US" altLang="zh-CN" smtClean="0"/>
              <a:t>a</a:t>
            </a:r>
            <a:r>
              <a:rPr lang="en-US" altLang="zh-CN" baseline="30000" smtClean="0"/>
              <a:t>mi</a:t>
            </a:r>
            <a:r>
              <a:rPr lang="en-US" altLang="zh-CN" smtClean="0"/>
              <a:t> = y = ba</a:t>
            </a:r>
            <a:r>
              <a:rPr lang="en-US" altLang="zh-CN" baseline="30000" smtClean="0"/>
              <a:t>-j</a:t>
            </a:r>
            <a:r>
              <a:rPr lang="zh-CN" altLang="en-US" smtClean="0"/>
              <a:t>，即</a:t>
            </a:r>
            <a:r>
              <a:rPr lang="en-US" altLang="zh-CN" smtClean="0"/>
              <a:t>a</a:t>
            </a:r>
            <a:r>
              <a:rPr lang="en-US" altLang="zh-CN" baseline="30000" smtClean="0"/>
              <a:t>mi+j</a:t>
            </a:r>
            <a:r>
              <a:rPr lang="en-US" altLang="zh-CN" smtClean="0"/>
              <a:t> = b</a:t>
            </a:r>
          </a:p>
          <a:p>
            <a:pPr lvl="1"/>
            <a:r>
              <a:rPr lang="zh-CN" altLang="en-US" smtClean="0"/>
              <a:t>因此</a:t>
            </a:r>
            <a:r>
              <a:rPr lang="en-US" altLang="zh-CN" smtClean="0"/>
              <a:t>log</a:t>
            </a:r>
            <a:r>
              <a:rPr lang="en-US" altLang="zh-CN" baseline="-25000" smtClean="0"/>
              <a:t>a</a:t>
            </a:r>
            <a:r>
              <a:rPr lang="en-US" altLang="zh-CN" smtClean="0"/>
              <a:t>b=mi+j</a:t>
            </a:r>
          </a:p>
          <a:p>
            <a:pPr lvl="1"/>
            <a:r>
              <a:rPr lang="zh-CN" altLang="en-US" smtClean="0"/>
              <a:t>又因为</a:t>
            </a:r>
            <a:r>
              <a:rPr lang="en-US" altLang="zh-CN" smtClean="0"/>
              <a:t>log</a:t>
            </a:r>
            <a:r>
              <a:rPr lang="en-US" altLang="zh-CN" baseline="-25000" smtClean="0"/>
              <a:t>a</a:t>
            </a:r>
            <a:r>
              <a:rPr lang="en-US" altLang="zh-CN" smtClean="0"/>
              <a:t>b</a:t>
            </a:r>
            <a:r>
              <a:rPr lang="zh-CN" altLang="en-US" smtClean="0"/>
              <a:t>≤</a:t>
            </a:r>
            <a:r>
              <a:rPr lang="en-US" altLang="zh-CN" smtClean="0"/>
              <a:t>n-1</a:t>
            </a:r>
            <a:r>
              <a:rPr lang="zh-CN" altLang="en-US" smtClean="0"/>
              <a:t>≤</a:t>
            </a:r>
            <a:r>
              <a:rPr lang="en-US" altLang="zh-CN" smtClean="0"/>
              <a:t>m</a:t>
            </a:r>
            <a:r>
              <a:rPr lang="en-US" altLang="zh-CN" baseline="30000" smtClean="0"/>
              <a:t>2</a:t>
            </a:r>
            <a:r>
              <a:rPr lang="en-US" altLang="zh-CN" smtClean="0"/>
              <a:t>-1=m(m-1)+(m-1)</a:t>
            </a:r>
          </a:p>
          <a:p>
            <a:pPr lvl="1"/>
            <a:r>
              <a:rPr lang="zh-CN" altLang="en-US" smtClean="0"/>
              <a:t>而</a:t>
            </a:r>
            <a:r>
              <a:rPr lang="en-US" altLang="zh-CN" smtClean="0"/>
              <a:t>0</a:t>
            </a:r>
            <a:r>
              <a:rPr lang="zh-CN" altLang="en-US" smtClean="0"/>
              <a:t>≤ </a:t>
            </a:r>
            <a:r>
              <a:rPr lang="en-US" altLang="zh-CN" smtClean="0"/>
              <a:t>i,j</a:t>
            </a:r>
            <a:r>
              <a:rPr lang="zh-CN" altLang="en-US" smtClean="0"/>
              <a:t> ≤</a:t>
            </a:r>
            <a:r>
              <a:rPr lang="en-US" altLang="zh-CN" smtClean="0"/>
              <a:t>m-1</a:t>
            </a:r>
            <a:r>
              <a:rPr lang="zh-CN" altLang="en-US" smtClean="0"/>
              <a:t>，因此算法一定能成功</a:t>
            </a:r>
            <a:endParaRPr lang="en-US" altLang="zh-CN" smtClean="0"/>
          </a:p>
          <a:p>
            <a:r>
              <a:rPr lang="zh-CN" altLang="en-US" smtClean="0"/>
              <a:t>算法的时间复杂度和空间复杂度均为</a:t>
            </a:r>
            <a:r>
              <a:rPr lang="en-US" altLang="zh-CN" smtClean="0"/>
              <a:t>O(m)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Shanks</a:t>
            </a:r>
            <a:r>
              <a:rPr lang="zh-CN" altLang="en-US" smtClean="0"/>
              <a:t>算法举例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用</a:t>
            </a:r>
            <a:r>
              <a:rPr lang="en-US" altLang="zh-CN" sz="2800" dirty="0" smtClean="0"/>
              <a:t>Shanks</a:t>
            </a:r>
            <a:r>
              <a:rPr lang="zh-CN" altLang="en-US" sz="2800" dirty="0" smtClean="0"/>
              <a:t>算法计算模</a:t>
            </a:r>
            <a:r>
              <a:rPr lang="en-US" altLang="zh-CN" sz="2800" dirty="0" smtClean="0"/>
              <a:t>809</a:t>
            </a:r>
            <a:r>
              <a:rPr lang="zh-CN" altLang="en-US" sz="2800" dirty="0" smtClean="0"/>
              <a:t>下的</a:t>
            </a:r>
            <a:r>
              <a:rPr lang="en-US" altLang="zh-CN" sz="2800" dirty="0" smtClean="0"/>
              <a:t>log</a:t>
            </a:r>
            <a:r>
              <a:rPr lang="en-US" altLang="zh-CN" sz="2800" baseline="-25000" dirty="0" smtClean="0"/>
              <a:t>3</a:t>
            </a:r>
            <a:r>
              <a:rPr lang="en-US" altLang="zh-CN" sz="2800" dirty="0" smtClean="0"/>
              <a:t>525</a:t>
            </a:r>
          </a:p>
          <a:p>
            <a:pPr lvl="1"/>
            <a:r>
              <a:rPr lang="zh-CN" altLang="en-US" sz="2400" dirty="0" smtClean="0"/>
              <a:t>可知</a:t>
            </a:r>
            <a:r>
              <a:rPr lang="en-US" altLang="zh-CN" sz="2400" smtClean="0"/>
              <a:t>n=808</a:t>
            </a:r>
            <a:r>
              <a:rPr lang="zh-CN" altLang="en-US" sz="2400" smtClean="0"/>
              <a:t>，</a:t>
            </a:r>
            <a:r>
              <a:rPr lang="en-US" altLang="zh-CN" sz="2400" dirty="0" smtClean="0"/>
              <a:t>a=3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b=525</a:t>
            </a:r>
          </a:p>
          <a:p>
            <a:pPr lvl="1"/>
            <a:r>
              <a:rPr lang="en-US" altLang="zh-CN" sz="2400" dirty="0" smtClean="0"/>
              <a:t>m=                                     = 29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a</a:t>
            </a:r>
            <a:r>
              <a:rPr lang="en-US" altLang="zh-CN" sz="2400" baseline="30000" dirty="0" smtClean="0"/>
              <a:t>m</a:t>
            </a:r>
            <a:r>
              <a:rPr lang="en-US" altLang="zh-CN" sz="2400" dirty="0" smtClean="0"/>
              <a:t>=3</a:t>
            </a:r>
            <a:r>
              <a:rPr lang="en-US" altLang="zh-CN" sz="2400" baseline="30000" dirty="0" smtClean="0"/>
              <a:t>29</a:t>
            </a:r>
            <a:r>
              <a:rPr lang="en-US" altLang="zh-CN" sz="2400" dirty="0" smtClean="0"/>
              <a:t>mod 809=99</a:t>
            </a:r>
          </a:p>
          <a:p>
            <a:pPr lvl="1"/>
            <a:r>
              <a:rPr lang="zh-CN" altLang="en-US" sz="2400" dirty="0" smtClean="0"/>
              <a:t>计算有序对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i,a</a:t>
            </a:r>
            <a:r>
              <a:rPr lang="en-US" altLang="zh-CN" sz="2400" baseline="30000" dirty="0" err="1" smtClean="0"/>
              <a:t>mi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，其中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 ≤ 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≤</a:t>
            </a:r>
            <a:r>
              <a:rPr lang="en-US" altLang="zh-CN" sz="2400" dirty="0" smtClean="0"/>
              <a:t>m-1</a:t>
            </a:r>
            <a:r>
              <a:rPr lang="zh-CN" altLang="en-US" sz="2400" dirty="0" smtClean="0"/>
              <a:t>，得到</a:t>
            </a:r>
            <a:endParaRPr lang="en-US" altLang="zh-CN" sz="2400" dirty="0" smtClean="0"/>
          </a:p>
          <a:p>
            <a:pPr lvl="2"/>
            <a:r>
              <a:rPr lang="en-US" altLang="zh-CN" sz="1800" dirty="0" smtClean="0"/>
              <a:t>(0,1)    (1,99)    (2,93)    (3,308)    (4,559)    (5,329)    </a:t>
            </a:r>
          </a:p>
          <a:p>
            <a:pPr lvl="2"/>
            <a:r>
              <a:rPr lang="en-US" altLang="zh-CN" sz="1800" dirty="0" smtClean="0"/>
              <a:t>(6,211)    (7,664)    (8,207)    (9,268)    (10,644)    </a:t>
            </a:r>
          </a:p>
          <a:p>
            <a:pPr lvl="2"/>
            <a:r>
              <a:rPr lang="en-US" altLang="zh-CN" sz="1800" dirty="0" smtClean="0"/>
              <a:t>(11,654)    (12,26)    (13,147)    (14,800)    (15,727)</a:t>
            </a:r>
          </a:p>
          <a:p>
            <a:pPr lvl="2"/>
            <a:r>
              <a:rPr lang="en-US" altLang="zh-CN" sz="1800" dirty="0" smtClean="0"/>
              <a:t>(16,781)    (17,464)    (18,632)    (19,275)    (20,528)</a:t>
            </a:r>
          </a:p>
          <a:p>
            <a:pPr lvl="2"/>
            <a:r>
              <a:rPr lang="en-US" altLang="zh-CN" sz="1800" dirty="0" smtClean="0"/>
              <a:t>(21,496)    (22,564)    (23,15)    (24,676)    (25,585)</a:t>
            </a:r>
          </a:p>
          <a:p>
            <a:pPr lvl="2"/>
            <a:r>
              <a:rPr lang="en-US" altLang="zh-CN" sz="1800" dirty="0" smtClean="0"/>
              <a:t>(26,575)    (27,295)    (28,81)</a:t>
            </a:r>
          </a:p>
          <a:p>
            <a:pPr lvl="1"/>
            <a:r>
              <a:rPr lang="zh-CN" altLang="en-US" sz="2400" dirty="0" smtClean="0"/>
              <a:t>将该列表按第二个元素值排序得到</a:t>
            </a:r>
            <a:r>
              <a:rPr lang="en-US" altLang="zh-CN" sz="2400" dirty="0" smtClean="0"/>
              <a:t>L</a:t>
            </a:r>
            <a:r>
              <a:rPr lang="en-US" altLang="zh-CN" sz="2400" baseline="-25000" dirty="0" smtClean="0"/>
              <a:t>1</a:t>
            </a:r>
            <a:endParaRPr lang="zh-CN" altLang="en-US" sz="2400" baseline="-25000" dirty="0"/>
          </a:p>
        </p:txBody>
      </p:sp>
      <p:graphicFrame>
        <p:nvGraphicFramePr>
          <p:cNvPr id="107522" name="Object 2"/>
          <p:cNvGraphicFramePr>
            <a:graphicFrameLocks noChangeAspect="1"/>
          </p:cNvGraphicFramePr>
          <p:nvPr/>
        </p:nvGraphicFramePr>
        <p:xfrm>
          <a:off x="1763688" y="2515311"/>
          <a:ext cx="2376264" cy="553649"/>
        </p:xfrm>
        <a:graphic>
          <a:graphicData uri="http://schemas.openxmlformats.org/presentationml/2006/ole">
            <p:oleObj spid="_x0000_s107522" name="Equation" r:id="rId3" imgW="1091880" imgH="3301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Shanks</a:t>
            </a:r>
            <a:r>
              <a:rPr lang="zh-CN" altLang="en-US" smtClean="0"/>
              <a:t>算法举例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2400" dirty="0" smtClean="0"/>
              <a:t>计算有序对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j,b</a:t>
            </a:r>
            <a:r>
              <a:rPr lang="en-US" altLang="zh-CN" sz="2400" dirty="0" smtClean="0"/>
              <a:t>×(</a:t>
            </a:r>
            <a:r>
              <a:rPr lang="en-US" altLang="zh-CN" sz="2400" dirty="0" err="1" smtClean="0"/>
              <a:t>a</a:t>
            </a:r>
            <a:r>
              <a:rPr lang="en-US" altLang="zh-CN" sz="2400" baseline="30000" dirty="0" err="1" smtClean="0"/>
              <a:t>j</a:t>
            </a:r>
            <a:r>
              <a:rPr lang="en-US" altLang="zh-CN" sz="2400" dirty="0" smtClean="0"/>
              <a:t>)</a:t>
            </a:r>
            <a:r>
              <a:rPr lang="en-US" altLang="zh-CN" sz="2400" baseline="30000" dirty="0" smtClean="0"/>
              <a:t>-1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，其中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 ≤ 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≤</a:t>
            </a:r>
            <a:r>
              <a:rPr lang="en-US" altLang="zh-CN" sz="2400" dirty="0" smtClean="0"/>
              <a:t>m-1</a:t>
            </a:r>
            <a:r>
              <a:rPr lang="zh-CN" altLang="en-US" sz="2400" dirty="0" smtClean="0"/>
              <a:t>，得到</a:t>
            </a:r>
            <a:endParaRPr lang="en-US" altLang="zh-CN" sz="2400" dirty="0" smtClean="0"/>
          </a:p>
          <a:p>
            <a:pPr lvl="2"/>
            <a:r>
              <a:rPr lang="en-US" altLang="zh-CN" sz="1800" dirty="0" smtClean="0"/>
              <a:t>(0,525)    (1,175)    (2,328)    (3,379)    (4,396)</a:t>
            </a:r>
          </a:p>
          <a:p>
            <a:pPr lvl="2"/>
            <a:r>
              <a:rPr lang="en-US" altLang="zh-CN" sz="1800" dirty="0" smtClean="0"/>
              <a:t>(5,132)    (6,44)    (7,554)    (8,724)    (9,511)</a:t>
            </a:r>
          </a:p>
          <a:p>
            <a:pPr lvl="2"/>
            <a:r>
              <a:rPr lang="en-US" altLang="zh-CN" sz="1800" dirty="0" smtClean="0"/>
              <a:t>(10,440)    (11,686)    (12,768)    (13,256)    (14,355)</a:t>
            </a:r>
          </a:p>
          <a:p>
            <a:pPr lvl="2"/>
            <a:r>
              <a:rPr lang="en-US" altLang="zh-CN" sz="1800" dirty="0" smtClean="0"/>
              <a:t>(15,388)    (16,399)    (17,133)    (18,314)    (19,644)</a:t>
            </a:r>
          </a:p>
          <a:p>
            <a:pPr lvl="2"/>
            <a:r>
              <a:rPr lang="en-US" altLang="zh-CN" sz="1800" dirty="0" smtClean="0"/>
              <a:t>(20,754)    (21,521)    (22,713)    (23,777)    (24,259)</a:t>
            </a:r>
          </a:p>
          <a:p>
            <a:pPr lvl="2"/>
            <a:r>
              <a:rPr lang="en-US" altLang="zh-CN" sz="1800" dirty="0" smtClean="0"/>
              <a:t>(25,356)    (26,658)    (27,489)    (28,163)</a:t>
            </a:r>
          </a:p>
          <a:p>
            <a:pPr lvl="1"/>
            <a:r>
              <a:rPr lang="zh-CN" altLang="en-US" sz="2400" dirty="0" smtClean="0"/>
              <a:t>将该列表按第二个元素值排序得到</a:t>
            </a:r>
            <a:r>
              <a:rPr lang="en-US" altLang="zh-CN" sz="2400" dirty="0" smtClean="0"/>
              <a:t>L</a:t>
            </a:r>
            <a:r>
              <a:rPr lang="en-US" altLang="zh-CN" sz="2400" baseline="-25000" dirty="0" smtClean="0"/>
              <a:t>2</a:t>
            </a:r>
            <a:endParaRPr lang="zh-CN" altLang="en-US" sz="2400" baseline="-25000" dirty="0" smtClean="0"/>
          </a:p>
          <a:p>
            <a:pPr lvl="1"/>
            <a:r>
              <a:rPr lang="zh-CN" altLang="en-US" sz="2400" dirty="0" smtClean="0"/>
              <a:t>遍历</a:t>
            </a:r>
            <a:r>
              <a:rPr lang="en-US" altLang="zh-CN" sz="2400" dirty="0" smtClean="0"/>
              <a:t>L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L</a:t>
            </a:r>
            <a:r>
              <a:rPr lang="en-US" altLang="zh-CN" sz="2400" baseline="-25000" dirty="0" smtClean="0"/>
              <a:t>2</a:t>
            </a:r>
            <a:r>
              <a:rPr lang="zh-CN" altLang="en-US" sz="2400" dirty="0" smtClean="0"/>
              <a:t>，找到第二个元素相同有序对，发现</a:t>
            </a:r>
            <a:r>
              <a:rPr lang="en-US" altLang="zh-CN" sz="2400" dirty="0" smtClean="0"/>
              <a:t>(10,644)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L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 smtClean="0"/>
              <a:t>中且</a:t>
            </a:r>
            <a:r>
              <a:rPr lang="en-US" altLang="zh-CN" sz="2400" dirty="0" smtClean="0"/>
              <a:t>(19,644)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L</a:t>
            </a:r>
            <a:r>
              <a:rPr lang="en-US" altLang="zh-CN" sz="2400" baseline="-25000" dirty="0" smtClean="0"/>
              <a:t>2</a:t>
            </a:r>
            <a:r>
              <a:rPr lang="zh-CN" altLang="en-US" sz="2400" dirty="0" smtClean="0"/>
              <a:t>中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因此</a:t>
            </a:r>
            <a:r>
              <a:rPr lang="en-US" altLang="zh-CN" sz="2400" dirty="0" smtClean="0"/>
              <a:t>log</a:t>
            </a:r>
            <a:r>
              <a:rPr lang="en-US" altLang="zh-CN" sz="2400" baseline="-25000" dirty="0" smtClean="0"/>
              <a:t>3</a:t>
            </a:r>
            <a:r>
              <a:rPr lang="en-US" altLang="zh-CN" sz="2400" dirty="0" smtClean="0"/>
              <a:t>525=</a:t>
            </a:r>
            <a:r>
              <a:rPr lang="en-US" altLang="zh-CN" sz="2400" dirty="0" err="1" smtClean="0"/>
              <a:t>mi+j</a:t>
            </a:r>
            <a:r>
              <a:rPr lang="en-US" altLang="zh-CN" sz="2400" dirty="0" smtClean="0"/>
              <a:t>=29×10+19=309</a:t>
            </a:r>
          </a:p>
          <a:p>
            <a:pPr lvl="2"/>
            <a:endParaRPr lang="en-US" altLang="zh-CN" sz="1800" dirty="0" smtClean="0"/>
          </a:p>
          <a:p>
            <a:pPr lvl="2"/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Alice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Bob</a:t>
            </a:r>
            <a:r>
              <a:rPr lang="zh-CN" altLang="en-US" dirty="0" smtClean="0"/>
              <a:t>采用</a:t>
            </a:r>
            <a:r>
              <a:rPr lang="en-US" altLang="zh-CN" dirty="0" err="1" smtClean="0"/>
              <a:t>ElGamal</a:t>
            </a:r>
            <a:r>
              <a:rPr lang="zh-CN" altLang="en-US" dirty="0" smtClean="0"/>
              <a:t>算法进行通信加密，</a:t>
            </a:r>
            <a:r>
              <a:rPr lang="en-US" altLang="zh-CN" dirty="0" smtClean="0"/>
              <a:t>Alice</a:t>
            </a:r>
            <a:r>
              <a:rPr lang="zh-CN" altLang="en-US" dirty="0" smtClean="0"/>
              <a:t>的公开密钥是</a:t>
            </a:r>
            <a:r>
              <a:rPr lang="en-US" altLang="zh-CN" dirty="0" smtClean="0"/>
              <a:t>(n=17,g=3,b=13)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Bob</a:t>
            </a:r>
            <a:r>
              <a:rPr lang="zh-CN" altLang="en-US" dirty="0" smtClean="0"/>
              <a:t>的公开密钥是</a:t>
            </a:r>
            <a:r>
              <a:rPr lang="en-US" altLang="zh-CN" dirty="0" smtClean="0"/>
              <a:t>(n=23,g=7,b=11)</a:t>
            </a:r>
            <a:r>
              <a:rPr lang="zh-CN" altLang="en-US" dirty="0" smtClean="0"/>
              <a:t>，现截获到</a:t>
            </a:r>
            <a:r>
              <a:rPr lang="en-US" altLang="zh-CN" dirty="0" smtClean="0"/>
              <a:t>Bob</a:t>
            </a:r>
            <a:r>
              <a:rPr lang="zh-CN" altLang="en-US" dirty="0" smtClean="0"/>
              <a:t>发给</a:t>
            </a:r>
            <a:r>
              <a:rPr lang="en-US" altLang="zh-CN" dirty="0" smtClean="0"/>
              <a:t>Alice</a:t>
            </a:r>
            <a:r>
              <a:rPr lang="zh-CN" altLang="en-US" dirty="0" smtClean="0"/>
              <a:t>的密文</a:t>
            </a:r>
            <a:r>
              <a:rPr lang="en-US" altLang="zh-CN" dirty="0" smtClean="0"/>
              <a:t>(5,2)</a:t>
            </a:r>
            <a:r>
              <a:rPr lang="zh-CN" altLang="en-US" dirty="0" smtClean="0"/>
              <a:t>，试破译该密文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公开密钥算法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对称密码的第二大问题：密钥管理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000099"/>
                </a:solidFill>
              </a:rPr>
              <a:t>N</a:t>
            </a:r>
            <a:r>
              <a:rPr lang="zh-CN" altLang="en-US" smtClean="0">
                <a:solidFill>
                  <a:srgbClr val="000099"/>
                </a:solidFill>
              </a:rPr>
              <a:t>个用户之间相互通信，每人需要保存</a:t>
            </a:r>
            <a:r>
              <a:rPr lang="en-US" altLang="zh-CN" smtClean="0">
                <a:solidFill>
                  <a:srgbClr val="FF0000"/>
                </a:solidFill>
              </a:rPr>
              <a:t>N-1</a:t>
            </a:r>
            <a:r>
              <a:rPr lang="zh-CN" altLang="en-US" smtClean="0">
                <a:solidFill>
                  <a:srgbClr val="000099"/>
                </a:solidFill>
              </a:rPr>
              <a:t>个密钥，系统需要完成</a:t>
            </a:r>
            <a:r>
              <a:rPr lang="en-US" altLang="zh-CN" smtClean="0">
                <a:solidFill>
                  <a:srgbClr val="FF0000"/>
                </a:solidFill>
              </a:rPr>
              <a:t>N×(N-1)÷2</a:t>
            </a:r>
            <a:r>
              <a:rPr lang="zh-CN" altLang="en-US" smtClean="0">
                <a:solidFill>
                  <a:srgbClr val="000099"/>
                </a:solidFill>
              </a:rPr>
              <a:t>次密钥的交换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000099"/>
                </a:solidFill>
              </a:rPr>
              <a:t>一个</a:t>
            </a:r>
            <a:r>
              <a:rPr lang="en-US" altLang="zh-CN" smtClean="0">
                <a:solidFill>
                  <a:srgbClr val="000099"/>
                </a:solidFill>
              </a:rPr>
              <a:t>5000</a:t>
            </a:r>
            <a:r>
              <a:rPr lang="zh-CN" altLang="en-US" smtClean="0">
                <a:solidFill>
                  <a:srgbClr val="000099"/>
                </a:solidFill>
              </a:rPr>
              <a:t>用户的网络，要保证每个用户能相互加密通信，总共需要完成</a:t>
            </a:r>
            <a:r>
              <a:rPr lang="en-US" altLang="zh-CN" smtClean="0">
                <a:solidFill>
                  <a:srgbClr val="000099"/>
                </a:solidFill>
              </a:rPr>
              <a:t>12,497,500</a:t>
            </a:r>
            <a:r>
              <a:rPr lang="zh-CN" altLang="en-US" smtClean="0">
                <a:solidFill>
                  <a:srgbClr val="000099"/>
                </a:solidFill>
              </a:rPr>
              <a:t>次密钥交换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en-US" altLang="zh-CN" smtClean="0">
                <a:latin typeface="楷体_GB2312" pitchFamily="49" charset="-122"/>
              </a:rPr>
              <a:t>RSA</a:t>
            </a:r>
            <a:r>
              <a:rPr lang="zh-CN" altLang="en-US" smtClean="0">
                <a:latin typeface="楷体_GB2312" pitchFamily="49" charset="-122"/>
              </a:rPr>
              <a:t>算法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153400" cy="4419600"/>
          </a:xfrm>
        </p:spPr>
        <p:txBody>
          <a:bodyPr/>
          <a:lstStyle/>
          <a:p>
            <a:pPr marL="514350" indent="-457200"/>
            <a:r>
              <a:rPr lang="en-US" altLang="zh-CN" dirty="0" smtClean="0">
                <a:latin typeface="楷体_GB2312" pitchFamily="49" charset="-122"/>
              </a:rPr>
              <a:t>Ron </a:t>
            </a:r>
            <a:r>
              <a:rPr lang="en-US" altLang="zh-CN" dirty="0" err="1" smtClean="0">
                <a:latin typeface="楷体_GB2312" pitchFamily="49" charset="-122"/>
              </a:rPr>
              <a:t>Rivest</a:t>
            </a:r>
            <a:r>
              <a:rPr lang="en-US" altLang="zh-CN" dirty="0" smtClean="0">
                <a:latin typeface="楷体_GB2312" pitchFamily="49" charset="-122"/>
              </a:rPr>
              <a:t>, </a:t>
            </a:r>
            <a:r>
              <a:rPr lang="en-US" altLang="zh-CN" dirty="0" err="1" smtClean="0">
                <a:latin typeface="楷体_GB2312" pitchFamily="49" charset="-122"/>
              </a:rPr>
              <a:t>Adi</a:t>
            </a:r>
            <a:r>
              <a:rPr lang="en-US" altLang="zh-CN" dirty="0" smtClean="0">
                <a:latin typeface="楷体_GB2312" pitchFamily="49" charset="-122"/>
              </a:rPr>
              <a:t> Shamir, Leonard </a:t>
            </a:r>
            <a:r>
              <a:rPr lang="en-US" altLang="zh-CN" dirty="0" err="1" smtClean="0">
                <a:latin typeface="楷体_GB2312" pitchFamily="49" charset="-122"/>
              </a:rPr>
              <a:t>Adleman</a:t>
            </a:r>
            <a:r>
              <a:rPr lang="zh-CN" altLang="en-US" dirty="0" smtClean="0">
                <a:latin typeface="楷体_GB2312" pitchFamily="49" charset="-122"/>
              </a:rPr>
              <a:t>发明于</a:t>
            </a:r>
            <a:r>
              <a:rPr lang="en-US" altLang="zh-CN" dirty="0" smtClean="0">
                <a:latin typeface="楷体_GB2312" pitchFamily="49" charset="-122"/>
              </a:rPr>
              <a:t>1977</a:t>
            </a:r>
            <a:r>
              <a:rPr lang="zh-CN" altLang="en-US" dirty="0" smtClean="0">
                <a:latin typeface="楷体_GB2312" pitchFamily="49" charset="-122"/>
              </a:rPr>
              <a:t>年</a:t>
            </a:r>
          </a:p>
          <a:p>
            <a:pPr marL="514350" indent="-457200"/>
            <a:r>
              <a:rPr lang="zh-CN" altLang="en-US" dirty="0" smtClean="0">
                <a:latin typeface="楷体_GB2312" pitchFamily="49" charset="-122"/>
              </a:rPr>
              <a:t>是第一个较完善的公开密钥算法</a:t>
            </a:r>
          </a:p>
          <a:p>
            <a:pPr marL="514350" indent="-457200"/>
            <a:r>
              <a:rPr lang="zh-CN" altLang="en-US" dirty="0" smtClean="0">
                <a:latin typeface="楷体_GB2312" pitchFamily="49" charset="-122"/>
              </a:rPr>
              <a:t>既可用于数据加密也可用于数字签名</a:t>
            </a:r>
          </a:p>
          <a:p>
            <a:pPr marL="514350" indent="-457200"/>
            <a:r>
              <a:rPr lang="zh-CN" altLang="en-US" dirty="0" smtClean="0">
                <a:latin typeface="楷体_GB2312" pitchFamily="49" charset="-122"/>
              </a:rPr>
              <a:t>安全性基于大数分解的难题</a:t>
            </a:r>
          </a:p>
          <a:p>
            <a:pPr marL="895350" lvl="1" indent="-381000"/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公钥和私钥经过一对大素数运算而来，破解算法的难度等价于分解这两个大素数的乘积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en-US" altLang="zh-CN" smtClean="0">
                <a:latin typeface="楷体_GB2312" pitchFamily="49" charset="-122"/>
              </a:rPr>
              <a:t>RSA</a:t>
            </a:r>
            <a:r>
              <a:rPr lang="zh-CN" altLang="en-US" smtClean="0">
                <a:latin typeface="楷体_GB2312" pitchFamily="49" charset="-122"/>
              </a:rPr>
              <a:t>算法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153400" cy="4038600"/>
          </a:xfrm>
        </p:spPr>
        <p:txBody>
          <a:bodyPr/>
          <a:lstStyle/>
          <a:p>
            <a:pPr marL="533400" indent="-533400" eaLnBrk="1" hangingPunct="1"/>
            <a:r>
              <a:rPr lang="en-US" altLang="zh-CN" dirty="0" smtClean="0">
                <a:latin typeface="楷体_GB2312" pitchFamily="49" charset="-122"/>
              </a:rPr>
              <a:t>RSA</a:t>
            </a:r>
            <a:r>
              <a:rPr lang="zh-CN" altLang="en-US" dirty="0" smtClean="0">
                <a:latin typeface="楷体_GB2312" pitchFamily="49" charset="-122"/>
              </a:rPr>
              <a:t>算法理论基础</a:t>
            </a:r>
          </a:p>
          <a:p>
            <a:pPr marL="914400" lvl="1" indent="-457200" eaLnBrk="1" hangingPunct="1"/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令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n=</a:t>
            </a:r>
            <a:r>
              <a:rPr lang="en-US" altLang="zh-CN" dirty="0" err="1" smtClean="0">
                <a:solidFill>
                  <a:srgbClr val="000099"/>
                </a:solidFill>
                <a:latin typeface="楷体_GB2312" pitchFamily="49" charset="-122"/>
              </a:rPr>
              <a:t>pq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, p</a:t>
            </a: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和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q</a:t>
            </a: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都是素数，称</a:t>
            </a:r>
          </a:p>
          <a:p>
            <a:pPr marL="914400" lvl="1" indent="-457200" eaLnBrk="1" hangingPunct="1">
              <a:buFontTx/>
              <a:buNone/>
            </a:pPr>
            <a:r>
              <a:rPr lang="zh-CN" altLang="en-US" b="1" dirty="0" smtClean="0">
                <a:solidFill>
                  <a:srgbClr val="000099"/>
                </a:solidFill>
                <a:latin typeface="楷体_GB2312" pitchFamily="49" charset="-122"/>
                <a:sym typeface="Symbol" pitchFamily="18" charset="2"/>
              </a:rPr>
              <a:t>   </a:t>
            </a:r>
            <a:r>
              <a:rPr lang="en-US" altLang="zh-CN" b="1" dirty="0" smtClean="0">
                <a:solidFill>
                  <a:srgbClr val="000099"/>
                </a:solidFill>
                <a:latin typeface="楷体_GB2312" pitchFamily="49" charset="-122"/>
              </a:rPr>
              <a:t>(n)</a:t>
            </a:r>
            <a:r>
              <a:rPr lang="zh-CN" altLang="en-US" b="1" dirty="0" smtClean="0">
                <a:solidFill>
                  <a:srgbClr val="000099"/>
                </a:solidFill>
                <a:latin typeface="楷体_GB2312" pitchFamily="49" charset="-122"/>
              </a:rPr>
              <a:t>＝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(p-1)×(q-1)</a:t>
            </a: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为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n</a:t>
            </a: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的</a:t>
            </a:r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Euler</a:t>
            </a: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数</a:t>
            </a:r>
          </a:p>
          <a:p>
            <a:pPr marL="914400" lvl="1" indent="-457200" eaLnBrk="1" hangingPunct="1"/>
            <a:r>
              <a:rPr lang="en-US" altLang="zh-CN" dirty="0" smtClean="0">
                <a:solidFill>
                  <a:srgbClr val="000099"/>
                </a:solidFill>
                <a:latin typeface="楷体_GB2312" pitchFamily="49" charset="-122"/>
              </a:rPr>
              <a:t>Euler</a:t>
            </a:r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定理</a:t>
            </a:r>
          </a:p>
          <a:p>
            <a:pPr marL="1295400" lvl="2" indent="-381000" eaLnBrk="1" hangingPunct="1"/>
            <a:r>
              <a:rPr lang="zh-CN" altLang="en-US" sz="2800" dirty="0" smtClean="0">
                <a:solidFill>
                  <a:srgbClr val="A50021"/>
                </a:solidFill>
                <a:latin typeface="楷体_GB2312" pitchFamily="49" charset="-122"/>
              </a:rPr>
              <a:t>设（</a:t>
            </a:r>
            <a:r>
              <a:rPr lang="en-US" altLang="zh-CN" sz="2800" dirty="0" err="1" smtClean="0">
                <a:solidFill>
                  <a:srgbClr val="A50021"/>
                </a:solidFill>
                <a:latin typeface="楷体_GB2312" pitchFamily="49" charset="-122"/>
              </a:rPr>
              <a:t>a,m</a:t>
            </a:r>
            <a:r>
              <a:rPr lang="zh-CN" altLang="en-US" sz="2800" dirty="0" smtClean="0">
                <a:solidFill>
                  <a:srgbClr val="A50021"/>
                </a:solidFill>
                <a:latin typeface="楷体_GB2312" pitchFamily="49" charset="-122"/>
              </a:rPr>
              <a:t>）</a:t>
            </a:r>
            <a:r>
              <a:rPr lang="en-US" altLang="zh-CN" sz="2800" dirty="0" smtClean="0">
                <a:solidFill>
                  <a:srgbClr val="A50021"/>
                </a:solidFill>
                <a:latin typeface="楷体_GB2312" pitchFamily="49" charset="-122"/>
              </a:rPr>
              <a:t>=1</a:t>
            </a:r>
            <a:r>
              <a:rPr lang="zh-CN" altLang="en-US" sz="2800" dirty="0" smtClean="0">
                <a:solidFill>
                  <a:srgbClr val="A50021"/>
                </a:solidFill>
                <a:latin typeface="楷体_GB2312" pitchFamily="49" charset="-122"/>
              </a:rPr>
              <a:t>，则有</a:t>
            </a:r>
            <a:endParaRPr lang="en-US" altLang="zh-CN" sz="2800" dirty="0" smtClean="0">
              <a:solidFill>
                <a:srgbClr val="A50021"/>
              </a:solidFill>
              <a:latin typeface="楷体_GB2312" pitchFamily="49" charset="-122"/>
            </a:endParaRPr>
          </a:p>
          <a:p>
            <a:pPr marL="1295400" lvl="2" indent="-381000" eaLnBrk="1" hangingPunct="1">
              <a:buNone/>
            </a:pPr>
            <a:r>
              <a:rPr lang="en-US" altLang="zh-CN" sz="2800" dirty="0" smtClean="0">
                <a:solidFill>
                  <a:srgbClr val="A50021"/>
                </a:solidFill>
                <a:latin typeface="楷体_GB2312" pitchFamily="49" charset="-122"/>
              </a:rPr>
              <a:t>   </a:t>
            </a:r>
            <a:endParaRPr lang="en-US" altLang="zh-CN" sz="2800" dirty="0" smtClean="0">
              <a:solidFill>
                <a:srgbClr val="FF0000"/>
              </a:solidFill>
              <a:latin typeface="楷体_GB2312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427288" y="4398963"/>
          <a:ext cx="2994025" cy="695325"/>
        </p:xfrm>
        <a:graphic>
          <a:graphicData uri="http://schemas.openxmlformats.org/presentationml/2006/ole">
            <p:oleObj spid="_x0000_s166913" name="Equation" r:id="rId4" imgW="118080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楷体_GB2312" pitchFamily="49" charset="-122"/>
              </a:rPr>
              <a:t>RSA</a:t>
            </a:r>
            <a:r>
              <a:rPr lang="zh-CN" altLang="en-US" smtClean="0">
                <a:latin typeface="楷体_GB2312" pitchFamily="49" charset="-122"/>
              </a:rPr>
              <a:t>算法</a:t>
            </a:r>
            <a:endParaRPr lang="zh-CN" altLang="en-US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153400" cy="4419600"/>
          </a:xfrm>
        </p:spPr>
        <p:txBody>
          <a:bodyPr/>
          <a:lstStyle/>
          <a:p>
            <a:pPr marL="533400" indent="-533400" eaLnBrk="1" hangingPunct="1"/>
            <a:r>
              <a:rPr lang="en-US" altLang="zh-CN" smtClean="0">
                <a:latin typeface="楷体_GB2312" pitchFamily="49" charset="-122"/>
              </a:rPr>
              <a:t>RSA</a:t>
            </a:r>
            <a:r>
              <a:rPr lang="zh-CN" altLang="en-US" smtClean="0">
                <a:latin typeface="楷体_GB2312" pitchFamily="49" charset="-122"/>
              </a:rPr>
              <a:t>算法描述</a:t>
            </a:r>
          </a:p>
          <a:p>
            <a:pPr marL="914400" lvl="1" indent="-457200" eaLnBrk="1" hangingPunct="1"/>
            <a:r>
              <a:rPr lang="zh-CN" altLang="en-US" smtClean="0">
                <a:solidFill>
                  <a:srgbClr val="000099"/>
                </a:solidFill>
                <a:latin typeface="楷体_GB2312" pitchFamily="49" charset="-122"/>
              </a:rPr>
              <a:t>生成密钥</a:t>
            </a:r>
          </a:p>
          <a:p>
            <a:pPr marL="1295400" lvl="2" indent="-381000" eaLnBrk="1" hangingPunct="1"/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选取两个大素数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p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和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q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，计算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n=pq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。</a:t>
            </a:r>
          </a:p>
          <a:p>
            <a:pPr marL="1295400" lvl="2" indent="-381000" eaLnBrk="1" hangingPunct="1"/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随机选取加密密钥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e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，使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e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和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(p-1)(q-1)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互素。</a:t>
            </a:r>
          </a:p>
          <a:p>
            <a:pPr marL="1295400" lvl="2" indent="-381000" eaLnBrk="1" hangingPunct="1"/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计算解密密钥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d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，使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ed≡1 mod(p-1)(q-1)</a:t>
            </a:r>
          </a:p>
          <a:p>
            <a:pPr marL="1295400" lvl="2" indent="-381000" eaLnBrk="1" hangingPunct="1">
              <a:buFontTx/>
              <a:buNone/>
            </a:pP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    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即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ed=k×(p-1)(q-1)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＋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1</a:t>
            </a:r>
          </a:p>
          <a:p>
            <a:pPr marL="1295400" lvl="2" indent="-381000" eaLnBrk="1" hangingPunct="1"/>
            <a:r>
              <a:rPr lang="en-US" altLang="zh-CN" smtClean="0">
                <a:solidFill>
                  <a:srgbClr val="FF0000"/>
                </a:solidFill>
                <a:latin typeface="楷体_GB2312" pitchFamily="49" charset="-122"/>
              </a:rPr>
              <a:t>e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</a:rPr>
              <a:t>和</a:t>
            </a:r>
            <a:r>
              <a:rPr lang="en-US" altLang="zh-CN" smtClean="0">
                <a:solidFill>
                  <a:srgbClr val="FF0000"/>
                </a:solidFill>
                <a:latin typeface="楷体_GB2312" pitchFamily="49" charset="-122"/>
              </a:rPr>
              <a:t>n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</a:rPr>
              <a:t>是公开密钥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，放在一个公共目录供大家访问，</a:t>
            </a:r>
            <a:r>
              <a:rPr lang="en-US" altLang="zh-CN" smtClean="0">
                <a:solidFill>
                  <a:srgbClr val="FF0000"/>
                </a:solidFill>
                <a:latin typeface="楷体_GB2312" pitchFamily="49" charset="-122"/>
              </a:rPr>
              <a:t>d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</a:rPr>
              <a:t>是私人密钥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，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p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和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q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不再需要，密钥生成后可抹去，但决不能泄漏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楷体_GB2312" pitchFamily="49" charset="-122"/>
              </a:rPr>
              <a:t>RSA</a:t>
            </a:r>
            <a:r>
              <a:rPr lang="zh-CN" altLang="en-US" smtClean="0">
                <a:latin typeface="楷体_GB2312" pitchFamily="49" charset="-122"/>
              </a:rPr>
              <a:t>算法</a:t>
            </a:r>
            <a:endParaRPr lang="zh-CN" altLang="en-US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153400" cy="4419600"/>
          </a:xfrm>
        </p:spPr>
        <p:txBody>
          <a:bodyPr/>
          <a:lstStyle/>
          <a:p>
            <a:pPr marL="533400" indent="-533400" eaLnBrk="1" hangingPunct="1"/>
            <a:r>
              <a:rPr lang="en-US" altLang="zh-CN" smtClean="0">
                <a:latin typeface="楷体_GB2312" pitchFamily="49" charset="-122"/>
              </a:rPr>
              <a:t>RSA</a:t>
            </a:r>
            <a:r>
              <a:rPr lang="zh-CN" altLang="en-US" smtClean="0">
                <a:latin typeface="楷体_GB2312" pitchFamily="49" charset="-122"/>
              </a:rPr>
              <a:t>算法描述</a:t>
            </a:r>
          </a:p>
          <a:p>
            <a:pPr marL="914400" lvl="1" indent="-457200" eaLnBrk="1" hangingPunct="1"/>
            <a:r>
              <a:rPr lang="zh-CN" altLang="en-US" smtClean="0">
                <a:solidFill>
                  <a:srgbClr val="000099"/>
                </a:solidFill>
                <a:latin typeface="楷体_GB2312" pitchFamily="49" charset="-122"/>
              </a:rPr>
              <a:t>数据加密</a:t>
            </a:r>
          </a:p>
          <a:p>
            <a:pPr marL="1295400" lvl="2" indent="-381000" eaLnBrk="1" hangingPunct="1"/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加密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m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时，首先将它分成比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n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小的数据分组，对每个分组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m</a:t>
            </a:r>
            <a:r>
              <a:rPr lang="en-US" altLang="zh-CN" baseline="-25000" smtClean="0">
                <a:solidFill>
                  <a:srgbClr val="A50021"/>
                </a:solidFill>
                <a:latin typeface="楷体_GB2312" pitchFamily="49" charset="-122"/>
              </a:rPr>
              <a:t>i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&lt;n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加密，得到密文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c</a:t>
            </a:r>
            <a:r>
              <a:rPr lang="en-US" altLang="zh-CN" baseline="-25000" smtClean="0">
                <a:solidFill>
                  <a:srgbClr val="A50021"/>
                </a:solidFill>
                <a:latin typeface="楷体_GB2312" pitchFamily="49" charset="-122"/>
              </a:rPr>
              <a:t>i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：</a:t>
            </a:r>
          </a:p>
          <a:p>
            <a:pPr marL="1295400" lvl="2" indent="-381000" eaLnBrk="1" hangingPunct="1"/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c</a:t>
            </a:r>
            <a:r>
              <a:rPr lang="en-US" altLang="zh-CN" baseline="-25000" smtClean="0">
                <a:solidFill>
                  <a:srgbClr val="A50021"/>
                </a:solidFill>
                <a:latin typeface="楷体_GB2312" pitchFamily="49" charset="-122"/>
              </a:rPr>
              <a:t>i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=m</a:t>
            </a:r>
            <a:r>
              <a:rPr lang="en-US" altLang="zh-CN" baseline="-25000" smtClean="0">
                <a:solidFill>
                  <a:srgbClr val="A50021"/>
                </a:solidFill>
                <a:latin typeface="楷体_GB2312" pitchFamily="49" charset="-122"/>
              </a:rPr>
              <a:t>i</a:t>
            </a:r>
            <a:r>
              <a:rPr lang="en-US" altLang="zh-CN" baseline="30000" smtClean="0">
                <a:solidFill>
                  <a:srgbClr val="A50021"/>
                </a:solidFill>
                <a:latin typeface="楷体_GB2312" pitchFamily="49" charset="-122"/>
              </a:rPr>
              <a:t>e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 mod n</a:t>
            </a:r>
          </a:p>
          <a:p>
            <a:pPr marL="914400" lvl="1" indent="-457200" eaLnBrk="1" hangingPunct="1"/>
            <a:r>
              <a:rPr lang="zh-CN" altLang="en-US" smtClean="0">
                <a:solidFill>
                  <a:srgbClr val="000099"/>
                </a:solidFill>
                <a:latin typeface="楷体_GB2312" pitchFamily="49" charset="-122"/>
              </a:rPr>
              <a:t>数据解密</a:t>
            </a:r>
          </a:p>
          <a:p>
            <a:pPr marL="1295400" lvl="2" indent="-381000" eaLnBrk="1" hangingPunct="1"/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解密时，对每个密文分组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c</a:t>
            </a:r>
            <a:r>
              <a:rPr lang="en-US" altLang="zh-CN" baseline="-25000" smtClean="0">
                <a:solidFill>
                  <a:srgbClr val="A50021"/>
                </a:solidFill>
                <a:latin typeface="楷体_GB2312" pitchFamily="49" charset="-122"/>
              </a:rPr>
              <a:t>i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计算：</a:t>
            </a:r>
          </a:p>
          <a:p>
            <a:pPr marL="1295400" lvl="2" indent="-381000" eaLnBrk="1" hangingPunct="1"/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m</a:t>
            </a:r>
            <a:r>
              <a:rPr lang="en-US" altLang="zh-CN" baseline="-25000" smtClean="0">
                <a:solidFill>
                  <a:srgbClr val="A50021"/>
                </a:solidFill>
                <a:latin typeface="楷体_GB2312" pitchFamily="49" charset="-122"/>
              </a:rPr>
              <a:t>i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＝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c</a:t>
            </a:r>
            <a:r>
              <a:rPr lang="en-US" altLang="zh-CN" baseline="-25000" smtClean="0">
                <a:solidFill>
                  <a:srgbClr val="A50021"/>
                </a:solidFill>
                <a:latin typeface="楷体_GB2312" pitchFamily="49" charset="-122"/>
              </a:rPr>
              <a:t>i</a:t>
            </a:r>
            <a:r>
              <a:rPr lang="en-US" altLang="zh-CN" baseline="30000" smtClean="0">
                <a:solidFill>
                  <a:srgbClr val="A50021"/>
                </a:solidFill>
                <a:latin typeface="楷体_GB2312" pitchFamily="49" charset="-122"/>
              </a:rPr>
              <a:t>d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 mod n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＝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m</a:t>
            </a:r>
            <a:r>
              <a:rPr lang="en-US" altLang="zh-CN" baseline="-25000" smtClean="0">
                <a:solidFill>
                  <a:srgbClr val="A50021"/>
                </a:solidFill>
                <a:latin typeface="楷体_GB2312" pitchFamily="49" charset="-122"/>
              </a:rPr>
              <a:t>i</a:t>
            </a:r>
            <a:r>
              <a:rPr lang="en-US" altLang="zh-CN" baseline="30000" smtClean="0">
                <a:solidFill>
                  <a:srgbClr val="A50021"/>
                </a:solidFill>
                <a:latin typeface="楷体_GB2312" pitchFamily="49" charset="-122"/>
              </a:rPr>
              <a:t>ed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 mod n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＝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m</a:t>
            </a:r>
            <a:r>
              <a:rPr lang="en-US" altLang="zh-CN" baseline="-25000" smtClean="0">
                <a:solidFill>
                  <a:srgbClr val="A50021"/>
                </a:solidFill>
                <a:latin typeface="楷体_GB2312" pitchFamily="49" charset="-122"/>
              </a:rPr>
              <a:t>i</a:t>
            </a:r>
            <a:r>
              <a:rPr lang="en-US" altLang="zh-CN" baseline="30000" smtClean="0">
                <a:solidFill>
                  <a:srgbClr val="A50021"/>
                </a:solidFill>
                <a:latin typeface="楷体_GB2312" pitchFamily="49" charset="-122"/>
              </a:rPr>
              <a:t>k(p-1)(q-1)+1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 mod n</a:t>
            </a:r>
          </a:p>
          <a:p>
            <a:pPr marL="1295400" lvl="2" indent="-381000" eaLnBrk="1" hangingPunct="1">
              <a:buFontTx/>
              <a:buNone/>
            </a:pP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    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＝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m</a:t>
            </a:r>
            <a:r>
              <a:rPr lang="en-US" altLang="zh-CN" baseline="-25000" smtClean="0">
                <a:solidFill>
                  <a:srgbClr val="A50021"/>
                </a:solidFill>
                <a:latin typeface="楷体_GB2312" pitchFamily="49" charset="-122"/>
              </a:rPr>
              <a:t>i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*</a:t>
            </a:r>
            <a:r>
              <a:rPr lang="en-US" altLang="zh-CN" smtClean="0">
                <a:solidFill>
                  <a:srgbClr val="FF0000"/>
                </a:solidFill>
                <a:latin typeface="楷体_GB2312" pitchFamily="49" charset="-122"/>
              </a:rPr>
              <a:t>m</a:t>
            </a:r>
            <a:r>
              <a:rPr lang="en-US" altLang="zh-CN" baseline="-25000" smtClean="0">
                <a:solidFill>
                  <a:srgbClr val="FF0000"/>
                </a:solidFill>
                <a:latin typeface="楷体_GB2312" pitchFamily="49" charset="-122"/>
              </a:rPr>
              <a:t>i</a:t>
            </a:r>
            <a:r>
              <a:rPr lang="en-US" altLang="zh-CN" baseline="30000" smtClean="0">
                <a:solidFill>
                  <a:srgbClr val="FF0000"/>
                </a:solidFill>
                <a:latin typeface="楷体_GB2312" pitchFamily="49" charset="-122"/>
              </a:rPr>
              <a:t>k(p-1)(q-1)</a:t>
            </a:r>
            <a:r>
              <a:rPr lang="en-US" altLang="zh-CN" smtClean="0">
                <a:solidFill>
                  <a:srgbClr val="FF0000"/>
                </a:solidFill>
                <a:latin typeface="楷体_GB2312" pitchFamily="49" charset="-122"/>
              </a:rPr>
              <a:t> mod n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＝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m</a:t>
            </a:r>
            <a:r>
              <a:rPr lang="en-US" altLang="zh-CN" baseline="-25000" smtClean="0">
                <a:solidFill>
                  <a:srgbClr val="A50021"/>
                </a:solidFill>
                <a:latin typeface="楷体_GB2312" pitchFamily="49" charset="-122"/>
              </a:rPr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楷体_GB2312" pitchFamily="49" charset="-122"/>
              </a:rPr>
              <a:t>RSA</a:t>
            </a:r>
            <a:r>
              <a:rPr lang="zh-CN" altLang="en-US" smtClean="0">
                <a:latin typeface="楷体_GB2312" pitchFamily="49" charset="-122"/>
              </a:rPr>
              <a:t>算法</a:t>
            </a:r>
            <a:endParaRPr lang="zh-CN" altLang="en-US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153400" cy="4419600"/>
          </a:xfrm>
        </p:spPr>
        <p:txBody>
          <a:bodyPr/>
          <a:lstStyle/>
          <a:p>
            <a:pPr marL="533400" indent="-533400" eaLnBrk="1" hangingPunct="1"/>
            <a:r>
              <a:rPr lang="en-US" altLang="zh-CN" smtClean="0">
                <a:latin typeface="楷体_GB2312" pitchFamily="49" charset="-122"/>
              </a:rPr>
              <a:t>RSA</a:t>
            </a:r>
            <a:r>
              <a:rPr lang="zh-CN" altLang="en-US" smtClean="0">
                <a:latin typeface="楷体_GB2312" pitchFamily="49" charset="-122"/>
              </a:rPr>
              <a:t>算法示例</a:t>
            </a:r>
          </a:p>
          <a:p>
            <a:pPr marL="914400" lvl="1" indent="-457200" eaLnBrk="1" hangingPunct="1"/>
            <a:r>
              <a:rPr lang="zh-CN" altLang="en-US" smtClean="0">
                <a:solidFill>
                  <a:srgbClr val="000099"/>
                </a:solidFill>
                <a:latin typeface="楷体_GB2312" pitchFamily="49" charset="-122"/>
              </a:rPr>
              <a:t>生成密钥</a:t>
            </a:r>
          </a:p>
          <a:p>
            <a:pPr marL="1295400" lvl="2" indent="-381000" algn="just" eaLnBrk="1" hangingPunct="1"/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取两个素数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p=47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，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q=71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，计算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n=pq=3337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，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(p-1)(q-1)=3220</a:t>
            </a:r>
          </a:p>
          <a:p>
            <a:pPr marL="1295400" lvl="2" indent="-381000" algn="just" eaLnBrk="1" hangingPunct="1"/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随机选一个和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3220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互质的数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e=79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，计算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d=79</a:t>
            </a:r>
            <a:r>
              <a:rPr lang="en-US" altLang="zh-CN" baseline="30000" smtClean="0">
                <a:solidFill>
                  <a:srgbClr val="A50021"/>
                </a:solidFill>
                <a:latin typeface="楷体_GB2312" pitchFamily="49" charset="-122"/>
              </a:rPr>
              <a:t>-1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 mod 3220 = 1019</a:t>
            </a:r>
          </a:p>
          <a:p>
            <a:pPr marL="1295400" lvl="2" indent="-381000" algn="just" eaLnBrk="1" hangingPunct="1"/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{</a:t>
            </a:r>
            <a:r>
              <a:rPr lang="en-US" altLang="zh-CN" smtClean="0">
                <a:solidFill>
                  <a:srgbClr val="FF0000"/>
                </a:solidFill>
                <a:latin typeface="楷体_GB2312" pitchFamily="49" charset="-122"/>
              </a:rPr>
              <a:t>e=79,n=3337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}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为公钥，</a:t>
            </a:r>
            <a:r>
              <a:rPr lang="en-US" altLang="zh-CN" smtClean="0">
                <a:solidFill>
                  <a:srgbClr val="FF0000"/>
                </a:solidFill>
                <a:latin typeface="楷体_GB2312" pitchFamily="49" charset="-122"/>
              </a:rPr>
              <a:t>d=1019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为私钥</a:t>
            </a:r>
          </a:p>
          <a:p>
            <a:pPr marL="914400" lvl="1" indent="-457200" algn="just" eaLnBrk="1" hangingPunct="1"/>
            <a:endParaRPr lang="en-US" altLang="zh-CN" baseline="-25000" smtClean="0">
              <a:solidFill>
                <a:srgbClr val="A50021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楷体_GB2312" pitchFamily="49" charset="-122"/>
              </a:rPr>
              <a:t>RSA</a:t>
            </a:r>
            <a:r>
              <a:rPr lang="zh-CN" altLang="en-US" smtClean="0">
                <a:latin typeface="楷体_GB2312" pitchFamily="49" charset="-122"/>
              </a:rPr>
              <a:t>算法</a:t>
            </a:r>
            <a:endParaRPr lang="zh-CN" altLang="en-US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153400" cy="4876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zh-CN" smtClean="0">
                <a:latin typeface="楷体_GB2312" pitchFamily="49" charset="-122"/>
              </a:rPr>
              <a:t>RSA</a:t>
            </a:r>
            <a:r>
              <a:rPr lang="zh-CN" altLang="en-US" smtClean="0">
                <a:latin typeface="楷体_GB2312" pitchFamily="49" charset="-122"/>
              </a:rPr>
              <a:t>算法示例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000099"/>
                </a:solidFill>
                <a:latin typeface="楷体_GB2312" pitchFamily="49" charset="-122"/>
              </a:rPr>
              <a:t>加密消息</a:t>
            </a:r>
            <a:r>
              <a:rPr lang="en-US" altLang="zh-CN" smtClean="0">
                <a:solidFill>
                  <a:srgbClr val="000099"/>
                </a:solidFill>
                <a:latin typeface="楷体_GB2312" pitchFamily="49" charset="-122"/>
              </a:rPr>
              <a:t>m</a:t>
            </a:r>
            <a:r>
              <a:rPr lang="zh-CN" altLang="en-US" smtClean="0">
                <a:solidFill>
                  <a:srgbClr val="000099"/>
                </a:solidFill>
                <a:latin typeface="楷体_GB2312" pitchFamily="49" charset="-122"/>
              </a:rPr>
              <a:t>＝</a:t>
            </a:r>
            <a:r>
              <a:rPr lang="en-US" altLang="zh-CN" smtClean="0">
                <a:solidFill>
                  <a:srgbClr val="000099"/>
                </a:solidFill>
                <a:latin typeface="楷体_GB2312" pitchFamily="49" charset="-122"/>
              </a:rPr>
              <a:t>68813252210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分组为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m</a:t>
            </a:r>
            <a:r>
              <a:rPr lang="en-US" altLang="zh-CN" baseline="-25000" smtClean="0">
                <a:solidFill>
                  <a:srgbClr val="A50021"/>
                </a:solidFill>
                <a:latin typeface="楷体_GB2312" pitchFamily="49" charset="-122"/>
              </a:rPr>
              <a:t>1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=688,m</a:t>
            </a:r>
            <a:r>
              <a:rPr lang="en-US" altLang="zh-CN" baseline="-25000" smtClean="0">
                <a:solidFill>
                  <a:srgbClr val="A50021"/>
                </a:solidFill>
                <a:latin typeface="楷体_GB2312" pitchFamily="49" charset="-122"/>
              </a:rPr>
              <a:t>2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=1325,m</a:t>
            </a:r>
            <a:r>
              <a:rPr lang="en-US" altLang="zh-CN" baseline="-25000" smtClean="0">
                <a:solidFill>
                  <a:srgbClr val="A50021"/>
                </a:solidFill>
                <a:latin typeface="楷体_GB2312" pitchFamily="49" charset="-122"/>
              </a:rPr>
              <a:t>3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=2210(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均小于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n)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计算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c</a:t>
            </a:r>
            <a:r>
              <a:rPr lang="en-US" altLang="zh-CN" baseline="-25000" smtClean="0">
                <a:solidFill>
                  <a:srgbClr val="A50021"/>
                </a:solidFill>
                <a:latin typeface="楷体_GB2312" pitchFamily="49" charset="-122"/>
              </a:rPr>
              <a:t>i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=m</a:t>
            </a:r>
            <a:r>
              <a:rPr lang="en-US" altLang="zh-CN" baseline="-25000" smtClean="0">
                <a:solidFill>
                  <a:srgbClr val="A50021"/>
                </a:solidFill>
                <a:latin typeface="楷体_GB2312" pitchFamily="49" charset="-122"/>
              </a:rPr>
              <a:t>i</a:t>
            </a:r>
            <a:r>
              <a:rPr lang="en-US" altLang="zh-CN" baseline="30000" smtClean="0">
                <a:solidFill>
                  <a:srgbClr val="A50021"/>
                </a:solidFill>
                <a:latin typeface="楷体_GB2312" pitchFamily="49" charset="-122"/>
              </a:rPr>
              <a:t>e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 mod n</a:t>
            </a:r>
          </a:p>
          <a:p>
            <a:pPr marL="1295400" lvl="2" indent="-381000" algn="just"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c</a:t>
            </a:r>
            <a:r>
              <a:rPr lang="en-US" altLang="zh-CN" baseline="-25000" smtClean="0">
                <a:solidFill>
                  <a:srgbClr val="A50021"/>
                </a:solidFill>
                <a:latin typeface="楷体_GB2312" pitchFamily="49" charset="-122"/>
              </a:rPr>
              <a:t>1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 = 688</a:t>
            </a:r>
            <a:r>
              <a:rPr lang="en-US" altLang="zh-CN" baseline="30000" smtClean="0">
                <a:solidFill>
                  <a:srgbClr val="A50021"/>
                </a:solidFill>
                <a:latin typeface="楷体_GB2312" pitchFamily="49" charset="-122"/>
              </a:rPr>
              <a:t>79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 mod 3337 = 1570</a:t>
            </a:r>
          </a:p>
          <a:p>
            <a:pPr marL="1295400" lvl="2" indent="-381000" algn="just"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c</a:t>
            </a:r>
            <a:r>
              <a:rPr lang="en-US" altLang="zh-CN" baseline="-25000" smtClean="0">
                <a:solidFill>
                  <a:srgbClr val="A50021"/>
                </a:solidFill>
                <a:latin typeface="楷体_GB2312" pitchFamily="49" charset="-122"/>
              </a:rPr>
              <a:t>2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 = 1325</a:t>
            </a:r>
            <a:r>
              <a:rPr lang="en-US" altLang="zh-CN" baseline="30000" smtClean="0">
                <a:solidFill>
                  <a:srgbClr val="A50021"/>
                </a:solidFill>
                <a:latin typeface="楷体_GB2312" pitchFamily="49" charset="-122"/>
              </a:rPr>
              <a:t>79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 mod 3337= 3297</a:t>
            </a:r>
          </a:p>
          <a:p>
            <a:pPr marL="1295400" lvl="2" indent="-381000" algn="just"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c</a:t>
            </a:r>
            <a:r>
              <a:rPr lang="en-US" altLang="zh-CN" baseline="-25000" smtClean="0">
                <a:solidFill>
                  <a:srgbClr val="A50021"/>
                </a:solidFill>
                <a:latin typeface="楷体_GB2312" pitchFamily="49" charset="-122"/>
              </a:rPr>
              <a:t>3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 = 2210</a:t>
            </a:r>
            <a:r>
              <a:rPr lang="en-US" altLang="zh-CN" baseline="30000" smtClean="0">
                <a:solidFill>
                  <a:srgbClr val="A50021"/>
                </a:solidFill>
                <a:latin typeface="楷体_GB2312" pitchFamily="49" charset="-122"/>
              </a:rPr>
              <a:t>79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 mod 3337 = 753</a:t>
            </a:r>
          </a:p>
          <a:p>
            <a:pPr marL="914400" lvl="1" indent="-457200" algn="just"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000099"/>
                </a:solidFill>
                <a:latin typeface="楷体_GB2312" pitchFamily="49" charset="-122"/>
              </a:rPr>
              <a:t>解密消息，计算</a:t>
            </a:r>
            <a:r>
              <a:rPr lang="en-US" altLang="zh-CN" smtClean="0">
                <a:solidFill>
                  <a:srgbClr val="000099"/>
                </a:solidFill>
                <a:latin typeface="楷体_GB2312" pitchFamily="49" charset="-122"/>
              </a:rPr>
              <a:t>m</a:t>
            </a:r>
            <a:r>
              <a:rPr lang="en-US" altLang="zh-CN" baseline="-25000" smtClean="0">
                <a:solidFill>
                  <a:srgbClr val="000099"/>
                </a:solidFill>
                <a:latin typeface="楷体_GB2312" pitchFamily="49" charset="-122"/>
              </a:rPr>
              <a:t>i</a:t>
            </a:r>
            <a:r>
              <a:rPr lang="en-US" altLang="zh-CN" smtClean="0">
                <a:solidFill>
                  <a:srgbClr val="000099"/>
                </a:solidFill>
                <a:latin typeface="楷体_GB2312" pitchFamily="49" charset="-122"/>
              </a:rPr>
              <a:t>=c</a:t>
            </a:r>
            <a:r>
              <a:rPr lang="en-US" altLang="zh-CN" baseline="-25000" smtClean="0">
                <a:solidFill>
                  <a:srgbClr val="000099"/>
                </a:solidFill>
                <a:latin typeface="楷体_GB2312" pitchFamily="49" charset="-122"/>
              </a:rPr>
              <a:t>i</a:t>
            </a:r>
            <a:r>
              <a:rPr lang="en-US" altLang="zh-CN" baseline="30000" smtClean="0">
                <a:solidFill>
                  <a:srgbClr val="000099"/>
                </a:solidFill>
                <a:latin typeface="楷体_GB2312" pitchFamily="49" charset="-122"/>
              </a:rPr>
              <a:t>d</a:t>
            </a:r>
            <a:r>
              <a:rPr lang="en-US" altLang="zh-CN" smtClean="0">
                <a:solidFill>
                  <a:srgbClr val="000099"/>
                </a:solidFill>
                <a:latin typeface="楷体_GB2312" pitchFamily="49" charset="-122"/>
              </a:rPr>
              <a:t> mod n</a:t>
            </a:r>
          </a:p>
          <a:p>
            <a:pPr marL="1295400" lvl="2" indent="-381000" algn="just"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m</a:t>
            </a:r>
            <a:r>
              <a:rPr lang="en-US" altLang="zh-CN" baseline="-25000" smtClean="0">
                <a:solidFill>
                  <a:srgbClr val="A50021"/>
                </a:solidFill>
                <a:latin typeface="楷体_GB2312" pitchFamily="49" charset="-122"/>
              </a:rPr>
              <a:t>1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 = 1570</a:t>
            </a:r>
            <a:r>
              <a:rPr lang="en-US" altLang="zh-CN" baseline="30000" smtClean="0">
                <a:solidFill>
                  <a:srgbClr val="A50021"/>
                </a:solidFill>
                <a:latin typeface="楷体_GB2312" pitchFamily="49" charset="-122"/>
              </a:rPr>
              <a:t>1019 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mod 3337 = 688</a:t>
            </a:r>
          </a:p>
          <a:p>
            <a:pPr marL="1295400" lvl="2" indent="-381000" algn="just"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m</a:t>
            </a:r>
            <a:r>
              <a:rPr lang="en-US" altLang="zh-CN" baseline="-25000" smtClean="0">
                <a:solidFill>
                  <a:srgbClr val="A50021"/>
                </a:solidFill>
                <a:latin typeface="楷体_GB2312" pitchFamily="49" charset="-122"/>
              </a:rPr>
              <a:t>2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 = 3297</a:t>
            </a:r>
            <a:r>
              <a:rPr lang="en-US" altLang="zh-CN" baseline="30000" smtClean="0">
                <a:solidFill>
                  <a:srgbClr val="A50021"/>
                </a:solidFill>
                <a:latin typeface="楷体_GB2312" pitchFamily="49" charset="-122"/>
              </a:rPr>
              <a:t>1019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 mod 3337 = 1325</a:t>
            </a:r>
          </a:p>
          <a:p>
            <a:pPr marL="1295400" lvl="2" indent="-381000" algn="just"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m</a:t>
            </a:r>
            <a:r>
              <a:rPr lang="en-US" altLang="zh-CN" baseline="-25000" smtClean="0">
                <a:solidFill>
                  <a:srgbClr val="A50021"/>
                </a:solidFill>
                <a:latin typeface="楷体_GB2312" pitchFamily="49" charset="-122"/>
              </a:rPr>
              <a:t>3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 = 753</a:t>
            </a:r>
            <a:r>
              <a:rPr lang="en-US" altLang="zh-CN" baseline="30000" smtClean="0">
                <a:solidFill>
                  <a:srgbClr val="A50021"/>
                </a:solidFill>
                <a:latin typeface="楷体_GB2312" pitchFamily="49" charset="-122"/>
              </a:rPr>
              <a:t>1019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 mod 3337 = 2210</a:t>
            </a:r>
            <a:endParaRPr lang="en-US" altLang="zh-CN" baseline="-25000" smtClean="0">
              <a:solidFill>
                <a:srgbClr val="A50021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楷体_GB2312" pitchFamily="49" charset="-122"/>
              </a:rPr>
              <a:t>RSA</a:t>
            </a:r>
            <a:r>
              <a:rPr lang="zh-CN" altLang="en-US" smtClean="0">
                <a:latin typeface="楷体_GB2312" pitchFamily="49" charset="-122"/>
              </a:rPr>
              <a:t>算法的复杂度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算法中，算法的复杂度和模数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的长度有直接的关系。假设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的长度为</a:t>
            </a:r>
            <a:r>
              <a:rPr lang="en-US" altLang="zh-CN" dirty="0" smtClean="0"/>
              <a:t>k(</a:t>
            </a:r>
            <a:r>
              <a:rPr lang="zh-CN" altLang="en-US" dirty="0" smtClean="0"/>
              <a:t>比特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，相关模运算的时间复杂度为：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 err="1" smtClean="0"/>
              <a:t>a±b</a:t>
            </a:r>
            <a:r>
              <a:rPr lang="en-US" altLang="zh-CN" dirty="0" smtClean="0"/>
              <a:t>) mod n</a:t>
            </a:r>
            <a:r>
              <a:rPr lang="zh-CN" altLang="en-US" dirty="0" smtClean="0"/>
              <a:t>，时间复杂度为</a:t>
            </a:r>
            <a:r>
              <a:rPr lang="en-US" altLang="zh-CN" dirty="0" smtClean="0"/>
              <a:t>O(k)</a:t>
            </a:r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 err="1" smtClean="0"/>
              <a:t>a×b</a:t>
            </a:r>
            <a:r>
              <a:rPr lang="en-US" altLang="zh-CN" dirty="0" smtClean="0"/>
              <a:t>) mod n</a:t>
            </a:r>
            <a:r>
              <a:rPr lang="zh-CN" altLang="en-US" dirty="0" smtClean="0"/>
              <a:t>，时间复杂度为</a:t>
            </a:r>
            <a:r>
              <a:rPr lang="en-US" altLang="zh-CN" dirty="0" smtClean="0"/>
              <a:t>O(k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a</a:t>
            </a:r>
            <a:r>
              <a:rPr lang="en-US" altLang="zh-CN" baseline="30000" dirty="0" smtClean="0"/>
              <a:t>-1</a:t>
            </a:r>
            <a:r>
              <a:rPr lang="en-US" altLang="zh-CN" dirty="0" smtClean="0"/>
              <a:t> mod n</a:t>
            </a:r>
            <a:r>
              <a:rPr lang="zh-CN" altLang="en-US" dirty="0" smtClean="0"/>
              <a:t>，时间复杂度为</a:t>
            </a:r>
            <a:r>
              <a:rPr lang="en-US" altLang="zh-CN" dirty="0" smtClean="0"/>
              <a:t>O(k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a</a:t>
            </a:r>
            <a:r>
              <a:rPr lang="en-US" altLang="zh-CN" baseline="30000" dirty="0" err="1" smtClean="0"/>
              <a:t>b</a:t>
            </a:r>
            <a:r>
              <a:rPr lang="en-US" altLang="zh-CN" dirty="0" smtClean="0"/>
              <a:t> mod n</a:t>
            </a:r>
            <a:r>
              <a:rPr lang="zh-CN" altLang="en-US" dirty="0" smtClean="0"/>
              <a:t>，时间复杂度为</a:t>
            </a:r>
            <a:r>
              <a:rPr lang="en-US" altLang="zh-CN" dirty="0" smtClean="0"/>
              <a:t>O(k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×logb)</a:t>
            </a:r>
          </a:p>
          <a:p>
            <a:r>
              <a:rPr lang="zh-CN" altLang="en-US" dirty="0" smtClean="0"/>
              <a:t>确定了公私钥以后，</a:t>
            </a:r>
            <a:r>
              <a:rPr lang="en-US" altLang="zh-CN" dirty="0" smtClean="0"/>
              <a:t>RSA</a:t>
            </a:r>
            <a:r>
              <a:rPr lang="zh-CN" altLang="en-US" dirty="0" smtClean="0"/>
              <a:t>加解密主要的工作量是计算模指数</a:t>
            </a:r>
            <a:r>
              <a:rPr lang="en-US" altLang="zh-CN" dirty="0" err="1" smtClean="0"/>
              <a:t>a</a:t>
            </a:r>
            <a:r>
              <a:rPr lang="en-US" altLang="zh-CN" baseline="30000" dirty="0" err="1" smtClean="0"/>
              <a:t>b</a:t>
            </a:r>
            <a:r>
              <a:rPr lang="en-US" altLang="zh-CN" baseline="30000" dirty="0" smtClean="0"/>
              <a:t> </a:t>
            </a:r>
            <a:r>
              <a:rPr lang="en-US" altLang="zh-CN" dirty="0" smtClean="0"/>
              <a:t>mod n</a:t>
            </a:r>
            <a:r>
              <a:rPr lang="zh-CN" altLang="en-US" dirty="0" smtClean="0"/>
              <a:t>，提高其计算效率能显著加快算法的运算速度。平方</a:t>
            </a:r>
            <a:r>
              <a:rPr lang="en-US" altLang="zh-CN" dirty="0" smtClean="0"/>
              <a:t>-</a:t>
            </a:r>
            <a:r>
              <a:rPr lang="zh-CN" altLang="en-US" dirty="0" smtClean="0"/>
              <a:t>乘算法是已知的最优模指数求解方法</a:t>
            </a:r>
            <a:endParaRPr lang="en-US" altLang="zh-CN" dirty="0" smtClean="0"/>
          </a:p>
          <a:p>
            <a:r>
              <a:rPr lang="zh-CN" altLang="en-US" dirty="0" smtClean="0"/>
              <a:t>利用中国剩余定理加速</a:t>
            </a:r>
            <a:r>
              <a:rPr lang="en-US" altLang="zh-CN" dirty="0" smtClean="0"/>
              <a:t>RSA</a:t>
            </a:r>
            <a:r>
              <a:rPr lang="zh-CN" altLang="en-US" dirty="0" smtClean="0"/>
              <a:t>解密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平方</a:t>
            </a:r>
            <a:r>
              <a:rPr lang="en-US" altLang="zh-CN" smtClean="0"/>
              <a:t>-</a:t>
            </a:r>
            <a:r>
              <a:rPr lang="zh-CN" altLang="en-US" smtClean="0"/>
              <a:t>乘算法计算模指数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80"/>
          </a:xfrm>
        </p:spPr>
        <p:txBody>
          <a:bodyPr>
            <a:noAutofit/>
          </a:bodyPr>
          <a:lstStyle/>
          <a:p>
            <a:r>
              <a:rPr lang="zh-CN" altLang="en-US" smtClean="0"/>
              <a:t>平方</a:t>
            </a:r>
            <a:r>
              <a:rPr lang="en-US" altLang="zh-CN" smtClean="0"/>
              <a:t>-</a:t>
            </a:r>
            <a:r>
              <a:rPr lang="zh-CN" altLang="en-US" smtClean="0"/>
              <a:t>乘算法</a:t>
            </a:r>
            <a:endParaRPr lang="en-US" altLang="zh-CN" smtClean="0"/>
          </a:p>
          <a:p>
            <a:r>
              <a:rPr lang="zh-CN" altLang="en-US" smtClean="0"/>
              <a:t>计算</a:t>
            </a:r>
            <a:r>
              <a:rPr lang="en-US" altLang="zh-CN" smtClean="0"/>
              <a:t>a</a:t>
            </a:r>
            <a:r>
              <a:rPr lang="en-US" altLang="zh-CN" baseline="30000" smtClean="0"/>
              <a:t>b</a:t>
            </a:r>
            <a:r>
              <a:rPr lang="en-US" altLang="zh-CN" smtClean="0"/>
              <a:t> mod n</a:t>
            </a:r>
            <a:r>
              <a:rPr lang="zh-CN" altLang="en-US" smtClean="0"/>
              <a:t>，首先将</a:t>
            </a:r>
            <a:r>
              <a:rPr lang="en-US" altLang="zh-CN" smtClean="0"/>
              <a:t>b</a:t>
            </a:r>
            <a:r>
              <a:rPr lang="zh-CN" altLang="en-US" smtClean="0"/>
              <a:t>表示成二进制形式</a:t>
            </a:r>
            <a:r>
              <a:rPr lang="en-US" altLang="zh-CN" smtClean="0"/>
              <a:t>b</a:t>
            </a:r>
            <a:r>
              <a:rPr lang="en-US" altLang="zh-CN" baseline="-25000" smtClean="0"/>
              <a:t>l-1</a:t>
            </a:r>
            <a:r>
              <a:rPr lang="en-US" altLang="zh-CN" smtClean="0"/>
              <a:t>b</a:t>
            </a:r>
            <a:r>
              <a:rPr lang="en-US" altLang="zh-CN" baseline="-25000" smtClean="0"/>
              <a:t>l-2</a:t>
            </a:r>
            <a:r>
              <a:rPr lang="en-US" altLang="zh-CN" smtClean="0"/>
              <a:t>...b</a:t>
            </a:r>
            <a:r>
              <a:rPr lang="en-US" altLang="zh-CN" baseline="-25000" smtClean="0"/>
              <a:t>1</a:t>
            </a:r>
            <a:r>
              <a:rPr lang="en-US" altLang="zh-CN" smtClean="0"/>
              <a:t>b</a:t>
            </a:r>
            <a:r>
              <a:rPr lang="en-US" altLang="zh-CN" baseline="-25000" smtClean="0"/>
              <a:t>0</a:t>
            </a:r>
            <a:r>
              <a:rPr lang="zh-CN" altLang="en-US" smtClean="0"/>
              <a:t>，长度为</a:t>
            </a:r>
            <a:r>
              <a:rPr lang="en-US" altLang="zh-CN" smtClean="0"/>
              <a:t>l</a:t>
            </a:r>
            <a:r>
              <a:rPr lang="zh-CN" altLang="en-US" smtClean="0"/>
              <a:t>，</a:t>
            </a:r>
            <a:r>
              <a:rPr lang="en-US" altLang="zh-CN" smtClean="0"/>
              <a:t>b</a:t>
            </a:r>
            <a:r>
              <a:rPr lang="en-US" altLang="zh-CN" baseline="-25000" smtClean="0"/>
              <a:t>l-1</a:t>
            </a:r>
            <a:r>
              <a:rPr lang="en-US" altLang="zh-CN" smtClean="0"/>
              <a:t>=1</a:t>
            </a:r>
            <a:r>
              <a:rPr lang="zh-CN" altLang="en-US" smtClean="0"/>
              <a:t>，有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123728" y="3284984"/>
          <a:ext cx="5184576" cy="1302421"/>
        </p:xfrm>
        <a:graphic>
          <a:graphicData uri="http://schemas.openxmlformats.org/presentationml/2006/ole">
            <p:oleObj spid="_x0000_s155650" name="Equation" r:id="rId3" imgW="1574640" imgH="444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平方</a:t>
            </a:r>
            <a:r>
              <a:rPr lang="en-US" altLang="zh-CN" smtClean="0"/>
              <a:t>-</a:t>
            </a:r>
            <a:r>
              <a:rPr lang="zh-CN" altLang="en-US" smtClean="0"/>
              <a:t>乘算法计算模指数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r>
              <a:rPr lang="zh-CN" altLang="en-US" smtClean="0"/>
              <a:t>平方</a:t>
            </a:r>
            <a:r>
              <a:rPr lang="en-US" altLang="zh-CN" smtClean="0"/>
              <a:t>-</a:t>
            </a:r>
            <a:r>
              <a:rPr lang="zh-CN" altLang="en-US" smtClean="0"/>
              <a:t>乘算法 </a:t>
            </a:r>
            <a:r>
              <a:rPr lang="en-US" altLang="zh-CN" smtClean="0"/>
              <a:t>Square-Multiply(a, b, n)</a:t>
            </a:r>
          </a:p>
          <a:p>
            <a:pPr lvl="1"/>
            <a:r>
              <a:rPr lang="en-US" altLang="zh-CN" smtClean="0"/>
              <a:t>z=1</a:t>
            </a:r>
          </a:p>
          <a:p>
            <a:pPr lvl="1"/>
            <a:r>
              <a:rPr lang="en-US" altLang="zh-CN" smtClean="0"/>
              <a:t>for i=l-1 downto 0 {</a:t>
            </a:r>
          </a:p>
          <a:p>
            <a:pPr lvl="1">
              <a:buNone/>
            </a:pPr>
            <a:r>
              <a:rPr lang="en-US" altLang="zh-CN" smtClean="0"/>
              <a:t>		    z = z</a:t>
            </a:r>
            <a:r>
              <a:rPr lang="en-US" altLang="zh-CN" baseline="30000" smtClean="0"/>
              <a:t>2</a:t>
            </a:r>
            <a:r>
              <a:rPr lang="en-US" altLang="zh-CN" smtClean="0"/>
              <a:t> mod n</a:t>
            </a:r>
          </a:p>
          <a:p>
            <a:pPr lvl="1">
              <a:buNone/>
            </a:pPr>
            <a:r>
              <a:rPr lang="en-US" altLang="zh-CN" smtClean="0"/>
              <a:t>		    if  b</a:t>
            </a:r>
            <a:r>
              <a:rPr lang="en-US" altLang="zh-CN" baseline="-25000" smtClean="0"/>
              <a:t>i</a:t>
            </a:r>
            <a:r>
              <a:rPr lang="en-US" altLang="zh-CN" smtClean="0"/>
              <a:t>=1 {</a:t>
            </a:r>
          </a:p>
          <a:p>
            <a:pPr lvl="1">
              <a:buNone/>
            </a:pPr>
            <a:r>
              <a:rPr lang="en-US" altLang="zh-CN" smtClean="0"/>
              <a:t>			z = (z×a) mod n</a:t>
            </a:r>
          </a:p>
          <a:p>
            <a:pPr lvl="1">
              <a:buNone/>
            </a:pPr>
            <a:r>
              <a:rPr lang="en-US" altLang="zh-CN" smtClean="0"/>
              <a:t>		    }</a:t>
            </a:r>
          </a:p>
          <a:p>
            <a:pPr lvl="1"/>
            <a:r>
              <a:rPr lang="en-US" altLang="zh-CN" smtClean="0"/>
              <a:t>}</a:t>
            </a:r>
          </a:p>
          <a:p>
            <a:pPr lvl="1"/>
            <a:r>
              <a:rPr lang="en-US" altLang="zh-CN" smtClean="0"/>
              <a:t>return 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平方</a:t>
            </a:r>
            <a:r>
              <a:rPr lang="en-US" altLang="zh-CN" smtClean="0"/>
              <a:t>-</a:t>
            </a:r>
            <a:r>
              <a:rPr lang="zh-CN" altLang="en-US" smtClean="0"/>
              <a:t>乘算法示例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试用平方</a:t>
            </a:r>
            <a:r>
              <a:rPr lang="en-US" altLang="zh-CN" smtClean="0"/>
              <a:t>-</a:t>
            </a:r>
            <a:r>
              <a:rPr lang="zh-CN" altLang="en-US" smtClean="0"/>
              <a:t>乘算法计算</a:t>
            </a:r>
            <a:r>
              <a:rPr lang="en-US" altLang="zh-CN" smtClean="0"/>
              <a:t>9726</a:t>
            </a:r>
            <a:r>
              <a:rPr lang="en-US" altLang="zh-CN" baseline="30000" smtClean="0"/>
              <a:t>3533</a:t>
            </a:r>
            <a:r>
              <a:rPr lang="en-US" altLang="zh-CN" smtClean="0"/>
              <a:t> mod 11413</a:t>
            </a:r>
          </a:p>
          <a:p>
            <a:r>
              <a:rPr lang="en-US" altLang="zh-CN" smtClean="0"/>
              <a:t>b=3533</a:t>
            </a:r>
            <a:r>
              <a:rPr lang="zh-CN" altLang="en-US" smtClean="0"/>
              <a:t>，二进制为</a:t>
            </a:r>
            <a:r>
              <a:rPr lang="en-US" altLang="zh-CN" smtClean="0"/>
              <a:t>110111001101(12</a:t>
            </a:r>
            <a:r>
              <a:rPr lang="zh-CN" altLang="en-US" smtClean="0"/>
              <a:t>位</a:t>
            </a:r>
            <a:r>
              <a:rPr lang="en-US" altLang="zh-CN" smtClean="0"/>
              <a:t>)</a:t>
            </a:r>
          </a:p>
          <a:p>
            <a:r>
              <a:rPr lang="zh-CN" altLang="en-US" smtClean="0"/>
              <a:t>计算过程列表如下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23528" y="3573016"/>
          <a:ext cx="8496943" cy="16561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611"/>
                <a:gridCol w="653611"/>
                <a:gridCol w="653611"/>
                <a:gridCol w="653611"/>
                <a:gridCol w="653611"/>
                <a:gridCol w="653611"/>
                <a:gridCol w="653611"/>
                <a:gridCol w="653611"/>
                <a:gridCol w="653611"/>
                <a:gridCol w="653611"/>
                <a:gridCol w="653611"/>
                <a:gridCol w="653611"/>
                <a:gridCol w="653611"/>
              </a:tblGrid>
              <a:tr h="552061"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i</a:t>
                      </a:r>
                      <a:endParaRPr lang="zh-CN" altLang="en-US" sz="1600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11</a:t>
                      </a:r>
                      <a:endParaRPr lang="zh-CN" altLang="en-US" sz="1600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10</a:t>
                      </a:r>
                      <a:endParaRPr lang="zh-CN" altLang="en-US" sz="1600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9</a:t>
                      </a:r>
                      <a:endParaRPr lang="zh-CN" altLang="en-US" sz="1600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8</a:t>
                      </a:r>
                      <a:endParaRPr lang="zh-CN" altLang="en-US" sz="1600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7</a:t>
                      </a:r>
                      <a:endParaRPr lang="zh-CN" altLang="en-US" sz="1600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6</a:t>
                      </a:r>
                      <a:endParaRPr lang="zh-CN" altLang="en-US" sz="1600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5</a:t>
                      </a:r>
                      <a:endParaRPr lang="zh-CN" altLang="en-US" sz="1600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4</a:t>
                      </a:r>
                      <a:endParaRPr lang="zh-CN" altLang="en-US" sz="1600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3</a:t>
                      </a:r>
                      <a:endParaRPr lang="zh-CN" altLang="en-US" sz="1600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2</a:t>
                      </a:r>
                      <a:endParaRPr lang="zh-CN" altLang="en-US" sz="1600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1</a:t>
                      </a:r>
                      <a:endParaRPr lang="zh-CN" altLang="en-US" sz="1600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0</a:t>
                      </a:r>
                      <a:endParaRPr lang="zh-CN" altLang="en-US" sz="1600"/>
                    </a:p>
                  </a:txBody>
                  <a:tcPr marL="0" marR="0" anchor="ctr" anchorCtr="1"/>
                </a:tc>
              </a:tr>
              <a:tr h="552061"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b</a:t>
                      </a:r>
                      <a:r>
                        <a:rPr lang="en-US" altLang="zh-CN" sz="1600" baseline="-25000" smtClean="0"/>
                        <a:t>i</a:t>
                      </a:r>
                      <a:endParaRPr lang="zh-CN" altLang="en-US" sz="1600" baseline="-25000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1</a:t>
                      </a:r>
                      <a:endParaRPr lang="zh-CN" altLang="en-US" sz="1600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1</a:t>
                      </a:r>
                      <a:endParaRPr lang="zh-CN" altLang="en-US" sz="1600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0</a:t>
                      </a:r>
                      <a:endParaRPr lang="zh-CN" altLang="en-US" sz="1600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1</a:t>
                      </a:r>
                      <a:endParaRPr lang="zh-CN" altLang="en-US" sz="1600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1</a:t>
                      </a:r>
                      <a:endParaRPr lang="zh-CN" altLang="en-US" sz="1600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1</a:t>
                      </a:r>
                      <a:endParaRPr lang="zh-CN" altLang="en-US" sz="1600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0</a:t>
                      </a:r>
                      <a:endParaRPr lang="zh-CN" altLang="en-US" sz="1600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0</a:t>
                      </a:r>
                      <a:endParaRPr lang="zh-CN" altLang="en-US" sz="1600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1</a:t>
                      </a:r>
                      <a:endParaRPr lang="zh-CN" altLang="en-US" sz="1600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1</a:t>
                      </a:r>
                      <a:endParaRPr lang="zh-CN" altLang="en-US" sz="1600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0</a:t>
                      </a:r>
                      <a:endParaRPr lang="zh-CN" altLang="en-US" sz="1600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1</a:t>
                      </a:r>
                      <a:endParaRPr lang="zh-CN" altLang="en-US" sz="1600"/>
                    </a:p>
                  </a:txBody>
                  <a:tcPr marL="0" marR="0" anchor="ctr" anchorCtr="1"/>
                </a:tc>
              </a:tr>
              <a:tr h="552061"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z</a:t>
                      </a:r>
                      <a:endParaRPr lang="zh-CN" altLang="en-US" sz="1600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9726</a:t>
                      </a:r>
                      <a:endParaRPr lang="zh-CN" altLang="en-US" sz="1600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2659</a:t>
                      </a:r>
                      <a:endParaRPr lang="zh-CN" altLang="en-US" sz="1600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5634</a:t>
                      </a:r>
                      <a:endParaRPr lang="zh-CN" altLang="en-US" sz="1600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9167</a:t>
                      </a:r>
                      <a:endParaRPr lang="zh-CN" altLang="en-US" sz="1600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4958</a:t>
                      </a:r>
                      <a:endParaRPr lang="zh-CN" altLang="en-US" sz="1600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7783</a:t>
                      </a:r>
                      <a:endParaRPr lang="zh-CN" altLang="en-US" sz="1600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6298</a:t>
                      </a:r>
                      <a:endParaRPr lang="zh-CN" altLang="en-US" sz="1600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4629</a:t>
                      </a:r>
                      <a:endParaRPr lang="zh-CN" altLang="en-US" sz="1600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10185</a:t>
                      </a:r>
                      <a:endParaRPr lang="zh-CN" altLang="en-US" sz="1600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105</a:t>
                      </a:r>
                      <a:endParaRPr lang="zh-CN" altLang="en-US" sz="1600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11025</a:t>
                      </a:r>
                      <a:endParaRPr lang="zh-CN" altLang="en-US" sz="1600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5761</a:t>
                      </a:r>
                      <a:endParaRPr lang="zh-CN" altLang="en-US" sz="1600"/>
                    </a:p>
                  </a:txBody>
                  <a:tcPr marL="0" marR="0" anchor="ctr" anchorCtr="1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公开密钥算法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1981200"/>
          </a:xfrm>
        </p:spPr>
        <p:txBody>
          <a:bodyPr/>
          <a:lstStyle/>
          <a:p>
            <a:pPr eaLnBrk="1" hangingPunct="1"/>
            <a:r>
              <a:rPr lang="zh-CN" altLang="en-US" smtClean="0"/>
              <a:t>对称密码的第三大问题：抵赖</a:t>
            </a:r>
          </a:p>
          <a:p>
            <a:pPr lvl="1" eaLnBrk="1" hangingPunct="1"/>
            <a:r>
              <a:rPr lang="zh-CN" altLang="en-US" smtClean="0">
                <a:solidFill>
                  <a:srgbClr val="000099"/>
                </a:solidFill>
              </a:rPr>
              <a:t>密钥协商和加密过程是双方行为，无法防止其中一方否认自己曾经发送过某条消息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扩展欧几里得算法求逆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571736" y="1472980"/>
          <a:ext cx="1185821" cy="412750"/>
        </p:xfrm>
        <a:graphic>
          <a:graphicData uri="http://schemas.openxmlformats.org/presentationml/2006/ole">
            <p:oleObj spid="_x0000_s349186" name="Equation" r:id="rId3" imgW="736560" imgH="190440" progId="Equation.DSMT4">
              <p:embed/>
            </p:oleObj>
          </a:graphicData>
        </a:graphic>
      </p:graphicFrame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57158" y="1357299"/>
            <a:ext cx="8229600" cy="785818"/>
          </a:xfrm>
        </p:spPr>
        <p:txBody>
          <a:bodyPr/>
          <a:lstStyle/>
          <a:p>
            <a:r>
              <a:rPr lang="zh-CN" altLang="en-US" dirty="0" smtClean="0"/>
              <a:t>定理  对于              ，有</a:t>
            </a:r>
            <a:endParaRPr lang="zh-CN" altLang="en-US" dirty="0"/>
          </a:p>
        </p:txBody>
      </p:sp>
      <p:graphicFrame>
        <p:nvGraphicFramePr>
          <p:cNvPr id="349187" name="Object 3"/>
          <p:cNvGraphicFramePr>
            <a:graphicFrameLocks noChangeAspect="1"/>
          </p:cNvGraphicFramePr>
          <p:nvPr/>
        </p:nvGraphicFramePr>
        <p:xfrm>
          <a:off x="4643438" y="1384492"/>
          <a:ext cx="1785950" cy="550863"/>
        </p:xfrm>
        <a:graphic>
          <a:graphicData uri="http://schemas.openxmlformats.org/presentationml/2006/ole">
            <p:oleObj spid="_x0000_s349187" name="Equation" r:id="rId4" imgW="1028520" imgH="253800" progId="Equation.DSMT4">
              <p:embed/>
            </p:oleObj>
          </a:graphicData>
        </a:graphic>
      </p:graphicFrame>
      <p:graphicFrame>
        <p:nvGraphicFramePr>
          <p:cNvPr id="349188" name="Object 4"/>
          <p:cNvGraphicFramePr>
            <a:graphicFrameLocks noChangeAspect="1"/>
          </p:cNvGraphicFramePr>
          <p:nvPr/>
        </p:nvGraphicFramePr>
        <p:xfrm>
          <a:off x="785786" y="1879954"/>
          <a:ext cx="3381375" cy="1597025"/>
        </p:xfrm>
        <a:graphic>
          <a:graphicData uri="http://schemas.openxmlformats.org/presentationml/2006/ole">
            <p:oleObj spid="_x0000_s349188" name="Equation" r:id="rId5" imgW="1942920" imgH="736560" progId="Equation.DSMT4">
              <p:embed/>
            </p:oleObj>
          </a:graphicData>
        </a:graphic>
      </p:graphicFrame>
      <p:graphicFrame>
        <p:nvGraphicFramePr>
          <p:cNvPr id="349189" name="Object 5"/>
          <p:cNvGraphicFramePr>
            <a:graphicFrameLocks noChangeAspect="1"/>
          </p:cNvGraphicFramePr>
          <p:nvPr/>
        </p:nvGraphicFramePr>
        <p:xfrm>
          <a:off x="4510088" y="1879964"/>
          <a:ext cx="3360737" cy="1597025"/>
        </p:xfrm>
        <a:graphic>
          <a:graphicData uri="http://schemas.openxmlformats.org/presentationml/2006/ole">
            <p:oleObj spid="_x0000_s349189" name="Equation" r:id="rId6" imgW="1930320" imgH="736560" progId="Equation.DSMT4">
              <p:embed/>
            </p:oleObj>
          </a:graphicData>
        </a:graphic>
      </p:graphicFrame>
      <p:sp>
        <p:nvSpPr>
          <p:cNvPr id="11" name="内容占位符 2"/>
          <p:cNvSpPr txBox="1">
            <a:spLocks/>
          </p:cNvSpPr>
          <p:nvPr/>
        </p:nvSpPr>
        <p:spPr>
          <a:xfrm>
            <a:off x="500034" y="3571876"/>
            <a:ext cx="8229600" cy="785818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 2"/>
              <a:buChar char="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假定计算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28</a:t>
            </a:r>
            <a:r>
              <a:rPr kumimoji="0" lang="en-US" altLang="zh-CN" sz="3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mod 75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500166" y="4214818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</a:t>
                      </a:r>
                      <a:r>
                        <a:rPr lang="en-US" altLang="zh-CN" baseline="-25000" dirty="0" smtClean="0"/>
                        <a:t>j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q</a:t>
                      </a:r>
                      <a:r>
                        <a:rPr lang="en-US" altLang="zh-CN" baseline="-25000" dirty="0" err="1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s</a:t>
                      </a:r>
                      <a:r>
                        <a:rPr lang="en-US" altLang="zh-CN" baseline="-25000" dirty="0" err="1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t</a:t>
                      </a:r>
                      <a:r>
                        <a:rPr lang="en-US" altLang="zh-CN" baseline="-25000" dirty="0" err="1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扩展欧几里得算法求逆</a:t>
            </a:r>
            <a:endParaRPr lang="zh-CN" altLang="en-US" dirty="0"/>
          </a:p>
        </p:txBody>
      </p:sp>
      <p:pic>
        <p:nvPicPr>
          <p:cNvPr id="34919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357298"/>
            <a:ext cx="7177104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RSA</a:t>
            </a:r>
            <a:r>
              <a:rPr lang="zh-CN" altLang="en-US" smtClean="0"/>
              <a:t>算法的分析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对公开的模数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进行因子分解，是破解</a:t>
            </a:r>
            <a:r>
              <a:rPr lang="en-US" altLang="zh-CN" dirty="0" smtClean="0"/>
              <a:t>RSA</a:t>
            </a:r>
            <a:r>
              <a:rPr lang="zh-CN" altLang="en-US" dirty="0" smtClean="0"/>
              <a:t>算法的最直接的方法</a:t>
            </a:r>
            <a:endParaRPr lang="en-US" altLang="zh-CN" dirty="0" smtClean="0"/>
          </a:p>
          <a:p>
            <a:r>
              <a:rPr lang="zh-CN" altLang="en-US" dirty="0" smtClean="0"/>
              <a:t>试除法</a:t>
            </a:r>
            <a:r>
              <a:rPr lang="en-US" altLang="zh-CN" dirty="0" smtClean="0"/>
              <a:t>(trial division)</a:t>
            </a:r>
            <a:r>
              <a:rPr lang="zh-CN" altLang="en-US" dirty="0" smtClean="0"/>
              <a:t>是最简单的方法，即用直到          的每个素数去除</a:t>
            </a:r>
            <a:r>
              <a:rPr lang="en-US" altLang="zh-CN" dirty="0" smtClean="0"/>
              <a:t>n</a:t>
            </a:r>
          </a:p>
          <a:p>
            <a:pPr lvl="1"/>
            <a:r>
              <a:rPr lang="zh-CN" altLang="en-US" dirty="0" smtClean="0"/>
              <a:t>当</a:t>
            </a:r>
            <a:r>
              <a:rPr lang="en-US" altLang="zh-CN" dirty="0" smtClean="0"/>
              <a:t>n</a:t>
            </a:r>
            <a:r>
              <a:rPr lang="zh-CN" altLang="en-US" dirty="0" smtClean="0"/>
              <a:t>＜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80</a:t>
            </a:r>
            <a:r>
              <a:rPr lang="zh-CN" altLang="en-US" dirty="0" smtClean="0"/>
              <a:t>时基本可行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 smtClean="0"/>
              <a:t>n</a:t>
            </a:r>
            <a:r>
              <a:rPr lang="zh-CN" altLang="en-US" dirty="0" smtClean="0"/>
              <a:t>有小的因子则比较有效</a:t>
            </a:r>
            <a:endParaRPr lang="en-US" altLang="zh-CN" dirty="0" smtClean="0"/>
          </a:p>
          <a:p>
            <a:r>
              <a:rPr lang="zh-CN" altLang="en-US" dirty="0" smtClean="0"/>
              <a:t>试分解</a:t>
            </a:r>
            <a:r>
              <a:rPr lang="en-US" altLang="zh-CN" dirty="0" smtClean="0"/>
              <a:t>1513,2479</a:t>
            </a: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123727" y="3140968"/>
          <a:ext cx="830861" cy="720080"/>
        </p:xfrm>
        <a:graphic>
          <a:graphicData uri="http://schemas.openxmlformats.org/presentationml/2006/ole">
            <p:oleObj spid="_x0000_s156674" name="Equation" r:id="rId4" imgW="380880" imgH="3301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算法的分析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费马分解法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</a:t>
            </a:r>
            <a:r>
              <a:rPr lang="en-US" altLang="zh-CN" dirty="0" smtClean="0"/>
              <a:t>a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-b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=(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)(a-b)</a:t>
            </a:r>
            <a:r>
              <a:rPr lang="zh-CN" altLang="en-US" dirty="0" smtClean="0"/>
              <a:t>分解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，找到两个数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，能满足</a:t>
            </a:r>
            <a:r>
              <a:rPr lang="en-US" altLang="zh-CN" dirty="0" smtClean="0"/>
              <a:t>a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-b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=n</a:t>
            </a:r>
          </a:p>
          <a:p>
            <a:pPr lvl="1"/>
            <a:r>
              <a:rPr lang="zh-CN" altLang="en-US" dirty="0" smtClean="0"/>
              <a:t>首先选择大于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的最小的平方数</a:t>
            </a:r>
            <a:r>
              <a:rPr lang="en-US" altLang="zh-CN" dirty="0" smtClean="0"/>
              <a:t>a</a:t>
            </a:r>
            <a:r>
              <a:rPr lang="en-US" altLang="zh-CN" baseline="30000" dirty="0" smtClean="0"/>
              <a:t>2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a</a:t>
            </a:r>
            <a:r>
              <a:rPr lang="en-US" altLang="zh-CN" baseline="30000" dirty="0" smtClean="0"/>
              <a:t>2</a:t>
            </a:r>
            <a:r>
              <a:rPr lang="zh-CN" altLang="en-US" dirty="0" smtClean="0"/>
              <a:t>减去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，检查结果是否是一个平方数，如果是则分解成功，否则尝试下一个更大的平方数，直至算法成功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en-US" altLang="zh-CN" dirty="0" smtClean="0"/>
              <a:t>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</a:t>
            </a:r>
            <a:r>
              <a:rPr lang="zh-CN" altLang="en-US" dirty="0" smtClean="0"/>
              <a:t>比较接近时容易快速求解</a:t>
            </a:r>
            <a:endParaRPr lang="en-US" altLang="zh-CN" dirty="0" smtClean="0"/>
          </a:p>
          <a:p>
            <a:r>
              <a:rPr lang="zh-CN" altLang="en-US" dirty="0" smtClean="0"/>
              <a:t>试分解</a:t>
            </a:r>
            <a:r>
              <a:rPr lang="en-US" altLang="zh-CN" dirty="0" smtClean="0"/>
              <a:t>2479</a:t>
            </a:r>
          </a:p>
          <a:p>
            <a:r>
              <a:rPr lang="zh-CN" altLang="en-US" dirty="0" smtClean="0"/>
              <a:t>概念：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是</a:t>
            </a:r>
            <a:r>
              <a:rPr lang="en-US" altLang="zh-CN" dirty="0" smtClean="0"/>
              <a:t>m</a:t>
            </a:r>
            <a:r>
              <a:rPr lang="zh-CN" altLang="en-US" dirty="0" smtClean="0"/>
              <a:t>光滑的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随机平方算法</a:t>
            </a:r>
            <a:endParaRPr lang="zh-CN" altLang="en-US" dirty="0"/>
          </a:p>
        </p:txBody>
      </p:sp>
      <p:pic>
        <p:nvPicPr>
          <p:cNvPr id="408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484784"/>
            <a:ext cx="7843059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85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5085184"/>
            <a:ext cx="7848872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643050"/>
            <a:ext cx="8196571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57224" y="5643578"/>
            <a:ext cx="7715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Gcd</a:t>
            </a:r>
            <a:r>
              <a:rPr lang="en-US" altLang="zh-CN" sz="2400" dirty="0" smtClean="0"/>
              <a:t>(994×301±2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×3×5×13,  997331)=(127, 7853)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平方数的选择</a:t>
            </a:r>
            <a:endParaRPr lang="zh-CN" altLang="en-US" dirty="0"/>
          </a:p>
        </p:txBody>
      </p:sp>
      <p:pic>
        <p:nvPicPr>
          <p:cNvPr id="409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556792"/>
            <a:ext cx="1440160" cy="444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1556792"/>
            <a:ext cx="158417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0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2132856"/>
            <a:ext cx="6904037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0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608" y="5733256"/>
            <a:ext cx="6818313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RSA</a:t>
            </a:r>
            <a:r>
              <a:rPr lang="zh-CN" altLang="en-US" smtClean="0"/>
              <a:t>算法的分析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实际中的因子分解算法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二次筛法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最常用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椭圆曲线算法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适合素因子长度不同的合数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数域筛法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适用于更大的数</a:t>
            </a:r>
            <a:endParaRPr lang="en-US" altLang="zh-CN" dirty="0" smtClean="0"/>
          </a:p>
          <a:p>
            <a:r>
              <a:rPr lang="en-US" altLang="zh-CN" dirty="0" smtClean="0"/>
              <a:t>RSA</a:t>
            </a:r>
            <a:r>
              <a:rPr lang="zh-CN" altLang="en-US" dirty="0" smtClean="0"/>
              <a:t>因子分解挑战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2048</a:t>
            </a:r>
            <a:r>
              <a:rPr lang="zh-CN" altLang="en-US" dirty="0" smtClean="0"/>
              <a:t>比特数分解，悬赏</a:t>
            </a:r>
            <a:r>
              <a:rPr lang="en-US" altLang="zh-CN" dirty="0" smtClean="0"/>
              <a:t>200000</a:t>
            </a:r>
            <a:r>
              <a:rPr lang="zh-CN" altLang="en-US" dirty="0" smtClean="0"/>
              <a:t>美元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二次筛法</a:t>
            </a:r>
            <a:endParaRPr lang="zh-CN" altLang="en-US" dirty="0"/>
          </a:p>
        </p:txBody>
      </p:sp>
      <p:pic>
        <p:nvPicPr>
          <p:cNvPr id="410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259696"/>
            <a:ext cx="2664296" cy="302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1700808"/>
            <a:ext cx="6818313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51920" y="1187688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eg</a:t>
            </a:r>
            <a:r>
              <a:rPr lang="en-US" altLang="zh-CN" sz="2400" dirty="0" smtClean="0"/>
              <a:t>.  n=15347</a:t>
            </a:r>
            <a:endParaRPr lang="zh-CN" altLang="en-US" sz="2400" dirty="0"/>
          </a:p>
        </p:txBody>
      </p:sp>
      <p:pic>
        <p:nvPicPr>
          <p:cNvPr id="4106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3789040"/>
            <a:ext cx="6840760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二次筛法</a:t>
            </a:r>
            <a:endParaRPr lang="zh-CN" altLang="en-US" dirty="0"/>
          </a:p>
        </p:txBody>
      </p:sp>
      <p:pic>
        <p:nvPicPr>
          <p:cNvPr id="410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412776"/>
            <a:ext cx="2664296" cy="302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51920" y="1340768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eg</a:t>
            </a:r>
            <a:r>
              <a:rPr lang="en-US" altLang="zh-CN" sz="2400" dirty="0" smtClean="0"/>
              <a:t>.  n=15347</a:t>
            </a:r>
            <a:endParaRPr lang="zh-CN" altLang="en-US" sz="2400" dirty="0"/>
          </a:p>
        </p:txBody>
      </p:sp>
      <p:pic>
        <p:nvPicPr>
          <p:cNvPr id="4116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1988840"/>
            <a:ext cx="7751763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763688" y="5517232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Gcd</a:t>
            </a:r>
            <a:r>
              <a:rPr lang="en-US" altLang="zh-CN" sz="2800" dirty="0" smtClean="0"/>
              <a:t>(126±23,  15347)=(149, 103)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公开密钥算法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001000" cy="35814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新的思路：加密与解密由不同的密钥完成</a:t>
            </a:r>
          </a:p>
          <a:p>
            <a:pPr lvl="1" eaLnBrk="1" hangingPunct="1">
              <a:lnSpc>
                <a:spcPct val="95000"/>
              </a:lnSpc>
              <a:spcAft>
                <a:spcPct val="20000"/>
              </a:spcAft>
            </a:pPr>
            <a:r>
              <a:rPr lang="en-US" altLang="zh-CN" sz="2400" smtClean="0">
                <a:solidFill>
                  <a:srgbClr val="000099"/>
                </a:solidFill>
              </a:rPr>
              <a:t>1976</a:t>
            </a:r>
            <a:r>
              <a:rPr lang="zh-CN" altLang="en-US" sz="2400" smtClean="0">
                <a:solidFill>
                  <a:srgbClr val="000099"/>
                </a:solidFill>
              </a:rPr>
              <a:t>年由</a:t>
            </a:r>
            <a:r>
              <a:rPr lang="en-US" altLang="zh-CN" sz="2400" smtClean="0">
                <a:solidFill>
                  <a:srgbClr val="000099"/>
                </a:solidFill>
              </a:rPr>
              <a:t>Diffie</a:t>
            </a:r>
            <a:r>
              <a:rPr lang="zh-CN" altLang="en-US" sz="2400" smtClean="0">
                <a:solidFill>
                  <a:srgbClr val="000099"/>
                </a:solidFill>
              </a:rPr>
              <a:t>和</a:t>
            </a:r>
            <a:r>
              <a:rPr lang="en-US" altLang="zh-CN" sz="2400" smtClean="0">
                <a:solidFill>
                  <a:srgbClr val="000099"/>
                </a:solidFill>
              </a:rPr>
              <a:t>Hellman</a:t>
            </a:r>
            <a:r>
              <a:rPr lang="zh-CN" altLang="en-US" sz="2400" smtClean="0">
                <a:solidFill>
                  <a:srgbClr val="000099"/>
                </a:solidFill>
              </a:rPr>
              <a:t>在其“密码学新方向”一文中提出的</a:t>
            </a:r>
          </a:p>
          <a:p>
            <a:pPr lvl="1" eaLnBrk="1" hangingPunct="1">
              <a:lnSpc>
                <a:spcPct val="95000"/>
              </a:lnSpc>
              <a:spcAft>
                <a:spcPct val="20000"/>
              </a:spcAft>
            </a:pPr>
            <a:r>
              <a:rPr lang="en-US" altLang="zh-CN" sz="2400" smtClean="0">
                <a:solidFill>
                  <a:srgbClr val="000099"/>
                </a:solidFill>
              </a:rPr>
              <a:t>W.Diffie and M.E.Hellman, New Directrions in Cryptography, IEEE Transaction on Information Theory,  V.IT-22.No.6,  Nov 1976,  PP.644-654</a:t>
            </a:r>
          </a:p>
          <a:p>
            <a:pPr lvl="1" eaLnBrk="1" hangingPunct="1">
              <a:lnSpc>
                <a:spcPct val="95000"/>
              </a:lnSpc>
              <a:spcAft>
                <a:spcPct val="20000"/>
              </a:spcAft>
            </a:pPr>
            <a:r>
              <a:rPr lang="zh-CN" altLang="en-US" sz="2400" smtClean="0">
                <a:solidFill>
                  <a:srgbClr val="000099"/>
                </a:solidFill>
              </a:rPr>
              <a:t>具有划时代的意义</a:t>
            </a:r>
          </a:p>
          <a:p>
            <a:pPr lvl="1" eaLnBrk="1" hangingPunct="1">
              <a:lnSpc>
                <a:spcPct val="95000"/>
              </a:lnSpc>
              <a:spcAft>
                <a:spcPct val="20000"/>
              </a:spcAft>
            </a:pPr>
            <a:r>
              <a:rPr lang="zh-CN" altLang="en-US" sz="2400" smtClean="0">
                <a:solidFill>
                  <a:srgbClr val="000099"/>
                </a:solidFill>
              </a:rPr>
              <a:t>又被称为</a:t>
            </a:r>
            <a:r>
              <a:rPr lang="zh-CN" altLang="en-US" sz="2400" smtClean="0">
                <a:solidFill>
                  <a:srgbClr val="FF0000"/>
                </a:solidFill>
              </a:rPr>
              <a:t>非对称密码</a:t>
            </a:r>
            <a:r>
              <a:rPr lang="zh-CN" altLang="en-US" sz="2400" smtClean="0">
                <a:solidFill>
                  <a:srgbClr val="000099"/>
                </a:solidFill>
              </a:rPr>
              <a:t>或</a:t>
            </a:r>
            <a:r>
              <a:rPr lang="zh-CN" altLang="en-US" sz="2400" smtClean="0">
                <a:solidFill>
                  <a:srgbClr val="FF0000"/>
                </a:solidFill>
              </a:rPr>
              <a:t>双钥密码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RSA</a:t>
            </a:r>
            <a:r>
              <a:rPr lang="zh-CN" altLang="en-US" smtClean="0"/>
              <a:t>算法的分析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153400" cy="1295400"/>
          </a:xfrm>
        </p:spPr>
        <p:txBody>
          <a:bodyPr/>
          <a:lstStyle/>
          <a:p>
            <a:pPr marL="533400" indent="-533400" eaLnBrk="1" hangingPunct="1"/>
            <a:r>
              <a:rPr lang="en-US" altLang="zh-CN" smtClean="0">
                <a:latin typeface="楷体_GB2312" pitchFamily="49" charset="-122"/>
              </a:rPr>
              <a:t>RSA</a:t>
            </a:r>
            <a:r>
              <a:rPr lang="zh-CN" altLang="en-US" smtClean="0">
                <a:latin typeface="楷体_GB2312" pitchFamily="49" charset="-122"/>
              </a:rPr>
              <a:t>算法的安全问题</a:t>
            </a:r>
          </a:p>
          <a:p>
            <a:pPr marL="914400" lvl="1" indent="-457200" eaLnBrk="1" hangingPunct="1"/>
            <a:r>
              <a:rPr lang="zh-CN" altLang="en-US" smtClean="0">
                <a:solidFill>
                  <a:srgbClr val="000099"/>
                </a:solidFill>
                <a:latin typeface="楷体_GB2312" pitchFamily="49" charset="-122"/>
              </a:rPr>
              <a:t>大数因子分解的工作量</a:t>
            </a:r>
            <a:endParaRPr lang="zh-CN" altLang="en-US" smtClean="0">
              <a:solidFill>
                <a:srgbClr val="A50021"/>
              </a:solidFill>
              <a:latin typeface="楷体_GB2312" pitchFamily="49" charset="-122"/>
            </a:endParaRP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914400" y="2971800"/>
          <a:ext cx="7620000" cy="2859088"/>
        </p:xfrm>
        <a:graphic>
          <a:graphicData uri="http://schemas.openxmlformats.org/presentationml/2006/ole">
            <p:oleObj spid="_x0000_s6146" name="Document" r:id="rId4" imgW="3479760" imgH="141480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RSA</a:t>
            </a:r>
            <a:r>
              <a:rPr lang="zh-CN" altLang="en-US" smtClean="0"/>
              <a:t>算法的分析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153400" cy="3962400"/>
          </a:xfrm>
        </p:spPr>
        <p:txBody>
          <a:bodyPr/>
          <a:lstStyle/>
          <a:p>
            <a:pPr marL="533400" indent="-533400" eaLnBrk="1" hangingPunct="1"/>
            <a:r>
              <a:rPr lang="en-US" altLang="zh-CN" smtClean="0">
                <a:latin typeface="楷体_GB2312" pitchFamily="49" charset="-122"/>
              </a:rPr>
              <a:t>RSA</a:t>
            </a:r>
            <a:r>
              <a:rPr lang="zh-CN" altLang="en-US" smtClean="0">
                <a:latin typeface="楷体_GB2312" pitchFamily="49" charset="-122"/>
              </a:rPr>
              <a:t>算法的安全问题</a:t>
            </a:r>
          </a:p>
          <a:p>
            <a:pPr marL="914400" lvl="1" indent="-457200" eaLnBrk="1" hangingPunct="1"/>
            <a:r>
              <a:rPr lang="zh-CN" altLang="en-US" smtClean="0">
                <a:solidFill>
                  <a:srgbClr val="000099"/>
                </a:solidFill>
                <a:latin typeface="楷体_GB2312" pitchFamily="49" charset="-122"/>
              </a:rPr>
              <a:t>大数因子分解的工作量</a:t>
            </a:r>
          </a:p>
          <a:p>
            <a:pPr marL="1295400" lvl="2" indent="-381000" eaLnBrk="1" hangingPunct="1"/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1999.8.22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，荷兰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H.Riele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领导的来自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6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个国家的研究人员组成的团队找到了一个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512-bit RSA 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密钥的一个素因子，而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512-bit RSA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在电子商务中所占的比例为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95%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。</a:t>
            </a:r>
          </a:p>
          <a:p>
            <a:pPr marL="1295400" lvl="2" indent="-381000" eaLnBrk="1" hangingPunct="1"/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用了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5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个月的时间，计算机速度估计为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8000mips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RSA</a:t>
            </a:r>
            <a:r>
              <a:rPr lang="zh-CN" altLang="en-US" smtClean="0"/>
              <a:t>算法的分析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305800" cy="4343400"/>
          </a:xfrm>
        </p:spPr>
        <p:txBody>
          <a:bodyPr/>
          <a:lstStyle/>
          <a:p>
            <a:pPr marL="533400" indent="-533400" eaLnBrk="1" hangingPunct="1"/>
            <a:r>
              <a:rPr lang="en-US" altLang="zh-CN" smtClean="0">
                <a:latin typeface="楷体_GB2312" pitchFamily="49" charset="-122"/>
              </a:rPr>
              <a:t>RSA</a:t>
            </a:r>
            <a:r>
              <a:rPr lang="zh-CN" altLang="en-US" smtClean="0">
                <a:latin typeface="楷体_GB2312" pitchFamily="49" charset="-122"/>
              </a:rPr>
              <a:t>算法的安全问题</a:t>
            </a:r>
          </a:p>
          <a:p>
            <a:pPr marL="914400" lvl="1" indent="-457200" eaLnBrk="1" hangingPunct="1"/>
            <a:r>
              <a:rPr lang="zh-CN" altLang="en-US" smtClean="0">
                <a:solidFill>
                  <a:srgbClr val="000099"/>
                </a:solidFill>
                <a:latin typeface="楷体_GB2312" pitchFamily="49" charset="-122"/>
              </a:rPr>
              <a:t>从大数因子分解看</a:t>
            </a:r>
            <a:r>
              <a:rPr lang="en-US" altLang="zh-CN" smtClean="0">
                <a:solidFill>
                  <a:srgbClr val="000099"/>
                </a:solidFill>
                <a:latin typeface="楷体_GB2312" pitchFamily="49" charset="-122"/>
              </a:rPr>
              <a:t>RSA</a:t>
            </a:r>
            <a:r>
              <a:rPr lang="zh-CN" altLang="en-US" smtClean="0">
                <a:solidFill>
                  <a:srgbClr val="000099"/>
                </a:solidFill>
                <a:latin typeface="楷体_GB2312" pitchFamily="49" charset="-122"/>
              </a:rPr>
              <a:t>的安全性</a:t>
            </a:r>
          </a:p>
          <a:p>
            <a:pPr marL="1295400" lvl="2" indent="-381000" eaLnBrk="1" hangingPunct="1"/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若使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RSA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安全，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p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与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q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必为足够大的素数，使分析者没有办法在多项式时间内将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n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分解出来。</a:t>
            </a:r>
          </a:p>
          <a:p>
            <a:pPr marL="1295400" lvl="2" indent="-381000" eaLnBrk="1" hangingPunct="1"/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建议选择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p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和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q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大约是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100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位的十进制素数。模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n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的长度要求至少是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512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比特。</a:t>
            </a:r>
          </a:p>
          <a:p>
            <a:pPr marL="1295400" lvl="2" indent="-381000" eaLnBrk="1" hangingPunct="1"/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EDI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标准使用的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RSA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算法中规定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n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的长度为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512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至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1024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比特位之间。国际数字签名标准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ISO/IEC 9796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中规定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n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的长度位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512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比特位。</a:t>
            </a:r>
          </a:p>
          <a:p>
            <a:pPr marL="1295400" lvl="2" indent="-381000" eaLnBrk="1" hangingPunct="1"/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至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1996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年，建议使用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768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位的模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课堂练习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76400"/>
            <a:ext cx="7705725" cy="2616200"/>
          </a:xfrm>
        </p:spPr>
        <p:txBody>
          <a:bodyPr/>
          <a:lstStyle/>
          <a:p>
            <a:pPr marL="514350" indent="-457200"/>
            <a:r>
              <a:rPr lang="en-US" altLang="zh-CN" smtClean="0">
                <a:latin typeface="楷体_GB2312" pitchFamily="49" charset="-122"/>
              </a:rPr>
              <a:t>Alice</a:t>
            </a:r>
            <a:r>
              <a:rPr lang="zh-CN" altLang="en-US" smtClean="0">
                <a:latin typeface="楷体_GB2312" pitchFamily="49" charset="-122"/>
              </a:rPr>
              <a:t>和</a:t>
            </a:r>
            <a:r>
              <a:rPr lang="en-US" altLang="zh-CN" smtClean="0">
                <a:latin typeface="楷体_GB2312" pitchFamily="49" charset="-122"/>
              </a:rPr>
              <a:t>Bob</a:t>
            </a:r>
            <a:r>
              <a:rPr lang="zh-CN" altLang="en-US" smtClean="0">
                <a:latin typeface="楷体_GB2312" pitchFamily="49" charset="-122"/>
              </a:rPr>
              <a:t>采用</a:t>
            </a:r>
            <a:r>
              <a:rPr lang="en-US" altLang="zh-CN" smtClean="0">
                <a:latin typeface="楷体_GB2312" pitchFamily="49" charset="-122"/>
              </a:rPr>
              <a:t>RSA</a:t>
            </a:r>
            <a:r>
              <a:rPr lang="zh-CN" altLang="en-US" smtClean="0">
                <a:latin typeface="楷体_GB2312" pitchFamily="49" charset="-122"/>
              </a:rPr>
              <a:t>算法进行通信加密，已知</a:t>
            </a:r>
            <a:r>
              <a:rPr lang="en-US" altLang="zh-CN" smtClean="0">
                <a:latin typeface="楷体_GB2312" pitchFamily="49" charset="-122"/>
              </a:rPr>
              <a:t>Alice</a:t>
            </a:r>
            <a:r>
              <a:rPr lang="zh-CN" altLang="en-US" smtClean="0">
                <a:latin typeface="楷体_GB2312" pitchFamily="49" charset="-122"/>
              </a:rPr>
              <a:t>的公开密钥为</a:t>
            </a:r>
            <a:r>
              <a:rPr lang="en-US" altLang="zh-CN" smtClean="0">
                <a:latin typeface="楷体_GB2312" pitchFamily="49" charset="-122"/>
              </a:rPr>
              <a:t>{e=35,n=221}</a:t>
            </a:r>
            <a:r>
              <a:rPr lang="zh-CN" altLang="en-US" smtClean="0">
                <a:latin typeface="楷体_GB2312" pitchFamily="49" charset="-122"/>
              </a:rPr>
              <a:t>，</a:t>
            </a:r>
            <a:r>
              <a:rPr lang="en-US" altLang="zh-CN" smtClean="0">
                <a:latin typeface="楷体_GB2312" pitchFamily="49" charset="-122"/>
              </a:rPr>
              <a:t>Bob</a:t>
            </a:r>
            <a:r>
              <a:rPr lang="zh-CN" altLang="en-US" smtClean="0">
                <a:latin typeface="楷体_GB2312" pitchFamily="49" charset="-122"/>
              </a:rPr>
              <a:t>的公开密钥为</a:t>
            </a:r>
            <a:r>
              <a:rPr lang="en-US" altLang="zh-CN" smtClean="0">
                <a:latin typeface="楷体_GB2312" pitchFamily="49" charset="-122"/>
              </a:rPr>
              <a:t>{e=37,n=143}</a:t>
            </a:r>
            <a:r>
              <a:rPr lang="zh-CN" altLang="en-US" smtClean="0">
                <a:latin typeface="楷体_GB2312" pitchFamily="49" charset="-122"/>
              </a:rPr>
              <a:t>现截获到</a:t>
            </a:r>
            <a:r>
              <a:rPr lang="en-US" altLang="zh-CN" smtClean="0">
                <a:latin typeface="楷体_GB2312" pitchFamily="49" charset="-122"/>
              </a:rPr>
              <a:t>Bob</a:t>
            </a:r>
            <a:r>
              <a:rPr lang="zh-CN" altLang="en-US" smtClean="0">
                <a:latin typeface="楷体_GB2312" pitchFamily="49" charset="-122"/>
              </a:rPr>
              <a:t>发往</a:t>
            </a:r>
            <a:r>
              <a:rPr lang="en-US" altLang="zh-CN" smtClean="0">
                <a:latin typeface="楷体_GB2312" pitchFamily="49" charset="-122"/>
              </a:rPr>
              <a:t>Alice</a:t>
            </a:r>
            <a:r>
              <a:rPr lang="zh-CN" altLang="en-US" smtClean="0">
                <a:latin typeface="楷体_GB2312" pitchFamily="49" charset="-122"/>
              </a:rPr>
              <a:t>的密文</a:t>
            </a:r>
            <a:r>
              <a:rPr lang="en-US" altLang="zh-CN" smtClean="0">
                <a:latin typeface="楷体_GB2312" pitchFamily="49" charset="-122"/>
              </a:rPr>
              <a:t>c=7</a:t>
            </a:r>
            <a:r>
              <a:rPr lang="zh-CN" altLang="en-US" smtClean="0">
                <a:latin typeface="楷体_GB2312" pitchFamily="49" charset="-122"/>
              </a:rPr>
              <a:t>，试解密该密文。</a:t>
            </a:r>
            <a:endParaRPr lang="zh-CN" altLang="en-US" baseline="-25000" smtClean="0"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RSA</a:t>
            </a:r>
            <a:r>
              <a:rPr lang="zh-CN" altLang="en-US" smtClean="0"/>
              <a:t>算法的分析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305800" cy="4920952"/>
          </a:xfrm>
        </p:spPr>
        <p:txBody>
          <a:bodyPr>
            <a:normAutofit fontScale="92500" lnSpcReduction="20000"/>
          </a:bodyPr>
          <a:lstStyle/>
          <a:p>
            <a:pPr marL="533400" indent="-533400" eaLnBrk="1" hangingPunct="1"/>
            <a:r>
              <a:rPr lang="en-US" altLang="zh-CN" smtClean="0">
                <a:latin typeface="楷体_GB2312" pitchFamily="49" charset="-122"/>
              </a:rPr>
              <a:t>RSA</a:t>
            </a:r>
            <a:r>
              <a:rPr lang="zh-CN" altLang="en-US" smtClean="0">
                <a:latin typeface="楷体_GB2312" pitchFamily="49" charset="-122"/>
              </a:rPr>
              <a:t>算法的可行性</a:t>
            </a:r>
          </a:p>
          <a:p>
            <a:pPr marL="914400" lvl="1" indent="-457200" eaLnBrk="1" hangingPunct="1"/>
            <a:r>
              <a:rPr lang="zh-CN" altLang="en-US" smtClean="0">
                <a:solidFill>
                  <a:srgbClr val="000099"/>
                </a:solidFill>
                <a:latin typeface="楷体_GB2312" pitchFamily="49" charset="-122"/>
              </a:rPr>
              <a:t>素数的判断和选择</a:t>
            </a:r>
            <a:endParaRPr lang="en-US" altLang="zh-CN" smtClean="0">
              <a:solidFill>
                <a:srgbClr val="000099"/>
              </a:solidFill>
              <a:latin typeface="楷体_GB2312" pitchFamily="49" charset="-122"/>
            </a:endParaRPr>
          </a:p>
          <a:p>
            <a:pPr marL="1314450" lvl="2" indent="-457200"/>
            <a:r>
              <a:rPr lang="zh-CN" altLang="en-US" smtClean="0">
                <a:solidFill>
                  <a:srgbClr val="002060"/>
                </a:solidFill>
                <a:latin typeface="楷体_GB2312" pitchFamily="49" charset="-122"/>
              </a:rPr>
              <a:t>能否用穷举素数法分解</a:t>
            </a:r>
            <a:r>
              <a:rPr lang="en-US" altLang="zh-CN" smtClean="0">
                <a:solidFill>
                  <a:srgbClr val="002060"/>
                </a:solidFill>
                <a:latin typeface="楷体_GB2312" pitchFamily="49" charset="-122"/>
              </a:rPr>
              <a:t>n</a:t>
            </a:r>
            <a:r>
              <a:rPr lang="zh-CN" altLang="en-US" smtClean="0">
                <a:solidFill>
                  <a:srgbClr val="002060"/>
                </a:solidFill>
                <a:latin typeface="楷体_GB2312" pitchFamily="49" charset="-122"/>
              </a:rPr>
              <a:t>？</a:t>
            </a:r>
          </a:p>
          <a:p>
            <a:pPr marL="1295400" lvl="2" indent="-381000" algn="just" eaLnBrk="1" hangingPunct="1"/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512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位的数以内，有超过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10</a:t>
            </a:r>
            <a:r>
              <a:rPr lang="en-US" altLang="zh-CN" baseline="30000" smtClean="0">
                <a:solidFill>
                  <a:srgbClr val="A50021"/>
                </a:solidFill>
                <a:latin typeface="楷体_GB2312" pitchFamily="49" charset="-122"/>
              </a:rPr>
              <a:t>151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个素数</a:t>
            </a:r>
            <a:endParaRPr lang="en-US" altLang="zh-CN" smtClean="0">
              <a:solidFill>
                <a:srgbClr val="A50021"/>
              </a:solidFill>
              <a:latin typeface="楷体_GB2312" pitchFamily="49" charset="-122"/>
            </a:endParaRPr>
          </a:p>
          <a:p>
            <a:pPr marL="1295400" lvl="2" indent="-381000" algn="just"/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目前已知的最大素数是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2</a:t>
            </a:r>
            <a:r>
              <a:rPr lang="en-US" altLang="zh-CN" baseline="30000" smtClean="0">
                <a:solidFill>
                  <a:srgbClr val="A50021"/>
                </a:solidFill>
                <a:latin typeface="楷体_GB2312" pitchFamily="49" charset="-122"/>
              </a:rPr>
              <a:t>43112609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-1</a:t>
            </a:r>
            <a:endParaRPr lang="zh-CN" altLang="en-US" smtClean="0">
              <a:solidFill>
                <a:srgbClr val="A50021"/>
              </a:solidFill>
              <a:latin typeface="楷体_GB2312" pitchFamily="49" charset="-122"/>
            </a:endParaRPr>
          </a:p>
          <a:p>
            <a:pPr marL="1295400" lvl="2" indent="-381000"/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建立所有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512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位以内的所有素数库，如果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1G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字节数据需要用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1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克重的存储介质，那么这个设备的重量将产生黑洞。</a:t>
            </a:r>
            <a:endParaRPr lang="en-US" altLang="zh-CN" smtClean="0">
              <a:solidFill>
                <a:srgbClr val="A50021"/>
              </a:solidFill>
              <a:latin typeface="楷体_GB2312" pitchFamily="49" charset="-122"/>
            </a:endParaRPr>
          </a:p>
          <a:p>
            <a:pPr marL="1295400" lvl="2" indent="-381000"/>
            <a:r>
              <a:rPr lang="zh-CN" altLang="en-US" smtClean="0">
                <a:solidFill>
                  <a:srgbClr val="002060"/>
                </a:solidFill>
                <a:latin typeface="楷体_GB2312" pitchFamily="49" charset="-122"/>
              </a:rPr>
              <a:t>如何选择</a:t>
            </a:r>
            <a:r>
              <a:rPr lang="en-US" altLang="zh-CN" smtClean="0">
                <a:solidFill>
                  <a:srgbClr val="002060"/>
                </a:solidFill>
                <a:latin typeface="楷体_GB2312" pitchFamily="49" charset="-122"/>
              </a:rPr>
              <a:t>p</a:t>
            </a:r>
            <a:r>
              <a:rPr lang="zh-CN" altLang="en-US" smtClean="0">
                <a:solidFill>
                  <a:srgbClr val="002060"/>
                </a:solidFill>
                <a:latin typeface="楷体_GB2312" pitchFamily="49" charset="-122"/>
              </a:rPr>
              <a:t>和</a:t>
            </a:r>
            <a:r>
              <a:rPr lang="en-US" altLang="zh-CN" smtClean="0">
                <a:solidFill>
                  <a:srgbClr val="002060"/>
                </a:solidFill>
                <a:latin typeface="楷体_GB2312" pitchFamily="49" charset="-122"/>
              </a:rPr>
              <a:t>q</a:t>
            </a:r>
            <a:r>
              <a:rPr lang="zh-CN" altLang="en-US" smtClean="0">
                <a:solidFill>
                  <a:srgbClr val="002060"/>
                </a:solidFill>
                <a:latin typeface="楷体_GB2312" pitchFamily="49" charset="-122"/>
              </a:rPr>
              <a:t>？</a:t>
            </a:r>
          </a:p>
          <a:p>
            <a:pPr marL="1295400" lvl="2" indent="-381000" eaLnBrk="1" hangingPunct="1"/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试图建立一个素数库，从库中随机选择大素数是不可能的，通常的办法是随机选取一个大的奇数，然后进行素性检验。</a:t>
            </a:r>
            <a:endParaRPr lang="en-US" altLang="zh-CN" smtClean="0">
              <a:solidFill>
                <a:srgbClr val="A50021"/>
              </a:solidFill>
              <a:latin typeface="楷体_GB2312" pitchFamily="49" charset="-122"/>
            </a:endParaRPr>
          </a:p>
          <a:p>
            <a:pPr marL="1295400" lvl="2" indent="-381000" eaLnBrk="1" hangingPunct="1"/>
            <a:r>
              <a:rPr lang="zh-CN" altLang="en-US" smtClean="0">
                <a:solidFill>
                  <a:srgbClr val="002060"/>
                </a:solidFill>
                <a:latin typeface="楷体_GB2312" pitchFamily="49" charset="-122"/>
              </a:rPr>
              <a:t>如何检验一个奇数是一个素数？</a:t>
            </a:r>
            <a:endParaRPr lang="en-US" altLang="zh-CN" smtClean="0">
              <a:solidFill>
                <a:srgbClr val="002060"/>
              </a:solidFill>
              <a:latin typeface="楷体_GB2312" pitchFamily="49" charset="-122"/>
            </a:endParaRPr>
          </a:p>
          <a:p>
            <a:pPr marL="1295400" lvl="2" indent="-381000" eaLnBrk="1" hangingPunct="1"/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因子分解法显然不可行，实际上也是一个类似分解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n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的难题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RSA</a:t>
            </a:r>
            <a:r>
              <a:rPr lang="zh-CN" altLang="en-US" smtClean="0"/>
              <a:t>算法的分析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zh-CN" altLang="en-US" smtClean="0">
                <a:latin typeface="楷体_GB2312" pitchFamily="49" charset="-122"/>
              </a:rPr>
              <a:t>素数的选择</a:t>
            </a:r>
            <a:endParaRPr lang="en-US" altLang="zh-CN" smtClean="0">
              <a:latin typeface="楷体_GB2312" pitchFamily="49" charset="-122"/>
            </a:endParaRPr>
          </a:p>
          <a:p>
            <a:pPr marL="914400" lvl="1" indent="-457200"/>
            <a:r>
              <a:rPr lang="zh-CN" altLang="en-US" smtClean="0">
                <a:solidFill>
                  <a:srgbClr val="002060"/>
                </a:solidFill>
                <a:latin typeface="楷体_GB2312" pitchFamily="49" charset="-122"/>
              </a:rPr>
              <a:t>首先要确认平均选择多少个数才能选中一个素数，即素数在整数中的分布情况</a:t>
            </a:r>
            <a:endParaRPr lang="en-US" altLang="zh-CN" smtClean="0">
              <a:solidFill>
                <a:srgbClr val="002060"/>
              </a:solidFill>
              <a:latin typeface="楷体_GB2312" pitchFamily="49" charset="-122"/>
            </a:endParaRPr>
          </a:p>
          <a:p>
            <a:pPr marL="914400" lvl="1" indent="-457200"/>
            <a:r>
              <a:rPr lang="zh-CN" altLang="en-US" smtClean="0">
                <a:solidFill>
                  <a:srgbClr val="002060"/>
                </a:solidFill>
                <a:latin typeface="楷体_GB2312" pitchFamily="49" charset="-122"/>
              </a:rPr>
              <a:t>素数的个数定理</a:t>
            </a:r>
            <a:endParaRPr lang="en-US" altLang="zh-CN" smtClean="0">
              <a:solidFill>
                <a:srgbClr val="002060"/>
              </a:solidFill>
              <a:latin typeface="楷体_GB2312" pitchFamily="49" charset="-122"/>
            </a:endParaRPr>
          </a:p>
          <a:p>
            <a:pPr marL="1314450" lvl="2" indent="-457200"/>
            <a:r>
              <a:rPr lang="en-US" altLang="zh-CN" smtClean="0">
                <a:solidFill>
                  <a:srgbClr val="C00000"/>
                </a:solidFill>
                <a:latin typeface="楷体_GB2312" pitchFamily="49" charset="-122"/>
              </a:rPr>
              <a:t>N</a:t>
            </a:r>
            <a:r>
              <a:rPr lang="zh-CN" altLang="en-US" smtClean="0">
                <a:solidFill>
                  <a:srgbClr val="C00000"/>
                </a:solidFill>
                <a:latin typeface="楷体_GB2312" pitchFamily="49" charset="-122"/>
              </a:rPr>
              <a:t>以内小于等于</a:t>
            </a:r>
            <a:r>
              <a:rPr lang="en-US" altLang="zh-CN" smtClean="0">
                <a:solidFill>
                  <a:srgbClr val="C00000"/>
                </a:solidFill>
                <a:latin typeface="楷体_GB2312" pitchFamily="49" charset="-122"/>
              </a:rPr>
              <a:t>N</a:t>
            </a:r>
            <a:r>
              <a:rPr lang="zh-CN" altLang="en-US" smtClean="0">
                <a:solidFill>
                  <a:srgbClr val="C00000"/>
                </a:solidFill>
                <a:latin typeface="楷体_GB2312" pitchFamily="49" charset="-122"/>
              </a:rPr>
              <a:t>的素数个数约为</a:t>
            </a:r>
            <a:r>
              <a:rPr lang="en-US" altLang="zh-CN" smtClean="0">
                <a:solidFill>
                  <a:srgbClr val="C00000"/>
                </a:solidFill>
                <a:latin typeface="楷体_GB2312" pitchFamily="49" charset="-122"/>
              </a:rPr>
              <a:t>N/lnN</a:t>
            </a:r>
            <a:r>
              <a:rPr lang="zh-CN" altLang="en-US" smtClean="0">
                <a:solidFill>
                  <a:srgbClr val="C00000"/>
                </a:solidFill>
                <a:latin typeface="楷体_GB2312" pitchFamily="49" charset="-122"/>
              </a:rPr>
              <a:t>，从</a:t>
            </a:r>
            <a:r>
              <a:rPr lang="en-US" altLang="zh-CN" smtClean="0">
                <a:solidFill>
                  <a:srgbClr val="C00000"/>
                </a:solidFill>
                <a:latin typeface="楷体_GB2312" pitchFamily="49" charset="-122"/>
              </a:rPr>
              <a:t>1-N</a:t>
            </a:r>
            <a:r>
              <a:rPr lang="zh-CN" altLang="en-US" smtClean="0">
                <a:solidFill>
                  <a:srgbClr val="C00000"/>
                </a:solidFill>
                <a:latin typeface="楷体_GB2312" pitchFamily="49" charset="-122"/>
              </a:rPr>
              <a:t>之间随机选择一个整数，其为素数的概率为</a:t>
            </a:r>
            <a:r>
              <a:rPr lang="en-US" altLang="zh-CN" smtClean="0">
                <a:solidFill>
                  <a:srgbClr val="C00000"/>
                </a:solidFill>
                <a:latin typeface="楷体_GB2312" pitchFamily="49" charset="-122"/>
              </a:rPr>
              <a:t>1/lnN</a:t>
            </a:r>
          </a:p>
          <a:p>
            <a:pPr marL="1314450" lvl="2" indent="-457200"/>
            <a:r>
              <a:rPr lang="zh-CN" altLang="en-US" smtClean="0">
                <a:solidFill>
                  <a:srgbClr val="C00000"/>
                </a:solidFill>
                <a:latin typeface="楷体_GB2312" pitchFamily="49" charset="-122"/>
              </a:rPr>
              <a:t>如果</a:t>
            </a:r>
            <a:r>
              <a:rPr lang="en-US" altLang="zh-CN" smtClean="0">
                <a:solidFill>
                  <a:srgbClr val="C00000"/>
                </a:solidFill>
                <a:latin typeface="楷体_GB2312" pitchFamily="49" charset="-122"/>
              </a:rPr>
              <a:t>RSA</a:t>
            </a:r>
            <a:r>
              <a:rPr lang="zh-CN" altLang="en-US" smtClean="0">
                <a:solidFill>
                  <a:srgbClr val="C00000"/>
                </a:solidFill>
                <a:latin typeface="楷体_GB2312" pitchFamily="49" charset="-122"/>
              </a:rPr>
              <a:t>算法使用</a:t>
            </a:r>
            <a:r>
              <a:rPr lang="en-US" altLang="zh-CN" smtClean="0">
                <a:solidFill>
                  <a:srgbClr val="C00000"/>
                </a:solidFill>
                <a:latin typeface="楷体_GB2312" pitchFamily="49" charset="-122"/>
              </a:rPr>
              <a:t>1024</a:t>
            </a:r>
            <a:r>
              <a:rPr lang="zh-CN" altLang="en-US" smtClean="0">
                <a:solidFill>
                  <a:srgbClr val="C00000"/>
                </a:solidFill>
                <a:latin typeface="楷体_GB2312" pitchFamily="49" charset="-122"/>
              </a:rPr>
              <a:t>比特的模数</a:t>
            </a:r>
            <a:r>
              <a:rPr lang="en-US" altLang="zh-CN" smtClean="0">
                <a:solidFill>
                  <a:srgbClr val="C00000"/>
                </a:solidFill>
                <a:latin typeface="楷体_GB2312" pitchFamily="49" charset="-122"/>
              </a:rPr>
              <a:t>n</a:t>
            </a:r>
            <a:r>
              <a:rPr lang="zh-CN" altLang="en-US" smtClean="0">
                <a:solidFill>
                  <a:srgbClr val="C00000"/>
                </a:solidFill>
                <a:latin typeface="楷体_GB2312" pitchFamily="49" charset="-122"/>
              </a:rPr>
              <a:t>，则</a:t>
            </a:r>
            <a:r>
              <a:rPr lang="en-US" altLang="zh-CN" smtClean="0">
                <a:solidFill>
                  <a:srgbClr val="C00000"/>
                </a:solidFill>
                <a:latin typeface="楷体_GB2312" pitchFamily="49" charset="-122"/>
              </a:rPr>
              <a:t>p</a:t>
            </a:r>
            <a:r>
              <a:rPr lang="zh-CN" altLang="en-US" smtClean="0">
                <a:solidFill>
                  <a:srgbClr val="C00000"/>
                </a:solidFill>
                <a:latin typeface="楷体_GB2312" pitchFamily="49" charset="-122"/>
              </a:rPr>
              <a:t>和</a:t>
            </a:r>
            <a:r>
              <a:rPr lang="en-US" altLang="zh-CN" smtClean="0">
                <a:solidFill>
                  <a:srgbClr val="C00000"/>
                </a:solidFill>
                <a:latin typeface="楷体_GB2312" pitchFamily="49" charset="-122"/>
              </a:rPr>
              <a:t>q</a:t>
            </a:r>
            <a:r>
              <a:rPr lang="zh-CN" altLang="en-US" smtClean="0">
                <a:solidFill>
                  <a:srgbClr val="C00000"/>
                </a:solidFill>
                <a:latin typeface="楷体_GB2312" pitchFamily="49" charset="-122"/>
              </a:rPr>
              <a:t>的比特数约</a:t>
            </a:r>
            <a:r>
              <a:rPr lang="en-US" altLang="zh-CN" smtClean="0">
                <a:solidFill>
                  <a:srgbClr val="C00000"/>
                </a:solidFill>
                <a:latin typeface="楷体_GB2312" pitchFamily="49" charset="-122"/>
              </a:rPr>
              <a:t>512</a:t>
            </a:r>
            <a:r>
              <a:rPr lang="zh-CN" altLang="en-US" smtClean="0">
                <a:solidFill>
                  <a:srgbClr val="C00000"/>
                </a:solidFill>
                <a:latin typeface="楷体_GB2312" pitchFamily="49" charset="-122"/>
              </a:rPr>
              <a:t>比特，随机选择</a:t>
            </a:r>
            <a:r>
              <a:rPr lang="en-US" altLang="zh-CN" smtClean="0">
                <a:solidFill>
                  <a:srgbClr val="C00000"/>
                </a:solidFill>
                <a:latin typeface="楷体_GB2312" pitchFamily="49" charset="-122"/>
              </a:rPr>
              <a:t>512</a:t>
            </a:r>
            <a:r>
              <a:rPr lang="zh-CN" altLang="en-US" smtClean="0">
                <a:solidFill>
                  <a:srgbClr val="C00000"/>
                </a:solidFill>
                <a:latin typeface="楷体_GB2312" pitchFamily="49" charset="-122"/>
              </a:rPr>
              <a:t>比特以内的数，其为素数的概率为</a:t>
            </a:r>
            <a:r>
              <a:rPr lang="en-US" altLang="zh-CN" smtClean="0">
                <a:solidFill>
                  <a:srgbClr val="C00000"/>
                </a:solidFill>
                <a:latin typeface="楷体_GB2312" pitchFamily="49" charset="-122"/>
              </a:rPr>
              <a:t>1/ln2</a:t>
            </a:r>
            <a:r>
              <a:rPr lang="en-US" altLang="zh-CN" baseline="30000" smtClean="0">
                <a:solidFill>
                  <a:srgbClr val="C00000"/>
                </a:solidFill>
                <a:latin typeface="楷体_GB2312" pitchFamily="49" charset="-122"/>
              </a:rPr>
              <a:t>512</a:t>
            </a:r>
            <a:r>
              <a:rPr lang="zh-CN" altLang="en-US" smtClean="0">
                <a:solidFill>
                  <a:srgbClr val="C00000"/>
                </a:solidFill>
                <a:latin typeface="楷体_GB2312" pitchFamily="49" charset="-122"/>
              </a:rPr>
              <a:t>≈</a:t>
            </a:r>
            <a:r>
              <a:rPr lang="en-US" altLang="zh-CN" smtClean="0">
                <a:solidFill>
                  <a:srgbClr val="C00000"/>
                </a:solidFill>
                <a:latin typeface="楷体_GB2312" pitchFamily="49" charset="-122"/>
              </a:rPr>
              <a:t>1/355</a:t>
            </a:r>
            <a:r>
              <a:rPr lang="zh-CN" altLang="en-US" smtClean="0">
                <a:solidFill>
                  <a:srgbClr val="C00000"/>
                </a:solidFill>
                <a:latin typeface="楷体_GB2312" pitchFamily="49" charset="-122"/>
              </a:rPr>
              <a:t>，去除偶数和容易判断的奇合数，概率可提高到</a:t>
            </a:r>
            <a:r>
              <a:rPr lang="en-US" altLang="zh-CN" smtClean="0">
                <a:solidFill>
                  <a:srgbClr val="C00000"/>
                </a:solidFill>
                <a:latin typeface="楷体_GB2312" pitchFamily="49" charset="-122"/>
              </a:rPr>
              <a:t>3/355</a:t>
            </a:r>
          </a:p>
          <a:p>
            <a:pPr marL="914400" lvl="1" indent="-457200"/>
            <a:endParaRPr lang="zh-CN" altLang="en-US" smtClean="0">
              <a:solidFill>
                <a:srgbClr val="000099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RSA</a:t>
            </a:r>
            <a:r>
              <a:rPr lang="zh-CN" altLang="en-US" smtClean="0"/>
              <a:t>算法的分析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305800" cy="4343400"/>
          </a:xfrm>
        </p:spPr>
        <p:txBody>
          <a:bodyPr/>
          <a:lstStyle/>
          <a:p>
            <a:pPr marL="514350" indent="-457200"/>
            <a:r>
              <a:rPr lang="zh-CN" altLang="en-US" dirty="0" smtClean="0">
                <a:solidFill>
                  <a:srgbClr val="002060"/>
                </a:solidFill>
                <a:latin typeface="楷体_GB2312" pitchFamily="49" charset="-122"/>
              </a:rPr>
              <a:t>素数的判断和选择</a:t>
            </a:r>
          </a:p>
          <a:p>
            <a:pPr marL="895350" lvl="1" indent="-381000" algn="just"/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直接判断一个整数是否为素数是困难的。目前还没有一个高效的办法，实际中应用最多的是</a:t>
            </a: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Miller and Rabin</a:t>
            </a: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提出的</a:t>
            </a: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WITNESS</a:t>
            </a: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算法</a:t>
            </a:r>
          </a:p>
          <a:p>
            <a:pPr marL="895350" lvl="1" indent="-381000" algn="just"/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给出函数</a:t>
            </a: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f(</a:t>
            </a:r>
            <a:r>
              <a:rPr lang="en-US" altLang="zh-CN" dirty="0" err="1" smtClean="0">
                <a:solidFill>
                  <a:srgbClr val="A50021"/>
                </a:solidFill>
                <a:latin typeface="楷体_GB2312" pitchFamily="49" charset="-122"/>
              </a:rPr>
              <a:t>n,a</a:t>
            </a: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)</a:t>
            </a: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判定</a:t>
            </a: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n</a:t>
            </a: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是否为素数，</a:t>
            </a: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a</a:t>
            </a: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是某些小于</a:t>
            </a: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n</a:t>
            </a: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的整数。</a:t>
            </a: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f(</a:t>
            </a:r>
            <a:r>
              <a:rPr lang="en-US" altLang="zh-CN" dirty="0" err="1" smtClean="0">
                <a:solidFill>
                  <a:srgbClr val="A50021"/>
                </a:solidFill>
                <a:latin typeface="楷体_GB2312" pitchFamily="49" charset="-122"/>
              </a:rPr>
              <a:t>n,a</a:t>
            </a: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)=0</a:t>
            </a: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，</a:t>
            </a: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n</a:t>
            </a: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一定不是素数；</a:t>
            </a: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f(</a:t>
            </a:r>
            <a:r>
              <a:rPr lang="en-US" altLang="zh-CN" dirty="0" err="1" smtClean="0">
                <a:solidFill>
                  <a:srgbClr val="A50021"/>
                </a:solidFill>
                <a:latin typeface="楷体_GB2312" pitchFamily="49" charset="-122"/>
              </a:rPr>
              <a:t>n,a</a:t>
            </a: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)=1</a:t>
            </a: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，</a:t>
            </a: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n</a:t>
            </a: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可能是素数。应用：</a:t>
            </a:r>
          </a:p>
          <a:p>
            <a:pPr marL="895350" lvl="1" indent="-381000"/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随机选择</a:t>
            </a: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a &lt; n, </a:t>
            </a: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计算</a:t>
            </a: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s</a:t>
            </a: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次，如果每次</a:t>
            </a: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f(</a:t>
            </a:r>
            <a:r>
              <a:rPr lang="en-US" altLang="zh-CN" dirty="0" err="1" smtClean="0">
                <a:solidFill>
                  <a:srgbClr val="A50021"/>
                </a:solidFill>
                <a:latin typeface="楷体_GB2312" pitchFamily="49" charset="-122"/>
              </a:rPr>
              <a:t>n,a</a:t>
            </a: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)</a:t>
            </a: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都为</a:t>
            </a: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1</a:t>
            </a: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，则这时</a:t>
            </a: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n</a:t>
            </a: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是素数的概率为</a:t>
            </a: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(1</a:t>
            </a: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－</a:t>
            </a: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1/2</a:t>
            </a:r>
            <a:r>
              <a:rPr lang="en-US" altLang="zh-CN" baseline="30000" dirty="0" smtClean="0">
                <a:solidFill>
                  <a:srgbClr val="A50021"/>
                </a:solidFill>
                <a:latin typeface="楷体_GB2312" pitchFamily="49" charset="-122"/>
              </a:rPr>
              <a:t>s</a:t>
            </a:r>
            <a:r>
              <a:rPr lang="en-US" altLang="zh-CN" dirty="0" smtClean="0">
                <a:solidFill>
                  <a:srgbClr val="A50021"/>
                </a:solidFill>
                <a:latin typeface="楷体_GB2312" pitchFamily="49" charset="-12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RSA</a:t>
            </a:r>
            <a:r>
              <a:rPr lang="zh-CN" altLang="en-US" smtClean="0"/>
              <a:t>算法的分析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solidFill>
                  <a:srgbClr val="000099"/>
                </a:solidFill>
                <a:latin typeface="楷体_GB2312" pitchFamily="49" charset="-122"/>
              </a:rPr>
              <a:t>素数的判断</a:t>
            </a:r>
          </a:p>
          <a:p>
            <a:pPr lvl="1"/>
            <a:r>
              <a:rPr lang="zh-CN" altLang="en-US" dirty="0" smtClean="0">
                <a:latin typeface="楷体_GB2312" pitchFamily="49" charset="-122"/>
              </a:rPr>
              <a:t>快速准确地判断一个整数是否为素数是困难的</a:t>
            </a:r>
            <a:endParaRPr lang="en-US" altLang="zh-CN" dirty="0" smtClean="0">
              <a:latin typeface="楷体_GB2312" pitchFamily="49" charset="-122"/>
            </a:endParaRPr>
          </a:p>
          <a:p>
            <a:pPr lvl="1"/>
            <a:r>
              <a:rPr lang="zh-CN" altLang="en-US" dirty="0" smtClean="0"/>
              <a:t>对于大的整数，多年来人们只能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大致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判断其素性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费尔马素性检测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C00000"/>
                </a:solidFill>
              </a:rPr>
              <a:t>根据费马小定理，如果</a:t>
            </a:r>
            <a:r>
              <a:rPr lang="en-US" altLang="zh-CN" dirty="0" smtClean="0">
                <a:solidFill>
                  <a:srgbClr val="C00000"/>
                </a:solidFill>
              </a:rPr>
              <a:t>p</a:t>
            </a:r>
            <a:r>
              <a:rPr lang="zh-CN" altLang="en-US" dirty="0" smtClean="0">
                <a:solidFill>
                  <a:srgbClr val="C00000"/>
                </a:solidFill>
              </a:rPr>
              <a:t>为素数，则有</a:t>
            </a:r>
            <a:r>
              <a:rPr lang="en-US" altLang="zh-CN" dirty="0" smtClean="0">
                <a:solidFill>
                  <a:srgbClr val="C00000"/>
                </a:solidFill>
              </a:rPr>
              <a:t>a</a:t>
            </a:r>
            <a:r>
              <a:rPr lang="en-US" altLang="zh-CN" baseline="30000" dirty="0" smtClean="0">
                <a:solidFill>
                  <a:srgbClr val="C00000"/>
                </a:solidFill>
              </a:rPr>
              <a:t>p-1</a:t>
            </a:r>
            <a:r>
              <a:rPr lang="zh-CN" altLang="en-US" dirty="0" smtClean="0">
                <a:solidFill>
                  <a:srgbClr val="C00000"/>
                </a:solidFill>
              </a:rPr>
              <a:t>≡</a:t>
            </a:r>
            <a:r>
              <a:rPr lang="en-US" altLang="zh-CN" dirty="0" smtClean="0">
                <a:solidFill>
                  <a:srgbClr val="C00000"/>
                </a:solidFill>
              </a:rPr>
              <a:t>1 mod p</a:t>
            </a:r>
          </a:p>
          <a:p>
            <a:pPr lvl="2"/>
            <a:r>
              <a:rPr lang="zh-CN" altLang="en-US" dirty="0" smtClean="0">
                <a:solidFill>
                  <a:srgbClr val="C00000"/>
                </a:solidFill>
              </a:rPr>
              <a:t>随机选择</a:t>
            </a:r>
            <a:r>
              <a:rPr lang="en-US" altLang="zh-CN" dirty="0" smtClean="0">
                <a:solidFill>
                  <a:srgbClr val="C00000"/>
                </a:solidFill>
              </a:rPr>
              <a:t>a&lt;p</a:t>
            </a:r>
            <a:r>
              <a:rPr lang="zh-CN" altLang="en-US" dirty="0" smtClean="0">
                <a:solidFill>
                  <a:srgbClr val="C00000"/>
                </a:solidFill>
              </a:rPr>
              <a:t>，如果</a:t>
            </a:r>
            <a:r>
              <a:rPr lang="en-US" altLang="zh-CN" dirty="0" smtClean="0">
                <a:solidFill>
                  <a:srgbClr val="C00000"/>
                </a:solidFill>
              </a:rPr>
              <a:t>a</a:t>
            </a:r>
            <a:r>
              <a:rPr lang="en-US" altLang="zh-CN" baseline="30000" dirty="0" smtClean="0">
                <a:solidFill>
                  <a:srgbClr val="C00000"/>
                </a:solidFill>
              </a:rPr>
              <a:t>p-1</a:t>
            </a:r>
            <a:r>
              <a:rPr lang="en-US" altLang="zh-CN" dirty="0" smtClean="0">
                <a:solidFill>
                  <a:srgbClr val="C00000"/>
                </a:solidFill>
              </a:rPr>
              <a:t>≢1 mod p</a:t>
            </a:r>
            <a:r>
              <a:rPr lang="zh-CN" altLang="en-US" dirty="0" smtClean="0">
                <a:solidFill>
                  <a:srgbClr val="C00000"/>
                </a:solidFill>
              </a:rPr>
              <a:t>，则</a:t>
            </a:r>
            <a:r>
              <a:rPr lang="en-US" altLang="zh-CN" dirty="0" smtClean="0">
                <a:solidFill>
                  <a:srgbClr val="C00000"/>
                </a:solidFill>
              </a:rPr>
              <a:t>p</a:t>
            </a:r>
            <a:r>
              <a:rPr lang="zh-CN" altLang="en-US" dirty="0" smtClean="0">
                <a:solidFill>
                  <a:srgbClr val="C00000"/>
                </a:solidFill>
              </a:rPr>
              <a:t>一定为合数，</a:t>
            </a:r>
            <a:r>
              <a:rPr lang="en-US" altLang="zh-CN" dirty="0" smtClean="0">
                <a:solidFill>
                  <a:srgbClr val="C00000"/>
                </a:solidFill>
              </a:rPr>
              <a:t>a</a:t>
            </a:r>
            <a:r>
              <a:rPr lang="zh-CN" altLang="en-US" dirty="0" smtClean="0">
                <a:solidFill>
                  <a:srgbClr val="C00000"/>
                </a:solidFill>
              </a:rPr>
              <a:t>被称为</a:t>
            </a:r>
            <a:r>
              <a:rPr lang="en-US" altLang="zh-CN" dirty="0" smtClean="0">
                <a:solidFill>
                  <a:srgbClr val="C00000"/>
                </a:solidFill>
              </a:rPr>
              <a:t>” Fermat witness”</a:t>
            </a:r>
          </a:p>
          <a:p>
            <a:pPr lvl="2"/>
            <a:r>
              <a:rPr lang="zh-CN" altLang="en-US" dirty="0" smtClean="0">
                <a:solidFill>
                  <a:srgbClr val="C00000"/>
                </a:solidFill>
              </a:rPr>
              <a:t>如果</a:t>
            </a:r>
            <a:r>
              <a:rPr lang="en-US" altLang="zh-CN" dirty="0" smtClean="0">
                <a:solidFill>
                  <a:srgbClr val="C00000"/>
                </a:solidFill>
              </a:rPr>
              <a:t>a</a:t>
            </a:r>
            <a:r>
              <a:rPr lang="en-US" altLang="zh-CN" baseline="30000" dirty="0" smtClean="0">
                <a:solidFill>
                  <a:srgbClr val="C00000"/>
                </a:solidFill>
              </a:rPr>
              <a:t>p-1</a:t>
            </a:r>
            <a:r>
              <a:rPr lang="zh-CN" altLang="en-US" dirty="0" smtClean="0">
                <a:solidFill>
                  <a:srgbClr val="C00000"/>
                </a:solidFill>
              </a:rPr>
              <a:t>≡</a:t>
            </a:r>
            <a:r>
              <a:rPr lang="en-US" altLang="zh-CN" dirty="0" smtClean="0">
                <a:solidFill>
                  <a:srgbClr val="C00000"/>
                </a:solidFill>
              </a:rPr>
              <a:t>1 mod p</a:t>
            </a:r>
            <a:r>
              <a:rPr lang="zh-CN" altLang="en-US" dirty="0" smtClean="0">
                <a:solidFill>
                  <a:srgbClr val="C00000"/>
                </a:solidFill>
              </a:rPr>
              <a:t>，但</a:t>
            </a:r>
            <a:r>
              <a:rPr lang="en-US" altLang="zh-CN" dirty="0" smtClean="0">
                <a:solidFill>
                  <a:srgbClr val="C00000"/>
                </a:solidFill>
              </a:rPr>
              <a:t>p</a:t>
            </a:r>
            <a:r>
              <a:rPr lang="zh-CN" altLang="en-US" dirty="0" smtClean="0">
                <a:solidFill>
                  <a:srgbClr val="C00000"/>
                </a:solidFill>
              </a:rPr>
              <a:t>并不是素数，</a:t>
            </a:r>
            <a:r>
              <a:rPr lang="en-US" altLang="zh-CN" dirty="0" smtClean="0">
                <a:solidFill>
                  <a:srgbClr val="C00000"/>
                </a:solidFill>
              </a:rPr>
              <a:t>a</a:t>
            </a:r>
            <a:r>
              <a:rPr lang="zh-CN" altLang="en-US" dirty="0" smtClean="0">
                <a:solidFill>
                  <a:srgbClr val="C00000"/>
                </a:solidFill>
              </a:rPr>
              <a:t>被称为</a:t>
            </a:r>
            <a:r>
              <a:rPr lang="en-US" altLang="zh-CN" dirty="0" smtClean="0">
                <a:solidFill>
                  <a:srgbClr val="C00000"/>
                </a:solidFill>
              </a:rPr>
              <a:t>” Fermat liar”</a:t>
            </a:r>
          </a:p>
          <a:p>
            <a:pPr lvl="2"/>
            <a:r>
              <a:rPr lang="zh-CN" altLang="en-US" dirty="0" smtClean="0">
                <a:solidFill>
                  <a:srgbClr val="C00000"/>
                </a:solidFill>
              </a:rPr>
              <a:t>选择多个</a:t>
            </a:r>
            <a:r>
              <a:rPr lang="en-US" altLang="zh-CN" dirty="0" smtClean="0">
                <a:solidFill>
                  <a:srgbClr val="C00000"/>
                </a:solidFill>
              </a:rPr>
              <a:t>a&lt;p</a:t>
            </a:r>
            <a:r>
              <a:rPr lang="zh-CN" altLang="en-US" dirty="0" smtClean="0">
                <a:solidFill>
                  <a:srgbClr val="C00000"/>
                </a:solidFill>
              </a:rPr>
              <a:t>，如果都满足</a:t>
            </a:r>
            <a:r>
              <a:rPr lang="en-US" altLang="zh-CN" dirty="0" smtClean="0">
                <a:solidFill>
                  <a:srgbClr val="C00000"/>
                </a:solidFill>
              </a:rPr>
              <a:t>a</a:t>
            </a:r>
            <a:r>
              <a:rPr lang="en-US" altLang="zh-CN" baseline="30000" dirty="0" smtClean="0">
                <a:solidFill>
                  <a:srgbClr val="C00000"/>
                </a:solidFill>
              </a:rPr>
              <a:t>p-1</a:t>
            </a:r>
            <a:r>
              <a:rPr lang="zh-CN" altLang="en-US" dirty="0" smtClean="0">
                <a:solidFill>
                  <a:srgbClr val="C00000"/>
                </a:solidFill>
              </a:rPr>
              <a:t>≡</a:t>
            </a:r>
            <a:r>
              <a:rPr lang="en-US" altLang="zh-CN" dirty="0" smtClean="0">
                <a:solidFill>
                  <a:srgbClr val="C00000"/>
                </a:solidFill>
              </a:rPr>
              <a:t>1 mod p</a:t>
            </a:r>
            <a:r>
              <a:rPr lang="zh-CN" altLang="en-US" dirty="0" smtClean="0">
                <a:solidFill>
                  <a:srgbClr val="C00000"/>
                </a:solidFill>
              </a:rPr>
              <a:t>则</a:t>
            </a:r>
            <a:r>
              <a:rPr lang="en-US" altLang="zh-CN" dirty="0" smtClean="0">
                <a:solidFill>
                  <a:srgbClr val="C00000"/>
                </a:solidFill>
              </a:rPr>
              <a:t>p”</a:t>
            </a:r>
            <a:r>
              <a:rPr lang="zh-CN" altLang="en-US" dirty="0" smtClean="0">
                <a:solidFill>
                  <a:srgbClr val="C00000"/>
                </a:solidFill>
              </a:rPr>
              <a:t>很可能</a:t>
            </a:r>
            <a:r>
              <a:rPr lang="en-US" altLang="zh-CN" dirty="0" smtClean="0">
                <a:solidFill>
                  <a:srgbClr val="C00000"/>
                </a:solidFill>
              </a:rPr>
              <a:t>”</a:t>
            </a:r>
            <a:r>
              <a:rPr lang="zh-CN" altLang="en-US" dirty="0" smtClean="0">
                <a:solidFill>
                  <a:srgbClr val="C00000"/>
                </a:solidFill>
              </a:rPr>
              <a:t>是素数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2"/>
            <a:r>
              <a:rPr lang="zh-CN" altLang="en-US" dirty="0" smtClean="0">
                <a:solidFill>
                  <a:srgbClr val="C00000"/>
                </a:solidFill>
              </a:rPr>
              <a:t>分别以</a:t>
            </a:r>
            <a:r>
              <a:rPr lang="en-US" altLang="zh-CN" dirty="0" smtClean="0">
                <a:solidFill>
                  <a:srgbClr val="C00000"/>
                </a:solidFill>
              </a:rPr>
              <a:t>221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</a:rPr>
              <a:t>227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</a:rPr>
              <a:t>1729</a:t>
            </a:r>
            <a:r>
              <a:rPr lang="zh-CN" altLang="en-US" dirty="0" smtClean="0">
                <a:solidFill>
                  <a:srgbClr val="C00000"/>
                </a:solidFill>
              </a:rPr>
              <a:t>为例判断其素性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RSA</a:t>
            </a:r>
            <a:r>
              <a:rPr lang="zh-CN" altLang="en-US" smtClean="0"/>
              <a:t>算法的分析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>
                <a:latin typeface="楷体_GB2312" pitchFamily="49" charset="-122"/>
              </a:rPr>
              <a:t>素数的判断</a:t>
            </a:r>
          </a:p>
          <a:p>
            <a:pPr lvl="1"/>
            <a:r>
              <a:rPr lang="zh-CN" altLang="en-US" smtClean="0">
                <a:solidFill>
                  <a:srgbClr val="002060"/>
                </a:solidFill>
              </a:rPr>
              <a:t>由于卡米歇尔数的存在</a:t>
            </a:r>
            <a:r>
              <a:rPr lang="en-US" altLang="zh-CN" smtClean="0">
                <a:solidFill>
                  <a:srgbClr val="002060"/>
                </a:solidFill>
              </a:rPr>
              <a:t>(</a:t>
            </a:r>
            <a:r>
              <a:rPr lang="zh-CN" altLang="en-US" smtClean="0">
                <a:solidFill>
                  <a:srgbClr val="002060"/>
                </a:solidFill>
              </a:rPr>
              <a:t>尽管并不多</a:t>
            </a:r>
            <a:r>
              <a:rPr lang="en-US" altLang="zh-CN" smtClean="0">
                <a:solidFill>
                  <a:srgbClr val="002060"/>
                </a:solidFill>
              </a:rPr>
              <a:t>)</a:t>
            </a:r>
            <a:r>
              <a:rPr lang="zh-CN" altLang="en-US" smtClean="0">
                <a:solidFill>
                  <a:srgbClr val="002060"/>
                </a:solidFill>
              </a:rPr>
              <a:t>，使得费马素性检测法无法实用化</a:t>
            </a:r>
            <a:endParaRPr lang="en-US" altLang="zh-CN" smtClean="0">
              <a:solidFill>
                <a:srgbClr val="002060"/>
              </a:solidFill>
            </a:endParaRPr>
          </a:p>
          <a:p>
            <a:pPr lvl="1"/>
            <a:r>
              <a:rPr lang="zh-CN" altLang="en-US" smtClean="0">
                <a:solidFill>
                  <a:srgbClr val="002060"/>
                </a:solidFill>
              </a:rPr>
              <a:t>实际应用中，素性检测主要利用随机多项式时间</a:t>
            </a:r>
            <a:r>
              <a:rPr lang="en-US" altLang="zh-CN" smtClean="0">
                <a:solidFill>
                  <a:srgbClr val="002060"/>
                </a:solidFill>
              </a:rPr>
              <a:t>Monte Carlo</a:t>
            </a:r>
            <a:r>
              <a:rPr lang="zh-CN" altLang="en-US" smtClean="0">
                <a:solidFill>
                  <a:srgbClr val="002060"/>
                </a:solidFill>
              </a:rPr>
              <a:t>方法来完成</a:t>
            </a:r>
            <a:endParaRPr lang="en-US" altLang="zh-CN" smtClean="0">
              <a:solidFill>
                <a:srgbClr val="002060"/>
              </a:solidFill>
            </a:endParaRPr>
          </a:p>
          <a:p>
            <a:pPr lvl="2"/>
            <a:r>
              <a:rPr lang="en-US" altLang="zh-CN" smtClean="0">
                <a:solidFill>
                  <a:srgbClr val="C00000"/>
                </a:solidFill>
              </a:rPr>
              <a:t>Monte Carlo</a:t>
            </a:r>
            <a:r>
              <a:rPr lang="zh-CN" altLang="en-US" smtClean="0">
                <a:solidFill>
                  <a:srgbClr val="C00000"/>
                </a:solidFill>
              </a:rPr>
              <a:t>是基于随机数的计算方法的统称，在素性检测中具有代表性的是</a:t>
            </a:r>
            <a:r>
              <a:rPr lang="en-US" altLang="zh-CN" smtClean="0">
                <a:solidFill>
                  <a:srgbClr val="C00000"/>
                </a:solidFill>
              </a:rPr>
              <a:t>Solovay-Strassen</a:t>
            </a:r>
            <a:r>
              <a:rPr lang="zh-CN" altLang="en-US" smtClean="0">
                <a:solidFill>
                  <a:srgbClr val="C00000"/>
                </a:solidFill>
              </a:rPr>
              <a:t>算法</a:t>
            </a:r>
            <a:r>
              <a:rPr lang="en-US" altLang="zh-CN" smtClean="0">
                <a:solidFill>
                  <a:srgbClr val="C00000"/>
                </a:solidFill>
              </a:rPr>
              <a:t>(1974</a:t>
            </a:r>
            <a:r>
              <a:rPr lang="zh-CN" altLang="en-US" smtClean="0">
                <a:solidFill>
                  <a:srgbClr val="C00000"/>
                </a:solidFill>
              </a:rPr>
              <a:t>年</a:t>
            </a:r>
            <a:r>
              <a:rPr lang="en-US" altLang="zh-CN" smtClean="0">
                <a:solidFill>
                  <a:srgbClr val="C00000"/>
                </a:solidFill>
              </a:rPr>
              <a:t>)</a:t>
            </a:r>
            <a:r>
              <a:rPr lang="zh-CN" altLang="en-US" smtClean="0">
                <a:solidFill>
                  <a:srgbClr val="C00000"/>
                </a:solidFill>
              </a:rPr>
              <a:t>和</a:t>
            </a:r>
            <a:r>
              <a:rPr lang="en-US" altLang="zh-CN" smtClean="0">
                <a:solidFill>
                  <a:srgbClr val="C00000"/>
                </a:solidFill>
              </a:rPr>
              <a:t>Miller-Rabin</a:t>
            </a:r>
            <a:r>
              <a:rPr lang="zh-CN" altLang="en-US" smtClean="0">
                <a:solidFill>
                  <a:srgbClr val="C00000"/>
                </a:solidFill>
              </a:rPr>
              <a:t>算法</a:t>
            </a:r>
            <a:endParaRPr lang="en-US" altLang="zh-CN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RSA</a:t>
            </a:r>
            <a:r>
              <a:rPr lang="zh-CN" altLang="en-US" smtClean="0"/>
              <a:t>算法的分析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 smtClean="0">
                <a:latin typeface="楷体_GB2312" pitchFamily="49" charset="-122"/>
              </a:rPr>
              <a:t>素数的判断</a:t>
            </a:r>
          </a:p>
          <a:p>
            <a:pPr lvl="1"/>
            <a:r>
              <a:rPr lang="en-US" altLang="zh-CN" sz="3200" dirty="0" err="1" smtClean="0">
                <a:solidFill>
                  <a:srgbClr val="002060"/>
                </a:solidFill>
              </a:rPr>
              <a:t>Solovay-Strassen</a:t>
            </a:r>
            <a:r>
              <a:rPr lang="zh-CN" altLang="en-US" sz="3200" dirty="0" smtClean="0">
                <a:solidFill>
                  <a:srgbClr val="002060"/>
                </a:solidFill>
              </a:rPr>
              <a:t>算法</a:t>
            </a:r>
            <a:endParaRPr lang="en-US" altLang="zh-CN" sz="3200" dirty="0" smtClean="0">
              <a:solidFill>
                <a:srgbClr val="002060"/>
              </a:solidFill>
            </a:endParaRPr>
          </a:p>
          <a:p>
            <a:pPr lvl="2"/>
            <a:r>
              <a:rPr lang="zh-CN" altLang="en-US" sz="2800" dirty="0" smtClean="0">
                <a:solidFill>
                  <a:srgbClr val="C00000"/>
                </a:solidFill>
              </a:rPr>
              <a:t>基于二次剩余理论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pPr lvl="2"/>
            <a:r>
              <a:rPr lang="zh-CN" altLang="en-US" sz="2800" dirty="0" smtClean="0">
                <a:solidFill>
                  <a:srgbClr val="C00000"/>
                </a:solidFill>
              </a:rPr>
              <a:t>不会把素数误判为合数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pPr lvl="2"/>
            <a:r>
              <a:rPr lang="zh-CN" altLang="en-US" sz="2800" dirty="0" smtClean="0">
                <a:solidFill>
                  <a:srgbClr val="C00000"/>
                </a:solidFill>
              </a:rPr>
              <a:t>把合数误判为素数的概率为</a:t>
            </a:r>
            <a:r>
              <a:rPr lang="en-US" altLang="zh-CN" sz="2800" dirty="0" smtClean="0">
                <a:solidFill>
                  <a:srgbClr val="C00000"/>
                </a:solidFill>
              </a:rPr>
              <a:t>1/2</a:t>
            </a:r>
          </a:p>
          <a:p>
            <a:pPr lvl="2"/>
            <a:r>
              <a:rPr lang="zh-CN" altLang="en-US" sz="2800" dirty="0" smtClean="0">
                <a:solidFill>
                  <a:srgbClr val="C00000"/>
                </a:solidFill>
              </a:rPr>
              <a:t>重复算法</a:t>
            </a:r>
            <a:r>
              <a:rPr lang="en-US" altLang="zh-CN" sz="2800" dirty="0" smtClean="0">
                <a:solidFill>
                  <a:srgbClr val="C00000"/>
                </a:solidFill>
              </a:rPr>
              <a:t>k</a:t>
            </a:r>
            <a:r>
              <a:rPr lang="zh-CN" altLang="en-US" sz="2800" dirty="0" smtClean="0">
                <a:solidFill>
                  <a:srgbClr val="C00000"/>
                </a:solidFill>
              </a:rPr>
              <a:t>次，误判的概率为</a:t>
            </a:r>
            <a:r>
              <a:rPr lang="en-US" altLang="zh-CN" sz="2800" dirty="0" smtClean="0">
                <a:solidFill>
                  <a:srgbClr val="C00000"/>
                </a:solidFill>
              </a:rPr>
              <a:t>1/2</a:t>
            </a:r>
            <a:r>
              <a:rPr lang="en-US" altLang="zh-CN" sz="2800" baseline="30000" dirty="0" smtClean="0">
                <a:solidFill>
                  <a:srgbClr val="C00000"/>
                </a:solidFill>
              </a:rPr>
              <a:t>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公开密钥算法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924800" cy="396240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公开密钥算法的特点</a:t>
            </a:r>
          </a:p>
          <a:p>
            <a:pPr lvl="1" eaLnBrk="1" hangingPunct="1">
              <a:lnSpc>
                <a:spcPct val="95000"/>
              </a:lnSpc>
              <a:spcAft>
                <a:spcPct val="20000"/>
              </a:spcAft>
            </a:pPr>
            <a:r>
              <a:rPr lang="zh-CN" altLang="en-US" sz="2400" dirty="0" smtClean="0">
                <a:solidFill>
                  <a:srgbClr val="000099"/>
                </a:solidFill>
              </a:rPr>
              <a:t>加密</a:t>
            </a:r>
            <a:r>
              <a:rPr lang="en-US" altLang="zh-CN" sz="2400" dirty="0" smtClean="0">
                <a:solidFill>
                  <a:srgbClr val="000099"/>
                </a:solidFill>
              </a:rPr>
              <a:t>:  C = </a:t>
            </a:r>
            <a:r>
              <a:rPr lang="en-US" altLang="zh-CN" sz="2400" dirty="0" err="1" smtClean="0">
                <a:solidFill>
                  <a:srgbClr val="000099"/>
                </a:solidFill>
              </a:rPr>
              <a:t>E</a:t>
            </a:r>
            <a:r>
              <a:rPr lang="en-US" altLang="zh-CN" sz="2400" baseline="-25000" dirty="0" err="1" smtClean="0">
                <a:solidFill>
                  <a:srgbClr val="000099"/>
                </a:solidFill>
              </a:rPr>
              <a:t>K</a:t>
            </a:r>
            <a:r>
              <a:rPr lang="en-US" altLang="zh-CN" sz="2000" baseline="-25000" dirty="0" err="1" smtClean="0">
                <a:solidFill>
                  <a:srgbClr val="000099"/>
                </a:solidFill>
              </a:rPr>
              <a:t>pub</a:t>
            </a:r>
            <a:r>
              <a:rPr lang="en-US" altLang="zh-CN" sz="2400" dirty="0" smtClean="0">
                <a:solidFill>
                  <a:srgbClr val="000099"/>
                </a:solidFill>
              </a:rPr>
              <a:t>(P)</a:t>
            </a:r>
          </a:p>
          <a:p>
            <a:pPr lvl="1" eaLnBrk="1" hangingPunct="1">
              <a:lnSpc>
                <a:spcPct val="95000"/>
              </a:lnSpc>
              <a:spcAft>
                <a:spcPct val="20000"/>
              </a:spcAft>
            </a:pPr>
            <a:r>
              <a:rPr lang="zh-CN" altLang="en-US" sz="2400" dirty="0" smtClean="0">
                <a:solidFill>
                  <a:srgbClr val="000099"/>
                </a:solidFill>
              </a:rPr>
              <a:t>解密</a:t>
            </a:r>
            <a:r>
              <a:rPr lang="en-US" altLang="zh-CN" sz="2400" dirty="0" smtClean="0">
                <a:solidFill>
                  <a:srgbClr val="000099"/>
                </a:solidFill>
              </a:rPr>
              <a:t>:  P = </a:t>
            </a:r>
            <a:r>
              <a:rPr lang="en-US" altLang="zh-CN" sz="2400" dirty="0" err="1" smtClean="0">
                <a:solidFill>
                  <a:srgbClr val="000099"/>
                </a:solidFill>
              </a:rPr>
              <a:t>D</a:t>
            </a:r>
            <a:r>
              <a:rPr lang="en-US" altLang="zh-CN" sz="2400" baseline="-25000" dirty="0" err="1" smtClean="0">
                <a:solidFill>
                  <a:srgbClr val="000099"/>
                </a:solidFill>
              </a:rPr>
              <a:t>K</a:t>
            </a:r>
            <a:r>
              <a:rPr lang="en-US" altLang="zh-CN" sz="2000" baseline="-25000" dirty="0" err="1" smtClean="0">
                <a:solidFill>
                  <a:srgbClr val="000099"/>
                </a:solidFill>
              </a:rPr>
              <a:t>prv</a:t>
            </a:r>
            <a:r>
              <a:rPr lang="en-US" altLang="zh-CN" sz="2400" dirty="0" smtClean="0">
                <a:solidFill>
                  <a:srgbClr val="000099"/>
                </a:solidFill>
              </a:rPr>
              <a:t>(C) = </a:t>
            </a:r>
            <a:r>
              <a:rPr lang="en-US" altLang="zh-CN" sz="2400" dirty="0" err="1" smtClean="0">
                <a:solidFill>
                  <a:srgbClr val="000099"/>
                </a:solidFill>
              </a:rPr>
              <a:t>D</a:t>
            </a:r>
            <a:r>
              <a:rPr lang="en-US" altLang="zh-CN" sz="2400" baseline="-25000" dirty="0" err="1" smtClean="0">
                <a:solidFill>
                  <a:srgbClr val="000099"/>
                </a:solidFill>
              </a:rPr>
              <a:t>K</a:t>
            </a:r>
            <a:r>
              <a:rPr lang="en-US" altLang="zh-CN" sz="2000" baseline="-25000" dirty="0" err="1" smtClean="0">
                <a:solidFill>
                  <a:srgbClr val="000099"/>
                </a:solidFill>
              </a:rPr>
              <a:t>prv</a:t>
            </a:r>
            <a:r>
              <a:rPr lang="en-US" altLang="zh-CN" sz="2400" dirty="0" smtClean="0">
                <a:solidFill>
                  <a:srgbClr val="000099"/>
                </a:solidFill>
              </a:rPr>
              <a:t>(</a:t>
            </a:r>
            <a:r>
              <a:rPr lang="en-US" altLang="zh-CN" sz="2400" dirty="0" err="1" smtClean="0">
                <a:solidFill>
                  <a:srgbClr val="000099"/>
                </a:solidFill>
              </a:rPr>
              <a:t>E</a:t>
            </a:r>
            <a:r>
              <a:rPr lang="en-US" altLang="zh-CN" sz="2400" baseline="-25000" dirty="0" err="1" smtClean="0">
                <a:solidFill>
                  <a:srgbClr val="000099"/>
                </a:solidFill>
              </a:rPr>
              <a:t>K</a:t>
            </a:r>
            <a:r>
              <a:rPr lang="en-US" altLang="zh-CN" sz="2000" baseline="-25000" dirty="0" err="1" smtClean="0">
                <a:solidFill>
                  <a:srgbClr val="000099"/>
                </a:solidFill>
              </a:rPr>
              <a:t>pub</a:t>
            </a:r>
            <a:r>
              <a:rPr lang="en-US" altLang="zh-CN" sz="2400" dirty="0" smtClean="0">
                <a:solidFill>
                  <a:srgbClr val="000099"/>
                </a:solidFill>
              </a:rPr>
              <a:t>(P))</a:t>
            </a:r>
          </a:p>
          <a:p>
            <a:pPr lvl="1" eaLnBrk="1" hangingPunct="1">
              <a:lnSpc>
                <a:spcPct val="95000"/>
              </a:lnSpc>
              <a:spcAft>
                <a:spcPct val="20000"/>
              </a:spcAft>
            </a:pPr>
            <a:r>
              <a:rPr lang="zh-CN" altLang="en-US" sz="2400" dirty="0" smtClean="0">
                <a:solidFill>
                  <a:srgbClr val="000099"/>
                </a:solidFill>
              </a:rPr>
              <a:t>两个密钥不可相互推导（或推导的难度不亚于密码分析）</a:t>
            </a:r>
          </a:p>
          <a:p>
            <a:pPr lvl="1" eaLnBrk="1" hangingPunct="1">
              <a:lnSpc>
                <a:spcPct val="120000"/>
              </a:lnSpc>
              <a:spcAft>
                <a:spcPct val="20000"/>
              </a:spcAft>
            </a:pPr>
            <a:r>
              <a:rPr lang="zh-CN" altLang="en-US" sz="2400" dirty="0" smtClean="0">
                <a:solidFill>
                  <a:srgbClr val="000099"/>
                </a:solidFill>
              </a:rPr>
              <a:t>其中一个密钥公开</a:t>
            </a:r>
            <a:r>
              <a:rPr lang="en-US" altLang="zh-CN" sz="2400" dirty="0" err="1" smtClean="0">
                <a:solidFill>
                  <a:srgbClr val="000099"/>
                </a:solidFill>
              </a:rPr>
              <a:t>K</a:t>
            </a:r>
            <a:r>
              <a:rPr lang="en-US" altLang="zh-CN" sz="2400" baseline="-25000" dirty="0" err="1" smtClean="0">
                <a:solidFill>
                  <a:srgbClr val="000099"/>
                </a:solidFill>
              </a:rPr>
              <a:t>pub</a:t>
            </a:r>
            <a:r>
              <a:rPr lang="en-US" altLang="zh-CN" sz="2400" dirty="0" smtClean="0">
                <a:solidFill>
                  <a:srgbClr val="000099"/>
                </a:solidFill>
              </a:rPr>
              <a:t>(</a:t>
            </a:r>
            <a:r>
              <a:rPr lang="zh-CN" altLang="en-US" sz="2400" dirty="0" smtClean="0">
                <a:solidFill>
                  <a:srgbClr val="000099"/>
                </a:solidFill>
              </a:rPr>
              <a:t>公钥</a:t>
            </a:r>
            <a:r>
              <a:rPr lang="en-US" altLang="zh-CN" sz="2400" dirty="0" smtClean="0">
                <a:solidFill>
                  <a:srgbClr val="000099"/>
                </a:solidFill>
              </a:rPr>
              <a:t>)</a:t>
            </a:r>
            <a:r>
              <a:rPr lang="zh-CN" altLang="en-US" sz="2400" dirty="0" smtClean="0">
                <a:solidFill>
                  <a:srgbClr val="000099"/>
                </a:solidFill>
              </a:rPr>
              <a:t>，另一个保密</a:t>
            </a:r>
            <a:r>
              <a:rPr lang="en-US" altLang="zh-CN" sz="2400" dirty="0" err="1" smtClean="0">
                <a:solidFill>
                  <a:srgbClr val="000099"/>
                </a:solidFill>
              </a:rPr>
              <a:t>K</a:t>
            </a:r>
            <a:r>
              <a:rPr lang="en-US" altLang="zh-CN" sz="2400" baseline="-25000" dirty="0" err="1" smtClean="0">
                <a:solidFill>
                  <a:srgbClr val="000099"/>
                </a:solidFill>
              </a:rPr>
              <a:t>prv</a:t>
            </a:r>
            <a:r>
              <a:rPr lang="en-US" altLang="zh-CN" sz="2400" dirty="0" smtClean="0">
                <a:solidFill>
                  <a:srgbClr val="000099"/>
                </a:solidFill>
              </a:rPr>
              <a:t>(</a:t>
            </a:r>
            <a:r>
              <a:rPr lang="zh-CN" altLang="en-US" sz="2400" dirty="0" smtClean="0">
                <a:solidFill>
                  <a:srgbClr val="000099"/>
                </a:solidFill>
              </a:rPr>
              <a:t>私钥</a:t>
            </a:r>
            <a:r>
              <a:rPr lang="en-US" altLang="zh-CN" sz="2400" dirty="0" smtClean="0">
                <a:solidFill>
                  <a:srgbClr val="000099"/>
                </a:solidFill>
              </a:rPr>
              <a:t>)</a:t>
            </a:r>
          </a:p>
          <a:p>
            <a:pPr lvl="1" eaLnBrk="1" hangingPunct="1">
              <a:lnSpc>
                <a:spcPct val="120000"/>
              </a:lnSpc>
              <a:spcAft>
                <a:spcPct val="20000"/>
              </a:spcAft>
            </a:pPr>
            <a:r>
              <a:rPr lang="zh-CN" altLang="en-US" sz="2400" dirty="0" smtClean="0">
                <a:solidFill>
                  <a:srgbClr val="000099"/>
                </a:solidFill>
              </a:rPr>
              <a:t>每个用户掌握一个私钥，并把相应的公钥放在公共目录中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RSA</a:t>
            </a:r>
            <a:r>
              <a:rPr lang="zh-CN" altLang="en-US" smtClean="0"/>
              <a:t>算法的分析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>
                <a:latin typeface="楷体_GB2312" pitchFamily="49" charset="-122"/>
              </a:rPr>
              <a:t>素数的判断</a:t>
            </a:r>
          </a:p>
          <a:p>
            <a:pPr lvl="1"/>
            <a:r>
              <a:rPr lang="zh-CN" altLang="en-US" smtClean="0"/>
              <a:t>二次剩余</a:t>
            </a:r>
            <a:r>
              <a:rPr lang="en-US" altLang="zh-CN" smtClean="0"/>
              <a:t>(Quadratic residue)</a:t>
            </a:r>
          </a:p>
          <a:p>
            <a:pPr lvl="2"/>
            <a:r>
              <a:rPr lang="zh-CN" altLang="en-US" smtClean="0">
                <a:solidFill>
                  <a:srgbClr val="C00000"/>
                </a:solidFill>
              </a:rPr>
              <a:t>对于某个</a:t>
            </a:r>
            <a:r>
              <a:rPr lang="en-US" altLang="zh-CN" smtClean="0">
                <a:solidFill>
                  <a:srgbClr val="C00000"/>
                </a:solidFill>
              </a:rPr>
              <a:t>a&gt;0</a:t>
            </a:r>
            <a:r>
              <a:rPr lang="zh-CN" altLang="en-US" smtClean="0">
                <a:solidFill>
                  <a:srgbClr val="C00000"/>
                </a:solidFill>
              </a:rPr>
              <a:t>且</a:t>
            </a:r>
            <a:r>
              <a:rPr lang="en-US" altLang="zh-CN" smtClean="0">
                <a:solidFill>
                  <a:srgbClr val="C00000"/>
                </a:solidFill>
              </a:rPr>
              <a:t>a&lt;p</a:t>
            </a:r>
            <a:r>
              <a:rPr lang="zh-CN" altLang="en-US" smtClean="0">
                <a:solidFill>
                  <a:srgbClr val="C00000"/>
                </a:solidFill>
              </a:rPr>
              <a:t>，如果存在</a:t>
            </a:r>
            <a:r>
              <a:rPr lang="en-US" altLang="zh-CN" smtClean="0">
                <a:solidFill>
                  <a:srgbClr val="C00000"/>
                </a:solidFill>
              </a:rPr>
              <a:t>x&lt;p</a:t>
            </a:r>
            <a:r>
              <a:rPr lang="zh-CN" altLang="en-US" smtClean="0">
                <a:solidFill>
                  <a:srgbClr val="C00000"/>
                </a:solidFill>
              </a:rPr>
              <a:t>，满足</a:t>
            </a:r>
            <a:r>
              <a:rPr lang="en-US" altLang="zh-CN" smtClean="0">
                <a:solidFill>
                  <a:srgbClr val="C00000"/>
                </a:solidFill>
              </a:rPr>
              <a:t>x</a:t>
            </a:r>
            <a:r>
              <a:rPr lang="en-US" altLang="zh-CN" baseline="30000" smtClean="0">
                <a:solidFill>
                  <a:srgbClr val="C00000"/>
                </a:solidFill>
              </a:rPr>
              <a:t>2 </a:t>
            </a:r>
            <a:r>
              <a:rPr lang="en-US" altLang="zh-CN" smtClean="0">
                <a:solidFill>
                  <a:srgbClr val="C00000"/>
                </a:solidFill>
              </a:rPr>
              <a:t>mod p=a </a:t>
            </a:r>
            <a:r>
              <a:rPr lang="zh-CN" altLang="en-US" smtClean="0">
                <a:solidFill>
                  <a:srgbClr val="C00000"/>
                </a:solidFill>
              </a:rPr>
              <a:t>，则称“</a:t>
            </a:r>
            <a:r>
              <a:rPr lang="en-US" altLang="zh-CN" smtClean="0">
                <a:solidFill>
                  <a:srgbClr val="C00000"/>
                </a:solidFill>
              </a:rPr>
              <a:t>a</a:t>
            </a:r>
            <a:r>
              <a:rPr lang="zh-CN" altLang="en-US" smtClean="0">
                <a:solidFill>
                  <a:srgbClr val="C00000"/>
                </a:solidFill>
              </a:rPr>
              <a:t>是模</a:t>
            </a:r>
            <a:r>
              <a:rPr lang="en-US" altLang="zh-CN" smtClean="0">
                <a:solidFill>
                  <a:srgbClr val="C00000"/>
                </a:solidFill>
              </a:rPr>
              <a:t>p</a:t>
            </a:r>
            <a:r>
              <a:rPr lang="zh-CN" altLang="en-US" smtClean="0">
                <a:solidFill>
                  <a:srgbClr val="C00000"/>
                </a:solidFill>
              </a:rPr>
              <a:t>的二次剩余”</a:t>
            </a:r>
          </a:p>
          <a:p>
            <a:pPr lvl="2"/>
            <a:r>
              <a:rPr lang="zh-CN" altLang="en-US" smtClean="0">
                <a:solidFill>
                  <a:srgbClr val="C00000"/>
                </a:solidFill>
              </a:rPr>
              <a:t>对于某个</a:t>
            </a:r>
            <a:r>
              <a:rPr lang="en-US" altLang="zh-CN" smtClean="0">
                <a:solidFill>
                  <a:srgbClr val="C00000"/>
                </a:solidFill>
              </a:rPr>
              <a:t>a&gt;0</a:t>
            </a:r>
            <a:r>
              <a:rPr lang="zh-CN" altLang="en-US" smtClean="0">
                <a:solidFill>
                  <a:srgbClr val="C00000"/>
                </a:solidFill>
              </a:rPr>
              <a:t>且</a:t>
            </a:r>
            <a:r>
              <a:rPr lang="en-US" altLang="zh-CN" smtClean="0">
                <a:solidFill>
                  <a:srgbClr val="C00000"/>
                </a:solidFill>
              </a:rPr>
              <a:t>a&lt;p </a:t>
            </a:r>
            <a:r>
              <a:rPr lang="zh-CN" altLang="en-US" smtClean="0">
                <a:solidFill>
                  <a:srgbClr val="C00000"/>
                </a:solidFill>
              </a:rPr>
              <a:t>，对任意</a:t>
            </a:r>
            <a:r>
              <a:rPr lang="en-US" altLang="zh-CN" smtClean="0">
                <a:solidFill>
                  <a:srgbClr val="C00000"/>
                </a:solidFill>
              </a:rPr>
              <a:t>x&lt;p</a:t>
            </a:r>
            <a:r>
              <a:rPr lang="zh-CN" altLang="en-US" smtClean="0">
                <a:solidFill>
                  <a:srgbClr val="C00000"/>
                </a:solidFill>
              </a:rPr>
              <a:t>都有</a:t>
            </a:r>
            <a:r>
              <a:rPr lang="en-US" altLang="zh-CN" smtClean="0">
                <a:solidFill>
                  <a:srgbClr val="C00000"/>
                </a:solidFill>
              </a:rPr>
              <a:t>x</a:t>
            </a:r>
            <a:r>
              <a:rPr lang="en-US" altLang="zh-CN" baseline="30000" smtClean="0">
                <a:solidFill>
                  <a:srgbClr val="C00000"/>
                </a:solidFill>
              </a:rPr>
              <a:t>2</a:t>
            </a:r>
            <a:r>
              <a:rPr lang="en-US" altLang="zh-CN" smtClean="0">
                <a:solidFill>
                  <a:srgbClr val="C00000"/>
                </a:solidFill>
              </a:rPr>
              <a:t> mod p</a:t>
            </a:r>
            <a:r>
              <a:rPr lang="zh-CN" altLang="en-US" smtClean="0">
                <a:solidFill>
                  <a:srgbClr val="C00000"/>
                </a:solidFill>
              </a:rPr>
              <a:t>≠</a:t>
            </a:r>
            <a:r>
              <a:rPr lang="en-US" altLang="zh-CN" smtClean="0">
                <a:solidFill>
                  <a:srgbClr val="C00000"/>
                </a:solidFill>
              </a:rPr>
              <a:t>a</a:t>
            </a:r>
            <a:r>
              <a:rPr lang="zh-CN" altLang="en-US" smtClean="0">
                <a:solidFill>
                  <a:srgbClr val="C00000"/>
                </a:solidFill>
              </a:rPr>
              <a:t>， 则称“</a:t>
            </a:r>
            <a:r>
              <a:rPr lang="en-US" altLang="zh-CN" smtClean="0">
                <a:solidFill>
                  <a:srgbClr val="C00000"/>
                </a:solidFill>
              </a:rPr>
              <a:t>a</a:t>
            </a:r>
            <a:r>
              <a:rPr lang="zh-CN" altLang="en-US" smtClean="0">
                <a:solidFill>
                  <a:srgbClr val="C00000"/>
                </a:solidFill>
              </a:rPr>
              <a:t>是模</a:t>
            </a:r>
            <a:r>
              <a:rPr lang="en-US" altLang="zh-CN" smtClean="0">
                <a:solidFill>
                  <a:srgbClr val="C00000"/>
                </a:solidFill>
              </a:rPr>
              <a:t>p</a:t>
            </a:r>
            <a:r>
              <a:rPr lang="zh-CN" altLang="en-US" smtClean="0">
                <a:solidFill>
                  <a:srgbClr val="C00000"/>
                </a:solidFill>
              </a:rPr>
              <a:t>的二次非剩余”</a:t>
            </a:r>
            <a:endParaRPr lang="en-US" altLang="zh-CN" smtClean="0">
              <a:solidFill>
                <a:srgbClr val="C00000"/>
              </a:solidFill>
            </a:endParaRPr>
          </a:p>
          <a:p>
            <a:pPr lvl="1"/>
            <a:r>
              <a:rPr lang="en-US" altLang="zh-CN" smtClean="0"/>
              <a:t>Euler</a:t>
            </a:r>
            <a:r>
              <a:rPr lang="zh-CN" altLang="en-US" smtClean="0"/>
              <a:t>准则</a:t>
            </a:r>
            <a:endParaRPr lang="en-US" altLang="zh-CN" smtClean="0"/>
          </a:p>
          <a:p>
            <a:pPr lvl="2"/>
            <a:r>
              <a:rPr lang="zh-CN" altLang="en-US" smtClean="0">
                <a:solidFill>
                  <a:srgbClr val="C00000"/>
                </a:solidFill>
              </a:rPr>
              <a:t>设</a:t>
            </a:r>
            <a:r>
              <a:rPr lang="en-US" altLang="zh-CN" smtClean="0">
                <a:solidFill>
                  <a:srgbClr val="C00000"/>
                </a:solidFill>
              </a:rPr>
              <a:t>p</a:t>
            </a:r>
            <a:r>
              <a:rPr lang="zh-CN" altLang="en-US" smtClean="0">
                <a:solidFill>
                  <a:srgbClr val="C00000"/>
                </a:solidFill>
              </a:rPr>
              <a:t>是一个奇素数，</a:t>
            </a:r>
            <a:r>
              <a:rPr lang="en-US" altLang="zh-CN" smtClean="0">
                <a:solidFill>
                  <a:srgbClr val="C00000"/>
                </a:solidFill>
              </a:rPr>
              <a:t>a</a:t>
            </a:r>
            <a:r>
              <a:rPr lang="zh-CN" altLang="en-US" smtClean="0">
                <a:solidFill>
                  <a:srgbClr val="C00000"/>
                </a:solidFill>
              </a:rPr>
              <a:t>为一正整数，那么</a:t>
            </a:r>
            <a:r>
              <a:rPr lang="en-US" altLang="zh-CN" smtClean="0">
                <a:solidFill>
                  <a:srgbClr val="C00000"/>
                </a:solidFill>
              </a:rPr>
              <a:t>a</a:t>
            </a:r>
            <a:r>
              <a:rPr lang="zh-CN" altLang="en-US" smtClean="0">
                <a:solidFill>
                  <a:srgbClr val="C00000"/>
                </a:solidFill>
              </a:rPr>
              <a:t>是一个模</a:t>
            </a:r>
            <a:r>
              <a:rPr lang="en-US" altLang="zh-CN" smtClean="0">
                <a:solidFill>
                  <a:srgbClr val="C00000"/>
                </a:solidFill>
              </a:rPr>
              <a:t>p</a:t>
            </a:r>
            <a:r>
              <a:rPr lang="zh-CN" altLang="en-US" smtClean="0">
                <a:solidFill>
                  <a:srgbClr val="C00000"/>
                </a:solidFill>
              </a:rPr>
              <a:t>的二次剩余，当且仅当</a:t>
            </a:r>
            <a:endParaRPr lang="en-US" altLang="zh-CN" smtClean="0">
              <a:solidFill>
                <a:srgbClr val="C00000"/>
              </a:solidFill>
            </a:endParaRPr>
          </a:p>
          <a:p>
            <a:pPr lvl="2">
              <a:buNone/>
            </a:pPr>
            <a:r>
              <a:rPr lang="en-US" altLang="zh-CN" smtClean="0">
                <a:solidFill>
                  <a:srgbClr val="C00000"/>
                </a:solidFill>
              </a:rPr>
              <a:t>			a</a:t>
            </a:r>
            <a:r>
              <a:rPr lang="en-US" altLang="zh-CN" baseline="30000" smtClean="0">
                <a:solidFill>
                  <a:srgbClr val="C00000"/>
                </a:solidFill>
              </a:rPr>
              <a:t>(p-1)/2</a:t>
            </a:r>
            <a:r>
              <a:rPr lang="en-US" altLang="zh-CN" smtClean="0">
                <a:solidFill>
                  <a:srgbClr val="C00000"/>
                </a:solidFill>
              </a:rPr>
              <a:t>≡1 (mod p)</a:t>
            </a:r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RSA</a:t>
            </a:r>
            <a:r>
              <a:rPr lang="zh-CN" altLang="en-US" smtClean="0"/>
              <a:t>算法的分析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08720"/>
          </a:xfrm>
        </p:spPr>
        <p:txBody>
          <a:bodyPr>
            <a:normAutofit/>
          </a:bodyPr>
          <a:lstStyle/>
          <a:p>
            <a:r>
              <a:rPr lang="zh-CN" altLang="en-US" smtClean="0">
                <a:latin typeface="楷体_GB2312" pitchFamily="49" charset="-122"/>
              </a:rPr>
              <a:t>素数的判断</a:t>
            </a:r>
            <a:endParaRPr lang="en-US" altLang="zh-CN" smtClean="0">
              <a:latin typeface="楷体_GB2312" pitchFamily="49" charset="-122"/>
            </a:endParaRPr>
          </a:p>
          <a:p>
            <a:pPr lvl="1"/>
            <a:r>
              <a:rPr lang="zh-CN" altLang="en-US" smtClean="0">
                <a:solidFill>
                  <a:srgbClr val="C00000"/>
                </a:solidFill>
                <a:latin typeface="楷体_GB2312" pitchFamily="49" charset="-122"/>
              </a:rPr>
              <a:t>二次剩余表</a:t>
            </a:r>
          </a:p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496" y="2708923"/>
          <a:ext cx="9036490" cy="3672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0619"/>
                <a:gridCol w="430309"/>
                <a:gridCol w="430309"/>
                <a:gridCol w="430309"/>
                <a:gridCol w="430309"/>
                <a:gridCol w="430309"/>
                <a:gridCol w="430309"/>
                <a:gridCol w="430309"/>
                <a:gridCol w="430309"/>
                <a:gridCol w="430309"/>
                <a:gridCol w="430309"/>
                <a:gridCol w="430309"/>
                <a:gridCol w="430309"/>
                <a:gridCol w="430309"/>
                <a:gridCol w="430309"/>
                <a:gridCol w="430309"/>
                <a:gridCol w="430309"/>
                <a:gridCol w="430309"/>
                <a:gridCol w="430309"/>
                <a:gridCol w="430309"/>
              </a:tblGrid>
              <a:tr h="408045"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5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6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7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8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9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10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11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12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13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14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15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16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17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18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19</a:t>
                      </a:r>
                      <a:endParaRPr lang="zh-CN" altLang="en-US"/>
                    </a:p>
                  </a:txBody>
                  <a:tcPr marL="0" marR="0" anchor="ctr" anchorCtr="1"/>
                </a:tc>
              </a:tr>
              <a:tr h="408045"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en-US" altLang="zh-CN" baseline="30000" smtClean="0"/>
                        <a:t>2</a:t>
                      </a:r>
                      <a:endParaRPr lang="zh-CN" altLang="en-US" baseline="30000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9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16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25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36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49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64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81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100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121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144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169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196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225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256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289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324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361</a:t>
                      </a:r>
                      <a:endParaRPr lang="zh-CN" altLang="en-US"/>
                    </a:p>
                  </a:txBody>
                  <a:tcPr marL="0" marR="0" anchor="ctr" anchorCtr="1"/>
                </a:tc>
              </a:tr>
              <a:tr h="408045">
                <a:tc>
                  <a:txBody>
                    <a:bodyPr/>
                    <a:lstStyle/>
                    <a:p>
                      <a:r>
                        <a:rPr lang="en-US" altLang="zh-CN" smtClean="0"/>
                        <a:t>mod 3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zh-CN" alt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zh-CN" alt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zh-CN" alt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zh-CN" alt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zh-CN" alt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 anchorCtr="1"/>
                </a:tc>
              </a:tr>
              <a:tr h="408045">
                <a:tc>
                  <a:txBody>
                    <a:bodyPr/>
                    <a:lstStyle/>
                    <a:p>
                      <a:r>
                        <a:rPr lang="en-US" altLang="zh-CN" smtClean="0"/>
                        <a:t>mod 5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zh-CN" alt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zh-CN" alt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zh-CN" alt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zh-CN" alt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zh-CN" alt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zh-CN" alt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zh-CN" alt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zh-CN" alt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 anchorCtr="1"/>
                </a:tc>
              </a:tr>
              <a:tr h="408045">
                <a:tc>
                  <a:txBody>
                    <a:bodyPr/>
                    <a:lstStyle/>
                    <a:p>
                      <a:r>
                        <a:rPr lang="en-US" altLang="zh-CN" smtClean="0"/>
                        <a:t>mod 7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zh-CN" alt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zh-CN" alt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zh-CN" alt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zh-CN" alt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zh-CN" alt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zh-CN" alt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zh-CN" alt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zh-CN" alt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zh-CN" alt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 anchorCtr="1"/>
                </a:tc>
              </a:tr>
              <a:tr h="408045">
                <a:tc>
                  <a:txBody>
                    <a:bodyPr/>
                    <a:lstStyle/>
                    <a:p>
                      <a:r>
                        <a:rPr lang="en-US" altLang="zh-CN" smtClean="0"/>
                        <a:t>mod 11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9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5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5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9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zh-CN" alt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  <a:endParaRPr lang="zh-CN" alt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zh-CN" alt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zh-CN" alt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zh-CN" alt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zh-CN" alt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  <a:endParaRPr lang="zh-CN" alt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 anchorCtr="1"/>
                </a:tc>
              </a:tr>
              <a:tr h="408045">
                <a:tc>
                  <a:txBody>
                    <a:bodyPr/>
                    <a:lstStyle/>
                    <a:p>
                      <a:r>
                        <a:rPr lang="en-US" altLang="zh-CN" smtClean="0"/>
                        <a:t>mod 13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9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12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10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10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12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9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zh-CN" alt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  <a:endParaRPr lang="zh-CN" alt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zh-CN" alt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zh-CN" alt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zh-CN" alt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 anchorCtr="1"/>
                </a:tc>
              </a:tr>
              <a:tr h="408045">
                <a:tc>
                  <a:txBody>
                    <a:bodyPr/>
                    <a:lstStyle/>
                    <a:p>
                      <a:r>
                        <a:rPr lang="en-US" altLang="zh-CN" smtClean="0"/>
                        <a:t>mod 17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9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16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8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15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13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13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15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8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16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9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zh-CN" alt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 anchorCtr="1"/>
                </a:tc>
              </a:tr>
              <a:tr h="408045">
                <a:tc>
                  <a:txBody>
                    <a:bodyPr/>
                    <a:lstStyle/>
                    <a:p>
                      <a:r>
                        <a:rPr lang="en-US" altLang="zh-CN" smtClean="0"/>
                        <a:t>mod 19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9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16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6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17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11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7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5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5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7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11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17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6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16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9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 marL="0" marR="0" anchor="ctr" anchorCtr="1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RSA</a:t>
            </a:r>
            <a:r>
              <a:rPr lang="zh-CN" altLang="en-US" smtClean="0"/>
              <a:t>算法的分析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楷体_GB2312" pitchFamily="49" charset="-122"/>
              </a:rPr>
              <a:t>素数的判断</a:t>
            </a:r>
            <a:endParaRPr lang="en-US" altLang="zh-CN" dirty="0" smtClean="0">
              <a:latin typeface="楷体_GB2312" pitchFamily="49" charset="-122"/>
            </a:endParaRPr>
          </a:p>
          <a:p>
            <a:pPr lvl="1"/>
            <a:r>
              <a:rPr lang="zh-CN" altLang="en-US" dirty="0" smtClean="0"/>
              <a:t>求模平方根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C00000"/>
                </a:solidFill>
              </a:rPr>
              <a:t>已知</a:t>
            </a:r>
            <a:r>
              <a:rPr lang="en-US" altLang="zh-CN" dirty="0" smtClean="0">
                <a:solidFill>
                  <a:srgbClr val="C00000"/>
                </a:solidFill>
              </a:rPr>
              <a:t>a</a:t>
            </a:r>
            <a:r>
              <a:rPr lang="zh-CN" altLang="en-US" dirty="0" smtClean="0">
                <a:solidFill>
                  <a:srgbClr val="C00000"/>
                </a:solidFill>
              </a:rPr>
              <a:t>为模</a:t>
            </a:r>
            <a:r>
              <a:rPr lang="en-US" altLang="zh-CN" dirty="0" smtClean="0">
                <a:solidFill>
                  <a:srgbClr val="C00000"/>
                </a:solidFill>
              </a:rPr>
              <a:t>n</a:t>
            </a:r>
            <a:r>
              <a:rPr lang="zh-CN" altLang="en-US" dirty="0" smtClean="0">
                <a:solidFill>
                  <a:srgbClr val="C00000"/>
                </a:solidFill>
              </a:rPr>
              <a:t>的一个二次剩余，求满足</a:t>
            </a:r>
            <a:r>
              <a:rPr lang="en-US" altLang="zh-CN" dirty="0" smtClean="0">
                <a:solidFill>
                  <a:srgbClr val="C00000"/>
                </a:solidFill>
              </a:rPr>
              <a:t>a=x</a:t>
            </a:r>
            <a:r>
              <a:rPr lang="en-US" altLang="zh-CN" baseline="30000" dirty="0" smtClean="0">
                <a:solidFill>
                  <a:srgbClr val="C00000"/>
                </a:solidFill>
              </a:rPr>
              <a:t>2</a:t>
            </a:r>
            <a:r>
              <a:rPr lang="en-US" altLang="zh-CN" dirty="0" smtClean="0">
                <a:solidFill>
                  <a:srgbClr val="C00000"/>
                </a:solidFill>
              </a:rPr>
              <a:t> mod n</a:t>
            </a:r>
            <a:r>
              <a:rPr lang="zh-CN" altLang="en-US" dirty="0" smtClean="0">
                <a:solidFill>
                  <a:srgbClr val="C00000"/>
                </a:solidFill>
              </a:rPr>
              <a:t>的</a:t>
            </a:r>
            <a:r>
              <a:rPr lang="en-US" altLang="zh-CN" dirty="0" smtClean="0">
                <a:solidFill>
                  <a:srgbClr val="C00000"/>
                </a:solidFill>
              </a:rPr>
              <a:t>x</a:t>
            </a:r>
          </a:p>
          <a:p>
            <a:pPr lvl="2"/>
            <a:r>
              <a:rPr lang="zh-CN" altLang="en-US" dirty="0" smtClean="0">
                <a:solidFill>
                  <a:srgbClr val="C00000"/>
                </a:solidFill>
              </a:rPr>
              <a:t>求任意模</a:t>
            </a:r>
            <a:r>
              <a:rPr lang="en-US" altLang="zh-CN" dirty="0" smtClean="0">
                <a:solidFill>
                  <a:srgbClr val="C00000"/>
                </a:solidFill>
              </a:rPr>
              <a:t>n</a:t>
            </a:r>
            <a:r>
              <a:rPr lang="zh-CN" altLang="en-US" dirty="0" smtClean="0">
                <a:solidFill>
                  <a:srgbClr val="C00000"/>
                </a:solidFill>
              </a:rPr>
              <a:t>的模平方根较复杂，可采用概率算法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2"/>
            <a:r>
              <a:rPr lang="zh-CN" altLang="en-US" dirty="0" smtClean="0">
                <a:solidFill>
                  <a:srgbClr val="C00000"/>
                </a:solidFill>
              </a:rPr>
              <a:t>如果素数</a:t>
            </a:r>
            <a:r>
              <a:rPr lang="en-US" altLang="zh-CN" dirty="0" smtClean="0">
                <a:solidFill>
                  <a:srgbClr val="C00000"/>
                </a:solidFill>
              </a:rPr>
              <a:t>n</a:t>
            </a:r>
            <a:r>
              <a:rPr lang="zh-CN" altLang="en-US" dirty="0" smtClean="0">
                <a:solidFill>
                  <a:srgbClr val="C00000"/>
                </a:solidFill>
              </a:rPr>
              <a:t>满足</a:t>
            </a:r>
            <a:r>
              <a:rPr lang="en-US" altLang="zh-CN" dirty="0" smtClean="0">
                <a:solidFill>
                  <a:srgbClr val="C00000"/>
                </a:solidFill>
              </a:rPr>
              <a:t>n mod 4 = 3</a:t>
            </a:r>
            <a:r>
              <a:rPr lang="zh-CN" altLang="en-US" dirty="0" smtClean="0">
                <a:solidFill>
                  <a:srgbClr val="C00000"/>
                </a:solidFill>
              </a:rPr>
              <a:t>，则二次剩余</a:t>
            </a:r>
            <a:r>
              <a:rPr lang="en-US" altLang="zh-CN" dirty="0" smtClean="0">
                <a:solidFill>
                  <a:srgbClr val="C00000"/>
                </a:solidFill>
              </a:rPr>
              <a:t>a</a:t>
            </a:r>
            <a:r>
              <a:rPr lang="zh-CN" altLang="en-US" dirty="0" smtClean="0">
                <a:solidFill>
                  <a:srgbClr val="C00000"/>
                </a:solidFill>
              </a:rPr>
              <a:t>的模平方根为</a:t>
            </a:r>
            <a:r>
              <a:rPr lang="en-US" altLang="zh-CN" dirty="0" smtClean="0">
                <a:solidFill>
                  <a:srgbClr val="C00000"/>
                </a:solidFill>
              </a:rPr>
              <a:t>±a</a:t>
            </a:r>
            <a:r>
              <a:rPr lang="en-US" altLang="zh-CN" baseline="30000" dirty="0" smtClean="0">
                <a:solidFill>
                  <a:srgbClr val="C00000"/>
                </a:solidFill>
              </a:rPr>
              <a:t>(n+1)/4</a:t>
            </a:r>
            <a:r>
              <a:rPr lang="en-US" altLang="zh-CN" dirty="0" smtClean="0">
                <a:solidFill>
                  <a:srgbClr val="C00000"/>
                </a:solidFill>
              </a:rPr>
              <a:t> mod n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RSA</a:t>
            </a:r>
            <a:r>
              <a:rPr lang="zh-CN" altLang="en-US" smtClean="0"/>
              <a:t>算法的分析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楷体_GB2312" pitchFamily="49" charset="-122"/>
              </a:rPr>
              <a:t>素数的判断</a:t>
            </a:r>
            <a:endParaRPr lang="en-US" altLang="zh-CN" dirty="0" smtClean="0">
              <a:latin typeface="楷体_GB2312" pitchFamily="49" charset="-122"/>
            </a:endParaRPr>
          </a:p>
          <a:p>
            <a:pPr lvl="1"/>
            <a:r>
              <a:rPr lang="zh-CN" altLang="en-US" dirty="0" smtClean="0"/>
              <a:t>勒让德</a:t>
            </a:r>
            <a:r>
              <a:rPr lang="en-US" altLang="zh-CN" dirty="0" smtClean="0"/>
              <a:t>(Legendre)</a:t>
            </a:r>
            <a:r>
              <a:rPr lang="zh-CN" altLang="en-US" dirty="0" smtClean="0"/>
              <a:t>符号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C00000"/>
                </a:solidFill>
              </a:rPr>
              <a:t>用来描述某数</a:t>
            </a:r>
            <a:r>
              <a:rPr lang="en-US" altLang="zh-CN" dirty="0" smtClean="0">
                <a:solidFill>
                  <a:srgbClr val="C00000"/>
                </a:solidFill>
              </a:rPr>
              <a:t>a</a:t>
            </a:r>
            <a:r>
              <a:rPr lang="zh-CN" altLang="en-US" dirty="0" smtClean="0">
                <a:solidFill>
                  <a:srgbClr val="C00000"/>
                </a:solidFill>
              </a:rPr>
              <a:t>是否是模素数</a:t>
            </a:r>
            <a:r>
              <a:rPr lang="en-US" altLang="zh-CN" dirty="0" smtClean="0">
                <a:solidFill>
                  <a:srgbClr val="C00000"/>
                </a:solidFill>
              </a:rPr>
              <a:t>p</a:t>
            </a:r>
            <a:r>
              <a:rPr lang="zh-CN" altLang="en-US" dirty="0" smtClean="0">
                <a:solidFill>
                  <a:srgbClr val="C00000"/>
                </a:solidFill>
              </a:rPr>
              <a:t>的二次剩余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2"/>
            <a:r>
              <a:rPr lang="zh-CN" altLang="en-US" dirty="0" smtClean="0">
                <a:solidFill>
                  <a:srgbClr val="C00000"/>
                </a:solidFill>
              </a:rPr>
              <a:t>假定</a:t>
            </a:r>
            <a:r>
              <a:rPr lang="en-US" altLang="zh-CN" dirty="0" smtClean="0">
                <a:solidFill>
                  <a:srgbClr val="C00000"/>
                </a:solidFill>
              </a:rPr>
              <a:t>p</a:t>
            </a:r>
            <a:r>
              <a:rPr lang="zh-CN" altLang="en-US" dirty="0" smtClean="0">
                <a:solidFill>
                  <a:srgbClr val="C00000"/>
                </a:solidFill>
              </a:rPr>
              <a:t>是一个奇素数，对于任意整数</a:t>
            </a:r>
            <a:r>
              <a:rPr lang="en-US" altLang="zh-CN" dirty="0" smtClean="0">
                <a:solidFill>
                  <a:srgbClr val="C00000"/>
                </a:solidFill>
              </a:rPr>
              <a:t>a</a:t>
            </a:r>
            <a:r>
              <a:rPr lang="zh-CN" altLang="en-US" dirty="0" smtClean="0">
                <a:solidFill>
                  <a:srgbClr val="C00000"/>
                </a:solidFill>
              </a:rPr>
              <a:t>，定义勒让德符号如下：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2"/>
            <a:endParaRPr lang="en-US" altLang="zh-CN" dirty="0" smtClean="0">
              <a:solidFill>
                <a:srgbClr val="C00000"/>
              </a:solidFill>
            </a:endParaRPr>
          </a:p>
          <a:p>
            <a:pPr lvl="2"/>
            <a:endParaRPr lang="en-US" altLang="zh-CN" dirty="0" smtClean="0">
              <a:solidFill>
                <a:srgbClr val="C00000"/>
              </a:solidFill>
            </a:endParaRPr>
          </a:p>
          <a:p>
            <a:pPr lvl="2"/>
            <a:endParaRPr lang="en-US" altLang="zh-CN" dirty="0" smtClean="0">
              <a:solidFill>
                <a:srgbClr val="C00000"/>
              </a:solidFill>
            </a:endParaRPr>
          </a:p>
          <a:p>
            <a:pPr lvl="2"/>
            <a:r>
              <a:rPr lang="zh-CN" altLang="en-US" dirty="0" smtClean="0">
                <a:solidFill>
                  <a:srgbClr val="C00000"/>
                </a:solidFill>
              </a:rPr>
              <a:t>假定</a:t>
            </a:r>
            <a:r>
              <a:rPr lang="en-US" altLang="zh-CN" dirty="0" smtClean="0">
                <a:solidFill>
                  <a:srgbClr val="C00000"/>
                </a:solidFill>
              </a:rPr>
              <a:t>p</a:t>
            </a:r>
            <a:r>
              <a:rPr lang="zh-CN" altLang="en-US" dirty="0" smtClean="0">
                <a:solidFill>
                  <a:srgbClr val="C00000"/>
                </a:solidFill>
              </a:rPr>
              <a:t>是一个奇素数，那么有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411760" y="3801913"/>
          <a:ext cx="3960440" cy="1283271"/>
        </p:xfrm>
        <a:graphic>
          <a:graphicData uri="http://schemas.openxmlformats.org/presentationml/2006/ole">
            <p:oleObj spid="_x0000_s212994" name="Equation" r:id="rId3" imgW="2273040" imgH="736560" progId="Equation.DSMT4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771800" y="5589240"/>
          <a:ext cx="3209220" cy="1224136"/>
        </p:xfrm>
        <a:graphic>
          <a:graphicData uri="http://schemas.openxmlformats.org/presentationml/2006/ole">
            <p:oleObj spid="_x0000_s212995" name="Equation" r:id="rId4" imgW="1231560" imgH="469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RSA</a:t>
            </a:r>
            <a:r>
              <a:rPr lang="zh-CN" altLang="en-US" smtClean="0"/>
              <a:t>算法的分析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lang="zh-CN" altLang="en-US" dirty="0" smtClean="0">
                <a:latin typeface="楷体_GB2312" pitchFamily="49" charset="-122"/>
              </a:rPr>
              <a:t>素数的判断</a:t>
            </a:r>
            <a:endParaRPr lang="en-US" altLang="zh-CN" dirty="0" smtClean="0">
              <a:latin typeface="楷体_GB2312" pitchFamily="49" charset="-122"/>
            </a:endParaRPr>
          </a:p>
          <a:p>
            <a:pPr lvl="1"/>
            <a:r>
              <a:rPr lang="zh-CN" altLang="en-US" dirty="0" smtClean="0"/>
              <a:t>雅可比</a:t>
            </a:r>
            <a:r>
              <a:rPr lang="en-US" altLang="zh-CN" dirty="0" smtClean="0"/>
              <a:t>(Jacobi)</a:t>
            </a:r>
            <a:r>
              <a:rPr lang="zh-CN" altLang="en-US" dirty="0" smtClean="0"/>
              <a:t>符号</a:t>
            </a:r>
            <a:r>
              <a:rPr lang="en-US" altLang="zh-CN" dirty="0" smtClean="0"/>
              <a:t>(</a:t>
            </a:r>
            <a:r>
              <a:rPr lang="zh-CN" altLang="en-US" dirty="0" smtClean="0"/>
              <a:t>即扩展勒让德符号</a:t>
            </a:r>
            <a:r>
              <a:rPr lang="en-US" altLang="zh-CN" dirty="0" smtClean="0"/>
              <a:t>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2"/>
            <a:r>
              <a:rPr lang="zh-CN" altLang="en-US" dirty="0" smtClean="0">
                <a:solidFill>
                  <a:srgbClr val="C00000"/>
                </a:solidFill>
              </a:rPr>
              <a:t>假定</a:t>
            </a:r>
            <a:r>
              <a:rPr lang="en-US" altLang="zh-CN" dirty="0" smtClean="0">
                <a:solidFill>
                  <a:srgbClr val="C00000"/>
                </a:solidFill>
              </a:rPr>
              <a:t>n</a:t>
            </a:r>
            <a:r>
              <a:rPr lang="zh-CN" altLang="en-US" dirty="0" smtClean="0">
                <a:solidFill>
                  <a:srgbClr val="C00000"/>
                </a:solidFill>
              </a:rPr>
              <a:t>是一个奇正整数，且</a:t>
            </a:r>
            <a:r>
              <a:rPr lang="en-US" altLang="zh-CN" dirty="0" smtClean="0">
                <a:solidFill>
                  <a:srgbClr val="C00000"/>
                </a:solidFill>
              </a:rPr>
              <a:t>n</a:t>
            </a:r>
            <a:r>
              <a:rPr lang="zh-CN" altLang="en-US" dirty="0" smtClean="0">
                <a:solidFill>
                  <a:srgbClr val="C00000"/>
                </a:solidFill>
              </a:rPr>
              <a:t>的素幂因子分解为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2"/>
            <a:endParaRPr lang="en-US" altLang="zh-CN" dirty="0" smtClean="0">
              <a:solidFill>
                <a:srgbClr val="C00000"/>
              </a:solidFill>
            </a:endParaRPr>
          </a:p>
          <a:p>
            <a:pPr lvl="2"/>
            <a:endParaRPr lang="en-US" altLang="zh-CN" dirty="0" smtClean="0">
              <a:solidFill>
                <a:srgbClr val="C00000"/>
              </a:solidFill>
            </a:endParaRPr>
          </a:p>
          <a:p>
            <a:pPr lvl="2"/>
            <a:r>
              <a:rPr lang="zh-CN" altLang="en-US" dirty="0" smtClean="0">
                <a:solidFill>
                  <a:srgbClr val="C00000"/>
                </a:solidFill>
              </a:rPr>
              <a:t>对于任意整数</a:t>
            </a:r>
            <a:r>
              <a:rPr lang="en-US" altLang="zh-CN" dirty="0" smtClean="0">
                <a:solidFill>
                  <a:srgbClr val="C00000"/>
                </a:solidFill>
              </a:rPr>
              <a:t>a</a:t>
            </a:r>
            <a:r>
              <a:rPr lang="zh-CN" altLang="en-US" dirty="0" smtClean="0">
                <a:solidFill>
                  <a:srgbClr val="C00000"/>
                </a:solidFill>
              </a:rPr>
              <a:t>，定义雅可比符号如下：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2"/>
            <a:endParaRPr lang="en-US" altLang="zh-CN" dirty="0" smtClean="0">
              <a:solidFill>
                <a:srgbClr val="C00000"/>
              </a:solidFill>
            </a:endParaRPr>
          </a:p>
          <a:p>
            <a:pPr lvl="2"/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563889" y="2996952"/>
          <a:ext cx="1728192" cy="1008113"/>
        </p:xfrm>
        <a:graphic>
          <a:graphicData uri="http://schemas.openxmlformats.org/presentationml/2006/ole">
            <p:oleObj spid="_x0000_s214018" name="Equation" r:id="rId3" imgW="761760" imgH="444240" progId="Equation.DSMT4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148586" y="4365104"/>
          <a:ext cx="2719558" cy="1299344"/>
        </p:xfrm>
        <a:graphic>
          <a:graphicData uri="http://schemas.openxmlformats.org/presentationml/2006/ole">
            <p:oleObj spid="_x0000_s214019" name="Equation" r:id="rId4" imgW="1143000" imgH="5457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RSA</a:t>
            </a:r>
            <a:r>
              <a:rPr lang="zh-CN" altLang="en-US" smtClean="0"/>
              <a:t>算法的分析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>
                <a:latin typeface="楷体_GB2312" pitchFamily="49" charset="-122"/>
              </a:rPr>
              <a:t>素数的判断</a:t>
            </a:r>
            <a:endParaRPr lang="en-US" altLang="zh-CN" smtClean="0">
              <a:latin typeface="楷体_GB2312" pitchFamily="49" charset="-122"/>
            </a:endParaRPr>
          </a:p>
          <a:p>
            <a:pPr lvl="1"/>
            <a:r>
              <a:rPr lang="zh-CN" altLang="en-US" smtClean="0"/>
              <a:t>算法</a:t>
            </a:r>
            <a:r>
              <a:rPr lang="en-US" altLang="zh-CN" smtClean="0">
                <a:solidFill>
                  <a:srgbClr val="002060"/>
                </a:solidFill>
              </a:rPr>
              <a:t>Solovay-Strassen(n)</a:t>
            </a:r>
          </a:p>
          <a:p>
            <a:pPr lvl="2"/>
            <a:r>
              <a:rPr lang="zh-CN" altLang="en-US" smtClean="0">
                <a:solidFill>
                  <a:srgbClr val="C00000"/>
                </a:solidFill>
              </a:rPr>
              <a:t>随机选择整数</a:t>
            </a:r>
            <a:r>
              <a:rPr lang="en-US" altLang="zh-CN" smtClean="0">
                <a:solidFill>
                  <a:srgbClr val="C00000"/>
                </a:solidFill>
              </a:rPr>
              <a:t>a</a:t>
            </a:r>
            <a:r>
              <a:rPr lang="zh-CN" altLang="en-US" smtClean="0">
                <a:solidFill>
                  <a:srgbClr val="C00000"/>
                </a:solidFill>
              </a:rPr>
              <a:t>，满足</a:t>
            </a:r>
            <a:r>
              <a:rPr lang="en-US" altLang="zh-CN" smtClean="0">
                <a:solidFill>
                  <a:srgbClr val="C00000"/>
                </a:solidFill>
              </a:rPr>
              <a:t>1≤a≤n-1</a:t>
            </a:r>
          </a:p>
          <a:p>
            <a:pPr lvl="2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mtClean="0">
                <a:solidFill>
                  <a:srgbClr val="C00000"/>
                </a:solidFill>
              </a:rPr>
              <a:t>x=</a:t>
            </a:r>
          </a:p>
          <a:p>
            <a:pPr lvl="2"/>
            <a:r>
              <a:rPr lang="en-US" altLang="zh-CN" smtClean="0">
                <a:solidFill>
                  <a:srgbClr val="C00000"/>
                </a:solidFill>
              </a:rPr>
              <a:t>if x = 0</a:t>
            </a:r>
          </a:p>
          <a:p>
            <a:pPr lvl="2">
              <a:buNone/>
            </a:pPr>
            <a:r>
              <a:rPr lang="en-US" altLang="zh-CN" smtClean="0">
                <a:solidFill>
                  <a:srgbClr val="C00000"/>
                </a:solidFill>
              </a:rPr>
              <a:t>	    then return(“n is composite”)</a:t>
            </a:r>
          </a:p>
          <a:p>
            <a:pPr lvl="2"/>
            <a:r>
              <a:rPr lang="en-US" altLang="zh-CN" smtClean="0">
                <a:solidFill>
                  <a:srgbClr val="C00000"/>
                </a:solidFill>
              </a:rPr>
              <a:t>y=a</a:t>
            </a:r>
            <a:r>
              <a:rPr lang="en-US" altLang="zh-CN" baseline="30000" smtClean="0">
                <a:solidFill>
                  <a:srgbClr val="C00000"/>
                </a:solidFill>
              </a:rPr>
              <a:t>(n-1)/2</a:t>
            </a:r>
            <a:r>
              <a:rPr lang="en-US" altLang="zh-CN" smtClean="0">
                <a:solidFill>
                  <a:srgbClr val="C00000"/>
                </a:solidFill>
              </a:rPr>
              <a:t> (mod n)</a:t>
            </a:r>
          </a:p>
          <a:p>
            <a:pPr lvl="2"/>
            <a:r>
              <a:rPr lang="en-US" altLang="zh-CN" smtClean="0">
                <a:solidFill>
                  <a:srgbClr val="C00000"/>
                </a:solidFill>
              </a:rPr>
              <a:t>if  x≡y (mod n)</a:t>
            </a:r>
          </a:p>
          <a:p>
            <a:pPr lvl="2">
              <a:buNone/>
            </a:pPr>
            <a:r>
              <a:rPr lang="en-US" altLang="zh-CN" smtClean="0">
                <a:solidFill>
                  <a:srgbClr val="C00000"/>
                </a:solidFill>
              </a:rPr>
              <a:t>		  then return (“n is prime”)</a:t>
            </a:r>
          </a:p>
          <a:p>
            <a:pPr lvl="2">
              <a:buNone/>
            </a:pPr>
            <a:r>
              <a:rPr lang="en-US" altLang="zh-CN" smtClean="0">
                <a:solidFill>
                  <a:srgbClr val="C00000"/>
                </a:solidFill>
              </a:rPr>
              <a:t>		  else return (“n is composite”)</a:t>
            </a:r>
            <a:endParaRPr lang="zh-CN" altLang="en-US">
              <a:solidFill>
                <a:srgbClr val="C0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979712" y="2780928"/>
          <a:ext cx="576064" cy="864096"/>
        </p:xfrm>
        <a:graphic>
          <a:graphicData uri="http://schemas.openxmlformats.org/presentationml/2006/ole">
            <p:oleObj spid="_x0000_s215042" name="Equation" r:id="rId4" imgW="30456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RSA</a:t>
            </a:r>
            <a:r>
              <a:rPr lang="zh-CN" altLang="en-US" smtClean="0"/>
              <a:t>算法的分析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楷体_GB2312" pitchFamily="49" charset="-122"/>
              </a:rPr>
              <a:t>素数的判断</a:t>
            </a:r>
            <a:endParaRPr lang="en-US" altLang="zh-CN" smtClean="0">
              <a:latin typeface="楷体_GB2312" pitchFamily="49" charset="-122"/>
            </a:endParaRPr>
          </a:p>
          <a:p>
            <a:pPr lvl="1"/>
            <a:r>
              <a:rPr lang="en-US" altLang="zh-CN" smtClean="0">
                <a:solidFill>
                  <a:srgbClr val="002060"/>
                </a:solidFill>
              </a:rPr>
              <a:t>Solovay-Strassen</a:t>
            </a:r>
            <a:r>
              <a:rPr lang="zh-CN" altLang="en-US" smtClean="0"/>
              <a:t>算法如果判断某个数为合数，则该数一定是合数</a:t>
            </a:r>
            <a:endParaRPr lang="en-US" altLang="zh-CN" smtClean="0"/>
          </a:p>
          <a:p>
            <a:pPr lvl="1"/>
            <a:r>
              <a:rPr lang="en-US" altLang="zh-CN" smtClean="0">
                <a:solidFill>
                  <a:srgbClr val="002060"/>
                </a:solidFill>
              </a:rPr>
              <a:t>Solovay-Strassen</a:t>
            </a:r>
            <a:r>
              <a:rPr lang="zh-CN" altLang="en-US" smtClean="0"/>
              <a:t>算法如果判断某个数为素数，则有</a:t>
            </a:r>
            <a:r>
              <a:rPr lang="en-US" altLang="zh-CN" smtClean="0"/>
              <a:t>50%</a:t>
            </a:r>
            <a:r>
              <a:rPr lang="zh-CN" altLang="en-US" smtClean="0"/>
              <a:t>的可能不是素数</a:t>
            </a:r>
            <a:endParaRPr lang="en-US" altLang="zh-CN" smtClean="0"/>
          </a:p>
          <a:p>
            <a:pPr lvl="1"/>
            <a:r>
              <a:rPr lang="zh-CN" altLang="en-US" smtClean="0"/>
              <a:t>重复</a:t>
            </a:r>
            <a:r>
              <a:rPr lang="en-US" altLang="zh-CN" smtClean="0"/>
              <a:t>k</a:t>
            </a:r>
            <a:r>
              <a:rPr lang="zh-CN" altLang="en-US" smtClean="0"/>
              <a:t>次，能将误判概率降低到</a:t>
            </a:r>
            <a:r>
              <a:rPr lang="en-US" altLang="zh-CN" smtClean="0"/>
              <a:t>1/2</a:t>
            </a:r>
            <a:r>
              <a:rPr lang="en-US" altLang="zh-CN" baseline="30000" smtClean="0"/>
              <a:t>k</a:t>
            </a:r>
          </a:p>
          <a:p>
            <a:pPr lvl="1"/>
            <a:r>
              <a:rPr lang="zh-CN" altLang="en-US" smtClean="0">
                <a:solidFill>
                  <a:srgbClr val="002060"/>
                </a:solidFill>
              </a:rPr>
              <a:t>实际应用中重复</a:t>
            </a:r>
            <a:r>
              <a:rPr lang="en-US" altLang="zh-CN" smtClean="0">
                <a:solidFill>
                  <a:srgbClr val="002060"/>
                </a:solidFill>
              </a:rPr>
              <a:t>50</a:t>
            </a:r>
            <a:r>
              <a:rPr lang="zh-CN" altLang="en-US" smtClean="0">
                <a:solidFill>
                  <a:srgbClr val="002060"/>
                </a:solidFill>
              </a:rPr>
              <a:t>到</a:t>
            </a:r>
            <a:r>
              <a:rPr lang="en-US" altLang="zh-CN" smtClean="0">
                <a:solidFill>
                  <a:srgbClr val="002060"/>
                </a:solidFill>
              </a:rPr>
              <a:t>100</a:t>
            </a:r>
            <a:r>
              <a:rPr lang="zh-CN" altLang="en-US" smtClean="0">
                <a:solidFill>
                  <a:srgbClr val="002060"/>
                </a:solidFill>
              </a:rPr>
              <a:t>次，如果都判断为素数，则误判概率基本可以忽略</a:t>
            </a:r>
            <a:endParaRPr lang="en-US" altLang="zh-CN" smtClean="0">
              <a:solidFill>
                <a:srgbClr val="002060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RSA</a:t>
            </a:r>
            <a:r>
              <a:rPr lang="zh-CN" altLang="en-US" smtClean="0"/>
              <a:t>算法的分析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楷体_GB2312" pitchFamily="49" charset="-122"/>
              </a:rPr>
              <a:t>素数的判断</a:t>
            </a:r>
            <a:endParaRPr lang="en-US" altLang="zh-CN" dirty="0" smtClean="0">
              <a:latin typeface="楷体_GB2312" pitchFamily="49" charset="-122"/>
            </a:endParaRPr>
          </a:p>
          <a:p>
            <a:pPr lvl="1"/>
            <a:r>
              <a:rPr lang="zh-CN" altLang="en-US" dirty="0" smtClean="0"/>
              <a:t>米勒</a:t>
            </a:r>
            <a:r>
              <a:rPr lang="en-US" altLang="zh-CN" dirty="0" smtClean="0"/>
              <a:t>-</a:t>
            </a:r>
            <a:r>
              <a:rPr lang="zh-CN" altLang="en-US" dirty="0" smtClean="0"/>
              <a:t>罗宾</a:t>
            </a:r>
            <a:r>
              <a:rPr lang="en-US" altLang="zh-CN" dirty="0" smtClean="0"/>
              <a:t>(Miller-Rabin)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C00000"/>
                </a:solidFill>
              </a:rPr>
              <a:t>又称“强伪素数检测”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2"/>
            <a:r>
              <a:rPr lang="zh-CN" altLang="en-US" dirty="0" smtClean="0">
                <a:solidFill>
                  <a:srgbClr val="C00000"/>
                </a:solidFill>
              </a:rPr>
              <a:t>也是一种</a:t>
            </a:r>
            <a:r>
              <a:rPr lang="en-US" altLang="zh-CN" dirty="0" smtClean="0">
                <a:solidFill>
                  <a:srgbClr val="C00000"/>
                </a:solidFill>
              </a:rPr>
              <a:t>Monte Carlo</a:t>
            </a:r>
            <a:r>
              <a:rPr lang="zh-CN" altLang="en-US" dirty="0" smtClean="0">
                <a:solidFill>
                  <a:srgbClr val="C00000"/>
                </a:solidFill>
              </a:rPr>
              <a:t>概率算法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2"/>
            <a:r>
              <a:rPr lang="zh-CN" altLang="en-US" dirty="0" smtClean="0">
                <a:solidFill>
                  <a:srgbClr val="C00000"/>
                </a:solidFill>
              </a:rPr>
              <a:t>优于</a:t>
            </a:r>
            <a:r>
              <a:rPr lang="en-US" altLang="zh-CN" dirty="0" err="1" smtClean="0">
                <a:solidFill>
                  <a:srgbClr val="C00000"/>
                </a:solidFill>
              </a:rPr>
              <a:t>Solovay-Strassen</a:t>
            </a:r>
            <a:r>
              <a:rPr lang="zh-CN" altLang="en-US" dirty="0" smtClean="0">
                <a:solidFill>
                  <a:srgbClr val="C00000"/>
                </a:solidFill>
              </a:rPr>
              <a:t>算法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2"/>
            <a:r>
              <a:rPr lang="zh-CN" altLang="en-US" dirty="0" smtClean="0">
                <a:solidFill>
                  <a:srgbClr val="C00000"/>
                </a:solidFill>
              </a:rPr>
              <a:t>将合数误判为素数的概率是</a:t>
            </a:r>
            <a:r>
              <a:rPr lang="en-US" altLang="zh-CN" dirty="0" smtClean="0">
                <a:solidFill>
                  <a:srgbClr val="C00000"/>
                </a:solidFill>
              </a:rPr>
              <a:t>1/4</a:t>
            </a:r>
          </a:p>
          <a:p>
            <a:pPr lvl="2"/>
            <a:r>
              <a:rPr lang="zh-CN" altLang="en-US" dirty="0" smtClean="0">
                <a:solidFill>
                  <a:srgbClr val="C00000"/>
                </a:solidFill>
              </a:rPr>
              <a:t>重复次数远小于</a:t>
            </a:r>
            <a:r>
              <a:rPr lang="en-US" altLang="zh-CN" dirty="0" err="1" smtClean="0">
                <a:solidFill>
                  <a:srgbClr val="C00000"/>
                </a:solidFill>
              </a:rPr>
              <a:t>Solovay-Strassen</a:t>
            </a:r>
            <a:r>
              <a:rPr lang="zh-CN" altLang="en-US" dirty="0" smtClean="0">
                <a:solidFill>
                  <a:srgbClr val="C00000"/>
                </a:solidFill>
              </a:rPr>
              <a:t>算法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RSA</a:t>
            </a:r>
            <a:r>
              <a:rPr lang="zh-CN" altLang="en-US" smtClean="0"/>
              <a:t>算法的分析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楷体_GB2312" pitchFamily="49" charset="-122"/>
              </a:rPr>
              <a:t>素数的判断</a:t>
            </a:r>
            <a:endParaRPr lang="en-US" altLang="zh-CN" dirty="0" smtClean="0">
              <a:latin typeface="楷体_GB2312" pitchFamily="49" charset="-122"/>
            </a:endParaRPr>
          </a:p>
          <a:p>
            <a:pPr lvl="1"/>
            <a:r>
              <a:rPr lang="zh-CN" altLang="en-US" dirty="0" smtClean="0"/>
              <a:t>算法</a:t>
            </a:r>
            <a:r>
              <a:rPr lang="en-US" altLang="zh-CN" dirty="0" smtClean="0"/>
              <a:t>Miller-Rabin(n)</a:t>
            </a:r>
          </a:p>
          <a:p>
            <a:pPr lvl="2"/>
            <a:r>
              <a:rPr lang="zh-CN" altLang="en-US" dirty="0" smtClean="0">
                <a:solidFill>
                  <a:srgbClr val="C00000"/>
                </a:solidFill>
              </a:rPr>
              <a:t>将</a:t>
            </a:r>
            <a:r>
              <a:rPr lang="en-US" altLang="zh-CN" dirty="0" smtClean="0">
                <a:solidFill>
                  <a:srgbClr val="C00000"/>
                </a:solidFill>
              </a:rPr>
              <a:t>n-1</a:t>
            </a:r>
            <a:r>
              <a:rPr lang="zh-CN" altLang="en-US" dirty="0" smtClean="0">
                <a:solidFill>
                  <a:srgbClr val="C00000"/>
                </a:solidFill>
              </a:rPr>
              <a:t>写成</a:t>
            </a:r>
            <a:r>
              <a:rPr lang="en-US" altLang="zh-CN" dirty="0" smtClean="0">
                <a:solidFill>
                  <a:srgbClr val="C00000"/>
                </a:solidFill>
              </a:rPr>
              <a:t>n-1=2</a:t>
            </a:r>
            <a:r>
              <a:rPr lang="en-US" altLang="zh-CN" baseline="30000" dirty="0" smtClean="0">
                <a:solidFill>
                  <a:srgbClr val="C00000"/>
                </a:solidFill>
              </a:rPr>
              <a:t>k</a:t>
            </a:r>
            <a:r>
              <a:rPr lang="en-US" altLang="zh-CN" dirty="0" smtClean="0">
                <a:solidFill>
                  <a:srgbClr val="C00000"/>
                </a:solidFill>
              </a:rPr>
              <a:t>m</a:t>
            </a:r>
            <a:r>
              <a:rPr lang="zh-CN" altLang="en-US" dirty="0" smtClean="0">
                <a:solidFill>
                  <a:srgbClr val="C00000"/>
                </a:solidFill>
              </a:rPr>
              <a:t>的形式，其中</a:t>
            </a:r>
            <a:r>
              <a:rPr lang="en-US" altLang="zh-CN" dirty="0" smtClean="0">
                <a:solidFill>
                  <a:srgbClr val="C00000"/>
                </a:solidFill>
              </a:rPr>
              <a:t>m</a:t>
            </a:r>
            <a:r>
              <a:rPr lang="zh-CN" altLang="en-US" dirty="0" smtClean="0">
                <a:solidFill>
                  <a:srgbClr val="C00000"/>
                </a:solidFill>
              </a:rPr>
              <a:t>是一个奇数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2"/>
            <a:r>
              <a:rPr lang="zh-CN" altLang="en-US" dirty="0" smtClean="0">
                <a:solidFill>
                  <a:srgbClr val="C00000"/>
                </a:solidFill>
              </a:rPr>
              <a:t>随机选择整数</a:t>
            </a:r>
            <a:r>
              <a:rPr lang="en-US" altLang="zh-CN" dirty="0" smtClean="0">
                <a:solidFill>
                  <a:srgbClr val="C00000"/>
                </a:solidFill>
              </a:rPr>
              <a:t>a</a:t>
            </a:r>
            <a:r>
              <a:rPr lang="zh-CN" altLang="en-US" dirty="0" smtClean="0">
                <a:solidFill>
                  <a:srgbClr val="C00000"/>
                </a:solidFill>
              </a:rPr>
              <a:t>，满足</a:t>
            </a:r>
            <a:r>
              <a:rPr lang="en-US" altLang="zh-CN" dirty="0" smtClean="0">
                <a:solidFill>
                  <a:srgbClr val="C00000"/>
                </a:solidFill>
              </a:rPr>
              <a:t>1≤a≤n-1</a:t>
            </a:r>
          </a:p>
          <a:p>
            <a:pPr lvl="2"/>
            <a:r>
              <a:rPr lang="en-US" altLang="zh-CN" dirty="0" smtClean="0">
                <a:solidFill>
                  <a:srgbClr val="C00000"/>
                </a:solidFill>
              </a:rPr>
              <a:t>b=a</a:t>
            </a:r>
            <a:r>
              <a:rPr lang="en-US" altLang="zh-CN" baseline="30000" dirty="0" smtClean="0">
                <a:solidFill>
                  <a:srgbClr val="C00000"/>
                </a:solidFill>
              </a:rPr>
              <a:t>m</a:t>
            </a:r>
            <a:r>
              <a:rPr lang="en-US" altLang="zh-CN" dirty="0" smtClean="0">
                <a:solidFill>
                  <a:srgbClr val="C00000"/>
                </a:solidFill>
              </a:rPr>
              <a:t> mod n</a:t>
            </a:r>
          </a:p>
          <a:p>
            <a:pPr lvl="2"/>
            <a:r>
              <a:rPr lang="en-US" altLang="zh-CN" dirty="0" smtClean="0">
                <a:solidFill>
                  <a:srgbClr val="C00000"/>
                </a:solidFill>
              </a:rPr>
              <a:t>if  b≡1 (mod n)   then  return (“n is prime”)</a:t>
            </a:r>
          </a:p>
          <a:p>
            <a:pPr lvl="2"/>
            <a:r>
              <a:rPr lang="en-US" altLang="zh-CN" dirty="0" smtClean="0">
                <a:solidFill>
                  <a:srgbClr val="C00000"/>
                </a:solidFill>
              </a:rPr>
              <a:t>for  </a:t>
            </a:r>
            <a:r>
              <a:rPr lang="en-US" altLang="zh-CN" dirty="0" err="1" smtClean="0">
                <a:solidFill>
                  <a:srgbClr val="C00000"/>
                </a:solidFill>
              </a:rPr>
              <a:t>i</a:t>
            </a:r>
            <a:r>
              <a:rPr lang="en-US" altLang="zh-CN" dirty="0" smtClean="0">
                <a:solidFill>
                  <a:srgbClr val="C00000"/>
                </a:solidFill>
              </a:rPr>
              <a:t>=0  to k-1   {</a:t>
            </a:r>
          </a:p>
          <a:p>
            <a:pPr lvl="2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        if  b≡-1(mod n)   then return (“n is prime”)</a:t>
            </a:r>
          </a:p>
          <a:p>
            <a:pPr lvl="2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        else  b =  b</a:t>
            </a:r>
            <a:r>
              <a:rPr lang="en-US" altLang="zh-CN" baseline="30000" dirty="0" smtClean="0">
                <a:solidFill>
                  <a:srgbClr val="C00000"/>
                </a:solidFill>
              </a:rPr>
              <a:t>2</a:t>
            </a:r>
            <a:r>
              <a:rPr lang="en-US" altLang="zh-CN" dirty="0" smtClean="0">
                <a:solidFill>
                  <a:srgbClr val="C00000"/>
                </a:solidFill>
              </a:rPr>
              <a:t> mod n</a:t>
            </a:r>
          </a:p>
          <a:p>
            <a:pPr lvl="2"/>
            <a:r>
              <a:rPr lang="en-US" altLang="zh-CN" dirty="0" smtClean="0">
                <a:solidFill>
                  <a:srgbClr val="C00000"/>
                </a:solidFill>
              </a:rPr>
              <a:t>}</a:t>
            </a:r>
          </a:p>
          <a:p>
            <a:pPr lvl="2"/>
            <a:r>
              <a:rPr lang="en-US" altLang="zh-CN" dirty="0" smtClean="0">
                <a:solidFill>
                  <a:srgbClr val="C00000"/>
                </a:solidFill>
              </a:rPr>
              <a:t>return  (“n is composite”)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Miller-Rabin</a:t>
            </a:r>
            <a:r>
              <a:rPr lang="zh-CN" altLang="en-US" dirty="0" smtClean="0"/>
              <a:t>算法尝试检测</a:t>
            </a:r>
            <a:r>
              <a:rPr lang="en-US" altLang="zh-CN" dirty="0" smtClean="0"/>
              <a:t>2089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2537</a:t>
            </a:r>
            <a:r>
              <a:rPr lang="zh-CN" altLang="en-US" dirty="0" smtClean="0"/>
              <a:t>的素性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RSA</a:t>
            </a:r>
            <a:r>
              <a:rPr lang="zh-CN" altLang="en-US" smtClean="0"/>
              <a:t>算法的分析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楷体_GB2312" pitchFamily="49" charset="-122"/>
              </a:rPr>
              <a:t>素数的判断</a:t>
            </a:r>
            <a:endParaRPr lang="en-US" altLang="zh-CN" dirty="0" smtClean="0">
              <a:latin typeface="楷体_GB2312" pitchFamily="49" charset="-122"/>
            </a:endParaRPr>
          </a:p>
          <a:p>
            <a:pPr lvl="1"/>
            <a:r>
              <a:rPr lang="en-US" altLang="zh-CN" dirty="0" smtClean="0"/>
              <a:t>2002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8</a:t>
            </a:r>
            <a:r>
              <a:rPr lang="zh-CN" altLang="en-US" dirty="0" smtClean="0"/>
              <a:t>月</a:t>
            </a:r>
            <a:r>
              <a:rPr lang="en-US" altLang="zh-CN" dirty="0" smtClean="0"/>
              <a:t>6</a:t>
            </a:r>
            <a:r>
              <a:rPr lang="zh-CN" altLang="en-US" dirty="0" smtClean="0"/>
              <a:t>日，印度科技学院的</a:t>
            </a:r>
            <a:r>
              <a:rPr lang="en-US" altLang="zh-CN" dirty="0" err="1" smtClean="0"/>
              <a:t>Agrawal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Kayal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Saxena</a:t>
            </a:r>
            <a:r>
              <a:rPr lang="zh-CN" altLang="en-US" dirty="0" smtClean="0"/>
              <a:t>提出了一个确定性算法</a:t>
            </a:r>
            <a:r>
              <a:rPr lang="en-US" altLang="zh-CN" dirty="0" smtClean="0"/>
              <a:t>(AKS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，并证明算法可在多项式时间内完成素性判断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C00000"/>
                </a:solidFill>
              </a:rPr>
              <a:t>算法优美而有趣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2"/>
            <a:r>
              <a:rPr lang="zh-CN" altLang="en-US" dirty="0" smtClean="0">
                <a:solidFill>
                  <a:srgbClr val="C00000"/>
                </a:solidFill>
              </a:rPr>
              <a:t>算法简单而富有创造性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2"/>
            <a:r>
              <a:rPr lang="zh-CN" altLang="en-US" dirty="0" smtClean="0">
                <a:solidFill>
                  <a:srgbClr val="C00000"/>
                </a:solidFill>
              </a:rPr>
              <a:t>算法的时间复杂度高于概率算法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2"/>
            <a:endParaRPr lang="en-US" altLang="zh-CN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公开密钥算法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924800" cy="9906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公钥算法的使用方式</a:t>
            </a:r>
          </a:p>
          <a:p>
            <a:pPr lvl="1" eaLnBrk="1" hangingPunct="1"/>
            <a:r>
              <a:rPr lang="zh-CN" altLang="en-US" sz="2400" smtClean="0">
                <a:solidFill>
                  <a:srgbClr val="000099"/>
                </a:solidFill>
              </a:rPr>
              <a:t>用于加密</a:t>
            </a:r>
            <a:r>
              <a:rPr lang="en-US" altLang="zh-CN" sz="2400" smtClean="0">
                <a:solidFill>
                  <a:srgbClr val="000099"/>
                </a:solidFill>
              </a:rPr>
              <a:t>(</a:t>
            </a:r>
            <a:r>
              <a:rPr lang="zh-CN" altLang="en-US" sz="2400" smtClean="0">
                <a:solidFill>
                  <a:srgbClr val="000099"/>
                </a:solidFill>
              </a:rPr>
              <a:t>公钥加密私钥解密</a:t>
            </a:r>
            <a:r>
              <a:rPr lang="en-US" altLang="zh-CN" sz="2400" smtClean="0">
                <a:solidFill>
                  <a:srgbClr val="000099"/>
                </a:solidFill>
              </a:rPr>
              <a:t>)</a:t>
            </a:r>
            <a:r>
              <a:rPr lang="zh-CN" altLang="en-US" sz="2400" smtClean="0">
                <a:solidFill>
                  <a:srgbClr val="000099"/>
                </a:solidFill>
              </a:rPr>
              <a:t>，不需要交换密钥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819400"/>
            <a:ext cx="6400800" cy="379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RSA</a:t>
            </a:r>
            <a:r>
              <a:rPr lang="zh-CN" altLang="en-US" smtClean="0"/>
              <a:t>算法的分析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楷体_GB2312" pitchFamily="49" charset="-122"/>
              </a:rPr>
              <a:t>素数的判断</a:t>
            </a:r>
            <a:endParaRPr lang="en-US" altLang="zh-CN" dirty="0" smtClean="0">
              <a:latin typeface="楷体_GB2312" pitchFamily="49" charset="-122"/>
            </a:endParaRPr>
          </a:p>
          <a:p>
            <a:pPr lvl="1"/>
            <a:r>
              <a:rPr lang="en-US" altLang="zh-CN" dirty="0" smtClean="0"/>
              <a:t>AKS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C00000"/>
                </a:solidFill>
              </a:rPr>
              <a:t>AKS</a:t>
            </a:r>
            <a:r>
              <a:rPr lang="zh-CN" altLang="en-US" dirty="0" smtClean="0">
                <a:solidFill>
                  <a:srgbClr val="C00000"/>
                </a:solidFill>
              </a:rPr>
              <a:t>算法的理论基础：整数</a:t>
            </a:r>
            <a:r>
              <a:rPr lang="en-US" altLang="zh-CN" dirty="0" smtClean="0">
                <a:solidFill>
                  <a:srgbClr val="C00000"/>
                </a:solidFill>
              </a:rPr>
              <a:t>n</a:t>
            </a:r>
            <a:r>
              <a:rPr lang="zh-CN" altLang="en-US" dirty="0" smtClean="0">
                <a:solidFill>
                  <a:srgbClr val="C00000"/>
                </a:solidFill>
              </a:rPr>
              <a:t>是质数，当且仅当存在与</a:t>
            </a:r>
            <a:r>
              <a:rPr lang="en-US" altLang="zh-CN" dirty="0" smtClean="0">
                <a:solidFill>
                  <a:srgbClr val="C00000"/>
                </a:solidFill>
              </a:rPr>
              <a:t>n</a:t>
            </a:r>
            <a:r>
              <a:rPr lang="zh-CN" altLang="en-US" dirty="0" smtClean="0">
                <a:solidFill>
                  <a:srgbClr val="C00000"/>
                </a:solidFill>
              </a:rPr>
              <a:t>互质的数</a:t>
            </a:r>
            <a:r>
              <a:rPr lang="en-US" altLang="zh-CN" dirty="0" smtClean="0">
                <a:solidFill>
                  <a:srgbClr val="C00000"/>
                </a:solidFill>
              </a:rPr>
              <a:t>a</a:t>
            </a:r>
            <a:r>
              <a:rPr lang="zh-CN" altLang="en-US" dirty="0" smtClean="0">
                <a:solidFill>
                  <a:srgbClr val="C00000"/>
                </a:solidFill>
              </a:rPr>
              <a:t>，满足多项式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2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	(x-a)</a:t>
            </a:r>
            <a:r>
              <a:rPr lang="en-US" altLang="zh-CN" baseline="30000" dirty="0" smtClean="0">
                <a:solidFill>
                  <a:srgbClr val="C00000"/>
                </a:solidFill>
              </a:rPr>
              <a:t>n</a:t>
            </a:r>
            <a:r>
              <a:rPr lang="en-US" altLang="zh-CN" dirty="0" smtClean="0">
                <a:solidFill>
                  <a:srgbClr val="C00000"/>
                </a:solidFill>
              </a:rPr>
              <a:t>≡(</a:t>
            </a:r>
            <a:r>
              <a:rPr lang="en-US" altLang="zh-CN" dirty="0" err="1" smtClean="0">
                <a:solidFill>
                  <a:srgbClr val="C00000"/>
                </a:solidFill>
              </a:rPr>
              <a:t>x</a:t>
            </a:r>
            <a:r>
              <a:rPr lang="en-US" altLang="zh-CN" baseline="30000" dirty="0" err="1" smtClean="0">
                <a:solidFill>
                  <a:srgbClr val="C00000"/>
                </a:solidFill>
              </a:rPr>
              <a:t>n</a:t>
            </a:r>
            <a:r>
              <a:rPr lang="en-US" altLang="zh-CN" dirty="0" smtClean="0">
                <a:solidFill>
                  <a:srgbClr val="C00000"/>
                </a:solidFill>
              </a:rPr>
              <a:t>-a) mod n</a:t>
            </a:r>
          </a:p>
          <a:p>
            <a:pPr lvl="2"/>
            <a:r>
              <a:rPr lang="en-US" altLang="zh-CN" dirty="0" smtClean="0">
                <a:solidFill>
                  <a:srgbClr val="C00000"/>
                </a:solidFill>
              </a:rPr>
              <a:t>ASK</a:t>
            </a:r>
            <a:r>
              <a:rPr lang="zh-CN" altLang="en-US" dirty="0" smtClean="0">
                <a:solidFill>
                  <a:srgbClr val="C00000"/>
                </a:solidFill>
              </a:rPr>
              <a:t>对该理论复杂度上的改进：整数</a:t>
            </a:r>
            <a:r>
              <a:rPr lang="en-US" altLang="zh-CN" dirty="0" smtClean="0">
                <a:solidFill>
                  <a:srgbClr val="C00000"/>
                </a:solidFill>
              </a:rPr>
              <a:t>n</a:t>
            </a:r>
            <a:r>
              <a:rPr lang="zh-CN" altLang="en-US" dirty="0" smtClean="0">
                <a:solidFill>
                  <a:srgbClr val="C00000"/>
                </a:solidFill>
              </a:rPr>
              <a:t>是质数，当且仅当存在与</a:t>
            </a:r>
            <a:r>
              <a:rPr lang="en-US" altLang="zh-CN" dirty="0" smtClean="0">
                <a:solidFill>
                  <a:srgbClr val="C00000"/>
                </a:solidFill>
              </a:rPr>
              <a:t>n</a:t>
            </a:r>
            <a:r>
              <a:rPr lang="zh-CN" altLang="en-US" dirty="0" smtClean="0">
                <a:solidFill>
                  <a:srgbClr val="C00000"/>
                </a:solidFill>
              </a:rPr>
              <a:t>互质的数</a:t>
            </a:r>
            <a:r>
              <a:rPr lang="en-US" altLang="zh-CN" dirty="0" smtClean="0">
                <a:solidFill>
                  <a:srgbClr val="C00000"/>
                </a:solidFill>
              </a:rPr>
              <a:t>a</a:t>
            </a:r>
            <a:r>
              <a:rPr lang="zh-CN" altLang="en-US" dirty="0" smtClean="0">
                <a:solidFill>
                  <a:srgbClr val="C00000"/>
                </a:solidFill>
              </a:rPr>
              <a:t>以及多项式</a:t>
            </a:r>
            <a:r>
              <a:rPr lang="en-US" altLang="zh-CN" dirty="0" smtClean="0">
                <a:solidFill>
                  <a:srgbClr val="C00000"/>
                </a:solidFill>
              </a:rPr>
              <a:t>f</a:t>
            </a:r>
            <a:r>
              <a:rPr lang="zh-CN" altLang="en-US" dirty="0" smtClean="0">
                <a:solidFill>
                  <a:srgbClr val="C00000"/>
                </a:solidFill>
              </a:rPr>
              <a:t>和</a:t>
            </a:r>
            <a:r>
              <a:rPr lang="en-US" altLang="zh-CN" dirty="0" smtClean="0">
                <a:solidFill>
                  <a:srgbClr val="C00000"/>
                </a:solidFill>
              </a:rPr>
              <a:t>g</a:t>
            </a:r>
            <a:r>
              <a:rPr lang="zh-CN" altLang="en-US" dirty="0" smtClean="0">
                <a:solidFill>
                  <a:srgbClr val="C00000"/>
                </a:solidFill>
              </a:rPr>
              <a:t>，满足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2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	(x-a)</a:t>
            </a:r>
            <a:r>
              <a:rPr lang="en-US" altLang="zh-CN" baseline="30000" dirty="0" smtClean="0">
                <a:solidFill>
                  <a:srgbClr val="C00000"/>
                </a:solidFill>
              </a:rPr>
              <a:t>n</a:t>
            </a:r>
            <a:r>
              <a:rPr lang="en-US" altLang="zh-CN" dirty="0" smtClean="0">
                <a:solidFill>
                  <a:srgbClr val="C00000"/>
                </a:solidFill>
              </a:rPr>
              <a:t>-(</a:t>
            </a:r>
            <a:r>
              <a:rPr lang="en-US" altLang="zh-CN" dirty="0" err="1" smtClean="0">
                <a:solidFill>
                  <a:srgbClr val="C00000"/>
                </a:solidFill>
              </a:rPr>
              <a:t>x</a:t>
            </a:r>
            <a:r>
              <a:rPr lang="en-US" altLang="zh-CN" baseline="30000" dirty="0" err="1" smtClean="0">
                <a:solidFill>
                  <a:srgbClr val="C00000"/>
                </a:solidFill>
              </a:rPr>
              <a:t>n</a:t>
            </a:r>
            <a:r>
              <a:rPr lang="en-US" altLang="zh-CN" dirty="0" smtClean="0">
                <a:solidFill>
                  <a:srgbClr val="C00000"/>
                </a:solidFill>
              </a:rPr>
              <a:t>-a)=</a:t>
            </a:r>
            <a:r>
              <a:rPr lang="en-US" altLang="zh-CN" dirty="0" err="1" smtClean="0">
                <a:solidFill>
                  <a:srgbClr val="C00000"/>
                </a:solidFill>
              </a:rPr>
              <a:t>nf</a:t>
            </a:r>
            <a:r>
              <a:rPr lang="en-US" altLang="zh-CN" dirty="0" smtClean="0">
                <a:solidFill>
                  <a:srgbClr val="C00000"/>
                </a:solidFill>
              </a:rPr>
              <a:t>+(x</a:t>
            </a:r>
            <a:r>
              <a:rPr lang="en-US" altLang="zh-CN" baseline="30000" dirty="0" smtClean="0">
                <a:solidFill>
                  <a:srgbClr val="C00000"/>
                </a:solidFill>
              </a:rPr>
              <a:t>r</a:t>
            </a:r>
            <a:r>
              <a:rPr lang="en-US" altLang="zh-CN" dirty="0" smtClean="0">
                <a:solidFill>
                  <a:srgbClr val="C00000"/>
                </a:solidFill>
              </a:rPr>
              <a:t>-1)g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2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记为</a:t>
            </a:r>
            <a:r>
              <a:rPr lang="en-US" altLang="zh-CN" dirty="0" smtClean="0">
                <a:solidFill>
                  <a:srgbClr val="C00000"/>
                </a:solidFill>
              </a:rPr>
              <a:t>	(x-a)</a:t>
            </a:r>
            <a:r>
              <a:rPr lang="en-US" altLang="zh-CN" baseline="30000" dirty="0" smtClean="0">
                <a:solidFill>
                  <a:srgbClr val="C00000"/>
                </a:solidFill>
              </a:rPr>
              <a:t>n</a:t>
            </a:r>
            <a:r>
              <a:rPr lang="en-US" altLang="zh-CN" dirty="0" smtClean="0">
                <a:solidFill>
                  <a:srgbClr val="C00000"/>
                </a:solidFill>
              </a:rPr>
              <a:t>≡(</a:t>
            </a:r>
            <a:r>
              <a:rPr lang="en-US" altLang="zh-CN" dirty="0" err="1" smtClean="0">
                <a:solidFill>
                  <a:srgbClr val="C00000"/>
                </a:solidFill>
              </a:rPr>
              <a:t>x</a:t>
            </a:r>
            <a:r>
              <a:rPr lang="en-US" altLang="zh-CN" baseline="30000" dirty="0" err="1" smtClean="0">
                <a:solidFill>
                  <a:srgbClr val="C00000"/>
                </a:solidFill>
              </a:rPr>
              <a:t>n</a:t>
            </a:r>
            <a:r>
              <a:rPr lang="en-US" altLang="zh-CN" dirty="0" smtClean="0">
                <a:solidFill>
                  <a:srgbClr val="C00000"/>
                </a:solidFill>
              </a:rPr>
              <a:t>-a) (mod n,x</a:t>
            </a:r>
            <a:r>
              <a:rPr lang="en-US" altLang="zh-CN" baseline="30000" dirty="0" smtClean="0">
                <a:solidFill>
                  <a:srgbClr val="C00000"/>
                </a:solidFill>
              </a:rPr>
              <a:t>r</a:t>
            </a:r>
            <a:r>
              <a:rPr lang="en-US" altLang="zh-CN" dirty="0" smtClean="0">
                <a:solidFill>
                  <a:srgbClr val="C00000"/>
                </a:solidFill>
              </a:rPr>
              <a:t>-1)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RSA</a:t>
            </a:r>
            <a:r>
              <a:rPr lang="zh-CN" altLang="en-US" smtClean="0"/>
              <a:t>算法的分析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楷体_GB2312" pitchFamily="49" charset="-122"/>
              </a:rPr>
              <a:t>素数的判断</a:t>
            </a:r>
            <a:endParaRPr lang="en-US" altLang="zh-CN" dirty="0" smtClean="0">
              <a:latin typeface="楷体_GB2312" pitchFamily="49" charset="-122"/>
            </a:endParaRPr>
          </a:p>
          <a:p>
            <a:pPr lvl="1"/>
            <a:r>
              <a:rPr lang="zh-CN" altLang="en-US" dirty="0" smtClean="0"/>
              <a:t>算法</a:t>
            </a:r>
            <a:r>
              <a:rPr lang="en-US" altLang="zh-CN" dirty="0" smtClean="0"/>
              <a:t>AKS(n)</a:t>
            </a:r>
          </a:p>
          <a:p>
            <a:pPr lvl="2"/>
            <a:r>
              <a:rPr lang="zh-CN" altLang="en-US" dirty="0" smtClean="0">
                <a:solidFill>
                  <a:srgbClr val="C00000"/>
                </a:solidFill>
              </a:rPr>
              <a:t>若存在整数</a:t>
            </a:r>
            <a:r>
              <a:rPr lang="en-US" altLang="zh-CN" dirty="0" smtClean="0">
                <a:solidFill>
                  <a:srgbClr val="C00000"/>
                </a:solidFill>
              </a:rPr>
              <a:t>a &gt; 0</a:t>
            </a:r>
            <a:r>
              <a:rPr lang="zh-CN" altLang="en-US" dirty="0" smtClean="0">
                <a:solidFill>
                  <a:srgbClr val="C00000"/>
                </a:solidFill>
              </a:rPr>
              <a:t>且</a:t>
            </a:r>
            <a:r>
              <a:rPr lang="en-US" altLang="zh-CN" dirty="0" smtClean="0">
                <a:solidFill>
                  <a:srgbClr val="C00000"/>
                </a:solidFill>
              </a:rPr>
              <a:t>b &gt; 1</a:t>
            </a:r>
            <a:r>
              <a:rPr lang="zh-CN" altLang="en-US" dirty="0" smtClean="0">
                <a:solidFill>
                  <a:srgbClr val="C00000"/>
                </a:solidFill>
              </a:rPr>
              <a:t>，满足</a:t>
            </a:r>
            <a:r>
              <a:rPr lang="en-US" altLang="zh-CN" dirty="0" smtClean="0">
                <a:solidFill>
                  <a:srgbClr val="C00000"/>
                </a:solidFill>
              </a:rPr>
              <a:t>n = </a:t>
            </a:r>
            <a:r>
              <a:rPr lang="en-US" altLang="zh-CN" dirty="0" err="1" smtClean="0">
                <a:solidFill>
                  <a:srgbClr val="C00000"/>
                </a:solidFill>
              </a:rPr>
              <a:t>a</a:t>
            </a:r>
            <a:r>
              <a:rPr lang="en-US" altLang="zh-CN" baseline="30000" dirty="0" err="1" smtClean="0">
                <a:solidFill>
                  <a:srgbClr val="C00000"/>
                </a:solidFill>
              </a:rPr>
              <a:t>b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；则输出合数</a:t>
            </a:r>
          </a:p>
          <a:p>
            <a:pPr lvl="2"/>
            <a:r>
              <a:rPr lang="zh-CN" altLang="en-US" dirty="0" smtClean="0">
                <a:solidFill>
                  <a:srgbClr val="C00000"/>
                </a:solidFill>
              </a:rPr>
              <a:t>找出满足 </a:t>
            </a:r>
            <a:r>
              <a:rPr lang="en-US" altLang="zh-CN" dirty="0" smtClean="0">
                <a:solidFill>
                  <a:srgbClr val="C00000"/>
                </a:solidFill>
              </a:rPr>
              <a:t>o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r</a:t>
            </a:r>
            <a:r>
              <a:rPr lang="en-US" altLang="zh-CN" dirty="0" smtClean="0">
                <a:solidFill>
                  <a:srgbClr val="C00000"/>
                </a:solidFill>
              </a:rPr>
              <a:t>(n) &gt; log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2</a:t>
            </a:r>
            <a:r>
              <a:rPr lang="en-US" altLang="zh-CN" dirty="0" smtClean="0">
                <a:solidFill>
                  <a:srgbClr val="C00000"/>
                </a:solidFill>
              </a:rPr>
              <a:t>n</a:t>
            </a:r>
            <a:r>
              <a:rPr lang="zh-CN" altLang="en-US" dirty="0" smtClean="0">
                <a:solidFill>
                  <a:srgbClr val="C00000"/>
                </a:solidFill>
              </a:rPr>
              <a:t>的最小的</a:t>
            </a:r>
            <a:r>
              <a:rPr lang="en-US" altLang="zh-CN" dirty="0" smtClean="0">
                <a:solidFill>
                  <a:srgbClr val="C00000"/>
                </a:solidFill>
              </a:rPr>
              <a:t>r(O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r</a:t>
            </a:r>
            <a:r>
              <a:rPr lang="en-US" altLang="zh-CN" dirty="0" smtClean="0">
                <a:solidFill>
                  <a:srgbClr val="C00000"/>
                </a:solidFill>
              </a:rPr>
              <a:t>(n)</a:t>
            </a:r>
            <a:r>
              <a:rPr lang="zh-CN" altLang="en-US" dirty="0" smtClean="0">
                <a:solidFill>
                  <a:srgbClr val="C00000"/>
                </a:solidFill>
              </a:rPr>
              <a:t>表示</a:t>
            </a:r>
            <a:r>
              <a:rPr lang="en-US" altLang="zh-CN" dirty="0" smtClean="0">
                <a:solidFill>
                  <a:srgbClr val="C00000"/>
                </a:solidFill>
              </a:rPr>
              <a:t>r</a:t>
            </a:r>
            <a:r>
              <a:rPr lang="zh-CN" altLang="en-US" dirty="0" smtClean="0">
                <a:solidFill>
                  <a:srgbClr val="C00000"/>
                </a:solidFill>
              </a:rPr>
              <a:t>模</a:t>
            </a:r>
            <a:r>
              <a:rPr lang="en-US" altLang="zh-CN" dirty="0" smtClean="0">
                <a:solidFill>
                  <a:srgbClr val="C00000"/>
                </a:solidFill>
              </a:rPr>
              <a:t>n</a:t>
            </a:r>
            <a:r>
              <a:rPr lang="zh-CN" altLang="en-US" dirty="0" smtClean="0">
                <a:solidFill>
                  <a:srgbClr val="C00000"/>
                </a:solidFill>
              </a:rPr>
              <a:t>的阶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</a:p>
          <a:p>
            <a:pPr lvl="2"/>
            <a:r>
              <a:rPr lang="zh-CN" altLang="en-US" dirty="0" smtClean="0">
                <a:solidFill>
                  <a:srgbClr val="C00000"/>
                </a:solidFill>
              </a:rPr>
              <a:t>若对某些</a:t>
            </a:r>
            <a:r>
              <a:rPr lang="en-US" altLang="zh-CN" dirty="0" smtClean="0">
                <a:solidFill>
                  <a:srgbClr val="C00000"/>
                </a:solidFill>
              </a:rPr>
              <a:t>a ≤ r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</a:rPr>
              <a:t>1&lt; </a:t>
            </a:r>
            <a:r>
              <a:rPr lang="en-US" altLang="zh-CN" dirty="0" err="1" smtClean="0">
                <a:solidFill>
                  <a:srgbClr val="C00000"/>
                </a:solidFill>
              </a:rPr>
              <a:t>gcd</a:t>
            </a: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en-US" altLang="zh-CN" dirty="0" err="1" smtClean="0">
                <a:solidFill>
                  <a:srgbClr val="C00000"/>
                </a:solidFill>
              </a:rPr>
              <a:t>a,n</a:t>
            </a:r>
            <a:r>
              <a:rPr lang="en-US" altLang="zh-CN" dirty="0" smtClean="0">
                <a:solidFill>
                  <a:srgbClr val="C00000"/>
                </a:solidFill>
              </a:rPr>
              <a:t>)&lt; n</a:t>
            </a:r>
            <a:r>
              <a:rPr lang="zh-CN" altLang="en-US" dirty="0" smtClean="0">
                <a:solidFill>
                  <a:srgbClr val="C00000"/>
                </a:solidFill>
              </a:rPr>
              <a:t>，输出合数。</a:t>
            </a:r>
          </a:p>
          <a:p>
            <a:pPr lvl="2"/>
            <a:r>
              <a:rPr lang="zh-CN" altLang="en-US" dirty="0" smtClean="0">
                <a:solidFill>
                  <a:srgbClr val="C00000"/>
                </a:solidFill>
              </a:rPr>
              <a:t>若 </a:t>
            </a:r>
            <a:r>
              <a:rPr lang="en-US" altLang="zh-CN" dirty="0" smtClean="0">
                <a:solidFill>
                  <a:srgbClr val="C00000"/>
                </a:solidFill>
              </a:rPr>
              <a:t>n ≤ r, </a:t>
            </a:r>
            <a:r>
              <a:rPr lang="zh-CN" altLang="en-US" dirty="0" smtClean="0">
                <a:solidFill>
                  <a:srgbClr val="C00000"/>
                </a:solidFill>
              </a:rPr>
              <a:t>输出质数。</a:t>
            </a:r>
          </a:p>
          <a:p>
            <a:pPr lvl="2"/>
            <a:r>
              <a:rPr lang="zh-CN" altLang="en-US" dirty="0" smtClean="0">
                <a:solidFill>
                  <a:srgbClr val="C00000"/>
                </a:solidFill>
              </a:rPr>
              <a:t>对 </a:t>
            </a:r>
            <a:r>
              <a:rPr lang="en-US" altLang="zh-CN" dirty="0" smtClean="0">
                <a:solidFill>
                  <a:srgbClr val="C00000"/>
                </a:solidFill>
              </a:rPr>
              <a:t>a = 1</a:t>
            </a:r>
            <a:r>
              <a:rPr lang="zh-CN" altLang="en-US" dirty="0" smtClean="0">
                <a:solidFill>
                  <a:srgbClr val="C00000"/>
                </a:solidFill>
              </a:rPr>
              <a:t>到              的所有数， 如果 </a:t>
            </a: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en-US" altLang="zh-CN" dirty="0" err="1" smtClean="0">
                <a:solidFill>
                  <a:srgbClr val="C00000"/>
                </a:solidFill>
              </a:rPr>
              <a:t>x+a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r>
              <a:rPr lang="en-US" altLang="zh-CN" baseline="30000" dirty="0" smtClean="0">
                <a:solidFill>
                  <a:srgbClr val="C00000"/>
                </a:solidFill>
              </a:rPr>
              <a:t>n</a:t>
            </a:r>
            <a:r>
              <a:rPr lang="en-US" altLang="zh-CN" dirty="0" smtClean="0">
                <a:solidFill>
                  <a:srgbClr val="C00000"/>
                </a:solidFill>
              </a:rPr>
              <a:t>≠ </a:t>
            </a:r>
            <a:r>
              <a:rPr lang="en-US" altLang="zh-CN" dirty="0" err="1" smtClean="0">
                <a:solidFill>
                  <a:srgbClr val="C00000"/>
                </a:solidFill>
              </a:rPr>
              <a:t>x</a:t>
            </a:r>
            <a:r>
              <a:rPr lang="en-US" altLang="zh-CN" baseline="30000" dirty="0" err="1" smtClean="0">
                <a:solidFill>
                  <a:srgbClr val="C00000"/>
                </a:solidFill>
              </a:rPr>
              <a:t>n</a:t>
            </a:r>
            <a:r>
              <a:rPr lang="en-US" altLang="zh-CN" dirty="0" err="1" smtClean="0">
                <a:solidFill>
                  <a:srgbClr val="C00000"/>
                </a:solidFill>
              </a:rPr>
              <a:t>+a</a:t>
            </a:r>
            <a:r>
              <a:rPr lang="en-US" altLang="zh-CN" dirty="0" smtClean="0">
                <a:solidFill>
                  <a:srgbClr val="C00000"/>
                </a:solidFill>
              </a:rPr>
              <a:t> (mod n,x</a:t>
            </a:r>
            <a:r>
              <a:rPr lang="en-US" altLang="zh-CN" baseline="30000" dirty="0" smtClean="0">
                <a:solidFill>
                  <a:srgbClr val="C00000"/>
                </a:solidFill>
              </a:rPr>
              <a:t>r</a:t>
            </a:r>
            <a:r>
              <a:rPr lang="en-US" altLang="zh-CN" dirty="0" smtClean="0">
                <a:solidFill>
                  <a:srgbClr val="C00000"/>
                </a:solidFill>
              </a:rPr>
              <a:t>-1), </a:t>
            </a:r>
            <a:r>
              <a:rPr lang="zh-CN" altLang="en-US" dirty="0" smtClean="0">
                <a:solidFill>
                  <a:srgbClr val="C00000"/>
                </a:solidFill>
              </a:rPr>
              <a:t>输出合数。 </a:t>
            </a:r>
          </a:p>
          <a:p>
            <a:pPr lvl="2"/>
            <a:r>
              <a:rPr lang="zh-CN" altLang="en-US" dirty="0" smtClean="0">
                <a:solidFill>
                  <a:srgbClr val="C00000"/>
                </a:solidFill>
              </a:rPr>
              <a:t>输出 质数。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949066" y="4509120"/>
          <a:ext cx="939800" cy="330200"/>
        </p:xfrm>
        <a:graphic>
          <a:graphicData uri="http://schemas.openxmlformats.org/presentationml/2006/ole">
            <p:oleObj spid="_x0000_s296962" name="Equation" r:id="rId4" imgW="939600" imgH="3301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RSA</a:t>
            </a:r>
            <a:r>
              <a:rPr lang="zh-CN" altLang="en-US" smtClean="0"/>
              <a:t>算法的分析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696200" cy="3200400"/>
          </a:xfrm>
        </p:spPr>
        <p:txBody>
          <a:bodyPr/>
          <a:lstStyle/>
          <a:p>
            <a:pPr marL="533400" indent="-533400" eaLnBrk="1" hangingPunct="1"/>
            <a:r>
              <a:rPr lang="en-US" altLang="zh-CN" smtClean="0">
                <a:latin typeface="楷体_GB2312" pitchFamily="49" charset="-122"/>
              </a:rPr>
              <a:t>RSA</a:t>
            </a:r>
            <a:r>
              <a:rPr lang="zh-CN" altLang="en-US" smtClean="0">
                <a:latin typeface="楷体_GB2312" pitchFamily="49" charset="-122"/>
              </a:rPr>
              <a:t>算法的安全问题</a:t>
            </a:r>
          </a:p>
          <a:p>
            <a:pPr marL="914400" lvl="1" indent="-457200" eaLnBrk="1" hangingPunct="1"/>
            <a:r>
              <a:rPr lang="zh-CN" altLang="en-US" smtClean="0">
                <a:solidFill>
                  <a:srgbClr val="000099"/>
                </a:solidFill>
                <a:latin typeface="楷体_GB2312" pitchFamily="49" charset="-122"/>
              </a:rPr>
              <a:t>素数</a:t>
            </a:r>
            <a:r>
              <a:rPr lang="en-US" altLang="zh-CN" smtClean="0">
                <a:solidFill>
                  <a:srgbClr val="000099"/>
                </a:solidFill>
                <a:latin typeface="楷体_GB2312" pitchFamily="49" charset="-122"/>
              </a:rPr>
              <a:t>p</a:t>
            </a:r>
            <a:r>
              <a:rPr lang="zh-CN" altLang="en-US" smtClean="0">
                <a:solidFill>
                  <a:srgbClr val="000099"/>
                </a:solidFill>
                <a:latin typeface="楷体_GB2312" pitchFamily="49" charset="-122"/>
              </a:rPr>
              <a:t>和</a:t>
            </a:r>
            <a:r>
              <a:rPr lang="en-US" altLang="zh-CN" smtClean="0">
                <a:solidFill>
                  <a:srgbClr val="000099"/>
                </a:solidFill>
                <a:latin typeface="楷体_GB2312" pitchFamily="49" charset="-122"/>
              </a:rPr>
              <a:t>q</a:t>
            </a:r>
            <a:r>
              <a:rPr lang="zh-CN" altLang="en-US" smtClean="0">
                <a:solidFill>
                  <a:srgbClr val="000099"/>
                </a:solidFill>
                <a:latin typeface="楷体_GB2312" pitchFamily="49" charset="-122"/>
              </a:rPr>
              <a:t>的选择，一般要求：</a:t>
            </a:r>
          </a:p>
          <a:p>
            <a:pPr marL="1295400" lvl="2" indent="-381000" algn="just" eaLnBrk="1" hangingPunct="1"/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|p-q|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很大，通常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p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和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q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的长度相同；</a:t>
            </a:r>
          </a:p>
          <a:p>
            <a:pPr marL="1295400" lvl="2" indent="-381000" algn="just" eaLnBrk="1" hangingPunct="1"/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p+1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和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q+1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分别含有大素因子</a:t>
            </a:r>
          </a:p>
          <a:p>
            <a:pPr marL="1295400" lvl="2" indent="-381000" algn="just" eaLnBrk="1" hangingPunct="1"/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p-1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和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q-1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分别含有大素因子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p</a:t>
            </a:r>
            <a:r>
              <a:rPr lang="en-US" altLang="zh-CN" baseline="-25000" smtClean="0">
                <a:solidFill>
                  <a:srgbClr val="A50021"/>
                </a:solidFill>
                <a:latin typeface="楷体_GB2312" pitchFamily="49" charset="-122"/>
              </a:rPr>
              <a:t>1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和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q</a:t>
            </a:r>
            <a:r>
              <a:rPr lang="en-US" altLang="zh-CN" baseline="-25000" smtClean="0">
                <a:solidFill>
                  <a:srgbClr val="A50021"/>
                </a:solidFill>
                <a:latin typeface="楷体_GB2312" pitchFamily="49" charset="-122"/>
              </a:rPr>
              <a:t>1</a:t>
            </a:r>
          </a:p>
          <a:p>
            <a:pPr marL="1295400" lvl="2" indent="-381000" algn="just" eaLnBrk="1" hangingPunct="1"/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p</a:t>
            </a:r>
            <a:r>
              <a:rPr lang="en-US" altLang="zh-CN" baseline="-25000" smtClean="0">
                <a:solidFill>
                  <a:srgbClr val="A50021"/>
                </a:solidFill>
                <a:latin typeface="楷体_GB2312" pitchFamily="49" charset="-122"/>
              </a:rPr>
              <a:t>1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-1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和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q</a:t>
            </a:r>
            <a:r>
              <a:rPr lang="en-US" altLang="zh-CN" baseline="-25000" smtClean="0">
                <a:solidFill>
                  <a:srgbClr val="A50021"/>
                </a:solidFill>
                <a:latin typeface="楷体_GB2312" pitchFamily="49" charset="-122"/>
              </a:rPr>
              <a:t>1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-1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分别含有大素因子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RSA</a:t>
            </a:r>
            <a:r>
              <a:rPr lang="zh-CN" altLang="en-US" smtClean="0"/>
              <a:t>算法的分析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305800" cy="4343400"/>
          </a:xfrm>
        </p:spPr>
        <p:txBody>
          <a:bodyPr/>
          <a:lstStyle/>
          <a:p>
            <a:pPr marL="533400" indent="-533400" eaLnBrk="1" hangingPunct="1"/>
            <a:r>
              <a:rPr lang="en-US" altLang="zh-CN" smtClean="0">
                <a:latin typeface="楷体_GB2312" pitchFamily="49" charset="-122"/>
              </a:rPr>
              <a:t>RSA</a:t>
            </a:r>
            <a:r>
              <a:rPr lang="zh-CN" altLang="en-US" smtClean="0">
                <a:latin typeface="楷体_GB2312" pitchFamily="49" charset="-122"/>
              </a:rPr>
              <a:t>算法的安全问题</a:t>
            </a:r>
          </a:p>
          <a:p>
            <a:pPr marL="914400" lvl="1" indent="-457200" eaLnBrk="1" hangingPunct="1"/>
            <a:r>
              <a:rPr lang="zh-CN" altLang="en-US" smtClean="0">
                <a:solidFill>
                  <a:srgbClr val="000099"/>
                </a:solidFill>
                <a:latin typeface="楷体_GB2312" pitchFamily="49" charset="-122"/>
              </a:rPr>
              <a:t>选择密文攻击</a:t>
            </a:r>
          </a:p>
          <a:p>
            <a:pPr marL="1295400" lvl="2" indent="-381000" algn="just" eaLnBrk="1" hangingPunct="1"/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并非攻击算法，而是攻击协议</a:t>
            </a:r>
          </a:p>
          <a:p>
            <a:pPr marL="1295400" lvl="2" indent="-381000" algn="just" eaLnBrk="1" hangingPunct="1"/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利用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RSA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算法既可用于数据加密又可用于数据签名的特性。攻击的方法是让信息的接收者对密文或密文的变化进行签名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(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签名过程即解密过程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)</a:t>
            </a:r>
          </a:p>
          <a:p>
            <a:pPr marL="914400" lvl="1" indent="-457200" algn="just" eaLnBrk="1" hangingPunct="1"/>
            <a:r>
              <a:rPr lang="zh-CN" altLang="en-US" smtClean="0">
                <a:solidFill>
                  <a:srgbClr val="000099"/>
                </a:solidFill>
                <a:latin typeface="楷体_GB2312" pitchFamily="49" charset="-122"/>
              </a:rPr>
              <a:t>防范的要诀</a:t>
            </a:r>
          </a:p>
          <a:p>
            <a:pPr marL="1295400" lvl="2" indent="-381000" algn="just" eaLnBrk="1" hangingPunct="1"/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不要对陌生的消息签名，签名之前用散列函数对消息进行摘要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</a:t>
            </a:r>
            <a:r>
              <a:rPr lang="en-US" altLang="zh-CN"/>
              <a:t>RSA</a:t>
            </a:r>
            <a:r>
              <a:rPr lang="zh-CN" altLang="en-US"/>
              <a:t>的选择密文攻击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38100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例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/>
              <a:t>E</a:t>
            </a:r>
            <a:r>
              <a:rPr lang="zh-CN" altLang="en-US" sz="2400" dirty="0"/>
              <a:t>监听</a:t>
            </a:r>
            <a:r>
              <a:rPr lang="en-US" altLang="zh-CN" sz="2400" dirty="0"/>
              <a:t>A</a:t>
            </a:r>
            <a:r>
              <a:rPr lang="zh-CN" altLang="en-US" sz="2400" dirty="0"/>
              <a:t>的通信，收集由</a:t>
            </a:r>
            <a:r>
              <a:rPr lang="en-US" altLang="zh-CN" sz="2400" dirty="0"/>
              <a:t>A</a:t>
            </a:r>
            <a:r>
              <a:rPr lang="zh-CN" altLang="en-US" sz="2400" dirty="0"/>
              <a:t>的公开密钥加密的密文</a:t>
            </a:r>
            <a:r>
              <a:rPr lang="en-US" altLang="zh-CN" sz="2400" dirty="0"/>
              <a:t>c</a:t>
            </a:r>
            <a:r>
              <a:rPr lang="zh-CN" altLang="en-US" sz="2400" dirty="0"/>
              <a:t>，</a:t>
            </a:r>
            <a:r>
              <a:rPr lang="en-US" altLang="zh-CN" sz="2400" dirty="0"/>
              <a:t>E</a:t>
            </a:r>
            <a:r>
              <a:rPr lang="zh-CN" altLang="en-US" sz="2400" dirty="0"/>
              <a:t>想知道消息的明文</a:t>
            </a:r>
            <a:r>
              <a:rPr lang="en-US" altLang="zh-CN" sz="2400" dirty="0"/>
              <a:t>m,</a:t>
            </a:r>
            <a:r>
              <a:rPr lang="zh-CN" altLang="en-US" sz="2400" dirty="0"/>
              <a:t>使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/>
              <a:t>            </a:t>
            </a:r>
            <a:r>
              <a:rPr lang="en-US" altLang="zh-CN" sz="2400" dirty="0"/>
              <a:t>m=</a:t>
            </a:r>
            <a:r>
              <a:rPr lang="en-US" altLang="zh-CN" sz="2400" dirty="0" err="1"/>
              <a:t>c</a:t>
            </a:r>
            <a:r>
              <a:rPr lang="en-US" altLang="zh-CN" sz="2400" baseline="30000" dirty="0" err="1"/>
              <a:t>d</a:t>
            </a:r>
            <a:r>
              <a:rPr lang="en-US" altLang="zh-CN" sz="2400" dirty="0"/>
              <a:t> mod n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他首先选择随机数</a:t>
            </a:r>
            <a:r>
              <a:rPr lang="en-US" altLang="zh-CN" sz="2400" dirty="0"/>
              <a:t>r,</a:t>
            </a:r>
            <a:r>
              <a:rPr lang="zh-CN" altLang="en-US" sz="2400" dirty="0"/>
              <a:t>使</a:t>
            </a:r>
            <a:r>
              <a:rPr lang="en-US" altLang="zh-CN" sz="2400" dirty="0"/>
              <a:t>r&lt;n. </a:t>
            </a:r>
            <a:r>
              <a:rPr lang="zh-CN" altLang="en-US" sz="2400" dirty="0"/>
              <a:t>然后用</a:t>
            </a:r>
            <a:r>
              <a:rPr lang="en-US" altLang="zh-CN" sz="2400" dirty="0"/>
              <a:t>A</a:t>
            </a:r>
            <a:r>
              <a:rPr lang="zh-CN" altLang="en-US" sz="2400" dirty="0"/>
              <a:t>的公开密钥</a:t>
            </a:r>
            <a:r>
              <a:rPr lang="en-US" altLang="zh-CN" sz="2400" dirty="0"/>
              <a:t>e</a:t>
            </a:r>
            <a:r>
              <a:rPr lang="zh-CN" altLang="en-US" sz="2400" dirty="0"/>
              <a:t>计算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/>
              <a:t>           </a:t>
            </a:r>
            <a:r>
              <a:rPr lang="en-US" altLang="zh-CN" sz="2400" dirty="0"/>
              <a:t>x=r</a:t>
            </a:r>
            <a:r>
              <a:rPr lang="en-US" altLang="zh-CN" sz="2400" baseline="30000" dirty="0"/>
              <a:t>e</a:t>
            </a:r>
            <a:r>
              <a:rPr lang="en-US" altLang="zh-CN" sz="2400" dirty="0"/>
              <a:t> mod 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     y=</a:t>
            </a:r>
            <a:r>
              <a:rPr lang="en-US" altLang="zh-CN" sz="2400" dirty="0" err="1"/>
              <a:t>xc</a:t>
            </a:r>
            <a:r>
              <a:rPr lang="en-US" altLang="zh-CN" sz="2400" dirty="0"/>
              <a:t> mod 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     t=r</a:t>
            </a:r>
            <a:r>
              <a:rPr lang="en-US" altLang="zh-CN" sz="2400" baseline="30000" dirty="0"/>
              <a:t>-1 </a:t>
            </a:r>
            <a:r>
              <a:rPr lang="en-US" altLang="zh-CN" sz="2400" dirty="0"/>
              <a:t>mod n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如果</a:t>
            </a:r>
            <a:r>
              <a:rPr lang="en-US" altLang="zh-CN" sz="2400" dirty="0"/>
              <a:t>x=r</a:t>
            </a:r>
            <a:r>
              <a:rPr lang="en-US" altLang="zh-CN" sz="2400" baseline="30000" dirty="0"/>
              <a:t>e</a:t>
            </a:r>
            <a:r>
              <a:rPr lang="en-US" altLang="zh-CN" sz="2400" dirty="0"/>
              <a:t> mod n</a:t>
            </a:r>
            <a:r>
              <a:rPr lang="zh-CN" altLang="en-US" sz="2400" dirty="0"/>
              <a:t>，则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/>
              <a:t>           </a:t>
            </a:r>
            <a:r>
              <a:rPr lang="en-US" altLang="zh-CN" sz="2400" dirty="0"/>
              <a:t>r=</a:t>
            </a:r>
            <a:r>
              <a:rPr lang="en-US" altLang="zh-CN" sz="2400" dirty="0" err="1"/>
              <a:t>x</a:t>
            </a:r>
            <a:r>
              <a:rPr lang="en-US" altLang="zh-CN" sz="2400" baseline="30000" dirty="0" err="1"/>
              <a:t>d</a:t>
            </a:r>
            <a:r>
              <a:rPr lang="en-US" altLang="zh-CN" sz="2400" dirty="0"/>
              <a:t> mod n</a:t>
            </a:r>
          </a:p>
        </p:txBody>
      </p:sp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4419600" y="1447800"/>
            <a:ext cx="44196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66"/>
                </a:solidFill>
              </a:rPr>
              <a:t>现在</a:t>
            </a:r>
            <a:r>
              <a:rPr lang="en-US" altLang="zh-CN" sz="2400" b="1" dirty="0">
                <a:solidFill>
                  <a:srgbClr val="000066"/>
                </a:solidFill>
              </a:rPr>
              <a:t>E</a:t>
            </a:r>
            <a:r>
              <a:rPr lang="zh-CN" altLang="en-US" sz="2400" b="1" dirty="0">
                <a:solidFill>
                  <a:srgbClr val="000066"/>
                </a:solidFill>
              </a:rPr>
              <a:t>让</a:t>
            </a:r>
            <a:r>
              <a:rPr lang="en-US" altLang="zh-CN" sz="2400" b="1" dirty="0">
                <a:solidFill>
                  <a:srgbClr val="000066"/>
                </a:solidFill>
              </a:rPr>
              <a:t>A</a:t>
            </a:r>
            <a:r>
              <a:rPr lang="zh-CN" altLang="en-US" sz="2400" b="1" dirty="0">
                <a:solidFill>
                  <a:srgbClr val="000066"/>
                </a:solidFill>
              </a:rPr>
              <a:t>对</a:t>
            </a:r>
            <a:r>
              <a:rPr lang="en-US" altLang="zh-CN" sz="2400" b="1" dirty="0">
                <a:solidFill>
                  <a:srgbClr val="000066"/>
                </a:solidFill>
              </a:rPr>
              <a:t>y</a:t>
            </a:r>
            <a:r>
              <a:rPr lang="zh-CN" altLang="en-US" sz="2400" b="1" dirty="0">
                <a:solidFill>
                  <a:srgbClr val="000066"/>
                </a:solidFill>
              </a:rPr>
              <a:t>签名，即解密</a:t>
            </a:r>
            <a:r>
              <a:rPr lang="en-US" altLang="zh-CN" sz="2400" b="1" dirty="0">
                <a:solidFill>
                  <a:srgbClr val="000066"/>
                </a:solidFill>
              </a:rPr>
              <a:t>y, A</a:t>
            </a:r>
            <a:r>
              <a:rPr lang="zh-CN" altLang="en-US" sz="2400" b="1" dirty="0">
                <a:solidFill>
                  <a:srgbClr val="000066"/>
                </a:solidFill>
              </a:rPr>
              <a:t>向</a:t>
            </a:r>
            <a:r>
              <a:rPr lang="en-US" altLang="zh-CN" sz="2400" b="1" dirty="0">
                <a:solidFill>
                  <a:srgbClr val="000066"/>
                </a:solidFill>
              </a:rPr>
              <a:t>E</a:t>
            </a:r>
            <a:r>
              <a:rPr lang="zh-CN" altLang="en-US" sz="2400" b="1" dirty="0">
                <a:solidFill>
                  <a:srgbClr val="000066"/>
                </a:solidFill>
              </a:rPr>
              <a:t>发送</a:t>
            </a:r>
            <a:r>
              <a:rPr lang="en-US" altLang="zh-CN" sz="2400" b="1" dirty="0">
                <a:solidFill>
                  <a:srgbClr val="000066"/>
                </a:solidFill>
              </a:rPr>
              <a:t>u=y</a:t>
            </a:r>
            <a:r>
              <a:rPr lang="en-US" altLang="zh-CN" sz="2400" b="1" baseline="30000" dirty="0">
                <a:solidFill>
                  <a:srgbClr val="000066"/>
                </a:solidFill>
              </a:rPr>
              <a:t>d</a:t>
            </a:r>
            <a:r>
              <a:rPr lang="en-US" altLang="zh-CN" sz="2400" b="1" dirty="0">
                <a:solidFill>
                  <a:srgbClr val="000066"/>
                </a:solidFill>
              </a:rPr>
              <a:t> mod n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66"/>
                </a:solidFill>
              </a:rPr>
              <a:t>而</a:t>
            </a:r>
            <a:r>
              <a:rPr lang="en-US" altLang="zh-CN" sz="2400" b="1" dirty="0">
                <a:solidFill>
                  <a:srgbClr val="000066"/>
                </a:solidFill>
              </a:rPr>
              <a:t>E</a:t>
            </a:r>
            <a:r>
              <a:rPr lang="zh-CN" altLang="en-US" sz="2400" b="1" dirty="0">
                <a:solidFill>
                  <a:srgbClr val="000066"/>
                </a:solidFill>
              </a:rPr>
              <a:t>计算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66"/>
                </a:solidFill>
              </a:rPr>
              <a:t> </a:t>
            </a:r>
            <a:r>
              <a:rPr lang="en-US" altLang="zh-CN" sz="2400" b="1" dirty="0" err="1">
                <a:solidFill>
                  <a:srgbClr val="000066"/>
                </a:solidFill>
              </a:rPr>
              <a:t>tu</a:t>
            </a:r>
            <a:r>
              <a:rPr lang="en-US" altLang="zh-CN" sz="2400" b="1" dirty="0">
                <a:solidFill>
                  <a:srgbClr val="000066"/>
                </a:solidFill>
              </a:rPr>
              <a:t> mod n=r</a:t>
            </a:r>
            <a:r>
              <a:rPr lang="en-US" altLang="zh-CN" sz="2400" b="1" baseline="30000" dirty="0">
                <a:solidFill>
                  <a:srgbClr val="000066"/>
                </a:solidFill>
              </a:rPr>
              <a:t>-1</a:t>
            </a:r>
            <a:r>
              <a:rPr lang="en-US" altLang="zh-CN" sz="2400" b="1" dirty="0">
                <a:solidFill>
                  <a:srgbClr val="000066"/>
                </a:solidFill>
              </a:rPr>
              <a:t>y</a:t>
            </a:r>
            <a:r>
              <a:rPr lang="en-US" altLang="zh-CN" sz="2400" b="1" baseline="30000" dirty="0">
                <a:solidFill>
                  <a:srgbClr val="000066"/>
                </a:solidFill>
              </a:rPr>
              <a:t>d </a:t>
            </a:r>
            <a:r>
              <a:rPr lang="en-US" altLang="zh-CN" sz="2400" b="1" dirty="0">
                <a:solidFill>
                  <a:srgbClr val="000066"/>
                </a:solidFill>
              </a:rPr>
              <a:t>mod n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0066"/>
                </a:solidFill>
              </a:rPr>
              <a:t>=r</a:t>
            </a:r>
            <a:r>
              <a:rPr lang="en-US" altLang="zh-CN" sz="2400" b="1" baseline="30000" dirty="0">
                <a:solidFill>
                  <a:srgbClr val="000066"/>
                </a:solidFill>
              </a:rPr>
              <a:t>-1</a:t>
            </a:r>
            <a:r>
              <a:rPr lang="en-US" altLang="zh-CN" sz="2400" b="1" dirty="0">
                <a:solidFill>
                  <a:srgbClr val="000066"/>
                </a:solidFill>
              </a:rPr>
              <a:t>x</a:t>
            </a:r>
            <a:r>
              <a:rPr lang="en-US" altLang="zh-CN" sz="2400" b="1" baseline="30000" dirty="0">
                <a:solidFill>
                  <a:srgbClr val="000066"/>
                </a:solidFill>
              </a:rPr>
              <a:t>d</a:t>
            </a:r>
            <a:r>
              <a:rPr lang="en-US" altLang="zh-CN" sz="2400" b="1" dirty="0">
                <a:solidFill>
                  <a:srgbClr val="000066"/>
                </a:solidFill>
              </a:rPr>
              <a:t>c</a:t>
            </a:r>
            <a:r>
              <a:rPr lang="en-US" altLang="zh-CN" sz="2400" b="1" baseline="30000" dirty="0">
                <a:solidFill>
                  <a:srgbClr val="000066"/>
                </a:solidFill>
              </a:rPr>
              <a:t>d </a:t>
            </a:r>
            <a:r>
              <a:rPr lang="en-US" altLang="zh-CN" sz="2400" b="1" dirty="0">
                <a:solidFill>
                  <a:srgbClr val="000066"/>
                </a:solidFill>
              </a:rPr>
              <a:t>mod n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0066"/>
                </a:solidFill>
              </a:rPr>
              <a:t>=</a:t>
            </a:r>
            <a:r>
              <a:rPr lang="en-US" altLang="zh-CN" sz="2400" b="1" dirty="0" err="1">
                <a:solidFill>
                  <a:srgbClr val="000066"/>
                </a:solidFill>
              </a:rPr>
              <a:t>c</a:t>
            </a:r>
            <a:r>
              <a:rPr lang="en-US" altLang="zh-CN" sz="2400" b="1" baseline="30000" dirty="0" err="1">
                <a:solidFill>
                  <a:srgbClr val="000066"/>
                </a:solidFill>
              </a:rPr>
              <a:t>d</a:t>
            </a:r>
            <a:r>
              <a:rPr lang="en-US" altLang="zh-CN" sz="2400" b="1" baseline="30000" dirty="0">
                <a:solidFill>
                  <a:srgbClr val="000066"/>
                </a:solidFill>
              </a:rPr>
              <a:t> </a:t>
            </a:r>
            <a:r>
              <a:rPr lang="en-US" altLang="zh-CN" sz="2400" b="1" dirty="0">
                <a:solidFill>
                  <a:srgbClr val="000066"/>
                </a:solidFill>
              </a:rPr>
              <a:t>mod n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0066"/>
                </a:solidFill>
              </a:rPr>
              <a:t>=m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</a:t>
            </a:r>
            <a:r>
              <a:rPr lang="en-US" altLang="zh-CN"/>
              <a:t>RSA</a:t>
            </a:r>
            <a:r>
              <a:rPr lang="zh-CN" altLang="en-US"/>
              <a:t>的选择密文攻击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 </a:t>
            </a:r>
            <a:r>
              <a:rPr lang="en-US" altLang="zh-CN" dirty="0"/>
              <a:t>E </a:t>
            </a:r>
            <a:r>
              <a:rPr lang="zh-CN" altLang="en-US" dirty="0"/>
              <a:t>让</a:t>
            </a:r>
            <a:r>
              <a:rPr lang="en-US" altLang="zh-CN" dirty="0"/>
              <a:t>A</a:t>
            </a:r>
            <a:r>
              <a:rPr lang="zh-CN" altLang="en-US" dirty="0"/>
              <a:t>对</a:t>
            </a:r>
            <a:r>
              <a:rPr lang="en-US" altLang="zh-CN" dirty="0"/>
              <a:t>m</a:t>
            </a:r>
            <a:r>
              <a:rPr lang="en-US" altLang="zh-CN" baseline="-25000" dirty="0"/>
              <a:t>3</a:t>
            </a:r>
            <a:r>
              <a:rPr lang="zh-CN" altLang="en-US" dirty="0"/>
              <a:t>签名。他产生两个消息</a:t>
            </a:r>
            <a:r>
              <a:rPr lang="en-US" altLang="zh-CN" dirty="0"/>
              <a:t>m</a:t>
            </a:r>
            <a:r>
              <a:rPr lang="en-US" altLang="zh-CN" baseline="-25000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m</a:t>
            </a:r>
            <a:r>
              <a:rPr lang="en-US" altLang="zh-CN" baseline="-25000" dirty="0"/>
              <a:t>2</a:t>
            </a:r>
            <a:r>
              <a:rPr lang="zh-CN" altLang="en-US" dirty="0"/>
              <a:t>，满足</a:t>
            </a:r>
          </a:p>
          <a:p>
            <a:pPr>
              <a:buFontTx/>
              <a:buNone/>
            </a:pPr>
            <a:r>
              <a:rPr lang="zh-CN" altLang="en-US" dirty="0"/>
              <a:t>                    </a:t>
            </a:r>
            <a:r>
              <a:rPr lang="en-US" altLang="zh-CN" dirty="0"/>
              <a:t>m</a:t>
            </a:r>
            <a:r>
              <a:rPr lang="en-US" altLang="zh-CN" baseline="-25000" dirty="0"/>
              <a:t>3</a:t>
            </a:r>
            <a:r>
              <a:rPr lang="en-US" altLang="zh-CN" dirty="0"/>
              <a:t>=m</a:t>
            </a:r>
            <a:r>
              <a:rPr lang="en-US" altLang="zh-CN" baseline="-25000" dirty="0"/>
              <a:t>1</a:t>
            </a:r>
            <a:r>
              <a:rPr lang="en-US" altLang="zh-CN" dirty="0"/>
              <a:t>m</a:t>
            </a:r>
            <a:r>
              <a:rPr lang="en-US" altLang="zh-CN" baseline="-25000" dirty="0"/>
              <a:t>2</a:t>
            </a:r>
            <a:r>
              <a:rPr lang="en-US" altLang="zh-CN" dirty="0"/>
              <a:t>(mod n)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E</a:t>
            </a:r>
            <a:r>
              <a:rPr lang="zh-CN" altLang="en-US" dirty="0"/>
              <a:t>能让</a:t>
            </a:r>
            <a:r>
              <a:rPr lang="en-US" altLang="zh-CN" dirty="0"/>
              <a:t>A</a:t>
            </a:r>
            <a:r>
              <a:rPr lang="zh-CN" altLang="en-US" dirty="0"/>
              <a:t>分别对</a:t>
            </a:r>
            <a:r>
              <a:rPr lang="en-US" altLang="zh-CN" dirty="0"/>
              <a:t>m</a:t>
            </a:r>
            <a:r>
              <a:rPr lang="en-US" altLang="zh-CN" baseline="-25000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m</a:t>
            </a:r>
            <a:r>
              <a:rPr lang="en-US" altLang="zh-CN" baseline="-25000" dirty="0"/>
              <a:t>2</a:t>
            </a:r>
            <a:r>
              <a:rPr lang="zh-CN" altLang="en-US" dirty="0"/>
              <a:t>签名，则可以计算</a:t>
            </a:r>
            <a:r>
              <a:rPr lang="en-US" altLang="zh-CN" dirty="0"/>
              <a:t>m</a:t>
            </a:r>
            <a:r>
              <a:rPr lang="en-US" altLang="zh-CN" baseline="-25000" dirty="0"/>
              <a:t>3</a:t>
            </a:r>
            <a:r>
              <a:rPr lang="zh-CN" altLang="en-US" dirty="0"/>
              <a:t>：</a:t>
            </a:r>
          </a:p>
          <a:p>
            <a:pPr>
              <a:buFontTx/>
              <a:buNone/>
            </a:pPr>
            <a:r>
              <a:rPr lang="zh-CN" altLang="en-US" dirty="0"/>
              <a:t>                 </a:t>
            </a:r>
            <a:r>
              <a:rPr lang="en-US" altLang="zh-CN" dirty="0"/>
              <a:t>m</a:t>
            </a:r>
            <a:r>
              <a:rPr lang="en-US" altLang="zh-CN" baseline="-25000" dirty="0"/>
              <a:t>3</a:t>
            </a:r>
            <a:r>
              <a:rPr lang="en-US" altLang="zh-CN" baseline="30000" dirty="0"/>
              <a:t>d</a:t>
            </a:r>
            <a:r>
              <a:rPr lang="en-US" altLang="zh-CN" dirty="0"/>
              <a:t>=(m</a:t>
            </a:r>
            <a:r>
              <a:rPr lang="en-US" altLang="zh-CN" baseline="-25000" dirty="0"/>
              <a:t>1</a:t>
            </a:r>
            <a:r>
              <a:rPr lang="en-US" altLang="zh-CN" baseline="30000" dirty="0"/>
              <a:t>d</a:t>
            </a:r>
            <a:r>
              <a:rPr lang="en-US" altLang="zh-CN" dirty="0"/>
              <a:t> mod n)( m</a:t>
            </a:r>
            <a:r>
              <a:rPr lang="en-US" altLang="zh-CN" baseline="-25000" dirty="0"/>
              <a:t>2</a:t>
            </a:r>
            <a:r>
              <a:rPr lang="en-US" altLang="zh-CN" baseline="30000" dirty="0"/>
              <a:t>d</a:t>
            </a:r>
            <a:r>
              <a:rPr lang="en-US" altLang="zh-CN" dirty="0"/>
              <a:t> mod n)</a:t>
            </a:r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609600" y="5257800"/>
            <a:ext cx="7239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</a:rPr>
              <a:t>注意：不要用</a:t>
            </a:r>
            <a:r>
              <a:rPr lang="en-US" altLang="zh-CN" sz="2400" b="1" dirty="0">
                <a:solidFill>
                  <a:srgbClr val="FF0000"/>
                </a:solidFill>
              </a:rPr>
              <a:t>RSA</a:t>
            </a:r>
            <a:r>
              <a:rPr lang="zh-CN" altLang="en-US" sz="2400" b="1" dirty="0">
                <a:solidFill>
                  <a:srgbClr val="FF0000"/>
                </a:solidFill>
              </a:rPr>
              <a:t>对陌生人的随机文件签名，签名前先使用一个散列函数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</a:t>
            </a:r>
            <a:r>
              <a:rPr lang="en-US" altLang="zh-CN"/>
              <a:t>RSA</a:t>
            </a:r>
            <a:r>
              <a:rPr lang="zh-CN" altLang="en-US"/>
              <a:t>的公共模攻击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38862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/>
              <a:t>一种可能的</a:t>
            </a:r>
            <a:r>
              <a:rPr lang="en-US" altLang="zh-CN" sz="2400"/>
              <a:t>RSA</a:t>
            </a:r>
            <a:r>
              <a:rPr lang="zh-CN" altLang="en-US" sz="2400"/>
              <a:t>实现方法是给每个人相同的</a:t>
            </a:r>
            <a:r>
              <a:rPr lang="en-US" altLang="zh-CN" sz="2400"/>
              <a:t>n,</a:t>
            </a:r>
            <a:r>
              <a:rPr lang="zh-CN" altLang="en-US" sz="2400"/>
              <a:t>但指数</a:t>
            </a:r>
            <a:r>
              <a:rPr lang="en-US" altLang="zh-CN" sz="2400"/>
              <a:t>d</a:t>
            </a:r>
            <a:r>
              <a:rPr lang="zh-CN" altLang="en-US" sz="2400"/>
              <a:t>和</a:t>
            </a:r>
            <a:r>
              <a:rPr lang="en-US" altLang="zh-CN" sz="2400"/>
              <a:t>e</a:t>
            </a:r>
            <a:r>
              <a:rPr lang="zh-CN" altLang="en-US" sz="2400"/>
              <a:t>不同。</a:t>
            </a:r>
          </a:p>
          <a:p>
            <a:pPr>
              <a:lnSpc>
                <a:spcPct val="90000"/>
              </a:lnSpc>
            </a:pPr>
            <a:r>
              <a:rPr lang="zh-CN" altLang="en-US" sz="2400"/>
              <a:t>问题：如果相同的消息曾用两个不同的指数加密，而这两个指数是互素的，则明文可以不用任何一个解密密钥来恢复。</a:t>
            </a:r>
          </a:p>
          <a:p>
            <a:pPr>
              <a:lnSpc>
                <a:spcPct val="90000"/>
              </a:lnSpc>
            </a:pPr>
            <a:r>
              <a:rPr lang="zh-CN" altLang="en-US" sz="2400"/>
              <a:t>令</a:t>
            </a:r>
            <a:r>
              <a:rPr lang="en-US" altLang="zh-CN" sz="2400"/>
              <a:t>m</a:t>
            </a:r>
            <a:r>
              <a:rPr lang="zh-CN" altLang="en-US" sz="2400"/>
              <a:t>为明文消息，两个加密密钥为</a:t>
            </a:r>
            <a:r>
              <a:rPr lang="en-US" altLang="zh-CN" sz="2400"/>
              <a:t>e1</a:t>
            </a:r>
            <a:r>
              <a:rPr lang="zh-CN" altLang="en-US" sz="2400"/>
              <a:t>，</a:t>
            </a:r>
            <a:r>
              <a:rPr lang="en-US" altLang="zh-CN" sz="2400"/>
              <a:t>e2,</a:t>
            </a:r>
            <a:r>
              <a:rPr lang="zh-CN" altLang="en-US" sz="2400"/>
              <a:t>两个密文消息为</a:t>
            </a:r>
            <a:r>
              <a:rPr lang="en-US" altLang="zh-CN" sz="2400"/>
              <a:t>c1,c2</a:t>
            </a:r>
          </a:p>
        </p:txBody>
      </p:sp>
      <p:sp>
        <p:nvSpPr>
          <p:cNvPr id="167941" name="Text Box 5"/>
          <p:cNvSpPr txBox="1">
            <a:spLocks noChangeArrowheads="1"/>
          </p:cNvSpPr>
          <p:nvPr/>
        </p:nvSpPr>
        <p:spPr bwMode="auto">
          <a:xfrm>
            <a:off x="4876800" y="1447800"/>
            <a:ext cx="373380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0066"/>
                </a:solidFill>
              </a:rPr>
              <a:t>c1=m</a:t>
            </a:r>
            <a:r>
              <a:rPr lang="en-US" altLang="zh-CN" sz="2400" b="1" baseline="30000" dirty="0">
                <a:solidFill>
                  <a:srgbClr val="000066"/>
                </a:solidFill>
              </a:rPr>
              <a:t>e1</a:t>
            </a:r>
            <a:r>
              <a:rPr lang="en-US" altLang="zh-CN" sz="2400" b="1" dirty="0">
                <a:solidFill>
                  <a:srgbClr val="000066"/>
                </a:solidFill>
              </a:rPr>
              <a:t> mod n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0066"/>
                </a:solidFill>
              </a:rPr>
              <a:t>c2=m</a:t>
            </a:r>
            <a:r>
              <a:rPr lang="en-US" altLang="zh-CN" sz="2400" b="1" baseline="30000" dirty="0">
                <a:solidFill>
                  <a:srgbClr val="000066"/>
                </a:solidFill>
              </a:rPr>
              <a:t>e2</a:t>
            </a:r>
            <a:r>
              <a:rPr lang="en-US" altLang="zh-CN" sz="2400" b="1" dirty="0">
                <a:solidFill>
                  <a:srgbClr val="000066"/>
                </a:solidFill>
              </a:rPr>
              <a:t> mod n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66"/>
                </a:solidFill>
              </a:rPr>
              <a:t>由于</a:t>
            </a:r>
            <a:r>
              <a:rPr lang="en-US" altLang="zh-CN" sz="2400" b="1" dirty="0">
                <a:solidFill>
                  <a:srgbClr val="000066"/>
                </a:solidFill>
              </a:rPr>
              <a:t>e1</a:t>
            </a:r>
            <a:r>
              <a:rPr lang="zh-CN" altLang="en-US" sz="2400" b="1" dirty="0">
                <a:solidFill>
                  <a:srgbClr val="000066"/>
                </a:solidFill>
              </a:rPr>
              <a:t>和</a:t>
            </a:r>
            <a:r>
              <a:rPr lang="en-US" altLang="zh-CN" sz="2400" b="1" dirty="0">
                <a:solidFill>
                  <a:srgbClr val="000066"/>
                </a:solidFill>
              </a:rPr>
              <a:t>e2</a:t>
            </a:r>
            <a:r>
              <a:rPr lang="zh-CN" altLang="en-US" sz="2400" b="1" dirty="0">
                <a:solidFill>
                  <a:srgbClr val="000066"/>
                </a:solidFill>
              </a:rPr>
              <a:t>互素，所以可以用扩展的</a:t>
            </a:r>
            <a:r>
              <a:rPr lang="en-US" altLang="zh-CN" sz="2400" b="1" dirty="0">
                <a:solidFill>
                  <a:srgbClr val="000066"/>
                </a:solidFill>
              </a:rPr>
              <a:t>Euclid</a:t>
            </a:r>
            <a:r>
              <a:rPr lang="zh-CN" altLang="en-US" sz="2400" b="1" dirty="0">
                <a:solidFill>
                  <a:srgbClr val="000066"/>
                </a:solidFill>
              </a:rPr>
              <a:t>算法找到</a:t>
            </a:r>
            <a:r>
              <a:rPr lang="en-US" altLang="zh-CN" sz="2400" b="1" dirty="0" err="1">
                <a:solidFill>
                  <a:srgbClr val="000066"/>
                </a:solidFill>
              </a:rPr>
              <a:t>r,s</a:t>
            </a:r>
            <a:r>
              <a:rPr lang="zh-CN" altLang="en-US" sz="2400" b="1" dirty="0">
                <a:solidFill>
                  <a:srgbClr val="000066"/>
                </a:solidFill>
              </a:rPr>
              <a:t>使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0066"/>
                </a:solidFill>
              </a:rPr>
              <a:t>re1+se2=1,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66"/>
                </a:solidFill>
              </a:rPr>
              <a:t>假设</a:t>
            </a:r>
            <a:r>
              <a:rPr lang="en-US" altLang="zh-CN" sz="2400" b="1" dirty="0">
                <a:solidFill>
                  <a:srgbClr val="000066"/>
                </a:solidFill>
              </a:rPr>
              <a:t>r</a:t>
            </a:r>
            <a:r>
              <a:rPr lang="zh-CN" altLang="en-US" sz="2400" b="1" dirty="0">
                <a:solidFill>
                  <a:srgbClr val="000066"/>
                </a:solidFill>
              </a:rPr>
              <a:t>是负数，可以用扩展的</a:t>
            </a:r>
            <a:r>
              <a:rPr lang="en-US" altLang="zh-CN" sz="2400" b="1" dirty="0">
                <a:solidFill>
                  <a:srgbClr val="000066"/>
                </a:solidFill>
              </a:rPr>
              <a:t>Euclid</a:t>
            </a:r>
            <a:r>
              <a:rPr lang="zh-CN" altLang="en-US" sz="2400" b="1" dirty="0">
                <a:solidFill>
                  <a:srgbClr val="000066"/>
                </a:solidFill>
              </a:rPr>
              <a:t>算法计算</a:t>
            </a:r>
            <a:r>
              <a:rPr lang="en-US" altLang="zh-CN" sz="2400" b="1" dirty="0">
                <a:solidFill>
                  <a:srgbClr val="000066"/>
                </a:solidFill>
              </a:rPr>
              <a:t>c1</a:t>
            </a:r>
            <a:r>
              <a:rPr lang="en-US" altLang="zh-CN" sz="2400" b="1" baseline="30000" dirty="0">
                <a:solidFill>
                  <a:srgbClr val="000066"/>
                </a:solidFill>
              </a:rPr>
              <a:t>-1</a:t>
            </a:r>
            <a:r>
              <a:rPr lang="en-US" altLang="zh-CN" sz="2400" b="1" dirty="0">
                <a:solidFill>
                  <a:srgbClr val="000066"/>
                </a:solidFill>
              </a:rPr>
              <a:t>,</a:t>
            </a:r>
            <a:r>
              <a:rPr lang="zh-CN" altLang="en-US" sz="2400" b="1" dirty="0">
                <a:solidFill>
                  <a:srgbClr val="000066"/>
                </a:solidFill>
              </a:rPr>
              <a:t>而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0066"/>
                </a:solidFill>
              </a:rPr>
              <a:t>(c1</a:t>
            </a:r>
            <a:r>
              <a:rPr lang="en-US" altLang="zh-CN" sz="2400" b="1" baseline="30000" dirty="0">
                <a:solidFill>
                  <a:srgbClr val="000066"/>
                </a:solidFill>
              </a:rPr>
              <a:t>-1</a:t>
            </a:r>
            <a:r>
              <a:rPr lang="en-US" altLang="zh-CN" sz="2400" b="1" dirty="0">
                <a:solidFill>
                  <a:srgbClr val="000066"/>
                </a:solidFill>
              </a:rPr>
              <a:t>)</a:t>
            </a:r>
            <a:r>
              <a:rPr lang="en-US" altLang="zh-CN" sz="2400" b="1" baseline="30000" dirty="0">
                <a:solidFill>
                  <a:srgbClr val="000066"/>
                </a:solidFill>
              </a:rPr>
              <a:t>-r</a:t>
            </a:r>
            <a:r>
              <a:rPr lang="en-US" altLang="zh-CN" sz="2400" b="1" dirty="0">
                <a:solidFill>
                  <a:srgbClr val="000066"/>
                </a:solidFill>
              </a:rPr>
              <a:t>*c2</a:t>
            </a:r>
            <a:r>
              <a:rPr lang="en-US" altLang="zh-CN" sz="2400" b="1" baseline="30000" dirty="0">
                <a:solidFill>
                  <a:srgbClr val="000066"/>
                </a:solidFill>
              </a:rPr>
              <a:t>s</a:t>
            </a:r>
            <a:r>
              <a:rPr lang="en-US" altLang="zh-CN" sz="2400" b="1" dirty="0">
                <a:solidFill>
                  <a:srgbClr val="000066"/>
                </a:solidFill>
              </a:rPr>
              <a:t>= m mod n</a:t>
            </a:r>
          </a:p>
        </p:txBody>
      </p:sp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914400" y="6096000"/>
            <a:ext cx="662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</a:rPr>
              <a:t>注意</a:t>
            </a:r>
            <a:r>
              <a:rPr lang="en-US" altLang="zh-CN" sz="2400" b="1" dirty="0">
                <a:solidFill>
                  <a:srgbClr val="FF0000"/>
                </a:solidFill>
              </a:rPr>
              <a:t>:</a:t>
            </a:r>
            <a:r>
              <a:rPr lang="zh-CN" altLang="en-US" sz="2400" b="1" dirty="0">
                <a:solidFill>
                  <a:srgbClr val="FF0000"/>
                </a:solidFill>
              </a:rPr>
              <a:t>不要让一群用户共享一个模</a:t>
            </a:r>
            <a:r>
              <a:rPr lang="en-US" altLang="zh-CN" sz="2400" b="1" dirty="0">
                <a:solidFill>
                  <a:srgbClr val="FF0000"/>
                </a:solidFill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/>
              <a:t> </a:t>
            </a:r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168966" name="Rectangle 6"/>
          <p:cNvSpPr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4800" b="1">
                <a:solidFill>
                  <a:srgbClr val="000066"/>
                </a:solidFill>
                <a:ea typeface="华文新魏" pitchFamily="2" charset="-122"/>
              </a:rPr>
              <a:t>对</a:t>
            </a:r>
            <a:r>
              <a:rPr lang="en-US" altLang="zh-CN" sz="4800" b="1">
                <a:solidFill>
                  <a:srgbClr val="000066"/>
                </a:solidFill>
                <a:ea typeface="华文新魏" pitchFamily="2" charset="-122"/>
              </a:rPr>
              <a:t>RSA</a:t>
            </a:r>
            <a:r>
              <a:rPr lang="zh-CN" altLang="en-US" sz="4800" b="1">
                <a:solidFill>
                  <a:srgbClr val="000066"/>
                </a:solidFill>
                <a:ea typeface="华文新魏" pitchFamily="2" charset="-122"/>
              </a:rPr>
              <a:t>的小加密指数攻击</a:t>
            </a:r>
          </a:p>
        </p:txBody>
      </p:sp>
      <p:sp>
        <p:nvSpPr>
          <p:cNvPr id="168967" name="Rectangle 7"/>
          <p:cNvSpPr>
            <a:spLocks noChangeArrowheads="1"/>
          </p:cNvSpPr>
          <p:nvPr/>
        </p:nvSpPr>
        <p:spPr bwMode="auto">
          <a:xfrm>
            <a:off x="428596" y="1428736"/>
            <a:ext cx="8429684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zh-CN" altLang="en-US" sz="2800" dirty="0"/>
              <a:t>如果使用一个较小的</a:t>
            </a:r>
            <a:r>
              <a:rPr lang="en-US" altLang="zh-CN" sz="2800" dirty="0"/>
              <a:t>e</a:t>
            </a:r>
            <a:r>
              <a:rPr lang="zh-CN" altLang="en-US" sz="2800" dirty="0"/>
              <a:t>值，则进行</a:t>
            </a:r>
            <a:r>
              <a:rPr lang="en-US" altLang="zh-CN" sz="2800" dirty="0"/>
              <a:t>RSA</a:t>
            </a:r>
            <a:r>
              <a:rPr lang="zh-CN" altLang="en-US" sz="2800" dirty="0"/>
              <a:t>签名和加密会很快，但也不安全。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zh-CN" altLang="en-US" sz="2800" dirty="0"/>
              <a:t>如果用相同</a:t>
            </a:r>
            <a:r>
              <a:rPr lang="en-US" altLang="zh-CN" sz="2800" dirty="0"/>
              <a:t>e</a:t>
            </a:r>
            <a:r>
              <a:rPr lang="zh-CN" altLang="en-US" sz="2800" dirty="0"/>
              <a:t>值的不同公开密钥加密</a:t>
            </a:r>
            <a:r>
              <a:rPr lang="en-US" altLang="zh-CN" sz="2800" dirty="0"/>
              <a:t>e(e+1)/2</a:t>
            </a:r>
            <a:r>
              <a:rPr lang="zh-CN" altLang="en-US" sz="2800" dirty="0"/>
              <a:t>个线性相关的消息，则系统是可破的。如果有少于这些的消息或消息不相关，则无问题。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zh-CN" altLang="en-US" sz="2800" dirty="0"/>
              <a:t>比如：消息为</a:t>
            </a:r>
            <a:r>
              <a:rPr lang="en-US" altLang="zh-CN" sz="2800" dirty="0"/>
              <a:t>m</a:t>
            </a:r>
            <a:r>
              <a:rPr lang="en-US" altLang="zh-CN" sz="2800" baseline="-25000" dirty="0"/>
              <a:t>j</a:t>
            </a:r>
            <a:r>
              <a:rPr lang="en-US" altLang="zh-CN" sz="2800" dirty="0"/>
              <a:t>,</a:t>
            </a:r>
            <a:r>
              <a:rPr lang="zh-CN" altLang="en-US" sz="2800" dirty="0"/>
              <a:t>使用同样的指数</a:t>
            </a:r>
            <a:r>
              <a:rPr lang="en-US" altLang="zh-CN" sz="2800" dirty="0"/>
              <a:t>e, </a:t>
            </a:r>
            <a:r>
              <a:rPr lang="zh-CN" altLang="en-US" sz="2800" dirty="0"/>
              <a:t>模数分别为</a:t>
            </a:r>
            <a:r>
              <a:rPr lang="en-US" altLang="zh-CN" sz="2800" dirty="0"/>
              <a:t>q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,q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,…q</a:t>
            </a:r>
            <a:r>
              <a:rPr lang="en-US" altLang="zh-CN" sz="2800" baseline="-25000" dirty="0"/>
              <a:t>s</a:t>
            </a:r>
            <a:r>
              <a:rPr lang="zh-CN" altLang="en-US" sz="2800" dirty="0"/>
              <a:t>（两两互素）</a:t>
            </a:r>
            <a:r>
              <a:rPr lang="en-US" altLang="zh-CN" sz="2800" dirty="0"/>
              <a:t>,</a:t>
            </a:r>
            <a:r>
              <a:rPr lang="zh-CN" altLang="en-US" sz="2800" dirty="0"/>
              <a:t>则密文为</a:t>
            </a:r>
            <a:r>
              <a:rPr lang="en-US" altLang="zh-CN" sz="2800" dirty="0"/>
              <a:t>m</a:t>
            </a:r>
            <a:r>
              <a:rPr lang="en-US" altLang="zh-CN" sz="2800" baseline="-25000" dirty="0"/>
              <a:t>j</a:t>
            </a:r>
            <a:r>
              <a:rPr lang="en-US" altLang="zh-CN" sz="2800" baseline="30000" dirty="0"/>
              <a:t>e</a:t>
            </a:r>
            <a:r>
              <a:rPr lang="en-US" altLang="zh-CN" sz="2800" dirty="0"/>
              <a:t>mod q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， </a:t>
            </a:r>
            <a:r>
              <a:rPr lang="en-US" altLang="zh-CN" sz="2800" dirty="0" smtClean="0"/>
              <a:t>m</a:t>
            </a:r>
            <a:r>
              <a:rPr lang="en-US" altLang="zh-CN" sz="2800" baseline="-25000" dirty="0" smtClean="0"/>
              <a:t>j</a:t>
            </a:r>
            <a:r>
              <a:rPr lang="en-US" altLang="zh-CN" sz="2800" baseline="30000" dirty="0" smtClean="0"/>
              <a:t>e</a:t>
            </a:r>
            <a:r>
              <a:rPr lang="en-US" altLang="zh-CN" sz="2800" dirty="0" smtClean="0"/>
              <a:t>mod q</a:t>
            </a:r>
            <a:r>
              <a:rPr lang="en-US" altLang="zh-CN" sz="2800" baseline="-25000" dirty="0" smtClean="0"/>
              <a:t>2 </a:t>
            </a:r>
            <a:r>
              <a:rPr lang="zh-CN" altLang="en-US" sz="2800" dirty="0" smtClean="0"/>
              <a:t>，</a:t>
            </a:r>
            <a:r>
              <a:rPr lang="en-US" altLang="zh-CN" sz="2800" dirty="0"/>
              <a:t>… </a:t>
            </a:r>
            <a:r>
              <a:rPr lang="en-US" altLang="zh-CN" sz="2800" dirty="0" smtClean="0"/>
              <a:t>m</a:t>
            </a:r>
            <a:r>
              <a:rPr lang="en-US" altLang="zh-CN" sz="2800" baseline="-25000" dirty="0" smtClean="0"/>
              <a:t>j</a:t>
            </a:r>
            <a:r>
              <a:rPr lang="en-US" altLang="zh-CN" sz="2800" baseline="30000" dirty="0" smtClean="0"/>
              <a:t>e</a:t>
            </a:r>
            <a:r>
              <a:rPr lang="en-US" altLang="zh-CN" sz="2800" dirty="0" smtClean="0"/>
              <a:t>mod q</a:t>
            </a:r>
            <a:r>
              <a:rPr lang="en-US" altLang="zh-CN" sz="2800" baseline="-25000" dirty="0" smtClean="0"/>
              <a:t>s 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根据中国剩余定理，</a:t>
            </a:r>
            <a:r>
              <a:rPr lang="en-US" altLang="zh-CN" sz="2800" dirty="0"/>
              <a:t>m'= </a:t>
            </a:r>
            <a:r>
              <a:rPr lang="en-US" altLang="zh-CN" sz="2800" dirty="0" smtClean="0"/>
              <a:t>m</a:t>
            </a:r>
            <a:r>
              <a:rPr lang="en-US" altLang="zh-CN" sz="2800" baseline="-25000" dirty="0" smtClean="0"/>
              <a:t>j</a:t>
            </a:r>
            <a:r>
              <a:rPr lang="en-US" altLang="zh-CN" sz="2800" baseline="30000" dirty="0" smtClean="0"/>
              <a:t>e</a:t>
            </a:r>
            <a:r>
              <a:rPr lang="en-US" altLang="zh-CN" sz="2800" dirty="0" smtClean="0"/>
              <a:t>mod q</a:t>
            </a:r>
            <a:r>
              <a:rPr lang="en-US" altLang="zh-CN" sz="2800" baseline="-25000" dirty="0" smtClean="0"/>
              <a:t>1 </a:t>
            </a:r>
            <a:r>
              <a:rPr lang="en-US" altLang="zh-CN" sz="2800" dirty="0" smtClean="0"/>
              <a:t>q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/>
              <a:t>… q</a:t>
            </a:r>
            <a:r>
              <a:rPr lang="en-US" altLang="zh-CN" sz="2800" baseline="-25000" dirty="0"/>
              <a:t>s</a:t>
            </a:r>
            <a:r>
              <a:rPr lang="en-US" altLang="zh-CN" sz="2800" dirty="0"/>
              <a:t>.</a:t>
            </a:r>
            <a:r>
              <a:rPr lang="zh-CN" altLang="en-US" sz="2800" dirty="0"/>
              <a:t>可以计算出来，对于较小的</a:t>
            </a:r>
            <a:r>
              <a:rPr lang="en-US" altLang="zh-CN" sz="2800" dirty="0"/>
              <a:t>e</a:t>
            </a:r>
            <a:r>
              <a:rPr lang="zh-CN" altLang="en-US" sz="2800" dirty="0"/>
              <a:t>，可以解出</a:t>
            </a:r>
            <a:r>
              <a:rPr lang="en-US" altLang="zh-CN" sz="2800" dirty="0"/>
              <a:t>m</a:t>
            </a:r>
            <a:r>
              <a:rPr lang="en-US" altLang="zh-CN" sz="2800" baseline="-25000" dirty="0"/>
              <a:t>j</a:t>
            </a:r>
            <a:r>
              <a:rPr lang="zh-CN" altLang="en-US" sz="2800" dirty="0"/>
              <a:t>。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zh-CN" altLang="en-US" sz="2800" dirty="0"/>
              <a:t>解决办法：加密前将消息与随机值混合，并保证</a:t>
            </a:r>
            <a:r>
              <a:rPr lang="en-US" altLang="zh-CN" sz="2800" dirty="0"/>
              <a:t>m</a:t>
            </a:r>
            <a:r>
              <a:rPr lang="zh-CN" altLang="en-US" sz="2800" dirty="0"/>
              <a:t>与</a:t>
            </a:r>
            <a:r>
              <a:rPr lang="en-US" altLang="zh-CN" sz="2800" dirty="0"/>
              <a:t>n</a:t>
            </a:r>
            <a:r>
              <a:rPr lang="zh-CN" altLang="en-US" sz="2800" dirty="0"/>
              <a:t>有相同的长度。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</a:t>
            </a:r>
            <a:r>
              <a:rPr lang="en-US" altLang="zh-CN"/>
              <a:t>RSA</a:t>
            </a:r>
            <a:r>
              <a:rPr lang="zh-CN" altLang="en-US"/>
              <a:t>的小解密指数攻击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使用较小的</a:t>
            </a:r>
            <a:r>
              <a:rPr lang="en-US" altLang="zh-CN" dirty="0"/>
              <a:t>d</a:t>
            </a:r>
            <a:r>
              <a:rPr lang="zh-CN" altLang="en-US" dirty="0"/>
              <a:t>会产生穷尽解密攻击的可能</a:t>
            </a:r>
          </a:p>
          <a:p>
            <a:r>
              <a:rPr lang="zh-CN" altLang="en-US" dirty="0"/>
              <a:t>当</a:t>
            </a:r>
            <a:r>
              <a:rPr lang="en-US" altLang="zh-CN" dirty="0"/>
              <a:t>d</a:t>
            </a:r>
            <a:r>
              <a:rPr lang="zh-CN" altLang="en-US" dirty="0"/>
              <a:t>为</a:t>
            </a:r>
            <a:r>
              <a:rPr lang="en-US" altLang="zh-CN" dirty="0"/>
              <a:t>n</a:t>
            </a:r>
            <a:r>
              <a:rPr lang="zh-CN" altLang="en-US" dirty="0"/>
              <a:t>的</a:t>
            </a:r>
            <a:r>
              <a:rPr lang="en-US" altLang="zh-CN" dirty="0"/>
              <a:t>1/4</a:t>
            </a:r>
            <a:r>
              <a:rPr lang="zh-CN" altLang="en-US" dirty="0"/>
              <a:t>长度时，而</a:t>
            </a:r>
            <a:r>
              <a:rPr lang="en-US" altLang="zh-CN" dirty="0"/>
              <a:t>e</a:t>
            </a:r>
            <a:r>
              <a:rPr lang="zh-CN" altLang="en-US" dirty="0"/>
              <a:t>小于</a:t>
            </a:r>
            <a:r>
              <a:rPr lang="en-US" altLang="zh-CN" dirty="0"/>
              <a:t>n</a:t>
            </a:r>
            <a:r>
              <a:rPr lang="zh-CN" altLang="en-US" dirty="0"/>
              <a:t>时，可以恢复</a:t>
            </a:r>
            <a:r>
              <a:rPr lang="en-US" altLang="zh-CN" dirty="0"/>
              <a:t>d</a:t>
            </a:r>
            <a:r>
              <a:rPr lang="zh-CN" altLang="en-US" dirty="0"/>
              <a:t>，当</a:t>
            </a:r>
            <a:r>
              <a:rPr lang="en-US" altLang="zh-CN" dirty="0" err="1"/>
              <a:t>e,d</a:t>
            </a:r>
            <a:r>
              <a:rPr lang="zh-CN" altLang="en-US" dirty="0"/>
              <a:t>是随机选择的时，这种情况很少发生，当</a:t>
            </a:r>
            <a:r>
              <a:rPr lang="en-US" altLang="zh-CN" dirty="0"/>
              <a:t>e</a:t>
            </a:r>
            <a:r>
              <a:rPr lang="zh-CN" altLang="en-US" dirty="0"/>
              <a:t>很小时不会发生。</a:t>
            </a:r>
          </a:p>
          <a:p>
            <a:endParaRPr lang="zh-CN" altLang="en-US" dirty="0"/>
          </a:p>
          <a:p>
            <a:r>
              <a:rPr lang="zh-CN" altLang="en-US" dirty="0"/>
              <a:t>注意：应选择一个大的</a:t>
            </a:r>
            <a:r>
              <a:rPr lang="en-US" altLang="zh-CN" dirty="0"/>
              <a:t>d</a:t>
            </a:r>
            <a:r>
              <a:rPr lang="zh-CN" altLang="en-US" dirty="0"/>
              <a:t>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RSA</a:t>
            </a:r>
            <a:r>
              <a:rPr lang="zh-CN" altLang="en-US" smtClean="0"/>
              <a:t>算法的分析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696200" cy="32004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zh-CN" smtClean="0">
                <a:latin typeface="楷体_GB2312" pitchFamily="49" charset="-122"/>
              </a:rPr>
              <a:t>RSA</a:t>
            </a:r>
            <a:r>
              <a:rPr lang="zh-CN" altLang="en-US" smtClean="0">
                <a:latin typeface="楷体_GB2312" pitchFamily="49" charset="-122"/>
              </a:rPr>
              <a:t>算法的缺点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000099"/>
                </a:solidFill>
                <a:latin typeface="楷体_GB2312" pitchFamily="49" charset="-122"/>
              </a:rPr>
              <a:t>速度慢是</a:t>
            </a:r>
            <a:r>
              <a:rPr lang="en-US" altLang="zh-CN" smtClean="0">
                <a:solidFill>
                  <a:srgbClr val="000099"/>
                </a:solidFill>
                <a:latin typeface="楷体_GB2312" pitchFamily="49" charset="-122"/>
              </a:rPr>
              <a:t>RSA</a:t>
            </a:r>
            <a:r>
              <a:rPr lang="zh-CN" altLang="en-US" smtClean="0">
                <a:solidFill>
                  <a:srgbClr val="000099"/>
                </a:solidFill>
                <a:latin typeface="楷体_GB2312" pitchFamily="49" charset="-122"/>
              </a:rPr>
              <a:t>算法的主要缺点</a:t>
            </a:r>
          </a:p>
          <a:p>
            <a:pPr marL="1295400" lvl="2" indent="-381000" algn="just"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硬件实现比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DES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慢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1000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倍</a:t>
            </a:r>
          </a:p>
          <a:p>
            <a:pPr marL="1295400" lvl="2" indent="-381000" algn="just"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软件实现比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DES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慢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100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倍</a:t>
            </a:r>
          </a:p>
          <a:p>
            <a:pPr marL="1295400" lvl="2" indent="-381000" algn="just"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选择特定的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e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值可以大大加快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RSA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的速度</a:t>
            </a:r>
          </a:p>
          <a:p>
            <a:pPr marL="914400" lvl="1" indent="-457200" algn="just"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000099"/>
                </a:solidFill>
                <a:latin typeface="楷体_GB2312" pitchFamily="49" charset="-122"/>
              </a:rPr>
              <a:t>实际使用中，通常用</a:t>
            </a:r>
            <a:r>
              <a:rPr lang="en-US" altLang="zh-CN" smtClean="0">
                <a:solidFill>
                  <a:srgbClr val="000099"/>
                </a:solidFill>
                <a:latin typeface="楷体_GB2312" pitchFamily="49" charset="-122"/>
              </a:rPr>
              <a:t>RSA</a:t>
            </a:r>
            <a:r>
              <a:rPr lang="zh-CN" altLang="en-US" smtClean="0">
                <a:solidFill>
                  <a:srgbClr val="000099"/>
                </a:solidFill>
                <a:latin typeface="楷体_GB2312" pitchFamily="49" charset="-122"/>
              </a:rPr>
              <a:t>算法来签名，或交换对称算法的密钥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公开密钥算法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924800" cy="9906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公钥算法的使用方式</a:t>
            </a:r>
          </a:p>
          <a:p>
            <a:pPr lvl="1" eaLnBrk="1" hangingPunct="1"/>
            <a:r>
              <a:rPr lang="zh-CN" altLang="en-US" sz="2400" smtClean="0">
                <a:solidFill>
                  <a:srgbClr val="000099"/>
                </a:solidFill>
              </a:rPr>
              <a:t>用于鉴别</a:t>
            </a:r>
            <a:r>
              <a:rPr lang="en-US" altLang="zh-CN" sz="2400" smtClean="0">
                <a:solidFill>
                  <a:srgbClr val="000099"/>
                </a:solidFill>
              </a:rPr>
              <a:t>(</a:t>
            </a:r>
            <a:r>
              <a:rPr lang="zh-CN" altLang="en-US" sz="2400" smtClean="0">
                <a:solidFill>
                  <a:srgbClr val="000099"/>
                </a:solidFill>
              </a:rPr>
              <a:t>私钥加密公钥解密</a:t>
            </a:r>
            <a:r>
              <a:rPr lang="en-US" altLang="zh-CN" sz="2400" smtClean="0">
                <a:solidFill>
                  <a:srgbClr val="000099"/>
                </a:solidFill>
              </a:rPr>
              <a:t>)</a:t>
            </a:r>
            <a:r>
              <a:rPr lang="zh-CN" altLang="en-US" sz="2400" smtClean="0">
                <a:solidFill>
                  <a:srgbClr val="000099"/>
                </a:solidFill>
              </a:rPr>
              <a:t>，可防抵赖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860675"/>
            <a:ext cx="6934200" cy="381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76672"/>
            <a:ext cx="8784976" cy="5751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椭圆曲线密码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模素数的椭圆曲线举例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</a:t>
            </a:r>
            <a:r>
              <a:rPr lang="en-US" altLang="zh-CN" dirty="0" smtClean="0"/>
              <a:t>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Z</a:t>
            </a:r>
            <a:r>
              <a:rPr lang="en-US" altLang="zh-CN" baseline="-25000" dirty="0" smtClean="0"/>
              <a:t>11</a:t>
            </a:r>
            <a:r>
              <a:rPr lang="zh-CN" altLang="en-US" dirty="0" smtClean="0"/>
              <a:t>上的椭圆曲线</a:t>
            </a:r>
            <a:r>
              <a:rPr lang="en-US" altLang="zh-CN" dirty="0" smtClean="0"/>
              <a:t>y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=x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+x+6 (mod 11)</a:t>
            </a:r>
            <a:r>
              <a:rPr lang="zh-CN" altLang="en-US" dirty="0" smtClean="0"/>
              <a:t>。令</a:t>
            </a:r>
            <a:r>
              <a:rPr lang="en-US" altLang="zh-CN" dirty="0" smtClean="0"/>
              <a:t>z= 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+x+6 </a:t>
            </a:r>
            <a:r>
              <a:rPr lang="en-US" altLang="zh-CN" dirty="0" smtClean="0"/>
              <a:t>(mod 11)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Euler</a:t>
            </a:r>
            <a:r>
              <a:rPr lang="zh-CN" altLang="en-US" dirty="0" smtClean="0"/>
              <a:t>准则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C00000"/>
                </a:solidFill>
              </a:rPr>
              <a:t>当且仅当</a:t>
            </a:r>
            <a:r>
              <a:rPr lang="en-US" altLang="zh-CN" dirty="0" smtClean="0">
                <a:solidFill>
                  <a:srgbClr val="C00000"/>
                </a:solidFill>
              </a:rPr>
              <a:t>z</a:t>
            </a:r>
            <a:r>
              <a:rPr lang="en-US" altLang="zh-CN" baseline="30000" dirty="0" smtClean="0">
                <a:solidFill>
                  <a:srgbClr val="C00000"/>
                </a:solidFill>
              </a:rPr>
              <a:t>(p-1)/2</a:t>
            </a:r>
            <a:r>
              <a:rPr lang="en-US" altLang="zh-CN" dirty="0" smtClean="0">
                <a:solidFill>
                  <a:srgbClr val="C00000"/>
                </a:solidFill>
              </a:rPr>
              <a:t>≡1 (mod p)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</a:rPr>
              <a:t>z</a:t>
            </a:r>
            <a:r>
              <a:rPr lang="zh-CN" altLang="en-US" dirty="0" smtClean="0">
                <a:solidFill>
                  <a:srgbClr val="C00000"/>
                </a:solidFill>
              </a:rPr>
              <a:t>是模</a:t>
            </a:r>
            <a:r>
              <a:rPr lang="en-US" altLang="zh-CN" dirty="0" smtClean="0">
                <a:solidFill>
                  <a:srgbClr val="C00000"/>
                </a:solidFill>
              </a:rPr>
              <a:t>p</a:t>
            </a:r>
            <a:r>
              <a:rPr lang="zh-CN" altLang="en-US" dirty="0" smtClean="0">
                <a:solidFill>
                  <a:srgbClr val="C00000"/>
                </a:solidFill>
              </a:rPr>
              <a:t>的二次剩余</a:t>
            </a:r>
          </a:p>
          <a:p>
            <a:pPr lvl="1"/>
            <a:r>
              <a:rPr lang="zh-CN" altLang="en-US" dirty="0" smtClean="0"/>
              <a:t>求</a:t>
            </a:r>
            <a:r>
              <a:rPr lang="en-US" altLang="zh-CN" dirty="0" smtClean="0"/>
              <a:t>z</a:t>
            </a:r>
            <a:r>
              <a:rPr lang="zh-CN" altLang="en-US" dirty="0" smtClean="0"/>
              <a:t>模</a:t>
            </a:r>
            <a:r>
              <a:rPr lang="en-US" altLang="zh-CN" dirty="0" smtClean="0"/>
              <a:t>11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平方根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C00000"/>
                </a:solidFill>
              </a:rPr>
              <a:t>当</a:t>
            </a:r>
            <a:r>
              <a:rPr lang="en-US" altLang="zh-CN" dirty="0" smtClean="0">
                <a:solidFill>
                  <a:srgbClr val="C00000"/>
                </a:solidFill>
              </a:rPr>
              <a:t>p=3 mod 4</a:t>
            </a:r>
            <a:r>
              <a:rPr lang="zh-CN" altLang="en-US" dirty="0" smtClean="0">
                <a:solidFill>
                  <a:srgbClr val="C00000"/>
                </a:solidFill>
              </a:rPr>
              <a:t>时，若</a:t>
            </a:r>
            <a:r>
              <a:rPr lang="en-US" altLang="zh-CN" dirty="0" smtClean="0">
                <a:solidFill>
                  <a:srgbClr val="C00000"/>
                </a:solidFill>
              </a:rPr>
              <a:t>z</a:t>
            </a:r>
            <a:r>
              <a:rPr lang="zh-CN" altLang="en-US" dirty="0" smtClean="0">
                <a:solidFill>
                  <a:srgbClr val="C00000"/>
                </a:solidFill>
              </a:rPr>
              <a:t>为模</a:t>
            </a:r>
            <a:r>
              <a:rPr lang="en-US" altLang="zh-CN" dirty="0" smtClean="0">
                <a:solidFill>
                  <a:srgbClr val="C00000"/>
                </a:solidFill>
              </a:rPr>
              <a:t>p</a:t>
            </a:r>
            <a:r>
              <a:rPr lang="zh-CN" altLang="en-US" dirty="0" smtClean="0">
                <a:solidFill>
                  <a:srgbClr val="C00000"/>
                </a:solidFill>
              </a:rPr>
              <a:t>的二次剩余，则</a:t>
            </a:r>
            <a:r>
              <a:rPr lang="en-US" altLang="zh-CN" dirty="0" smtClean="0">
                <a:solidFill>
                  <a:srgbClr val="C00000"/>
                </a:solidFill>
              </a:rPr>
              <a:t>z</a:t>
            </a:r>
            <a:r>
              <a:rPr lang="zh-CN" altLang="en-US" dirty="0" smtClean="0">
                <a:solidFill>
                  <a:srgbClr val="C00000"/>
                </a:solidFill>
              </a:rPr>
              <a:t>的平方根是</a:t>
            </a:r>
            <a:r>
              <a:rPr lang="en-US" altLang="zh-CN" dirty="0" smtClean="0">
                <a:solidFill>
                  <a:srgbClr val="C00000"/>
                </a:solidFill>
              </a:rPr>
              <a:t>±</a:t>
            </a:r>
            <a:r>
              <a:rPr lang="en-US" altLang="zh-CN" dirty="0" smtClean="0">
                <a:solidFill>
                  <a:srgbClr val="C00000"/>
                </a:solidFill>
              </a:rPr>
              <a:t>z</a:t>
            </a:r>
            <a:r>
              <a:rPr lang="en-US" altLang="zh-CN" baseline="30000" dirty="0" smtClean="0">
                <a:solidFill>
                  <a:srgbClr val="C00000"/>
                </a:solidFill>
              </a:rPr>
              <a:t>(p+1</a:t>
            </a:r>
            <a:r>
              <a:rPr lang="en-US" altLang="zh-CN" baseline="30000" dirty="0" smtClean="0">
                <a:solidFill>
                  <a:srgbClr val="C00000"/>
                </a:solidFill>
              </a:rPr>
              <a:t>)/4 </a:t>
            </a:r>
            <a:r>
              <a:rPr lang="en-US" altLang="zh-CN" dirty="0" smtClean="0">
                <a:solidFill>
                  <a:srgbClr val="C00000"/>
                </a:solidFill>
              </a:rPr>
              <a:t>mod </a:t>
            </a:r>
            <a:r>
              <a:rPr lang="en-US" altLang="zh-CN" dirty="0" smtClean="0">
                <a:solidFill>
                  <a:srgbClr val="C00000"/>
                </a:solidFill>
              </a:rPr>
              <a:t>p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2"/>
            <a:r>
              <a:rPr lang="en-US" altLang="zh-CN" dirty="0" smtClean="0">
                <a:solidFill>
                  <a:srgbClr val="C00000"/>
                </a:solidFill>
              </a:rPr>
              <a:t>11 </a:t>
            </a:r>
            <a:r>
              <a:rPr lang="en-US" altLang="zh-CN" dirty="0" smtClean="0">
                <a:solidFill>
                  <a:srgbClr val="C00000"/>
                </a:solidFill>
              </a:rPr>
              <a:t>mod 4=3</a:t>
            </a:r>
            <a:r>
              <a:rPr lang="zh-CN" altLang="en-US" dirty="0" smtClean="0">
                <a:solidFill>
                  <a:srgbClr val="C00000"/>
                </a:solidFill>
              </a:rPr>
              <a:t>，则</a:t>
            </a:r>
            <a:r>
              <a:rPr lang="en-US" altLang="zh-CN" dirty="0" smtClean="0">
                <a:solidFill>
                  <a:srgbClr val="C00000"/>
                </a:solidFill>
              </a:rPr>
              <a:t>z</a:t>
            </a:r>
            <a:r>
              <a:rPr lang="zh-CN" altLang="en-US" dirty="0" smtClean="0">
                <a:solidFill>
                  <a:srgbClr val="C00000"/>
                </a:solidFill>
              </a:rPr>
              <a:t>的平方根是</a:t>
            </a:r>
            <a:r>
              <a:rPr lang="en-US" altLang="zh-CN" dirty="0" smtClean="0">
                <a:solidFill>
                  <a:srgbClr val="C00000"/>
                </a:solidFill>
              </a:rPr>
              <a:t>±z</a:t>
            </a:r>
            <a:r>
              <a:rPr lang="en-US" altLang="zh-CN" baseline="30000" dirty="0" smtClean="0">
                <a:solidFill>
                  <a:srgbClr val="C00000"/>
                </a:solidFill>
              </a:rPr>
              <a:t>(11+1)/4 </a:t>
            </a:r>
            <a:r>
              <a:rPr lang="en-US" altLang="zh-CN" dirty="0" smtClean="0">
                <a:solidFill>
                  <a:srgbClr val="C00000"/>
                </a:solidFill>
              </a:rPr>
              <a:t>mod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椭圆曲线密码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模素数的椭圆曲线举例</a:t>
            </a:r>
            <a:endParaRPr lang="en-US" altLang="zh-CN" smtClean="0"/>
          </a:p>
          <a:p>
            <a:pPr lvl="1"/>
            <a:r>
              <a:rPr lang="zh-CN" altLang="en-US" smtClean="0"/>
              <a:t>分析</a:t>
            </a:r>
            <a:r>
              <a:rPr lang="en-US" altLang="zh-CN" smtClean="0"/>
              <a:t>y</a:t>
            </a:r>
            <a:r>
              <a:rPr lang="en-US" altLang="zh-CN" baseline="30000" smtClean="0"/>
              <a:t>2</a:t>
            </a:r>
            <a:r>
              <a:rPr lang="en-US" altLang="zh-CN" smtClean="0"/>
              <a:t>=x</a:t>
            </a:r>
            <a:r>
              <a:rPr lang="en-US" altLang="zh-CN" baseline="30000" smtClean="0"/>
              <a:t>3</a:t>
            </a:r>
            <a:r>
              <a:rPr lang="en-US" altLang="zh-CN" smtClean="0"/>
              <a:t>+x+6 (mod 11)</a:t>
            </a:r>
            <a:r>
              <a:rPr lang="zh-CN" altLang="en-US" smtClean="0"/>
              <a:t>列表如下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03648" y="2708920"/>
          <a:ext cx="6552728" cy="40871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/>
                <a:gridCol w="2268252"/>
                <a:gridCol w="1764196"/>
                <a:gridCol w="1512168"/>
              </a:tblGrid>
              <a:tr h="340599"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x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z=x</a:t>
                      </a:r>
                      <a:r>
                        <a:rPr lang="en-US" altLang="zh-CN" sz="1600" baseline="30000" smtClean="0"/>
                        <a:t>3</a:t>
                      </a:r>
                      <a:r>
                        <a:rPr lang="en-US" altLang="zh-CN" sz="1600" smtClean="0"/>
                        <a:t>+x+6 mod 11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z</a:t>
                      </a:r>
                      <a:r>
                        <a:rPr lang="zh-CN" altLang="en-US" sz="1600" smtClean="0"/>
                        <a:t>是否为二次剩余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z</a:t>
                      </a:r>
                      <a:r>
                        <a:rPr lang="zh-CN" altLang="en-US" sz="1600" smtClean="0"/>
                        <a:t>的模平方根</a:t>
                      </a:r>
                      <a:r>
                        <a:rPr lang="en-US" altLang="zh-CN" sz="1600" smtClean="0"/>
                        <a:t>y</a:t>
                      </a:r>
                      <a:endParaRPr lang="zh-CN" altLang="en-US" sz="1600"/>
                    </a:p>
                  </a:txBody>
                  <a:tcPr anchor="ctr" anchorCtr="1"/>
                </a:tc>
              </a:tr>
              <a:tr h="340599"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0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6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N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-</a:t>
                      </a:r>
                      <a:endParaRPr lang="zh-CN" altLang="en-US" sz="1600"/>
                    </a:p>
                  </a:txBody>
                  <a:tcPr anchor="ctr" anchorCtr="1"/>
                </a:tc>
              </a:tr>
              <a:tr h="340599"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1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8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N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-</a:t>
                      </a:r>
                      <a:endParaRPr lang="zh-CN" altLang="en-US" sz="1600"/>
                    </a:p>
                  </a:txBody>
                  <a:tcPr anchor="ctr" anchorCtr="1"/>
                </a:tc>
              </a:tr>
              <a:tr h="340599"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2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5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Y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4,7</a:t>
                      </a:r>
                      <a:endParaRPr lang="zh-CN" altLang="en-US" sz="1600"/>
                    </a:p>
                  </a:txBody>
                  <a:tcPr anchor="ctr" anchorCtr="1"/>
                </a:tc>
              </a:tr>
              <a:tr h="340599"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3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3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Y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5,6</a:t>
                      </a:r>
                      <a:endParaRPr lang="zh-CN" altLang="en-US" sz="1600"/>
                    </a:p>
                  </a:txBody>
                  <a:tcPr anchor="ctr" anchorCtr="1"/>
                </a:tc>
              </a:tr>
              <a:tr h="340599"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4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8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N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-</a:t>
                      </a:r>
                      <a:endParaRPr lang="zh-CN" altLang="en-US" sz="1600"/>
                    </a:p>
                  </a:txBody>
                  <a:tcPr anchor="ctr" anchorCtr="1"/>
                </a:tc>
              </a:tr>
              <a:tr h="340599"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5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4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Y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2,9</a:t>
                      </a:r>
                      <a:endParaRPr lang="zh-CN" altLang="en-US" sz="1600"/>
                    </a:p>
                  </a:txBody>
                  <a:tcPr anchor="ctr" anchorCtr="1"/>
                </a:tc>
              </a:tr>
              <a:tr h="340599"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6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8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N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-</a:t>
                      </a:r>
                      <a:endParaRPr lang="zh-CN" altLang="en-US" sz="1600"/>
                    </a:p>
                  </a:txBody>
                  <a:tcPr anchor="ctr" anchorCtr="1"/>
                </a:tc>
              </a:tr>
              <a:tr h="340599"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7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4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Y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2,9</a:t>
                      </a:r>
                      <a:endParaRPr lang="zh-CN" altLang="en-US" sz="1600"/>
                    </a:p>
                  </a:txBody>
                  <a:tcPr anchor="ctr" anchorCtr="1"/>
                </a:tc>
              </a:tr>
              <a:tr h="340599"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8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9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Y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3,8</a:t>
                      </a:r>
                      <a:endParaRPr lang="zh-CN" altLang="en-US" sz="1600"/>
                    </a:p>
                  </a:txBody>
                  <a:tcPr anchor="ctr" anchorCtr="1"/>
                </a:tc>
              </a:tr>
              <a:tr h="340599"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9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7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N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-</a:t>
                      </a:r>
                      <a:endParaRPr lang="zh-CN" altLang="en-US" sz="1600"/>
                    </a:p>
                  </a:txBody>
                  <a:tcPr anchor="ctr" anchorCtr="1"/>
                </a:tc>
              </a:tr>
              <a:tr h="340599"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10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4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Y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2,9</a:t>
                      </a:r>
                      <a:endParaRPr lang="zh-CN" altLang="en-US" sz="1600"/>
                    </a:p>
                  </a:txBody>
                  <a:tcPr anchor="ctr" anchorCtr="1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椭圆曲线密码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模素数的椭圆曲线举例</a:t>
            </a:r>
            <a:endParaRPr lang="en-US" altLang="zh-CN" smtClean="0"/>
          </a:p>
          <a:p>
            <a:pPr lvl="1"/>
            <a:r>
              <a:rPr lang="zh-CN" altLang="en-US" smtClean="0"/>
              <a:t>分析可知，</a:t>
            </a:r>
            <a:r>
              <a:rPr lang="en-US" altLang="zh-CN" smtClean="0"/>
              <a:t>E</a:t>
            </a:r>
            <a:r>
              <a:rPr lang="zh-CN" altLang="en-US" smtClean="0"/>
              <a:t>上有</a:t>
            </a:r>
            <a:r>
              <a:rPr lang="en-US" altLang="zh-CN" smtClean="0"/>
              <a:t>13</a:t>
            </a:r>
            <a:r>
              <a:rPr lang="zh-CN" altLang="en-US" smtClean="0"/>
              <a:t>个点，分别是</a:t>
            </a:r>
            <a:endParaRPr lang="en-US" altLang="zh-CN" smtClean="0"/>
          </a:p>
          <a:p>
            <a:pPr lvl="1"/>
            <a:r>
              <a:rPr lang="en-US" altLang="zh-CN" b="1" i="1" smtClean="0"/>
              <a:t>O</a:t>
            </a:r>
            <a:r>
              <a:rPr lang="en-US" altLang="zh-CN" smtClean="0"/>
              <a:t>, (2,4), (2,7), (3,5), (3,6), (5,2), (5,9), (7,2), (7,9), (8,3), (8,8), (10,2), (10,9)</a:t>
            </a:r>
          </a:p>
          <a:p>
            <a:pPr lvl="1"/>
            <a:r>
              <a:rPr lang="zh-CN" altLang="en-US" smtClean="0"/>
              <a:t>取生成元</a:t>
            </a:r>
            <a:r>
              <a:rPr lang="en-US" altLang="zh-CN" smtClean="0"/>
              <a:t>G=(2,7)</a:t>
            </a:r>
            <a:r>
              <a:rPr lang="zh-CN" altLang="en-US" smtClean="0"/>
              <a:t>计算其倍数，</a:t>
            </a:r>
            <a:r>
              <a:rPr lang="en-US" altLang="zh-CN" smtClean="0"/>
              <a:t>2G=(2,7)+(2,7)</a:t>
            </a:r>
          </a:p>
          <a:p>
            <a:pPr lvl="1"/>
            <a:r>
              <a:rPr lang="zh-CN" altLang="en-US" smtClean="0"/>
              <a:t>计算</a:t>
            </a:r>
            <a:r>
              <a:rPr lang="el-GR" altLang="zh-CN" smtClean="0"/>
              <a:t>λ</a:t>
            </a:r>
            <a:r>
              <a:rPr lang="en-US" altLang="zh-CN" smtClean="0"/>
              <a:t>=(3×2</a:t>
            </a:r>
            <a:r>
              <a:rPr lang="en-US" altLang="zh-CN" baseline="30000" smtClean="0"/>
              <a:t>2</a:t>
            </a:r>
            <a:r>
              <a:rPr lang="en-US" altLang="zh-CN" smtClean="0"/>
              <a:t>+1)(2×7)</a:t>
            </a:r>
            <a:r>
              <a:rPr lang="en-US" altLang="zh-CN" baseline="30000" smtClean="0"/>
              <a:t>-1</a:t>
            </a:r>
            <a:r>
              <a:rPr lang="en-US" altLang="zh-CN" smtClean="0"/>
              <a:t> mod 11=8</a:t>
            </a:r>
          </a:p>
          <a:p>
            <a:pPr lvl="1"/>
            <a:r>
              <a:rPr lang="en-US" altLang="zh-CN" smtClean="0"/>
              <a:t>x=8</a:t>
            </a:r>
            <a:r>
              <a:rPr lang="en-US" altLang="zh-CN" baseline="30000" smtClean="0"/>
              <a:t>2</a:t>
            </a:r>
            <a:r>
              <a:rPr lang="en-US" altLang="zh-CN" smtClean="0"/>
              <a:t>-2-2 mod 11 = 5</a:t>
            </a:r>
            <a:r>
              <a:rPr lang="zh-CN" altLang="en-US" smtClean="0"/>
              <a:t>，</a:t>
            </a:r>
            <a:r>
              <a:rPr lang="en-US" altLang="zh-CN" smtClean="0"/>
              <a:t>y=8(2-5)-7 mod 11 = 2</a:t>
            </a:r>
          </a:p>
          <a:p>
            <a:pPr lvl="1"/>
            <a:r>
              <a:rPr lang="en-US" altLang="zh-CN" smtClean="0"/>
              <a:t>2G = (5,2)</a:t>
            </a:r>
            <a:endParaRPr lang="zh-CN" altLang="en-US"/>
          </a:p>
        </p:txBody>
      </p:sp>
      <p:graphicFrame>
        <p:nvGraphicFramePr>
          <p:cNvPr id="416770" name="Object 4"/>
          <p:cNvGraphicFramePr>
            <a:graphicFrameLocks noChangeAspect="1"/>
          </p:cNvGraphicFramePr>
          <p:nvPr/>
        </p:nvGraphicFramePr>
        <p:xfrm>
          <a:off x="6660232" y="404664"/>
          <a:ext cx="2232248" cy="2136979"/>
        </p:xfrm>
        <a:graphic>
          <a:graphicData uri="http://schemas.openxmlformats.org/presentationml/2006/ole">
            <p:oleObj spid="_x0000_s416770" name="Equation" r:id="rId3" imgW="1485720" imgH="14223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椭圆曲线密码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3340968"/>
          </a:xfrm>
        </p:spPr>
        <p:txBody>
          <a:bodyPr/>
          <a:lstStyle/>
          <a:p>
            <a:r>
              <a:rPr lang="zh-CN" altLang="en-US" dirty="0" smtClean="0"/>
              <a:t>模素数的椭圆曲线举例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3G=2G+G=(5,2)+(2,7)</a:t>
            </a:r>
          </a:p>
          <a:p>
            <a:pPr lvl="1"/>
            <a:r>
              <a:rPr lang="zh-CN" altLang="en-US" dirty="0" smtClean="0"/>
              <a:t>计算</a:t>
            </a:r>
            <a:r>
              <a:rPr lang="el-GR" altLang="zh-CN" dirty="0" smtClean="0"/>
              <a:t>λ</a:t>
            </a:r>
            <a:r>
              <a:rPr lang="en-US" altLang="zh-CN" dirty="0" smtClean="0"/>
              <a:t> = (7-2)(2-5)</a:t>
            </a:r>
            <a:r>
              <a:rPr lang="en-US" altLang="zh-CN" baseline="30000" dirty="0" smtClean="0"/>
              <a:t>-1 </a:t>
            </a:r>
            <a:r>
              <a:rPr lang="en-US" altLang="zh-CN" dirty="0" smtClean="0"/>
              <a:t>mod 11 = 2</a:t>
            </a:r>
          </a:p>
          <a:p>
            <a:pPr lvl="1"/>
            <a:r>
              <a:rPr lang="en-US" altLang="zh-CN" dirty="0" smtClean="0"/>
              <a:t>x</a:t>
            </a:r>
            <a:r>
              <a:rPr lang="en-US" altLang="zh-CN" baseline="-25000" dirty="0" smtClean="0"/>
              <a:t>3 </a:t>
            </a:r>
            <a:r>
              <a:rPr lang="en-US" altLang="zh-CN" dirty="0" smtClean="0"/>
              <a:t>= 2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-5-2 mod 11 = 8</a:t>
            </a:r>
          </a:p>
          <a:p>
            <a:pPr lvl="1"/>
            <a:r>
              <a:rPr lang="en-US" altLang="zh-CN" dirty="0" smtClean="0"/>
              <a:t>y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 = 2(5-8)-2 mod 11 = 3</a:t>
            </a:r>
          </a:p>
          <a:p>
            <a:pPr lvl="1"/>
            <a:r>
              <a:rPr lang="en-US" altLang="zh-CN" dirty="0" smtClean="0"/>
              <a:t>3G = (8,3)</a:t>
            </a:r>
            <a:endParaRPr lang="zh-CN" altLang="en-US" dirty="0"/>
          </a:p>
        </p:txBody>
      </p:sp>
      <p:graphicFrame>
        <p:nvGraphicFramePr>
          <p:cNvPr id="417794" name="Object 4"/>
          <p:cNvGraphicFramePr>
            <a:graphicFrameLocks noChangeAspect="1"/>
          </p:cNvGraphicFramePr>
          <p:nvPr/>
        </p:nvGraphicFramePr>
        <p:xfrm>
          <a:off x="6228184" y="1484784"/>
          <a:ext cx="2592288" cy="2479901"/>
        </p:xfrm>
        <a:graphic>
          <a:graphicData uri="http://schemas.openxmlformats.org/presentationml/2006/ole">
            <p:oleObj spid="_x0000_s417794" name="Equation" r:id="rId3" imgW="1485720" imgH="1422360" progId="Equation.DSMT4">
              <p:embed/>
            </p:oleObj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>
          <a:xfrm>
            <a:off x="367400" y="4380840"/>
            <a:ext cx="8229600" cy="2072496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50000"/>
              <a:buFont typeface="Wingdings 2"/>
              <a:buChar char="³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以此类推，得到全部计算结果如下：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50000"/>
              <a:buFont typeface="Wingdings 2"/>
              <a:buChar char="³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G=(2,7)</a:t>
            </a:r>
            <a:r>
              <a:rPr kumimoji="0" lang="en-US" altLang="zh-CN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2G=(5,2)</a:t>
            </a:r>
            <a:r>
              <a:rPr kumimoji="0" lang="en-US" altLang="zh-CN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3G=(8,3)  4G=(10,2)  5G=(3,6)</a:t>
            </a:r>
            <a:r>
              <a:rPr kumimoji="0" lang="en-US" altLang="zh-CN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6G=(7,9)   7G=(7,2)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8G=(3,5)</a:t>
            </a:r>
            <a:r>
              <a:rPr kumimoji="0" lang="en-US" altLang="zh-CN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9G=(10,9)  10G=(8,8)	11G=(5,9)	12G=(2,4)   13G=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椭圆曲线密码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椭圆曲线密码公钥密码算法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将椭圆曲线的加法运算看做</a:t>
            </a:r>
            <a:r>
              <a:rPr lang="zh-CN" altLang="en-US" dirty="0" smtClean="0"/>
              <a:t>乘法，</a:t>
            </a:r>
            <a:r>
              <a:rPr lang="zh-CN" altLang="en-US" dirty="0" smtClean="0"/>
              <a:t>倍加运算看做指数运算，采用</a:t>
            </a:r>
            <a:r>
              <a:rPr lang="en-US" altLang="zh-CN" dirty="0" err="1" smtClean="0"/>
              <a:t>ElGamal</a:t>
            </a:r>
            <a:r>
              <a:rPr lang="zh-CN" altLang="en-US" dirty="0" smtClean="0"/>
              <a:t>算法的思路可构造椭圆曲线密码算法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ElGamal</a:t>
            </a:r>
            <a:r>
              <a:rPr lang="zh-CN" altLang="en-US" dirty="0" smtClean="0"/>
              <a:t>算法思路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C00000"/>
                </a:solidFill>
              </a:rPr>
              <a:t>对</a:t>
            </a:r>
            <a:r>
              <a:rPr lang="en-US" altLang="zh-CN" dirty="0" smtClean="0">
                <a:solidFill>
                  <a:srgbClr val="C00000"/>
                </a:solidFill>
              </a:rPr>
              <a:t>k=(</a:t>
            </a:r>
            <a:r>
              <a:rPr lang="en-US" altLang="zh-CN" dirty="0" err="1" smtClean="0">
                <a:solidFill>
                  <a:srgbClr val="C00000"/>
                </a:solidFill>
              </a:rPr>
              <a:t>n,g,a,b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r>
              <a:rPr lang="en-US" altLang="zh-CN" dirty="0" smtClean="0"/>
              <a:t> (b=</a:t>
            </a:r>
            <a:r>
              <a:rPr lang="en-US" altLang="zh-CN" dirty="0" err="1" smtClean="0"/>
              <a:t>g</a:t>
            </a:r>
            <a:r>
              <a:rPr lang="en-US" altLang="zh-CN" baseline="30000" dirty="0" err="1" smtClean="0"/>
              <a:t>a</a:t>
            </a:r>
            <a:r>
              <a:rPr lang="en-US" altLang="zh-CN" dirty="0" smtClean="0"/>
              <a:t> mod n)</a:t>
            </a:r>
            <a:r>
              <a:rPr lang="zh-CN" altLang="en-US" dirty="0" smtClean="0">
                <a:solidFill>
                  <a:srgbClr val="C00000"/>
                </a:solidFill>
              </a:rPr>
              <a:t>以及一个秘密的随机数</a:t>
            </a:r>
            <a:r>
              <a:rPr lang="en-US" altLang="zh-CN" dirty="0" smtClean="0">
                <a:solidFill>
                  <a:srgbClr val="C00000"/>
                </a:solidFill>
              </a:rPr>
              <a:t>r</a:t>
            </a:r>
            <a:r>
              <a:rPr lang="zh-CN" altLang="en-US" dirty="0" smtClean="0">
                <a:solidFill>
                  <a:srgbClr val="C00000"/>
                </a:solidFill>
              </a:rPr>
              <a:t>，定义</a:t>
            </a:r>
            <a:r>
              <a:rPr lang="en-US" altLang="zh-CN" dirty="0" err="1" smtClean="0">
                <a:solidFill>
                  <a:srgbClr val="C00000"/>
                </a:solidFill>
              </a:rPr>
              <a:t>e</a:t>
            </a:r>
            <a:r>
              <a:rPr lang="en-US" altLang="zh-CN" baseline="-25000" dirty="0" err="1" smtClean="0">
                <a:solidFill>
                  <a:srgbClr val="C00000"/>
                </a:solidFill>
              </a:rPr>
              <a:t>k</a:t>
            </a: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en-US" altLang="zh-CN" dirty="0" err="1" smtClean="0">
                <a:solidFill>
                  <a:srgbClr val="C00000"/>
                </a:solidFill>
              </a:rPr>
              <a:t>x,r</a:t>
            </a:r>
            <a:r>
              <a:rPr lang="en-US" altLang="zh-CN" dirty="0" smtClean="0">
                <a:solidFill>
                  <a:srgbClr val="C00000"/>
                </a:solidFill>
              </a:rPr>
              <a:t>)=(y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1</a:t>
            </a:r>
            <a:r>
              <a:rPr lang="en-US" altLang="zh-CN" dirty="0" smtClean="0">
                <a:solidFill>
                  <a:srgbClr val="C00000"/>
                </a:solidFill>
              </a:rPr>
              <a:t>,y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2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</a:p>
          <a:p>
            <a:pPr lvl="2"/>
            <a:r>
              <a:rPr lang="zh-CN" altLang="en-US" dirty="0" smtClean="0">
                <a:solidFill>
                  <a:srgbClr val="C00000"/>
                </a:solidFill>
              </a:rPr>
              <a:t>其中</a:t>
            </a:r>
            <a:r>
              <a:rPr lang="en-US" altLang="zh-CN" dirty="0" smtClean="0">
                <a:solidFill>
                  <a:srgbClr val="C00000"/>
                </a:solidFill>
              </a:rPr>
              <a:t>y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1</a:t>
            </a:r>
            <a:r>
              <a:rPr lang="en-US" altLang="zh-CN" dirty="0" smtClean="0">
                <a:solidFill>
                  <a:srgbClr val="C00000"/>
                </a:solidFill>
              </a:rPr>
              <a:t>=</a:t>
            </a:r>
            <a:r>
              <a:rPr lang="en-US" altLang="zh-CN" dirty="0" err="1" smtClean="0">
                <a:solidFill>
                  <a:srgbClr val="C00000"/>
                </a:solidFill>
              </a:rPr>
              <a:t>g</a:t>
            </a:r>
            <a:r>
              <a:rPr lang="en-US" altLang="zh-CN" baseline="30000" dirty="0" err="1" smtClean="0">
                <a:solidFill>
                  <a:srgbClr val="C00000"/>
                </a:solidFill>
              </a:rPr>
              <a:t>r</a:t>
            </a:r>
            <a:r>
              <a:rPr lang="en-US" altLang="zh-CN" baseline="30000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mod n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</a:rPr>
              <a:t>y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2</a:t>
            </a:r>
            <a:r>
              <a:rPr lang="en-US" altLang="zh-CN" dirty="0" smtClean="0">
                <a:solidFill>
                  <a:srgbClr val="C00000"/>
                </a:solidFill>
              </a:rPr>
              <a:t>=</a:t>
            </a:r>
            <a:r>
              <a:rPr lang="en-US" altLang="zh-CN" dirty="0" err="1" smtClean="0">
                <a:solidFill>
                  <a:srgbClr val="C00000"/>
                </a:solidFill>
              </a:rPr>
              <a:t>xb</a:t>
            </a:r>
            <a:r>
              <a:rPr lang="en-US" altLang="zh-CN" baseline="30000" dirty="0" err="1" smtClean="0">
                <a:solidFill>
                  <a:srgbClr val="C00000"/>
                </a:solidFill>
              </a:rPr>
              <a:t>r</a:t>
            </a:r>
            <a:r>
              <a:rPr lang="en-US" altLang="zh-CN" dirty="0" smtClean="0">
                <a:solidFill>
                  <a:srgbClr val="C00000"/>
                </a:solidFill>
              </a:rPr>
              <a:t> mod n</a:t>
            </a:r>
          </a:p>
          <a:p>
            <a:pPr lvl="2"/>
            <a:r>
              <a:rPr lang="zh-CN" altLang="en-US" dirty="0" smtClean="0">
                <a:solidFill>
                  <a:srgbClr val="C00000"/>
                </a:solidFill>
              </a:rPr>
              <a:t>定义</a:t>
            </a:r>
            <a:r>
              <a:rPr lang="en-US" altLang="zh-CN" dirty="0" err="1" smtClean="0">
                <a:solidFill>
                  <a:srgbClr val="C00000"/>
                </a:solidFill>
              </a:rPr>
              <a:t>d</a:t>
            </a:r>
            <a:r>
              <a:rPr lang="en-US" altLang="zh-CN" baseline="-25000" dirty="0" err="1" smtClean="0">
                <a:solidFill>
                  <a:srgbClr val="C00000"/>
                </a:solidFill>
              </a:rPr>
              <a:t>k</a:t>
            </a:r>
            <a:r>
              <a:rPr lang="en-US" altLang="zh-CN" dirty="0" smtClean="0">
                <a:solidFill>
                  <a:srgbClr val="C00000"/>
                </a:solidFill>
              </a:rPr>
              <a:t>(y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1</a:t>
            </a:r>
            <a:r>
              <a:rPr lang="en-US" altLang="zh-CN" dirty="0" smtClean="0">
                <a:solidFill>
                  <a:srgbClr val="C00000"/>
                </a:solidFill>
              </a:rPr>
              <a:t>,y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2</a:t>
            </a:r>
            <a:r>
              <a:rPr lang="en-US" altLang="zh-CN" dirty="0" smtClean="0">
                <a:solidFill>
                  <a:srgbClr val="C00000"/>
                </a:solidFill>
              </a:rPr>
              <a:t>) = y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2</a:t>
            </a:r>
            <a:r>
              <a:rPr lang="en-US" altLang="zh-CN" dirty="0" smtClean="0">
                <a:solidFill>
                  <a:srgbClr val="C00000"/>
                </a:solidFill>
              </a:rPr>
              <a:t>(y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1</a:t>
            </a:r>
            <a:r>
              <a:rPr lang="en-US" altLang="zh-CN" baseline="30000" dirty="0" smtClean="0">
                <a:solidFill>
                  <a:srgbClr val="C00000"/>
                </a:solidFill>
              </a:rPr>
              <a:t>a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r>
              <a:rPr lang="en-US" altLang="zh-CN" baseline="30000" dirty="0" smtClean="0">
                <a:solidFill>
                  <a:srgbClr val="C00000"/>
                </a:solidFill>
              </a:rPr>
              <a:t>-1 </a:t>
            </a:r>
            <a:r>
              <a:rPr lang="en-US" altLang="zh-CN" dirty="0" smtClean="0">
                <a:solidFill>
                  <a:srgbClr val="C00000"/>
                </a:solidFill>
              </a:rPr>
              <a:t>mod n</a:t>
            </a:r>
          </a:p>
          <a:p>
            <a:pPr lvl="2"/>
            <a:r>
              <a:rPr lang="en-US" altLang="zh-CN" dirty="0" err="1" smtClean="0">
                <a:solidFill>
                  <a:srgbClr val="C00000"/>
                </a:solidFill>
              </a:rPr>
              <a:t>n,g,b</a:t>
            </a:r>
            <a:r>
              <a:rPr lang="zh-CN" altLang="en-US" dirty="0" smtClean="0">
                <a:solidFill>
                  <a:srgbClr val="C00000"/>
                </a:solidFill>
              </a:rPr>
              <a:t>为公钥，</a:t>
            </a:r>
            <a:r>
              <a:rPr lang="en-US" altLang="zh-CN" dirty="0" smtClean="0">
                <a:solidFill>
                  <a:srgbClr val="C00000"/>
                </a:solidFill>
              </a:rPr>
              <a:t>a</a:t>
            </a:r>
            <a:r>
              <a:rPr lang="zh-CN" altLang="en-US" dirty="0" smtClean="0">
                <a:solidFill>
                  <a:srgbClr val="C00000"/>
                </a:solidFill>
              </a:rPr>
              <a:t>为私钥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椭圆曲线密码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椭圆曲线密码算法</a:t>
            </a:r>
            <a:endParaRPr lang="en-US" altLang="zh-CN" smtClean="0"/>
          </a:p>
          <a:p>
            <a:pPr lvl="1"/>
            <a:r>
              <a:rPr lang="zh-CN" altLang="en-US" smtClean="0"/>
              <a:t>选择一个模素数</a:t>
            </a:r>
            <a:r>
              <a:rPr lang="en-US" altLang="zh-CN" smtClean="0"/>
              <a:t>p</a:t>
            </a:r>
            <a:r>
              <a:rPr lang="zh-CN" altLang="en-US" smtClean="0"/>
              <a:t>的椭圆曲线集合</a:t>
            </a:r>
            <a:r>
              <a:rPr lang="en-US" altLang="zh-CN" smtClean="0"/>
              <a:t>E</a:t>
            </a:r>
          </a:p>
          <a:p>
            <a:pPr lvl="1"/>
            <a:r>
              <a:rPr lang="zh-CN" altLang="en-US" smtClean="0"/>
              <a:t>密钥</a:t>
            </a:r>
            <a:r>
              <a:rPr lang="en-US" altLang="zh-CN" smtClean="0"/>
              <a:t>k=(E,G,a,B)</a:t>
            </a:r>
            <a:r>
              <a:rPr lang="zh-CN" altLang="en-US" smtClean="0"/>
              <a:t>其中</a:t>
            </a:r>
            <a:r>
              <a:rPr lang="en-US" altLang="zh-CN" smtClean="0"/>
              <a:t>B=aG</a:t>
            </a:r>
            <a:r>
              <a:rPr lang="zh-CN" altLang="en-US" smtClean="0"/>
              <a:t>，</a:t>
            </a:r>
            <a:r>
              <a:rPr lang="en-US" altLang="zh-CN" smtClean="0"/>
              <a:t>B,G</a:t>
            </a:r>
            <a:r>
              <a:rPr lang="zh-CN" altLang="en-US" smtClean="0"/>
              <a:t>∈</a:t>
            </a:r>
            <a:r>
              <a:rPr lang="en-US" altLang="zh-CN" smtClean="0"/>
              <a:t>E</a:t>
            </a:r>
            <a:r>
              <a:rPr lang="zh-CN" altLang="en-US" smtClean="0"/>
              <a:t>且</a:t>
            </a:r>
            <a:r>
              <a:rPr lang="en-US" altLang="zh-CN" smtClean="0"/>
              <a:t>G</a:t>
            </a:r>
            <a:r>
              <a:rPr lang="zh-CN" altLang="en-US" smtClean="0"/>
              <a:t>不等于无穷远点，</a:t>
            </a:r>
            <a:r>
              <a:rPr lang="en-US" altLang="zh-CN" smtClean="0"/>
              <a:t>E,G,B</a:t>
            </a:r>
            <a:r>
              <a:rPr lang="zh-CN" altLang="en-US" smtClean="0"/>
              <a:t>构成公钥，</a:t>
            </a:r>
            <a:r>
              <a:rPr lang="en-US" altLang="zh-CN" smtClean="0"/>
              <a:t>a</a:t>
            </a:r>
            <a:r>
              <a:rPr lang="zh-CN" altLang="en-US" smtClean="0"/>
              <a:t>∈</a:t>
            </a:r>
            <a:r>
              <a:rPr lang="en-US" altLang="zh-CN" smtClean="0"/>
              <a:t>Z</a:t>
            </a:r>
            <a:r>
              <a:rPr lang="en-US" altLang="zh-CN" baseline="-25000" smtClean="0"/>
              <a:t>p</a:t>
            </a:r>
            <a:r>
              <a:rPr lang="zh-CN" altLang="en-US" smtClean="0"/>
              <a:t>为私钥</a:t>
            </a:r>
            <a:endParaRPr lang="en-US" altLang="zh-CN" smtClean="0"/>
          </a:p>
          <a:p>
            <a:pPr lvl="1"/>
            <a:r>
              <a:rPr lang="zh-CN" altLang="en-US" smtClean="0"/>
              <a:t>明文</a:t>
            </a:r>
            <a:r>
              <a:rPr lang="en-US" altLang="zh-CN" smtClean="0"/>
              <a:t>x</a:t>
            </a:r>
            <a:r>
              <a:rPr lang="zh-CN" altLang="en-US" smtClean="0"/>
              <a:t>∈</a:t>
            </a:r>
            <a:r>
              <a:rPr lang="en-US" altLang="zh-CN" smtClean="0"/>
              <a:t>E</a:t>
            </a:r>
            <a:r>
              <a:rPr lang="zh-CN" altLang="en-US" smtClean="0"/>
              <a:t>，密文</a:t>
            </a:r>
            <a:r>
              <a:rPr lang="en-US" altLang="zh-CN" smtClean="0"/>
              <a:t>y=(y</a:t>
            </a:r>
            <a:r>
              <a:rPr lang="en-US" altLang="zh-CN" baseline="-25000" smtClean="0"/>
              <a:t>1</a:t>
            </a:r>
            <a:r>
              <a:rPr lang="en-US" altLang="zh-CN" smtClean="0"/>
              <a:t>,y</a:t>
            </a:r>
            <a:r>
              <a:rPr lang="en-US" altLang="zh-CN" baseline="-25000" smtClean="0"/>
              <a:t>2</a:t>
            </a:r>
            <a:r>
              <a:rPr lang="en-US" altLang="zh-CN" smtClean="0"/>
              <a:t>)</a:t>
            </a:r>
            <a:r>
              <a:rPr lang="zh-CN" altLang="en-US" smtClean="0"/>
              <a:t>，其中</a:t>
            </a:r>
            <a:r>
              <a:rPr lang="en-US" altLang="zh-CN" smtClean="0"/>
              <a:t>y</a:t>
            </a:r>
            <a:r>
              <a:rPr lang="en-US" altLang="zh-CN" baseline="-25000" smtClean="0"/>
              <a:t>1</a:t>
            </a:r>
            <a:r>
              <a:rPr lang="en-US" altLang="zh-CN" smtClean="0"/>
              <a:t>,y</a:t>
            </a:r>
            <a:r>
              <a:rPr lang="en-US" altLang="zh-CN" baseline="-25000" smtClean="0"/>
              <a:t>2</a:t>
            </a:r>
            <a:r>
              <a:rPr lang="zh-CN" altLang="en-US" smtClean="0"/>
              <a:t>∈</a:t>
            </a:r>
            <a:r>
              <a:rPr lang="en-US" altLang="zh-CN" smtClean="0"/>
              <a:t>E</a:t>
            </a:r>
          </a:p>
          <a:p>
            <a:pPr lvl="1"/>
            <a:r>
              <a:rPr lang="zh-CN" altLang="en-US" smtClean="0"/>
              <a:t>加密时选择一个随机数</a:t>
            </a:r>
            <a:r>
              <a:rPr lang="en-US" altLang="zh-CN" smtClean="0"/>
              <a:t>r</a:t>
            </a:r>
            <a:r>
              <a:rPr lang="zh-CN" altLang="en-US" smtClean="0"/>
              <a:t>，有</a:t>
            </a:r>
            <a:endParaRPr lang="en-US" altLang="zh-CN" smtClean="0"/>
          </a:p>
          <a:p>
            <a:pPr lvl="1"/>
            <a:r>
              <a:rPr lang="en-US" altLang="zh-CN" smtClean="0"/>
              <a:t>e</a:t>
            </a:r>
            <a:r>
              <a:rPr lang="en-US" altLang="zh-CN" baseline="-25000" smtClean="0"/>
              <a:t>k</a:t>
            </a:r>
            <a:r>
              <a:rPr lang="en-US" altLang="zh-CN" smtClean="0"/>
              <a:t>(x,r)=y=(y</a:t>
            </a:r>
            <a:r>
              <a:rPr lang="en-US" altLang="zh-CN" baseline="-25000" smtClean="0"/>
              <a:t>1</a:t>
            </a:r>
            <a:r>
              <a:rPr lang="en-US" altLang="zh-CN" smtClean="0"/>
              <a:t>,y</a:t>
            </a:r>
            <a:r>
              <a:rPr lang="en-US" altLang="zh-CN" baseline="-25000" smtClean="0"/>
              <a:t>2</a:t>
            </a:r>
            <a:r>
              <a:rPr lang="en-US" altLang="zh-CN" smtClean="0"/>
              <a:t>)</a:t>
            </a:r>
            <a:r>
              <a:rPr lang="zh-CN" altLang="en-US" smtClean="0"/>
              <a:t>，其中</a:t>
            </a:r>
            <a:r>
              <a:rPr lang="en-US" altLang="zh-CN" smtClean="0"/>
              <a:t>y</a:t>
            </a:r>
            <a:r>
              <a:rPr lang="en-US" altLang="zh-CN" baseline="-25000" smtClean="0"/>
              <a:t>1</a:t>
            </a:r>
            <a:r>
              <a:rPr lang="en-US" altLang="zh-CN" smtClean="0"/>
              <a:t>=rG, y</a:t>
            </a:r>
            <a:r>
              <a:rPr lang="en-US" altLang="zh-CN" baseline="-25000" smtClean="0"/>
              <a:t>2</a:t>
            </a:r>
            <a:r>
              <a:rPr lang="en-US" altLang="zh-CN" smtClean="0"/>
              <a:t>=x+rB</a:t>
            </a:r>
          </a:p>
          <a:p>
            <a:pPr lvl="1"/>
            <a:r>
              <a:rPr lang="en-US" altLang="zh-CN" smtClean="0"/>
              <a:t>d</a:t>
            </a:r>
            <a:r>
              <a:rPr lang="en-US" altLang="zh-CN" baseline="-25000" smtClean="0"/>
              <a:t>k</a:t>
            </a:r>
            <a:r>
              <a:rPr lang="en-US" altLang="zh-CN" smtClean="0"/>
              <a:t>(y)=d</a:t>
            </a:r>
            <a:r>
              <a:rPr lang="en-US" altLang="zh-CN" baseline="-25000" smtClean="0"/>
              <a:t>k</a:t>
            </a:r>
            <a:r>
              <a:rPr lang="en-US" altLang="zh-CN" smtClean="0"/>
              <a:t>(y</a:t>
            </a:r>
            <a:r>
              <a:rPr lang="en-US" altLang="zh-CN" baseline="-25000" smtClean="0"/>
              <a:t>1</a:t>
            </a:r>
            <a:r>
              <a:rPr lang="en-US" altLang="zh-CN" smtClean="0"/>
              <a:t>,y</a:t>
            </a:r>
            <a:r>
              <a:rPr lang="en-US" altLang="zh-CN" baseline="-25000" smtClean="0"/>
              <a:t>2</a:t>
            </a:r>
            <a:r>
              <a:rPr lang="en-US" altLang="zh-CN" smtClean="0"/>
              <a:t>)=y</a:t>
            </a:r>
            <a:r>
              <a:rPr lang="en-US" altLang="zh-CN" baseline="-25000" smtClean="0"/>
              <a:t>2</a:t>
            </a:r>
            <a:r>
              <a:rPr lang="en-US" altLang="zh-CN" smtClean="0"/>
              <a:t>-ay</a:t>
            </a:r>
            <a:r>
              <a:rPr lang="en-US" altLang="zh-CN" baseline="-25000" smtClean="0"/>
              <a:t>1</a:t>
            </a:r>
            <a:r>
              <a:rPr lang="en-US" altLang="zh-CN" smtClean="0"/>
              <a:t>=x+rB-arG=x+rB-rB=x</a:t>
            </a: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椭圆曲线密码举例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设</a:t>
            </a:r>
            <a:r>
              <a:rPr lang="en-US" altLang="zh-CN" dirty="0" smtClean="0"/>
              <a:t>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Z</a:t>
            </a:r>
            <a:r>
              <a:rPr lang="en-US" altLang="zh-CN" baseline="-25000" dirty="0" smtClean="0"/>
              <a:t>11</a:t>
            </a:r>
            <a:r>
              <a:rPr lang="zh-CN" altLang="en-US" dirty="0" smtClean="0"/>
              <a:t>上的椭圆曲线</a:t>
            </a:r>
            <a:r>
              <a:rPr lang="en-US" altLang="zh-CN" dirty="0" smtClean="0"/>
              <a:t>y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=x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+x+6</a:t>
            </a:r>
            <a:r>
              <a:rPr lang="zh-CN" altLang="en-US" dirty="0" smtClean="0"/>
              <a:t>，选择密钥</a:t>
            </a:r>
            <a:r>
              <a:rPr lang="en-US" altLang="zh-CN" dirty="0" smtClean="0"/>
              <a:t>k=(</a:t>
            </a:r>
            <a:r>
              <a:rPr lang="en-US" altLang="zh-CN" dirty="0" err="1" smtClean="0"/>
              <a:t>E,G,a,B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G=(2,7)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a=7</a:t>
            </a:r>
          </a:p>
          <a:p>
            <a:pPr lvl="1"/>
            <a:r>
              <a:rPr lang="zh-CN" altLang="en-US" dirty="0" smtClean="0">
                <a:solidFill>
                  <a:srgbClr val="002060"/>
                </a:solidFill>
              </a:rPr>
              <a:t>可知</a:t>
            </a:r>
            <a:r>
              <a:rPr lang="en-US" altLang="zh-CN" dirty="0" smtClean="0">
                <a:solidFill>
                  <a:srgbClr val="002060"/>
                </a:solidFill>
              </a:rPr>
              <a:t>B=</a:t>
            </a:r>
            <a:r>
              <a:rPr lang="en-US" altLang="zh-CN" dirty="0" err="1" smtClean="0">
                <a:solidFill>
                  <a:srgbClr val="002060"/>
                </a:solidFill>
              </a:rPr>
              <a:t>aG</a:t>
            </a:r>
            <a:r>
              <a:rPr lang="en-US" altLang="zh-CN" dirty="0" smtClean="0">
                <a:solidFill>
                  <a:srgbClr val="002060"/>
                </a:solidFill>
              </a:rPr>
              <a:t>=7G=(7,2)</a:t>
            </a:r>
            <a:r>
              <a:rPr lang="zh-CN" altLang="en-US" dirty="0" smtClean="0">
                <a:solidFill>
                  <a:srgbClr val="002060"/>
                </a:solidFill>
              </a:rPr>
              <a:t>，因此加解密运算是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altLang="zh-CN" sz="2800" dirty="0" smtClean="0">
                <a:solidFill>
                  <a:srgbClr val="C00000"/>
                </a:solidFill>
              </a:rPr>
              <a:t>		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e</a:t>
            </a:r>
            <a:r>
              <a:rPr lang="en-US" altLang="zh-CN" sz="2800" baseline="-25000" dirty="0" err="1" smtClean="0">
                <a:solidFill>
                  <a:srgbClr val="C00000"/>
                </a:solidFill>
              </a:rPr>
              <a:t>k</a:t>
            </a:r>
            <a:r>
              <a:rPr lang="en-US" altLang="zh-CN" sz="2800" dirty="0" smtClean="0">
                <a:solidFill>
                  <a:srgbClr val="C00000"/>
                </a:solidFill>
              </a:rPr>
              <a:t>(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x,r</a:t>
            </a:r>
            <a:r>
              <a:rPr lang="en-US" altLang="zh-CN" sz="2800" dirty="0" smtClean="0">
                <a:solidFill>
                  <a:srgbClr val="C00000"/>
                </a:solidFill>
              </a:rPr>
              <a:t>)=(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rG,x+rB</a:t>
            </a:r>
            <a:r>
              <a:rPr lang="en-US" altLang="zh-CN" sz="2800" dirty="0" smtClean="0">
                <a:solidFill>
                  <a:srgbClr val="C00000"/>
                </a:solidFill>
              </a:rPr>
              <a:t>)</a:t>
            </a:r>
            <a:r>
              <a:rPr lang="zh-CN" altLang="en-US" sz="2800" dirty="0" smtClean="0">
                <a:solidFill>
                  <a:srgbClr val="C00000"/>
                </a:solidFill>
              </a:rPr>
              <a:t>，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d</a:t>
            </a:r>
            <a:r>
              <a:rPr lang="en-US" altLang="zh-CN" sz="2800" baseline="-25000" dirty="0" err="1" smtClean="0">
                <a:solidFill>
                  <a:srgbClr val="C00000"/>
                </a:solidFill>
              </a:rPr>
              <a:t>k</a:t>
            </a:r>
            <a:r>
              <a:rPr lang="en-US" altLang="zh-CN" sz="2800" dirty="0" smtClean="0">
                <a:solidFill>
                  <a:srgbClr val="C00000"/>
                </a:solidFill>
              </a:rPr>
              <a:t>(y</a:t>
            </a:r>
            <a:r>
              <a:rPr lang="en-US" altLang="zh-CN" sz="2800" baseline="-25000" dirty="0" smtClean="0">
                <a:solidFill>
                  <a:srgbClr val="C00000"/>
                </a:solidFill>
              </a:rPr>
              <a:t>1</a:t>
            </a:r>
            <a:r>
              <a:rPr lang="en-US" altLang="zh-CN" sz="2800" dirty="0" smtClean="0">
                <a:solidFill>
                  <a:srgbClr val="C00000"/>
                </a:solidFill>
              </a:rPr>
              <a:t>,y</a:t>
            </a:r>
            <a:r>
              <a:rPr lang="en-US" altLang="zh-CN" sz="2800" baseline="-25000" dirty="0" smtClean="0">
                <a:solidFill>
                  <a:srgbClr val="C00000"/>
                </a:solidFill>
              </a:rPr>
              <a:t>2</a:t>
            </a:r>
            <a:r>
              <a:rPr lang="en-US" altLang="zh-CN" sz="2800" dirty="0" smtClean="0">
                <a:solidFill>
                  <a:srgbClr val="C00000"/>
                </a:solidFill>
              </a:rPr>
              <a:t>)=y</a:t>
            </a:r>
            <a:r>
              <a:rPr lang="en-US" altLang="zh-CN" sz="2800" baseline="-25000" dirty="0" smtClean="0">
                <a:solidFill>
                  <a:srgbClr val="C00000"/>
                </a:solidFill>
              </a:rPr>
              <a:t>2</a:t>
            </a:r>
            <a:r>
              <a:rPr lang="en-US" altLang="zh-CN" sz="2800" dirty="0" smtClean="0">
                <a:solidFill>
                  <a:srgbClr val="C00000"/>
                </a:solidFill>
              </a:rPr>
              <a:t>-ay</a:t>
            </a:r>
            <a:r>
              <a:rPr lang="en-US" altLang="zh-CN" sz="2800" baseline="-25000" dirty="0" smtClean="0">
                <a:solidFill>
                  <a:srgbClr val="C00000"/>
                </a:solidFill>
              </a:rPr>
              <a:t>1</a:t>
            </a:r>
            <a:r>
              <a:rPr lang="en-US" altLang="zh-CN" sz="2800" dirty="0" smtClean="0">
                <a:solidFill>
                  <a:srgbClr val="C00000"/>
                </a:solidFill>
              </a:rPr>
              <a:t>=y</a:t>
            </a:r>
            <a:r>
              <a:rPr lang="en-US" altLang="zh-CN" sz="2800" baseline="-25000" dirty="0" smtClean="0">
                <a:solidFill>
                  <a:srgbClr val="C00000"/>
                </a:solidFill>
              </a:rPr>
              <a:t>2</a:t>
            </a:r>
            <a:r>
              <a:rPr lang="en-US" altLang="zh-CN" sz="2800" dirty="0" smtClean="0">
                <a:solidFill>
                  <a:srgbClr val="C00000"/>
                </a:solidFill>
              </a:rPr>
              <a:t>-7y</a:t>
            </a:r>
            <a:r>
              <a:rPr lang="en-US" altLang="zh-CN" sz="2800" baseline="-25000" dirty="0" smtClean="0">
                <a:solidFill>
                  <a:srgbClr val="C00000"/>
                </a:solidFill>
              </a:rPr>
              <a:t>1</a:t>
            </a:r>
          </a:p>
          <a:p>
            <a:pPr lvl="1"/>
            <a:r>
              <a:rPr lang="zh-CN" altLang="en-US" dirty="0" smtClean="0">
                <a:solidFill>
                  <a:srgbClr val="002060"/>
                </a:solidFill>
              </a:rPr>
              <a:t>假设对明文</a:t>
            </a:r>
            <a:r>
              <a:rPr lang="en-US" altLang="zh-CN" dirty="0" smtClean="0">
                <a:solidFill>
                  <a:srgbClr val="002060"/>
                </a:solidFill>
              </a:rPr>
              <a:t>x=(10,9)</a:t>
            </a:r>
            <a:r>
              <a:rPr lang="zh-CN" altLang="en-US" dirty="0" smtClean="0">
                <a:solidFill>
                  <a:srgbClr val="002060"/>
                </a:solidFill>
              </a:rPr>
              <a:t>进行加密，选择的随机数为</a:t>
            </a:r>
            <a:r>
              <a:rPr lang="en-US" altLang="zh-CN" dirty="0" smtClean="0">
                <a:solidFill>
                  <a:srgbClr val="002060"/>
                </a:solidFill>
              </a:rPr>
              <a:t>r=3</a:t>
            </a:r>
            <a:r>
              <a:rPr lang="zh-CN" altLang="en-US" dirty="0" smtClean="0">
                <a:solidFill>
                  <a:srgbClr val="002060"/>
                </a:solidFill>
              </a:rPr>
              <a:t>，可知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C00000"/>
                </a:solidFill>
              </a:rPr>
              <a:t>y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1</a:t>
            </a:r>
            <a:r>
              <a:rPr lang="en-US" altLang="zh-CN" dirty="0" smtClean="0">
                <a:solidFill>
                  <a:srgbClr val="C00000"/>
                </a:solidFill>
              </a:rPr>
              <a:t>=</a:t>
            </a:r>
            <a:r>
              <a:rPr lang="en-US" altLang="zh-CN" dirty="0" err="1" smtClean="0">
                <a:solidFill>
                  <a:srgbClr val="C00000"/>
                </a:solidFill>
              </a:rPr>
              <a:t>rG</a:t>
            </a:r>
            <a:r>
              <a:rPr lang="en-US" altLang="zh-CN" dirty="0" smtClean="0">
                <a:solidFill>
                  <a:srgbClr val="C00000"/>
                </a:solidFill>
              </a:rPr>
              <a:t>=3(2,7)=(8,3)</a:t>
            </a:r>
          </a:p>
          <a:p>
            <a:pPr lvl="1"/>
            <a:r>
              <a:rPr lang="en-US" altLang="zh-CN" dirty="0" smtClean="0">
                <a:solidFill>
                  <a:srgbClr val="C00000"/>
                </a:solidFill>
              </a:rPr>
              <a:t>y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2</a:t>
            </a:r>
            <a:r>
              <a:rPr lang="en-US" altLang="zh-CN" dirty="0" smtClean="0">
                <a:solidFill>
                  <a:srgbClr val="C00000"/>
                </a:solidFill>
              </a:rPr>
              <a:t>=</a:t>
            </a:r>
            <a:r>
              <a:rPr lang="en-US" altLang="zh-CN" dirty="0" err="1" smtClean="0">
                <a:solidFill>
                  <a:srgbClr val="C00000"/>
                </a:solidFill>
              </a:rPr>
              <a:t>x+rB</a:t>
            </a:r>
            <a:r>
              <a:rPr lang="en-US" altLang="zh-CN" dirty="0" smtClean="0">
                <a:solidFill>
                  <a:srgbClr val="C00000"/>
                </a:solidFill>
              </a:rPr>
              <a:t>=(10,9)+3(7,2)=(10,9)+(3,5)=(10,2)</a:t>
            </a:r>
          </a:p>
          <a:p>
            <a:pPr lvl="1"/>
            <a:r>
              <a:rPr lang="zh-CN" altLang="en-US" dirty="0" smtClean="0">
                <a:solidFill>
                  <a:srgbClr val="C00000"/>
                </a:solidFill>
              </a:rPr>
              <a:t>因此密文为</a:t>
            </a:r>
            <a:r>
              <a:rPr lang="en-US" altLang="zh-CN" dirty="0" smtClean="0">
                <a:solidFill>
                  <a:srgbClr val="C00000"/>
                </a:solidFill>
              </a:rPr>
              <a:t>y=((8,3),(10,2))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594928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思考：任意明文？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Alice</a:t>
            </a:r>
            <a:r>
              <a:rPr lang="zh-CN" altLang="en-US" smtClean="0"/>
              <a:t>和</a:t>
            </a:r>
            <a:r>
              <a:rPr lang="en-US" altLang="zh-CN" smtClean="0"/>
              <a:t>Bob</a:t>
            </a:r>
            <a:r>
              <a:rPr lang="zh-CN" altLang="en-US" smtClean="0"/>
              <a:t>采用椭圆曲线密码算法进行通信加密，</a:t>
            </a:r>
            <a:r>
              <a:rPr lang="en-US" altLang="zh-CN" smtClean="0"/>
              <a:t>Alice</a:t>
            </a:r>
            <a:r>
              <a:rPr lang="zh-CN" altLang="en-US" smtClean="0"/>
              <a:t>的密钥</a:t>
            </a:r>
            <a:r>
              <a:rPr lang="en-US" altLang="zh-CN" smtClean="0"/>
              <a:t>k=(E,G,a,B)</a:t>
            </a:r>
            <a:r>
              <a:rPr lang="zh-CN" altLang="en-US" smtClean="0"/>
              <a:t>，其中</a:t>
            </a:r>
            <a:r>
              <a:rPr lang="en-US" altLang="zh-CN" smtClean="0"/>
              <a:t>E</a:t>
            </a:r>
            <a:r>
              <a:rPr lang="zh-CN" altLang="en-US" smtClean="0"/>
              <a:t>是</a:t>
            </a:r>
            <a:r>
              <a:rPr lang="en-US" altLang="zh-CN" smtClean="0"/>
              <a:t>Z</a:t>
            </a:r>
            <a:r>
              <a:rPr lang="en-US" altLang="zh-CN" baseline="-25000" smtClean="0"/>
              <a:t>11</a:t>
            </a:r>
            <a:r>
              <a:rPr lang="zh-CN" altLang="en-US" smtClean="0"/>
              <a:t>上的椭圆曲线</a:t>
            </a:r>
            <a:r>
              <a:rPr lang="en-US" altLang="zh-CN" smtClean="0"/>
              <a:t>y</a:t>
            </a:r>
            <a:r>
              <a:rPr lang="en-US" altLang="zh-CN" baseline="30000" smtClean="0"/>
              <a:t>2</a:t>
            </a:r>
            <a:r>
              <a:rPr lang="en-US" altLang="zh-CN" smtClean="0"/>
              <a:t>=x</a:t>
            </a:r>
            <a:r>
              <a:rPr lang="en-US" altLang="zh-CN" baseline="30000" smtClean="0"/>
              <a:t>3</a:t>
            </a:r>
            <a:r>
              <a:rPr lang="en-US" altLang="zh-CN" smtClean="0"/>
              <a:t>+x+6</a:t>
            </a:r>
            <a:r>
              <a:rPr lang="zh-CN" altLang="en-US" smtClean="0"/>
              <a:t>，</a:t>
            </a:r>
            <a:r>
              <a:rPr lang="en-US" altLang="zh-CN" smtClean="0"/>
              <a:t>G=(3,5)</a:t>
            </a:r>
            <a:r>
              <a:rPr lang="zh-CN" altLang="en-US" smtClean="0"/>
              <a:t>，</a:t>
            </a:r>
            <a:r>
              <a:rPr lang="en-US" altLang="zh-CN" smtClean="0"/>
              <a:t>B=(7,9)</a:t>
            </a:r>
          </a:p>
          <a:p>
            <a:r>
              <a:rPr lang="zh-CN" altLang="en-US" smtClean="0"/>
              <a:t>现截获到</a:t>
            </a:r>
            <a:r>
              <a:rPr lang="en-US" altLang="zh-CN" smtClean="0"/>
              <a:t>Bob</a:t>
            </a:r>
            <a:r>
              <a:rPr lang="zh-CN" altLang="en-US" smtClean="0"/>
              <a:t>发给</a:t>
            </a:r>
            <a:r>
              <a:rPr lang="en-US" altLang="zh-CN" smtClean="0"/>
              <a:t>Alice</a:t>
            </a:r>
            <a:r>
              <a:rPr lang="zh-CN" altLang="en-US" smtClean="0"/>
              <a:t>的密文</a:t>
            </a:r>
            <a:r>
              <a:rPr lang="en-US" altLang="zh-CN" smtClean="0"/>
              <a:t>y=((5,2),(3,6))</a:t>
            </a:r>
            <a:r>
              <a:rPr lang="zh-CN" altLang="en-US" smtClean="0"/>
              <a:t>，试破解之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Diffie-Hellman</a:t>
            </a:r>
            <a:r>
              <a:rPr lang="zh-CN" altLang="en-US" smtClean="0"/>
              <a:t>算法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924800" cy="3886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Diffie-Hellman</a:t>
            </a:r>
            <a:r>
              <a:rPr lang="zh-CN" altLang="en-US" smtClean="0">
                <a:solidFill>
                  <a:srgbClr val="FF0000"/>
                </a:solidFill>
              </a:rPr>
              <a:t>密钥交换</a:t>
            </a:r>
            <a:r>
              <a:rPr lang="zh-CN" altLang="en-US" smtClean="0"/>
              <a:t>算法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000099"/>
                </a:solidFill>
              </a:rPr>
              <a:t>Whitefield Diffie</a:t>
            </a:r>
            <a:r>
              <a:rPr lang="zh-CN" altLang="en-US" smtClean="0">
                <a:solidFill>
                  <a:srgbClr val="000099"/>
                </a:solidFill>
              </a:rPr>
              <a:t>和</a:t>
            </a:r>
            <a:r>
              <a:rPr lang="en-US" altLang="zh-CN" smtClean="0">
                <a:solidFill>
                  <a:srgbClr val="000099"/>
                </a:solidFill>
              </a:rPr>
              <a:t>Martin Hellman</a:t>
            </a:r>
            <a:r>
              <a:rPr lang="zh-CN" altLang="en-US" smtClean="0">
                <a:solidFill>
                  <a:srgbClr val="000099"/>
                </a:solidFill>
              </a:rPr>
              <a:t>发明于</a:t>
            </a:r>
            <a:r>
              <a:rPr lang="en-US" altLang="zh-CN" smtClean="0">
                <a:solidFill>
                  <a:srgbClr val="000099"/>
                </a:solidFill>
              </a:rPr>
              <a:t>1976</a:t>
            </a:r>
            <a:r>
              <a:rPr lang="zh-CN" altLang="en-US" smtClean="0">
                <a:solidFill>
                  <a:srgbClr val="000099"/>
                </a:solidFill>
              </a:rPr>
              <a:t>年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000099"/>
                </a:solidFill>
              </a:rPr>
              <a:t>是第一个公开密钥算法，开创了密码学领域新时代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000099"/>
                </a:solidFill>
              </a:rPr>
              <a:t>允许两个用户可以安全地交换一个秘密信息，用于后续的通讯过程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000099"/>
                </a:solidFill>
              </a:rPr>
              <a:t>并不直接加密数据</a:t>
            </a:r>
            <a:endParaRPr lang="en-US" altLang="zh-CN" smtClean="0">
              <a:solidFill>
                <a:srgbClr val="000099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mtClean="0">
                <a:solidFill>
                  <a:srgbClr val="000099"/>
                </a:solidFill>
              </a:rPr>
              <a:t>算法的安全性依赖于计算</a:t>
            </a:r>
            <a:r>
              <a:rPr lang="zh-CN" altLang="en-US" smtClean="0">
                <a:solidFill>
                  <a:srgbClr val="FF0000"/>
                </a:solidFill>
              </a:rPr>
              <a:t>离散对数</a:t>
            </a:r>
            <a:r>
              <a:rPr lang="zh-CN" altLang="en-US" smtClean="0">
                <a:solidFill>
                  <a:srgbClr val="000099"/>
                </a:solidFill>
              </a:rPr>
              <a:t>的难度</a:t>
            </a:r>
            <a:endParaRPr lang="en-US" altLang="zh-CN" smtClean="0">
              <a:solidFill>
                <a:srgbClr val="000099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签名方案</a:t>
            </a:r>
            <a:r>
              <a:rPr lang="en-US" altLang="zh-CN" smtClean="0"/>
              <a:t>(</a:t>
            </a:r>
            <a:r>
              <a:rPr lang="zh-CN" altLang="en-US" smtClean="0"/>
              <a:t>数字签名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87350" indent="-387350"/>
            <a:r>
              <a:rPr lang="zh-CN" altLang="en-US" sz="2800" smtClean="0">
                <a:solidFill>
                  <a:schemeClr val="tx2"/>
                </a:solidFill>
                <a:latin typeface="楷体_GB2312" pitchFamily="49" charset="-122"/>
              </a:rPr>
              <a:t>问题的提出</a:t>
            </a:r>
          </a:p>
          <a:p>
            <a:pPr marL="863600" lvl="1"/>
            <a:r>
              <a:rPr lang="zh-CN" altLang="en-US" sz="2400" smtClean="0">
                <a:solidFill>
                  <a:srgbClr val="000099"/>
                </a:solidFill>
                <a:latin typeface="楷体_GB2312" pitchFamily="49" charset="-122"/>
              </a:rPr>
              <a:t>数据加密技术用以保护双方之间的数据交换不被第三方侵犯，但它并不保证双方自身的相互欺骗。</a:t>
            </a:r>
          </a:p>
          <a:p>
            <a:pPr marL="1339850" lvl="2" indent="-285750"/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例如：电子货币支付中改大金额；股票交易指令亏损后抵赖</a:t>
            </a:r>
          </a:p>
          <a:p>
            <a:pPr marL="863600" lvl="1"/>
            <a:r>
              <a:rPr lang="zh-CN" altLang="en-US" sz="2400" smtClean="0">
                <a:solidFill>
                  <a:srgbClr val="000099"/>
                </a:solidFill>
                <a:latin typeface="楷体_GB2312" pitchFamily="49" charset="-122"/>
              </a:rPr>
              <a:t>假定</a:t>
            </a:r>
            <a:r>
              <a:rPr lang="en-US" altLang="zh-CN" sz="2400" smtClean="0">
                <a:solidFill>
                  <a:srgbClr val="000099"/>
                </a:solidFill>
                <a:latin typeface="楷体_GB2312" pitchFamily="49" charset="-122"/>
              </a:rPr>
              <a:t>A</a:t>
            </a:r>
            <a:r>
              <a:rPr lang="zh-CN" altLang="en-US" sz="2400" smtClean="0">
                <a:solidFill>
                  <a:srgbClr val="000099"/>
                </a:solidFill>
                <a:latin typeface="楷体_GB2312" pitchFamily="49" charset="-122"/>
              </a:rPr>
              <a:t>发送一个认证的信息给</a:t>
            </a:r>
            <a:r>
              <a:rPr lang="en-US" altLang="zh-CN" sz="2400" smtClean="0">
                <a:solidFill>
                  <a:srgbClr val="000099"/>
                </a:solidFill>
                <a:latin typeface="楷体_GB2312" pitchFamily="49" charset="-122"/>
              </a:rPr>
              <a:t>B</a:t>
            </a:r>
            <a:r>
              <a:rPr lang="zh-CN" altLang="en-US" sz="2400" smtClean="0">
                <a:solidFill>
                  <a:srgbClr val="000099"/>
                </a:solidFill>
                <a:latin typeface="楷体_GB2312" pitchFamily="49" charset="-122"/>
              </a:rPr>
              <a:t>，双方之间的争议可能有多种形式：</a:t>
            </a:r>
          </a:p>
          <a:p>
            <a:pPr marL="1339850" lvl="2" indent="-285750"/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B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伪造一个不同的消息，但声称是从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A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收到的。</a:t>
            </a:r>
          </a:p>
          <a:p>
            <a:pPr marL="1339850" lvl="2" indent="-285750"/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A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可以否认发过该消息，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B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无法证明</a:t>
            </a:r>
            <a:r>
              <a:rPr lang="en-US" altLang="zh-CN" smtClean="0">
                <a:solidFill>
                  <a:srgbClr val="A50021"/>
                </a:solidFill>
                <a:latin typeface="楷体_GB2312" pitchFamily="49" charset="-122"/>
              </a:rPr>
              <a:t>A</a:t>
            </a:r>
            <a:r>
              <a:rPr lang="zh-CN" altLang="en-US" smtClean="0">
                <a:solidFill>
                  <a:srgbClr val="A50021"/>
                </a:solidFill>
                <a:latin typeface="楷体_GB2312" pitchFamily="49" charset="-122"/>
              </a:rPr>
              <a:t>确实发了该消息。</a:t>
            </a:r>
            <a:endParaRPr lang="zh-CN" altLang="en-US" smtClean="0">
              <a:solidFill>
                <a:srgbClr val="000099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签名方案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387350" indent="-387350">
              <a:lnSpc>
                <a:spcPct val="90000"/>
              </a:lnSpc>
            </a:pP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</a:rPr>
              <a:t>解决方案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/>
              </a:rPr>
              <a:t>—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</a:rPr>
              <a:t>签名</a:t>
            </a:r>
          </a:p>
          <a:p>
            <a:pPr marL="863600" lvl="1">
              <a:lnSpc>
                <a:spcPct val="90000"/>
              </a:lnSpc>
            </a:pPr>
            <a:r>
              <a:rPr lang="zh-CN" altLang="en-US" sz="2400" dirty="0" smtClean="0">
                <a:solidFill>
                  <a:srgbClr val="000099"/>
                </a:solidFill>
                <a:latin typeface="楷体_GB2312" pitchFamily="49" charset="-122"/>
              </a:rPr>
              <a:t>传统签名的基本特点：</a:t>
            </a:r>
          </a:p>
          <a:p>
            <a:pPr marL="1339850" lvl="2" indent="-285750">
              <a:lnSpc>
                <a:spcPct val="90000"/>
              </a:lnSpc>
            </a:pP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能与被签的文件在物理上不可分割</a:t>
            </a:r>
          </a:p>
          <a:p>
            <a:pPr marL="1339850" lvl="2" indent="-285750">
              <a:lnSpc>
                <a:spcPct val="90000"/>
              </a:lnSpc>
            </a:pP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签名者不能否认自己的签名</a:t>
            </a:r>
          </a:p>
          <a:p>
            <a:pPr marL="1339850" lvl="2" indent="-285750">
              <a:lnSpc>
                <a:spcPct val="90000"/>
              </a:lnSpc>
            </a:pP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签名不能被伪造</a:t>
            </a:r>
          </a:p>
          <a:p>
            <a:pPr marL="1339850" lvl="2" indent="-285750">
              <a:lnSpc>
                <a:spcPct val="90000"/>
              </a:lnSpc>
            </a:pP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容易被验证</a:t>
            </a:r>
          </a:p>
          <a:p>
            <a:pPr marL="863600" lvl="1">
              <a:lnSpc>
                <a:spcPct val="90000"/>
              </a:lnSpc>
            </a:pPr>
            <a:r>
              <a:rPr lang="zh-CN" altLang="en-US" sz="2400" dirty="0" smtClean="0">
                <a:solidFill>
                  <a:srgbClr val="000099"/>
                </a:solidFill>
                <a:latin typeface="楷体_GB2312" pitchFamily="49" charset="-122"/>
              </a:rPr>
              <a:t>数字签名是传统签名的数字化，基本要求：</a:t>
            </a:r>
          </a:p>
          <a:p>
            <a:pPr marL="1339850" lvl="2" indent="-285750">
              <a:lnSpc>
                <a:spcPct val="90000"/>
              </a:lnSpc>
            </a:pP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能与所签文件</a:t>
            </a:r>
            <a:r>
              <a:rPr lang="zh-CN" altLang="en-US" dirty="0" smtClean="0">
                <a:solidFill>
                  <a:srgbClr val="A50021"/>
                </a:solidFill>
                <a:latin typeface="Times New Roman"/>
              </a:rPr>
              <a:t>“</a:t>
            </a: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绑定</a:t>
            </a:r>
            <a:r>
              <a:rPr lang="zh-CN" altLang="en-US" dirty="0" smtClean="0">
                <a:solidFill>
                  <a:srgbClr val="A50021"/>
                </a:solidFill>
                <a:latin typeface="Times New Roman"/>
              </a:rPr>
              <a:t>”</a:t>
            </a:r>
            <a:endParaRPr lang="zh-CN" altLang="en-US" dirty="0" smtClean="0">
              <a:solidFill>
                <a:srgbClr val="A50021"/>
              </a:solidFill>
              <a:latin typeface="楷体_GB2312" pitchFamily="49" charset="-122"/>
            </a:endParaRPr>
          </a:p>
          <a:p>
            <a:pPr marL="1339850" lvl="2" indent="-285750">
              <a:lnSpc>
                <a:spcPct val="90000"/>
              </a:lnSpc>
            </a:pP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签名者不能否认自己的签名</a:t>
            </a:r>
          </a:p>
          <a:p>
            <a:pPr marL="1339850" lvl="2" indent="-285750">
              <a:lnSpc>
                <a:spcPct val="90000"/>
              </a:lnSpc>
            </a:pP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签名不能被伪造</a:t>
            </a:r>
          </a:p>
          <a:p>
            <a:pPr marL="1339850" lvl="2" indent="-285750">
              <a:lnSpc>
                <a:spcPct val="90000"/>
              </a:lnSpc>
            </a:pP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容易被自动</a:t>
            </a: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验证</a:t>
            </a:r>
            <a:endParaRPr lang="en-US" altLang="zh-CN" dirty="0" smtClean="0">
              <a:solidFill>
                <a:srgbClr val="A50021"/>
              </a:solidFill>
              <a:latin typeface="楷体_GB2312" pitchFamily="49" charset="-122"/>
            </a:endParaRPr>
          </a:p>
          <a:p>
            <a:pPr marL="1339850" lvl="2" indent="-285750">
              <a:lnSpc>
                <a:spcPct val="90000"/>
              </a:lnSpc>
            </a:pPr>
            <a:r>
              <a:rPr lang="zh-CN" altLang="en-US" dirty="0" smtClean="0">
                <a:solidFill>
                  <a:srgbClr val="A50021"/>
                </a:solidFill>
                <a:latin typeface="楷体_GB2312" pitchFamily="49" charset="-122"/>
              </a:rPr>
              <a:t>防止重复使用</a:t>
            </a:r>
            <a:endParaRPr lang="zh-CN" altLang="en-US" dirty="0" smtClean="0">
              <a:solidFill>
                <a:srgbClr val="A50021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签名方案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7350" indent="-387350"/>
            <a:r>
              <a:rPr lang="zh-CN" altLang="en-US" smtClean="0">
                <a:solidFill>
                  <a:schemeClr val="tx2"/>
                </a:solidFill>
                <a:latin typeface="楷体_GB2312" pitchFamily="49" charset="-122"/>
              </a:rPr>
              <a:t>数字签名的特点</a:t>
            </a:r>
          </a:p>
          <a:p>
            <a:pPr marL="863600" lvl="1"/>
            <a:r>
              <a:rPr lang="zh-CN" altLang="en-US" smtClean="0">
                <a:solidFill>
                  <a:srgbClr val="000099"/>
                </a:solidFill>
                <a:latin typeface="楷体_GB2312" pitchFamily="49" charset="-122"/>
              </a:rPr>
              <a:t>能够验证信息发送者及其签名的日期时间</a:t>
            </a:r>
          </a:p>
          <a:p>
            <a:pPr marL="863600" lvl="1"/>
            <a:r>
              <a:rPr lang="zh-CN" altLang="en-US" smtClean="0">
                <a:solidFill>
                  <a:srgbClr val="000099"/>
                </a:solidFill>
                <a:latin typeface="楷体_GB2312" pitchFamily="49" charset="-122"/>
              </a:rPr>
              <a:t>能够认证签名时刻的内容，确保信息未被篡改</a:t>
            </a:r>
          </a:p>
          <a:p>
            <a:pPr marL="863600" lvl="1"/>
            <a:r>
              <a:rPr lang="zh-CN" altLang="en-US" smtClean="0">
                <a:solidFill>
                  <a:srgbClr val="000099"/>
                </a:solidFill>
                <a:latin typeface="楷体_GB2312" pitchFamily="49" charset="-122"/>
              </a:rPr>
              <a:t>签名能够由第三方验证，以解决争议，确保不可否认</a:t>
            </a: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签名方案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签名方案由签名算法和验证算法构成</a:t>
            </a:r>
            <a:endParaRPr lang="en-US" altLang="zh-CN" smtClean="0"/>
          </a:p>
          <a:p>
            <a:pPr lvl="1"/>
            <a:r>
              <a:rPr lang="zh-CN" altLang="en-US" smtClean="0"/>
              <a:t>签名算法依赖用户的私钥，使用密钥</a:t>
            </a:r>
            <a:r>
              <a:rPr lang="en-US" altLang="zh-CN" smtClean="0"/>
              <a:t>k</a:t>
            </a:r>
            <a:r>
              <a:rPr lang="zh-CN" altLang="en-US" smtClean="0"/>
              <a:t>对消息</a:t>
            </a:r>
            <a:r>
              <a:rPr lang="en-US" altLang="zh-CN" smtClean="0"/>
              <a:t>x</a:t>
            </a:r>
            <a:r>
              <a:rPr lang="zh-CN" altLang="en-US" smtClean="0"/>
              <a:t>签名的结果记为</a:t>
            </a:r>
            <a:r>
              <a:rPr lang="en-US" altLang="zh-CN" smtClean="0"/>
              <a:t>y=sig</a:t>
            </a:r>
            <a:r>
              <a:rPr lang="en-US" altLang="zh-CN" baseline="-25000" smtClean="0"/>
              <a:t>k</a:t>
            </a:r>
            <a:r>
              <a:rPr lang="en-US" altLang="zh-CN" smtClean="0"/>
              <a:t>(x)</a:t>
            </a:r>
          </a:p>
          <a:p>
            <a:pPr lvl="1"/>
            <a:r>
              <a:rPr lang="zh-CN" altLang="en-US" smtClean="0"/>
              <a:t>验证算法是一个公开的函数</a:t>
            </a:r>
            <a:r>
              <a:rPr lang="en-US" altLang="zh-CN" smtClean="0"/>
              <a:t>ver</a:t>
            </a:r>
            <a:r>
              <a:rPr lang="en-US" altLang="zh-CN" baseline="-25000" smtClean="0"/>
              <a:t>k</a:t>
            </a:r>
            <a:r>
              <a:rPr lang="en-US" altLang="zh-CN" smtClean="0"/>
              <a:t>(x,y)</a:t>
            </a:r>
            <a:r>
              <a:rPr lang="zh-CN" altLang="en-US" smtClean="0"/>
              <a:t>，根据签名是否有效返回</a:t>
            </a:r>
            <a:r>
              <a:rPr lang="en-US" altLang="zh-CN" smtClean="0"/>
              <a:t>”true”</a:t>
            </a:r>
            <a:r>
              <a:rPr lang="zh-CN" altLang="en-US" smtClean="0"/>
              <a:t>或</a:t>
            </a:r>
            <a:r>
              <a:rPr lang="en-US" altLang="zh-CN" smtClean="0"/>
              <a:t>”false”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签名方案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签名方案的定义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一个签名方案是一个五元组</a:t>
            </a:r>
            <a:r>
              <a:rPr lang="en-US" altLang="zh-CN" sz="2400" dirty="0" smtClean="0"/>
              <a:t>(P,A,K,S,V)</a:t>
            </a:r>
            <a:r>
              <a:rPr lang="zh-CN" altLang="en-US" sz="2400" dirty="0" smtClean="0"/>
              <a:t>，满足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P</a:t>
            </a:r>
            <a:r>
              <a:rPr lang="zh-CN" altLang="en-US" sz="2400" dirty="0" smtClean="0"/>
              <a:t>是所有可能的消息组成的有限集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A</a:t>
            </a:r>
            <a:r>
              <a:rPr lang="zh-CN" altLang="en-US" sz="2400" dirty="0" smtClean="0"/>
              <a:t>是所有可能的签名组成的有限集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K</a:t>
            </a:r>
            <a:r>
              <a:rPr lang="zh-CN" altLang="en-US" sz="2400" dirty="0" smtClean="0"/>
              <a:t>是所有可能的密钥组成的有限集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密钥空间</a:t>
            </a:r>
            <a:r>
              <a:rPr lang="en-US" altLang="zh-CN" sz="2400" dirty="0" smtClean="0"/>
              <a:t>)</a:t>
            </a:r>
          </a:p>
          <a:p>
            <a:pPr lvl="1"/>
            <a:r>
              <a:rPr lang="zh-CN" altLang="en-US" sz="2400" dirty="0" smtClean="0"/>
              <a:t>对每个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∈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，有一个秘密的签名函数</a:t>
            </a:r>
            <a:r>
              <a:rPr lang="en-US" altLang="zh-CN" sz="2400" dirty="0" err="1" smtClean="0"/>
              <a:t>sig</a:t>
            </a:r>
            <a:r>
              <a:rPr lang="en-US" altLang="zh-CN" sz="2400" baseline="-25000" dirty="0" err="1" smtClean="0"/>
              <a:t>k</a:t>
            </a:r>
            <a:r>
              <a:rPr lang="zh-CN" altLang="en-US" sz="2400" dirty="0" smtClean="0"/>
              <a:t>∈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和一个相应的公开的验证函数</a:t>
            </a:r>
            <a:r>
              <a:rPr lang="en-US" altLang="zh-CN" sz="2400" dirty="0" err="1" smtClean="0"/>
              <a:t>ver</a:t>
            </a:r>
            <a:r>
              <a:rPr lang="en-US" altLang="zh-CN" sz="2400" baseline="-25000" dirty="0" err="1" smtClean="0"/>
              <a:t>k</a:t>
            </a:r>
            <a:r>
              <a:rPr lang="zh-CN" altLang="en-US" sz="2400" dirty="0" smtClean="0"/>
              <a:t>∈</a:t>
            </a:r>
            <a:r>
              <a:rPr lang="en-US" altLang="zh-CN" sz="2400" dirty="0" smtClean="0"/>
              <a:t>V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sig</a:t>
            </a:r>
            <a:r>
              <a:rPr lang="en-US" altLang="zh-CN" sz="2400" baseline="-25000" dirty="0" err="1" smtClean="0"/>
              <a:t>k</a:t>
            </a:r>
            <a:r>
              <a:rPr lang="en-US" altLang="zh-CN" sz="2400" dirty="0" err="1" smtClean="0"/>
              <a:t>:P→A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ver</a:t>
            </a:r>
            <a:r>
              <a:rPr lang="en-US" altLang="zh-CN" sz="2400" baseline="-25000" dirty="0" err="1" smtClean="0"/>
              <a:t>k</a:t>
            </a:r>
            <a:r>
              <a:rPr lang="en-US" altLang="zh-CN" sz="2400" dirty="0" err="1" smtClean="0"/>
              <a:t>:P×A</a:t>
            </a:r>
            <a:r>
              <a:rPr lang="en-US" altLang="zh-CN" sz="2400" dirty="0" smtClean="0"/>
              <a:t>→</a:t>
            </a:r>
            <a:r>
              <a:rPr lang="en-US" altLang="zh-CN" sz="2400" dirty="0" smtClean="0"/>
              <a:t>{true, false}</a:t>
            </a:r>
            <a:r>
              <a:rPr lang="zh-CN" altLang="en-US" sz="2400" dirty="0" smtClean="0"/>
              <a:t>，满足：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x,y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称为带签名的消息</a:t>
            </a:r>
            <a:endParaRPr lang="zh-CN" altLang="en-US" sz="24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699792" y="5013176"/>
          <a:ext cx="4608512" cy="975347"/>
        </p:xfrm>
        <a:graphic>
          <a:graphicData uri="http://schemas.openxmlformats.org/presentationml/2006/ole">
            <p:oleObj spid="_x0000_s328706" name="Equation" r:id="rId3" imgW="2400120" imgH="507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RSA</a:t>
            </a:r>
            <a:r>
              <a:rPr lang="zh-CN" altLang="en-US" smtClean="0"/>
              <a:t>签名方案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签名方案定义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</a:t>
            </a:r>
            <a:r>
              <a:rPr lang="en-US" altLang="zh-CN" dirty="0" smtClean="0"/>
              <a:t>n=</a:t>
            </a:r>
            <a:r>
              <a:rPr lang="en-US" altLang="zh-CN" dirty="0" err="1" smtClean="0"/>
              <a:t>pq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</a:t>
            </a:r>
            <a:r>
              <a:rPr lang="zh-CN" altLang="en-US" dirty="0" smtClean="0"/>
              <a:t>是素数。设</a:t>
            </a:r>
            <a:r>
              <a:rPr lang="en-US" altLang="zh-CN" dirty="0" smtClean="0"/>
              <a:t>P=A=Z</a:t>
            </a:r>
            <a:r>
              <a:rPr lang="en-US" altLang="zh-CN" baseline="-25000" dirty="0" smtClean="0"/>
              <a:t>n</a:t>
            </a:r>
            <a:r>
              <a:rPr lang="zh-CN" altLang="en-US" dirty="0" smtClean="0"/>
              <a:t>，并定义</a:t>
            </a:r>
            <a:r>
              <a:rPr lang="en-US" altLang="zh-CN" dirty="0" smtClean="0"/>
              <a:t>K={(</a:t>
            </a:r>
            <a:r>
              <a:rPr lang="en-US" altLang="zh-CN" dirty="0" err="1" smtClean="0"/>
              <a:t>n,p,q,a,b</a:t>
            </a:r>
            <a:r>
              <a:rPr lang="en-US" altLang="zh-CN" dirty="0" smtClean="0"/>
              <a:t>):n=</a:t>
            </a:r>
            <a:r>
              <a:rPr lang="en-US" altLang="zh-CN" dirty="0" err="1" smtClean="0"/>
              <a:t>pq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p,q</a:t>
            </a:r>
            <a:r>
              <a:rPr lang="zh-CN" altLang="en-US" dirty="0" smtClean="0"/>
              <a:t>是素数</a:t>
            </a:r>
            <a:r>
              <a:rPr lang="en-US" altLang="zh-CN" dirty="0" smtClean="0"/>
              <a:t>, ab≡1 mod </a:t>
            </a:r>
            <a:r>
              <a:rPr lang="el-GR" altLang="zh-CN" dirty="0" smtClean="0"/>
              <a:t>φ</a:t>
            </a:r>
            <a:r>
              <a:rPr lang="en-US" altLang="zh-CN" dirty="0" smtClean="0"/>
              <a:t>(n)}</a:t>
            </a:r>
            <a:r>
              <a:rPr lang="zh-CN" altLang="en-US" dirty="0" smtClean="0"/>
              <a:t>。值</a:t>
            </a:r>
            <a:r>
              <a:rPr lang="en-US" altLang="zh-CN" dirty="0" err="1" smtClean="0"/>
              <a:t>n,b</a:t>
            </a:r>
            <a:r>
              <a:rPr lang="zh-CN" altLang="en-US" dirty="0" smtClean="0"/>
              <a:t>为公钥，值</a:t>
            </a:r>
            <a:r>
              <a:rPr lang="en-US" altLang="zh-CN" dirty="0" err="1" smtClean="0"/>
              <a:t>p,q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</a:t>
            </a:r>
            <a:r>
              <a:rPr lang="zh-CN" altLang="en-US" dirty="0" smtClean="0"/>
              <a:t>为私钥。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对密钥</a:t>
            </a:r>
            <a:r>
              <a:rPr lang="en-US" altLang="zh-CN" dirty="0" smtClean="0"/>
              <a:t>k=(</a:t>
            </a:r>
            <a:r>
              <a:rPr lang="en-US" altLang="zh-CN" dirty="0" err="1" smtClean="0"/>
              <a:t>n,p,q,a,b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，定义</a:t>
            </a:r>
            <a:r>
              <a:rPr lang="en-US" altLang="zh-CN" dirty="0" err="1" smtClean="0"/>
              <a:t>sig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(x)=</a:t>
            </a:r>
            <a:r>
              <a:rPr lang="en-US" altLang="zh-CN" dirty="0" err="1" smtClean="0"/>
              <a:t>x</a:t>
            </a:r>
            <a:r>
              <a:rPr lang="en-US" altLang="zh-CN" baseline="30000" dirty="0" err="1" smtClean="0"/>
              <a:t>a</a:t>
            </a:r>
            <a:r>
              <a:rPr lang="en-US" altLang="zh-CN" dirty="0" smtClean="0"/>
              <a:t> mod n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ver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)=</a:t>
            </a:r>
            <a:r>
              <a:rPr lang="en-US" altLang="zh-CN" dirty="0" err="1" smtClean="0"/>
              <a:t>true⟺x≡y</a:t>
            </a:r>
            <a:r>
              <a:rPr lang="en-US" altLang="zh-CN" baseline="30000" dirty="0" err="1" smtClean="0"/>
              <a:t>b</a:t>
            </a:r>
            <a:r>
              <a:rPr lang="en-US" altLang="zh-CN" dirty="0" smtClean="0"/>
              <a:t>(mod n)</a:t>
            </a:r>
            <a:r>
              <a:rPr lang="zh-CN" altLang="en-US" dirty="0" smtClean="0"/>
              <a:t>，其中</a:t>
            </a:r>
            <a:r>
              <a:rPr lang="en-US" altLang="zh-CN" dirty="0" err="1" smtClean="0"/>
              <a:t>x,y</a:t>
            </a:r>
            <a:r>
              <a:rPr lang="zh-CN" altLang="en-US" dirty="0" smtClean="0"/>
              <a:t>∈</a:t>
            </a:r>
            <a:r>
              <a:rPr lang="en-US" altLang="zh-CN" dirty="0" smtClean="0"/>
              <a:t>Z</a:t>
            </a:r>
            <a:r>
              <a:rPr lang="en-US" altLang="zh-CN" baseline="-25000" dirty="0" smtClean="0"/>
              <a:t>n</a:t>
            </a:r>
          </a:p>
          <a:p>
            <a:pPr lvl="1"/>
            <a:r>
              <a:rPr lang="en-US" altLang="zh-CN" dirty="0" smtClean="0"/>
              <a:t>RSA</a:t>
            </a:r>
            <a:r>
              <a:rPr lang="zh-CN" altLang="en-US" dirty="0" smtClean="0"/>
              <a:t>签名方案即使用</a:t>
            </a:r>
            <a:r>
              <a:rPr lang="en-US" altLang="zh-CN" dirty="0" smtClean="0"/>
              <a:t>RSA</a:t>
            </a:r>
            <a:r>
              <a:rPr lang="zh-CN" altLang="en-US" dirty="0" smtClean="0"/>
              <a:t>解密算法</a:t>
            </a:r>
            <a:r>
              <a:rPr lang="en-US" altLang="zh-CN" dirty="0" err="1" smtClean="0"/>
              <a:t>d</a:t>
            </a:r>
            <a:r>
              <a:rPr lang="en-US" altLang="zh-CN" baseline="-25000" dirty="0" err="1" smtClean="0"/>
              <a:t>k</a:t>
            </a:r>
            <a:r>
              <a:rPr lang="zh-CN" altLang="en-US" dirty="0" smtClean="0"/>
              <a:t>为消息</a:t>
            </a:r>
            <a:r>
              <a:rPr lang="en-US" altLang="zh-CN" dirty="0" smtClean="0"/>
              <a:t>x</a:t>
            </a:r>
            <a:r>
              <a:rPr lang="zh-CN" altLang="en-US" dirty="0" smtClean="0"/>
              <a:t>签名，验证则使用</a:t>
            </a:r>
            <a:r>
              <a:rPr lang="en-US" altLang="zh-CN" dirty="0" smtClean="0"/>
              <a:t>RSA</a:t>
            </a:r>
            <a:r>
              <a:rPr lang="zh-CN" altLang="en-US" dirty="0" smtClean="0"/>
              <a:t>加密算法</a:t>
            </a:r>
            <a:r>
              <a:rPr lang="en-US" altLang="zh-CN" dirty="0" err="1" smtClean="0"/>
              <a:t>e</a:t>
            </a:r>
            <a:r>
              <a:rPr lang="en-US" altLang="zh-CN" baseline="-25000" dirty="0" err="1" smtClean="0"/>
              <a:t>k</a:t>
            </a:r>
            <a:r>
              <a:rPr lang="zh-CN" altLang="en-US" dirty="0" smtClean="0"/>
              <a:t>完成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RSA</a:t>
            </a:r>
            <a:r>
              <a:rPr lang="zh-CN" altLang="en-US" smtClean="0"/>
              <a:t>签名方案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RSA</a:t>
            </a:r>
            <a:r>
              <a:rPr lang="zh-CN" altLang="en-US" smtClean="0"/>
              <a:t>签名方案的注意事项</a:t>
            </a:r>
            <a:endParaRPr lang="en-US" altLang="zh-CN" smtClean="0"/>
          </a:p>
          <a:p>
            <a:pPr lvl="1"/>
            <a:r>
              <a:rPr lang="zh-CN" altLang="en-US" smtClean="0"/>
              <a:t>任何人可以伪造他人的签名</a:t>
            </a:r>
            <a:r>
              <a:rPr lang="en-US" altLang="zh-CN" smtClean="0"/>
              <a:t>y</a:t>
            </a:r>
            <a:r>
              <a:rPr lang="zh-CN" altLang="en-US" smtClean="0"/>
              <a:t>，对应的消息是</a:t>
            </a:r>
            <a:r>
              <a:rPr lang="en-US" altLang="zh-CN" smtClean="0"/>
              <a:t>e</a:t>
            </a:r>
            <a:r>
              <a:rPr lang="en-US" altLang="zh-CN" baseline="-25000" smtClean="0"/>
              <a:t>k</a:t>
            </a:r>
            <a:r>
              <a:rPr lang="en-US" altLang="zh-CN" smtClean="0"/>
              <a:t>(y)</a:t>
            </a:r>
            <a:r>
              <a:rPr lang="zh-CN" altLang="en-US" smtClean="0"/>
              <a:t>，一般这个消息是无意义的，但要防止攻击者计算大量的</a:t>
            </a:r>
            <a:r>
              <a:rPr lang="en-US" altLang="zh-CN" smtClean="0"/>
              <a:t>e</a:t>
            </a:r>
            <a:r>
              <a:rPr lang="en-US" altLang="zh-CN" baseline="-25000" smtClean="0"/>
              <a:t>k</a:t>
            </a:r>
            <a:r>
              <a:rPr lang="en-US" altLang="zh-CN" smtClean="0"/>
              <a:t>(y)</a:t>
            </a:r>
            <a:r>
              <a:rPr lang="zh-CN" altLang="en-US" smtClean="0"/>
              <a:t>，找出有意义的值从而冒充签名</a:t>
            </a:r>
            <a:endParaRPr lang="en-US" altLang="zh-CN" smtClean="0"/>
          </a:p>
          <a:p>
            <a:pPr lvl="1"/>
            <a:r>
              <a:rPr lang="zh-CN" altLang="en-US" smtClean="0"/>
              <a:t>为了防止出现这种情况，签名方案可修改为先对消息进行摘要运算，再对摘要结果进行签名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RSA</a:t>
            </a:r>
            <a:r>
              <a:rPr lang="zh-CN" altLang="en-US" smtClean="0"/>
              <a:t>签名方案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RSA</a:t>
            </a:r>
            <a:r>
              <a:rPr lang="zh-CN" altLang="en-US" smtClean="0"/>
              <a:t>签名方案的注意事项</a:t>
            </a:r>
            <a:endParaRPr lang="en-US" altLang="zh-CN" smtClean="0"/>
          </a:p>
          <a:p>
            <a:pPr lvl="1"/>
            <a:r>
              <a:rPr lang="zh-CN" altLang="en-US" smtClean="0"/>
              <a:t>如果要同时保证保密性，可结合</a:t>
            </a:r>
            <a:r>
              <a:rPr lang="en-US" altLang="zh-CN" smtClean="0"/>
              <a:t>RSA</a:t>
            </a:r>
            <a:r>
              <a:rPr lang="zh-CN" altLang="en-US" smtClean="0"/>
              <a:t>公钥加密运算，有两种具体操作方法：</a:t>
            </a:r>
            <a:endParaRPr lang="en-US" altLang="zh-CN" smtClean="0"/>
          </a:p>
          <a:p>
            <a:pPr lvl="1"/>
            <a:r>
              <a:rPr lang="zh-CN" altLang="en-US" smtClean="0"/>
              <a:t>第一种方法是先对消息进行签名，再对签名消息</a:t>
            </a:r>
            <a:r>
              <a:rPr lang="en-US" altLang="zh-CN" smtClean="0"/>
              <a:t>(x,y)</a:t>
            </a:r>
            <a:r>
              <a:rPr lang="zh-CN" altLang="en-US" smtClean="0"/>
              <a:t>进行加密</a:t>
            </a:r>
            <a:endParaRPr lang="en-US" altLang="zh-CN" smtClean="0"/>
          </a:p>
          <a:p>
            <a:pPr lvl="1"/>
            <a:r>
              <a:rPr lang="zh-CN" altLang="en-US" smtClean="0"/>
              <a:t>第二种方法是先对消息进行加密，再对密文进行签名</a:t>
            </a:r>
            <a:endParaRPr lang="en-US" altLang="zh-CN" smtClean="0"/>
          </a:p>
          <a:p>
            <a:pPr lvl="1"/>
            <a:r>
              <a:rPr lang="zh-CN" altLang="en-US" smtClean="0"/>
              <a:t>第二种方案可能存在伪造发送者的问题，建议使用第一种方法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ElGamal</a:t>
            </a:r>
            <a:r>
              <a:rPr lang="zh-CN" altLang="en-US" dirty="0" smtClean="0"/>
              <a:t>签名方案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ElGamal</a:t>
            </a:r>
            <a:r>
              <a:rPr lang="zh-CN" altLang="en-US" dirty="0" smtClean="0"/>
              <a:t>签名方案定义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</a:t>
            </a:r>
            <a:r>
              <a:rPr lang="en-US" altLang="zh-CN" dirty="0" smtClean="0"/>
              <a:t>n</a:t>
            </a:r>
            <a:r>
              <a:rPr lang="zh-CN" altLang="en-US" dirty="0" smtClean="0"/>
              <a:t>是一个大素数，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的本原元，令</a:t>
            </a:r>
            <a:r>
              <a:rPr lang="en-US" altLang="zh-CN" dirty="0" smtClean="0"/>
              <a:t>P=Z</a:t>
            </a:r>
            <a:r>
              <a:rPr lang="en-US" altLang="zh-CN" baseline="-25000" dirty="0" smtClean="0"/>
              <a:t>n</a:t>
            </a:r>
            <a:r>
              <a:rPr lang="zh-CN" altLang="en-US" baseline="30000" dirty="0" smtClean="0"/>
              <a:t>*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A=Z</a:t>
            </a:r>
            <a:r>
              <a:rPr lang="en-US" altLang="zh-CN" baseline="-25000" dirty="0" smtClean="0"/>
              <a:t>n</a:t>
            </a:r>
            <a:r>
              <a:rPr lang="zh-CN" altLang="en-US" baseline="30000" dirty="0" smtClean="0"/>
              <a:t>*</a:t>
            </a:r>
            <a:r>
              <a:rPr lang="en-US" altLang="zh-CN" dirty="0" smtClean="0"/>
              <a:t>×Z</a:t>
            </a:r>
            <a:r>
              <a:rPr lang="en-US" altLang="zh-CN" baseline="-25000" dirty="0" smtClean="0"/>
              <a:t>n-1</a:t>
            </a:r>
            <a:r>
              <a:rPr lang="zh-CN" altLang="en-US" dirty="0" smtClean="0"/>
              <a:t>，定义</a:t>
            </a:r>
            <a:r>
              <a:rPr lang="en-US" altLang="zh-CN" dirty="0" smtClean="0"/>
              <a:t>K={(</a:t>
            </a:r>
            <a:r>
              <a:rPr lang="en-US" altLang="zh-CN" dirty="0" err="1" smtClean="0"/>
              <a:t>n,g,a,b</a:t>
            </a:r>
            <a:r>
              <a:rPr lang="en-US" altLang="zh-CN" dirty="0" smtClean="0"/>
              <a:t>):b=</a:t>
            </a:r>
            <a:r>
              <a:rPr lang="en-US" altLang="zh-CN" dirty="0" err="1" smtClean="0"/>
              <a:t>g</a:t>
            </a:r>
            <a:r>
              <a:rPr lang="en-US" altLang="zh-CN" baseline="30000" dirty="0" err="1" smtClean="0"/>
              <a:t>a</a:t>
            </a:r>
            <a:r>
              <a:rPr lang="en-US" altLang="zh-CN" dirty="0" smtClean="0"/>
              <a:t> mod n}</a:t>
            </a:r>
          </a:p>
          <a:p>
            <a:pPr lvl="1"/>
            <a:r>
              <a:rPr lang="zh-CN" altLang="en-US" dirty="0" smtClean="0"/>
              <a:t>其中</a:t>
            </a:r>
            <a:r>
              <a:rPr lang="en-US" altLang="zh-CN" dirty="0" err="1" smtClean="0"/>
              <a:t>n,g,b</a:t>
            </a:r>
            <a:r>
              <a:rPr lang="zh-CN" altLang="en-US" dirty="0" smtClean="0"/>
              <a:t>是公钥，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是私钥</a:t>
            </a:r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smtClean="0"/>
              <a:t>k=(</a:t>
            </a:r>
            <a:r>
              <a:rPr lang="en-US" altLang="zh-CN" dirty="0" err="1" smtClean="0"/>
              <a:t>n,g,a,b</a:t>
            </a:r>
            <a:r>
              <a:rPr lang="en-US" altLang="zh-CN" dirty="0" smtClean="0"/>
              <a:t>)</a:t>
            </a:r>
            <a:r>
              <a:rPr lang="zh-CN" altLang="en-US" dirty="0" smtClean="0"/>
              <a:t>以及一个秘密的随机数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</a:t>
            </a:r>
            <a:r>
              <a:rPr lang="zh-CN" altLang="en-US" dirty="0" smtClean="0"/>
              <a:t>满足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(r,n-1)=1</a:t>
            </a:r>
            <a:r>
              <a:rPr lang="zh-CN" altLang="en-US" dirty="0" smtClean="0"/>
              <a:t>，定义</a:t>
            </a:r>
            <a:r>
              <a:rPr lang="en-US" altLang="zh-CN" dirty="0" err="1" smtClean="0"/>
              <a:t>sig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x,r</a:t>
            </a:r>
            <a:r>
              <a:rPr lang="en-US" altLang="zh-CN" dirty="0" smtClean="0"/>
              <a:t>)=(</a:t>
            </a:r>
            <a:r>
              <a:rPr lang="el-GR" altLang="zh-CN" dirty="0" smtClean="0"/>
              <a:t>γ</a:t>
            </a:r>
            <a:r>
              <a:rPr lang="en-US" altLang="zh-CN" dirty="0" smtClean="0"/>
              <a:t>,</a:t>
            </a:r>
            <a:r>
              <a:rPr lang="el-GR" altLang="zh-CN" dirty="0" smtClean="0"/>
              <a:t>δ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其中</a:t>
            </a:r>
            <a:r>
              <a:rPr lang="el-GR" altLang="zh-CN" dirty="0" smtClean="0"/>
              <a:t>γ 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g</a:t>
            </a:r>
            <a:r>
              <a:rPr lang="en-US" altLang="zh-CN" baseline="30000" dirty="0" err="1" smtClean="0"/>
              <a:t>r</a:t>
            </a:r>
            <a:r>
              <a:rPr lang="en-US" altLang="zh-CN" dirty="0" smtClean="0"/>
              <a:t> mod n</a:t>
            </a:r>
            <a:r>
              <a:rPr lang="zh-CN" altLang="en-US" dirty="0" smtClean="0"/>
              <a:t>，</a:t>
            </a:r>
            <a:r>
              <a:rPr lang="el-GR" altLang="zh-CN" dirty="0" smtClean="0"/>
              <a:t> δ </a:t>
            </a:r>
            <a:r>
              <a:rPr lang="en-US" altLang="zh-CN" dirty="0" smtClean="0"/>
              <a:t>=(x-</a:t>
            </a:r>
            <a:r>
              <a:rPr lang="en-US" altLang="zh-CN" dirty="0" err="1" smtClean="0"/>
              <a:t>aγ</a:t>
            </a:r>
            <a:r>
              <a:rPr lang="en-US" altLang="zh-CN" dirty="0" smtClean="0"/>
              <a:t>)r</a:t>
            </a:r>
            <a:r>
              <a:rPr lang="en-US" altLang="zh-CN" baseline="30000" dirty="0" smtClean="0"/>
              <a:t>-1</a:t>
            </a:r>
            <a:r>
              <a:rPr lang="en-US" altLang="zh-CN" dirty="0" smtClean="0"/>
              <a:t> mod (n-1)</a:t>
            </a:r>
          </a:p>
          <a:p>
            <a:pPr lvl="1"/>
            <a:r>
              <a:rPr lang="zh-CN" altLang="en-US" dirty="0" smtClean="0"/>
              <a:t>定义</a:t>
            </a:r>
            <a:r>
              <a:rPr lang="en-US" altLang="zh-CN" dirty="0" err="1" smtClean="0"/>
              <a:t>ver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(x,(</a:t>
            </a:r>
            <a:r>
              <a:rPr lang="el-GR" altLang="zh-CN" dirty="0" smtClean="0"/>
              <a:t>γ</a:t>
            </a:r>
            <a:r>
              <a:rPr lang="en-US" altLang="zh-CN" dirty="0" smtClean="0"/>
              <a:t>,</a:t>
            </a:r>
            <a:r>
              <a:rPr lang="el-GR" altLang="zh-CN" dirty="0" smtClean="0"/>
              <a:t>δ</a:t>
            </a:r>
            <a:r>
              <a:rPr lang="en-US" altLang="zh-CN" dirty="0" smtClean="0"/>
              <a:t>))=</a:t>
            </a:r>
            <a:r>
              <a:rPr lang="en-US" altLang="zh-CN" dirty="0" err="1" smtClean="0"/>
              <a:t>true⟺b</a:t>
            </a:r>
            <a:r>
              <a:rPr lang="el-GR" altLang="zh-CN" baseline="30000" dirty="0" smtClean="0"/>
              <a:t>γ</a:t>
            </a:r>
            <a:r>
              <a:rPr lang="el-GR" altLang="zh-CN" dirty="0" smtClean="0"/>
              <a:t>γ</a:t>
            </a:r>
            <a:r>
              <a:rPr lang="el-GR" altLang="zh-CN" baseline="30000" dirty="0" smtClean="0"/>
              <a:t>δ</a:t>
            </a:r>
            <a:r>
              <a:rPr lang="el-GR" altLang="zh-CN" dirty="0" smtClean="0"/>
              <a:t>≡</a:t>
            </a:r>
            <a:r>
              <a:rPr lang="en-US" altLang="zh-CN" dirty="0" err="1" smtClean="0"/>
              <a:t>g</a:t>
            </a:r>
            <a:r>
              <a:rPr lang="en-US" altLang="zh-CN" baseline="30000" dirty="0" err="1" smtClean="0"/>
              <a:t>x</a:t>
            </a:r>
            <a:r>
              <a:rPr lang="en-US" altLang="zh-CN" dirty="0" smtClean="0"/>
              <a:t> (mod n)</a:t>
            </a:r>
          </a:p>
          <a:p>
            <a:r>
              <a:rPr lang="zh-CN" altLang="en-US" dirty="0" smtClean="0"/>
              <a:t>因为签名与一个随机数</a:t>
            </a:r>
            <a:r>
              <a:rPr lang="en-US" altLang="zh-CN" dirty="0" smtClean="0"/>
              <a:t>r</a:t>
            </a:r>
            <a:r>
              <a:rPr lang="zh-CN" altLang="en-US" dirty="0" smtClean="0"/>
              <a:t>相关，因此签名的结果不唯一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ElGamal</a:t>
            </a:r>
            <a:r>
              <a:rPr lang="zh-CN" altLang="en-US" dirty="0" smtClean="0"/>
              <a:t>签名方案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ElGamal</a:t>
            </a:r>
            <a:r>
              <a:rPr lang="zh-CN" altLang="en-US" dirty="0" smtClean="0"/>
              <a:t>签名方案证明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因为</a:t>
            </a:r>
            <a:r>
              <a:rPr lang="el-GR" altLang="zh-CN" dirty="0" smtClean="0"/>
              <a:t>δ </a:t>
            </a:r>
            <a:r>
              <a:rPr lang="en-US" altLang="zh-CN" dirty="0" smtClean="0"/>
              <a:t>=(x-</a:t>
            </a:r>
            <a:r>
              <a:rPr lang="en-US" altLang="zh-CN" dirty="0" err="1" smtClean="0"/>
              <a:t>aγ</a:t>
            </a:r>
            <a:r>
              <a:rPr lang="en-US" altLang="zh-CN" dirty="0" smtClean="0"/>
              <a:t>)r</a:t>
            </a:r>
            <a:r>
              <a:rPr lang="en-US" altLang="zh-CN" baseline="30000" dirty="0" smtClean="0"/>
              <a:t>-1</a:t>
            </a:r>
            <a:r>
              <a:rPr lang="en-US" altLang="zh-CN" dirty="0" smtClean="0"/>
              <a:t> mod (n-1)</a:t>
            </a:r>
          </a:p>
          <a:p>
            <a:pPr lvl="1"/>
            <a:r>
              <a:rPr lang="zh-CN" altLang="en-US" dirty="0" smtClean="0"/>
              <a:t>有</a:t>
            </a:r>
            <a:r>
              <a:rPr lang="en-US" altLang="zh-CN" dirty="0" smtClean="0"/>
              <a:t>r</a:t>
            </a:r>
            <a:r>
              <a:rPr lang="el-GR" altLang="zh-CN" dirty="0" smtClean="0"/>
              <a:t>δ</a:t>
            </a:r>
            <a:r>
              <a:rPr lang="en-US" altLang="zh-CN" dirty="0" smtClean="0"/>
              <a:t>+</a:t>
            </a:r>
            <a:r>
              <a:rPr lang="en-US" altLang="zh-CN" dirty="0" err="1" smtClean="0"/>
              <a:t>aγ</a:t>
            </a:r>
            <a:r>
              <a:rPr lang="en-US" altLang="zh-CN" dirty="0" smtClean="0"/>
              <a:t>=x mod (n-1)</a:t>
            </a:r>
          </a:p>
          <a:p>
            <a:pPr lvl="1"/>
            <a:r>
              <a:rPr lang="zh-CN" altLang="en-US" dirty="0" smtClean="0"/>
              <a:t>即有</a:t>
            </a:r>
            <a:r>
              <a:rPr lang="en-US" altLang="zh-CN" dirty="0" smtClean="0"/>
              <a:t>r</a:t>
            </a:r>
            <a:r>
              <a:rPr lang="el-GR" altLang="zh-CN" dirty="0" smtClean="0"/>
              <a:t>δ</a:t>
            </a:r>
            <a:r>
              <a:rPr lang="en-US" altLang="zh-CN" dirty="0" smtClean="0"/>
              <a:t>+</a:t>
            </a:r>
            <a:r>
              <a:rPr lang="en-US" altLang="zh-CN" dirty="0" err="1" smtClean="0"/>
              <a:t>aγ</a:t>
            </a:r>
            <a:r>
              <a:rPr lang="en-US" altLang="zh-CN" dirty="0" smtClean="0"/>
              <a:t>=k(n-1)+x </a:t>
            </a:r>
          </a:p>
          <a:p>
            <a:pPr lvl="1"/>
            <a:r>
              <a:rPr lang="zh-CN" altLang="en-US" dirty="0" smtClean="0"/>
              <a:t>因而</a:t>
            </a:r>
            <a:r>
              <a:rPr lang="en-US" altLang="zh-CN" dirty="0" err="1" smtClean="0"/>
              <a:t>b</a:t>
            </a:r>
            <a:r>
              <a:rPr lang="en-US" altLang="zh-CN" baseline="30000" dirty="0" err="1" smtClean="0"/>
              <a:t>γ</a:t>
            </a:r>
            <a:r>
              <a:rPr lang="en-US" altLang="zh-CN" dirty="0" err="1" smtClean="0"/>
              <a:t>γ</a:t>
            </a:r>
            <a:r>
              <a:rPr lang="en-US" altLang="zh-CN" baseline="30000" dirty="0" err="1" smtClean="0"/>
              <a:t>δ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g</a:t>
            </a:r>
            <a:r>
              <a:rPr lang="en-US" altLang="zh-CN" baseline="30000" dirty="0" err="1" smtClean="0"/>
              <a:t>aγ</a:t>
            </a:r>
            <a:r>
              <a:rPr lang="en-US" altLang="zh-CN" dirty="0" err="1" smtClean="0"/>
              <a:t>g</a:t>
            </a:r>
            <a:r>
              <a:rPr lang="en-US" altLang="zh-CN" baseline="30000" dirty="0" err="1" smtClean="0"/>
              <a:t>rδ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g</a:t>
            </a:r>
            <a:r>
              <a:rPr lang="en-US" altLang="zh-CN" baseline="30000" dirty="0" err="1" smtClean="0"/>
              <a:t>aγ+rδ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g</a:t>
            </a:r>
            <a:r>
              <a:rPr lang="en-US" altLang="zh-CN" baseline="30000" dirty="0" err="1" smtClean="0"/>
              <a:t>k</a:t>
            </a:r>
            <a:r>
              <a:rPr lang="en-US" altLang="zh-CN" baseline="30000" dirty="0" smtClean="0"/>
              <a:t>(n-1)+x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g</a:t>
            </a:r>
            <a:r>
              <a:rPr lang="en-US" altLang="zh-CN" baseline="30000" dirty="0" err="1" smtClean="0"/>
              <a:t>x</a:t>
            </a:r>
            <a:r>
              <a:rPr lang="en-US" altLang="zh-CN" dirty="0" smtClean="0"/>
              <a:t> (mod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7031</TotalTime>
  <Words>7685</Words>
  <Application>Microsoft Office PowerPoint</Application>
  <PresentationFormat>全屏显示(4:3)</PresentationFormat>
  <Paragraphs>1054</Paragraphs>
  <Slides>106</Slides>
  <Notes>53</Notes>
  <HiddenSlides>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106</vt:i4>
      </vt:variant>
    </vt:vector>
  </HeadingPairs>
  <TitlesOfParts>
    <vt:vector size="112" baseType="lpstr">
      <vt:lpstr>龙腾四海</vt:lpstr>
      <vt:lpstr>位图图像</vt:lpstr>
      <vt:lpstr>Document</vt:lpstr>
      <vt:lpstr>BMP 图像</vt:lpstr>
      <vt:lpstr>Equation</vt:lpstr>
      <vt:lpstr>MathType 6.0 Equation</vt:lpstr>
      <vt:lpstr>公开密钥算法</vt:lpstr>
      <vt:lpstr>公开密钥算法</vt:lpstr>
      <vt:lpstr>公开密钥算法</vt:lpstr>
      <vt:lpstr>公开密钥算法</vt:lpstr>
      <vt:lpstr>公开密钥算法</vt:lpstr>
      <vt:lpstr>公开密钥算法</vt:lpstr>
      <vt:lpstr>公开密钥算法</vt:lpstr>
      <vt:lpstr>公开密钥算法</vt:lpstr>
      <vt:lpstr>Diffie-Hellman算法</vt:lpstr>
      <vt:lpstr>离散对数问题</vt:lpstr>
      <vt:lpstr>离散对数问题</vt:lpstr>
      <vt:lpstr>离散对数问题</vt:lpstr>
      <vt:lpstr>Diffie-Hellman算法</vt:lpstr>
      <vt:lpstr>Diffie-Hellman算法</vt:lpstr>
      <vt:lpstr>Diffie-Hellman算法</vt:lpstr>
      <vt:lpstr>Diffie-Hellman算法</vt:lpstr>
      <vt:lpstr>Diffie-Hellman算法</vt:lpstr>
      <vt:lpstr>Diffie-Hellman算法</vt:lpstr>
      <vt:lpstr>课后练习</vt:lpstr>
      <vt:lpstr>ElGamal算法</vt:lpstr>
      <vt:lpstr>ElGamal算法</vt:lpstr>
      <vt:lpstr>ElGamal算法举例</vt:lpstr>
      <vt:lpstr>离散对数问题的算法</vt:lpstr>
      <vt:lpstr>离散对数问题的算法</vt:lpstr>
      <vt:lpstr>离散对数问题的算法</vt:lpstr>
      <vt:lpstr>离散对数问题的算法</vt:lpstr>
      <vt:lpstr>Shanks算法举例</vt:lpstr>
      <vt:lpstr>Shanks算法举例</vt:lpstr>
      <vt:lpstr>课堂练习</vt:lpstr>
      <vt:lpstr>RSA算法</vt:lpstr>
      <vt:lpstr>RSA算法</vt:lpstr>
      <vt:lpstr>RSA算法</vt:lpstr>
      <vt:lpstr>RSA算法</vt:lpstr>
      <vt:lpstr>RSA算法</vt:lpstr>
      <vt:lpstr>RSA算法</vt:lpstr>
      <vt:lpstr>RSA算法的复杂度</vt:lpstr>
      <vt:lpstr>平方-乘算法计算模指数</vt:lpstr>
      <vt:lpstr>平方-乘算法计算模指数</vt:lpstr>
      <vt:lpstr>平方-乘算法示例</vt:lpstr>
      <vt:lpstr>扩展欧几里得算法求逆</vt:lpstr>
      <vt:lpstr>扩展欧几里得算法求逆</vt:lpstr>
      <vt:lpstr>RSA算法的分析</vt:lpstr>
      <vt:lpstr>RSA算法的分析</vt:lpstr>
      <vt:lpstr>随机平方算法</vt:lpstr>
      <vt:lpstr>幻灯片 45</vt:lpstr>
      <vt:lpstr>平方数的选择</vt:lpstr>
      <vt:lpstr>RSA算法的分析</vt:lpstr>
      <vt:lpstr>二次筛法</vt:lpstr>
      <vt:lpstr>二次筛法</vt:lpstr>
      <vt:lpstr>RSA算法的分析</vt:lpstr>
      <vt:lpstr>RSA算法的分析</vt:lpstr>
      <vt:lpstr>RSA算法的分析</vt:lpstr>
      <vt:lpstr>课堂练习</vt:lpstr>
      <vt:lpstr>RSA算法的分析</vt:lpstr>
      <vt:lpstr>RSA算法的分析</vt:lpstr>
      <vt:lpstr>RSA算法的分析</vt:lpstr>
      <vt:lpstr>RSA算法的分析</vt:lpstr>
      <vt:lpstr>RSA算法的分析</vt:lpstr>
      <vt:lpstr>RSA算法的分析</vt:lpstr>
      <vt:lpstr>RSA算法的分析</vt:lpstr>
      <vt:lpstr>RSA算法的分析</vt:lpstr>
      <vt:lpstr>RSA算法的分析</vt:lpstr>
      <vt:lpstr>RSA算法的分析</vt:lpstr>
      <vt:lpstr>RSA算法的分析</vt:lpstr>
      <vt:lpstr>RSA算法的分析</vt:lpstr>
      <vt:lpstr>RSA算法的分析</vt:lpstr>
      <vt:lpstr>RSA算法的分析</vt:lpstr>
      <vt:lpstr>RSA算法的分析</vt:lpstr>
      <vt:lpstr>RSA算法的分析</vt:lpstr>
      <vt:lpstr>RSA算法的分析</vt:lpstr>
      <vt:lpstr>RSA算法的分析</vt:lpstr>
      <vt:lpstr>RSA算法的分析</vt:lpstr>
      <vt:lpstr>RSA算法的分析</vt:lpstr>
      <vt:lpstr>对RSA的选择密文攻击</vt:lpstr>
      <vt:lpstr>对RSA的选择密文攻击</vt:lpstr>
      <vt:lpstr>对RSA的公共模攻击</vt:lpstr>
      <vt:lpstr> </vt:lpstr>
      <vt:lpstr>对RSA的小解密指数攻击</vt:lpstr>
      <vt:lpstr>RSA算法的分析</vt:lpstr>
      <vt:lpstr>幻灯片 80</vt:lpstr>
      <vt:lpstr>幻灯片 81</vt:lpstr>
      <vt:lpstr>椭圆曲线密码</vt:lpstr>
      <vt:lpstr>椭圆曲线密码</vt:lpstr>
      <vt:lpstr>椭圆曲线密码</vt:lpstr>
      <vt:lpstr>椭圆曲线密码</vt:lpstr>
      <vt:lpstr>椭圆曲线密码</vt:lpstr>
      <vt:lpstr>椭圆曲线密码</vt:lpstr>
      <vt:lpstr>椭圆曲线密码举例</vt:lpstr>
      <vt:lpstr>课堂练习</vt:lpstr>
      <vt:lpstr>签名方案(数字签名)</vt:lpstr>
      <vt:lpstr>签名方案</vt:lpstr>
      <vt:lpstr>签名方案</vt:lpstr>
      <vt:lpstr>签名方案</vt:lpstr>
      <vt:lpstr>签名方案</vt:lpstr>
      <vt:lpstr>RSA签名方案</vt:lpstr>
      <vt:lpstr>RSA签名方案</vt:lpstr>
      <vt:lpstr>RSA签名方案</vt:lpstr>
      <vt:lpstr>ElGamal签名方案</vt:lpstr>
      <vt:lpstr>ElGamal签名方案</vt:lpstr>
      <vt:lpstr>ElGamal签名方案举例</vt:lpstr>
      <vt:lpstr>ElGamal签名方案举例</vt:lpstr>
      <vt:lpstr>课堂练习</vt:lpstr>
      <vt:lpstr>数字签名标准</vt:lpstr>
      <vt:lpstr>幻灯片 104</vt:lpstr>
      <vt:lpstr>公开密钥算法</vt:lpstr>
      <vt:lpstr>公开密钥算法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课程简介</dc:title>
  <dc:creator>Administrator</dc:creator>
  <cp:lastModifiedBy>user</cp:lastModifiedBy>
  <cp:revision>548</cp:revision>
  <dcterms:created xsi:type="dcterms:W3CDTF">2012-07-21T01:40:47Z</dcterms:created>
  <dcterms:modified xsi:type="dcterms:W3CDTF">2018-06-09T03:17:16Z</dcterms:modified>
</cp:coreProperties>
</file>