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5"/>
  </p:notesMasterIdLst>
  <p:handoutMasterIdLst>
    <p:handoutMasterId r:id="rId196"/>
  </p:handoutMasterIdLst>
  <p:sldIdLst>
    <p:sldId id="256" r:id="rId2"/>
    <p:sldId id="325" r:id="rId3"/>
    <p:sldId id="563" r:id="rId4"/>
    <p:sldId id="562" r:id="rId5"/>
    <p:sldId id="326" r:id="rId6"/>
    <p:sldId id="327" r:id="rId7"/>
    <p:sldId id="328" r:id="rId8"/>
    <p:sldId id="329" r:id="rId9"/>
    <p:sldId id="331" r:id="rId10"/>
    <p:sldId id="333" r:id="rId11"/>
    <p:sldId id="334" r:id="rId12"/>
    <p:sldId id="335" r:id="rId13"/>
    <p:sldId id="336" r:id="rId14"/>
    <p:sldId id="337" r:id="rId15"/>
    <p:sldId id="338" r:id="rId16"/>
    <p:sldId id="332" r:id="rId17"/>
    <p:sldId id="339" r:id="rId18"/>
    <p:sldId id="340" r:id="rId19"/>
    <p:sldId id="351" r:id="rId20"/>
    <p:sldId id="341" r:id="rId21"/>
    <p:sldId id="398" r:id="rId22"/>
    <p:sldId id="399" r:id="rId23"/>
    <p:sldId id="416" r:id="rId24"/>
    <p:sldId id="417" r:id="rId25"/>
    <p:sldId id="418" r:id="rId26"/>
    <p:sldId id="400" r:id="rId27"/>
    <p:sldId id="401" r:id="rId28"/>
    <p:sldId id="377" r:id="rId29"/>
    <p:sldId id="378" r:id="rId30"/>
    <p:sldId id="381" r:id="rId31"/>
    <p:sldId id="383" r:id="rId32"/>
    <p:sldId id="385" r:id="rId33"/>
    <p:sldId id="386" r:id="rId34"/>
    <p:sldId id="387" r:id="rId35"/>
    <p:sldId id="388" r:id="rId36"/>
    <p:sldId id="389" r:id="rId37"/>
    <p:sldId id="390" r:id="rId38"/>
    <p:sldId id="391" r:id="rId39"/>
    <p:sldId id="392" r:id="rId40"/>
    <p:sldId id="393" r:id="rId41"/>
    <p:sldId id="394" r:id="rId42"/>
    <p:sldId id="395" r:id="rId43"/>
    <p:sldId id="396" r:id="rId44"/>
    <p:sldId id="403" r:id="rId45"/>
    <p:sldId id="405" r:id="rId46"/>
    <p:sldId id="406" r:id="rId47"/>
    <p:sldId id="407" r:id="rId48"/>
    <p:sldId id="408" r:id="rId49"/>
    <p:sldId id="409" r:id="rId50"/>
    <p:sldId id="410" r:id="rId51"/>
    <p:sldId id="413" r:id="rId52"/>
    <p:sldId id="411" r:id="rId53"/>
    <p:sldId id="412" r:id="rId54"/>
    <p:sldId id="414" r:id="rId55"/>
    <p:sldId id="415" r:id="rId56"/>
    <p:sldId id="420" r:id="rId57"/>
    <p:sldId id="546" r:id="rId58"/>
    <p:sldId id="422" r:id="rId59"/>
    <p:sldId id="423" r:id="rId60"/>
    <p:sldId id="425" r:id="rId61"/>
    <p:sldId id="421" r:id="rId62"/>
    <p:sldId id="426" r:id="rId63"/>
    <p:sldId id="427" r:id="rId64"/>
    <p:sldId id="429" r:id="rId65"/>
    <p:sldId id="428" r:id="rId66"/>
    <p:sldId id="430" r:id="rId67"/>
    <p:sldId id="431" r:id="rId68"/>
    <p:sldId id="432" r:id="rId69"/>
    <p:sldId id="433" r:id="rId70"/>
    <p:sldId id="434" r:id="rId71"/>
    <p:sldId id="435" r:id="rId72"/>
    <p:sldId id="436" r:id="rId73"/>
    <p:sldId id="437" r:id="rId74"/>
    <p:sldId id="438" r:id="rId75"/>
    <p:sldId id="439" r:id="rId76"/>
    <p:sldId id="441" r:id="rId77"/>
    <p:sldId id="442" r:id="rId78"/>
    <p:sldId id="444" r:id="rId79"/>
    <p:sldId id="561" r:id="rId80"/>
    <p:sldId id="343" r:id="rId81"/>
    <p:sldId id="345" r:id="rId82"/>
    <p:sldId id="346" r:id="rId83"/>
    <p:sldId id="347" r:id="rId84"/>
    <p:sldId id="344" r:id="rId85"/>
    <p:sldId id="352" r:id="rId86"/>
    <p:sldId id="354" r:id="rId87"/>
    <p:sldId id="373" r:id="rId88"/>
    <p:sldId id="355" r:id="rId89"/>
    <p:sldId id="357" r:id="rId90"/>
    <p:sldId id="356" r:id="rId91"/>
    <p:sldId id="419" r:id="rId92"/>
    <p:sldId id="358" r:id="rId93"/>
    <p:sldId id="359" r:id="rId94"/>
    <p:sldId id="353" r:id="rId95"/>
    <p:sldId id="348" r:id="rId96"/>
    <p:sldId id="350" r:id="rId97"/>
    <p:sldId id="361" r:id="rId98"/>
    <p:sldId id="362" r:id="rId99"/>
    <p:sldId id="363" r:id="rId100"/>
    <p:sldId id="364" r:id="rId101"/>
    <p:sldId id="365" r:id="rId102"/>
    <p:sldId id="366" r:id="rId103"/>
    <p:sldId id="367" r:id="rId104"/>
    <p:sldId id="368" r:id="rId105"/>
    <p:sldId id="372" r:id="rId106"/>
    <p:sldId id="369" r:id="rId107"/>
    <p:sldId id="370" r:id="rId108"/>
    <p:sldId id="371" r:id="rId109"/>
    <p:sldId id="384" r:id="rId110"/>
    <p:sldId id="547" r:id="rId111"/>
    <p:sldId id="548" r:id="rId112"/>
    <p:sldId id="374" r:id="rId113"/>
    <p:sldId id="549" r:id="rId114"/>
    <p:sldId id="552" r:id="rId115"/>
    <p:sldId id="530" r:id="rId116"/>
    <p:sldId id="531" r:id="rId117"/>
    <p:sldId id="532" r:id="rId118"/>
    <p:sldId id="533" r:id="rId119"/>
    <p:sldId id="534" r:id="rId120"/>
    <p:sldId id="535" r:id="rId121"/>
    <p:sldId id="536" r:id="rId122"/>
    <p:sldId id="537" r:id="rId123"/>
    <p:sldId id="538" r:id="rId124"/>
    <p:sldId id="539" r:id="rId125"/>
    <p:sldId id="540" r:id="rId126"/>
    <p:sldId id="541" r:id="rId127"/>
    <p:sldId id="542" r:id="rId128"/>
    <p:sldId id="446" r:id="rId129"/>
    <p:sldId id="495" r:id="rId130"/>
    <p:sldId id="447" r:id="rId131"/>
    <p:sldId id="448" r:id="rId132"/>
    <p:sldId id="449" r:id="rId133"/>
    <p:sldId id="450" r:id="rId134"/>
    <p:sldId id="451" r:id="rId135"/>
    <p:sldId id="492" r:id="rId136"/>
    <p:sldId id="462" r:id="rId137"/>
    <p:sldId id="463" r:id="rId138"/>
    <p:sldId id="464" r:id="rId139"/>
    <p:sldId id="497" r:id="rId140"/>
    <p:sldId id="553" r:id="rId141"/>
    <p:sldId id="560" r:id="rId142"/>
    <p:sldId id="499" r:id="rId143"/>
    <p:sldId id="498" r:id="rId144"/>
    <p:sldId id="500" r:id="rId145"/>
    <p:sldId id="501" r:id="rId146"/>
    <p:sldId id="502" r:id="rId147"/>
    <p:sldId id="554" r:id="rId148"/>
    <p:sldId id="508" r:id="rId149"/>
    <p:sldId id="509" r:id="rId150"/>
    <p:sldId id="511" r:id="rId151"/>
    <p:sldId id="512" r:id="rId152"/>
    <p:sldId id="513" r:id="rId153"/>
    <p:sldId id="514" r:id="rId154"/>
    <p:sldId id="515" r:id="rId155"/>
    <p:sldId id="516" r:id="rId156"/>
    <p:sldId id="517" r:id="rId157"/>
    <p:sldId id="504" r:id="rId158"/>
    <p:sldId id="505" r:id="rId159"/>
    <p:sldId id="555" r:id="rId160"/>
    <p:sldId id="506" r:id="rId161"/>
    <p:sldId id="556" r:id="rId162"/>
    <p:sldId id="557" r:id="rId163"/>
    <p:sldId id="518" r:id="rId164"/>
    <p:sldId id="558" r:id="rId165"/>
    <p:sldId id="507" r:id="rId166"/>
    <p:sldId id="520" r:id="rId167"/>
    <p:sldId id="521" r:id="rId168"/>
    <p:sldId id="522" r:id="rId169"/>
    <p:sldId id="559" r:id="rId170"/>
    <p:sldId id="526" r:id="rId171"/>
    <p:sldId id="524" r:id="rId172"/>
    <p:sldId id="467" r:id="rId173"/>
    <p:sldId id="468" r:id="rId174"/>
    <p:sldId id="469" r:id="rId175"/>
    <p:sldId id="470" r:id="rId176"/>
    <p:sldId id="471" r:id="rId177"/>
    <p:sldId id="472" r:id="rId178"/>
    <p:sldId id="473" r:id="rId179"/>
    <p:sldId id="474" r:id="rId180"/>
    <p:sldId id="475" r:id="rId181"/>
    <p:sldId id="476" r:id="rId182"/>
    <p:sldId id="477" r:id="rId183"/>
    <p:sldId id="478" r:id="rId184"/>
    <p:sldId id="479" r:id="rId185"/>
    <p:sldId id="480" r:id="rId186"/>
    <p:sldId id="527" r:id="rId187"/>
    <p:sldId id="528" r:id="rId188"/>
    <p:sldId id="529" r:id="rId189"/>
    <p:sldId id="543" r:id="rId190"/>
    <p:sldId id="544" r:id="rId191"/>
    <p:sldId id="545" r:id="rId192"/>
    <p:sldId id="481" r:id="rId193"/>
    <p:sldId id="564" r:id="rId19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90" autoAdjust="0"/>
    <p:restoredTop sz="90893" autoAdjust="0"/>
  </p:normalViewPr>
  <p:slideViewPr>
    <p:cSldViewPr>
      <p:cViewPr>
        <p:scale>
          <a:sx n="66" d="100"/>
          <a:sy n="66" d="100"/>
        </p:scale>
        <p:origin x="-1734"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260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handoutMaster" Target="handoutMasters/handoutMaster1.xml"/><Relationship Id="rId20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viewProps" Target="viewProp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notesMaster" Target="notesMasters/notesMaster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1.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59FB3F-BC93-4F66-98D0-5E917D790E10}" type="datetimeFigureOut">
              <a:rPr lang="zh-CN" altLang="en-US" smtClean="0"/>
              <a:pPr/>
              <a:t>2018/5/10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9705C5-6379-416C-A51B-4B8B68C2DEE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D09503-07B6-45DA-8709-BB87B1B84A11}" type="datetimeFigureOut">
              <a:rPr lang="zh-CN" altLang="en-US" smtClean="0"/>
              <a:pPr/>
              <a:t>2018/5/10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0EB5A6-B313-4610-82C4-D560288290F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密码学是一门既古老又年轻，即简单又深奥的学科</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80000"/>
              </a:lnSpc>
            </a:pPr>
            <a:r>
              <a:rPr lang="zh-CN" altLang="en-US" sz="2400" dirty="0" smtClean="0"/>
              <a:t>扩散（</a:t>
            </a:r>
            <a:r>
              <a:rPr lang="en-US" altLang="zh-CN" sz="2400" dirty="0" smtClean="0"/>
              <a:t>Diffusion) </a:t>
            </a:r>
          </a:p>
          <a:p>
            <a:pPr lvl="1" eaLnBrk="1" hangingPunct="1">
              <a:lnSpc>
                <a:spcPct val="80000"/>
              </a:lnSpc>
            </a:pPr>
            <a:r>
              <a:rPr lang="zh-CN" altLang="en-US" sz="2000" dirty="0" smtClean="0">
                <a:solidFill>
                  <a:srgbClr val="000099"/>
                </a:solidFill>
              </a:rPr>
              <a:t>明文的统计结构被扩散</a:t>
            </a:r>
            <a:r>
              <a:rPr lang="en-US" altLang="zh-CN" sz="2000" dirty="0" smtClean="0">
                <a:solidFill>
                  <a:srgbClr val="000099"/>
                </a:solidFill>
              </a:rPr>
              <a:t>,</a:t>
            </a:r>
            <a:r>
              <a:rPr lang="zh-CN" altLang="en-US" sz="2000" dirty="0" smtClean="0">
                <a:solidFill>
                  <a:srgbClr val="000099"/>
                </a:solidFill>
              </a:rPr>
              <a:t>使得明文和密文之间的统计关系尽量复杂</a:t>
            </a:r>
          </a:p>
          <a:p>
            <a:pPr lvl="1" eaLnBrk="1" hangingPunct="1">
              <a:lnSpc>
                <a:spcPct val="80000"/>
              </a:lnSpc>
            </a:pPr>
            <a:r>
              <a:rPr lang="zh-CN" altLang="en-US" sz="2000" dirty="0" smtClean="0">
                <a:solidFill>
                  <a:srgbClr val="000099"/>
                </a:solidFill>
              </a:rPr>
              <a:t>明文的微小改变会导致密文的巨大变化</a:t>
            </a:r>
          </a:p>
          <a:p>
            <a:pPr eaLnBrk="1" hangingPunct="1">
              <a:lnSpc>
                <a:spcPct val="80000"/>
              </a:lnSpc>
            </a:pPr>
            <a:r>
              <a:rPr lang="zh-CN" altLang="en-US" sz="2400" dirty="0" smtClean="0"/>
              <a:t>混乱</a:t>
            </a:r>
            <a:r>
              <a:rPr lang="en-US" altLang="zh-CN" sz="2400" dirty="0" smtClean="0"/>
              <a:t>(Confusion)</a:t>
            </a:r>
          </a:p>
          <a:p>
            <a:pPr lvl="1" eaLnBrk="1" hangingPunct="1">
              <a:lnSpc>
                <a:spcPct val="80000"/>
              </a:lnSpc>
            </a:pPr>
            <a:r>
              <a:rPr lang="zh-CN" altLang="en-US" sz="2000" dirty="0" smtClean="0">
                <a:solidFill>
                  <a:srgbClr val="000099"/>
                </a:solidFill>
              </a:rPr>
              <a:t>使得密文的统计特性与密钥的取值之间的关系尽量复杂</a:t>
            </a:r>
          </a:p>
          <a:p>
            <a:pPr lvl="1" eaLnBrk="1" hangingPunct="1">
              <a:lnSpc>
                <a:spcPct val="80000"/>
              </a:lnSpc>
            </a:pPr>
            <a:r>
              <a:rPr lang="zh-CN" altLang="en-US" sz="2000" dirty="0" smtClean="0">
                <a:solidFill>
                  <a:srgbClr val="000099"/>
                </a:solidFill>
              </a:rPr>
              <a:t>密钥的微小改变会导致密文的巨大变化</a:t>
            </a:r>
          </a:p>
          <a:p>
            <a:pPr eaLnBrk="1" hangingPunct="1">
              <a:lnSpc>
                <a:spcPct val="80000"/>
              </a:lnSpc>
            </a:pPr>
            <a:r>
              <a:rPr lang="zh-CN" altLang="en-US" sz="2400" dirty="0" smtClean="0"/>
              <a:t>扩散和混乱的结果</a:t>
            </a:r>
          </a:p>
          <a:p>
            <a:pPr lvl="1" eaLnBrk="1" hangingPunct="1">
              <a:lnSpc>
                <a:spcPct val="80000"/>
              </a:lnSpc>
            </a:pPr>
            <a:r>
              <a:rPr lang="zh-CN" altLang="en-US" sz="2000" dirty="0" smtClean="0">
                <a:solidFill>
                  <a:srgbClr val="000099"/>
                </a:solidFill>
              </a:rPr>
              <a:t>密文的数字序列呈现随机数的特性</a:t>
            </a:r>
          </a:p>
          <a:p>
            <a:r>
              <a:rPr lang="zh-CN" altLang="en-US" dirty="0" smtClean="0"/>
              <a:t>为了达到这一目标，</a:t>
            </a:r>
            <a:r>
              <a:rPr lang="en-US" altLang="zh-CN" dirty="0" smtClean="0"/>
              <a:t>S</a:t>
            </a:r>
            <a:r>
              <a:rPr lang="zh-CN" altLang="en-US" dirty="0" smtClean="0"/>
              <a:t>盒的设计是至关重要的</a:t>
            </a:r>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完美的</a:t>
            </a:r>
            <a:r>
              <a:rPr lang="en-US" altLang="zh-CN" dirty="0" smtClean="0"/>
              <a:t>SPN</a:t>
            </a:r>
            <a:r>
              <a:rPr lang="zh-CN" altLang="en-US" dirty="0" smtClean="0"/>
              <a:t>，不论</a:t>
            </a:r>
            <a:r>
              <a:rPr lang="en-US" altLang="zh-CN" dirty="0" smtClean="0"/>
              <a:t>x</a:t>
            </a:r>
            <a:r>
              <a:rPr lang="zh-CN" altLang="en-US" dirty="0" smtClean="0"/>
              <a:t>取何值</a:t>
            </a:r>
            <a:r>
              <a:rPr lang="en-US" altLang="zh-CN" dirty="0" smtClean="0"/>
              <a:t>,</a:t>
            </a:r>
            <a:r>
              <a:rPr lang="zh-CN" altLang="en-US" dirty="0" smtClean="0"/>
              <a:t>看起来都是极其混乱的</a:t>
            </a:r>
          </a:p>
          <a:p>
            <a:r>
              <a:rPr lang="zh-CN" altLang="en-US" dirty="0" smtClean="0"/>
              <a:t>完美的</a:t>
            </a:r>
            <a:r>
              <a:rPr lang="en-US" altLang="zh-CN" dirty="0" smtClean="0"/>
              <a:t>SPN</a:t>
            </a:r>
            <a:r>
              <a:rPr lang="zh-CN" altLang="en-US" dirty="0" smtClean="0"/>
              <a:t>，只能通过穷举</a:t>
            </a:r>
            <a:r>
              <a:rPr lang="en-US" altLang="zh-CN" dirty="0" smtClean="0"/>
              <a:t>k</a:t>
            </a:r>
            <a:r>
              <a:rPr lang="zh-CN" altLang="en-US" dirty="0" smtClean="0"/>
              <a:t>加密</a:t>
            </a:r>
            <a:r>
              <a:rPr lang="en-US" altLang="zh-CN" dirty="0" smtClean="0"/>
              <a:t>x</a:t>
            </a:r>
            <a:r>
              <a:rPr lang="zh-CN" altLang="en-US" dirty="0" smtClean="0"/>
              <a:t>，结果和</a:t>
            </a:r>
            <a:r>
              <a:rPr lang="en-US" altLang="zh-CN" dirty="0" smtClean="0"/>
              <a:t>y</a:t>
            </a:r>
            <a:r>
              <a:rPr lang="zh-CN" altLang="en-US" dirty="0" smtClean="0"/>
              <a:t>进行比较</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S</a:t>
            </a:r>
            <a:r>
              <a:rPr lang="zh-CN" altLang="en-US" dirty="0" smtClean="0"/>
              <a:t>盒设计不当，可能弱化</a:t>
            </a:r>
            <a:r>
              <a:rPr lang="en-US" altLang="zh-CN" dirty="0" smtClean="0"/>
              <a:t>SPN</a:t>
            </a:r>
            <a:r>
              <a:rPr lang="zh-CN" altLang="en-US" dirty="0" smtClean="0"/>
              <a:t>的安全性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实际上，</a:t>
            </a:r>
            <a:r>
              <a:rPr lang="en-US" altLang="zh-CN" dirty="0" smtClean="0"/>
              <a:t>S</a:t>
            </a:r>
            <a:r>
              <a:rPr lang="zh-CN" altLang="en-US" dirty="0" smtClean="0"/>
              <a:t>盒的设计可能是不完美的，可能存在某些输入输出比特之间呈现概率线性关系，即前式的运算结果偏差不为</a:t>
            </a:r>
            <a:r>
              <a:rPr lang="en-US" altLang="zh-CN" dirty="0" smtClean="0"/>
              <a:t>0</a:t>
            </a:r>
          </a:p>
          <a:p>
            <a:r>
              <a:rPr lang="zh-CN" altLang="en-US" dirty="0" smtClean="0"/>
              <a:t>线性逼近，即找到输入和输出的部分比特，能在最大概率上具有线性关系</a:t>
            </a:r>
            <a:endParaRPr lang="en-US" altLang="zh-CN" dirty="0" smtClean="0"/>
          </a:p>
          <a:p>
            <a:r>
              <a:rPr lang="zh-CN" altLang="en-US" dirty="0" smtClean="0"/>
              <a:t>偏差越大，相关比特越“逼近”线性关系</a:t>
            </a:r>
          </a:p>
          <a:p>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30</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可以将</a:t>
            </a:r>
            <a:r>
              <a:rPr lang="en-US" altLang="zh-CN" dirty="0" smtClean="0"/>
              <a:t>256</a:t>
            </a:r>
            <a:r>
              <a:rPr lang="zh-CN" altLang="en-US" dirty="0" smtClean="0"/>
              <a:t>种组合形式下的</a:t>
            </a:r>
            <a:r>
              <a:rPr lang="en-US" altLang="zh-CN" dirty="0" smtClean="0"/>
              <a:t>N</a:t>
            </a:r>
            <a:r>
              <a:rPr lang="en-US" altLang="zh-CN" baseline="-25000" dirty="0" smtClean="0"/>
              <a:t>L</a:t>
            </a:r>
            <a:r>
              <a:rPr lang="en-US" altLang="zh-CN" dirty="0" smtClean="0"/>
              <a:t>(</a:t>
            </a:r>
            <a:r>
              <a:rPr lang="en-US" altLang="zh-CN" dirty="0" err="1" smtClean="0"/>
              <a:t>a,b</a:t>
            </a:r>
            <a:r>
              <a:rPr lang="en-US" altLang="zh-CN" dirty="0" smtClean="0"/>
              <a:t>)</a:t>
            </a:r>
            <a:r>
              <a:rPr lang="zh-CN" altLang="en-US" dirty="0" smtClean="0"/>
              <a:t>计算结果构成线性逼近表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40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通过寻找偏差绝对值较大的</a:t>
            </a:r>
            <a:r>
              <a:rPr lang="en-US" altLang="zh-CN" dirty="0" smtClean="0"/>
              <a:t>S</a:t>
            </a:r>
            <a:r>
              <a:rPr lang="zh-CN" altLang="en-US" dirty="0" smtClean="0"/>
              <a:t>盒输入输出位，分析整个</a:t>
            </a:r>
            <a:r>
              <a:rPr lang="en-US" altLang="zh-CN" dirty="0" smtClean="0"/>
              <a:t>SPN</a:t>
            </a:r>
            <a:r>
              <a:rPr lang="zh-CN" altLang="en-US" dirty="0" smtClean="0"/>
              <a:t>的线性特征，寻找线性链</a:t>
            </a:r>
          </a:p>
          <a:p>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43</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注意教材的印刷错误</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48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观察</a:t>
            </a:r>
            <a:r>
              <a:rPr lang="en-US" altLang="zh-CN" smtClean="0"/>
              <a:t>SPN</a:t>
            </a:r>
            <a:r>
              <a:rPr lang="zh-CN" altLang="en-US" smtClean="0"/>
              <a:t>网络的最后一段</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52</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57</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58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通过乘积构成一个非幂等的密码，再通过对该乘积密码进行迭代进一步增加变换的复杂度</a:t>
            </a:r>
            <a:endParaRPr lang="en-US" altLang="zh-CN" dirty="0" smtClean="0"/>
          </a:p>
          <a:p>
            <a:r>
              <a:rPr lang="zh-CN" altLang="en-US" dirty="0" smtClean="0"/>
              <a:t>安全性还包括分组长度和密钥长度</a:t>
            </a:r>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扩散率越大，说明</a:t>
            </a:r>
            <a:r>
              <a:rPr lang="en-US" altLang="zh-CN" smtClean="0"/>
              <a:t>x’</a:t>
            </a:r>
            <a:r>
              <a:rPr lang="zh-CN" altLang="en-US" smtClean="0"/>
              <a:t>和</a:t>
            </a:r>
            <a:r>
              <a:rPr lang="en-US" altLang="zh-CN" smtClean="0"/>
              <a:t>y’</a:t>
            </a:r>
            <a:r>
              <a:rPr lang="zh-CN" altLang="en-US" smtClean="0"/>
              <a:t>的概率线性关系越明显</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66</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659CF8-7744-400A-8C7C-758B52490606}" type="slidenum">
              <a:rPr lang="en-US" altLang="zh-CN">
                <a:solidFill>
                  <a:prstClr val="black"/>
                </a:solidFill>
              </a:rPr>
              <a:pPr/>
              <a:t>79</a:t>
            </a:fld>
            <a:endParaRPr lang="en-US" altLang="zh-CN">
              <a:solidFill>
                <a:prstClr val="black"/>
              </a:solidFill>
            </a:endParaRPr>
          </a:p>
        </p:txBody>
      </p:sp>
      <p:sp>
        <p:nvSpPr>
          <p:cNvPr id="1443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438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AU" altLang="zh-CN"/>
              <a:t>The process of decryption with a Feistel cipher is essentially the same as the encryption process. The rule is as follows: Use the ciphertext as input to the algorithm, but use the subkeys </a:t>
            </a:r>
            <a:r>
              <a:rPr lang="en-AU" altLang="zh-CN" i="1"/>
              <a:t>Ki </a:t>
            </a:r>
            <a:r>
              <a:rPr lang="en-AU" altLang="zh-CN"/>
              <a:t>in reverse order. That is, use </a:t>
            </a:r>
            <a:r>
              <a:rPr lang="en-AU" altLang="zh-CN" i="1"/>
              <a:t>Kn </a:t>
            </a:r>
            <a:r>
              <a:rPr lang="en-AU" altLang="zh-CN"/>
              <a:t>in the first round, </a:t>
            </a:r>
            <a:r>
              <a:rPr lang="en-AU" altLang="zh-CN" i="1"/>
              <a:t>Kn</a:t>
            </a:r>
            <a:r>
              <a:rPr lang="en-AU" altLang="zh-CN">
                <a:latin typeface="Arial"/>
              </a:rPr>
              <a:t>–</a:t>
            </a:r>
            <a:r>
              <a:rPr lang="en-AU" altLang="zh-CN"/>
              <a:t>1 in the second round, and so on until </a:t>
            </a:r>
            <a:r>
              <a:rPr lang="en-AU" altLang="zh-CN" i="1"/>
              <a:t>K</a:t>
            </a:r>
            <a:r>
              <a:rPr lang="en-AU" altLang="zh-CN"/>
              <a:t>1 is used in the last round. This is a nice feature because it means we need not implement two different algorithms, one for encryption and one for decryption.</a:t>
            </a:r>
          </a:p>
          <a:p>
            <a:endParaRPr lang="zh-CN" alt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DES</a:t>
            </a:r>
            <a:r>
              <a:rPr lang="zh-CN" altLang="en-US" smtClean="0"/>
              <a:t>算法成为一个世界范围内的标准已经近</a:t>
            </a:r>
            <a:r>
              <a:rPr lang="en-US" altLang="zh-CN" smtClean="0"/>
              <a:t>30</a:t>
            </a:r>
            <a:r>
              <a:rPr lang="zh-CN" altLang="en-US" smtClean="0"/>
              <a:t>年了，尽管它带有过去时代的特征，但很好的抵抗了多年的密码分析。直至今日，除了最强有力的敌手外，对其他的攻击仍然是安全的</a:t>
            </a:r>
            <a:endParaRPr lang="en-US" altLang="zh-CN"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mtClean="0"/>
              <a:t>上世纪</a:t>
            </a:r>
            <a:r>
              <a:rPr lang="en-US" altLang="zh-CN" smtClean="0"/>
              <a:t>70</a:t>
            </a:r>
            <a:r>
              <a:rPr lang="zh-CN" altLang="en-US" smtClean="0"/>
              <a:t>年代初，非军用密码学的研究处于比较混乱的状态，在此领域几乎没有研究论文发表。很多人知道军方采用特殊编码的设备进行通信，但懂得密码学的这门科学的人基本都受到国家安全局</a:t>
            </a:r>
            <a:r>
              <a:rPr lang="en-US" altLang="zh-CN" smtClean="0"/>
              <a:t>(NSA)</a:t>
            </a:r>
            <a:r>
              <a:rPr lang="zh-CN" altLang="en-US" smtClean="0"/>
              <a:t>的控制</a:t>
            </a:r>
            <a:endParaRPr lang="en-US" altLang="zh-CN" smtClean="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80</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2D47317-5690-4E1C-AD0D-D6E25C425EA4}" type="slidenum">
              <a:rPr lang="en-US" altLang="zh-CN">
                <a:ea typeface="宋体" charset="-122"/>
              </a:rPr>
              <a:pPr/>
              <a:t>81</a:t>
            </a:fld>
            <a:endParaRPr lang="en-US" altLang="zh-CN">
              <a:ea typeface="宋体" charset="-122"/>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zh-CN" altLang="en-US" smtClean="0">
                <a:ea typeface="宋体" charset="-122"/>
              </a:rPr>
              <a:t>美国国家标准局（</a:t>
            </a:r>
            <a:r>
              <a:rPr lang="en-US" altLang="zh-CN" smtClean="0">
                <a:ea typeface="宋体" charset="-122"/>
              </a:rPr>
              <a:t>NBS</a:t>
            </a:r>
            <a:r>
              <a:rPr lang="zh-CN" altLang="en-US" smtClean="0">
                <a:ea typeface="宋体" charset="-122"/>
              </a:rPr>
              <a:t>）是美国唯一的一个全国性官方标准化机构，后更名为国家标准与技术研究所</a:t>
            </a:r>
            <a:r>
              <a:rPr lang="en-US" altLang="zh-CN" smtClean="0">
                <a:ea typeface="宋体" charset="-122"/>
              </a:rPr>
              <a:t>(NIST)</a:t>
            </a:r>
            <a:endParaRPr lang="zh-CN" altLang="en-US" smtClean="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E7258C9-C4D9-4170-BD81-B0E0D870E44A}" type="slidenum">
              <a:rPr lang="en-US" altLang="zh-CN">
                <a:ea typeface="宋体" charset="-122"/>
              </a:rPr>
              <a:pPr/>
              <a:t>82</a:t>
            </a:fld>
            <a:endParaRPr lang="en-US" altLang="zh-CN">
              <a:ea typeface="宋体" charset="-122"/>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altLang="zh-CN" smtClean="0">
                <a:ea typeface="宋体" charset="-122"/>
              </a:rPr>
              <a:t>NBS</a:t>
            </a:r>
            <a:r>
              <a:rPr lang="zh-CN" altLang="en-US" smtClean="0">
                <a:ea typeface="宋体" charset="-122"/>
              </a:rPr>
              <a:t>与</a:t>
            </a:r>
            <a:r>
              <a:rPr lang="en-US" altLang="zh-CN" smtClean="0">
                <a:ea typeface="宋体" charset="-122"/>
              </a:rPr>
              <a:t>IBM</a:t>
            </a:r>
            <a:r>
              <a:rPr lang="zh-CN" altLang="en-US" smtClean="0">
                <a:ea typeface="宋体" charset="-122"/>
              </a:rPr>
              <a:t>达成了协议，</a:t>
            </a:r>
            <a:r>
              <a:rPr lang="en-US" altLang="zh-CN" smtClean="0">
                <a:ea typeface="宋体" charset="-122"/>
              </a:rPr>
              <a:t>IBM</a:t>
            </a:r>
            <a:r>
              <a:rPr lang="zh-CN" altLang="en-US" smtClean="0">
                <a:ea typeface="宋体" charset="-122"/>
              </a:rPr>
              <a:t>将免去所有使用该算法的许可证费用</a:t>
            </a:r>
            <a:endParaRPr lang="en-US" altLang="zh-CN" smtClean="0">
              <a:ea typeface="宋体" charset="-122"/>
            </a:endParaRPr>
          </a:p>
          <a:p>
            <a:pPr eaLnBrk="1" hangingPunct="1"/>
            <a:r>
              <a:rPr lang="en-US" altLang="zh-CN" smtClean="0">
                <a:ea typeface="宋体" charset="-122"/>
              </a:rPr>
              <a:t>NBS</a:t>
            </a:r>
            <a:r>
              <a:rPr lang="zh-CN" altLang="en-US" smtClean="0">
                <a:ea typeface="宋体" charset="-122"/>
              </a:rPr>
              <a:t>获得了</a:t>
            </a:r>
            <a:r>
              <a:rPr lang="en-US" altLang="zh-CN" smtClean="0">
                <a:ea typeface="宋体" charset="-122"/>
              </a:rPr>
              <a:t>NSA</a:t>
            </a:r>
            <a:r>
              <a:rPr lang="zh-CN" altLang="en-US" smtClean="0">
                <a:ea typeface="宋体" charset="-122"/>
              </a:rPr>
              <a:t>的帮助</a:t>
            </a:r>
            <a:endParaRPr lang="zh-CN" altLang="zh-CN" smtClean="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018D9C80-325D-42E0-995C-0E2ECC2B5DB9}" type="slidenum">
              <a:rPr lang="en-US" altLang="zh-CN">
                <a:ea typeface="宋体" charset="-122"/>
              </a:rPr>
              <a:pPr/>
              <a:t>83</a:t>
            </a:fld>
            <a:endParaRPr lang="en-US" altLang="zh-CN">
              <a:ea typeface="宋体" charset="-122"/>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zh-CN" altLang="en-US" smtClean="0">
                <a:ea typeface="宋体" charset="-122"/>
              </a:rPr>
              <a:t>美国国家标准学会（</a:t>
            </a:r>
            <a:r>
              <a:rPr lang="en-US" altLang="zh-CN" smtClean="0">
                <a:ea typeface="宋体" charset="-122"/>
              </a:rPr>
              <a:t>ANSI</a:t>
            </a:r>
            <a:r>
              <a:rPr lang="zh-CN" altLang="en-US" smtClean="0">
                <a:ea typeface="宋体" charset="-122"/>
              </a:rPr>
              <a:t>）实际上已经成为美国的国家标准化中心，美国各界的标准化活动都围绕它进行。美国国家标准学会是一个非赢利性的民间标准化团体，通过它使政府有关部门和民间的标准化组织相互配合，起到了联邦政府和民间标准化系统之间的桥梁作用。</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IBM</a:t>
            </a:r>
            <a:r>
              <a:rPr lang="zh-CN" altLang="en-US" smtClean="0"/>
              <a:t>使用的算法是</a:t>
            </a:r>
            <a:r>
              <a:rPr lang="en-US" altLang="zh-CN" smtClean="0"/>
              <a:t>128</a:t>
            </a:r>
            <a:r>
              <a:rPr lang="zh-CN" altLang="en-US" smtClean="0"/>
              <a:t>位密钥</a:t>
            </a:r>
            <a:r>
              <a:rPr lang="en-US" altLang="zh-CN" smtClean="0"/>
              <a:t>(</a:t>
            </a:r>
            <a:r>
              <a:rPr lang="zh-CN" altLang="en-US" smtClean="0"/>
              <a:t>有效位</a:t>
            </a:r>
            <a:r>
              <a:rPr lang="en-US" altLang="zh-CN" smtClean="0"/>
              <a:t>112)</a:t>
            </a:r>
            <a:r>
              <a:rPr lang="zh-CN" altLang="en-US" smtClean="0"/>
              <a:t>，提交的方案是</a:t>
            </a:r>
            <a:r>
              <a:rPr lang="en-US" altLang="zh-CN" smtClean="0"/>
              <a:t>64</a:t>
            </a:r>
            <a:r>
              <a:rPr lang="zh-CN" altLang="en-US" smtClean="0"/>
              <a:t>位密钥，最后实际使用的是</a:t>
            </a:r>
            <a:r>
              <a:rPr lang="en-US" altLang="zh-CN" smtClean="0"/>
              <a:t>64</a:t>
            </a:r>
            <a:r>
              <a:rPr lang="zh-CN" altLang="en-US" smtClean="0"/>
              <a:t>位中，有</a:t>
            </a:r>
            <a:r>
              <a:rPr lang="en-US" altLang="zh-CN" smtClean="0"/>
              <a:t>8</a:t>
            </a:r>
            <a:r>
              <a:rPr lang="zh-CN" altLang="en-US" smtClean="0"/>
              <a:t>位作为奇偶校验位使用，有效的只有</a:t>
            </a:r>
            <a:r>
              <a:rPr lang="en-US" altLang="zh-CN" smtClean="0"/>
              <a:t>56</a:t>
            </a:r>
            <a:r>
              <a:rPr lang="zh-CN" altLang="en-US" smtClean="0"/>
              <a:t>位</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84</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首先将消息分组成长度为</a:t>
            </a:r>
            <a:r>
              <a:rPr lang="en-US" altLang="zh-CN" dirty="0" smtClean="0"/>
              <a:t>64</a:t>
            </a:r>
            <a:r>
              <a:rPr lang="zh-CN" altLang="en-US" dirty="0" smtClean="0"/>
              <a:t>位的分组，处理对象为</a:t>
            </a:r>
            <a:r>
              <a:rPr lang="en-US" altLang="zh-CN" dirty="0" smtClean="0"/>
              <a:t>64</a:t>
            </a:r>
            <a:r>
              <a:rPr lang="zh-CN" altLang="en-US" dirty="0" smtClean="0"/>
              <a:t>位的明文</a:t>
            </a:r>
            <a:r>
              <a:rPr lang="en-US" altLang="zh-CN" dirty="0" smtClean="0"/>
              <a:t>x</a:t>
            </a:r>
          </a:p>
          <a:p>
            <a:r>
              <a:rPr lang="zh-CN" altLang="en-US" dirty="0" smtClean="0"/>
              <a:t>开始迭代前，先对明文</a:t>
            </a:r>
            <a:r>
              <a:rPr lang="en-US" altLang="zh-CN" dirty="0" smtClean="0"/>
              <a:t>x</a:t>
            </a:r>
            <a:r>
              <a:rPr lang="zh-CN" altLang="en-US" dirty="0" smtClean="0"/>
              <a:t>做初始变换</a:t>
            </a:r>
            <a:r>
              <a:rPr lang="en-US" altLang="zh-CN" dirty="0" smtClean="0"/>
              <a:t>IP</a:t>
            </a:r>
            <a:r>
              <a:rPr lang="zh-CN" altLang="en-US" dirty="0" smtClean="0"/>
              <a:t>；迭代结束后，对迭代结果做逆变换</a:t>
            </a:r>
            <a:r>
              <a:rPr lang="en-US" altLang="zh-CN" dirty="0" smtClean="0"/>
              <a:t>IP</a:t>
            </a:r>
            <a:r>
              <a:rPr lang="en-US" altLang="zh-CN" baseline="30000" dirty="0" smtClean="0"/>
              <a:t>-1</a:t>
            </a:r>
            <a:r>
              <a:rPr lang="zh-CN" altLang="en-US" dirty="0" smtClean="0"/>
              <a:t>得到密文</a:t>
            </a:r>
            <a:r>
              <a:rPr lang="en-US" altLang="zh-CN" dirty="0" smtClean="0"/>
              <a:t>y</a:t>
            </a:r>
          </a:p>
          <a:p>
            <a:r>
              <a:rPr lang="en-US" altLang="zh-CN" dirty="0" smtClean="0"/>
              <a:t>64</a:t>
            </a:r>
            <a:r>
              <a:rPr lang="zh-CN" altLang="en-US" dirty="0" smtClean="0"/>
              <a:t>位密钥被编排成</a:t>
            </a:r>
            <a:r>
              <a:rPr lang="en-US" altLang="zh-CN" dirty="0" smtClean="0"/>
              <a:t>16</a:t>
            </a:r>
            <a:r>
              <a:rPr lang="zh-CN" altLang="en-US" dirty="0" smtClean="0"/>
              <a:t>个</a:t>
            </a:r>
            <a:r>
              <a:rPr lang="en-US" altLang="zh-CN" dirty="0" smtClean="0"/>
              <a:t>48</a:t>
            </a:r>
            <a:r>
              <a:rPr lang="zh-CN" altLang="en-US" dirty="0" smtClean="0"/>
              <a:t>位的轮密钥</a:t>
            </a:r>
            <a:endParaRPr lang="en-US" altLang="zh-CN" dirty="0" smtClean="0"/>
          </a:p>
          <a:p>
            <a:pPr lvl="1"/>
            <a:r>
              <a:rPr lang="zh-CN" altLang="en-US" dirty="0" smtClean="0"/>
              <a:t>输入的</a:t>
            </a:r>
            <a:r>
              <a:rPr lang="en-US" altLang="zh-CN" dirty="0" smtClean="0"/>
              <a:t>64</a:t>
            </a:r>
            <a:r>
              <a:rPr lang="zh-CN" altLang="en-US" dirty="0" smtClean="0"/>
              <a:t>位密钥中，第</a:t>
            </a:r>
            <a:r>
              <a:rPr lang="en-US" altLang="zh-CN" dirty="0" smtClean="0"/>
              <a:t>8n(n=1,2,...,8)</a:t>
            </a:r>
            <a:r>
              <a:rPr lang="zh-CN" altLang="en-US" dirty="0" smtClean="0"/>
              <a:t>位是奇偶校验位，因此</a:t>
            </a:r>
            <a:r>
              <a:rPr lang="en-US" altLang="zh-CN" dirty="0" smtClean="0"/>
              <a:t>DES</a:t>
            </a:r>
            <a:r>
              <a:rPr lang="zh-CN" altLang="en-US" dirty="0" smtClean="0"/>
              <a:t>的有效密钥是</a:t>
            </a:r>
            <a:r>
              <a:rPr lang="en-US" altLang="zh-CN" dirty="0" smtClean="0"/>
              <a:t>56</a:t>
            </a:r>
            <a:r>
              <a:rPr lang="zh-CN" altLang="en-US" dirty="0" smtClean="0"/>
              <a:t>位</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85</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输出</a:t>
            </a:r>
            <a:r>
              <a:rPr lang="en-US" altLang="zh-CN" smtClean="0"/>
              <a:t>y</a:t>
            </a:r>
            <a:r>
              <a:rPr lang="zh-CN" altLang="en-US" smtClean="0"/>
              <a:t>前的置换是其逆置换，实际上对安全性无影响</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86</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90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记录代替规则的数据结构称为</a:t>
            </a:r>
            <a:r>
              <a:rPr lang="en-US" altLang="zh-CN" smtClean="0"/>
              <a:t>S</a:t>
            </a:r>
            <a:r>
              <a:rPr lang="zh-CN" altLang="en-US" smtClean="0"/>
              <a:t>盒</a:t>
            </a:r>
            <a:endParaRPr lang="en-US" altLang="zh-CN" smtClean="0"/>
          </a:p>
          <a:p>
            <a:r>
              <a:rPr lang="zh-CN" altLang="en-US" smtClean="0"/>
              <a:t>记录置换规则的数据结构称为</a:t>
            </a:r>
            <a:r>
              <a:rPr lang="en-US" altLang="zh-CN" smtClean="0"/>
              <a:t>P</a:t>
            </a:r>
            <a:r>
              <a:rPr lang="zh-CN" altLang="en-US" smtClean="0"/>
              <a:t>盒</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函数</a:t>
            </a:r>
            <a:r>
              <a:rPr lang="en-US" altLang="zh-CN" dirty="0" smtClean="0"/>
              <a:t>f</a:t>
            </a:r>
            <a:r>
              <a:rPr lang="zh-CN" altLang="en-US" dirty="0" smtClean="0"/>
              <a:t>输入</a:t>
            </a:r>
            <a:r>
              <a:rPr lang="en-US" altLang="zh-CN" dirty="0" smtClean="0"/>
              <a:t>32</a:t>
            </a:r>
            <a:r>
              <a:rPr lang="zh-CN" altLang="en-US" dirty="0" smtClean="0"/>
              <a:t>位的</a:t>
            </a:r>
            <a:r>
              <a:rPr lang="en-US" altLang="zh-CN" dirty="0" smtClean="0"/>
              <a:t>R</a:t>
            </a:r>
            <a:r>
              <a:rPr lang="en-US" altLang="zh-CN" baseline="30000" dirty="0" smtClean="0"/>
              <a:t>i-1</a:t>
            </a:r>
            <a:r>
              <a:rPr lang="zh-CN" altLang="en-US" dirty="0" smtClean="0"/>
              <a:t>和</a:t>
            </a:r>
            <a:r>
              <a:rPr lang="en-US" altLang="zh-CN" dirty="0" smtClean="0"/>
              <a:t>48</a:t>
            </a:r>
            <a:r>
              <a:rPr lang="zh-CN" altLang="en-US" dirty="0" smtClean="0"/>
              <a:t>位的</a:t>
            </a:r>
            <a:r>
              <a:rPr lang="en-US" altLang="zh-CN" dirty="0" err="1" smtClean="0"/>
              <a:t>k</a:t>
            </a:r>
            <a:r>
              <a:rPr lang="en-US" altLang="zh-CN" baseline="30000" dirty="0" err="1" smtClean="0"/>
              <a:t>i</a:t>
            </a:r>
            <a:endParaRPr lang="en-US" altLang="zh-CN" baseline="30000" dirty="0" smtClean="0"/>
          </a:p>
          <a:p>
            <a:r>
              <a:rPr lang="zh-CN" altLang="en-US" dirty="0" smtClean="0"/>
              <a:t>输出</a:t>
            </a:r>
            <a:r>
              <a:rPr lang="en-US" altLang="zh-CN" dirty="0" smtClean="0"/>
              <a:t>32</a:t>
            </a:r>
            <a:r>
              <a:rPr lang="zh-CN" altLang="en-US" dirty="0" smtClean="0"/>
              <a:t>位值，与</a:t>
            </a:r>
            <a:r>
              <a:rPr lang="en-US" altLang="zh-CN" dirty="0" smtClean="0"/>
              <a:t>L</a:t>
            </a:r>
            <a:r>
              <a:rPr lang="en-US" altLang="zh-CN" baseline="30000" dirty="0" smtClean="0"/>
              <a:t>i-1</a:t>
            </a:r>
            <a:r>
              <a:rPr lang="zh-CN" altLang="en-US" dirty="0" smtClean="0"/>
              <a:t>异或成为</a:t>
            </a:r>
            <a:r>
              <a:rPr lang="en-US" altLang="zh-CN" dirty="0" err="1" smtClean="0"/>
              <a:t>R</a:t>
            </a:r>
            <a:r>
              <a:rPr lang="en-US" altLang="zh-CN" baseline="30000" dirty="0" err="1" smtClean="0"/>
              <a:t>i</a:t>
            </a:r>
            <a:endParaRPr lang="en-US" altLang="zh-CN" baseline="30000" dirty="0" smtClean="0"/>
          </a:p>
          <a:p>
            <a:r>
              <a:rPr lang="zh-CN" altLang="en-US" dirty="0" smtClean="0"/>
              <a:t>函数处理过程如下</a:t>
            </a:r>
            <a:endParaRPr lang="en-US" altLang="zh-CN" dirty="0" smtClean="0"/>
          </a:p>
          <a:p>
            <a:pPr lvl="1"/>
            <a:r>
              <a:rPr lang="zh-CN" altLang="en-US" dirty="0" smtClean="0"/>
              <a:t>首先使用扩展置换</a:t>
            </a:r>
            <a:r>
              <a:rPr lang="en-US" altLang="zh-CN" dirty="0" smtClean="0"/>
              <a:t>E</a:t>
            </a:r>
            <a:r>
              <a:rPr lang="zh-CN" altLang="en-US" dirty="0" smtClean="0"/>
              <a:t>将</a:t>
            </a:r>
            <a:r>
              <a:rPr lang="en-US" altLang="zh-CN" dirty="0" smtClean="0"/>
              <a:t>R</a:t>
            </a:r>
            <a:r>
              <a:rPr lang="en-US" altLang="zh-CN" baseline="30000" dirty="0" smtClean="0"/>
              <a:t>i-1</a:t>
            </a:r>
            <a:r>
              <a:rPr lang="zh-CN" altLang="en-US" dirty="0" smtClean="0"/>
              <a:t>扩展成</a:t>
            </a:r>
            <a:r>
              <a:rPr lang="en-US" altLang="zh-CN" dirty="0" smtClean="0"/>
              <a:t>48</a:t>
            </a:r>
            <a:r>
              <a:rPr lang="zh-CN" altLang="en-US" dirty="0" smtClean="0"/>
              <a:t>位，然后与</a:t>
            </a:r>
            <a:r>
              <a:rPr lang="en-US" altLang="zh-CN" dirty="0" err="1" smtClean="0"/>
              <a:t>k</a:t>
            </a:r>
            <a:r>
              <a:rPr lang="en-US" altLang="zh-CN" baseline="30000" dirty="0" err="1" smtClean="0"/>
              <a:t>i</a:t>
            </a:r>
            <a:r>
              <a:rPr lang="zh-CN" altLang="en-US" dirty="0" smtClean="0"/>
              <a:t>异或，得到</a:t>
            </a:r>
            <a:r>
              <a:rPr lang="en-US" altLang="zh-CN" dirty="0" smtClean="0"/>
              <a:t>48</a:t>
            </a:r>
            <a:r>
              <a:rPr lang="zh-CN" altLang="en-US" dirty="0" smtClean="0"/>
              <a:t>位串</a:t>
            </a:r>
            <a:r>
              <a:rPr lang="en-US" altLang="zh-CN" dirty="0" smtClean="0"/>
              <a:t>B</a:t>
            </a:r>
          </a:p>
          <a:p>
            <a:pPr lvl="1"/>
            <a:r>
              <a:rPr lang="zh-CN" altLang="en-US" dirty="0" smtClean="0"/>
              <a:t>将</a:t>
            </a:r>
            <a:r>
              <a:rPr lang="en-US" altLang="zh-CN" dirty="0" smtClean="0"/>
              <a:t>B</a:t>
            </a:r>
            <a:r>
              <a:rPr lang="zh-CN" altLang="en-US" dirty="0" smtClean="0"/>
              <a:t>分成</a:t>
            </a:r>
            <a:r>
              <a:rPr lang="en-US" altLang="zh-CN" dirty="0" smtClean="0"/>
              <a:t>8</a:t>
            </a:r>
            <a:r>
              <a:rPr lang="zh-CN" altLang="en-US" dirty="0" smtClean="0"/>
              <a:t>个</a:t>
            </a:r>
            <a:r>
              <a:rPr lang="en-US" altLang="zh-CN" dirty="0" smtClean="0"/>
              <a:t>6</a:t>
            </a:r>
            <a:r>
              <a:rPr lang="zh-CN" altLang="en-US" dirty="0" smtClean="0"/>
              <a:t>位的值</a:t>
            </a:r>
            <a:r>
              <a:rPr lang="en-US" altLang="zh-CN" dirty="0" smtClean="0"/>
              <a:t>B</a:t>
            </a:r>
            <a:r>
              <a:rPr lang="en-US" altLang="zh-CN" baseline="-25000" dirty="0" smtClean="0"/>
              <a:t>1</a:t>
            </a:r>
            <a:r>
              <a:rPr lang="en-US" altLang="zh-CN" dirty="0" smtClean="0"/>
              <a:t>,B</a:t>
            </a:r>
            <a:r>
              <a:rPr lang="en-US" altLang="zh-CN" baseline="-25000" dirty="0" smtClean="0"/>
              <a:t>2</a:t>
            </a:r>
            <a:r>
              <a:rPr lang="en-US" altLang="zh-CN" dirty="0" smtClean="0"/>
              <a:t>,...,B</a:t>
            </a:r>
            <a:r>
              <a:rPr lang="en-US" altLang="zh-CN" baseline="-25000" dirty="0" smtClean="0"/>
              <a:t>8</a:t>
            </a:r>
          </a:p>
          <a:p>
            <a:pPr lvl="1"/>
            <a:r>
              <a:rPr lang="zh-CN" altLang="en-US" dirty="0" smtClean="0"/>
              <a:t>使用</a:t>
            </a:r>
            <a:r>
              <a:rPr lang="en-US" altLang="zh-CN" dirty="0" smtClean="0"/>
              <a:t>8</a:t>
            </a:r>
            <a:r>
              <a:rPr lang="zh-CN" altLang="en-US" dirty="0" smtClean="0"/>
              <a:t>个不同的</a:t>
            </a:r>
            <a:r>
              <a:rPr lang="en-US" altLang="zh-CN" dirty="0" smtClean="0"/>
              <a:t>S</a:t>
            </a:r>
            <a:r>
              <a:rPr lang="zh-CN" altLang="en-US" dirty="0" smtClean="0"/>
              <a:t>盒</a:t>
            </a:r>
            <a:r>
              <a:rPr lang="en-US" altLang="zh-CN" dirty="0" smtClean="0"/>
              <a:t>S</a:t>
            </a:r>
            <a:r>
              <a:rPr lang="en-US" altLang="zh-CN" baseline="-25000" dirty="0" smtClean="0"/>
              <a:t>1</a:t>
            </a:r>
            <a:r>
              <a:rPr lang="en-US" altLang="zh-CN" dirty="0" smtClean="0"/>
              <a:t>,S</a:t>
            </a:r>
            <a:r>
              <a:rPr lang="en-US" altLang="zh-CN" baseline="-25000" dirty="0" smtClean="0"/>
              <a:t>2</a:t>
            </a:r>
            <a:r>
              <a:rPr lang="en-US" altLang="zh-CN" dirty="0" smtClean="0"/>
              <a:t>,...,S</a:t>
            </a:r>
            <a:r>
              <a:rPr lang="en-US" altLang="zh-CN" baseline="-25000" dirty="0" smtClean="0"/>
              <a:t>8</a:t>
            </a:r>
            <a:r>
              <a:rPr lang="zh-CN" altLang="en-US" dirty="0" smtClean="0"/>
              <a:t>分别对</a:t>
            </a:r>
            <a:r>
              <a:rPr lang="en-US" altLang="zh-CN" dirty="0" smtClean="0"/>
              <a:t>B</a:t>
            </a:r>
            <a:r>
              <a:rPr lang="en-US" altLang="zh-CN" baseline="-25000" dirty="0" smtClean="0"/>
              <a:t>1</a:t>
            </a:r>
            <a:r>
              <a:rPr lang="en-US" altLang="zh-CN" dirty="0" smtClean="0"/>
              <a:t>,B</a:t>
            </a:r>
            <a:r>
              <a:rPr lang="en-US" altLang="zh-CN" baseline="-25000" dirty="0" smtClean="0"/>
              <a:t>2</a:t>
            </a:r>
            <a:r>
              <a:rPr lang="en-US" altLang="zh-CN" dirty="0" smtClean="0"/>
              <a:t>,...,B</a:t>
            </a:r>
            <a:r>
              <a:rPr lang="en-US" altLang="zh-CN" baseline="-25000" dirty="0" smtClean="0"/>
              <a:t>8</a:t>
            </a:r>
            <a:r>
              <a:rPr lang="zh-CN" altLang="en-US" dirty="0" smtClean="0"/>
              <a:t>进行压缩置换，成为</a:t>
            </a:r>
            <a:r>
              <a:rPr lang="en-US" altLang="zh-CN" dirty="0" smtClean="0"/>
              <a:t>8</a:t>
            </a:r>
            <a:r>
              <a:rPr lang="zh-CN" altLang="en-US" dirty="0" smtClean="0"/>
              <a:t>个</a:t>
            </a:r>
            <a:r>
              <a:rPr lang="en-US" altLang="zh-CN" dirty="0" smtClean="0"/>
              <a:t>4</a:t>
            </a:r>
            <a:r>
              <a:rPr lang="zh-CN" altLang="en-US" dirty="0" smtClean="0"/>
              <a:t>位的值</a:t>
            </a:r>
            <a:r>
              <a:rPr lang="en-US" altLang="zh-CN" dirty="0" smtClean="0"/>
              <a:t>C</a:t>
            </a:r>
            <a:r>
              <a:rPr lang="en-US" altLang="zh-CN" baseline="-25000" dirty="0" smtClean="0"/>
              <a:t>1</a:t>
            </a:r>
            <a:r>
              <a:rPr lang="en-US" altLang="zh-CN" dirty="0" smtClean="0"/>
              <a:t>,C</a:t>
            </a:r>
            <a:r>
              <a:rPr lang="en-US" altLang="zh-CN" baseline="-25000" dirty="0" smtClean="0"/>
              <a:t>2</a:t>
            </a:r>
            <a:r>
              <a:rPr lang="en-US" altLang="zh-CN" dirty="0" smtClean="0"/>
              <a:t>,...,C</a:t>
            </a:r>
            <a:r>
              <a:rPr lang="en-US" altLang="zh-CN" baseline="-25000" dirty="0" smtClean="0"/>
              <a:t>8</a:t>
            </a:r>
            <a:r>
              <a:rPr lang="zh-CN" altLang="en-US" dirty="0" smtClean="0"/>
              <a:t>，连接成</a:t>
            </a:r>
            <a:r>
              <a:rPr lang="en-US" altLang="zh-CN" dirty="0" smtClean="0"/>
              <a:t>32</a:t>
            </a:r>
            <a:r>
              <a:rPr lang="zh-CN" altLang="en-US" dirty="0" smtClean="0"/>
              <a:t>位串</a:t>
            </a:r>
            <a:r>
              <a:rPr lang="en-US" altLang="zh-CN" dirty="0" smtClean="0"/>
              <a:t>C</a:t>
            </a:r>
          </a:p>
          <a:p>
            <a:pPr lvl="1"/>
            <a:r>
              <a:rPr lang="zh-CN" altLang="en-US" dirty="0" smtClean="0"/>
              <a:t>对</a:t>
            </a:r>
            <a:r>
              <a:rPr lang="en-US" altLang="zh-CN" dirty="0" smtClean="0"/>
              <a:t>C</a:t>
            </a:r>
            <a:r>
              <a:rPr lang="zh-CN" altLang="en-US" dirty="0" smtClean="0"/>
              <a:t>进行置换，得到函数</a:t>
            </a:r>
            <a:r>
              <a:rPr lang="en-US" altLang="zh-CN" dirty="0" smtClean="0"/>
              <a:t>f</a:t>
            </a:r>
            <a:r>
              <a:rPr lang="zh-CN" altLang="en-US" dirty="0" smtClean="0"/>
              <a:t>的输出</a:t>
            </a:r>
          </a:p>
          <a:p>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96</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98</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1976</a:t>
            </a:r>
            <a:r>
              <a:rPr lang="zh-CN" altLang="en-US" dirty="0" smtClean="0"/>
              <a:t>年</a:t>
            </a:r>
            <a:r>
              <a:rPr lang="en-US" altLang="zh-CN" dirty="0" smtClean="0"/>
              <a:t>,NSA</a:t>
            </a:r>
            <a:r>
              <a:rPr lang="zh-CN" altLang="en-US" dirty="0" smtClean="0"/>
              <a:t>公布了几条</a:t>
            </a:r>
            <a:r>
              <a:rPr lang="en-US" altLang="zh-CN" dirty="0" smtClean="0"/>
              <a:t>S</a:t>
            </a:r>
            <a:r>
              <a:rPr lang="zh-CN" altLang="en-US" dirty="0" smtClean="0"/>
              <a:t>盒的设计原则</a:t>
            </a:r>
            <a:endParaRPr lang="en-US" altLang="zh-CN" dirty="0" smtClean="0"/>
          </a:p>
          <a:p>
            <a:r>
              <a:rPr lang="en-US" altLang="zh-CN" dirty="0" smtClean="0"/>
              <a:t>1990</a:t>
            </a:r>
            <a:r>
              <a:rPr lang="zh-CN" altLang="en-US" dirty="0" smtClean="0"/>
              <a:t>年，差分密码攻击方法提出后，</a:t>
            </a:r>
            <a:r>
              <a:rPr lang="en-US" altLang="zh-CN" dirty="0" smtClean="0"/>
              <a:t>IBM</a:t>
            </a:r>
            <a:r>
              <a:rPr lang="zh-CN" altLang="en-US" dirty="0" smtClean="0"/>
              <a:t>公布了</a:t>
            </a:r>
            <a:r>
              <a:rPr lang="en-US" altLang="zh-CN" dirty="0" smtClean="0"/>
              <a:t>S</a:t>
            </a:r>
            <a:r>
              <a:rPr lang="zh-CN" altLang="en-US" dirty="0" smtClean="0"/>
              <a:t>盒和</a:t>
            </a:r>
            <a:r>
              <a:rPr lang="en-US" altLang="zh-CN" dirty="0" smtClean="0"/>
              <a:t>P</a:t>
            </a:r>
            <a:r>
              <a:rPr lang="zh-CN" altLang="en-US" dirty="0" smtClean="0"/>
              <a:t>盒的</a:t>
            </a:r>
            <a:endParaRPr lang="en-US" altLang="zh-CN" dirty="0" smtClean="0"/>
          </a:p>
          <a:p>
            <a:r>
              <a:rPr lang="zh-CN" altLang="en-US" dirty="0" smtClean="0"/>
              <a:t>设计准则</a:t>
            </a:r>
            <a:endParaRPr lang="en-US" altLang="zh-CN" dirty="0" smtClean="0"/>
          </a:p>
          <a:p>
            <a:r>
              <a:rPr lang="en-US" altLang="zh-CN" dirty="0" smtClean="0"/>
              <a:t>1978</a:t>
            </a:r>
            <a:r>
              <a:rPr lang="zh-CN" altLang="en-US" dirty="0" smtClean="0"/>
              <a:t>年，美国参议院情报调查委员会获得最高密级许可，调查</a:t>
            </a:r>
            <a:r>
              <a:rPr lang="en-US" altLang="zh-CN" dirty="0" smtClean="0"/>
              <a:t>NSA</a:t>
            </a:r>
            <a:r>
              <a:rPr lang="zh-CN" altLang="en-US" dirty="0" smtClean="0"/>
              <a:t>在</a:t>
            </a:r>
            <a:r>
              <a:rPr lang="en-US" altLang="zh-CN" dirty="0" smtClean="0"/>
              <a:t>DES</a:t>
            </a:r>
            <a:r>
              <a:rPr lang="zh-CN" altLang="en-US" dirty="0" smtClean="0"/>
              <a:t>中是否安装有陷门，调查结果是保密的，调查结果的总结证明了</a:t>
            </a:r>
            <a:r>
              <a:rPr lang="en-US" altLang="zh-CN" dirty="0" smtClean="0"/>
              <a:t>NSA</a:t>
            </a:r>
            <a:r>
              <a:rPr lang="zh-CN" altLang="en-US" dirty="0" smtClean="0"/>
              <a:t>的清白</a:t>
            </a:r>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108</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9BD3B039-289C-45C4-8520-4BE85DAD2476}" type="slidenum">
              <a:rPr lang="en-US" altLang="zh-CN">
                <a:ea typeface="宋体" charset="-122"/>
              </a:rPr>
              <a:pPr/>
              <a:t>128</a:t>
            </a:fld>
            <a:endParaRPr lang="en-US" altLang="zh-CN">
              <a:ea typeface="宋体" charset="-122"/>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altLang="zh-CN" smtClean="0">
                <a:ea typeface="宋体" charset="-122"/>
              </a:rPr>
              <a:t>1977</a:t>
            </a:r>
            <a:r>
              <a:rPr lang="zh-CN" altLang="en-US" smtClean="0">
                <a:ea typeface="宋体" charset="-122"/>
              </a:rPr>
              <a:t>年</a:t>
            </a:r>
            <a:r>
              <a:rPr lang="en-US" altLang="zh-CN" smtClean="0">
                <a:ea typeface="宋体" charset="-122"/>
              </a:rPr>
              <a:t>1</a:t>
            </a:r>
            <a:r>
              <a:rPr lang="zh-CN" altLang="en-US" smtClean="0">
                <a:ea typeface="宋体" charset="-122"/>
              </a:rPr>
              <a:t>月正式批准使用以来，</a:t>
            </a:r>
            <a:r>
              <a:rPr lang="en-US" altLang="zh-CN" smtClean="0">
                <a:ea typeface="宋体" charset="-122"/>
              </a:rPr>
              <a:t>DES</a:t>
            </a:r>
            <a:r>
              <a:rPr lang="zh-CN" altLang="en-US" smtClean="0">
                <a:ea typeface="宋体" charset="-122"/>
              </a:rPr>
              <a:t>经受了二十几年的考验（</a:t>
            </a:r>
            <a:r>
              <a:rPr lang="en-US" altLang="zh-CN" smtClean="0">
                <a:ea typeface="宋体" charset="-122"/>
              </a:rPr>
              <a:t>5</a:t>
            </a:r>
            <a:r>
              <a:rPr lang="zh-CN" altLang="en-US" smtClean="0">
                <a:ea typeface="宋体" charset="-122"/>
              </a:rPr>
              <a:t>年由国家保密局评估一次）</a:t>
            </a:r>
          </a:p>
          <a:p>
            <a:pPr eaLnBrk="1" hangingPunct="1"/>
            <a:r>
              <a:rPr lang="zh-CN" altLang="en-US" smtClean="0">
                <a:ea typeface="宋体" charset="-122"/>
              </a:rPr>
              <a:t>随着计算机硬件水平不断提高，计算能力不断增强，</a:t>
            </a:r>
            <a:r>
              <a:rPr lang="en-US" altLang="zh-CN" smtClean="0">
                <a:ea typeface="宋体" charset="-122"/>
              </a:rPr>
              <a:t>56</a:t>
            </a:r>
            <a:r>
              <a:rPr lang="zh-CN" altLang="en-US" smtClean="0">
                <a:ea typeface="宋体" charset="-122"/>
              </a:rPr>
              <a:t>位密钥的</a:t>
            </a:r>
            <a:r>
              <a:rPr lang="en-US" altLang="zh-CN" smtClean="0">
                <a:ea typeface="宋体" charset="-122"/>
              </a:rPr>
              <a:t>DES</a:t>
            </a:r>
            <a:r>
              <a:rPr lang="zh-CN" altLang="en-US" smtClean="0">
                <a:ea typeface="宋体" charset="-122"/>
              </a:rPr>
              <a:t>算法越来越不安全</a:t>
            </a:r>
          </a:p>
          <a:p>
            <a:pPr eaLnBrk="1" hangingPunct="1"/>
            <a:r>
              <a:rPr lang="en-US" altLang="zh-CN" smtClean="0">
                <a:ea typeface="宋体" charset="-122"/>
              </a:rPr>
              <a:t>IBM</a:t>
            </a:r>
            <a:r>
              <a:rPr lang="zh-CN" altLang="en-US" smtClean="0">
                <a:ea typeface="宋体" charset="-122"/>
              </a:rPr>
              <a:t>最初提交的算法是</a:t>
            </a:r>
            <a:r>
              <a:rPr lang="en-US" altLang="zh-CN" smtClean="0">
                <a:ea typeface="宋体" charset="-122"/>
              </a:rPr>
              <a:t>112</a:t>
            </a:r>
            <a:r>
              <a:rPr lang="zh-CN" altLang="en-US" smtClean="0">
                <a:ea typeface="宋体" charset="-122"/>
              </a:rPr>
              <a:t>位，国家标准局（</a:t>
            </a:r>
            <a:r>
              <a:rPr lang="en-US" altLang="zh-CN" smtClean="0">
                <a:ea typeface="宋体" charset="-122"/>
              </a:rPr>
              <a:t>NBS</a:t>
            </a:r>
            <a:r>
              <a:rPr lang="zh-CN" altLang="en-US" smtClean="0">
                <a:ea typeface="宋体" charset="-122"/>
              </a:rPr>
              <a:t>）缩减为</a:t>
            </a:r>
            <a:r>
              <a:rPr lang="en-US" altLang="zh-CN" smtClean="0">
                <a:ea typeface="宋体" charset="-122"/>
              </a:rPr>
              <a:t>56</a:t>
            </a:r>
            <a:r>
              <a:rPr lang="zh-CN" altLang="en-US" smtClean="0">
                <a:ea typeface="宋体" charset="-122"/>
              </a:rPr>
              <a:t>位</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E8FA901B-2D90-4343-925C-AA362E8625DA}" type="slidenum">
              <a:rPr lang="en-US" altLang="zh-CN">
                <a:ea typeface="宋体" charset="-122"/>
              </a:rPr>
              <a:pPr/>
              <a:t>131</a:t>
            </a:fld>
            <a:endParaRPr lang="en-US" altLang="zh-CN">
              <a:ea typeface="宋体" charset="-122"/>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zh-CN" altLang="en-US" smtClean="0">
                <a:ea typeface="宋体" charset="-122"/>
              </a:rPr>
              <a:t>双重攻击需要大量的存储器</a:t>
            </a:r>
            <a:r>
              <a:rPr lang="en-US" altLang="zh-CN" smtClean="0">
                <a:ea typeface="宋体" charset="-122"/>
              </a:rPr>
              <a:t>: 2</a:t>
            </a:r>
            <a:r>
              <a:rPr lang="en-US" altLang="zh-CN" baseline="30000" smtClean="0">
                <a:ea typeface="宋体" charset="-122"/>
              </a:rPr>
              <a:t>56 </a:t>
            </a:r>
            <a:r>
              <a:rPr lang="en-US" altLang="zh-CN" smtClean="0">
                <a:ea typeface="宋体" charset="-122"/>
                <a:sym typeface="Symbol" pitchFamily="18" charset="2"/>
              </a:rPr>
              <a:t></a:t>
            </a:r>
            <a:r>
              <a:rPr lang="en-US" altLang="zh-CN" baseline="30000" smtClean="0">
                <a:ea typeface="宋体" charset="-122"/>
              </a:rPr>
              <a:t> </a:t>
            </a:r>
            <a:r>
              <a:rPr lang="en-US" altLang="zh-CN" smtClean="0">
                <a:ea typeface="宋体" charset="-122"/>
                <a:sym typeface="Symbol" pitchFamily="18" charset="2"/>
              </a:rPr>
              <a:t>64=10</a:t>
            </a:r>
            <a:r>
              <a:rPr lang="en-US" altLang="zh-CN" baseline="30000" smtClean="0">
                <a:ea typeface="宋体" charset="-122"/>
                <a:sym typeface="Symbol" pitchFamily="18" charset="2"/>
              </a:rPr>
              <a:t>17</a:t>
            </a:r>
            <a:r>
              <a:rPr lang="zh-CN" altLang="en-US" smtClean="0">
                <a:ea typeface="宋体" charset="-122"/>
                <a:sym typeface="Symbol" pitchFamily="18" charset="2"/>
              </a:rPr>
              <a:t>字节（约</a:t>
            </a:r>
            <a:r>
              <a:rPr lang="en-US" altLang="zh-CN" smtClean="0">
                <a:ea typeface="宋体" charset="-122"/>
                <a:sym typeface="Symbol" pitchFamily="18" charset="2"/>
              </a:rPr>
              <a:t>500</a:t>
            </a:r>
            <a:r>
              <a:rPr lang="zh-CN" altLang="en-US" smtClean="0">
                <a:ea typeface="宋体" charset="-122"/>
                <a:sym typeface="Symbol" pitchFamily="18" charset="2"/>
              </a:rPr>
              <a:t>万</a:t>
            </a:r>
            <a:r>
              <a:rPr lang="en-US" altLang="zh-CN" smtClean="0">
                <a:ea typeface="宋体" charset="-122"/>
                <a:sym typeface="Symbol" pitchFamily="18" charset="2"/>
              </a:rPr>
              <a:t>G</a:t>
            </a:r>
            <a:r>
              <a:rPr lang="zh-CN" altLang="en-US" smtClean="0">
                <a:ea typeface="宋体" charset="-122"/>
                <a:sym typeface="Symbol" pitchFamily="18" charset="2"/>
              </a:rPr>
              <a: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DB213C38-5861-4C7B-8AD0-316C24D152F2}" type="slidenum">
              <a:rPr lang="en-US" altLang="zh-CN">
                <a:ea typeface="宋体" charset="-122"/>
              </a:rPr>
              <a:pPr/>
              <a:t>132</a:t>
            </a:fld>
            <a:endParaRPr lang="en-US" altLang="zh-CN">
              <a:ea typeface="宋体"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zh-CN" altLang="en-US" smtClean="0">
                <a:ea typeface="宋体" charset="-122"/>
              </a:rPr>
              <a:t>目前还没有针对三重</a:t>
            </a:r>
            <a:r>
              <a:rPr lang="en-US" altLang="zh-CN" smtClean="0">
                <a:ea typeface="宋体" charset="-122"/>
              </a:rPr>
              <a:t>DES</a:t>
            </a:r>
            <a:r>
              <a:rPr lang="zh-CN" altLang="en-US" smtClean="0">
                <a:ea typeface="宋体" charset="-122"/>
              </a:rPr>
              <a:t>的有效实用的攻击方法</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46DAB31-B705-46CC-9BAF-E32C1D322449}" type="slidenum">
              <a:rPr lang="en-US" altLang="zh-CN">
                <a:ea typeface="宋体" charset="-122"/>
              </a:rPr>
              <a:pPr/>
              <a:t>133</a:t>
            </a:fld>
            <a:endParaRPr lang="en-US" altLang="zh-CN">
              <a:ea typeface="宋体" charset="-122"/>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zh-CN" altLang="en-US" smtClean="0">
                <a:ea typeface="宋体" charset="-122"/>
              </a:rPr>
              <a:t>从图中可以看出很难用中间相遇法攻击</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8FDB2E5C-5C36-489F-89E8-8EA3504A0106}" type="slidenum">
              <a:rPr lang="en-US" altLang="zh-CN">
                <a:ea typeface="宋体" charset="-122"/>
              </a:rPr>
              <a:pPr/>
              <a:t>134</a:t>
            </a:fld>
            <a:endParaRPr lang="en-US" altLang="zh-CN">
              <a:ea typeface="宋体" charset="-122"/>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zh-CN" altLang="en-US" smtClean="0">
                <a:ea typeface="宋体" charset="-122"/>
              </a:rPr>
              <a:t>从图中可以看出很难用中间相遇法攻击</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7AA886FC-B6F1-4101-B8DE-74B9B6D7A87B}" type="slidenum">
              <a:rPr lang="en-US" altLang="zh-CN">
                <a:ea typeface="宋体" charset="-122"/>
              </a:rPr>
              <a:pPr/>
              <a:t>135</a:t>
            </a:fld>
            <a:endParaRPr lang="en-US" altLang="zh-CN">
              <a:ea typeface="宋体" charset="-122"/>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zh-CN" altLang="en-US" sz="1200" smtClean="0"/>
              <a:t>国家标准技术研究所（</a:t>
            </a:r>
            <a:r>
              <a:rPr lang="en-US" altLang="zh-CN" sz="1200" smtClean="0"/>
              <a:t>NIST)</a:t>
            </a:r>
            <a:endParaRPr lang="zh-CN" altLang="en-US" smtClean="0">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859E3CF6-8F54-47F6-B5C3-A10DE214DF49}" type="slidenum">
              <a:rPr lang="en-US" altLang="zh-CN">
                <a:ea typeface="宋体" charset="-122"/>
              </a:rPr>
              <a:pPr/>
              <a:t>136</a:t>
            </a:fld>
            <a:endParaRPr lang="en-US" altLang="zh-CN">
              <a:ea typeface="宋体" charset="-122"/>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CN" altLang="en-US" dirty="0"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659CF8-7744-400A-8C7C-758B52490606}" type="slidenum">
              <a:rPr lang="en-US" altLang="zh-CN">
                <a:solidFill>
                  <a:prstClr val="black"/>
                </a:solidFill>
              </a:rPr>
              <a:pPr/>
              <a:t>4</a:t>
            </a:fld>
            <a:endParaRPr lang="en-US" altLang="zh-CN">
              <a:solidFill>
                <a:prstClr val="black"/>
              </a:solidFill>
            </a:endParaRPr>
          </a:p>
        </p:txBody>
      </p:sp>
      <p:sp>
        <p:nvSpPr>
          <p:cNvPr id="1443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438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AU" altLang="zh-CN"/>
              <a:t>The process of decryption with a Feistel cipher is essentially the same as the encryption process. The rule is as follows: Use the ciphertext as input to the algorithm, but use the subkeys </a:t>
            </a:r>
            <a:r>
              <a:rPr lang="en-AU" altLang="zh-CN" i="1"/>
              <a:t>Ki </a:t>
            </a:r>
            <a:r>
              <a:rPr lang="en-AU" altLang="zh-CN"/>
              <a:t>in reverse order. That is, use </a:t>
            </a:r>
            <a:r>
              <a:rPr lang="en-AU" altLang="zh-CN" i="1"/>
              <a:t>Kn </a:t>
            </a:r>
            <a:r>
              <a:rPr lang="en-AU" altLang="zh-CN"/>
              <a:t>in the first round, </a:t>
            </a:r>
            <a:r>
              <a:rPr lang="en-AU" altLang="zh-CN" i="1"/>
              <a:t>Kn</a:t>
            </a:r>
            <a:r>
              <a:rPr lang="en-AU" altLang="zh-CN">
                <a:latin typeface="Arial"/>
              </a:rPr>
              <a:t>–</a:t>
            </a:r>
            <a:r>
              <a:rPr lang="en-AU" altLang="zh-CN"/>
              <a:t>1 in the second round, and so on until </a:t>
            </a:r>
            <a:r>
              <a:rPr lang="en-AU" altLang="zh-CN" i="1"/>
              <a:t>K</a:t>
            </a:r>
            <a:r>
              <a:rPr lang="en-AU" altLang="zh-CN"/>
              <a:t>1 is used in the last round. This is a nice feature because it means we need not implement two different algorithms, one for encryption and one for decryption.</a:t>
            </a:r>
          </a:p>
          <a:p>
            <a:endParaRPr lang="zh-CN" altLang="en-AU"/>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0E177C4B-E812-4E72-B8AD-071DA0312166}" type="slidenum">
              <a:rPr lang="en-US" altLang="zh-CN">
                <a:ea typeface="宋体" charset="-122"/>
              </a:rPr>
              <a:pPr/>
              <a:t>137</a:t>
            </a:fld>
            <a:endParaRPr lang="en-US" altLang="zh-CN">
              <a:ea typeface="宋体" charset="-122"/>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zh-CN" altLang="en-US" smtClean="0">
                <a:ea typeface="宋体" charset="-122"/>
              </a:rPr>
              <a:t>澳大利亚，比利时，加拿大，哥斯达黎加，法国，德国，以色列，日本，韩国，挪威，英国及美国</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008C2CC0-4032-40D3-91D4-0486CF2F0224}" type="slidenum">
              <a:rPr lang="en-US" altLang="zh-CN">
                <a:ea typeface="宋体" charset="-122"/>
              </a:rPr>
              <a:pPr/>
              <a:t>138</a:t>
            </a:fld>
            <a:endParaRPr lang="en-US" altLang="zh-CN">
              <a:ea typeface="宋体" charset="-122"/>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用两个</a:t>
            </a:r>
            <a:r>
              <a:rPr lang="en-US" altLang="zh-CN" dirty="0" smtClean="0"/>
              <a:t>16</a:t>
            </a:r>
            <a:r>
              <a:rPr lang="zh-CN" altLang="en-US" dirty="0" smtClean="0"/>
              <a:t>进制数字表示</a:t>
            </a:r>
            <a:r>
              <a:rPr lang="en-US" altLang="zh-CN" dirty="0" err="1" smtClean="0"/>
              <a:t>π</a:t>
            </a:r>
            <a:r>
              <a:rPr lang="en-US" altLang="zh-CN" baseline="-25000" dirty="0" err="1" smtClean="0"/>
              <a:t>s</a:t>
            </a:r>
            <a:r>
              <a:rPr lang="zh-CN" altLang="en-US" dirty="0" smtClean="0"/>
              <a:t>的输入和输出</a:t>
            </a:r>
            <a:endParaRPr lang="en-US" altLang="zh-CN" dirty="0" smtClean="0"/>
          </a:p>
          <a:p>
            <a:r>
              <a:rPr lang="zh-CN" altLang="en-US" dirty="0" smtClean="0"/>
              <a:t>输入的两个</a:t>
            </a:r>
            <a:r>
              <a:rPr lang="en-US" altLang="zh-CN" dirty="0" smtClean="0"/>
              <a:t>16</a:t>
            </a:r>
            <a:r>
              <a:rPr lang="zh-CN" altLang="en-US" dirty="0" smtClean="0"/>
              <a:t>进制数字表示为</a:t>
            </a:r>
            <a:r>
              <a:rPr lang="en-US" altLang="zh-CN" dirty="0" smtClean="0"/>
              <a:t>XY</a:t>
            </a:r>
            <a:r>
              <a:rPr lang="zh-CN" altLang="en-US" dirty="0" smtClean="0"/>
              <a:t>，通过</a:t>
            </a:r>
            <a:r>
              <a:rPr lang="en-US" altLang="zh-CN" dirty="0" smtClean="0"/>
              <a:t>S</a:t>
            </a:r>
            <a:r>
              <a:rPr lang="zh-CN" altLang="en-US" dirty="0" smtClean="0"/>
              <a:t>盒可查到代替的结果</a:t>
            </a:r>
            <a:endParaRPr lang="en-US" altLang="zh-CN" dirty="0" smtClean="0"/>
          </a:p>
          <a:p>
            <a:r>
              <a:rPr lang="zh-CN" altLang="en-US" dirty="0" smtClean="0"/>
              <a:t>例如输入状态值为</a:t>
            </a:r>
            <a:r>
              <a:rPr lang="en-US" altLang="zh-CN" dirty="0" smtClean="0"/>
              <a:t>53(</a:t>
            </a:r>
            <a:r>
              <a:rPr lang="zh-CN" altLang="en-US" dirty="0" smtClean="0"/>
              <a:t>十六进制</a:t>
            </a:r>
            <a:r>
              <a:rPr lang="en-US" altLang="zh-CN" dirty="0" smtClean="0"/>
              <a:t>)</a:t>
            </a:r>
            <a:r>
              <a:rPr lang="zh-CN" altLang="en-US" dirty="0" smtClean="0"/>
              <a:t>，则输出状态是表中</a:t>
            </a:r>
            <a:r>
              <a:rPr lang="en-US" altLang="zh-CN" dirty="0" smtClean="0"/>
              <a:t>X=5</a:t>
            </a:r>
            <a:r>
              <a:rPr lang="zh-CN" altLang="en-US" dirty="0" smtClean="0"/>
              <a:t>，</a:t>
            </a:r>
            <a:r>
              <a:rPr lang="en-US" altLang="zh-CN" dirty="0" smtClean="0"/>
              <a:t>Y=3</a:t>
            </a:r>
            <a:r>
              <a:rPr lang="zh-CN" altLang="en-US" dirty="0" smtClean="0"/>
              <a:t>对应的值</a:t>
            </a:r>
            <a:r>
              <a:rPr lang="en-US" altLang="zh-CN" dirty="0" smtClean="0"/>
              <a:t>ED</a:t>
            </a:r>
            <a:r>
              <a:rPr lang="zh-CN" altLang="en-US" dirty="0" smtClean="0"/>
              <a:t>，即</a:t>
            </a:r>
            <a:r>
              <a:rPr lang="en-US" altLang="zh-CN" dirty="0" err="1" smtClean="0"/>
              <a:t>π</a:t>
            </a:r>
            <a:r>
              <a:rPr lang="en-US" altLang="zh-CN" baseline="-25000" dirty="0" err="1" smtClean="0"/>
              <a:t>s</a:t>
            </a:r>
            <a:r>
              <a:rPr lang="en-US" altLang="zh-CN" dirty="0" smtClean="0"/>
              <a:t>(53)=ED</a:t>
            </a:r>
          </a:p>
          <a:p>
            <a:r>
              <a:rPr lang="zh-CN" altLang="en-US" dirty="0" smtClean="0"/>
              <a:t>实际上，</a:t>
            </a:r>
            <a:r>
              <a:rPr lang="en-US" altLang="zh-CN" dirty="0" smtClean="0"/>
              <a:t>AES</a:t>
            </a:r>
            <a:r>
              <a:rPr lang="zh-CN" altLang="en-US" dirty="0" smtClean="0"/>
              <a:t>算法不需要存储</a:t>
            </a:r>
            <a:r>
              <a:rPr lang="en-US" altLang="zh-CN" dirty="0" smtClean="0"/>
              <a:t>S</a:t>
            </a:r>
            <a:r>
              <a:rPr lang="zh-CN" altLang="en-US" dirty="0" smtClean="0"/>
              <a:t>盒，因为输入和输出之间具有固定的代数关系</a:t>
            </a:r>
            <a:r>
              <a:rPr lang="en-US" altLang="zh-CN" dirty="0" smtClean="0"/>
              <a:t>(</a:t>
            </a:r>
            <a:r>
              <a:rPr lang="zh-CN" altLang="en-US" dirty="0" smtClean="0"/>
              <a:t>非线性关系</a:t>
            </a:r>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146</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详细解释每个函数</a:t>
            </a:r>
            <a:r>
              <a:rPr lang="en-US" altLang="zh-CN" dirty="0" err="1" smtClean="0"/>
              <a:t>BinaryToField</a:t>
            </a:r>
            <a:r>
              <a:rPr lang="zh-CN" altLang="en-US" dirty="0" smtClean="0"/>
              <a:t>、</a:t>
            </a:r>
            <a:r>
              <a:rPr lang="en-US" altLang="zh-CN" dirty="0" err="1" smtClean="0"/>
              <a:t>FieldToBinary</a:t>
            </a:r>
            <a:r>
              <a:rPr lang="zh-CN" altLang="en-US" dirty="0" smtClean="0"/>
              <a:t>和</a:t>
            </a:r>
            <a:r>
              <a:rPr lang="en-US" altLang="zh-CN" dirty="0" err="1" smtClean="0"/>
              <a:t>FieldInv</a:t>
            </a:r>
            <a:r>
              <a:rPr lang="en-US" altLang="zh-CN" dirty="0" smtClean="0"/>
              <a:t>(z)</a:t>
            </a:r>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149</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逆</a:t>
            </a:r>
            <a:r>
              <a:rPr lang="en-US" altLang="zh-CN" smtClean="0"/>
              <a:t>11010111</a:t>
            </a:r>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156</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列混合变换将每一列用新列代替</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160</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列混合变换算法中，</a:t>
            </a:r>
            <a:r>
              <a:rPr lang="en-US" altLang="zh-CN" dirty="0" err="1" smtClean="0"/>
              <a:t>FieldMult</a:t>
            </a:r>
            <a:r>
              <a:rPr lang="en-US" altLang="zh-CN" dirty="0" smtClean="0"/>
              <a:t>(g(x),f(x))</a:t>
            </a:r>
            <a:r>
              <a:rPr lang="zh-CN" altLang="en-US" dirty="0" smtClean="0"/>
              <a:t>返回两个多项式相乘的结果</a:t>
            </a:r>
            <a:endParaRPr lang="en-US" altLang="zh-CN" dirty="0" smtClean="0"/>
          </a:p>
          <a:p>
            <a:r>
              <a:rPr lang="zh-CN" altLang="en-US" dirty="0" smtClean="0"/>
              <a:t>异或符号</a:t>
            </a:r>
            <a:r>
              <a:rPr lang="zh-CN" altLang="en-US" dirty="0" smtClean="0">
                <a:latin typeface="Cambria"/>
              </a:rPr>
              <a:t>⊕表示有限域范内的加法，即</a:t>
            </a:r>
            <a:endParaRPr lang="en-US" altLang="zh-CN" dirty="0" smtClean="0">
              <a:latin typeface="Cambria"/>
            </a:endParaRPr>
          </a:p>
          <a:p>
            <a:pPr>
              <a:buNone/>
            </a:pPr>
            <a:r>
              <a:rPr lang="en-US" altLang="zh-CN" dirty="0" smtClean="0">
                <a:latin typeface="Cambria"/>
              </a:rPr>
              <a:t>	x</a:t>
            </a:r>
            <a:r>
              <a:rPr lang="en-US" altLang="zh-CN" baseline="30000" dirty="0" smtClean="0">
                <a:latin typeface="Cambria"/>
              </a:rPr>
              <a:t>i</a:t>
            </a:r>
            <a:r>
              <a:rPr lang="zh-CN" altLang="en-US" dirty="0" smtClean="0"/>
              <a:t> ⊕</a:t>
            </a:r>
            <a:r>
              <a:rPr lang="en-US" altLang="zh-CN" dirty="0" smtClean="0"/>
              <a:t>x</a:t>
            </a:r>
            <a:r>
              <a:rPr lang="en-US" altLang="zh-CN" baseline="30000" dirty="0" smtClean="0"/>
              <a:t>i</a:t>
            </a:r>
            <a:r>
              <a:rPr lang="en-US" altLang="zh-CN" dirty="0" smtClean="0"/>
              <a:t>=0</a:t>
            </a:r>
            <a:r>
              <a:rPr lang="zh-CN" altLang="en-US" dirty="0" smtClean="0"/>
              <a:t>；</a:t>
            </a:r>
            <a:r>
              <a:rPr lang="en-US" altLang="zh-CN" dirty="0" smtClean="0"/>
              <a:t>x</a:t>
            </a:r>
            <a:r>
              <a:rPr lang="en-US" altLang="zh-CN" baseline="30000" dirty="0" smtClean="0"/>
              <a:t>i</a:t>
            </a:r>
            <a:r>
              <a:rPr lang="zh-CN" altLang="en-US" dirty="0" smtClean="0"/>
              <a:t> ⊕</a:t>
            </a:r>
            <a:r>
              <a:rPr lang="en-US" altLang="zh-CN" dirty="0" err="1" smtClean="0"/>
              <a:t>x</a:t>
            </a:r>
            <a:r>
              <a:rPr lang="en-US" altLang="zh-CN" baseline="30000" dirty="0" err="1" smtClean="0"/>
              <a:t>j</a:t>
            </a:r>
            <a:r>
              <a:rPr lang="en-US" altLang="zh-CN" dirty="0" smtClean="0"/>
              <a:t> = x</a:t>
            </a:r>
            <a:r>
              <a:rPr lang="en-US" altLang="zh-CN" baseline="30000" dirty="0" smtClean="0"/>
              <a:t>i</a:t>
            </a:r>
            <a:r>
              <a:rPr lang="en-US" altLang="zh-CN" dirty="0" smtClean="0"/>
              <a:t> + </a:t>
            </a:r>
            <a:r>
              <a:rPr lang="en-US" altLang="zh-CN" dirty="0" err="1" smtClean="0"/>
              <a:t>x</a:t>
            </a:r>
            <a:r>
              <a:rPr lang="en-US" altLang="zh-CN" baseline="30000" dirty="0" err="1" smtClean="0"/>
              <a:t>j</a:t>
            </a:r>
            <a:r>
              <a:rPr lang="en-US" altLang="zh-CN" dirty="0" smtClean="0"/>
              <a:t>(</a:t>
            </a:r>
            <a:r>
              <a:rPr lang="en-US" altLang="zh-CN" dirty="0" err="1" smtClean="0"/>
              <a:t>i</a:t>
            </a:r>
            <a:r>
              <a:rPr lang="zh-CN" altLang="en-US" dirty="0" smtClean="0"/>
              <a:t>≠</a:t>
            </a:r>
            <a:r>
              <a:rPr lang="en-US" altLang="zh-CN" dirty="0" smtClean="0"/>
              <a:t>j)</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163</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算法中的</a:t>
            </a:r>
            <a:r>
              <a:rPr lang="en-US" altLang="zh-CN" dirty="0" err="1" smtClean="0"/>
              <a:t>RotWord</a:t>
            </a:r>
            <a:r>
              <a:rPr lang="zh-CN" altLang="en-US" dirty="0" smtClean="0"/>
              <a:t>，表示对字数据循环左移</a:t>
            </a:r>
            <a:r>
              <a:rPr lang="en-US" altLang="zh-CN" dirty="0" smtClean="0"/>
              <a:t>1</a:t>
            </a:r>
            <a:r>
              <a:rPr lang="zh-CN" altLang="en-US" dirty="0" smtClean="0"/>
              <a:t>个字节的距离，即</a:t>
            </a:r>
            <a:endParaRPr lang="en-US" altLang="zh-CN" dirty="0" smtClean="0"/>
          </a:p>
          <a:p>
            <a:pPr>
              <a:buNone/>
            </a:pPr>
            <a:r>
              <a:rPr lang="en-US" altLang="zh-CN" dirty="0" smtClean="0"/>
              <a:t>	</a:t>
            </a:r>
            <a:r>
              <a:rPr lang="en-US" altLang="zh-CN" dirty="0" err="1" smtClean="0"/>
              <a:t>RotWord</a:t>
            </a:r>
            <a:r>
              <a:rPr lang="en-US" altLang="zh-CN" dirty="0" smtClean="0"/>
              <a:t>(B</a:t>
            </a:r>
            <a:r>
              <a:rPr lang="en-US" altLang="zh-CN" baseline="-25000" dirty="0" smtClean="0"/>
              <a:t>0</a:t>
            </a:r>
            <a:r>
              <a:rPr lang="en-US" altLang="zh-CN" dirty="0" smtClean="0"/>
              <a:t>,B</a:t>
            </a:r>
            <a:r>
              <a:rPr lang="en-US" altLang="zh-CN" baseline="-25000" dirty="0" smtClean="0"/>
              <a:t>1</a:t>
            </a:r>
            <a:r>
              <a:rPr lang="en-US" altLang="zh-CN" dirty="0" smtClean="0"/>
              <a:t>,B</a:t>
            </a:r>
            <a:r>
              <a:rPr lang="en-US" altLang="zh-CN" baseline="-25000" dirty="0" smtClean="0"/>
              <a:t>2</a:t>
            </a:r>
            <a:r>
              <a:rPr lang="en-US" altLang="zh-CN" dirty="0" smtClean="0"/>
              <a:t>,B</a:t>
            </a:r>
            <a:r>
              <a:rPr lang="en-US" altLang="zh-CN" baseline="-25000" dirty="0" smtClean="0"/>
              <a:t>3</a:t>
            </a:r>
            <a:r>
              <a:rPr lang="en-US" altLang="zh-CN" dirty="0" smtClean="0"/>
              <a:t>)=(B</a:t>
            </a:r>
            <a:r>
              <a:rPr lang="en-US" altLang="zh-CN" baseline="-25000" dirty="0" smtClean="0"/>
              <a:t>1</a:t>
            </a:r>
            <a:r>
              <a:rPr lang="en-US" altLang="zh-CN" dirty="0" smtClean="0"/>
              <a:t>,B</a:t>
            </a:r>
            <a:r>
              <a:rPr lang="en-US" altLang="zh-CN" baseline="-25000" dirty="0" smtClean="0"/>
              <a:t>2</a:t>
            </a:r>
            <a:r>
              <a:rPr lang="en-US" altLang="zh-CN" dirty="0" smtClean="0"/>
              <a:t>,B</a:t>
            </a:r>
            <a:r>
              <a:rPr lang="en-US" altLang="zh-CN" baseline="-25000" dirty="0" smtClean="0"/>
              <a:t>3</a:t>
            </a:r>
            <a:r>
              <a:rPr lang="en-US" altLang="zh-CN" dirty="0" smtClean="0"/>
              <a:t>,B</a:t>
            </a:r>
            <a:r>
              <a:rPr lang="en-US" altLang="zh-CN" baseline="-25000" dirty="0" smtClean="0"/>
              <a:t>0</a:t>
            </a:r>
            <a:r>
              <a:rPr lang="en-US" altLang="zh-CN" dirty="0" smtClean="0"/>
              <a:t>)</a:t>
            </a:r>
          </a:p>
          <a:p>
            <a:r>
              <a:rPr lang="zh-CN" altLang="en-US" dirty="0" smtClean="0"/>
              <a:t>算法中的</a:t>
            </a:r>
            <a:r>
              <a:rPr lang="en-US" altLang="zh-CN" dirty="0" err="1" smtClean="0"/>
              <a:t>SubWord</a:t>
            </a:r>
            <a:r>
              <a:rPr lang="zh-CN" altLang="en-US" dirty="0" smtClean="0"/>
              <a:t>，表示对字数据的每个字节进行</a:t>
            </a:r>
            <a:r>
              <a:rPr lang="en-US" altLang="zh-CN" dirty="0" smtClean="0"/>
              <a:t>S</a:t>
            </a:r>
            <a:r>
              <a:rPr lang="zh-CN" altLang="en-US" dirty="0" smtClean="0"/>
              <a:t>盒代替</a:t>
            </a:r>
            <a:r>
              <a:rPr lang="en-US" altLang="zh-CN" dirty="0" smtClean="0"/>
              <a:t>(</a:t>
            </a:r>
            <a:r>
              <a:rPr lang="zh-CN" altLang="en-US" dirty="0" smtClean="0"/>
              <a:t>参见</a:t>
            </a:r>
            <a:r>
              <a:rPr lang="en-US" altLang="zh-CN" dirty="0" err="1" smtClean="0"/>
              <a:t>SubBytes</a:t>
            </a:r>
            <a:r>
              <a:rPr lang="zh-CN" altLang="en-US" dirty="0" smtClean="0"/>
              <a:t>算法</a:t>
            </a:r>
            <a:r>
              <a:rPr lang="en-US" altLang="zh-CN" dirty="0" smtClean="0"/>
              <a:t>)</a:t>
            </a:r>
            <a:r>
              <a:rPr lang="zh-CN" altLang="en-US" dirty="0" smtClean="0"/>
              <a:t>，即</a:t>
            </a:r>
            <a:endParaRPr lang="en-US" altLang="zh-CN" dirty="0" smtClean="0"/>
          </a:p>
          <a:p>
            <a:pPr>
              <a:buNone/>
            </a:pPr>
            <a:r>
              <a:rPr lang="en-US" altLang="zh-CN" dirty="0" smtClean="0"/>
              <a:t>	</a:t>
            </a:r>
            <a:r>
              <a:rPr lang="en-US" altLang="zh-CN" dirty="0" err="1" smtClean="0"/>
              <a:t>SubWord</a:t>
            </a:r>
            <a:r>
              <a:rPr lang="en-US" altLang="zh-CN" dirty="0" smtClean="0"/>
              <a:t>(B</a:t>
            </a:r>
            <a:r>
              <a:rPr lang="en-US" altLang="zh-CN" baseline="-25000" dirty="0" smtClean="0"/>
              <a:t>0</a:t>
            </a:r>
            <a:r>
              <a:rPr lang="en-US" altLang="zh-CN" dirty="0" smtClean="0"/>
              <a:t>,B</a:t>
            </a:r>
            <a:r>
              <a:rPr lang="en-US" altLang="zh-CN" baseline="-25000" dirty="0" smtClean="0"/>
              <a:t>1</a:t>
            </a:r>
            <a:r>
              <a:rPr lang="en-US" altLang="zh-CN" dirty="0" smtClean="0"/>
              <a:t>,B</a:t>
            </a:r>
            <a:r>
              <a:rPr lang="en-US" altLang="zh-CN" baseline="-25000" dirty="0" smtClean="0"/>
              <a:t>2</a:t>
            </a:r>
            <a:r>
              <a:rPr lang="en-US" altLang="zh-CN" dirty="0" smtClean="0"/>
              <a:t>,B</a:t>
            </a:r>
            <a:r>
              <a:rPr lang="en-US" altLang="zh-CN" baseline="-25000" dirty="0" smtClean="0"/>
              <a:t>3</a:t>
            </a:r>
            <a:r>
              <a:rPr lang="en-US" altLang="zh-CN" dirty="0" smtClean="0"/>
              <a:t>)=(B’</a:t>
            </a:r>
            <a:r>
              <a:rPr lang="en-US" altLang="zh-CN" baseline="-25000" dirty="0" smtClean="0"/>
              <a:t>0</a:t>
            </a:r>
            <a:r>
              <a:rPr lang="en-US" altLang="zh-CN" dirty="0" smtClean="0"/>
              <a:t>,B’</a:t>
            </a:r>
            <a:r>
              <a:rPr lang="en-US" altLang="zh-CN" baseline="-25000" dirty="0" smtClean="0"/>
              <a:t>1</a:t>
            </a:r>
            <a:r>
              <a:rPr lang="en-US" altLang="zh-CN" dirty="0" smtClean="0"/>
              <a:t>,B’</a:t>
            </a:r>
            <a:r>
              <a:rPr lang="en-US" altLang="zh-CN" baseline="-25000" dirty="0" smtClean="0"/>
              <a:t>2</a:t>
            </a:r>
            <a:r>
              <a:rPr lang="en-US" altLang="zh-CN" dirty="0" smtClean="0"/>
              <a:t>,B’</a:t>
            </a:r>
            <a:r>
              <a:rPr lang="en-US" altLang="zh-CN" baseline="-25000" dirty="0" smtClean="0"/>
              <a:t>3</a:t>
            </a:r>
            <a:r>
              <a:rPr lang="en-US" altLang="zh-CN" dirty="0" smtClean="0"/>
              <a:t> )</a:t>
            </a:r>
            <a:r>
              <a:rPr lang="zh-CN" altLang="en-US" dirty="0" smtClean="0"/>
              <a:t>，其中</a:t>
            </a:r>
            <a:r>
              <a:rPr lang="en-US" altLang="zh-CN" dirty="0" err="1" smtClean="0"/>
              <a:t>B’</a:t>
            </a:r>
            <a:r>
              <a:rPr lang="en-US" altLang="zh-CN" baseline="-25000" dirty="0" err="1" smtClean="0"/>
              <a:t>i</a:t>
            </a:r>
            <a:r>
              <a:rPr lang="en-US" altLang="zh-CN" dirty="0" smtClean="0"/>
              <a:t>=</a:t>
            </a:r>
            <a:r>
              <a:rPr lang="en-US" altLang="zh-CN" dirty="0" err="1" smtClean="0"/>
              <a:t>SubBytes</a:t>
            </a:r>
            <a:r>
              <a:rPr lang="en-US" altLang="zh-CN" dirty="0" smtClean="0"/>
              <a:t>(B</a:t>
            </a:r>
            <a:r>
              <a:rPr lang="en-US" altLang="zh-CN" baseline="-25000" dirty="0" smtClean="0"/>
              <a:t>i</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168</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77137856-2B63-4755-AC54-46773809FA44}" type="slidenum">
              <a:rPr lang="en-US" altLang="zh-CN">
                <a:ea typeface="宋体" charset="-122"/>
              </a:rPr>
              <a:pPr/>
              <a:t>172</a:t>
            </a:fld>
            <a:endParaRPr lang="en-US" altLang="zh-CN">
              <a:ea typeface="宋体" charset="-122"/>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zh-CN" altLang="en-US" smtClean="0">
                <a:ea typeface="宋体" charset="-122"/>
              </a:rPr>
              <a:t>前面谈到的算法都是以一个分组（如</a:t>
            </a:r>
            <a:r>
              <a:rPr lang="en-US" altLang="zh-CN" smtClean="0">
                <a:ea typeface="宋体" charset="-122"/>
              </a:rPr>
              <a:t>64</a:t>
            </a:r>
            <a:r>
              <a:rPr lang="zh-CN" altLang="en-US" smtClean="0">
                <a:ea typeface="宋体" charset="-122"/>
              </a:rPr>
              <a:t>位）为单位进行处理。在具体的加密通信过程中，需要考虑如何处理多个这样的分组以及分组之间的关系</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11EC78A-7D56-45CB-8940-761086030371}" type="slidenum">
              <a:rPr lang="en-US" altLang="zh-CN">
                <a:ea typeface="宋体" charset="-122"/>
              </a:rPr>
              <a:pPr/>
              <a:t>173</a:t>
            </a:fld>
            <a:endParaRPr lang="en-US" altLang="zh-CN">
              <a:ea typeface="宋体" charset="-122"/>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r>
              <a:rPr lang="zh-CN" altLang="en-US" smtClean="0">
                <a:ea typeface="宋体" charset="-122"/>
              </a:rPr>
              <a:t>前面谈到的算法都是以一个分组（如</a:t>
            </a:r>
            <a:r>
              <a:rPr lang="en-US" altLang="zh-CN" smtClean="0">
                <a:ea typeface="宋体" charset="-122"/>
              </a:rPr>
              <a:t>64</a:t>
            </a:r>
            <a:r>
              <a:rPr lang="zh-CN" altLang="en-US" smtClean="0">
                <a:ea typeface="宋体" charset="-122"/>
              </a:rPr>
              <a:t>位）为单位进行处理。在具体的加密通信过程中，需要考虑如何处理多个这样的分组以及分组之间的关系</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通常密钥</a:t>
            </a:r>
            <a:r>
              <a:rPr lang="en-US" altLang="zh-CN" dirty="0" smtClean="0"/>
              <a:t>k</a:t>
            </a:r>
            <a:r>
              <a:rPr lang="zh-CN" altLang="en-US" dirty="0" smtClean="0"/>
              <a:t>的长度大于子密钥长度</a:t>
            </a:r>
          </a:p>
          <a:p>
            <a:r>
              <a:rPr lang="zh-CN" altLang="en-US" dirty="0" smtClean="0"/>
              <a:t>编排方案是公开的</a:t>
            </a:r>
          </a:p>
          <a:p>
            <a:r>
              <a:rPr lang="zh-CN" altLang="en-US" dirty="0" smtClean="0"/>
              <a:t>常见的编排方案是循环移位</a:t>
            </a:r>
          </a:p>
          <a:p>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310B8FEB-0609-4678-9270-B04F9C9280E5}" type="slidenum">
              <a:rPr lang="en-US" altLang="zh-CN">
                <a:ea typeface="宋体" charset="-122"/>
              </a:rPr>
              <a:pPr/>
              <a:t>174</a:t>
            </a:fld>
            <a:endParaRPr lang="en-US" altLang="zh-CN">
              <a:ea typeface="宋体" charset="-122"/>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r>
              <a:rPr lang="zh-CN" altLang="en-US" smtClean="0">
                <a:ea typeface="宋体" charset="-122"/>
              </a:rPr>
              <a:t>前面谈到的算法都是以一个分组（如</a:t>
            </a:r>
            <a:r>
              <a:rPr lang="en-US" altLang="zh-CN" smtClean="0">
                <a:ea typeface="宋体" charset="-122"/>
              </a:rPr>
              <a:t>64</a:t>
            </a:r>
            <a:r>
              <a:rPr lang="zh-CN" altLang="en-US" smtClean="0">
                <a:ea typeface="宋体" charset="-122"/>
              </a:rPr>
              <a:t>位）为单位进行处理。在具体的加密通信过程中，需要考虑如何处理多个这样的分组以及分组之间的关系</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ABA95BE-CD8A-459C-A930-31F1F2DF9508}" type="slidenum">
              <a:rPr lang="en-US" altLang="zh-CN">
                <a:ea typeface="宋体" charset="-122"/>
              </a:rPr>
              <a:pPr/>
              <a:t>175</a:t>
            </a:fld>
            <a:endParaRPr lang="en-US" altLang="zh-CN">
              <a:ea typeface="宋体" charset="-122"/>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zh-CN" altLang="en-US" smtClean="0">
                <a:ea typeface="宋体" charset="-122"/>
              </a:rPr>
              <a:t>前面谈到的算法都是以一个分组（如</a:t>
            </a:r>
            <a:r>
              <a:rPr lang="en-US" altLang="zh-CN" smtClean="0">
                <a:ea typeface="宋体" charset="-122"/>
              </a:rPr>
              <a:t>64</a:t>
            </a:r>
            <a:r>
              <a:rPr lang="zh-CN" altLang="en-US" smtClean="0">
                <a:ea typeface="宋体" charset="-122"/>
              </a:rPr>
              <a:t>位）为单位进行处理。在具体的加密通信过程中，需要考虑如何处理多个这样的分组以及分组之间的关系</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8C581AAE-0D07-499F-9673-024C6CECBD7E}" type="slidenum">
              <a:rPr lang="en-US" altLang="zh-CN">
                <a:ea typeface="宋体" charset="-122"/>
              </a:rPr>
              <a:pPr/>
              <a:t>176</a:t>
            </a:fld>
            <a:endParaRPr lang="en-US" altLang="zh-CN">
              <a:ea typeface="宋体" charset="-122"/>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zh-CN" altLang="en-US" smtClean="0">
                <a:solidFill>
                  <a:srgbClr val="000099"/>
                </a:solidFill>
                <a:latin typeface="楷体_GB2312" pitchFamily="49" charset="-122"/>
                <a:ea typeface="宋体" charset="-122"/>
              </a:rPr>
              <a:t>对明文的主动攻击是可能的</a:t>
            </a:r>
          </a:p>
          <a:p>
            <a:pPr eaLnBrk="1" hangingPunct="1"/>
            <a:r>
              <a:rPr lang="zh-CN" altLang="en-US" smtClean="0">
                <a:solidFill>
                  <a:srgbClr val="000099"/>
                </a:solidFill>
                <a:latin typeface="楷体_GB2312" pitchFamily="49" charset="-122"/>
                <a:ea typeface="宋体" charset="-122"/>
              </a:rPr>
              <a:t>长消息通常有重复的成分</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058A8C61-B4BF-4499-8DBA-93FCC8C61ABF}" type="slidenum">
              <a:rPr lang="en-US" altLang="zh-CN">
                <a:ea typeface="宋体" charset="-122"/>
              </a:rPr>
              <a:pPr/>
              <a:t>177</a:t>
            </a:fld>
            <a:endParaRPr lang="en-US" altLang="zh-CN">
              <a:ea typeface="宋体" charset="-122"/>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zh-CN" altLang="en-US" smtClean="0">
                <a:ea typeface="宋体" charset="-122"/>
              </a:rPr>
              <a:t>前面谈到的算法都是以一个分组（如</a:t>
            </a:r>
            <a:r>
              <a:rPr lang="en-US" altLang="zh-CN" smtClean="0">
                <a:ea typeface="宋体" charset="-122"/>
              </a:rPr>
              <a:t>64</a:t>
            </a:r>
            <a:r>
              <a:rPr lang="zh-CN" altLang="en-US" smtClean="0">
                <a:ea typeface="宋体" charset="-122"/>
              </a:rPr>
              <a:t>位）为单位进行处理。在具体的加密通信过程中，需要考虑如何处理多个这样的分组以及分组之间的关系</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2F6EED09-B1F6-4A40-B2FF-EB139323C473}" type="slidenum">
              <a:rPr lang="en-US" altLang="zh-CN">
                <a:ea typeface="宋体" charset="-122"/>
              </a:rPr>
              <a:pPr/>
              <a:t>178</a:t>
            </a:fld>
            <a:endParaRPr lang="en-US" altLang="zh-CN">
              <a:ea typeface="宋体" charset="-122"/>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zh-CN" altLang="en-US" smtClean="0">
                <a:ea typeface="宋体" charset="-122"/>
              </a:rPr>
              <a:t>前面谈到的算法都是以一个分组（如</a:t>
            </a:r>
            <a:r>
              <a:rPr lang="en-US" altLang="zh-CN" smtClean="0">
                <a:ea typeface="宋体" charset="-122"/>
              </a:rPr>
              <a:t>64</a:t>
            </a:r>
            <a:r>
              <a:rPr lang="zh-CN" altLang="en-US" smtClean="0">
                <a:ea typeface="宋体" charset="-122"/>
              </a:rPr>
              <a:t>位）为单位进行处理。在具体的加密通信过程中，需要考虑如何处理多个这样的分组以及分组之间的关系</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D49B1C6B-C786-40CA-A431-CAF0BB66E324}" type="slidenum">
              <a:rPr lang="en-US" altLang="zh-CN">
                <a:ea typeface="宋体" charset="-122"/>
              </a:rPr>
              <a:pPr/>
              <a:t>179</a:t>
            </a:fld>
            <a:endParaRPr lang="en-US" altLang="zh-CN">
              <a:ea typeface="宋体" charset="-122"/>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zh-CN" altLang="en-US" smtClean="0">
                <a:solidFill>
                  <a:srgbClr val="000099"/>
                </a:solidFill>
                <a:latin typeface="楷体_GB2312" pitchFamily="49" charset="-122"/>
                <a:ea typeface="宋体" charset="-122"/>
              </a:rPr>
              <a:t>对明文的主动攻击是可能的</a:t>
            </a:r>
          </a:p>
          <a:p>
            <a:pPr eaLnBrk="1" hangingPunct="1"/>
            <a:r>
              <a:rPr lang="zh-CN" altLang="en-US" smtClean="0">
                <a:solidFill>
                  <a:srgbClr val="000099"/>
                </a:solidFill>
                <a:latin typeface="楷体_GB2312" pitchFamily="49" charset="-122"/>
                <a:ea typeface="宋体" charset="-122"/>
              </a:rPr>
              <a:t>长消息通常有重复的成分</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51B09FFE-4FCF-4670-8BE2-2D0C80E8D5ED}" type="slidenum">
              <a:rPr lang="en-US" altLang="zh-CN">
                <a:ea typeface="宋体" charset="-122"/>
              </a:rPr>
              <a:pPr/>
              <a:t>180</a:t>
            </a:fld>
            <a:endParaRPr lang="en-US" altLang="zh-CN">
              <a:ea typeface="宋体"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26C5D8A6-73F6-412D-BD49-5B038E09BA18}" type="slidenum">
              <a:rPr lang="en-US" altLang="zh-CN">
                <a:ea typeface="宋体" charset="-122"/>
              </a:rPr>
              <a:pPr/>
              <a:t>181</a:t>
            </a:fld>
            <a:endParaRPr lang="en-US" altLang="zh-CN">
              <a:ea typeface="宋体" charset="-122"/>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zh-CN" altLang="en-US" smtClean="0">
                <a:latin typeface="宋体" charset="-122"/>
                <a:ea typeface="宋体" charset="-122"/>
              </a:rPr>
              <a:t>用</a:t>
            </a:r>
            <a:r>
              <a:rPr lang="en-US" altLang="zh-CN" smtClean="0">
                <a:latin typeface="宋体" charset="-122"/>
                <a:ea typeface="宋体" charset="-122"/>
              </a:rPr>
              <a:t>64</a:t>
            </a:r>
            <a:r>
              <a:rPr lang="zh-CN" altLang="en-US" smtClean="0">
                <a:latin typeface="宋体" charset="-122"/>
                <a:ea typeface="宋体" charset="-122"/>
              </a:rPr>
              <a:t>位</a:t>
            </a:r>
            <a:r>
              <a:rPr lang="en-US" altLang="zh-CN" smtClean="0">
                <a:latin typeface="宋体" charset="-122"/>
                <a:ea typeface="宋体" charset="-122"/>
              </a:rPr>
              <a:t>IV</a:t>
            </a:r>
            <a:r>
              <a:rPr lang="zh-CN" altLang="en-US" smtClean="0">
                <a:latin typeface="宋体" charset="-122"/>
                <a:ea typeface="宋体" charset="-122"/>
              </a:rPr>
              <a:t>填充移位寄存器，加密后最左端的</a:t>
            </a:r>
            <a:r>
              <a:rPr lang="en-US" altLang="zh-CN" smtClean="0">
                <a:latin typeface="宋体" charset="-122"/>
                <a:ea typeface="宋体" charset="-122"/>
              </a:rPr>
              <a:t>8</a:t>
            </a:r>
            <a:r>
              <a:rPr lang="zh-CN" altLang="en-US" smtClean="0">
                <a:latin typeface="宋体" charset="-122"/>
                <a:ea typeface="宋体" charset="-122"/>
              </a:rPr>
              <a:t>位与明文最初</a:t>
            </a:r>
            <a:r>
              <a:rPr lang="en-US" altLang="zh-CN" smtClean="0">
                <a:latin typeface="宋体" charset="-122"/>
                <a:ea typeface="宋体" charset="-122"/>
              </a:rPr>
              <a:t>8</a:t>
            </a:r>
            <a:r>
              <a:rPr lang="zh-CN" altLang="en-US" smtClean="0">
                <a:latin typeface="宋体" charset="-122"/>
                <a:ea typeface="宋体" charset="-122"/>
              </a:rPr>
              <a:t>位异或得到密文，然后左移</a:t>
            </a:r>
            <a:r>
              <a:rPr lang="en-US" altLang="zh-CN" smtClean="0">
                <a:latin typeface="宋体" charset="-122"/>
                <a:ea typeface="宋体" charset="-122"/>
              </a:rPr>
              <a:t>8</a:t>
            </a:r>
            <a:r>
              <a:rPr lang="zh-CN" altLang="en-US" smtClean="0">
                <a:latin typeface="宋体" charset="-122"/>
                <a:ea typeface="宋体" charset="-122"/>
              </a:rPr>
              <a:t>位，密文填充右</a:t>
            </a:r>
            <a:r>
              <a:rPr lang="en-US" altLang="zh-CN" smtClean="0">
                <a:latin typeface="宋体" charset="-122"/>
                <a:ea typeface="宋体" charset="-122"/>
              </a:rPr>
              <a:t>8</a:t>
            </a:r>
            <a:r>
              <a:rPr lang="zh-CN" altLang="en-US" smtClean="0">
                <a:latin typeface="宋体" charset="-122"/>
                <a:ea typeface="宋体" charset="-122"/>
              </a:rPr>
              <a:t>位</a:t>
            </a:r>
            <a:r>
              <a:rPr lang="en-US" altLang="zh-CN" smtClean="0">
                <a:ea typeface="宋体" charset="-122"/>
              </a:rPr>
              <a:t>……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917C21E3-F101-409C-B70F-1C787E661906}" type="slidenum">
              <a:rPr lang="en-US" altLang="zh-CN">
                <a:ea typeface="宋体" charset="-122"/>
              </a:rPr>
              <a:pPr/>
              <a:t>182</a:t>
            </a:fld>
            <a:endParaRPr lang="en-US" altLang="zh-CN">
              <a:ea typeface="宋体" charset="-122"/>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altLang="zh-CN" smtClean="0">
                <a:ea typeface="宋体" charset="-122"/>
              </a:rPr>
              <a:t>1</a:t>
            </a:r>
            <a:r>
              <a:rPr lang="zh-CN" altLang="en-US" smtClean="0">
                <a:ea typeface="宋体" charset="-122"/>
              </a:rPr>
              <a:t>个字节的密文错误会影响</a:t>
            </a:r>
            <a:r>
              <a:rPr lang="en-US" altLang="zh-CN" smtClean="0">
                <a:ea typeface="宋体" charset="-122"/>
              </a:rPr>
              <a:t>9</a:t>
            </a:r>
            <a:r>
              <a:rPr lang="zh-CN" altLang="en-US" smtClean="0">
                <a:ea typeface="宋体" charset="-122"/>
              </a:rPr>
              <a:t>个字节的错误</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BEB8A8F9-F831-4A30-A9B4-D56353A03C27}" type="slidenum">
              <a:rPr lang="en-US" altLang="zh-CN">
                <a:ea typeface="宋体" charset="-122"/>
              </a:rPr>
              <a:pPr/>
              <a:t>183</a:t>
            </a:fld>
            <a:endParaRPr lang="en-US" altLang="zh-CN">
              <a:ea typeface="宋体" charset="-122"/>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记录代替规则的数据结构称为</a:t>
            </a:r>
            <a:r>
              <a:rPr lang="en-US" altLang="zh-CN" smtClean="0"/>
              <a:t>S</a:t>
            </a:r>
            <a:r>
              <a:rPr lang="zh-CN" altLang="en-US" smtClean="0"/>
              <a:t>盒</a:t>
            </a:r>
            <a:endParaRPr lang="en-US" altLang="zh-CN" smtClean="0"/>
          </a:p>
          <a:p>
            <a:r>
              <a:rPr lang="zh-CN" altLang="en-US" smtClean="0"/>
              <a:t>记录置换规则的数据结构称为</a:t>
            </a:r>
            <a:r>
              <a:rPr lang="en-US" altLang="zh-CN" smtClean="0"/>
              <a:t>P</a:t>
            </a:r>
            <a:r>
              <a:rPr lang="zh-CN" altLang="en-US" smtClean="0"/>
              <a:t>盒</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9</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E7613CCC-3CE4-464B-A19B-D528523F5FB7}" type="slidenum">
              <a:rPr lang="en-US" altLang="zh-CN">
                <a:ea typeface="宋体" charset="-122"/>
              </a:rPr>
              <a:pPr/>
              <a:t>184</a:t>
            </a:fld>
            <a:endParaRPr lang="en-US" altLang="zh-CN">
              <a:ea typeface="宋体" charset="-122"/>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r>
              <a:rPr lang="zh-CN" altLang="en-US" smtClean="0">
                <a:latin typeface="宋体" charset="-122"/>
                <a:ea typeface="宋体" charset="-122"/>
              </a:rPr>
              <a:t>用</a:t>
            </a:r>
            <a:r>
              <a:rPr lang="en-US" altLang="zh-CN" smtClean="0">
                <a:latin typeface="宋体" charset="-122"/>
                <a:ea typeface="宋体" charset="-122"/>
              </a:rPr>
              <a:t>IV</a:t>
            </a:r>
            <a:r>
              <a:rPr lang="zh-CN" altLang="en-US" smtClean="0">
                <a:latin typeface="宋体" charset="-122"/>
                <a:ea typeface="宋体" charset="-122"/>
              </a:rPr>
              <a:t>填充移位寄存器，加密后最左端的</a:t>
            </a:r>
            <a:r>
              <a:rPr lang="en-US" altLang="zh-CN" smtClean="0">
                <a:latin typeface="宋体" charset="-122"/>
                <a:ea typeface="宋体" charset="-122"/>
              </a:rPr>
              <a:t>8</a:t>
            </a:r>
            <a:r>
              <a:rPr lang="zh-CN" altLang="en-US" smtClean="0">
                <a:latin typeface="宋体" charset="-122"/>
                <a:ea typeface="宋体" charset="-122"/>
              </a:rPr>
              <a:t>位与明文最初</a:t>
            </a:r>
            <a:r>
              <a:rPr lang="en-US" altLang="zh-CN" smtClean="0">
                <a:latin typeface="宋体" charset="-122"/>
                <a:ea typeface="宋体" charset="-122"/>
              </a:rPr>
              <a:t>8</a:t>
            </a:r>
            <a:r>
              <a:rPr lang="zh-CN" altLang="en-US" smtClean="0">
                <a:latin typeface="宋体" charset="-122"/>
                <a:ea typeface="宋体" charset="-122"/>
              </a:rPr>
              <a:t>位异或得到密文，然后左移</a:t>
            </a:r>
            <a:r>
              <a:rPr lang="en-US" altLang="zh-CN" smtClean="0">
                <a:latin typeface="宋体" charset="-122"/>
                <a:ea typeface="宋体" charset="-122"/>
              </a:rPr>
              <a:t>8</a:t>
            </a:r>
            <a:r>
              <a:rPr lang="zh-CN" altLang="en-US" smtClean="0">
                <a:latin typeface="宋体" charset="-122"/>
                <a:ea typeface="宋体" charset="-122"/>
              </a:rPr>
              <a:t>位，加密后最左端的</a:t>
            </a:r>
            <a:r>
              <a:rPr lang="en-US" altLang="zh-CN" smtClean="0">
                <a:latin typeface="宋体" charset="-122"/>
                <a:ea typeface="宋体" charset="-122"/>
              </a:rPr>
              <a:t>8</a:t>
            </a:r>
            <a:r>
              <a:rPr lang="zh-CN" altLang="en-US" smtClean="0">
                <a:latin typeface="宋体" charset="-122"/>
                <a:ea typeface="宋体" charset="-122"/>
              </a:rPr>
              <a:t>位填充右</a:t>
            </a:r>
            <a:r>
              <a:rPr lang="en-US" altLang="zh-CN" smtClean="0">
                <a:latin typeface="宋体" charset="-122"/>
                <a:ea typeface="宋体" charset="-122"/>
              </a:rPr>
              <a:t>8</a:t>
            </a:r>
            <a:r>
              <a:rPr lang="zh-CN" altLang="en-US" smtClean="0">
                <a:latin typeface="宋体" charset="-122"/>
                <a:ea typeface="宋体" charset="-122"/>
              </a:rPr>
              <a:t>位</a:t>
            </a:r>
            <a:r>
              <a:rPr lang="en-US" altLang="zh-CN" smtClean="0">
                <a:ea typeface="宋体" charset="-122"/>
              </a:rPr>
              <a:t>……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492A20FB-A182-4470-93C0-28A89CB27B3B}" type="slidenum">
              <a:rPr lang="en-US" altLang="zh-CN">
                <a:ea typeface="宋体" charset="-122"/>
              </a:rPr>
              <a:pPr/>
              <a:t>185</a:t>
            </a:fld>
            <a:endParaRPr lang="en-US" altLang="zh-CN">
              <a:ea typeface="宋体" charset="-122"/>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r>
              <a:rPr lang="en-US" altLang="zh-CN" smtClean="0">
                <a:ea typeface="宋体" charset="-122"/>
              </a:rPr>
              <a:t>1</a:t>
            </a:r>
            <a:r>
              <a:rPr lang="zh-CN" altLang="en-US" smtClean="0">
                <a:ea typeface="宋体" charset="-122"/>
              </a:rPr>
              <a:t>个字节的密文错误会影响</a:t>
            </a:r>
            <a:r>
              <a:rPr lang="en-US" altLang="zh-CN" smtClean="0">
                <a:ea typeface="宋体" charset="-122"/>
              </a:rPr>
              <a:t>9</a:t>
            </a:r>
            <a:r>
              <a:rPr lang="zh-CN" altLang="en-US" smtClean="0">
                <a:ea typeface="宋体" charset="-122"/>
              </a:rPr>
              <a:t>个字节的错误</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41ACB3E-EFD8-4DD7-9275-F8979BDB0E0C}" type="slidenum">
              <a:rPr lang="en-US" altLang="zh-CN">
                <a:ea typeface="宋体" charset="-122"/>
              </a:rPr>
              <a:pPr/>
              <a:t>186</a:t>
            </a:fld>
            <a:endParaRPr lang="en-US" altLang="zh-CN">
              <a:ea typeface="宋体" charset="-122"/>
            </a:endParaRPr>
          </a:p>
        </p:txBody>
      </p:sp>
      <p:sp>
        <p:nvSpPr>
          <p:cNvPr id="148483" name="Rectangle 2"/>
          <p:cNvSpPr>
            <a:spLocks noGrp="1" noRot="1" noChangeAspect="1" noChangeArrowheads="1" noTextEdit="1"/>
          </p:cNvSpPr>
          <p:nvPr>
            <p:ph type="sldImg"/>
          </p:nvPr>
        </p:nvSpPr>
        <p:spPr>
          <a:solidFill>
            <a:srgbClr val="FFFFFF"/>
          </a:solidFill>
          <a:ln/>
        </p:spPr>
      </p:sp>
      <p:sp>
        <p:nvSpPr>
          <p:cNvPr id="14848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r>
              <a:rPr lang="en-US" altLang="zh-CN" dirty="0" smtClean="0">
                <a:ea typeface="宋体" charset="-122"/>
              </a:rPr>
              <a:t>Stallings Fig 3.15</a:t>
            </a:r>
            <a:endParaRPr lang="en-AU" altLang="zh-CN" dirty="0" smtClean="0">
              <a:ea typeface="宋体"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98A3BB3F-AD8E-4C77-BEFF-887602B18261}" type="slidenum">
              <a:rPr lang="en-US" altLang="zh-CN">
                <a:ea typeface="宋体" charset="-122"/>
              </a:rPr>
              <a:pPr/>
              <a:t>192</a:t>
            </a:fld>
            <a:endParaRPr lang="en-US" altLang="zh-CN">
              <a:ea typeface="宋体" charset="-122"/>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r>
              <a:rPr lang="en-US" altLang="zh-CN" smtClean="0">
                <a:ea typeface="宋体" charset="-122"/>
              </a:rPr>
              <a:t>1</a:t>
            </a:r>
            <a:r>
              <a:rPr lang="zh-CN" altLang="en-US" smtClean="0">
                <a:ea typeface="宋体" charset="-122"/>
              </a:rPr>
              <a:t>个字节的密文错误会影响</a:t>
            </a:r>
            <a:r>
              <a:rPr lang="en-US" altLang="zh-CN" smtClean="0">
                <a:ea typeface="宋体" charset="-122"/>
              </a:rPr>
              <a:t>9</a:t>
            </a:r>
            <a:r>
              <a:rPr lang="zh-CN" altLang="en-US" smtClean="0">
                <a:ea typeface="宋体" charset="-122"/>
              </a:rPr>
              <a:t>个字节的错误</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98A3BB3F-AD8E-4C77-BEFF-887602B18261}" type="slidenum">
              <a:rPr lang="en-US" altLang="zh-CN">
                <a:ea typeface="宋体" charset="-122"/>
              </a:rPr>
              <a:pPr/>
              <a:t>193</a:t>
            </a:fld>
            <a:endParaRPr lang="en-US" altLang="zh-CN">
              <a:ea typeface="宋体" charset="-122"/>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zh-CN" altLang="en-US" dirty="0"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使用同样的结构，通过重新设计代替规则和编排轮密钥，可以完成解密过程</a:t>
            </a:r>
            <a:r>
              <a:rPr lang="en-US" altLang="zh-CN" sz="1200" dirty="0" smtClean="0"/>
              <a:t>SPN(y,</a:t>
            </a:r>
            <a:r>
              <a:rPr lang="el-GR" altLang="zh-CN" sz="1200" dirty="0" smtClean="0"/>
              <a:t>π</a:t>
            </a:r>
            <a:r>
              <a:rPr lang="en-US" altLang="zh-CN" sz="1200" baseline="-25000" dirty="0" smtClean="0"/>
              <a:t>s</a:t>
            </a:r>
            <a:r>
              <a:rPr lang="en-US" altLang="zh-CN" sz="1200" baseline="30000" dirty="0" smtClean="0"/>
              <a:t>-1</a:t>
            </a:r>
            <a:r>
              <a:rPr lang="en-US" altLang="zh-CN" sz="1200" dirty="0" smtClean="0"/>
              <a:t>,</a:t>
            </a:r>
            <a:r>
              <a:rPr lang="el-GR" altLang="zh-CN" sz="1200" dirty="0" smtClean="0"/>
              <a:t>π</a:t>
            </a:r>
            <a:r>
              <a:rPr lang="en-US" altLang="zh-CN" sz="1200" baseline="-25000" dirty="0" smtClean="0"/>
              <a:t>p</a:t>
            </a:r>
            <a:r>
              <a:rPr lang="en-US" altLang="zh-CN" sz="1200" baseline="30000" dirty="0" smtClean="0"/>
              <a:t>-1</a:t>
            </a:r>
            <a:r>
              <a:rPr lang="en-US" altLang="zh-CN" sz="1200" dirty="0" smtClean="0"/>
              <a:t>,(k</a:t>
            </a:r>
            <a:r>
              <a:rPr lang="en-US" altLang="zh-CN" sz="1200" baseline="30000" dirty="0" smtClean="0"/>
              <a:t>Nr+1</a:t>
            </a:r>
            <a:r>
              <a:rPr lang="en-US" altLang="zh-CN" sz="1200" dirty="0" smtClean="0"/>
              <a:t>,</a:t>
            </a:r>
            <a:r>
              <a:rPr lang="el-GR" altLang="zh-CN" sz="1200" dirty="0" smtClean="0"/>
              <a:t> π</a:t>
            </a:r>
            <a:r>
              <a:rPr lang="en-US" altLang="zh-CN" sz="1200" baseline="-25000" dirty="0" smtClean="0"/>
              <a:t>p</a:t>
            </a:r>
            <a:r>
              <a:rPr lang="en-US" altLang="zh-CN" sz="1200" baseline="30000" dirty="0" smtClean="0"/>
              <a:t>-1</a:t>
            </a:r>
            <a:r>
              <a:rPr lang="en-US" altLang="zh-CN" sz="1200" dirty="0" smtClean="0"/>
              <a:t>(</a:t>
            </a:r>
            <a:r>
              <a:rPr lang="en-US" altLang="zh-CN" sz="1200" dirty="0" err="1" smtClean="0"/>
              <a:t>k</a:t>
            </a:r>
            <a:r>
              <a:rPr lang="en-US" altLang="zh-CN" sz="1200" baseline="30000" dirty="0" err="1" smtClean="0"/>
              <a:t>Nr</a:t>
            </a:r>
            <a:r>
              <a:rPr lang="zh-CN" altLang="en-US" sz="1200" baseline="0" dirty="0" smtClean="0"/>
              <a:t>），</a:t>
            </a:r>
            <a:r>
              <a:rPr lang="el-GR" altLang="zh-CN" sz="1200" dirty="0" smtClean="0"/>
              <a:t>π</a:t>
            </a:r>
            <a:r>
              <a:rPr lang="en-US" altLang="zh-CN" sz="1200" baseline="-25000" dirty="0" smtClean="0"/>
              <a:t>p</a:t>
            </a:r>
            <a:r>
              <a:rPr lang="en-US" altLang="zh-CN" sz="1200" baseline="30000" dirty="0" smtClean="0"/>
              <a:t>-1</a:t>
            </a:r>
            <a:r>
              <a:rPr lang="en-US" altLang="zh-CN" sz="1200" dirty="0" smtClean="0"/>
              <a:t>(k</a:t>
            </a:r>
            <a:r>
              <a:rPr lang="en-US" altLang="zh-CN" sz="1200" baseline="30000" dirty="0" smtClean="0"/>
              <a:t>Nr-1</a:t>
            </a:r>
            <a:r>
              <a:rPr lang="zh-CN" altLang="en-US" sz="1200" baseline="0" dirty="0" smtClean="0"/>
              <a:t>）</a:t>
            </a:r>
            <a:r>
              <a:rPr lang="en-US" altLang="zh-CN" sz="1200" dirty="0" smtClean="0"/>
              <a:t>,...,</a:t>
            </a:r>
            <a:r>
              <a:rPr lang="el-GR" altLang="zh-CN" sz="1200" dirty="0" smtClean="0"/>
              <a:t> π</a:t>
            </a:r>
            <a:r>
              <a:rPr lang="en-US" altLang="zh-CN" sz="1200" baseline="-25000" dirty="0" smtClean="0"/>
              <a:t>p</a:t>
            </a:r>
            <a:r>
              <a:rPr lang="en-US" altLang="zh-CN" sz="1200" baseline="30000" dirty="0" smtClean="0"/>
              <a:t>-1</a:t>
            </a:r>
            <a:r>
              <a:rPr lang="en-US" altLang="zh-CN" sz="1200" dirty="0" smtClean="0"/>
              <a:t>(k</a:t>
            </a:r>
            <a:r>
              <a:rPr lang="en-US" altLang="zh-CN" sz="1200" baseline="30000" dirty="0" smtClean="0"/>
              <a:t>2</a:t>
            </a:r>
            <a:r>
              <a:rPr lang="zh-CN" altLang="en-US" sz="1200" baseline="0" dirty="0" smtClean="0"/>
              <a:t>），</a:t>
            </a:r>
            <a:r>
              <a:rPr lang="en-US" altLang="zh-CN" sz="1200" smtClean="0"/>
              <a:t>k</a:t>
            </a:r>
            <a:r>
              <a:rPr lang="en-US" altLang="zh-CN" sz="1200" baseline="30000" smtClean="0"/>
              <a:t>1</a:t>
            </a:r>
            <a:r>
              <a:rPr lang="en-US" altLang="zh-CN" sz="1200" dirty="0" smtClean="0"/>
              <a:t>))</a:t>
            </a:r>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34EFA7C8-A1EE-45DC-A389-FCCF28530C33}"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4"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5"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2018/5/10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3.vml"/></Relationships>
</file>

<file path=ppt/slides/_rels/slide1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12.xml"/><Relationship Id="rId1" Type="http://schemas.openxmlformats.org/officeDocument/2006/relationships/vmlDrawing" Target="../drawings/vmlDrawing14.vml"/><Relationship Id="rId5" Type="http://schemas.openxmlformats.org/officeDocument/2006/relationships/image" Target="../media/image31.wmf"/><Relationship Id="rId4" Type="http://schemas.openxmlformats.org/officeDocument/2006/relationships/oleObject" Target="../embeddings/oleObject23.bin"/></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16.vml"/><Relationship Id="rId5" Type="http://schemas.openxmlformats.org/officeDocument/2006/relationships/image" Target="../media/image36.png"/><Relationship Id="rId4" Type="http://schemas.openxmlformats.org/officeDocument/2006/relationships/image" Target="../media/image35.png"/></Relationships>
</file>

<file path=ppt/slides/_rels/slide121.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image" Target="../media/image41.png"/></Relationships>
</file>

<file path=ppt/slides/_rels/slide1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 Id="rId4" Type="http://schemas.openxmlformats.org/officeDocument/2006/relationships/image" Target="../media/image44.jpe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28.bin"/></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29.bin"/></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hyperlink" Target="AES.exe" TargetMode="Externa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oleObject" Target="../embeddings/Microsoft_Office_Word_97_-_2003___11111.doc"/></Relationships>
</file>

<file path=ppt/slides/_rels/slide177.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oleObject" Target="../embeddings/oleObject34.bin"/></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oleObject35.bin"/></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8.bin"/><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oleObject" Target="../embeddings/oleObject12.bin"/><Relationship Id="rId5" Type="http://schemas.openxmlformats.org/officeDocument/2006/relationships/oleObject" Target="../embeddings/oleObject6.bin"/><Relationship Id="rId10" Type="http://schemas.openxmlformats.org/officeDocument/2006/relationships/oleObject" Target="../embeddings/oleObject11.bin"/><Relationship Id="rId4" Type="http://schemas.openxmlformats.org/officeDocument/2006/relationships/oleObject" Target="../embeddings/oleObject5.bin"/><Relationship Id="rId9"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4.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6.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7.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052737"/>
            <a:ext cx="7772400" cy="1590446"/>
          </a:xfrm>
        </p:spPr>
        <p:txBody>
          <a:bodyPr>
            <a:normAutofit/>
          </a:bodyPr>
          <a:lstStyle/>
          <a:p>
            <a:r>
              <a:rPr lang="zh-CN" altLang="en-US" smtClean="0"/>
              <a:t>第三章 分组密码</a:t>
            </a:r>
            <a:r>
              <a:rPr lang="en-US" altLang="zh-CN" smtClean="0"/>
              <a:t/>
            </a:r>
            <a:br>
              <a:rPr lang="en-US" altLang="zh-CN" smtClean="0"/>
            </a:br>
            <a:r>
              <a:rPr lang="zh-CN" altLang="en-US" smtClean="0"/>
              <a:t>与高级加密标准</a:t>
            </a:r>
            <a:endParaRPr lang="zh-CN" altLang="en-US"/>
          </a:p>
        </p:txBody>
      </p:sp>
      <p:sp>
        <p:nvSpPr>
          <p:cNvPr id="3" name="副标题 2"/>
          <p:cNvSpPr>
            <a:spLocks noGrp="1"/>
          </p:cNvSpPr>
          <p:nvPr>
            <p:ph type="subTitle" idx="1"/>
          </p:nvPr>
        </p:nvSpPr>
        <p:spPr>
          <a:xfrm>
            <a:off x="687716" y="2643182"/>
            <a:ext cx="7124644" cy="3162082"/>
          </a:xfrm>
        </p:spPr>
        <p:txBody>
          <a:bodyPr>
            <a:normAutofit/>
          </a:bodyPr>
          <a:lstStyle/>
          <a:p>
            <a:pPr>
              <a:buFont typeface="Arial" pitchFamily="34" charset="0"/>
              <a:buChar char="•"/>
            </a:pPr>
            <a:r>
              <a:rPr lang="zh-CN" altLang="en-US" dirty="0" smtClean="0">
                <a:solidFill>
                  <a:schemeClr val="tx1"/>
                </a:solidFill>
              </a:rPr>
              <a:t>现代分组密码的设计原理和基本结构</a:t>
            </a:r>
            <a:endParaRPr lang="en-US" altLang="zh-CN" dirty="0" smtClean="0">
              <a:solidFill>
                <a:schemeClr val="tx1"/>
              </a:solidFill>
            </a:endParaRPr>
          </a:p>
          <a:p>
            <a:pPr>
              <a:buFont typeface="Arial" pitchFamily="34" charset="0"/>
              <a:buChar char="•"/>
            </a:pPr>
            <a:r>
              <a:rPr lang="zh-CN" altLang="en-US" dirty="0" smtClean="0">
                <a:solidFill>
                  <a:schemeClr val="tx1"/>
                </a:solidFill>
              </a:rPr>
              <a:t>代换</a:t>
            </a:r>
            <a:r>
              <a:rPr lang="en-US" altLang="zh-CN" dirty="0" smtClean="0">
                <a:solidFill>
                  <a:schemeClr val="tx1"/>
                </a:solidFill>
              </a:rPr>
              <a:t>-</a:t>
            </a:r>
            <a:r>
              <a:rPr lang="zh-CN" altLang="en-US" dirty="0" smtClean="0">
                <a:solidFill>
                  <a:schemeClr val="tx1"/>
                </a:solidFill>
              </a:rPr>
              <a:t>置换网络的工作原理</a:t>
            </a:r>
            <a:endParaRPr lang="en-US" altLang="zh-CN" dirty="0" smtClean="0">
              <a:solidFill>
                <a:schemeClr val="tx1"/>
              </a:solidFill>
            </a:endParaRPr>
          </a:p>
          <a:p>
            <a:pPr>
              <a:buFont typeface="Arial" pitchFamily="34" charset="0"/>
              <a:buChar char="•"/>
            </a:pPr>
            <a:r>
              <a:rPr lang="zh-CN" altLang="en-US" dirty="0" smtClean="0">
                <a:solidFill>
                  <a:schemeClr val="tx1"/>
                </a:solidFill>
              </a:rPr>
              <a:t>线性密码分析和差分密码分析</a:t>
            </a:r>
            <a:endParaRPr lang="en-US" altLang="zh-CN" dirty="0" smtClean="0">
              <a:solidFill>
                <a:schemeClr val="tx1"/>
              </a:solidFill>
            </a:endParaRPr>
          </a:p>
          <a:p>
            <a:pPr>
              <a:buFont typeface="Arial" pitchFamily="34" charset="0"/>
              <a:buChar char="•"/>
            </a:pPr>
            <a:r>
              <a:rPr lang="en-US" altLang="zh-CN" dirty="0" err="1" smtClean="0">
                <a:solidFill>
                  <a:schemeClr val="tx1"/>
                </a:solidFill>
              </a:rPr>
              <a:t>Feistel</a:t>
            </a:r>
            <a:r>
              <a:rPr lang="zh-CN" altLang="en-US" dirty="0" smtClean="0">
                <a:solidFill>
                  <a:schemeClr val="tx1"/>
                </a:solidFill>
              </a:rPr>
              <a:t>结构和</a:t>
            </a:r>
            <a:r>
              <a:rPr lang="en-US" altLang="zh-CN" dirty="0" smtClean="0">
                <a:solidFill>
                  <a:schemeClr val="tx1"/>
                </a:solidFill>
              </a:rPr>
              <a:t>DES</a:t>
            </a:r>
            <a:r>
              <a:rPr lang="zh-CN" altLang="en-US" dirty="0" smtClean="0">
                <a:solidFill>
                  <a:schemeClr val="tx1"/>
                </a:solidFill>
              </a:rPr>
              <a:t>算法</a:t>
            </a:r>
            <a:endParaRPr lang="en-US" altLang="zh-CN" dirty="0" smtClean="0">
              <a:solidFill>
                <a:schemeClr val="tx1"/>
              </a:solidFill>
            </a:endParaRPr>
          </a:p>
          <a:p>
            <a:pPr>
              <a:buFont typeface="Arial" pitchFamily="34" charset="0"/>
              <a:buChar char="•"/>
            </a:pPr>
            <a:r>
              <a:rPr lang="en-US" altLang="zh-CN" dirty="0" smtClean="0">
                <a:solidFill>
                  <a:schemeClr val="tx1"/>
                </a:solidFill>
              </a:rPr>
              <a:t>AES</a:t>
            </a:r>
            <a:r>
              <a:rPr lang="zh-CN" altLang="en-US" dirty="0" smtClean="0">
                <a:solidFill>
                  <a:schemeClr val="tx1"/>
                </a:solidFill>
              </a:rPr>
              <a:t>算法</a:t>
            </a:r>
            <a:endParaRPr lang="en-US" altLang="zh-CN" dirty="0" smtClean="0">
              <a:solidFill>
                <a:schemeClr val="tx1"/>
              </a:solidFill>
            </a:endParaRPr>
          </a:p>
          <a:p>
            <a:pPr>
              <a:buFont typeface="Arial" pitchFamily="34" charset="0"/>
              <a:buChar char="•"/>
            </a:pPr>
            <a:r>
              <a:rPr lang="zh-CN" altLang="en-US" dirty="0" smtClean="0">
                <a:solidFill>
                  <a:schemeClr val="tx1"/>
                </a:solidFill>
              </a:rPr>
              <a:t>分组密码的工作模式</a:t>
            </a:r>
            <a:endParaRPr lang="en-US" altLang="zh-CN" dirty="0" smtClean="0">
              <a:solidFill>
                <a:schemeClr val="tx1"/>
              </a:solidFill>
            </a:endParaRPr>
          </a:p>
          <a:p>
            <a:pPr>
              <a:buFont typeface="Arial" pitchFamily="34" charset="0"/>
              <a:buChar char="•"/>
            </a:pP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代替</a:t>
            </a:r>
            <a:r>
              <a:rPr lang="en-US" altLang="zh-CN" smtClean="0"/>
              <a:t>-</a:t>
            </a:r>
            <a:r>
              <a:rPr lang="zh-CN" altLang="en-US" smtClean="0"/>
              <a:t>置换网络</a:t>
            </a:r>
            <a:endParaRPr lang="zh-CN" altLang="en-US"/>
          </a:p>
        </p:txBody>
      </p:sp>
      <p:sp>
        <p:nvSpPr>
          <p:cNvPr id="3" name="内容占位符 2"/>
          <p:cNvSpPr>
            <a:spLocks noGrp="1"/>
          </p:cNvSpPr>
          <p:nvPr>
            <p:ph idx="1"/>
          </p:nvPr>
        </p:nvSpPr>
        <p:spPr/>
        <p:txBody>
          <a:bodyPr>
            <a:normAutofit lnSpcReduction="10000"/>
          </a:bodyPr>
          <a:lstStyle/>
          <a:p>
            <a:r>
              <a:rPr lang="en-US" altLang="zh-CN" smtClean="0"/>
              <a:t>SPN</a:t>
            </a:r>
            <a:r>
              <a:rPr lang="zh-CN" altLang="en-US" smtClean="0"/>
              <a:t>密码体制定义</a:t>
            </a:r>
            <a:endParaRPr lang="en-US" altLang="zh-CN" smtClean="0"/>
          </a:p>
          <a:p>
            <a:pPr lvl="1"/>
            <a:r>
              <a:rPr lang="zh-CN" altLang="en-US" smtClean="0"/>
              <a:t>设</a:t>
            </a:r>
            <a:r>
              <a:rPr lang="en-US" altLang="zh-CN" smtClean="0"/>
              <a:t>l,m,Nr</a:t>
            </a:r>
            <a:r>
              <a:rPr lang="zh-CN" altLang="en-US" smtClean="0"/>
              <a:t>是正整数</a:t>
            </a:r>
            <a:r>
              <a:rPr lang="en-US" altLang="zh-CN" smtClean="0"/>
              <a:t>,P=C={0,1}</a:t>
            </a:r>
            <a:r>
              <a:rPr lang="en-US" altLang="zh-CN" baseline="30000" smtClean="0"/>
              <a:t>lm</a:t>
            </a:r>
          </a:p>
          <a:p>
            <a:pPr lvl="1"/>
            <a:r>
              <a:rPr lang="en-US" altLang="zh-CN" smtClean="0"/>
              <a:t>K⊆({0,1}</a:t>
            </a:r>
            <a:r>
              <a:rPr lang="en-US" altLang="zh-CN" baseline="30000" smtClean="0"/>
              <a:t>lm</a:t>
            </a:r>
            <a:r>
              <a:rPr lang="en-US" altLang="zh-CN" smtClean="0"/>
              <a:t>)</a:t>
            </a:r>
            <a:r>
              <a:rPr lang="en-US" altLang="zh-CN" baseline="30000" smtClean="0"/>
              <a:t>Nr+1</a:t>
            </a:r>
            <a:r>
              <a:rPr lang="zh-CN" altLang="en-US" smtClean="0"/>
              <a:t>是由初始密钥</a:t>
            </a:r>
            <a:r>
              <a:rPr lang="en-US" altLang="zh-CN" smtClean="0"/>
              <a:t>k</a:t>
            </a:r>
            <a:r>
              <a:rPr lang="zh-CN" altLang="en-US" smtClean="0"/>
              <a:t>用密钥编排算法生成的所有可能的密钥编排方案集合，一个密钥编排方案记为</a:t>
            </a:r>
            <a:r>
              <a:rPr lang="en-US" altLang="zh-CN" smtClean="0"/>
              <a:t>(k</a:t>
            </a:r>
            <a:r>
              <a:rPr lang="en-US" altLang="zh-CN" baseline="30000" smtClean="0"/>
              <a:t>1</a:t>
            </a:r>
            <a:r>
              <a:rPr lang="en-US" altLang="zh-CN" smtClean="0"/>
              <a:t>,k</a:t>
            </a:r>
            <a:r>
              <a:rPr lang="en-US" altLang="zh-CN" baseline="30000" smtClean="0"/>
              <a:t>2</a:t>
            </a:r>
            <a:r>
              <a:rPr lang="en-US" altLang="zh-CN" smtClean="0"/>
              <a:t>,...,k</a:t>
            </a:r>
            <a:r>
              <a:rPr lang="en-US" altLang="zh-CN" baseline="30000" smtClean="0"/>
              <a:t>Nr+1</a:t>
            </a:r>
            <a:r>
              <a:rPr lang="en-US" altLang="zh-CN" smtClean="0"/>
              <a:t>)</a:t>
            </a:r>
          </a:p>
          <a:p>
            <a:pPr lvl="1"/>
            <a:r>
              <a:rPr lang="zh-CN" altLang="en-US" smtClean="0"/>
              <a:t>状态值</a:t>
            </a:r>
            <a:r>
              <a:rPr lang="en-US" altLang="zh-CN" smtClean="0"/>
              <a:t>w</a:t>
            </a:r>
            <a:r>
              <a:rPr lang="zh-CN" altLang="en-US" smtClean="0"/>
              <a:t>长度为</a:t>
            </a:r>
            <a:r>
              <a:rPr lang="en-US" altLang="zh-CN" smtClean="0"/>
              <a:t>l×m</a:t>
            </a:r>
            <a:r>
              <a:rPr lang="zh-CN" altLang="en-US" smtClean="0"/>
              <a:t>，记为</a:t>
            </a:r>
            <a:r>
              <a:rPr lang="en-US" altLang="zh-CN" smtClean="0"/>
              <a:t>w</a:t>
            </a:r>
            <a:r>
              <a:rPr lang="en-US" altLang="zh-CN" baseline="-25000" smtClean="0"/>
              <a:t>1</a:t>
            </a:r>
            <a:r>
              <a:rPr lang="en-US" altLang="zh-CN" smtClean="0"/>
              <a:t>,w</a:t>
            </a:r>
            <a:r>
              <a:rPr lang="en-US" altLang="zh-CN" baseline="-25000" smtClean="0"/>
              <a:t>2</a:t>
            </a:r>
            <a:r>
              <a:rPr lang="en-US" altLang="zh-CN" smtClean="0"/>
              <a:t>,...,w</a:t>
            </a:r>
            <a:r>
              <a:rPr lang="en-US" altLang="zh-CN" baseline="-25000" smtClean="0"/>
              <a:t>lm</a:t>
            </a:r>
            <a:r>
              <a:rPr lang="zh-CN" altLang="en-US" smtClean="0"/>
              <a:t>；</a:t>
            </a:r>
            <a:endParaRPr lang="en-US" altLang="zh-CN" smtClean="0"/>
          </a:p>
          <a:p>
            <a:pPr lvl="2"/>
            <a:r>
              <a:rPr lang="en-US" altLang="zh-CN" smtClean="0"/>
              <a:t>w</a:t>
            </a:r>
            <a:r>
              <a:rPr lang="zh-CN" altLang="en-US" smtClean="0"/>
              <a:t>可以看成</a:t>
            </a:r>
            <a:r>
              <a:rPr lang="en-US" altLang="zh-CN" smtClean="0"/>
              <a:t>m</a:t>
            </a:r>
            <a:r>
              <a:rPr lang="zh-CN" altLang="en-US" smtClean="0"/>
              <a:t>个长度为</a:t>
            </a:r>
            <a:r>
              <a:rPr lang="en-US" altLang="zh-CN" smtClean="0"/>
              <a:t>l</a:t>
            </a:r>
            <a:r>
              <a:rPr lang="zh-CN" altLang="en-US" smtClean="0"/>
              <a:t>的子串连接而成，记为</a:t>
            </a:r>
            <a:endParaRPr lang="en-US" altLang="zh-CN" smtClean="0"/>
          </a:p>
          <a:p>
            <a:pPr lvl="2"/>
            <a:r>
              <a:rPr lang="en-US" altLang="zh-CN" smtClean="0"/>
              <a:t>w=w</a:t>
            </a:r>
            <a:r>
              <a:rPr lang="en-US" altLang="zh-CN" baseline="-25000" smtClean="0"/>
              <a:t>&lt;1&gt;</a:t>
            </a:r>
            <a:r>
              <a:rPr lang="en-US" altLang="zh-CN" smtClean="0"/>
              <a:t>,w</a:t>
            </a:r>
            <a:r>
              <a:rPr lang="en-US" altLang="zh-CN" baseline="-25000" smtClean="0"/>
              <a:t>&lt;2&gt;</a:t>
            </a:r>
            <a:r>
              <a:rPr lang="en-US" altLang="zh-CN" smtClean="0"/>
              <a:t>,...,w</a:t>
            </a:r>
            <a:r>
              <a:rPr lang="en-US" altLang="zh-CN" baseline="-25000" smtClean="0"/>
              <a:t>&lt;m&gt;</a:t>
            </a:r>
            <a:r>
              <a:rPr lang="zh-CN" altLang="en-US" smtClean="0"/>
              <a:t>，其中</a:t>
            </a:r>
            <a:endParaRPr lang="en-US" altLang="zh-CN" smtClean="0"/>
          </a:p>
          <a:p>
            <a:pPr lvl="2"/>
            <a:r>
              <a:rPr lang="en-US" altLang="zh-CN" smtClean="0"/>
              <a:t>w</a:t>
            </a:r>
            <a:r>
              <a:rPr lang="en-US" altLang="zh-CN" baseline="-25000" smtClean="0"/>
              <a:t>&lt;i&gt;</a:t>
            </a:r>
            <a:r>
              <a:rPr lang="en-US" altLang="zh-CN" smtClean="0"/>
              <a:t>=w</a:t>
            </a:r>
            <a:r>
              <a:rPr lang="en-US" altLang="zh-CN" baseline="-25000" smtClean="0"/>
              <a:t>(i-1)l+1</a:t>
            </a:r>
            <a:r>
              <a:rPr lang="en-US" altLang="zh-CN" smtClean="0"/>
              <a:t>,w</a:t>
            </a:r>
            <a:r>
              <a:rPr lang="en-US" altLang="zh-CN" baseline="-25000" smtClean="0"/>
              <a:t>(i-1)l+2</a:t>
            </a:r>
            <a:r>
              <a:rPr lang="en-US" altLang="zh-CN" smtClean="0"/>
              <a:t>,...,w</a:t>
            </a:r>
            <a:r>
              <a:rPr lang="en-US" altLang="zh-CN" baseline="-25000" smtClean="0"/>
              <a:t>(i-1)l+l</a:t>
            </a:r>
          </a:p>
          <a:p>
            <a:pPr lvl="1"/>
            <a:r>
              <a:rPr lang="zh-CN" altLang="en-US" smtClean="0"/>
              <a:t>加密过程使用算法</a:t>
            </a:r>
            <a:r>
              <a:rPr lang="en-US" altLang="zh-CN" smtClean="0"/>
              <a:t>3.1</a:t>
            </a:r>
            <a:r>
              <a:rPr lang="zh-CN" altLang="en-US" smtClean="0"/>
              <a:t>描述</a:t>
            </a:r>
            <a:endParaRPr lang="en-US" altLang="zh-CN"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t>
            </a:r>
            <a:r>
              <a:rPr lang="zh-CN" altLang="en-US" dirty="0" smtClean="0"/>
              <a:t>盒代换</a:t>
            </a:r>
            <a:endParaRPr lang="zh-CN" altLang="en-US" dirty="0"/>
          </a:p>
        </p:txBody>
      </p:sp>
      <p:sp>
        <p:nvSpPr>
          <p:cNvPr id="3" name="内容占位符 2"/>
          <p:cNvSpPr>
            <a:spLocks noGrp="1"/>
          </p:cNvSpPr>
          <p:nvPr>
            <p:ph idx="1"/>
          </p:nvPr>
        </p:nvSpPr>
        <p:spPr/>
        <p:txBody>
          <a:bodyPr/>
          <a:lstStyle/>
          <a:p>
            <a:r>
              <a:rPr lang="zh-CN" altLang="en-US" dirty="0" smtClean="0"/>
              <a:t>将</a:t>
            </a:r>
            <a:r>
              <a:rPr lang="en-US" altLang="zh-CN" dirty="0" smtClean="0"/>
              <a:t>6</a:t>
            </a:r>
            <a:r>
              <a:rPr lang="zh-CN" altLang="en-US" dirty="0" smtClean="0"/>
              <a:t>位</a:t>
            </a:r>
            <a:r>
              <a:rPr lang="en-US" altLang="zh-CN" dirty="0" smtClean="0"/>
              <a:t>B</a:t>
            </a:r>
            <a:r>
              <a:rPr lang="en-US" altLang="zh-CN" baseline="-25000" dirty="0" smtClean="0"/>
              <a:t>i</a:t>
            </a:r>
            <a:r>
              <a:rPr lang="zh-CN" altLang="en-US" dirty="0" smtClean="0"/>
              <a:t>代换成为</a:t>
            </a:r>
            <a:r>
              <a:rPr lang="en-US" altLang="zh-CN" dirty="0" smtClean="0"/>
              <a:t>4</a:t>
            </a:r>
            <a:r>
              <a:rPr lang="zh-CN" altLang="en-US" dirty="0" smtClean="0"/>
              <a:t>位</a:t>
            </a:r>
            <a:r>
              <a:rPr lang="en-US" altLang="zh-CN" dirty="0" err="1" smtClean="0"/>
              <a:t>C</a:t>
            </a:r>
            <a:r>
              <a:rPr lang="en-US" altLang="zh-CN" baseline="-25000" dirty="0" err="1" smtClean="0"/>
              <a:t>i</a:t>
            </a:r>
            <a:r>
              <a:rPr lang="zh-CN" altLang="en-US" dirty="0" smtClean="0"/>
              <a:t>，即将一个</a:t>
            </a:r>
            <a:r>
              <a:rPr lang="en-US" altLang="zh-CN" dirty="0" smtClean="0"/>
              <a:t>64</a:t>
            </a:r>
            <a:r>
              <a:rPr lang="zh-CN" altLang="en-US" dirty="0" smtClean="0"/>
              <a:t>以内的整数代换成</a:t>
            </a:r>
            <a:r>
              <a:rPr lang="en-US" altLang="zh-CN" dirty="0" smtClean="0"/>
              <a:t>16</a:t>
            </a:r>
            <a:r>
              <a:rPr lang="zh-CN" altLang="en-US" dirty="0" smtClean="0"/>
              <a:t>以内的整数</a:t>
            </a:r>
            <a:endParaRPr lang="en-US" altLang="zh-CN" dirty="0" smtClean="0"/>
          </a:p>
          <a:p>
            <a:r>
              <a:rPr lang="en-US" altLang="zh-CN" dirty="0" smtClean="0"/>
              <a:t>S</a:t>
            </a:r>
            <a:r>
              <a:rPr lang="zh-CN" altLang="en-US" dirty="0" smtClean="0"/>
              <a:t>盒是一个</a:t>
            </a:r>
            <a:r>
              <a:rPr lang="en-US" altLang="zh-CN" dirty="0" smtClean="0"/>
              <a:t>4</a:t>
            </a:r>
            <a:r>
              <a:rPr lang="zh-CN" altLang="en-US" dirty="0" smtClean="0"/>
              <a:t>行</a:t>
            </a:r>
            <a:r>
              <a:rPr lang="en-US" altLang="zh-CN" dirty="0" smtClean="0"/>
              <a:t>16</a:t>
            </a:r>
            <a:r>
              <a:rPr lang="zh-CN" altLang="en-US" dirty="0" smtClean="0"/>
              <a:t>列的二维数组，每个元素值是</a:t>
            </a:r>
            <a:r>
              <a:rPr lang="en-US" altLang="zh-CN" dirty="0" smtClean="0"/>
              <a:t>16</a:t>
            </a:r>
            <a:r>
              <a:rPr lang="zh-CN" altLang="en-US" dirty="0" smtClean="0"/>
              <a:t>以内的整数</a:t>
            </a:r>
            <a:endParaRPr lang="en-US" altLang="zh-CN" dirty="0" smtClean="0"/>
          </a:p>
          <a:p>
            <a:r>
              <a:rPr lang="zh-CN" altLang="en-US" dirty="0" smtClean="0"/>
              <a:t>假设</a:t>
            </a:r>
            <a:r>
              <a:rPr lang="en-US" altLang="zh-CN" dirty="0" smtClean="0"/>
              <a:t>6</a:t>
            </a:r>
            <a:r>
              <a:rPr lang="zh-CN" altLang="en-US" dirty="0" smtClean="0"/>
              <a:t>位输入为</a:t>
            </a:r>
            <a:r>
              <a:rPr lang="en-US" altLang="zh-CN" dirty="0" smtClean="0"/>
              <a:t>b</a:t>
            </a:r>
            <a:r>
              <a:rPr lang="en-US" altLang="zh-CN" baseline="-25000" dirty="0" smtClean="0"/>
              <a:t>1</a:t>
            </a:r>
            <a:r>
              <a:rPr lang="en-US" altLang="zh-CN" dirty="0" smtClean="0"/>
              <a:t>b</a:t>
            </a:r>
            <a:r>
              <a:rPr lang="en-US" altLang="zh-CN" baseline="-25000" dirty="0" smtClean="0"/>
              <a:t>2</a:t>
            </a:r>
            <a:r>
              <a:rPr lang="en-US" altLang="zh-CN" dirty="0" smtClean="0"/>
              <a:t>b</a:t>
            </a:r>
            <a:r>
              <a:rPr lang="en-US" altLang="zh-CN" baseline="-25000" dirty="0" smtClean="0"/>
              <a:t>3</a:t>
            </a:r>
            <a:r>
              <a:rPr lang="en-US" altLang="zh-CN" dirty="0" smtClean="0"/>
              <a:t>b</a:t>
            </a:r>
            <a:r>
              <a:rPr lang="en-US" altLang="zh-CN" baseline="-25000" dirty="0" smtClean="0"/>
              <a:t>4</a:t>
            </a:r>
            <a:r>
              <a:rPr lang="en-US" altLang="zh-CN" dirty="0" smtClean="0"/>
              <a:t>b</a:t>
            </a:r>
            <a:r>
              <a:rPr lang="en-US" altLang="zh-CN" baseline="-25000" dirty="0" smtClean="0"/>
              <a:t>5</a:t>
            </a:r>
            <a:r>
              <a:rPr lang="en-US" altLang="zh-CN" dirty="0" smtClean="0"/>
              <a:t>b</a:t>
            </a:r>
            <a:r>
              <a:rPr lang="en-US" altLang="zh-CN" baseline="-25000" dirty="0" smtClean="0"/>
              <a:t>6</a:t>
            </a:r>
            <a:r>
              <a:rPr lang="zh-CN" altLang="en-US" dirty="0" smtClean="0"/>
              <a:t>，则</a:t>
            </a:r>
            <a:r>
              <a:rPr lang="en-US" altLang="zh-CN" dirty="0" smtClean="0"/>
              <a:t>b</a:t>
            </a:r>
            <a:r>
              <a:rPr lang="en-US" altLang="zh-CN" baseline="-25000" dirty="0" smtClean="0"/>
              <a:t>1</a:t>
            </a:r>
            <a:r>
              <a:rPr lang="en-US" altLang="zh-CN" dirty="0" smtClean="0"/>
              <a:t>b</a:t>
            </a:r>
            <a:r>
              <a:rPr lang="en-US" altLang="zh-CN" baseline="-25000" dirty="0" smtClean="0"/>
              <a:t>6</a:t>
            </a:r>
            <a:r>
              <a:rPr lang="zh-CN" altLang="en-US" dirty="0" smtClean="0"/>
              <a:t>确定代换的行号</a:t>
            </a:r>
            <a:r>
              <a:rPr lang="en-US" altLang="zh-CN" dirty="0" smtClean="0"/>
              <a:t>(</a:t>
            </a:r>
            <a:r>
              <a:rPr lang="zh-CN" altLang="en-US" dirty="0" smtClean="0"/>
              <a:t>从</a:t>
            </a:r>
            <a:r>
              <a:rPr lang="en-US" altLang="zh-CN" dirty="0" smtClean="0"/>
              <a:t>0</a:t>
            </a:r>
            <a:r>
              <a:rPr lang="zh-CN" altLang="en-US" dirty="0" smtClean="0"/>
              <a:t>开始编号</a:t>
            </a:r>
            <a:r>
              <a:rPr lang="en-US" altLang="zh-CN" dirty="0" smtClean="0"/>
              <a:t>)</a:t>
            </a:r>
            <a:r>
              <a:rPr lang="zh-CN" altLang="en-US" dirty="0" smtClean="0"/>
              <a:t>，</a:t>
            </a:r>
            <a:r>
              <a:rPr lang="en-US" altLang="zh-CN" dirty="0" smtClean="0"/>
              <a:t>b</a:t>
            </a:r>
            <a:r>
              <a:rPr lang="en-US" altLang="zh-CN" baseline="-25000" dirty="0" smtClean="0"/>
              <a:t>2</a:t>
            </a:r>
            <a:r>
              <a:rPr lang="en-US" altLang="zh-CN" dirty="0" smtClean="0"/>
              <a:t>b</a:t>
            </a:r>
            <a:r>
              <a:rPr lang="en-US" altLang="zh-CN" baseline="-25000" dirty="0" smtClean="0"/>
              <a:t>3</a:t>
            </a:r>
            <a:r>
              <a:rPr lang="en-US" altLang="zh-CN" dirty="0" smtClean="0"/>
              <a:t>b</a:t>
            </a:r>
            <a:r>
              <a:rPr lang="en-US" altLang="zh-CN" baseline="-25000" dirty="0" smtClean="0"/>
              <a:t>4</a:t>
            </a:r>
            <a:r>
              <a:rPr lang="en-US" altLang="zh-CN" dirty="0" smtClean="0"/>
              <a:t>b</a:t>
            </a:r>
            <a:r>
              <a:rPr lang="en-US" altLang="zh-CN" baseline="-25000" dirty="0" smtClean="0"/>
              <a:t>5</a:t>
            </a:r>
            <a:r>
              <a:rPr lang="zh-CN" altLang="en-US" dirty="0" smtClean="0"/>
              <a:t>确定代换的列号</a:t>
            </a:r>
            <a:r>
              <a:rPr lang="en-US" altLang="zh-CN" dirty="0" smtClean="0"/>
              <a:t>(</a:t>
            </a:r>
            <a:r>
              <a:rPr lang="zh-CN" altLang="en-US" dirty="0" smtClean="0"/>
              <a:t>从</a:t>
            </a:r>
            <a:r>
              <a:rPr lang="en-US" altLang="zh-CN" dirty="0" smtClean="0"/>
              <a:t>0</a:t>
            </a:r>
            <a:r>
              <a:rPr lang="zh-CN" altLang="en-US" dirty="0" smtClean="0"/>
              <a:t>开始编号</a:t>
            </a:r>
            <a:r>
              <a:rPr lang="en-US" altLang="zh-CN" dirty="0" smtClean="0"/>
              <a:t>)</a:t>
            </a:r>
          </a:p>
          <a:p>
            <a:r>
              <a:rPr lang="en-US" altLang="zh-CN" dirty="0" smtClean="0"/>
              <a:t>DES</a:t>
            </a:r>
            <a:r>
              <a:rPr lang="zh-CN" altLang="en-US" dirty="0" smtClean="0"/>
              <a:t>设计了</a:t>
            </a:r>
            <a:r>
              <a:rPr lang="en-US" altLang="zh-CN" dirty="0" smtClean="0"/>
              <a:t>8</a:t>
            </a:r>
            <a:r>
              <a:rPr lang="zh-CN" altLang="en-US" dirty="0" smtClean="0"/>
              <a:t>个不同的</a:t>
            </a:r>
            <a:r>
              <a:rPr lang="en-US" altLang="zh-CN" dirty="0" smtClean="0"/>
              <a:t>S</a:t>
            </a:r>
            <a:r>
              <a:rPr lang="zh-CN" altLang="en-US" dirty="0" smtClean="0"/>
              <a:t>盒</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t>
            </a:r>
            <a:r>
              <a:rPr lang="zh-CN" altLang="en-US" dirty="0" smtClean="0"/>
              <a:t>盒代换</a:t>
            </a:r>
            <a:endParaRPr lang="zh-CN" altLang="en-US" dirty="0"/>
          </a:p>
        </p:txBody>
      </p:sp>
      <p:sp>
        <p:nvSpPr>
          <p:cNvPr id="3" name="内容占位符 2"/>
          <p:cNvSpPr>
            <a:spLocks noGrp="1"/>
          </p:cNvSpPr>
          <p:nvPr>
            <p:ph idx="1"/>
          </p:nvPr>
        </p:nvSpPr>
        <p:spPr/>
        <p:txBody>
          <a:bodyPr/>
          <a:lstStyle/>
          <a:p>
            <a:r>
              <a:rPr lang="en-US" altLang="zh-CN" smtClean="0"/>
              <a:t>S</a:t>
            </a:r>
            <a:r>
              <a:rPr lang="zh-CN" altLang="en-US" smtClean="0"/>
              <a:t>盒</a:t>
            </a:r>
            <a:r>
              <a:rPr lang="en-US" altLang="zh-CN" smtClean="0"/>
              <a:t>1</a:t>
            </a:r>
          </a:p>
          <a:p>
            <a:endParaRPr lang="en-US" altLang="zh-CN" smtClean="0"/>
          </a:p>
          <a:p>
            <a:endParaRPr lang="en-US" altLang="zh-CN" smtClean="0"/>
          </a:p>
          <a:p>
            <a:endParaRPr lang="en-US" altLang="zh-CN" smtClean="0"/>
          </a:p>
          <a:p>
            <a:r>
              <a:rPr lang="en-US" altLang="zh-CN" smtClean="0"/>
              <a:t>S</a:t>
            </a:r>
            <a:r>
              <a:rPr lang="zh-CN" altLang="en-US" smtClean="0"/>
              <a:t>盒</a:t>
            </a:r>
            <a:r>
              <a:rPr lang="en-US" altLang="zh-CN" smtClean="0"/>
              <a:t>2</a:t>
            </a:r>
            <a:endParaRPr lang="zh-CN" altLang="en-US"/>
          </a:p>
        </p:txBody>
      </p:sp>
      <p:graphicFrame>
        <p:nvGraphicFramePr>
          <p:cNvPr id="5" name="表格 4"/>
          <p:cNvGraphicFramePr>
            <a:graphicFrameLocks noGrp="1"/>
          </p:cNvGraphicFramePr>
          <p:nvPr/>
        </p:nvGraphicFramePr>
        <p:xfrm>
          <a:off x="971600" y="4509120"/>
          <a:ext cx="7128800" cy="1584176"/>
        </p:xfrm>
        <a:graphic>
          <a:graphicData uri="http://schemas.openxmlformats.org/drawingml/2006/table">
            <a:tbl>
              <a:tblPr firstRow="1" bandRow="1">
                <a:tableStyleId>{E8B1032C-EA38-4F05-BA0D-38AFFFC7BED3}</a:tableStyleId>
              </a:tblPr>
              <a:tblGrid>
                <a:gridCol w="445550"/>
                <a:gridCol w="445550"/>
                <a:gridCol w="445550"/>
                <a:gridCol w="445550"/>
                <a:gridCol w="445550"/>
                <a:gridCol w="445550"/>
                <a:gridCol w="445550"/>
                <a:gridCol w="445550"/>
                <a:gridCol w="445550"/>
                <a:gridCol w="445550"/>
                <a:gridCol w="445550"/>
                <a:gridCol w="445550"/>
                <a:gridCol w="445550"/>
                <a:gridCol w="445550"/>
                <a:gridCol w="445550"/>
                <a:gridCol w="445550"/>
              </a:tblGrid>
              <a:tr h="396044">
                <a:tc>
                  <a:txBody>
                    <a:bodyPr/>
                    <a:lstStyle/>
                    <a:p>
                      <a:r>
                        <a:rPr lang="en-US" altLang="zh-CN" sz="1600" b="1" smtClean="0"/>
                        <a:t>15</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10</a:t>
                      </a:r>
                      <a:endParaRPr lang="zh-CN" altLang="en-US" sz="1600" b="1"/>
                    </a:p>
                  </a:txBody>
                  <a:tcPr anchor="ctr" anchorCtr="1"/>
                </a:tc>
              </a:tr>
              <a:tr h="396044">
                <a:tc>
                  <a:txBody>
                    <a:bodyPr/>
                    <a:lstStyle/>
                    <a:p>
                      <a:r>
                        <a:rPr lang="en-US" altLang="zh-CN" sz="1600" b="1" smtClean="0"/>
                        <a:t>3</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5</a:t>
                      </a:r>
                      <a:endParaRPr lang="zh-CN" altLang="en-US" sz="1600" b="1"/>
                    </a:p>
                  </a:txBody>
                  <a:tcPr anchor="ctr" anchorCtr="1"/>
                </a:tc>
              </a:tr>
              <a:tr h="396044">
                <a:tc>
                  <a:txBody>
                    <a:bodyPr/>
                    <a:lstStyle/>
                    <a:p>
                      <a:r>
                        <a:rPr lang="en-US" altLang="zh-CN" sz="1600" b="1" smtClean="0"/>
                        <a:t>0</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15</a:t>
                      </a:r>
                      <a:endParaRPr lang="zh-CN" altLang="en-US" sz="1600" b="1"/>
                    </a:p>
                  </a:txBody>
                  <a:tcPr anchor="ctr" anchorCtr="1"/>
                </a:tc>
              </a:tr>
              <a:tr h="396044">
                <a:tc>
                  <a:txBody>
                    <a:bodyPr/>
                    <a:lstStyle/>
                    <a:p>
                      <a:r>
                        <a:rPr lang="en-US" altLang="zh-CN" sz="1600" b="1" smtClean="0"/>
                        <a:t>13</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9</a:t>
                      </a:r>
                      <a:endParaRPr lang="zh-CN" altLang="en-US" sz="1600" b="1"/>
                    </a:p>
                  </a:txBody>
                  <a:tcPr anchor="ctr" anchorCtr="1"/>
                </a:tc>
              </a:tr>
            </a:tbl>
          </a:graphicData>
        </a:graphic>
      </p:graphicFrame>
      <p:graphicFrame>
        <p:nvGraphicFramePr>
          <p:cNvPr id="7" name="表格 6"/>
          <p:cNvGraphicFramePr>
            <a:graphicFrameLocks noGrp="1"/>
          </p:cNvGraphicFramePr>
          <p:nvPr/>
        </p:nvGraphicFramePr>
        <p:xfrm>
          <a:off x="971600" y="2204864"/>
          <a:ext cx="7128800" cy="1584176"/>
        </p:xfrm>
        <a:graphic>
          <a:graphicData uri="http://schemas.openxmlformats.org/drawingml/2006/table">
            <a:tbl>
              <a:tblPr firstRow="1" bandRow="1">
                <a:tableStyleId>{E8B1032C-EA38-4F05-BA0D-38AFFFC7BED3}</a:tableStyleId>
              </a:tblPr>
              <a:tblGrid>
                <a:gridCol w="445550"/>
                <a:gridCol w="445550"/>
                <a:gridCol w="445550"/>
                <a:gridCol w="445550"/>
                <a:gridCol w="445550"/>
                <a:gridCol w="445550"/>
                <a:gridCol w="445550"/>
                <a:gridCol w="445550"/>
                <a:gridCol w="445550"/>
                <a:gridCol w="445550"/>
                <a:gridCol w="445550"/>
                <a:gridCol w="445550"/>
                <a:gridCol w="445550"/>
                <a:gridCol w="445550"/>
                <a:gridCol w="445550"/>
                <a:gridCol w="445550"/>
              </a:tblGrid>
              <a:tr h="396044">
                <a:tc>
                  <a:txBody>
                    <a:bodyPr/>
                    <a:lstStyle/>
                    <a:p>
                      <a:r>
                        <a:rPr lang="en-US" altLang="zh-CN" sz="1600" b="1" smtClean="0"/>
                        <a:t>14</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7</a:t>
                      </a:r>
                      <a:endParaRPr lang="zh-CN" altLang="en-US" sz="1600" b="1"/>
                    </a:p>
                  </a:txBody>
                  <a:tcPr anchor="ctr" anchorCtr="1"/>
                </a:tc>
              </a:tr>
              <a:tr h="396044">
                <a:tc>
                  <a:txBody>
                    <a:bodyPr/>
                    <a:lstStyle/>
                    <a:p>
                      <a:r>
                        <a:rPr lang="en-US" altLang="zh-CN" sz="1600" b="1" smtClean="0"/>
                        <a:t>0</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8</a:t>
                      </a:r>
                      <a:endParaRPr lang="zh-CN" altLang="en-US" sz="1600" b="1"/>
                    </a:p>
                  </a:txBody>
                  <a:tcPr anchor="ctr" anchorCtr="1"/>
                </a:tc>
              </a:tr>
              <a:tr h="396044">
                <a:tc>
                  <a:txBody>
                    <a:bodyPr/>
                    <a:lstStyle/>
                    <a:p>
                      <a:r>
                        <a:rPr lang="en-US" altLang="zh-CN" sz="1600" b="1" smtClean="0"/>
                        <a:t>4</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0</a:t>
                      </a:r>
                      <a:endParaRPr lang="zh-CN" altLang="en-US" sz="1600" b="1"/>
                    </a:p>
                  </a:txBody>
                  <a:tcPr anchor="ctr" anchorCtr="1"/>
                </a:tc>
              </a:tr>
              <a:tr h="396044">
                <a:tc>
                  <a:txBody>
                    <a:bodyPr/>
                    <a:lstStyle/>
                    <a:p>
                      <a:r>
                        <a:rPr lang="en-US" altLang="zh-CN" sz="1600" b="1" smtClean="0"/>
                        <a:t>15</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13</a:t>
                      </a:r>
                      <a:endParaRPr lang="zh-CN" altLang="en-US" sz="1600" b="1"/>
                    </a:p>
                  </a:txBody>
                  <a:tcPr anchor="ctr" anchorCtr="1"/>
                </a:tc>
              </a:tr>
            </a:tbl>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t>
            </a:r>
            <a:r>
              <a:rPr lang="zh-CN" altLang="en-US" dirty="0" smtClean="0"/>
              <a:t>盒代换</a:t>
            </a:r>
            <a:endParaRPr lang="zh-CN" altLang="en-US" dirty="0"/>
          </a:p>
        </p:txBody>
      </p:sp>
      <p:sp>
        <p:nvSpPr>
          <p:cNvPr id="3" name="内容占位符 2"/>
          <p:cNvSpPr>
            <a:spLocks noGrp="1"/>
          </p:cNvSpPr>
          <p:nvPr>
            <p:ph idx="1"/>
          </p:nvPr>
        </p:nvSpPr>
        <p:spPr/>
        <p:txBody>
          <a:bodyPr/>
          <a:lstStyle/>
          <a:p>
            <a:r>
              <a:rPr lang="en-US" altLang="zh-CN" smtClean="0"/>
              <a:t>S</a:t>
            </a:r>
            <a:r>
              <a:rPr lang="zh-CN" altLang="en-US" smtClean="0"/>
              <a:t>盒</a:t>
            </a:r>
            <a:r>
              <a:rPr lang="en-US" altLang="zh-CN" smtClean="0"/>
              <a:t>3</a:t>
            </a:r>
          </a:p>
          <a:p>
            <a:endParaRPr lang="en-US" altLang="zh-CN" smtClean="0"/>
          </a:p>
          <a:p>
            <a:endParaRPr lang="en-US" altLang="zh-CN" smtClean="0"/>
          </a:p>
          <a:p>
            <a:endParaRPr lang="en-US" altLang="zh-CN" smtClean="0"/>
          </a:p>
          <a:p>
            <a:r>
              <a:rPr lang="en-US" altLang="zh-CN" smtClean="0"/>
              <a:t>S</a:t>
            </a:r>
            <a:r>
              <a:rPr lang="zh-CN" altLang="en-US" smtClean="0"/>
              <a:t>盒</a:t>
            </a:r>
            <a:r>
              <a:rPr lang="en-US" altLang="zh-CN" smtClean="0"/>
              <a:t>4</a:t>
            </a:r>
            <a:endParaRPr lang="zh-CN" altLang="en-US"/>
          </a:p>
        </p:txBody>
      </p:sp>
      <p:graphicFrame>
        <p:nvGraphicFramePr>
          <p:cNvPr id="5" name="表格 4"/>
          <p:cNvGraphicFramePr>
            <a:graphicFrameLocks noGrp="1"/>
          </p:cNvGraphicFramePr>
          <p:nvPr/>
        </p:nvGraphicFramePr>
        <p:xfrm>
          <a:off x="971600" y="4509120"/>
          <a:ext cx="7128800" cy="1584176"/>
        </p:xfrm>
        <a:graphic>
          <a:graphicData uri="http://schemas.openxmlformats.org/drawingml/2006/table">
            <a:tbl>
              <a:tblPr firstRow="1" bandRow="1">
                <a:tableStyleId>{E8B1032C-EA38-4F05-BA0D-38AFFFC7BED3}</a:tableStyleId>
              </a:tblPr>
              <a:tblGrid>
                <a:gridCol w="445550"/>
                <a:gridCol w="445550"/>
                <a:gridCol w="445550"/>
                <a:gridCol w="445550"/>
                <a:gridCol w="445550"/>
                <a:gridCol w="445550"/>
                <a:gridCol w="445550"/>
                <a:gridCol w="445550"/>
                <a:gridCol w="445550"/>
                <a:gridCol w="445550"/>
                <a:gridCol w="445550"/>
                <a:gridCol w="445550"/>
                <a:gridCol w="445550"/>
                <a:gridCol w="445550"/>
                <a:gridCol w="445550"/>
                <a:gridCol w="445550"/>
              </a:tblGrid>
              <a:tr h="396044">
                <a:tc>
                  <a:txBody>
                    <a:bodyPr/>
                    <a:lstStyle/>
                    <a:p>
                      <a:r>
                        <a:rPr lang="en-US" altLang="zh-CN" sz="1600" b="1" smtClean="0"/>
                        <a:t>7</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15</a:t>
                      </a:r>
                      <a:endParaRPr lang="zh-CN" altLang="en-US" sz="1600" b="1"/>
                    </a:p>
                  </a:txBody>
                  <a:tcPr anchor="ctr" anchorCtr="1"/>
                </a:tc>
              </a:tr>
              <a:tr h="396044">
                <a:tc>
                  <a:txBody>
                    <a:bodyPr/>
                    <a:lstStyle/>
                    <a:p>
                      <a:r>
                        <a:rPr lang="en-US" altLang="zh-CN" sz="1600" b="1" smtClean="0"/>
                        <a:t>13</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9</a:t>
                      </a:r>
                      <a:endParaRPr lang="zh-CN" altLang="en-US" sz="1600" b="1"/>
                    </a:p>
                  </a:txBody>
                  <a:tcPr anchor="ctr" anchorCtr="1"/>
                </a:tc>
              </a:tr>
              <a:tr h="396044">
                <a:tc>
                  <a:txBody>
                    <a:bodyPr/>
                    <a:lstStyle/>
                    <a:p>
                      <a:r>
                        <a:rPr lang="en-US" altLang="zh-CN" sz="1600" b="1" smtClean="0"/>
                        <a:t>10</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4</a:t>
                      </a:r>
                      <a:endParaRPr lang="zh-CN" altLang="en-US" sz="1600" b="1"/>
                    </a:p>
                  </a:txBody>
                  <a:tcPr anchor="ctr" anchorCtr="1"/>
                </a:tc>
              </a:tr>
              <a:tr h="396044">
                <a:tc>
                  <a:txBody>
                    <a:bodyPr/>
                    <a:lstStyle/>
                    <a:p>
                      <a:r>
                        <a:rPr lang="en-US" altLang="zh-CN" sz="1600" b="1" smtClean="0"/>
                        <a:t>3</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14</a:t>
                      </a:r>
                      <a:endParaRPr lang="zh-CN" altLang="en-US" sz="1600" b="1"/>
                    </a:p>
                  </a:txBody>
                  <a:tcPr anchor="ctr" anchorCtr="1"/>
                </a:tc>
              </a:tr>
            </a:tbl>
          </a:graphicData>
        </a:graphic>
      </p:graphicFrame>
      <p:graphicFrame>
        <p:nvGraphicFramePr>
          <p:cNvPr id="7" name="表格 6"/>
          <p:cNvGraphicFramePr>
            <a:graphicFrameLocks noGrp="1"/>
          </p:cNvGraphicFramePr>
          <p:nvPr/>
        </p:nvGraphicFramePr>
        <p:xfrm>
          <a:off x="971600" y="2204864"/>
          <a:ext cx="7128800" cy="1584176"/>
        </p:xfrm>
        <a:graphic>
          <a:graphicData uri="http://schemas.openxmlformats.org/drawingml/2006/table">
            <a:tbl>
              <a:tblPr firstRow="1" bandRow="1">
                <a:tableStyleId>{E8B1032C-EA38-4F05-BA0D-38AFFFC7BED3}</a:tableStyleId>
              </a:tblPr>
              <a:tblGrid>
                <a:gridCol w="445550"/>
                <a:gridCol w="445550"/>
                <a:gridCol w="445550"/>
                <a:gridCol w="445550"/>
                <a:gridCol w="445550"/>
                <a:gridCol w="445550"/>
                <a:gridCol w="445550"/>
                <a:gridCol w="445550"/>
                <a:gridCol w="445550"/>
                <a:gridCol w="445550"/>
                <a:gridCol w="445550"/>
                <a:gridCol w="445550"/>
                <a:gridCol w="445550"/>
                <a:gridCol w="445550"/>
                <a:gridCol w="445550"/>
                <a:gridCol w="445550"/>
              </a:tblGrid>
              <a:tr h="396044">
                <a:tc>
                  <a:txBody>
                    <a:bodyPr/>
                    <a:lstStyle/>
                    <a:p>
                      <a:r>
                        <a:rPr lang="en-US" altLang="zh-CN" sz="1600" b="1" smtClean="0"/>
                        <a:t>10</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8</a:t>
                      </a:r>
                      <a:endParaRPr lang="zh-CN" altLang="en-US" sz="1600" b="1"/>
                    </a:p>
                  </a:txBody>
                  <a:tcPr anchor="ctr" anchorCtr="1"/>
                </a:tc>
              </a:tr>
              <a:tr h="396044">
                <a:tc>
                  <a:txBody>
                    <a:bodyPr/>
                    <a:lstStyle/>
                    <a:p>
                      <a:r>
                        <a:rPr lang="en-US" altLang="zh-CN" sz="1600" b="1" smtClean="0"/>
                        <a:t>13</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1</a:t>
                      </a:r>
                      <a:endParaRPr lang="zh-CN" altLang="en-US" sz="1600" b="1"/>
                    </a:p>
                  </a:txBody>
                  <a:tcPr anchor="ctr" anchorCtr="1"/>
                </a:tc>
              </a:tr>
              <a:tr h="396044">
                <a:tc>
                  <a:txBody>
                    <a:bodyPr/>
                    <a:lstStyle/>
                    <a:p>
                      <a:r>
                        <a:rPr lang="en-US" altLang="zh-CN" sz="1600" b="1" smtClean="0"/>
                        <a:t>13</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7</a:t>
                      </a:r>
                      <a:endParaRPr lang="zh-CN" altLang="en-US" sz="1600" b="1"/>
                    </a:p>
                  </a:txBody>
                  <a:tcPr anchor="ctr" anchorCtr="1"/>
                </a:tc>
              </a:tr>
              <a:tr h="396044">
                <a:tc>
                  <a:txBody>
                    <a:bodyPr/>
                    <a:lstStyle/>
                    <a:p>
                      <a:r>
                        <a:rPr lang="en-US" altLang="zh-CN" sz="1600" b="1" smtClean="0"/>
                        <a:t>1</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12</a:t>
                      </a:r>
                      <a:endParaRPr lang="zh-CN" altLang="en-US" sz="1600" b="1"/>
                    </a:p>
                  </a:txBody>
                  <a:tcPr anchor="ctr" anchorCtr="1"/>
                </a:tc>
              </a:tr>
            </a:tbl>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t>
            </a:r>
            <a:r>
              <a:rPr lang="zh-CN" altLang="en-US" dirty="0" smtClean="0"/>
              <a:t>盒代换</a:t>
            </a:r>
            <a:endParaRPr lang="zh-CN" altLang="en-US" dirty="0"/>
          </a:p>
        </p:txBody>
      </p:sp>
      <p:sp>
        <p:nvSpPr>
          <p:cNvPr id="3" name="内容占位符 2"/>
          <p:cNvSpPr>
            <a:spLocks noGrp="1"/>
          </p:cNvSpPr>
          <p:nvPr>
            <p:ph idx="1"/>
          </p:nvPr>
        </p:nvSpPr>
        <p:spPr/>
        <p:txBody>
          <a:bodyPr/>
          <a:lstStyle/>
          <a:p>
            <a:r>
              <a:rPr lang="en-US" altLang="zh-CN" smtClean="0"/>
              <a:t>S</a:t>
            </a:r>
            <a:r>
              <a:rPr lang="zh-CN" altLang="en-US" smtClean="0"/>
              <a:t>盒</a:t>
            </a:r>
            <a:r>
              <a:rPr lang="en-US" altLang="zh-CN" smtClean="0"/>
              <a:t>5</a:t>
            </a:r>
          </a:p>
          <a:p>
            <a:endParaRPr lang="en-US" altLang="zh-CN" smtClean="0"/>
          </a:p>
          <a:p>
            <a:endParaRPr lang="en-US" altLang="zh-CN" smtClean="0"/>
          </a:p>
          <a:p>
            <a:endParaRPr lang="en-US" altLang="zh-CN" smtClean="0"/>
          </a:p>
          <a:p>
            <a:r>
              <a:rPr lang="en-US" altLang="zh-CN" smtClean="0"/>
              <a:t>S</a:t>
            </a:r>
            <a:r>
              <a:rPr lang="zh-CN" altLang="en-US" smtClean="0"/>
              <a:t>盒</a:t>
            </a:r>
            <a:r>
              <a:rPr lang="en-US" altLang="zh-CN" smtClean="0"/>
              <a:t>6</a:t>
            </a:r>
            <a:endParaRPr lang="zh-CN" altLang="en-US"/>
          </a:p>
        </p:txBody>
      </p:sp>
      <p:graphicFrame>
        <p:nvGraphicFramePr>
          <p:cNvPr id="5" name="表格 4"/>
          <p:cNvGraphicFramePr>
            <a:graphicFrameLocks noGrp="1"/>
          </p:cNvGraphicFramePr>
          <p:nvPr/>
        </p:nvGraphicFramePr>
        <p:xfrm>
          <a:off x="971600" y="4509120"/>
          <a:ext cx="7128800" cy="1584176"/>
        </p:xfrm>
        <a:graphic>
          <a:graphicData uri="http://schemas.openxmlformats.org/drawingml/2006/table">
            <a:tbl>
              <a:tblPr firstRow="1" bandRow="1">
                <a:tableStyleId>{E8B1032C-EA38-4F05-BA0D-38AFFFC7BED3}</a:tableStyleId>
              </a:tblPr>
              <a:tblGrid>
                <a:gridCol w="445550"/>
                <a:gridCol w="445550"/>
                <a:gridCol w="445550"/>
                <a:gridCol w="445550"/>
                <a:gridCol w="445550"/>
                <a:gridCol w="445550"/>
                <a:gridCol w="445550"/>
                <a:gridCol w="445550"/>
                <a:gridCol w="445550"/>
                <a:gridCol w="445550"/>
                <a:gridCol w="445550"/>
                <a:gridCol w="445550"/>
                <a:gridCol w="445550"/>
                <a:gridCol w="445550"/>
                <a:gridCol w="445550"/>
                <a:gridCol w="445550"/>
              </a:tblGrid>
              <a:tr h="396044">
                <a:tc>
                  <a:txBody>
                    <a:bodyPr/>
                    <a:lstStyle/>
                    <a:p>
                      <a:r>
                        <a:rPr lang="en-US" altLang="zh-CN" sz="1600" b="1" smtClean="0"/>
                        <a:t>12</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11</a:t>
                      </a:r>
                      <a:endParaRPr lang="zh-CN" altLang="en-US" sz="1600" b="1"/>
                    </a:p>
                  </a:txBody>
                  <a:tcPr anchor="ctr" anchorCtr="1"/>
                </a:tc>
              </a:tr>
              <a:tr h="396044">
                <a:tc>
                  <a:txBody>
                    <a:bodyPr/>
                    <a:lstStyle/>
                    <a:p>
                      <a:r>
                        <a:rPr lang="en-US" altLang="zh-CN" sz="1600" b="1" smtClean="0"/>
                        <a:t>10</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8</a:t>
                      </a:r>
                      <a:endParaRPr lang="zh-CN" altLang="en-US" sz="1600" b="1"/>
                    </a:p>
                  </a:txBody>
                  <a:tcPr anchor="ctr" anchorCtr="1"/>
                </a:tc>
              </a:tr>
              <a:tr h="396044">
                <a:tc>
                  <a:txBody>
                    <a:bodyPr/>
                    <a:lstStyle/>
                    <a:p>
                      <a:r>
                        <a:rPr lang="en-US" altLang="zh-CN" sz="1600" b="1" smtClean="0"/>
                        <a:t>9</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6</a:t>
                      </a:r>
                      <a:endParaRPr lang="zh-CN" altLang="en-US" sz="1600" b="1"/>
                    </a:p>
                  </a:txBody>
                  <a:tcPr anchor="ctr" anchorCtr="1"/>
                </a:tc>
              </a:tr>
              <a:tr h="396044">
                <a:tc>
                  <a:txBody>
                    <a:bodyPr/>
                    <a:lstStyle/>
                    <a:p>
                      <a:r>
                        <a:rPr lang="en-US" altLang="zh-CN" sz="1600" b="1" smtClean="0"/>
                        <a:t>4</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13</a:t>
                      </a:r>
                      <a:endParaRPr lang="zh-CN" altLang="en-US" sz="1600" b="1"/>
                    </a:p>
                  </a:txBody>
                  <a:tcPr anchor="ctr" anchorCtr="1"/>
                </a:tc>
              </a:tr>
            </a:tbl>
          </a:graphicData>
        </a:graphic>
      </p:graphicFrame>
      <p:graphicFrame>
        <p:nvGraphicFramePr>
          <p:cNvPr id="7" name="表格 6"/>
          <p:cNvGraphicFramePr>
            <a:graphicFrameLocks noGrp="1"/>
          </p:cNvGraphicFramePr>
          <p:nvPr/>
        </p:nvGraphicFramePr>
        <p:xfrm>
          <a:off x="971600" y="2204864"/>
          <a:ext cx="7128800" cy="1584176"/>
        </p:xfrm>
        <a:graphic>
          <a:graphicData uri="http://schemas.openxmlformats.org/drawingml/2006/table">
            <a:tbl>
              <a:tblPr firstRow="1" bandRow="1">
                <a:tableStyleId>{E8B1032C-EA38-4F05-BA0D-38AFFFC7BED3}</a:tableStyleId>
              </a:tblPr>
              <a:tblGrid>
                <a:gridCol w="445550"/>
                <a:gridCol w="445550"/>
                <a:gridCol w="445550"/>
                <a:gridCol w="445550"/>
                <a:gridCol w="445550"/>
                <a:gridCol w="445550"/>
                <a:gridCol w="445550"/>
                <a:gridCol w="445550"/>
                <a:gridCol w="445550"/>
                <a:gridCol w="445550"/>
                <a:gridCol w="445550"/>
                <a:gridCol w="445550"/>
                <a:gridCol w="445550"/>
                <a:gridCol w="445550"/>
                <a:gridCol w="445550"/>
                <a:gridCol w="445550"/>
              </a:tblGrid>
              <a:tr h="396044">
                <a:tc>
                  <a:txBody>
                    <a:bodyPr/>
                    <a:lstStyle/>
                    <a:p>
                      <a:r>
                        <a:rPr lang="en-US" altLang="zh-CN" sz="1600" b="1" smtClean="0"/>
                        <a:t>2</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9</a:t>
                      </a:r>
                      <a:endParaRPr lang="zh-CN" altLang="en-US" sz="1600" b="1"/>
                    </a:p>
                  </a:txBody>
                  <a:tcPr anchor="ctr" anchorCtr="1"/>
                </a:tc>
              </a:tr>
              <a:tr h="396044">
                <a:tc>
                  <a:txBody>
                    <a:bodyPr/>
                    <a:lstStyle/>
                    <a:p>
                      <a:r>
                        <a:rPr lang="en-US" altLang="zh-CN" sz="1600" b="1" smtClean="0"/>
                        <a:t>14</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6</a:t>
                      </a:r>
                      <a:endParaRPr lang="zh-CN" altLang="en-US" sz="1600" b="1"/>
                    </a:p>
                  </a:txBody>
                  <a:tcPr anchor="ctr" anchorCtr="1"/>
                </a:tc>
              </a:tr>
              <a:tr h="396044">
                <a:tc>
                  <a:txBody>
                    <a:bodyPr/>
                    <a:lstStyle/>
                    <a:p>
                      <a:r>
                        <a:rPr lang="en-US" altLang="zh-CN" sz="1600" b="1" smtClean="0"/>
                        <a:t>4</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14</a:t>
                      </a:r>
                      <a:endParaRPr lang="zh-CN" altLang="en-US" sz="1600" b="1"/>
                    </a:p>
                  </a:txBody>
                  <a:tcPr anchor="ctr" anchorCtr="1"/>
                </a:tc>
              </a:tr>
              <a:tr h="396044">
                <a:tc>
                  <a:txBody>
                    <a:bodyPr/>
                    <a:lstStyle/>
                    <a:p>
                      <a:r>
                        <a:rPr lang="en-US" altLang="zh-CN" sz="1600" b="1" smtClean="0"/>
                        <a:t>11</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3</a:t>
                      </a:r>
                      <a:endParaRPr lang="zh-CN" altLang="en-US" sz="1600" b="1"/>
                    </a:p>
                  </a:txBody>
                  <a:tcPr anchor="ctr" anchorCtr="1"/>
                </a:tc>
              </a:tr>
            </a:tbl>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t>
            </a:r>
            <a:r>
              <a:rPr lang="zh-CN" altLang="en-US" dirty="0" smtClean="0"/>
              <a:t>盒代换</a:t>
            </a:r>
            <a:endParaRPr lang="zh-CN" altLang="en-US" dirty="0"/>
          </a:p>
        </p:txBody>
      </p:sp>
      <p:sp>
        <p:nvSpPr>
          <p:cNvPr id="3" name="内容占位符 2"/>
          <p:cNvSpPr>
            <a:spLocks noGrp="1"/>
          </p:cNvSpPr>
          <p:nvPr>
            <p:ph idx="1"/>
          </p:nvPr>
        </p:nvSpPr>
        <p:spPr/>
        <p:txBody>
          <a:bodyPr/>
          <a:lstStyle/>
          <a:p>
            <a:r>
              <a:rPr lang="en-US" altLang="zh-CN" smtClean="0"/>
              <a:t>S</a:t>
            </a:r>
            <a:r>
              <a:rPr lang="zh-CN" altLang="en-US" smtClean="0"/>
              <a:t>盒</a:t>
            </a:r>
            <a:r>
              <a:rPr lang="en-US" altLang="zh-CN" smtClean="0"/>
              <a:t>7</a:t>
            </a:r>
          </a:p>
          <a:p>
            <a:endParaRPr lang="en-US" altLang="zh-CN" smtClean="0"/>
          </a:p>
          <a:p>
            <a:endParaRPr lang="en-US" altLang="zh-CN" smtClean="0"/>
          </a:p>
          <a:p>
            <a:endParaRPr lang="en-US" altLang="zh-CN" smtClean="0"/>
          </a:p>
          <a:p>
            <a:r>
              <a:rPr lang="en-US" altLang="zh-CN" smtClean="0"/>
              <a:t>S</a:t>
            </a:r>
            <a:r>
              <a:rPr lang="zh-CN" altLang="en-US" smtClean="0"/>
              <a:t>盒</a:t>
            </a:r>
            <a:r>
              <a:rPr lang="en-US" altLang="zh-CN" smtClean="0"/>
              <a:t>8</a:t>
            </a:r>
            <a:endParaRPr lang="zh-CN" altLang="en-US"/>
          </a:p>
        </p:txBody>
      </p:sp>
      <p:graphicFrame>
        <p:nvGraphicFramePr>
          <p:cNvPr id="5" name="表格 4"/>
          <p:cNvGraphicFramePr>
            <a:graphicFrameLocks noGrp="1"/>
          </p:cNvGraphicFramePr>
          <p:nvPr/>
        </p:nvGraphicFramePr>
        <p:xfrm>
          <a:off x="971600" y="4509120"/>
          <a:ext cx="7128800" cy="1584176"/>
        </p:xfrm>
        <a:graphic>
          <a:graphicData uri="http://schemas.openxmlformats.org/drawingml/2006/table">
            <a:tbl>
              <a:tblPr firstRow="1" bandRow="1">
                <a:tableStyleId>{E8B1032C-EA38-4F05-BA0D-38AFFFC7BED3}</a:tableStyleId>
              </a:tblPr>
              <a:tblGrid>
                <a:gridCol w="445550"/>
                <a:gridCol w="445550"/>
                <a:gridCol w="445550"/>
                <a:gridCol w="445550"/>
                <a:gridCol w="445550"/>
                <a:gridCol w="445550"/>
                <a:gridCol w="445550"/>
                <a:gridCol w="445550"/>
                <a:gridCol w="445550"/>
                <a:gridCol w="445550"/>
                <a:gridCol w="445550"/>
                <a:gridCol w="445550"/>
                <a:gridCol w="445550"/>
                <a:gridCol w="445550"/>
                <a:gridCol w="445550"/>
                <a:gridCol w="445550"/>
              </a:tblGrid>
              <a:tr h="396044">
                <a:tc>
                  <a:txBody>
                    <a:bodyPr/>
                    <a:lstStyle/>
                    <a:p>
                      <a:r>
                        <a:rPr lang="en-US" altLang="zh-CN" sz="1600" b="1" smtClean="0"/>
                        <a:t>13</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7</a:t>
                      </a:r>
                      <a:endParaRPr lang="zh-CN" altLang="en-US" sz="1600" b="1"/>
                    </a:p>
                  </a:txBody>
                  <a:tcPr anchor="ctr" anchorCtr="1"/>
                </a:tc>
              </a:tr>
              <a:tr h="396044">
                <a:tc>
                  <a:txBody>
                    <a:bodyPr/>
                    <a:lstStyle/>
                    <a:p>
                      <a:r>
                        <a:rPr lang="en-US" altLang="zh-CN" sz="1600" b="1" smtClean="0"/>
                        <a:t>1</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2</a:t>
                      </a:r>
                      <a:endParaRPr lang="zh-CN" altLang="en-US" sz="1600" b="1"/>
                    </a:p>
                  </a:txBody>
                  <a:tcPr anchor="ctr" anchorCtr="1"/>
                </a:tc>
              </a:tr>
              <a:tr h="396044">
                <a:tc>
                  <a:txBody>
                    <a:bodyPr/>
                    <a:lstStyle/>
                    <a:p>
                      <a:r>
                        <a:rPr lang="en-US" altLang="zh-CN" sz="1600" b="1" smtClean="0"/>
                        <a:t>7</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8</a:t>
                      </a:r>
                      <a:endParaRPr lang="zh-CN" altLang="en-US" sz="1600" b="1"/>
                    </a:p>
                  </a:txBody>
                  <a:tcPr anchor="ctr" anchorCtr="1"/>
                </a:tc>
              </a:tr>
              <a:tr h="396044">
                <a:tc>
                  <a:txBody>
                    <a:bodyPr/>
                    <a:lstStyle/>
                    <a:p>
                      <a:r>
                        <a:rPr lang="en-US" altLang="zh-CN" sz="1600" b="1" smtClean="0"/>
                        <a:t>2</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11</a:t>
                      </a:r>
                      <a:endParaRPr lang="zh-CN" altLang="en-US" sz="1600" b="1"/>
                    </a:p>
                  </a:txBody>
                  <a:tcPr anchor="ctr" anchorCtr="1"/>
                </a:tc>
              </a:tr>
            </a:tbl>
          </a:graphicData>
        </a:graphic>
      </p:graphicFrame>
      <p:graphicFrame>
        <p:nvGraphicFramePr>
          <p:cNvPr id="7" name="表格 6"/>
          <p:cNvGraphicFramePr>
            <a:graphicFrameLocks noGrp="1"/>
          </p:cNvGraphicFramePr>
          <p:nvPr/>
        </p:nvGraphicFramePr>
        <p:xfrm>
          <a:off x="971600" y="2204864"/>
          <a:ext cx="7128800" cy="1584176"/>
        </p:xfrm>
        <a:graphic>
          <a:graphicData uri="http://schemas.openxmlformats.org/drawingml/2006/table">
            <a:tbl>
              <a:tblPr firstRow="1" bandRow="1">
                <a:tableStyleId>{E8B1032C-EA38-4F05-BA0D-38AFFFC7BED3}</a:tableStyleId>
              </a:tblPr>
              <a:tblGrid>
                <a:gridCol w="445550"/>
                <a:gridCol w="445550"/>
                <a:gridCol w="445550"/>
                <a:gridCol w="445550"/>
                <a:gridCol w="445550"/>
                <a:gridCol w="445550"/>
                <a:gridCol w="445550"/>
                <a:gridCol w="445550"/>
                <a:gridCol w="445550"/>
                <a:gridCol w="445550"/>
                <a:gridCol w="445550"/>
                <a:gridCol w="445550"/>
                <a:gridCol w="445550"/>
                <a:gridCol w="445550"/>
                <a:gridCol w="445550"/>
                <a:gridCol w="445550"/>
              </a:tblGrid>
              <a:tr h="396044">
                <a:tc>
                  <a:txBody>
                    <a:bodyPr/>
                    <a:lstStyle/>
                    <a:p>
                      <a:r>
                        <a:rPr lang="en-US" altLang="zh-CN" sz="1600" b="1" smtClean="0"/>
                        <a:t>4</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1</a:t>
                      </a:r>
                      <a:endParaRPr lang="zh-CN" altLang="en-US" sz="1600" b="1"/>
                    </a:p>
                  </a:txBody>
                  <a:tcPr anchor="ctr" anchorCtr="1"/>
                </a:tc>
              </a:tr>
              <a:tr h="396044">
                <a:tc>
                  <a:txBody>
                    <a:bodyPr/>
                    <a:lstStyle/>
                    <a:p>
                      <a:r>
                        <a:rPr lang="en-US" altLang="zh-CN" sz="1600" b="1" smtClean="0"/>
                        <a:t>13</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6</a:t>
                      </a:r>
                      <a:endParaRPr lang="zh-CN" altLang="en-US" sz="1600" b="1"/>
                    </a:p>
                  </a:txBody>
                  <a:tcPr anchor="ctr" anchorCtr="1"/>
                </a:tc>
              </a:tr>
              <a:tr h="396044">
                <a:tc>
                  <a:txBody>
                    <a:bodyPr/>
                    <a:lstStyle/>
                    <a:p>
                      <a:r>
                        <a:rPr lang="en-US" altLang="zh-CN" sz="1600" b="1" smtClean="0"/>
                        <a:t>1</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2</a:t>
                      </a:r>
                      <a:endParaRPr lang="zh-CN" altLang="en-US" sz="1600" b="1"/>
                    </a:p>
                  </a:txBody>
                  <a:tcPr anchor="ctr" anchorCtr="1"/>
                </a:tc>
              </a:tr>
              <a:tr h="396044">
                <a:tc>
                  <a:txBody>
                    <a:bodyPr/>
                    <a:lstStyle/>
                    <a:p>
                      <a:r>
                        <a:rPr lang="en-US" altLang="zh-CN" sz="1600" b="1" smtClean="0"/>
                        <a:t>6</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12</a:t>
                      </a:r>
                      <a:endParaRPr lang="zh-CN" altLang="en-US" sz="1600" b="1"/>
                    </a:p>
                  </a:txBody>
                  <a:tcPr anchor="ctr" anchorCtr="1"/>
                </a:tc>
              </a:tr>
            </a:tbl>
          </a:graphicData>
        </a:graphic>
      </p:graphicFrame>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t>
            </a:r>
            <a:r>
              <a:rPr lang="zh-CN" altLang="en-US" dirty="0" smtClean="0"/>
              <a:t>盒代换示例</a:t>
            </a:r>
            <a:endParaRPr lang="zh-CN" altLang="en-US" dirty="0"/>
          </a:p>
        </p:txBody>
      </p:sp>
      <p:sp>
        <p:nvSpPr>
          <p:cNvPr id="3" name="内容占位符 2"/>
          <p:cNvSpPr>
            <a:spLocks noGrp="1"/>
          </p:cNvSpPr>
          <p:nvPr>
            <p:ph idx="1"/>
          </p:nvPr>
        </p:nvSpPr>
        <p:spPr>
          <a:xfrm>
            <a:off x="457200" y="1600200"/>
            <a:ext cx="8229600" cy="5069160"/>
          </a:xfrm>
        </p:spPr>
        <p:txBody>
          <a:bodyPr>
            <a:normAutofit fontScale="92500"/>
          </a:bodyPr>
          <a:lstStyle/>
          <a:p>
            <a:r>
              <a:rPr lang="zh-CN" altLang="en-US" dirty="0" smtClean="0"/>
              <a:t>假设</a:t>
            </a:r>
            <a:r>
              <a:rPr lang="en-US" altLang="zh-CN" dirty="0" smtClean="0"/>
              <a:t>B</a:t>
            </a:r>
            <a:r>
              <a:rPr lang="en-US" altLang="zh-CN" baseline="-25000" dirty="0" smtClean="0"/>
              <a:t>1</a:t>
            </a:r>
            <a:r>
              <a:rPr lang="zh-CN" altLang="en-US" dirty="0" smtClean="0"/>
              <a:t>的值是</a:t>
            </a:r>
            <a:r>
              <a:rPr lang="en-US" altLang="zh-CN" dirty="0" smtClean="0"/>
              <a:t>101000</a:t>
            </a:r>
            <a:r>
              <a:rPr lang="zh-CN" altLang="en-US" dirty="0" smtClean="0"/>
              <a:t>，使用</a:t>
            </a:r>
            <a:r>
              <a:rPr lang="en-US" altLang="zh-CN" dirty="0" smtClean="0"/>
              <a:t>S1</a:t>
            </a:r>
            <a:r>
              <a:rPr lang="zh-CN" altLang="en-US" dirty="0" smtClean="0"/>
              <a:t>将其代换为</a:t>
            </a:r>
            <a:r>
              <a:rPr lang="en-US" altLang="zh-CN" dirty="0" smtClean="0"/>
              <a:t>C</a:t>
            </a:r>
            <a:r>
              <a:rPr lang="en-US" altLang="zh-CN" baseline="-25000" dirty="0" smtClean="0"/>
              <a:t>1</a:t>
            </a:r>
          </a:p>
          <a:p>
            <a:endParaRPr lang="en-US" altLang="zh-CN" baseline="-25000" dirty="0" smtClean="0"/>
          </a:p>
          <a:p>
            <a:endParaRPr lang="en-US" altLang="zh-CN" dirty="0" smtClean="0"/>
          </a:p>
          <a:p>
            <a:endParaRPr lang="en-US" altLang="zh-CN" dirty="0" smtClean="0"/>
          </a:p>
          <a:p>
            <a:endParaRPr lang="en-US" altLang="zh-CN" dirty="0" smtClean="0"/>
          </a:p>
          <a:p>
            <a:r>
              <a:rPr lang="en-US" altLang="zh-CN" dirty="0" smtClean="0"/>
              <a:t>b</a:t>
            </a:r>
            <a:r>
              <a:rPr lang="en-US" altLang="zh-CN" baseline="-25000" dirty="0" smtClean="0"/>
              <a:t>1</a:t>
            </a:r>
            <a:r>
              <a:rPr lang="en-US" altLang="zh-CN" dirty="0" smtClean="0"/>
              <a:t>b</a:t>
            </a:r>
            <a:r>
              <a:rPr lang="en-US" altLang="zh-CN" baseline="-25000" dirty="0" smtClean="0"/>
              <a:t>6</a:t>
            </a:r>
            <a:r>
              <a:rPr lang="en-US" altLang="zh-CN" dirty="0" smtClean="0"/>
              <a:t>=10</a:t>
            </a:r>
            <a:r>
              <a:rPr lang="zh-CN" altLang="en-US" dirty="0" smtClean="0"/>
              <a:t>代表整数</a:t>
            </a:r>
            <a:r>
              <a:rPr lang="en-US" altLang="zh-CN" dirty="0" smtClean="0"/>
              <a:t>2</a:t>
            </a:r>
            <a:r>
              <a:rPr lang="zh-CN" altLang="en-US" dirty="0" smtClean="0"/>
              <a:t>，选择</a:t>
            </a:r>
            <a:r>
              <a:rPr lang="en-US" altLang="zh-CN" dirty="0" smtClean="0"/>
              <a:t>S</a:t>
            </a:r>
            <a:r>
              <a:rPr lang="en-US" altLang="zh-CN" baseline="-25000" dirty="0" smtClean="0"/>
              <a:t>1</a:t>
            </a:r>
            <a:r>
              <a:rPr lang="zh-CN" altLang="en-US" dirty="0" smtClean="0"/>
              <a:t>的第</a:t>
            </a:r>
            <a:r>
              <a:rPr lang="en-US" altLang="zh-CN" dirty="0" smtClean="0"/>
              <a:t>3</a:t>
            </a:r>
            <a:r>
              <a:rPr lang="zh-CN" altLang="en-US" dirty="0" smtClean="0"/>
              <a:t>行</a:t>
            </a:r>
            <a:endParaRPr lang="en-US" altLang="zh-CN" dirty="0" smtClean="0"/>
          </a:p>
          <a:p>
            <a:r>
              <a:rPr lang="en-US" altLang="zh-CN" dirty="0" smtClean="0"/>
              <a:t>b</a:t>
            </a:r>
            <a:r>
              <a:rPr lang="en-US" altLang="zh-CN" baseline="-25000" dirty="0" smtClean="0"/>
              <a:t>2</a:t>
            </a:r>
            <a:r>
              <a:rPr lang="en-US" altLang="zh-CN" dirty="0" smtClean="0"/>
              <a:t>b</a:t>
            </a:r>
            <a:r>
              <a:rPr lang="en-US" altLang="zh-CN" baseline="-25000" dirty="0" smtClean="0"/>
              <a:t>3</a:t>
            </a:r>
            <a:r>
              <a:rPr lang="en-US" altLang="zh-CN" dirty="0" smtClean="0"/>
              <a:t>b</a:t>
            </a:r>
            <a:r>
              <a:rPr lang="en-US" altLang="zh-CN" baseline="-25000" dirty="0" smtClean="0"/>
              <a:t>4</a:t>
            </a:r>
            <a:r>
              <a:rPr lang="en-US" altLang="zh-CN" dirty="0" smtClean="0"/>
              <a:t>b</a:t>
            </a:r>
            <a:r>
              <a:rPr lang="en-US" altLang="zh-CN" baseline="-25000" dirty="0" smtClean="0"/>
              <a:t>5</a:t>
            </a:r>
            <a:r>
              <a:rPr lang="en-US" altLang="zh-CN" dirty="0" smtClean="0"/>
              <a:t>=0100</a:t>
            </a:r>
            <a:r>
              <a:rPr lang="zh-CN" altLang="en-US" dirty="0" smtClean="0"/>
              <a:t>代表整数</a:t>
            </a:r>
            <a:r>
              <a:rPr lang="en-US" altLang="zh-CN" dirty="0" smtClean="0"/>
              <a:t>4</a:t>
            </a:r>
            <a:r>
              <a:rPr lang="zh-CN" altLang="en-US" dirty="0" smtClean="0"/>
              <a:t>，选择</a:t>
            </a:r>
            <a:r>
              <a:rPr lang="en-US" altLang="zh-CN" dirty="0" smtClean="0"/>
              <a:t>S</a:t>
            </a:r>
            <a:r>
              <a:rPr lang="en-US" altLang="zh-CN" baseline="-25000" dirty="0" smtClean="0"/>
              <a:t>1</a:t>
            </a:r>
            <a:r>
              <a:rPr lang="zh-CN" altLang="en-US" dirty="0" smtClean="0"/>
              <a:t>的第</a:t>
            </a:r>
            <a:r>
              <a:rPr lang="en-US" altLang="zh-CN" dirty="0" smtClean="0"/>
              <a:t>5</a:t>
            </a:r>
            <a:r>
              <a:rPr lang="zh-CN" altLang="en-US" dirty="0" smtClean="0"/>
              <a:t>列</a:t>
            </a:r>
            <a:endParaRPr lang="en-US" altLang="zh-CN" dirty="0" smtClean="0"/>
          </a:p>
          <a:p>
            <a:r>
              <a:rPr lang="en-US" altLang="zh-CN" dirty="0" smtClean="0"/>
              <a:t>S</a:t>
            </a:r>
            <a:r>
              <a:rPr lang="en-US" altLang="zh-CN" baseline="-25000" dirty="0" smtClean="0"/>
              <a:t>1</a:t>
            </a:r>
            <a:r>
              <a:rPr lang="zh-CN" altLang="en-US" dirty="0" smtClean="0"/>
              <a:t>的第</a:t>
            </a:r>
            <a:r>
              <a:rPr lang="en-US" altLang="zh-CN" dirty="0" smtClean="0"/>
              <a:t>3</a:t>
            </a:r>
            <a:r>
              <a:rPr lang="zh-CN" altLang="en-US" dirty="0" smtClean="0"/>
              <a:t>行第</a:t>
            </a:r>
            <a:r>
              <a:rPr lang="en-US" altLang="zh-CN" dirty="0" smtClean="0"/>
              <a:t>5</a:t>
            </a:r>
            <a:r>
              <a:rPr lang="zh-CN" altLang="en-US" dirty="0" smtClean="0"/>
              <a:t>列为</a:t>
            </a:r>
            <a:r>
              <a:rPr lang="en-US" altLang="zh-CN" dirty="0" smtClean="0"/>
              <a:t>13</a:t>
            </a:r>
            <a:r>
              <a:rPr lang="zh-CN" altLang="en-US" dirty="0" smtClean="0"/>
              <a:t>，即二进制的</a:t>
            </a:r>
            <a:r>
              <a:rPr lang="en-US" altLang="zh-CN" dirty="0" smtClean="0"/>
              <a:t>1101</a:t>
            </a:r>
          </a:p>
          <a:p>
            <a:r>
              <a:rPr lang="en-US" altLang="zh-CN" dirty="0" smtClean="0"/>
              <a:t>C</a:t>
            </a:r>
            <a:r>
              <a:rPr lang="en-US" altLang="zh-CN" baseline="-25000" dirty="0" smtClean="0"/>
              <a:t>1</a:t>
            </a:r>
            <a:r>
              <a:rPr lang="en-US" altLang="zh-CN" dirty="0" smtClean="0"/>
              <a:t>=1101</a:t>
            </a:r>
            <a:endParaRPr lang="zh-CN" altLang="en-US" dirty="0"/>
          </a:p>
        </p:txBody>
      </p:sp>
      <p:graphicFrame>
        <p:nvGraphicFramePr>
          <p:cNvPr id="4" name="表格 3"/>
          <p:cNvGraphicFramePr>
            <a:graphicFrameLocks noGrp="1"/>
          </p:cNvGraphicFramePr>
          <p:nvPr/>
        </p:nvGraphicFramePr>
        <p:xfrm>
          <a:off x="971600" y="2348880"/>
          <a:ext cx="7128800" cy="1584176"/>
        </p:xfrm>
        <a:graphic>
          <a:graphicData uri="http://schemas.openxmlformats.org/drawingml/2006/table">
            <a:tbl>
              <a:tblPr firstRow="1" bandRow="1">
                <a:tableStyleId>{E8B1032C-EA38-4F05-BA0D-38AFFFC7BED3}</a:tableStyleId>
              </a:tblPr>
              <a:tblGrid>
                <a:gridCol w="445550"/>
                <a:gridCol w="445550"/>
                <a:gridCol w="445550"/>
                <a:gridCol w="445550"/>
                <a:gridCol w="445550"/>
                <a:gridCol w="445550"/>
                <a:gridCol w="445550"/>
                <a:gridCol w="445550"/>
                <a:gridCol w="445550"/>
                <a:gridCol w="445550"/>
                <a:gridCol w="445550"/>
                <a:gridCol w="445550"/>
                <a:gridCol w="445550"/>
                <a:gridCol w="445550"/>
                <a:gridCol w="445550"/>
                <a:gridCol w="445550"/>
              </a:tblGrid>
              <a:tr h="396044">
                <a:tc>
                  <a:txBody>
                    <a:bodyPr/>
                    <a:lstStyle/>
                    <a:p>
                      <a:r>
                        <a:rPr lang="en-US" altLang="zh-CN" sz="1600" b="1" smtClean="0"/>
                        <a:t>14</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7</a:t>
                      </a:r>
                      <a:endParaRPr lang="zh-CN" altLang="en-US" sz="1600" b="1"/>
                    </a:p>
                  </a:txBody>
                  <a:tcPr anchor="ctr" anchorCtr="1"/>
                </a:tc>
              </a:tr>
              <a:tr h="396044">
                <a:tc>
                  <a:txBody>
                    <a:bodyPr/>
                    <a:lstStyle/>
                    <a:p>
                      <a:r>
                        <a:rPr lang="en-US" altLang="zh-CN" sz="1600" b="1" smtClean="0"/>
                        <a:t>0</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8</a:t>
                      </a:r>
                      <a:endParaRPr lang="zh-CN" altLang="en-US" sz="1600" b="1"/>
                    </a:p>
                  </a:txBody>
                  <a:tcPr anchor="ctr" anchorCtr="1"/>
                </a:tc>
              </a:tr>
              <a:tr h="396044">
                <a:tc>
                  <a:txBody>
                    <a:bodyPr/>
                    <a:lstStyle/>
                    <a:p>
                      <a:r>
                        <a:rPr lang="en-US" altLang="zh-CN" sz="1600" b="1" smtClean="0"/>
                        <a:t>4</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13</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15</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0</a:t>
                      </a:r>
                      <a:endParaRPr lang="zh-CN" altLang="en-US" sz="1600" b="1"/>
                    </a:p>
                  </a:txBody>
                  <a:tcPr anchor="ctr" anchorCtr="1"/>
                </a:tc>
              </a:tr>
              <a:tr h="396044">
                <a:tc>
                  <a:txBody>
                    <a:bodyPr/>
                    <a:lstStyle/>
                    <a:p>
                      <a:r>
                        <a:rPr lang="en-US" altLang="zh-CN" sz="1600" b="1" smtClean="0"/>
                        <a:t>15</a:t>
                      </a:r>
                      <a:endParaRPr lang="zh-CN" altLang="en-US" sz="1600" b="1"/>
                    </a:p>
                  </a:txBody>
                  <a:tcPr anchor="ctr" anchorCtr="1"/>
                </a:tc>
                <a:tc>
                  <a:txBody>
                    <a:bodyPr/>
                    <a:lstStyle/>
                    <a:p>
                      <a:r>
                        <a:rPr lang="en-US" altLang="zh-CN" sz="1600" b="1" smtClean="0"/>
                        <a:t>12</a:t>
                      </a:r>
                      <a:endParaRPr lang="zh-CN" altLang="en-US" sz="1600" b="1"/>
                    </a:p>
                  </a:txBody>
                  <a:tcPr anchor="ctr" anchorCtr="1"/>
                </a:tc>
                <a:tc>
                  <a:txBody>
                    <a:bodyPr/>
                    <a:lstStyle/>
                    <a:p>
                      <a:r>
                        <a:rPr lang="en-US" altLang="zh-CN" sz="1600" b="1" smtClean="0"/>
                        <a:t>8</a:t>
                      </a:r>
                      <a:endParaRPr lang="zh-CN" altLang="en-US" sz="1600" b="1"/>
                    </a:p>
                  </a:txBody>
                  <a:tcPr anchor="ctr" anchorCtr="1"/>
                </a:tc>
                <a:tc>
                  <a:txBody>
                    <a:bodyPr/>
                    <a:lstStyle/>
                    <a:p>
                      <a:r>
                        <a:rPr lang="en-US" altLang="zh-CN" sz="1600" b="1" smtClean="0"/>
                        <a:t>2</a:t>
                      </a:r>
                      <a:endParaRPr lang="zh-CN" altLang="en-US" sz="1600" b="1"/>
                    </a:p>
                  </a:txBody>
                  <a:tcPr anchor="ctr" anchorCtr="1"/>
                </a:tc>
                <a:tc>
                  <a:txBody>
                    <a:bodyPr/>
                    <a:lstStyle/>
                    <a:p>
                      <a:r>
                        <a:rPr lang="en-US" altLang="zh-CN" sz="1600" b="1" smtClean="0"/>
                        <a:t>4</a:t>
                      </a:r>
                      <a:endParaRPr lang="zh-CN" altLang="en-US" sz="1600" b="1"/>
                    </a:p>
                  </a:txBody>
                  <a:tcPr anchor="ctr" anchorCtr="1"/>
                </a:tc>
                <a:tc>
                  <a:txBody>
                    <a:bodyPr/>
                    <a:lstStyle/>
                    <a:p>
                      <a:r>
                        <a:rPr lang="en-US" altLang="zh-CN" sz="1600" b="1" smtClean="0"/>
                        <a:t>9</a:t>
                      </a:r>
                      <a:endParaRPr lang="zh-CN" altLang="en-US" sz="1600" b="1"/>
                    </a:p>
                  </a:txBody>
                  <a:tcPr anchor="ctr" anchorCtr="1"/>
                </a:tc>
                <a:tc>
                  <a:txBody>
                    <a:bodyPr/>
                    <a:lstStyle/>
                    <a:p>
                      <a:r>
                        <a:rPr lang="en-US" altLang="zh-CN" sz="1600" b="1" smtClean="0"/>
                        <a:t>1</a:t>
                      </a:r>
                      <a:endParaRPr lang="zh-CN" altLang="en-US" sz="1600" b="1"/>
                    </a:p>
                  </a:txBody>
                  <a:tcPr anchor="ctr" anchorCtr="1"/>
                </a:tc>
                <a:tc>
                  <a:txBody>
                    <a:bodyPr/>
                    <a:lstStyle/>
                    <a:p>
                      <a:r>
                        <a:rPr lang="en-US" altLang="zh-CN" sz="1600" b="1" smtClean="0"/>
                        <a:t>7</a:t>
                      </a:r>
                      <a:endParaRPr lang="zh-CN" altLang="en-US" sz="1600" b="1"/>
                    </a:p>
                  </a:txBody>
                  <a:tcPr anchor="ctr" anchorCtr="1"/>
                </a:tc>
                <a:tc>
                  <a:txBody>
                    <a:bodyPr/>
                    <a:lstStyle/>
                    <a:p>
                      <a:r>
                        <a:rPr lang="en-US" altLang="zh-CN" sz="1600" b="1" smtClean="0"/>
                        <a:t>5</a:t>
                      </a:r>
                      <a:endParaRPr lang="zh-CN" altLang="en-US" sz="1600" b="1"/>
                    </a:p>
                  </a:txBody>
                  <a:tcPr anchor="ctr" anchorCtr="1"/>
                </a:tc>
                <a:tc>
                  <a:txBody>
                    <a:bodyPr/>
                    <a:lstStyle/>
                    <a:p>
                      <a:r>
                        <a:rPr lang="en-US" altLang="zh-CN" sz="1600" b="1" smtClean="0"/>
                        <a:t>11</a:t>
                      </a:r>
                      <a:endParaRPr lang="zh-CN" altLang="en-US" sz="1600" b="1"/>
                    </a:p>
                  </a:txBody>
                  <a:tcPr anchor="ctr" anchorCtr="1"/>
                </a:tc>
                <a:tc>
                  <a:txBody>
                    <a:bodyPr/>
                    <a:lstStyle/>
                    <a:p>
                      <a:r>
                        <a:rPr lang="en-US" altLang="zh-CN" sz="1600" b="1" smtClean="0"/>
                        <a:t>3</a:t>
                      </a:r>
                      <a:endParaRPr lang="zh-CN" altLang="en-US" sz="1600" b="1"/>
                    </a:p>
                  </a:txBody>
                  <a:tcPr anchor="ctr" anchorCtr="1"/>
                </a:tc>
                <a:tc>
                  <a:txBody>
                    <a:bodyPr/>
                    <a:lstStyle/>
                    <a:p>
                      <a:r>
                        <a:rPr lang="en-US" altLang="zh-CN" sz="1600" b="1" smtClean="0"/>
                        <a:t>14</a:t>
                      </a:r>
                      <a:endParaRPr lang="zh-CN" altLang="en-US" sz="1600" b="1"/>
                    </a:p>
                  </a:txBody>
                  <a:tcPr anchor="ctr" anchorCtr="1"/>
                </a:tc>
                <a:tc>
                  <a:txBody>
                    <a:bodyPr/>
                    <a:lstStyle/>
                    <a:p>
                      <a:r>
                        <a:rPr lang="en-US" altLang="zh-CN" sz="1600" b="1" smtClean="0"/>
                        <a:t>10</a:t>
                      </a:r>
                      <a:endParaRPr lang="zh-CN" altLang="en-US" sz="1600" b="1"/>
                    </a:p>
                  </a:txBody>
                  <a:tcPr anchor="ctr" anchorCtr="1"/>
                </a:tc>
                <a:tc>
                  <a:txBody>
                    <a:bodyPr/>
                    <a:lstStyle/>
                    <a:p>
                      <a:r>
                        <a:rPr lang="en-US" altLang="zh-CN" sz="1600" b="1" smtClean="0"/>
                        <a:t>0</a:t>
                      </a:r>
                      <a:endParaRPr lang="zh-CN" altLang="en-US" sz="1600" b="1"/>
                    </a:p>
                  </a:txBody>
                  <a:tcPr anchor="ctr" anchorCtr="1"/>
                </a:tc>
                <a:tc>
                  <a:txBody>
                    <a:bodyPr/>
                    <a:lstStyle/>
                    <a:p>
                      <a:r>
                        <a:rPr lang="en-US" altLang="zh-CN" sz="1600" b="1" smtClean="0"/>
                        <a:t>6</a:t>
                      </a:r>
                      <a:endParaRPr lang="zh-CN" altLang="en-US" sz="1600" b="1"/>
                    </a:p>
                  </a:txBody>
                  <a:tcPr anchor="ctr" anchorCtr="1"/>
                </a:tc>
                <a:tc>
                  <a:txBody>
                    <a:bodyPr/>
                    <a:lstStyle/>
                    <a:p>
                      <a:r>
                        <a:rPr lang="en-US" altLang="zh-CN" sz="1600" b="1" smtClean="0"/>
                        <a:t>13</a:t>
                      </a:r>
                      <a:endParaRPr lang="zh-CN" altLang="en-US" sz="1600" b="1"/>
                    </a:p>
                  </a:txBody>
                  <a:tcPr anchor="ctr" anchorCtr="1"/>
                </a:tc>
              </a:tr>
            </a:tbl>
          </a:graphicData>
        </a:graphic>
      </p:graphicFrame>
      <p:sp>
        <p:nvSpPr>
          <p:cNvPr id="5" name="矩形 4"/>
          <p:cNvSpPr/>
          <p:nvPr/>
        </p:nvSpPr>
        <p:spPr>
          <a:xfrm>
            <a:off x="539551" y="3155036"/>
            <a:ext cx="7848873" cy="385218"/>
          </a:xfrm>
          <a:prstGeom prst="rect">
            <a:avLst/>
          </a:prstGeom>
          <a:solidFill>
            <a:schemeClr val="bg2">
              <a:lumMod val="25000"/>
              <a:alpha val="1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
        <p:nvSpPr>
          <p:cNvPr id="6" name="矩形 5"/>
          <p:cNvSpPr/>
          <p:nvPr/>
        </p:nvSpPr>
        <p:spPr>
          <a:xfrm>
            <a:off x="2771799" y="2060848"/>
            <a:ext cx="409639" cy="2204863"/>
          </a:xfrm>
          <a:prstGeom prst="rect">
            <a:avLst/>
          </a:prstGeom>
          <a:solidFill>
            <a:schemeClr val="bg2">
              <a:lumMod val="25000"/>
              <a:alpha val="1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函数</a:t>
            </a:r>
            <a:r>
              <a:rPr lang="en-US" altLang="zh-CN" smtClean="0"/>
              <a:t>f</a:t>
            </a:r>
            <a:r>
              <a:rPr lang="zh-CN" altLang="en-US" smtClean="0"/>
              <a:t>的结构</a:t>
            </a:r>
            <a:endParaRPr lang="zh-CN" altLang="en-US"/>
          </a:p>
        </p:txBody>
      </p:sp>
      <p:grpSp>
        <p:nvGrpSpPr>
          <p:cNvPr id="3" name="组合 109"/>
          <p:cNvGrpSpPr/>
          <p:nvPr/>
        </p:nvGrpSpPr>
        <p:grpSpPr>
          <a:xfrm>
            <a:off x="2555776" y="1520116"/>
            <a:ext cx="4252969" cy="5337884"/>
            <a:chOff x="3853601" y="1484784"/>
            <a:chExt cx="4252969" cy="5337884"/>
          </a:xfrm>
        </p:grpSpPr>
        <p:grpSp>
          <p:nvGrpSpPr>
            <p:cNvPr id="8" name="组合 107"/>
            <p:cNvGrpSpPr/>
            <p:nvPr/>
          </p:nvGrpSpPr>
          <p:grpSpPr>
            <a:xfrm>
              <a:off x="3853601" y="1484784"/>
              <a:ext cx="4252969" cy="4968552"/>
              <a:chOff x="3853601" y="1484784"/>
              <a:chExt cx="4252969" cy="4968552"/>
            </a:xfrm>
          </p:grpSpPr>
          <p:sp>
            <p:nvSpPr>
              <p:cNvPr id="4" name="矩形 3"/>
              <p:cNvSpPr/>
              <p:nvPr/>
            </p:nvSpPr>
            <p:spPr>
              <a:xfrm>
                <a:off x="4499992" y="1484784"/>
                <a:ext cx="1161729" cy="43200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R</a:t>
                </a:r>
                <a:r>
                  <a:rPr lang="en-US" altLang="zh-CN" baseline="30000" smtClean="0">
                    <a:solidFill>
                      <a:schemeClr val="tx1"/>
                    </a:solidFill>
                  </a:rPr>
                  <a:t>i-1</a:t>
                </a:r>
                <a:r>
                  <a:rPr lang="en-US" altLang="zh-CN" smtClean="0">
                    <a:solidFill>
                      <a:schemeClr val="tx1"/>
                    </a:solidFill>
                  </a:rPr>
                  <a:t>(32</a:t>
                </a:r>
                <a:r>
                  <a:rPr lang="zh-CN" altLang="en-US" smtClean="0">
                    <a:solidFill>
                      <a:schemeClr val="tx1"/>
                    </a:solidFill>
                  </a:rPr>
                  <a:t>位</a:t>
                </a:r>
                <a:r>
                  <a:rPr lang="en-US" altLang="zh-CN" smtClean="0">
                    <a:solidFill>
                      <a:schemeClr val="tx1"/>
                    </a:solidFill>
                  </a:rPr>
                  <a:t>)</a:t>
                </a:r>
                <a:endParaRPr lang="zh-CN" altLang="en-US">
                  <a:solidFill>
                    <a:schemeClr val="tx1"/>
                  </a:solidFill>
                </a:endParaRPr>
              </a:p>
            </p:txBody>
          </p:sp>
          <p:cxnSp>
            <p:nvCxnSpPr>
              <p:cNvPr id="5" name="直接箭头连接符 4"/>
              <p:cNvCxnSpPr>
                <a:stCxn id="4" idx="2"/>
                <a:endCxn id="6" idx="0"/>
              </p:cNvCxnSpPr>
              <p:nvPr/>
            </p:nvCxnSpPr>
            <p:spPr>
              <a:xfrm flipH="1">
                <a:off x="5080244" y="1916784"/>
                <a:ext cx="613" cy="2880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4974632" y="2204864"/>
                <a:ext cx="211223" cy="212400"/>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E</a:t>
                </a:r>
                <a:endParaRPr lang="zh-CN" altLang="en-US" smtClean="0">
                  <a:solidFill>
                    <a:schemeClr val="tx1"/>
                  </a:solidFill>
                </a:endParaRPr>
              </a:p>
            </p:txBody>
          </p:sp>
          <p:sp>
            <p:nvSpPr>
              <p:cNvPr id="7" name="矩形 6"/>
              <p:cNvSpPr/>
              <p:nvPr/>
            </p:nvSpPr>
            <p:spPr>
              <a:xfrm>
                <a:off x="6340277" y="1484784"/>
                <a:ext cx="1545772" cy="43200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K</a:t>
                </a:r>
                <a:r>
                  <a:rPr lang="en-US" altLang="zh-CN" baseline="30000" smtClean="0">
                    <a:solidFill>
                      <a:schemeClr val="tx1"/>
                    </a:solidFill>
                  </a:rPr>
                  <a:t>i</a:t>
                </a:r>
                <a:r>
                  <a:rPr lang="en-US" altLang="zh-CN" smtClean="0">
                    <a:solidFill>
                      <a:schemeClr val="tx1"/>
                    </a:solidFill>
                  </a:rPr>
                  <a:t>(48</a:t>
                </a:r>
                <a:r>
                  <a:rPr lang="zh-CN" altLang="en-US" smtClean="0">
                    <a:solidFill>
                      <a:schemeClr val="tx1"/>
                    </a:solidFill>
                  </a:rPr>
                  <a:t>位</a:t>
                </a:r>
                <a:r>
                  <a:rPr lang="en-US" altLang="zh-CN" smtClean="0">
                    <a:solidFill>
                      <a:schemeClr val="tx1"/>
                    </a:solidFill>
                  </a:rPr>
                  <a:t>)</a:t>
                </a:r>
                <a:endParaRPr lang="zh-CN" altLang="en-US" baseline="30000" smtClean="0">
                  <a:solidFill>
                    <a:schemeClr val="tx1"/>
                  </a:solidFill>
                </a:endParaRPr>
              </a:p>
            </p:txBody>
          </p:sp>
          <p:sp>
            <p:nvSpPr>
              <p:cNvPr id="11" name="矩形 10"/>
              <p:cNvSpPr/>
              <p:nvPr/>
            </p:nvSpPr>
            <p:spPr>
              <a:xfrm>
                <a:off x="4306633" y="2708968"/>
                <a:ext cx="1545772" cy="43200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E(R</a:t>
                </a:r>
                <a:r>
                  <a:rPr lang="en-US" altLang="zh-CN" baseline="30000" smtClean="0">
                    <a:solidFill>
                      <a:schemeClr val="tx1"/>
                    </a:solidFill>
                  </a:rPr>
                  <a:t>i-1</a:t>
                </a:r>
                <a:r>
                  <a:rPr lang="en-US" altLang="zh-CN" smtClean="0">
                    <a:solidFill>
                      <a:schemeClr val="tx1"/>
                    </a:solidFill>
                  </a:rPr>
                  <a:t>)(48</a:t>
                </a:r>
                <a:r>
                  <a:rPr lang="zh-CN" altLang="en-US" smtClean="0">
                    <a:solidFill>
                      <a:schemeClr val="tx1"/>
                    </a:solidFill>
                  </a:rPr>
                  <a:t>位</a:t>
                </a:r>
                <a:r>
                  <a:rPr lang="en-US" altLang="zh-CN" smtClean="0">
                    <a:solidFill>
                      <a:schemeClr val="tx1"/>
                    </a:solidFill>
                  </a:rPr>
                  <a:t>)</a:t>
                </a:r>
                <a:endParaRPr lang="zh-CN" altLang="en-US" baseline="30000" smtClean="0">
                  <a:solidFill>
                    <a:schemeClr val="tx1"/>
                  </a:solidFill>
                </a:endParaRPr>
              </a:p>
            </p:txBody>
          </p:sp>
          <p:cxnSp>
            <p:nvCxnSpPr>
              <p:cNvPr id="13" name="直接箭头连接符 12"/>
              <p:cNvCxnSpPr>
                <a:stCxn id="6" idx="4"/>
                <a:endCxn id="11" idx="0"/>
              </p:cNvCxnSpPr>
              <p:nvPr/>
            </p:nvCxnSpPr>
            <p:spPr>
              <a:xfrm flipH="1">
                <a:off x="5079519" y="2417264"/>
                <a:ext cx="725" cy="2917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9" name="组合 13"/>
              <p:cNvGrpSpPr/>
              <p:nvPr/>
            </p:nvGrpSpPr>
            <p:grpSpPr>
              <a:xfrm>
                <a:off x="5877745" y="3501008"/>
                <a:ext cx="211223" cy="212400"/>
                <a:chOff x="6136974" y="4488546"/>
                <a:chExt cx="211223" cy="212400"/>
              </a:xfrm>
            </p:grpSpPr>
            <p:sp>
              <p:nvSpPr>
                <p:cNvPr id="15" name="椭圆 14"/>
                <p:cNvSpPr/>
                <p:nvPr/>
              </p:nvSpPr>
              <p:spPr>
                <a:xfrm>
                  <a:off x="6136974" y="4488546"/>
                  <a:ext cx="211223" cy="212400"/>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86400" tIns="0" rIns="50400" bIns="0" rtlCol="0" anchor="ctr" anchorCtr="1"/>
                <a:lstStyle/>
                <a:p>
                  <a:pPr algn="ctr"/>
                  <a:endParaRPr lang="zh-CN" altLang="en-US" sz="2000" smtClean="0">
                    <a:solidFill>
                      <a:schemeClr val="tx1"/>
                    </a:solidFill>
                  </a:endParaRPr>
                </a:p>
              </p:txBody>
            </p:sp>
            <p:cxnSp>
              <p:nvCxnSpPr>
                <p:cNvPr id="16" name="直接连接符 15"/>
                <p:cNvCxnSpPr>
                  <a:stCxn id="15" idx="2"/>
                  <a:endCxn id="15" idx="6"/>
                </p:cNvCxnSpPr>
                <p:nvPr/>
              </p:nvCxnSpPr>
              <p:spPr>
                <a:xfrm>
                  <a:off x="6136974" y="4594746"/>
                  <a:ext cx="2112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5" idx="0"/>
                  <a:endCxn id="15" idx="4"/>
                </p:cNvCxnSpPr>
                <p:nvPr/>
              </p:nvCxnSpPr>
              <p:spPr>
                <a:xfrm>
                  <a:off x="6242586" y="4488546"/>
                  <a:ext cx="0" cy="21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接箭头连接符 18"/>
              <p:cNvCxnSpPr>
                <a:stCxn id="11" idx="2"/>
                <a:endCxn id="15" idx="1"/>
              </p:cNvCxnSpPr>
              <p:nvPr/>
            </p:nvCxnSpPr>
            <p:spPr>
              <a:xfrm>
                <a:off x="5079519" y="3140968"/>
                <a:ext cx="829159" cy="3911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7" idx="2"/>
                <a:endCxn id="15" idx="7"/>
              </p:cNvCxnSpPr>
              <p:nvPr/>
            </p:nvCxnSpPr>
            <p:spPr>
              <a:xfrm flipH="1">
                <a:off x="6058035" y="1916784"/>
                <a:ext cx="1055128" cy="16153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 name="组合 38"/>
              <p:cNvGrpSpPr/>
              <p:nvPr/>
            </p:nvGrpSpPr>
            <p:grpSpPr>
              <a:xfrm>
                <a:off x="4471230" y="5301208"/>
                <a:ext cx="3024336" cy="360040"/>
                <a:chOff x="4499992" y="5301208"/>
                <a:chExt cx="2880320" cy="360040"/>
              </a:xfrm>
            </p:grpSpPr>
            <p:sp>
              <p:nvSpPr>
                <p:cNvPr id="31" name="矩形 30"/>
                <p:cNvSpPr/>
                <p:nvPr/>
              </p:nvSpPr>
              <p:spPr>
                <a:xfrm>
                  <a:off x="6660232" y="5301208"/>
                  <a:ext cx="36004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C</a:t>
                  </a:r>
                  <a:r>
                    <a:rPr lang="en-US" altLang="zh-CN" sz="1600" baseline="-25000" smtClean="0">
                      <a:solidFill>
                        <a:schemeClr val="tx1"/>
                      </a:solidFill>
                    </a:rPr>
                    <a:t>7</a:t>
                  </a:r>
                  <a:endParaRPr lang="zh-CN" altLang="en-US" sz="1600" baseline="-25000" smtClean="0">
                    <a:solidFill>
                      <a:schemeClr val="tx1"/>
                    </a:solidFill>
                  </a:endParaRPr>
                </a:p>
              </p:txBody>
            </p:sp>
            <p:sp>
              <p:nvSpPr>
                <p:cNvPr id="32" name="矩形 31"/>
                <p:cNvSpPr/>
                <p:nvPr/>
              </p:nvSpPr>
              <p:spPr>
                <a:xfrm>
                  <a:off x="7020272" y="5301208"/>
                  <a:ext cx="36004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C</a:t>
                  </a:r>
                  <a:r>
                    <a:rPr lang="en-US" altLang="zh-CN" sz="1600" baseline="-25000" smtClean="0">
                      <a:solidFill>
                        <a:schemeClr val="tx1"/>
                      </a:solidFill>
                    </a:rPr>
                    <a:t>8</a:t>
                  </a:r>
                  <a:endParaRPr lang="zh-CN" altLang="en-US" sz="1600" baseline="-25000" smtClean="0">
                    <a:solidFill>
                      <a:schemeClr val="tx1"/>
                    </a:solidFill>
                  </a:endParaRPr>
                </a:p>
              </p:txBody>
            </p:sp>
            <p:sp>
              <p:nvSpPr>
                <p:cNvPr id="33" name="矩形 32"/>
                <p:cNvSpPr/>
                <p:nvPr/>
              </p:nvSpPr>
              <p:spPr>
                <a:xfrm>
                  <a:off x="5940152" y="5301208"/>
                  <a:ext cx="36004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C</a:t>
                  </a:r>
                  <a:r>
                    <a:rPr lang="en-US" altLang="zh-CN" sz="1600" baseline="-25000" smtClean="0">
                      <a:solidFill>
                        <a:schemeClr val="tx1"/>
                      </a:solidFill>
                    </a:rPr>
                    <a:t>5</a:t>
                  </a:r>
                  <a:endParaRPr lang="zh-CN" altLang="en-US" sz="1600" baseline="-25000" smtClean="0">
                    <a:solidFill>
                      <a:schemeClr val="tx1"/>
                    </a:solidFill>
                  </a:endParaRPr>
                </a:p>
              </p:txBody>
            </p:sp>
            <p:sp>
              <p:nvSpPr>
                <p:cNvPr id="34" name="矩形 33"/>
                <p:cNvSpPr/>
                <p:nvPr/>
              </p:nvSpPr>
              <p:spPr>
                <a:xfrm>
                  <a:off x="6300192" y="5301208"/>
                  <a:ext cx="36004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C</a:t>
                  </a:r>
                  <a:r>
                    <a:rPr lang="en-US" altLang="zh-CN" sz="1600" baseline="-25000" smtClean="0">
                      <a:solidFill>
                        <a:schemeClr val="tx1"/>
                      </a:solidFill>
                    </a:rPr>
                    <a:t>6</a:t>
                  </a:r>
                  <a:endParaRPr lang="zh-CN" altLang="en-US" sz="1600" baseline="-25000" smtClean="0">
                    <a:solidFill>
                      <a:schemeClr val="tx1"/>
                    </a:solidFill>
                  </a:endParaRPr>
                </a:p>
              </p:txBody>
            </p:sp>
            <p:sp>
              <p:nvSpPr>
                <p:cNvPr id="35" name="矩形 34"/>
                <p:cNvSpPr/>
                <p:nvPr/>
              </p:nvSpPr>
              <p:spPr>
                <a:xfrm>
                  <a:off x="5220072" y="5301208"/>
                  <a:ext cx="36004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C</a:t>
                  </a:r>
                  <a:r>
                    <a:rPr lang="en-US" altLang="zh-CN" sz="1600" baseline="-25000" smtClean="0">
                      <a:solidFill>
                        <a:schemeClr val="tx1"/>
                      </a:solidFill>
                    </a:rPr>
                    <a:t>3</a:t>
                  </a:r>
                  <a:endParaRPr lang="zh-CN" altLang="en-US" sz="1600" baseline="-25000" smtClean="0">
                    <a:solidFill>
                      <a:schemeClr val="tx1"/>
                    </a:solidFill>
                  </a:endParaRPr>
                </a:p>
              </p:txBody>
            </p:sp>
            <p:sp>
              <p:nvSpPr>
                <p:cNvPr id="36" name="矩形 35"/>
                <p:cNvSpPr/>
                <p:nvPr/>
              </p:nvSpPr>
              <p:spPr>
                <a:xfrm>
                  <a:off x="5580112" y="5301208"/>
                  <a:ext cx="36004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C</a:t>
                  </a:r>
                  <a:r>
                    <a:rPr lang="en-US" altLang="zh-CN" sz="1600" baseline="-25000" smtClean="0">
                      <a:solidFill>
                        <a:schemeClr val="tx1"/>
                      </a:solidFill>
                    </a:rPr>
                    <a:t>4</a:t>
                  </a:r>
                  <a:endParaRPr lang="zh-CN" altLang="en-US" sz="1600" baseline="-25000" smtClean="0">
                    <a:solidFill>
                      <a:schemeClr val="tx1"/>
                    </a:solidFill>
                  </a:endParaRPr>
                </a:p>
              </p:txBody>
            </p:sp>
            <p:sp>
              <p:nvSpPr>
                <p:cNvPr id="37" name="矩形 36"/>
                <p:cNvSpPr/>
                <p:nvPr/>
              </p:nvSpPr>
              <p:spPr>
                <a:xfrm>
                  <a:off x="4499992" y="5301208"/>
                  <a:ext cx="36004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C</a:t>
                  </a:r>
                  <a:r>
                    <a:rPr lang="en-US" altLang="zh-CN" sz="1600" baseline="-25000" smtClean="0">
                      <a:solidFill>
                        <a:schemeClr val="tx1"/>
                      </a:solidFill>
                    </a:rPr>
                    <a:t>1</a:t>
                  </a:r>
                  <a:endParaRPr lang="zh-CN" altLang="en-US" sz="1600" baseline="-25000" smtClean="0">
                    <a:solidFill>
                      <a:schemeClr val="tx1"/>
                    </a:solidFill>
                  </a:endParaRPr>
                </a:p>
              </p:txBody>
            </p:sp>
            <p:sp>
              <p:nvSpPr>
                <p:cNvPr id="38" name="矩形 37"/>
                <p:cNvSpPr/>
                <p:nvPr/>
              </p:nvSpPr>
              <p:spPr>
                <a:xfrm>
                  <a:off x="4860032" y="5301208"/>
                  <a:ext cx="36004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C</a:t>
                  </a:r>
                  <a:r>
                    <a:rPr lang="en-US" altLang="zh-CN" sz="1600" baseline="-25000" smtClean="0">
                      <a:solidFill>
                        <a:schemeClr val="tx1"/>
                      </a:solidFill>
                    </a:rPr>
                    <a:t>2</a:t>
                  </a:r>
                  <a:endParaRPr lang="zh-CN" altLang="en-US" sz="1600" baseline="-25000" smtClean="0">
                    <a:solidFill>
                      <a:schemeClr val="tx1"/>
                    </a:solidFill>
                  </a:endParaRPr>
                </a:p>
              </p:txBody>
            </p:sp>
          </p:grpSp>
          <p:cxnSp>
            <p:nvCxnSpPr>
              <p:cNvPr id="41" name="直接箭头连接符 40"/>
              <p:cNvCxnSpPr>
                <a:stCxn id="15" idx="4"/>
              </p:cNvCxnSpPr>
              <p:nvPr/>
            </p:nvCxnSpPr>
            <p:spPr>
              <a:xfrm flipH="1">
                <a:off x="5981514" y="3713408"/>
                <a:ext cx="1843" cy="2385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2" name="组合 53"/>
              <p:cNvGrpSpPr/>
              <p:nvPr/>
            </p:nvGrpSpPr>
            <p:grpSpPr>
              <a:xfrm>
                <a:off x="3853601" y="3933056"/>
                <a:ext cx="531059" cy="986873"/>
                <a:chOff x="3859779" y="4293096"/>
                <a:chExt cx="531059" cy="986873"/>
              </a:xfrm>
            </p:grpSpPr>
            <p:sp>
              <p:nvSpPr>
                <p:cNvPr id="28" name="矩形 27"/>
                <p:cNvSpPr/>
                <p:nvPr/>
              </p:nvSpPr>
              <p:spPr>
                <a:xfrm>
                  <a:off x="3859779" y="4293096"/>
                  <a:ext cx="531059"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B</a:t>
                  </a:r>
                  <a:r>
                    <a:rPr lang="en-US" altLang="zh-CN" sz="1600" baseline="-25000" smtClean="0">
                      <a:solidFill>
                        <a:schemeClr val="tx1"/>
                      </a:solidFill>
                    </a:rPr>
                    <a:t>1</a:t>
                  </a:r>
                  <a:endParaRPr lang="zh-CN" altLang="en-US" sz="1600" baseline="-25000" smtClean="0">
                    <a:solidFill>
                      <a:schemeClr val="tx1"/>
                    </a:solidFill>
                  </a:endParaRPr>
                </a:p>
              </p:txBody>
            </p:sp>
            <p:sp>
              <p:nvSpPr>
                <p:cNvPr id="51" name="圆角矩形 50"/>
                <p:cNvSpPr/>
                <p:nvPr/>
              </p:nvSpPr>
              <p:spPr>
                <a:xfrm>
                  <a:off x="3946655" y="4919929"/>
                  <a:ext cx="360040" cy="36004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smtClean="0">
                      <a:solidFill>
                        <a:schemeClr val="tx1"/>
                      </a:solidFill>
                    </a:rPr>
                    <a:t>S</a:t>
                  </a:r>
                  <a:r>
                    <a:rPr lang="en-US" altLang="zh-CN" sz="1600" baseline="-25000" smtClean="0">
                      <a:solidFill>
                        <a:schemeClr val="tx1"/>
                      </a:solidFill>
                    </a:rPr>
                    <a:t>1</a:t>
                  </a:r>
                  <a:endParaRPr lang="zh-CN" altLang="en-US" sz="1600" baseline="-25000" smtClean="0">
                    <a:solidFill>
                      <a:schemeClr val="tx1"/>
                    </a:solidFill>
                  </a:endParaRPr>
                </a:p>
              </p:txBody>
            </p:sp>
            <p:cxnSp>
              <p:nvCxnSpPr>
                <p:cNvPr id="53" name="直接箭头连接符 52"/>
                <p:cNvCxnSpPr>
                  <a:stCxn id="28" idx="2"/>
                  <a:endCxn id="51" idx="0"/>
                </p:cNvCxnSpPr>
                <p:nvPr/>
              </p:nvCxnSpPr>
              <p:spPr>
                <a:xfrm>
                  <a:off x="4125309" y="4653136"/>
                  <a:ext cx="1366" cy="266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组合 54"/>
              <p:cNvGrpSpPr/>
              <p:nvPr/>
            </p:nvGrpSpPr>
            <p:grpSpPr>
              <a:xfrm>
                <a:off x="4388625" y="3933056"/>
                <a:ext cx="531059" cy="986873"/>
                <a:chOff x="3859779" y="4293096"/>
                <a:chExt cx="531059" cy="986873"/>
              </a:xfrm>
            </p:grpSpPr>
            <p:sp>
              <p:nvSpPr>
                <p:cNvPr id="56" name="矩形 55"/>
                <p:cNvSpPr/>
                <p:nvPr/>
              </p:nvSpPr>
              <p:spPr>
                <a:xfrm>
                  <a:off x="3859779" y="4293096"/>
                  <a:ext cx="531059"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B</a:t>
                  </a:r>
                  <a:r>
                    <a:rPr lang="en-US" altLang="zh-CN" sz="1600" baseline="-25000" smtClean="0">
                      <a:solidFill>
                        <a:schemeClr val="tx1"/>
                      </a:solidFill>
                    </a:rPr>
                    <a:t>2</a:t>
                  </a:r>
                  <a:endParaRPr lang="zh-CN" altLang="en-US" sz="1600" baseline="-25000" smtClean="0">
                    <a:solidFill>
                      <a:schemeClr val="tx1"/>
                    </a:solidFill>
                  </a:endParaRPr>
                </a:p>
              </p:txBody>
            </p:sp>
            <p:sp>
              <p:nvSpPr>
                <p:cNvPr id="57" name="圆角矩形 56"/>
                <p:cNvSpPr/>
                <p:nvPr/>
              </p:nvSpPr>
              <p:spPr>
                <a:xfrm>
                  <a:off x="3946655" y="4919929"/>
                  <a:ext cx="360040" cy="36004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smtClean="0">
                      <a:solidFill>
                        <a:schemeClr val="tx1"/>
                      </a:solidFill>
                    </a:rPr>
                    <a:t>S</a:t>
                  </a:r>
                  <a:r>
                    <a:rPr lang="en-US" altLang="zh-CN" sz="1600" baseline="-25000" smtClean="0">
                      <a:solidFill>
                        <a:schemeClr val="tx1"/>
                      </a:solidFill>
                    </a:rPr>
                    <a:t>2</a:t>
                  </a:r>
                  <a:endParaRPr lang="zh-CN" altLang="en-US" sz="1600" baseline="-25000" smtClean="0">
                    <a:solidFill>
                      <a:schemeClr val="tx1"/>
                    </a:solidFill>
                  </a:endParaRPr>
                </a:p>
              </p:txBody>
            </p:sp>
            <p:cxnSp>
              <p:nvCxnSpPr>
                <p:cNvPr id="58" name="直接箭头连接符 57"/>
                <p:cNvCxnSpPr>
                  <a:stCxn id="56" idx="2"/>
                  <a:endCxn id="57" idx="0"/>
                </p:cNvCxnSpPr>
                <p:nvPr/>
              </p:nvCxnSpPr>
              <p:spPr>
                <a:xfrm>
                  <a:off x="4125309" y="4653136"/>
                  <a:ext cx="1366" cy="266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组合 58"/>
              <p:cNvGrpSpPr/>
              <p:nvPr/>
            </p:nvGrpSpPr>
            <p:grpSpPr>
              <a:xfrm>
                <a:off x="4919684" y="3933056"/>
                <a:ext cx="531059" cy="986873"/>
                <a:chOff x="3859779" y="4293096"/>
                <a:chExt cx="531059" cy="986873"/>
              </a:xfrm>
            </p:grpSpPr>
            <p:sp>
              <p:nvSpPr>
                <p:cNvPr id="60" name="矩形 59"/>
                <p:cNvSpPr/>
                <p:nvPr/>
              </p:nvSpPr>
              <p:spPr>
                <a:xfrm>
                  <a:off x="3859779" y="4293096"/>
                  <a:ext cx="531059"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B</a:t>
                  </a:r>
                  <a:r>
                    <a:rPr lang="en-US" altLang="zh-CN" sz="1600" baseline="-25000" smtClean="0">
                      <a:solidFill>
                        <a:schemeClr val="tx1"/>
                      </a:solidFill>
                    </a:rPr>
                    <a:t>3</a:t>
                  </a:r>
                  <a:endParaRPr lang="zh-CN" altLang="en-US" sz="1600" baseline="-25000" smtClean="0">
                    <a:solidFill>
                      <a:schemeClr val="tx1"/>
                    </a:solidFill>
                  </a:endParaRPr>
                </a:p>
              </p:txBody>
            </p:sp>
            <p:sp>
              <p:nvSpPr>
                <p:cNvPr id="61" name="圆角矩形 60"/>
                <p:cNvSpPr/>
                <p:nvPr/>
              </p:nvSpPr>
              <p:spPr>
                <a:xfrm>
                  <a:off x="3946655" y="4919929"/>
                  <a:ext cx="360040" cy="36004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smtClean="0">
                      <a:solidFill>
                        <a:schemeClr val="tx1"/>
                      </a:solidFill>
                    </a:rPr>
                    <a:t>S</a:t>
                  </a:r>
                  <a:r>
                    <a:rPr lang="en-US" altLang="zh-CN" sz="1600" baseline="-25000" smtClean="0">
                      <a:solidFill>
                        <a:schemeClr val="tx1"/>
                      </a:solidFill>
                    </a:rPr>
                    <a:t>3</a:t>
                  </a:r>
                  <a:endParaRPr lang="zh-CN" altLang="en-US" sz="1600" baseline="-25000" smtClean="0">
                    <a:solidFill>
                      <a:schemeClr val="tx1"/>
                    </a:solidFill>
                  </a:endParaRPr>
                </a:p>
              </p:txBody>
            </p:sp>
            <p:cxnSp>
              <p:nvCxnSpPr>
                <p:cNvPr id="62" name="直接箭头连接符 61"/>
                <p:cNvCxnSpPr>
                  <a:stCxn id="60" idx="2"/>
                  <a:endCxn id="61" idx="0"/>
                </p:cNvCxnSpPr>
                <p:nvPr/>
              </p:nvCxnSpPr>
              <p:spPr>
                <a:xfrm>
                  <a:off x="4125309" y="4653136"/>
                  <a:ext cx="1366" cy="266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组合 62"/>
              <p:cNvGrpSpPr/>
              <p:nvPr/>
            </p:nvGrpSpPr>
            <p:grpSpPr>
              <a:xfrm>
                <a:off x="5450211" y="3933056"/>
                <a:ext cx="531059" cy="986873"/>
                <a:chOff x="3859779" y="4293096"/>
                <a:chExt cx="531059" cy="986873"/>
              </a:xfrm>
            </p:grpSpPr>
            <p:sp>
              <p:nvSpPr>
                <p:cNvPr id="64" name="矩形 63"/>
                <p:cNvSpPr/>
                <p:nvPr/>
              </p:nvSpPr>
              <p:spPr>
                <a:xfrm>
                  <a:off x="3859779" y="4293096"/>
                  <a:ext cx="531059"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B</a:t>
                  </a:r>
                  <a:r>
                    <a:rPr lang="en-US" altLang="zh-CN" sz="1600" baseline="-25000" smtClean="0">
                      <a:solidFill>
                        <a:schemeClr val="tx1"/>
                      </a:solidFill>
                    </a:rPr>
                    <a:t>4</a:t>
                  </a:r>
                  <a:endParaRPr lang="zh-CN" altLang="en-US" sz="1600" baseline="-25000" smtClean="0">
                    <a:solidFill>
                      <a:schemeClr val="tx1"/>
                    </a:solidFill>
                  </a:endParaRPr>
                </a:p>
              </p:txBody>
            </p:sp>
            <p:sp>
              <p:nvSpPr>
                <p:cNvPr id="65" name="圆角矩形 64"/>
                <p:cNvSpPr/>
                <p:nvPr/>
              </p:nvSpPr>
              <p:spPr>
                <a:xfrm>
                  <a:off x="3946655" y="4919929"/>
                  <a:ext cx="360040" cy="36004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smtClean="0">
                      <a:solidFill>
                        <a:schemeClr val="tx1"/>
                      </a:solidFill>
                    </a:rPr>
                    <a:t>S</a:t>
                  </a:r>
                  <a:r>
                    <a:rPr lang="en-US" altLang="zh-CN" sz="1600" baseline="-25000" smtClean="0">
                      <a:solidFill>
                        <a:schemeClr val="tx1"/>
                      </a:solidFill>
                    </a:rPr>
                    <a:t>4</a:t>
                  </a:r>
                  <a:endParaRPr lang="zh-CN" altLang="en-US" sz="1600" baseline="-25000" smtClean="0">
                    <a:solidFill>
                      <a:schemeClr val="tx1"/>
                    </a:solidFill>
                  </a:endParaRPr>
                </a:p>
              </p:txBody>
            </p:sp>
            <p:cxnSp>
              <p:nvCxnSpPr>
                <p:cNvPr id="66" name="直接箭头连接符 65"/>
                <p:cNvCxnSpPr>
                  <a:stCxn id="64" idx="2"/>
                  <a:endCxn id="65" idx="0"/>
                </p:cNvCxnSpPr>
                <p:nvPr/>
              </p:nvCxnSpPr>
              <p:spPr>
                <a:xfrm>
                  <a:off x="4125309" y="4653136"/>
                  <a:ext cx="1366" cy="266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组合 66"/>
              <p:cNvGrpSpPr/>
              <p:nvPr/>
            </p:nvGrpSpPr>
            <p:grpSpPr>
              <a:xfrm>
                <a:off x="5978979" y="3933056"/>
                <a:ext cx="531059" cy="986873"/>
                <a:chOff x="3859779" y="4293096"/>
                <a:chExt cx="531059" cy="986873"/>
              </a:xfrm>
            </p:grpSpPr>
            <p:sp>
              <p:nvSpPr>
                <p:cNvPr id="68" name="矩形 67"/>
                <p:cNvSpPr/>
                <p:nvPr/>
              </p:nvSpPr>
              <p:spPr>
                <a:xfrm>
                  <a:off x="3859779" y="4293096"/>
                  <a:ext cx="531059"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B</a:t>
                  </a:r>
                  <a:r>
                    <a:rPr lang="en-US" altLang="zh-CN" sz="1600" baseline="-25000" smtClean="0">
                      <a:solidFill>
                        <a:schemeClr val="tx1"/>
                      </a:solidFill>
                    </a:rPr>
                    <a:t>5</a:t>
                  </a:r>
                  <a:endParaRPr lang="zh-CN" altLang="en-US" sz="1600" baseline="-25000" smtClean="0">
                    <a:solidFill>
                      <a:schemeClr val="tx1"/>
                    </a:solidFill>
                  </a:endParaRPr>
                </a:p>
              </p:txBody>
            </p:sp>
            <p:sp>
              <p:nvSpPr>
                <p:cNvPr id="69" name="圆角矩形 68"/>
                <p:cNvSpPr/>
                <p:nvPr/>
              </p:nvSpPr>
              <p:spPr>
                <a:xfrm>
                  <a:off x="3946655" y="4919929"/>
                  <a:ext cx="360040" cy="36004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smtClean="0">
                      <a:solidFill>
                        <a:schemeClr val="tx1"/>
                      </a:solidFill>
                    </a:rPr>
                    <a:t>S</a:t>
                  </a:r>
                  <a:r>
                    <a:rPr lang="en-US" altLang="zh-CN" sz="1600" baseline="-25000" smtClean="0">
                      <a:solidFill>
                        <a:schemeClr val="tx1"/>
                      </a:solidFill>
                    </a:rPr>
                    <a:t>5</a:t>
                  </a:r>
                  <a:endParaRPr lang="zh-CN" altLang="en-US" sz="1600" baseline="-25000" smtClean="0">
                    <a:solidFill>
                      <a:schemeClr val="tx1"/>
                    </a:solidFill>
                  </a:endParaRPr>
                </a:p>
              </p:txBody>
            </p:sp>
            <p:cxnSp>
              <p:nvCxnSpPr>
                <p:cNvPr id="70" name="直接箭头连接符 69"/>
                <p:cNvCxnSpPr>
                  <a:stCxn id="68" idx="2"/>
                  <a:endCxn id="69" idx="0"/>
                </p:cNvCxnSpPr>
                <p:nvPr/>
              </p:nvCxnSpPr>
              <p:spPr>
                <a:xfrm>
                  <a:off x="4125309" y="4653136"/>
                  <a:ext cx="1366" cy="266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组合 70"/>
              <p:cNvGrpSpPr/>
              <p:nvPr/>
            </p:nvGrpSpPr>
            <p:grpSpPr>
              <a:xfrm>
                <a:off x="6510038" y="3933056"/>
                <a:ext cx="531059" cy="986873"/>
                <a:chOff x="3859779" y="4293096"/>
                <a:chExt cx="531059" cy="986873"/>
              </a:xfrm>
            </p:grpSpPr>
            <p:sp>
              <p:nvSpPr>
                <p:cNvPr id="72" name="矩形 71"/>
                <p:cNvSpPr/>
                <p:nvPr/>
              </p:nvSpPr>
              <p:spPr>
                <a:xfrm>
                  <a:off x="3859779" y="4293096"/>
                  <a:ext cx="531059"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B</a:t>
                  </a:r>
                  <a:r>
                    <a:rPr lang="en-US" altLang="zh-CN" sz="1600" baseline="-25000" smtClean="0">
                      <a:solidFill>
                        <a:schemeClr val="tx1"/>
                      </a:solidFill>
                    </a:rPr>
                    <a:t>6</a:t>
                  </a:r>
                  <a:endParaRPr lang="zh-CN" altLang="en-US" sz="1600" baseline="-25000" smtClean="0">
                    <a:solidFill>
                      <a:schemeClr val="tx1"/>
                    </a:solidFill>
                  </a:endParaRPr>
                </a:p>
              </p:txBody>
            </p:sp>
            <p:sp>
              <p:nvSpPr>
                <p:cNvPr id="73" name="圆角矩形 72"/>
                <p:cNvSpPr/>
                <p:nvPr/>
              </p:nvSpPr>
              <p:spPr>
                <a:xfrm>
                  <a:off x="3946655" y="4919929"/>
                  <a:ext cx="360040" cy="36004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smtClean="0">
                      <a:solidFill>
                        <a:schemeClr val="tx1"/>
                      </a:solidFill>
                    </a:rPr>
                    <a:t>S</a:t>
                  </a:r>
                  <a:r>
                    <a:rPr lang="en-US" altLang="zh-CN" sz="1600" baseline="-25000" smtClean="0">
                      <a:solidFill>
                        <a:schemeClr val="tx1"/>
                      </a:solidFill>
                    </a:rPr>
                    <a:t>6</a:t>
                  </a:r>
                  <a:endParaRPr lang="zh-CN" altLang="en-US" sz="1600" baseline="-25000" smtClean="0">
                    <a:solidFill>
                      <a:schemeClr val="tx1"/>
                    </a:solidFill>
                  </a:endParaRPr>
                </a:p>
              </p:txBody>
            </p:sp>
            <p:cxnSp>
              <p:nvCxnSpPr>
                <p:cNvPr id="74" name="直接箭头连接符 73"/>
                <p:cNvCxnSpPr>
                  <a:stCxn id="72" idx="2"/>
                  <a:endCxn id="73" idx="0"/>
                </p:cNvCxnSpPr>
                <p:nvPr/>
              </p:nvCxnSpPr>
              <p:spPr>
                <a:xfrm>
                  <a:off x="4125309" y="4653136"/>
                  <a:ext cx="1366" cy="266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组合 74"/>
              <p:cNvGrpSpPr/>
              <p:nvPr/>
            </p:nvGrpSpPr>
            <p:grpSpPr>
              <a:xfrm>
                <a:off x="7044984" y="3933056"/>
                <a:ext cx="531059" cy="986873"/>
                <a:chOff x="3859779" y="4293096"/>
                <a:chExt cx="531059" cy="986873"/>
              </a:xfrm>
            </p:grpSpPr>
            <p:sp>
              <p:nvSpPr>
                <p:cNvPr id="76" name="矩形 75"/>
                <p:cNvSpPr/>
                <p:nvPr/>
              </p:nvSpPr>
              <p:spPr>
                <a:xfrm>
                  <a:off x="3859779" y="4293096"/>
                  <a:ext cx="531059"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B</a:t>
                  </a:r>
                  <a:r>
                    <a:rPr lang="en-US" altLang="zh-CN" sz="1600" baseline="-25000" smtClean="0">
                      <a:solidFill>
                        <a:schemeClr val="tx1"/>
                      </a:solidFill>
                    </a:rPr>
                    <a:t>7</a:t>
                  </a:r>
                  <a:endParaRPr lang="zh-CN" altLang="en-US" sz="1600" baseline="-25000" smtClean="0">
                    <a:solidFill>
                      <a:schemeClr val="tx1"/>
                    </a:solidFill>
                  </a:endParaRPr>
                </a:p>
              </p:txBody>
            </p:sp>
            <p:sp>
              <p:nvSpPr>
                <p:cNvPr id="77" name="圆角矩形 76"/>
                <p:cNvSpPr/>
                <p:nvPr/>
              </p:nvSpPr>
              <p:spPr>
                <a:xfrm>
                  <a:off x="3946655" y="4919929"/>
                  <a:ext cx="360040" cy="36004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smtClean="0">
                      <a:solidFill>
                        <a:schemeClr val="tx1"/>
                      </a:solidFill>
                    </a:rPr>
                    <a:t>S</a:t>
                  </a:r>
                  <a:r>
                    <a:rPr lang="en-US" altLang="zh-CN" sz="1600" baseline="-25000" smtClean="0">
                      <a:solidFill>
                        <a:schemeClr val="tx1"/>
                      </a:solidFill>
                    </a:rPr>
                    <a:t>7</a:t>
                  </a:r>
                  <a:endParaRPr lang="zh-CN" altLang="en-US" sz="1600" baseline="-25000" smtClean="0">
                    <a:solidFill>
                      <a:schemeClr val="tx1"/>
                    </a:solidFill>
                  </a:endParaRPr>
                </a:p>
              </p:txBody>
            </p:sp>
            <p:cxnSp>
              <p:nvCxnSpPr>
                <p:cNvPr id="78" name="直接箭头连接符 77"/>
                <p:cNvCxnSpPr>
                  <a:stCxn id="76" idx="2"/>
                  <a:endCxn id="77" idx="0"/>
                </p:cNvCxnSpPr>
                <p:nvPr/>
              </p:nvCxnSpPr>
              <p:spPr>
                <a:xfrm>
                  <a:off x="4125309" y="4653136"/>
                  <a:ext cx="1366" cy="266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组合 78"/>
              <p:cNvGrpSpPr/>
              <p:nvPr/>
            </p:nvGrpSpPr>
            <p:grpSpPr>
              <a:xfrm>
                <a:off x="7575511" y="3933056"/>
                <a:ext cx="531059" cy="986873"/>
                <a:chOff x="3859779" y="4293096"/>
                <a:chExt cx="531059" cy="986873"/>
              </a:xfrm>
            </p:grpSpPr>
            <p:sp>
              <p:nvSpPr>
                <p:cNvPr id="80" name="矩形 79"/>
                <p:cNvSpPr/>
                <p:nvPr/>
              </p:nvSpPr>
              <p:spPr>
                <a:xfrm>
                  <a:off x="3859779" y="4293096"/>
                  <a:ext cx="531059"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B</a:t>
                  </a:r>
                  <a:r>
                    <a:rPr lang="en-US" altLang="zh-CN" sz="1600" baseline="-25000" dirty="0" smtClean="0">
                      <a:solidFill>
                        <a:schemeClr val="tx1"/>
                      </a:solidFill>
                    </a:rPr>
                    <a:t>8</a:t>
                  </a:r>
                  <a:endParaRPr lang="zh-CN" altLang="en-US" sz="1600" baseline="-25000" dirty="0" smtClean="0">
                    <a:solidFill>
                      <a:schemeClr val="tx1"/>
                    </a:solidFill>
                  </a:endParaRPr>
                </a:p>
              </p:txBody>
            </p:sp>
            <p:sp>
              <p:nvSpPr>
                <p:cNvPr id="81" name="圆角矩形 80"/>
                <p:cNvSpPr/>
                <p:nvPr/>
              </p:nvSpPr>
              <p:spPr>
                <a:xfrm>
                  <a:off x="3946655" y="4919929"/>
                  <a:ext cx="360040" cy="36004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dirty="0" smtClean="0">
                      <a:solidFill>
                        <a:schemeClr val="tx1"/>
                      </a:solidFill>
                    </a:rPr>
                    <a:t>S</a:t>
                  </a:r>
                  <a:r>
                    <a:rPr lang="en-US" altLang="zh-CN" sz="1600" baseline="-25000" dirty="0" smtClean="0">
                      <a:solidFill>
                        <a:schemeClr val="tx1"/>
                      </a:solidFill>
                    </a:rPr>
                    <a:t>8</a:t>
                  </a:r>
                  <a:endParaRPr lang="zh-CN" altLang="en-US" sz="1600" baseline="-25000" dirty="0" smtClean="0">
                    <a:solidFill>
                      <a:schemeClr val="tx1"/>
                    </a:solidFill>
                  </a:endParaRPr>
                </a:p>
              </p:txBody>
            </p:sp>
            <p:cxnSp>
              <p:nvCxnSpPr>
                <p:cNvPr id="82" name="直接箭头连接符 81"/>
                <p:cNvCxnSpPr>
                  <a:stCxn id="80" idx="2"/>
                  <a:endCxn id="81" idx="0"/>
                </p:cNvCxnSpPr>
                <p:nvPr/>
              </p:nvCxnSpPr>
              <p:spPr>
                <a:xfrm>
                  <a:off x="4125309" y="4653136"/>
                  <a:ext cx="1366" cy="266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84" name="直接箭头连接符 83"/>
              <p:cNvCxnSpPr>
                <a:stCxn id="51" idx="2"/>
                <a:endCxn id="37" idx="0"/>
              </p:cNvCxnSpPr>
              <p:nvPr/>
            </p:nvCxnSpPr>
            <p:spPr>
              <a:xfrm>
                <a:off x="4120497" y="4919929"/>
                <a:ext cx="539754" cy="381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57" idx="2"/>
                <a:endCxn id="38" idx="0"/>
              </p:cNvCxnSpPr>
              <p:nvPr/>
            </p:nvCxnSpPr>
            <p:spPr>
              <a:xfrm>
                <a:off x="4655521" y="4919929"/>
                <a:ext cx="382772" cy="381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61" idx="2"/>
                <a:endCxn id="35" idx="0"/>
              </p:cNvCxnSpPr>
              <p:nvPr/>
            </p:nvCxnSpPr>
            <p:spPr>
              <a:xfrm>
                <a:off x="5186580" y="4919929"/>
                <a:ext cx="229755" cy="381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65" idx="2"/>
                <a:endCxn id="36" idx="0"/>
              </p:cNvCxnSpPr>
              <p:nvPr/>
            </p:nvCxnSpPr>
            <p:spPr>
              <a:xfrm>
                <a:off x="5717107" y="4919929"/>
                <a:ext cx="77270" cy="381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69" idx="2"/>
                <a:endCxn id="33" idx="0"/>
              </p:cNvCxnSpPr>
              <p:nvPr/>
            </p:nvCxnSpPr>
            <p:spPr>
              <a:xfrm flipH="1">
                <a:off x="6172419" y="4919929"/>
                <a:ext cx="73456" cy="381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73" idx="2"/>
                <a:endCxn id="34" idx="0"/>
              </p:cNvCxnSpPr>
              <p:nvPr/>
            </p:nvCxnSpPr>
            <p:spPr>
              <a:xfrm flipH="1">
                <a:off x="6550461" y="4919929"/>
                <a:ext cx="226473" cy="381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77" idx="2"/>
                <a:endCxn id="31" idx="0"/>
              </p:cNvCxnSpPr>
              <p:nvPr/>
            </p:nvCxnSpPr>
            <p:spPr>
              <a:xfrm flipH="1">
                <a:off x="6928503" y="4919929"/>
                <a:ext cx="383377" cy="381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81" idx="2"/>
                <a:endCxn id="32" idx="0"/>
              </p:cNvCxnSpPr>
              <p:nvPr/>
            </p:nvCxnSpPr>
            <p:spPr>
              <a:xfrm flipH="1">
                <a:off x="7306545" y="4919929"/>
                <a:ext cx="535862" cy="381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5882089" y="5949280"/>
                <a:ext cx="211223" cy="212400"/>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P</a:t>
                </a:r>
                <a:endParaRPr lang="zh-CN" altLang="en-US" smtClean="0">
                  <a:solidFill>
                    <a:schemeClr val="tx1"/>
                  </a:solidFill>
                </a:endParaRPr>
              </a:p>
            </p:txBody>
          </p:sp>
          <p:cxnSp>
            <p:nvCxnSpPr>
              <p:cNvPr id="101" name="直接箭头连接符 100"/>
              <p:cNvCxnSpPr>
                <a:endCxn id="99" idx="0"/>
              </p:cNvCxnSpPr>
              <p:nvPr/>
            </p:nvCxnSpPr>
            <p:spPr>
              <a:xfrm>
                <a:off x="5984748" y="5655564"/>
                <a:ext cx="2953" cy="2937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99" idx="4"/>
                <a:endCxn id="106" idx="0"/>
              </p:cNvCxnSpPr>
              <p:nvPr/>
            </p:nvCxnSpPr>
            <p:spPr>
              <a:xfrm>
                <a:off x="5987701" y="6161680"/>
                <a:ext cx="2171" cy="2916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6" name="TextBox 105"/>
            <p:cNvSpPr txBox="1"/>
            <p:nvPr/>
          </p:nvSpPr>
          <p:spPr>
            <a:xfrm>
              <a:off x="5305796" y="6453336"/>
              <a:ext cx="1368152" cy="369332"/>
            </a:xfrm>
            <a:prstGeom prst="rect">
              <a:avLst/>
            </a:prstGeom>
            <a:noFill/>
          </p:spPr>
          <p:txBody>
            <a:bodyPr wrap="square" rtlCol="0">
              <a:spAutoFit/>
            </a:bodyPr>
            <a:lstStyle/>
            <a:p>
              <a:pPr algn="ctr"/>
              <a:r>
                <a:rPr lang="zh-CN" altLang="en-US" smtClean="0"/>
                <a:t>输出</a:t>
              </a:r>
              <a:endParaRPr lang="zh-CN" altLang="en-US"/>
            </a:p>
          </p:txBody>
        </p:sp>
      </p:grpSp>
      <p:sp>
        <p:nvSpPr>
          <p:cNvPr id="71" name="矩形 70"/>
          <p:cNvSpPr/>
          <p:nvPr/>
        </p:nvSpPr>
        <p:spPr>
          <a:xfrm>
            <a:off x="4355976" y="5877272"/>
            <a:ext cx="720080" cy="432048"/>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t>
            </a:r>
            <a:r>
              <a:rPr lang="zh-CN" altLang="en-US" smtClean="0"/>
              <a:t>置换</a:t>
            </a:r>
            <a:endParaRPr lang="zh-CN" altLang="en-US"/>
          </a:p>
        </p:txBody>
      </p:sp>
      <p:sp>
        <p:nvSpPr>
          <p:cNvPr id="3" name="内容占位符 2"/>
          <p:cNvSpPr>
            <a:spLocks noGrp="1"/>
          </p:cNvSpPr>
          <p:nvPr>
            <p:ph idx="1"/>
          </p:nvPr>
        </p:nvSpPr>
        <p:spPr>
          <a:xfrm>
            <a:off x="457200" y="1600201"/>
            <a:ext cx="8229600" cy="1108720"/>
          </a:xfrm>
        </p:spPr>
        <p:txBody>
          <a:bodyPr/>
          <a:lstStyle/>
          <a:p>
            <a:r>
              <a:rPr lang="zh-CN" altLang="en-US" smtClean="0"/>
              <a:t>使用置换</a:t>
            </a:r>
            <a:r>
              <a:rPr lang="en-US" altLang="zh-CN" smtClean="0"/>
              <a:t>π</a:t>
            </a:r>
            <a:r>
              <a:rPr lang="en-US" altLang="zh-CN" baseline="-25000" smtClean="0"/>
              <a:t>p</a:t>
            </a:r>
            <a:r>
              <a:rPr lang="zh-CN" altLang="en-US" smtClean="0"/>
              <a:t>改变</a:t>
            </a:r>
            <a:r>
              <a:rPr lang="en-US" altLang="zh-CN" smtClean="0"/>
              <a:t>32</a:t>
            </a:r>
            <a:r>
              <a:rPr lang="zh-CN" altLang="en-US" smtClean="0"/>
              <a:t>比特的顺序，置换规则如下</a:t>
            </a:r>
            <a:endParaRPr lang="zh-CN" altLang="en-US"/>
          </a:p>
        </p:txBody>
      </p:sp>
      <p:graphicFrame>
        <p:nvGraphicFramePr>
          <p:cNvPr id="4" name="表格 3"/>
          <p:cNvGraphicFramePr>
            <a:graphicFrameLocks noGrp="1"/>
          </p:cNvGraphicFramePr>
          <p:nvPr/>
        </p:nvGraphicFramePr>
        <p:xfrm>
          <a:off x="611560" y="3789040"/>
          <a:ext cx="7992887" cy="827392"/>
        </p:xfrm>
        <a:graphic>
          <a:graphicData uri="http://schemas.openxmlformats.org/drawingml/2006/table">
            <a:tbl>
              <a:tblPr firstRow="1" bandRow="1">
                <a:tableStyleId>{5C22544A-7EE6-4342-B048-85BDC9FD1C3A}</a:tableStyleId>
              </a:tblPr>
              <a:tblGrid>
                <a:gridCol w="754041"/>
                <a:gridCol w="452428"/>
                <a:gridCol w="452428"/>
                <a:gridCol w="452428"/>
                <a:gridCol w="452428"/>
                <a:gridCol w="452428"/>
                <a:gridCol w="452428"/>
                <a:gridCol w="452428"/>
                <a:gridCol w="452428"/>
                <a:gridCol w="452428"/>
                <a:gridCol w="452428"/>
                <a:gridCol w="452428"/>
                <a:gridCol w="452428"/>
                <a:gridCol w="452428"/>
                <a:gridCol w="452428"/>
                <a:gridCol w="452428"/>
                <a:gridCol w="452426"/>
              </a:tblGrid>
              <a:tr h="432047">
                <a:tc>
                  <a:txBody>
                    <a:bodyPr/>
                    <a:lstStyle/>
                    <a:p>
                      <a:r>
                        <a:rPr lang="en-US" altLang="zh-CN" sz="1600" smtClean="0"/>
                        <a:t>z</a:t>
                      </a:r>
                      <a:endParaRPr lang="zh-CN" altLang="en-US" sz="1600"/>
                    </a:p>
                  </a:txBody>
                  <a:tcPr anchor="ctr" anchorCtr="1"/>
                </a:tc>
                <a:tc>
                  <a:txBody>
                    <a:bodyPr/>
                    <a:lstStyle/>
                    <a:p>
                      <a:r>
                        <a:rPr lang="en-US" altLang="zh-CN" sz="1600" smtClean="0"/>
                        <a:t>17</a:t>
                      </a:r>
                      <a:endParaRPr lang="zh-CN" altLang="en-US" sz="1600"/>
                    </a:p>
                  </a:txBody>
                  <a:tcPr anchor="ctr" anchorCtr="1"/>
                </a:tc>
                <a:tc>
                  <a:txBody>
                    <a:bodyPr/>
                    <a:lstStyle/>
                    <a:p>
                      <a:r>
                        <a:rPr lang="en-US" altLang="zh-CN" sz="1600" smtClean="0"/>
                        <a:t>18</a:t>
                      </a:r>
                      <a:endParaRPr lang="zh-CN" altLang="en-US" sz="1600"/>
                    </a:p>
                  </a:txBody>
                  <a:tcPr anchor="ctr" anchorCtr="1"/>
                </a:tc>
                <a:tc>
                  <a:txBody>
                    <a:bodyPr/>
                    <a:lstStyle/>
                    <a:p>
                      <a:r>
                        <a:rPr lang="en-US" altLang="zh-CN" sz="1600" smtClean="0"/>
                        <a:t>19</a:t>
                      </a:r>
                      <a:endParaRPr lang="zh-CN" altLang="en-US" sz="1600"/>
                    </a:p>
                  </a:txBody>
                  <a:tcPr anchor="ctr" anchorCtr="1"/>
                </a:tc>
                <a:tc>
                  <a:txBody>
                    <a:bodyPr/>
                    <a:lstStyle/>
                    <a:p>
                      <a:r>
                        <a:rPr lang="en-US" altLang="zh-CN" sz="1600" smtClean="0"/>
                        <a:t>20</a:t>
                      </a:r>
                      <a:endParaRPr lang="zh-CN" altLang="en-US" sz="1600"/>
                    </a:p>
                  </a:txBody>
                  <a:tcPr anchor="ctr" anchorCtr="1"/>
                </a:tc>
                <a:tc>
                  <a:txBody>
                    <a:bodyPr/>
                    <a:lstStyle/>
                    <a:p>
                      <a:r>
                        <a:rPr lang="en-US" altLang="zh-CN" sz="1600" smtClean="0"/>
                        <a:t>21</a:t>
                      </a:r>
                      <a:endParaRPr lang="zh-CN" altLang="en-US" sz="1600"/>
                    </a:p>
                  </a:txBody>
                  <a:tcPr anchor="ctr" anchorCtr="1"/>
                </a:tc>
                <a:tc>
                  <a:txBody>
                    <a:bodyPr/>
                    <a:lstStyle/>
                    <a:p>
                      <a:r>
                        <a:rPr lang="en-US" altLang="zh-CN" sz="1600" smtClean="0"/>
                        <a:t>22</a:t>
                      </a:r>
                      <a:endParaRPr lang="zh-CN" altLang="en-US" sz="1600"/>
                    </a:p>
                  </a:txBody>
                  <a:tcPr anchor="ctr" anchorCtr="1"/>
                </a:tc>
                <a:tc>
                  <a:txBody>
                    <a:bodyPr/>
                    <a:lstStyle/>
                    <a:p>
                      <a:r>
                        <a:rPr lang="en-US" altLang="zh-CN" sz="1600" smtClean="0"/>
                        <a:t>23</a:t>
                      </a:r>
                      <a:endParaRPr lang="zh-CN" altLang="en-US" sz="1600"/>
                    </a:p>
                  </a:txBody>
                  <a:tcPr anchor="ctr" anchorCtr="1"/>
                </a:tc>
                <a:tc>
                  <a:txBody>
                    <a:bodyPr/>
                    <a:lstStyle/>
                    <a:p>
                      <a:r>
                        <a:rPr lang="en-US" altLang="zh-CN" sz="1600" smtClean="0"/>
                        <a:t>24</a:t>
                      </a:r>
                      <a:endParaRPr lang="zh-CN" altLang="en-US" sz="1600"/>
                    </a:p>
                  </a:txBody>
                  <a:tcPr anchor="ctr" anchorCtr="1"/>
                </a:tc>
                <a:tc>
                  <a:txBody>
                    <a:bodyPr/>
                    <a:lstStyle/>
                    <a:p>
                      <a:r>
                        <a:rPr lang="en-US" altLang="zh-CN" sz="1600" smtClean="0"/>
                        <a:t>25</a:t>
                      </a:r>
                      <a:endParaRPr lang="zh-CN" altLang="en-US" sz="1600"/>
                    </a:p>
                  </a:txBody>
                  <a:tcPr anchor="ctr" anchorCtr="1"/>
                </a:tc>
                <a:tc>
                  <a:txBody>
                    <a:bodyPr/>
                    <a:lstStyle/>
                    <a:p>
                      <a:r>
                        <a:rPr lang="en-US" altLang="zh-CN" sz="1600" smtClean="0"/>
                        <a:t>26</a:t>
                      </a:r>
                      <a:endParaRPr lang="zh-CN" altLang="en-US" sz="1600"/>
                    </a:p>
                  </a:txBody>
                  <a:tcPr anchor="ctr" anchorCtr="1"/>
                </a:tc>
                <a:tc>
                  <a:txBody>
                    <a:bodyPr/>
                    <a:lstStyle/>
                    <a:p>
                      <a:r>
                        <a:rPr lang="en-US" altLang="zh-CN" sz="1600" smtClean="0"/>
                        <a:t>27</a:t>
                      </a:r>
                      <a:endParaRPr lang="zh-CN" altLang="en-US" sz="1600"/>
                    </a:p>
                  </a:txBody>
                  <a:tcPr anchor="ctr" anchorCtr="1"/>
                </a:tc>
                <a:tc>
                  <a:txBody>
                    <a:bodyPr/>
                    <a:lstStyle/>
                    <a:p>
                      <a:r>
                        <a:rPr lang="en-US" altLang="zh-CN" sz="1600" smtClean="0"/>
                        <a:t>28</a:t>
                      </a:r>
                      <a:endParaRPr lang="zh-CN" altLang="en-US" sz="1600"/>
                    </a:p>
                  </a:txBody>
                  <a:tcPr anchor="ctr" anchorCtr="1"/>
                </a:tc>
                <a:tc>
                  <a:txBody>
                    <a:bodyPr/>
                    <a:lstStyle/>
                    <a:p>
                      <a:r>
                        <a:rPr lang="en-US" altLang="zh-CN" sz="1600" smtClean="0"/>
                        <a:t>29</a:t>
                      </a:r>
                      <a:endParaRPr lang="zh-CN" altLang="en-US" sz="1600"/>
                    </a:p>
                  </a:txBody>
                  <a:tcPr anchor="ctr" anchorCtr="1"/>
                </a:tc>
                <a:tc>
                  <a:txBody>
                    <a:bodyPr/>
                    <a:lstStyle/>
                    <a:p>
                      <a:r>
                        <a:rPr lang="en-US" altLang="zh-CN" sz="1600" smtClean="0"/>
                        <a:t>30</a:t>
                      </a:r>
                      <a:endParaRPr lang="zh-CN" altLang="en-US" sz="1600"/>
                    </a:p>
                  </a:txBody>
                  <a:tcPr anchor="ctr" anchorCtr="1"/>
                </a:tc>
                <a:tc>
                  <a:txBody>
                    <a:bodyPr/>
                    <a:lstStyle/>
                    <a:p>
                      <a:r>
                        <a:rPr lang="en-US" altLang="zh-CN" sz="1600" smtClean="0"/>
                        <a:t>31</a:t>
                      </a:r>
                      <a:endParaRPr lang="zh-CN" altLang="en-US" sz="1600"/>
                    </a:p>
                  </a:txBody>
                  <a:tcPr anchor="ctr" anchorCtr="1"/>
                </a:tc>
                <a:tc>
                  <a:txBody>
                    <a:bodyPr/>
                    <a:lstStyle/>
                    <a:p>
                      <a:r>
                        <a:rPr lang="en-US" altLang="zh-CN" sz="1600" smtClean="0"/>
                        <a:t>32</a:t>
                      </a:r>
                      <a:endParaRPr lang="zh-CN" altLang="en-US" sz="1600"/>
                    </a:p>
                  </a:txBody>
                  <a:tcPr anchor="ctr" anchorCtr="1"/>
                </a:tc>
              </a:tr>
              <a:tr h="395345">
                <a:tc>
                  <a:txBody>
                    <a:bodyPr/>
                    <a:lstStyle/>
                    <a:p>
                      <a:r>
                        <a:rPr lang="en-US" altLang="zh-CN" sz="1600" smtClean="0"/>
                        <a:t>π</a:t>
                      </a:r>
                      <a:r>
                        <a:rPr lang="en-US" altLang="zh-CN" sz="1600" baseline="-25000" smtClean="0"/>
                        <a:t>P</a:t>
                      </a:r>
                      <a:r>
                        <a:rPr lang="en-US" altLang="zh-CN" sz="1600" smtClean="0"/>
                        <a:t>(z)</a:t>
                      </a:r>
                      <a:endParaRPr lang="zh-CN" altLang="en-US" sz="1600"/>
                    </a:p>
                  </a:txBody>
                  <a:tcPr anchor="ctr" anchorCtr="1"/>
                </a:tc>
                <a:tc>
                  <a:txBody>
                    <a:bodyPr/>
                    <a:lstStyle/>
                    <a:p>
                      <a:r>
                        <a:rPr lang="en-US" altLang="zh-CN" sz="1600" smtClean="0"/>
                        <a:t>2</a:t>
                      </a:r>
                      <a:endParaRPr lang="zh-CN" altLang="en-US" sz="1600"/>
                    </a:p>
                  </a:txBody>
                  <a:tcPr anchor="ctr" anchorCtr="1"/>
                </a:tc>
                <a:tc>
                  <a:txBody>
                    <a:bodyPr/>
                    <a:lstStyle/>
                    <a:p>
                      <a:r>
                        <a:rPr lang="en-US" altLang="zh-CN" sz="1600" smtClean="0"/>
                        <a:t>8</a:t>
                      </a:r>
                      <a:endParaRPr lang="zh-CN" altLang="en-US" sz="1600"/>
                    </a:p>
                  </a:txBody>
                  <a:tcPr anchor="ctr" anchorCtr="1"/>
                </a:tc>
                <a:tc>
                  <a:txBody>
                    <a:bodyPr/>
                    <a:lstStyle/>
                    <a:p>
                      <a:r>
                        <a:rPr lang="en-US" altLang="zh-CN" sz="1600" smtClean="0"/>
                        <a:t>24</a:t>
                      </a:r>
                      <a:endParaRPr lang="zh-CN" altLang="en-US" sz="1600"/>
                    </a:p>
                  </a:txBody>
                  <a:tcPr anchor="ctr" anchorCtr="1"/>
                </a:tc>
                <a:tc>
                  <a:txBody>
                    <a:bodyPr/>
                    <a:lstStyle/>
                    <a:p>
                      <a:r>
                        <a:rPr lang="en-US" altLang="zh-CN" sz="1600" smtClean="0"/>
                        <a:t>14</a:t>
                      </a:r>
                      <a:endParaRPr lang="zh-CN" altLang="en-US" sz="1600"/>
                    </a:p>
                  </a:txBody>
                  <a:tcPr anchor="ctr" anchorCtr="1"/>
                </a:tc>
                <a:tc>
                  <a:txBody>
                    <a:bodyPr/>
                    <a:lstStyle/>
                    <a:p>
                      <a:r>
                        <a:rPr lang="en-US" altLang="zh-CN" sz="1600" smtClean="0"/>
                        <a:t>32</a:t>
                      </a:r>
                      <a:endParaRPr lang="zh-CN" altLang="en-US" sz="1600"/>
                    </a:p>
                  </a:txBody>
                  <a:tcPr anchor="ctr" anchorCtr="1"/>
                </a:tc>
                <a:tc>
                  <a:txBody>
                    <a:bodyPr/>
                    <a:lstStyle/>
                    <a:p>
                      <a:r>
                        <a:rPr lang="en-US" altLang="zh-CN" sz="1600" smtClean="0"/>
                        <a:t>27</a:t>
                      </a:r>
                      <a:endParaRPr lang="zh-CN" altLang="en-US" sz="1600"/>
                    </a:p>
                  </a:txBody>
                  <a:tcPr anchor="ctr" anchorCtr="1"/>
                </a:tc>
                <a:tc>
                  <a:txBody>
                    <a:bodyPr/>
                    <a:lstStyle/>
                    <a:p>
                      <a:r>
                        <a:rPr lang="en-US" altLang="zh-CN" sz="1600" smtClean="0"/>
                        <a:t>3</a:t>
                      </a:r>
                      <a:endParaRPr lang="zh-CN" altLang="en-US" sz="1600"/>
                    </a:p>
                  </a:txBody>
                  <a:tcPr anchor="ctr" anchorCtr="1"/>
                </a:tc>
                <a:tc>
                  <a:txBody>
                    <a:bodyPr/>
                    <a:lstStyle/>
                    <a:p>
                      <a:r>
                        <a:rPr lang="en-US" altLang="zh-CN" sz="1600" smtClean="0"/>
                        <a:t>9</a:t>
                      </a:r>
                      <a:endParaRPr lang="zh-CN" altLang="en-US" sz="1600"/>
                    </a:p>
                  </a:txBody>
                  <a:tcPr anchor="ctr" anchorCtr="1"/>
                </a:tc>
                <a:tc>
                  <a:txBody>
                    <a:bodyPr/>
                    <a:lstStyle/>
                    <a:p>
                      <a:r>
                        <a:rPr lang="en-US" altLang="zh-CN" sz="1600" smtClean="0"/>
                        <a:t>19</a:t>
                      </a:r>
                      <a:endParaRPr lang="zh-CN" altLang="en-US" sz="1600"/>
                    </a:p>
                  </a:txBody>
                  <a:tcPr anchor="ctr" anchorCtr="1"/>
                </a:tc>
                <a:tc>
                  <a:txBody>
                    <a:bodyPr/>
                    <a:lstStyle/>
                    <a:p>
                      <a:r>
                        <a:rPr lang="en-US" altLang="zh-CN" sz="1600" smtClean="0"/>
                        <a:t>13</a:t>
                      </a:r>
                      <a:endParaRPr lang="zh-CN" altLang="en-US" sz="1600"/>
                    </a:p>
                  </a:txBody>
                  <a:tcPr anchor="ctr" anchorCtr="1"/>
                </a:tc>
                <a:tc>
                  <a:txBody>
                    <a:bodyPr/>
                    <a:lstStyle/>
                    <a:p>
                      <a:r>
                        <a:rPr lang="en-US" altLang="zh-CN" sz="1600" smtClean="0"/>
                        <a:t>30</a:t>
                      </a:r>
                      <a:endParaRPr lang="zh-CN" altLang="en-US" sz="1600"/>
                    </a:p>
                  </a:txBody>
                  <a:tcPr anchor="ctr" anchorCtr="1"/>
                </a:tc>
                <a:tc>
                  <a:txBody>
                    <a:bodyPr/>
                    <a:lstStyle/>
                    <a:p>
                      <a:r>
                        <a:rPr lang="en-US" altLang="zh-CN" sz="1600" smtClean="0"/>
                        <a:t>6</a:t>
                      </a:r>
                      <a:endParaRPr lang="zh-CN" altLang="en-US" sz="1600"/>
                    </a:p>
                  </a:txBody>
                  <a:tcPr anchor="ctr" anchorCtr="1"/>
                </a:tc>
                <a:tc>
                  <a:txBody>
                    <a:bodyPr/>
                    <a:lstStyle/>
                    <a:p>
                      <a:r>
                        <a:rPr lang="en-US" altLang="zh-CN" sz="1600" smtClean="0"/>
                        <a:t>22</a:t>
                      </a:r>
                      <a:endParaRPr lang="zh-CN" altLang="en-US" sz="1600"/>
                    </a:p>
                  </a:txBody>
                  <a:tcPr anchor="ctr" anchorCtr="1"/>
                </a:tc>
                <a:tc>
                  <a:txBody>
                    <a:bodyPr/>
                    <a:lstStyle/>
                    <a:p>
                      <a:r>
                        <a:rPr lang="en-US" altLang="zh-CN" sz="1600" smtClean="0"/>
                        <a:t>11</a:t>
                      </a:r>
                      <a:endParaRPr lang="zh-CN" altLang="en-US" sz="1600"/>
                    </a:p>
                  </a:txBody>
                  <a:tcPr anchor="ctr" anchorCtr="1"/>
                </a:tc>
                <a:tc>
                  <a:txBody>
                    <a:bodyPr/>
                    <a:lstStyle/>
                    <a:p>
                      <a:r>
                        <a:rPr lang="en-US" altLang="zh-CN" sz="1600" smtClean="0"/>
                        <a:t>4</a:t>
                      </a:r>
                      <a:endParaRPr lang="zh-CN" altLang="en-US" sz="1600"/>
                    </a:p>
                  </a:txBody>
                  <a:tcPr anchor="ctr" anchorCtr="1"/>
                </a:tc>
                <a:tc>
                  <a:txBody>
                    <a:bodyPr/>
                    <a:lstStyle/>
                    <a:p>
                      <a:r>
                        <a:rPr lang="en-US" altLang="zh-CN" sz="1600" smtClean="0"/>
                        <a:t>25</a:t>
                      </a:r>
                      <a:endParaRPr lang="zh-CN" altLang="en-US" sz="1600"/>
                    </a:p>
                  </a:txBody>
                  <a:tcPr anchor="ctr" anchorCtr="1"/>
                </a:tc>
              </a:tr>
            </a:tbl>
          </a:graphicData>
        </a:graphic>
      </p:graphicFrame>
      <p:graphicFrame>
        <p:nvGraphicFramePr>
          <p:cNvPr id="5" name="表格 4"/>
          <p:cNvGraphicFramePr>
            <a:graphicFrameLocks noGrp="1"/>
          </p:cNvGraphicFramePr>
          <p:nvPr/>
        </p:nvGraphicFramePr>
        <p:xfrm>
          <a:off x="611560" y="2708920"/>
          <a:ext cx="7992887" cy="827392"/>
        </p:xfrm>
        <a:graphic>
          <a:graphicData uri="http://schemas.openxmlformats.org/drawingml/2006/table">
            <a:tbl>
              <a:tblPr firstRow="1" bandRow="1">
                <a:tableStyleId>{5C22544A-7EE6-4342-B048-85BDC9FD1C3A}</a:tableStyleId>
              </a:tblPr>
              <a:tblGrid>
                <a:gridCol w="754041"/>
                <a:gridCol w="452428"/>
                <a:gridCol w="452428"/>
                <a:gridCol w="452428"/>
                <a:gridCol w="452428"/>
                <a:gridCol w="452428"/>
                <a:gridCol w="452428"/>
                <a:gridCol w="452428"/>
                <a:gridCol w="452428"/>
                <a:gridCol w="452428"/>
                <a:gridCol w="452428"/>
                <a:gridCol w="452428"/>
                <a:gridCol w="452428"/>
                <a:gridCol w="452428"/>
                <a:gridCol w="452428"/>
                <a:gridCol w="452428"/>
                <a:gridCol w="452426"/>
              </a:tblGrid>
              <a:tr h="432047">
                <a:tc>
                  <a:txBody>
                    <a:bodyPr/>
                    <a:lstStyle/>
                    <a:p>
                      <a:r>
                        <a:rPr lang="en-US" altLang="zh-CN" sz="1600" smtClean="0"/>
                        <a:t>z</a:t>
                      </a:r>
                      <a:endParaRPr lang="zh-CN" altLang="en-US" sz="1600"/>
                    </a:p>
                  </a:txBody>
                  <a:tcPr anchor="ctr" anchorCtr="1"/>
                </a:tc>
                <a:tc>
                  <a:txBody>
                    <a:bodyPr/>
                    <a:lstStyle/>
                    <a:p>
                      <a:r>
                        <a:rPr lang="en-US" altLang="zh-CN" sz="1600" smtClean="0"/>
                        <a:t>1</a:t>
                      </a:r>
                      <a:endParaRPr lang="zh-CN" altLang="en-US" sz="1600"/>
                    </a:p>
                  </a:txBody>
                  <a:tcPr anchor="ctr" anchorCtr="1"/>
                </a:tc>
                <a:tc>
                  <a:txBody>
                    <a:bodyPr/>
                    <a:lstStyle/>
                    <a:p>
                      <a:r>
                        <a:rPr lang="en-US" altLang="zh-CN" sz="1600" smtClean="0"/>
                        <a:t>2</a:t>
                      </a:r>
                      <a:endParaRPr lang="zh-CN" altLang="en-US" sz="1600"/>
                    </a:p>
                  </a:txBody>
                  <a:tcPr anchor="ctr" anchorCtr="1"/>
                </a:tc>
                <a:tc>
                  <a:txBody>
                    <a:bodyPr/>
                    <a:lstStyle/>
                    <a:p>
                      <a:r>
                        <a:rPr lang="en-US" altLang="zh-CN" sz="1600" smtClean="0"/>
                        <a:t>3</a:t>
                      </a:r>
                      <a:endParaRPr lang="zh-CN" altLang="en-US" sz="1600"/>
                    </a:p>
                  </a:txBody>
                  <a:tcPr anchor="ctr" anchorCtr="1"/>
                </a:tc>
                <a:tc>
                  <a:txBody>
                    <a:bodyPr/>
                    <a:lstStyle/>
                    <a:p>
                      <a:r>
                        <a:rPr lang="en-US" altLang="zh-CN" sz="1600" smtClean="0"/>
                        <a:t>4</a:t>
                      </a:r>
                      <a:endParaRPr lang="zh-CN" altLang="en-US" sz="1600"/>
                    </a:p>
                  </a:txBody>
                  <a:tcPr anchor="ctr" anchorCtr="1"/>
                </a:tc>
                <a:tc>
                  <a:txBody>
                    <a:bodyPr/>
                    <a:lstStyle/>
                    <a:p>
                      <a:r>
                        <a:rPr lang="en-US" altLang="zh-CN" sz="1600" smtClean="0"/>
                        <a:t>5</a:t>
                      </a:r>
                      <a:endParaRPr lang="zh-CN" altLang="en-US" sz="1600"/>
                    </a:p>
                  </a:txBody>
                  <a:tcPr anchor="ctr" anchorCtr="1"/>
                </a:tc>
                <a:tc>
                  <a:txBody>
                    <a:bodyPr/>
                    <a:lstStyle/>
                    <a:p>
                      <a:r>
                        <a:rPr lang="en-US" altLang="zh-CN" sz="1600" smtClean="0"/>
                        <a:t>6</a:t>
                      </a:r>
                      <a:endParaRPr lang="zh-CN" altLang="en-US" sz="1600"/>
                    </a:p>
                  </a:txBody>
                  <a:tcPr anchor="ctr" anchorCtr="1"/>
                </a:tc>
                <a:tc>
                  <a:txBody>
                    <a:bodyPr/>
                    <a:lstStyle/>
                    <a:p>
                      <a:r>
                        <a:rPr lang="en-US" altLang="zh-CN" sz="1600" smtClean="0"/>
                        <a:t>7</a:t>
                      </a:r>
                      <a:endParaRPr lang="zh-CN" altLang="en-US" sz="1600"/>
                    </a:p>
                  </a:txBody>
                  <a:tcPr anchor="ctr" anchorCtr="1"/>
                </a:tc>
                <a:tc>
                  <a:txBody>
                    <a:bodyPr/>
                    <a:lstStyle/>
                    <a:p>
                      <a:r>
                        <a:rPr lang="en-US" altLang="zh-CN" sz="1600" smtClean="0"/>
                        <a:t>8</a:t>
                      </a:r>
                      <a:endParaRPr lang="zh-CN" altLang="en-US" sz="1600"/>
                    </a:p>
                  </a:txBody>
                  <a:tcPr anchor="ctr" anchorCtr="1"/>
                </a:tc>
                <a:tc>
                  <a:txBody>
                    <a:bodyPr/>
                    <a:lstStyle/>
                    <a:p>
                      <a:r>
                        <a:rPr lang="en-US" altLang="zh-CN" sz="1600" smtClean="0"/>
                        <a:t>9</a:t>
                      </a:r>
                      <a:endParaRPr lang="zh-CN" altLang="en-US" sz="1600"/>
                    </a:p>
                  </a:txBody>
                  <a:tcPr anchor="ctr" anchorCtr="1"/>
                </a:tc>
                <a:tc>
                  <a:txBody>
                    <a:bodyPr/>
                    <a:lstStyle/>
                    <a:p>
                      <a:r>
                        <a:rPr lang="en-US" altLang="zh-CN" sz="1600" smtClean="0"/>
                        <a:t>10</a:t>
                      </a:r>
                      <a:endParaRPr lang="zh-CN" altLang="en-US" sz="1600"/>
                    </a:p>
                  </a:txBody>
                  <a:tcPr anchor="ctr" anchorCtr="1"/>
                </a:tc>
                <a:tc>
                  <a:txBody>
                    <a:bodyPr/>
                    <a:lstStyle/>
                    <a:p>
                      <a:r>
                        <a:rPr lang="en-US" altLang="zh-CN" sz="1600" smtClean="0"/>
                        <a:t>11</a:t>
                      </a:r>
                      <a:endParaRPr lang="zh-CN" altLang="en-US" sz="1600"/>
                    </a:p>
                  </a:txBody>
                  <a:tcPr anchor="ctr" anchorCtr="1"/>
                </a:tc>
                <a:tc>
                  <a:txBody>
                    <a:bodyPr/>
                    <a:lstStyle/>
                    <a:p>
                      <a:r>
                        <a:rPr lang="en-US" altLang="zh-CN" sz="1600" smtClean="0"/>
                        <a:t>12</a:t>
                      </a:r>
                      <a:endParaRPr lang="zh-CN" altLang="en-US" sz="1600"/>
                    </a:p>
                  </a:txBody>
                  <a:tcPr anchor="ctr" anchorCtr="1"/>
                </a:tc>
                <a:tc>
                  <a:txBody>
                    <a:bodyPr/>
                    <a:lstStyle/>
                    <a:p>
                      <a:r>
                        <a:rPr lang="en-US" altLang="zh-CN" sz="1600" smtClean="0"/>
                        <a:t>13</a:t>
                      </a:r>
                      <a:endParaRPr lang="zh-CN" altLang="en-US" sz="1600"/>
                    </a:p>
                  </a:txBody>
                  <a:tcPr anchor="ctr" anchorCtr="1"/>
                </a:tc>
                <a:tc>
                  <a:txBody>
                    <a:bodyPr/>
                    <a:lstStyle/>
                    <a:p>
                      <a:r>
                        <a:rPr lang="en-US" altLang="zh-CN" sz="1600" smtClean="0"/>
                        <a:t>14</a:t>
                      </a:r>
                      <a:endParaRPr lang="zh-CN" altLang="en-US" sz="1600"/>
                    </a:p>
                  </a:txBody>
                  <a:tcPr anchor="ctr" anchorCtr="1"/>
                </a:tc>
                <a:tc>
                  <a:txBody>
                    <a:bodyPr/>
                    <a:lstStyle/>
                    <a:p>
                      <a:r>
                        <a:rPr lang="en-US" altLang="zh-CN" sz="1600" smtClean="0"/>
                        <a:t>15</a:t>
                      </a:r>
                      <a:endParaRPr lang="zh-CN" altLang="en-US" sz="1600"/>
                    </a:p>
                  </a:txBody>
                  <a:tcPr anchor="ctr" anchorCtr="1"/>
                </a:tc>
                <a:tc>
                  <a:txBody>
                    <a:bodyPr/>
                    <a:lstStyle/>
                    <a:p>
                      <a:r>
                        <a:rPr lang="en-US" altLang="zh-CN" sz="1600" smtClean="0"/>
                        <a:t>16</a:t>
                      </a:r>
                      <a:endParaRPr lang="zh-CN" altLang="en-US" sz="1600"/>
                    </a:p>
                  </a:txBody>
                  <a:tcPr anchor="ctr" anchorCtr="1"/>
                </a:tc>
              </a:tr>
              <a:tr h="395345">
                <a:tc>
                  <a:txBody>
                    <a:bodyPr/>
                    <a:lstStyle/>
                    <a:p>
                      <a:r>
                        <a:rPr lang="en-US" altLang="zh-CN" sz="1600" smtClean="0"/>
                        <a:t>π</a:t>
                      </a:r>
                      <a:r>
                        <a:rPr lang="en-US" altLang="zh-CN" sz="1600" baseline="-25000" smtClean="0"/>
                        <a:t>P</a:t>
                      </a:r>
                      <a:r>
                        <a:rPr lang="en-US" altLang="zh-CN" sz="1600" smtClean="0"/>
                        <a:t>(z)</a:t>
                      </a:r>
                      <a:endParaRPr lang="zh-CN" altLang="en-US" sz="1600"/>
                    </a:p>
                  </a:txBody>
                  <a:tcPr anchor="ctr" anchorCtr="1"/>
                </a:tc>
                <a:tc>
                  <a:txBody>
                    <a:bodyPr/>
                    <a:lstStyle/>
                    <a:p>
                      <a:r>
                        <a:rPr lang="en-US" altLang="zh-CN" sz="1600" smtClean="0"/>
                        <a:t>16</a:t>
                      </a:r>
                      <a:endParaRPr lang="zh-CN" altLang="en-US" sz="1600"/>
                    </a:p>
                  </a:txBody>
                  <a:tcPr anchor="ctr" anchorCtr="1"/>
                </a:tc>
                <a:tc>
                  <a:txBody>
                    <a:bodyPr/>
                    <a:lstStyle/>
                    <a:p>
                      <a:r>
                        <a:rPr lang="en-US" altLang="zh-CN" sz="1600" smtClean="0"/>
                        <a:t>7</a:t>
                      </a:r>
                      <a:endParaRPr lang="zh-CN" altLang="en-US" sz="1600"/>
                    </a:p>
                  </a:txBody>
                  <a:tcPr anchor="ctr" anchorCtr="1"/>
                </a:tc>
                <a:tc>
                  <a:txBody>
                    <a:bodyPr/>
                    <a:lstStyle/>
                    <a:p>
                      <a:r>
                        <a:rPr lang="en-US" altLang="zh-CN" sz="1600" smtClean="0"/>
                        <a:t>20</a:t>
                      </a:r>
                      <a:endParaRPr lang="zh-CN" altLang="en-US" sz="1600"/>
                    </a:p>
                  </a:txBody>
                  <a:tcPr anchor="ctr" anchorCtr="1"/>
                </a:tc>
                <a:tc>
                  <a:txBody>
                    <a:bodyPr/>
                    <a:lstStyle/>
                    <a:p>
                      <a:r>
                        <a:rPr lang="en-US" altLang="zh-CN" sz="1600" smtClean="0"/>
                        <a:t>21</a:t>
                      </a:r>
                      <a:endParaRPr lang="zh-CN" altLang="en-US" sz="1600"/>
                    </a:p>
                  </a:txBody>
                  <a:tcPr anchor="ctr" anchorCtr="1"/>
                </a:tc>
                <a:tc>
                  <a:txBody>
                    <a:bodyPr/>
                    <a:lstStyle/>
                    <a:p>
                      <a:r>
                        <a:rPr lang="en-US" altLang="zh-CN" sz="1600" smtClean="0"/>
                        <a:t>29</a:t>
                      </a:r>
                      <a:endParaRPr lang="zh-CN" altLang="en-US" sz="1600"/>
                    </a:p>
                  </a:txBody>
                  <a:tcPr anchor="ctr" anchorCtr="1"/>
                </a:tc>
                <a:tc>
                  <a:txBody>
                    <a:bodyPr/>
                    <a:lstStyle/>
                    <a:p>
                      <a:r>
                        <a:rPr lang="en-US" altLang="zh-CN" sz="1600" smtClean="0"/>
                        <a:t>12</a:t>
                      </a:r>
                      <a:endParaRPr lang="zh-CN" altLang="en-US" sz="1600"/>
                    </a:p>
                  </a:txBody>
                  <a:tcPr anchor="ctr" anchorCtr="1"/>
                </a:tc>
                <a:tc>
                  <a:txBody>
                    <a:bodyPr/>
                    <a:lstStyle/>
                    <a:p>
                      <a:r>
                        <a:rPr lang="en-US" altLang="zh-CN" sz="1600" smtClean="0"/>
                        <a:t>28</a:t>
                      </a:r>
                      <a:endParaRPr lang="zh-CN" altLang="en-US" sz="1600"/>
                    </a:p>
                  </a:txBody>
                  <a:tcPr anchor="ctr" anchorCtr="1"/>
                </a:tc>
                <a:tc>
                  <a:txBody>
                    <a:bodyPr/>
                    <a:lstStyle/>
                    <a:p>
                      <a:r>
                        <a:rPr lang="en-US" altLang="zh-CN" sz="1600" smtClean="0"/>
                        <a:t>17</a:t>
                      </a:r>
                      <a:endParaRPr lang="zh-CN" altLang="en-US" sz="1600"/>
                    </a:p>
                  </a:txBody>
                  <a:tcPr anchor="ctr" anchorCtr="1"/>
                </a:tc>
                <a:tc>
                  <a:txBody>
                    <a:bodyPr/>
                    <a:lstStyle/>
                    <a:p>
                      <a:r>
                        <a:rPr lang="en-US" altLang="zh-CN" sz="1600" smtClean="0"/>
                        <a:t>1</a:t>
                      </a:r>
                      <a:endParaRPr lang="zh-CN" altLang="en-US" sz="1600"/>
                    </a:p>
                  </a:txBody>
                  <a:tcPr anchor="ctr" anchorCtr="1"/>
                </a:tc>
                <a:tc>
                  <a:txBody>
                    <a:bodyPr/>
                    <a:lstStyle/>
                    <a:p>
                      <a:r>
                        <a:rPr lang="en-US" altLang="zh-CN" sz="1600" smtClean="0"/>
                        <a:t>15</a:t>
                      </a:r>
                      <a:endParaRPr lang="zh-CN" altLang="en-US" sz="1600"/>
                    </a:p>
                  </a:txBody>
                  <a:tcPr anchor="ctr" anchorCtr="1"/>
                </a:tc>
                <a:tc>
                  <a:txBody>
                    <a:bodyPr/>
                    <a:lstStyle/>
                    <a:p>
                      <a:r>
                        <a:rPr lang="en-US" altLang="zh-CN" sz="1600" smtClean="0"/>
                        <a:t>23</a:t>
                      </a:r>
                      <a:endParaRPr lang="zh-CN" altLang="en-US" sz="1600"/>
                    </a:p>
                  </a:txBody>
                  <a:tcPr anchor="ctr" anchorCtr="1"/>
                </a:tc>
                <a:tc>
                  <a:txBody>
                    <a:bodyPr/>
                    <a:lstStyle/>
                    <a:p>
                      <a:r>
                        <a:rPr lang="en-US" altLang="zh-CN" sz="1600" smtClean="0"/>
                        <a:t>26</a:t>
                      </a:r>
                      <a:endParaRPr lang="zh-CN" altLang="en-US" sz="1600"/>
                    </a:p>
                  </a:txBody>
                  <a:tcPr anchor="ctr" anchorCtr="1"/>
                </a:tc>
                <a:tc>
                  <a:txBody>
                    <a:bodyPr/>
                    <a:lstStyle/>
                    <a:p>
                      <a:r>
                        <a:rPr lang="en-US" altLang="zh-CN" sz="1600" smtClean="0"/>
                        <a:t>5</a:t>
                      </a:r>
                      <a:endParaRPr lang="zh-CN" altLang="en-US" sz="1600"/>
                    </a:p>
                  </a:txBody>
                  <a:tcPr anchor="ctr" anchorCtr="1"/>
                </a:tc>
                <a:tc>
                  <a:txBody>
                    <a:bodyPr/>
                    <a:lstStyle/>
                    <a:p>
                      <a:r>
                        <a:rPr lang="en-US" altLang="zh-CN" sz="1600" smtClean="0"/>
                        <a:t>18</a:t>
                      </a:r>
                      <a:endParaRPr lang="zh-CN" altLang="en-US" sz="1600"/>
                    </a:p>
                  </a:txBody>
                  <a:tcPr anchor="ctr" anchorCtr="1"/>
                </a:tc>
                <a:tc>
                  <a:txBody>
                    <a:bodyPr/>
                    <a:lstStyle/>
                    <a:p>
                      <a:r>
                        <a:rPr lang="en-US" altLang="zh-CN" sz="1600" smtClean="0"/>
                        <a:t>31</a:t>
                      </a:r>
                      <a:endParaRPr lang="zh-CN" altLang="en-US" sz="1600"/>
                    </a:p>
                  </a:txBody>
                  <a:tcPr anchor="ctr" anchorCtr="1"/>
                </a:tc>
                <a:tc>
                  <a:txBody>
                    <a:bodyPr/>
                    <a:lstStyle/>
                    <a:p>
                      <a:r>
                        <a:rPr lang="en-US" altLang="zh-CN" sz="1600" smtClean="0"/>
                        <a:t>10</a:t>
                      </a:r>
                      <a:endParaRPr lang="zh-CN" altLang="en-US" sz="1600"/>
                    </a:p>
                  </a:txBody>
                  <a:tcPr anchor="ctr" anchorCtr="1"/>
                </a:tc>
              </a:tr>
            </a:tbl>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DES</a:t>
            </a:r>
            <a:r>
              <a:rPr lang="zh-CN" altLang="en-US" smtClean="0"/>
              <a:t>算法的安全性</a:t>
            </a:r>
            <a:endParaRPr lang="zh-CN" altLang="en-US"/>
          </a:p>
        </p:txBody>
      </p:sp>
      <p:sp>
        <p:nvSpPr>
          <p:cNvPr id="3" name="内容占位符 2"/>
          <p:cNvSpPr>
            <a:spLocks noGrp="1"/>
          </p:cNvSpPr>
          <p:nvPr>
            <p:ph idx="1"/>
          </p:nvPr>
        </p:nvSpPr>
        <p:spPr/>
        <p:txBody>
          <a:bodyPr/>
          <a:lstStyle/>
          <a:p>
            <a:r>
              <a:rPr lang="en-US" altLang="zh-CN" smtClean="0"/>
              <a:t>S</a:t>
            </a:r>
            <a:r>
              <a:rPr lang="zh-CN" altLang="en-US" smtClean="0"/>
              <a:t>盒的设计是</a:t>
            </a:r>
            <a:r>
              <a:rPr lang="en-US" altLang="zh-CN" smtClean="0"/>
              <a:t>DES</a:t>
            </a:r>
            <a:r>
              <a:rPr lang="zh-CN" altLang="en-US" smtClean="0"/>
              <a:t>算法让人质疑的焦点</a:t>
            </a:r>
            <a:endParaRPr lang="en-US" altLang="zh-CN" smtClean="0"/>
          </a:p>
          <a:p>
            <a:pPr lvl="1"/>
            <a:r>
              <a:rPr lang="zh-CN" altLang="en-US" smtClean="0"/>
              <a:t>所有的</a:t>
            </a:r>
            <a:r>
              <a:rPr lang="en-US" altLang="zh-CN" smtClean="0"/>
              <a:t>S</a:t>
            </a:r>
            <a:r>
              <a:rPr lang="zh-CN" altLang="en-US" smtClean="0"/>
              <a:t>盒都是固定的</a:t>
            </a:r>
            <a:endParaRPr lang="en-US" altLang="zh-CN" smtClean="0"/>
          </a:p>
          <a:p>
            <a:pPr lvl="1"/>
            <a:r>
              <a:rPr lang="en-US" altLang="zh-CN" smtClean="0"/>
              <a:t>IBM</a:t>
            </a:r>
            <a:r>
              <a:rPr lang="zh-CN" altLang="en-US" smtClean="0"/>
              <a:t>提交算法后，发现反馈的结果修改了所有的</a:t>
            </a:r>
            <a:r>
              <a:rPr lang="en-US" altLang="zh-CN" smtClean="0"/>
              <a:t>S</a:t>
            </a:r>
            <a:r>
              <a:rPr lang="zh-CN" altLang="en-US" smtClean="0"/>
              <a:t>盒</a:t>
            </a:r>
            <a:endParaRPr lang="en-US" altLang="zh-CN" smtClean="0"/>
          </a:p>
          <a:p>
            <a:pPr lvl="1"/>
            <a:r>
              <a:rPr lang="en-US" altLang="zh-CN" smtClean="0"/>
              <a:t>S</a:t>
            </a:r>
            <a:r>
              <a:rPr lang="zh-CN" altLang="en-US" smtClean="0"/>
              <a:t>盒的设计准则并未完全公开</a:t>
            </a:r>
            <a:endParaRPr lang="en-US" altLang="zh-CN" smtClean="0"/>
          </a:p>
          <a:p>
            <a:pPr lvl="1"/>
            <a:r>
              <a:rPr lang="zh-CN" altLang="en-US" smtClean="0"/>
              <a:t>由于</a:t>
            </a:r>
            <a:r>
              <a:rPr lang="en-US" altLang="zh-CN" smtClean="0"/>
              <a:t>NSA</a:t>
            </a:r>
            <a:r>
              <a:rPr lang="zh-CN" altLang="en-US" smtClean="0"/>
              <a:t>的插手，人们怀疑算法存在“陷门”</a:t>
            </a:r>
            <a:endParaRPr lang="en-US" altLang="zh-CN" smtClean="0"/>
          </a:p>
          <a:p>
            <a:pPr lvl="2"/>
            <a:r>
              <a:rPr lang="zh-CN" altLang="en-US" smtClean="0"/>
              <a:t>据说</a:t>
            </a:r>
            <a:r>
              <a:rPr lang="en-US" altLang="zh-CN" smtClean="0"/>
              <a:t>NSA</a:t>
            </a:r>
            <a:r>
              <a:rPr lang="zh-CN" altLang="en-US" smtClean="0"/>
              <a:t>能在</a:t>
            </a:r>
            <a:r>
              <a:rPr lang="en-US" altLang="zh-CN" smtClean="0"/>
              <a:t>3-5</a:t>
            </a:r>
            <a:r>
              <a:rPr lang="zh-CN" altLang="en-US" smtClean="0"/>
              <a:t>分钟内破译</a:t>
            </a:r>
            <a:r>
              <a:rPr lang="en-US" altLang="zh-CN" smtClean="0"/>
              <a:t>DES</a:t>
            </a:r>
            <a:endParaRPr lang="zh-CN" alt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DES</a:t>
            </a:r>
            <a:r>
              <a:rPr lang="zh-CN" altLang="en-US" dirty="0" smtClean="0"/>
              <a:t>算法的安全性</a:t>
            </a:r>
            <a:endParaRPr lang="zh-CN" altLang="en-US" dirty="0"/>
          </a:p>
        </p:txBody>
      </p:sp>
      <p:sp>
        <p:nvSpPr>
          <p:cNvPr id="3" name="内容占位符 2"/>
          <p:cNvSpPr>
            <a:spLocks noGrp="1"/>
          </p:cNvSpPr>
          <p:nvPr>
            <p:ph idx="1"/>
          </p:nvPr>
        </p:nvSpPr>
        <p:spPr>
          <a:xfrm>
            <a:off x="428596" y="1428736"/>
            <a:ext cx="8215370" cy="5043510"/>
          </a:xfrm>
        </p:spPr>
        <p:txBody>
          <a:bodyPr>
            <a:normAutofit fontScale="92500"/>
          </a:bodyPr>
          <a:lstStyle/>
          <a:p>
            <a:r>
              <a:rPr lang="en-US" altLang="zh-CN" dirty="0" smtClean="0"/>
              <a:t>S</a:t>
            </a:r>
            <a:r>
              <a:rPr lang="zh-CN" altLang="en-US" dirty="0" smtClean="0"/>
              <a:t>盒的设计准则</a:t>
            </a:r>
            <a:endParaRPr lang="en-US" altLang="zh-CN" dirty="0" smtClean="0"/>
          </a:p>
          <a:p>
            <a:pPr lvl="1"/>
            <a:r>
              <a:rPr lang="zh-CN" altLang="zh-CN" dirty="0" smtClean="0"/>
              <a:t> </a:t>
            </a:r>
            <a:r>
              <a:rPr lang="en-US" altLang="zh-CN" dirty="0" smtClean="0"/>
              <a:t>S</a:t>
            </a:r>
            <a:r>
              <a:rPr lang="zh-CN" altLang="zh-CN" dirty="0" smtClean="0"/>
              <a:t>盒的每一行是整数0，…，15的一个置换</a:t>
            </a:r>
            <a:endParaRPr lang="en-US" altLang="zh-CN" dirty="0" smtClean="0"/>
          </a:p>
          <a:p>
            <a:pPr lvl="1"/>
            <a:r>
              <a:rPr lang="zh-CN" altLang="en-US" dirty="0" smtClean="0"/>
              <a:t>没有一个</a:t>
            </a:r>
            <a:r>
              <a:rPr lang="en-US" altLang="zh-CN" dirty="0" smtClean="0"/>
              <a:t>S</a:t>
            </a:r>
            <a:r>
              <a:rPr lang="zh-CN" altLang="en-US" dirty="0" smtClean="0"/>
              <a:t>盒是它输入变量的线性函数</a:t>
            </a:r>
            <a:endParaRPr lang="en-US" altLang="zh-CN" dirty="0" smtClean="0"/>
          </a:p>
          <a:p>
            <a:pPr lvl="1"/>
            <a:r>
              <a:rPr lang="zh-CN" altLang="en-US" dirty="0" smtClean="0"/>
              <a:t>改变</a:t>
            </a:r>
            <a:r>
              <a:rPr lang="en-US" altLang="zh-CN" dirty="0" smtClean="0"/>
              <a:t>S</a:t>
            </a:r>
            <a:r>
              <a:rPr lang="zh-CN" altLang="en-US" dirty="0" smtClean="0"/>
              <a:t>盒的一个输入位至少要引起两位的输出改变</a:t>
            </a:r>
            <a:endParaRPr lang="en-US" altLang="zh-CN" dirty="0" smtClean="0"/>
          </a:p>
          <a:p>
            <a:pPr lvl="1"/>
            <a:r>
              <a:rPr lang="zh-CN" altLang="en-US" dirty="0" smtClean="0"/>
              <a:t>对任何一个</a:t>
            </a:r>
            <a:r>
              <a:rPr lang="en-US" altLang="zh-CN" dirty="0" smtClean="0"/>
              <a:t>S</a:t>
            </a:r>
            <a:r>
              <a:rPr lang="zh-CN" altLang="en-US" dirty="0" smtClean="0"/>
              <a:t>盒和任何一个输入</a:t>
            </a:r>
            <a:r>
              <a:rPr lang="en-US" altLang="zh-CN" dirty="0" smtClean="0"/>
              <a:t>X</a:t>
            </a:r>
            <a:r>
              <a:rPr lang="zh-CN" altLang="en-US" dirty="0" smtClean="0"/>
              <a:t>，</a:t>
            </a:r>
            <a:r>
              <a:rPr lang="en-US" altLang="zh-CN" dirty="0" smtClean="0"/>
              <a:t>S</a:t>
            </a:r>
            <a:r>
              <a:rPr lang="zh-CN" altLang="en-US" dirty="0" smtClean="0"/>
              <a:t>（</a:t>
            </a:r>
            <a:r>
              <a:rPr lang="en-US" altLang="zh-CN" dirty="0" smtClean="0"/>
              <a:t>X</a:t>
            </a:r>
            <a:r>
              <a:rPr lang="zh-CN" altLang="en-US" dirty="0" smtClean="0"/>
              <a:t>）和</a:t>
            </a:r>
            <a:r>
              <a:rPr lang="en-US" altLang="zh-CN" dirty="0" smtClean="0"/>
              <a:t>S(X</a:t>
            </a:r>
            <a:r>
              <a:rPr lang="en-US" altLang="zh-CN" dirty="0" smtClean="0">
                <a:sym typeface="Symbol" pitchFamily="18" charset="2"/>
              </a:rPr>
              <a:t></a:t>
            </a:r>
            <a:r>
              <a:rPr lang="en-US" altLang="zh-CN" dirty="0" smtClean="0"/>
              <a:t>001100)</a:t>
            </a:r>
            <a:r>
              <a:rPr lang="zh-CN" altLang="en-US" dirty="0" smtClean="0"/>
              <a:t>至少有两个比特不同（这里</a:t>
            </a:r>
            <a:r>
              <a:rPr lang="en-US" altLang="zh-CN" dirty="0" smtClean="0"/>
              <a:t>X</a:t>
            </a:r>
            <a:r>
              <a:rPr lang="zh-CN" altLang="en-US" dirty="0" smtClean="0"/>
              <a:t>是长度为</a:t>
            </a:r>
            <a:r>
              <a:rPr lang="en-US" altLang="zh-CN" dirty="0" smtClean="0"/>
              <a:t>6</a:t>
            </a:r>
            <a:r>
              <a:rPr lang="zh-CN" altLang="en-US" dirty="0" smtClean="0"/>
              <a:t>的比特串）</a:t>
            </a:r>
            <a:endParaRPr lang="en-US" altLang="zh-CN" dirty="0" smtClean="0"/>
          </a:p>
          <a:p>
            <a:pPr lvl="1"/>
            <a:r>
              <a:rPr lang="zh-CN" altLang="en-US" dirty="0" smtClean="0"/>
              <a:t>对任何一个</a:t>
            </a:r>
            <a:r>
              <a:rPr lang="en-US" altLang="zh-CN" dirty="0" smtClean="0"/>
              <a:t>S</a:t>
            </a:r>
            <a:r>
              <a:rPr lang="zh-CN" altLang="en-US" dirty="0" smtClean="0"/>
              <a:t>盒，对任何一个输入对</a:t>
            </a:r>
            <a:r>
              <a:rPr lang="en-US" altLang="zh-CN" dirty="0" err="1" smtClean="0"/>
              <a:t>e,f</a:t>
            </a:r>
            <a:r>
              <a:rPr lang="zh-CN" altLang="zh-CN" dirty="0" smtClean="0"/>
              <a:t>属于{0,1},</a:t>
            </a:r>
            <a:br>
              <a:rPr lang="zh-CN" altLang="zh-CN" dirty="0" smtClean="0"/>
            </a:br>
            <a:r>
              <a:rPr lang="en-US" altLang="zh-CN" dirty="0" smtClean="0"/>
              <a:t>S(X)     S(X</a:t>
            </a:r>
            <a:r>
              <a:rPr lang="en-US" altLang="zh-CN" dirty="0" smtClean="0">
                <a:sym typeface="Symbol" pitchFamily="18" charset="2"/>
              </a:rPr>
              <a:t>11e</a:t>
            </a:r>
            <a:r>
              <a:rPr lang="en-US" altLang="zh-CN" dirty="0" smtClean="0"/>
              <a:t>f00) </a:t>
            </a:r>
          </a:p>
          <a:p>
            <a:pPr lvl="1"/>
            <a:r>
              <a:rPr lang="en-US" altLang="zh-CN" dirty="0" smtClean="0"/>
              <a:t>S</a:t>
            </a:r>
            <a:r>
              <a:rPr lang="zh-CN" altLang="en-US" dirty="0" smtClean="0"/>
              <a:t>盒的任意一位不变，其它</a:t>
            </a:r>
            <a:r>
              <a:rPr lang="en-US" altLang="zh-CN" dirty="0" smtClean="0"/>
              <a:t>5</a:t>
            </a:r>
            <a:r>
              <a:rPr lang="zh-CN" altLang="en-US" dirty="0" smtClean="0"/>
              <a:t>位变化时，输出数字中的</a:t>
            </a:r>
            <a:r>
              <a:rPr lang="en-US" altLang="zh-CN" dirty="0" smtClean="0"/>
              <a:t>0</a:t>
            </a:r>
            <a:r>
              <a:rPr lang="zh-CN" altLang="en-US" dirty="0" smtClean="0"/>
              <a:t>和</a:t>
            </a:r>
            <a:r>
              <a:rPr lang="en-US" altLang="zh-CN" dirty="0" smtClean="0"/>
              <a:t>1</a:t>
            </a:r>
            <a:r>
              <a:rPr lang="zh-CN" altLang="en-US" dirty="0" smtClean="0"/>
              <a:t>的总和基本相等</a:t>
            </a:r>
            <a:endParaRPr lang="zh-CN" altLang="en-US" dirty="0"/>
          </a:p>
        </p:txBody>
      </p:sp>
      <p:graphicFrame>
        <p:nvGraphicFramePr>
          <p:cNvPr id="614401" name="Object 1"/>
          <p:cNvGraphicFramePr>
            <a:graphicFrameLocks noChangeAspect="1"/>
          </p:cNvGraphicFramePr>
          <p:nvPr/>
        </p:nvGraphicFramePr>
        <p:xfrm>
          <a:off x="1857356" y="5143512"/>
          <a:ext cx="400050" cy="400050"/>
        </p:xfrm>
        <a:graphic>
          <a:graphicData uri="http://schemas.openxmlformats.org/presentationml/2006/ole">
            <p:oleObj spid="_x0000_s614401" name="公式" r:id="rId3" imgW="139680" imgH="139680" progId="Equation.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SPN</a:t>
            </a:r>
            <a:r>
              <a:rPr lang="zh-CN" altLang="en-US" smtClean="0"/>
              <a:t>加密算法</a:t>
            </a:r>
            <a:endParaRPr lang="zh-CN" altLang="en-US"/>
          </a:p>
        </p:txBody>
      </p:sp>
      <p:sp>
        <p:nvSpPr>
          <p:cNvPr id="3" name="内容占位符 2"/>
          <p:cNvSpPr>
            <a:spLocks noGrp="1"/>
          </p:cNvSpPr>
          <p:nvPr>
            <p:ph idx="1"/>
          </p:nvPr>
        </p:nvSpPr>
        <p:spPr>
          <a:xfrm>
            <a:off x="457200" y="1600200"/>
            <a:ext cx="6707088" cy="4997152"/>
          </a:xfrm>
        </p:spPr>
        <p:txBody>
          <a:bodyPr>
            <a:normAutofit fontScale="70000" lnSpcReduction="20000"/>
          </a:bodyPr>
          <a:lstStyle/>
          <a:p>
            <a:r>
              <a:rPr lang="zh-CN" altLang="en-US" sz="4600" dirty="0" smtClean="0"/>
              <a:t>算法</a:t>
            </a:r>
            <a:r>
              <a:rPr lang="en-US" altLang="zh-CN" sz="4600" dirty="0" smtClean="0"/>
              <a:t>3.1 SPN(x,</a:t>
            </a:r>
            <a:r>
              <a:rPr lang="el-GR" altLang="zh-CN" sz="4600" dirty="0" smtClean="0"/>
              <a:t>π</a:t>
            </a:r>
            <a:r>
              <a:rPr lang="en-US" altLang="zh-CN" sz="4600" baseline="-25000" dirty="0" smtClean="0"/>
              <a:t>s</a:t>
            </a:r>
            <a:r>
              <a:rPr lang="en-US" altLang="zh-CN" sz="4600" dirty="0" smtClean="0"/>
              <a:t>,</a:t>
            </a:r>
            <a:r>
              <a:rPr lang="el-GR" altLang="zh-CN" sz="4600" dirty="0" smtClean="0"/>
              <a:t>π</a:t>
            </a:r>
            <a:r>
              <a:rPr lang="en-US" altLang="zh-CN" sz="4600" baseline="-25000" dirty="0" smtClean="0"/>
              <a:t>p</a:t>
            </a:r>
            <a:r>
              <a:rPr lang="en-US" altLang="zh-CN" sz="4600" dirty="0" smtClean="0"/>
              <a:t>,(k</a:t>
            </a:r>
            <a:r>
              <a:rPr lang="en-US" altLang="zh-CN" sz="4600" baseline="30000" dirty="0" smtClean="0"/>
              <a:t>1</a:t>
            </a:r>
            <a:r>
              <a:rPr lang="en-US" altLang="zh-CN" sz="4600" dirty="0" smtClean="0"/>
              <a:t>,k</a:t>
            </a:r>
            <a:r>
              <a:rPr lang="en-US" altLang="zh-CN" sz="4600" baseline="30000" dirty="0" smtClean="0"/>
              <a:t>2</a:t>
            </a:r>
            <a:r>
              <a:rPr lang="en-US" altLang="zh-CN" sz="4600" dirty="0" smtClean="0"/>
              <a:t>,...,k</a:t>
            </a:r>
            <a:r>
              <a:rPr lang="en-US" altLang="zh-CN" sz="4600" baseline="30000" dirty="0" smtClean="0"/>
              <a:t>Nr+1</a:t>
            </a:r>
            <a:r>
              <a:rPr lang="en-US" altLang="zh-CN" sz="4600" dirty="0" smtClean="0"/>
              <a:t>))</a:t>
            </a:r>
          </a:p>
          <a:p>
            <a:pPr lvl="1"/>
            <a:r>
              <a:rPr lang="en-US" altLang="zh-CN" dirty="0" smtClean="0"/>
              <a:t>w</a:t>
            </a:r>
            <a:r>
              <a:rPr lang="en-US" altLang="zh-CN" baseline="30000" dirty="0" smtClean="0"/>
              <a:t>0</a:t>
            </a:r>
            <a:r>
              <a:rPr lang="en-US" altLang="zh-CN" dirty="0" smtClean="0"/>
              <a:t>=x</a:t>
            </a:r>
          </a:p>
          <a:p>
            <a:pPr lvl="1"/>
            <a:r>
              <a:rPr lang="en-US" altLang="zh-CN" dirty="0" smtClean="0"/>
              <a:t>for  r=1  to Nr-1  {</a:t>
            </a:r>
          </a:p>
          <a:p>
            <a:pPr lvl="1">
              <a:buNone/>
            </a:pPr>
            <a:r>
              <a:rPr lang="en-US" altLang="zh-CN" dirty="0" smtClean="0"/>
              <a:t>		    </a:t>
            </a:r>
            <a:r>
              <a:rPr lang="en-US" altLang="zh-CN" dirty="0" err="1" smtClean="0"/>
              <a:t>u</a:t>
            </a:r>
            <a:r>
              <a:rPr lang="en-US" altLang="zh-CN" baseline="30000" dirty="0" err="1" smtClean="0"/>
              <a:t>r</a:t>
            </a:r>
            <a:r>
              <a:rPr lang="en-US" altLang="zh-CN" dirty="0" smtClean="0"/>
              <a:t>=w</a:t>
            </a:r>
            <a:r>
              <a:rPr lang="en-US" altLang="zh-CN" baseline="30000" dirty="0" smtClean="0"/>
              <a:t>r-1</a:t>
            </a:r>
            <a:r>
              <a:rPr lang="en-US" altLang="zh-CN" dirty="0" smtClean="0"/>
              <a:t>⊕k</a:t>
            </a:r>
            <a:r>
              <a:rPr lang="en-US" altLang="zh-CN" baseline="30000" dirty="0" smtClean="0"/>
              <a:t>r  </a:t>
            </a:r>
            <a:r>
              <a:rPr lang="en-US" altLang="zh-CN" dirty="0" smtClean="0"/>
              <a:t>            // </a:t>
            </a:r>
            <a:r>
              <a:rPr lang="zh-CN" altLang="en-US" dirty="0" smtClean="0"/>
              <a:t>白化</a:t>
            </a:r>
            <a:endParaRPr lang="en-US" altLang="zh-CN" dirty="0" smtClean="0"/>
          </a:p>
          <a:p>
            <a:pPr lvl="1">
              <a:buNone/>
            </a:pPr>
            <a:r>
              <a:rPr lang="en-US" altLang="zh-CN" dirty="0" smtClean="0"/>
              <a:t>		    for  </a:t>
            </a:r>
            <a:r>
              <a:rPr lang="en-US" altLang="zh-CN" dirty="0" err="1" smtClean="0"/>
              <a:t>i</a:t>
            </a:r>
            <a:r>
              <a:rPr lang="en-US" altLang="zh-CN" dirty="0" smtClean="0"/>
              <a:t>=1  to  m  {</a:t>
            </a:r>
          </a:p>
          <a:p>
            <a:pPr lvl="1">
              <a:buNone/>
            </a:pPr>
            <a:r>
              <a:rPr lang="en-US" altLang="zh-CN" dirty="0" smtClean="0"/>
              <a:t>			</a:t>
            </a:r>
            <a:r>
              <a:rPr lang="en-US" altLang="zh-CN" dirty="0" err="1" smtClean="0"/>
              <a:t>v</a:t>
            </a:r>
            <a:r>
              <a:rPr lang="en-US" altLang="zh-CN" baseline="30000" dirty="0" err="1" smtClean="0"/>
              <a:t>r</a:t>
            </a:r>
            <a:r>
              <a:rPr lang="en-US" altLang="zh-CN" baseline="-25000" dirty="0" smtClean="0"/>
              <a:t>&lt;</a:t>
            </a:r>
            <a:r>
              <a:rPr lang="en-US" altLang="zh-CN" baseline="-25000" dirty="0" err="1" smtClean="0"/>
              <a:t>i</a:t>
            </a:r>
            <a:r>
              <a:rPr lang="en-US" altLang="zh-CN" baseline="-25000" dirty="0" smtClean="0"/>
              <a:t>&gt;</a:t>
            </a:r>
            <a:r>
              <a:rPr lang="en-US" altLang="zh-CN" dirty="0" smtClean="0"/>
              <a:t>=</a:t>
            </a:r>
            <a:r>
              <a:rPr lang="en-US" altLang="zh-CN" dirty="0" err="1" smtClean="0"/>
              <a:t>π</a:t>
            </a:r>
            <a:r>
              <a:rPr lang="en-US" altLang="zh-CN" baseline="-25000" dirty="0" err="1" smtClean="0"/>
              <a:t>s</a:t>
            </a:r>
            <a:r>
              <a:rPr lang="en-US" altLang="zh-CN" dirty="0" smtClean="0"/>
              <a:t>(</a:t>
            </a:r>
            <a:r>
              <a:rPr lang="en-US" altLang="zh-CN" dirty="0" err="1" smtClean="0"/>
              <a:t>u</a:t>
            </a:r>
            <a:r>
              <a:rPr lang="en-US" altLang="zh-CN" baseline="30000" dirty="0" err="1" smtClean="0"/>
              <a:t>r</a:t>
            </a:r>
            <a:r>
              <a:rPr lang="en-US" altLang="zh-CN" baseline="-25000" dirty="0" smtClean="0"/>
              <a:t>&lt;</a:t>
            </a:r>
            <a:r>
              <a:rPr lang="en-US" altLang="zh-CN" baseline="-25000" dirty="0" err="1" smtClean="0"/>
              <a:t>i</a:t>
            </a:r>
            <a:r>
              <a:rPr lang="en-US" altLang="zh-CN" baseline="-25000" dirty="0" smtClean="0"/>
              <a:t>&gt;</a:t>
            </a:r>
            <a:r>
              <a:rPr lang="en-US" altLang="zh-CN" dirty="0" smtClean="0"/>
              <a:t>)     // </a:t>
            </a:r>
            <a:r>
              <a:rPr lang="zh-CN" altLang="en-US" dirty="0" smtClean="0"/>
              <a:t>代换</a:t>
            </a:r>
            <a:endParaRPr lang="en-US" altLang="zh-CN" dirty="0" smtClean="0"/>
          </a:p>
          <a:p>
            <a:pPr lvl="1">
              <a:buNone/>
            </a:pPr>
            <a:r>
              <a:rPr lang="en-US" altLang="zh-CN" dirty="0" smtClean="0"/>
              <a:t>		    }</a:t>
            </a:r>
          </a:p>
          <a:p>
            <a:pPr lvl="1">
              <a:buNone/>
            </a:pPr>
            <a:r>
              <a:rPr lang="en-US" altLang="zh-CN" dirty="0" smtClean="0"/>
              <a:t>		    </a:t>
            </a:r>
            <a:r>
              <a:rPr lang="en-US" altLang="zh-CN" dirty="0" err="1" smtClean="0"/>
              <a:t>w</a:t>
            </a:r>
            <a:r>
              <a:rPr lang="en-US" altLang="zh-CN" baseline="30000" dirty="0" err="1" smtClean="0"/>
              <a:t>r</a:t>
            </a:r>
            <a:r>
              <a:rPr lang="en-US" altLang="zh-CN" dirty="0" smtClean="0"/>
              <a:t>=(</a:t>
            </a:r>
            <a:r>
              <a:rPr lang="en-US" altLang="zh-CN" dirty="0" err="1" smtClean="0"/>
              <a:t>v</a:t>
            </a:r>
            <a:r>
              <a:rPr lang="en-US" altLang="zh-CN" baseline="30000" dirty="0" err="1" smtClean="0"/>
              <a:t>r</a:t>
            </a:r>
            <a:r>
              <a:rPr lang="en-US" altLang="zh-CN" baseline="-25000" dirty="0" err="1" smtClean="0"/>
              <a:t>πp</a:t>
            </a:r>
            <a:r>
              <a:rPr lang="en-US" altLang="zh-CN" baseline="-25000" dirty="0" smtClean="0"/>
              <a:t>(1)</a:t>
            </a:r>
            <a:r>
              <a:rPr lang="en-US" altLang="zh-CN" dirty="0" smtClean="0"/>
              <a:t>,</a:t>
            </a:r>
            <a:r>
              <a:rPr lang="en-US" altLang="zh-CN" dirty="0" err="1" smtClean="0"/>
              <a:t>v</a:t>
            </a:r>
            <a:r>
              <a:rPr lang="en-US" altLang="zh-CN" baseline="30000" dirty="0" err="1" smtClean="0"/>
              <a:t>r</a:t>
            </a:r>
            <a:r>
              <a:rPr lang="en-US" altLang="zh-CN" baseline="-25000" dirty="0" err="1" smtClean="0"/>
              <a:t>πp</a:t>
            </a:r>
            <a:r>
              <a:rPr lang="en-US" altLang="zh-CN" baseline="-25000" dirty="0" smtClean="0"/>
              <a:t>(2)</a:t>
            </a:r>
            <a:r>
              <a:rPr lang="en-US" altLang="zh-CN" dirty="0" smtClean="0"/>
              <a:t>,...,</a:t>
            </a:r>
            <a:r>
              <a:rPr lang="en-US" altLang="zh-CN" dirty="0" err="1" smtClean="0"/>
              <a:t>v</a:t>
            </a:r>
            <a:r>
              <a:rPr lang="en-US" altLang="zh-CN" baseline="30000" dirty="0" err="1" smtClean="0"/>
              <a:t>r</a:t>
            </a:r>
            <a:r>
              <a:rPr lang="en-US" altLang="zh-CN" baseline="-25000" dirty="0" err="1" smtClean="0"/>
              <a:t>πp</a:t>
            </a:r>
            <a:r>
              <a:rPr lang="en-US" altLang="zh-CN" baseline="-25000" dirty="0" smtClean="0"/>
              <a:t>(lm)</a:t>
            </a:r>
            <a:r>
              <a:rPr lang="en-US" altLang="zh-CN" dirty="0" smtClean="0"/>
              <a:t>)    // </a:t>
            </a:r>
            <a:r>
              <a:rPr lang="zh-CN" altLang="en-US" dirty="0" smtClean="0"/>
              <a:t>置换</a:t>
            </a:r>
            <a:endParaRPr lang="en-US" altLang="zh-CN" dirty="0" smtClean="0"/>
          </a:p>
          <a:p>
            <a:pPr lvl="1"/>
            <a:r>
              <a:rPr lang="en-US" altLang="zh-CN" dirty="0" smtClean="0"/>
              <a:t>}</a:t>
            </a:r>
          </a:p>
          <a:p>
            <a:pPr lvl="1"/>
            <a:r>
              <a:rPr lang="en-US" altLang="zh-CN" dirty="0" err="1" smtClean="0"/>
              <a:t>u</a:t>
            </a:r>
            <a:r>
              <a:rPr lang="en-US" altLang="zh-CN" baseline="30000" dirty="0" err="1" smtClean="0"/>
              <a:t>Nr</a:t>
            </a:r>
            <a:r>
              <a:rPr lang="en-US" altLang="zh-CN" dirty="0" smtClean="0"/>
              <a:t>=w</a:t>
            </a:r>
            <a:r>
              <a:rPr lang="en-US" altLang="zh-CN" baseline="30000" dirty="0" smtClean="0"/>
              <a:t>Nr-1</a:t>
            </a:r>
            <a:r>
              <a:rPr lang="en-US" altLang="zh-CN" dirty="0" smtClean="0"/>
              <a:t>⊕k</a:t>
            </a:r>
            <a:r>
              <a:rPr lang="en-US" altLang="zh-CN" baseline="30000" dirty="0" smtClean="0"/>
              <a:t>Nr</a:t>
            </a:r>
          </a:p>
          <a:p>
            <a:pPr lvl="1"/>
            <a:r>
              <a:rPr lang="en-US" altLang="zh-CN" dirty="0" smtClean="0"/>
              <a:t>for  </a:t>
            </a:r>
            <a:r>
              <a:rPr lang="en-US" altLang="zh-CN" dirty="0" err="1" smtClean="0"/>
              <a:t>i</a:t>
            </a:r>
            <a:r>
              <a:rPr lang="en-US" altLang="zh-CN" dirty="0" smtClean="0"/>
              <a:t>=1  to  m  {</a:t>
            </a:r>
          </a:p>
          <a:p>
            <a:pPr lvl="1">
              <a:buNone/>
            </a:pPr>
            <a:r>
              <a:rPr lang="en-US" altLang="zh-CN" dirty="0" smtClean="0"/>
              <a:t>		    </a:t>
            </a:r>
            <a:r>
              <a:rPr lang="en-US" altLang="zh-CN" dirty="0" err="1" smtClean="0"/>
              <a:t>v</a:t>
            </a:r>
            <a:r>
              <a:rPr lang="en-US" altLang="zh-CN" baseline="30000" dirty="0" err="1" smtClean="0"/>
              <a:t>Nr</a:t>
            </a:r>
            <a:r>
              <a:rPr lang="en-US" altLang="zh-CN" baseline="-25000" dirty="0" smtClean="0"/>
              <a:t>&lt;</a:t>
            </a:r>
            <a:r>
              <a:rPr lang="en-US" altLang="zh-CN" baseline="-25000" dirty="0" err="1" smtClean="0"/>
              <a:t>i</a:t>
            </a:r>
            <a:r>
              <a:rPr lang="en-US" altLang="zh-CN" baseline="-25000" dirty="0" smtClean="0"/>
              <a:t>&gt;</a:t>
            </a:r>
            <a:r>
              <a:rPr lang="en-US" altLang="zh-CN" dirty="0" smtClean="0"/>
              <a:t>=</a:t>
            </a:r>
            <a:r>
              <a:rPr lang="en-US" altLang="zh-CN" dirty="0" err="1" smtClean="0"/>
              <a:t>π</a:t>
            </a:r>
            <a:r>
              <a:rPr lang="en-US" altLang="zh-CN" baseline="-25000" dirty="0" err="1" smtClean="0"/>
              <a:t>s</a:t>
            </a:r>
            <a:r>
              <a:rPr lang="en-US" altLang="zh-CN" dirty="0" smtClean="0"/>
              <a:t>(</a:t>
            </a:r>
            <a:r>
              <a:rPr lang="en-US" altLang="zh-CN" dirty="0" err="1" smtClean="0"/>
              <a:t>u</a:t>
            </a:r>
            <a:r>
              <a:rPr lang="en-US" altLang="zh-CN" baseline="30000" dirty="0" err="1" smtClean="0"/>
              <a:t>Nr</a:t>
            </a:r>
            <a:r>
              <a:rPr lang="en-US" altLang="zh-CN" baseline="-25000" dirty="0" smtClean="0"/>
              <a:t>&lt;</a:t>
            </a:r>
            <a:r>
              <a:rPr lang="en-US" altLang="zh-CN" baseline="-25000" dirty="0" err="1" smtClean="0"/>
              <a:t>i</a:t>
            </a:r>
            <a:r>
              <a:rPr lang="en-US" altLang="zh-CN" baseline="-25000" dirty="0" smtClean="0"/>
              <a:t>&gt;</a:t>
            </a:r>
            <a:r>
              <a:rPr lang="en-US" altLang="zh-CN" dirty="0" smtClean="0"/>
              <a:t>)         // </a:t>
            </a:r>
            <a:r>
              <a:rPr lang="zh-CN" altLang="en-US" dirty="0" smtClean="0"/>
              <a:t>代换</a:t>
            </a:r>
            <a:endParaRPr lang="en-US" altLang="zh-CN" dirty="0" smtClean="0"/>
          </a:p>
          <a:p>
            <a:pPr lvl="1"/>
            <a:r>
              <a:rPr lang="en-US" altLang="zh-CN" dirty="0" smtClean="0"/>
              <a:t>}</a:t>
            </a:r>
          </a:p>
          <a:p>
            <a:pPr lvl="1"/>
            <a:r>
              <a:rPr lang="en-US" altLang="zh-CN" dirty="0" smtClean="0"/>
              <a:t>y=v</a:t>
            </a:r>
            <a:r>
              <a:rPr lang="en-US" altLang="zh-CN" baseline="30000" dirty="0" smtClean="0"/>
              <a:t>Nr</a:t>
            </a:r>
            <a:r>
              <a:rPr lang="en-US" altLang="zh-CN" dirty="0" smtClean="0"/>
              <a:t>⊕k</a:t>
            </a:r>
            <a:r>
              <a:rPr lang="en-US" altLang="zh-CN" baseline="30000" dirty="0" smtClean="0"/>
              <a:t>Nr+1</a:t>
            </a:r>
            <a:r>
              <a:rPr lang="en-US" altLang="zh-CN" dirty="0" smtClean="0"/>
              <a:t>         // </a:t>
            </a:r>
            <a:r>
              <a:rPr lang="zh-CN" altLang="en-US" dirty="0" smtClean="0"/>
              <a:t>白化</a:t>
            </a:r>
            <a:endParaRPr lang="en-US" altLang="zh-CN" baseline="30000" dirty="0" smtClean="0"/>
          </a:p>
          <a:p>
            <a:pPr lvl="1"/>
            <a:r>
              <a:rPr lang="en-US" altLang="zh-CN" dirty="0" smtClean="0"/>
              <a:t>return  y</a:t>
            </a:r>
            <a:endParaRPr lang="zh-CN" altLang="en-US" dirty="0"/>
          </a:p>
        </p:txBody>
      </p:sp>
      <p:sp>
        <p:nvSpPr>
          <p:cNvPr id="4" name="矩形 3"/>
          <p:cNvSpPr/>
          <p:nvPr/>
        </p:nvSpPr>
        <p:spPr>
          <a:xfrm>
            <a:off x="1428728" y="2643182"/>
            <a:ext cx="4176464" cy="1584176"/>
          </a:xfrm>
          <a:prstGeom prst="rect">
            <a:avLst/>
          </a:prstGeom>
          <a:solidFill>
            <a:schemeClr val="accent6">
              <a:lumMod val="40000"/>
              <a:lumOff val="60000"/>
              <a:alpha val="17000"/>
            </a:schemeClr>
          </a:solidFill>
          <a:ln w="127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p:cNvGrpSpPr/>
          <p:nvPr/>
        </p:nvGrpSpPr>
        <p:grpSpPr>
          <a:xfrm>
            <a:off x="5652120" y="1988840"/>
            <a:ext cx="3168352" cy="2702762"/>
            <a:chOff x="5652120" y="1988840"/>
            <a:chExt cx="3168352" cy="2702762"/>
          </a:xfrm>
        </p:grpSpPr>
        <p:grpSp>
          <p:nvGrpSpPr>
            <p:cNvPr id="5" name="组合 4"/>
            <p:cNvGrpSpPr/>
            <p:nvPr/>
          </p:nvGrpSpPr>
          <p:grpSpPr>
            <a:xfrm>
              <a:off x="5652120" y="1988840"/>
              <a:ext cx="2664296" cy="2702762"/>
              <a:chOff x="1979712" y="2198629"/>
              <a:chExt cx="5344634" cy="4033658"/>
            </a:xfrm>
          </p:grpSpPr>
          <p:grpSp>
            <p:nvGrpSpPr>
              <p:cNvPr id="6" name="组合 118"/>
              <p:cNvGrpSpPr/>
              <p:nvPr/>
            </p:nvGrpSpPr>
            <p:grpSpPr>
              <a:xfrm>
                <a:off x="1979712" y="4016381"/>
                <a:ext cx="5344634" cy="835810"/>
                <a:chOff x="2123728" y="4166632"/>
                <a:chExt cx="5344634" cy="835810"/>
              </a:xfrm>
            </p:grpSpPr>
            <p:sp>
              <p:nvSpPr>
                <p:cNvPr id="77" name="矩形 51"/>
                <p:cNvSpPr/>
                <p:nvPr/>
              </p:nvSpPr>
              <p:spPr>
                <a:xfrm>
                  <a:off x="3505961" y="4166632"/>
                  <a:ext cx="1197935" cy="4885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代换</a:t>
                  </a:r>
                  <a:endParaRPr lang="zh-CN" altLang="en-US" sz="1600" dirty="0">
                    <a:solidFill>
                      <a:schemeClr val="tx1"/>
                    </a:solidFill>
                  </a:endParaRPr>
                </a:p>
              </p:txBody>
            </p:sp>
            <p:sp>
              <p:nvSpPr>
                <p:cNvPr id="78" name="矩形 77"/>
                <p:cNvSpPr/>
                <p:nvPr/>
              </p:nvSpPr>
              <p:spPr>
                <a:xfrm>
                  <a:off x="4888194" y="4166632"/>
                  <a:ext cx="1197935" cy="4885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代换</a:t>
                  </a:r>
                  <a:endParaRPr lang="zh-CN" altLang="en-US" sz="1600" dirty="0">
                    <a:solidFill>
                      <a:schemeClr val="tx1"/>
                    </a:solidFill>
                  </a:endParaRPr>
                </a:p>
              </p:txBody>
            </p:sp>
            <p:sp>
              <p:nvSpPr>
                <p:cNvPr id="79" name="矩形 53"/>
                <p:cNvSpPr/>
                <p:nvPr/>
              </p:nvSpPr>
              <p:spPr>
                <a:xfrm>
                  <a:off x="6270427" y="4166632"/>
                  <a:ext cx="1197935" cy="4885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代换</a:t>
                  </a:r>
                  <a:endParaRPr lang="zh-CN" altLang="en-US" sz="1600" dirty="0">
                    <a:solidFill>
                      <a:schemeClr val="tx1"/>
                    </a:solidFill>
                  </a:endParaRPr>
                </a:p>
              </p:txBody>
            </p:sp>
            <p:sp>
              <p:nvSpPr>
                <p:cNvPr id="80" name="矩形 54"/>
                <p:cNvSpPr/>
                <p:nvPr/>
              </p:nvSpPr>
              <p:spPr>
                <a:xfrm>
                  <a:off x="2123728" y="4166632"/>
                  <a:ext cx="1197935" cy="4885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代换</a:t>
                  </a:r>
                  <a:endParaRPr lang="zh-CN" altLang="en-US" sz="1600" dirty="0">
                    <a:solidFill>
                      <a:schemeClr val="tx1"/>
                    </a:solidFill>
                  </a:endParaRPr>
                </a:p>
              </p:txBody>
            </p:sp>
            <p:grpSp>
              <p:nvGrpSpPr>
                <p:cNvPr id="81" name="组合 56"/>
                <p:cNvGrpSpPr/>
                <p:nvPr/>
              </p:nvGrpSpPr>
              <p:grpSpPr>
                <a:xfrm>
                  <a:off x="2325234" y="4687561"/>
                  <a:ext cx="4955510" cy="314881"/>
                  <a:chOff x="2211778" y="3573016"/>
                  <a:chExt cx="3872390" cy="216024"/>
                </a:xfrm>
              </p:grpSpPr>
              <p:grpSp>
                <p:nvGrpSpPr>
                  <p:cNvPr id="82" name="组合 12"/>
                  <p:cNvGrpSpPr/>
                  <p:nvPr/>
                </p:nvGrpSpPr>
                <p:grpSpPr>
                  <a:xfrm>
                    <a:off x="3307940" y="3573016"/>
                    <a:ext cx="615988" cy="216024"/>
                    <a:chOff x="2211778" y="3573016"/>
                    <a:chExt cx="615988" cy="216024"/>
                  </a:xfrm>
                </p:grpSpPr>
                <p:cxnSp>
                  <p:nvCxnSpPr>
                    <p:cNvPr id="98"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3" name="组合 13"/>
                  <p:cNvGrpSpPr/>
                  <p:nvPr/>
                </p:nvGrpSpPr>
                <p:grpSpPr>
                  <a:xfrm>
                    <a:off x="4388060" y="3573016"/>
                    <a:ext cx="615988" cy="216024"/>
                    <a:chOff x="2211778" y="3573016"/>
                    <a:chExt cx="615988" cy="216024"/>
                  </a:xfrm>
                </p:grpSpPr>
                <p:cxnSp>
                  <p:nvCxnSpPr>
                    <p:cNvPr id="94" name="直接连接符 9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组合 18"/>
                  <p:cNvGrpSpPr/>
                  <p:nvPr/>
                </p:nvGrpSpPr>
                <p:grpSpPr>
                  <a:xfrm>
                    <a:off x="5468180" y="3573016"/>
                    <a:ext cx="615988" cy="216024"/>
                    <a:chOff x="2211778" y="3573016"/>
                    <a:chExt cx="615988" cy="216024"/>
                  </a:xfrm>
                </p:grpSpPr>
                <p:cxnSp>
                  <p:nvCxnSpPr>
                    <p:cNvPr id="90" name="直接连接符 8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 name="组合 23"/>
                  <p:cNvGrpSpPr/>
                  <p:nvPr/>
                </p:nvGrpSpPr>
                <p:grpSpPr>
                  <a:xfrm>
                    <a:off x="2211778" y="3573016"/>
                    <a:ext cx="615988" cy="216024"/>
                    <a:chOff x="2211778" y="3573016"/>
                    <a:chExt cx="615988" cy="216024"/>
                  </a:xfrm>
                </p:grpSpPr>
                <p:cxnSp>
                  <p:nvCxnSpPr>
                    <p:cNvPr id="86" name="直接连接符 85"/>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7" name="组合 117"/>
              <p:cNvGrpSpPr/>
              <p:nvPr/>
            </p:nvGrpSpPr>
            <p:grpSpPr>
              <a:xfrm>
                <a:off x="1979712" y="3212976"/>
                <a:ext cx="5344634" cy="788108"/>
                <a:chOff x="2123728" y="3363227"/>
                <a:chExt cx="5344634" cy="788108"/>
              </a:xfrm>
            </p:grpSpPr>
            <p:grpSp>
              <p:nvGrpSpPr>
                <p:cNvPr id="55" name="组合 77"/>
                <p:cNvGrpSpPr/>
                <p:nvPr/>
              </p:nvGrpSpPr>
              <p:grpSpPr>
                <a:xfrm>
                  <a:off x="2328555" y="3851751"/>
                  <a:ext cx="4955510" cy="299584"/>
                  <a:chOff x="2211778" y="3573016"/>
                  <a:chExt cx="3872390" cy="220792"/>
                </a:xfrm>
              </p:grpSpPr>
              <p:grpSp>
                <p:nvGrpSpPr>
                  <p:cNvPr id="57" name="组合 12"/>
                  <p:cNvGrpSpPr/>
                  <p:nvPr/>
                </p:nvGrpSpPr>
                <p:grpSpPr>
                  <a:xfrm>
                    <a:off x="3307940" y="3573016"/>
                    <a:ext cx="615988" cy="216024"/>
                    <a:chOff x="2211778" y="3573016"/>
                    <a:chExt cx="615988" cy="216024"/>
                  </a:xfrm>
                </p:grpSpPr>
                <p:cxnSp>
                  <p:nvCxnSpPr>
                    <p:cNvPr id="73"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组合 13"/>
                  <p:cNvGrpSpPr/>
                  <p:nvPr/>
                </p:nvGrpSpPr>
                <p:grpSpPr>
                  <a:xfrm>
                    <a:off x="4388060" y="3573016"/>
                    <a:ext cx="615988" cy="220792"/>
                    <a:chOff x="2211778" y="3573016"/>
                    <a:chExt cx="615988" cy="220792"/>
                  </a:xfrm>
                </p:grpSpPr>
                <p:cxnSp>
                  <p:nvCxnSpPr>
                    <p:cNvPr id="69" name="直接连接符 6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827766" y="3577784"/>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组合 18"/>
                  <p:cNvGrpSpPr/>
                  <p:nvPr/>
                </p:nvGrpSpPr>
                <p:grpSpPr>
                  <a:xfrm>
                    <a:off x="5468180" y="3573016"/>
                    <a:ext cx="615988" cy="216024"/>
                    <a:chOff x="2211778" y="3573016"/>
                    <a:chExt cx="615988" cy="216024"/>
                  </a:xfrm>
                </p:grpSpPr>
                <p:cxnSp>
                  <p:nvCxnSpPr>
                    <p:cNvPr id="65" name="直接连接符 6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组合 23"/>
                  <p:cNvGrpSpPr/>
                  <p:nvPr/>
                </p:nvGrpSpPr>
                <p:grpSpPr>
                  <a:xfrm>
                    <a:off x="2211778" y="3573016"/>
                    <a:ext cx="615988" cy="216024"/>
                    <a:chOff x="2211778" y="3573016"/>
                    <a:chExt cx="615988" cy="216024"/>
                  </a:xfrm>
                </p:grpSpPr>
                <p:cxnSp>
                  <p:nvCxnSpPr>
                    <p:cNvPr id="61" name="直接连接符 60"/>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6" name="矩形 55"/>
                <p:cNvSpPr/>
                <p:nvPr/>
              </p:nvSpPr>
              <p:spPr>
                <a:xfrm>
                  <a:off x="2123728" y="3363227"/>
                  <a:ext cx="5344634" cy="4885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solidFill>
                        <a:schemeClr val="tx1"/>
                      </a:solidFill>
                    </a:rPr>
                    <a:t>与轮密钥异或</a:t>
                  </a:r>
                  <a:r>
                    <a:rPr lang="en-US" altLang="zh-CN" sz="1600" smtClean="0">
                      <a:solidFill>
                        <a:schemeClr val="tx1"/>
                      </a:solidFill>
                    </a:rPr>
                    <a:t>(</a:t>
                  </a:r>
                  <a:r>
                    <a:rPr lang="zh-CN" altLang="en-US" sz="1600" smtClean="0">
                      <a:solidFill>
                        <a:schemeClr val="tx1"/>
                      </a:solidFill>
                    </a:rPr>
                    <a:t>白化</a:t>
                  </a:r>
                  <a:r>
                    <a:rPr lang="en-US" altLang="zh-CN" sz="1600" smtClean="0">
                      <a:solidFill>
                        <a:schemeClr val="tx1"/>
                      </a:solidFill>
                    </a:rPr>
                    <a:t>)</a:t>
                  </a:r>
                  <a:endParaRPr lang="zh-CN" altLang="en-US" sz="1600">
                    <a:solidFill>
                      <a:schemeClr val="tx1"/>
                    </a:solidFill>
                  </a:endParaRPr>
                </a:p>
              </p:txBody>
            </p:sp>
          </p:grpSp>
          <p:grpSp>
            <p:nvGrpSpPr>
              <p:cNvPr id="8" name="组合 116"/>
              <p:cNvGrpSpPr/>
              <p:nvPr/>
            </p:nvGrpSpPr>
            <p:grpSpPr>
              <a:xfrm>
                <a:off x="2184539" y="2198629"/>
                <a:ext cx="4955510" cy="992580"/>
                <a:chOff x="2328555" y="2348880"/>
                <a:chExt cx="4955510" cy="992580"/>
              </a:xfrm>
            </p:grpSpPr>
            <p:grpSp>
              <p:nvGrpSpPr>
                <p:cNvPr id="33" name="组合 28"/>
                <p:cNvGrpSpPr/>
                <p:nvPr/>
              </p:nvGrpSpPr>
              <p:grpSpPr>
                <a:xfrm>
                  <a:off x="2328555" y="2852936"/>
                  <a:ext cx="4955510" cy="488524"/>
                  <a:chOff x="2211778" y="3573016"/>
                  <a:chExt cx="3872390" cy="216024"/>
                </a:xfrm>
              </p:grpSpPr>
              <p:grpSp>
                <p:nvGrpSpPr>
                  <p:cNvPr id="35" name="组合 12"/>
                  <p:cNvGrpSpPr/>
                  <p:nvPr/>
                </p:nvGrpSpPr>
                <p:grpSpPr>
                  <a:xfrm>
                    <a:off x="3307940" y="3573016"/>
                    <a:ext cx="615988" cy="216024"/>
                    <a:chOff x="2211778" y="3573016"/>
                    <a:chExt cx="615988" cy="216024"/>
                  </a:xfrm>
                </p:grpSpPr>
                <p:cxnSp>
                  <p:nvCxnSpPr>
                    <p:cNvPr id="5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组合 13"/>
                  <p:cNvGrpSpPr/>
                  <p:nvPr/>
                </p:nvGrpSpPr>
                <p:grpSpPr>
                  <a:xfrm>
                    <a:off x="4388060" y="3573016"/>
                    <a:ext cx="615988" cy="216024"/>
                    <a:chOff x="2211778" y="3573016"/>
                    <a:chExt cx="615988" cy="216024"/>
                  </a:xfrm>
                </p:grpSpPr>
                <p:cxnSp>
                  <p:nvCxnSpPr>
                    <p:cNvPr id="47" name="直接连接符 4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组合 18"/>
                  <p:cNvGrpSpPr/>
                  <p:nvPr/>
                </p:nvGrpSpPr>
                <p:grpSpPr>
                  <a:xfrm>
                    <a:off x="5468180" y="3573016"/>
                    <a:ext cx="615988" cy="216024"/>
                    <a:chOff x="2211778" y="3573016"/>
                    <a:chExt cx="615988" cy="216024"/>
                  </a:xfrm>
                </p:grpSpPr>
                <p:cxnSp>
                  <p:nvCxnSpPr>
                    <p:cNvPr id="43" name="直接连接符 4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组合 23"/>
                  <p:cNvGrpSpPr/>
                  <p:nvPr/>
                </p:nvGrpSpPr>
                <p:grpSpPr>
                  <a:xfrm>
                    <a:off x="2211778" y="3573016"/>
                    <a:ext cx="615988" cy="216024"/>
                    <a:chOff x="2211778" y="3573016"/>
                    <a:chExt cx="615988" cy="216024"/>
                  </a:xfrm>
                </p:grpSpPr>
                <p:cxnSp>
                  <p:nvCxnSpPr>
                    <p:cNvPr id="39" name="直接连接符 3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4" name="TextBox 33"/>
                <p:cNvSpPr txBox="1"/>
                <p:nvPr/>
              </p:nvSpPr>
              <p:spPr>
                <a:xfrm>
                  <a:off x="3568224" y="2348880"/>
                  <a:ext cx="3120111" cy="505265"/>
                </a:xfrm>
                <a:prstGeom prst="rect">
                  <a:avLst/>
                </a:prstGeom>
                <a:noFill/>
              </p:spPr>
              <p:txBody>
                <a:bodyPr wrap="square" rtlCol="0">
                  <a:spAutoFit/>
                </a:bodyPr>
                <a:lstStyle/>
                <a:p>
                  <a:r>
                    <a:rPr lang="zh-CN" altLang="en-US" sz="1600" smtClean="0"/>
                    <a:t>输入状态</a:t>
                  </a:r>
                  <a:r>
                    <a:rPr lang="en-US" altLang="zh-CN" sz="1600" smtClean="0"/>
                    <a:t>w</a:t>
                  </a:r>
                  <a:r>
                    <a:rPr lang="en-US" altLang="zh-CN" sz="1600" baseline="30000" smtClean="0"/>
                    <a:t>r-1</a:t>
                  </a:r>
                  <a:endParaRPr lang="zh-CN" altLang="en-US" sz="1600"/>
                </a:p>
              </p:txBody>
            </p:sp>
          </p:grpSp>
          <p:grpSp>
            <p:nvGrpSpPr>
              <p:cNvPr id="9" name="组合 121"/>
              <p:cNvGrpSpPr/>
              <p:nvPr/>
            </p:nvGrpSpPr>
            <p:grpSpPr>
              <a:xfrm>
                <a:off x="1979712" y="4842934"/>
                <a:ext cx="5344634" cy="1389353"/>
                <a:chOff x="2123728" y="4993185"/>
                <a:chExt cx="5344634" cy="1389353"/>
              </a:xfrm>
            </p:grpSpPr>
            <p:sp>
              <p:nvSpPr>
                <p:cNvPr id="10" name="矩形 9"/>
                <p:cNvSpPr/>
                <p:nvPr/>
              </p:nvSpPr>
              <p:spPr>
                <a:xfrm>
                  <a:off x="2123728" y="4993185"/>
                  <a:ext cx="5344634" cy="4885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solidFill>
                        <a:schemeClr val="tx1"/>
                      </a:solidFill>
                    </a:rPr>
                    <a:t>置换</a:t>
                  </a:r>
                  <a:endParaRPr lang="zh-CN" altLang="en-US" sz="1600">
                    <a:solidFill>
                      <a:schemeClr val="tx1"/>
                    </a:solidFill>
                  </a:endParaRPr>
                </a:p>
              </p:txBody>
            </p:sp>
            <p:grpSp>
              <p:nvGrpSpPr>
                <p:cNvPr id="11" name="组合 30"/>
                <p:cNvGrpSpPr/>
                <p:nvPr/>
              </p:nvGrpSpPr>
              <p:grpSpPr>
                <a:xfrm>
                  <a:off x="2325234" y="5512358"/>
                  <a:ext cx="4955510" cy="364914"/>
                  <a:chOff x="2211778" y="3573016"/>
                  <a:chExt cx="3872390" cy="216024"/>
                </a:xfrm>
              </p:grpSpPr>
              <p:grpSp>
                <p:nvGrpSpPr>
                  <p:cNvPr id="13" name="组合 12"/>
                  <p:cNvGrpSpPr/>
                  <p:nvPr/>
                </p:nvGrpSpPr>
                <p:grpSpPr>
                  <a:xfrm>
                    <a:off x="3307940" y="3573016"/>
                    <a:ext cx="615988" cy="216024"/>
                    <a:chOff x="2211778" y="3573016"/>
                    <a:chExt cx="615988" cy="216024"/>
                  </a:xfrm>
                </p:grpSpPr>
                <p:cxnSp>
                  <p:nvCxnSpPr>
                    <p:cNvPr id="29"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4388060" y="3573016"/>
                    <a:ext cx="615988" cy="216024"/>
                    <a:chOff x="2211778" y="3573016"/>
                    <a:chExt cx="615988" cy="216024"/>
                  </a:xfrm>
                </p:grpSpPr>
                <p:cxnSp>
                  <p:nvCxnSpPr>
                    <p:cNvPr id="25" name="直接连接符 2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组合 18"/>
                  <p:cNvGrpSpPr/>
                  <p:nvPr/>
                </p:nvGrpSpPr>
                <p:grpSpPr>
                  <a:xfrm>
                    <a:off x="5468180" y="3573016"/>
                    <a:ext cx="615988" cy="216024"/>
                    <a:chOff x="2211778" y="3573016"/>
                    <a:chExt cx="615988" cy="216024"/>
                  </a:xfrm>
                </p:grpSpPr>
                <p:cxnSp>
                  <p:nvCxnSpPr>
                    <p:cNvPr id="21" name="直接连接符 20"/>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组合 23"/>
                  <p:cNvGrpSpPr/>
                  <p:nvPr/>
                </p:nvGrpSpPr>
                <p:grpSpPr>
                  <a:xfrm>
                    <a:off x="2211778" y="3573016"/>
                    <a:ext cx="615988" cy="216024"/>
                    <a:chOff x="2211778" y="3573016"/>
                    <a:chExt cx="615988" cy="216024"/>
                  </a:xfrm>
                </p:grpSpPr>
                <p:cxnSp>
                  <p:nvCxnSpPr>
                    <p:cNvPr id="17" name="直接连接符 1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 name="TextBox 11"/>
                <p:cNvSpPr txBox="1"/>
                <p:nvPr/>
              </p:nvSpPr>
              <p:spPr>
                <a:xfrm>
                  <a:off x="3568224" y="5877273"/>
                  <a:ext cx="2732835" cy="505265"/>
                </a:xfrm>
                <a:prstGeom prst="rect">
                  <a:avLst/>
                </a:prstGeom>
                <a:noFill/>
              </p:spPr>
              <p:txBody>
                <a:bodyPr wrap="square" rtlCol="0">
                  <a:spAutoFit/>
                </a:bodyPr>
                <a:lstStyle/>
                <a:p>
                  <a:r>
                    <a:rPr lang="zh-CN" altLang="en-US" sz="1600" smtClean="0"/>
                    <a:t>输出状态</a:t>
                  </a:r>
                  <a:r>
                    <a:rPr lang="en-US" altLang="zh-CN" sz="1600" smtClean="0"/>
                    <a:t>w</a:t>
                  </a:r>
                  <a:r>
                    <a:rPr lang="en-US" altLang="zh-CN" sz="1600" baseline="30000" smtClean="0"/>
                    <a:t>r</a:t>
                  </a:r>
                  <a:endParaRPr lang="zh-CN" altLang="en-US" sz="1600"/>
                </a:p>
              </p:txBody>
            </p:sp>
          </p:grpSp>
        </p:grpSp>
        <p:sp>
          <p:nvSpPr>
            <p:cNvPr id="102" name="TextBox 101"/>
            <p:cNvSpPr txBox="1"/>
            <p:nvPr/>
          </p:nvSpPr>
          <p:spPr>
            <a:xfrm>
              <a:off x="8316416" y="2924944"/>
              <a:ext cx="504056" cy="369332"/>
            </a:xfrm>
            <a:prstGeom prst="rect">
              <a:avLst/>
            </a:prstGeom>
            <a:noFill/>
          </p:spPr>
          <p:txBody>
            <a:bodyPr wrap="square" rtlCol="0">
              <a:spAutoFit/>
            </a:bodyPr>
            <a:lstStyle/>
            <a:p>
              <a:r>
                <a:rPr lang="en-US" altLang="zh-CN" smtClean="0"/>
                <a:t>u</a:t>
              </a:r>
              <a:r>
                <a:rPr lang="en-US" altLang="zh-CN" baseline="30000" smtClean="0"/>
                <a:t>r</a:t>
              </a:r>
              <a:endParaRPr lang="zh-CN" altLang="en-US" baseline="30000"/>
            </a:p>
          </p:txBody>
        </p:sp>
        <p:sp>
          <p:nvSpPr>
            <p:cNvPr id="103" name="TextBox 102"/>
            <p:cNvSpPr txBox="1"/>
            <p:nvPr/>
          </p:nvSpPr>
          <p:spPr>
            <a:xfrm>
              <a:off x="8316416" y="3475950"/>
              <a:ext cx="504056" cy="369332"/>
            </a:xfrm>
            <a:prstGeom prst="rect">
              <a:avLst/>
            </a:prstGeom>
            <a:noFill/>
          </p:spPr>
          <p:txBody>
            <a:bodyPr wrap="square" rtlCol="0">
              <a:spAutoFit/>
            </a:bodyPr>
            <a:lstStyle/>
            <a:p>
              <a:r>
                <a:rPr lang="en-US" altLang="zh-CN" smtClean="0"/>
                <a:t>v</a:t>
              </a:r>
              <a:r>
                <a:rPr lang="en-US" altLang="zh-CN" baseline="30000" smtClean="0"/>
                <a:t>r</a:t>
              </a:r>
              <a:endParaRPr lang="zh-CN" altLang="en-US" baseline="30000"/>
            </a:p>
          </p:txBody>
        </p:sp>
      </p:grpSp>
      <p:sp>
        <p:nvSpPr>
          <p:cNvPr id="104" name="矩形 103"/>
          <p:cNvSpPr/>
          <p:nvPr/>
        </p:nvSpPr>
        <p:spPr>
          <a:xfrm>
            <a:off x="1187624" y="5704228"/>
            <a:ext cx="4392488" cy="288032"/>
          </a:xfrm>
          <a:prstGeom prst="rect">
            <a:avLst/>
          </a:prstGeom>
          <a:solidFill>
            <a:schemeClr val="accent6">
              <a:lumMod val="40000"/>
              <a:lumOff val="60000"/>
              <a:alpha val="17000"/>
            </a:schemeClr>
          </a:solidFill>
          <a:ln w="127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TextBox 104"/>
          <p:cNvSpPr txBox="1"/>
          <p:nvPr/>
        </p:nvSpPr>
        <p:spPr>
          <a:xfrm>
            <a:off x="5724128" y="5661248"/>
            <a:ext cx="2304256" cy="369332"/>
          </a:xfrm>
          <a:prstGeom prst="rect">
            <a:avLst/>
          </a:prstGeom>
          <a:noFill/>
        </p:spPr>
        <p:txBody>
          <a:bodyPr wrap="square" rtlCol="0">
            <a:spAutoFit/>
          </a:bodyPr>
          <a:lstStyle/>
          <a:p>
            <a:r>
              <a:rPr lang="zh-CN" altLang="en-US" smtClean="0"/>
              <a:t>最后一轮不做置换</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4" grpId="0" animBg="1"/>
      <p:bldP spid="105"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dirty="0" smtClean="0"/>
              <a:t>DES</a:t>
            </a:r>
            <a:r>
              <a:rPr lang="zh-CN" altLang="en-US" dirty="0" smtClean="0"/>
              <a:t>算法的安全性</a:t>
            </a:r>
            <a:endParaRPr lang="zh-CN" altLang="en-US" dirty="0"/>
          </a:p>
        </p:txBody>
      </p:sp>
      <p:sp>
        <p:nvSpPr>
          <p:cNvPr id="106499" name="Rectangle 3"/>
          <p:cNvSpPr>
            <a:spLocks noGrp="1" noChangeArrowheads="1"/>
          </p:cNvSpPr>
          <p:nvPr>
            <p:ph type="body" idx="1"/>
          </p:nvPr>
        </p:nvSpPr>
        <p:spPr>
          <a:xfrm>
            <a:off x="571472" y="1571588"/>
            <a:ext cx="7772400" cy="5000684"/>
          </a:xfrm>
        </p:spPr>
        <p:txBody>
          <a:bodyPr>
            <a:normAutofit fontScale="85000" lnSpcReduction="20000"/>
          </a:bodyPr>
          <a:lstStyle/>
          <a:p>
            <a:r>
              <a:rPr lang="zh-CN" altLang="en-US" dirty="0">
                <a:latin typeface="宋体" charset="-122"/>
              </a:rPr>
              <a:t>关于</a:t>
            </a:r>
            <a:r>
              <a:rPr lang="en-US" altLang="zh-CN" dirty="0"/>
              <a:t>DES</a:t>
            </a:r>
            <a:r>
              <a:rPr lang="zh-CN" altLang="en-US" dirty="0">
                <a:latin typeface="宋体" charset="-122"/>
              </a:rPr>
              <a:t>算法的另一个最有争议的问题就是担心实际</a:t>
            </a:r>
            <a:r>
              <a:rPr lang="en-US" altLang="zh-CN" dirty="0"/>
              <a:t>56</a:t>
            </a:r>
            <a:r>
              <a:rPr lang="zh-CN" altLang="en-US" dirty="0">
                <a:latin typeface="宋体" charset="-122"/>
              </a:rPr>
              <a:t>比特的密钥长度不足以抵御穷举式攻击，因为密钥量只有        </a:t>
            </a:r>
            <a:r>
              <a:rPr lang="zh-CN" altLang="en-US" dirty="0" smtClean="0">
                <a:latin typeface="宋体" charset="-122"/>
              </a:rPr>
              <a:t>个</a:t>
            </a:r>
            <a:r>
              <a:rPr lang="zh-CN" altLang="en-US" dirty="0" smtClean="0"/>
              <a:t> </a:t>
            </a:r>
            <a:endParaRPr lang="zh-CN" altLang="en-US" dirty="0"/>
          </a:p>
          <a:p>
            <a:r>
              <a:rPr lang="zh-CN" altLang="en-US" dirty="0">
                <a:latin typeface="宋体" charset="-122"/>
              </a:rPr>
              <a:t>早在</a:t>
            </a:r>
            <a:r>
              <a:rPr lang="en-US" altLang="zh-CN" dirty="0"/>
              <a:t>1977</a:t>
            </a:r>
            <a:r>
              <a:rPr lang="zh-CN" altLang="en-US" dirty="0">
                <a:latin typeface="宋体" charset="-122"/>
              </a:rPr>
              <a:t>年，</a:t>
            </a:r>
            <a:r>
              <a:rPr lang="en-US" altLang="zh-CN" dirty="0" err="1"/>
              <a:t>Diffie</a:t>
            </a:r>
            <a:r>
              <a:rPr lang="zh-CN" altLang="en-US" dirty="0">
                <a:latin typeface="宋体" charset="-122"/>
              </a:rPr>
              <a:t>和</a:t>
            </a:r>
            <a:r>
              <a:rPr lang="en-US" altLang="zh-CN" dirty="0"/>
              <a:t>Hellman</a:t>
            </a:r>
            <a:r>
              <a:rPr lang="zh-CN" altLang="en-US" dirty="0">
                <a:latin typeface="宋体" charset="-122"/>
              </a:rPr>
              <a:t>已建议制造一个每秒能测试</a:t>
            </a:r>
            <a:r>
              <a:rPr lang="en-US" altLang="zh-CN" dirty="0">
                <a:latin typeface="宋体" charset="-122"/>
              </a:rPr>
              <a:t>100</a:t>
            </a:r>
            <a:r>
              <a:rPr lang="zh-CN" altLang="en-US" dirty="0">
                <a:latin typeface="宋体" charset="-122"/>
              </a:rPr>
              <a:t>万个密钥的</a:t>
            </a:r>
            <a:r>
              <a:rPr lang="en-US" altLang="zh-CN" dirty="0"/>
              <a:t>VLSI</a:t>
            </a:r>
            <a:r>
              <a:rPr lang="zh-CN" altLang="en-US" dirty="0">
                <a:latin typeface="宋体" charset="-122"/>
              </a:rPr>
              <a:t>芯片。每秒测试</a:t>
            </a:r>
            <a:r>
              <a:rPr lang="en-US" altLang="zh-CN" dirty="0">
                <a:latin typeface="宋体" charset="-122"/>
              </a:rPr>
              <a:t>100</a:t>
            </a:r>
            <a:r>
              <a:rPr lang="zh-CN" altLang="en-US" dirty="0">
                <a:latin typeface="宋体" charset="-122"/>
              </a:rPr>
              <a:t>万个密钥的机器大约需要一天就可以搜索整个密钥空间。他们估计制造这样的机器大约需要</a:t>
            </a:r>
            <a:r>
              <a:rPr lang="en-US" altLang="zh-CN" dirty="0"/>
              <a:t>2000</a:t>
            </a:r>
            <a:r>
              <a:rPr lang="zh-CN" altLang="en-US" dirty="0"/>
              <a:t>万</a:t>
            </a:r>
            <a:r>
              <a:rPr lang="zh-CN" altLang="en-US" dirty="0">
                <a:latin typeface="宋体" charset="-122"/>
              </a:rPr>
              <a:t>美元</a:t>
            </a:r>
            <a:r>
              <a:rPr lang="zh-CN" altLang="en-US" dirty="0" smtClean="0">
                <a:latin typeface="宋体" charset="-122"/>
              </a:rPr>
              <a:t>。</a:t>
            </a:r>
            <a:endParaRPr lang="en-US" altLang="zh-CN" dirty="0" smtClean="0">
              <a:latin typeface="宋体" charset="-122"/>
            </a:endParaRPr>
          </a:p>
          <a:p>
            <a:r>
              <a:rPr lang="zh-CN" altLang="en-US" dirty="0" smtClean="0">
                <a:latin typeface="宋体" charset="-122"/>
              </a:rPr>
              <a:t>在</a:t>
            </a:r>
            <a:r>
              <a:rPr lang="en-US" altLang="zh-CN" dirty="0" smtClean="0"/>
              <a:t>CRYPTO’93</a:t>
            </a:r>
            <a:r>
              <a:rPr lang="zh-CN" altLang="en-US" dirty="0" smtClean="0">
                <a:latin typeface="宋体" charset="-122"/>
              </a:rPr>
              <a:t>上，</a:t>
            </a:r>
            <a:r>
              <a:rPr lang="en-US" altLang="zh-CN" dirty="0" smtClean="0"/>
              <a:t>Session</a:t>
            </a:r>
            <a:r>
              <a:rPr lang="zh-CN" altLang="en-US" dirty="0" smtClean="0">
                <a:latin typeface="宋体" charset="-122"/>
              </a:rPr>
              <a:t>和</a:t>
            </a:r>
            <a:r>
              <a:rPr lang="en-US" altLang="zh-CN" dirty="0" smtClean="0"/>
              <a:t>Wiener</a:t>
            </a:r>
            <a:r>
              <a:rPr lang="zh-CN" altLang="en-US" dirty="0" smtClean="0">
                <a:latin typeface="宋体" charset="-122"/>
              </a:rPr>
              <a:t>给出了一个非常详细的密钥搜索机器的设计方案，这个机器基于并行运算的密钥搜索芯片，所以</a:t>
            </a:r>
            <a:r>
              <a:rPr lang="en-US" altLang="zh-CN" dirty="0" smtClean="0"/>
              <a:t>16</a:t>
            </a:r>
            <a:r>
              <a:rPr lang="zh-CN" altLang="en-US" dirty="0" smtClean="0">
                <a:latin typeface="宋体" charset="-122"/>
              </a:rPr>
              <a:t>次加密能同时完成。此芯片每秒能测试</a:t>
            </a:r>
            <a:r>
              <a:rPr lang="en-US" altLang="zh-CN" dirty="0" smtClean="0">
                <a:latin typeface="宋体" charset="-122"/>
              </a:rPr>
              <a:t>5000</a:t>
            </a:r>
            <a:r>
              <a:rPr lang="zh-CN" altLang="en-US" dirty="0" smtClean="0">
                <a:latin typeface="宋体" charset="-122"/>
              </a:rPr>
              <a:t>万个密钥，用</a:t>
            </a:r>
            <a:r>
              <a:rPr lang="en-US" altLang="zh-CN" dirty="0" smtClean="0"/>
              <a:t>5760</a:t>
            </a:r>
            <a:r>
              <a:rPr lang="zh-CN" altLang="en-US" dirty="0" smtClean="0">
                <a:latin typeface="宋体" charset="-122"/>
              </a:rPr>
              <a:t>个芯片组成的系统需要花费</a:t>
            </a:r>
            <a:r>
              <a:rPr lang="en-US" altLang="zh-CN" dirty="0" smtClean="0"/>
              <a:t>10</a:t>
            </a:r>
            <a:r>
              <a:rPr lang="zh-CN" altLang="en-US" dirty="0" smtClean="0"/>
              <a:t>万</a:t>
            </a:r>
            <a:r>
              <a:rPr lang="zh-CN" altLang="en-US" dirty="0" smtClean="0">
                <a:latin typeface="宋体" charset="-122"/>
              </a:rPr>
              <a:t>美元，它平均用</a:t>
            </a:r>
            <a:r>
              <a:rPr lang="en-US" altLang="zh-CN" dirty="0" smtClean="0"/>
              <a:t>1.5</a:t>
            </a:r>
            <a:r>
              <a:rPr lang="zh-CN" altLang="en-US" dirty="0" smtClean="0">
                <a:latin typeface="宋体" charset="-122"/>
              </a:rPr>
              <a:t>天左右就可找到</a:t>
            </a:r>
            <a:r>
              <a:rPr lang="en-US" altLang="zh-CN" dirty="0" smtClean="0"/>
              <a:t>DES</a:t>
            </a:r>
            <a:r>
              <a:rPr lang="zh-CN" altLang="en-US" dirty="0" smtClean="0">
                <a:latin typeface="宋体" charset="-122"/>
              </a:rPr>
              <a:t>密钥。</a:t>
            </a:r>
            <a:endParaRPr lang="zh-CN" altLang="en-US" dirty="0"/>
          </a:p>
        </p:txBody>
      </p:sp>
      <p:sp>
        <p:nvSpPr>
          <p:cNvPr id="106501" name="Rectangle 5"/>
          <p:cNvSpPr>
            <a:spLocks noChangeArrowheads="1"/>
          </p:cNvSpPr>
          <p:nvPr/>
        </p:nvSpPr>
        <p:spPr bwMode="auto">
          <a:xfrm>
            <a:off x="4252913" y="3328988"/>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44384" name="Object 0"/>
          <p:cNvGraphicFramePr>
            <a:graphicFrameLocks noChangeAspect="1"/>
          </p:cNvGraphicFramePr>
          <p:nvPr/>
        </p:nvGraphicFramePr>
        <p:xfrm>
          <a:off x="3428992" y="2172144"/>
          <a:ext cx="1327151" cy="485614"/>
        </p:xfrm>
        <a:graphic>
          <a:graphicData uri="http://schemas.openxmlformats.org/presentationml/2006/ole">
            <p:oleObj spid="_x0000_s735234" name="公式" r:id="rId3" imgW="609480" imgH="203040" progId="Equation.3">
              <p:embed/>
            </p:oleObj>
          </a:graphicData>
        </a:graphic>
      </p:graphicFrame>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zh-CN"/>
              <a:t>  </a:t>
            </a:r>
          </a:p>
        </p:txBody>
      </p:sp>
      <p:sp>
        <p:nvSpPr>
          <p:cNvPr id="107523" name="Rectangle 3"/>
          <p:cNvSpPr>
            <a:spLocks noGrp="1" noChangeArrowheads="1"/>
          </p:cNvSpPr>
          <p:nvPr>
            <p:ph type="body" idx="1"/>
          </p:nvPr>
        </p:nvSpPr>
        <p:spPr>
          <a:xfrm>
            <a:off x="571472" y="1643050"/>
            <a:ext cx="7772400" cy="4443426"/>
          </a:xfrm>
        </p:spPr>
        <p:txBody>
          <a:bodyPr>
            <a:normAutofit/>
          </a:bodyPr>
          <a:lstStyle/>
          <a:p>
            <a:r>
              <a:rPr lang="en-US" altLang="zh-CN" sz="2400" dirty="0" smtClean="0"/>
              <a:t>1997</a:t>
            </a:r>
            <a:r>
              <a:rPr lang="zh-CN" altLang="en-US" sz="2400" dirty="0">
                <a:latin typeface="宋体" charset="-122"/>
              </a:rPr>
              <a:t>年</a:t>
            </a:r>
            <a:r>
              <a:rPr lang="en-US" altLang="zh-CN" sz="2400" dirty="0"/>
              <a:t>1</a:t>
            </a:r>
            <a:r>
              <a:rPr lang="zh-CN" altLang="en-US" sz="2400" dirty="0">
                <a:latin typeface="宋体" charset="-122"/>
              </a:rPr>
              <a:t>月</a:t>
            </a:r>
            <a:r>
              <a:rPr lang="en-US" altLang="zh-CN" sz="2400" dirty="0"/>
              <a:t>28</a:t>
            </a:r>
            <a:r>
              <a:rPr lang="zh-CN" altLang="en-US" sz="2400" dirty="0">
                <a:latin typeface="宋体" charset="-122"/>
              </a:rPr>
              <a:t>日，美国的</a:t>
            </a:r>
            <a:r>
              <a:rPr lang="en-US" altLang="zh-CN" sz="2400" dirty="0"/>
              <a:t>RSA</a:t>
            </a:r>
            <a:r>
              <a:rPr lang="zh-CN" altLang="en-US" sz="2400" dirty="0">
                <a:latin typeface="宋体" charset="-122"/>
              </a:rPr>
              <a:t>数据安全公司在</a:t>
            </a:r>
            <a:r>
              <a:rPr lang="en-US" altLang="zh-CN" sz="2400" dirty="0"/>
              <a:t>RSA</a:t>
            </a:r>
            <a:r>
              <a:rPr lang="zh-CN" altLang="en-US" sz="2400" dirty="0">
                <a:latin typeface="宋体" charset="-122"/>
              </a:rPr>
              <a:t>安全年会上公布了一项</a:t>
            </a:r>
            <a:r>
              <a:rPr lang="zh-CN" altLang="en-US" sz="2400" dirty="0">
                <a:latin typeface="Times New Roman"/>
              </a:rPr>
              <a:t>“</a:t>
            </a:r>
            <a:r>
              <a:rPr lang="zh-CN" altLang="en-US" sz="2400" dirty="0">
                <a:latin typeface="宋体" charset="-122"/>
              </a:rPr>
              <a:t>秘密密钥挑战</a:t>
            </a:r>
            <a:r>
              <a:rPr lang="zh-CN" altLang="en-US" sz="2400" dirty="0">
                <a:latin typeface="Times New Roman"/>
              </a:rPr>
              <a:t>”</a:t>
            </a:r>
            <a:r>
              <a:rPr lang="zh-CN" altLang="en-US" sz="2400" dirty="0">
                <a:latin typeface="宋体" charset="-122"/>
              </a:rPr>
              <a:t>竞赛，其中包括悬赏</a:t>
            </a:r>
            <a:r>
              <a:rPr lang="en-US" altLang="zh-CN" sz="2400" dirty="0"/>
              <a:t>1</a:t>
            </a:r>
            <a:r>
              <a:rPr lang="zh-CN" altLang="en-US" sz="2400" dirty="0">
                <a:latin typeface="宋体" charset="-122"/>
              </a:rPr>
              <a:t>万美元破译密钥长度为</a:t>
            </a:r>
            <a:r>
              <a:rPr lang="en-US" altLang="zh-CN" sz="2400" dirty="0"/>
              <a:t>56</a:t>
            </a:r>
            <a:r>
              <a:rPr lang="zh-CN" altLang="en-US" sz="2400" dirty="0">
                <a:latin typeface="宋体" charset="-122"/>
              </a:rPr>
              <a:t>比特的</a:t>
            </a:r>
            <a:r>
              <a:rPr lang="en-US" altLang="zh-CN" sz="2400" dirty="0"/>
              <a:t>DES</a:t>
            </a:r>
            <a:r>
              <a:rPr lang="zh-CN" altLang="en-US" sz="2400" dirty="0">
                <a:latin typeface="宋体" charset="-122"/>
              </a:rPr>
              <a:t>。美国克罗拉</a:t>
            </a:r>
            <a:r>
              <a:rPr lang="zh-CN" altLang="en-US" sz="2400" dirty="0" smtClean="0">
                <a:latin typeface="宋体" charset="-122"/>
              </a:rPr>
              <a:t>多州的</a:t>
            </a:r>
            <a:r>
              <a:rPr lang="zh-CN" altLang="en-US" sz="2400" dirty="0">
                <a:latin typeface="宋体" charset="-122"/>
              </a:rPr>
              <a:t>程序员</a:t>
            </a:r>
            <a:r>
              <a:rPr lang="en-US" altLang="zh-CN" sz="2400" dirty="0" err="1"/>
              <a:t>Verser</a:t>
            </a:r>
            <a:r>
              <a:rPr lang="zh-CN" altLang="en-US" sz="2400" dirty="0">
                <a:latin typeface="宋体" charset="-122"/>
              </a:rPr>
              <a:t>从</a:t>
            </a:r>
            <a:r>
              <a:rPr lang="en-US" altLang="zh-CN" sz="2400" dirty="0"/>
              <a:t>1997</a:t>
            </a:r>
            <a:r>
              <a:rPr lang="zh-CN" altLang="en-US" sz="2400" dirty="0">
                <a:latin typeface="宋体" charset="-122"/>
              </a:rPr>
              <a:t>年</a:t>
            </a:r>
            <a:r>
              <a:rPr lang="en-US" altLang="zh-CN" sz="2400" dirty="0">
                <a:latin typeface="宋体" charset="-122"/>
              </a:rPr>
              <a:t>2</a:t>
            </a:r>
            <a:r>
              <a:rPr lang="zh-CN" altLang="en-US" sz="2400" dirty="0">
                <a:latin typeface="宋体" charset="-122"/>
              </a:rPr>
              <a:t>月</a:t>
            </a:r>
            <a:r>
              <a:rPr lang="en-US" altLang="zh-CN" sz="2400" dirty="0"/>
              <a:t>18</a:t>
            </a:r>
            <a:r>
              <a:rPr lang="zh-CN" altLang="en-US" sz="2400" dirty="0">
                <a:latin typeface="宋体" charset="-122"/>
              </a:rPr>
              <a:t>日起，用了</a:t>
            </a:r>
            <a:r>
              <a:rPr lang="en-US" altLang="zh-CN" sz="2400" dirty="0"/>
              <a:t>96</a:t>
            </a:r>
            <a:r>
              <a:rPr lang="zh-CN" altLang="en-US" sz="2400" dirty="0">
                <a:latin typeface="宋体" charset="-122"/>
              </a:rPr>
              <a:t>天时间，在</a:t>
            </a:r>
            <a:r>
              <a:rPr lang="en-US" altLang="zh-CN" sz="2400" dirty="0"/>
              <a:t>Internet</a:t>
            </a:r>
            <a:r>
              <a:rPr lang="zh-CN" altLang="en-US" sz="2400" dirty="0">
                <a:latin typeface="宋体" charset="-122"/>
              </a:rPr>
              <a:t>上数万名志愿者的协同工作下，成功地找到了</a:t>
            </a:r>
            <a:r>
              <a:rPr lang="en-US" altLang="zh-CN" sz="2400" dirty="0"/>
              <a:t>DES</a:t>
            </a:r>
            <a:r>
              <a:rPr lang="zh-CN" altLang="en-US" sz="2400" dirty="0">
                <a:latin typeface="宋体" charset="-122"/>
              </a:rPr>
              <a:t>的密钥，赢得了悬赏的</a:t>
            </a:r>
            <a:r>
              <a:rPr lang="en-US" altLang="zh-CN" sz="2400" dirty="0"/>
              <a:t>1</a:t>
            </a:r>
            <a:r>
              <a:rPr lang="zh-CN" altLang="en-US" sz="2400" dirty="0">
                <a:latin typeface="宋体" charset="-122"/>
              </a:rPr>
              <a:t>万美元</a:t>
            </a:r>
            <a:r>
              <a:rPr lang="zh-CN" altLang="en-US" sz="2400" dirty="0" smtClean="0">
                <a:latin typeface="宋体" charset="-122"/>
              </a:rPr>
              <a:t>。</a:t>
            </a:r>
            <a:endParaRPr lang="en-US" altLang="zh-CN" sz="2400" dirty="0" smtClean="0">
              <a:latin typeface="宋体" charset="-122"/>
            </a:endParaRPr>
          </a:p>
          <a:p>
            <a:pPr algn="just"/>
            <a:r>
              <a:rPr lang="zh-CN" altLang="en-US" sz="2400" dirty="0" smtClean="0"/>
              <a:t> </a:t>
            </a:r>
            <a:r>
              <a:rPr lang="en-US" altLang="zh-CN" sz="2400" dirty="0" smtClean="0">
                <a:cs typeface="Times New Roman" pitchFamily="18" charset="0"/>
              </a:rPr>
              <a:t>1998</a:t>
            </a:r>
            <a:r>
              <a:rPr lang="zh-CN" altLang="en-US" sz="2400" dirty="0" smtClean="0">
                <a:cs typeface="Times New Roman" pitchFamily="18" charset="0"/>
              </a:rPr>
              <a:t>年</a:t>
            </a:r>
            <a:r>
              <a:rPr lang="en-US" altLang="zh-CN" sz="2400" dirty="0" smtClean="0">
                <a:cs typeface="Times New Roman" pitchFamily="18" charset="0"/>
              </a:rPr>
              <a:t>7</a:t>
            </a:r>
            <a:r>
              <a:rPr lang="zh-CN" altLang="en-US" sz="2400" dirty="0" smtClean="0">
                <a:cs typeface="Times New Roman" pitchFamily="18" charset="0"/>
              </a:rPr>
              <a:t>月电子前沿基金会（</a:t>
            </a:r>
            <a:r>
              <a:rPr lang="en-US" altLang="zh-CN" sz="2400" dirty="0" smtClean="0">
                <a:cs typeface="Times New Roman" pitchFamily="18" charset="0"/>
              </a:rPr>
              <a:t>EFF</a:t>
            </a:r>
            <a:r>
              <a:rPr lang="zh-CN" altLang="en-US" sz="2400" dirty="0" smtClean="0">
                <a:cs typeface="Times New Roman" pitchFamily="18" charset="0"/>
              </a:rPr>
              <a:t>）使用一台</a:t>
            </a:r>
            <a:r>
              <a:rPr lang="en-US" altLang="zh-CN" sz="2400" dirty="0" smtClean="0">
                <a:cs typeface="Times New Roman" pitchFamily="18" charset="0"/>
              </a:rPr>
              <a:t>25</a:t>
            </a:r>
            <a:r>
              <a:rPr lang="zh-CN" altLang="en-US" sz="2400" dirty="0" smtClean="0">
                <a:cs typeface="Times New Roman" pitchFamily="18" charset="0"/>
              </a:rPr>
              <a:t>万美元的电脑在</a:t>
            </a:r>
            <a:r>
              <a:rPr lang="en-US" altLang="zh-CN" sz="2400" dirty="0" smtClean="0">
                <a:cs typeface="Times New Roman" pitchFamily="18" charset="0"/>
              </a:rPr>
              <a:t>56</a:t>
            </a:r>
            <a:r>
              <a:rPr lang="zh-CN" altLang="en-US" sz="2400" dirty="0" smtClean="0">
                <a:cs typeface="Times New Roman" pitchFamily="18" charset="0"/>
              </a:rPr>
              <a:t>小时内破译了</a:t>
            </a:r>
            <a:r>
              <a:rPr lang="en-US" altLang="zh-CN" sz="2400" dirty="0" smtClean="0">
                <a:cs typeface="Times New Roman" pitchFamily="18" charset="0"/>
              </a:rPr>
              <a:t>56</a:t>
            </a:r>
            <a:r>
              <a:rPr lang="zh-CN" altLang="en-US" sz="2400" dirty="0" smtClean="0">
                <a:cs typeface="Times New Roman" pitchFamily="18" charset="0"/>
              </a:rPr>
              <a:t>比特密钥的</a:t>
            </a:r>
            <a:r>
              <a:rPr lang="en-US" altLang="zh-CN" sz="2400" dirty="0" smtClean="0">
                <a:cs typeface="Times New Roman" pitchFamily="18" charset="0"/>
              </a:rPr>
              <a:t>DES</a:t>
            </a:r>
            <a:r>
              <a:rPr lang="zh-CN" altLang="en-US" sz="2400" dirty="0" smtClean="0">
                <a:cs typeface="Times New Roman" pitchFamily="18" charset="0"/>
              </a:rPr>
              <a:t>。</a:t>
            </a:r>
          </a:p>
          <a:p>
            <a:pPr algn="just"/>
            <a:r>
              <a:rPr lang="en-US" altLang="zh-CN" sz="2400" dirty="0" smtClean="0">
                <a:cs typeface="Times New Roman" pitchFamily="18" charset="0"/>
              </a:rPr>
              <a:t>1999</a:t>
            </a:r>
            <a:r>
              <a:rPr lang="zh-CN" altLang="en-US" sz="2400" dirty="0" smtClean="0">
                <a:cs typeface="Times New Roman" pitchFamily="18" charset="0"/>
              </a:rPr>
              <a:t>年</a:t>
            </a:r>
            <a:r>
              <a:rPr lang="en-US" altLang="zh-CN" sz="2400" dirty="0" smtClean="0">
                <a:cs typeface="Times New Roman" pitchFamily="18" charset="0"/>
              </a:rPr>
              <a:t>1</a:t>
            </a:r>
            <a:r>
              <a:rPr lang="zh-CN" altLang="en-US" sz="2400" dirty="0" smtClean="0">
                <a:cs typeface="Times New Roman" pitchFamily="18" charset="0"/>
              </a:rPr>
              <a:t>月</a:t>
            </a:r>
            <a:r>
              <a:rPr lang="en-US" altLang="zh-CN" sz="2400" dirty="0" smtClean="0">
                <a:cs typeface="Times New Roman" pitchFamily="18" charset="0"/>
              </a:rPr>
              <a:t>RSA</a:t>
            </a:r>
            <a:r>
              <a:rPr lang="zh-CN" altLang="en-US" sz="2400" dirty="0" smtClean="0">
                <a:cs typeface="Times New Roman" pitchFamily="18" charset="0"/>
              </a:rPr>
              <a:t>数据安全会议期间，电子前沿基金会用</a:t>
            </a:r>
            <a:r>
              <a:rPr lang="en-US" altLang="zh-CN" sz="2400" dirty="0" smtClean="0">
                <a:cs typeface="Times New Roman" pitchFamily="18" charset="0"/>
              </a:rPr>
              <a:t>22</a:t>
            </a:r>
            <a:r>
              <a:rPr lang="zh-CN" altLang="en-US" sz="2400" dirty="0" smtClean="0">
                <a:cs typeface="Times New Roman" pitchFamily="18" charset="0"/>
              </a:rPr>
              <a:t>小时</a:t>
            </a:r>
            <a:r>
              <a:rPr lang="en-US" altLang="zh-CN" sz="2400" dirty="0" smtClean="0">
                <a:cs typeface="Times New Roman" pitchFamily="18" charset="0"/>
              </a:rPr>
              <a:t>15</a:t>
            </a:r>
            <a:r>
              <a:rPr lang="zh-CN" altLang="en-US" sz="2400" dirty="0" smtClean="0">
                <a:cs typeface="Times New Roman" pitchFamily="18" charset="0"/>
              </a:rPr>
              <a:t>分钟就宣告破解了一个</a:t>
            </a:r>
            <a:r>
              <a:rPr lang="en-US" altLang="zh-CN" sz="2400" dirty="0" smtClean="0">
                <a:cs typeface="Times New Roman" pitchFamily="18" charset="0"/>
              </a:rPr>
              <a:t>DES</a:t>
            </a:r>
            <a:r>
              <a:rPr lang="zh-CN" altLang="en-US" sz="2400" dirty="0" smtClean="0">
                <a:cs typeface="Times New Roman" pitchFamily="18" charset="0"/>
              </a:rPr>
              <a:t>的密钥。</a:t>
            </a:r>
            <a:endParaRPr lang="en-US" altLang="zh-CN" sz="2400" dirty="0" smtClean="0">
              <a:cs typeface="Times New Roman" pitchFamily="18" charset="0"/>
            </a:endParaRPr>
          </a:p>
          <a:p>
            <a:pPr algn="just"/>
            <a:r>
              <a:rPr lang="zh-CN" altLang="en-US" sz="2400" dirty="0" smtClean="0"/>
              <a:t>如果使用</a:t>
            </a:r>
            <a:r>
              <a:rPr lang="en-US" altLang="zh-CN" sz="2400" dirty="0" smtClean="0"/>
              <a:t>128</a:t>
            </a:r>
            <a:r>
              <a:rPr lang="zh-CN" altLang="en-US" sz="2400" dirty="0" smtClean="0"/>
              <a:t>位密钥，破解时间需要</a:t>
            </a:r>
            <a:r>
              <a:rPr lang="en-US" altLang="zh-CN" sz="2400" dirty="0" smtClean="0"/>
              <a:t>1000</a:t>
            </a:r>
            <a:r>
              <a:rPr lang="zh-CN" altLang="en-US" sz="2400" dirty="0" smtClean="0"/>
              <a:t>年</a:t>
            </a:r>
          </a:p>
          <a:p>
            <a:pPr algn="just"/>
            <a:endParaRPr lang="zh-CN" altLang="en-US" sz="2400" dirty="0"/>
          </a:p>
        </p:txBody>
      </p:sp>
      <p:sp>
        <p:nvSpPr>
          <p:cNvPr id="4" name="Rectangle 2"/>
          <p:cNvSpPr txBox="1">
            <a:spLocks noChangeArrowheads="1"/>
          </p:cNvSpPr>
          <p:nvPr/>
        </p:nvSpPr>
        <p:spPr>
          <a:xfrm>
            <a:off x="609600" y="427038"/>
            <a:ext cx="8229600" cy="1143000"/>
          </a:xfrm>
          <a:prstGeom prst="rect">
            <a:avLst/>
          </a:prstGeom>
        </p:spPr>
        <p:txBody>
          <a:bodyPr vert="horz"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smtClean="0">
                <a:ln>
                  <a:noFill/>
                </a:ln>
                <a:solidFill>
                  <a:schemeClr val="tx2"/>
                </a:solidFill>
                <a:effectLst/>
                <a:uLnTx/>
                <a:uFillTx/>
                <a:latin typeface="+mj-lt"/>
                <a:ea typeface="+mj-ea"/>
                <a:cs typeface="+mj-cs"/>
              </a:rPr>
              <a:t>DES</a:t>
            </a:r>
            <a:r>
              <a:rPr kumimoji="0" lang="zh-CN" altLang="en-US" sz="4400" b="0" i="0" u="none" strike="noStrike" kern="1200" cap="none" spc="0" normalizeH="0" baseline="0" noProof="0" smtClean="0">
                <a:ln>
                  <a:noFill/>
                </a:ln>
                <a:solidFill>
                  <a:schemeClr val="tx2"/>
                </a:solidFill>
                <a:effectLst/>
                <a:uLnTx/>
                <a:uFillTx/>
                <a:latin typeface="+mj-lt"/>
                <a:ea typeface="+mj-ea"/>
                <a:cs typeface="+mj-cs"/>
              </a:rPr>
              <a:t>算法的安全性</a:t>
            </a:r>
            <a:endParaRPr kumimoji="0" lang="zh-CN" altLang="en-US" sz="4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DES</a:t>
            </a:r>
            <a:r>
              <a:rPr lang="zh-CN" altLang="en-US" dirty="0" smtClean="0"/>
              <a:t>算法的安全性</a:t>
            </a:r>
            <a:endParaRPr lang="zh-CN" altLang="en-US" dirty="0"/>
          </a:p>
        </p:txBody>
      </p:sp>
      <p:sp>
        <p:nvSpPr>
          <p:cNvPr id="3" name="内容占位符 2"/>
          <p:cNvSpPr>
            <a:spLocks noGrp="1"/>
          </p:cNvSpPr>
          <p:nvPr>
            <p:ph idx="1"/>
          </p:nvPr>
        </p:nvSpPr>
        <p:spPr/>
        <p:txBody>
          <a:bodyPr/>
          <a:lstStyle/>
          <a:p>
            <a:r>
              <a:rPr lang="zh-CN" altLang="en-US" dirty="0" smtClean="0"/>
              <a:t>经过</a:t>
            </a:r>
            <a:r>
              <a:rPr lang="en-US" altLang="zh-CN" dirty="0" smtClean="0"/>
              <a:t>20</a:t>
            </a:r>
            <a:r>
              <a:rPr lang="zh-CN" altLang="en-US" dirty="0" smtClean="0"/>
              <a:t>多年的分析，</a:t>
            </a:r>
            <a:r>
              <a:rPr lang="en-US" altLang="zh-CN" dirty="0" smtClean="0"/>
              <a:t>DES</a:t>
            </a:r>
            <a:r>
              <a:rPr lang="zh-CN" altLang="en-US" dirty="0" smtClean="0"/>
              <a:t>算法基本上没有发现重大的安全缺陷，相关攻击结果如下表所示</a:t>
            </a:r>
            <a:endParaRPr lang="zh-CN" altLang="en-US" dirty="0"/>
          </a:p>
        </p:txBody>
      </p:sp>
      <p:graphicFrame>
        <p:nvGraphicFramePr>
          <p:cNvPr id="4" name="表格 3"/>
          <p:cNvGraphicFramePr>
            <a:graphicFrameLocks noGrp="1"/>
          </p:cNvGraphicFramePr>
          <p:nvPr/>
        </p:nvGraphicFramePr>
        <p:xfrm>
          <a:off x="1187624" y="3284984"/>
          <a:ext cx="6552729" cy="2304255"/>
        </p:xfrm>
        <a:graphic>
          <a:graphicData uri="http://schemas.openxmlformats.org/drawingml/2006/table">
            <a:tbl>
              <a:tblPr firstRow="1" bandRow="1">
                <a:tableStyleId>{5C22544A-7EE6-4342-B048-85BDC9FD1C3A}</a:tableStyleId>
              </a:tblPr>
              <a:tblGrid>
                <a:gridCol w="2184243"/>
                <a:gridCol w="2184243"/>
                <a:gridCol w="2184243"/>
              </a:tblGrid>
              <a:tr h="460851">
                <a:tc>
                  <a:txBody>
                    <a:bodyPr/>
                    <a:lstStyle/>
                    <a:p>
                      <a:r>
                        <a:rPr lang="zh-CN" altLang="en-US" smtClean="0"/>
                        <a:t>攻击方法</a:t>
                      </a:r>
                      <a:endParaRPr lang="zh-CN" altLang="en-US"/>
                    </a:p>
                  </a:txBody>
                  <a:tcPr anchor="ctr" anchorCtr="1"/>
                </a:tc>
                <a:tc>
                  <a:txBody>
                    <a:bodyPr/>
                    <a:lstStyle/>
                    <a:p>
                      <a:r>
                        <a:rPr lang="zh-CN" altLang="en-US" smtClean="0"/>
                        <a:t>存储复杂度</a:t>
                      </a:r>
                      <a:endParaRPr lang="zh-CN" altLang="en-US"/>
                    </a:p>
                  </a:txBody>
                  <a:tcPr anchor="ctr" anchorCtr="1"/>
                </a:tc>
                <a:tc>
                  <a:txBody>
                    <a:bodyPr/>
                    <a:lstStyle/>
                    <a:p>
                      <a:r>
                        <a:rPr lang="zh-CN" altLang="en-US" smtClean="0"/>
                        <a:t>计算复杂度</a:t>
                      </a:r>
                      <a:endParaRPr lang="zh-CN" altLang="en-US"/>
                    </a:p>
                  </a:txBody>
                  <a:tcPr anchor="ctr" anchorCtr="1"/>
                </a:tc>
              </a:tr>
              <a:tr h="460851">
                <a:tc>
                  <a:txBody>
                    <a:bodyPr/>
                    <a:lstStyle/>
                    <a:p>
                      <a:r>
                        <a:rPr lang="zh-CN" altLang="en-US" smtClean="0"/>
                        <a:t>预处理穷搜索</a:t>
                      </a:r>
                      <a:endParaRPr lang="zh-CN" altLang="en-US"/>
                    </a:p>
                  </a:txBody>
                  <a:tcPr anchor="ctr" anchorCtr="1"/>
                </a:tc>
                <a:tc>
                  <a:txBody>
                    <a:bodyPr/>
                    <a:lstStyle/>
                    <a:p>
                      <a:r>
                        <a:rPr lang="en-US" altLang="zh-CN" smtClean="0"/>
                        <a:t>2</a:t>
                      </a:r>
                      <a:r>
                        <a:rPr lang="en-US" altLang="zh-CN" baseline="30000" smtClean="0"/>
                        <a:t>56</a:t>
                      </a:r>
                      <a:endParaRPr lang="zh-CN" altLang="en-US" baseline="30000"/>
                    </a:p>
                  </a:txBody>
                  <a:tcPr anchor="ctr" anchorCtr="1"/>
                </a:tc>
                <a:tc>
                  <a:txBody>
                    <a:bodyPr/>
                    <a:lstStyle/>
                    <a:p>
                      <a:r>
                        <a:rPr lang="en-US" altLang="zh-CN" smtClean="0"/>
                        <a:t>1</a:t>
                      </a:r>
                      <a:endParaRPr lang="zh-CN" altLang="en-US"/>
                    </a:p>
                  </a:txBody>
                  <a:tcPr anchor="ctr" anchorCtr="1"/>
                </a:tc>
              </a:tr>
              <a:tr h="460851">
                <a:tc>
                  <a:txBody>
                    <a:bodyPr/>
                    <a:lstStyle/>
                    <a:p>
                      <a:r>
                        <a:rPr lang="zh-CN" altLang="en-US" smtClean="0"/>
                        <a:t>穷举密钥</a:t>
                      </a:r>
                      <a:endParaRPr lang="zh-CN" altLang="en-US"/>
                    </a:p>
                  </a:txBody>
                  <a:tcPr anchor="ctr" anchorCtr="1"/>
                </a:tc>
                <a:tc>
                  <a:txBody>
                    <a:bodyPr/>
                    <a:lstStyle/>
                    <a:p>
                      <a:r>
                        <a:rPr lang="zh-CN" altLang="en-US" smtClean="0"/>
                        <a:t>可忽略</a:t>
                      </a:r>
                      <a:endParaRPr lang="zh-CN" altLang="en-US"/>
                    </a:p>
                  </a:txBody>
                  <a:tcPr anchor="ctr" anchorCtr="1"/>
                </a:tc>
                <a:tc>
                  <a:txBody>
                    <a:bodyPr/>
                    <a:lstStyle/>
                    <a:p>
                      <a:r>
                        <a:rPr lang="en-US" altLang="zh-CN" smtClean="0"/>
                        <a:t>2</a:t>
                      </a:r>
                      <a:r>
                        <a:rPr lang="en-US" altLang="zh-CN" baseline="30000" smtClean="0"/>
                        <a:t>55</a:t>
                      </a:r>
                      <a:endParaRPr lang="zh-CN" altLang="en-US" baseline="30000"/>
                    </a:p>
                  </a:txBody>
                  <a:tcPr anchor="ctr" anchorCtr="1"/>
                </a:tc>
              </a:tr>
              <a:tr h="460851">
                <a:tc>
                  <a:txBody>
                    <a:bodyPr/>
                    <a:lstStyle/>
                    <a:p>
                      <a:r>
                        <a:rPr lang="zh-CN" altLang="en-US" smtClean="0"/>
                        <a:t>线性攻击</a:t>
                      </a:r>
                      <a:endParaRPr lang="zh-CN" altLang="en-US"/>
                    </a:p>
                  </a:txBody>
                  <a:tcPr anchor="ctr" anchorCtr="1"/>
                </a:tc>
                <a:tc>
                  <a:txBody>
                    <a:bodyPr/>
                    <a:lstStyle/>
                    <a:p>
                      <a:r>
                        <a:rPr lang="zh-CN" altLang="en-US" smtClean="0"/>
                        <a:t>明</a:t>
                      </a:r>
                      <a:r>
                        <a:rPr lang="en-US" altLang="zh-CN" smtClean="0"/>
                        <a:t>-</a:t>
                      </a:r>
                      <a:r>
                        <a:rPr lang="zh-CN" altLang="en-US" smtClean="0"/>
                        <a:t>密文对量</a:t>
                      </a:r>
                      <a:endParaRPr lang="zh-CN" altLang="en-US"/>
                    </a:p>
                  </a:txBody>
                  <a:tcPr anchor="ctr" anchorCtr="1"/>
                </a:tc>
                <a:tc>
                  <a:txBody>
                    <a:bodyPr/>
                    <a:lstStyle/>
                    <a:p>
                      <a:r>
                        <a:rPr lang="en-US" altLang="zh-CN" smtClean="0"/>
                        <a:t>2</a:t>
                      </a:r>
                      <a:r>
                        <a:rPr lang="en-US" altLang="zh-CN" baseline="30000" smtClean="0"/>
                        <a:t>43</a:t>
                      </a:r>
                      <a:endParaRPr lang="zh-CN" altLang="en-US" baseline="30000"/>
                    </a:p>
                  </a:txBody>
                  <a:tcPr anchor="ctr" anchorCtr="1"/>
                </a:tc>
              </a:tr>
              <a:tr h="460851">
                <a:tc>
                  <a:txBody>
                    <a:bodyPr/>
                    <a:lstStyle/>
                    <a:p>
                      <a:r>
                        <a:rPr lang="zh-CN" altLang="en-US" smtClean="0"/>
                        <a:t>差分攻击</a:t>
                      </a:r>
                      <a:endParaRPr lang="zh-CN" altLang="en-US"/>
                    </a:p>
                  </a:txBody>
                  <a:tcPr anchor="ctr" anchorCtr="1"/>
                </a:tc>
                <a:tc>
                  <a:txBody>
                    <a:bodyPr/>
                    <a:lstStyle/>
                    <a:p>
                      <a:r>
                        <a:rPr lang="zh-CN" altLang="en-US" smtClean="0"/>
                        <a:t>明</a:t>
                      </a:r>
                      <a:r>
                        <a:rPr lang="en-US" altLang="zh-CN" smtClean="0"/>
                        <a:t>-</a:t>
                      </a:r>
                      <a:r>
                        <a:rPr lang="zh-CN" altLang="en-US" smtClean="0"/>
                        <a:t>密文对量</a:t>
                      </a:r>
                      <a:endParaRPr lang="zh-CN" altLang="en-US"/>
                    </a:p>
                  </a:txBody>
                  <a:tcPr anchor="ctr" anchorCtr="1"/>
                </a:tc>
                <a:tc>
                  <a:txBody>
                    <a:bodyPr/>
                    <a:lstStyle/>
                    <a:p>
                      <a:r>
                        <a:rPr lang="en-US" altLang="zh-CN" smtClean="0"/>
                        <a:t>2</a:t>
                      </a:r>
                      <a:r>
                        <a:rPr lang="en-US" altLang="zh-CN" baseline="30000" smtClean="0"/>
                        <a:t>47</a:t>
                      </a:r>
                      <a:endParaRPr lang="zh-CN" altLang="en-US" baseline="30000"/>
                    </a:p>
                  </a:txBody>
                  <a:tcPr anchor="ctr" anchorCtr="1"/>
                </a:tc>
              </a:tr>
            </a:tbl>
          </a:graphicData>
        </a:graphic>
      </p:graphicFrame>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685800" y="1143000"/>
            <a:ext cx="7772400" cy="642926"/>
          </a:xfrm>
        </p:spPr>
        <p:txBody>
          <a:bodyPr tIns="0" bIns="0">
            <a:noAutofit/>
          </a:bodyPr>
          <a:lstStyle/>
          <a:p>
            <a:r>
              <a:rPr lang="zh-CN" altLang="en-US" dirty="0" smtClean="0">
                <a:latin typeface="Times New Roman" pitchFamily="18" charset="0"/>
                <a:sym typeface="ZapfDingbats" pitchFamily="82" charset="2"/>
              </a:rPr>
              <a:t>弱密钥</a:t>
            </a:r>
            <a:r>
              <a:rPr lang="en-US" altLang="zh-CN" dirty="0" smtClean="0">
                <a:latin typeface="Times New Roman" pitchFamily="18" charset="0"/>
                <a:sym typeface="ZapfDingbats" pitchFamily="82" charset="2"/>
              </a:rPr>
              <a:t>: E</a:t>
            </a:r>
            <a:r>
              <a:rPr lang="en-US" altLang="zh-CN" baseline="-25000" dirty="0" smtClean="0">
                <a:latin typeface="Times New Roman" pitchFamily="18" charset="0"/>
                <a:sym typeface="ZapfDingbats" pitchFamily="82" charset="2"/>
              </a:rPr>
              <a:t>K</a:t>
            </a:r>
            <a:r>
              <a:rPr lang="en-US" altLang="zh-CN" dirty="0" smtClean="0">
                <a:latin typeface="Times New Roman" pitchFamily="18" charset="0"/>
                <a:sym typeface="Symbol" pitchFamily="18" charset="2"/>
              </a:rPr>
              <a:t></a:t>
            </a:r>
            <a:r>
              <a:rPr lang="en-US" altLang="zh-CN" dirty="0" smtClean="0">
                <a:latin typeface="Times New Roman" pitchFamily="18" charset="0"/>
                <a:sym typeface="ZapfDingbats" pitchFamily="82" charset="2"/>
              </a:rPr>
              <a:t>E</a:t>
            </a:r>
            <a:r>
              <a:rPr lang="en-US" altLang="zh-CN" baseline="-25000" dirty="0" smtClean="0">
                <a:latin typeface="Times New Roman" pitchFamily="18" charset="0"/>
                <a:sym typeface="ZapfDingbats" pitchFamily="82" charset="2"/>
              </a:rPr>
              <a:t>K</a:t>
            </a:r>
            <a:r>
              <a:rPr lang="en-US" altLang="zh-CN" dirty="0" smtClean="0">
                <a:latin typeface="Times New Roman" pitchFamily="18" charset="0"/>
                <a:sym typeface="ZapfDingbats" pitchFamily="82" charset="2"/>
              </a:rPr>
              <a:t> = I</a:t>
            </a:r>
            <a:r>
              <a:rPr lang="zh-CN" altLang="en-US" dirty="0" smtClean="0">
                <a:latin typeface="Times New Roman" pitchFamily="18" charset="0"/>
                <a:sym typeface="ZapfDingbats" pitchFamily="82" charset="2"/>
              </a:rPr>
              <a:t>，</a:t>
            </a:r>
            <a:r>
              <a:rPr lang="en-US" altLang="zh-CN" dirty="0" smtClean="0">
                <a:latin typeface="Times New Roman" pitchFamily="18" charset="0"/>
                <a:sym typeface="ZapfDingbats" pitchFamily="82" charset="2"/>
              </a:rPr>
              <a:t>DES</a:t>
            </a:r>
            <a:r>
              <a:rPr lang="zh-CN" altLang="en-US" dirty="0" smtClean="0">
                <a:latin typeface="Times New Roman" pitchFamily="18" charset="0"/>
                <a:sym typeface="ZapfDingbats" pitchFamily="82" charset="2"/>
              </a:rPr>
              <a:t>存在</a:t>
            </a:r>
            <a:r>
              <a:rPr lang="en-US" altLang="zh-CN" dirty="0" smtClean="0">
                <a:latin typeface="Times New Roman" pitchFamily="18" charset="0"/>
                <a:sym typeface="ZapfDingbats" pitchFamily="82" charset="2"/>
              </a:rPr>
              <a:t>4</a:t>
            </a:r>
            <a:r>
              <a:rPr lang="zh-CN" altLang="en-US" dirty="0" smtClean="0">
                <a:latin typeface="Times New Roman" pitchFamily="18" charset="0"/>
                <a:sym typeface="ZapfDingbats" pitchFamily="82" charset="2"/>
              </a:rPr>
              <a:t>个弱密钥</a:t>
            </a:r>
          </a:p>
        </p:txBody>
      </p:sp>
      <p:sp>
        <p:nvSpPr>
          <p:cNvPr id="109572" name="Text Box 4"/>
          <p:cNvSpPr txBox="1">
            <a:spLocks noChangeArrowheads="1"/>
          </p:cNvSpPr>
          <p:nvPr/>
        </p:nvSpPr>
        <p:spPr bwMode="auto">
          <a:xfrm>
            <a:off x="1142976" y="1785926"/>
            <a:ext cx="3714776" cy="400110"/>
          </a:xfrm>
          <a:prstGeom prst="rect">
            <a:avLst/>
          </a:prstGeom>
          <a:noFill/>
          <a:ln w="9525">
            <a:noFill/>
            <a:miter lim="800000"/>
            <a:headEnd/>
            <a:tailEnd/>
          </a:ln>
          <a:effectLst/>
        </p:spPr>
        <p:txBody>
          <a:bodyPr wrap="square" lIns="0" rIns="0">
            <a:spAutoFit/>
          </a:bodyPr>
          <a:lstStyle/>
          <a:p>
            <a:pPr>
              <a:spcBef>
                <a:spcPct val="50000"/>
              </a:spcBef>
            </a:pPr>
            <a:r>
              <a:rPr lang="en-US" altLang="zh-CN" sz="2000" dirty="0"/>
              <a:t>(1</a:t>
            </a:r>
            <a:r>
              <a:rPr lang="en-US" altLang="zh-CN" sz="2000" dirty="0" smtClean="0"/>
              <a:t>) K</a:t>
            </a:r>
            <a:r>
              <a:rPr lang="en-US" altLang="zh-CN" sz="2000" baseline="-25000" dirty="0" smtClean="0"/>
              <a:t>1</a:t>
            </a:r>
            <a:r>
              <a:rPr lang="en-US" altLang="zh-CN" sz="2000" dirty="0" smtClean="0"/>
              <a:t>=0101010101010101</a:t>
            </a:r>
            <a:endParaRPr lang="en-US" altLang="zh-CN" sz="2000" baseline="-25000" dirty="0"/>
          </a:p>
        </p:txBody>
      </p:sp>
      <p:sp>
        <p:nvSpPr>
          <p:cNvPr id="109573" name="Text Box 5"/>
          <p:cNvSpPr txBox="1">
            <a:spLocks noChangeArrowheads="1"/>
          </p:cNvSpPr>
          <p:nvPr/>
        </p:nvSpPr>
        <p:spPr bwMode="auto">
          <a:xfrm>
            <a:off x="4500562" y="1785926"/>
            <a:ext cx="3643338" cy="400110"/>
          </a:xfrm>
          <a:prstGeom prst="rect">
            <a:avLst/>
          </a:prstGeom>
          <a:noFill/>
          <a:ln w="9525">
            <a:noFill/>
            <a:miter lim="800000"/>
            <a:headEnd/>
            <a:tailEnd/>
          </a:ln>
          <a:effectLst/>
        </p:spPr>
        <p:txBody>
          <a:bodyPr wrap="square" lIns="0" rIns="0">
            <a:spAutoFit/>
          </a:bodyPr>
          <a:lstStyle/>
          <a:p>
            <a:pPr>
              <a:spcBef>
                <a:spcPct val="50000"/>
              </a:spcBef>
            </a:pPr>
            <a:r>
              <a:rPr lang="en-US" altLang="zh-CN" sz="2000" dirty="0"/>
              <a:t>(</a:t>
            </a:r>
            <a:r>
              <a:rPr lang="en-US" altLang="zh-CN" sz="2000" dirty="0" smtClean="0"/>
              <a:t>2)K</a:t>
            </a:r>
            <a:r>
              <a:rPr lang="en-US" altLang="zh-CN" sz="2000" baseline="-25000" dirty="0" smtClean="0"/>
              <a:t>2</a:t>
            </a:r>
            <a:r>
              <a:rPr lang="en-US" altLang="zh-CN" sz="2000" dirty="0" smtClean="0"/>
              <a:t>=FEFEFEFEFEFEFEFE</a:t>
            </a:r>
            <a:endParaRPr lang="en-US" altLang="zh-CN" sz="2000" baseline="-25000" dirty="0"/>
          </a:p>
        </p:txBody>
      </p:sp>
      <p:sp>
        <p:nvSpPr>
          <p:cNvPr id="109574" name="Text Box 6"/>
          <p:cNvSpPr txBox="1">
            <a:spLocks noChangeArrowheads="1"/>
          </p:cNvSpPr>
          <p:nvPr/>
        </p:nvSpPr>
        <p:spPr bwMode="auto">
          <a:xfrm>
            <a:off x="1129594" y="2285992"/>
            <a:ext cx="3799596" cy="400110"/>
          </a:xfrm>
          <a:prstGeom prst="rect">
            <a:avLst/>
          </a:prstGeom>
          <a:noFill/>
          <a:ln w="9525">
            <a:noFill/>
            <a:miter lim="800000"/>
            <a:headEnd/>
            <a:tailEnd/>
          </a:ln>
          <a:effectLst/>
        </p:spPr>
        <p:txBody>
          <a:bodyPr wrap="square" lIns="0" rIns="0">
            <a:spAutoFit/>
          </a:bodyPr>
          <a:lstStyle/>
          <a:p>
            <a:pPr>
              <a:spcBef>
                <a:spcPct val="50000"/>
              </a:spcBef>
            </a:pPr>
            <a:r>
              <a:rPr lang="en-US" altLang="zh-CN" sz="2000" dirty="0"/>
              <a:t>(</a:t>
            </a:r>
            <a:r>
              <a:rPr lang="en-US" altLang="zh-CN" sz="2000" dirty="0" smtClean="0"/>
              <a:t>3) K</a:t>
            </a:r>
            <a:r>
              <a:rPr lang="en-US" altLang="zh-CN" sz="2000" baseline="-25000" dirty="0" smtClean="0"/>
              <a:t>3</a:t>
            </a:r>
            <a:r>
              <a:rPr lang="en-US" altLang="zh-CN" sz="2000" dirty="0" smtClean="0"/>
              <a:t>=1F1F1F1F0E0E0E0E</a:t>
            </a:r>
            <a:endParaRPr lang="en-US" altLang="zh-CN" sz="2000" baseline="-25000" dirty="0"/>
          </a:p>
        </p:txBody>
      </p:sp>
      <p:sp>
        <p:nvSpPr>
          <p:cNvPr id="109575" name="Text Box 7"/>
          <p:cNvSpPr txBox="1">
            <a:spLocks noChangeArrowheads="1"/>
          </p:cNvSpPr>
          <p:nvPr/>
        </p:nvSpPr>
        <p:spPr bwMode="auto">
          <a:xfrm>
            <a:off x="4499430" y="2285992"/>
            <a:ext cx="3958118" cy="707886"/>
          </a:xfrm>
          <a:prstGeom prst="rect">
            <a:avLst/>
          </a:prstGeom>
          <a:noFill/>
          <a:ln w="9525">
            <a:noFill/>
            <a:miter lim="800000"/>
            <a:headEnd/>
            <a:tailEnd/>
          </a:ln>
          <a:effectLst/>
        </p:spPr>
        <p:txBody>
          <a:bodyPr wrap="square" lIns="0" rIns="0">
            <a:spAutoFit/>
          </a:bodyPr>
          <a:lstStyle/>
          <a:p>
            <a:pPr>
              <a:spcBef>
                <a:spcPct val="50000"/>
              </a:spcBef>
            </a:pPr>
            <a:r>
              <a:rPr lang="en-US" altLang="zh-CN" sz="2000" dirty="0"/>
              <a:t>(</a:t>
            </a:r>
            <a:r>
              <a:rPr lang="en-US" altLang="zh-CN" sz="2000" dirty="0" smtClean="0"/>
              <a:t>4)K</a:t>
            </a:r>
            <a:r>
              <a:rPr lang="en-US" altLang="zh-CN" sz="2000" baseline="-25000" dirty="0" smtClean="0"/>
              <a:t>4</a:t>
            </a:r>
            <a:r>
              <a:rPr lang="en-US" altLang="zh-CN" sz="2000" dirty="0" smtClean="0"/>
              <a:t>=E0E0E0E0F1F1F1F1</a:t>
            </a:r>
            <a:endParaRPr lang="en-US" altLang="zh-CN" sz="2000" baseline="-25000" dirty="0" smtClean="0"/>
          </a:p>
          <a:p>
            <a:pPr>
              <a:spcBef>
                <a:spcPct val="50000"/>
              </a:spcBef>
            </a:pPr>
            <a:endParaRPr lang="en-US" altLang="zh-CN" sz="2000" baseline="-25000" dirty="0"/>
          </a:p>
        </p:txBody>
      </p:sp>
      <p:sp>
        <p:nvSpPr>
          <p:cNvPr id="13" name="标题 1"/>
          <p:cNvSpPr>
            <a:spLocks noGrp="1"/>
          </p:cNvSpPr>
          <p:nvPr>
            <p:ph type="title"/>
          </p:nvPr>
        </p:nvSpPr>
        <p:spPr>
          <a:xfrm>
            <a:off x="500034" y="0"/>
            <a:ext cx="8229600" cy="1143000"/>
          </a:xfrm>
        </p:spPr>
        <p:txBody>
          <a:bodyPr/>
          <a:lstStyle/>
          <a:p>
            <a:r>
              <a:rPr lang="en-US" altLang="zh-CN" dirty="0" smtClean="0"/>
              <a:t>DES</a:t>
            </a:r>
            <a:r>
              <a:rPr lang="zh-CN" altLang="en-US" dirty="0" smtClean="0"/>
              <a:t>算法的安全性</a:t>
            </a:r>
            <a:endParaRPr lang="zh-CN" altLang="en-US" dirty="0"/>
          </a:p>
        </p:txBody>
      </p:sp>
      <p:sp>
        <p:nvSpPr>
          <p:cNvPr id="14" name="Rectangle 3"/>
          <p:cNvSpPr txBox="1">
            <a:spLocks noChangeArrowheads="1"/>
          </p:cNvSpPr>
          <p:nvPr/>
        </p:nvSpPr>
        <p:spPr>
          <a:xfrm>
            <a:off x="785786" y="2813954"/>
            <a:ext cx="7772400" cy="990600"/>
          </a:xfrm>
          <a:prstGeom prst="rect">
            <a:avLst/>
          </a:prstGeom>
        </p:spPr>
        <p:txBody>
          <a:bodyPr vert="horz" tIns="0" bIns="0" rtlCol="0">
            <a:noAutofit/>
          </a:bodyPr>
          <a:lstStyle/>
          <a:p>
            <a:pPr marL="342900" lvl="0" indent="-342900">
              <a:spcBef>
                <a:spcPct val="20000"/>
              </a:spcBef>
              <a:buClr>
                <a:schemeClr val="accent1"/>
              </a:buClr>
              <a:buSzPct val="50000"/>
              <a:buFont typeface="Wingdings 2"/>
              <a:buChar char=""/>
            </a:pPr>
            <a:r>
              <a:rPr lang="zh-CN" altLang="en-US" sz="3200" dirty="0" smtClean="0">
                <a:latin typeface="Times New Roman" pitchFamily="18" charset="0"/>
                <a:sym typeface="ZapfDingbats" pitchFamily="82" charset="2"/>
              </a:rPr>
              <a:t>半弱密钥</a:t>
            </a:r>
            <a:r>
              <a:rPr lang="en-US" altLang="zh-CN" sz="3200" dirty="0" smtClean="0">
                <a:latin typeface="Times New Roman" pitchFamily="18" charset="0"/>
                <a:sym typeface="ZapfDingbats" pitchFamily="82" charset="2"/>
              </a:rPr>
              <a:t>: </a:t>
            </a:r>
            <a:r>
              <a:rPr lang="zh-CN" altLang="en-US" sz="3200" dirty="0" smtClean="0">
                <a:latin typeface="Times New Roman" pitchFamily="18" charset="0"/>
                <a:sym typeface="ZapfDingbats" pitchFamily="82" charset="2"/>
              </a:rPr>
              <a:t>存在</a:t>
            </a:r>
            <a:r>
              <a:rPr lang="en-US" altLang="zh-CN" sz="3200" dirty="0" smtClean="0">
                <a:latin typeface="Times New Roman" pitchFamily="18" charset="0"/>
                <a:sym typeface="ZapfDingbats" pitchFamily="82" charset="2"/>
              </a:rPr>
              <a:t>K</a:t>
            </a:r>
            <a:r>
              <a:rPr lang="zh-CN" altLang="en-US" sz="3200" dirty="0" smtClean="0">
                <a:latin typeface="Times New Roman" pitchFamily="18" charset="0"/>
                <a:sym typeface="ZapfDingbats" pitchFamily="82" charset="2"/>
              </a:rPr>
              <a:t>和</a:t>
            </a:r>
            <a:r>
              <a:rPr lang="en-US" altLang="zh-CN" sz="3200" dirty="0" smtClean="0">
                <a:latin typeface="Times New Roman" pitchFamily="18" charset="0"/>
                <a:sym typeface="ZapfDingbats" pitchFamily="82" charset="2"/>
              </a:rPr>
              <a:t>K’</a:t>
            </a:r>
            <a:r>
              <a:rPr lang="zh-CN" altLang="en-US" sz="3200" dirty="0" smtClean="0">
                <a:latin typeface="Times New Roman" pitchFamily="18" charset="0"/>
                <a:sym typeface="ZapfDingbats" pitchFamily="82" charset="2"/>
              </a:rPr>
              <a:t>，使得</a:t>
            </a:r>
            <a:r>
              <a:rPr lang="en-US" altLang="zh-CN" sz="3200" dirty="0" smtClean="0">
                <a:latin typeface="Times New Roman" pitchFamily="18" charset="0"/>
                <a:sym typeface="ZapfDingbats" pitchFamily="82" charset="2"/>
              </a:rPr>
              <a:t>E</a:t>
            </a:r>
            <a:r>
              <a:rPr lang="en-US" altLang="zh-CN" sz="3200" baseline="-25000" dirty="0" smtClean="0">
                <a:latin typeface="Times New Roman" pitchFamily="18" charset="0"/>
                <a:sym typeface="ZapfDingbats" pitchFamily="82" charset="2"/>
              </a:rPr>
              <a:t>K</a:t>
            </a:r>
            <a:r>
              <a:rPr lang="en-US" altLang="zh-CN" sz="3200" dirty="0" smtClean="0">
                <a:latin typeface="Times New Roman" pitchFamily="18" charset="0"/>
                <a:sym typeface="Symbol" pitchFamily="18" charset="2"/>
              </a:rPr>
              <a:t></a:t>
            </a:r>
            <a:r>
              <a:rPr lang="en-US" altLang="zh-CN" sz="3200" dirty="0" smtClean="0">
                <a:latin typeface="Times New Roman" pitchFamily="18" charset="0"/>
                <a:sym typeface="ZapfDingbats" pitchFamily="82" charset="2"/>
              </a:rPr>
              <a:t>E</a:t>
            </a:r>
            <a:r>
              <a:rPr lang="en-US" altLang="zh-CN" sz="3200" baseline="-25000" dirty="0" smtClean="0">
                <a:latin typeface="Times New Roman" pitchFamily="18" charset="0"/>
                <a:sym typeface="ZapfDingbats" pitchFamily="82" charset="2"/>
              </a:rPr>
              <a:t>K’ </a:t>
            </a:r>
            <a:r>
              <a:rPr lang="en-US" altLang="zh-CN" sz="3200" dirty="0" smtClean="0">
                <a:latin typeface="Times New Roman" pitchFamily="18" charset="0"/>
                <a:sym typeface="ZapfDingbats" pitchFamily="82" charset="2"/>
              </a:rPr>
              <a:t>= I</a:t>
            </a:r>
            <a:r>
              <a:rPr lang="zh-CN" altLang="en-US" sz="3200" dirty="0" smtClean="0">
                <a:latin typeface="Times New Roman" pitchFamily="18" charset="0"/>
                <a:sym typeface="ZapfDingbats" pitchFamily="82" charset="2"/>
              </a:rPr>
              <a:t>，</a:t>
            </a:r>
            <a:r>
              <a:rPr lang="en-US" altLang="zh-CN" sz="3200" dirty="0" smtClean="0">
                <a:latin typeface="Times New Roman" pitchFamily="18" charset="0"/>
                <a:sym typeface="ZapfDingbats" pitchFamily="82" charset="2"/>
              </a:rPr>
              <a:t>DES</a:t>
            </a:r>
            <a:r>
              <a:rPr lang="zh-CN" altLang="en-US" sz="3200" dirty="0" smtClean="0">
                <a:latin typeface="Times New Roman" pitchFamily="18" charset="0"/>
                <a:sym typeface="ZapfDingbats" pitchFamily="82" charset="2"/>
              </a:rPr>
              <a:t>存在</a:t>
            </a:r>
            <a:r>
              <a:rPr lang="en-US" altLang="zh-CN" sz="3200" dirty="0" smtClean="0">
                <a:latin typeface="Times New Roman" pitchFamily="18" charset="0"/>
                <a:sym typeface="ZapfDingbats" pitchFamily="82" charset="2"/>
              </a:rPr>
              <a:t>12</a:t>
            </a:r>
            <a:r>
              <a:rPr lang="zh-CN" altLang="en-US" sz="3200" dirty="0" smtClean="0">
                <a:latin typeface="Times New Roman" pitchFamily="18" charset="0"/>
                <a:sym typeface="ZapfDingbats" pitchFamily="82" charset="2"/>
              </a:rPr>
              <a:t>个弱密钥</a:t>
            </a:r>
          </a:p>
        </p:txBody>
      </p:sp>
      <p:grpSp>
        <p:nvGrpSpPr>
          <p:cNvPr id="15" name="Group 15"/>
          <p:cNvGrpSpPr>
            <a:grpSpLocks/>
          </p:cNvGrpSpPr>
          <p:nvPr/>
        </p:nvGrpSpPr>
        <p:grpSpPr bwMode="auto">
          <a:xfrm>
            <a:off x="1071538" y="3786190"/>
            <a:ext cx="7740920" cy="2828925"/>
            <a:chOff x="233" y="1248"/>
            <a:chExt cx="10628" cy="1782"/>
          </a:xfrm>
        </p:grpSpPr>
        <p:sp>
          <p:nvSpPr>
            <p:cNvPr id="16" name="Text Box 3"/>
            <p:cNvSpPr txBox="1">
              <a:spLocks noChangeArrowheads="1"/>
            </p:cNvSpPr>
            <p:nvPr/>
          </p:nvSpPr>
          <p:spPr bwMode="auto">
            <a:xfrm>
              <a:off x="279" y="1248"/>
              <a:ext cx="4696" cy="252"/>
            </a:xfrm>
            <a:prstGeom prst="rect">
              <a:avLst/>
            </a:prstGeom>
            <a:noFill/>
            <a:ln w="9525">
              <a:noFill/>
              <a:miter lim="800000"/>
              <a:headEnd/>
              <a:tailEnd/>
            </a:ln>
            <a:effectLst/>
          </p:spPr>
          <p:txBody>
            <a:bodyPr wrap="square" lIns="0" rIns="0">
              <a:spAutoFit/>
            </a:bodyPr>
            <a:lstStyle/>
            <a:p>
              <a:pPr>
                <a:spcBef>
                  <a:spcPct val="50000"/>
                </a:spcBef>
              </a:pPr>
              <a:r>
                <a:rPr lang="en-US" altLang="zh-CN" sz="2000" dirty="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1)K</a:t>
              </a:r>
              <a:r>
                <a:rPr lang="en-US" altLang="zh-CN" sz="2000" baseline="-25000" dirty="0" smtClean="0">
                  <a:latin typeface="Times New Roman" pitchFamily="18" charset="0"/>
                  <a:cs typeface="Times New Roman" pitchFamily="18" charset="0"/>
                </a:rPr>
                <a:t>1</a:t>
              </a:r>
              <a:r>
                <a:rPr lang="en-US" altLang="zh-CN" sz="2000" dirty="0" smtClean="0">
                  <a:latin typeface="Times New Roman" pitchFamily="18" charset="0"/>
                  <a:cs typeface="Times New Roman" pitchFamily="18" charset="0"/>
                </a:rPr>
                <a:t>=E001E001F101F101</a:t>
              </a:r>
              <a:endParaRPr lang="en-US" altLang="zh-CN" sz="2000" baseline="-25000" dirty="0">
                <a:latin typeface="Times New Roman" pitchFamily="18" charset="0"/>
                <a:cs typeface="Times New Roman" pitchFamily="18" charset="0"/>
              </a:endParaRPr>
            </a:p>
          </p:txBody>
        </p:sp>
        <p:sp>
          <p:nvSpPr>
            <p:cNvPr id="17" name="Text Box 4"/>
            <p:cNvSpPr txBox="1">
              <a:spLocks noChangeArrowheads="1"/>
            </p:cNvSpPr>
            <p:nvPr/>
          </p:nvSpPr>
          <p:spPr bwMode="auto">
            <a:xfrm>
              <a:off x="5317" y="1248"/>
              <a:ext cx="5481" cy="252"/>
            </a:xfrm>
            <a:prstGeom prst="rect">
              <a:avLst/>
            </a:prstGeom>
            <a:noFill/>
            <a:ln w="9525">
              <a:noFill/>
              <a:miter lim="800000"/>
              <a:headEnd/>
              <a:tailEnd/>
            </a:ln>
            <a:effectLst/>
          </p:spPr>
          <p:txBody>
            <a:bodyPr lIns="0" rIns="0">
              <a:spAutoFit/>
            </a:bodyPr>
            <a:lstStyle/>
            <a:p>
              <a:pPr>
                <a:spcBef>
                  <a:spcPct val="50000"/>
                </a:spcBef>
              </a:pPr>
              <a:r>
                <a:rPr lang="en-US" altLang="zh-CN" sz="2000" dirty="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2) K</a:t>
              </a:r>
              <a:r>
                <a:rPr lang="en-US" altLang="zh-CN" sz="2000" baseline="-25000" dirty="0" smtClean="0">
                  <a:latin typeface="Times New Roman" pitchFamily="18" charset="0"/>
                  <a:cs typeface="Times New Roman" pitchFamily="18" charset="0"/>
                </a:rPr>
                <a:t>2</a:t>
              </a:r>
              <a:r>
                <a:rPr lang="en-US" altLang="zh-CN" sz="2000" dirty="0" smtClean="0">
                  <a:latin typeface="Times New Roman" pitchFamily="18" charset="0"/>
                  <a:cs typeface="Times New Roman" pitchFamily="18" charset="0"/>
                </a:rPr>
                <a:t>=01E001E001F101F1</a:t>
              </a:r>
              <a:endParaRPr lang="en-US" altLang="zh-CN" sz="2000" baseline="-25000" dirty="0">
                <a:latin typeface="Times New Roman" pitchFamily="18" charset="0"/>
                <a:cs typeface="Times New Roman" pitchFamily="18" charset="0"/>
              </a:endParaRPr>
            </a:p>
          </p:txBody>
        </p:sp>
        <p:sp>
          <p:nvSpPr>
            <p:cNvPr id="18" name="Text Box 5"/>
            <p:cNvSpPr txBox="1">
              <a:spLocks noChangeArrowheads="1"/>
            </p:cNvSpPr>
            <p:nvPr/>
          </p:nvSpPr>
          <p:spPr bwMode="auto">
            <a:xfrm>
              <a:off x="267" y="1563"/>
              <a:ext cx="5280" cy="252"/>
            </a:xfrm>
            <a:prstGeom prst="rect">
              <a:avLst/>
            </a:prstGeom>
            <a:noFill/>
            <a:ln w="9525">
              <a:noFill/>
              <a:miter lim="800000"/>
              <a:headEnd/>
              <a:tailEnd/>
            </a:ln>
            <a:effectLst/>
          </p:spPr>
          <p:txBody>
            <a:bodyPr lIns="0" rIns="0">
              <a:spAutoFit/>
            </a:bodyPr>
            <a:lstStyle/>
            <a:p>
              <a:pPr>
                <a:spcBef>
                  <a:spcPct val="50000"/>
                </a:spcBef>
              </a:pPr>
              <a:r>
                <a:rPr lang="en-US" altLang="zh-CN" sz="2000" dirty="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3)K</a:t>
              </a:r>
              <a:r>
                <a:rPr lang="en-US" altLang="zh-CN" sz="2000" baseline="-25000" dirty="0" smtClean="0">
                  <a:latin typeface="Times New Roman" pitchFamily="18" charset="0"/>
                  <a:cs typeface="Times New Roman" pitchFamily="18" charset="0"/>
                </a:rPr>
                <a:t>3</a:t>
              </a:r>
              <a:r>
                <a:rPr lang="en-US" altLang="zh-CN" sz="2000" dirty="0" smtClean="0">
                  <a:latin typeface="Times New Roman" pitchFamily="18" charset="0"/>
                  <a:cs typeface="Times New Roman" pitchFamily="18" charset="0"/>
                </a:rPr>
                <a:t>=FE01FE01FE01FE01</a:t>
              </a:r>
              <a:endParaRPr lang="en-US" altLang="zh-CN" sz="2000" baseline="-25000" dirty="0">
                <a:latin typeface="Times New Roman" pitchFamily="18" charset="0"/>
                <a:cs typeface="Times New Roman" pitchFamily="18" charset="0"/>
              </a:endParaRPr>
            </a:p>
          </p:txBody>
        </p:sp>
        <p:sp>
          <p:nvSpPr>
            <p:cNvPr id="19" name="Text Box 6"/>
            <p:cNvSpPr txBox="1">
              <a:spLocks noChangeArrowheads="1"/>
            </p:cNvSpPr>
            <p:nvPr/>
          </p:nvSpPr>
          <p:spPr bwMode="auto">
            <a:xfrm>
              <a:off x="5320" y="1554"/>
              <a:ext cx="5481" cy="252"/>
            </a:xfrm>
            <a:prstGeom prst="rect">
              <a:avLst/>
            </a:prstGeom>
            <a:noFill/>
            <a:ln w="9525">
              <a:noFill/>
              <a:miter lim="800000"/>
              <a:headEnd/>
              <a:tailEnd/>
            </a:ln>
            <a:effectLst/>
          </p:spPr>
          <p:txBody>
            <a:bodyPr lIns="0" rIns="0">
              <a:spAutoFit/>
            </a:bodyPr>
            <a:lstStyle/>
            <a:p>
              <a:pPr>
                <a:spcBef>
                  <a:spcPct val="50000"/>
                </a:spcBef>
              </a:pPr>
              <a:r>
                <a:rPr lang="en-US" altLang="zh-CN" sz="2000" dirty="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4)K</a:t>
              </a:r>
              <a:r>
                <a:rPr lang="en-US" altLang="zh-CN" sz="2000" baseline="-25000" dirty="0" smtClean="0">
                  <a:latin typeface="Times New Roman" pitchFamily="18" charset="0"/>
                  <a:cs typeface="Times New Roman" pitchFamily="18" charset="0"/>
                </a:rPr>
                <a:t>4</a:t>
              </a:r>
              <a:r>
                <a:rPr lang="en-US" altLang="zh-CN" sz="2000" dirty="0" smtClean="0">
                  <a:latin typeface="Times New Roman" pitchFamily="18" charset="0"/>
                  <a:cs typeface="Times New Roman" pitchFamily="18" charset="0"/>
                </a:rPr>
                <a:t>=01FE01FE01FE01FE</a:t>
              </a:r>
              <a:endParaRPr lang="en-US" altLang="zh-CN" sz="2000" baseline="-25000" dirty="0">
                <a:latin typeface="Times New Roman" pitchFamily="18" charset="0"/>
                <a:cs typeface="Times New Roman" pitchFamily="18" charset="0"/>
              </a:endParaRPr>
            </a:p>
          </p:txBody>
        </p:sp>
        <p:sp>
          <p:nvSpPr>
            <p:cNvPr id="20" name="Text Box 7"/>
            <p:cNvSpPr txBox="1">
              <a:spLocks noChangeArrowheads="1"/>
            </p:cNvSpPr>
            <p:nvPr/>
          </p:nvSpPr>
          <p:spPr bwMode="auto">
            <a:xfrm>
              <a:off x="267" y="1878"/>
              <a:ext cx="4414" cy="252"/>
            </a:xfrm>
            <a:prstGeom prst="rect">
              <a:avLst/>
            </a:prstGeom>
            <a:noFill/>
            <a:ln w="9525">
              <a:noFill/>
              <a:miter lim="800000"/>
              <a:headEnd/>
              <a:tailEnd/>
            </a:ln>
            <a:effectLst/>
          </p:spPr>
          <p:txBody>
            <a:bodyPr wrap="square" lIns="0" rIns="0">
              <a:spAutoFit/>
            </a:bodyPr>
            <a:lstStyle/>
            <a:p>
              <a:pPr>
                <a:spcBef>
                  <a:spcPct val="50000"/>
                </a:spcBef>
              </a:pPr>
              <a:r>
                <a:rPr lang="en-US" altLang="zh-CN" sz="2000" dirty="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5)K</a:t>
              </a:r>
              <a:r>
                <a:rPr lang="en-US" altLang="zh-CN" sz="2000" baseline="-25000" dirty="0" smtClean="0">
                  <a:latin typeface="Times New Roman" pitchFamily="18" charset="0"/>
                  <a:cs typeface="Times New Roman" pitchFamily="18" charset="0"/>
                </a:rPr>
                <a:t>5</a:t>
              </a:r>
              <a:r>
                <a:rPr lang="en-US" altLang="zh-CN" sz="2000" dirty="0" smtClean="0">
                  <a:latin typeface="Times New Roman" pitchFamily="18" charset="0"/>
                  <a:cs typeface="Times New Roman" pitchFamily="18" charset="0"/>
                </a:rPr>
                <a:t>=FE1FFE1FFE0EFE0E</a:t>
              </a:r>
              <a:endParaRPr lang="en-US" altLang="zh-CN" sz="2000" baseline="-25000" dirty="0">
                <a:latin typeface="Times New Roman" pitchFamily="18" charset="0"/>
                <a:cs typeface="Times New Roman" pitchFamily="18" charset="0"/>
              </a:endParaRPr>
            </a:p>
          </p:txBody>
        </p:sp>
        <p:sp>
          <p:nvSpPr>
            <p:cNvPr id="21" name="Text Box 8"/>
            <p:cNvSpPr txBox="1">
              <a:spLocks noChangeArrowheads="1"/>
            </p:cNvSpPr>
            <p:nvPr/>
          </p:nvSpPr>
          <p:spPr bwMode="auto">
            <a:xfrm>
              <a:off x="5317" y="1833"/>
              <a:ext cx="5481" cy="252"/>
            </a:xfrm>
            <a:prstGeom prst="rect">
              <a:avLst/>
            </a:prstGeom>
            <a:noFill/>
            <a:ln w="9525">
              <a:noFill/>
              <a:miter lim="800000"/>
              <a:headEnd/>
              <a:tailEnd/>
            </a:ln>
            <a:effectLst/>
          </p:spPr>
          <p:txBody>
            <a:bodyPr lIns="0" rIns="0">
              <a:spAutoFit/>
            </a:bodyPr>
            <a:lstStyle/>
            <a:p>
              <a:pPr>
                <a:spcBef>
                  <a:spcPct val="50000"/>
                </a:spcBef>
              </a:pPr>
              <a:r>
                <a:rPr lang="en-US" altLang="zh-CN" sz="2000" dirty="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6)K</a:t>
              </a:r>
              <a:r>
                <a:rPr lang="en-US" altLang="zh-CN" sz="2000" baseline="-25000" dirty="0" smtClean="0">
                  <a:latin typeface="Times New Roman" pitchFamily="18" charset="0"/>
                  <a:cs typeface="Times New Roman" pitchFamily="18" charset="0"/>
                </a:rPr>
                <a:t>6</a:t>
              </a:r>
              <a:r>
                <a:rPr lang="en-US" altLang="zh-CN" sz="2000" dirty="0" smtClean="0">
                  <a:latin typeface="Times New Roman" pitchFamily="18" charset="0"/>
                  <a:cs typeface="Times New Roman" pitchFamily="18" charset="0"/>
                </a:rPr>
                <a:t>=1FFE1FFE0EFE0EFE</a:t>
              </a:r>
              <a:endParaRPr lang="en-US" altLang="zh-CN" sz="2000" baseline="-25000" dirty="0">
                <a:latin typeface="Times New Roman" pitchFamily="18" charset="0"/>
                <a:cs typeface="Times New Roman" pitchFamily="18" charset="0"/>
              </a:endParaRPr>
            </a:p>
          </p:txBody>
        </p:sp>
        <p:sp>
          <p:nvSpPr>
            <p:cNvPr id="22" name="Text Box 9"/>
            <p:cNvSpPr txBox="1">
              <a:spLocks noChangeArrowheads="1"/>
            </p:cNvSpPr>
            <p:nvPr/>
          </p:nvSpPr>
          <p:spPr bwMode="auto">
            <a:xfrm>
              <a:off x="308" y="2193"/>
              <a:ext cx="5280" cy="252"/>
            </a:xfrm>
            <a:prstGeom prst="rect">
              <a:avLst/>
            </a:prstGeom>
            <a:noFill/>
            <a:ln w="9525">
              <a:noFill/>
              <a:miter lim="800000"/>
              <a:headEnd/>
              <a:tailEnd/>
            </a:ln>
            <a:effectLst/>
          </p:spPr>
          <p:txBody>
            <a:bodyPr lIns="0" rIns="0">
              <a:spAutoFit/>
            </a:bodyPr>
            <a:lstStyle/>
            <a:p>
              <a:pPr>
                <a:spcBef>
                  <a:spcPct val="50000"/>
                </a:spcBef>
              </a:pPr>
              <a:r>
                <a:rPr lang="en-US" altLang="zh-CN" sz="2000" dirty="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7)K</a:t>
              </a:r>
              <a:r>
                <a:rPr lang="en-US" altLang="zh-CN" sz="2000" baseline="-25000" dirty="0" smtClean="0">
                  <a:latin typeface="Times New Roman" pitchFamily="18" charset="0"/>
                  <a:cs typeface="Times New Roman" pitchFamily="18" charset="0"/>
                </a:rPr>
                <a:t>7</a:t>
              </a:r>
              <a:r>
                <a:rPr lang="en-US" altLang="zh-CN" sz="2000" dirty="0" smtClean="0">
                  <a:latin typeface="Times New Roman" pitchFamily="18" charset="0"/>
                  <a:cs typeface="Times New Roman" pitchFamily="18" charset="0"/>
                </a:rPr>
                <a:t>=1FE01FE00EF10EF1</a:t>
              </a:r>
              <a:endParaRPr lang="en-US" altLang="zh-CN" sz="2000" baseline="-25000" dirty="0">
                <a:latin typeface="Times New Roman" pitchFamily="18" charset="0"/>
                <a:cs typeface="Times New Roman" pitchFamily="18" charset="0"/>
              </a:endParaRPr>
            </a:p>
          </p:txBody>
        </p:sp>
        <p:sp>
          <p:nvSpPr>
            <p:cNvPr id="23" name="Text Box 10"/>
            <p:cNvSpPr txBox="1">
              <a:spLocks noChangeArrowheads="1"/>
            </p:cNvSpPr>
            <p:nvPr/>
          </p:nvSpPr>
          <p:spPr bwMode="auto">
            <a:xfrm>
              <a:off x="5299" y="2148"/>
              <a:ext cx="5481" cy="252"/>
            </a:xfrm>
            <a:prstGeom prst="rect">
              <a:avLst/>
            </a:prstGeom>
            <a:noFill/>
            <a:ln w="9525">
              <a:noFill/>
              <a:miter lim="800000"/>
              <a:headEnd/>
              <a:tailEnd/>
            </a:ln>
            <a:effectLst/>
          </p:spPr>
          <p:txBody>
            <a:bodyPr lIns="0" rIns="0">
              <a:spAutoFit/>
            </a:bodyPr>
            <a:lstStyle/>
            <a:p>
              <a:pPr>
                <a:spcBef>
                  <a:spcPct val="50000"/>
                </a:spcBef>
              </a:pPr>
              <a:r>
                <a:rPr lang="en-US" altLang="zh-CN" sz="2000" dirty="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8)K</a:t>
              </a:r>
              <a:r>
                <a:rPr lang="en-US" altLang="zh-CN" sz="2000" baseline="-25000" dirty="0" smtClean="0">
                  <a:latin typeface="Times New Roman" pitchFamily="18" charset="0"/>
                  <a:cs typeface="Times New Roman" pitchFamily="18" charset="0"/>
                </a:rPr>
                <a:t>8</a:t>
              </a:r>
              <a:r>
                <a:rPr lang="en-US" altLang="zh-CN" sz="2000" dirty="0" smtClean="0">
                  <a:latin typeface="Times New Roman" pitchFamily="18" charset="0"/>
                  <a:cs typeface="Times New Roman" pitchFamily="18" charset="0"/>
                </a:rPr>
                <a:t>=E01FE01FF10EF10E</a:t>
              </a:r>
              <a:endParaRPr lang="en-US" altLang="zh-CN" sz="2000" baseline="-25000" dirty="0">
                <a:latin typeface="Times New Roman" pitchFamily="18" charset="0"/>
                <a:cs typeface="Times New Roman" pitchFamily="18" charset="0"/>
              </a:endParaRPr>
            </a:p>
          </p:txBody>
        </p:sp>
        <p:sp>
          <p:nvSpPr>
            <p:cNvPr id="24" name="Text Box 11"/>
            <p:cNvSpPr txBox="1">
              <a:spLocks noChangeArrowheads="1"/>
            </p:cNvSpPr>
            <p:nvPr/>
          </p:nvSpPr>
          <p:spPr bwMode="auto">
            <a:xfrm>
              <a:off x="328" y="2463"/>
              <a:ext cx="5280" cy="252"/>
            </a:xfrm>
            <a:prstGeom prst="rect">
              <a:avLst/>
            </a:prstGeom>
            <a:noFill/>
            <a:ln w="9525">
              <a:noFill/>
              <a:miter lim="800000"/>
              <a:headEnd/>
              <a:tailEnd/>
            </a:ln>
            <a:effectLst/>
          </p:spPr>
          <p:txBody>
            <a:bodyPr lIns="0" rIns="0">
              <a:spAutoFit/>
            </a:bodyPr>
            <a:lstStyle/>
            <a:p>
              <a:pPr>
                <a:spcBef>
                  <a:spcPct val="50000"/>
                </a:spcBef>
              </a:pPr>
              <a:r>
                <a:rPr lang="en-US" altLang="zh-CN" sz="2000" dirty="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9)K</a:t>
              </a:r>
              <a:r>
                <a:rPr lang="en-US" altLang="zh-CN" sz="2000" baseline="-25000" dirty="0" smtClean="0">
                  <a:latin typeface="Times New Roman" pitchFamily="18" charset="0"/>
                  <a:cs typeface="Times New Roman" pitchFamily="18" charset="0"/>
                </a:rPr>
                <a:t>9</a:t>
              </a:r>
              <a:r>
                <a:rPr lang="en-US" altLang="zh-CN" sz="2000" dirty="0" smtClean="0">
                  <a:latin typeface="Times New Roman" pitchFamily="18" charset="0"/>
                  <a:cs typeface="Times New Roman" pitchFamily="18" charset="0"/>
                </a:rPr>
                <a:t>=1F011F010E010E01</a:t>
              </a:r>
              <a:endParaRPr lang="en-US" altLang="zh-CN" sz="2000" baseline="-25000" dirty="0">
                <a:latin typeface="Times New Roman" pitchFamily="18" charset="0"/>
                <a:cs typeface="Times New Roman" pitchFamily="18" charset="0"/>
              </a:endParaRPr>
            </a:p>
          </p:txBody>
        </p:sp>
        <p:sp>
          <p:nvSpPr>
            <p:cNvPr id="25" name="Text Box 12"/>
            <p:cNvSpPr txBox="1">
              <a:spLocks noChangeArrowheads="1"/>
            </p:cNvSpPr>
            <p:nvPr/>
          </p:nvSpPr>
          <p:spPr bwMode="auto">
            <a:xfrm>
              <a:off x="5299" y="2463"/>
              <a:ext cx="5481" cy="252"/>
            </a:xfrm>
            <a:prstGeom prst="rect">
              <a:avLst/>
            </a:prstGeom>
            <a:noFill/>
            <a:ln w="9525">
              <a:noFill/>
              <a:miter lim="800000"/>
              <a:headEnd/>
              <a:tailEnd/>
            </a:ln>
            <a:effectLst/>
          </p:spPr>
          <p:txBody>
            <a:bodyPr lIns="0" rIns="0">
              <a:spAutoFit/>
            </a:bodyPr>
            <a:lstStyle/>
            <a:p>
              <a:pPr>
                <a:spcBef>
                  <a:spcPct val="50000"/>
                </a:spcBef>
              </a:pPr>
              <a:r>
                <a:rPr lang="en-US" altLang="zh-CN" sz="2000" dirty="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10)K</a:t>
              </a:r>
              <a:r>
                <a:rPr lang="en-US" altLang="zh-CN" sz="2000" baseline="-25000" dirty="0" smtClean="0">
                  <a:latin typeface="Times New Roman" pitchFamily="18" charset="0"/>
                  <a:cs typeface="Times New Roman" pitchFamily="18" charset="0"/>
                </a:rPr>
                <a:t>10</a:t>
              </a:r>
              <a:r>
                <a:rPr lang="en-US" altLang="zh-CN" sz="2000" dirty="0" smtClean="0">
                  <a:latin typeface="Times New Roman" pitchFamily="18" charset="0"/>
                  <a:cs typeface="Times New Roman" pitchFamily="18" charset="0"/>
                </a:rPr>
                <a:t>=011F011F010E010E</a:t>
              </a:r>
              <a:endParaRPr lang="en-US" altLang="zh-CN" sz="2000" baseline="-25000" dirty="0">
                <a:latin typeface="Times New Roman" pitchFamily="18" charset="0"/>
                <a:cs typeface="Times New Roman" pitchFamily="18" charset="0"/>
              </a:endParaRPr>
            </a:p>
          </p:txBody>
        </p:sp>
        <p:sp>
          <p:nvSpPr>
            <p:cNvPr id="26" name="Text Box 13"/>
            <p:cNvSpPr txBox="1">
              <a:spLocks noChangeArrowheads="1"/>
            </p:cNvSpPr>
            <p:nvPr/>
          </p:nvSpPr>
          <p:spPr bwMode="auto">
            <a:xfrm>
              <a:off x="233" y="2778"/>
              <a:ext cx="5562" cy="252"/>
            </a:xfrm>
            <a:prstGeom prst="rect">
              <a:avLst/>
            </a:prstGeom>
            <a:noFill/>
            <a:ln w="9525">
              <a:noFill/>
              <a:miter lim="800000"/>
              <a:headEnd/>
              <a:tailEnd/>
            </a:ln>
            <a:effectLst/>
          </p:spPr>
          <p:txBody>
            <a:bodyPr lIns="0" rIns="0">
              <a:spAutoFit/>
            </a:bodyPr>
            <a:lstStyle/>
            <a:p>
              <a:pPr>
                <a:spcBef>
                  <a:spcPct val="50000"/>
                </a:spcBef>
              </a:pPr>
              <a:r>
                <a:rPr lang="en-US" altLang="zh-CN" sz="2000" dirty="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11)K</a:t>
              </a:r>
              <a:r>
                <a:rPr lang="en-US" altLang="zh-CN" sz="2000" baseline="-25000" dirty="0" smtClean="0">
                  <a:latin typeface="Times New Roman" pitchFamily="18" charset="0"/>
                  <a:cs typeface="Times New Roman" pitchFamily="18" charset="0"/>
                </a:rPr>
                <a:t>11</a:t>
              </a:r>
              <a:r>
                <a:rPr lang="en-US" altLang="zh-CN" sz="2000" dirty="0" smtClean="0">
                  <a:latin typeface="Times New Roman" pitchFamily="18" charset="0"/>
                  <a:cs typeface="Times New Roman" pitchFamily="18" charset="0"/>
                </a:rPr>
                <a:t>=FEE0FEE0FEF1FEF1</a:t>
              </a:r>
              <a:endParaRPr lang="en-US" altLang="zh-CN" sz="2000" baseline="-25000" dirty="0">
                <a:latin typeface="Times New Roman" pitchFamily="18" charset="0"/>
                <a:cs typeface="Times New Roman" pitchFamily="18" charset="0"/>
              </a:endParaRPr>
            </a:p>
          </p:txBody>
        </p:sp>
        <p:sp>
          <p:nvSpPr>
            <p:cNvPr id="27" name="Text Box 14"/>
            <p:cNvSpPr txBox="1">
              <a:spLocks noChangeArrowheads="1"/>
            </p:cNvSpPr>
            <p:nvPr/>
          </p:nvSpPr>
          <p:spPr bwMode="auto">
            <a:xfrm>
              <a:off x="5299" y="2770"/>
              <a:ext cx="5562" cy="252"/>
            </a:xfrm>
            <a:prstGeom prst="rect">
              <a:avLst/>
            </a:prstGeom>
            <a:noFill/>
            <a:ln w="9525">
              <a:noFill/>
              <a:miter lim="800000"/>
              <a:headEnd/>
              <a:tailEnd/>
            </a:ln>
            <a:effectLst/>
          </p:spPr>
          <p:txBody>
            <a:bodyPr lIns="0" rIns="0">
              <a:spAutoFit/>
            </a:bodyPr>
            <a:lstStyle/>
            <a:p>
              <a:pPr>
                <a:spcBef>
                  <a:spcPct val="50000"/>
                </a:spcBef>
              </a:pPr>
              <a:r>
                <a:rPr lang="en-US" altLang="zh-CN" sz="2000" dirty="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12)K</a:t>
              </a:r>
              <a:r>
                <a:rPr lang="en-US" altLang="zh-CN" sz="2000" baseline="-25000" dirty="0" smtClean="0">
                  <a:latin typeface="Times New Roman" pitchFamily="18" charset="0"/>
                  <a:cs typeface="Times New Roman" pitchFamily="18" charset="0"/>
                </a:rPr>
                <a:t>12</a:t>
              </a:r>
              <a:r>
                <a:rPr lang="en-US" altLang="zh-CN" sz="2000" dirty="0" smtClean="0">
                  <a:latin typeface="Times New Roman" pitchFamily="18" charset="0"/>
                  <a:cs typeface="Times New Roman" pitchFamily="18" charset="0"/>
                </a:rPr>
                <a:t>=E0FEE0FEF1FEF1FE</a:t>
              </a:r>
              <a:endParaRPr lang="en-US" altLang="zh-CN" sz="2000" baseline="-25000" dirty="0">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additive="base">
                                        <p:cTn id="7" dur="500" fill="hold"/>
                                        <p:tgtEl>
                                          <p:spTgt spid="1095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2"/>
                                        </p:tgtEl>
                                        <p:attrNameLst>
                                          <p:attrName>style.visibility</p:attrName>
                                        </p:attrNameLst>
                                      </p:cBhvr>
                                      <p:to>
                                        <p:strVal val="visible"/>
                                      </p:to>
                                    </p:set>
                                    <p:anim calcmode="lin" valueType="num">
                                      <p:cBhvr additive="base">
                                        <p:cTn id="13" dur="500" fill="hold"/>
                                        <p:tgtEl>
                                          <p:spTgt spid="109572"/>
                                        </p:tgtEl>
                                        <p:attrNameLst>
                                          <p:attrName>ppt_x</p:attrName>
                                        </p:attrNameLst>
                                      </p:cBhvr>
                                      <p:tavLst>
                                        <p:tav tm="0">
                                          <p:val>
                                            <p:strVal val="0-#ppt_w/2"/>
                                          </p:val>
                                        </p:tav>
                                        <p:tav tm="100000">
                                          <p:val>
                                            <p:strVal val="#ppt_x"/>
                                          </p:val>
                                        </p:tav>
                                      </p:tavLst>
                                    </p:anim>
                                    <p:anim calcmode="lin" valueType="num">
                                      <p:cBhvr additive="base">
                                        <p:cTn id="14" dur="500" fill="hold"/>
                                        <p:tgtEl>
                                          <p:spTgt spid="10957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73"/>
                                        </p:tgtEl>
                                        <p:attrNameLst>
                                          <p:attrName>style.visibility</p:attrName>
                                        </p:attrNameLst>
                                      </p:cBhvr>
                                      <p:to>
                                        <p:strVal val="visible"/>
                                      </p:to>
                                    </p:set>
                                    <p:anim calcmode="lin" valueType="num">
                                      <p:cBhvr additive="base">
                                        <p:cTn id="19" dur="500" fill="hold"/>
                                        <p:tgtEl>
                                          <p:spTgt spid="109573"/>
                                        </p:tgtEl>
                                        <p:attrNameLst>
                                          <p:attrName>ppt_x</p:attrName>
                                        </p:attrNameLst>
                                      </p:cBhvr>
                                      <p:tavLst>
                                        <p:tav tm="0">
                                          <p:val>
                                            <p:strVal val="0-#ppt_w/2"/>
                                          </p:val>
                                        </p:tav>
                                        <p:tav tm="100000">
                                          <p:val>
                                            <p:strVal val="#ppt_x"/>
                                          </p:val>
                                        </p:tav>
                                      </p:tavLst>
                                    </p:anim>
                                    <p:anim calcmode="lin" valueType="num">
                                      <p:cBhvr additive="base">
                                        <p:cTn id="20" dur="500" fill="hold"/>
                                        <p:tgtEl>
                                          <p:spTgt spid="10957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9574"/>
                                        </p:tgtEl>
                                        <p:attrNameLst>
                                          <p:attrName>style.visibility</p:attrName>
                                        </p:attrNameLst>
                                      </p:cBhvr>
                                      <p:to>
                                        <p:strVal val="visible"/>
                                      </p:to>
                                    </p:set>
                                    <p:anim calcmode="lin" valueType="num">
                                      <p:cBhvr additive="base">
                                        <p:cTn id="25" dur="500" fill="hold"/>
                                        <p:tgtEl>
                                          <p:spTgt spid="109574"/>
                                        </p:tgtEl>
                                        <p:attrNameLst>
                                          <p:attrName>ppt_x</p:attrName>
                                        </p:attrNameLst>
                                      </p:cBhvr>
                                      <p:tavLst>
                                        <p:tav tm="0">
                                          <p:val>
                                            <p:strVal val="0-#ppt_w/2"/>
                                          </p:val>
                                        </p:tav>
                                        <p:tav tm="100000">
                                          <p:val>
                                            <p:strVal val="#ppt_x"/>
                                          </p:val>
                                        </p:tav>
                                      </p:tavLst>
                                    </p:anim>
                                    <p:anim calcmode="lin" valueType="num">
                                      <p:cBhvr additive="base">
                                        <p:cTn id="26" dur="500" fill="hold"/>
                                        <p:tgtEl>
                                          <p:spTgt spid="10957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9575"/>
                                        </p:tgtEl>
                                        <p:attrNameLst>
                                          <p:attrName>style.visibility</p:attrName>
                                        </p:attrNameLst>
                                      </p:cBhvr>
                                      <p:to>
                                        <p:strVal val="visible"/>
                                      </p:to>
                                    </p:set>
                                    <p:anim calcmode="lin" valueType="num">
                                      <p:cBhvr additive="base">
                                        <p:cTn id="31" dur="500" fill="hold"/>
                                        <p:tgtEl>
                                          <p:spTgt spid="109575"/>
                                        </p:tgtEl>
                                        <p:attrNameLst>
                                          <p:attrName>ppt_x</p:attrName>
                                        </p:attrNameLst>
                                      </p:cBhvr>
                                      <p:tavLst>
                                        <p:tav tm="0">
                                          <p:val>
                                            <p:strVal val="0-#ppt_w/2"/>
                                          </p:val>
                                        </p:tav>
                                        <p:tav tm="100000">
                                          <p:val>
                                            <p:strVal val="#ppt_x"/>
                                          </p:val>
                                        </p:tav>
                                      </p:tavLst>
                                    </p:anim>
                                    <p:anim calcmode="lin" valueType="num">
                                      <p:cBhvr additive="base">
                                        <p:cTn id="32" dur="500" fill="hold"/>
                                        <p:tgtEl>
                                          <p:spTgt spid="10957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autoUpdateAnimBg="0"/>
      <p:bldP spid="109572" grpId="0" autoUpdateAnimBg="0"/>
      <p:bldP spid="109573" grpId="0" autoUpdateAnimBg="0"/>
      <p:bldP spid="109574" grpId="0" autoUpdateAnimBg="0"/>
      <p:bldP spid="109575" grpId="0" autoUpdateAnimBg="0"/>
      <p:bldP spid="14" grpId="0" build="p"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1"/>
          <p:cNvSpPr txBox="1">
            <a:spLocks/>
          </p:cNvSpPr>
          <p:nvPr/>
        </p:nvSpPr>
        <p:spPr>
          <a:xfrm>
            <a:off x="357158" y="500042"/>
            <a:ext cx="8229600" cy="785794"/>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2"/>
                </a:solidFill>
                <a:effectLst/>
                <a:uLnTx/>
                <a:uFillTx/>
                <a:latin typeface="+mj-lt"/>
                <a:ea typeface="+mj-ea"/>
                <a:cs typeface="+mj-cs"/>
              </a:rPr>
              <a:t>DES</a:t>
            </a:r>
            <a:r>
              <a:rPr kumimoji="0" lang="zh-CN" altLang="en-US" sz="4400" b="0" i="0" u="none" strike="noStrike" kern="1200" cap="none" spc="0" normalizeH="0" baseline="0" noProof="0" dirty="0" smtClean="0">
                <a:ln>
                  <a:noFill/>
                </a:ln>
                <a:solidFill>
                  <a:schemeClr val="tx2"/>
                </a:solidFill>
                <a:effectLst/>
                <a:uLnTx/>
                <a:uFillTx/>
                <a:latin typeface="+mj-lt"/>
                <a:ea typeface="+mj-ea"/>
                <a:cs typeface="+mj-cs"/>
              </a:rPr>
              <a:t>算法的安全性</a:t>
            </a:r>
            <a:endParaRPr kumimoji="0" lang="zh-CN" altLang="en-US" sz="4400" b="0" i="0" u="none" strike="noStrike" kern="1200" cap="none" spc="0" normalizeH="0" baseline="0" noProof="0" dirty="0">
              <a:ln>
                <a:noFill/>
              </a:ln>
              <a:solidFill>
                <a:schemeClr val="tx2"/>
              </a:solidFill>
              <a:effectLst/>
              <a:uLnTx/>
              <a:uFillTx/>
              <a:latin typeface="+mj-lt"/>
              <a:ea typeface="+mj-ea"/>
              <a:cs typeface="+mj-cs"/>
            </a:endParaRPr>
          </a:p>
        </p:txBody>
      </p:sp>
      <p:sp>
        <p:nvSpPr>
          <p:cNvPr id="34" name="Rectangle 3"/>
          <p:cNvSpPr txBox="1">
            <a:spLocks noChangeArrowheads="1"/>
          </p:cNvSpPr>
          <p:nvPr/>
        </p:nvSpPr>
        <p:spPr>
          <a:xfrm>
            <a:off x="685800" y="1592934"/>
            <a:ext cx="7772400" cy="642926"/>
          </a:xfrm>
          <a:prstGeom prst="rect">
            <a:avLst/>
          </a:prstGeom>
        </p:spPr>
        <p:txBody>
          <a:bodyPr tIns="0" bIns="0">
            <a:no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Char char=""/>
              <a:tabLst/>
              <a:defRPr/>
            </a:pPr>
            <a:r>
              <a:rPr kumimoji="0" lang="zh-CN" altLang="en-US" sz="3200" b="0" i="0" u="none" strike="noStrike" kern="1200" cap="none" spc="0" normalizeH="0" baseline="0" noProof="0" dirty="0" smtClean="0">
                <a:ln>
                  <a:noFill/>
                </a:ln>
                <a:solidFill>
                  <a:schemeClr val="tx1"/>
                </a:solidFill>
                <a:effectLst/>
                <a:uLnTx/>
                <a:uFillTx/>
                <a:latin typeface="Times New Roman" pitchFamily="18" charset="0"/>
                <a:ea typeface="+mn-ea"/>
                <a:cs typeface="+mn-cs"/>
                <a:sym typeface="ZapfDingbats" pitchFamily="82" charset="2"/>
              </a:rPr>
              <a:t>互补性</a:t>
            </a:r>
          </a:p>
        </p:txBody>
      </p:sp>
      <p:sp>
        <p:nvSpPr>
          <p:cNvPr id="35" name="Rectangle 3"/>
          <p:cNvSpPr txBox="1">
            <a:spLocks noChangeArrowheads="1"/>
          </p:cNvSpPr>
          <p:nvPr/>
        </p:nvSpPr>
        <p:spPr>
          <a:xfrm>
            <a:off x="714348" y="2857496"/>
            <a:ext cx="7772400" cy="642926"/>
          </a:xfrm>
          <a:prstGeom prst="rect">
            <a:avLst/>
          </a:prstGeom>
        </p:spPr>
        <p:txBody>
          <a:bodyPr tIns="0" bIns="0">
            <a:noAutofit/>
          </a:bodyPr>
          <a:lstStyle/>
          <a:p>
            <a:pPr marL="342900" indent="-342900">
              <a:spcBef>
                <a:spcPct val="20000"/>
              </a:spcBef>
              <a:buClr>
                <a:schemeClr val="accent1"/>
              </a:buClr>
              <a:buSzPct val="50000"/>
              <a:buFont typeface="Wingdings 2"/>
              <a:buChar char=""/>
              <a:defRPr/>
            </a:pPr>
            <a:r>
              <a:rPr lang="zh-CN" altLang="en-US" sz="3200" dirty="0" smtClean="0">
                <a:latin typeface="Times New Roman" pitchFamily="18" charset="0"/>
                <a:sym typeface="ZapfDingbats" pitchFamily="82" charset="2"/>
              </a:rPr>
              <a:t>码间相关性</a:t>
            </a:r>
          </a:p>
        </p:txBody>
      </p:sp>
      <p:sp>
        <p:nvSpPr>
          <p:cNvPr id="36" name="Text Box 39"/>
          <p:cNvSpPr txBox="1">
            <a:spLocks noChangeArrowheads="1"/>
          </p:cNvSpPr>
          <p:nvPr/>
        </p:nvSpPr>
        <p:spPr bwMode="auto">
          <a:xfrm>
            <a:off x="1905000" y="3683022"/>
            <a:ext cx="990600" cy="284163"/>
          </a:xfrm>
          <a:prstGeom prst="rect">
            <a:avLst/>
          </a:prstGeom>
          <a:noFill/>
          <a:ln w="9525">
            <a:solidFill>
              <a:schemeClr val="tx1"/>
            </a:solidFill>
            <a:miter lim="800000"/>
            <a:headEnd/>
            <a:tailEnd/>
          </a:ln>
          <a:effectLst/>
        </p:spPr>
        <p:txBody>
          <a:bodyPr lIns="0" tIns="0" rIns="0" bIns="0">
            <a:spAutoFit/>
          </a:bodyPr>
          <a:lstStyle/>
          <a:p>
            <a:pPr algn="ctr">
              <a:spcBef>
                <a:spcPct val="50000"/>
              </a:spcBef>
            </a:pPr>
            <a:r>
              <a:rPr lang="en-US" altLang="zh-CN" sz="1800"/>
              <a:t>S1</a:t>
            </a:r>
          </a:p>
        </p:txBody>
      </p:sp>
      <p:sp>
        <p:nvSpPr>
          <p:cNvPr id="37" name="Text Box 40"/>
          <p:cNvSpPr txBox="1">
            <a:spLocks noChangeArrowheads="1"/>
          </p:cNvSpPr>
          <p:nvPr/>
        </p:nvSpPr>
        <p:spPr bwMode="auto">
          <a:xfrm>
            <a:off x="3429000" y="3683022"/>
            <a:ext cx="990600" cy="284163"/>
          </a:xfrm>
          <a:prstGeom prst="rect">
            <a:avLst/>
          </a:prstGeom>
          <a:noFill/>
          <a:ln w="9525">
            <a:solidFill>
              <a:schemeClr val="tx1"/>
            </a:solidFill>
            <a:miter lim="800000"/>
            <a:headEnd/>
            <a:tailEnd/>
          </a:ln>
          <a:effectLst/>
        </p:spPr>
        <p:txBody>
          <a:bodyPr lIns="0" tIns="0" rIns="0" bIns="0">
            <a:spAutoFit/>
          </a:bodyPr>
          <a:lstStyle/>
          <a:p>
            <a:pPr algn="ctr">
              <a:spcBef>
                <a:spcPct val="50000"/>
              </a:spcBef>
            </a:pPr>
            <a:r>
              <a:rPr lang="en-US" altLang="zh-CN" sz="1800"/>
              <a:t>S2</a:t>
            </a:r>
          </a:p>
        </p:txBody>
      </p:sp>
      <p:sp>
        <p:nvSpPr>
          <p:cNvPr id="38" name="Text Box 41"/>
          <p:cNvSpPr txBox="1">
            <a:spLocks noChangeArrowheads="1"/>
          </p:cNvSpPr>
          <p:nvPr/>
        </p:nvSpPr>
        <p:spPr bwMode="auto">
          <a:xfrm>
            <a:off x="6324600" y="3683022"/>
            <a:ext cx="990600" cy="284163"/>
          </a:xfrm>
          <a:prstGeom prst="rect">
            <a:avLst/>
          </a:prstGeom>
          <a:noFill/>
          <a:ln w="9525">
            <a:solidFill>
              <a:schemeClr val="tx1"/>
            </a:solidFill>
            <a:miter lim="800000"/>
            <a:headEnd/>
            <a:tailEnd/>
          </a:ln>
          <a:effectLst/>
        </p:spPr>
        <p:txBody>
          <a:bodyPr lIns="0" tIns="0" rIns="0" bIns="0">
            <a:spAutoFit/>
          </a:bodyPr>
          <a:lstStyle/>
          <a:p>
            <a:pPr algn="ctr">
              <a:spcBef>
                <a:spcPct val="50000"/>
              </a:spcBef>
            </a:pPr>
            <a:r>
              <a:rPr lang="en-US" altLang="zh-CN" sz="1800"/>
              <a:t>S8</a:t>
            </a:r>
          </a:p>
        </p:txBody>
      </p:sp>
      <p:sp>
        <p:nvSpPr>
          <p:cNvPr id="39" name="Text Box 42"/>
          <p:cNvSpPr txBox="1">
            <a:spLocks noChangeArrowheads="1"/>
          </p:cNvSpPr>
          <p:nvPr/>
        </p:nvSpPr>
        <p:spPr bwMode="auto">
          <a:xfrm>
            <a:off x="4876800" y="3606822"/>
            <a:ext cx="990600" cy="365125"/>
          </a:xfrm>
          <a:prstGeom prst="rect">
            <a:avLst/>
          </a:prstGeom>
          <a:noFill/>
          <a:ln w="9525">
            <a:noFill/>
            <a:miter lim="800000"/>
            <a:headEnd/>
            <a:tailEnd/>
          </a:ln>
          <a:effectLst/>
        </p:spPr>
        <p:txBody>
          <a:bodyPr lIns="0" tIns="0" rIns="0" bIns="0">
            <a:spAutoFit/>
          </a:bodyPr>
          <a:lstStyle/>
          <a:p>
            <a:pPr algn="ctr">
              <a:spcBef>
                <a:spcPct val="50000"/>
              </a:spcBef>
            </a:pPr>
            <a:r>
              <a:rPr lang="en-US" altLang="zh-CN" b="1"/>
              <a:t>......</a:t>
            </a:r>
          </a:p>
        </p:txBody>
      </p:sp>
      <p:sp>
        <p:nvSpPr>
          <p:cNvPr id="40" name="Rectangle 62"/>
          <p:cNvSpPr>
            <a:spLocks noChangeArrowheads="1"/>
          </p:cNvSpPr>
          <p:nvPr/>
        </p:nvSpPr>
        <p:spPr bwMode="auto">
          <a:xfrm>
            <a:off x="838200" y="4368822"/>
            <a:ext cx="533400" cy="384175"/>
          </a:xfrm>
          <a:prstGeom prst="rect">
            <a:avLst/>
          </a:prstGeom>
          <a:solidFill>
            <a:srgbClr val="FFFFFF"/>
          </a:solidFill>
          <a:ln w="9525">
            <a:noFill/>
            <a:miter lim="800000"/>
            <a:headEnd/>
            <a:tailEnd/>
          </a:ln>
        </p:spPr>
        <p:txBody>
          <a:bodyPr/>
          <a:lstStyle/>
          <a:p>
            <a:pPr algn="ctr" eaLnBrk="0" hangingPunct="0"/>
            <a:r>
              <a:rPr kumimoji="0" lang="en-US" altLang="zh-CN" sz="1600" b="1" i="1" dirty="0"/>
              <a:t>P</a:t>
            </a:r>
            <a:r>
              <a:rPr kumimoji="0" lang="en-US" altLang="zh-CN" sz="1600" b="1" baseline="-25000" dirty="0"/>
              <a:t>       </a:t>
            </a:r>
          </a:p>
        </p:txBody>
      </p:sp>
      <p:grpSp>
        <p:nvGrpSpPr>
          <p:cNvPr id="41" name="Group 73"/>
          <p:cNvGrpSpPr>
            <a:grpSpLocks/>
          </p:cNvGrpSpPr>
          <p:nvPr/>
        </p:nvGrpSpPr>
        <p:grpSpPr bwMode="auto">
          <a:xfrm>
            <a:off x="1905000" y="3987822"/>
            <a:ext cx="5776913" cy="427038"/>
            <a:chOff x="1200" y="3216"/>
            <a:chExt cx="3639" cy="269"/>
          </a:xfrm>
        </p:grpSpPr>
        <p:sp>
          <p:nvSpPr>
            <p:cNvPr id="42" name="Text Box 61"/>
            <p:cNvSpPr txBox="1">
              <a:spLocks noChangeArrowheads="1"/>
            </p:cNvSpPr>
            <p:nvPr/>
          </p:nvSpPr>
          <p:spPr bwMode="auto">
            <a:xfrm>
              <a:off x="3072" y="3216"/>
              <a:ext cx="624" cy="230"/>
            </a:xfrm>
            <a:prstGeom prst="rect">
              <a:avLst/>
            </a:prstGeom>
            <a:noFill/>
            <a:ln w="9525">
              <a:noFill/>
              <a:miter lim="800000"/>
              <a:headEnd/>
              <a:tailEnd/>
            </a:ln>
            <a:effectLst/>
          </p:spPr>
          <p:txBody>
            <a:bodyPr lIns="0" tIns="0" rIns="0" bIns="0">
              <a:spAutoFit/>
            </a:bodyPr>
            <a:lstStyle/>
            <a:p>
              <a:pPr algn="ctr">
                <a:spcBef>
                  <a:spcPct val="50000"/>
                </a:spcBef>
              </a:pPr>
              <a:r>
                <a:rPr lang="en-US" altLang="zh-CN" b="1"/>
                <a:t>......</a:t>
              </a:r>
            </a:p>
          </p:txBody>
        </p:sp>
        <p:grpSp>
          <p:nvGrpSpPr>
            <p:cNvPr id="43" name="Group 72"/>
            <p:cNvGrpSpPr>
              <a:grpSpLocks/>
            </p:cNvGrpSpPr>
            <p:nvPr/>
          </p:nvGrpSpPr>
          <p:grpSpPr bwMode="auto">
            <a:xfrm>
              <a:off x="1200" y="3216"/>
              <a:ext cx="3639" cy="269"/>
              <a:chOff x="1200" y="3216"/>
              <a:chExt cx="3639" cy="269"/>
            </a:xfrm>
          </p:grpSpPr>
          <p:sp>
            <p:nvSpPr>
              <p:cNvPr id="44" name="Line 54"/>
              <p:cNvSpPr>
                <a:spLocks noChangeShapeType="1"/>
              </p:cNvSpPr>
              <p:nvPr/>
            </p:nvSpPr>
            <p:spPr bwMode="auto">
              <a:xfrm>
                <a:off x="4128" y="3216"/>
                <a:ext cx="0" cy="96"/>
              </a:xfrm>
              <a:prstGeom prst="line">
                <a:avLst/>
              </a:prstGeom>
              <a:noFill/>
              <a:ln w="9525">
                <a:solidFill>
                  <a:schemeClr val="tx1"/>
                </a:solidFill>
                <a:round/>
                <a:headEnd/>
                <a:tailEnd type="triangle" w="med" len="med"/>
              </a:ln>
              <a:effectLst/>
            </p:spPr>
            <p:txBody>
              <a:bodyPr/>
              <a:lstStyle/>
              <a:p>
                <a:endParaRPr lang="zh-CN" altLang="en-US"/>
              </a:p>
            </p:txBody>
          </p:sp>
          <p:sp>
            <p:nvSpPr>
              <p:cNvPr id="45" name="Line 55"/>
              <p:cNvSpPr>
                <a:spLocks noChangeShapeType="1"/>
              </p:cNvSpPr>
              <p:nvPr/>
            </p:nvSpPr>
            <p:spPr bwMode="auto">
              <a:xfrm>
                <a:off x="4224" y="3216"/>
                <a:ext cx="0" cy="96"/>
              </a:xfrm>
              <a:prstGeom prst="line">
                <a:avLst/>
              </a:prstGeom>
              <a:noFill/>
              <a:ln w="9525">
                <a:solidFill>
                  <a:schemeClr val="tx1"/>
                </a:solidFill>
                <a:round/>
                <a:headEnd/>
                <a:tailEnd type="triangle" w="med" len="med"/>
              </a:ln>
              <a:effectLst/>
            </p:spPr>
            <p:txBody>
              <a:bodyPr/>
              <a:lstStyle/>
              <a:p>
                <a:endParaRPr lang="zh-CN" altLang="en-US"/>
              </a:p>
            </p:txBody>
          </p:sp>
          <p:sp>
            <p:nvSpPr>
              <p:cNvPr id="46" name="Line 56"/>
              <p:cNvSpPr>
                <a:spLocks noChangeShapeType="1"/>
              </p:cNvSpPr>
              <p:nvPr/>
            </p:nvSpPr>
            <p:spPr bwMode="auto">
              <a:xfrm>
                <a:off x="4368" y="3216"/>
                <a:ext cx="0" cy="96"/>
              </a:xfrm>
              <a:prstGeom prst="line">
                <a:avLst/>
              </a:prstGeom>
              <a:noFill/>
              <a:ln w="9525">
                <a:solidFill>
                  <a:schemeClr val="tx1"/>
                </a:solidFill>
                <a:round/>
                <a:headEnd/>
                <a:tailEnd type="triangle" w="med" len="med"/>
              </a:ln>
              <a:effectLst/>
            </p:spPr>
            <p:txBody>
              <a:bodyPr/>
              <a:lstStyle/>
              <a:p>
                <a:endParaRPr lang="zh-CN" altLang="en-US"/>
              </a:p>
            </p:txBody>
          </p:sp>
          <p:sp>
            <p:nvSpPr>
              <p:cNvPr id="47" name="Line 57"/>
              <p:cNvSpPr>
                <a:spLocks noChangeShapeType="1"/>
              </p:cNvSpPr>
              <p:nvPr/>
            </p:nvSpPr>
            <p:spPr bwMode="auto">
              <a:xfrm>
                <a:off x="4512" y="3216"/>
                <a:ext cx="0" cy="96"/>
              </a:xfrm>
              <a:prstGeom prst="line">
                <a:avLst/>
              </a:prstGeom>
              <a:noFill/>
              <a:ln w="9525">
                <a:solidFill>
                  <a:schemeClr val="tx1"/>
                </a:solidFill>
                <a:round/>
                <a:headEnd/>
                <a:tailEnd type="triangle" w="med" len="med"/>
              </a:ln>
              <a:effectLst/>
            </p:spPr>
            <p:txBody>
              <a:bodyPr/>
              <a:lstStyle/>
              <a:p>
                <a:endParaRPr lang="zh-CN" altLang="en-US"/>
              </a:p>
            </p:txBody>
          </p:sp>
          <p:grpSp>
            <p:nvGrpSpPr>
              <p:cNvPr id="48" name="Group 71"/>
              <p:cNvGrpSpPr>
                <a:grpSpLocks/>
              </p:cNvGrpSpPr>
              <p:nvPr/>
            </p:nvGrpSpPr>
            <p:grpSpPr bwMode="auto">
              <a:xfrm>
                <a:off x="1200" y="3216"/>
                <a:ext cx="1689" cy="269"/>
                <a:chOff x="1200" y="3216"/>
                <a:chExt cx="1689" cy="269"/>
              </a:xfrm>
            </p:grpSpPr>
            <p:sp>
              <p:nvSpPr>
                <p:cNvPr id="50" name="Line 50"/>
                <p:cNvSpPr>
                  <a:spLocks noChangeShapeType="1"/>
                </p:cNvSpPr>
                <p:nvPr/>
              </p:nvSpPr>
              <p:spPr bwMode="auto">
                <a:xfrm>
                  <a:off x="2352" y="3216"/>
                  <a:ext cx="0" cy="96"/>
                </a:xfrm>
                <a:prstGeom prst="line">
                  <a:avLst/>
                </a:prstGeom>
                <a:noFill/>
                <a:ln w="9525">
                  <a:solidFill>
                    <a:schemeClr val="tx1"/>
                  </a:solidFill>
                  <a:round/>
                  <a:headEnd/>
                  <a:tailEnd type="triangle" w="med" len="med"/>
                </a:ln>
                <a:effectLst/>
              </p:spPr>
              <p:txBody>
                <a:bodyPr/>
                <a:lstStyle/>
                <a:p>
                  <a:endParaRPr lang="zh-CN" altLang="en-US"/>
                </a:p>
              </p:txBody>
            </p:sp>
            <p:sp>
              <p:nvSpPr>
                <p:cNvPr id="51" name="Line 51"/>
                <p:cNvSpPr>
                  <a:spLocks noChangeShapeType="1"/>
                </p:cNvSpPr>
                <p:nvPr/>
              </p:nvSpPr>
              <p:spPr bwMode="auto">
                <a:xfrm>
                  <a:off x="2448" y="3216"/>
                  <a:ext cx="0" cy="96"/>
                </a:xfrm>
                <a:prstGeom prst="line">
                  <a:avLst/>
                </a:prstGeom>
                <a:noFill/>
                <a:ln w="9525">
                  <a:solidFill>
                    <a:schemeClr val="tx1"/>
                  </a:solidFill>
                  <a:round/>
                  <a:headEnd/>
                  <a:tailEnd type="triangle" w="med" len="med"/>
                </a:ln>
                <a:effectLst/>
              </p:spPr>
              <p:txBody>
                <a:bodyPr/>
                <a:lstStyle/>
                <a:p>
                  <a:endParaRPr lang="zh-CN" altLang="en-US"/>
                </a:p>
              </p:txBody>
            </p:sp>
            <p:sp>
              <p:nvSpPr>
                <p:cNvPr id="52" name="Line 52"/>
                <p:cNvSpPr>
                  <a:spLocks noChangeShapeType="1"/>
                </p:cNvSpPr>
                <p:nvPr/>
              </p:nvSpPr>
              <p:spPr bwMode="auto">
                <a:xfrm>
                  <a:off x="2544" y="3216"/>
                  <a:ext cx="0" cy="96"/>
                </a:xfrm>
                <a:prstGeom prst="line">
                  <a:avLst/>
                </a:prstGeom>
                <a:noFill/>
                <a:ln w="9525">
                  <a:solidFill>
                    <a:schemeClr val="tx1"/>
                  </a:solidFill>
                  <a:round/>
                  <a:headEnd/>
                  <a:tailEnd type="triangle" w="med" len="med"/>
                </a:ln>
                <a:effectLst/>
              </p:spPr>
              <p:txBody>
                <a:bodyPr/>
                <a:lstStyle/>
                <a:p>
                  <a:endParaRPr lang="zh-CN" altLang="en-US"/>
                </a:p>
              </p:txBody>
            </p:sp>
            <p:sp>
              <p:nvSpPr>
                <p:cNvPr id="53" name="Line 53"/>
                <p:cNvSpPr>
                  <a:spLocks noChangeShapeType="1"/>
                </p:cNvSpPr>
                <p:nvPr/>
              </p:nvSpPr>
              <p:spPr bwMode="auto">
                <a:xfrm>
                  <a:off x="2640" y="3216"/>
                  <a:ext cx="0" cy="96"/>
                </a:xfrm>
                <a:prstGeom prst="line">
                  <a:avLst/>
                </a:prstGeom>
                <a:noFill/>
                <a:ln w="9525">
                  <a:solidFill>
                    <a:schemeClr val="tx1"/>
                  </a:solidFill>
                  <a:round/>
                  <a:headEnd/>
                  <a:tailEnd type="triangle" w="med" len="med"/>
                </a:ln>
                <a:effectLst/>
              </p:spPr>
              <p:txBody>
                <a:bodyPr/>
                <a:lstStyle/>
                <a:p>
                  <a:endParaRPr lang="zh-CN" altLang="en-US"/>
                </a:p>
              </p:txBody>
            </p:sp>
            <p:grpSp>
              <p:nvGrpSpPr>
                <p:cNvPr id="54" name="Group 70"/>
                <p:cNvGrpSpPr>
                  <a:grpSpLocks/>
                </p:cNvGrpSpPr>
                <p:nvPr/>
              </p:nvGrpSpPr>
              <p:grpSpPr bwMode="auto">
                <a:xfrm>
                  <a:off x="1200" y="3216"/>
                  <a:ext cx="720" cy="269"/>
                  <a:chOff x="1200" y="3216"/>
                  <a:chExt cx="720" cy="269"/>
                </a:xfrm>
              </p:grpSpPr>
              <p:sp>
                <p:nvSpPr>
                  <p:cNvPr id="56" name="Line 46"/>
                  <p:cNvSpPr>
                    <a:spLocks noChangeShapeType="1"/>
                  </p:cNvSpPr>
                  <p:nvPr/>
                </p:nvSpPr>
                <p:spPr bwMode="auto">
                  <a:xfrm>
                    <a:off x="1344" y="3216"/>
                    <a:ext cx="0" cy="96"/>
                  </a:xfrm>
                  <a:prstGeom prst="line">
                    <a:avLst/>
                  </a:prstGeom>
                  <a:noFill/>
                  <a:ln w="9525">
                    <a:solidFill>
                      <a:schemeClr val="tx1"/>
                    </a:solidFill>
                    <a:round/>
                    <a:headEnd/>
                    <a:tailEnd type="triangle" w="med" len="med"/>
                  </a:ln>
                  <a:effectLst/>
                </p:spPr>
                <p:txBody>
                  <a:bodyPr/>
                  <a:lstStyle/>
                  <a:p>
                    <a:endParaRPr lang="zh-CN" altLang="en-US"/>
                  </a:p>
                </p:txBody>
              </p:sp>
              <p:sp>
                <p:nvSpPr>
                  <p:cNvPr id="57" name="Line 47"/>
                  <p:cNvSpPr>
                    <a:spLocks noChangeShapeType="1"/>
                  </p:cNvSpPr>
                  <p:nvPr/>
                </p:nvSpPr>
                <p:spPr bwMode="auto">
                  <a:xfrm>
                    <a:off x="1488" y="3216"/>
                    <a:ext cx="0" cy="96"/>
                  </a:xfrm>
                  <a:prstGeom prst="line">
                    <a:avLst/>
                  </a:prstGeom>
                  <a:noFill/>
                  <a:ln w="9525">
                    <a:solidFill>
                      <a:schemeClr val="tx1"/>
                    </a:solidFill>
                    <a:round/>
                    <a:headEnd/>
                    <a:tailEnd type="triangle" w="med" len="med"/>
                  </a:ln>
                  <a:effectLst/>
                </p:spPr>
                <p:txBody>
                  <a:bodyPr/>
                  <a:lstStyle/>
                  <a:p>
                    <a:endParaRPr lang="zh-CN" altLang="en-US"/>
                  </a:p>
                </p:txBody>
              </p:sp>
              <p:sp>
                <p:nvSpPr>
                  <p:cNvPr id="58" name="Line 48"/>
                  <p:cNvSpPr>
                    <a:spLocks noChangeShapeType="1"/>
                  </p:cNvSpPr>
                  <p:nvPr/>
                </p:nvSpPr>
                <p:spPr bwMode="auto">
                  <a:xfrm>
                    <a:off x="1605" y="3216"/>
                    <a:ext cx="0" cy="96"/>
                  </a:xfrm>
                  <a:prstGeom prst="line">
                    <a:avLst/>
                  </a:prstGeom>
                  <a:noFill/>
                  <a:ln w="9525">
                    <a:solidFill>
                      <a:schemeClr val="tx1"/>
                    </a:solidFill>
                    <a:round/>
                    <a:headEnd/>
                    <a:tailEnd type="triangle" w="med" len="med"/>
                  </a:ln>
                  <a:effectLst/>
                </p:spPr>
                <p:txBody>
                  <a:bodyPr/>
                  <a:lstStyle/>
                  <a:p>
                    <a:endParaRPr lang="zh-CN" altLang="en-US"/>
                  </a:p>
                </p:txBody>
              </p:sp>
              <p:sp>
                <p:nvSpPr>
                  <p:cNvPr id="59" name="Line 49"/>
                  <p:cNvSpPr>
                    <a:spLocks noChangeShapeType="1"/>
                  </p:cNvSpPr>
                  <p:nvPr/>
                </p:nvSpPr>
                <p:spPr bwMode="auto">
                  <a:xfrm>
                    <a:off x="1728" y="3216"/>
                    <a:ext cx="0" cy="96"/>
                  </a:xfrm>
                  <a:prstGeom prst="line">
                    <a:avLst/>
                  </a:prstGeom>
                  <a:noFill/>
                  <a:ln w="9525">
                    <a:solidFill>
                      <a:schemeClr val="tx1"/>
                    </a:solidFill>
                    <a:round/>
                    <a:headEnd/>
                    <a:tailEnd type="triangle" w="med" len="med"/>
                  </a:ln>
                  <a:effectLst/>
                </p:spPr>
                <p:txBody>
                  <a:bodyPr/>
                  <a:lstStyle/>
                  <a:p>
                    <a:endParaRPr lang="zh-CN" altLang="en-US"/>
                  </a:p>
                </p:txBody>
              </p:sp>
              <p:sp>
                <p:nvSpPr>
                  <p:cNvPr id="60" name="Text Box 58"/>
                  <p:cNvSpPr txBox="1">
                    <a:spLocks noChangeArrowheads="1"/>
                  </p:cNvSpPr>
                  <p:nvPr/>
                </p:nvSpPr>
                <p:spPr bwMode="auto">
                  <a:xfrm>
                    <a:off x="1200" y="3312"/>
                    <a:ext cx="720" cy="173"/>
                  </a:xfrm>
                  <a:prstGeom prst="rect">
                    <a:avLst/>
                  </a:prstGeom>
                  <a:noFill/>
                  <a:ln w="9525">
                    <a:noFill/>
                    <a:miter lim="800000"/>
                    <a:headEnd/>
                    <a:tailEnd/>
                  </a:ln>
                  <a:effectLst/>
                </p:spPr>
                <p:txBody>
                  <a:bodyPr lIns="0" tIns="0" rIns="0" bIns="0">
                    <a:spAutoFit/>
                  </a:bodyPr>
                  <a:lstStyle/>
                  <a:p>
                    <a:pPr>
                      <a:spcBef>
                        <a:spcPct val="50000"/>
                      </a:spcBef>
                    </a:pPr>
                    <a:r>
                      <a:rPr lang="en-US" altLang="zh-CN" sz="1800"/>
                      <a:t>    </a:t>
                    </a:r>
                    <a:r>
                      <a:rPr lang="en-US" altLang="zh-CN" sz="1400"/>
                      <a:t>1  2  3  4</a:t>
                    </a:r>
                  </a:p>
                </p:txBody>
              </p:sp>
            </p:grpSp>
            <p:sp>
              <p:nvSpPr>
                <p:cNvPr id="55" name="Text Box 59"/>
                <p:cNvSpPr txBox="1">
                  <a:spLocks noChangeArrowheads="1"/>
                </p:cNvSpPr>
                <p:nvPr/>
              </p:nvSpPr>
              <p:spPr bwMode="auto">
                <a:xfrm>
                  <a:off x="2169" y="3312"/>
                  <a:ext cx="720" cy="173"/>
                </a:xfrm>
                <a:prstGeom prst="rect">
                  <a:avLst/>
                </a:prstGeom>
                <a:noFill/>
                <a:ln w="9525">
                  <a:noFill/>
                  <a:miter lim="800000"/>
                  <a:headEnd/>
                  <a:tailEnd/>
                </a:ln>
                <a:effectLst/>
              </p:spPr>
              <p:txBody>
                <a:bodyPr lIns="0" tIns="0" rIns="0" bIns="0">
                  <a:spAutoFit/>
                </a:bodyPr>
                <a:lstStyle/>
                <a:p>
                  <a:pPr>
                    <a:spcBef>
                      <a:spcPct val="50000"/>
                    </a:spcBef>
                  </a:pPr>
                  <a:r>
                    <a:rPr lang="en-US" altLang="zh-CN" sz="1800"/>
                    <a:t>    </a:t>
                  </a:r>
                  <a:r>
                    <a:rPr lang="en-US" altLang="zh-CN" sz="1400"/>
                    <a:t>5  6  7 8</a:t>
                  </a:r>
                </a:p>
              </p:txBody>
            </p:sp>
          </p:grpSp>
          <p:sp>
            <p:nvSpPr>
              <p:cNvPr id="49" name="Text Box 63"/>
              <p:cNvSpPr txBox="1">
                <a:spLocks noChangeArrowheads="1"/>
              </p:cNvSpPr>
              <p:nvPr/>
            </p:nvSpPr>
            <p:spPr bwMode="auto">
              <a:xfrm>
                <a:off x="3927" y="3300"/>
                <a:ext cx="912" cy="173"/>
              </a:xfrm>
              <a:prstGeom prst="rect">
                <a:avLst/>
              </a:prstGeom>
              <a:noFill/>
              <a:ln w="9525">
                <a:noFill/>
                <a:miter lim="800000"/>
                <a:headEnd/>
                <a:tailEnd/>
              </a:ln>
              <a:effectLst/>
            </p:spPr>
            <p:txBody>
              <a:bodyPr lIns="0" tIns="0" rIns="0" bIns="0">
                <a:spAutoFit/>
              </a:bodyPr>
              <a:lstStyle/>
              <a:p>
                <a:pPr>
                  <a:spcBef>
                    <a:spcPct val="50000"/>
                  </a:spcBef>
                </a:pPr>
                <a:r>
                  <a:rPr lang="en-US" altLang="zh-CN" sz="1800"/>
                  <a:t>    </a:t>
                </a:r>
                <a:r>
                  <a:rPr lang="en-US" altLang="zh-CN" sz="1400"/>
                  <a:t>29 30 31 32</a:t>
                </a:r>
              </a:p>
            </p:txBody>
          </p:sp>
        </p:grpSp>
      </p:grpSp>
      <p:grpSp>
        <p:nvGrpSpPr>
          <p:cNvPr id="61" name="Group 74"/>
          <p:cNvGrpSpPr>
            <a:grpSpLocks/>
          </p:cNvGrpSpPr>
          <p:nvPr/>
        </p:nvGrpSpPr>
        <p:grpSpPr bwMode="auto">
          <a:xfrm>
            <a:off x="1752600" y="4292622"/>
            <a:ext cx="5951560" cy="427038"/>
            <a:chOff x="1104" y="3408"/>
            <a:chExt cx="3749" cy="269"/>
          </a:xfrm>
        </p:grpSpPr>
        <p:sp>
          <p:nvSpPr>
            <p:cNvPr id="62" name="Text Box 64"/>
            <p:cNvSpPr txBox="1">
              <a:spLocks noChangeArrowheads="1"/>
            </p:cNvSpPr>
            <p:nvPr/>
          </p:nvSpPr>
          <p:spPr bwMode="auto">
            <a:xfrm>
              <a:off x="1104" y="3540"/>
              <a:ext cx="912" cy="134"/>
            </a:xfrm>
            <a:prstGeom prst="rect">
              <a:avLst/>
            </a:prstGeom>
            <a:noFill/>
            <a:ln w="9525">
              <a:noFill/>
              <a:miter lim="800000"/>
              <a:headEnd/>
              <a:tailEnd/>
            </a:ln>
            <a:effectLst/>
          </p:spPr>
          <p:txBody>
            <a:bodyPr lIns="0" tIns="0" rIns="0" bIns="0">
              <a:spAutoFit/>
            </a:bodyPr>
            <a:lstStyle/>
            <a:p>
              <a:pPr>
                <a:spcBef>
                  <a:spcPct val="50000"/>
                </a:spcBef>
              </a:pPr>
              <a:r>
                <a:rPr lang="en-US" altLang="zh-CN" sz="1400" dirty="0"/>
                <a:t>     16  7  20  21</a:t>
              </a:r>
              <a:endParaRPr lang="en-US" altLang="zh-CN" sz="1400" dirty="0">
                <a:solidFill>
                  <a:srgbClr val="FF0000"/>
                </a:solidFill>
              </a:endParaRPr>
            </a:p>
          </p:txBody>
        </p:sp>
        <p:sp>
          <p:nvSpPr>
            <p:cNvPr id="63" name="Text Box 65"/>
            <p:cNvSpPr txBox="1">
              <a:spLocks noChangeArrowheads="1"/>
            </p:cNvSpPr>
            <p:nvPr/>
          </p:nvSpPr>
          <p:spPr bwMode="auto">
            <a:xfrm>
              <a:off x="2078" y="3504"/>
              <a:ext cx="912" cy="173"/>
            </a:xfrm>
            <a:prstGeom prst="rect">
              <a:avLst/>
            </a:prstGeom>
            <a:noFill/>
            <a:ln w="9525">
              <a:noFill/>
              <a:miter lim="800000"/>
              <a:headEnd/>
              <a:tailEnd/>
            </a:ln>
            <a:effectLst/>
          </p:spPr>
          <p:txBody>
            <a:bodyPr lIns="0" tIns="0" rIns="0" bIns="0">
              <a:spAutoFit/>
            </a:bodyPr>
            <a:lstStyle/>
            <a:p>
              <a:pPr>
                <a:spcBef>
                  <a:spcPct val="50000"/>
                </a:spcBef>
              </a:pPr>
              <a:r>
                <a:rPr lang="en-US" altLang="zh-CN" sz="1800" dirty="0"/>
                <a:t>    </a:t>
              </a:r>
              <a:r>
                <a:rPr lang="en-US" altLang="zh-CN" sz="1400" dirty="0"/>
                <a:t>29  12  28  17</a:t>
              </a:r>
            </a:p>
          </p:txBody>
        </p:sp>
        <p:sp>
          <p:nvSpPr>
            <p:cNvPr id="64" name="Text Box 66"/>
            <p:cNvSpPr txBox="1">
              <a:spLocks noChangeArrowheads="1"/>
            </p:cNvSpPr>
            <p:nvPr/>
          </p:nvSpPr>
          <p:spPr bwMode="auto">
            <a:xfrm>
              <a:off x="3941" y="3504"/>
              <a:ext cx="912" cy="173"/>
            </a:xfrm>
            <a:prstGeom prst="rect">
              <a:avLst/>
            </a:prstGeom>
            <a:noFill/>
            <a:ln w="9525">
              <a:noFill/>
              <a:miter lim="800000"/>
              <a:headEnd/>
              <a:tailEnd/>
            </a:ln>
            <a:effectLst/>
          </p:spPr>
          <p:txBody>
            <a:bodyPr lIns="0" tIns="0" rIns="0" bIns="0">
              <a:spAutoFit/>
            </a:bodyPr>
            <a:lstStyle/>
            <a:p>
              <a:pPr>
                <a:spcBef>
                  <a:spcPct val="50000"/>
                </a:spcBef>
              </a:pPr>
              <a:r>
                <a:rPr lang="en-US" altLang="zh-CN" sz="1800" dirty="0"/>
                <a:t>    </a:t>
              </a:r>
              <a:r>
                <a:rPr lang="en-US" altLang="zh-CN" sz="1400" dirty="0"/>
                <a:t>22 11  4  25</a:t>
              </a:r>
            </a:p>
          </p:txBody>
        </p:sp>
        <p:sp>
          <p:nvSpPr>
            <p:cNvPr id="65" name="Text Box 67"/>
            <p:cNvSpPr txBox="1">
              <a:spLocks noChangeArrowheads="1"/>
            </p:cNvSpPr>
            <p:nvPr/>
          </p:nvSpPr>
          <p:spPr bwMode="auto">
            <a:xfrm>
              <a:off x="2832" y="3408"/>
              <a:ext cx="624" cy="230"/>
            </a:xfrm>
            <a:prstGeom prst="rect">
              <a:avLst/>
            </a:prstGeom>
            <a:noFill/>
            <a:ln w="9525">
              <a:noFill/>
              <a:miter lim="800000"/>
              <a:headEnd/>
              <a:tailEnd/>
            </a:ln>
            <a:effectLst/>
          </p:spPr>
          <p:txBody>
            <a:bodyPr lIns="0" tIns="0" rIns="0" bIns="0">
              <a:spAutoFit/>
            </a:bodyPr>
            <a:lstStyle/>
            <a:p>
              <a:pPr algn="ctr">
                <a:spcBef>
                  <a:spcPct val="50000"/>
                </a:spcBef>
              </a:pPr>
              <a:r>
                <a:rPr lang="en-US" altLang="zh-CN" b="1"/>
                <a:t>......</a:t>
              </a:r>
            </a:p>
          </p:txBody>
        </p:sp>
      </p:grpSp>
      <p:sp>
        <p:nvSpPr>
          <p:cNvPr id="66" name="Text Box 68"/>
          <p:cNvSpPr txBox="1">
            <a:spLocks noChangeArrowheads="1"/>
          </p:cNvSpPr>
          <p:nvPr/>
        </p:nvSpPr>
        <p:spPr bwMode="auto">
          <a:xfrm>
            <a:off x="1752600" y="4978423"/>
            <a:ext cx="1890706" cy="215444"/>
          </a:xfrm>
          <a:prstGeom prst="rect">
            <a:avLst/>
          </a:prstGeom>
          <a:noFill/>
          <a:ln w="9525">
            <a:noFill/>
            <a:miter lim="800000"/>
            <a:headEnd/>
            <a:tailEnd/>
          </a:ln>
          <a:effectLst/>
        </p:spPr>
        <p:txBody>
          <a:bodyPr wrap="square" lIns="0" tIns="0" rIns="0" bIns="0">
            <a:spAutoFit/>
          </a:bodyPr>
          <a:lstStyle/>
          <a:p>
            <a:pPr>
              <a:spcBef>
                <a:spcPct val="50000"/>
              </a:spcBef>
            </a:pPr>
            <a:r>
              <a:rPr lang="en-US" altLang="zh-CN" sz="1400" dirty="0">
                <a:solidFill>
                  <a:srgbClr val="FF0000"/>
                </a:solidFill>
              </a:rPr>
              <a:t>25</a:t>
            </a:r>
            <a:r>
              <a:rPr lang="en-US" altLang="zh-CN" sz="1400" dirty="0"/>
              <a:t>  16  7  20  21  </a:t>
            </a:r>
            <a:r>
              <a:rPr lang="en-US" altLang="zh-CN" sz="1400" dirty="0">
                <a:solidFill>
                  <a:srgbClr val="FF0000"/>
                </a:solidFill>
              </a:rPr>
              <a:t>29</a:t>
            </a:r>
          </a:p>
        </p:txBody>
      </p:sp>
      <p:sp>
        <p:nvSpPr>
          <p:cNvPr id="67" name="Text Box 69"/>
          <p:cNvSpPr txBox="1">
            <a:spLocks noChangeArrowheads="1"/>
          </p:cNvSpPr>
          <p:nvPr/>
        </p:nvSpPr>
        <p:spPr bwMode="auto">
          <a:xfrm>
            <a:off x="3501576" y="4826022"/>
            <a:ext cx="990600" cy="365125"/>
          </a:xfrm>
          <a:prstGeom prst="rect">
            <a:avLst/>
          </a:prstGeom>
          <a:noFill/>
          <a:ln w="9525">
            <a:noFill/>
            <a:miter lim="800000"/>
            <a:headEnd/>
            <a:tailEnd/>
          </a:ln>
          <a:effectLst/>
        </p:spPr>
        <p:txBody>
          <a:bodyPr lIns="0" tIns="0" rIns="0" bIns="0">
            <a:spAutoFit/>
          </a:bodyPr>
          <a:lstStyle/>
          <a:p>
            <a:pPr algn="ctr">
              <a:spcBef>
                <a:spcPct val="50000"/>
              </a:spcBef>
            </a:pPr>
            <a:r>
              <a:rPr lang="en-US" altLang="zh-CN" b="1" dirty="0"/>
              <a:t>......</a:t>
            </a:r>
          </a:p>
        </p:txBody>
      </p:sp>
      <p:graphicFrame>
        <p:nvGraphicFramePr>
          <p:cNvPr id="68" name="对象 67"/>
          <p:cNvGraphicFramePr>
            <a:graphicFrameLocks noChangeAspect="1"/>
          </p:cNvGraphicFramePr>
          <p:nvPr/>
        </p:nvGraphicFramePr>
        <p:xfrm>
          <a:off x="1142975" y="2214554"/>
          <a:ext cx="3156879" cy="571504"/>
        </p:xfrm>
        <a:graphic>
          <a:graphicData uri="http://schemas.openxmlformats.org/presentationml/2006/ole">
            <p:oleObj spid="_x0000_s739329" name="Equation" r:id="rId3" imgW="1473120" imgH="2664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5">
                                            <p:txEl>
                                              <p:pRg st="0" end="0"/>
                                            </p:txEl>
                                          </p:spTgt>
                                        </p:tgtEl>
                                        <p:attrNameLst>
                                          <p:attrName>style.visibility</p:attrName>
                                        </p:attrNameLst>
                                      </p:cBhvr>
                                      <p:to>
                                        <p:strVal val="visible"/>
                                      </p:to>
                                    </p:set>
                                    <p:anim calcmode="lin" valueType="num">
                                      <p:cBhvr additive="base">
                                        <p:cTn id="1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0-#ppt_w/2"/>
                                          </p:val>
                                        </p:tav>
                                        <p:tav tm="100000">
                                          <p:val>
                                            <p:strVal val="#ppt_x"/>
                                          </p:val>
                                        </p:tav>
                                      </p:tavLst>
                                    </p:anim>
                                    <p:anim calcmode="lin" valueType="num">
                                      <p:cBhvr additive="base">
                                        <p:cTn id="24"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0-#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fill="hold"/>
                                        <p:tgtEl>
                                          <p:spTgt spid="39"/>
                                        </p:tgtEl>
                                        <p:attrNameLst>
                                          <p:attrName>ppt_x</p:attrName>
                                        </p:attrNameLst>
                                      </p:cBhvr>
                                      <p:tavLst>
                                        <p:tav tm="0">
                                          <p:val>
                                            <p:strVal val="0-#ppt_w/2"/>
                                          </p:val>
                                        </p:tav>
                                        <p:tav tm="100000">
                                          <p:val>
                                            <p:strVal val="#ppt_x"/>
                                          </p:val>
                                        </p:tav>
                                      </p:tavLst>
                                    </p:anim>
                                    <p:anim calcmode="lin" valueType="num">
                                      <p:cBhvr additive="base">
                                        <p:cTn id="36"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additive="base">
                                        <p:cTn id="41" dur="500" fill="hold"/>
                                        <p:tgtEl>
                                          <p:spTgt spid="38"/>
                                        </p:tgtEl>
                                        <p:attrNameLst>
                                          <p:attrName>ppt_x</p:attrName>
                                        </p:attrNameLst>
                                      </p:cBhvr>
                                      <p:tavLst>
                                        <p:tav tm="0">
                                          <p:val>
                                            <p:strVal val="0-#ppt_w/2"/>
                                          </p:val>
                                        </p:tav>
                                        <p:tav tm="100000">
                                          <p:val>
                                            <p:strVal val="#ppt_x"/>
                                          </p:val>
                                        </p:tav>
                                      </p:tavLst>
                                    </p:anim>
                                    <p:anim calcmode="lin" valueType="num">
                                      <p:cBhvr additive="base">
                                        <p:cTn id="42"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500" fill="hold"/>
                                        <p:tgtEl>
                                          <p:spTgt spid="41"/>
                                        </p:tgtEl>
                                        <p:attrNameLst>
                                          <p:attrName>ppt_x</p:attrName>
                                        </p:attrNameLst>
                                      </p:cBhvr>
                                      <p:tavLst>
                                        <p:tav tm="0">
                                          <p:val>
                                            <p:strVal val="0-#ppt_w/2"/>
                                          </p:val>
                                        </p:tav>
                                        <p:tav tm="100000">
                                          <p:val>
                                            <p:strVal val="#ppt_x"/>
                                          </p:val>
                                        </p:tav>
                                      </p:tavLst>
                                    </p:anim>
                                    <p:anim calcmode="lin" valueType="num">
                                      <p:cBhvr additive="base">
                                        <p:cTn id="48"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anim calcmode="lin" valueType="num">
                                      <p:cBhvr additive="base">
                                        <p:cTn id="53" dur="500" fill="hold"/>
                                        <p:tgtEl>
                                          <p:spTgt spid="40"/>
                                        </p:tgtEl>
                                        <p:attrNameLst>
                                          <p:attrName>ppt_x</p:attrName>
                                        </p:attrNameLst>
                                      </p:cBhvr>
                                      <p:tavLst>
                                        <p:tav tm="0">
                                          <p:val>
                                            <p:strVal val="0-#ppt_w/2"/>
                                          </p:val>
                                        </p:tav>
                                        <p:tav tm="100000">
                                          <p:val>
                                            <p:strVal val="#ppt_x"/>
                                          </p:val>
                                        </p:tav>
                                      </p:tavLst>
                                    </p:anim>
                                    <p:anim calcmode="lin" valueType="num">
                                      <p:cBhvr additive="base">
                                        <p:cTn id="54"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61"/>
                                        </p:tgtEl>
                                        <p:attrNameLst>
                                          <p:attrName>style.visibility</p:attrName>
                                        </p:attrNameLst>
                                      </p:cBhvr>
                                      <p:to>
                                        <p:strVal val="visible"/>
                                      </p:to>
                                    </p:set>
                                    <p:anim calcmode="lin" valueType="num">
                                      <p:cBhvr additive="base">
                                        <p:cTn id="59" dur="500" fill="hold"/>
                                        <p:tgtEl>
                                          <p:spTgt spid="61"/>
                                        </p:tgtEl>
                                        <p:attrNameLst>
                                          <p:attrName>ppt_x</p:attrName>
                                        </p:attrNameLst>
                                      </p:cBhvr>
                                      <p:tavLst>
                                        <p:tav tm="0">
                                          <p:val>
                                            <p:strVal val="0-#ppt_w/2"/>
                                          </p:val>
                                        </p:tav>
                                        <p:tav tm="100000">
                                          <p:val>
                                            <p:strVal val="#ppt_x"/>
                                          </p:val>
                                        </p:tav>
                                      </p:tavLst>
                                    </p:anim>
                                    <p:anim calcmode="lin" valueType="num">
                                      <p:cBhvr additive="base">
                                        <p:cTn id="60"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66"/>
                                        </p:tgtEl>
                                        <p:attrNameLst>
                                          <p:attrName>style.visibility</p:attrName>
                                        </p:attrNameLst>
                                      </p:cBhvr>
                                      <p:to>
                                        <p:strVal val="visible"/>
                                      </p:to>
                                    </p:set>
                                    <p:anim calcmode="lin" valueType="num">
                                      <p:cBhvr additive="base">
                                        <p:cTn id="65" dur="500" fill="hold"/>
                                        <p:tgtEl>
                                          <p:spTgt spid="66"/>
                                        </p:tgtEl>
                                        <p:attrNameLst>
                                          <p:attrName>ppt_x</p:attrName>
                                        </p:attrNameLst>
                                      </p:cBhvr>
                                      <p:tavLst>
                                        <p:tav tm="0">
                                          <p:val>
                                            <p:strVal val="0-#ppt_w/2"/>
                                          </p:val>
                                        </p:tav>
                                        <p:tav tm="100000">
                                          <p:val>
                                            <p:strVal val="#ppt_x"/>
                                          </p:val>
                                        </p:tav>
                                      </p:tavLst>
                                    </p:anim>
                                    <p:anim calcmode="lin" valueType="num">
                                      <p:cBhvr additive="base">
                                        <p:cTn id="66"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67"/>
                                        </p:tgtEl>
                                        <p:attrNameLst>
                                          <p:attrName>style.visibility</p:attrName>
                                        </p:attrNameLst>
                                      </p:cBhvr>
                                      <p:to>
                                        <p:strVal val="visible"/>
                                      </p:to>
                                    </p:set>
                                    <p:anim calcmode="lin" valueType="num">
                                      <p:cBhvr additive="base">
                                        <p:cTn id="71" dur="500" fill="hold"/>
                                        <p:tgtEl>
                                          <p:spTgt spid="67"/>
                                        </p:tgtEl>
                                        <p:attrNameLst>
                                          <p:attrName>ppt_x</p:attrName>
                                        </p:attrNameLst>
                                      </p:cBhvr>
                                      <p:tavLst>
                                        <p:tav tm="0">
                                          <p:val>
                                            <p:strVal val="0-#ppt_w/2"/>
                                          </p:val>
                                        </p:tav>
                                        <p:tav tm="100000">
                                          <p:val>
                                            <p:strVal val="#ppt_x"/>
                                          </p:val>
                                        </p:tav>
                                      </p:tavLst>
                                    </p:anim>
                                    <p:anim calcmode="lin" valueType="num">
                                      <p:cBhvr additive="base">
                                        <p:cTn id="72"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autoUpdateAnimBg="0"/>
      <p:bldP spid="35" grpId="0" build="p" autoUpdateAnimBg="0"/>
      <p:bldP spid="36" grpId="0" animBg="1" autoUpdateAnimBg="0"/>
      <p:bldP spid="37" grpId="0" animBg="1" autoUpdateAnimBg="0"/>
      <p:bldP spid="38" grpId="0" animBg="1" autoUpdateAnimBg="0"/>
      <p:bldP spid="39" grpId="0" autoUpdateAnimBg="0"/>
      <p:bldP spid="40" grpId="0" animBg="1" autoUpdateAnimBg="0"/>
      <p:bldP spid="66" grpId="0" autoUpdateAnimBg="0"/>
      <p:bldP spid="67"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708" name="Picture 4"/>
          <p:cNvPicPr>
            <a:picLocks noChangeAspect="1" noChangeArrowheads="1"/>
          </p:cNvPicPr>
          <p:nvPr/>
        </p:nvPicPr>
        <p:blipFill>
          <a:blip r:embed="rId2" cstate="print"/>
          <a:srcRect/>
          <a:stretch>
            <a:fillRect/>
          </a:stretch>
        </p:blipFill>
        <p:spPr bwMode="auto">
          <a:xfrm>
            <a:off x="684213" y="3644900"/>
            <a:ext cx="8066087" cy="2244725"/>
          </a:xfrm>
          <a:prstGeom prst="rect">
            <a:avLst/>
          </a:prstGeom>
          <a:noFill/>
          <a:ln w="9525">
            <a:noFill/>
            <a:miter lim="800000"/>
            <a:headEnd/>
            <a:tailEnd/>
          </a:ln>
          <a:effectLst/>
        </p:spPr>
      </p:pic>
      <p:pic>
        <p:nvPicPr>
          <p:cNvPr id="200709" name="Picture 5"/>
          <p:cNvPicPr>
            <a:picLocks noChangeAspect="1" noChangeArrowheads="1"/>
          </p:cNvPicPr>
          <p:nvPr/>
        </p:nvPicPr>
        <p:blipFill>
          <a:blip r:embed="rId3" cstate="print"/>
          <a:srcRect/>
          <a:stretch>
            <a:fillRect/>
          </a:stretch>
        </p:blipFill>
        <p:spPr bwMode="auto">
          <a:xfrm>
            <a:off x="684213" y="1196975"/>
            <a:ext cx="7991475" cy="2157413"/>
          </a:xfrm>
          <a:prstGeom prst="rect">
            <a:avLst/>
          </a:prstGeom>
          <a:noFill/>
          <a:ln w="9525">
            <a:noFill/>
            <a:miter lim="800000"/>
            <a:headEnd/>
            <a:tailEnd/>
          </a:ln>
          <a:effectLst/>
        </p:spPr>
      </p:pic>
      <p:sp>
        <p:nvSpPr>
          <p:cNvPr id="4" name="标题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2"/>
                </a:solidFill>
                <a:effectLst/>
                <a:uLnTx/>
                <a:uFillTx/>
                <a:latin typeface="+mj-lt"/>
                <a:ea typeface="+mj-ea"/>
                <a:cs typeface="+mj-cs"/>
              </a:rPr>
              <a:t>DES</a:t>
            </a:r>
            <a:r>
              <a:rPr kumimoji="0" lang="zh-CN" altLang="en-US" sz="4400" b="0" i="0" u="none" strike="noStrike" kern="1200" cap="none" spc="0" normalizeH="0" baseline="0" noProof="0" dirty="0" smtClean="0">
                <a:ln>
                  <a:noFill/>
                </a:ln>
                <a:solidFill>
                  <a:schemeClr val="tx2"/>
                </a:solidFill>
                <a:effectLst/>
                <a:uLnTx/>
                <a:uFillTx/>
                <a:latin typeface="+mj-lt"/>
                <a:ea typeface="+mj-ea"/>
                <a:cs typeface="+mj-cs"/>
              </a:rPr>
              <a:t>算法的线性分析</a:t>
            </a:r>
            <a:endParaRPr kumimoji="0" lang="zh-CN" altLang="en-US" sz="4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body" sz="half" idx="1"/>
          </p:nvPr>
        </p:nvSpPr>
        <p:spPr>
          <a:xfrm>
            <a:off x="755650" y="4508500"/>
            <a:ext cx="7488238" cy="649288"/>
          </a:xfrm>
          <a:noFill/>
        </p:spPr>
        <p:txBody>
          <a:bodyPr/>
          <a:lstStyle/>
          <a:p>
            <a:pPr eaLnBrk="1" hangingPunct="1">
              <a:buFontTx/>
              <a:buNone/>
            </a:pPr>
            <a:r>
              <a:rPr lang="en-US" altLang="zh-CN" sz="2800" smtClean="0"/>
              <a:t>          </a:t>
            </a:r>
            <a:r>
              <a:rPr lang="zh-CN" altLang="en-US" sz="2800" smtClean="0"/>
              <a:t>发现</a:t>
            </a:r>
            <a:r>
              <a:rPr lang="en-US" altLang="zh-CN" sz="2800" smtClean="0"/>
              <a:t>|NS</a:t>
            </a:r>
            <a:r>
              <a:rPr lang="en-US" altLang="zh-CN" sz="2800" baseline="-25000" smtClean="0"/>
              <a:t>5</a:t>
            </a:r>
            <a:r>
              <a:rPr lang="en-US" altLang="zh-CN" sz="2800" smtClean="0"/>
              <a:t>(16</a:t>
            </a:r>
            <a:r>
              <a:rPr lang="zh-CN" altLang="en-US" sz="2800" smtClean="0"/>
              <a:t>，</a:t>
            </a:r>
            <a:r>
              <a:rPr lang="en-US" altLang="zh-CN" sz="2800" smtClean="0"/>
              <a:t>15)-32|=|-20|=20</a:t>
            </a:r>
            <a:r>
              <a:rPr lang="zh-CN" altLang="en-US" sz="2800" smtClean="0"/>
              <a:t>最大，</a:t>
            </a:r>
          </a:p>
        </p:txBody>
      </p:sp>
      <p:pic>
        <p:nvPicPr>
          <p:cNvPr id="102403" name="Picture 11"/>
          <p:cNvPicPr>
            <a:picLocks noChangeAspect="1" noChangeArrowheads="1"/>
          </p:cNvPicPr>
          <p:nvPr/>
        </p:nvPicPr>
        <p:blipFill>
          <a:blip r:embed="rId2" cstate="print"/>
          <a:srcRect/>
          <a:stretch>
            <a:fillRect/>
          </a:stretch>
        </p:blipFill>
        <p:spPr bwMode="auto">
          <a:xfrm>
            <a:off x="2268538" y="5122863"/>
            <a:ext cx="5183187" cy="1281112"/>
          </a:xfrm>
          <a:prstGeom prst="rect">
            <a:avLst/>
          </a:prstGeom>
          <a:noFill/>
          <a:ln w="9525">
            <a:noFill/>
            <a:miter lim="800000"/>
            <a:headEnd/>
            <a:tailEnd/>
          </a:ln>
        </p:spPr>
      </p:pic>
      <p:pic>
        <p:nvPicPr>
          <p:cNvPr id="102404" name="Picture 12"/>
          <p:cNvPicPr>
            <a:picLocks noChangeAspect="1" noChangeArrowheads="1"/>
          </p:cNvPicPr>
          <p:nvPr/>
        </p:nvPicPr>
        <p:blipFill>
          <a:blip r:embed="rId3" cstate="print"/>
          <a:srcRect/>
          <a:stretch>
            <a:fillRect/>
          </a:stretch>
        </p:blipFill>
        <p:spPr bwMode="auto">
          <a:xfrm>
            <a:off x="468313" y="836613"/>
            <a:ext cx="8064500" cy="3354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684" name="Picture 4"/>
          <p:cNvPicPr>
            <a:picLocks noChangeAspect="1" noChangeArrowheads="1"/>
          </p:cNvPicPr>
          <p:nvPr/>
        </p:nvPicPr>
        <p:blipFill>
          <a:blip r:embed="rId2" cstate="print"/>
          <a:srcRect/>
          <a:stretch>
            <a:fillRect/>
          </a:stretch>
        </p:blipFill>
        <p:spPr bwMode="auto">
          <a:xfrm>
            <a:off x="0" y="0"/>
            <a:ext cx="972185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12"/>
          <p:cNvPicPr>
            <a:picLocks noChangeAspect="1" noChangeArrowheads="1"/>
          </p:cNvPicPr>
          <p:nvPr/>
        </p:nvPicPr>
        <p:blipFill>
          <a:blip r:embed="rId3" cstate="print"/>
          <a:srcRect/>
          <a:stretch>
            <a:fillRect/>
          </a:stretch>
        </p:blipFill>
        <p:spPr bwMode="auto">
          <a:xfrm>
            <a:off x="4048125" y="4286256"/>
            <a:ext cx="5095875" cy="1296988"/>
          </a:xfrm>
          <a:prstGeom prst="rect">
            <a:avLst/>
          </a:prstGeom>
          <a:noFill/>
          <a:ln w="9525">
            <a:noFill/>
            <a:miter lim="800000"/>
            <a:headEnd/>
            <a:tailEnd/>
          </a:ln>
        </p:spPr>
      </p:pic>
      <p:sp>
        <p:nvSpPr>
          <p:cNvPr id="5124" name="Rectangle 2"/>
          <p:cNvSpPr>
            <a:spLocks noGrp="1" noChangeArrowheads="1"/>
          </p:cNvSpPr>
          <p:nvPr>
            <p:ph type="body" sz="half" idx="1"/>
          </p:nvPr>
        </p:nvSpPr>
        <p:spPr>
          <a:xfrm>
            <a:off x="1042988" y="476250"/>
            <a:ext cx="7488237" cy="720725"/>
          </a:xfrm>
        </p:spPr>
        <p:txBody>
          <a:bodyPr/>
          <a:lstStyle/>
          <a:p>
            <a:pPr eaLnBrk="1" hangingPunct="1">
              <a:buFontTx/>
              <a:buNone/>
            </a:pPr>
            <a:r>
              <a:rPr lang="zh-CN" altLang="en-US" smtClean="0"/>
              <a:t>（</a:t>
            </a:r>
            <a:r>
              <a:rPr lang="en-US" altLang="zh-CN" smtClean="0"/>
              <a:t>2</a:t>
            </a:r>
            <a:r>
              <a:rPr lang="zh-CN" altLang="en-US" smtClean="0"/>
              <a:t>）寻找一轮的最佳逼近式</a:t>
            </a:r>
          </a:p>
        </p:txBody>
      </p:sp>
      <p:graphicFrame>
        <p:nvGraphicFramePr>
          <p:cNvPr id="5122" name="Object 9"/>
          <p:cNvGraphicFramePr>
            <a:graphicFrameLocks noChangeAspect="1"/>
          </p:cNvGraphicFramePr>
          <p:nvPr>
            <p:ph sz="half" idx="2"/>
          </p:nvPr>
        </p:nvGraphicFramePr>
        <p:xfrm>
          <a:off x="539750" y="1268413"/>
          <a:ext cx="5094288" cy="5184775"/>
        </p:xfrm>
        <a:graphic>
          <a:graphicData uri="http://schemas.openxmlformats.org/presentationml/2006/ole">
            <p:oleObj spid="_x0000_s609282" name="Visio" r:id="rId4" imgW="8399880" imgH="8548560" progId="">
              <p:embed/>
            </p:oleObj>
          </a:graphicData>
        </a:graphic>
      </p:graphicFrame>
      <p:pic>
        <p:nvPicPr>
          <p:cNvPr id="5126" name="Picture 6"/>
          <p:cNvPicPr>
            <a:picLocks noChangeAspect="1" noChangeArrowheads="1"/>
          </p:cNvPicPr>
          <p:nvPr/>
        </p:nvPicPr>
        <p:blipFill>
          <a:blip r:embed="rId5" cstate="print"/>
          <a:srcRect/>
          <a:stretch>
            <a:fillRect/>
          </a:stretch>
        </p:blipFill>
        <p:spPr bwMode="auto">
          <a:xfrm>
            <a:off x="6156325" y="1268413"/>
            <a:ext cx="2352675" cy="30241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body" sz="half" idx="1"/>
          </p:nvPr>
        </p:nvSpPr>
        <p:spPr>
          <a:xfrm>
            <a:off x="1042988" y="620713"/>
            <a:ext cx="7488237" cy="792162"/>
          </a:xfrm>
        </p:spPr>
        <p:txBody>
          <a:bodyPr/>
          <a:lstStyle/>
          <a:p>
            <a:pPr eaLnBrk="1" hangingPunct="1">
              <a:buFontTx/>
              <a:buNone/>
            </a:pPr>
            <a:r>
              <a:rPr lang="zh-CN" altLang="en-US" smtClean="0"/>
              <a:t>（</a:t>
            </a:r>
            <a:r>
              <a:rPr lang="en-US" altLang="zh-CN" smtClean="0"/>
              <a:t>3</a:t>
            </a:r>
            <a:r>
              <a:rPr lang="zh-CN" altLang="en-US" smtClean="0"/>
              <a:t>）寻找</a:t>
            </a:r>
            <a:r>
              <a:rPr lang="en-US" altLang="zh-CN" smtClean="0"/>
              <a:t>3</a:t>
            </a:r>
            <a:r>
              <a:rPr lang="zh-CN" altLang="en-US" smtClean="0"/>
              <a:t>轮的最佳逼近式</a:t>
            </a:r>
          </a:p>
        </p:txBody>
      </p:sp>
      <p:graphicFrame>
        <p:nvGraphicFramePr>
          <p:cNvPr id="6146" name="Object 11"/>
          <p:cNvGraphicFramePr>
            <a:graphicFrameLocks noChangeAspect="1"/>
          </p:cNvGraphicFramePr>
          <p:nvPr>
            <p:ph sz="half" idx="2"/>
          </p:nvPr>
        </p:nvGraphicFramePr>
        <p:xfrm>
          <a:off x="755650" y="1341438"/>
          <a:ext cx="2641600" cy="4464050"/>
        </p:xfrm>
        <a:graphic>
          <a:graphicData uri="http://schemas.openxmlformats.org/presentationml/2006/ole">
            <p:oleObj spid="_x0000_s610306" name="Visio" r:id="rId3" imgW="5494320" imgH="9282240" progId="">
              <p:embed/>
            </p:oleObj>
          </a:graphicData>
        </a:graphic>
      </p:graphicFrame>
      <p:pic>
        <p:nvPicPr>
          <p:cNvPr id="6148" name="Picture 14"/>
          <p:cNvPicPr>
            <a:picLocks noChangeAspect="1" noChangeArrowheads="1"/>
          </p:cNvPicPr>
          <p:nvPr/>
        </p:nvPicPr>
        <p:blipFill>
          <a:blip r:embed="rId4" cstate="print"/>
          <a:srcRect/>
          <a:stretch>
            <a:fillRect/>
          </a:stretch>
        </p:blipFill>
        <p:spPr bwMode="auto">
          <a:xfrm>
            <a:off x="3555096" y="1628775"/>
            <a:ext cx="5429250" cy="331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SPN</a:t>
            </a:r>
            <a:r>
              <a:rPr lang="zh-CN" altLang="en-US" smtClean="0"/>
              <a:t>示例</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smtClean="0"/>
              <a:t>例</a:t>
            </a:r>
            <a:r>
              <a:rPr lang="en-US" altLang="zh-CN" dirty="0" smtClean="0"/>
              <a:t>3.1  </a:t>
            </a:r>
            <a:r>
              <a:rPr lang="zh-CN" altLang="en-US" dirty="0" smtClean="0"/>
              <a:t>设</a:t>
            </a:r>
            <a:r>
              <a:rPr lang="en-US" altLang="zh-CN" dirty="0" smtClean="0"/>
              <a:t>l=m=Nr=4</a:t>
            </a:r>
            <a:r>
              <a:rPr lang="zh-CN" altLang="en-US" dirty="0" smtClean="0"/>
              <a:t>，代换规则</a:t>
            </a:r>
            <a:r>
              <a:rPr lang="en-US" altLang="zh-CN" dirty="0" err="1" smtClean="0"/>
              <a:t>π</a:t>
            </a:r>
            <a:r>
              <a:rPr lang="en-US" altLang="zh-CN" baseline="-25000" dirty="0" err="1" smtClean="0"/>
              <a:t>s</a:t>
            </a:r>
            <a:r>
              <a:rPr lang="zh-CN" altLang="en-US" dirty="0" smtClean="0"/>
              <a:t>定义如下</a:t>
            </a:r>
            <a:r>
              <a:rPr lang="en-US" altLang="zh-CN" dirty="0" smtClean="0"/>
              <a:t>(</a:t>
            </a:r>
            <a:r>
              <a:rPr lang="zh-CN" altLang="en-US" dirty="0" smtClean="0"/>
              <a:t>采用</a:t>
            </a:r>
            <a:r>
              <a:rPr lang="en-US" altLang="zh-CN" dirty="0" smtClean="0"/>
              <a:t>16</a:t>
            </a:r>
            <a:r>
              <a:rPr lang="zh-CN" altLang="en-US" dirty="0" smtClean="0"/>
              <a:t>进制表示</a:t>
            </a:r>
            <a:r>
              <a:rPr lang="en-US" altLang="zh-CN" dirty="0" smtClean="0"/>
              <a:t>{0,1}</a:t>
            </a:r>
            <a:r>
              <a:rPr lang="en-US" altLang="zh-CN" baseline="30000" dirty="0" smtClean="0"/>
              <a:t>4</a:t>
            </a:r>
            <a:r>
              <a:rPr lang="zh-CN" altLang="en-US" dirty="0" smtClean="0"/>
              <a:t>中的每个元素</a:t>
            </a:r>
            <a:r>
              <a:rPr lang="en-US" altLang="zh-CN" dirty="0" smtClean="0"/>
              <a:t>)</a:t>
            </a:r>
          </a:p>
          <a:p>
            <a:endParaRPr lang="en-US" altLang="zh-CN" dirty="0" smtClean="0"/>
          </a:p>
          <a:p>
            <a:endParaRPr lang="en-US" altLang="zh-CN" dirty="0" smtClean="0"/>
          </a:p>
          <a:p>
            <a:pPr lvl="1"/>
            <a:r>
              <a:rPr lang="zh-CN" altLang="en-US" dirty="0" smtClean="0"/>
              <a:t>在程序中保存这个代换规则的结构称为</a:t>
            </a:r>
            <a:r>
              <a:rPr lang="en-US" altLang="zh-CN" dirty="0" smtClean="0"/>
              <a:t>S</a:t>
            </a:r>
            <a:r>
              <a:rPr lang="zh-CN" altLang="en-US" dirty="0" smtClean="0"/>
              <a:t>盒</a:t>
            </a:r>
            <a:endParaRPr lang="en-US" altLang="zh-CN" dirty="0" smtClean="0"/>
          </a:p>
          <a:p>
            <a:r>
              <a:rPr lang="zh-CN" altLang="en-US" dirty="0" smtClean="0"/>
              <a:t>置换规则</a:t>
            </a:r>
            <a:r>
              <a:rPr lang="en-US" altLang="zh-CN" dirty="0" err="1" smtClean="0"/>
              <a:t>π</a:t>
            </a:r>
            <a:r>
              <a:rPr lang="en-US" altLang="zh-CN" baseline="-25000" dirty="0" err="1" smtClean="0"/>
              <a:t>p</a:t>
            </a:r>
            <a:r>
              <a:rPr lang="zh-CN" altLang="en-US" dirty="0" smtClean="0"/>
              <a:t>定义如下</a:t>
            </a:r>
            <a:endParaRPr lang="en-US" altLang="zh-CN" dirty="0" smtClean="0"/>
          </a:p>
          <a:p>
            <a:endParaRPr lang="en-US" altLang="zh-CN" dirty="0" smtClean="0"/>
          </a:p>
          <a:p>
            <a:endParaRPr lang="en-US" altLang="zh-CN" sz="3900" dirty="0" smtClean="0"/>
          </a:p>
          <a:p>
            <a:pPr marL="742950" lvl="2" indent="-342900">
              <a:buClr>
                <a:schemeClr val="accent1"/>
              </a:buClr>
              <a:buFont typeface="Wingdings 2"/>
              <a:buChar char=""/>
            </a:pPr>
            <a:r>
              <a:rPr lang="zh-CN" altLang="en-US" sz="2800" dirty="0" smtClean="0"/>
              <a:t>在程序中保存这个置换规则的结构称为</a:t>
            </a:r>
            <a:r>
              <a:rPr lang="en-US" altLang="zh-CN" sz="2800" dirty="0" smtClean="0"/>
              <a:t>P</a:t>
            </a:r>
            <a:r>
              <a:rPr lang="zh-CN" altLang="en-US" sz="2800" dirty="0" smtClean="0"/>
              <a:t>盒</a:t>
            </a:r>
            <a:endParaRPr lang="en-US" altLang="zh-CN" sz="2800" dirty="0" smtClean="0"/>
          </a:p>
          <a:p>
            <a:endParaRPr lang="zh-CN" altLang="en-US" dirty="0"/>
          </a:p>
        </p:txBody>
      </p:sp>
      <p:graphicFrame>
        <p:nvGraphicFramePr>
          <p:cNvPr id="4" name="表格 3"/>
          <p:cNvGraphicFramePr>
            <a:graphicFrameLocks noGrp="1"/>
          </p:cNvGraphicFramePr>
          <p:nvPr/>
        </p:nvGraphicFramePr>
        <p:xfrm>
          <a:off x="827584" y="2601608"/>
          <a:ext cx="7632840" cy="827392"/>
        </p:xfrm>
        <a:graphic>
          <a:graphicData uri="http://schemas.openxmlformats.org/drawingml/2006/table">
            <a:tbl>
              <a:tblPr firstRow="1" bandRow="1">
                <a:tableStyleId>{5C22544A-7EE6-4342-B048-85BDC9FD1C3A}</a:tableStyleId>
              </a:tblPr>
              <a:tblGrid>
                <a:gridCol w="720074"/>
                <a:gridCol w="432048"/>
                <a:gridCol w="432048"/>
                <a:gridCol w="432048"/>
                <a:gridCol w="432048"/>
                <a:gridCol w="432048"/>
                <a:gridCol w="432048"/>
                <a:gridCol w="432048"/>
                <a:gridCol w="432048"/>
                <a:gridCol w="432048"/>
                <a:gridCol w="432048"/>
                <a:gridCol w="432048"/>
                <a:gridCol w="432048"/>
                <a:gridCol w="432048"/>
                <a:gridCol w="432048"/>
                <a:gridCol w="432048"/>
                <a:gridCol w="432046"/>
              </a:tblGrid>
              <a:tr h="432047">
                <a:tc>
                  <a:txBody>
                    <a:bodyPr/>
                    <a:lstStyle/>
                    <a:p>
                      <a:r>
                        <a:rPr lang="en-US" altLang="zh-CN" dirty="0" smtClean="0"/>
                        <a:t>z</a:t>
                      </a:r>
                      <a:endParaRPr lang="zh-CN" altLang="en-US" dirty="0"/>
                    </a:p>
                  </a:txBody>
                  <a:tcPr anchor="ctr" anchorCtr="1"/>
                </a:tc>
                <a:tc>
                  <a:txBody>
                    <a:bodyPr/>
                    <a:lstStyle/>
                    <a:p>
                      <a:r>
                        <a:rPr lang="en-US" altLang="zh-CN" smtClean="0"/>
                        <a:t>0</a:t>
                      </a:r>
                      <a:endParaRPr lang="zh-CN" altLang="en-US"/>
                    </a:p>
                  </a:txBody>
                  <a:tcPr anchor="ctr" anchorCtr="1"/>
                </a:tc>
                <a:tc>
                  <a:txBody>
                    <a:bodyPr/>
                    <a:lstStyle/>
                    <a:p>
                      <a:r>
                        <a:rPr lang="en-US" altLang="zh-CN" dirty="0" smtClean="0"/>
                        <a:t>1</a:t>
                      </a:r>
                      <a:endParaRPr lang="zh-CN" altLang="en-US" dirty="0"/>
                    </a:p>
                  </a:txBody>
                  <a:tcPr anchor="ctr" anchorCtr="1"/>
                </a:tc>
                <a:tc>
                  <a:txBody>
                    <a:bodyPr/>
                    <a:lstStyle/>
                    <a:p>
                      <a:r>
                        <a:rPr lang="en-US" altLang="zh-CN" smtClean="0"/>
                        <a:t>2</a:t>
                      </a:r>
                      <a:endParaRPr lang="zh-CN" altLang="en-US"/>
                    </a:p>
                  </a:txBody>
                  <a:tcPr anchor="ctr" anchorCtr="1"/>
                </a:tc>
                <a:tc>
                  <a:txBody>
                    <a:bodyPr/>
                    <a:lstStyle/>
                    <a:p>
                      <a:r>
                        <a:rPr lang="en-US" altLang="zh-CN" smtClean="0"/>
                        <a:t>3</a:t>
                      </a:r>
                      <a:endParaRPr lang="zh-CN" altLang="en-US"/>
                    </a:p>
                  </a:txBody>
                  <a:tcPr anchor="ctr" anchorCtr="1"/>
                </a:tc>
                <a:tc>
                  <a:txBody>
                    <a:bodyPr/>
                    <a:lstStyle/>
                    <a:p>
                      <a:r>
                        <a:rPr lang="en-US" altLang="zh-CN" smtClean="0"/>
                        <a:t>4</a:t>
                      </a:r>
                      <a:endParaRPr lang="zh-CN" altLang="en-US"/>
                    </a:p>
                  </a:txBody>
                  <a:tcPr anchor="ctr" anchorCtr="1"/>
                </a:tc>
                <a:tc>
                  <a:txBody>
                    <a:bodyPr/>
                    <a:lstStyle/>
                    <a:p>
                      <a:r>
                        <a:rPr lang="en-US" altLang="zh-CN" smtClean="0"/>
                        <a:t>5</a:t>
                      </a:r>
                      <a:endParaRPr lang="zh-CN" altLang="en-US"/>
                    </a:p>
                  </a:txBody>
                  <a:tcPr anchor="ctr" anchorCtr="1"/>
                </a:tc>
                <a:tc>
                  <a:txBody>
                    <a:bodyPr/>
                    <a:lstStyle/>
                    <a:p>
                      <a:r>
                        <a:rPr lang="en-US" altLang="zh-CN" smtClean="0"/>
                        <a:t>6</a:t>
                      </a:r>
                      <a:endParaRPr lang="zh-CN" altLang="en-US"/>
                    </a:p>
                  </a:txBody>
                  <a:tcPr anchor="ctr" anchorCtr="1"/>
                </a:tc>
                <a:tc>
                  <a:txBody>
                    <a:bodyPr/>
                    <a:lstStyle/>
                    <a:p>
                      <a:r>
                        <a:rPr lang="en-US" altLang="zh-CN" smtClean="0"/>
                        <a:t>7</a:t>
                      </a:r>
                      <a:endParaRPr lang="zh-CN" altLang="en-US"/>
                    </a:p>
                  </a:txBody>
                  <a:tcPr anchor="ctr" anchorCtr="1"/>
                </a:tc>
                <a:tc>
                  <a:txBody>
                    <a:bodyPr/>
                    <a:lstStyle/>
                    <a:p>
                      <a:r>
                        <a:rPr lang="en-US" altLang="zh-CN" smtClean="0"/>
                        <a:t>8</a:t>
                      </a:r>
                      <a:endParaRPr lang="zh-CN" altLang="en-US"/>
                    </a:p>
                  </a:txBody>
                  <a:tcPr anchor="ctr" anchorCtr="1"/>
                </a:tc>
                <a:tc>
                  <a:txBody>
                    <a:bodyPr/>
                    <a:lstStyle/>
                    <a:p>
                      <a:r>
                        <a:rPr lang="en-US" altLang="zh-CN" smtClean="0"/>
                        <a:t>9</a:t>
                      </a:r>
                      <a:endParaRPr lang="zh-CN" altLang="en-US"/>
                    </a:p>
                  </a:txBody>
                  <a:tcPr anchor="ctr" anchorCtr="1"/>
                </a:tc>
                <a:tc>
                  <a:txBody>
                    <a:bodyPr/>
                    <a:lstStyle/>
                    <a:p>
                      <a:r>
                        <a:rPr lang="en-US" altLang="zh-CN" smtClean="0"/>
                        <a:t>A</a:t>
                      </a:r>
                      <a:endParaRPr lang="zh-CN" altLang="en-US"/>
                    </a:p>
                  </a:txBody>
                  <a:tcPr anchor="ctr" anchorCtr="1"/>
                </a:tc>
                <a:tc>
                  <a:txBody>
                    <a:bodyPr/>
                    <a:lstStyle/>
                    <a:p>
                      <a:r>
                        <a:rPr lang="en-US" altLang="zh-CN" smtClean="0"/>
                        <a:t>B</a:t>
                      </a:r>
                      <a:endParaRPr lang="zh-CN" altLang="en-US"/>
                    </a:p>
                  </a:txBody>
                  <a:tcPr anchor="ctr" anchorCtr="1"/>
                </a:tc>
                <a:tc>
                  <a:txBody>
                    <a:bodyPr/>
                    <a:lstStyle/>
                    <a:p>
                      <a:r>
                        <a:rPr lang="en-US" altLang="zh-CN" smtClean="0"/>
                        <a:t>C</a:t>
                      </a:r>
                      <a:endParaRPr lang="zh-CN" altLang="en-US"/>
                    </a:p>
                  </a:txBody>
                  <a:tcPr anchor="ctr" anchorCtr="1"/>
                </a:tc>
                <a:tc>
                  <a:txBody>
                    <a:bodyPr/>
                    <a:lstStyle/>
                    <a:p>
                      <a:r>
                        <a:rPr lang="en-US" altLang="zh-CN" smtClean="0"/>
                        <a:t>D</a:t>
                      </a:r>
                      <a:endParaRPr lang="zh-CN" altLang="en-US"/>
                    </a:p>
                  </a:txBody>
                  <a:tcPr anchor="ctr" anchorCtr="1"/>
                </a:tc>
                <a:tc>
                  <a:txBody>
                    <a:bodyPr/>
                    <a:lstStyle/>
                    <a:p>
                      <a:r>
                        <a:rPr lang="en-US" altLang="zh-CN" smtClean="0"/>
                        <a:t>E</a:t>
                      </a:r>
                      <a:endParaRPr lang="zh-CN" altLang="en-US"/>
                    </a:p>
                  </a:txBody>
                  <a:tcPr anchor="ctr" anchorCtr="1"/>
                </a:tc>
                <a:tc>
                  <a:txBody>
                    <a:bodyPr/>
                    <a:lstStyle/>
                    <a:p>
                      <a:r>
                        <a:rPr lang="en-US" altLang="zh-CN" smtClean="0"/>
                        <a:t>F</a:t>
                      </a:r>
                      <a:endParaRPr lang="zh-CN" altLang="en-US"/>
                    </a:p>
                  </a:txBody>
                  <a:tcPr anchor="ctr" anchorCtr="1"/>
                </a:tc>
              </a:tr>
              <a:tr h="395345">
                <a:tc>
                  <a:txBody>
                    <a:bodyPr/>
                    <a:lstStyle/>
                    <a:p>
                      <a:r>
                        <a:rPr lang="en-US" altLang="zh-CN" smtClean="0"/>
                        <a:t>π</a:t>
                      </a:r>
                      <a:r>
                        <a:rPr lang="en-US" altLang="zh-CN" baseline="-25000" smtClean="0"/>
                        <a:t>s</a:t>
                      </a:r>
                      <a:r>
                        <a:rPr lang="en-US" altLang="zh-CN" smtClean="0"/>
                        <a:t>(z)</a:t>
                      </a:r>
                      <a:endParaRPr lang="zh-CN" altLang="en-US"/>
                    </a:p>
                  </a:txBody>
                  <a:tcPr anchor="ctr" anchorCtr="1"/>
                </a:tc>
                <a:tc>
                  <a:txBody>
                    <a:bodyPr/>
                    <a:lstStyle/>
                    <a:p>
                      <a:r>
                        <a:rPr lang="en-US" altLang="zh-CN" smtClean="0"/>
                        <a:t>E</a:t>
                      </a:r>
                      <a:endParaRPr lang="zh-CN" altLang="en-US"/>
                    </a:p>
                  </a:txBody>
                  <a:tcPr anchor="ctr" anchorCtr="1"/>
                </a:tc>
                <a:tc>
                  <a:txBody>
                    <a:bodyPr/>
                    <a:lstStyle/>
                    <a:p>
                      <a:r>
                        <a:rPr lang="en-US" altLang="zh-CN" smtClean="0"/>
                        <a:t>4</a:t>
                      </a:r>
                      <a:endParaRPr lang="zh-CN" altLang="en-US"/>
                    </a:p>
                  </a:txBody>
                  <a:tcPr anchor="ctr" anchorCtr="1"/>
                </a:tc>
                <a:tc>
                  <a:txBody>
                    <a:bodyPr/>
                    <a:lstStyle/>
                    <a:p>
                      <a:r>
                        <a:rPr lang="en-US" altLang="zh-CN" smtClean="0"/>
                        <a:t>D</a:t>
                      </a:r>
                      <a:endParaRPr lang="zh-CN" altLang="en-US"/>
                    </a:p>
                  </a:txBody>
                  <a:tcPr anchor="ctr" anchorCtr="1"/>
                </a:tc>
                <a:tc>
                  <a:txBody>
                    <a:bodyPr/>
                    <a:lstStyle/>
                    <a:p>
                      <a:r>
                        <a:rPr lang="en-US" altLang="zh-CN" smtClean="0"/>
                        <a:t>1</a:t>
                      </a:r>
                      <a:endParaRPr lang="zh-CN" altLang="en-US"/>
                    </a:p>
                  </a:txBody>
                  <a:tcPr anchor="ctr" anchorCtr="1"/>
                </a:tc>
                <a:tc>
                  <a:txBody>
                    <a:bodyPr/>
                    <a:lstStyle/>
                    <a:p>
                      <a:r>
                        <a:rPr lang="en-US" altLang="zh-CN" smtClean="0"/>
                        <a:t>2</a:t>
                      </a:r>
                      <a:endParaRPr lang="zh-CN" altLang="en-US"/>
                    </a:p>
                  </a:txBody>
                  <a:tcPr anchor="ctr" anchorCtr="1"/>
                </a:tc>
                <a:tc>
                  <a:txBody>
                    <a:bodyPr/>
                    <a:lstStyle/>
                    <a:p>
                      <a:r>
                        <a:rPr lang="en-US" altLang="zh-CN" smtClean="0"/>
                        <a:t>F</a:t>
                      </a:r>
                      <a:endParaRPr lang="zh-CN" altLang="en-US"/>
                    </a:p>
                  </a:txBody>
                  <a:tcPr anchor="ctr" anchorCtr="1"/>
                </a:tc>
                <a:tc>
                  <a:txBody>
                    <a:bodyPr/>
                    <a:lstStyle/>
                    <a:p>
                      <a:r>
                        <a:rPr lang="en-US" altLang="zh-CN" smtClean="0"/>
                        <a:t>B</a:t>
                      </a:r>
                      <a:endParaRPr lang="zh-CN" altLang="en-US"/>
                    </a:p>
                  </a:txBody>
                  <a:tcPr anchor="ctr" anchorCtr="1"/>
                </a:tc>
                <a:tc>
                  <a:txBody>
                    <a:bodyPr/>
                    <a:lstStyle/>
                    <a:p>
                      <a:r>
                        <a:rPr lang="en-US" altLang="zh-CN" smtClean="0"/>
                        <a:t>8</a:t>
                      </a:r>
                      <a:endParaRPr lang="zh-CN" altLang="en-US"/>
                    </a:p>
                  </a:txBody>
                  <a:tcPr anchor="ctr" anchorCtr="1"/>
                </a:tc>
                <a:tc>
                  <a:txBody>
                    <a:bodyPr/>
                    <a:lstStyle/>
                    <a:p>
                      <a:r>
                        <a:rPr lang="en-US" altLang="zh-CN" smtClean="0"/>
                        <a:t>3</a:t>
                      </a:r>
                      <a:endParaRPr lang="zh-CN" altLang="en-US"/>
                    </a:p>
                  </a:txBody>
                  <a:tcPr anchor="ctr" anchorCtr="1"/>
                </a:tc>
                <a:tc>
                  <a:txBody>
                    <a:bodyPr/>
                    <a:lstStyle/>
                    <a:p>
                      <a:r>
                        <a:rPr lang="en-US" altLang="zh-CN" smtClean="0"/>
                        <a:t>A</a:t>
                      </a:r>
                      <a:endParaRPr lang="zh-CN" altLang="en-US"/>
                    </a:p>
                  </a:txBody>
                  <a:tcPr anchor="ctr" anchorCtr="1"/>
                </a:tc>
                <a:tc>
                  <a:txBody>
                    <a:bodyPr/>
                    <a:lstStyle/>
                    <a:p>
                      <a:r>
                        <a:rPr lang="en-US" altLang="zh-CN" smtClean="0"/>
                        <a:t>6</a:t>
                      </a:r>
                      <a:endParaRPr lang="zh-CN" altLang="en-US"/>
                    </a:p>
                  </a:txBody>
                  <a:tcPr anchor="ctr" anchorCtr="1"/>
                </a:tc>
                <a:tc>
                  <a:txBody>
                    <a:bodyPr/>
                    <a:lstStyle/>
                    <a:p>
                      <a:r>
                        <a:rPr lang="en-US" altLang="zh-CN" smtClean="0"/>
                        <a:t>C</a:t>
                      </a:r>
                      <a:endParaRPr lang="zh-CN" altLang="en-US"/>
                    </a:p>
                  </a:txBody>
                  <a:tcPr anchor="ctr" anchorCtr="1"/>
                </a:tc>
                <a:tc>
                  <a:txBody>
                    <a:bodyPr/>
                    <a:lstStyle/>
                    <a:p>
                      <a:r>
                        <a:rPr lang="en-US" altLang="zh-CN" smtClean="0"/>
                        <a:t>5</a:t>
                      </a:r>
                      <a:endParaRPr lang="zh-CN" altLang="en-US"/>
                    </a:p>
                  </a:txBody>
                  <a:tcPr anchor="ctr" anchorCtr="1"/>
                </a:tc>
                <a:tc>
                  <a:txBody>
                    <a:bodyPr/>
                    <a:lstStyle/>
                    <a:p>
                      <a:r>
                        <a:rPr lang="en-US" altLang="zh-CN" smtClean="0"/>
                        <a:t>9</a:t>
                      </a:r>
                      <a:endParaRPr lang="zh-CN" altLang="en-US"/>
                    </a:p>
                  </a:txBody>
                  <a:tcPr anchor="ctr" anchorCtr="1"/>
                </a:tc>
                <a:tc>
                  <a:txBody>
                    <a:bodyPr/>
                    <a:lstStyle/>
                    <a:p>
                      <a:r>
                        <a:rPr lang="en-US" altLang="zh-CN" smtClean="0"/>
                        <a:t>0</a:t>
                      </a:r>
                      <a:endParaRPr lang="zh-CN" altLang="en-US"/>
                    </a:p>
                  </a:txBody>
                  <a:tcPr anchor="ctr" anchorCtr="1"/>
                </a:tc>
                <a:tc>
                  <a:txBody>
                    <a:bodyPr/>
                    <a:lstStyle/>
                    <a:p>
                      <a:r>
                        <a:rPr lang="en-US" altLang="zh-CN" smtClean="0"/>
                        <a:t>7</a:t>
                      </a:r>
                      <a:endParaRPr lang="zh-CN" altLang="en-US"/>
                    </a:p>
                  </a:txBody>
                  <a:tcPr anchor="ctr" anchorCtr="1"/>
                </a:tc>
              </a:tr>
            </a:tbl>
          </a:graphicData>
        </a:graphic>
      </p:graphicFrame>
      <p:graphicFrame>
        <p:nvGraphicFramePr>
          <p:cNvPr id="5" name="表格 4"/>
          <p:cNvGraphicFramePr>
            <a:graphicFrameLocks noGrp="1"/>
          </p:cNvGraphicFramePr>
          <p:nvPr/>
        </p:nvGraphicFramePr>
        <p:xfrm>
          <a:off x="611560" y="4473816"/>
          <a:ext cx="7992887" cy="827392"/>
        </p:xfrm>
        <a:graphic>
          <a:graphicData uri="http://schemas.openxmlformats.org/drawingml/2006/table">
            <a:tbl>
              <a:tblPr firstRow="1" bandRow="1">
                <a:tableStyleId>{5C22544A-7EE6-4342-B048-85BDC9FD1C3A}</a:tableStyleId>
              </a:tblPr>
              <a:tblGrid>
                <a:gridCol w="754041"/>
                <a:gridCol w="452428"/>
                <a:gridCol w="452428"/>
                <a:gridCol w="452428"/>
                <a:gridCol w="452428"/>
                <a:gridCol w="452428"/>
                <a:gridCol w="452428"/>
                <a:gridCol w="452428"/>
                <a:gridCol w="452428"/>
                <a:gridCol w="452428"/>
                <a:gridCol w="452428"/>
                <a:gridCol w="452428"/>
                <a:gridCol w="452428"/>
                <a:gridCol w="452428"/>
                <a:gridCol w="452428"/>
                <a:gridCol w="452428"/>
                <a:gridCol w="452426"/>
              </a:tblGrid>
              <a:tr h="432047">
                <a:tc>
                  <a:txBody>
                    <a:bodyPr/>
                    <a:lstStyle/>
                    <a:p>
                      <a:r>
                        <a:rPr lang="en-US" altLang="zh-CN" sz="1600" smtClean="0"/>
                        <a:t>z</a:t>
                      </a:r>
                      <a:endParaRPr lang="zh-CN" altLang="en-US" sz="1600"/>
                    </a:p>
                  </a:txBody>
                  <a:tcPr anchor="ctr" anchorCtr="1"/>
                </a:tc>
                <a:tc>
                  <a:txBody>
                    <a:bodyPr/>
                    <a:lstStyle/>
                    <a:p>
                      <a:r>
                        <a:rPr lang="en-US" altLang="zh-CN" sz="1600" smtClean="0"/>
                        <a:t>1</a:t>
                      </a:r>
                      <a:endParaRPr lang="zh-CN" altLang="en-US" sz="1600"/>
                    </a:p>
                  </a:txBody>
                  <a:tcPr anchor="ctr" anchorCtr="1"/>
                </a:tc>
                <a:tc>
                  <a:txBody>
                    <a:bodyPr/>
                    <a:lstStyle/>
                    <a:p>
                      <a:r>
                        <a:rPr lang="en-US" altLang="zh-CN" sz="1600" smtClean="0"/>
                        <a:t>2</a:t>
                      </a:r>
                      <a:endParaRPr lang="zh-CN" altLang="en-US" sz="1600"/>
                    </a:p>
                  </a:txBody>
                  <a:tcPr anchor="ctr" anchorCtr="1"/>
                </a:tc>
                <a:tc>
                  <a:txBody>
                    <a:bodyPr/>
                    <a:lstStyle/>
                    <a:p>
                      <a:r>
                        <a:rPr lang="en-US" altLang="zh-CN" sz="1600" smtClean="0"/>
                        <a:t>3</a:t>
                      </a:r>
                      <a:endParaRPr lang="zh-CN" altLang="en-US" sz="1600"/>
                    </a:p>
                  </a:txBody>
                  <a:tcPr anchor="ctr" anchorCtr="1"/>
                </a:tc>
                <a:tc>
                  <a:txBody>
                    <a:bodyPr/>
                    <a:lstStyle/>
                    <a:p>
                      <a:r>
                        <a:rPr lang="en-US" altLang="zh-CN" sz="1600" smtClean="0"/>
                        <a:t>4</a:t>
                      </a:r>
                      <a:endParaRPr lang="zh-CN" altLang="en-US" sz="1600"/>
                    </a:p>
                  </a:txBody>
                  <a:tcPr anchor="ctr" anchorCtr="1"/>
                </a:tc>
                <a:tc>
                  <a:txBody>
                    <a:bodyPr/>
                    <a:lstStyle/>
                    <a:p>
                      <a:r>
                        <a:rPr lang="en-US" altLang="zh-CN" sz="1600" smtClean="0"/>
                        <a:t>5</a:t>
                      </a:r>
                      <a:endParaRPr lang="zh-CN" altLang="en-US" sz="1600"/>
                    </a:p>
                  </a:txBody>
                  <a:tcPr anchor="ctr" anchorCtr="1"/>
                </a:tc>
                <a:tc>
                  <a:txBody>
                    <a:bodyPr/>
                    <a:lstStyle/>
                    <a:p>
                      <a:r>
                        <a:rPr lang="en-US" altLang="zh-CN" sz="1600" smtClean="0"/>
                        <a:t>6</a:t>
                      </a:r>
                      <a:endParaRPr lang="zh-CN" altLang="en-US" sz="1600"/>
                    </a:p>
                  </a:txBody>
                  <a:tcPr anchor="ctr" anchorCtr="1"/>
                </a:tc>
                <a:tc>
                  <a:txBody>
                    <a:bodyPr/>
                    <a:lstStyle/>
                    <a:p>
                      <a:r>
                        <a:rPr lang="en-US" altLang="zh-CN" sz="1600" smtClean="0"/>
                        <a:t>7</a:t>
                      </a:r>
                      <a:endParaRPr lang="zh-CN" altLang="en-US" sz="1600"/>
                    </a:p>
                  </a:txBody>
                  <a:tcPr anchor="ctr" anchorCtr="1"/>
                </a:tc>
                <a:tc>
                  <a:txBody>
                    <a:bodyPr/>
                    <a:lstStyle/>
                    <a:p>
                      <a:r>
                        <a:rPr lang="en-US" altLang="zh-CN" sz="1600" smtClean="0"/>
                        <a:t>8</a:t>
                      </a:r>
                      <a:endParaRPr lang="zh-CN" altLang="en-US" sz="1600"/>
                    </a:p>
                  </a:txBody>
                  <a:tcPr anchor="ctr" anchorCtr="1"/>
                </a:tc>
                <a:tc>
                  <a:txBody>
                    <a:bodyPr/>
                    <a:lstStyle/>
                    <a:p>
                      <a:r>
                        <a:rPr lang="en-US" altLang="zh-CN" sz="1600" smtClean="0"/>
                        <a:t>9</a:t>
                      </a:r>
                      <a:endParaRPr lang="zh-CN" altLang="en-US" sz="1600"/>
                    </a:p>
                  </a:txBody>
                  <a:tcPr anchor="ctr" anchorCtr="1"/>
                </a:tc>
                <a:tc>
                  <a:txBody>
                    <a:bodyPr/>
                    <a:lstStyle/>
                    <a:p>
                      <a:r>
                        <a:rPr lang="en-US" altLang="zh-CN" sz="1600" smtClean="0"/>
                        <a:t>10</a:t>
                      </a:r>
                      <a:endParaRPr lang="zh-CN" altLang="en-US" sz="1600"/>
                    </a:p>
                  </a:txBody>
                  <a:tcPr anchor="ctr" anchorCtr="1"/>
                </a:tc>
                <a:tc>
                  <a:txBody>
                    <a:bodyPr/>
                    <a:lstStyle/>
                    <a:p>
                      <a:r>
                        <a:rPr lang="en-US" altLang="zh-CN" sz="1600" smtClean="0"/>
                        <a:t>11</a:t>
                      </a:r>
                      <a:endParaRPr lang="zh-CN" altLang="en-US" sz="1600"/>
                    </a:p>
                  </a:txBody>
                  <a:tcPr anchor="ctr" anchorCtr="1"/>
                </a:tc>
                <a:tc>
                  <a:txBody>
                    <a:bodyPr/>
                    <a:lstStyle/>
                    <a:p>
                      <a:r>
                        <a:rPr lang="en-US" altLang="zh-CN" sz="1600" smtClean="0"/>
                        <a:t>12</a:t>
                      </a:r>
                      <a:endParaRPr lang="zh-CN" altLang="en-US" sz="1600"/>
                    </a:p>
                  </a:txBody>
                  <a:tcPr anchor="ctr" anchorCtr="1"/>
                </a:tc>
                <a:tc>
                  <a:txBody>
                    <a:bodyPr/>
                    <a:lstStyle/>
                    <a:p>
                      <a:r>
                        <a:rPr lang="en-US" altLang="zh-CN" sz="1600" smtClean="0"/>
                        <a:t>13</a:t>
                      </a:r>
                      <a:endParaRPr lang="zh-CN" altLang="en-US" sz="1600"/>
                    </a:p>
                  </a:txBody>
                  <a:tcPr anchor="ctr" anchorCtr="1"/>
                </a:tc>
                <a:tc>
                  <a:txBody>
                    <a:bodyPr/>
                    <a:lstStyle/>
                    <a:p>
                      <a:r>
                        <a:rPr lang="en-US" altLang="zh-CN" sz="1600" smtClean="0"/>
                        <a:t>14</a:t>
                      </a:r>
                      <a:endParaRPr lang="zh-CN" altLang="en-US" sz="1600"/>
                    </a:p>
                  </a:txBody>
                  <a:tcPr anchor="ctr" anchorCtr="1"/>
                </a:tc>
                <a:tc>
                  <a:txBody>
                    <a:bodyPr/>
                    <a:lstStyle/>
                    <a:p>
                      <a:r>
                        <a:rPr lang="en-US" altLang="zh-CN" sz="1600" smtClean="0"/>
                        <a:t>15</a:t>
                      </a:r>
                      <a:endParaRPr lang="zh-CN" altLang="en-US" sz="1600"/>
                    </a:p>
                  </a:txBody>
                  <a:tcPr anchor="ctr" anchorCtr="1"/>
                </a:tc>
                <a:tc>
                  <a:txBody>
                    <a:bodyPr/>
                    <a:lstStyle/>
                    <a:p>
                      <a:r>
                        <a:rPr lang="en-US" altLang="zh-CN" sz="1600" smtClean="0"/>
                        <a:t>16</a:t>
                      </a:r>
                      <a:endParaRPr lang="zh-CN" altLang="en-US" sz="1600"/>
                    </a:p>
                  </a:txBody>
                  <a:tcPr anchor="ctr" anchorCtr="1"/>
                </a:tc>
              </a:tr>
              <a:tr h="395345">
                <a:tc>
                  <a:txBody>
                    <a:bodyPr/>
                    <a:lstStyle/>
                    <a:p>
                      <a:r>
                        <a:rPr lang="en-US" altLang="zh-CN" sz="1600" smtClean="0"/>
                        <a:t>π</a:t>
                      </a:r>
                      <a:r>
                        <a:rPr lang="en-US" altLang="zh-CN" sz="1600" baseline="-25000" smtClean="0"/>
                        <a:t>p</a:t>
                      </a:r>
                      <a:r>
                        <a:rPr lang="en-US" altLang="zh-CN" sz="1600" smtClean="0"/>
                        <a:t>(z)</a:t>
                      </a:r>
                      <a:endParaRPr lang="zh-CN" altLang="en-US" sz="1600"/>
                    </a:p>
                  </a:txBody>
                  <a:tcPr anchor="ctr" anchorCtr="1"/>
                </a:tc>
                <a:tc>
                  <a:txBody>
                    <a:bodyPr/>
                    <a:lstStyle/>
                    <a:p>
                      <a:r>
                        <a:rPr lang="en-US" altLang="zh-CN" sz="1600" smtClean="0"/>
                        <a:t>1</a:t>
                      </a:r>
                      <a:endParaRPr lang="zh-CN" altLang="en-US" sz="1600"/>
                    </a:p>
                  </a:txBody>
                  <a:tcPr anchor="ctr" anchorCtr="1"/>
                </a:tc>
                <a:tc>
                  <a:txBody>
                    <a:bodyPr/>
                    <a:lstStyle/>
                    <a:p>
                      <a:r>
                        <a:rPr lang="en-US" altLang="zh-CN" sz="1600" smtClean="0"/>
                        <a:t>5</a:t>
                      </a:r>
                      <a:endParaRPr lang="zh-CN" altLang="en-US" sz="1600"/>
                    </a:p>
                  </a:txBody>
                  <a:tcPr anchor="ctr" anchorCtr="1"/>
                </a:tc>
                <a:tc>
                  <a:txBody>
                    <a:bodyPr/>
                    <a:lstStyle/>
                    <a:p>
                      <a:r>
                        <a:rPr lang="en-US" altLang="zh-CN" sz="1600" smtClean="0"/>
                        <a:t>9</a:t>
                      </a:r>
                      <a:endParaRPr lang="zh-CN" altLang="en-US" sz="1600"/>
                    </a:p>
                  </a:txBody>
                  <a:tcPr anchor="ctr" anchorCtr="1"/>
                </a:tc>
                <a:tc>
                  <a:txBody>
                    <a:bodyPr/>
                    <a:lstStyle/>
                    <a:p>
                      <a:r>
                        <a:rPr lang="en-US" altLang="zh-CN" sz="1600" smtClean="0"/>
                        <a:t>13</a:t>
                      </a:r>
                      <a:endParaRPr lang="zh-CN" altLang="en-US" sz="1600"/>
                    </a:p>
                  </a:txBody>
                  <a:tcPr anchor="ctr" anchorCtr="1"/>
                </a:tc>
                <a:tc>
                  <a:txBody>
                    <a:bodyPr/>
                    <a:lstStyle/>
                    <a:p>
                      <a:r>
                        <a:rPr lang="en-US" altLang="zh-CN" sz="1600" smtClean="0"/>
                        <a:t>2</a:t>
                      </a:r>
                      <a:endParaRPr lang="zh-CN" altLang="en-US" sz="1600"/>
                    </a:p>
                  </a:txBody>
                  <a:tcPr anchor="ctr" anchorCtr="1"/>
                </a:tc>
                <a:tc>
                  <a:txBody>
                    <a:bodyPr/>
                    <a:lstStyle/>
                    <a:p>
                      <a:r>
                        <a:rPr lang="en-US" altLang="zh-CN" sz="1600" smtClean="0"/>
                        <a:t>6</a:t>
                      </a:r>
                      <a:endParaRPr lang="zh-CN" altLang="en-US" sz="1600"/>
                    </a:p>
                  </a:txBody>
                  <a:tcPr anchor="ctr" anchorCtr="1"/>
                </a:tc>
                <a:tc>
                  <a:txBody>
                    <a:bodyPr/>
                    <a:lstStyle/>
                    <a:p>
                      <a:r>
                        <a:rPr lang="en-US" altLang="zh-CN" sz="1600" smtClean="0"/>
                        <a:t>10</a:t>
                      </a:r>
                      <a:endParaRPr lang="zh-CN" altLang="en-US" sz="1600"/>
                    </a:p>
                  </a:txBody>
                  <a:tcPr anchor="ctr" anchorCtr="1"/>
                </a:tc>
                <a:tc>
                  <a:txBody>
                    <a:bodyPr/>
                    <a:lstStyle/>
                    <a:p>
                      <a:r>
                        <a:rPr lang="en-US" altLang="zh-CN" sz="1600" smtClean="0"/>
                        <a:t>14</a:t>
                      </a:r>
                      <a:endParaRPr lang="zh-CN" altLang="en-US" sz="1600"/>
                    </a:p>
                  </a:txBody>
                  <a:tcPr anchor="ctr" anchorCtr="1"/>
                </a:tc>
                <a:tc>
                  <a:txBody>
                    <a:bodyPr/>
                    <a:lstStyle/>
                    <a:p>
                      <a:r>
                        <a:rPr lang="en-US" altLang="zh-CN" sz="1600" smtClean="0"/>
                        <a:t>3</a:t>
                      </a:r>
                      <a:endParaRPr lang="zh-CN" altLang="en-US" sz="1600"/>
                    </a:p>
                  </a:txBody>
                  <a:tcPr anchor="ctr" anchorCtr="1"/>
                </a:tc>
                <a:tc>
                  <a:txBody>
                    <a:bodyPr/>
                    <a:lstStyle/>
                    <a:p>
                      <a:r>
                        <a:rPr lang="en-US" altLang="zh-CN" sz="1600" smtClean="0"/>
                        <a:t>7</a:t>
                      </a:r>
                      <a:endParaRPr lang="zh-CN" altLang="en-US" sz="1600"/>
                    </a:p>
                  </a:txBody>
                  <a:tcPr anchor="ctr" anchorCtr="1"/>
                </a:tc>
                <a:tc>
                  <a:txBody>
                    <a:bodyPr/>
                    <a:lstStyle/>
                    <a:p>
                      <a:r>
                        <a:rPr lang="en-US" altLang="zh-CN" sz="1600" smtClean="0"/>
                        <a:t>11</a:t>
                      </a:r>
                      <a:endParaRPr lang="zh-CN" altLang="en-US" sz="1600"/>
                    </a:p>
                  </a:txBody>
                  <a:tcPr anchor="ctr" anchorCtr="1"/>
                </a:tc>
                <a:tc>
                  <a:txBody>
                    <a:bodyPr/>
                    <a:lstStyle/>
                    <a:p>
                      <a:r>
                        <a:rPr lang="en-US" altLang="zh-CN" sz="1600" smtClean="0"/>
                        <a:t>15</a:t>
                      </a:r>
                      <a:endParaRPr lang="zh-CN" altLang="en-US" sz="1600"/>
                    </a:p>
                  </a:txBody>
                  <a:tcPr anchor="ctr" anchorCtr="1"/>
                </a:tc>
                <a:tc>
                  <a:txBody>
                    <a:bodyPr/>
                    <a:lstStyle/>
                    <a:p>
                      <a:r>
                        <a:rPr lang="en-US" altLang="zh-CN" sz="1600" smtClean="0"/>
                        <a:t>4</a:t>
                      </a:r>
                      <a:endParaRPr lang="zh-CN" altLang="en-US" sz="1600"/>
                    </a:p>
                  </a:txBody>
                  <a:tcPr anchor="ctr" anchorCtr="1"/>
                </a:tc>
                <a:tc>
                  <a:txBody>
                    <a:bodyPr/>
                    <a:lstStyle/>
                    <a:p>
                      <a:r>
                        <a:rPr lang="en-US" altLang="zh-CN" sz="1600" smtClean="0"/>
                        <a:t>8</a:t>
                      </a:r>
                      <a:endParaRPr lang="zh-CN" altLang="en-US" sz="1600"/>
                    </a:p>
                  </a:txBody>
                  <a:tcPr anchor="ctr" anchorCtr="1"/>
                </a:tc>
                <a:tc>
                  <a:txBody>
                    <a:bodyPr/>
                    <a:lstStyle/>
                    <a:p>
                      <a:r>
                        <a:rPr lang="en-US" altLang="zh-CN" sz="1600" smtClean="0"/>
                        <a:t>12</a:t>
                      </a:r>
                      <a:endParaRPr lang="zh-CN" altLang="en-US" sz="1600"/>
                    </a:p>
                  </a:txBody>
                  <a:tcPr anchor="ctr" anchorCtr="1"/>
                </a:tc>
                <a:tc>
                  <a:txBody>
                    <a:bodyPr/>
                    <a:lstStyle/>
                    <a:p>
                      <a:r>
                        <a:rPr lang="en-US" altLang="zh-CN" sz="1600" dirty="0" smtClean="0"/>
                        <a:t>16</a:t>
                      </a:r>
                      <a:endParaRPr lang="zh-CN" altLang="en-US" sz="1600" dirty="0"/>
                    </a:p>
                  </a:txBody>
                  <a:tcPr anchor="ctr" anchorCtr="1"/>
                </a:tc>
              </a:tr>
            </a:tbl>
          </a:graphicData>
        </a:graphic>
      </p:graphicFrame>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body" sz="half" idx="1"/>
          </p:nvPr>
        </p:nvSpPr>
        <p:spPr>
          <a:xfrm>
            <a:off x="1042988" y="620713"/>
            <a:ext cx="7488237" cy="792162"/>
          </a:xfrm>
        </p:spPr>
        <p:txBody>
          <a:bodyPr/>
          <a:lstStyle/>
          <a:p>
            <a:pPr eaLnBrk="1" hangingPunct="1">
              <a:buFontTx/>
              <a:buNone/>
            </a:pPr>
            <a:r>
              <a:rPr lang="zh-CN" altLang="en-US" smtClean="0"/>
              <a:t>（</a:t>
            </a:r>
            <a:r>
              <a:rPr lang="en-US" altLang="zh-CN" smtClean="0"/>
              <a:t>4</a:t>
            </a:r>
            <a:r>
              <a:rPr lang="zh-CN" altLang="en-US" smtClean="0"/>
              <a:t>）寻找</a:t>
            </a:r>
            <a:r>
              <a:rPr lang="en-US" altLang="zh-CN" smtClean="0"/>
              <a:t>5</a:t>
            </a:r>
            <a:r>
              <a:rPr lang="zh-CN" altLang="en-US" smtClean="0"/>
              <a:t>轮的最佳逼近式</a:t>
            </a:r>
          </a:p>
        </p:txBody>
      </p:sp>
      <p:graphicFrame>
        <p:nvGraphicFramePr>
          <p:cNvPr id="7170" name="Object 6"/>
          <p:cNvGraphicFramePr>
            <a:graphicFrameLocks noChangeAspect="1"/>
          </p:cNvGraphicFramePr>
          <p:nvPr>
            <p:ph sz="half" idx="2"/>
          </p:nvPr>
        </p:nvGraphicFramePr>
        <p:xfrm>
          <a:off x="468313" y="1225550"/>
          <a:ext cx="2232025" cy="5516563"/>
        </p:xfrm>
        <a:graphic>
          <a:graphicData uri="http://schemas.openxmlformats.org/presentationml/2006/ole">
            <p:oleObj spid="_x0000_s611330" name="Visio" r:id="rId3" imgW="4389120" imgH="11676600" progId="">
              <p:embed/>
            </p:oleObj>
          </a:graphicData>
        </a:graphic>
      </p:graphicFrame>
      <p:pic>
        <p:nvPicPr>
          <p:cNvPr id="7172" name="Picture 10"/>
          <p:cNvPicPr>
            <a:picLocks noChangeAspect="1" noChangeArrowheads="1"/>
          </p:cNvPicPr>
          <p:nvPr/>
        </p:nvPicPr>
        <p:blipFill>
          <a:blip r:embed="rId4" cstate="print"/>
          <a:srcRect/>
          <a:stretch>
            <a:fillRect/>
          </a:stretch>
        </p:blipFill>
        <p:spPr bwMode="auto">
          <a:xfrm>
            <a:off x="2916238" y="3643314"/>
            <a:ext cx="6227762" cy="3214686"/>
          </a:xfrm>
          <a:prstGeom prst="rect">
            <a:avLst/>
          </a:prstGeom>
          <a:noFill/>
          <a:ln w="9525">
            <a:noFill/>
            <a:miter lim="800000"/>
            <a:headEnd/>
            <a:tailEnd/>
          </a:ln>
        </p:spPr>
      </p:pic>
      <p:pic>
        <p:nvPicPr>
          <p:cNvPr id="7173" name="Picture 11"/>
          <p:cNvPicPr>
            <a:picLocks noChangeAspect="1" noChangeArrowheads="1"/>
          </p:cNvPicPr>
          <p:nvPr/>
        </p:nvPicPr>
        <p:blipFill>
          <a:blip r:embed="rId5" cstate="print"/>
          <a:srcRect/>
          <a:stretch>
            <a:fillRect/>
          </a:stretch>
        </p:blipFill>
        <p:spPr bwMode="auto">
          <a:xfrm>
            <a:off x="2916238" y="1268413"/>
            <a:ext cx="5256212" cy="2305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9" name="Picture 6"/>
          <p:cNvPicPr>
            <a:picLocks noChangeAspect="1" noChangeArrowheads="1"/>
          </p:cNvPicPr>
          <p:nvPr/>
        </p:nvPicPr>
        <p:blipFill>
          <a:blip r:embed="rId2" cstate="print"/>
          <a:srcRect/>
          <a:stretch>
            <a:fillRect/>
          </a:stretch>
        </p:blipFill>
        <p:spPr bwMode="auto">
          <a:xfrm>
            <a:off x="214282" y="1357297"/>
            <a:ext cx="8572560" cy="5066091"/>
          </a:xfrm>
          <a:prstGeom prst="rect">
            <a:avLst/>
          </a:prstGeom>
          <a:noFill/>
          <a:ln w="9525">
            <a:noFill/>
            <a:miter lim="800000"/>
            <a:headEnd/>
            <a:tailEnd/>
          </a:ln>
        </p:spPr>
      </p:pic>
      <p:pic>
        <p:nvPicPr>
          <p:cNvPr id="111621" name="Picture 5"/>
          <p:cNvPicPr>
            <a:picLocks noChangeAspect="1" noChangeArrowheads="1"/>
          </p:cNvPicPr>
          <p:nvPr/>
        </p:nvPicPr>
        <p:blipFill>
          <a:blip r:embed="rId3" cstate="print"/>
          <a:srcRect/>
          <a:stretch>
            <a:fillRect/>
          </a:stretch>
        </p:blipFill>
        <p:spPr bwMode="auto">
          <a:xfrm>
            <a:off x="7215206" y="1142984"/>
            <a:ext cx="1590675" cy="2309812"/>
          </a:xfrm>
          <a:prstGeom prst="rect">
            <a:avLst/>
          </a:prstGeom>
          <a:noFill/>
          <a:ln w="9525">
            <a:noFill/>
            <a:miter lim="800000"/>
            <a:headEnd/>
            <a:tailEnd/>
          </a:ln>
          <a:effectLst/>
        </p:spPr>
      </p:pic>
      <p:sp>
        <p:nvSpPr>
          <p:cNvPr id="5" name="标题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2"/>
                </a:solidFill>
                <a:effectLst/>
                <a:uLnTx/>
                <a:uFillTx/>
                <a:latin typeface="+mj-lt"/>
                <a:ea typeface="+mj-ea"/>
                <a:cs typeface="+mj-cs"/>
              </a:rPr>
              <a:t>DES</a:t>
            </a:r>
            <a:r>
              <a:rPr kumimoji="0" lang="zh-CN" altLang="en-US" sz="4400" b="0" i="0" u="none" strike="noStrike" kern="1200" cap="none" spc="0" normalizeH="0" baseline="0" noProof="0" dirty="0" smtClean="0">
                <a:ln>
                  <a:noFill/>
                </a:ln>
                <a:solidFill>
                  <a:schemeClr val="tx2"/>
                </a:solidFill>
                <a:effectLst/>
                <a:uLnTx/>
                <a:uFillTx/>
                <a:latin typeface="+mj-lt"/>
                <a:ea typeface="+mj-ea"/>
                <a:cs typeface="+mj-cs"/>
              </a:rPr>
              <a:t>算法的差分分析</a:t>
            </a:r>
            <a:endParaRPr kumimoji="0" lang="zh-CN" altLang="en-US" sz="4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sz="half" idx="1"/>
          </p:nvPr>
        </p:nvSpPr>
        <p:spPr>
          <a:xfrm>
            <a:off x="1042988" y="620713"/>
            <a:ext cx="7488237" cy="792162"/>
          </a:xfrm>
        </p:spPr>
        <p:txBody>
          <a:bodyPr/>
          <a:lstStyle/>
          <a:p>
            <a:pPr eaLnBrk="1" hangingPunct="1"/>
            <a:r>
              <a:rPr lang="en-US" altLang="zh-CN" sz="2800" smtClean="0"/>
              <a:t>DES</a:t>
            </a:r>
            <a:r>
              <a:rPr lang="zh-CN" altLang="en-US" sz="2800" smtClean="0"/>
              <a:t>差分攻击（一轮）</a:t>
            </a:r>
          </a:p>
        </p:txBody>
      </p:sp>
      <p:pic>
        <p:nvPicPr>
          <p:cNvPr id="112643" name="Picture 7"/>
          <p:cNvPicPr>
            <a:picLocks noChangeAspect="1" noChangeArrowheads="1"/>
          </p:cNvPicPr>
          <p:nvPr/>
        </p:nvPicPr>
        <p:blipFill>
          <a:blip r:embed="rId2" cstate="print"/>
          <a:srcRect/>
          <a:stretch>
            <a:fillRect/>
          </a:stretch>
        </p:blipFill>
        <p:spPr bwMode="auto">
          <a:xfrm>
            <a:off x="714348" y="1214422"/>
            <a:ext cx="8071034" cy="49466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body" sz="half" idx="1"/>
          </p:nvPr>
        </p:nvSpPr>
        <p:spPr>
          <a:xfrm>
            <a:off x="1042988" y="620713"/>
            <a:ext cx="7488237" cy="792162"/>
          </a:xfrm>
        </p:spPr>
        <p:txBody>
          <a:bodyPr/>
          <a:lstStyle/>
          <a:p>
            <a:pPr eaLnBrk="1" hangingPunct="1"/>
            <a:r>
              <a:rPr lang="en-US" altLang="zh-CN" sz="2800" smtClean="0"/>
              <a:t>DES</a:t>
            </a:r>
            <a:r>
              <a:rPr lang="zh-CN" altLang="en-US" sz="2800" smtClean="0"/>
              <a:t>差分攻击（一轮）</a:t>
            </a:r>
          </a:p>
        </p:txBody>
      </p:sp>
      <p:sp>
        <p:nvSpPr>
          <p:cNvPr id="113667" name="Rectangle 5"/>
          <p:cNvSpPr>
            <a:spLocks noChangeArrowheads="1"/>
          </p:cNvSpPr>
          <p:nvPr/>
        </p:nvSpPr>
        <p:spPr bwMode="auto">
          <a:xfrm>
            <a:off x="611188" y="4581525"/>
            <a:ext cx="7488237" cy="1584325"/>
          </a:xfrm>
          <a:prstGeom prst="rect">
            <a:avLst/>
          </a:prstGeom>
          <a:noFill/>
          <a:ln w="9525">
            <a:noFill/>
            <a:miter lim="800000"/>
            <a:headEnd/>
            <a:tailEnd/>
          </a:ln>
        </p:spPr>
        <p:txBody>
          <a:bodyPr/>
          <a:lstStyle/>
          <a:p>
            <a:pPr marL="342900" indent="-342900" eaLnBrk="1" hangingPunct="1">
              <a:spcBef>
                <a:spcPct val="20000"/>
              </a:spcBef>
              <a:buFontTx/>
              <a:buChar char="•"/>
            </a:pPr>
            <a:r>
              <a:rPr lang="en-US" altLang="zh-CN" sz="2400" dirty="0"/>
              <a:t> </a:t>
            </a:r>
            <a:r>
              <a:rPr lang="zh-CN" altLang="en-US" sz="2400" dirty="0"/>
              <a:t>密钥</a:t>
            </a:r>
            <a:r>
              <a:rPr lang="en-US" altLang="zh-CN" sz="2400" i="1" dirty="0"/>
              <a:t>J</a:t>
            </a:r>
            <a:r>
              <a:rPr lang="en-US" altLang="zh-CN" sz="2400" i="1" baseline="-25000" dirty="0"/>
              <a:t>1</a:t>
            </a:r>
            <a:r>
              <a:rPr lang="zh-CN" altLang="en-US" sz="2400" dirty="0"/>
              <a:t>一定在</a:t>
            </a:r>
            <a:r>
              <a:rPr lang="en-US" altLang="zh-CN" sz="2400" i="1" dirty="0"/>
              <a:t>test</a:t>
            </a:r>
            <a:r>
              <a:rPr lang="en-US" altLang="zh-CN" sz="2400" i="1" baseline="-25000" dirty="0"/>
              <a:t>1</a:t>
            </a:r>
            <a:r>
              <a:rPr lang="zh-CN" altLang="en-US" sz="2400" dirty="0"/>
              <a:t>中。</a:t>
            </a:r>
          </a:p>
          <a:p>
            <a:pPr marL="342900" indent="-342900" eaLnBrk="1" hangingPunct="1">
              <a:spcBef>
                <a:spcPct val="20000"/>
              </a:spcBef>
              <a:buFontTx/>
              <a:buChar char="•"/>
            </a:pPr>
            <a:r>
              <a:rPr lang="zh-CN" altLang="en-US" sz="2400" dirty="0"/>
              <a:t> 如果我们有多个</a:t>
            </a:r>
            <a:r>
              <a:rPr lang="en-US" altLang="zh-CN" sz="2400" i="1" dirty="0"/>
              <a:t>E</a:t>
            </a:r>
            <a:r>
              <a:rPr lang="en-US" altLang="zh-CN" sz="2400" i="1" baseline="-25000" dirty="0"/>
              <a:t>1</a:t>
            </a:r>
            <a:r>
              <a:rPr lang="zh-CN" altLang="en-US" sz="2400" i="1" dirty="0"/>
              <a:t>，</a:t>
            </a:r>
            <a:r>
              <a:rPr lang="en-US" altLang="zh-CN" sz="2400" i="1" dirty="0"/>
              <a:t>E</a:t>
            </a:r>
            <a:r>
              <a:rPr lang="en-US" altLang="zh-CN" sz="2400" i="1" baseline="-25000" dirty="0"/>
              <a:t>1</a:t>
            </a:r>
            <a:r>
              <a:rPr lang="en-US" altLang="zh-CN" sz="2400" i="1" dirty="0"/>
              <a:t>*</a:t>
            </a:r>
            <a:r>
              <a:rPr lang="zh-CN" altLang="en-US" sz="2400" i="1" dirty="0"/>
              <a:t>，</a:t>
            </a:r>
            <a:r>
              <a:rPr lang="en-US" altLang="zh-CN" sz="2400" i="1" dirty="0"/>
              <a:t>C’</a:t>
            </a:r>
            <a:r>
              <a:rPr lang="en-US" altLang="zh-CN" sz="2400" dirty="0"/>
              <a:t>,</a:t>
            </a:r>
            <a:r>
              <a:rPr lang="zh-CN" altLang="en-US" sz="2400" dirty="0"/>
              <a:t>我们就可以通过求集合的交集来确定密钥。</a:t>
            </a:r>
          </a:p>
          <a:p>
            <a:pPr marL="342900" indent="-342900" eaLnBrk="1" hangingPunct="1">
              <a:spcBef>
                <a:spcPct val="20000"/>
              </a:spcBef>
              <a:buFontTx/>
              <a:buChar char="•"/>
            </a:pPr>
            <a:r>
              <a:rPr lang="zh-CN" altLang="en-US" sz="2400" dirty="0"/>
              <a:t>一个最直接的方法是用计数器，对于</a:t>
            </a:r>
            <a:r>
              <a:rPr lang="en-US" altLang="zh-CN" sz="2400" dirty="0"/>
              <a:t>J</a:t>
            </a:r>
            <a:r>
              <a:rPr lang="en-US" altLang="zh-CN" sz="2400" baseline="-25000" dirty="0"/>
              <a:t>1</a:t>
            </a:r>
            <a:r>
              <a:rPr lang="zh-CN" altLang="en-US" sz="2400" dirty="0"/>
              <a:t>来说共需</a:t>
            </a:r>
            <a:r>
              <a:rPr lang="en-US" altLang="zh-CN" sz="2400" dirty="0"/>
              <a:t>64</a:t>
            </a:r>
            <a:r>
              <a:rPr lang="zh-CN" altLang="en-US" sz="2400" dirty="0"/>
              <a:t>个。</a:t>
            </a:r>
          </a:p>
        </p:txBody>
      </p:sp>
      <p:pic>
        <p:nvPicPr>
          <p:cNvPr id="113668" name="Picture 6"/>
          <p:cNvPicPr>
            <a:picLocks noChangeAspect="1" noChangeArrowheads="1"/>
          </p:cNvPicPr>
          <p:nvPr/>
        </p:nvPicPr>
        <p:blipFill>
          <a:blip r:embed="rId2" cstate="print"/>
          <a:srcRect/>
          <a:stretch>
            <a:fillRect/>
          </a:stretch>
        </p:blipFill>
        <p:spPr bwMode="auto">
          <a:xfrm>
            <a:off x="468313" y="1484313"/>
            <a:ext cx="8361362" cy="2808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body" sz="half" idx="1"/>
          </p:nvPr>
        </p:nvSpPr>
        <p:spPr>
          <a:xfrm>
            <a:off x="1042988" y="620713"/>
            <a:ext cx="7488237" cy="792162"/>
          </a:xfrm>
        </p:spPr>
        <p:txBody>
          <a:bodyPr/>
          <a:lstStyle/>
          <a:p>
            <a:pPr eaLnBrk="1" hangingPunct="1"/>
            <a:r>
              <a:rPr lang="en-US" altLang="zh-CN" sz="2800" smtClean="0"/>
              <a:t>DES</a:t>
            </a:r>
            <a:r>
              <a:rPr lang="zh-CN" altLang="en-US" sz="2800" smtClean="0"/>
              <a:t>差分攻击（三轮）</a:t>
            </a:r>
          </a:p>
        </p:txBody>
      </p:sp>
      <p:graphicFrame>
        <p:nvGraphicFramePr>
          <p:cNvPr id="8194" name="Object 5"/>
          <p:cNvGraphicFramePr>
            <a:graphicFrameLocks noChangeAspect="1"/>
          </p:cNvGraphicFramePr>
          <p:nvPr>
            <p:ph sz="half" idx="2"/>
          </p:nvPr>
        </p:nvGraphicFramePr>
        <p:xfrm>
          <a:off x="755650" y="1341438"/>
          <a:ext cx="2641600" cy="5159396"/>
        </p:xfrm>
        <a:graphic>
          <a:graphicData uri="http://schemas.openxmlformats.org/presentationml/2006/ole">
            <p:oleObj spid="_x0000_s612354" name="Visio" r:id="rId3" imgW="5494320" imgH="9282240" progId="">
              <p:embed/>
            </p:oleObj>
          </a:graphicData>
        </a:graphic>
      </p:graphicFrame>
      <p:pic>
        <p:nvPicPr>
          <p:cNvPr id="8196" name="Picture 9"/>
          <p:cNvPicPr>
            <a:picLocks noChangeAspect="1" noChangeArrowheads="1"/>
          </p:cNvPicPr>
          <p:nvPr/>
        </p:nvPicPr>
        <p:blipFill>
          <a:blip r:embed="rId4" cstate="print"/>
          <a:srcRect/>
          <a:stretch>
            <a:fillRect/>
          </a:stretch>
        </p:blipFill>
        <p:spPr bwMode="auto">
          <a:xfrm>
            <a:off x="3357554" y="1928801"/>
            <a:ext cx="5786446" cy="41543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sz="half" idx="1"/>
          </p:nvPr>
        </p:nvSpPr>
        <p:spPr>
          <a:xfrm>
            <a:off x="1042988" y="620713"/>
            <a:ext cx="7488237" cy="792162"/>
          </a:xfrm>
        </p:spPr>
        <p:txBody>
          <a:bodyPr/>
          <a:lstStyle/>
          <a:p>
            <a:pPr eaLnBrk="1" hangingPunct="1"/>
            <a:r>
              <a:rPr lang="en-US" altLang="zh-CN" sz="2800" smtClean="0"/>
              <a:t>DES</a:t>
            </a:r>
            <a:r>
              <a:rPr lang="zh-CN" altLang="en-US" sz="2800" smtClean="0"/>
              <a:t>差分攻击（六轮）</a:t>
            </a:r>
          </a:p>
        </p:txBody>
      </p:sp>
      <p:pic>
        <p:nvPicPr>
          <p:cNvPr id="114691" name="Picture 7"/>
          <p:cNvPicPr>
            <a:picLocks noChangeAspect="1" noChangeArrowheads="1"/>
          </p:cNvPicPr>
          <p:nvPr/>
        </p:nvPicPr>
        <p:blipFill>
          <a:blip r:embed="rId2" cstate="print"/>
          <a:srcRect/>
          <a:stretch>
            <a:fillRect/>
          </a:stretch>
        </p:blipFill>
        <p:spPr bwMode="auto">
          <a:xfrm>
            <a:off x="1403350" y="1268413"/>
            <a:ext cx="6097608" cy="1962150"/>
          </a:xfrm>
          <a:prstGeom prst="rect">
            <a:avLst/>
          </a:prstGeom>
          <a:noFill/>
          <a:ln w="9525">
            <a:noFill/>
            <a:miter lim="800000"/>
            <a:headEnd/>
            <a:tailEnd/>
          </a:ln>
        </p:spPr>
      </p:pic>
      <p:pic>
        <p:nvPicPr>
          <p:cNvPr id="114694" name="Picture 6"/>
          <p:cNvPicPr>
            <a:picLocks noChangeAspect="1" noChangeArrowheads="1"/>
          </p:cNvPicPr>
          <p:nvPr/>
        </p:nvPicPr>
        <p:blipFill>
          <a:blip r:embed="rId3" cstate="print"/>
          <a:srcRect/>
          <a:stretch>
            <a:fillRect/>
          </a:stretch>
        </p:blipFill>
        <p:spPr bwMode="auto">
          <a:xfrm>
            <a:off x="1647601" y="5516563"/>
            <a:ext cx="5940425" cy="1220787"/>
          </a:xfrm>
          <a:prstGeom prst="rect">
            <a:avLst/>
          </a:prstGeom>
          <a:noFill/>
          <a:ln w="9525">
            <a:noFill/>
            <a:miter lim="800000"/>
            <a:headEnd/>
            <a:tailEnd/>
          </a:ln>
          <a:effectLst/>
        </p:spPr>
      </p:pic>
      <p:pic>
        <p:nvPicPr>
          <p:cNvPr id="7" name="图片 6" descr="未命名.JPG"/>
          <p:cNvPicPr>
            <a:picLocks noChangeAspect="1"/>
          </p:cNvPicPr>
          <p:nvPr/>
        </p:nvPicPr>
        <p:blipFill>
          <a:blip r:embed="rId4" cstate="print"/>
          <a:stretch>
            <a:fillRect/>
          </a:stretch>
        </p:blipFill>
        <p:spPr>
          <a:xfrm>
            <a:off x="1000100" y="3269346"/>
            <a:ext cx="7000875" cy="2238375"/>
          </a:xfrm>
          <a:prstGeom prst="rect">
            <a:avLst/>
          </a:prstGeom>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body" sz="half" idx="1"/>
          </p:nvPr>
        </p:nvSpPr>
        <p:spPr>
          <a:xfrm>
            <a:off x="468313" y="549275"/>
            <a:ext cx="7488237" cy="792163"/>
          </a:xfrm>
        </p:spPr>
        <p:txBody>
          <a:bodyPr/>
          <a:lstStyle/>
          <a:p>
            <a:pPr eaLnBrk="1" hangingPunct="1"/>
            <a:r>
              <a:rPr lang="en-US" altLang="zh-CN" sz="2800" smtClean="0"/>
              <a:t>DES</a:t>
            </a:r>
            <a:r>
              <a:rPr lang="zh-CN" altLang="en-US" sz="2800" smtClean="0"/>
              <a:t>差分攻击（六轮）</a:t>
            </a:r>
          </a:p>
        </p:txBody>
      </p:sp>
      <p:sp>
        <p:nvSpPr>
          <p:cNvPr id="115715" name="Rectangle 6"/>
          <p:cNvSpPr>
            <a:spLocks noChangeArrowheads="1"/>
          </p:cNvSpPr>
          <p:nvPr/>
        </p:nvSpPr>
        <p:spPr bwMode="auto">
          <a:xfrm>
            <a:off x="468313" y="1268413"/>
            <a:ext cx="7921625" cy="5040312"/>
          </a:xfrm>
          <a:prstGeom prst="rect">
            <a:avLst/>
          </a:prstGeom>
          <a:noFill/>
          <a:ln w="9525">
            <a:noFill/>
            <a:miter lim="800000"/>
            <a:headEnd/>
            <a:tailEnd/>
          </a:ln>
        </p:spPr>
        <p:txBody>
          <a:bodyPr/>
          <a:lstStyle/>
          <a:p>
            <a:pPr marL="342900" indent="-342900" eaLnBrk="1" hangingPunct="1">
              <a:spcBef>
                <a:spcPct val="20000"/>
              </a:spcBef>
              <a:buFontTx/>
              <a:buChar char="•"/>
            </a:pPr>
            <a:r>
              <a:rPr lang="zh-CN" altLang="en-US" sz="2800"/>
              <a:t>类似于</a:t>
            </a:r>
            <a:r>
              <a:rPr lang="en-US" altLang="zh-CN" sz="2800"/>
              <a:t>3</a:t>
            </a:r>
            <a:r>
              <a:rPr lang="zh-CN" altLang="en-US" sz="2800"/>
              <a:t>轮攻击，我们能确定</a:t>
            </a:r>
            <a:r>
              <a:rPr lang="en-US" altLang="zh-CN" sz="2800"/>
              <a:t>J</a:t>
            </a:r>
            <a:r>
              <a:rPr lang="en-US" altLang="zh-CN" sz="2800" baseline="-25000"/>
              <a:t>2</a:t>
            </a:r>
            <a:r>
              <a:rPr lang="en-US" altLang="zh-CN" sz="2800"/>
              <a:t>,J</a:t>
            </a:r>
            <a:r>
              <a:rPr lang="en-US" altLang="zh-CN" sz="2800" baseline="-25000"/>
              <a:t>5</a:t>
            </a:r>
            <a:r>
              <a:rPr lang="en-US" altLang="zh-CN" sz="2800"/>
              <a:t>,J</a:t>
            </a:r>
            <a:r>
              <a:rPr lang="en-US" altLang="zh-CN" sz="2800" baseline="-25000"/>
              <a:t>6</a:t>
            </a:r>
            <a:r>
              <a:rPr lang="en-US" altLang="zh-CN" sz="2800"/>
              <a:t>,J</a:t>
            </a:r>
            <a:r>
              <a:rPr lang="en-US" altLang="zh-CN" sz="2800" baseline="-25000"/>
              <a:t>7</a:t>
            </a:r>
            <a:r>
              <a:rPr lang="en-US" altLang="zh-CN" sz="2800"/>
              <a:t>,J</a:t>
            </a:r>
            <a:r>
              <a:rPr lang="en-US" altLang="zh-CN" sz="2800" baseline="-25000"/>
              <a:t>8</a:t>
            </a:r>
            <a:r>
              <a:rPr lang="zh-CN" altLang="en-US" sz="2800"/>
              <a:t>中的</a:t>
            </a:r>
            <a:r>
              <a:rPr lang="en-US" altLang="zh-CN" sz="2800"/>
              <a:t>30</a:t>
            </a:r>
            <a:r>
              <a:rPr lang="zh-CN" altLang="en-US" sz="2800"/>
              <a:t>比特密钥。问题是对于</a:t>
            </a:r>
            <a:r>
              <a:rPr lang="en-US" altLang="zh-CN" sz="2800"/>
              <a:t>6</a:t>
            </a:r>
            <a:r>
              <a:rPr lang="zh-CN" altLang="en-US" sz="2800"/>
              <a:t>轮的攻击，假设的输出异或是正确的概率仅为</a:t>
            </a:r>
            <a:r>
              <a:rPr lang="en-US" altLang="zh-CN" sz="2800"/>
              <a:t>1/16</a:t>
            </a:r>
            <a:r>
              <a:rPr lang="zh-CN" altLang="en-US" sz="2800"/>
              <a:t>。如果我们从特征的正确对开始运作，则正确密钥</a:t>
            </a:r>
            <a:r>
              <a:rPr lang="en-US" altLang="zh-CN" sz="2800"/>
              <a:t>J</a:t>
            </a:r>
            <a:r>
              <a:rPr lang="en-US" altLang="zh-CN" sz="2800" baseline="-25000"/>
              <a:t>i</a:t>
            </a:r>
            <a:r>
              <a:rPr lang="zh-CN" altLang="en-US" sz="2800"/>
              <a:t>一定在</a:t>
            </a:r>
            <a:r>
              <a:rPr lang="en-US" altLang="zh-CN" sz="2800"/>
              <a:t>test</a:t>
            </a:r>
            <a:r>
              <a:rPr lang="en-US" altLang="zh-CN" sz="2800" baseline="-25000"/>
              <a:t>i</a:t>
            </a:r>
            <a:r>
              <a:rPr lang="zh-CN" altLang="en-US" sz="2800"/>
              <a:t>中。如果从特征的错误对开始运作，由于</a:t>
            </a:r>
            <a:r>
              <a:rPr lang="en-US" altLang="zh-CN" sz="2800"/>
              <a:t>C</a:t>
            </a:r>
            <a:r>
              <a:rPr lang="en-US" altLang="zh-CN" sz="2800" baseline="-25000"/>
              <a:t>i</a:t>
            </a:r>
            <a:r>
              <a:rPr lang="en-US" altLang="zh-CN" sz="2800" baseline="30000"/>
              <a:t>’</a:t>
            </a:r>
            <a:r>
              <a:rPr lang="zh-CN" altLang="en-US" sz="2800"/>
              <a:t>错误，因此</a:t>
            </a:r>
            <a:r>
              <a:rPr lang="en-US" altLang="zh-CN" sz="2800"/>
              <a:t>test</a:t>
            </a:r>
            <a:r>
              <a:rPr lang="en-US" altLang="zh-CN" sz="2800" baseline="-25000"/>
              <a:t>i</a:t>
            </a:r>
            <a:r>
              <a:rPr lang="zh-CN" altLang="en-US" sz="2800"/>
              <a:t>可假设为随机的。</a:t>
            </a:r>
          </a:p>
          <a:p>
            <a:pPr marL="342900" indent="-342900" eaLnBrk="1" hangingPunct="1">
              <a:spcBef>
                <a:spcPct val="20000"/>
              </a:spcBef>
              <a:buFontTx/>
              <a:buChar char="•"/>
            </a:pPr>
            <a:r>
              <a:rPr lang="zh-CN" altLang="en-US" sz="2800"/>
              <a:t>识别错误对：对于任何一个</a:t>
            </a:r>
            <a:r>
              <a:rPr lang="en-US" altLang="zh-CN" sz="2800"/>
              <a:t>j=2,5,6,7,8,</a:t>
            </a:r>
            <a:r>
              <a:rPr lang="zh-CN" altLang="en-US" sz="2800"/>
              <a:t>如果</a:t>
            </a:r>
            <a:r>
              <a:rPr lang="en-US" altLang="zh-CN" sz="2800"/>
              <a:t>|test</a:t>
            </a:r>
            <a:r>
              <a:rPr lang="en-US" altLang="zh-CN" sz="2800" baseline="-25000"/>
              <a:t>i</a:t>
            </a:r>
            <a:r>
              <a:rPr lang="en-US" altLang="zh-CN" sz="2800"/>
              <a:t>|=0,</a:t>
            </a:r>
            <a:r>
              <a:rPr lang="zh-CN" altLang="en-US" sz="2800"/>
              <a:t>则肯定是错误对。 </a:t>
            </a:r>
            <a:r>
              <a:rPr lang="en-US" altLang="zh-CN" sz="2800"/>
              <a:t>|test</a:t>
            </a:r>
            <a:r>
              <a:rPr lang="en-US" altLang="zh-CN" sz="2800" baseline="-25000"/>
              <a:t>i</a:t>
            </a:r>
            <a:r>
              <a:rPr lang="en-US" altLang="zh-CN" sz="2800"/>
              <a:t>|=0</a:t>
            </a:r>
            <a:r>
              <a:rPr lang="zh-CN" altLang="en-US" sz="2800"/>
              <a:t>的概率约为</a:t>
            </a:r>
            <a:r>
              <a:rPr lang="en-US" altLang="zh-CN" sz="2800"/>
              <a:t>20%</a:t>
            </a:r>
            <a:r>
              <a:rPr lang="zh-CN" altLang="en-US" sz="2800"/>
              <a:t>，对于一个错误对，</a:t>
            </a:r>
            <a:r>
              <a:rPr lang="en-US" altLang="zh-CN" sz="2800"/>
              <a:t>5</a:t>
            </a:r>
            <a:r>
              <a:rPr lang="zh-CN" altLang="en-US" sz="2800"/>
              <a:t>个</a:t>
            </a:r>
            <a:r>
              <a:rPr lang="en-US" altLang="zh-CN" sz="2800"/>
              <a:t>|test</a:t>
            </a:r>
            <a:r>
              <a:rPr lang="en-US" altLang="zh-CN" sz="2800" baseline="-25000"/>
              <a:t>i</a:t>
            </a:r>
            <a:r>
              <a:rPr lang="en-US" altLang="zh-CN" sz="2800"/>
              <a:t>|</a:t>
            </a:r>
            <a:r>
              <a:rPr lang="zh-CN" altLang="en-US" sz="2800"/>
              <a:t>都为正数的概率为</a:t>
            </a:r>
            <a:r>
              <a:rPr lang="en-US" altLang="zh-CN" sz="2800"/>
              <a:t>0.8</a:t>
            </a:r>
            <a:r>
              <a:rPr lang="en-US" altLang="zh-CN" sz="2800" baseline="30000"/>
              <a:t>5</a:t>
            </a:r>
            <a:r>
              <a:rPr lang="en-US" altLang="zh-CN" sz="2800"/>
              <a:t>=0.33</a:t>
            </a:r>
            <a:r>
              <a:rPr lang="zh-CN" altLang="en-US" sz="2800"/>
              <a:t>，所以至少有一个</a:t>
            </a:r>
            <a:r>
              <a:rPr lang="en-US" altLang="zh-CN" sz="2800"/>
              <a:t>|test</a:t>
            </a:r>
            <a:r>
              <a:rPr lang="en-US" altLang="zh-CN" sz="2800" baseline="-25000"/>
              <a:t>i</a:t>
            </a:r>
            <a:r>
              <a:rPr lang="en-US" altLang="zh-CN" sz="2800"/>
              <a:t>|</a:t>
            </a:r>
            <a:r>
              <a:rPr lang="zh-CN" altLang="en-US" sz="2800"/>
              <a:t>为</a:t>
            </a:r>
            <a:r>
              <a:rPr lang="en-US" altLang="zh-CN" sz="2800"/>
              <a:t>0</a:t>
            </a:r>
            <a:r>
              <a:rPr lang="zh-CN" altLang="en-US" sz="2800"/>
              <a:t>的概率为</a:t>
            </a:r>
            <a:r>
              <a:rPr lang="en-US" altLang="zh-CN" sz="2800"/>
              <a:t>0.67</a:t>
            </a:r>
            <a:r>
              <a:rPr lang="zh-CN" altLang="en-US" sz="2800"/>
              <a:t>。</a:t>
            </a:r>
          </a:p>
          <a:p>
            <a:pPr marL="342900" indent="-342900" eaLnBrk="1" hangingPunct="1">
              <a:spcBef>
                <a:spcPct val="20000"/>
              </a:spcBef>
              <a:buFontTx/>
              <a:buChar char="•"/>
            </a:pPr>
            <a:r>
              <a:rPr lang="zh-CN" altLang="en-US" sz="2800"/>
              <a:t>根据密钥串出现的概率较大，非密钥串随机。</a:t>
            </a:r>
          </a:p>
          <a:p>
            <a:pPr marL="342900" indent="-342900" eaLnBrk="1" hangingPunct="1">
              <a:spcBef>
                <a:spcPct val="20000"/>
              </a:spcBef>
            </a:pPr>
            <a:endParaRPr lang="en-US" altLang="zh-CN" sz="280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ChangeArrowheads="1"/>
          </p:cNvSpPr>
          <p:nvPr/>
        </p:nvSpPr>
        <p:spPr bwMode="auto">
          <a:xfrm>
            <a:off x="971550" y="836613"/>
            <a:ext cx="7488238" cy="5040312"/>
          </a:xfrm>
          <a:prstGeom prst="rect">
            <a:avLst/>
          </a:prstGeom>
          <a:noFill/>
          <a:ln w="9525">
            <a:noFill/>
            <a:miter lim="800000"/>
            <a:headEnd/>
            <a:tailEnd/>
          </a:ln>
        </p:spPr>
        <p:txBody>
          <a:bodyPr/>
          <a:lstStyle/>
          <a:p>
            <a:pPr marL="342900" indent="-342900" eaLnBrk="1" hangingPunct="1">
              <a:spcBef>
                <a:spcPct val="20000"/>
              </a:spcBef>
              <a:buFontTx/>
              <a:buChar char="•"/>
            </a:pPr>
            <a:r>
              <a:rPr lang="zh-CN" altLang="en-US" sz="2800" dirty="0"/>
              <a:t>差分分析选择明文个数：</a:t>
            </a:r>
            <a:r>
              <a:rPr lang="en-US" altLang="zh-CN" sz="2800" dirty="0"/>
              <a:t>6</a:t>
            </a:r>
            <a:r>
              <a:rPr lang="zh-CN" altLang="en-US" sz="2800" dirty="0"/>
              <a:t>轮</a:t>
            </a:r>
            <a:r>
              <a:rPr lang="en-US" altLang="zh-CN" sz="2800" dirty="0"/>
              <a:t>120</a:t>
            </a:r>
            <a:r>
              <a:rPr lang="zh-CN" altLang="en-US" sz="2800" dirty="0"/>
              <a:t>，</a:t>
            </a:r>
            <a:r>
              <a:rPr lang="en-US" altLang="zh-CN" sz="2800" dirty="0"/>
              <a:t>8</a:t>
            </a:r>
            <a:r>
              <a:rPr lang="zh-CN" altLang="en-US" sz="2800" dirty="0"/>
              <a:t>轮</a:t>
            </a:r>
            <a:r>
              <a:rPr lang="en-US" altLang="zh-CN" sz="2800" dirty="0"/>
              <a:t>2</a:t>
            </a:r>
            <a:r>
              <a:rPr lang="en-US" altLang="zh-CN" sz="2800" baseline="30000" dirty="0"/>
              <a:t>14</a:t>
            </a:r>
            <a:r>
              <a:rPr lang="zh-CN" altLang="en-US" sz="2800" dirty="0"/>
              <a:t>，</a:t>
            </a:r>
            <a:r>
              <a:rPr lang="en-US" altLang="zh-CN" sz="2800" dirty="0"/>
              <a:t>10</a:t>
            </a:r>
            <a:r>
              <a:rPr lang="zh-CN" altLang="en-US" sz="2800" dirty="0"/>
              <a:t>轮</a:t>
            </a:r>
            <a:r>
              <a:rPr lang="en-US" altLang="zh-CN" sz="2800" dirty="0"/>
              <a:t>2</a:t>
            </a:r>
            <a:r>
              <a:rPr lang="en-US" altLang="zh-CN" sz="2800" baseline="30000" dirty="0"/>
              <a:t>24</a:t>
            </a:r>
            <a:r>
              <a:rPr lang="en-US" altLang="zh-CN" sz="2800" dirty="0"/>
              <a:t> </a:t>
            </a:r>
            <a:r>
              <a:rPr lang="zh-CN" altLang="en-US" sz="2800" dirty="0"/>
              <a:t>，</a:t>
            </a:r>
            <a:r>
              <a:rPr lang="en-US" altLang="zh-CN" sz="2800" dirty="0"/>
              <a:t>14</a:t>
            </a:r>
            <a:r>
              <a:rPr lang="zh-CN" altLang="en-US" sz="2800" dirty="0"/>
              <a:t>轮</a:t>
            </a:r>
            <a:r>
              <a:rPr lang="en-US" altLang="zh-CN" sz="2800" dirty="0"/>
              <a:t>2</a:t>
            </a:r>
            <a:r>
              <a:rPr lang="en-US" altLang="zh-CN" sz="2800" baseline="30000" dirty="0"/>
              <a:t>31</a:t>
            </a:r>
            <a:r>
              <a:rPr lang="en-US" altLang="zh-CN" sz="2800" dirty="0"/>
              <a:t> </a:t>
            </a:r>
            <a:r>
              <a:rPr lang="zh-CN" altLang="en-US" sz="2800" dirty="0"/>
              <a:t>，</a:t>
            </a:r>
            <a:r>
              <a:rPr lang="en-US" altLang="zh-CN" sz="2800" dirty="0"/>
              <a:t>16</a:t>
            </a:r>
            <a:r>
              <a:rPr lang="zh-CN" altLang="en-US" sz="2800" dirty="0"/>
              <a:t>轮</a:t>
            </a:r>
            <a:r>
              <a:rPr lang="en-US" altLang="zh-CN" sz="2800" dirty="0"/>
              <a:t>2</a:t>
            </a:r>
            <a:r>
              <a:rPr lang="en-US" altLang="zh-CN" sz="2800" baseline="30000" dirty="0"/>
              <a:t>47</a:t>
            </a:r>
          </a:p>
          <a:p>
            <a:pPr marL="342900" indent="-342900">
              <a:buFontTx/>
              <a:buChar char="•"/>
            </a:pPr>
            <a:r>
              <a:rPr lang="zh-CN" altLang="en-US" sz="2800" dirty="0"/>
              <a:t>线性密码分析已知明文个数： </a:t>
            </a:r>
            <a:r>
              <a:rPr lang="en-US" altLang="zh-CN" sz="2800" dirty="0"/>
              <a:t>8</a:t>
            </a:r>
            <a:r>
              <a:rPr lang="zh-CN" altLang="en-US" sz="2800" dirty="0"/>
              <a:t>轮</a:t>
            </a:r>
            <a:r>
              <a:rPr lang="en-US" altLang="zh-CN" sz="2800" dirty="0"/>
              <a:t>2</a:t>
            </a:r>
            <a:r>
              <a:rPr lang="en-US" altLang="zh-CN" sz="2800" baseline="30000" dirty="0"/>
              <a:t>21</a:t>
            </a:r>
            <a:r>
              <a:rPr lang="zh-CN" altLang="en-US" sz="2800" dirty="0"/>
              <a:t>，</a:t>
            </a:r>
            <a:r>
              <a:rPr lang="en-US" altLang="zh-CN" sz="2800" dirty="0"/>
              <a:t>12</a:t>
            </a:r>
            <a:r>
              <a:rPr lang="zh-CN" altLang="en-US" sz="2800" dirty="0"/>
              <a:t>轮</a:t>
            </a:r>
            <a:r>
              <a:rPr lang="en-US" altLang="zh-CN" sz="2800" dirty="0"/>
              <a:t>2</a:t>
            </a:r>
            <a:r>
              <a:rPr lang="en-US" altLang="zh-CN" sz="2800" baseline="30000" dirty="0"/>
              <a:t>33</a:t>
            </a:r>
            <a:r>
              <a:rPr lang="en-US" altLang="zh-CN" sz="2800" dirty="0"/>
              <a:t> </a:t>
            </a:r>
            <a:r>
              <a:rPr lang="zh-CN" altLang="en-US" sz="2800" dirty="0"/>
              <a:t>，</a:t>
            </a:r>
            <a:r>
              <a:rPr lang="en-US" altLang="zh-CN" sz="2800" dirty="0"/>
              <a:t>16</a:t>
            </a:r>
            <a:r>
              <a:rPr lang="zh-CN" altLang="en-US" sz="2800" dirty="0"/>
              <a:t>轮</a:t>
            </a:r>
            <a:r>
              <a:rPr lang="en-US" altLang="zh-CN" sz="2800" dirty="0" smtClean="0"/>
              <a:t>2</a:t>
            </a:r>
            <a:r>
              <a:rPr lang="en-US" altLang="zh-CN" sz="2800" baseline="30000" dirty="0" smtClean="0"/>
              <a:t>43</a:t>
            </a:r>
            <a:endParaRPr lang="en-US" altLang="zh-CN" sz="2800" baseline="30000" dirty="0"/>
          </a:p>
          <a:p>
            <a:pPr marL="342900" indent="-342900">
              <a:buFontTx/>
              <a:buChar char="•"/>
            </a:pPr>
            <a:endParaRPr lang="en-US" altLang="zh-CN" sz="2800"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mtClean="0"/>
              <a:t>DES</a:t>
            </a:r>
            <a:r>
              <a:rPr lang="zh-CN" altLang="en-US" smtClean="0"/>
              <a:t>的变形</a:t>
            </a:r>
          </a:p>
        </p:txBody>
      </p:sp>
      <p:sp>
        <p:nvSpPr>
          <p:cNvPr id="24579" name="Rectangle 3"/>
          <p:cNvSpPr>
            <a:spLocks noGrp="1" noChangeArrowheads="1"/>
          </p:cNvSpPr>
          <p:nvPr>
            <p:ph idx="1"/>
          </p:nvPr>
        </p:nvSpPr>
        <p:spPr>
          <a:xfrm>
            <a:off x="685800" y="1981200"/>
            <a:ext cx="7848600" cy="2743200"/>
          </a:xfrm>
        </p:spPr>
        <p:txBody>
          <a:bodyPr/>
          <a:lstStyle/>
          <a:p>
            <a:pPr eaLnBrk="1" hangingPunct="1"/>
            <a:r>
              <a:rPr lang="en-US" altLang="zh-CN" smtClean="0"/>
              <a:t>DES</a:t>
            </a:r>
            <a:r>
              <a:rPr lang="zh-CN" altLang="en-US" smtClean="0"/>
              <a:t>的变形</a:t>
            </a:r>
          </a:p>
          <a:p>
            <a:pPr lvl="1" eaLnBrk="1" hangingPunct="1"/>
            <a:r>
              <a:rPr lang="en-US" altLang="zh-CN" smtClean="0">
                <a:solidFill>
                  <a:srgbClr val="000099"/>
                </a:solidFill>
              </a:rPr>
              <a:t>1994</a:t>
            </a:r>
            <a:r>
              <a:rPr lang="zh-CN" altLang="en-US" smtClean="0">
                <a:solidFill>
                  <a:srgbClr val="000099"/>
                </a:solidFill>
              </a:rPr>
              <a:t>年</a:t>
            </a:r>
            <a:r>
              <a:rPr lang="en-US" altLang="zh-CN" smtClean="0">
                <a:solidFill>
                  <a:srgbClr val="000099"/>
                </a:solidFill>
              </a:rPr>
              <a:t>1</a:t>
            </a:r>
            <a:r>
              <a:rPr lang="zh-CN" altLang="en-US" smtClean="0">
                <a:solidFill>
                  <a:srgbClr val="000099"/>
                </a:solidFill>
              </a:rPr>
              <a:t>月，</a:t>
            </a:r>
            <a:r>
              <a:rPr lang="en-US" altLang="zh-CN" smtClean="0">
                <a:solidFill>
                  <a:srgbClr val="000099"/>
                </a:solidFill>
              </a:rPr>
              <a:t>DES</a:t>
            </a:r>
            <a:r>
              <a:rPr lang="zh-CN" altLang="en-US" smtClean="0">
                <a:solidFill>
                  <a:srgbClr val="000099"/>
                </a:solidFill>
              </a:rPr>
              <a:t>再次评估</a:t>
            </a:r>
          </a:p>
          <a:p>
            <a:pPr lvl="1" eaLnBrk="1" hangingPunct="1"/>
            <a:r>
              <a:rPr lang="en-US" altLang="zh-CN" smtClean="0">
                <a:solidFill>
                  <a:srgbClr val="000099"/>
                </a:solidFill>
              </a:rPr>
              <a:t>56</a:t>
            </a:r>
            <a:r>
              <a:rPr lang="zh-CN" altLang="en-US" smtClean="0">
                <a:solidFill>
                  <a:srgbClr val="000099"/>
                </a:solidFill>
              </a:rPr>
              <a:t>位密钥的</a:t>
            </a:r>
            <a:r>
              <a:rPr lang="en-US" altLang="zh-CN" smtClean="0">
                <a:solidFill>
                  <a:srgbClr val="000099"/>
                </a:solidFill>
              </a:rPr>
              <a:t>DES</a:t>
            </a:r>
            <a:r>
              <a:rPr lang="zh-CN" altLang="en-US" smtClean="0">
                <a:solidFill>
                  <a:srgbClr val="000099"/>
                </a:solidFill>
              </a:rPr>
              <a:t>算法越来越不安全</a:t>
            </a:r>
          </a:p>
          <a:p>
            <a:pPr lvl="1" eaLnBrk="1" hangingPunct="1"/>
            <a:r>
              <a:rPr lang="en-US" altLang="zh-CN" smtClean="0">
                <a:solidFill>
                  <a:srgbClr val="000099"/>
                </a:solidFill>
              </a:rPr>
              <a:t>DES</a:t>
            </a:r>
            <a:r>
              <a:rPr lang="zh-CN" altLang="en-US" smtClean="0">
                <a:solidFill>
                  <a:srgbClr val="000099"/>
                </a:solidFill>
              </a:rPr>
              <a:t>已经被大量、广泛使用</a:t>
            </a:r>
          </a:p>
          <a:p>
            <a:pPr lvl="1" eaLnBrk="1" hangingPunct="1"/>
            <a:r>
              <a:rPr lang="zh-CN" altLang="en-US" smtClean="0">
                <a:solidFill>
                  <a:srgbClr val="000099"/>
                </a:solidFill>
              </a:rPr>
              <a:t>考虑如何利用短密钥算法达到长密钥强度</a:t>
            </a:r>
          </a:p>
        </p:txBody>
      </p:sp>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DES</a:t>
            </a:r>
            <a:r>
              <a:rPr lang="zh-CN" altLang="en-US" smtClean="0"/>
              <a:t>的变形</a:t>
            </a:r>
            <a:endParaRPr lang="zh-CN" altLang="en-US"/>
          </a:p>
        </p:txBody>
      </p:sp>
      <p:sp>
        <p:nvSpPr>
          <p:cNvPr id="3" name="内容占位符 2"/>
          <p:cNvSpPr>
            <a:spLocks noGrp="1"/>
          </p:cNvSpPr>
          <p:nvPr>
            <p:ph idx="1"/>
          </p:nvPr>
        </p:nvSpPr>
        <p:spPr/>
        <p:txBody>
          <a:bodyPr/>
          <a:lstStyle/>
          <a:p>
            <a:r>
              <a:rPr lang="en-US" altLang="zh-CN" smtClean="0"/>
              <a:t>DES</a:t>
            </a:r>
            <a:r>
              <a:rPr lang="zh-CN" altLang="en-US" smtClean="0"/>
              <a:t>是非幂等的，不能构成一个封闭的群，因此通过自身的乘积可提高安全性</a:t>
            </a:r>
            <a:endParaRPr lang="en-US" altLang="zh-CN" smtClean="0"/>
          </a:p>
          <a:p>
            <a:r>
              <a:rPr lang="en-US" altLang="zh-CN" smtClean="0"/>
              <a:t>DES×DES</a:t>
            </a:r>
          </a:p>
          <a:p>
            <a:pPr lvl="1"/>
            <a:r>
              <a:rPr lang="zh-CN" altLang="en-US" smtClean="0"/>
              <a:t>双重</a:t>
            </a:r>
            <a:r>
              <a:rPr lang="en-US" altLang="zh-CN" smtClean="0"/>
              <a:t>DES</a:t>
            </a:r>
          </a:p>
          <a:p>
            <a:r>
              <a:rPr lang="en-US" altLang="zh-CN" smtClean="0"/>
              <a:t>DES×DES×DES</a:t>
            </a:r>
          </a:p>
          <a:p>
            <a:pPr lvl="1"/>
            <a:r>
              <a:rPr lang="zh-CN" altLang="en-US" smtClean="0"/>
              <a:t>三重</a:t>
            </a:r>
            <a:r>
              <a:rPr lang="en-US" altLang="zh-CN" smtClean="0"/>
              <a:t>DES</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SPN</a:t>
            </a:r>
            <a:r>
              <a:rPr lang="zh-CN" altLang="en-US" smtClean="0"/>
              <a:t>示例</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smtClean="0"/>
              <a:t>密钥</a:t>
            </a:r>
            <a:r>
              <a:rPr lang="en-US" altLang="zh-CN" smtClean="0"/>
              <a:t>k=</a:t>
            </a:r>
            <a:r>
              <a:rPr lang="zh-CN" altLang="en-US" smtClean="0"/>
              <a:t> </a:t>
            </a:r>
            <a:r>
              <a:rPr lang="en-US" altLang="zh-CN" smtClean="0"/>
              <a:t>(k</a:t>
            </a:r>
            <a:r>
              <a:rPr lang="en-US" altLang="zh-CN" baseline="-25000" smtClean="0"/>
              <a:t>1</a:t>
            </a:r>
            <a:r>
              <a:rPr lang="en-US" altLang="zh-CN" smtClean="0"/>
              <a:t>,k</a:t>
            </a:r>
            <a:r>
              <a:rPr lang="en-US" altLang="zh-CN" baseline="-25000" smtClean="0"/>
              <a:t>2</a:t>
            </a:r>
            <a:r>
              <a:rPr lang="en-US" altLang="zh-CN" smtClean="0"/>
              <a:t>,...,k</a:t>
            </a:r>
            <a:r>
              <a:rPr lang="en-US" altLang="zh-CN" baseline="-25000" smtClean="0"/>
              <a:t>32</a:t>
            </a:r>
            <a:r>
              <a:rPr lang="en-US" altLang="zh-CN" smtClean="0"/>
              <a:t>)</a:t>
            </a:r>
            <a:r>
              <a:rPr lang="zh-CN" altLang="en-US" smtClean="0"/>
              <a:t>∈</a:t>
            </a:r>
            <a:r>
              <a:rPr lang="en-US" altLang="zh-CN" smtClean="0"/>
              <a:t>{0,1}</a:t>
            </a:r>
            <a:r>
              <a:rPr lang="en-US" altLang="zh-CN" baseline="30000" smtClean="0"/>
              <a:t>32</a:t>
            </a:r>
            <a:r>
              <a:rPr lang="zh-CN" altLang="en-US" smtClean="0"/>
              <a:t>，轮密钥编排方案为第</a:t>
            </a:r>
            <a:r>
              <a:rPr lang="en-US" altLang="zh-CN" smtClean="0"/>
              <a:t>r</a:t>
            </a:r>
            <a:r>
              <a:rPr lang="zh-CN" altLang="en-US" smtClean="0"/>
              <a:t>轮密钥</a:t>
            </a:r>
            <a:r>
              <a:rPr lang="en-US" altLang="zh-CN" smtClean="0"/>
              <a:t>k</a:t>
            </a:r>
            <a:r>
              <a:rPr lang="en-US" altLang="zh-CN" baseline="30000" smtClean="0"/>
              <a:t>r</a:t>
            </a:r>
            <a:r>
              <a:rPr lang="zh-CN" altLang="en-US" smtClean="0"/>
              <a:t>是由</a:t>
            </a:r>
            <a:r>
              <a:rPr lang="en-US" altLang="zh-CN" smtClean="0"/>
              <a:t>k</a:t>
            </a:r>
            <a:r>
              <a:rPr lang="zh-CN" altLang="en-US" smtClean="0"/>
              <a:t>中从</a:t>
            </a:r>
            <a:r>
              <a:rPr lang="en-US" altLang="zh-CN" smtClean="0"/>
              <a:t>k</a:t>
            </a:r>
            <a:r>
              <a:rPr lang="en-US" altLang="zh-CN" baseline="-25000" smtClean="0"/>
              <a:t>4r-3</a:t>
            </a:r>
            <a:r>
              <a:rPr lang="zh-CN" altLang="en-US" smtClean="0"/>
              <a:t>开始的</a:t>
            </a:r>
            <a:r>
              <a:rPr lang="en-US" altLang="zh-CN" smtClean="0"/>
              <a:t>16</a:t>
            </a:r>
            <a:r>
              <a:rPr lang="zh-CN" altLang="en-US" smtClean="0"/>
              <a:t>个相邻位组成，即</a:t>
            </a:r>
            <a:r>
              <a:rPr lang="en-US" altLang="zh-CN" smtClean="0"/>
              <a:t>k</a:t>
            </a:r>
            <a:r>
              <a:rPr lang="en-US" altLang="zh-CN" baseline="30000" smtClean="0"/>
              <a:t>r</a:t>
            </a:r>
            <a:r>
              <a:rPr lang="en-US" altLang="zh-CN" smtClean="0"/>
              <a:t>=(k</a:t>
            </a:r>
            <a:r>
              <a:rPr lang="en-US" altLang="zh-CN" baseline="-25000" smtClean="0"/>
              <a:t>4r-3</a:t>
            </a:r>
            <a:r>
              <a:rPr lang="en-US" altLang="zh-CN" smtClean="0"/>
              <a:t>,k</a:t>
            </a:r>
            <a:r>
              <a:rPr lang="en-US" altLang="zh-CN" baseline="-25000" smtClean="0"/>
              <a:t>4r-2</a:t>
            </a:r>
            <a:r>
              <a:rPr lang="en-US" altLang="zh-CN" smtClean="0"/>
              <a:t>,...,k</a:t>
            </a:r>
            <a:r>
              <a:rPr lang="en-US" altLang="zh-CN" baseline="-25000" smtClean="0"/>
              <a:t>4r+12</a:t>
            </a:r>
            <a:r>
              <a:rPr lang="en-US" altLang="zh-CN" smtClean="0"/>
              <a:t>)</a:t>
            </a:r>
            <a:r>
              <a:rPr lang="zh-CN" altLang="en-US" smtClean="0"/>
              <a:t>，其中</a:t>
            </a:r>
            <a:r>
              <a:rPr lang="en-US" altLang="zh-CN" smtClean="0"/>
              <a:t>1≤r≤5</a:t>
            </a:r>
          </a:p>
          <a:p>
            <a:pPr lvl="1"/>
            <a:r>
              <a:rPr lang="zh-CN" altLang="en-US" smtClean="0"/>
              <a:t>以</a:t>
            </a:r>
            <a:r>
              <a:rPr lang="en-US" altLang="zh-CN" smtClean="0"/>
              <a:t>k=0011 1010 1001 0100 1101 0110 0011 1111</a:t>
            </a:r>
            <a:r>
              <a:rPr lang="zh-CN" altLang="en-US" smtClean="0"/>
              <a:t>为例，根据该编排方案有</a:t>
            </a:r>
            <a:endParaRPr lang="en-US" altLang="zh-CN" smtClean="0"/>
          </a:p>
          <a:p>
            <a:pPr lvl="1"/>
            <a:r>
              <a:rPr lang="en-US" altLang="zh-CN" smtClean="0"/>
              <a:t>k</a:t>
            </a:r>
            <a:r>
              <a:rPr lang="en-US" altLang="zh-CN" baseline="30000" smtClean="0"/>
              <a:t>1</a:t>
            </a:r>
            <a:r>
              <a:rPr lang="en-US" altLang="zh-CN" smtClean="0"/>
              <a:t>=k</a:t>
            </a:r>
            <a:r>
              <a:rPr lang="en-US" altLang="zh-CN" baseline="-25000" smtClean="0"/>
              <a:t>1</a:t>
            </a:r>
            <a:r>
              <a:rPr lang="en-US" altLang="zh-CN" smtClean="0"/>
              <a:t>||k</a:t>
            </a:r>
            <a:r>
              <a:rPr lang="en-US" altLang="zh-CN" baseline="-25000" smtClean="0"/>
              <a:t>2</a:t>
            </a:r>
            <a:r>
              <a:rPr lang="en-US" altLang="zh-CN" smtClean="0"/>
              <a:t>||...||k</a:t>
            </a:r>
            <a:r>
              <a:rPr lang="en-US" altLang="zh-CN" baseline="-25000" smtClean="0"/>
              <a:t>16</a:t>
            </a:r>
            <a:r>
              <a:rPr lang="en-US" altLang="zh-CN" smtClean="0"/>
              <a:t>=0011 1010 1001 0100</a:t>
            </a:r>
          </a:p>
          <a:p>
            <a:pPr lvl="1"/>
            <a:r>
              <a:rPr lang="en-US" altLang="zh-CN" smtClean="0"/>
              <a:t>k</a:t>
            </a:r>
            <a:r>
              <a:rPr lang="en-US" altLang="zh-CN" baseline="30000" smtClean="0"/>
              <a:t>2</a:t>
            </a:r>
            <a:r>
              <a:rPr lang="en-US" altLang="zh-CN" smtClean="0"/>
              <a:t>=k</a:t>
            </a:r>
            <a:r>
              <a:rPr lang="en-US" altLang="zh-CN" baseline="-25000" smtClean="0"/>
              <a:t>5</a:t>
            </a:r>
            <a:r>
              <a:rPr lang="en-US" altLang="zh-CN" smtClean="0"/>
              <a:t>||k</a:t>
            </a:r>
            <a:r>
              <a:rPr lang="en-US" altLang="zh-CN" baseline="-25000" smtClean="0"/>
              <a:t>6</a:t>
            </a:r>
            <a:r>
              <a:rPr lang="en-US" altLang="zh-CN" smtClean="0"/>
              <a:t>||...||k</a:t>
            </a:r>
            <a:r>
              <a:rPr lang="en-US" altLang="zh-CN" baseline="-25000" smtClean="0"/>
              <a:t>20</a:t>
            </a:r>
            <a:r>
              <a:rPr lang="en-US" altLang="zh-CN" smtClean="0"/>
              <a:t>=1010 1001 0100 1101 </a:t>
            </a:r>
          </a:p>
          <a:p>
            <a:pPr lvl="1"/>
            <a:r>
              <a:rPr lang="en-US" altLang="zh-CN" smtClean="0"/>
              <a:t>k</a:t>
            </a:r>
            <a:r>
              <a:rPr lang="en-US" altLang="zh-CN" baseline="30000" smtClean="0"/>
              <a:t>3</a:t>
            </a:r>
            <a:r>
              <a:rPr lang="en-US" altLang="zh-CN" smtClean="0"/>
              <a:t>=k</a:t>
            </a:r>
            <a:r>
              <a:rPr lang="en-US" altLang="zh-CN" baseline="-25000" smtClean="0"/>
              <a:t>9</a:t>
            </a:r>
            <a:r>
              <a:rPr lang="en-US" altLang="zh-CN" smtClean="0"/>
              <a:t>||k</a:t>
            </a:r>
            <a:r>
              <a:rPr lang="en-US" altLang="zh-CN" baseline="-25000" smtClean="0"/>
              <a:t>10</a:t>
            </a:r>
            <a:r>
              <a:rPr lang="en-US" altLang="zh-CN" smtClean="0"/>
              <a:t>||...||k</a:t>
            </a:r>
            <a:r>
              <a:rPr lang="en-US" altLang="zh-CN" baseline="-25000" smtClean="0"/>
              <a:t>24</a:t>
            </a:r>
            <a:r>
              <a:rPr lang="en-US" altLang="zh-CN" smtClean="0"/>
              <a:t>=1001 0100 1101 0110 </a:t>
            </a:r>
          </a:p>
          <a:p>
            <a:pPr lvl="1"/>
            <a:r>
              <a:rPr lang="en-US" altLang="zh-CN" smtClean="0"/>
              <a:t>k</a:t>
            </a:r>
            <a:r>
              <a:rPr lang="en-US" altLang="zh-CN" baseline="30000" smtClean="0"/>
              <a:t>4</a:t>
            </a:r>
            <a:r>
              <a:rPr lang="en-US" altLang="zh-CN" smtClean="0"/>
              <a:t>=k</a:t>
            </a:r>
            <a:r>
              <a:rPr lang="en-US" altLang="zh-CN" baseline="-25000" smtClean="0"/>
              <a:t>13</a:t>
            </a:r>
            <a:r>
              <a:rPr lang="en-US" altLang="zh-CN" smtClean="0"/>
              <a:t>||k</a:t>
            </a:r>
            <a:r>
              <a:rPr lang="en-US" altLang="zh-CN" baseline="-25000" smtClean="0"/>
              <a:t>14</a:t>
            </a:r>
            <a:r>
              <a:rPr lang="en-US" altLang="zh-CN" smtClean="0"/>
              <a:t>||...||k</a:t>
            </a:r>
            <a:r>
              <a:rPr lang="en-US" altLang="zh-CN" baseline="-25000" smtClean="0"/>
              <a:t>28</a:t>
            </a:r>
            <a:r>
              <a:rPr lang="en-US" altLang="zh-CN" smtClean="0"/>
              <a:t>=0100 1101 0110 0011 </a:t>
            </a:r>
          </a:p>
          <a:p>
            <a:pPr lvl="1"/>
            <a:r>
              <a:rPr lang="en-US" altLang="zh-CN" smtClean="0"/>
              <a:t>k</a:t>
            </a:r>
            <a:r>
              <a:rPr lang="en-US" altLang="zh-CN" baseline="30000" smtClean="0"/>
              <a:t>5</a:t>
            </a:r>
            <a:r>
              <a:rPr lang="en-US" altLang="zh-CN" smtClean="0"/>
              <a:t>=k</a:t>
            </a:r>
            <a:r>
              <a:rPr lang="en-US" altLang="zh-CN" baseline="-25000" smtClean="0"/>
              <a:t>17</a:t>
            </a:r>
            <a:r>
              <a:rPr lang="en-US" altLang="zh-CN" smtClean="0"/>
              <a:t>||k</a:t>
            </a:r>
            <a:r>
              <a:rPr lang="en-US" altLang="zh-CN" baseline="-25000" smtClean="0"/>
              <a:t>18</a:t>
            </a:r>
            <a:r>
              <a:rPr lang="en-US" altLang="zh-CN" smtClean="0"/>
              <a:t>||...||k</a:t>
            </a:r>
            <a:r>
              <a:rPr lang="en-US" altLang="zh-CN" baseline="-25000" smtClean="0"/>
              <a:t>32</a:t>
            </a:r>
            <a:r>
              <a:rPr lang="en-US" altLang="zh-CN" smtClean="0"/>
              <a:t>=1101 0110 0011 1111</a:t>
            </a:r>
            <a:endParaRPr lang="zh-CN" alt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altLang="zh-CN" smtClean="0"/>
              <a:t>DES</a:t>
            </a:r>
            <a:r>
              <a:rPr lang="zh-CN" altLang="en-US" smtClean="0"/>
              <a:t>的变形</a:t>
            </a:r>
          </a:p>
        </p:txBody>
      </p:sp>
      <p:sp>
        <p:nvSpPr>
          <p:cNvPr id="2052" name="Rectangle 3"/>
          <p:cNvSpPr>
            <a:spLocks noGrp="1" noChangeArrowheads="1"/>
          </p:cNvSpPr>
          <p:nvPr>
            <p:ph idx="1"/>
          </p:nvPr>
        </p:nvSpPr>
        <p:spPr>
          <a:xfrm>
            <a:off x="685800" y="1676400"/>
            <a:ext cx="7620000" cy="1676400"/>
          </a:xfrm>
        </p:spPr>
        <p:txBody>
          <a:bodyPr/>
          <a:lstStyle/>
          <a:p>
            <a:pPr eaLnBrk="1" hangingPunct="1">
              <a:lnSpc>
                <a:spcPct val="90000"/>
              </a:lnSpc>
            </a:pPr>
            <a:r>
              <a:rPr lang="zh-CN" altLang="en-US" sz="2800" smtClean="0"/>
              <a:t>双重</a:t>
            </a:r>
            <a:r>
              <a:rPr lang="en-US" altLang="zh-CN" sz="2800" smtClean="0"/>
              <a:t>DES</a:t>
            </a:r>
            <a:r>
              <a:rPr lang="zh-CN" altLang="en-US" sz="2800" smtClean="0"/>
              <a:t>算法</a:t>
            </a:r>
          </a:p>
          <a:p>
            <a:pPr lvl="1" eaLnBrk="1" hangingPunct="1">
              <a:lnSpc>
                <a:spcPct val="90000"/>
              </a:lnSpc>
            </a:pPr>
            <a:r>
              <a:rPr lang="zh-CN" altLang="en-US" sz="2400" smtClean="0">
                <a:solidFill>
                  <a:srgbClr val="000099"/>
                </a:solidFill>
              </a:rPr>
              <a:t>使用两个不同的</a:t>
            </a:r>
            <a:r>
              <a:rPr lang="en-US" altLang="zh-CN" sz="2400" smtClean="0">
                <a:solidFill>
                  <a:srgbClr val="000099"/>
                </a:solidFill>
              </a:rPr>
              <a:t>56</a:t>
            </a:r>
            <a:r>
              <a:rPr lang="zh-CN" altLang="en-US" sz="2400" smtClean="0">
                <a:solidFill>
                  <a:srgbClr val="000099"/>
                </a:solidFill>
              </a:rPr>
              <a:t>位密钥</a:t>
            </a:r>
            <a:r>
              <a:rPr lang="en-US" altLang="zh-CN" sz="2400" smtClean="0">
                <a:solidFill>
                  <a:srgbClr val="000099"/>
                </a:solidFill>
              </a:rPr>
              <a:t>K</a:t>
            </a:r>
            <a:r>
              <a:rPr lang="en-US" altLang="zh-CN" sz="2400" baseline="-25000" smtClean="0">
                <a:solidFill>
                  <a:srgbClr val="000099"/>
                </a:solidFill>
              </a:rPr>
              <a:t>1</a:t>
            </a:r>
            <a:r>
              <a:rPr lang="zh-CN" altLang="en-US" sz="2400" smtClean="0">
                <a:solidFill>
                  <a:srgbClr val="000099"/>
                </a:solidFill>
              </a:rPr>
              <a:t>、</a:t>
            </a:r>
            <a:r>
              <a:rPr lang="en-US" altLang="zh-CN" sz="2400" smtClean="0">
                <a:solidFill>
                  <a:srgbClr val="000099"/>
                </a:solidFill>
              </a:rPr>
              <a:t>K</a:t>
            </a:r>
            <a:r>
              <a:rPr lang="en-US" altLang="zh-CN" sz="2400" baseline="-25000" smtClean="0">
                <a:solidFill>
                  <a:srgbClr val="000099"/>
                </a:solidFill>
              </a:rPr>
              <a:t>2</a:t>
            </a:r>
            <a:r>
              <a:rPr lang="zh-CN" altLang="en-US" sz="2400" smtClean="0">
                <a:solidFill>
                  <a:srgbClr val="000099"/>
                </a:solidFill>
              </a:rPr>
              <a:t>加密两次</a:t>
            </a:r>
          </a:p>
          <a:p>
            <a:pPr lvl="1" eaLnBrk="1" hangingPunct="1">
              <a:lnSpc>
                <a:spcPct val="90000"/>
              </a:lnSpc>
            </a:pPr>
            <a:r>
              <a:rPr lang="zh-CN" altLang="en-US" sz="2400" smtClean="0">
                <a:solidFill>
                  <a:srgbClr val="000099"/>
                </a:solidFill>
              </a:rPr>
              <a:t>解密需要两个</a:t>
            </a:r>
            <a:r>
              <a:rPr lang="en-US" altLang="zh-CN" sz="2400" smtClean="0">
                <a:solidFill>
                  <a:srgbClr val="000099"/>
                </a:solidFill>
              </a:rPr>
              <a:t>56</a:t>
            </a:r>
            <a:r>
              <a:rPr lang="zh-CN" altLang="en-US" sz="2400" smtClean="0">
                <a:solidFill>
                  <a:srgbClr val="000099"/>
                </a:solidFill>
              </a:rPr>
              <a:t>位密钥，强度等效于使用</a:t>
            </a:r>
            <a:r>
              <a:rPr lang="en-US" altLang="zh-CN" sz="2400" smtClean="0">
                <a:solidFill>
                  <a:srgbClr val="000099"/>
                </a:solidFill>
              </a:rPr>
              <a:t>112</a:t>
            </a:r>
            <a:r>
              <a:rPr lang="zh-CN" altLang="en-US" sz="2400" smtClean="0">
                <a:solidFill>
                  <a:srgbClr val="000099"/>
                </a:solidFill>
              </a:rPr>
              <a:t>位密钥？？？</a:t>
            </a:r>
          </a:p>
        </p:txBody>
      </p:sp>
      <p:graphicFrame>
        <p:nvGraphicFramePr>
          <p:cNvPr id="2050" name="Object 4"/>
          <p:cNvGraphicFramePr>
            <a:graphicFrameLocks noChangeAspect="1"/>
          </p:cNvGraphicFramePr>
          <p:nvPr/>
        </p:nvGraphicFramePr>
        <p:xfrm>
          <a:off x="2286000" y="3352800"/>
          <a:ext cx="4800600" cy="3055938"/>
        </p:xfrm>
        <a:graphic>
          <a:graphicData uri="http://schemas.openxmlformats.org/presentationml/2006/ole">
            <p:oleObj spid="_x0000_s316418" name="位图图像" r:id="rId3" imgW="2886478" imgH="1838095" progId="PBrush">
              <p:embed/>
            </p:oleObj>
          </a:graphicData>
        </a:graphic>
      </p:graphicFrame>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mtClean="0"/>
              <a:t>DES</a:t>
            </a:r>
            <a:r>
              <a:rPr lang="zh-CN" altLang="en-US" smtClean="0"/>
              <a:t>的变形</a:t>
            </a:r>
          </a:p>
        </p:txBody>
      </p:sp>
      <p:sp>
        <p:nvSpPr>
          <p:cNvPr id="25603" name="Rectangle 3"/>
          <p:cNvSpPr>
            <a:spLocks noGrp="1" noChangeArrowheads="1"/>
          </p:cNvSpPr>
          <p:nvPr>
            <p:ph idx="1"/>
          </p:nvPr>
        </p:nvSpPr>
        <p:spPr>
          <a:xfrm>
            <a:off x="685800" y="1676400"/>
            <a:ext cx="7772400" cy="3657600"/>
          </a:xfrm>
        </p:spPr>
        <p:txBody>
          <a:bodyPr/>
          <a:lstStyle/>
          <a:p>
            <a:pPr eaLnBrk="1" hangingPunct="1">
              <a:lnSpc>
                <a:spcPct val="90000"/>
              </a:lnSpc>
            </a:pPr>
            <a:r>
              <a:rPr lang="zh-CN" altLang="en-US" sz="2800" smtClean="0"/>
              <a:t>中途相遇攻击双重</a:t>
            </a:r>
            <a:r>
              <a:rPr lang="en-US" altLang="zh-CN" sz="2800" smtClean="0"/>
              <a:t>DES</a:t>
            </a:r>
            <a:r>
              <a:rPr lang="zh-CN" altLang="en-US" sz="2800" smtClean="0"/>
              <a:t>（不考虑存储容量限制）</a:t>
            </a:r>
          </a:p>
          <a:p>
            <a:pPr eaLnBrk="1" hangingPunct="1">
              <a:lnSpc>
                <a:spcPct val="90000"/>
              </a:lnSpc>
              <a:buFontTx/>
              <a:buNone/>
            </a:pPr>
            <a:r>
              <a:rPr lang="zh-CN" altLang="en-US" sz="2800" smtClean="0"/>
              <a:t>    已知</a:t>
            </a:r>
            <a:r>
              <a:rPr lang="en-US" altLang="zh-CN" sz="2800" smtClean="0"/>
              <a:t>64</a:t>
            </a:r>
            <a:r>
              <a:rPr lang="zh-CN" altLang="en-US" sz="2800" smtClean="0"/>
              <a:t>位明文</a:t>
            </a:r>
            <a:r>
              <a:rPr lang="en-US" altLang="zh-CN" sz="2800" smtClean="0"/>
              <a:t>P</a:t>
            </a:r>
            <a:r>
              <a:rPr lang="zh-CN" altLang="en-US" sz="2800" smtClean="0"/>
              <a:t>和密文</a:t>
            </a:r>
            <a:r>
              <a:rPr lang="en-US" altLang="zh-CN" sz="2800" smtClean="0"/>
              <a:t>C</a:t>
            </a:r>
            <a:r>
              <a:rPr lang="zh-CN" altLang="en-US" sz="2800" smtClean="0"/>
              <a:t>，找出</a:t>
            </a:r>
            <a:r>
              <a:rPr lang="en-US" altLang="zh-CN" sz="2800" smtClean="0"/>
              <a:t>56</a:t>
            </a:r>
            <a:r>
              <a:rPr lang="zh-CN" altLang="en-US" sz="2800" smtClean="0"/>
              <a:t>位的</a:t>
            </a:r>
            <a:r>
              <a:rPr lang="en-US" altLang="zh-CN" sz="2800" smtClean="0"/>
              <a:t>K</a:t>
            </a:r>
            <a:r>
              <a:rPr lang="en-US" altLang="zh-CN" sz="2800" baseline="-25000" smtClean="0"/>
              <a:t>1</a:t>
            </a:r>
            <a:r>
              <a:rPr lang="zh-CN" altLang="en-US" sz="2800" smtClean="0"/>
              <a:t>和</a:t>
            </a:r>
            <a:r>
              <a:rPr lang="en-US" altLang="zh-CN" sz="2800" smtClean="0"/>
              <a:t>K</a:t>
            </a:r>
            <a:r>
              <a:rPr lang="en-US" altLang="zh-CN" sz="2800" baseline="-25000" smtClean="0"/>
              <a:t>2</a:t>
            </a:r>
          </a:p>
          <a:p>
            <a:pPr lvl="1" eaLnBrk="1" hangingPunct="1">
              <a:lnSpc>
                <a:spcPct val="90000"/>
              </a:lnSpc>
            </a:pPr>
            <a:r>
              <a:rPr lang="zh-CN" altLang="en-US" sz="2400" smtClean="0">
                <a:solidFill>
                  <a:srgbClr val="000099"/>
                </a:solidFill>
              </a:rPr>
              <a:t>穷举密钥加密</a:t>
            </a:r>
            <a:r>
              <a:rPr lang="en-US" altLang="zh-CN" sz="2400" smtClean="0">
                <a:solidFill>
                  <a:srgbClr val="000099"/>
                </a:solidFill>
              </a:rPr>
              <a:t>P</a:t>
            </a:r>
            <a:r>
              <a:rPr lang="zh-CN" altLang="en-US" sz="2400" smtClean="0">
                <a:solidFill>
                  <a:srgbClr val="000099"/>
                </a:solidFill>
              </a:rPr>
              <a:t>，保存结果，有</a:t>
            </a:r>
            <a:r>
              <a:rPr lang="en-US" altLang="zh-CN" sz="2400" smtClean="0">
                <a:solidFill>
                  <a:srgbClr val="000099"/>
                </a:solidFill>
              </a:rPr>
              <a:t>2</a:t>
            </a:r>
            <a:r>
              <a:rPr lang="en-US" altLang="zh-CN" sz="2400" baseline="30000" smtClean="0">
                <a:solidFill>
                  <a:srgbClr val="000099"/>
                </a:solidFill>
              </a:rPr>
              <a:t>56</a:t>
            </a:r>
            <a:r>
              <a:rPr lang="zh-CN" altLang="en-US" sz="2400" smtClean="0">
                <a:solidFill>
                  <a:srgbClr val="000099"/>
                </a:solidFill>
              </a:rPr>
              <a:t>个值；</a:t>
            </a:r>
          </a:p>
          <a:p>
            <a:pPr lvl="1" eaLnBrk="1" hangingPunct="1">
              <a:lnSpc>
                <a:spcPct val="90000"/>
              </a:lnSpc>
            </a:pPr>
            <a:r>
              <a:rPr lang="zh-CN" altLang="en-US" sz="2400" smtClean="0">
                <a:solidFill>
                  <a:srgbClr val="000099"/>
                </a:solidFill>
              </a:rPr>
              <a:t>穷举密钥解密</a:t>
            </a:r>
            <a:r>
              <a:rPr lang="en-US" altLang="zh-CN" sz="2400" smtClean="0">
                <a:solidFill>
                  <a:srgbClr val="000099"/>
                </a:solidFill>
              </a:rPr>
              <a:t>C</a:t>
            </a:r>
            <a:r>
              <a:rPr lang="zh-CN" altLang="en-US" sz="2400" smtClean="0">
                <a:solidFill>
                  <a:srgbClr val="000099"/>
                </a:solidFill>
              </a:rPr>
              <a:t>，保存结果，有</a:t>
            </a:r>
            <a:r>
              <a:rPr lang="en-US" altLang="zh-CN" sz="2400" smtClean="0">
                <a:solidFill>
                  <a:srgbClr val="000099"/>
                </a:solidFill>
              </a:rPr>
              <a:t>2</a:t>
            </a:r>
            <a:r>
              <a:rPr lang="en-US" altLang="zh-CN" sz="2400" baseline="30000" smtClean="0">
                <a:solidFill>
                  <a:srgbClr val="000099"/>
                </a:solidFill>
              </a:rPr>
              <a:t>56</a:t>
            </a:r>
            <a:r>
              <a:rPr lang="zh-CN" altLang="en-US" sz="2400" smtClean="0">
                <a:solidFill>
                  <a:srgbClr val="000099"/>
                </a:solidFill>
              </a:rPr>
              <a:t>个值；</a:t>
            </a:r>
          </a:p>
          <a:p>
            <a:pPr lvl="1" eaLnBrk="1" hangingPunct="1">
              <a:lnSpc>
                <a:spcPct val="90000"/>
              </a:lnSpc>
            </a:pPr>
            <a:r>
              <a:rPr lang="zh-CN" altLang="en-US" sz="2400" smtClean="0">
                <a:solidFill>
                  <a:srgbClr val="000099"/>
                </a:solidFill>
              </a:rPr>
              <a:t>找出相同的值，分别对应的密钥即为</a:t>
            </a:r>
            <a:r>
              <a:rPr lang="en-US" altLang="zh-CN" sz="2400" smtClean="0">
                <a:solidFill>
                  <a:srgbClr val="000099"/>
                </a:solidFill>
              </a:rPr>
              <a:t>K</a:t>
            </a:r>
            <a:r>
              <a:rPr lang="en-US" altLang="zh-CN" sz="2400" baseline="-25000" smtClean="0">
                <a:solidFill>
                  <a:srgbClr val="000099"/>
                </a:solidFill>
              </a:rPr>
              <a:t>1</a:t>
            </a:r>
            <a:r>
              <a:rPr lang="zh-CN" altLang="en-US" sz="2400" smtClean="0">
                <a:solidFill>
                  <a:srgbClr val="000099"/>
                </a:solidFill>
              </a:rPr>
              <a:t>和</a:t>
            </a:r>
            <a:r>
              <a:rPr lang="en-US" altLang="zh-CN" sz="2400" smtClean="0">
                <a:solidFill>
                  <a:srgbClr val="000099"/>
                </a:solidFill>
              </a:rPr>
              <a:t>K</a:t>
            </a:r>
            <a:r>
              <a:rPr lang="en-US" altLang="zh-CN" sz="2400" baseline="-25000" smtClean="0">
                <a:solidFill>
                  <a:srgbClr val="000099"/>
                </a:solidFill>
              </a:rPr>
              <a:t>2</a:t>
            </a:r>
          </a:p>
          <a:p>
            <a:pPr eaLnBrk="1" hangingPunct="1">
              <a:lnSpc>
                <a:spcPct val="90000"/>
              </a:lnSpc>
            </a:pPr>
            <a:r>
              <a:rPr lang="zh-CN" altLang="en-US" sz="2800" smtClean="0"/>
              <a:t>考虑到误报等因素，平均工作量为</a:t>
            </a:r>
            <a:r>
              <a:rPr lang="en-US" altLang="zh-CN" sz="2800" smtClean="0"/>
              <a:t>2</a:t>
            </a:r>
            <a:r>
              <a:rPr lang="en-US" altLang="zh-CN" sz="2800" baseline="30000" smtClean="0"/>
              <a:t>56</a:t>
            </a:r>
            <a:r>
              <a:rPr lang="zh-CN" altLang="en-US" sz="2800" smtClean="0"/>
              <a:t>次尝试</a:t>
            </a:r>
          </a:p>
          <a:p>
            <a:pPr lvl="1" eaLnBrk="1" hangingPunct="1">
              <a:lnSpc>
                <a:spcPct val="90000"/>
              </a:lnSpc>
            </a:pPr>
            <a:r>
              <a:rPr lang="zh-CN" altLang="en-US" sz="2400" smtClean="0">
                <a:solidFill>
                  <a:srgbClr val="000099"/>
                </a:solidFill>
              </a:rPr>
              <a:t>穷举攻击</a:t>
            </a:r>
            <a:r>
              <a:rPr lang="en-US" altLang="zh-CN" sz="2400" smtClean="0">
                <a:solidFill>
                  <a:srgbClr val="000099"/>
                </a:solidFill>
              </a:rPr>
              <a:t>56</a:t>
            </a:r>
            <a:r>
              <a:rPr lang="zh-CN" altLang="en-US" sz="2400" smtClean="0">
                <a:solidFill>
                  <a:srgbClr val="000099"/>
                </a:solidFill>
              </a:rPr>
              <a:t>位</a:t>
            </a:r>
            <a:r>
              <a:rPr lang="en-US" altLang="zh-CN" sz="2400" smtClean="0">
                <a:solidFill>
                  <a:srgbClr val="000099"/>
                </a:solidFill>
              </a:rPr>
              <a:t>DES</a:t>
            </a:r>
            <a:r>
              <a:rPr lang="zh-CN" altLang="en-US" sz="2400" smtClean="0">
                <a:solidFill>
                  <a:srgbClr val="000099"/>
                </a:solidFill>
              </a:rPr>
              <a:t>的平均工作量为</a:t>
            </a:r>
            <a:r>
              <a:rPr lang="en-US" altLang="zh-CN" sz="2400" smtClean="0">
                <a:solidFill>
                  <a:srgbClr val="000099"/>
                </a:solidFill>
              </a:rPr>
              <a:t>2</a:t>
            </a:r>
            <a:r>
              <a:rPr lang="en-US" altLang="zh-CN" sz="2400" baseline="30000" smtClean="0">
                <a:solidFill>
                  <a:srgbClr val="000099"/>
                </a:solidFill>
              </a:rPr>
              <a:t>55</a:t>
            </a:r>
            <a:r>
              <a:rPr lang="zh-CN" altLang="en-US" sz="2400" smtClean="0">
                <a:solidFill>
                  <a:srgbClr val="000099"/>
                </a:solidFill>
              </a:rPr>
              <a:t>次尝试</a:t>
            </a:r>
          </a:p>
          <a:p>
            <a:pPr lvl="1" eaLnBrk="1" hangingPunct="1">
              <a:lnSpc>
                <a:spcPct val="90000"/>
              </a:lnSpc>
            </a:pPr>
            <a:r>
              <a:rPr lang="zh-CN" altLang="en-US" sz="2400" smtClean="0">
                <a:solidFill>
                  <a:srgbClr val="000099"/>
                </a:solidFill>
              </a:rPr>
              <a:t>穷举攻击</a:t>
            </a:r>
            <a:r>
              <a:rPr lang="en-US" altLang="zh-CN" sz="2400" smtClean="0">
                <a:solidFill>
                  <a:srgbClr val="000099"/>
                </a:solidFill>
              </a:rPr>
              <a:t>112</a:t>
            </a:r>
            <a:r>
              <a:rPr lang="zh-CN" altLang="en-US" sz="2400" smtClean="0">
                <a:solidFill>
                  <a:srgbClr val="000099"/>
                </a:solidFill>
              </a:rPr>
              <a:t>位</a:t>
            </a:r>
            <a:r>
              <a:rPr lang="en-US" altLang="zh-CN" sz="2400" smtClean="0">
                <a:solidFill>
                  <a:srgbClr val="000099"/>
                </a:solidFill>
              </a:rPr>
              <a:t>DES</a:t>
            </a:r>
            <a:r>
              <a:rPr lang="zh-CN" altLang="en-US" sz="2400" smtClean="0">
                <a:solidFill>
                  <a:srgbClr val="000099"/>
                </a:solidFill>
              </a:rPr>
              <a:t>的平均工作量为</a:t>
            </a:r>
            <a:r>
              <a:rPr lang="en-US" altLang="zh-CN" sz="2400" smtClean="0">
                <a:solidFill>
                  <a:srgbClr val="000099"/>
                </a:solidFill>
              </a:rPr>
              <a:t>2</a:t>
            </a:r>
            <a:r>
              <a:rPr lang="en-US" altLang="zh-CN" sz="2400" baseline="30000" smtClean="0">
                <a:solidFill>
                  <a:srgbClr val="000099"/>
                </a:solidFill>
              </a:rPr>
              <a:t>110</a:t>
            </a:r>
            <a:r>
              <a:rPr lang="zh-CN" altLang="en-US" sz="2400" smtClean="0">
                <a:solidFill>
                  <a:srgbClr val="000099"/>
                </a:solidFill>
              </a:rPr>
              <a:t>次尝试</a:t>
            </a:r>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mtClean="0"/>
              <a:t>DES</a:t>
            </a:r>
            <a:r>
              <a:rPr lang="zh-CN" altLang="en-US" smtClean="0"/>
              <a:t>的变形</a:t>
            </a:r>
          </a:p>
        </p:txBody>
      </p:sp>
      <p:sp>
        <p:nvSpPr>
          <p:cNvPr id="26627" name="Rectangle 3"/>
          <p:cNvSpPr>
            <a:spLocks noGrp="1" noChangeArrowheads="1"/>
          </p:cNvSpPr>
          <p:nvPr>
            <p:ph idx="1"/>
          </p:nvPr>
        </p:nvSpPr>
        <p:spPr>
          <a:xfrm>
            <a:off x="685800" y="1676400"/>
            <a:ext cx="7772400" cy="4191000"/>
          </a:xfrm>
        </p:spPr>
        <p:txBody>
          <a:bodyPr/>
          <a:lstStyle/>
          <a:p>
            <a:pPr eaLnBrk="1" hangingPunct="1"/>
            <a:r>
              <a:rPr lang="zh-CN" altLang="en-US" sz="2800" smtClean="0"/>
              <a:t>三重</a:t>
            </a:r>
            <a:r>
              <a:rPr lang="en-US" altLang="zh-CN" sz="2800" smtClean="0"/>
              <a:t>DES</a:t>
            </a:r>
            <a:r>
              <a:rPr lang="zh-CN" altLang="en-US" sz="2800" smtClean="0"/>
              <a:t>算法</a:t>
            </a:r>
          </a:p>
          <a:p>
            <a:pPr lvl="1" eaLnBrk="1" hangingPunct="1"/>
            <a:r>
              <a:rPr lang="zh-CN" altLang="en-US" sz="2400" smtClean="0">
                <a:solidFill>
                  <a:srgbClr val="000099"/>
                </a:solidFill>
              </a:rPr>
              <a:t>使用三个</a:t>
            </a:r>
            <a:r>
              <a:rPr lang="en-US" altLang="zh-CN" sz="2400" smtClean="0">
                <a:solidFill>
                  <a:srgbClr val="000099"/>
                </a:solidFill>
              </a:rPr>
              <a:t>56</a:t>
            </a:r>
            <a:r>
              <a:rPr lang="zh-CN" altLang="en-US" sz="2400" smtClean="0">
                <a:solidFill>
                  <a:srgbClr val="000099"/>
                </a:solidFill>
              </a:rPr>
              <a:t>位密钥</a:t>
            </a:r>
            <a:r>
              <a:rPr lang="en-US" altLang="zh-CN" sz="2400" smtClean="0">
                <a:solidFill>
                  <a:srgbClr val="000099"/>
                </a:solidFill>
              </a:rPr>
              <a:t>K</a:t>
            </a:r>
            <a:r>
              <a:rPr lang="en-US" altLang="zh-CN" sz="2400" baseline="-25000" smtClean="0">
                <a:solidFill>
                  <a:srgbClr val="000099"/>
                </a:solidFill>
              </a:rPr>
              <a:t>1</a:t>
            </a:r>
            <a:r>
              <a:rPr lang="zh-CN" altLang="en-US" sz="2400" smtClean="0">
                <a:solidFill>
                  <a:srgbClr val="000099"/>
                </a:solidFill>
              </a:rPr>
              <a:t>、</a:t>
            </a:r>
            <a:r>
              <a:rPr lang="en-US" altLang="zh-CN" sz="2400" smtClean="0">
                <a:solidFill>
                  <a:srgbClr val="000099"/>
                </a:solidFill>
              </a:rPr>
              <a:t>K</a:t>
            </a:r>
            <a:r>
              <a:rPr lang="en-US" altLang="zh-CN" sz="2400" baseline="-25000" smtClean="0">
                <a:solidFill>
                  <a:srgbClr val="000099"/>
                </a:solidFill>
              </a:rPr>
              <a:t>2</a:t>
            </a:r>
            <a:r>
              <a:rPr lang="zh-CN" altLang="en-US" sz="2400" smtClean="0">
                <a:solidFill>
                  <a:srgbClr val="000099"/>
                </a:solidFill>
              </a:rPr>
              <a:t>、</a:t>
            </a:r>
            <a:r>
              <a:rPr lang="en-US" altLang="zh-CN" sz="2400" smtClean="0">
                <a:solidFill>
                  <a:srgbClr val="000099"/>
                </a:solidFill>
              </a:rPr>
              <a:t>K</a:t>
            </a:r>
            <a:r>
              <a:rPr lang="en-US" altLang="zh-CN" sz="2400" baseline="-25000" smtClean="0">
                <a:solidFill>
                  <a:srgbClr val="000099"/>
                </a:solidFill>
              </a:rPr>
              <a:t>3</a:t>
            </a:r>
            <a:r>
              <a:rPr lang="zh-CN" altLang="en-US" sz="2400" smtClean="0">
                <a:solidFill>
                  <a:srgbClr val="000099"/>
                </a:solidFill>
              </a:rPr>
              <a:t>运算三次</a:t>
            </a:r>
          </a:p>
          <a:p>
            <a:pPr lvl="1" eaLnBrk="1" hangingPunct="1"/>
            <a:r>
              <a:rPr lang="zh-CN" altLang="en-US" sz="2400" smtClean="0">
                <a:solidFill>
                  <a:srgbClr val="000099"/>
                </a:solidFill>
              </a:rPr>
              <a:t>可有效防范中途相遇攻击</a:t>
            </a:r>
          </a:p>
          <a:p>
            <a:pPr lvl="1" eaLnBrk="1" hangingPunct="1"/>
            <a:r>
              <a:rPr lang="zh-CN" altLang="en-US" sz="2400" smtClean="0">
                <a:solidFill>
                  <a:srgbClr val="000099"/>
                </a:solidFill>
              </a:rPr>
              <a:t>四种工作模式</a:t>
            </a:r>
          </a:p>
          <a:p>
            <a:pPr lvl="2" eaLnBrk="1" hangingPunct="1"/>
            <a:r>
              <a:rPr lang="en-US" altLang="zh-CN" sz="2000" smtClean="0">
                <a:solidFill>
                  <a:srgbClr val="FF0000"/>
                </a:solidFill>
              </a:rPr>
              <a:t>DES-EEE3</a:t>
            </a:r>
            <a:r>
              <a:rPr lang="zh-CN" altLang="en-US" sz="2000" smtClean="0">
                <a:solidFill>
                  <a:srgbClr val="FF0000"/>
                </a:solidFill>
              </a:rPr>
              <a:t>：三个不同密钥，顺序使用三次加密算法</a:t>
            </a:r>
          </a:p>
          <a:p>
            <a:pPr lvl="2" eaLnBrk="1" hangingPunct="1"/>
            <a:r>
              <a:rPr lang="en-US" altLang="zh-CN" sz="2000" smtClean="0">
                <a:solidFill>
                  <a:srgbClr val="FF0000"/>
                </a:solidFill>
              </a:rPr>
              <a:t>DES-EDE3</a:t>
            </a:r>
            <a:r>
              <a:rPr lang="zh-CN" altLang="en-US" sz="2000" smtClean="0">
                <a:solidFill>
                  <a:srgbClr val="FF0000"/>
                </a:solidFill>
              </a:rPr>
              <a:t>：三个不同密钥，依次使用加密</a:t>
            </a:r>
            <a:r>
              <a:rPr lang="en-US" altLang="zh-CN" sz="2000" smtClean="0">
                <a:solidFill>
                  <a:srgbClr val="FF0000"/>
                </a:solidFill>
              </a:rPr>
              <a:t>-</a:t>
            </a:r>
            <a:r>
              <a:rPr lang="zh-CN" altLang="en-US" sz="2000" smtClean="0">
                <a:solidFill>
                  <a:srgbClr val="FF0000"/>
                </a:solidFill>
              </a:rPr>
              <a:t>解密</a:t>
            </a:r>
            <a:r>
              <a:rPr lang="en-US" altLang="zh-CN" sz="2000" smtClean="0">
                <a:solidFill>
                  <a:srgbClr val="FF0000"/>
                </a:solidFill>
              </a:rPr>
              <a:t>-</a:t>
            </a:r>
            <a:r>
              <a:rPr lang="zh-CN" altLang="en-US" sz="2000" smtClean="0">
                <a:solidFill>
                  <a:srgbClr val="FF0000"/>
                </a:solidFill>
              </a:rPr>
              <a:t>加密算法</a:t>
            </a:r>
          </a:p>
          <a:p>
            <a:pPr lvl="2" eaLnBrk="1" hangingPunct="1"/>
            <a:r>
              <a:rPr lang="en-US" altLang="zh-CN" sz="2000" smtClean="0">
                <a:solidFill>
                  <a:srgbClr val="FF0000"/>
                </a:solidFill>
              </a:rPr>
              <a:t>DES-EEE2</a:t>
            </a:r>
            <a:r>
              <a:rPr lang="zh-CN" altLang="en-US" sz="2000" smtClean="0">
                <a:solidFill>
                  <a:srgbClr val="FF0000"/>
                </a:solidFill>
              </a:rPr>
              <a:t>：</a:t>
            </a:r>
            <a:r>
              <a:rPr lang="en-US" altLang="zh-CN" sz="2000" smtClean="0">
                <a:solidFill>
                  <a:srgbClr val="FF0000"/>
                </a:solidFill>
              </a:rPr>
              <a:t>K1=K3</a:t>
            </a:r>
            <a:r>
              <a:rPr lang="zh-CN" altLang="en-US" sz="2000" smtClean="0">
                <a:solidFill>
                  <a:srgbClr val="FF0000"/>
                </a:solidFill>
              </a:rPr>
              <a:t>，其他同</a:t>
            </a:r>
            <a:r>
              <a:rPr lang="en-US" altLang="zh-CN" sz="2000" smtClean="0">
                <a:solidFill>
                  <a:srgbClr val="FF0000"/>
                </a:solidFill>
              </a:rPr>
              <a:t>DES-EEE3</a:t>
            </a:r>
          </a:p>
          <a:p>
            <a:pPr lvl="2" eaLnBrk="1" hangingPunct="1"/>
            <a:r>
              <a:rPr lang="en-US" altLang="zh-CN" sz="2000" smtClean="0">
                <a:solidFill>
                  <a:srgbClr val="FF0000"/>
                </a:solidFill>
              </a:rPr>
              <a:t>DES-EDE2</a:t>
            </a:r>
            <a:r>
              <a:rPr lang="zh-CN" altLang="en-US" sz="2000" smtClean="0">
                <a:solidFill>
                  <a:srgbClr val="FF0000"/>
                </a:solidFill>
              </a:rPr>
              <a:t>：</a:t>
            </a:r>
            <a:r>
              <a:rPr lang="en-US" altLang="zh-CN" sz="2000" smtClean="0">
                <a:solidFill>
                  <a:srgbClr val="FF0000"/>
                </a:solidFill>
              </a:rPr>
              <a:t>K1=K3</a:t>
            </a:r>
            <a:r>
              <a:rPr lang="zh-CN" altLang="en-US" sz="2000" smtClean="0">
                <a:solidFill>
                  <a:srgbClr val="FF0000"/>
                </a:solidFill>
              </a:rPr>
              <a:t>，其他同</a:t>
            </a:r>
            <a:r>
              <a:rPr lang="en-US" altLang="zh-CN" sz="2000" smtClean="0">
                <a:solidFill>
                  <a:srgbClr val="FF0000"/>
                </a:solidFill>
              </a:rPr>
              <a:t>DES-EDE3</a:t>
            </a:r>
          </a:p>
        </p:txBody>
      </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tLang="zh-CN" smtClean="0"/>
              <a:t>DES</a:t>
            </a:r>
            <a:r>
              <a:rPr lang="zh-CN" altLang="en-US" smtClean="0"/>
              <a:t>的变形</a:t>
            </a:r>
          </a:p>
        </p:txBody>
      </p:sp>
      <p:sp>
        <p:nvSpPr>
          <p:cNvPr id="3076" name="Rectangle 3"/>
          <p:cNvSpPr>
            <a:spLocks noGrp="1" noChangeArrowheads="1"/>
          </p:cNvSpPr>
          <p:nvPr>
            <p:ph idx="1"/>
          </p:nvPr>
        </p:nvSpPr>
        <p:spPr>
          <a:xfrm>
            <a:off x="685800" y="1676400"/>
            <a:ext cx="7696200" cy="1981200"/>
          </a:xfrm>
        </p:spPr>
        <p:txBody>
          <a:bodyPr>
            <a:normAutofit lnSpcReduction="10000"/>
          </a:bodyPr>
          <a:lstStyle/>
          <a:p>
            <a:pPr eaLnBrk="1" hangingPunct="1">
              <a:lnSpc>
                <a:spcPct val="90000"/>
              </a:lnSpc>
            </a:pPr>
            <a:r>
              <a:rPr lang="en-US" altLang="zh-CN" sz="2800" smtClean="0"/>
              <a:t>DES-EDE2</a:t>
            </a:r>
          </a:p>
          <a:p>
            <a:pPr lvl="1" eaLnBrk="1" hangingPunct="1">
              <a:lnSpc>
                <a:spcPct val="90000"/>
              </a:lnSpc>
            </a:pPr>
            <a:r>
              <a:rPr lang="zh-CN" altLang="en-US" sz="2400" smtClean="0">
                <a:solidFill>
                  <a:srgbClr val="000099"/>
                </a:solidFill>
              </a:rPr>
              <a:t>加密：</a:t>
            </a:r>
            <a:r>
              <a:rPr lang="en-US" altLang="zh-CN" sz="2400" smtClean="0">
                <a:solidFill>
                  <a:srgbClr val="000099"/>
                </a:solidFill>
              </a:rPr>
              <a:t>C=E</a:t>
            </a:r>
            <a:r>
              <a:rPr lang="en-US" altLang="zh-CN" sz="2400" baseline="-25000" smtClean="0">
                <a:solidFill>
                  <a:srgbClr val="000099"/>
                </a:solidFill>
              </a:rPr>
              <a:t>K1</a:t>
            </a:r>
            <a:r>
              <a:rPr lang="en-US" altLang="zh-CN" sz="2400" smtClean="0">
                <a:solidFill>
                  <a:srgbClr val="000099"/>
                </a:solidFill>
              </a:rPr>
              <a:t>(D</a:t>
            </a:r>
            <a:r>
              <a:rPr lang="en-US" altLang="zh-CN" sz="2400" baseline="-25000" smtClean="0">
                <a:solidFill>
                  <a:srgbClr val="000099"/>
                </a:solidFill>
              </a:rPr>
              <a:t>K2</a:t>
            </a:r>
            <a:r>
              <a:rPr lang="en-US" altLang="zh-CN" sz="2400" smtClean="0">
                <a:solidFill>
                  <a:srgbClr val="000099"/>
                </a:solidFill>
              </a:rPr>
              <a:t>(E</a:t>
            </a:r>
            <a:r>
              <a:rPr lang="en-US" altLang="zh-CN" sz="2400" baseline="-25000" smtClean="0">
                <a:solidFill>
                  <a:srgbClr val="000099"/>
                </a:solidFill>
              </a:rPr>
              <a:t>K1</a:t>
            </a:r>
            <a:r>
              <a:rPr lang="en-US" altLang="zh-CN" sz="2400" smtClean="0">
                <a:solidFill>
                  <a:srgbClr val="000099"/>
                </a:solidFill>
              </a:rPr>
              <a:t>(P)))</a:t>
            </a:r>
          </a:p>
          <a:p>
            <a:pPr lvl="1" eaLnBrk="1" hangingPunct="1">
              <a:lnSpc>
                <a:spcPct val="90000"/>
              </a:lnSpc>
            </a:pPr>
            <a:r>
              <a:rPr lang="zh-CN" altLang="en-US" sz="2400" smtClean="0">
                <a:solidFill>
                  <a:srgbClr val="000099"/>
                </a:solidFill>
              </a:rPr>
              <a:t>解密：</a:t>
            </a:r>
            <a:r>
              <a:rPr lang="en-US" altLang="zh-CN" sz="2400" smtClean="0">
                <a:solidFill>
                  <a:srgbClr val="000099"/>
                </a:solidFill>
              </a:rPr>
              <a:t>P=D</a:t>
            </a:r>
            <a:r>
              <a:rPr lang="en-US" altLang="zh-CN" sz="2400" baseline="-25000" smtClean="0">
                <a:solidFill>
                  <a:srgbClr val="000099"/>
                </a:solidFill>
              </a:rPr>
              <a:t>K1</a:t>
            </a:r>
            <a:r>
              <a:rPr lang="en-US" altLang="zh-CN" sz="2400" smtClean="0">
                <a:solidFill>
                  <a:srgbClr val="000099"/>
                </a:solidFill>
              </a:rPr>
              <a:t>(E</a:t>
            </a:r>
            <a:r>
              <a:rPr lang="en-US" altLang="zh-CN" sz="2400" baseline="-25000" smtClean="0">
                <a:solidFill>
                  <a:srgbClr val="000099"/>
                </a:solidFill>
              </a:rPr>
              <a:t>K2</a:t>
            </a:r>
            <a:r>
              <a:rPr lang="en-US" altLang="zh-CN" sz="2400" smtClean="0">
                <a:solidFill>
                  <a:srgbClr val="000099"/>
                </a:solidFill>
              </a:rPr>
              <a:t>( D</a:t>
            </a:r>
            <a:r>
              <a:rPr lang="en-US" altLang="zh-CN" sz="2400" baseline="-25000" smtClean="0">
                <a:solidFill>
                  <a:srgbClr val="000099"/>
                </a:solidFill>
              </a:rPr>
              <a:t>K1</a:t>
            </a:r>
            <a:r>
              <a:rPr lang="en-US" altLang="zh-CN" sz="2400" smtClean="0">
                <a:solidFill>
                  <a:srgbClr val="000099"/>
                </a:solidFill>
              </a:rPr>
              <a:t>(C)))</a:t>
            </a:r>
          </a:p>
          <a:p>
            <a:pPr lvl="1" eaLnBrk="1" hangingPunct="1">
              <a:lnSpc>
                <a:spcPct val="90000"/>
              </a:lnSpc>
            </a:pPr>
            <a:r>
              <a:rPr lang="zh-CN" altLang="en-US" sz="2400" smtClean="0">
                <a:solidFill>
                  <a:srgbClr val="000099"/>
                </a:solidFill>
              </a:rPr>
              <a:t>穷举攻击的工作量提高到了</a:t>
            </a:r>
            <a:r>
              <a:rPr lang="en-US" altLang="zh-CN" sz="2400" smtClean="0">
                <a:solidFill>
                  <a:srgbClr val="000099"/>
                </a:solidFill>
              </a:rPr>
              <a:t>2</a:t>
            </a:r>
            <a:r>
              <a:rPr lang="en-US" altLang="zh-CN" sz="2400" baseline="30000" smtClean="0">
                <a:solidFill>
                  <a:srgbClr val="000099"/>
                </a:solidFill>
              </a:rPr>
              <a:t>112</a:t>
            </a:r>
            <a:r>
              <a:rPr lang="zh-CN" altLang="en-US" sz="2400" smtClean="0">
                <a:solidFill>
                  <a:srgbClr val="000099"/>
                </a:solidFill>
              </a:rPr>
              <a:t>次</a:t>
            </a:r>
          </a:p>
          <a:p>
            <a:pPr lvl="1" eaLnBrk="1" hangingPunct="1">
              <a:lnSpc>
                <a:spcPct val="90000"/>
              </a:lnSpc>
            </a:pPr>
            <a:r>
              <a:rPr lang="zh-CN" altLang="en-US" sz="2400" smtClean="0">
                <a:solidFill>
                  <a:srgbClr val="000099"/>
                </a:solidFill>
              </a:rPr>
              <a:t>最常用，已成为标准</a:t>
            </a:r>
            <a:r>
              <a:rPr lang="en-US" altLang="zh-CN" sz="2400" smtClean="0">
                <a:solidFill>
                  <a:srgbClr val="000099"/>
                </a:solidFill>
              </a:rPr>
              <a:t>(ANS X9.17, ISO8732)</a:t>
            </a:r>
          </a:p>
        </p:txBody>
      </p:sp>
      <p:graphicFrame>
        <p:nvGraphicFramePr>
          <p:cNvPr id="3074" name="Object 4"/>
          <p:cNvGraphicFramePr>
            <a:graphicFrameLocks noChangeAspect="1"/>
          </p:cNvGraphicFramePr>
          <p:nvPr/>
        </p:nvGraphicFramePr>
        <p:xfrm>
          <a:off x="1885950" y="3743325"/>
          <a:ext cx="4953000" cy="2992438"/>
        </p:xfrm>
        <a:graphic>
          <a:graphicData uri="http://schemas.openxmlformats.org/presentationml/2006/ole">
            <p:oleObj spid="_x0000_s317442" name="位图图像" r:id="rId4" imgW="2771429" imgH="2010056" progId="PBrush">
              <p:embed/>
            </p:oleObj>
          </a:graphicData>
        </a:graphic>
      </p:graphicFrame>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zh-CN" smtClean="0"/>
              <a:t>DES</a:t>
            </a:r>
            <a:r>
              <a:rPr lang="zh-CN" altLang="en-US" smtClean="0"/>
              <a:t>的变形</a:t>
            </a:r>
          </a:p>
        </p:txBody>
      </p:sp>
      <p:sp>
        <p:nvSpPr>
          <p:cNvPr id="4100" name="Rectangle 3"/>
          <p:cNvSpPr>
            <a:spLocks noGrp="1" noChangeArrowheads="1"/>
          </p:cNvSpPr>
          <p:nvPr>
            <p:ph idx="1"/>
          </p:nvPr>
        </p:nvSpPr>
        <p:spPr>
          <a:xfrm>
            <a:off x="685800" y="1676400"/>
            <a:ext cx="7848600" cy="2040632"/>
          </a:xfrm>
        </p:spPr>
        <p:txBody>
          <a:bodyPr>
            <a:normAutofit lnSpcReduction="10000"/>
          </a:bodyPr>
          <a:lstStyle/>
          <a:p>
            <a:pPr eaLnBrk="1" hangingPunct="1">
              <a:lnSpc>
                <a:spcPct val="90000"/>
              </a:lnSpc>
            </a:pPr>
            <a:r>
              <a:rPr lang="en-US" altLang="zh-CN" sz="2800" smtClean="0"/>
              <a:t>DES-EDE3</a:t>
            </a:r>
          </a:p>
          <a:p>
            <a:pPr lvl="1" eaLnBrk="1" hangingPunct="1">
              <a:lnSpc>
                <a:spcPct val="90000"/>
              </a:lnSpc>
            </a:pPr>
            <a:r>
              <a:rPr lang="zh-CN" altLang="en-US" sz="2400" smtClean="0">
                <a:solidFill>
                  <a:srgbClr val="000099"/>
                </a:solidFill>
              </a:rPr>
              <a:t>加密：</a:t>
            </a:r>
            <a:r>
              <a:rPr lang="en-US" altLang="zh-CN" sz="2400" smtClean="0">
                <a:solidFill>
                  <a:srgbClr val="000099"/>
                </a:solidFill>
              </a:rPr>
              <a:t>C=E</a:t>
            </a:r>
            <a:r>
              <a:rPr lang="en-US" altLang="zh-CN" sz="2400" baseline="-25000" smtClean="0">
                <a:solidFill>
                  <a:srgbClr val="000099"/>
                </a:solidFill>
              </a:rPr>
              <a:t>K3</a:t>
            </a:r>
            <a:r>
              <a:rPr lang="en-US" altLang="zh-CN" sz="2400" smtClean="0">
                <a:solidFill>
                  <a:srgbClr val="000099"/>
                </a:solidFill>
              </a:rPr>
              <a:t>(D</a:t>
            </a:r>
            <a:r>
              <a:rPr lang="en-US" altLang="zh-CN" sz="2400" baseline="-25000" smtClean="0">
                <a:solidFill>
                  <a:srgbClr val="000099"/>
                </a:solidFill>
              </a:rPr>
              <a:t>K2</a:t>
            </a:r>
            <a:r>
              <a:rPr lang="en-US" altLang="zh-CN" sz="2400" smtClean="0">
                <a:solidFill>
                  <a:srgbClr val="000099"/>
                </a:solidFill>
              </a:rPr>
              <a:t>(E</a:t>
            </a:r>
            <a:r>
              <a:rPr lang="en-US" altLang="zh-CN" sz="2400" baseline="-25000" smtClean="0">
                <a:solidFill>
                  <a:srgbClr val="000099"/>
                </a:solidFill>
              </a:rPr>
              <a:t>K1</a:t>
            </a:r>
            <a:r>
              <a:rPr lang="en-US" altLang="zh-CN" sz="2400" smtClean="0">
                <a:solidFill>
                  <a:srgbClr val="000099"/>
                </a:solidFill>
              </a:rPr>
              <a:t>(P)))</a:t>
            </a:r>
          </a:p>
          <a:p>
            <a:pPr lvl="1" eaLnBrk="1" hangingPunct="1">
              <a:lnSpc>
                <a:spcPct val="90000"/>
              </a:lnSpc>
            </a:pPr>
            <a:r>
              <a:rPr lang="zh-CN" altLang="en-US" sz="2400" smtClean="0">
                <a:solidFill>
                  <a:srgbClr val="000099"/>
                </a:solidFill>
              </a:rPr>
              <a:t>解密：</a:t>
            </a:r>
            <a:r>
              <a:rPr lang="en-US" altLang="zh-CN" sz="2400" smtClean="0">
                <a:solidFill>
                  <a:srgbClr val="000099"/>
                </a:solidFill>
              </a:rPr>
              <a:t>P=D</a:t>
            </a:r>
            <a:r>
              <a:rPr lang="en-US" altLang="zh-CN" sz="2400" baseline="-25000" smtClean="0">
                <a:solidFill>
                  <a:srgbClr val="000099"/>
                </a:solidFill>
              </a:rPr>
              <a:t>K1</a:t>
            </a:r>
            <a:r>
              <a:rPr lang="en-US" altLang="zh-CN" sz="2400" smtClean="0">
                <a:solidFill>
                  <a:srgbClr val="000099"/>
                </a:solidFill>
              </a:rPr>
              <a:t>(E</a:t>
            </a:r>
            <a:r>
              <a:rPr lang="en-US" altLang="zh-CN" sz="2400" baseline="-25000" smtClean="0">
                <a:solidFill>
                  <a:srgbClr val="000099"/>
                </a:solidFill>
              </a:rPr>
              <a:t>K2</a:t>
            </a:r>
            <a:r>
              <a:rPr lang="en-US" altLang="zh-CN" sz="2400" smtClean="0">
                <a:solidFill>
                  <a:srgbClr val="000099"/>
                </a:solidFill>
              </a:rPr>
              <a:t>( D</a:t>
            </a:r>
            <a:r>
              <a:rPr lang="en-US" altLang="zh-CN" sz="2400" baseline="-25000" smtClean="0">
                <a:solidFill>
                  <a:srgbClr val="000099"/>
                </a:solidFill>
              </a:rPr>
              <a:t>K3</a:t>
            </a:r>
            <a:r>
              <a:rPr lang="en-US" altLang="zh-CN" sz="2400" smtClean="0">
                <a:solidFill>
                  <a:srgbClr val="000099"/>
                </a:solidFill>
              </a:rPr>
              <a:t>(C)))</a:t>
            </a:r>
          </a:p>
          <a:p>
            <a:pPr lvl="1" eaLnBrk="1" hangingPunct="1">
              <a:lnSpc>
                <a:spcPct val="90000"/>
              </a:lnSpc>
            </a:pPr>
            <a:r>
              <a:rPr lang="zh-CN" altLang="en-US" sz="2400" smtClean="0">
                <a:solidFill>
                  <a:srgbClr val="000099"/>
                </a:solidFill>
              </a:rPr>
              <a:t>比</a:t>
            </a:r>
            <a:r>
              <a:rPr lang="en-US" altLang="zh-CN" sz="2400" smtClean="0">
                <a:solidFill>
                  <a:srgbClr val="000099"/>
                </a:solidFill>
              </a:rPr>
              <a:t>EDE2</a:t>
            </a:r>
            <a:r>
              <a:rPr lang="zh-CN" altLang="en-US" sz="2400" smtClean="0">
                <a:solidFill>
                  <a:srgbClr val="000099"/>
                </a:solidFill>
              </a:rPr>
              <a:t>更安全，有效密钥达到</a:t>
            </a:r>
            <a:r>
              <a:rPr lang="en-US" altLang="zh-CN" sz="2400" smtClean="0">
                <a:solidFill>
                  <a:srgbClr val="000099"/>
                </a:solidFill>
              </a:rPr>
              <a:t>168</a:t>
            </a:r>
            <a:r>
              <a:rPr lang="zh-CN" altLang="en-US" sz="2400" smtClean="0">
                <a:solidFill>
                  <a:srgbClr val="000099"/>
                </a:solidFill>
              </a:rPr>
              <a:t>位</a:t>
            </a:r>
          </a:p>
          <a:p>
            <a:pPr lvl="1" eaLnBrk="1" hangingPunct="1">
              <a:lnSpc>
                <a:spcPct val="90000"/>
              </a:lnSpc>
            </a:pPr>
            <a:r>
              <a:rPr lang="zh-CN" altLang="en-US" sz="2400" smtClean="0">
                <a:solidFill>
                  <a:srgbClr val="000099"/>
                </a:solidFill>
              </a:rPr>
              <a:t>许多基于</a:t>
            </a:r>
            <a:r>
              <a:rPr lang="en-US" altLang="zh-CN" sz="2400" smtClean="0">
                <a:solidFill>
                  <a:srgbClr val="000099"/>
                </a:solidFill>
              </a:rPr>
              <a:t>Internet</a:t>
            </a:r>
            <a:r>
              <a:rPr lang="zh-CN" altLang="en-US" sz="2400" smtClean="0">
                <a:solidFill>
                  <a:srgbClr val="000099"/>
                </a:solidFill>
              </a:rPr>
              <a:t>的应用中被使用</a:t>
            </a:r>
            <a:r>
              <a:rPr lang="en-US" altLang="zh-CN" sz="2400" smtClean="0">
                <a:solidFill>
                  <a:srgbClr val="000099"/>
                </a:solidFill>
              </a:rPr>
              <a:t>(PGP</a:t>
            </a:r>
            <a:r>
              <a:rPr lang="zh-CN" altLang="en-US" sz="2400" smtClean="0">
                <a:solidFill>
                  <a:srgbClr val="000099"/>
                </a:solidFill>
              </a:rPr>
              <a:t>，</a:t>
            </a:r>
            <a:r>
              <a:rPr lang="en-US" altLang="zh-CN" sz="2400" smtClean="0">
                <a:solidFill>
                  <a:srgbClr val="000099"/>
                </a:solidFill>
              </a:rPr>
              <a:t>S/MIME…)</a:t>
            </a:r>
          </a:p>
        </p:txBody>
      </p:sp>
      <p:graphicFrame>
        <p:nvGraphicFramePr>
          <p:cNvPr id="4098" name="Object 5"/>
          <p:cNvGraphicFramePr>
            <a:graphicFrameLocks noChangeAspect="1"/>
          </p:cNvGraphicFramePr>
          <p:nvPr/>
        </p:nvGraphicFramePr>
        <p:xfrm>
          <a:off x="1905000" y="3733800"/>
          <a:ext cx="5105400" cy="3006725"/>
        </p:xfrm>
        <a:graphic>
          <a:graphicData uri="http://schemas.openxmlformats.org/presentationml/2006/ole">
            <p:oleObj spid="_x0000_s318466" name="位图图像" r:id="rId4" imgW="2771429" imgH="2010056" progId="PBrush">
              <p:embed/>
            </p:oleObj>
          </a:graphicData>
        </a:graphic>
      </p:graphicFrame>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t>高级加密标准</a:t>
            </a:r>
            <a:endParaRPr lang="zh-CN" altLang="en-US" smtClean="0">
              <a:latin typeface="华文新魏" pitchFamily="2" charset="-122"/>
            </a:endParaRPr>
          </a:p>
        </p:txBody>
      </p:sp>
      <p:sp>
        <p:nvSpPr>
          <p:cNvPr id="36867" name="Rectangle 3"/>
          <p:cNvSpPr>
            <a:spLocks noGrp="1" noChangeArrowheads="1"/>
          </p:cNvSpPr>
          <p:nvPr>
            <p:ph idx="1"/>
          </p:nvPr>
        </p:nvSpPr>
        <p:spPr>
          <a:xfrm>
            <a:off x="304800" y="1752600"/>
            <a:ext cx="8458200" cy="4844752"/>
          </a:xfrm>
        </p:spPr>
        <p:txBody>
          <a:bodyPr>
            <a:normAutofit fontScale="92500" lnSpcReduction="10000"/>
          </a:bodyPr>
          <a:lstStyle/>
          <a:p>
            <a:pPr>
              <a:lnSpc>
                <a:spcPct val="90000"/>
              </a:lnSpc>
            </a:pPr>
            <a:r>
              <a:rPr lang="en-US" altLang="zh-CN" sz="2800" smtClean="0"/>
              <a:t>1992</a:t>
            </a:r>
            <a:r>
              <a:rPr lang="zh-CN" altLang="en-US" sz="2800" smtClean="0"/>
              <a:t>年，距离</a:t>
            </a:r>
            <a:r>
              <a:rPr lang="en-US" altLang="zh-CN" sz="2800" smtClean="0"/>
              <a:t>DES</a:t>
            </a:r>
            <a:r>
              <a:rPr lang="zh-CN" altLang="en-US" sz="2800" smtClean="0"/>
              <a:t>标准有效期仅</a:t>
            </a:r>
            <a:r>
              <a:rPr lang="en-US" altLang="zh-CN" sz="2800" smtClean="0"/>
              <a:t>1</a:t>
            </a:r>
            <a:r>
              <a:rPr lang="zh-CN" altLang="en-US" sz="2800" smtClean="0"/>
              <a:t>年，仍未找到合适的替代算法，</a:t>
            </a:r>
            <a:r>
              <a:rPr lang="en-US" altLang="zh-CN" sz="2800" smtClean="0"/>
              <a:t>NBS</a:t>
            </a:r>
            <a:r>
              <a:rPr lang="zh-CN" altLang="en-US" sz="2800" smtClean="0"/>
              <a:t>已更名为</a:t>
            </a:r>
            <a:r>
              <a:rPr lang="en-US" altLang="zh-CN" sz="2800" smtClean="0"/>
              <a:t>NIST</a:t>
            </a:r>
            <a:r>
              <a:rPr lang="zh-CN" altLang="en-US" sz="2800" smtClean="0"/>
              <a:t>，宣布再延长</a:t>
            </a:r>
            <a:r>
              <a:rPr lang="en-US" altLang="zh-CN" sz="2800" smtClean="0"/>
              <a:t>DES</a:t>
            </a:r>
            <a:r>
              <a:rPr lang="zh-CN" altLang="en-US" sz="2800" smtClean="0"/>
              <a:t>的认证五年</a:t>
            </a:r>
            <a:endParaRPr lang="en-US" altLang="zh-CN" sz="2800" smtClean="0"/>
          </a:p>
          <a:p>
            <a:pPr>
              <a:lnSpc>
                <a:spcPct val="90000"/>
              </a:lnSpc>
            </a:pPr>
            <a:r>
              <a:rPr lang="en-US" altLang="zh-CN" sz="2800" smtClean="0"/>
              <a:t>1997</a:t>
            </a:r>
            <a:r>
              <a:rPr lang="zh-CN" altLang="en-US" sz="2800" smtClean="0"/>
              <a:t>年</a:t>
            </a:r>
            <a:r>
              <a:rPr lang="en-US" altLang="zh-CN" sz="2800" smtClean="0"/>
              <a:t>1</a:t>
            </a:r>
            <a:r>
              <a:rPr lang="zh-CN" altLang="en-US" sz="2800" smtClean="0"/>
              <a:t>月，</a:t>
            </a:r>
            <a:r>
              <a:rPr lang="en-US" altLang="zh-CN" sz="2800" smtClean="0"/>
              <a:t>NIST</a:t>
            </a:r>
            <a:r>
              <a:rPr lang="zh-CN" altLang="en-US" sz="2800" smtClean="0"/>
              <a:t>成立了高级加密标准</a:t>
            </a:r>
            <a:r>
              <a:rPr lang="en-US" altLang="zh-CN" sz="2800" smtClean="0"/>
              <a:t>(AES</a:t>
            </a:r>
            <a:r>
              <a:rPr lang="zh-CN" altLang="en-US" sz="2800" smtClean="0"/>
              <a:t>，</a:t>
            </a:r>
            <a:r>
              <a:rPr lang="en-US" altLang="zh-CN" sz="2800" smtClean="0">
                <a:solidFill>
                  <a:srgbClr val="FF0000"/>
                </a:solidFill>
              </a:rPr>
              <a:t> Advanced Encryption Standard</a:t>
            </a:r>
            <a:r>
              <a:rPr lang="en-US" altLang="zh-CN" sz="2800" smtClean="0"/>
              <a:t>)</a:t>
            </a:r>
            <a:r>
              <a:rPr lang="zh-CN" altLang="en-US" sz="2800" smtClean="0"/>
              <a:t>工作室，开始寻找</a:t>
            </a:r>
            <a:r>
              <a:rPr lang="en-US" altLang="zh-CN" sz="2800" smtClean="0"/>
              <a:t>DES</a:t>
            </a:r>
            <a:r>
              <a:rPr lang="zh-CN" altLang="en-US" sz="2800" smtClean="0"/>
              <a:t>的代替者</a:t>
            </a:r>
            <a:endParaRPr lang="en-US" altLang="zh-CN" sz="2800" smtClean="0"/>
          </a:p>
          <a:p>
            <a:pPr eaLnBrk="1" hangingPunct="1"/>
            <a:r>
              <a:rPr lang="en-US" altLang="zh-CN" sz="2800" smtClean="0"/>
              <a:t>1997</a:t>
            </a:r>
            <a:r>
              <a:rPr lang="zh-CN" altLang="en-US" sz="2800" smtClean="0"/>
              <a:t>年</a:t>
            </a:r>
            <a:r>
              <a:rPr lang="en-US" altLang="zh-CN" sz="2800" smtClean="0"/>
              <a:t>4</a:t>
            </a:r>
            <a:r>
              <a:rPr lang="zh-CN" altLang="en-US" sz="2800" smtClean="0"/>
              <a:t>月</a:t>
            </a:r>
            <a:r>
              <a:rPr lang="en-US" altLang="zh-CN" sz="2800" smtClean="0"/>
              <a:t>15</a:t>
            </a:r>
            <a:r>
              <a:rPr lang="zh-CN" altLang="en-US" sz="2800" smtClean="0"/>
              <a:t>日，</a:t>
            </a:r>
            <a:r>
              <a:rPr lang="en-US" altLang="zh-CN" sz="2800" smtClean="0"/>
              <a:t>NIST</a:t>
            </a:r>
            <a:r>
              <a:rPr lang="zh-CN" altLang="en-US" sz="2800" smtClean="0"/>
              <a:t>发起征集</a:t>
            </a:r>
            <a:r>
              <a:rPr lang="en-US" altLang="zh-CN" sz="2800" smtClean="0"/>
              <a:t>AES</a:t>
            </a:r>
            <a:r>
              <a:rPr lang="zh-CN" altLang="en-US" sz="2800" smtClean="0"/>
              <a:t>的活动，活动目的是确定一个</a:t>
            </a:r>
            <a:r>
              <a:rPr lang="zh-CN" altLang="en-US" sz="2800" smtClean="0">
                <a:solidFill>
                  <a:srgbClr val="000099"/>
                </a:solidFill>
              </a:rPr>
              <a:t>非保密的、可以公开技术细节的、全球免费使用</a:t>
            </a:r>
            <a:r>
              <a:rPr lang="zh-CN" altLang="en-US" sz="2800" smtClean="0"/>
              <a:t>的分组密码算法，作为新的数据加密标准。</a:t>
            </a:r>
          </a:p>
          <a:p>
            <a:pPr eaLnBrk="1" hangingPunct="1"/>
            <a:r>
              <a:rPr lang="en-US" altLang="zh-CN" sz="2800" smtClean="0"/>
              <a:t>1997</a:t>
            </a:r>
            <a:r>
              <a:rPr lang="zh-CN" altLang="en-US" sz="2800" smtClean="0"/>
              <a:t>年</a:t>
            </a:r>
            <a:r>
              <a:rPr lang="en-US" altLang="zh-CN" sz="2800" smtClean="0"/>
              <a:t>9</a:t>
            </a:r>
            <a:r>
              <a:rPr lang="zh-CN" altLang="en-US" sz="2800" smtClean="0"/>
              <a:t>月</a:t>
            </a:r>
            <a:r>
              <a:rPr lang="en-US" altLang="zh-CN" sz="2800" smtClean="0"/>
              <a:t>12</a:t>
            </a:r>
            <a:r>
              <a:rPr lang="zh-CN" altLang="en-US" sz="2800" smtClean="0"/>
              <a:t>日，美国联邦登记处公布了正式征集</a:t>
            </a:r>
            <a:r>
              <a:rPr lang="en-US" altLang="zh-CN" sz="2800" smtClean="0"/>
              <a:t>AES</a:t>
            </a:r>
            <a:r>
              <a:rPr lang="zh-CN" altLang="en-US" sz="2800" smtClean="0"/>
              <a:t>候选算法的通告。作为进入</a:t>
            </a:r>
            <a:r>
              <a:rPr lang="en-US" altLang="zh-CN" sz="2800" smtClean="0"/>
              <a:t>AES</a:t>
            </a:r>
            <a:r>
              <a:rPr lang="zh-CN" altLang="en-US" sz="2800" smtClean="0"/>
              <a:t>候选过程的一个条件，开发者</a:t>
            </a:r>
            <a:r>
              <a:rPr lang="zh-CN" altLang="en-US" sz="2800" smtClean="0">
                <a:solidFill>
                  <a:srgbClr val="FF0000"/>
                </a:solidFill>
              </a:rPr>
              <a:t>承诺放弃被选中算法的知识产权。</a:t>
            </a:r>
          </a:p>
        </p:txBody>
      </p: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smtClean="0"/>
              <a:t>高级加密标准</a:t>
            </a:r>
            <a:endParaRPr lang="zh-CN" altLang="en-US" smtClean="0">
              <a:latin typeface="华文新魏" pitchFamily="2" charset="-122"/>
            </a:endParaRPr>
          </a:p>
        </p:txBody>
      </p:sp>
      <p:sp>
        <p:nvSpPr>
          <p:cNvPr id="37891" name="Rectangle 3"/>
          <p:cNvSpPr>
            <a:spLocks noGrp="1" noChangeArrowheads="1"/>
          </p:cNvSpPr>
          <p:nvPr>
            <p:ph idx="1"/>
          </p:nvPr>
        </p:nvSpPr>
        <p:spPr>
          <a:xfrm>
            <a:off x="685800" y="1981200"/>
            <a:ext cx="7848600" cy="4112096"/>
          </a:xfrm>
        </p:spPr>
        <p:txBody>
          <a:bodyPr>
            <a:normAutofit/>
          </a:bodyPr>
          <a:lstStyle/>
          <a:p>
            <a:pPr eaLnBrk="1" hangingPunct="1"/>
            <a:r>
              <a:rPr lang="zh-CN" altLang="en-US" smtClean="0"/>
              <a:t>对</a:t>
            </a:r>
            <a:r>
              <a:rPr lang="en-US" altLang="zh-CN" smtClean="0"/>
              <a:t>AES</a:t>
            </a:r>
            <a:r>
              <a:rPr lang="zh-CN" altLang="en-US" smtClean="0"/>
              <a:t>的基本要求</a:t>
            </a:r>
          </a:p>
          <a:p>
            <a:pPr lvl="1" eaLnBrk="1" hangingPunct="1"/>
            <a:r>
              <a:rPr lang="zh-CN" altLang="en-US" smtClean="0">
                <a:solidFill>
                  <a:srgbClr val="000099"/>
                </a:solidFill>
              </a:rPr>
              <a:t>比三重</a:t>
            </a:r>
            <a:r>
              <a:rPr lang="en-US" altLang="zh-CN" smtClean="0">
                <a:solidFill>
                  <a:srgbClr val="000099"/>
                </a:solidFill>
              </a:rPr>
              <a:t>DES</a:t>
            </a:r>
            <a:r>
              <a:rPr lang="zh-CN" altLang="en-US" smtClean="0">
                <a:solidFill>
                  <a:srgbClr val="000099"/>
                </a:solidFill>
              </a:rPr>
              <a:t>快</a:t>
            </a:r>
          </a:p>
          <a:p>
            <a:pPr lvl="1" eaLnBrk="1" hangingPunct="1"/>
            <a:r>
              <a:rPr lang="zh-CN" altLang="en-US" smtClean="0">
                <a:solidFill>
                  <a:srgbClr val="000099"/>
                </a:solidFill>
              </a:rPr>
              <a:t>至少与三重</a:t>
            </a:r>
            <a:r>
              <a:rPr lang="en-US" altLang="zh-CN" smtClean="0">
                <a:solidFill>
                  <a:srgbClr val="000099"/>
                </a:solidFill>
              </a:rPr>
              <a:t>DES</a:t>
            </a:r>
            <a:r>
              <a:rPr lang="zh-CN" altLang="en-US" smtClean="0">
                <a:solidFill>
                  <a:srgbClr val="000099"/>
                </a:solidFill>
              </a:rPr>
              <a:t>一样安全</a:t>
            </a:r>
          </a:p>
          <a:p>
            <a:pPr lvl="1" eaLnBrk="1" hangingPunct="1"/>
            <a:r>
              <a:rPr lang="zh-CN" altLang="en-US" smtClean="0">
                <a:solidFill>
                  <a:srgbClr val="000099"/>
                </a:solidFill>
              </a:rPr>
              <a:t>数据分组长度为</a:t>
            </a:r>
            <a:r>
              <a:rPr lang="en-US" altLang="zh-CN" smtClean="0">
                <a:solidFill>
                  <a:srgbClr val="000099"/>
                </a:solidFill>
              </a:rPr>
              <a:t>128</a:t>
            </a:r>
            <a:r>
              <a:rPr lang="zh-CN" altLang="en-US" smtClean="0">
                <a:solidFill>
                  <a:srgbClr val="000099"/>
                </a:solidFill>
              </a:rPr>
              <a:t>比特</a:t>
            </a:r>
          </a:p>
          <a:p>
            <a:pPr lvl="1" eaLnBrk="1" hangingPunct="1"/>
            <a:r>
              <a:rPr lang="zh-CN" altLang="en-US" smtClean="0">
                <a:solidFill>
                  <a:srgbClr val="000099"/>
                </a:solidFill>
              </a:rPr>
              <a:t>密钥长度为</a:t>
            </a:r>
            <a:r>
              <a:rPr lang="en-US" altLang="zh-CN" smtClean="0">
                <a:solidFill>
                  <a:srgbClr val="000099"/>
                </a:solidFill>
              </a:rPr>
              <a:t>128/192/256</a:t>
            </a:r>
            <a:r>
              <a:rPr lang="zh-CN" altLang="en-US" smtClean="0">
                <a:solidFill>
                  <a:srgbClr val="000099"/>
                </a:solidFill>
              </a:rPr>
              <a:t>比特</a:t>
            </a:r>
            <a:endParaRPr lang="en-US" altLang="zh-CN" smtClean="0">
              <a:solidFill>
                <a:srgbClr val="000099"/>
              </a:solidFill>
            </a:endParaRPr>
          </a:p>
          <a:p>
            <a:pPr lvl="1" eaLnBrk="1" hangingPunct="1"/>
            <a:r>
              <a:rPr lang="zh-CN" altLang="en-US" smtClean="0">
                <a:solidFill>
                  <a:srgbClr val="000099"/>
                </a:solidFill>
              </a:rPr>
              <a:t>可在全世界范围内免费得到</a:t>
            </a:r>
          </a:p>
        </p:txBody>
      </p: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mtClean="0"/>
              <a:t>高级加密标准</a:t>
            </a:r>
            <a:endParaRPr lang="zh-CN" altLang="en-US" smtClean="0">
              <a:latin typeface="华文新魏" pitchFamily="2" charset="-122"/>
            </a:endParaRPr>
          </a:p>
        </p:txBody>
      </p:sp>
      <p:sp>
        <p:nvSpPr>
          <p:cNvPr id="38915" name="Rectangle 3"/>
          <p:cNvSpPr>
            <a:spLocks noGrp="1" noChangeArrowheads="1"/>
          </p:cNvSpPr>
          <p:nvPr>
            <p:ph idx="1"/>
          </p:nvPr>
        </p:nvSpPr>
        <p:spPr>
          <a:xfrm>
            <a:off x="533400" y="1676400"/>
            <a:ext cx="7848600" cy="4267200"/>
          </a:xfrm>
        </p:spPr>
        <p:txBody>
          <a:bodyPr/>
          <a:lstStyle/>
          <a:p>
            <a:pPr eaLnBrk="1" hangingPunct="1">
              <a:lnSpc>
                <a:spcPct val="90000"/>
              </a:lnSpc>
            </a:pPr>
            <a:r>
              <a:rPr lang="en-US" altLang="zh-CN" sz="2800" smtClean="0"/>
              <a:t>1998</a:t>
            </a:r>
            <a:r>
              <a:rPr lang="zh-CN" altLang="en-US" sz="2800" smtClean="0"/>
              <a:t>年</a:t>
            </a:r>
            <a:r>
              <a:rPr lang="en-US" altLang="zh-CN" sz="2800" smtClean="0"/>
              <a:t>8</a:t>
            </a:r>
            <a:r>
              <a:rPr lang="zh-CN" altLang="en-US" sz="2800" smtClean="0"/>
              <a:t>月</a:t>
            </a:r>
            <a:r>
              <a:rPr lang="en-US" altLang="zh-CN" sz="2800" smtClean="0"/>
              <a:t>12</a:t>
            </a:r>
            <a:r>
              <a:rPr lang="zh-CN" altLang="en-US" sz="2800" smtClean="0"/>
              <a:t>日，在首届</a:t>
            </a:r>
            <a:r>
              <a:rPr lang="en-US" altLang="zh-CN" sz="2800" smtClean="0"/>
              <a:t>AES</a:t>
            </a:r>
            <a:r>
              <a:rPr lang="zh-CN" altLang="en-US" sz="2800" smtClean="0"/>
              <a:t>会议上指定了</a:t>
            </a:r>
            <a:r>
              <a:rPr lang="en-US" altLang="zh-CN" sz="2800" smtClean="0">
                <a:solidFill>
                  <a:srgbClr val="FF0000"/>
                </a:solidFill>
              </a:rPr>
              <a:t>15</a:t>
            </a:r>
            <a:r>
              <a:rPr lang="zh-CN" altLang="en-US" sz="2800" smtClean="0"/>
              <a:t>个来自不同国家的候选算法。</a:t>
            </a:r>
          </a:p>
          <a:p>
            <a:pPr eaLnBrk="1" hangingPunct="1">
              <a:lnSpc>
                <a:spcPct val="90000"/>
              </a:lnSpc>
            </a:pPr>
            <a:r>
              <a:rPr lang="en-US" altLang="zh-CN" sz="2800" smtClean="0"/>
              <a:t>1999</a:t>
            </a:r>
            <a:r>
              <a:rPr lang="zh-CN" altLang="en-US" sz="2800" smtClean="0"/>
              <a:t>年</a:t>
            </a:r>
            <a:r>
              <a:rPr lang="en-US" altLang="zh-CN" sz="2800" smtClean="0"/>
              <a:t>3</a:t>
            </a:r>
            <a:r>
              <a:rPr lang="zh-CN" altLang="en-US" sz="2800" smtClean="0"/>
              <a:t>月</a:t>
            </a:r>
            <a:r>
              <a:rPr lang="en-US" altLang="zh-CN" sz="2800" smtClean="0"/>
              <a:t>22</a:t>
            </a:r>
            <a:r>
              <a:rPr lang="zh-CN" altLang="en-US" sz="2800" smtClean="0"/>
              <a:t>日第二次</a:t>
            </a:r>
            <a:r>
              <a:rPr lang="en-US" altLang="zh-CN" sz="2800" smtClean="0"/>
              <a:t>AES</a:t>
            </a:r>
            <a:r>
              <a:rPr lang="zh-CN" altLang="en-US" sz="2800" smtClean="0"/>
              <a:t>会议上，将候选名单减少为</a:t>
            </a:r>
            <a:r>
              <a:rPr lang="en-US" altLang="zh-CN" sz="2800" smtClean="0"/>
              <a:t>5</a:t>
            </a:r>
            <a:r>
              <a:rPr lang="zh-CN" altLang="en-US" sz="2800" smtClean="0"/>
              <a:t>个，这</a:t>
            </a:r>
            <a:r>
              <a:rPr lang="en-US" altLang="zh-CN" sz="2800" smtClean="0"/>
              <a:t>5</a:t>
            </a:r>
            <a:r>
              <a:rPr lang="zh-CN" altLang="en-US" sz="2800" smtClean="0"/>
              <a:t>个算法是</a:t>
            </a:r>
            <a:r>
              <a:rPr lang="en-US" altLang="zh-CN" sz="2800" smtClean="0">
                <a:solidFill>
                  <a:srgbClr val="FF0000"/>
                </a:solidFill>
              </a:rPr>
              <a:t>RC6</a:t>
            </a:r>
            <a:r>
              <a:rPr lang="zh-CN" altLang="en-US" sz="2800" smtClean="0">
                <a:solidFill>
                  <a:srgbClr val="FF0000"/>
                </a:solidFill>
              </a:rPr>
              <a:t>，</a:t>
            </a:r>
            <a:r>
              <a:rPr lang="en-US" altLang="zh-CN" sz="2800" smtClean="0">
                <a:solidFill>
                  <a:srgbClr val="FF0000"/>
                </a:solidFill>
              </a:rPr>
              <a:t>Rijndael</a:t>
            </a:r>
            <a:r>
              <a:rPr lang="zh-CN" altLang="en-US" sz="2800" smtClean="0">
                <a:solidFill>
                  <a:srgbClr val="FF0000"/>
                </a:solidFill>
              </a:rPr>
              <a:t>，</a:t>
            </a:r>
            <a:r>
              <a:rPr lang="en-US" altLang="zh-CN" sz="2800" smtClean="0">
                <a:solidFill>
                  <a:srgbClr val="FF0000"/>
                </a:solidFill>
              </a:rPr>
              <a:t>SERPENT</a:t>
            </a:r>
            <a:r>
              <a:rPr lang="zh-CN" altLang="en-US" sz="2800" smtClean="0">
                <a:solidFill>
                  <a:srgbClr val="FF0000"/>
                </a:solidFill>
              </a:rPr>
              <a:t>，</a:t>
            </a:r>
            <a:r>
              <a:rPr lang="en-US" altLang="zh-CN" sz="2800" smtClean="0">
                <a:solidFill>
                  <a:srgbClr val="FF0000"/>
                </a:solidFill>
              </a:rPr>
              <a:t>Twofish</a:t>
            </a:r>
            <a:r>
              <a:rPr lang="zh-CN" altLang="en-US" sz="2800" smtClean="0"/>
              <a:t>和</a:t>
            </a:r>
            <a:r>
              <a:rPr lang="en-US" altLang="zh-CN" sz="2800" smtClean="0">
                <a:solidFill>
                  <a:srgbClr val="FF0000"/>
                </a:solidFill>
              </a:rPr>
              <a:t>MARS</a:t>
            </a:r>
            <a:r>
              <a:rPr lang="zh-CN" altLang="en-US" sz="2800" smtClean="0"/>
              <a:t>。</a:t>
            </a:r>
          </a:p>
          <a:p>
            <a:pPr eaLnBrk="1" hangingPunct="1">
              <a:lnSpc>
                <a:spcPct val="90000"/>
              </a:lnSpc>
            </a:pPr>
            <a:r>
              <a:rPr lang="en-US" altLang="zh-CN" sz="2800" smtClean="0"/>
              <a:t>2000</a:t>
            </a:r>
            <a:r>
              <a:rPr lang="zh-CN" altLang="en-US" sz="2800" smtClean="0"/>
              <a:t>年</a:t>
            </a:r>
            <a:r>
              <a:rPr lang="en-US" altLang="zh-CN" sz="2800" smtClean="0"/>
              <a:t>4</a:t>
            </a:r>
            <a:r>
              <a:rPr lang="zh-CN" altLang="en-US" sz="2800" smtClean="0"/>
              <a:t>月</a:t>
            </a:r>
            <a:r>
              <a:rPr lang="en-US" altLang="zh-CN" sz="2800" smtClean="0"/>
              <a:t>13</a:t>
            </a:r>
            <a:r>
              <a:rPr lang="zh-CN" altLang="en-US" sz="2800" smtClean="0"/>
              <a:t>日，第三次</a:t>
            </a:r>
            <a:r>
              <a:rPr lang="en-US" altLang="zh-CN" sz="2800" smtClean="0"/>
              <a:t>AES</a:t>
            </a:r>
            <a:r>
              <a:rPr lang="zh-CN" altLang="en-US" sz="2800" smtClean="0"/>
              <a:t>会议上，对这</a:t>
            </a:r>
            <a:r>
              <a:rPr lang="en-US" altLang="zh-CN" sz="2800" smtClean="0"/>
              <a:t>5</a:t>
            </a:r>
            <a:r>
              <a:rPr lang="zh-CN" altLang="en-US" sz="2800" smtClean="0"/>
              <a:t>个候选算法的各种分析结果进行了讨论。</a:t>
            </a:r>
          </a:p>
          <a:p>
            <a:pPr eaLnBrk="1" hangingPunct="1">
              <a:lnSpc>
                <a:spcPct val="90000"/>
              </a:lnSpc>
            </a:pPr>
            <a:r>
              <a:rPr lang="en-US" altLang="zh-CN" sz="2800" smtClean="0"/>
              <a:t>2000</a:t>
            </a:r>
            <a:r>
              <a:rPr lang="zh-CN" altLang="en-US" sz="2800" smtClean="0"/>
              <a:t>年</a:t>
            </a:r>
            <a:r>
              <a:rPr lang="en-US" altLang="zh-CN" sz="2800" smtClean="0"/>
              <a:t>10</a:t>
            </a:r>
            <a:r>
              <a:rPr lang="zh-CN" altLang="en-US" sz="2800" smtClean="0"/>
              <a:t>月</a:t>
            </a:r>
            <a:r>
              <a:rPr lang="en-US" altLang="zh-CN" sz="2800" smtClean="0"/>
              <a:t>2</a:t>
            </a:r>
            <a:r>
              <a:rPr lang="zh-CN" altLang="en-US" sz="2800" smtClean="0"/>
              <a:t>日，</a:t>
            </a:r>
            <a:r>
              <a:rPr lang="en-US" altLang="zh-CN" sz="2800" smtClean="0"/>
              <a:t>NIST</a:t>
            </a:r>
            <a:r>
              <a:rPr lang="zh-CN" altLang="en-US" sz="2800" smtClean="0"/>
              <a:t>宣布了获胜者</a:t>
            </a:r>
            <a:r>
              <a:rPr lang="en-US" altLang="zh-CN" sz="2800" smtClean="0"/>
              <a:t>—</a:t>
            </a:r>
            <a:r>
              <a:rPr lang="en-US" altLang="zh-CN" sz="2800" smtClean="0">
                <a:solidFill>
                  <a:srgbClr val="FF0000"/>
                </a:solidFill>
              </a:rPr>
              <a:t>Rijndael</a:t>
            </a:r>
            <a:r>
              <a:rPr lang="zh-CN" altLang="en-US" sz="2800" smtClean="0">
                <a:solidFill>
                  <a:srgbClr val="FF0000"/>
                </a:solidFill>
              </a:rPr>
              <a:t>算法</a:t>
            </a:r>
            <a:r>
              <a:rPr lang="zh-CN" altLang="en-US" sz="2800" smtClean="0"/>
              <a:t>，</a:t>
            </a:r>
            <a:r>
              <a:rPr lang="en-US" altLang="zh-CN" sz="2800" smtClean="0"/>
              <a:t>2001</a:t>
            </a:r>
            <a:r>
              <a:rPr lang="zh-CN" altLang="en-US" sz="2800" smtClean="0"/>
              <a:t>年</a:t>
            </a:r>
            <a:r>
              <a:rPr lang="en-US" altLang="zh-CN" sz="2800" smtClean="0"/>
              <a:t>11</a:t>
            </a:r>
            <a:r>
              <a:rPr lang="zh-CN" altLang="en-US" sz="2800" smtClean="0"/>
              <a:t>月出版了最终标准</a:t>
            </a:r>
            <a:r>
              <a:rPr lang="en-US" altLang="zh-CN" sz="2800" smtClean="0"/>
              <a:t>FIPS PUB197</a:t>
            </a:r>
            <a:r>
              <a:rPr lang="zh-CN" altLang="en-US" sz="2800" smtClean="0"/>
              <a:t>。</a:t>
            </a:r>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mtClean="0"/>
              <a:t>高级加密标准</a:t>
            </a:r>
            <a:endParaRPr lang="zh-CN" altLang="en-US" smtClean="0">
              <a:latin typeface="华文新魏" pitchFamily="2" charset="-122"/>
            </a:endParaRPr>
          </a:p>
        </p:txBody>
      </p:sp>
      <p:sp>
        <p:nvSpPr>
          <p:cNvPr id="39939" name="Rectangle 3"/>
          <p:cNvSpPr>
            <a:spLocks noGrp="1" noChangeArrowheads="1"/>
          </p:cNvSpPr>
          <p:nvPr>
            <p:ph idx="1"/>
          </p:nvPr>
        </p:nvSpPr>
        <p:spPr>
          <a:xfrm>
            <a:off x="685800" y="1700808"/>
            <a:ext cx="7848600" cy="4464496"/>
          </a:xfrm>
        </p:spPr>
        <p:txBody>
          <a:bodyPr/>
          <a:lstStyle/>
          <a:p>
            <a:pPr eaLnBrk="1" hangingPunct="1"/>
            <a:r>
              <a:rPr lang="en-US" altLang="zh-CN" sz="2800" smtClean="0"/>
              <a:t>Rijndael(AES)</a:t>
            </a:r>
            <a:r>
              <a:rPr lang="zh-CN" altLang="en-US" sz="2800" smtClean="0"/>
              <a:t>算法</a:t>
            </a:r>
          </a:p>
          <a:p>
            <a:pPr lvl="1" eaLnBrk="1" hangingPunct="1"/>
            <a:r>
              <a:rPr lang="zh-CN" altLang="en-US" sz="2400" smtClean="0">
                <a:solidFill>
                  <a:srgbClr val="000099"/>
                </a:solidFill>
              </a:rPr>
              <a:t>比利时研究者</a:t>
            </a:r>
            <a:r>
              <a:rPr lang="en-US" altLang="zh-CN" sz="2400" smtClean="0">
                <a:solidFill>
                  <a:srgbClr val="000099"/>
                </a:solidFill>
              </a:rPr>
              <a:t>Vincent Rijmen</a:t>
            </a:r>
            <a:r>
              <a:rPr lang="zh-CN" altLang="en-US" sz="2400" smtClean="0">
                <a:solidFill>
                  <a:srgbClr val="000099"/>
                </a:solidFill>
              </a:rPr>
              <a:t>和</a:t>
            </a:r>
            <a:r>
              <a:rPr lang="en-US" altLang="zh-CN" sz="2400" smtClean="0">
                <a:solidFill>
                  <a:srgbClr val="000099"/>
                </a:solidFill>
              </a:rPr>
              <a:t>Joan Daemen</a:t>
            </a:r>
            <a:r>
              <a:rPr lang="zh-CN" altLang="en-US" sz="2400" smtClean="0">
                <a:solidFill>
                  <a:srgbClr val="000099"/>
                </a:solidFill>
              </a:rPr>
              <a:t>研制</a:t>
            </a:r>
          </a:p>
          <a:p>
            <a:pPr lvl="1" eaLnBrk="1" hangingPunct="1"/>
            <a:r>
              <a:rPr lang="zh-CN" altLang="en-US" sz="2400" smtClean="0">
                <a:solidFill>
                  <a:srgbClr val="000099"/>
                </a:solidFill>
              </a:rPr>
              <a:t>采用了</a:t>
            </a:r>
            <a:r>
              <a:rPr lang="en-US" altLang="zh-CN" sz="2400" smtClean="0">
                <a:solidFill>
                  <a:srgbClr val="000099"/>
                </a:solidFill>
              </a:rPr>
              <a:t>SPN</a:t>
            </a:r>
            <a:r>
              <a:rPr lang="zh-CN" altLang="en-US" sz="2400" smtClean="0">
                <a:solidFill>
                  <a:srgbClr val="000099"/>
                </a:solidFill>
              </a:rPr>
              <a:t>结构，加密、解密相似但不对称</a:t>
            </a:r>
          </a:p>
          <a:p>
            <a:pPr lvl="1" eaLnBrk="1" hangingPunct="1"/>
            <a:r>
              <a:rPr lang="zh-CN" altLang="en-US" sz="2400" smtClean="0">
                <a:solidFill>
                  <a:srgbClr val="000099"/>
                </a:solidFill>
              </a:rPr>
              <a:t>能有效抵抗所有已知的攻击</a:t>
            </a:r>
          </a:p>
          <a:p>
            <a:pPr lvl="1" eaLnBrk="1" hangingPunct="1"/>
            <a:r>
              <a:rPr lang="zh-CN" altLang="en-US" sz="2400" smtClean="0">
                <a:solidFill>
                  <a:srgbClr val="000099"/>
                </a:solidFill>
              </a:rPr>
              <a:t>没有发现弱密钥或补密钥</a:t>
            </a:r>
          </a:p>
          <a:p>
            <a:pPr lvl="1" eaLnBrk="1" hangingPunct="1"/>
            <a:r>
              <a:rPr lang="zh-CN" altLang="en-US" sz="2400" smtClean="0">
                <a:solidFill>
                  <a:srgbClr val="000099"/>
                </a:solidFill>
              </a:rPr>
              <a:t>结构简单，运算速度快</a:t>
            </a:r>
          </a:p>
          <a:p>
            <a:pPr lvl="1" eaLnBrk="1" hangingPunct="1"/>
            <a:r>
              <a:rPr lang="zh-CN" altLang="en-US" sz="2400" smtClean="0">
                <a:solidFill>
                  <a:srgbClr val="000099"/>
                </a:solidFill>
              </a:rPr>
              <a:t>支持</a:t>
            </a:r>
            <a:r>
              <a:rPr lang="en-US" altLang="zh-CN" sz="2400" smtClean="0">
                <a:solidFill>
                  <a:srgbClr val="000099"/>
                </a:solidFill>
              </a:rPr>
              <a:t>128</a:t>
            </a:r>
            <a:r>
              <a:rPr lang="zh-CN" altLang="en-US" sz="2400" smtClean="0">
                <a:solidFill>
                  <a:srgbClr val="000099"/>
                </a:solidFill>
              </a:rPr>
              <a:t>分组，支持</a:t>
            </a:r>
            <a:r>
              <a:rPr lang="en-US" altLang="zh-CN" sz="2400" smtClean="0">
                <a:solidFill>
                  <a:srgbClr val="000099"/>
                </a:solidFill>
              </a:rPr>
              <a:t>128/192/256</a:t>
            </a:r>
            <a:r>
              <a:rPr lang="zh-CN" altLang="en-US" sz="2400" smtClean="0">
                <a:solidFill>
                  <a:srgbClr val="000099"/>
                </a:solidFill>
              </a:rPr>
              <a:t>位密钥</a:t>
            </a:r>
            <a:endParaRPr lang="en-US" altLang="zh-CN" sz="2400" smtClean="0">
              <a:solidFill>
                <a:srgbClr val="000099"/>
              </a:solidFill>
            </a:endParaRPr>
          </a:p>
          <a:p>
            <a:pPr lvl="1" eaLnBrk="1" hangingPunct="1"/>
            <a:r>
              <a:rPr lang="zh-CN" altLang="en-US" sz="2400" smtClean="0">
                <a:solidFill>
                  <a:srgbClr val="000099"/>
                </a:solidFill>
              </a:rPr>
              <a:t>轮数</a:t>
            </a:r>
            <a:r>
              <a:rPr lang="en-US" altLang="zh-CN" sz="2400" smtClean="0">
                <a:solidFill>
                  <a:srgbClr val="000099"/>
                </a:solidFill>
              </a:rPr>
              <a:t>Nr</a:t>
            </a:r>
            <a:r>
              <a:rPr lang="zh-CN" altLang="en-US" sz="2400" smtClean="0">
                <a:solidFill>
                  <a:srgbClr val="000099"/>
                </a:solidFill>
              </a:rPr>
              <a:t>依赖密钥长度，分别为</a:t>
            </a:r>
            <a:r>
              <a:rPr lang="en-US" altLang="zh-CN" sz="2400" smtClean="0">
                <a:solidFill>
                  <a:srgbClr val="000099"/>
                </a:solidFill>
              </a:rPr>
              <a:t>10/12/14</a:t>
            </a:r>
            <a:endParaRPr lang="zh-CN" altLang="en-US" sz="2400" smtClean="0">
              <a:solidFill>
                <a:srgbClr val="000099"/>
              </a:solidFill>
            </a:endParaRPr>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高级加密标准</a:t>
            </a:r>
            <a:endParaRPr lang="zh-CN" altLang="en-US"/>
          </a:p>
        </p:txBody>
      </p:sp>
      <p:sp>
        <p:nvSpPr>
          <p:cNvPr id="3" name="内容占位符 2"/>
          <p:cNvSpPr>
            <a:spLocks noGrp="1"/>
          </p:cNvSpPr>
          <p:nvPr>
            <p:ph idx="1"/>
          </p:nvPr>
        </p:nvSpPr>
        <p:spPr/>
        <p:txBody>
          <a:bodyPr/>
          <a:lstStyle/>
          <a:p>
            <a:r>
              <a:rPr lang="en-US" altLang="zh-CN" dirty="0" smtClean="0"/>
              <a:t>AES</a:t>
            </a:r>
            <a:r>
              <a:rPr lang="zh-CN" altLang="en-US" dirty="0" smtClean="0"/>
              <a:t>算法描述</a:t>
            </a:r>
            <a:endParaRPr lang="en-US" altLang="zh-CN" dirty="0" smtClean="0"/>
          </a:p>
          <a:p>
            <a:pPr lvl="1"/>
            <a:r>
              <a:rPr lang="zh-CN" altLang="en-US" dirty="0" smtClean="0"/>
              <a:t>首先将</a:t>
            </a:r>
            <a:r>
              <a:rPr lang="en-US" altLang="zh-CN" dirty="0" smtClean="0"/>
              <a:t>128</a:t>
            </a:r>
            <a:r>
              <a:rPr lang="zh-CN" altLang="en-US" dirty="0" smtClean="0"/>
              <a:t>位的明文</a:t>
            </a:r>
            <a:r>
              <a:rPr lang="en-US" altLang="zh-CN" dirty="0" smtClean="0"/>
              <a:t>x</a:t>
            </a:r>
            <a:r>
              <a:rPr lang="zh-CN" altLang="en-US" dirty="0" smtClean="0"/>
              <a:t>与轮密钥进行异或</a:t>
            </a:r>
            <a:endParaRPr lang="en-US" altLang="zh-CN" dirty="0" smtClean="0"/>
          </a:p>
          <a:p>
            <a:pPr lvl="1"/>
            <a:r>
              <a:rPr lang="zh-CN" altLang="en-US" dirty="0" smtClean="0"/>
              <a:t>对异或结果，首先进行</a:t>
            </a:r>
            <a:r>
              <a:rPr lang="en-US" altLang="zh-CN" dirty="0" smtClean="0"/>
              <a:t>S</a:t>
            </a:r>
            <a:r>
              <a:rPr lang="zh-CN" altLang="en-US" dirty="0" smtClean="0"/>
              <a:t>盒代换，然后进行移位变换和列混合变换，再将变换结果与轮密钥进行异或。此步骤循环</a:t>
            </a:r>
            <a:r>
              <a:rPr lang="en-US" altLang="zh-CN" dirty="0" smtClean="0"/>
              <a:t>Nr-1</a:t>
            </a:r>
            <a:r>
              <a:rPr lang="zh-CN" altLang="en-US" dirty="0" smtClean="0"/>
              <a:t>次</a:t>
            </a:r>
            <a:endParaRPr lang="en-US" altLang="zh-CN" dirty="0" smtClean="0"/>
          </a:p>
          <a:p>
            <a:pPr lvl="1"/>
            <a:r>
              <a:rPr lang="zh-CN" altLang="en-US" dirty="0" smtClean="0"/>
              <a:t>将前面的结果再进行一次</a:t>
            </a:r>
            <a:r>
              <a:rPr lang="en-US" altLang="zh-CN" dirty="0" smtClean="0"/>
              <a:t>S</a:t>
            </a:r>
            <a:r>
              <a:rPr lang="zh-CN" altLang="en-US" dirty="0" smtClean="0"/>
              <a:t>盒代换和行移位变换，最后再与轮密钥进行异或，得到最终的密文</a:t>
            </a:r>
            <a:r>
              <a:rPr lang="en-US" altLang="zh-CN" dirty="0" smtClean="0"/>
              <a:t>y</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SPN</a:t>
            </a:r>
            <a:r>
              <a:rPr lang="zh-CN" altLang="en-US" smtClean="0"/>
              <a:t>示例</a:t>
            </a:r>
            <a:endParaRPr lang="zh-CN" altLang="en-US"/>
          </a:p>
        </p:txBody>
      </p:sp>
      <p:sp>
        <p:nvSpPr>
          <p:cNvPr id="3" name="内容占位符 2"/>
          <p:cNvSpPr>
            <a:spLocks noGrp="1"/>
          </p:cNvSpPr>
          <p:nvPr>
            <p:ph idx="1"/>
          </p:nvPr>
        </p:nvSpPr>
        <p:spPr>
          <a:xfrm>
            <a:off x="457200" y="1600200"/>
            <a:ext cx="2962672" cy="4525963"/>
          </a:xfrm>
        </p:spPr>
        <p:txBody>
          <a:bodyPr/>
          <a:lstStyle/>
          <a:p>
            <a:r>
              <a:rPr lang="zh-CN" altLang="en-US" smtClean="0"/>
              <a:t>根据此</a:t>
            </a:r>
            <a:r>
              <a:rPr lang="en-US" altLang="zh-CN" smtClean="0"/>
              <a:t>SPN</a:t>
            </a:r>
            <a:r>
              <a:rPr lang="zh-CN" altLang="en-US" smtClean="0"/>
              <a:t>定义可得到其结构</a:t>
            </a:r>
            <a:endParaRPr lang="zh-CN" altLang="en-US"/>
          </a:p>
        </p:txBody>
      </p:sp>
      <p:grpSp>
        <p:nvGrpSpPr>
          <p:cNvPr id="364" name="组合 363"/>
          <p:cNvGrpSpPr/>
          <p:nvPr/>
        </p:nvGrpSpPr>
        <p:grpSpPr>
          <a:xfrm>
            <a:off x="3419872" y="1187460"/>
            <a:ext cx="4752528" cy="5625916"/>
            <a:chOff x="4139952" y="1124744"/>
            <a:chExt cx="4752528" cy="5625916"/>
          </a:xfrm>
        </p:grpSpPr>
        <p:grpSp>
          <p:nvGrpSpPr>
            <p:cNvPr id="4" name="组合 3"/>
            <p:cNvGrpSpPr/>
            <p:nvPr/>
          </p:nvGrpSpPr>
          <p:grpSpPr>
            <a:xfrm>
              <a:off x="4139952" y="1484784"/>
              <a:ext cx="4186010" cy="4991835"/>
              <a:chOff x="4580384" y="845096"/>
              <a:chExt cx="4186010" cy="4991835"/>
            </a:xfrm>
          </p:grpSpPr>
          <p:grpSp>
            <p:nvGrpSpPr>
              <p:cNvPr id="5" name="组合 233"/>
              <p:cNvGrpSpPr/>
              <p:nvPr/>
            </p:nvGrpSpPr>
            <p:grpSpPr>
              <a:xfrm>
                <a:off x="4585447" y="2453287"/>
                <a:ext cx="4176464" cy="1164843"/>
                <a:chOff x="4585447" y="3533407"/>
                <a:chExt cx="4176464" cy="1164843"/>
              </a:xfrm>
            </p:grpSpPr>
            <p:grpSp>
              <p:nvGrpSpPr>
                <p:cNvPr id="266" name="组合 30"/>
                <p:cNvGrpSpPr/>
                <p:nvPr/>
              </p:nvGrpSpPr>
              <p:grpSpPr>
                <a:xfrm>
                  <a:off x="4742910" y="4368770"/>
                  <a:ext cx="3872390" cy="52947"/>
                  <a:chOff x="2211778" y="3573016"/>
                  <a:chExt cx="3872390" cy="216024"/>
                </a:xfrm>
              </p:grpSpPr>
              <p:grpSp>
                <p:nvGrpSpPr>
                  <p:cNvPr id="330" name="组合 12"/>
                  <p:cNvGrpSpPr/>
                  <p:nvPr/>
                </p:nvGrpSpPr>
                <p:grpSpPr>
                  <a:xfrm>
                    <a:off x="3307940" y="3573016"/>
                    <a:ext cx="615988" cy="216024"/>
                    <a:chOff x="2211778" y="3573016"/>
                    <a:chExt cx="615988" cy="216024"/>
                  </a:xfrm>
                </p:grpSpPr>
                <p:cxnSp>
                  <p:nvCxnSpPr>
                    <p:cNvPr id="346"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1" name="组合 13"/>
                  <p:cNvGrpSpPr/>
                  <p:nvPr/>
                </p:nvGrpSpPr>
                <p:grpSpPr>
                  <a:xfrm>
                    <a:off x="4388060" y="3573016"/>
                    <a:ext cx="615988" cy="216024"/>
                    <a:chOff x="2211778" y="3573016"/>
                    <a:chExt cx="615988" cy="216024"/>
                  </a:xfrm>
                </p:grpSpPr>
                <p:cxnSp>
                  <p:nvCxnSpPr>
                    <p:cNvPr id="342" name="直接连接符 4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4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直接连接符 4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2" name="组合 18"/>
                  <p:cNvGrpSpPr/>
                  <p:nvPr/>
                </p:nvGrpSpPr>
                <p:grpSpPr>
                  <a:xfrm>
                    <a:off x="5468180" y="3573016"/>
                    <a:ext cx="615988" cy="216024"/>
                    <a:chOff x="2211778" y="3573016"/>
                    <a:chExt cx="615988" cy="216024"/>
                  </a:xfrm>
                </p:grpSpPr>
                <p:cxnSp>
                  <p:nvCxnSpPr>
                    <p:cNvPr id="338" name="直接连接符 3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直接连接符 40"/>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直接连接符 41"/>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直接连接符 42"/>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3" name="组合 23"/>
                  <p:cNvGrpSpPr/>
                  <p:nvPr/>
                </p:nvGrpSpPr>
                <p:grpSpPr>
                  <a:xfrm>
                    <a:off x="2211778" y="3573016"/>
                    <a:ext cx="615988" cy="216024"/>
                    <a:chOff x="2211778" y="3573016"/>
                    <a:chExt cx="615988" cy="216024"/>
                  </a:xfrm>
                </p:grpSpPr>
                <p:cxnSp>
                  <p:nvCxnSpPr>
                    <p:cNvPr id="334" name="直接连接符 35"/>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直接连接符 3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直接连接符 3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接连接符 3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67" name="矩形 266"/>
                <p:cNvSpPr/>
                <p:nvPr/>
              </p:nvSpPr>
              <p:spPr>
                <a:xfrm>
                  <a:off x="566556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π</a:t>
                  </a:r>
                  <a:r>
                    <a:rPr lang="en-US" altLang="zh-CN" sz="1600" baseline="-25000" smtClean="0">
                      <a:solidFill>
                        <a:schemeClr val="tx1"/>
                      </a:solidFill>
                    </a:rPr>
                    <a:t>s</a:t>
                  </a:r>
                  <a:r>
                    <a:rPr lang="en-US" altLang="zh-CN" sz="1600" smtClean="0">
                      <a:solidFill>
                        <a:schemeClr val="tx1"/>
                      </a:solidFill>
                    </a:rPr>
                    <a:t>(u</a:t>
                  </a:r>
                  <a:r>
                    <a:rPr lang="en-US" altLang="zh-CN" sz="1600" baseline="30000" smtClean="0">
                      <a:solidFill>
                        <a:schemeClr val="tx1"/>
                      </a:solidFill>
                    </a:rPr>
                    <a:t>2</a:t>
                  </a:r>
                  <a:r>
                    <a:rPr lang="en-US" altLang="zh-CN" sz="1600" baseline="-25000" smtClean="0">
                      <a:solidFill>
                        <a:schemeClr val="tx1"/>
                      </a:solidFill>
                    </a:rPr>
                    <a:t>&lt;2&gt;</a:t>
                  </a:r>
                  <a:r>
                    <a:rPr lang="en-US" altLang="zh-CN" sz="1600" smtClean="0">
                      <a:solidFill>
                        <a:schemeClr val="tx1"/>
                      </a:solidFill>
                    </a:rPr>
                    <a:t>)</a:t>
                  </a:r>
                  <a:endParaRPr lang="zh-CN" altLang="en-US" sz="1600" smtClean="0">
                    <a:solidFill>
                      <a:schemeClr val="tx1"/>
                    </a:solidFill>
                  </a:endParaRPr>
                </a:p>
              </p:txBody>
            </p:sp>
            <p:sp>
              <p:nvSpPr>
                <p:cNvPr id="268" name="矩形 267"/>
                <p:cNvSpPr/>
                <p:nvPr/>
              </p:nvSpPr>
              <p:spPr>
                <a:xfrm>
                  <a:off x="674568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π</a:t>
                  </a:r>
                  <a:r>
                    <a:rPr lang="en-US" altLang="zh-CN" sz="1600" baseline="-25000" smtClean="0">
                      <a:solidFill>
                        <a:schemeClr val="tx1"/>
                      </a:solidFill>
                    </a:rPr>
                    <a:t>s</a:t>
                  </a:r>
                  <a:r>
                    <a:rPr lang="en-US" altLang="zh-CN" sz="1600" smtClean="0">
                      <a:solidFill>
                        <a:schemeClr val="tx1"/>
                      </a:solidFill>
                    </a:rPr>
                    <a:t>(u</a:t>
                  </a:r>
                  <a:r>
                    <a:rPr lang="en-US" altLang="zh-CN" sz="1600" baseline="30000" smtClean="0">
                      <a:solidFill>
                        <a:schemeClr val="tx1"/>
                      </a:solidFill>
                    </a:rPr>
                    <a:t>2</a:t>
                  </a:r>
                  <a:r>
                    <a:rPr lang="en-US" altLang="zh-CN" sz="1600" baseline="-25000" smtClean="0">
                      <a:solidFill>
                        <a:schemeClr val="tx1"/>
                      </a:solidFill>
                    </a:rPr>
                    <a:t>&lt;3&gt;</a:t>
                  </a:r>
                  <a:r>
                    <a:rPr lang="en-US" altLang="zh-CN" sz="1600" smtClean="0">
                      <a:solidFill>
                        <a:schemeClr val="tx1"/>
                      </a:solidFill>
                    </a:rPr>
                    <a:t>)</a:t>
                  </a:r>
                  <a:endParaRPr lang="zh-CN" altLang="en-US" sz="1600" smtClean="0">
                    <a:solidFill>
                      <a:schemeClr val="tx1"/>
                    </a:solidFill>
                  </a:endParaRPr>
                </a:p>
              </p:txBody>
            </p:sp>
            <p:sp>
              <p:nvSpPr>
                <p:cNvPr id="269" name="矩形 53"/>
                <p:cNvSpPr/>
                <p:nvPr/>
              </p:nvSpPr>
              <p:spPr>
                <a:xfrm>
                  <a:off x="782580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π</a:t>
                  </a:r>
                  <a:r>
                    <a:rPr lang="en-US" altLang="zh-CN" sz="1600" baseline="-25000" smtClean="0">
                      <a:solidFill>
                        <a:schemeClr val="tx1"/>
                      </a:solidFill>
                    </a:rPr>
                    <a:t>s</a:t>
                  </a:r>
                  <a:r>
                    <a:rPr lang="en-US" altLang="zh-CN" sz="1600" smtClean="0">
                      <a:solidFill>
                        <a:schemeClr val="tx1"/>
                      </a:solidFill>
                    </a:rPr>
                    <a:t>(u</a:t>
                  </a:r>
                  <a:r>
                    <a:rPr lang="en-US" altLang="zh-CN" sz="1600" baseline="30000" smtClean="0">
                      <a:solidFill>
                        <a:schemeClr val="tx1"/>
                      </a:solidFill>
                    </a:rPr>
                    <a:t>2</a:t>
                  </a:r>
                  <a:r>
                    <a:rPr lang="en-US" altLang="zh-CN" sz="1600" baseline="-25000" smtClean="0">
                      <a:solidFill>
                        <a:schemeClr val="tx1"/>
                      </a:solidFill>
                    </a:rPr>
                    <a:t>&lt;4&gt;</a:t>
                  </a:r>
                  <a:r>
                    <a:rPr lang="en-US" altLang="zh-CN" sz="1600" smtClean="0">
                      <a:solidFill>
                        <a:schemeClr val="tx1"/>
                      </a:solidFill>
                    </a:rPr>
                    <a:t>)</a:t>
                  </a:r>
                  <a:endParaRPr lang="zh-CN" altLang="en-US" sz="1600" smtClean="0">
                    <a:solidFill>
                      <a:schemeClr val="tx1"/>
                    </a:solidFill>
                  </a:endParaRPr>
                </a:p>
              </p:txBody>
            </p:sp>
            <p:sp>
              <p:nvSpPr>
                <p:cNvPr id="270" name="矩形 54"/>
                <p:cNvSpPr/>
                <p:nvPr/>
              </p:nvSpPr>
              <p:spPr>
                <a:xfrm>
                  <a:off x="458544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π</a:t>
                  </a:r>
                  <a:r>
                    <a:rPr lang="en-US" altLang="zh-CN" sz="1600" baseline="-25000" smtClean="0">
                      <a:solidFill>
                        <a:schemeClr val="tx1"/>
                      </a:solidFill>
                    </a:rPr>
                    <a:t>s</a:t>
                  </a:r>
                  <a:r>
                    <a:rPr lang="en-US" altLang="zh-CN" sz="1600" smtClean="0">
                      <a:solidFill>
                        <a:schemeClr val="tx1"/>
                      </a:solidFill>
                    </a:rPr>
                    <a:t>(u</a:t>
                  </a:r>
                  <a:r>
                    <a:rPr lang="en-US" altLang="zh-CN" sz="1600" baseline="30000" smtClean="0">
                      <a:solidFill>
                        <a:schemeClr val="tx1"/>
                      </a:solidFill>
                    </a:rPr>
                    <a:t>2</a:t>
                  </a:r>
                  <a:r>
                    <a:rPr lang="en-US" altLang="zh-CN" sz="1600" baseline="-25000" smtClean="0">
                      <a:solidFill>
                        <a:schemeClr val="tx1"/>
                      </a:solidFill>
                    </a:rPr>
                    <a:t>&lt;1&gt;</a:t>
                  </a:r>
                  <a:r>
                    <a:rPr lang="en-US" altLang="zh-CN" sz="1600" smtClean="0">
                      <a:solidFill>
                        <a:schemeClr val="tx1"/>
                      </a:solidFill>
                    </a:rPr>
                    <a:t>)</a:t>
                  </a:r>
                  <a:endParaRPr lang="zh-CN" altLang="en-US" sz="1600">
                    <a:solidFill>
                      <a:schemeClr val="tx1"/>
                    </a:solidFill>
                  </a:endParaRPr>
                </a:p>
              </p:txBody>
            </p:sp>
            <p:sp>
              <p:nvSpPr>
                <p:cNvPr id="271" name="矩形 55"/>
                <p:cNvSpPr/>
                <p:nvPr/>
              </p:nvSpPr>
              <p:spPr>
                <a:xfrm>
                  <a:off x="4585447" y="4433513"/>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3</a:t>
                  </a:r>
                  <a:r>
                    <a:rPr lang="zh-CN" altLang="en-US" smtClean="0">
                      <a:solidFill>
                        <a:schemeClr val="tx1"/>
                      </a:solidFill>
                    </a:rPr>
                    <a:t>异或</a:t>
                  </a:r>
                </a:p>
              </p:txBody>
            </p:sp>
            <p:grpSp>
              <p:nvGrpSpPr>
                <p:cNvPr id="272" name="组合 56"/>
                <p:cNvGrpSpPr/>
                <p:nvPr/>
              </p:nvGrpSpPr>
              <p:grpSpPr>
                <a:xfrm>
                  <a:off x="4742910" y="3986342"/>
                  <a:ext cx="3872390" cy="52947"/>
                  <a:chOff x="2211778" y="3573016"/>
                  <a:chExt cx="3872390" cy="216024"/>
                </a:xfrm>
              </p:grpSpPr>
              <p:grpSp>
                <p:nvGrpSpPr>
                  <p:cNvPr id="310" name="组合 12"/>
                  <p:cNvGrpSpPr/>
                  <p:nvPr/>
                </p:nvGrpSpPr>
                <p:grpSpPr>
                  <a:xfrm>
                    <a:off x="3307940" y="3573016"/>
                    <a:ext cx="615988" cy="216024"/>
                    <a:chOff x="2211778" y="3573016"/>
                    <a:chExt cx="615988" cy="216024"/>
                  </a:xfrm>
                </p:grpSpPr>
                <p:cxnSp>
                  <p:nvCxnSpPr>
                    <p:cNvPr id="326"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直接连接符 32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1" name="组合 13"/>
                  <p:cNvGrpSpPr/>
                  <p:nvPr/>
                </p:nvGrpSpPr>
                <p:grpSpPr>
                  <a:xfrm>
                    <a:off x="4388060" y="3573016"/>
                    <a:ext cx="615988" cy="216024"/>
                    <a:chOff x="2211778" y="3573016"/>
                    <a:chExt cx="615988" cy="216024"/>
                  </a:xfrm>
                </p:grpSpPr>
                <p:cxnSp>
                  <p:nvCxnSpPr>
                    <p:cNvPr id="322" name="直接连接符 321"/>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直接连接符 32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2" name="组合 18"/>
                  <p:cNvGrpSpPr/>
                  <p:nvPr/>
                </p:nvGrpSpPr>
                <p:grpSpPr>
                  <a:xfrm>
                    <a:off x="5468180" y="3573016"/>
                    <a:ext cx="615988" cy="216024"/>
                    <a:chOff x="2211778" y="3573016"/>
                    <a:chExt cx="615988" cy="216024"/>
                  </a:xfrm>
                </p:grpSpPr>
                <p:cxnSp>
                  <p:nvCxnSpPr>
                    <p:cNvPr id="318" name="直接连接符 317"/>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直接连接符 31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直接连接符 31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3" name="组合 23"/>
                  <p:cNvGrpSpPr/>
                  <p:nvPr/>
                </p:nvGrpSpPr>
                <p:grpSpPr>
                  <a:xfrm>
                    <a:off x="2211778" y="3573016"/>
                    <a:ext cx="615988" cy="216024"/>
                    <a:chOff x="2211778" y="3573016"/>
                    <a:chExt cx="615988" cy="216024"/>
                  </a:xfrm>
                </p:grpSpPr>
                <p:cxnSp>
                  <p:nvCxnSpPr>
                    <p:cNvPr id="314" name="直接连接符 31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直接连接符 31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73" name="组合 77"/>
                <p:cNvGrpSpPr/>
                <p:nvPr/>
              </p:nvGrpSpPr>
              <p:grpSpPr>
                <a:xfrm>
                  <a:off x="4745505" y="3533407"/>
                  <a:ext cx="3872390" cy="158842"/>
                  <a:chOff x="2211778" y="3573016"/>
                  <a:chExt cx="3872390" cy="216024"/>
                </a:xfrm>
              </p:grpSpPr>
              <p:grpSp>
                <p:nvGrpSpPr>
                  <p:cNvPr id="290" name="组合 12"/>
                  <p:cNvGrpSpPr/>
                  <p:nvPr/>
                </p:nvGrpSpPr>
                <p:grpSpPr>
                  <a:xfrm>
                    <a:off x="3307940" y="3573016"/>
                    <a:ext cx="615988" cy="216024"/>
                    <a:chOff x="2211778" y="3573016"/>
                    <a:chExt cx="615988" cy="216024"/>
                  </a:xfrm>
                </p:grpSpPr>
                <p:cxnSp>
                  <p:nvCxnSpPr>
                    <p:cNvPr id="306"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直接连接符 30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直接连接符 9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1" name="组合 13"/>
                  <p:cNvGrpSpPr/>
                  <p:nvPr/>
                </p:nvGrpSpPr>
                <p:grpSpPr>
                  <a:xfrm>
                    <a:off x="4388060" y="3573016"/>
                    <a:ext cx="615988" cy="216024"/>
                    <a:chOff x="2211778" y="3573016"/>
                    <a:chExt cx="615988" cy="216024"/>
                  </a:xfrm>
                </p:grpSpPr>
                <p:cxnSp>
                  <p:nvCxnSpPr>
                    <p:cNvPr id="302" name="直接连接符 301"/>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2" name="组合 18"/>
                  <p:cNvGrpSpPr/>
                  <p:nvPr/>
                </p:nvGrpSpPr>
                <p:grpSpPr>
                  <a:xfrm>
                    <a:off x="5468180" y="3573016"/>
                    <a:ext cx="615988" cy="216024"/>
                    <a:chOff x="2211778" y="3573016"/>
                    <a:chExt cx="615988" cy="216024"/>
                  </a:xfrm>
                </p:grpSpPr>
                <p:cxnSp>
                  <p:nvCxnSpPr>
                    <p:cNvPr id="298" name="直接连接符 297"/>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3" name="组合 23"/>
                  <p:cNvGrpSpPr/>
                  <p:nvPr/>
                </p:nvGrpSpPr>
                <p:grpSpPr>
                  <a:xfrm>
                    <a:off x="2211778" y="3573016"/>
                    <a:ext cx="615988" cy="216024"/>
                    <a:chOff x="2211778" y="3573016"/>
                    <a:chExt cx="615988" cy="216024"/>
                  </a:xfrm>
                </p:grpSpPr>
                <p:cxnSp>
                  <p:nvCxnSpPr>
                    <p:cNvPr id="294" name="直接连接符 29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74" name="直接连接符 273"/>
                <p:cNvCxnSpPr/>
                <p:nvPr/>
              </p:nvCxnSpPr>
              <p:spPr>
                <a:xfrm>
                  <a:off x="4742910" y="4009934"/>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nvCxnSpPr>
              <p:spPr>
                <a:xfrm>
                  <a:off x="4948602" y="4039290"/>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nvCxnSpPr>
              <p:spPr>
                <a:xfrm>
                  <a:off x="5161309" y="4046238"/>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a:off x="5357621" y="4038640"/>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120"/>
                <p:cNvCxnSpPr/>
                <p:nvPr/>
              </p:nvCxnSpPr>
              <p:spPr>
                <a:xfrm>
                  <a:off x="8617431" y="4031043"/>
                  <a:ext cx="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flipH="1">
                  <a:off x="7537716" y="4042439"/>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flipH="1">
                  <a:off x="6452834" y="4046238"/>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nvCxnSpPr>
              <p:spPr>
                <a:xfrm flipH="1">
                  <a:off x="5357621" y="4038640"/>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nvCxnSpPr>
              <p:spPr>
                <a:xfrm flipH="1">
                  <a:off x="4944333" y="4038640"/>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直接连接符 282"/>
                <p:cNvCxnSpPr/>
                <p:nvPr/>
              </p:nvCxnSpPr>
              <p:spPr>
                <a:xfrm>
                  <a:off x="6039546" y="4038640"/>
                  <a:ext cx="0"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直接连接符 283"/>
                <p:cNvCxnSpPr/>
                <p:nvPr/>
              </p:nvCxnSpPr>
              <p:spPr>
                <a:xfrm>
                  <a:off x="6251356" y="4038640"/>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nvCxnSpPr>
              <p:spPr>
                <a:xfrm>
                  <a:off x="6447668" y="4038640"/>
                  <a:ext cx="1751309"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直接连接符 138"/>
                <p:cNvCxnSpPr/>
                <p:nvPr/>
              </p:nvCxnSpPr>
              <p:spPr>
                <a:xfrm flipH="1">
                  <a:off x="5156143" y="4038640"/>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直接连接符 140"/>
                <p:cNvCxnSpPr/>
                <p:nvPr/>
              </p:nvCxnSpPr>
              <p:spPr>
                <a:xfrm flipH="1">
                  <a:off x="6256522" y="4038640"/>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a:off x="7336238" y="4038640"/>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p:nvPr/>
              </p:nvCxnSpPr>
              <p:spPr>
                <a:xfrm>
                  <a:off x="7537716" y="4038640"/>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组合 232"/>
              <p:cNvGrpSpPr/>
              <p:nvPr/>
            </p:nvGrpSpPr>
            <p:grpSpPr>
              <a:xfrm>
                <a:off x="4580384" y="845096"/>
                <a:ext cx="4176464" cy="1600218"/>
                <a:chOff x="4580384" y="1925216"/>
                <a:chExt cx="4176464" cy="1600218"/>
              </a:xfrm>
            </p:grpSpPr>
            <p:grpSp>
              <p:nvGrpSpPr>
                <p:cNvPr id="160" name="组合 28"/>
                <p:cNvGrpSpPr/>
                <p:nvPr/>
              </p:nvGrpSpPr>
              <p:grpSpPr>
                <a:xfrm>
                  <a:off x="4740442" y="1925216"/>
                  <a:ext cx="3872390" cy="158842"/>
                  <a:chOff x="2211778" y="3573016"/>
                  <a:chExt cx="3872390" cy="216024"/>
                </a:xfrm>
              </p:grpSpPr>
              <p:grpSp>
                <p:nvGrpSpPr>
                  <p:cNvPr id="246" name="组合 12"/>
                  <p:cNvGrpSpPr/>
                  <p:nvPr/>
                </p:nvGrpSpPr>
                <p:grpSpPr>
                  <a:xfrm>
                    <a:off x="3307940" y="3573016"/>
                    <a:ext cx="615988" cy="216024"/>
                    <a:chOff x="2211778" y="3573016"/>
                    <a:chExt cx="615988" cy="216024"/>
                  </a:xfrm>
                </p:grpSpPr>
                <p:cxnSp>
                  <p:nvCxnSpPr>
                    <p:cNvPr id="262"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7" name="组合 13"/>
                  <p:cNvGrpSpPr/>
                  <p:nvPr/>
                </p:nvGrpSpPr>
                <p:grpSpPr>
                  <a:xfrm>
                    <a:off x="4388060" y="3573016"/>
                    <a:ext cx="615988" cy="216024"/>
                    <a:chOff x="2211778" y="3573016"/>
                    <a:chExt cx="615988" cy="216024"/>
                  </a:xfrm>
                </p:grpSpPr>
                <p:cxnSp>
                  <p:nvCxnSpPr>
                    <p:cNvPr id="258" name="直接连接符 22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直接连接符 22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直接连接符 22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直接连接符 2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8" name="组合 18"/>
                  <p:cNvGrpSpPr/>
                  <p:nvPr/>
                </p:nvGrpSpPr>
                <p:grpSpPr>
                  <a:xfrm>
                    <a:off x="5468180" y="3573016"/>
                    <a:ext cx="615988" cy="216024"/>
                    <a:chOff x="2211778" y="3573016"/>
                    <a:chExt cx="615988" cy="216024"/>
                  </a:xfrm>
                </p:grpSpPr>
                <p:cxnSp>
                  <p:nvCxnSpPr>
                    <p:cNvPr id="254" name="直接连接符 25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9" name="组合 23"/>
                  <p:cNvGrpSpPr/>
                  <p:nvPr/>
                </p:nvGrpSpPr>
                <p:grpSpPr>
                  <a:xfrm>
                    <a:off x="2211778" y="3573016"/>
                    <a:ext cx="615988" cy="216024"/>
                    <a:chOff x="2211778" y="3573016"/>
                    <a:chExt cx="615988" cy="216024"/>
                  </a:xfrm>
                </p:grpSpPr>
                <p:cxnSp>
                  <p:nvCxnSpPr>
                    <p:cNvPr id="250" name="直接连接符 24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61" name="矩形 160"/>
                <p:cNvSpPr/>
                <p:nvPr/>
              </p:nvSpPr>
              <p:spPr>
                <a:xfrm>
                  <a:off x="4580384" y="2095854"/>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1</a:t>
                  </a:r>
                  <a:r>
                    <a:rPr lang="zh-CN" altLang="en-US" smtClean="0">
                      <a:solidFill>
                        <a:schemeClr val="tx1"/>
                      </a:solidFill>
                    </a:rPr>
                    <a:t>异或</a:t>
                  </a:r>
                  <a:endParaRPr lang="zh-CN" altLang="en-US">
                    <a:solidFill>
                      <a:schemeClr val="tx1"/>
                    </a:solidFill>
                  </a:endParaRPr>
                </a:p>
              </p:txBody>
            </p:sp>
            <p:grpSp>
              <p:nvGrpSpPr>
                <p:cNvPr id="162" name="组合 30"/>
                <p:cNvGrpSpPr/>
                <p:nvPr/>
              </p:nvGrpSpPr>
              <p:grpSpPr>
                <a:xfrm>
                  <a:off x="4751294" y="3195954"/>
                  <a:ext cx="3872390" cy="52947"/>
                  <a:chOff x="2211778" y="3573016"/>
                  <a:chExt cx="3872390" cy="216024"/>
                </a:xfrm>
              </p:grpSpPr>
              <p:grpSp>
                <p:nvGrpSpPr>
                  <p:cNvPr id="226" name="组合 12"/>
                  <p:cNvGrpSpPr/>
                  <p:nvPr/>
                </p:nvGrpSpPr>
                <p:grpSpPr>
                  <a:xfrm>
                    <a:off x="3307940" y="3573016"/>
                    <a:ext cx="615988" cy="216024"/>
                    <a:chOff x="2211778" y="3573016"/>
                    <a:chExt cx="615988" cy="216024"/>
                  </a:xfrm>
                </p:grpSpPr>
                <p:cxnSp>
                  <p:nvCxnSpPr>
                    <p:cNvPr id="242"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7" name="组合 13"/>
                  <p:cNvGrpSpPr/>
                  <p:nvPr/>
                </p:nvGrpSpPr>
                <p:grpSpPr>
                  <a:xfrm>
                    <a:off x="4388060" y="3573016"/>
                    <a:ext cx="615988" cy="216024"/>
                    <a:chOff x="2211778" y="3573016"/>
                    <a:chExt cx="615988" cy="216024"/>
                  </a:xfrm>
                </p:grpSpPr>
                <p:cxnSp>
                  <p:nvCxnSpPr>
                    <p:cNvPr id="238" name="直接连接符 20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接连接符 20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0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直接连接符 20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8" name="组合 18"/>
                  <p:cNvGrpSpPr/>
                  <p:nvPr/>
                </p:nvGrpSpPr>
                <p:grpSpPr>
                  <a:xfrm>
                    <a:off x="5468180" y="3573016"/>
                    <a:ext cx="615988" cy="216024"/>
                    <a:chOff x="2211778" y="3573016"/>
                    <a:chExt cx="615988" cy="216024"/>
                  </a:xfrm>
                </p:grpSpPr>
                <p:cxnSp>
                  <p:nvCxnSpPr>
                    <p:cNvPr id="234" name="直接连接符 23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直接连接符 23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9" name="组合 23"/>
                  <p:cNvGrpSpPr/>
                  <p:nvPr/>
                </p:nvGrpSpPr>
                <p:grpSpPr>
                  <a:xfrm>
                    <a:off x="2211778" y="3573016"/>
                    <a:ext cx="615988" cy="216024"/>
                    <a:chOff x="2211778" y="3573016"/>
                    <a:chExt cx="615988" cy="216024"/>
                  </a:xfrm>
                </p:grpSpPr>
                <p:cxnSp>
                  <p:nvCxnSpPr>
                    <p:cNvPr id="230" name="直接连接符 22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63" name="矩形 162"/>
                <p:cNvSpPr/>
                <p:nvPr/>
              </p:nvSpPr>
              <p:spPr>
                <a:xfrm>
                  <a:off x="566050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π</a:t>
                  </a:r>
                  <a:r>
                    <a:rPr lang="en-US" altLang="zh-CN" sz="1600" baseline="-25000" smtClean="0">
                      <a:solidFill>
                        <a:schemeClr val="tx1"/>
                      </a:solidFill>
                    </a:rPr>
                    <a:t>s</a:t>
                  </a:r>
                  <a:r>
                    <a:rPr lang="en-US" altLang="zh-CN" sz="1600" smtClean="0">
                      <a:solidFill>
                        <a:schemeClr val="tx1"/>
                      </a:solidFill>
                    </a:rPr>
                    <a:t>(u</a:t>
                  </a:r>
                  <a:r>
                    <a:rPr lang="en-US" altLang="zh-CN" sz="1600" baseline="30000" smtClean="0">
                      <a:solidFill>
                        <a:schemeClr val="tx1"/>
                      </a:solidFill>
                    </a:rPr>
                    <a:t>1</a:t>
                  </a:r>
                  <a:r>
                    <a:rPr lang="en-US" altLang="zh-CN" sz="1600" baseline="-25000" smtClean="0">
                      <a:solidFill>
                        <a:schemeClr val="tx1"/>
                      </a:solidFill>
                    </a:rPr>
                    <a:t>&lt;2&gt;</a:t>
                  </a:r>
                  <a:r>
                    <a:rPr lang="en-US" altLang="zh-CN" sz="1600" smtClean="0">
                      <a:solidFill>
                        <a:schemeClr val="tx1"/>
                      </a:solidFill>
                    </a:rPr>
                    <a:t>)</a:t>
                  </a:r>
                  <a:endParaRPr lang="zh-CN" altLang="en-US" sz="1600" smtClean="0">
                    <a:solidFill>
                      <a:schemeClr val="tx1"/>
                    </a:solidFill>
                  </a:endParaRPr>
                </a:p>
              </p:txBody>
            </p:sp>
            <p:sp>
              <p:nvSpPr>
                <p:cNvPr id="164" name="矩形 117"/>
                <p:cNvSpPr/>
                <p:nvPr/>
              </p:nvSpPr>
              <p:spPr>
                <a:xfrm>
                  <a:off x="674062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π</a:t>
                  </a:r>
                  <a:r>
                    <a:rPr lang="en-US" altLang="zh-CN" sz="1600" baseline="-25000" smtClean="0">
                      <a:solidFill>
                        <a:schemeClr val="tx1"/>
                      </a:solidFill>
                    </a:rPr>
                    <a:t>s</a:t>
                  </a:r>
                  <a:r>
                    <a:rPr lang="en-US" altLang="zh-CN" sz="1600" smtClean="0">
                      <a:solidFill>
                        <a:schemeClr val="tx1"/>
                      </a:solidFill>
                    </a:rPr>
                    <a:t>(u</a:t>
                  </a:r>
                  <a:r>
                    <a:rPr lang="en-US" altLang="zh-CN" sz="1600" baseline="30000" smtClean="0">
                      <a:solidFill>
                        <a:schemeClr val="tx1"/>
                      </a:solidFill>
                    </a:rPr>
                    <a:t>1</a:t>
                  </a:r>
                  <a:r>
                    <a:rPr lang="en-US" altLang="zh-CN" sz="1600" baseline="-25000" smtClean="0">
                      <a:solidFill>
                        <a:schemeClr val="tx1"/>
                      </a:solidFill>
                    </a:rPr>
                    <a:t>&lt;3&gt;</a:t>
                  </a:r>
                  <a:r>
                    <a:rPr lang="en-US" altLang="zh-CN" sz="1600" smtClean="0">
                      <a:solidFill>
                        <a:schemeClr val="tx1"/>
                      </a:solidFill>
                    </a:rPr>
                    <a:t>)</a:t>
                  </a:r>
                  <a:endParaRPr lang="zh-CN" altLang="en-US" sz="1600" smtClean="0">
                    <a:solidFill>
                      <a:schemeClr val="tx1"/>
                    </a:solidFill>
                  </a:endParaRPr>
                </a:p>
              </p:txBody>
            </p:sp>
            <p:sp>
              <p:nvSpPr>
                <p:cNvPr id="165" name="矩形 118"/>
                <p:cNvSpPr/>
                <p:nvPr/>
              </p:nvSpPr>
              <p:spPr>
                <a:xfrm>
                  <a:off x="782074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π</a:t>
                  </a:r>
                  <a:r>
                    <a:rPr lang="en-US" altLang="zh-CN" sz="1600" baseline="-25000" smtClean="0">
                      <a:solidFill>
                        <a:schemeClr val="tx1"/>
                      </a:solidFill>
                    </a:rPr>
                    <a:t>s</a:t>
                  </a:r>
                  <a:r>
                    <a:rPr lang="en-US" altLang="zh-CN" sz="1600" smtClean="0">
                      <a:solidFill>
                        <a:schemeClr val="tx1"/>
                      </a:solidFill>
                    </a:rPr>
                    <a:t>(u</a:t>
                  </a:r>
                  <a:r>
                    <a:rPr lang="en-US" altLang="zh-CN" sz="1600" baseline="30000" smtClean="0">
                      <a:solidFill>
                        <a:schemeClr val="tx1"/>
                      </a:solidFill>
                    </a:rPr>
                    <a:t>1</a:t>
                  </a:r>
                  <a:r>
                    <a:rPr lang="en-US" altLang="zh-CN" sz="1600" baseline="-25000" smtClean="0">
                      <a:solidFill>
                        <a:schemeClr val="tx1"/>
                      </a:solidFill>
                    </a:rPr>
                    <a:t>&lt;4&gt;</a:t>
                  </a:r>
                  <a:r>
                    <a:rPr lang="en-US" altLang="zh-CN" sz="1600" smtClean="0">
                      <a:solidFill>
                        <a:schemeClr val="tx1"/>
                      </a:solidFill>
                    </a:rPr>
                    <a:t>)</a:t>
                  </a:r>
                  <a:endParaRPr lang="zh-CN" altLang="en-US" sz="1600" smtClean="0">
                    <a:solidFill>
                      <a:schemeClr val="tx1"/>
                    </a:solidFill>
                  </a:endParaRPr>
                </a:p>
              </p:txBody>
            </p:sp>
            <p:sp>
              <p:nvSpPr>
                <p:cNvPr id="166" name="矩形 119"/>
                <p:cNvSpPr/>
                <p:nvPr/>
              </p:nvSpPr>
              <p:spPr>
                <a:xfrm>
                  <a:off x="458038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π</a:t>
                  </a:r>
                  <a:r>
                    <a:rPr lang="en-US" altLang="zh-CN" sz="1600" baseline="-25000" smtClean="0">
                      <a:solidFill>
                        <a:schemeClr val="tx1"/>
                      </a:solidFill>
                    </a:rPr>
                    <a:t>s</a:t>
                  </a:r>
                  <a:r>
                    <a:rPr lang="en-US" altLang="zh-CN" sz="1600" smtClean="0">
                      <a:solidFill>
                        <a:schemeClr val="tx1"/>
                      </a:solidFill>
                    </a:rPr>
                    <a:t>(u</a:t>
                  </a:r>
                  <a:r>
                    <a:rPr lang="en-US" altLang="zh-CN" sz="1600" baseline="30000" smtClean="0">
                      <a:solidFill>
                        <a:schemeClr val="tx1"/>
                      </a:solidFill>
                    </a:rPr>
                    <a:t>1</a:t>
                  </a:r>
                  <a:r>
                    <a:rPr lang="en-US" altLang="zh-CN" sz="1600" baseline="-25000" smtClean="0">
                      <a:solidFill>
                        <a:schemeClr val="tx1"/>
                      </a:solidFill>
                    </a:rPr>
                    <a:t>&lt;1&gt;</a:t>
                  </a:r>
                  <a:r>
                    <a:rPr lang="en-US" altLang="zh-CN" sz="1600" smtClean="0">
                      <a:solidFill>
                        <a:schemeClr val="tx1"/>
                      </a:solidFill>
                    </a:rPr>
                    <a:t>)</a:t>
                  </a:r>
                  <a:endParaRPr lang="zh-CN" altLang="en-US" sz="1600">
                    <a:solidFill>
                      <a:schemeClr val="tx1"/>
                    </a:solidFill>
                  </a:endParaRPr>
                </a:p>
              </p:txBody>
            </p:sp>
            <p:sp>
              <p:nvSpPr>
                <p:cNvPr id="167" name="矩形 166"/>
                <p:cNvSpPr/>
                <p:nvPr/>
              </p:nvSpPr>
              <p:spPr>
                <a:xfrm>
                  <a:off x="4580384" y="3260697"/>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2</a:t>
                  </a:r>
                  <a:r>
                    <a:rPr lang="zh-CN" altLang="en-US" smtClean="0">
                      <a:solidFill>
                        <a:schemeClr val="tx1"/>
                      </a:solidFill>
                    </a:rPr>
                    <a:t>异或</a:t>
                  </a:r>
                </a:p>
              </p:txBody>
            </p:sp>
            <p:grpSp>
              <p:nvGrpSpPr>
                <p:cNvPr id="168" name="组合 56"/>
                <p:cNvGrpSpPr/>
                <p:nvPr/>
              </p:nvGrpSpPr>
              <p:grpSpPr>
                <a:xfrm>
                  <a:off x="4751294" y="2813526"/>
                  <a:ext cx="3872390" cy="52947"/>
                  <a:chOff x="2211778" y="3573016"/>
                  <a:chExt cx="3872390" cy="216024"/>
                </a:xfrm>
              </p:grpSpPr>
              <p:grpSp>
                <p:nvGrpSpPr>
                  <p:cNvPr id="206" name="组合 12"/>
                  <p:cNvGrpSpPr/>
                  <p:nvPr/>
                </p:nvGrpSpPr>
                <p:grpSpPr>
                  <a:xfrm>
                    <a:off x="3307940" y="3573016"/>
                    <a:ext cx="615988" cy="216024"/>
                    <a:chOff x="2211778" y="3573016"/>
                    <a:chExt cx="615988" cy="216024"/>
                  </a:xfrm>
                </p:grpSpPr>
                <p:cxnSp>
                  <p:nvCxnSpPr>
                    <p:cNvPr id="222"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7" name="组合 13"/>
                  <p:cNvGrpSpPr/>
                  <p:nvPr/>
                </p:nvGrpSpPr>
                <p:grpSpPr>
                  <a:xfrm>
                    <a:off x="4388060" y="3573016"/>
                    <a:ext cx="615988" cy="216024"/>
                    <a:chOff x="2211778" y="3573016"/>
                    <a:chExt cx="615988" cy="216024"/>
                  </a:xfrm>
                </p:grpSpPr>
                <p:cxnSp>
                  <p:nvCxnSpPr>
                    <p:cNvPr id="218" name="直接连接符 18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直接连接符 18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接连接符 18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直接连接符 18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8" name="组合 18"/>
                  <p:cNvGrpSpPr/>
                  <p:nvPr/>
                </p:nvGrpSpPr>
                <p:grpSpPr>
                  <a:xfrm>
                    <a:off x="5468180" y="3573016"/>
                    <a:ext cx="615988" cy="216024"/>
                    <a:chOff x="2211778" y="3573016"/>
                    <a:chExt cx="615988" cy="216024"/>
                  </a:xfrm>
                </p:grpSpPr>
                <p:cxnSp>
                  <p:nvCxnSpPr>
                    <p:cNvPr id="214" name="直接连接符 21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9" name="组合 23"/>
                  <p:cNvGrpSpPr/>
                  <p:nvPr/>
                </p:nvGrpSpPr>
                <p:grpSpPr>
                  <a:xfrm>
                    <a:off x="2211778" y="3573016"/>
                    <a:ext cx="615988" cy="216024"/>
                    <a:chOff x="2211778" y="3573016"/>
                    <a:chExt cx="615988" cy="216024"/>
                  </a:xfrm>
                </p:grpSpPr>
                <p:cxnSp>
                  <p:nvCxnSpPr>
                    <p:cNvPr id="210" name="直接连接符 20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69" name="组合 77"/>
                <p:cNvGrpSpPr/>
                <p:nvPr/>
              </p:nvGrpSpPr>
              <p:grpSpPr>
                <a:xfrm>
                  <a:off x="4740442" y="2360591"/>
                  <a:ext cx="3872390" cy="158842"/>
                  <a:chOff x="2211778" y="3573016"/>
                  <a:chExt cx="3872390" cy="216024"/>
                </a:xfrm>
              </p:grpSpPr>
              <p:grpSp>
                <p:nvGrpSpPr>
                  <p:cNvPr id="186" name="组合 12"/>
                  <p:cNvGrpSpPr/>
                  <p:nvPr/>
                </p:nvGrpSpPr>
                <p:grpSpPr>
                  <a:xfrm>
                    <a:off x="3307940" y="3573016"/>
                    <a:ext cx="615988" cy="216024"/>
                    <a:chOff x="2211778" y="3573016"/>
                    <a:chExt cx="615988" cy="216024"/>
                  </a:xfrm>
                </p:grpSpPr>
                <p:cxnSp>
                  <p:nvCxnSpPr>
                    <p:cNvPr id="202"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7" name="组合 13"/>
                  <p:cNvGrpSpPr/>
                  <p:nvPr/>
                </p:nvGrpSpPr>
                <p:grpSpPr>
                  <a:xfrm>
                    <a:off x="4388060" y="3573016"/>
                    <a:ext cx="615988" cy="216024"/>
                    <a:chOff x="2211778" y="3573016"/>
                    <a:chExt cx="615988" cy="216024"/>
                  </a:xfrm>
                </p:grpSpPr>
                <p:cxnSp>
                  <p:nvCxnSpPr>
                    <p:cNvPr id="198" name="直接连接符 197"/>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接连接符 16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直接连接符 16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8" name="组合 18"/>
                  <p:cNvGrpSpPr/>
                  <p:nvPr/>
                </p:nvGrpSpPr>
                <p:grpSpPr>
                  <a:xfrm>
                    <a:off x="5468180" y="3573016"/>
                    <a:ext cx="615988" cy="216024"/>
                    <a:chOff x="2211778" y="3573016"/>
                    <a:chExt cx="615988" cy="216024"/>
                  </a:xfrm>
                </p:grpSpPr>
                <p:cxnSp>
                  <p:nvCxnSpPr>
                    <p:cNvPr id="194" name="直接连接符 15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9" name="组合 23"/>
                  <p:cNvGrpSpPr/>
                  <p:nvPr/>
                </p:nvGrpSpPr>
                <p:grpSpPr>
                  <a:xfrm>
                    <a:off x="2211778" y="3573016"/>
                    <a:ext cx="615988" cy="216024"/>
                    <a:chOff x="2211778" y="3573016"/>
                    <a:chExt cx="615988" cy="216024"/>
                  </a:xfrm>
                </p:grpSpPr>
                <p:cxnSp>
                  <p:nvCxnSpPr>
                    <p:cNvPr id="190" name="直接连接符 18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直接连接符 15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70" name="直接连接符 169"/>
                <p:cNvCxnSpPr/>
                <p:nvPr/>
              </p:nvCxnSpPr>
              <p:spPr>
                <a:xfrm>
                  <a:off x="4751294" y="2837118"/>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4956986" y="2866474"/>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5169693" y="2873422"/>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5366005" y="2865824"/>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8625815" y="2858227"/>
                  <a:ext cx="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H="1">
                  <a:off x="7546100" y="2869623"/>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37"/>
                <p:cNvCxnSpPr/>
                <p:nvPr/>
              </p:nvCxnSpPr>
              <p:spPr>
                <a:xfrm flipH="1">
                  <a:off x="6461218" y="2873422"/>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39"/>
                <p:cNvCxnSpPr/>
                <p:nvPr/>
              </p:nvCxnSpPr>
              <p:spPr>
                <a:xfrm flipH="1">
                  <a:off x="5366005" y="2865824"/>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a:off x="4952717" y="2865824"/>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6047930" y="2865824"/>
                  <a:ext cx="0"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6259740" y="2865824"/>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6456052" y="2865824"/>
                  <a:ext cx="1751309"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flipH="1">
                  <a:off x="5164527" y="2865824"/>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flipH="1">
                  <a:off x="6264906" y="2865824"/>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7344622" y="2865824"/>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a:off x="7546100" y="2865824"/>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组合 234"/>
              <p:cNvGrpSpPr/>
              <p:nvPr/>
            </p:nvGrpSpPr>
            <p:grpSpPr>
              <a:xfrm>
                <a:off x="4589930" y="3632309"/>
                <a:ext cx="4176464" cy="1164843"/>
                <a:chOff x="4585447" y="3533407"/>
                <a:chExt cx="4176464" cy="1164843"/>
              </a:xfrm>
            </p:grpSpPr>
            <p:grpSp>
              <p:nvGrpSpPr>
                <p:cNvPr id="76" name="组合 30"/>
                <p:cNvGrpSpPr/>
                <p:nvPr/>
              </p:nvGrpSpPr>
              <p:grpSpPr>
                <a:xfrm>
                  <a:off x="4742910" y="4368770"/>
                  <a:ext cx="3872390" cy="52947"/>
                  <a:chOff x="2211778" y="3573016"/>
                  <a:chExt cx="3872390" cy="216024"/>
                </a:xfrm>
              </p:grpSpPr>
              <p:grpSp>
                <p:nvGrpSpPr>
                  <p:cNvPr id="140" name="组合 12"/>
                  <p:cNvGrpSpPr/>
                  <p:nvPr/>
                </p:nvGrpSpPr>
                <p:grpSpPr>
                  <a:xfrm>
                    <a:off x="3307940" y="3573016"/>
                    <a:ext cx="615988" cy="216024"/>
                    <a:chOff x="2211778" y="3573016"/>
                    <a:chExt cx="615988" cy="216024"/>
                  </a:xfrm>
                </p:grpSpPr>
                <p:cxnSp>
                  <p:nvCxnSpPr>
                    <p:cNvPr id="156"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组合 13"/>
                  <p:cNvGrpSpPr/>
                  <p:nvPr/>
                </p:nvGrpSpPr>
                <p:grpSpPr>
                  <a:xfrm>
                    <a:off x="4388060" y="3573016"/>
                    <a:ext cx="615988" cy="216024"/>
                    <a:chOff x="2211778" y="3573016"/>
                    <a:chExt cx="615988" cy="216024"/>
                  </a:xfrm>
                </p:grpSpPr>
                <p:cxnSp>
                  <p:nvCxnSpPr>
                    <p:cNvPr id="152" name="直接连接符 151"/>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2" name="组合 18"/>
                  <p:cNvGrpSpPr/>
                  <p:nvPr/>
                </p:nvGrpSpPr>
                <p:grpSpPr>
                  <a:xfrm>
                    <a:off x="5468180" y="3573016"/>
                    <a:ext cx="615988" cy="216024"/>
                    <a:chOff x="2211778" y="3573016"/>
                    <a:chExt cx="615988" cy="216024"/>
                  </a:xfrm>
                </p:grpSpPr>
                <p:cxnSp>
                  <p:nvCxnSpPr>
                    <p:cNvPr id="148" name="直接连接符 147"/>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3" name="组合 23"/>
                  <p:cNvGrpSpPr/>
                  <p:nvPr/>
                </p:nvGrpSpPr>
                <p:grpSpPr>
                  <a:xfrm>
                    <a:off x="2211778" y="3573016"/>
                    <a:ext cx="615988" cy="216024"/>
                    <a:chOff x="2211778" y="3573016"/>
                    <a:chExt cx="615988" cy="216024"/>
                  </a:xfrm>
                </p:grpSpPr>
                <p:cxnSp>
                  <p:nvCxnSpPr>
                    <p:cNvPr id="144" name="直接连接符 14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7" name="矩形 76"/>
                <p:cNvSpPr/>
                <p:nvPr/>
              </p:nvSpPr>
              <p:spPr>
                <a:xfrm>
                  <a:off x="566556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74568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82580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458544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π</a:t>
                  </a:r>
                  <a:r>
                    <a:rPr lang="en-US" altLang="zh-CN" sz="1600" baseline="-25000" smtClean="0">
                      <a:solidFill>
                        <a:schemeClr val="tx1"/>
                      </a:solidFill>
                    </a:rPr>
                    <a:t>s</a:t>
                  </a:r>
                  <a:r>
                    <a:rPr lang="en-US" altLang="zh-CN" sz="1600" smtClean="0">
                      <a:solidFill>
                        <a:schemeClr val="tx1"/>
                      </a:solidFill>
                    </a:rPr>
                    <a:t>(u</a:t>
                  </a:r>
                  <a:r>
                    <a:rPr lang="en-US" altLang="zh-CN" sz="1600" baseline="30000" smtClean="0">
                      <a:solidFill>
                        <a:schemeClr val="tx1"/>
                      </a:solidFill>
                    </a:rPr>
                    <a:t>3</a:t>
                  </a:r>
                  <a:r>
                    <a:rPr lang="en-US" altLang="zh-CN" sz="1600" baseline="-25000" smtClean="0">
                      <a:solidFill>
                        <a:schemeClr val="tx1"/>
                      </a:solidFill>
                    </a:rPr>
                    <a:t>&lt;1&gt;</a:t>
                  </a:r>
                  <a:r>
                    <a:rPr lang="en-US" altLang="zh-CN" sz="1600" smtClean="0">
                      <a:solidFill>
                        <a:schemeClr val="tx1"/>
                      </a:solidFill>
                    </a:rPr>
                    <a:t>)</a:t>
                  </a:r>
                  <a:endParaRPr lang="zh-CN" altLang="en-US" sz="2000" smtClean="0">
                    <a:solidFill>
                      <a:schemeClr val="tx1"/>
                    </a:solidFill>
                  </a:endParaRPr>
                </a:p>
              </p:txBody>
            </p:sp>
            <p:sp>
              <p:nvSpPr>
                <p:cNvPr id="81" name="矩形 80"/>
                <p:cNvSpPr/>
                <p:nvPr/>
              </p:nvSpPr>
              <p:spPr>
                <a:xfrm>
                  <a:off x="4585447" y="4433513"/>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4</a:t>
                  </a:r>
                  <a:r>
                    <a:rPr lang="zh-CN" altLang="en-US" smtClean="0">
                      <a:solidFill>
                        <a:schemeClr val="tx1"/>
                      </a:solidFill>
                    </a:rPr>
                    <a:t>异或</a:t>
                  </a:r>
                </a:p>
              </p:txBody>
            </p:sp>
            <p:grpSp>
              <p:nvGrpSpPr>
                <p:cNvPr id="82" name="组合 56"/>
                <p:cNvGrpSpPr/>
                <p:nvPr/>
              </p:nvGrpSpPr>
              <p:grpSpPr>
                <a:xfrm>
                  <a:off x="4742910" y="3986342"/>
                  <a:ext cx="3872390" cy="52947"/>
                  <a:chOff x="2211778" y="3573016"/>
                  <a:chExt cx="3872390" cy="216024"/>
                </a:xfrm>
              </p:grpSpPr>
              <p:grpSp>
                <p:nvGrpSpPr>
                  <p:cNvPr id="120" name="组合 12"/>
                  <p:cNvGrpSpPr/>
                  <p:nvPr/>
                </p:nvGrpSpPr>
                <p:grpSpPr>
                  <a:xfrm>
                    <a:off x="3307940" y="3573016"/>
                    <a:ext cx="615988" cy="216024"/>
                    <a:chOff x="2211778" y="3573016"/>
                    <a:chExt cx="615988" cy="216024"/>
                  </a:xfrm>
                </p:grpSpPr>
                <p:cxnSp>
                  <p:nvCxnSpPr>
                    <p:cNvPr id="136"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1" name="组合 13"/>
                  <p:cNvGrpSpPr/>
                  <p:nvPr/>
                </p:nvGrpSpPr>
                <p:grpSpPr>
                  <a:xfrm>
                    <a:off x="4388060" y="3573016"/>
                    <a:ext cx="615988" cy="216024"/>
                    <a:chOff x="2211778" y="3573016"/>
                    <a:chExt cx="615988" cy="216024"/>
                  </a:xfrm>
                </p:grpSpPr>
                <p:cxnSp>
                  <p:nvCxnSpPr>
                    <p:cNvPr id="132" name="直接连接符 131"/>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2" name="组合 18"/>
                  <p:cNvGrpSpPr/>
                  <p:nvPr/>
                </p:nvGrpSpPr>
                <p:grpSpPr>
                  <a:xfrm>
                    <a:off x="5468180" y="3573016"/>
                    <a:ext cx="615988" cy="216024"/>
                    <a:chOff x="2211778" y="3573016"/>
                    <a:chExt cx="615988" cy="216024"/>
                  </a:xfrm>
                </p:grpSpPr>
                <p:cxnSp>
                  <p:nvCxnSpPr>
                    <p:cNvPr id="128" name="直接连接符 127"/>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3" name="组合 23"/>
                  <p:cNvGrpSpPr/>
                  <p:nvPr/>
                </p:nvGrpSpPr>
                <p:grpSpPr>
                  <a:xfrm>
                    <a:off x="2211778" y="3573016"/>
                    <a:ext cx="615988" cy="216024"/>
                    <a:chOff x="2211778" y="3573016"/>
                    <a:chExt cx="615988" cy="216024"/>
                  </a:xfrm>
                </p:grpSpPr>
                <p:cxnSp>
                  <p:nvCxnSpPr>
                    <p:cNvPr id="124" name="直接连接符 12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3" name="组合 77"/>
                <p:cNvGrpSpPr/>
                <p:nvPr/>
              </p:nvGrpSpPr>
              <p:grpSpPr>
                <a:xfrm>
                  <a:off x="4745505" y="3533407"/>
                  <a:ext cx="3872390" cy="158842"/>
                  <a:chOff x="2211778" y="3573016"/>
                  <a:chExt cx="3872390" cy="216024"/>
                </a:xfrm>
              </p:grpSpPr>
              <p:grpSp>
                <p:nvGrpSpPr>
                  <p:cNvPr id="100" name="组合 12"/>
                  <p:cNvGrpSpPr/>
                  <p:nvPr/>
                </p:nvGrpSpPr>
                <p:grpSpPr>
                  <a:xfrm>
                    <a:off x="3307940" y="3573016"/>
                    <a:ext cx="615988" cy="216024"/>
                    <a:chOff x="2211778" y="3573016"/>
                    <a:chExt cx="615988" cy="216024"/>
                  </a:xfrm>
                </p:grpSpPr>
                <p:cxnSp>
                  <p:nvCxnSpPr>
                    <p:cNvPr id="116"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组合 13"/>
                  <p:cNvGrpSpPr/>
                  <p:nvPr/>
                </p:nvGrpSpPr>
                <p:grpSpPr>
                  <a:xfrm>
                    <a:off x="4388060" y="3573016"/>
                    <a:ext cx="615988" cy="216024"/>
                    <a:chOff x="2211778" y="3573016"/>
                    <a:chExt cx="615988" cy="216024"/>
                  </a:xfrm>
                </p:grpSpPr>
                <p:cxnSp>
                  <p:nvCxnSpPr>
                    <p:cNvPr id="112" name="直接连接符 111"/>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组合 18"/>
                  <p:cNvGrpSpPr/>
                  <p:nvPr/>
                </p:nvGrpSpPr>
                <p:grpSpPr>
                  <a:xfrm>
                    <a:off x="5468180" y="3573016"/>
                    <a:ext cx="615988" cy="216024"/>
                    <a:chOff x="2211778" y="3573016"/>
                    <a:chExt cx="615988" cy="216024"/>
                  </a:xfrm>
                </p:grpSpPr>
                <p:cxnSp>
                  <p:nvCxnSpPr>
                    <p:cNvPr id="108" name="直接连接符 107"/>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组合 23"/>
                  <p:cNvGrpSpPr/>
                  <p:nvPr/>
                </p:nvGrpSpPr>
                <p:grpSpPr>
                  <a:xfrm>
                    <a:off x="2211778" y="3573016"/>
                    <a:ext cx="615988" cy="216024"/>
                    <a:chOff x="2211778" y="3573016"/>
                    <a:chExt cx="615988" cy="216024"/>
                  </a:xfrm>
                </p:grpSpPr>
                <p:cxnSp>
                  <p:nvCxnSpPr>
                    <p:cNvPr id="104" name="直接连接符 10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4" name="直接连接符 83"/>
                <p:cNvCxnSpPr/>
                <p:nvPr/>
              </p:nvCxnSpPr>
              <p:spPr>
                <a:xfrm>
                  <a:off x="4742910" y="4009934"/>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948602" y="4039290"/>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5161309" y="4046238"/>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5357621" y="4038640"/>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8617431" y="4031043"/>
                  <a:ext cx="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7537716" y="4042439"/>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6452834" y="4046238"/>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5357621" y="4038640"/>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4944333" y="4038640"/>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6039546" y="4038640"/>
                  <a:ext cx="0"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6251356" y="4038640"/>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6447668" y="4038640"/>
                  <a:ext cx="1751309"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5156143" y="4038640"/>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6256522" y="4038640"/>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7336238" y="4038640"/>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7537716" y="4038640"/>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566556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74568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82580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58544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π</a:t>
                </a:r>
                <a:r>
                  <a:rPr lang="en-US" altLang="zh-CN" sz="1600" baseline="-25000" smtClean="0">
                    <a:solidFill>
                      <a:schemeClr val="tx1"/>
                    </a:solidFill>
                  </a:rPr>
                  <a:t>s</a:t>
                </a:r>
                <a:r>
                  <a:rPr lang="en-US" altLang="zh-CN" sz="1600" smtClean="0">
                    <a:solidFill>
                      <a:schemeClr val="tx1"/>
                    </a:solidFill>
                  </a:rPr>
                  <a:t>(u</a:t>
                </a:r>
                <a:r>
                  <a:rPr lang="en-US" altLang="zh-CN" sz="1600" baseline="30000" smtClean="0">
                    <a:solidFill>
                      <a:schemeClr val="tx1"/>
                    </a:solidFill>
                  </a:rPr>
                  <a:t>4</a:t>
                </a:r>
                <a:r>
                  <a:rPr lang="en-US" altLang="zh-CN" sz="1600" baseline="-25000" smtClean="0">
                    <a:solidFill>
                      <a:schemeClr val="tx1"/>
                    </a:solidFill>
                  </a:rPr>
                  <a:t>&lt;1&gt;</a:t>
                </a:r>
                <a:r>
                  <a:rPr lang="en-US" altLang="zh-CN" sz="1600" smtClean="0">
                    <a:solidFill>
                      <a:schemeClr val="tx1"/>
                    </a:solidFill>
                  </a:rPr>
                  <a:t>)</a:t>
                </a:r>
                <a:endParaRPr lang="zh-CN" altLang="en-US" sz="2000" smtClean="0">
                  <a:solidFill>
                    <a:schemeClr val="tx1"/>
                  </a:solidFill>
                </a:endParaRPr>
              </a:p>
            </p:txBody>
          </p:sp>
          <p:sp>
            <p:nvSpPr>
              <p:cNvPr id="12" name="矩形 11"/>
              <p:cNvSpPr/>
              <p:nvPr/>
            </p:nvSpPr>
            <p:spPr>
              <a:xfrm>
                <a:off x="4585447" y="5413352"/>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5</a:t>
                </a:r>
                <a:r>
                  <a:rPr lang="zh-CN" altLang="en-US" smtClean="0">
                    <a:solidFill>
                      <a:schemeClr val="tx1"/>
                    </a:solidFill>
                  </a:rPr>
                  <a:t>异或</a:t>
                </a:r>
              </a:p>
            </p:txBody>
          </p:sp>
          <p:grpSp>
            <p:nvGrpSpPr>
              <p:cNvPr id="13" name="组合 77"/>
              <p:cNvGrpSpPr/>
              <p:nvPr/>
            </p:nvGrpSpPr>
            <p:grpSpPr>
              <a:xfrm>
                <a:off x="4745505" y="5246041"/>
                <a:ext cx="3872390" cy="158842"/>
                <a:chOff x="2211778" y="3573016"/>
                <a:chExt cx="3872390" cy="216024"/>
              </a:xfrm>
            </p:grpSpPr>
            <p:grpSp>
              <p:nvGrpSpPr>
                <p:cNvPr id="56" name="组合 12"/>
                <p:cNvGrpSpPr/>
                <p:nvPr/>
              </p:nvGrpSpPr>
              <p:grpSpPr>
                <a:xfrm>
                  <a:off x="3307940" y="3573016"/>
                  <a:ext cx="615988" cy="216024"/>
                  <a:chOff x="2211778" y="3573016"/>
                  <a:chExt cx="615988" cy="216024"/>
                </a:xfrm>
              </p:grpSpPr>
              <p:cxnSp>
                <p:nvCxnSpPr>
                  <p:cNvPr id="72"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组合 13"/>
                <p:cNvGrpSpPr/>
                <p:nvPr/>
              </p:nvGrpSpPr>
              <p:grpSpPr>
                <a:xfrm>
                  <a:off x="4388060" y="3573016"/>
                  <a:ext cx="615988" cy="216024"/>
                  <a:chOff x="2211778" y="3573016"/>
                  <a:chExt cx="615988" cy="216024"/>
                </a:xfrm>
              </p:grpSpPr>
              <p:cxnSp>
                <p:nvCxnSpPr>
                  <p:cNvPr id="68" name="直接连接符 67"/>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组合 18"/>
                <p:cNvGrpSpPr/>
                <p:nvPr/>
              </p:nvGrpSpPr>
              <p:grpSpPr>
                <a:xfrm>
                  <a:off x="5468180" y="3573016"/>
                  <a:ext cx="615988" cy="216024"/>
                  <a:chOff x="2211778" y="3573016"/>
                  <a:chExt cx="615988" cy="216024"/>
                </a:xfrm>
              </p:grpSpPr>
              <p:cxnSp>
                <p:nvCxnSpPr>
                  <p:cNvPr id="64" name="直接连接符 6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组合 23"/>
                <p:cNvGrpSpPr/>
                <p:nvPr/>
              </p:nvGrpSpPr>
              <p:grpSpPr>
                <a:xfrm>
                  <a:off x="2211778" y="3573016"/>
                  <a:ext cx="615988" cy="216024"/>
                  <a:chOff x="2211778" y="3573016"/>
                  <a:chExt cx="615988" cy="216024"/>
                </a:xfrm>
              </p:grpSpPr>
              <p:cxnSp>
                <p:nvCxnSpPr>
                  <p:cNvPr id="60" name="直接连接符 5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4" name="组合 77"/>
              <p:cNvGrpSpPr/>
              <p:nvPr/>
            </p:nvGrpSpPr>
            <p:grpSpPr>
              <a:xfrm>
                <a:off x="4745505" y="5678089"/>
                <a:ext cx="3872390" cy="158842"/>
                <a:chOff x="2211778" y="3573016"/>
                <a:chExt cx="3872390" cy="216024"/>
              </a:xfrm>
            </p:grpSpPr>
            <p:grpSp>
              <p:nvGrpSpPr>
                <p:cNvPr id="36" name="组合 12"/>
                <p:cNvGrpSpPr/>
                <p:nvPr/>
              </p:nvGrpSpPr>
              <p:grpSpPr>
                <a:xfrm>
                  <a:off x="3307940" y="3573016"/>
                  <a:ext cx="615988" cy="216024"/>
                  <a:chOff x="2211778" y="3573016"/>
                  <a:chExt cx="615988" cy="216024"/>
                </a:xfrm>
              </p:grpSpPr>
              <p:cxnSp>
                <p:nvCxnSpPr>
                  <p:cNvPr id="52"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组合 13"/>
                <p:cNvGrpSpPr/>
                <p:nvPr/>
              </p:nvGrpSpPr>
              <p:grpSpPr>
                <a:xfrm>
                  <a:off x="4388060" y="3573016"/>
                  <a:ext cx="615988" cy="216024"/>
                  <a:chOff x="2211778" y="3573016"/>
                  <a:chExt cx="615988" cy="216024"/>
                </a:xfrm>
              </p:grpSpPr>
              <p:cxnSp>
                <p:nvCxnSpPr>
                  <p:cNvPr id="48" name="直接连接符 47"/>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组合 18"/>
                <p:cNvGrpSpPr/>
                <p:nvPr/>
              </p:nvGrpSpPr>
              <p:grpSpPr>
                <a:xfrm>
                  <a:off x="5468180" y="3573016"/>
                  <a:ext cx="615988" cy="216024"/>
                  <a:chOff x="2211778" y="3573016"/>
                  <a:chExt cx="615988" cy="216024"/>
                </a:xfrm>
              </p:grpSpPr>
              <p:cxnSp>
                <p:nvCxnSpPr>
                  <p:cNvPr id="44" name="直接连接符 4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组合 23"/>
                <p:cNvGrpSpPr/>
                <p:nvPr/>
              </p:nvGrpSpPr>
              <p:grpSpPr>
                <a:xfrm>
                  <a:off x="2211778" y="3573016"/>
                  <a:ext cx="615988" cy="216024"/>
                  <a:chOff x="2211778" y="3573016"/>
                  <a:chExt cx="615988" cy="216024"/>
                </a:xfrm>
              </p:grpSpPr>
              <p:cxnSp>
                <p:nvCxnSpPr>
                  <p:cNvPr id="40" name="直接连接符 3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 name="组合 77"/>
              <p:cNvGrpSpPr/>
              <p:nvPr/>
            </p:nvGrpSpPr>
            <p:grpSpPr>
              <a:xfrm>
                <a:off x="4745505" y="4810666"/>
                <a:ext cx="3872390" cy="158842"/>
                <a:chOff x="2211778" y="3573016"/>
                <a:chExt cx="3872390" cy="216024"/>
              </a:xfrm>
            </p:grpSpPr>
            <p:grpSp>
              <p:nvGrpSpPr>
                <p:cNvPr id="16" name="组合 12"/>
                <p:cNvGrpSpPr/>
                <p:nvPr/>
              </p:nvGrpSpPr>
              <p:grpSpPr>
                <a:xfrm>
                  <a:off x="3307940" y="3573016"/>
                  <a:ext cx="615988" cy="216024"/>
                  <a:chOff x="2211778" y="3573016"/>
                  <a:chExt cx="615988" cy="216024"/>
                </a:xfrm>
              </p:grpSpPr>
              <p:cxnSp>
                <p:nvCxnSpPr>
                  <p:cNvPr id="32"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组合 13"/>
                <p:cNvGrpSpPr/>
                <p:nvPr/>
              </p:nvGrpSpPr>
              <p:grpSpPr>
                <a:xfrm>
                  <a:off x="4388060" y="3573016"/>
                  <a:ext cx="615988" cy="216024"/>
                  <a:chOff x="2211778" y="3573016"/>
                  <a:chExt cx="615988" cy="216024"/>
                </a:xfrm>
              </p:grpSpPr>
              <p:cxnSp>
                <p:nvCxnSpPr>
                  <p:cNvPr id="28" name="直接连接符 27"/>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组合 18"/>
                <p:cNvGrpSpPr/>
                <p:nvPr/>
              </p:nvGrpSpPr>
              <p:grpSpPr>
                <a:xfrm>
                  <a:off x="5468180" y="3573016"/>
                  <a:ext cx="615988" cy="216024"/>
                  <a:chOff x="2211778" y="3573016"/>
                  <a:chExt cx="615988" cy="216024"/>
                </a:xfrm>
              </p:grpSpPr>
              <p:cxnSp>
                <p:nvCxnSpPr>
                  <p:cNvPr id="24" name="直接连接符 2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组合 23"/>
                <p:cNvGrpSpPr/>
                <p:nvPr/>
              </p:nvGrpSpPr>
              <p:grpSpPr>
                <a:xfrm>
                  <a:off x="2211778" y="3573016"/>
                  <a:ext cx="615988" cy="216024"/>
                  <a:chOff x="2211778" y="3573016"/>
                  <a:chExt cx="615988" cy="216024"/>
                </a:xfrm>
              </p:grpSpPr>
              <p:cxnSp>
                <p:nvCxnSpPr>
                  <p:cNvPr id="20" name="直接连接符 1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50" name="TextBox 349"/>
            <p:cNvSpPr txBox="1"/>
            <p:nvPr/>
          </p:nvSpPr>
          <p:spPr>
            <a:xfrm>
              <a:off x="6084168" y="1124744"/>
              <a:ext cx="792088" cy="369332"/>
            </a:xfrm>
            <a:prstGeom prst="rect">
              <a:avLst/>
            </a:prstGeom>
            <a:noFill/>
          </p:spPr>
          <p:txBody>
            <a:bodyPr wrap="square" rtlCol="0">
              <a:spAutoFit/>
            </a:bodyPr>
            <a:lstStyle/>
            <a:p>
              <a:r>
                <a:rPr lang="en-US" altLang="zh-CN" smtClean="0"/>
                <a:t>x</a:t>
              </a:r>
              <a:endParaRPr lang="zh-CN" altLang="en-US"/>
            </a:p>
          </p:txBody>
        </p:sp>
        <p:sp>
          <p:nvSpPr>
            <p:cNvPr id="351" name="TextBox 350"/>
            <p:cNvSpPr txBox="1"/>
            <p:nvPr/>
          </p:nvSpPr>
          <p:spPr>
            <a:xfrm>
              <a:off x="8316416" y="1340768"/>
              <a:ext cx="576064" cy="369332"/>
            </a:xfrm>
            <a:prstGeom prst="rect">
              <a:avLst/>
            </a:prstGeom>
            <a:noFill/>
          </p:spPr>
          <p:txBody>
            <a:bodyPr wrap="square" rtlCol="0">
              <a:spAutoFit/>
            </a:bodyPr>
            <a:lstStyle/>
            <a:p>
              <a:r>
                <a:rPr lang="en-US" altLang="zh-CN" smtClean="0"/>
                <a:t>w</a:t>
              </a:r>
              <a:r>
                <a:rPr lang="en-US" altLang="zh-CN" baseline="30000" smtClean="0"/>
                <a:t>0</a:t>
              </a:r>
              <a:endParaRPr lang="zh-CN" altLang="en-US" baseline="30000"/>
            </a:p>
          </p:txBody>
        </p:sp>
        <p:sp>
          <p:nvSpPr>
            <p:cNvPr id="352" name="TextBox 351"/>
            <p:cNvSpPr txBox="1"/>
            <p:nvPr/>
          </p:nvSpPr>
          <p:spPr>
            <a:xfrm>
              <a:off x="8316416" y="2555612"/>
              <a:ext cx="576064" cy="369332"/>
            </a:xfrm>
            <a:prstGeom prst="rect">
              <a:avLst/>
            </a:prstGeom>
            <a:noFill/>
          </p:spPr>
          <p:txBody>
            <a:bodyPr wrap="square" rtlCol="0">
              <a:spAutoFit/>
            </a:bodyPr>
            <a:lstStyle/>
            <a:p>
              <a:r>
                <a:rPr lang="en-US" altLang="zh-CN" smtClean="0"/>
                <a:t>w</a:t>
              </a:r>
              <a:r>
                <a:rPr lang="en-US" altLang="zh-CN" baseline="30000" smtClean="0"/>
                <a:t>1</a:t>
              </a:r>
              <a:endParaRPr lang="zh-CN" altLang="en-US" baseline="30000"/>
            </a:p>
          </p:txBody>
        </p:sp>
        <p:sp>
          <p:nvSpPr>
            <p:cNvPr id="353" name="TextBox 352"/>
            <p:cNvSpPr txBox="1"/>
            <p:nvPr/>
          </p:nvSpPr>
          <p:spPr>
            <a:xfrm>
              <a:off x="8316416" y="1835532"/>
              <a:ext cx="576064" cy="369332"/>
            </a:xfrm>
            <a:prstGeom prst="rect">
              <a:avLst/>
            </a:prstGeom>
            <a:noFill/>
          </p:spPr>
          <p:txBody>
            <a:bodyPr wrap="square" rtlCol="0">
              <a:spAutoFit/>
            </a:bodyPr>
            <a:lstStyle/>
            <a:p>
              <a:r>
                <a:rPr lang="en-US" altLang="zh-CN" smtClean="0"/>
                <a:t>u</a:t>
              </a:r>
              <a:r>
                <a:rPr lang="en-US" altLang="zh-CN" baseline="30000" smtClean="0"/>
                <a:t>1</a:t>
              </a:r>
              <a:endParaRPr lang="zh-CN" altLang="en-US" baseline="30000"/>
            </a:p>
          </p:txBody>
        </p:sp>
        <p:sp>
          <p:nvSpPr>
            <p:cNvPr id="354" name="TextBox 353"/>
            <p:cNvSpPr txBox="1"/>
            <p:nvPr/>
          </p:nvSpPr>
          <p:spPr>
            <a:xfrm>
              <a:off x="8316416" y="2195572"/>
              <a:ext cx="576064" cy="369332"/>
            </a:xfrm>
            <a:prstGeom prst="rect">
              <a:avLst/>
            </a:prstGeom>
            <a:noFill/>
          </p:spPr>
          <p:txBody>
            <a:bodyPr wrap="square" rtlCol="0">
              <a:spAutoFit/>
            </a:bodyPr>
            <a:lstStyle/>
            <a:p>
              <a:r>
                <a:rPr lang="en-US" altLang="zh-CN" smtClean="0"/>
                <a:t>v</a:t>
              </a:r>
              <a:r>
                <a:rPr lang="en-US" altLang="zh-CN" baseline="30000" smtClean="0"/>
                <a:t>1</a:t>
              </a:r>
              <a:endParaRPr lang="zh-CN" altLang="en-US" baseline="30000"/>
            </a:p>
          </p:txBody>
        </p:sp>
        <p:sp>
          <p:nvSpPr>
            <p:cNvPr id="355" name="TextBox 354"/>
            <p:cNvSpPr txBox="1"/>
            <p:nvPr/>
          </p:nvSpPr>
          <p:spPr>
            <a:xfrm>
              <a:off x="8316416" y="4859868"/>
              <a:ext cx="576064" cy="369332"/>
            </a:xfrm>
            <a:prstGeom prst="rect">
              <a:avLst/>
            </a:prstGeom>
            <a:noFill/>
          </p:spPr>
          <p:txBody>
            <a:bodyPr wrap="square" rtlCol="0">
              <a:spAutoFit/>
            </a:bodyPr>
            <a:lstStyle/>
            <a:p>
              <a:r>
                <a:rPr lang="en-US" altLang="zh-CN" smtClean="0"/>
                <a:t>w</a:t>
              </a:r>
              <a:r>
                <a:rPr lang="en-US" altLang="zh-CN" baseline="30000" smtClean="0"/>
                <a:t>3</a:t>
              </a:r>
              <a:endParaRPr lang="zh-CN" altLang="en-US" baseline="30000"/>
            </a:p>
          </p:txBody>
        </p:sp>
        <p:sp>
          <p:nvSpPr>
            <p:cNvPr id="356" name="TextBox 355"/>
            <p:cNvSpPr txBox="1"/>
            <p:nvPr/>
          </p:nvSpPr>
          <p:spPr>
            <a:xfrm>
              <a:off x="8316416" y="4139788"/>
              <a:ext cx="576064" cy="369332"/>
            </a:xfrm>
            <a:prstGeom prst="rect">
              <a:avLst/>
            </a:prstGeom>
            <a:noFill/>
          </p:spPr>
          <p:txBody>
            <a:bodyPr wrap="square" rtlCol="0">
              <a:spAutoFit/>
            </a:bodyPr>
            <a:lstStyle/>
            <a:p>
              <a:r>
                <a:rPr lang="en-US" altLang="zh-CN" smtClean="0"/>
                <a:t>u</a:t>
              </a:r>
              <a:r>
                <a:rPr lang="en-US" altLang="zh-CN" baseline="30000" smtClean="0"/>
                <a:t>3</a:t>
              </a:r>
              <a:endParaRPr lang="zh-CN" altLang="en-US" baseline="30000"/>
            </a:p>
          </p:txBody>
        </p:sp>
        <p:sp>
          <p:nvSpPr>
            <p:cNvPr id="357" name="TextBox 356"/>
            <p:cNvSpPr txBox="1"/>
            <p:nvPr/>
          </p:nvSpPr>
          <p:spPr>
            <a:xfrm>
              <a:off x="8316416" y="4499828"/>
              <a:ext cx="576064" cy="369332"/>
            </a:xfrm>
            <a:prstGeom prst="rect">
              <a:avLst/>
            </a:prstGeom>
            <a:noFill/>
          </p:spPr>
          <p:txBody>
            <a:bodyPr wrap="square" rtlCol="0">
              <a:spAutoFit/>
            </a:bodyPr>
            <a:lstStyle/>
            <a:p>
              <a:r>
                <a:rPr lang="en-US" altLang="zh-CN" smtClean="0"/>
                <a:t>v</a:t>
              </a:r>
              <a:r>
                <a:rPr lang="en-US" altLang="zh-CN" baseline="30000" smtClean="0"/>
                <a:t>3</a:t>
              </a:r>
              <a:endParaRPr lang="zh-CN" altLang="en-US" baseline="30000"/>
            </a:p>
          </p:txBody>
        </p:sp>
        <p:sp>
          <p:nvSpPr>
            <p:cNvPr id="358" name="TextBox 357"/>
            <p:cNvSpPr txBox="1"/>
            <p:nvPr/>
          </p:nvSpPr>
          <p:spPr>
            <a:xfrm>
              <a:off x="6084168" y="6381328"/>
              <a:ext cx="576064" cy="369332"/>
            </a:xfrm>
            <a:prstGeom prst="rect">
              <a:avLst/>
            </a:prstGeom>
            <a:noFill/>
          </p:spPr>
          <p:txBody>
            <a:bodyPr wrap="square" rtlCol="0">
              <a:spAutoFit/>
            </a:bodyPr>
            <a:lstStyle/>
            <a:p>
              <a:r>
                <a:rPr lang="en-US" altLang="zh-CN" smtClean="0"/>
                <a:t>y</a:t>
              </a:r>
              <a:endParaRPr lang="zh-CN" altLang="en-US" baseline="30000"/>
            </a:p>
          </p:txBody>
        </p:sp>
        <p:sp>
          <p:nvSpPr>
            <p:cNvPr id="359" name="TextBox 358"/>
            <p:cNvSpPr txBox="1"/>
            <p:nvPr/>
          </p:nvSpPr>
          <p:spPr>
            <a:xfrm>
              <a:off x="8316416" y="5301208"/>
              <a:ext cx="576064" cy="369332"/>
            </a:xfrm>
            <a:prstGeom prst="rect">
              <a:avLst/>
            </a:prstGeom>
            <a:noFill/>
          </p:spPr>
          <p:txBody>
            <a:bodyPr wrap="square" rtlCol="0">
              <a:spAutoFit/>
            </a:bodyPr>
            <a:lstStyle/>
            <a:p>
              <a:r>
                <a:rPr lang="en-US" altLang="zh-CN" smtClean="0"/>
                <a:t>u</a:t>
              </a:r>
              <a:r>
                <a:rPr lang="en-US" altLang="zh-CN" baseline="30000" smtClean="0"/>
                <a:t>4</a:t>
              </a:r>
              <a:endParaRPr lang="zh-CN" altLang="en-US" baseline="30000"/>
            </a:p>
          </p:txBody>
        </p:sp>
        <p:sp>
          <p:nvSpPr>
            <p:cNvPr id="360" name="TextBox 359"/>
            <p:cNvSpPr txBox="1"/>
            <p:nvPr/>
          </p:nvSpPr>
          <p:spPr>
            <a:xfrm>
              <a:off x="8316416" y="5764788"/>
              <a:ext cx="576064" cy="369332"/>
            </a:xfrm>
            <a:prstGeom prst="rect">
              <a:avLst/>
            </a:prstGeom>
            <a:noFill/>
          </p:spPr>
          <p:txBody>
            <a:bodyPr wrap="square" rtlCol="0">
              <a:spAutoFit/>
            </a:bodyPr>
            <a:lstStyle/>
            <a:p>
              <a:r>
                <a:rPr lang="en-US" altLang="zh-CN" smtClean="0"/>
                <a:t>v</a:t>
              </a:r>
              <a:r>
                <a:rPr lang="en-US" altLang="zh-CN" baseline="30000" smtClean="0"/>
                <a:t>4</a:t>
              </a:r>
              <a:endParaRPr lang="zh-CN" altLang="en-US" baseline="30000"/>
            </a:p>
          </p:txBody>
        </p:sp>
        <p:sp>
          <p:nvSpPr>
            <p:cNvPr id="361" name="TextBox 360"/>
            <p:cNvSpPr txBox="1"/>
            <p:nvPr/>
          </p:nvSpPr>
          <p:spPr>
            <a:xfrm>
              <a:off x="8316416" y="3717032"/>
              <a:ext cx="576064" cy="369332"/>
            </a:xfrm>
            <a:prstGeom prst="rect">
              <a:avLst/>
            </a:prstGeom>
            <a:noFill/>
          </p:spPr>
          <p:txBody>
            <a:bodyPr wrap="square" rtlCol="0">
              <a:spAutoFit/>
            </a:bodyPr>
            <a:lstStyle/>
            <a:p>
              <a:r>
                <a:rPr lang="en-US" altLang="zh-CN" smtClean="0"/>
                <a:t>w</a:t>
              </a:r>
              <a:r>
                <a:rPr lang="en-US" altLang="zh-CN" baseline="30000" smtClean="0"/>
                <a:t>2</a:t>
              </a:r>
              <a:endParaRPr lang="zh-CN" altLang="en-US" baseline="30000"/>
            </a:p>
          </p:txBody>
        </p:sp>
        <p:sp>
          <p:nvSpPr>
            <p:cNvPr id="362" name="TextBox 361"/>
            <p:cNvSpPr txBox="1"/>
            <p:nvPr/>
          </p:nvSpPr>
          <p:spPr>
            <a:xfrm>
              <a:off x="8316416" y="2996952"/>
              <a:ext cx="576064" cy="369332"/>
            </a:xfrm>
            <a:prstGeom prst="rect">
              <a:avLst/>
            </a:prstGeom>
            <a:noFill/>
          </p:spPr>
          <p:txBody>
            <a:bodyPr wrap="square" rtlCol="0">
              <a:spAutoFit/>
            </a:bodyPr>
            <a:lstStyle/>
            <a:p>
              <a:r>
                <a:rPr lang="en-US" altLang="zh-CN" smtClean="0"/>
                <a:t>u</a:t>
              </a:r>
              <a:r>
                <a:rPr lang="en-US" altLang="zh-CN" baseline="30000" smtClean="0"/>
                <a:t>2</a:t>
              </a:r>
              <a:endParaRPr lang="zh-CN" altLang="en-US" baseline="30000"/>
            </a:p>
          </p:txBody>
        </p:sp>
        <p:sp>
          <p:nvSpPr>
            <p:cNvPr id="363" name="TextBox 362"/>
            <p:cNvSpPr txBox="1"/>
            <p:nvPr/>
          </p:nvSpPr>
          <p:spPr>
            <a:xfrm>
              <a:off x="8316416" y="3356992"/>
              <a:ext cx="576064" cy="369332"/>
            </a:xfrm>
            <a:prstGeom prst="rect">
              <a:avLst/>
            </a:prstGeom>
            <a:noFill/>
          </p:spPr>
          <p:txBody>
            <a:bodyPr wrap="square" rtlCol="0">
              <a:spAutoFit/>
            </a:bodyPr>
            <a:lstStyle/>
            <a:p>
              <a:r>
                <a:rPr lang="en-US" altLang="zh-CN" smtClean="0"/>
                <a:t>v</a:t>
              </a:r>
              <a:r>
                <a:rPr lang="en-US" altLang="zh-CN" baseline="30000" smtClean="0"/>
                <a:t>2</a:t>
              </a:r>
              <a:endParaRPr lang="zh-CN" altLang="en-US" baseline="30000"/>
            </a:p>
          </p:txBody>
        </p:sp>
      </p:gr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0" y="0"/>
            <a:ext cx="5410200" cy="685800"/>
          </a:xfrm>
        </p:spPr>
        <p:txBody>
          <a:bodyPr>
            <a:normAutofit fontScale="90000"/>
          </a:bodyPr>
          <a:lstStyle/>
          <a:p>
            <a:r>
              <a:rPr lang="en-US" altLang="zh-CN" sz="4400"/>
              <a:t>AES</a:t>
            </a:r>
            <a:r>
              <a:rPr lang="zh-CN" altLang="en-US" sz="4400"/>
              <a:t>算法描述</a:t>
            </a:r>
          </a:p>
        </p:txBody>
      </p:sp>
      <p:sp>
        <p:nvSpPr>
          <p:cNvPr id="208899" name="Rectangle 3"/>
          <p:cNvSpPr>
            <a:spLocks noGrp="1" noChangeArrowheads="1"/>
          </p:cNvSpPr>
          <p:nvPr>
            <p:ph type="body" idx="1"/>
          </p:nvPr>
        </p:nvSpPr>
        <p:spPr>
          <a:xfrm>
            <a:off x="533400" y="762000"/>
            <a:ext cx="8001000" cy="6096000"/>
          </a:xfrm>
        </p:spPr>
        <p:txBody>
          <a:bodyPr/>
          <a:lstStyle/>
          <a:p>
            <a:pPr>
              <a:lnSpc>
                <a:spcPct val="90000"/>
              </a:lnSpc>
              <a:buFontTx/>
              <a:buNone/>
            </a:pPr>
            <a:r>
              <a:rPr lang="en-US" altLang="zh-CN" sz="2000">
                <a:sym typeface="ZapfDingbats" pitchFamily="82" charset="2"/>
              </a:rPr>
              <a:t>    Rijndael ( State,CipherKey)</a:t>
            </a:r>
          </a:p>
          <a:p>
            <a:pPr>
              <a:lnSpc>
                <a:spcPct val="90000"/>
              </a:lnSpc>
              <a:buFontTx/>
              <a:buNone/>
            </a:pPr>
            <a:r>
              <a:rPr lang="en-US" altLang="zh-CN" sz="2000">
                <a:sym typeface="ZapfDingbats" pitchFamily="82" charset="2"/>
              </a:rPr>
              <a:t>    {</a:t>
            </a:r>
          </a:p>
          <a:p>
            <a:pPr lvl="1">
              <a:lnSpc>
                <a:spcPct val="90000"/>
              </a:lnSpc>
              <a:buFontTx/>
              <a:buNone/>
            </a:pPr>
            <a:r>
              <a:rPr lang="en-US" altLang="zh-CN" sz="2000">
                <a:sym typeface="ZapfDingbats" pitchFamily="82" charset="2"/>
              </a:rPr>
              <a:t>   KeyExpansion(CipherKey,ExpandedKey);</a:t>
            </a:r>
          </a:p>
          <a:p>
            <a:pPr lvl="1">
              <a:lnSpc>
                <a:spcPct val="90000"/>
              </a:lnSpc>
              <a:buFontTx/>
              <a:buNone/>
            </a:pPr>
            <a:r>
              <a:rPr lang="en-US" altLang="zh-CN" sz="2000">
                <a:sym typeface="ZapfDingbats" pitchFamily="82" charset="2"/>
              </a:rPr>
              <a:t>   AddRoundKey(State, ExpandedKey[0]);</a:t>
            </a:r>
          </a:p>
          <a:p>
            <a:pPr lvl="1">
              <a:lnSpc>
                <a:spcPct val="90000"/>
              </a:lnSpc>
              <a:buFontTx/>
              <a:buNone/>
            </a:pPr>
            <a:r>
              <a:rPr lang="en-US" altLang="zh-CN" sz="2000">
                <a:sym typeface="ZapfDingbats" pitchFamily="82" charset="2"/>
              </a:rPr>
              <a:t>    for (i=1; i &lt;Nr;i ++)  Round(State, ExpandedKey[i]) ;</a:t>
            </a:r>
          </a:p>
          <a:p>
            <a:pPr lvl="1">
              <a:lnSpc>
                <a:spcPct val="90000"/>
              </a:lnSpc>
              <a:buFontTx/>
              <a:buNone/>
            </a:pPr>
            <a:r>
              <a:rPr lang="en-US" altLang="zh-CN" sz="2000">
                <a:sym typeface="ZapfDingbats" pitchFamily="82" charset="2"/>
              </a:rPr>
              <a:t>    FinalRound(State, ExpandedKey[Nr]) ;</a:t>
            </a:r>
          </a:p>
          <a:p>
            <a:pPr lvl="1">
              <a:lnSpc>
                <a:spcPct val="90000"/>
              </a:lnSpc>
              <a:buFontTx/>
              <a:buNone/>
            </a:pPr>
            <a:r>
              <a:rPr lang="en-US" altLang="zh-CN" sz="2000">
                <a:sym typeface="ZapfDingbats" pitchFamily="82" charset="2"/>
              </a:rPr>
              <a:t>}</a:t>
            </a:r>
          </a:p>
          <a:p>
            <a:pPr lvl="1">
              <a:lnSpc>
                <a:spcPct val="90000"/>
              </a:lnSpc>
              <a:buFontTx/>
              <a:buNone/>
            </a:pPr>
            <a:r>
              <a:rPr lang="en-US" altLang="zh-CN" sz="2000">
                <a:sym typeface="ZapfDingbats" pitchFamily="82" charset="2"/>
              </a:rPr>
              <a:t>Round(State, ExpandedKey[i]) {</a:t>
            </a:r>
          </a:p>
          <a:p>
            <a:pPr lvl="1">
              <a:lnSpc>
                <a:spcPct val="90000"/>
              </a:lnSpc>
              <a:buFontTx/>
              <a:buNone/>
            </a:pPr>
            <a:r>
              <a:rPr lang="en-US" altLang="zh-CN" sz="2000">
                <a:sym typeface="ZapfDingbats" pitchFamily="82" charset="2"/>
              </a:rPr>
              <a:t>		ByteSub(State);</a:t>
            </a:r>
          </a:p>
          <a:p>
            <a:pPr lvl="1">
              <a:lnSpc>
                <a:spcPct val="90000"/>
              </a:lnSpc>
              <a:buFontTx/>
              <a:buNone/>
            </a:pPr>
            <a:r>
              <a:rPr lang="en-US" altLang="zh-CN" sz="2000">
                <a:sym typeface="ZapfDingbats" pitchFamily="82" charset="2"/>
              </a:rPr>
              <a:t>		ShiftRow(State);</a:t>
            </a:r>
          </a:p>
          <a:p>
            <a:pPr lvl="1">
              <a:lnSpc>
                <a:spcPct val="90000"/>
              </a:lnSpc>
              <a:buFontTx/>
              <a:buNone/>
            </a:pPr>
            <a:r>
              <a:rPr lang="en-US" altLang="zh-CN" sz="2000">
                <a:sym typeface="ZapfDingbats" pitchFamily="82" charset="2"/>
              </a:rPr>
              <a:t>		MixColumn(State);</a:t>
            </a:r>
          </a:p>
          <a:p>
            <a:pPr lvl="1">
              <a:lnSpc>
                <a:spcPct val="90000"/>
              </a:lnSpc>
              <a:buFontTx/>
              <a:buNone/>
            </a:pPr>
            <a:r>
              <a:rPr lang="en-US" altLang="zh-CN" sz="2000">
                <a:sym typeface="ZapfDingbats" pitchFamily="82" charset="2"/>
              </a:rPr>
              <a:t>		AddRoundKey(State, ExpandedKey[i]); </a:t>
            </a:r>
            <a:br>
              <a:rPr lang="en-US" altLang="zh-CN" sz="2000">
                <a:sym typeface="ZapfDingbats" pitchFamily="82" charset="2"/>
              </a:rPr>
            </a:br>
            <a:r>
              <a:rPr lang="en-US" altLang="zh-CN" sz="2000">
                <a:sym typeface="ZapfDingbats" pitchFamily="82" charset="2"/>
              </a:rPr>
              <a:t>}</a:t>
            </a:r>
          </a:p>
          <a:p>
            <a:pPr lvl="1">
              <a:lnSpc>
                <a:spcPct val="90000"/>
              </a:lnSpc>
              <a:buFontTx/>
              <a:buNone/>
            </a:pPr>
            <a:r>
              <a:rPr lang="en-US" altLang="zh-CN" sz="2000">
                <a:sym typeface="ZapfDingbats" pitchFamily="82" charset="2"/>
              </a:rPr>
              <a:t>FinalRound(State,RoundKey) {</a:t>
            </a:r>
          </a:p>
          <a:p>
            <a:pPr lvl="1">
              <a:lnSpc>
                <a:spcPct val="90000"/>
              </a:lnSpc>
              <a:buFontTx/>
              <a:buNone/>
            </a:pPr>
            <a:r>
              <a:rPr lang="en-US" altLang="zh-CN" sz="2000">
                <a:sym typeface="ZapfDingbats" pitchFamily="82" charset="2"/>
              </a:rPr>
              <a:t>		ByteSub(State);</a:t>
            </a:r>
          </a:p>
          <a:p>
            <a:pPr lvl="1">
              <a:lnSpc>
                <a:spcPct val="90000"/>
              </a:lnSpc>
              <a:buFontTx/>
              <a:buNone/>
            </a:pPr>
            <a:r>
              <a:rPr lang="en-US" altLang="zh-CN" sz="2000">
                <a:sym typeface="ZapfDingbats" pitchFamily="82" charset="2"/>
              </a:rPr>
              <a:t>		ShiftRow(State);</a:t>
            </a:r>
          </a:p>
          <a:p>
            <a:pPr lvl="1">
              <a:lnSpc>
                <a:spcPct val="90000"/>
              </a:lnSpc>
              <a:buFontTx/>
              <a:buNone/>
            </a:pPr>
            <a:r>
              <a:rPr lang="en-US" altLang="zh-CN" sz="2000">
                <a:sym typeface="ZapfDingbats" pitchFamily="82" charset="2"/>
              </a:rPr>
              <a:t>		AddRoundKey(State, ExpandedKey[Nr]); </a:t>
            </a:r>
            <a:br>
              <a:rPr lang="en-US" altLang="zh-CN" sz="2000">
                <a:sym typeface="ZapfDingbats" pitchFamily="82" charset="2"/>
              </a:rPr>
            </a:br>
            <a:r>
              <a:rPr lang="en-US" altLang="zh-CN" sz="2000">
                <a:sym typeface="ZapfDingbats" pitchFamily="82" charset="2"/>
              </a:rPr>
              <a:t>}</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0" y="0"/>
            <a:ext cx="5410200" cy="685800"/>
          </a:xfrm>
        </p:spPr>
        <p:txBody>
          <a:bodyPr>
            <a:normAutofit fontScale="90000"/>
          </a:bodyPr>
          <a:lstStyle/>
          <a:p>
            <a:r>
              <a:rPr lang="zh-CN" altLang="en-US" sz="4400"/>
              <a:t>解密算法描述</a:t>
            </a:r>
          </a:p>
        </p:txBody>
      </p:sp>
      <p:sp>
        <p:nvSpPr>
          <p:cNvPr id="283651" name="Rectangle 3"/>
          <p:cNvSpPr>
            <a:spLocks noGrp="1" noChangeArrowheads="1"/>
          </p:cNvSpPr>
          <p:nvPr>
            <p:ph type="body" idx="1"/>
          </p:nvPr>
        </p:nvSpPr>
        <p:spPr>
          <a:xfrm>
            <a:off x="533400" y="762000"/>
            <a:ext cx="8001000" cy="5943600"/>
          </a:xfrm>
        </p:spPr>
        <p:txBody>
          <a:bodyPr/>
          <a:lstStyle/>
          <a:p>
            <a:pPr>
              <a:lnSpc>
                <a:spcPct val="90000"/>
              </a:lnSpc>
              <a:buFontTx/>
              <a:buNone/>
            </a:pPr>
            <a:r>
              <a:rPr lang="en-US" altLang="zh-CN" sz="2000">
                <a:sym typeface="ZapfDingbats" pitchFamily="82" charset="2"/>
              </a:rPr>
              <a:t>    InvRijndael ( State,CipherKey)</a:t>
            </a:r>
          </a:p>
          <a:p>
            <a:pPr>
              <a:lnSpc>
                <a:spcPct val="90000"/>
              </a:lnSpc>
              <a:buFontTx/>
              <a:buNone/>
            </a:pPr>
            <a:r>
              <a:rPr lang="en-US" altLang="zh-CN" sz="2000">
                <a:sym typeface="ZapfDingbats" pitchFamily="82" charset="2"/>
              </a:rPr>
              <a:t>    {</a:t>
            </a:r>
          </a:p>
          <a:p>
            <a:pPr lvl="1">
              <a:lnSpc>
                <a:spcPct val="90000"/>
              </a:lnSpc>
              <a:buFontTx/>
              <a:buNone/>
            </a:pPr>
            <a:r>
              <a:rPr lang="en-US" altLang="zh-CN" sz="2000">
                <a:sym typeface="ZapfDingbats" pitchFamily="82" charset="2"/>
              </a:rPr>
              <a:t>   KeyExpansion(CipherKey,ExpandedKey);</a:t>
            </a:r>
          </a:p>
          <a:p>
            <a:pPr lvl="1">
              <a:lnSpc>
                <a:spcPct val="90000"/>
              </a:lnSpc>
              <a:buFontTx/>
              <a:buNone/>
            </a:pPr>
            <a:r>
              <a:rPr lang="en-US" altLang="zh-CN" sz="2000">
                <a:sym typeface="ZapfDingbats" pitchFamily="82" charset="2"/>
              </a:rPr>
              <a:t>   AddRoundKey(State, ExpandedKey[Nr]);</a:t>
            </a:r>
          </a:p>
          <a:p>
            <a:pPr lvl="1">
              <a:lnSpc>
                <a:spcPct val="90000"/>
              </a:lnSpc>
              <a:buFontTx/>
              <a:buNone/>
            </a:pPr>
            <a:r>
              <a:rPr lang="en-US" altLang="zh-CN" sz="2000">
                <a:sym typeface="ZapfDingbats" pitchFamily="82" charset="2"/>
              </a:rPr>
              <a:t>    for (i=Nr-1; i &gt;0;i </a:t>
            </a:r>
            <a:r>
              <a:rPr lang="zh-CN" altLang="en-US" sz="2000">
                <a:sym typeface="ZapfDingbats" pitchFamily="82" charset="2"/>
              </a:rPr>
              <a:t>－－</a:t>
            </a:r>
            <a:r>
              <a:rPr lang="en-US" altLang="zh-CN" sz="2000">
                <a:sym typeface="ZapfDingbats" pitchFamily="82" charset="2"/>
              </a:rPr>
              <a:t>)  EqRound(State, ExpandedKey[i]) ;</a:t>
            </a:r>
          </a:p>
          <a:p>
            <a:pPr lvl="1">
              <a:lnSpc>
                <a:spcPct val="90000"/>
              </a:lnSpc>
              <a:buFontTx/>
              <a:buNone/>
            </a:pPr>
            <a:r>
              <a:rPr lang="en-US" altLang="zh-CN" sz="2000">
                <a:sym typeface="ZapfDingbats" pitchFamily="82" charset="2"/>
              </a:rPr>
              <a:t>    EqFinalRound(State, ExpandedKey[0]) ;</a:t>
            </a:r>
          </a:p>
          <a:p>
            <a:pPr lvl="1">
              <a:lnSpc>
                <a:spcPct val="90000"/>
              </a:lnSpc>
              <a:buFontTx/>
              <a:buNone/>
            </a:pPr>
            <a:r>
              <a:rPr lang="en-US" altLang="zh-CN" sz="2000">
                <a:sym typeface="ZapfDingbats" pitchFamily="82" charset="2"/>
              </a:rPr>
              <a:t>}</a:t>
            </a:r>
          </a:p>
          <a:p>
            <a:pPr lvl="1">
              <a:lnSpc>
                <a:spcPct val="90000"/>
              </a:lnSpc>
              <a:buFontTx/>
              <a:buNone/>
            </a:pPr>
            <a:r>
              <a:rPr lang="en-US" altLang="zh-CN" sz="2000">
                <a:sym typeface="ZapfDingbats" pitchFamily="82" charset="2"/>
              </a:rPr>
              <a:t>EqRound(State, ExpandedKey[i]) {</a:t>
            </a:r>
          </a:p>
          <a:p>
            <a:pPr lvl="1">
              <a:lnSpc>
                <a:spcPct val="90000"/>
              </a:lnSpc>
              <a:buFontTx/>
              <a:buNone/>
            </a:pPr>
            <a:r>
              <a:rPr lang="en-US" altLang="zh-CN" sz="2000">
                <a:sym typeface="ZapfDingbats" pitchFamily="82" charset="2"/>
              </a:rPr>
              <a:t>		InvByteSub(State);</a:t>
            </a:r>
          </a:p>
          <a:p>
            <a:pPr lvl="1">
              <a:lnSpc>
                <a:spcPct val="90000"/>
              </a:lnSpc>
              <a:buFontTx/>
              <a:buNone/>
            </a:pPr>
            <a:r>
              <a:rPr lang="en-US" altLang="zh-CN" sz="2000">
                <a:sym typeface="ZapfDingbats" pitchFamily="82" charset="2"/>
              </a:rPr>
              <a:t>		InvShiftRow(State);</a:t>
            </a:r>
          </a:p>
          <a:p>
            <a:pPr lvl="1">
              <a:lnSpc>
                <a:spcPct val="90000"/>
              </a:lnSpc>
              <a:buFontTx/>
              <a:buNone/>
            </a:pPr>
            <a:r>
              <a:rPr lang="en-US" altLang="zh-CN" sz="2000">
                <a:sym typeface="ZapfDingbats" pitchFamily="82" charset="2"/>
              </a:rPr>
              <a:t>		InvMixColumn(State);</a:t>
            </a:r>
          </a:p>
          <a:p>
            <a:pPr lvl="1">
              <a:lnSpc>
                <a:spcPct val="90000"/>
              </a:lnSpc>
              <a:buFontTx/>
              <a:buNone/>
            </a:pPr>
            <a:r>
              <a:rPr lang="en-US" altLang="zh-CN" sz="2000">
                <a:sym typeface="ZapfDingbats" pitchFamily="82" charset="2"/>
              </a:rPr>
              <a:t>		AddRoundKey(State, Inv_ExpandedKey[i]); </a:t>
            </a:r>
            <a:br>
              <a:rPr lang="en-US" altLang="zh-CN" sz="2000">
                <a:sym typeface="ZapfDingbats" pitchFamily="82" charset="2"/>
              </a:rPr>
            </a:br>
            <a:r>
              <a:rPr lang="en-US" altLang="zh-CN" sz="2000">
                <a:sym typeface="ZapfDingbats" pitchFamily="82" charset="2"/>
              </a:rPr>
              <a:t>}</a:t>
            </a:r>
          </a:p>
          <a:p>
            <a:pPr lvl="1">
              <a:lnSpc>
                <a:spcPct val="90000"/>
              </a:lnSpc>
              <a:buFontTx/>
              <a:buNone/>
            </a:pPr>
            <a:r>
              <a:rPr lang="en-US" altLang="zh-CN" sz="2000">
                <a:sym typeface="ZapfDingbats" pitchFamily="82" charset="2"/>
              </a:rPr>
              <a:t>EqFinalRound(State,RoundKey) {</a:t>
            </a:r>
          </a:p>
          <a:p>
            <a:pPr lvl="1">
              <a:lnSpc>
                <a:spcPct val="90000"/>
              </a:lnSpc>
              <a:buFontTx/>
              <a:buNone/>
            </a:pPr>
            <a:r>
              <a:rPr lang="en-US" altLang="zh-CN" sz="2000">
                <a:sym typeface="ZapfDingbats" pitchFamily="82" charset="2"/>
              </a:rPr>
              <a:t>		InvByteSub(State);</a:t>
            </a:r>
          </a:p>
          <a:p>
            <a:pPr lvl="1">
              <a:lnSpc>
                <a:spcPct val="90000"/>
              </a:lnSpc>
              <a:buFontTx/>
              <a:buNone/>
            </a:pPr>
            <a:r>
              <a:rPr lang="en-US" altLang="zh-CN" sz="2000">
                <a:sym typeface="ZapfDingbats" pitchFamily="82" charset="2"/>
              </a:rPr>
              <a:t>		InvShiftRow(State);</a:t>
            </a:r>
          </a:p>
          <a:p>
            <a:pPr lvl="1">
              <a:lnSpc>
                <a:spcPct val="90000"/>
              </a:lnSpc>
              <a:buFontTx/>
              <a:buNone/>
            </a:pPr>
            <a:r>
              <a:rPr lang="en-US" altLang="zh-CN" sz="2000">
                <a:sym typeface="ZapfDingbats" pitchFamily="82" charset="2"/>
              </a:rPr>
              <a:t>		AddRoundKey(State, ExpandedKey[0]); </a:t>
            </a:r>
            <a:br>
              <a:rPr lang="en-US" altLang="zh-CN" sz="2000">
                <a:sym typeface="ZapfDingbats" pitchFamily="82" charset="2"/>
              </a:rPr>
            </a:br>
            <a:r>
              <a:rPr lang="en-US" altLang="zh-CN" sz="2000">
                <a:sym typeface="ZapfDingbats" pitchFamily="82" charset="2"/>
              </a:rPr>
              <a:t>}</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AES</a:t>
            </a:r>
            <a:r>
              <a:rPr lang="zh-CN" altLang="en-US" smtClean="0"/>
              <a:t>算法结构</a:t>
            </a:r>
            <a:endParaRPr lang="zh-CN" altLang="en-US"/>
          </a:p>
        </p:txBody>
      </p:sp>
      <p:sp>
        <p:nvSpPr>
          <p:cNvPr id="4" name="矩形 3"/>
          <p:cNvSpPr/>
          <p:nvPr/>
        </p:nvSpPr>
        <p:spPr>
          <a:xfrm>
            <a:off x="2555776" y="1628800"/>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输入明文</a:t>
            </a:r>
            <a:r>
              <a:rPr lang="en-US" altLang="zh-CN" smtClean="0">
                <a:solidFill>
                  <a:schemeClr val="tx1"/>
                </a:solidFill>
              </a:rPr>
              <a:t>x(128</a:t>
            </a:r>
            <a:r>
              <a:rPr lang="zh-CN" altLang="en-US" smtClean="0">
                <a:solidFill>
                  <a:schemeClr val="tx1"/>
                </a:solidFill>
              </a:rPr>
              <a:t>位</a:t>
            </a:r>
            <a:r>
              <a:rPr lang="en-US" altLang="zh-CN" smtClean="0">
                <a:solidFill>
                  <a:schemeClr val="tx1"/>
                </a:solidFill>
              </a:rPr>
              <a:t>)</a:t>
            </a:r>
            <a:endParaRPr lang="zh-CN" altLang="en-US" smtClean="0">
              <a:solidFill>
                <a:schemeClr val="tx1"/>
              </a:solidFill>
            </a:endParaRPr>
          </a:p>
        </p:txBody>
      </p:sp>
      <p:sp>
        <p:nvSpPr>
          <p:cNvPr id="5" name="矩形 4"/>
          <p:cNvSpPr/>
          <p:nvPr/>
        </p:nvSpPr>
        <p:spPr>
          <a:xfrm>
            <a:off x="2555776" y="2204864"/>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与轮密钥异或</a:t>
            </a:r>
          </a:p>
        </p:txBody>
      </p:sp>
      <p:sp>
        <p:nvSpPr>
          <p:cNvPr id="6" name="矩形 5"/>
          <p:cNvSpPr/>
          <p:nvPr/>
        </p:nvSpPr>
        <p:spPr>
          <a:xfrm>
            <a:off x="2555776" y="2780928"/>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一轮迭代</a:t>
            </a:r>
            <a:r>
              <a:rPr lang="en-US" altLang="zh-CN" smtClean="0">
                <a:solidFill>
                  <a:schemeClr val="tx1"/>
                </a:solidFill>
              </a:rPr>
              <a:t>g</a:t>
            </a:r>
            <a:endParaRPr lang="zh-CN" altLang="en-US" smtClean="0">
              <a:solidFill>
                <a:schemeClr val="tx1"/>
              </a:solidFill>
            </a:endParaRPr>
          </a:p>
        </p:txBody>
      </p:sp>
      <p:sp>
        <p:nvSpPr>
          <p:cNvPr id="9" name="矩形 8"/>
          <p:cNvSpPr/>
          <p:nvPr/>
        </p:nvSpPr>
        <p:spPr>
          <a:xfrm>
            <a:off x="2555776" y="3717032"/>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a:t>
            </a:r>
            <a:r>
              <a:rPr lang="zh-CN" altLang="en-US" dirty="0" smtClean="0">
                <a:solidFill>
                  <a:schemeClr val="tx1"/>
                </a:solidFill>
              </a:rPr>
              <a:t>盒代换</a:t>
            </a:r>
          </a:p>
        </p:txBody>
      </p:sp>
      <p:sp>
        <p:nvSpPr>
          <p:cNvPr id="10" name="矩形 9"/>
          <p:cNvSpPr/>
          <p:nvPr/>
        </p:nvSpPr>
        <p:spPr>
          <a:xfrm>
            <a:off x="2555776" y="4293096"/>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行移位变换</a:t>
            </a:r>
          </a:p>
        </p:txBody>
      </p:sp>
      <p:sp>
        <p:nvSpPr>
          <p:cNvPr id="11" name="矩形 10"/>
          <p:cNvSpPr/>
          <p:nvPr/>
        </p:nvSpPr>
        <p:spPr>
          <a:xfrm>
            <a:off x="5868144" y="1628800"/>
            <a:ext cx="259228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密钥</a:t>
            </a:r>
            <a:r>
              <a:rPr lang="en-US" altLang="zh-CN" smtClean="0">
                <a:solidFill>
                  <a:schemeClr val="tx1"/>
                </a:solidFill>
              </a:rPr>
              <a:t>k(128/192/256</a:t>
            </a:r>
            <a:r>
              <a:rPr lang="zh-CN" altLang="en-US" smtClean="0">
                <a:solidFill>
                  <a:schemeClr val="tx1"/>
                </a:solidFill>
              </a:rPr>
              <a:t>位</a:t>
            </a:r>
            <a:r>
              <a:rPr lang="en-US" altLang="zh-CN" smtClean="0">
                <a:solidFill>
                  <a:schemeClr val="tx1"/>
                </a:solidFill>
              </a:rPr>
              <a:t>)</a:t>
            </a:r>
            <a:endParaRPr lang="zh-CN" altLang="en-US" smtClean="0">
              <a:solidFill>
                <a:schemeClr val="tx1"/>
              </a:solidFill>
            </a:endParaRPr>
          </a:p>
        </p:txBody>
      </p:sp>
      <p:sp>
        <p:nvSpPr>
          <p:cNvPr id="12" name="矩形 11"/>
          <p:cNvSpPr/>
          <p:nvPr/>
        </p:nvSpPr>
        <p:spPr>
          <a:xfrm>
            <a:off x="6372200" y="2204864"/>
            <a:ext cx="1584176" cy="3024336"/>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密钥编排算法</a:t>
            </a:r>
          </a:p>
        </p:txBody>
      </p:sp>
      <p:cxnSp>
        <p:nvCxnSpPr>
          <p:cNvPr id="14" name="直接箭头连接符 13"/>
          <p:cNvCxnSpPr>
            <a:stCxn id="4" idx="2"/>
            <a:endCxn id="5" idx="0"/>
          </p:cNvCxnSpPr>
          <p:nvPr/>
        </p:nvCxnSpPr>
        <p:spPr>
          <a:xfrm>
            <a:off x="3671900" y="1988840"/>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2"/>
            <a:endCxn id="6" idx="0"/>
          </p:cNvCxnSpPr>
          <p:nvPr/>
        </p:nvCxnSpPr>
        <p:spPr>
          <a:xfrm>
            <a:off x="3671900" y="2564904"/>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a:endCxn id="9" idx="0"/>
          </p:cNvCxnSpPr>
          <p:nvPr/>
        </p:nvCxnSpPr>
        <p:spPr>
          <a:xfrm>
            <a:off x="3671900" y="3140968"/>
            <a:ext cx="0"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2"/>
            <a:endCxn id="10" idx="0"/>
          </p:cNvCxnSpPr>
          <p:nvPr/>
        </p:nvCxnSpPr>
        <p:spPr>
          <a:xfrm>
            <a:off x="3671900" y="4077072"/>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1" idx="2"/>
          </p:cNvCxnSpPr>
          <p:nvPr/>
        </p:nvCxnSpPr>
        <p:spPr>
          <a:xfrm>
            <a:off x="7164288" y="1988840"/>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6" idx="3"/>
          </p:cNvCxnSpPr>
          <p:nvPr/>
        </p:nvCxnSpPr>
        <p:spPr>
          <a:xfrm flipH="1">
            <a:off x="4788024" y="2960948"/>
            <a:ext cx="158417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4788024" y="2420888"/>
            <a:ext cx="158417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a:off x="4788024" y="5085184"/>
            <a:ext cx="158417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076056" y="2636912"/>
            <a:ext cx="1008112" cy="338554"/>
          </a:xfrm>
          <a:prstGeom prst="rect">
            <a:avLst/>
          </a:prstGeom>
          <a:noFill/>
        </p:spPr>
        <p:txBody>
          <a:bodyPr wrap="square" rtlCol="0">
            <a:spAutoFit/>
          </a:bodyPr>
          <a:lstStyle/>
          <a:p>
            <a:r>
              <a:rPr lang="en-US" altLang="zh-CN" sz="1600" smtClean="0"/>
              <a:t>k</a:t>
            </a:r>
            <a:r>
              <a:rPr lang="en-US" altLang="zh-CN" sz="1600" baseline="30000" smtClean="0"/>
              <a:t>i</a:t>
            </a:r>
            <a:r>
              <a:rPr lang="en-US" altLang="zh-CN" sz="1600" smtClean="0"/>
              <a:t>(128</a:t>
            </a:r>
            <a:r>
              <a:rPr lang="zh-CN" altLang="en-US" sz="1600" smtClean="0"/>
              <a:t>位</a:t>
            </a:r>
            <a:r>
              <a:rPr lang="en-US" altLang="zh-CN" sz="1600" smtClean="0"/>
              <a:t>)</a:t>
            </a:r>
            <a:endParaRPr lang="zh-CN" altLang="en-US" sz="1600"/>
          </a:p>
        </p:txBody>
      </p:sp>
      <p:sp>
        <p:nvSpPr>
          <p:cNvPr id="47" name="TextBox 46"/>
          <p:cNvSpPr txBox="1"/>
          <p:nvPr/>
        </p:nvSpPr>
        <p:spPr>
          <a:xfrm>
            <a:off x="4932040" y="4746630"/>
            <a:ext cx="1368152" cy="338554"/>
          </a:xfrm>
          <a:prstGeom prst="rect">
            <a:avLst/>
          </a:prstGeom>
          <a:noFill/>
        </p:spPr>
        <p:txBody>
          <a:bodyPr wrap="square" rtlCol="0">
            <a:spAutoFit/>
          </a:bodyPr>
          <a:lstStyle/>
          <a:p>
            <a:r>
              <a:rPr lang="en-US" altLang="zh-CN" sz="1600" dirty="0" err="1" smtClean="0"/>
              <a:t>k</a:t>
            </a:r>
            <a:r>
              <a:rPr lang="en-US" altLang="zh-CN" sz="1600" baseline="30000" dirty="0" err="1" smtClean="0"/>
              <a:t>Nr</a:t>
            </a:r>
            <a:r>
              <a:rPr lang="en-US" altLang="zh-CN" sz="1600" dirty="0" smtClean="0"/>
              <a:t>(128</a:t>
            </a:r>
            <a:r>
              <a:rPr lang="zh-CN" altLang="en-US" sz="1600" dirty="0" smtClean="0"/>
              <a:t>位</a:t>
            </a:r>
            <a:r>
              <a:rPr lang="en-US" altLang="zh-CN" sz="1600" dirty="0" smtClean="0"/>
              <a:t>)</a:t>
            </a:r>
            <a:endParaRPr lang="zh-CN" altLang="en-US" sz="1600" dirty="0"/>
          </a:p>
        </p:txBody>
      </p:sp>
      <p:sp>
        <p:nvSpPr>
          <p:cNvPr id="48" name="TextBox 47"/>
          <p:cNvSpPr txBox="1"/>
          <p:nvPr/>
        </p:nvSpPr>
        <p:spPr>
          <a:xfrm>
            <a:off x="5076056" y="2082334"/>
            <a:ext cx="1008112" cy="338554"/>
          </a:xfrm>
          <a:prstGeom prst="rect">
            <a:avLst/>
          </a:prstGeom>
          <a:noFill/>
        </p:spPr>
        <p:txBody>
          <a:bodyPr wrap="square" rtlCol="0">
            <a:spAutoFit/>
          </a:bodyPr>
          <a:lstStyle/>
          <a:p>
            <a:r>
              <a:rPr lang="en-US" altLang="zh-CN" sz="1600" dirty="0" smtClean="0"/>
              <a:t>k</a:t>
            </a:r>
            <a:r>
              <a:rPr lang="en-US" altLang="zh-CN" sz="1600" baseline="30000" dirty="0" smtClean="0"/>
              <a:t>0</a:t>
            </a:r>
            <a:r>
              <a:rPr lang="en-US" altLang="zh-CN" sz="1600" dirty="0" smtClean="0"/>
              <a:t>(128</a:t>
            </a:r>
            <a:r>
              <a:rPr lang="zh-CN" altLang="en-US" sz="1600" dirty="0" smtClean="0"/>
              <a:t>位</a:t>
            </a:r>
            <a:r>
              <a:rPr lang="en-US" altLang="zh-CN" sz="1600" dirty="0" smtClean="0"/>
              <a:t>)</a:t>
            </a:r>
            <a:endParaRPr lang="zh-CN" altLang="en-US" sz="1600" dirty="0"/>
          </a:p>
        </p:txBody>
      </p:sp>
      <p:sp>
        <p:nvSpPr>
          <p:cNvPr id="50" name="矩形 49"/>
          <p:cNvSpPr/>
          <p:nvPr/>
        </p:nvSpPr>
        <p:spPr>
          <a:xfrm>
            <a:off x="2555776" y="2780928"/>
            <a:ext cx="2232248" cy="360040"/>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
        <p:nvSpPr>
          <p:cNvPr id="40" name="矩形 39"/>
          <p:cNvSpPr/>
          <p:nvPr/>
        </p:nvSpPr>
        <p:spPr>
          <a:xfrm>
            <a:off x="2555776" y="5445224"/>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输出密文</a:t>
            </a:r>
            <a:r>
              <a:rPr lang="en-US" altLang="zh-CN" smtClean="0">
                <a:solidFill>
                  <a:schemeClr val="tx1"/>
                </a:solidFill>
              </a:rPr>
              <a:t>y(128</a:t>
            </a:r>
            <a:r>
              <a:rPr lang="zh-CN" altLang="en-US" smtClean="0">
                <a:solidFill>
                  <a:schemeClr val="tx1"/>
                </a:solidFill>
              </a:rPr>
              <a:t>位</a:t>
            </a:r>
            <a:r>
              <a:rPr lang="en-US" altLang="zh-CN" smtClean="0">
                <a:solidFill>
                  <a:schemeClr val="tx1"/>
                </a:solidFill>
              </a:rPr>
              <a:t>)</a:t>
            </a:r>
            <a:endParaRPr lang="zh-CN" altLang="en-US" smtClean="0">
              <a:solidFill>
                <a:schemeClr val="tx1"/>
              </a:solidFill>
            </a:endParaRPr>
          </a:p>
        </p:txBody>
      </p:sp>
      <p:sp>
        <p:nvSpPr>
          <p:cNvPr id="41" name="矩形 40"/>
          <p:cNvSpPr/>
          <p:nvPr/>
        </p:nvSpPr>
        <p:spPr>
          <a:xfrm>
            <a:off x="2555776" y="4869160"/>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与轮密钥异或</a:t>
            </a:r>
          </a:p>
        </p:txBody>
      </p:sp>
      <p:cxnSp>
        <p:nvCxnSpPr>
          <p:cNvPr id="42" name="直接箭头连接符 41"/>
          <p:cNvCxnSpPr/>
          <p:nvPr/>
        </p:nvCxnSpPr>
        <p:spPr>
          <a:xfrm>
            <a:off x="3671900" y="5229200"/>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2166708" y="3501008"/>
            <a:ext cx="15121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2152756" y="2996952"/>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2152756" y="2982438"/>
            <a:ext cx="43204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123728" y="3140968"/>
            <a:ext cx="1440160" cy="369332"/>
          </a:xfrm>
          <a:prstGeom prst="rect">
            <a:avLst/>
          </a:prstGeom>
          <a:noFill/>
        </p:spPr>
        <p:txBody>
          <a:bodyPr wrap="square" rtlCol="0">
            <a:spAutoFit/>
          </a:bodyPr>
          <a:lstStyle/>
          <a:p>
            <a:pPr algn="r"/>
            <a:r>
              <a:rPr lang="zh-CN" altLang="en-US" smtClean="0"/>
              <a:t>循环</a:t>
            </a:r>
            <a:r>
              <a:rPr lang="en-US" altLang="zh-CN" smtClean="0"/>
              <a:t>Nr-1</a:t>
            </a:r>
            <a:r>
              <a:rPr lang="zh-CN" altLang="en-US" smtClean="0"/>
              <a:t>次</a:t>
            </a:r>
            <a:endParaRPr lang="zh-CN" altLang="en-US"/>
          </a:p>
        </p:txBody>
      </p:sp>
      <p:cxnSp>
        <p:nvCxnSpPr>
          <p:cNvPr id="58" name="直接箭头连接符 57"/>
          <p:cNvCxnSpPr/>
          <p:nvPr/>
        </p:nvCxnSpPr>
        <p:spPr>
          <a:xfrm>
            <a:off x="3671900" y="4653136"/>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AES</a:t>
            </a:r>
            <a:r>
              <a:rPr lang="zh-CN" altLang="en-US" smtClean="0"/>
              <a:t>算法结构</a:t>
            </a:r>
            <a:endParaRPr lang="zh-CN" altLang="en-US"/>
          </a:p>
        </p:txBody>
      </p:sp>
      <p:grpSp>
        <p:nvGrpSpPr>
          <p:cNvPr id="16" name="组合 15"/>
          <p:cNvGrpSpPr/>
          <p:nvPr/>
        </p:nvGrpSpPr>
        <p:grpSpPr>
          <a:xfrm>
            <a:off x="3275856" y="2276872"/>
            <a:ext cx="2232248" cy="3240360"/>
            <a:chOff x="3347864" y="2708920"/>
            <a:chExt cx="2232248" cy="3240360"/>
          </a:xfrm>
        </p:grpSpPr>
        <p:sp>
          <p:nvSpPr>
            <p:cNvPr id="4" name="矩形 3"/>
            <p:cNvSpPr/>
            <p:nvPr/>
          </p:nvSpPr>
          <p:spPr>
            <a:xfrm>
              <a:off x="3347864" y="2708920"/>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输入状态</a:t>
              </a:r>
              <a:r>
                <a:rPr lang="en-US" altLang="zh-CN" smtClean="0">
                  <a:solidFill>
                    <a:schemeClr val="tx1"/>
                  </a:solidFill>
                </a:rPr>
                <a:t>w</a:t>
              </a:r>
              <a:r>
                <a:rPr lang="en-US" altLang="zh-CN" baseline="30000" smtClean="0">
                  <a:solidFill>
                    <a:schemeClr val="tx1"/>
                  </a:solidFill>
                </a:rPr>
                <a:t>i-1</a:t>
              </a:r>
              <a:r>
                <a:rPr lang="en-US" altLang="zh-CN" smtClean="0">
                  <a:solidFill>
                    <a:schemeClr val="tx1"/>
                  </a:solidFill>
                </a:rPr>
                <a:t>(128</a:t>
              </a:r>
              <a:r>
                <a:rPr lang="zh-CN" altLang="en-US" smtClean="0">
                  <a:solidFill>
                    <a:schemeClr val="tx1"/>
                  </a:solidFill>
                </a:rPr>
                <a:t>位</a:t>
              </a:r>
              <a:r>
                <a:rPr lang="en-US" altLang="zh-CN" smtClean="0">
                  <a:solidFill>
                    <a:schemeClr val="tx1"/>
                  </a:solidFill>
                </a:rPr>
                <a:t>)</a:t>
              </a:r>
              <a:endParaRPr lang="zh-CN" altLang="en-US" smtClean="0">
                <a:solidFill>
                  <a:schemeClr val="tx1"/>
                </a:solidFill>
              </a:endParaRPr>
            </a:p>
          </p:txBody>
        </p:sp>
        <p:sp>
          <p:nvSpPr>
            <p:cNvPr id="5" name="矩形 4"/>
            <p:cNvSpPr/>
            <p:nvPr/>
          </p:nvSpPr>
          <p:spPr>
            <a:xfrm>
              <a:off x="3347864" y="3861048"/>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行移位变换</a:t>
              </a:r>
            </a:p>
          </p:txBody>
        </p:sp>
        <p:cxnSp>
          <p:nvCxnSpPr>
            <p:cNvPr id="6" name="直接箭头连接符 5"/>
            <p:cNvCxnSpPr/>
            <p:nvPr/>
          </p:nvCxnSpPr>
          <p:spPr>
            <a:xfrm>
              <a:off x="4463988" y="3068960"/>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347864" y="5589240"/>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输出状态</a:t>
              </a:r>
              <a:r>
                <a:rPr lang="en-US" altLang="zh-CN" smtClean="0">
                  <a:solidFill>
                    <a:schemeClr val="tx1"/>
                  </a:solidFill>
                </a:rPr>
                <a:t>w</a:t>
              </a:r>
              <a:r>
                <a:rPr lang="en-US" altLang="zh-CN" baseline="30000" smtClean="0">
                  <a:solidFill>
                    <a:schemeClr val="tx1"/>
                  </a:solidFill>
                </a:rPr>
                <a:t>i</a:t>
              </a:r>
              <a:r>
                <a:rPr lang="en-US" altLang="zh-CN" smtClean="0">
                  <a:solidFill>
                    <a:schemeClr val="tx1"/>
                  </a:solidFill>
                </a:rPr>
                <a:t>(128</a:t>
              </a:r>
              <a:r>
                <a:rPr lang="zh-CN" altLang="en-US" smtClean="0">
                  <a:solidFill>
                    <a:schemeClr val="tx1"/>
                  </a:solidFill>
                </a:rPr>
                <a:t>位</a:t>
              </a:r>
              <a:r>
                <a:rPr lang="en-US" altLang="zh-CN" smtClean="0">
                  <a:solidFill>
                    <a:schemeClr val="tx1"/>
                  </a:solidFill>
                </a:rPr>
                <a:t>)</a:t>
              </a:r>
              <a:endParaRPr lang="zh-CN" altLang="en-US" baseline="30000" smtClean="0">
                <a:solidFill>
                  <a:schemeClr val="tx1"/>
                </a:solidFill>
              </a:endParaRPr>
            </a:p>
          </p:txBody>
        </p:sp>
        <p:cxnSp>
          <p:nvCxnSpPr>
            <p:cNvPr id="8" name="直接箭头连接符 7"/>
            <p:cNvCxnSpPr/>
            <p:nvPr/>
          </p:nvCxnSpPr>
          <p:spPr>
            <a:xfrm>
              <a:off x="4463988" y="5373216"/>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463988" y="3645024"/>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347864" y="3284984"/>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a:t>
              </a:r>
              <a:r>
                <a:rPr lang="zh-CN" altLang="en-US" dirty="0" smtClean="0">
                  <a:solidFill>
                    <a:schemeClr val="tx1"/>
                  </a:solidFill>
                </a:rPr>
                <a:t>盒代换</a:t>
              </a:r>
            </a:p>
          </p:txBody>
        </p:sp>
        <p:sp>
          <p:nvSpPr>
            <p:cNvPr id="11" name="矩形 10"/>
            <p:cNvSpPr/>
            <p:nvPr/>
          </p:nvSpPr>
          <p:spPr>
            <a:xfrm>
              <a:off x="3347864" y="4437112"/>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列混合变换</a:t>
              </a:r>
            </a:p>
          </p:txBody>
        </p:sp>
        <p:cxnSp>
          <p:nvCxnSpPr>
            <p:cNvPr id="12" name="直接箭头连接符 11"/>
            <p:cNvCxnSpPr/>
            <p:nvPr/>
          </p:nvCxnSpPr>
          <p:spPr>
            <a:xfrm>
              <a:off x="4463988" y="4221088"/>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347864" y="5013176"/>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与轮密钥异或</a:t>
              </a:r>
            </a:p>
          </p:txBody>
        </p:sp>
        <p:cxnSp>
          <p:nvCxnSpPr>
            <p:cNvPr id="14" name="直接箭头连接符 13"/>
            <p:cNvCxnSpPr/>
            <p:nvPr/>
          </p:nvCxnSpPr>
          <p:spPr>
            <a:xfrm>
              <a:off x="4463988" y="4797152"/>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内容占位符 2"/>
          <p:cNvSpPr>
            <a:spLocks noGrp="1"/>
          </p:cNvSpPr>
          <p:nvPr>
            <p:ph idx="1"/>
          </p:nvPr>
        </p:nvSpPr>
        <p:spPr>
          <a:xfrm>
            <a:off x="642910" y="1571613"/>
            <a:ext cx="8229600" cy="642942"/>
          </a:xfrm>
        </p:spPr>
        <p:txBody>
          <a:bodyPr/>
          <a:lstStyle/>
          <a:p>
            <a:r>
              <a:rPr lang="zh-CN" altLang="en-US" dirty="0" smtClean="0"/>
              <a:t>一轮迭代过程</a:t>
            </a:r>
            <a:endParaRPr lang="zh-CN" altLang="en-US" dirty="0"/>
          </a:p>
        </p:txBody>
      </p:sp>
      <p:sp>
        <p:nvSpPr>
          <p:cNvPr id="17" name="矩形 16"/>
          <p:cNvSpPr/>
          <p:nvPr/>
        </p:nvSpPr>
        <p:spPr>
          <a:xfrm>
            <a:off x="3286116" y="2857496"/>
            <a:ext cx="2232248" cy="360040"/>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AES</a:t>
            </a:r>
            <a:r>
              <a:rPr lang="zh-CN" altLang="en-US" dirty="0" smtClean="0"/>
              <a:t>算法</a:t>
            </a:r>
            <a:r>
              <a:rPr lang="en-US" altLang="zh-CN" dirty="0" smtClean="0"/>
              <a:t>S</a:t>
            </a:r>
            <a:r>
              <a:rPr lang="zh-CN" altLang="en-US" dirty="0" smtClean="0"/>
              <a:t>盒代换</a:t>
            </a:r>
            <a:endParaRPr lang="zh-CN" altLang="en-US" dirty="0"/>
          </a:p>
        </p:txBody>
      </p:sp>
      <p:sp>
        <p:nvSpPr>
          <p:cNvPr id="3" name="内容占位符 2"/>
          <p:cNvSpPr>
            <a:spLocks noGrp="1"/>
          </p:cNvSpPr>
          <p:nvPr>
            <p:ph idx="1"/>
          </p:nvPr>
        </p:nvSpPr>
        <p:spPr>
          <a:xfrm>
            <a:off x="457200" y="1600201"/>
            <a:ext cx="8229600" cy="4493096"/>
          </a:xfrm>
        </p:spPr>
        <p:txBody>
          <a:bodyPr/>
          <a:lstStyle/>
          <a:p>
            <a:r>
              <a:rPr lang="zh-CN" altLang="en-US" smtClean="0"/>
              <a:t>以字节为单位处理</a:t>
            </a:r>
            <a:r>
              <a:rPr lang="en-US" altLang="zh-CN" smtClean="0"/>
              <a:t>128</a:t>
            </a:r>
            <a:r>
              <a:rPr lang="zh-CN" altLang="en-US" smtClean="0"/>
              <a:t>位状态值，即将状态值看做</a:t>
            </a:r>
            <a:r>
              <a:rPr lang="en-US" altLang="zh-CN" smtClean="0"/>
              <a:t>16</a:t>
            </a:r>
            <a:r>
              <a:rPr lang="zh-CN" altLang="en-US" smtClean="0"/>
              <a:t>个字节。如明文</a:t>
            </a:r>
            <a:r>
              <a:rPr lang="en-US" altLang="zh-CN" smtClean="0"/>
              <a:t>x=x</a:t>
            </a:r>
            <a:r>
              <a:rPr lang="en-US" altLang="zh-CN" baseline="-25000" smtClean="0"/>
              <a:t>0</a:t>
            </a:r>
            <a:r>
              <a:rPr lang="en-US" altLang="zh-CN" smtClean="0"/>
              <a:t>x</a:t>
            </a:r>
            <a:r>
              <a:rPr lang="en-US" altLang="zh-CN" baseline="-25000" smtClean="0"/>
              <a:t>1</a:t>
            </a:r>
            <a:r>
              <a:rPr lang="en-US" altLang="zh-CN" smtClean="0"/>
              <a:t>...x</a:t>
            </a:r>
            <a:r>
              <a:rPr lang="en-US" altLang="zh-CN" baseline="-25000" smtClean="0"/>
              <a:t>15</a:t>
            </a:r>
            <a:r>
              <a:rPr lang="zh-CN" altLang="en-US" smtClean="0"/>
              <a:t>，</a:t>
            </a:r>
            <a:r>
              <a:rPr lang="en-US" altLang="zh-CN" smtClean="0"/>
              <a:t>x</a:t>
            </a:r>
            <a:r>
              <a:rPr lang="en-US" altLang="zh-CN" baseline="-25000" smtClean="0"/>
              <a:t>i</a:t>
            </a:r>
            <a:r>
              <a:rPr lang="zh-CN" altLang="en-US" smtClean="0"/>
              <a:t>长度为</a:t>
            </a:r>
            <a:r>
              <a:rPr lang="en-US" altLang="zh-CN" smtClean="0"/>
              <a:t>8</a:t>
            </a:r>
            <a:r>
              <a:rPr lang="zh-CN" altLang="en-US" smtClean="0"/>
              <a:t>位，用一个</a:t>
            </a:r>
            <a:r>
              <a:rPr lang="en-US" altLang="zh-CN" smtClean="0"/>
              <a:t>4×4</a:t>
            </a:r>
            <a:r>
              <a:rPr lang="zh-CN" altLang="en-US" smtClean="0"/>
              <a:t>矩阵表示为</a:t>
            </a:r>
            <a:endParaRPr lang="zh-CN" altLang="en-US"/>
          </a:p>
        </p:txBody>
      </p:sp>
      <p:graphicFrame>
        <p:nvGraphicFramePr>
          <p:cNvPr id="4" name="表格 3"/>
          <p:cNvGraphicFramePr>
            <a:graphicFrameLocks noGrp="1"/>
          </p:cNvGraphicFramePr>
          <p:nvPr/>
        </p:nvGraphicFramePr>
        <p:xfrm>
          <a:off x="1403648" y="3356992"/>
          <a:ext cx="2376264" cy="2232248"/>
        </p:xfrm>
        <a:graphic>
          <a:graphicData uri="http://schemas.openxmlformats.org/drawingml/2006/table">
            <a:tbl>
              <a:tblPr firstRow="1" bandRow="1">
                <a:tableStyleId>{5940675A-B579-460E-94D1-54222C63F5DA}</a:tableStyleId>
              </a:tblPr>
              <a:tblGrid>
                <a:gridCol w="594066"/>
                <a:gridCol w="594066"/>
                <a:gridCol w="594066"/>
                <a:gridCol w="594066"/>
              </a:tblGrid>
              <a:tr h="558062">
                <a:tc>
                  <a:txBody>
                    <a:bodyPr/>
                    <a:lstStyle/>
                    <a:p>
                      <a:r>
                        <a:rPr lang="en-US" altLang="zh-CN" sz="2000" smtClean="0"/>
                        <a:t>x</a:t>
                      </a:r>
                      <a:r>
                        <a:rPr lang="en-US" altLang="zh-CN" sz="2000" baseline="-25000" smtClean="0"/>
                        <a:t>0</a:t>
                      </a:r>
                      <a:endParaRPr lang="zh-CN" altLang="en-US" sz="2000" baseline="-25000"/>
                    </a:p>
                  </a:txBody>
                  <a:tcPr anchor="ctr" anchorCtr="1"/>
                </a:tc>
                <a:tc>
                  <a:txBody>
                    <a:bodyPr/>
                    <a:lstStyle/>
                    <a:p>
                      <a:r>
                        <a:rPr lang="en-US" altLang="zh-CN" sz="2000" smtClean="0"/>
                        <a:t>x</a:t>
                      </a:r>
                      <a:r>
                        <a:rPr lang="en-US" altLang="zh-CN" sz="2000" baseline="-25000" smtClean="0"/>
                        <a:t>4</a:t>
                      </a:r>
                      <a:endParaRPr lang="zh-CN" altLang="en-US" sz="2000" baseline="-25000"/>
                    </a:p>
                  </a:txBody>
                  <a:tcPr anchor="ctr" anchorCtr="1"/>
                </a:tc>
                <a:tc>
                  <a:txBody>
                    <a:bodyPr/>
                    <a:lstStyle/>
                    <a:p>
                      <a:r>
                        <a:rPr lang="en-US" altLang="zh-CN" sz="2000" smtClean="0"/>
                        <a:t>x</a:t>
                      </a:r>
                      <a:r>
                        <a:rPr lang="en-US" altLang="zh-CN" sz="2000" baseline="-25000" smtClean="0"/>
                        <a:t>8</a:t>
                      </a:r>
                      <a:endParaRPr lang="zh-CN" altLang="en-US" sz="2000" baseline="-25000"/>
                    </a:p>
                  </a:txBody>
                  <a:tcPr anchor="ctr" anchorCtr="1"/>
                </a:tc>
                <a:tc>
                  <a:txBody>
                    <a:bodyPr/>
                    <a:lstStyle/>
                    <a:p>
                      <a:r>
                        <a:rPr lang="en-US" altLang="zh-CN" sz="2000" smtClean="0"/>
                        <a:t>x</a:t>
                      </a:r>
                      <a:r>
                        <a:rPr lang="en-US" altLang="zh-CN" sz="2000" baseline="-25000" smtClean="0"/>
                        <a:t>12</a:t>
                      </a:r>
                      <a:endParaRPr lang="zh-CN" altLang="en-US" sz="2000" baseline="-25000"/>
                    </a:p>
                  </a:txBody>
                  <a:tcPr anchor="ctr" anchorCtr="1"/>
                </a:tc>
              </a:tr>
              <a:tr h="558062">
                <a:tc>
                  <a:txBody>
                    <a:bodyPr/>
                    <a:lstStyle/>
                    <a:p>
                      <a:r>
                        <a:rPr lang="en-US" altLang="zh-CN" sz="2000" smtClean="0"/>
                        <a:t>x</a:t>
                      </a:r>
                      <a:r>
                        <a:rPr lang="en-US" altLang="zh-CN" sz="2000" baseline="-25000" smtClean="0"/>
                        <a:t>1</a:t>
                      </a:r>
                      <a:endParaRPr lang="zh-CN" altLang="en-US" sz="2000" baseline="-25000"/>
                    </a:p>
                  </a:txBody>
                  <a:tcPr anchor="ctr" anchorCtr="1"/>
                </a:tc>
                <a:tc>
                  <a:txBody>
                    <a:bodyPr/>
                    <a:lstStyle/>
                    <a:p>
                      <a:r>
                        <a:rPr lang="en-US" altLang="zh-CN" sz="2000" smtClean="0"/>
                        <a:t>x</a:t>
                      </a:r>
                      <a:r>
                        <a:rPr lang="en-US" altLang="zh-CN" sz="2000" baseline="-25000" smtClean="0"/>
                        <a:t>5</a:t>
                      </a:r>
                      <a:endParaRPr lang="zh-CN" altLang="en-US" sz="2000" baseline="-25000"/>
                    </a:p>
                  </a:txBody>
                  <a:tcPr anchor="ctr" anchorCtr="1"/>
                </a:tc>
                <a:tc>
                  <a:txBody>
                    <a:bodyPr/>
                    <a:lstStyle/>
                    <a:p>
                      <a:r>
                        <a:rPr lang="en-US" altLang="zh-CN" sz="2000" smtClean="0"/>
                        <a:t>x</a:t>
                      </a:r>
                      <a:r>
                        <a:rPr lang="en-US" altLang="zh-CN" sz="2000" baseline="-25000" smtClean="0"/>
                        <a:t>9</a:t>
                      </a:r>
                      <a:endParaRPr lang="zh-CN" altLang="en-US" sz="2000" baseline="-25000"/>
                    </a:p>
                  </a:txBody>
                  <a:tcPr anchor="ctr" anchorCtr="1"/>
                </a:tc>
                <a:tc>
                  <a:txBody>
                    <a:bodyPr/>
                    <a:lstStyle/>
                    <a:p>
                      <a:r>
                        <a:rPr lang="en-US" altLang="zh-CN" sz="2000" smtClean="0"/>
                        <a:t>x</a:t>
                      </a:r>
                      <a:r>
                        <a:rPr lang="en-US" altLang="zh-CN" sz="2000" baseline="-25000" smtClean="0"/>
                        <a:t>13</a:t>
                      </a:r>
                      <a:endParaRPr lang="zh-CN" altLang="en-US" sz="2000" baseline="-25000"/>
                    </a:p>
                  </a:txBody>
                  <a:tcPr anchor="ctr" anchorCtr="1"/>
                </a:tc>
              </a:tr>
              <a:tr h="558062">
                <a:tc>
                  <a:txBody>
                    <a:bodyPr/>
                    <a:lstStyle/>
                    <a:p>
                      <a:r>
                        <a:rPr lang="en-US" altLang="zh-CN" sz="2000" smtClean="0"/>
                        <a:t>x</a:t>
                      </a:r>
                      <a:r>
                        <a:rPr lang="en-US" altLang="zh-CN" sz="2000" baseline="-25000" smtClean="0"/>
                        <a:t>2</a:t>
                      </a:r>
                      <a:endParaRPr lang="zh-CN" altLang="en-US" sz="2000" baseline="-25000"/>
                    </a:p>
                  </a:txBody>
                  <a:tcPr anchor="ctr" anchorCtr="1"/>
                </a:tc>
                <a:tc>
                  <a:txBody>
                    <a:bodyPr/>
                    <a:lstStyle/>
                    <a:p>
                      <a:r>
                        <a:rPr lang="en-US" altLang="zh-CN" sz="2000" smtClean="0"/>
                        <a:t>x</a:t>
                      </a:r>
                      <a:r>
                        <a:rPr lang="en-US" altLang="zh-CN" sz="2000" baseline="-25000" smtClean="0"/>
                        <a:t>6</a:t>
                      </a:r>
                      <a:endParaRPr lang="zh-CN" altLang="en-US" sz="2000" baseline="-25000"/>
                    </a:p>
                  </a:txBody>
                  <a:tcPr anchor="ctr" anchorCtr="1"/>
                </a:tc>
                <a:tc>
                  <a:txBody>
                    <a:bodyPr/>
                    <a:lstStyle/>
                    <a:p>
                      <a:r>
                        <a:rPr lang="en-US" altLang="zh-CN" sz="2000" smtClean="0"/>
                        <a:t>x</a:t>
                      </a:r>
                      <a:r>
                        <a:rPr lang="en-US" altLang="zh-CN" sz="2000" baseline="-25000" smtClean="0"/>
                        <a:t>10</a:t>
                      </a:r>
                      <a:endParaRPr lang="zh-CN" altLang="en-US" sz="2000" baseline="-25000"/>
                    </a:p>
                  </a:txBody>
                  <a:tcPr anchor="ctr" anchorCtr="1"/>
                </a:tc>
                <a:tc>
                  <a:txBody>
                    <a:bodyPr/>
                    <a:lstStyle/>
                    <a:p>
                      <a:r>
                        <a:rPr lang="en-US" altLang="zh-CN" sz="2000" smtClean="0"/>
                        <a:t>x</a:t>
                      </a:r>
                      <a:r>
                        <a:rPr lang="en-US" altLang="zh-CN" sz="2000" baseline="-25000" smtClean="0"/>
                        <a:t>14</a:t>
                      </a:r>
                      <a:endParaRPr lang="zh-CN" altLang="en-US" sz="2000" baseline="-25000"/>
                    </a:p>
                  </a:txBody>
                  <a:tcPr anchor="ctr" anchorCtr="1"/>
                </a:tc>
              </a:tr>
              <a:tr h="558062">
                <a:tc>
                  <a:txBody>
                    <a:bodyPr/>
                    <a:lstStyle/>
                    <a:p>
                      <a:r>
                        <a:rPr lang="en-US" altLang="zh-CN" sz="2000" smtClean="0"/>
                        <a:t>x</a:t>
                      </a:r>
                      <a:r>
                        <a:rPr lang="en-US" altLang="zh-CN" sz="2000" baseline="-25000" smtClean="0"/>
                        <a:t>3</a:t>
                      </a:r>
                      <a:endParaRPr lang="zh-CN" altLang="en-US" sz="2000" baseline="-25000"/>
                    </a:p>
                  </a:txBody>
                  <a:tcPr anchor="ctr" anchorCtr="1"/>
                </a:tc>
                <a:tc>
                  <a:txBody>
                    <a:bodyPr/>
                    <a:lstStyle/>
                    <a:p>
                      <a:r>
                        <a:rPr lang="en-US" altLang="zh-CN" sz="2000" smtClean="0"/>
                        <a:t>x</a:t>
                      </a:r>
                      <a:r>
                        <a:rPr lang="en-US" altLang="zh-CN" sz="2000" baseline="-25000" smtClean="0"/>
                        <a:t>7</a:t>
                      </a:r>
                      <a:endParaRPr lang="zh-CN" altLang="en-US" sz="2000" baseline="-25000"/>
                    </a:p>
                  </a:txBody>
                  <a:tcPr anchor="ctr" anchorCtr="1"/>
                </a:tc>
                <a:tc>
                  <a:txBody>
                    <a:bodyPr/>
                    <a:lstStyle/>
                    <a:p>
                      <a:r>
                        <a:rPr lang="en-US" altLang="zh-CN" sz="2000" smtClean="0"/>
                        <a:t>x</a:t>
                      </a:r>
                      <a:r>
                        <a:rPr lang="en-US" altLang="zh-CN" sz="2000" baseline="-25000" smtClean="0"/>
                        <a:t>11</a:t>
                      </a:r>
                      <a:endParaRPr lang="zh-CN" altLang="en-US" sz="2000" baseline="-25000"/>
                    </a:p>
                  </a:txBody>
                  <a:tcPr anchor="ctr" anchorCtr="1"/>
                </a:tc>
                <a:tc>
                  <a:txBody>
                    <a:bodyPr/>
                    <a:lstStyle/>
                    <a:p>
                      <a:r>
                        <a:rPr lang="en-US" altLang="zh-CN" sz="2000" smtClean="0"/>
                        <a:t>x</a:t>
                      </a:r>
                      <a:r>
                        <a:rPr lang="en-US" altLang="zh-CN" sz="2000" baseline="-25000" smtClean="0"/>
                        <a:t>15</a:t>
                      </a:r>
                      <a:endParaRPr lang="zh-CN" altLang="en-US" sz="2000" baseline="-25000"/>
                    </a:p>
                  </a:txBody>
                  <a:tcPr anchor="ctr" anchorCtr="1"/>
                </a:tc>
              </a:tr>
            </a:tbl>
          </a:graphicData>
        </a:graphic>
      </p:graphicFrame>
      <p:graphicFrame>
        <p:nvGraphicFramePr>
          <p:cNvPr id="5" name="表格 4"/>
          <p:cNvGraphicFramePr>
            <a:graphicFrameLocks noGrp="1"/>
          </p:cNvGraphicFramePr>
          <p:nvPr/>
        </p:nvGraphicFramePr>
        <p:xfrm>
          <a:off x="5076056" y="3356992"/>
          <a:ext cx="2376264" cy="2232248"/>
        </p:xfrm>
        <a:graphic>
          <a:graphicData uri="http://schemas.openxmlformats.org/drawingml/2006/table">
            <a:tbl>
              <a:tblPr firstRow="1" bandRow="1">
                <a:tableStyleId>{5940675A-B579-460E-94D1-54222C63F5DA}</a:tableStyleId>
              </a:tblPr>
              <a:tblGrid>
                <a:gridCol w="594066"/>
                <a:gridCol w="594066"/>
                <a:gridCol w="594066"/>
                <a:gridCol w="594066"/>
              </a:tblGrid>
              <a:tr h="558062">
                <a:tc>
                  <a:txBody>
                    <a:bodyPr/>
                    <a:lstStyle/>
                    <a:p>
                      <a:r>
                        <a:rPr lang="en-US" altLang="zh-CN" sz="2000" smtClean="0"/>
                        <a:t>S</a:t>
                      </a:r>
                      <a:r>
                        <a:rPr lang="en-US" altLang="zh-CN" sz="2000" baseline="-25000" smtClean="0"/>
                        <a:t>0,0</a:t>
                      </a:r>
                      <a:endParaRPr lang="zh-CN" altLang="en-US" sz="2000" baseline="-25000"/>
                    </a:p>
                  </a:txBody>
                  <a:tcPr anchor="ctr" anchorCtr="1"/>
                </a:tc>
                <a:tc>
                  <a:txBody>
                    <a:bodyPr/>
                    <a:lstStyle/>
                    <a:p>
                      <a:r>
                        <a:rPr lang="en-US" altLang="zh-CN" sz="2000" smtClean="0"/>
                        <a:t>S</a:t>
                      </a:r>
                      <a:r>
                        <a:rPr lang="en-US" altLang="zh-CN" sz="2000" baseline="-25000" smtClean="0"/>
                        <a:t>0,1</a:t>
                      </a:r>
                      <a:endParaRPr lang="zh-CN" altLang="en-US" sz="2000" baseline="-25000"/>
                    </a:p>
                  </a:txBody>
                  <a:tcPr anchor="ctr" anchorCtr="1"/>
                </a:tc>
                <a:tc>
                  <a:txBody>
                    <a:bodyPr/>
                    <a:lstStyle/>
                    <a:p>
                      <a:r>
                        <a:rPr lang="en-US" altLang="zh-CN" sz="2000" smtClean="0"/>
                        <a:t>S</a:t>
                      </a:r>
                      <a:r>
                        <a:rPr lang="en-US" altLang="zh-CN" sz="2000" baseline="-25000" smtClean="0"/>
                        <a:t>0,2</a:t>
                      </a:r>
                      <a:endParaRPr lang="zh-CN" altLang="en-US" sz="2000" baseline="-25000"/>
                    </a:p>
                  </a:txBody>
                  <a:tcPr anchor="ctr" anchorCtr="1"/>
                </a:tc>
                <a:tc>
                  <a:txBody>
                    <a:bodyPr/>
                    <a:lstStyle/>
                    <a:p>
                      <a:r>
                        <a:rPr lang="en-US" altLang="zh-CN" sz="2000" smtClean="0"/>
                        <a:t>S</a:t>
                      </a:r>
                      <a:r>
                        <a:rPr lang="en-US" altLang="zh-CN" sz="2000" baseline="-25000" smtClean="0"/>
                        <a:t>0,3</a:t>
                      </a:r>
                      <a:endParaRPr lang="zh-CN" altLang="en-US" sz="2000" baseline="-25000"/>
                    </a:p>
                  </a:txBody>
                  <a:tcPr anchor="ctr" anchorCtr="1"/>
                </a:tc>
              </a:tr>
              <a:tr h="558062">
                <a:tc>
                  <a:txBody>
                    <a:bodyPr/>
                    <a:lstStyle/>
                    <a:p>
                      <a:r>
                        <a:rPr lang="en-US" altLang="zh-CN" sz="2000" smtClean="0"/>
                        <a:t>S</a:t>
                      </a:r>
                      <a:r>
                        <a:rPr lang="en-US" altLang="zh-CN" sz="2000" baseline="-25000" smtClean="0"/>
                        <a:t>1,0</a:t>
                      </a:r>
                      <a:endParaRPr lang="zh-CN" altLang="en-US" sz="2000" baseline="-25000"/>
                    </a:p>
                  </a:txBody>
                  <a:tcPr anchor="ctr" anchorCtr="1"/>
                </a:tc>
                <a:tc>
                  <a:txBody>
                    <a:bodyPr/>
                    <a:lstStyle/>
                    <a:p>
                      <a:r>
                        <a:rPr lang="en-US" altLang="zh-CN" sz="2000" smtClean="0"/>
                        <a:t>S</a:t>
                      </a:r>
                      <a:r>
                        <a:rPr lang="en-US" altLang="zh-CN" sz="2000" baseline="-25000" smtClean="0"/>
                        <a:t>1,1</a:t>
                      </a:r>
                      <a:endParaRPr lang="zh-CN" altLang="en-US" sz="2000" baseline="-25000"/>
                    </a:p>
                  </a:txBody>
                  <a:tcPr anchor="ctr" anchorCtr="1"/>
                </a:tc>
                <a:tc>
                  <a:txBody>
                    <a:bodyPr/>
                    <a:lstStyle/>
                    <a:p>
                      <a:r>
                        <a:rPr lang="en-US" altLang="zh-CN" sz="2000" smtClean="0"/>
                        <a:t>S</a:t>
                      </a:r>
                      <a:r>
                        <a:rPr lang="en-US" altLang="zh-CN" sz="2000" baseline="-25000" smtClean="0"/>
                        <a:t>1,2</a:t>
                      </a:r>
                      <a:endParaRPr lang="zh-CN" altLang="en-US" sz="2000" baseline="-25000"/>
                    </a:p>
                  </a:txBody>
                  <a:tcPr anchor="ctr" anchorCtr="1"/>
                </a:tc>
                <a:tc>
                  <a:txBody>
                    <a:bodyPr/>
                    <a:lstStyle/>
                    <a:p>
                      <a:r>
                        <a:rPr lang="en-US" altLang="zh-CN" sz="2000" smtClean="0"/>
                        <a:t>S</a:t>
                      </a:r>
                      <a:r>
                        <a:rPr lang="en-US" altLang="zh-CN" sz="2000" baseline="-25000" smtClean="0"/>
                        <a:t>1,3</a:t>
                      </a:r>
                      <a:endParaRPr lang="zh-CN" altLang="en-US" sz="2000" baseline="-25000"/>
                    </a:p>
                  </a:txBody>
                  <a:tcPr anchor="ctr" anchorCtr="1"/>
                </a:tc>
              </a:tr>
              <a:tr h="558062">
                <a:tc>
                  <a:txBody>
                    <a:bodyPr/>
                    <a:lstStyle/>
                    <a:p>
                      <a:r>
                        <a:rPr lang="en-US" altLang="zh-CN" sz="2000" smtClean="0"/>
                        <a:t>S</a:t>
                      </a:r>
                      <a:r>
                        <a:rPr lang="en-US" altLang="zh-CN" sz="2000" baseline="-25000" smtClean="0"/>
                        <a:t>2,0</a:t>
                      </a:r>
                      <a:endParaRPr lang="zh-CN" altLang="en-US" sz="2000" baseline="-25000"/>
                    </a:p>
                  </a:txBody>
                  <a:tcPr anchor="ctr" anchorCtr="1"/>
                </a:tc>
                <a:tc>
                  <a:txBody>
                    <a:bodyPr/>
                    <a:lstStyle/>
                    <a:p>
                      <a:r>
                        <a:rPr lang="en-US" altLang="zh-CN" sz="2000" smtClean="0"/>
                        <a:t>S</a:t>
                      </a:r>
                      <a:r>
                        <a:rPr lang="en-US" altLang="zh-CN" sz="2000" baseline="-25000" smtClean="0"/>
                        <a:t>2,1</a:t>
                      </a:r>
                      <a:endParaRPr lang="zh-CN" altLang="en-US" sz="2000" baseline="-25000"/>
                    </a:p>
                  </a:txBody>
                  <a:tcPr anchor="ctr" anchorCtr="1"/>
                </a:tc>
                <a:tc>
                  <a:txBody>
                    <a:bodyPr/>
                    <a:lstStyle/>
                    <a:p>
                      <a:r>
                        <a:rPr lang="en-US" altLang="zh-CN" sz="2000" smtClean="0"/>
                        <a:t>S</a:t>
                      </a:r>
                      <a:r>
                        <a:rPr lang="en-US" altLang="zh-CN" sz="2000" baseline="-25000" smtClean="0"/>
                        <a:t>2,2</a:t>
                      </a:r>
                      <a:endParaRPr lang="zh-CN" altLang="en-US" sz="2000" baseline="-25000"/>
                    </a:p>
                  </a:txBody>
                  <a:tcPr anchor="ctr" anchorCtr="1"/>
                </a:tc>
                <a:tc>
                  <a:txBody>
                    <a:bodyPr/>
                    <a:lstStyle/>
                    <a:p>
                      <a:r>
                        <a:rPr lang="en-US" altLang="zh-CN" sz="2000" smtClean="0"/>
                        <a:t>S</a:t>
                      </a:r>
                      <a:r>
                        <a:rPr lang="en-US" altLang="zh-CN" sz="2000" baseline="-25000" smtClean="0"/>
                        <a:t>2,3</a:t>
                      </a:r>
                      <a:endParaRPr lang="zh-CN" altLang="en-US" sz="2000" baseline="-25000"/>
                    </a:p>
                  </a:txBody>
                  <a:tcPr anchor="ctr" anchorCtr="1"/>
                </a:tc>
              </a:tr>
              <a:tr h="558062">
                <a:tc>
                  <a:txBody>
                    <a:bodyPr/>
                    <a:lstStyle/>
                    <a:p>
                      <a:r>
                        <a:rPr lang="en-US" altLang="zh-CN" sz="2000" smtClean="0"/>
                        <a:t>S</a:t>
                      </a:r>
                      <a:r>
                        <a:rPr lang="en-US" altLang="zh-CN" sz="2000" baseline="-25000" smtClean="0"/>
                        <a:t>3,0</a:t>
                      </a:r>
                      <a:endParaRPr lang="zh-CN" altLang="en-US" sz="2000" baseline="-25000"/>
                    </a:p>
                  </a:txBody>
                  <a:tcPr anchor="ctr" anchorCtr="1"/>
                </a:tc>
                <a:tc>
                  <a:txBody>
                    <a:bodyPr/>
                    <a:lstStyle/>
                    <a:p>
                      <a:r>
                        <a:rPr lang="en-US" altLang="zh-CN" sz="2000" smtClean="0"/>
                        <a:t>S</a:t>
                      </a:r>
                      <a:r>
                        <a:rPr lang="en-US" altLang="zh-CN" sz="2000" baseline="-25000" smtClean="0"/>
                        <a:t>3,1</a:t>
                      </a:r>
                      <a:endParaRPr lang="zh-CN" altLang="en-US" sz="2000" baseline="-25000"/>
                    </a:p>
                  </a:txBody>
                  <a:tcPr anchor="ctr" anchorCtr="1"/>
                </a:tc>
                <a:tc>
                  <a:txBody>
                    <a:bodyPr/>
                    <a:lstStyle/>
                    <a:p>
                      <a:r>
                        <a:rPr lang="en-US" altLang="zh-CN" sz="2000" smtClean="0"/>
                        <a:t>S</a:t>
                      </a:r>
                      <a:r>
                        <a:rPr lang="en-US" altLang="zh-CN" sz="2000" baseline="-25000" smtClean="0"/>
                        <a:t>3,2</a:t>
                      </a:r>
                      <a:endParaRPr lang="zh-CN" altLang="en-US" sz="2000" baseline="-25000"/>
                    </a:p>
                  </a:txBody>
                  <a:tcPr anchor="ctr" anchorCtr="1"/>
                </a:tc>
                <a:tc>
                  <a:txBody>
                    <a:bodyPr/>
                    <a:lstStyle/>
                    <a:p>
                      <a:r>
                        <a:rPr lang="en-US" altLang="zh-CN" sz="2000" smtClean="0"/>
                        <a:t>S</a:t>
                      </a:r>
                      <a:r>
                        <a:rPr lang="en-US" altLang="zh-CN" sz="2000" baseline="-25000" smtClean="0"/>
                        <a:t>3,3</a:t>
                      </a:r>
                      <a:endParaRPr lang="zh-CN" altLang="en-US" sz="2000" baseline="-25000"/>
                    </a:p>
                  </a:txBody>
                  <a:tcPr anchor="ctr" anchorCtr="1"/>
                </a:tc>
              </a:tr>
            </a:tbl>
          </a:graphicData>
        </a:graphic>
      </p:graphicFrame>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AES</a:t>
            </a:r>
            <a:r>
              <a:rPr lang="zh-CN" altLang="en-US" dirty="0" smtClean="0"/>
              <a:t>算法</a:t>
            </a:r>
            <a:r>
              <a:rPr lang="en-US" altLang="zh-CN" dirty="0" smtClean="0"/>
              <a:t>S</a:t>
            </a:r>
            <a:r>
              <a:rPr lang="zh-CN" altLang="en-US" dirty="0" smtClean="0"/>
              <a:t>盒代换</a:t>
            </a:r>
            <a:endParaRPr lang="zh-CN" altLang="en-US" dirty="0"/>
          </a:p>
        </p:txBody>
      </p:sp>
      <p:sp>
        <p:nvSpPr>
          <p:cNvPr id="3" name="内容占位符 2"/>
          <p:cNvSpPr>
            <a:spLocks noGrp="1"/>
          </p:cNvSpPr>
          <p:nvPr>
            <p:ph idx="1"/>
          </p:nvPr>
        </p:nvSpPr>
        <p:spPr/>
        <p:txBody>
          <a:bodyPr/>
          <a:lstStyle/>
          <a:p>
            <a:r>
              <a:rPr lang="en-US" altLang="zh-CN" dirty="0" smtClean="0"/>
              <a:t>AES</a:t>
            </a:r>
            <a:r>
              <a:rPr lang="zh-CN" altLang="en-US" dirty="0" smtClean="0"/>
              <a:t>的</a:t>
            </a:r>
            <a:r>
              <a:rPr lang="en-US" altLang="zh-CN" dirty="0" smtClean="0"/>
              <a:t>S</a:t>
            </a:r>
            <a:r>
              <a:rPr lang="zh-CN" altLang="en-US" dirty="0" smtClean="0"/>
              <a:t>盒代换是对每个状态字节</a:t>
            </a:r>
            <a:r>
              <a:rPr lang="en-US" altLang="zh-CN" dirty="0" err="1" smtClean="0"/>
              <a:t>S</a:t>
            </a:r>
            <a:r>
              <a:rPr lang="en-US" altLang="zh-CN" baseline="-25000" dirty="0" err="1" smtClean="0"/>
              <a:t>i,j</a:t>
            </a:r>
            <a:r>
              <a:rPr lang="zh-CN" altLang="en-US" dirty="0" smtClean="0"/>
              <a:t>用另一个字节代替，即</a:t>
            </a:r>
            <a:r>
              <a:rPr lang="en-US" altLang="zh-CN" dirty="0" err="1" smtClean="0"/>
              <a:t>π</a:t>
            </a:r>
            <a:r>
              <a:rPr lang="en-US" altLang="zh-CN" baseline="-25000" dirty="0" err="1" smtClean="0"/>
              <a:t>s</a:t>
            </a:r>
            <a:r>
              <a:rPr lang="en-US" altLang="zh-CN" dirty="0" smtClean="0"/>
              <a:t>:{0,1}</a:t>
            </a:r>
            <a:r>
              <a:rPr lang="en-US" altLang="zh-CN" baseline="30000" dirty="0" smtClean="0"/>
              <a:t>8</a:t>
            </a:r>
            <a:r>
              <a:rPr lang="en-US" altLang="zh-CN" dirty="0" smtClean="0"/>
              <a:t>→{0,1}</a:t>
            </a:r>
            <a:r>
              <a:rPr lang="en-US" altLang="zh-CN" baseline="30000" dirty="0" smtClean="0"/>
              <a:t>8</a:t>
            </a:r>
            <a:r>
              <a:rPr lang="zh-CN" altLang="en-US" dirty="0" smtClean="0"/>
              <a:t>，经过</a:t>
            </a:r>
            <a:r>
              <a:rPr lang="en-US" altLang="zh-CN" dirty="0" smtClean="0"/>
              <a:t>S</a:t>
            </a:r>
            <a:r>
              <a:rPr lang="zh-CN" altLang="en-US" dirty="0" smtClean="0"/>
              <a:t>盒代换后的状态变为</a:t>
            </a:r>
            <a:endParaRPr lang="zh-CN" altLang="en-US" dirty="0"/>
          </a:p>
        </p:txBody>
      </p:sp>
      <p:graphicFrame>
        <p:nvGraphicFramePr>
          <p:cNvPr id="4" name="表格 3"/>
          <p:cNvGraphicFramePr>
            <a:graphicFrameLocks noGrp="1"/>
          </p:cNvGraphicFramePr>
          <p:nvPr/>
        </p:nvGraphicFramePr>
        <p:xfrm>
          <a:off x="2915816" y="3284984"/>
          <a:ext cx="3312368" cy="3024336"/>
        </p:xfrm>
        <a:graphic>
          <a:graphicData uri="http://schemas.openxmlformats.org/drawingml/2006/table">
            <a:tbl>
              <a:tblPr firstRow="1" bandRow="1">
                <a:tableStyleId>{5940675A-B579-460E-94D1-54222C63F5DA}</a:tableStyleId>
              </a:tblPr>
              <a:tblGrid>
                <a:gridCol w="828092"/>
                <a:gridCol w="828092"/>
                <a:gridCol w="828092"/>
                <a:gridCol w="828092"/>
              </a:tblGrid>
              <a:tr h="756084">
                <a:tc>
                  <a:txBody>
                    <a:bodyPr/>
                    <a:lstStyle/>
                    <a:p>
                      <a:r>
                        <a:rPr lang="en-US" altLang="zh-CN" sz="1800" smtClean="0"/>
                        <a:t>π</a:t>
                      </a:r>
                      <a:r>
                        <a:rPr lang="en-US" altLang="zh-CN" sz="1800" baseline="-25000" smtClean="0"/>
                        <a:t>s</a:t>
                      </a:r>
                      <a:r>
                        <a:rPr lang="en-US" altLang="zh-CN" sz="1800" smtClean="0"/>
                        <a:t>(S</a:t>
                      </a:r>
                      <a:r>
                        <a:rPr lang="en-US" altLang="zh-CN" sz="1800" baseline="-25000" smtClean="0"/>
                        <a:t>0,0</a:t>
                      </a:r>
                      <a:r>
                        <a:rPr lang="en-US" altLang="zh-CN" sz="1800" baseline="0" smtClean="0"/>
                        <a:t>)</a:t>
                      </a:r>
                      <a:endParaRPr lang="zh-CN" altLang="en-US" sz="1800" baseline="0"/>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0,1</a:t>
                      </a:r>
                      <a:r>
                        <a:rPr lang="en-US" altLang="zh-CN" sz="1800" baseline="0" smtClean="0"/>
                        <a:t>)</a:t>
                      </a:r>
                      <a:endParaRPr lang="zh-CN" altLang="en-US" sz="1800" baseline="0" smtClean="0"/>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0,2</a:t>
                      </a:r>
                      <a:r>
                        <a:rPr lang="en-US" altLang="zh-CN" sz="1800" baseline="0" smtClean="0"/>
                        <a:t>)</a:t>
                      </a:r>
                      <a:endParaRPr lang="zh-CN" altLang="en-US" sz="1800" baseline="0" smtClean="0"/>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0,3</a:t>
                      </a:r>
                      <a:r>
                        <a:rPr lang="en-US" altLang="zh-CN" sz="1800" baseline="0" smtClean="0"/>
                        <a:t>)</a:t>
                      </a:r>
                      <a:endParaRPr lang="zh-CN" altLang="en-US" sz="1800" baseline="0" smtClean="0"/>
                    </a:p>
                  </a:txBody>
                  <a:tcPr anchor="ctr" anchorCtr="1"/>
                </a:tc>
              </a:tr>
              <a:tr h="7560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1,0</a:t>
                      </a:r>
                      <a:r>
                        <a:rPr lang="en-US" altLang="zh-CN" sz="1800" baseline="0" smtClean="0"/>
                        <a:t>)</a:t>
                      </a:r>
                      <a:endParaRPr lang="zh-CN" altLang="en-US" sz="1800" baseline="0" smtClean="0"/>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1,1</a:t>
                      </a:r>
                      <a:r>
                        <a:rPr lang="en-US" altLang="zh-CN" sz="1800" baseline="0" smtClean="0"/>
                        <a:t>)</a:t>
                      </a:r>
                      <a:endParaRPr lang="zh-CN" altLang="en-US" sz="1800" baseline="0" smtClean="0"/>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1,2</a:t>
                      </a:r>
                      <a:r>
                        <a:rPr lang="en-US" altLang="zh-CN" sz="1800" baseline="0" smtClean="0"/>
                        <a:t>)</a:t>
                      </a:r>
                      <a:endParaRPr lang="zh-CN" altLang="en-US" sz="1800" baseline="0" smtClean="0"/>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1,3</a:t>
                      </a:r>
                      <a:r>
                        <a:rPr lang="en-US" altLang="zh-CN" sz="1800" baseline="0" smtClean="0"/>
                        <a:t>)</a:t>
                      </a:r>
                      <a:endParaRPr lang="zh-CN" altLang="en-US" sz="1800" baseline="0" smtClean="0"/>
                    </a:p>
                  </a:txBody>
                  <a:tcPr anchor="ctr" anchorCtr="1"/>
                </a:tc>
              </a:tr>
              <a:tr h="7560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2,0</a:t>
                      </a:r>
                      <a:r>
                        <a:rPr lang="en-US" altLang="zh-CN" sz="1800" baseline="0" smtClean="0"/>
                        <a:t>)</a:t>
                      </a:r>
                      <a:endParaRPr lang="zh-CN" altLang="en-US" sz="1800" baseline="0" smtClean="0"/>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2,1</a:t>
                      </a:r>
                      <a:r>
                        <a:rPr lang="en-US" altLang="zh-CN" sz="1800" baseline="0" smtClean="0"/>
                        <a:t>)</a:t>
                      </a:r>
                      <a:endParaRPr lang="zh-CN" altLang="en-US" sz="1800" baseline="0" smtClean="0"/>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2,2</a:t>
                      </a:r>
                      <a:r>
                        <a:rPr lang="en-US" altLang="zh-CN" sz="1800" baseline="0" smtClean="0"/>
                        <a:t>)</a:t>
                      </a:r>
                      <a:endParaRPr lang="zh-CN" altLang="en-US" sz="1800" baseline="0" smtClean="0"/>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2,3</a:t>
                      </a:r>
                      <a:r>
                        <a:rPr lang="en-US" altLang="zh-CN" sz="1800" baseline="0" smtClean="0"/>
                        <a:t>)</a:t>
                      </a:r>
                      <a:endParaRPr lang="zh-CN" altLang="en-US" sz="1800" baseline="0" smtClean="0"/>
                    </a:p>
                  </a:txBody>
                  <a:tcPr anchor="ctr" anchorCtr="1"/>
                </a:tc>
              </a:tr>
              <a:tr h="7560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3,0</a:t>
                      </a:r>
                      <a:r>
                        <a:rPr lang="en-US" altLang="zh-CN" sz="1800" baseline="0" smtClean="0"/>
                        <a:t>)</a:t>
                      </a:r>
                      <a:endParaRPr lang="zh-CN" altLang="en-US" sz="1800" baseline="0" smtClean="0"/>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3,1</a:t>
                      </a:r>
                      <a:r>
                        <a:rPr lang="en-US" altLang="zh-CN" sz="1800" baseline="0" smtClean="0"/>
                        <a:t>)</a:t>
                      </a:r>
                      <a:endParaRPr lang="zh-CN" altLang="en-US" sz="1800" baseline="0" smtClean="0"/>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3,2</a:t>
                      </a:r>
                      <a:r>
                        <a:rPr lang="en-US" altLang="zh-CN" sz="1800" baseline="0" smtClean="0"/>
                        <a:t>)</a:t>
                      </a:r>
                      <a:endParaRPr lang="zh-CN" altLang="en-US" sz="1800" baseline="0" smtClean="0"/>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3,3</a:t>
                      </a:r>
                      <a:r>
                        <a:rPr lang="en-US" altLang="zh-CN" sz="1800" baseline="0" smtClean="0"/>
                        <a:t>)</a:t>
                      </a:r>
                      <a:endParaRPr lang="zh-CN" altLang="en-US" sz="1800" baseline="0" smtClean="0"/>
                    </a:p>
                  </a:txBody>
                  <a:tcPr anchor="ctr" anchorCtr="1"/>
                </a:tc>
              </a:tr>
            </a:tbl>
          </a:graphicData>
        </a:graphic>
      </p:graphicFrame>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AES</a:t>
            </a:r>
            <a:r>
              <a:rPr lang="zh-CN" altLang="en-US" smtClean="0"/>
              <a:t>算法</a:t>
            </a:r>
            <a:r>
              <a:rPr lang="en-US" altLang="zh-CN" smtClean="0"/>
              <a:t>S</a:t>
            </a:r>
            <a:r>
              <a:rPr lang="zh-CN" altLang="en-US" smtClean="0"/>
              <a:t>盒代替</a:t>
            </a:r>
            <a:endParaRPr lang="zh-CN" altLang="en-US"/>
          </a:p>
        </p:txBody>
      </p:sp>
      <p:graphicFrame>
        <p:nvGraphicFramePr>
          <p:cNvPr id="4" name="表格 3"/>
          <p:cNvGraphicFramePr>
            <a:graphicFrameLocks noGrp="1"/>
          </p:cNvGraphicFramePr>
          <p:nvPr/>
        </p:nvGraphicFramePr>
        <p:xfrm>
          <a:off x="899592" y="1268760"/>
          <a:ext cx="7344810" cy="5200351"/>
        </p:xfrm>
        <a:graphic>
          <a:graphicData uri="http://schemas.openxmlformats.org/drawingml/2006/table">
            <a:tbl>
              <a:tblPr firstRow="1" bandRow="1">
                <a:tableStyleId>{5940675A-B579-460E-94D1-54222C63F5DA}</a:tableStyleId>
              </a:tblPr>
              <a:tblGrid>
                <a:gridCol w="408045"/>
                <a:gridCol w="408045"/>
                <a:gridCol w="408045"/>
                <a:gridCol w="408045"/>
                <a:gridCol w="408045"/>
                <a:gridCol w="408045"/>
                <a:gridCol w="408045"/>
                <a:gridCol w="408045"/>
                <a:gridCol w="408045"/>
                <a:gridCol w="408045"/>
                <a:gridCol w="408045"/>
                <a:gridCol w="408045"/>
                <a:gridCol w="408045"/>
                <a:gridCol w="408045"/>
                <a:gridCol w="408045"/>
                <a:gridCol w="408045"/>
                <a:gridCol w="408045"/>
                <a:gridCol w="408045"/>
              </a:tblGrid>
              <a:tr h="305903">
                <a:tc gridSpan="2">
                  <a:txBody>
                    <a:bodyPr/>
                    <a:lstStyle/>
                    <a:p>
                      <a:r>
                        <a:rPr lang="en-US" altLang="zh-CN" sz="1400" smtClean="0"/>
                        <a:t>Y</a:t>
                      </a:r>
                      <a:endParaRPr lang="zh-CN" altLang="en-US" sz="1400"/>
                    </a:p>
                  </a:txBody>
                  <a:tcPr marL="36000" marR="36000" anchor="ctr" anchorCtr="1">
                    <a:solidFill>
                      <a:schemeClr val="bg2"/>
                    </a:solidFill>
                  </a:tcPr>
                </a:tc>
                <a:tc hMerge="1">
                  <a:txBody>
                    <a:bodyPr/>
                    <a:lstStyle/>
                    <a:p>
                      <a:endParaRPr lang="zh-CN" altLang="en-US" sz="1000"/>
                    </a:p>
                  </a:txBody>
                  <a:tcPr/>
                </a:tc>
                <a:tc>
                  <a:txBody>
                    <a:bodyPr/>
                    <a:lstStyle/>
                    <a:p>
                      <a:r>
                        <a:rPr lang="en-US" altLang="zh-CN" sz="1400" smtClean="0"/>
                        <a:t>0</a:t>
                      </a:r>
                      <a:endParaRPr lang="zh-CN" altLang="en-US" sz="1400"/>
                    </a:p>
                  </a:txBody>
                  <a:tcPr marL="36000" marR="36000" anchor="ctr" anchorCtr="1">
                    <a:solidFill>
                      <a:schemeClr val="bg2"/>
                    </a:solidFill>
                  </a:tcPr>
                </a:tc>
                <a:tc>
                  <a:txBody>
                    <a:bodyPr/>
                    <a:lstStyle/>
                    <a:p>
                      <a:r>
                        <a:rPr lang="en-US" altLang="zh-CN" sz="1400" smtClean="0"/>
                        <a:t>1</a:t>
                      </a:r>
                      <a:endParaRPr lang="zh-CN" altLang="en-US" sz="1400"/>
                    </a:p>
                  </a:txBody>
                  <a:tcPr marL="36000" marR="36000" anchor="ctr" anchorCtr="1">
                    <a:solidFill>
                      <a:schemeClr val="bg2"/>
                    </a:solidFill>
                  </a:tcPr>
                </a:tc>
                <a:tc>
                  <a:txBody>
                    <a:bodyPr/>
                    <a:lstStyle/>
                    <a:p>
                      <a:r>
                        <a:rPr lang="en-US" altLang="zh-CN" sz="1400" smtClean="0"/>
                        <a:t>2</a:t>
                      </a:r>
                      <a:endParaRPr lang="zh-CN" altLang="en-US" sz="1400"/>
                    </a:p>
                  </a:txBody>
                  <a:tcPr marL="36000" marR="36000" anchor="ctr" anchorCtr="1">
                    <a:solidFill>
                      <a:schemeClr val="bg2"/>
                    </a:solidFill>
                  </a:tcPr>
                </a:tc>
                <a:tc>
                  <a:txBody>
                    <a:bodyPr/>
                    <a:lstStyle/>
                    <a:p>
                      <a:r>
                        <a:rPr lang="en-US" altLang="zh-CN" sz="1400" smtClean="0"/>
                        <a:t>3</a:t>
                      </a:r>
                      <a:endParaRPr lang="zh-CN" altLang="en-US" sz="1400"/>
                    </a:p>
                  </a:txBody>
                  <a:tcPr marL="36000" marR="36000" anchor="ctr" anchorCtr="1">
                    <a:solidFill>
                      <a:schemeClr val="bg2"/>
                    </a:solidFill>
                  </a:tcPr>
                </a:tc>
                <a:tc>
                  <a:txBody>
                    <a:bodyPr/>
                    <a:lstStyle/>
                    <a:p>
                      <a:r>
                        <a:rPr lang="en-US" altLang="zh-CN" sz="1400" smtClean="0"/>
                        <a:t>4</a:t>
                      </a:r>
                      <a:endParaRPr lang="zh-CN" altLang="en-US" sz="1400"/>
                    </a:p>
                  </a:txBody>
                  <a:tcPr marL="36000" marR="36000" anchor="ctr" anchorCtr="1">
                    <a:solidFill>
                      <a:schemeClr val="bg2"/>
                    </a:solidFill>
                  </a:tcPr>
                </a:tc>
                <a:tc>
                  <a:txBody>
                    <a:bodyPr/>
                    <a:lstStyle/>
                    <a:p>
                      <a:r>
                        <a:rPr lang="en-US" altLang="zh-CN" sz="1400" smtClean="0"/>
                        <a:t>5</a:t>
                      </a:r>
                      <a:endParaRPr lang="zh-CN" altLang="en-US" sz="1400"/>
                    </a:p>
                  </a:txBody>
                  <a:tcPr marL="36000" marR="36000" anchor="ctr" anchorCtr="1">
                    <a:solidFill>
                      <a:schemeClr val="bg2"/>
                    </a:solidFill>
                  </a:tcPr>
                </a:tc>
                <a:tc>
                  <a:txBody>
                    <a:bodyPr/>
                    <a:lstStyle/>
                    <a:p>
                      <a:r>
                        <a:rPr lang="en-US" altLang="zh-CN" sz="1400" smtClean="0"/>
                        <a:t>6</a:t>
                      </a:r>
                      <a:endParaRPr lang="zh-CN" altLang="en-US" sz="1400"/>
                    </a:p>
                  </a:txBody>
                  <a:tcPr marL="36000" marR="36000" anchor="ctr" anchorCtr="1">
                    <a:solidFill>
                      <a:schemeClr val="bg2"/>
                    </a:solidFill>
                  </a:tcPr>
                </a:tc>
                <a:tc>
                  <a:txBody>
                    <a:bodyPr/>
                    <a:lstStyle/>
                    <a:p>
                      <a:r>
                        <a:rPr lang="en-US" altLang="zh-CN" sz="1400" smtClean="0"/>
                        <a:t>7</a:t>
                      </a:r>
                      <a:endParaRPr lang="zh-CN" altLang="en-US" sz="1400"/>
                    </a:p>
                  </a:txBody>
                  <a:tcPr marL="36000" marR="36000" anchor="ctr" anchorCtr="1">
                    <a:solidFill>
                      <a:schemeClr val="bg2"/>
                    </a:solidFill>
                  </a:tcPr>
                </a:tc>
                <a:tc>
                  <a:txBody>
                    <a:bodyPr/>
                    <a:lstStyle/>
                    <a:p>
                      <a:r>
                        <a:rPr lang="en-US" altLang="zh-CN" sz="1400" smtClean="0"/>
                        <a:t>8</a:t>
                      </a:r>
                      <a:endParaRPr lang="zh-CN" altLang="en-US" sz="1400"/>
                    </a:p>
                  </a:txBody>
                  <a:tcPr marL="36000" marR="36000" anchor="ctr" anchorCtr="1">
                    <a:solidFill>
                      <a:schemeClr val="bg2"/>
                    </a:solidFill>
                  </a:tcPr>
                </a:tc>
                <a:tc>
                  <a:txBody>
                    <a:bodyPr/>
                    <a:lstStyle/>
                    <a:p>
                      <a:r>
                        <a:rPr lang="en-US" altLang="zh-CN" sz="1400" smtClean="0"/>
                        <a:t>9</a:t>
                      </a:r>
                      <a:endParaRPr lang="zh-CN" altLang="en-US" sz="1400"/>
                    </a:p>
                  </a:txBody>
                  <a:tcPr marL="36000" marR="36000" anchor="ctr" anchorCtr="1">
                    <a:solidFill>
                      <a:schemeClr val="bg2"/>
                    </a:solidFill>
                  </a:tcPr>
                </a:tc>
                <a:tc>
                  <a:txBody>
                    <a:bodyPr/>
                    <a:lstStyle/>
                    <a:p>
                      <a:r>
                        <a:rPr lang="en-US" altLang="zh-CN" sz="1400" smtClean="0"/>
                        <a:t>A</a:t>
                      </a:r>
                      <a:endParaRPr lang="zh-CN" altLang="en-US" sz="1400"/>
                    </a:p>
                  </a:txBody>
                  <a:tcPr marL="36000" marR="36000" anchor="ctr" anchorCtr="1">
                    <a:solidFill>
                      <a:schemeClr val="bg2"/>
                    </a:solidFill>
                  </a:tcPr>
                </a:tc>
                <a:tc>
                  <a:txBody>
                    <a:bodyPr/>
                    <a:lstStyle/>
                    <a:p>
                      <a:r>
                        <a:rPr lang="en-US" altLang="zh-CN" sz="1400" smtClean="0"/>
                        <a:t>B</a:t>
                      </a:r>
                      <a:endParaRPr lang="zh-CN" altLang="en-US" sz="1400"/>
                    </a:p>
                  </a:txBody>
                  <a:tcPr marL="36000" marR="36000" anchor="ctr" anchorCtr="1">
                    <a:solidFill>
                      <a:schemeClr val="bg2"/>
                    </a:solidFill>
                  </a:tcPr>
                </a:tc>
                <a:tc>
                  <a:txBody>
                    <a:bodyPr/>
                    <a:lstStyle/>
                    <a:p>
                      <a:r>
                        <a:rPr lang="en-US" altLang="zh-CN" sz="1400" smtClean="0"/>
                        <a:t>C</a:t>
                      </a:r>
                      <a:endParaRPr lang="zh-CN" altLang="en-US" sz="1400"/>
                    </a:p>
                  </a:txBody>
                  <a:tcPr marL="36000" marR="36000" anchor="ctr" anchorCtr="1">
                    <a:solidFill>
                      <a:schemeClr val="bg2"/>
                    </a:solidFill>
                  </a:tcPr>
                </a:tc>
                <a:tc>
                  <a:txBody>
                    <a:bodyPr/>
                    <a:lstStyle/>
                    <a:p>
                      <a:r>
                        <a:rPr lang="en-US" altLang="zh-CN" sz="1400" smtClean="0"/>
                        <a:t>D</a:t>
                      </a:r>
                      <a:endParaRPr lang="zh-CN" altLang="en-US" sz="1400"/>
                    </a:p>
                  </a:txBody>
                  <a:tcPr marL="36000" marR="36000" anchor="ctr" anchorCtr="1">
                    <a:solidFill>
                      <a:schemeClr val="bg2"/>
                    </a:solidFill>
                  </a:tcPr>
                </a:tc>
                <a:tc>
                  <a:txBody>
                    <a:bodyPr/>
                    <a:lstStyle/>
                    <a:p>
                      <a:r>
                        <a:rPr lang="en-US" altLang="zh-CN" sz="1400" smtClean="0"/>
                        <a:t>E</a:t>
                      </a:r>
                      <a:endParaRPr lang="zh-CN" altLang="en-US" sz="1400"/>
                    </a:p>
                  </a:txBody>
                  <a:tcPr marL="36000" marR="36000" anchor="ctr" anchorCtr="1">
                    <a:solidFill>
                      <a:schemeClr val="bg2"/>
                    </a:solidFill>
                  </a:tcPr>
                </a:tc>
                <a:tc>
                  <a:txBody>
                    <a:bodyPr/>
                    <a:lstStyle/>
                    <a:p>
                      <a:r>
                        <a:rPr lang="en-US" altLang="zh-CN" sz="1400" smtClean="0"/>
                        <a:t>F</a:t>
                      </a:r>
                      <a:endParaRPr lang="zh-CN" altLang="en-US" sz="1400"/>
                    </a:p>
                  </a:txBody>
                  <a:tcPr marL="36000" marR="36000" anchor="ctr" anchorCtr="1">
                    <a:solidFill>
                      <a:schemeClr val="bg2"/>
                    </a:solidFill>
                  </a:tcPr>
                </a:tc>
              </a:tr>
              <a:tr h="305903">
                <a:tc rowSpan="16">
                  <a:txBody>
                    <a:bodyPr/>
                    <a:lstStyle/>
                    <a:p>
                      <a:r>
                        <a:rPr lang="en-US" altLang="zh-CN" sz="1400" smtClean="0"/>
                        <a:t>X</a:t>
                      </a:r>
                      <a:endParaRPr lang="zh-CN" altLang="en-US" sz="1400"/>
                    </a:p>
                  </a:txBody>
                  <a:tcPr marL="36000" marR="36000" anchor="ctr" anchorCtr="1">
                    <a:solidFill>
                      <a:schemeClr val="bg2"/>
                    </a:solidFill>
                  </a:tcPr>
                </a:tc>
                <a:tc>
                  <a:txBody>
                    <a:bodyPr/>
                    <a:lstStyle/>
                    <a:p>
                      <a:r>
                        <a:rPr lang="en-US" altLang="zh-CN" sz="1400" smtClean="0"/>
                        <a:t>0</a:t>
                      </a:r>
                      <a:endParaRPr lang="zh-CN" altLang="en-US" sz="1400"/>
                    </a:p>
                  </a:txBody>
                  <a:tcPr marL="36000" marR="36000" anchor="ctr" anchorCtr="1">
                    <a:solidFill>
                      <a:schemeClr val="bg2"/>
                    </a:solidFill>
                  </a:tcPr>
                </a:tc>
                <a:tc>
                  <a:txBody>
                    <a:bodyPr/>
                    <a:lstStyle/>
                    <a:p>
                      <a:r>
                        <a:rPr lang="en-US" altLang="zh-CN" sz="1400" smtClean="0"/>
                        <a:t>63</a:t>
                      </a:r>
                      <a:endParaRPr lang="zh-CN" altLang="en-US" sz="1400"/>
                    </a:p>
                  </a:txBody>
                  <a:tcPr marL="36000" marR="36000" anchor="ctr" anchorCtr="1"/>
                </a:tc>
                <a:tc>
                  <a:txBody>
                    <a:bodyPr/>
                    <a:lstStyle/>
                    <a:p>
                      <a:r>
                        <a:rPr lang="en-US" altLang="zh-CN" sz="1400" smtClean="0"/>
                        <a:t>7C</a:t>
                      </a:r>
                      <a:endParaRPr lang="zh-CN" altLang="en-US" sz="1400"/>
                    </a:p>
                  </a:txBody>
                  <a:tcPr marL="36000" marR="36000" anchor="ctr" anchorCtr="1"/>
                </a:tc>
                <a:tc>
                  <a:txBody>
                    <a:bodyPr/>
                    <a:lstStyle/>
                    <a:p>
                      <a:r>
                        <a:rPr lang="en-US" altLang="zh-CN" sz="1400" smtClean="0"/>
                        <a:t>77</a:t>
                      </a:r>
                      <a:endParaRPr lang="zh-CN" altLang="en-US" sz="1400"/>
                    </a:p>
                  </a:txBody>
                  <a:tcPr marL="36000" marR="36000" anchor="ctr" anchorCtr="1"/>
                </a:tc>
                <a:tc>
                  <a:txBody>
                    <a:bodyPr/>
                    <a:lstStyle/>
                    <a:p>
                      <a:r>
                        <a:rPr lang="en-US" altLang="zh-CN" sz="1400" smtClean="0"/>
                        <a:t>7B</a:t>
                      </a:r>
                      <a:endParaRPr lang="zh-CN" altLang="en-US" sz="1400"/>
                    </a:p>
                  </a:txBody>
                  <a:tcPr marL="36000" marR="36000" anchor="ctr" anchorCtr="1"/>
                </a:tc>
                <a:tc>
                  <a:txBody>
                    <a:bodyPr/>
                    <a:lstStyle/>
                    <a:p>
                      <a:r>
                        <a:rPr lang="en-US" altLang="zh-CN" sz="1400" smtClean="0"/>
                        <a:t>F2</a:t>
                      </a:r>
                      <a:endParaRPr lang="zh-CN" altLang="en-US" sz="1400"/>
                    </a:p>
                  </a:txBody>
                  <a:tcPr marL="36000" marR="36000" anchor="ctr" anchorCtr="1"/>
                </a:tc>
                <a:tc>
                  <a:txBody>
                    <a:bodyPr/>
                    <a:lstStyle/>
                    <a:p>
                      <a:r>
                        <a:rPr lang="en-US" altLang="zh-CN" sz="1400" smtClean="0"/>
                        <a:t>6B</a:t>
                      </a:r>
                      <a:endParaRPr lang="zh-CN" altLang="en-US" sz="1400"/>
                    </a:p>
                  </a:txBody>
                  <a:tcPr marL="36000" marR="36000" anchor="ctr" anchorCtr="1"/>
                </a:tc>
                <a:tc>
                  <a:txBody>
                    <a:bodyPr/>
                    <a:lstStyle/>
                    <a:p>
                      <a:r>
                        <a:rPr lang="en-US" altLang="zh-CN" sz="1400" smtClean="0"/>
                        <a:t>6F</a:t>
                      </a:r>
                      <a:endParaRPr lang="zh-CN" altLang="en-US" sz="1400"/>
                    </a:p>
                  </a:txBody>
                  <a:tcPr marL="36000" marR="36000" anchor="ctr" anchorCtr="1"/>
                </a:tc>
                <a:tc>
                  <a:txBody>
                    <a:bodyPr/>
                    <a:lstStyle/>
                    <a:p>
                      <a:r>
                        <a:rPr lang="en-US" altLang="zh-CN" sz="1400" smtClean="0"/>
                        <a:t>C5</a:t>
                      </a:r>
                      <a:endParaRPr lang="zh-CN" altLang="en-US" sz="1400"/>
                    </a:p>
                  </a:txBody>
                  <a:tcPr marL="36000" marR="36000" anchor="ctr" anchorCtr="1"/>
                </a:tc>
                <a:tc>
                  <a:txBody>
                    <a:bodyPr/>
                    <a:lstStyle/>
                    <a:p>
                      <a:r>
                        <a:rPr lang="en-US" altLang="zh-CN" sz="1400" smtClean="0"/>
                        <a:t>30</a:t>
                      </a:r>
                      <a:endParaRPr lang="zh-CN" altLang="en-US" sz="1400"/>
                    </a:p>
                  </a:txBody>
                  <a:tcPr marL="36000" marR="36000" anchor="ctr" anchorCtr="1"/>
                </a:tc>
                <a:tc>
                  <a:txBody>
                    <a:bodyPr/>
                    <a:lstStyle/>
                    <a:p>
                      <a:r>
                        <a:rPr lang="en-US" altLang="zh-CN" sz="1400" smtClean="0"/>
                        <a:t>01</a:t>
                      </a:r>
                      <a:endParaRPr lang="zh-CN" altLang="en-US" sz="1400"/>
                    </a:p>
                  </a:txBody>
                  <a:tcPr marL="36000" marR="36000" anchor="ctr" anchorCtr="1"/>
                </a:tc>
                <a:tc>
                  <a:txBody>
                    <a:bodyPr/>
                    <a:lstStyle/>
                    <a:p>
                      <a:r>
                        <a:rPr lang="en-US" altLang="zh-CN" sz="1400" smtClean="0"/>
                        <a:t>67</a:t>
                      </a:r>
                      <a:endParaRPr lang="zh-CN" altLang="en-US" sz="1400"/>
                    </a:p>
                  </a:txBody>
                  <a:tcPr marL="36000" marR="36000" anchor="ctr" anchorCtr="1"/>
                </a:tc>
                <a:tc>
                  <a:txBody>
                    <a:bodyPr/>
                    <a:lstStyle/>
                    <a:p>
                      <a:r>
                        <a:rPr lang="en-US" altLang="zh-CN" sz="1400" smtClean="0"/>
                        <a:t>2B</a:t>
                      </a:r>
                      <a:endParaRPr lang="zh-CN" altLang="en-US" sz="1400"/>
                    </a:p>
                  </a:txBody>
                  <a:tcPr marL="36000" marR="36000" anchor="ctr" anchorCtr="1"/>
                </a:tc>
                <a:tc>
                  <a:txBody>
                    <a:bodyPr/>
                    <a:lstStyle/>
                    <a:p>
                      <a:r>
                        <a:rPr lang="en-US" altLang="zh-CN" sz="1400" smtClean="0"/>
                        <a:t>FE</a:t>
                      </a:r>
                      <a:endParaRPr lang="zh-CN" altLang="en-US" sz="1400"/>
                    </a:p>
                  </a:txBody>
                  <a:tcPr marL="36000" marR="36000" anchor="ctr" anchorCtr="1"/>
                </a:tc>
                <a:tc>
                  <a:txBody>
                    <a:bodyPr/>
                    <a:lstStyle/>
                    <a:p>
                      <a:r>
                        <a:rPr lang="en-US" altLang="zh-CN" sz="1400" smtClean="0"/>
                        <a:t>D7</a:t>
                      </a:r>
                      <a:endParaRPr lang="zh-CN" altLang="en-US" sz="1400"/>
                    </a:p>
                  </a:txBody>
                  <a:tcPr marL="36000" marR="36000" anchor="ctr" anchorCtr="1"/>
                </a:tc>
                <a:tc>
                  <a:txBody>
                    <a:bodyPr/>
                    <a:lstStyle/>
                    <a:p>
                      <a:r>
                        <a:rPr lang="en-US" altLang="zh-CN" sz="1400" smtClean="0"/>
                        <a:t>AB</a:t>
                      </a:r>
                      <a:endParaRPr lang="zh-CN" altLang="en-US" sz="1400"/>
                    </a:p>
                  </a:txBody>
                  <a:tcPr marL="36000" marR="36000" anchor="ctr" anchorCtr="1"/>
                </a:tc>
                <a:tc>
                  <a:txBody>
                    <a:bodyPr/>
                    <a:lstStyle/>
                    <a:p>
                      <a:r>
                        <a:rPr lang="en-US" altLang="zh-CN" sz="1400" smtClean="0"/>
                        <a:t>76</a:t>
                      </a:r>
                      <a:endParaRPr lang="zh-CN" altLang="en-US" sz="1400"/>
                    </a:p>
                  </a:txBody>
                  <a:tcPr marL="36000" marR="36000" anchor="ctr" anchorCtr="1"/>
                </a:tc>
              </a:tr>
              <a:tr h="305903">
                <a:tc vMerge="1">
                  <a:txBody>
                    <a:bodyPr/>
                    <a:lstStyle/>
                    <a:p>
                      <a:endParaRPr lang="zh-CN" altLang="en-US" sz="1400"/>
                    </a:p>
                  </a:txBody>
                  <a:tcPr anchor="ctr" anchorCtr="1"/>
                </a:tc>
                <a:tc>
                  <a:txBody>
                    <a:bodyPr/>
                    <a:lstStyle/>
                    <a:p>
                      <a:r>
                        <a:rPr lang="en-US" altLang="zh-CN" sz="1400" smtClean="0"/>
                        <a:t>1</a:t>
                      </a:r>
                      <a:endParaRPr lang="zh-CN" altLang="en-US" sz="1400"/>
                    </a:p>
                  </a:txBody>
                  <a:tcPr marL="36000" marR="36000" anchor="ctr" anchorCtr="1">
                    <a:solidFill>
                      <a:schemeClr val="bg2"/>
                    </a:solidFill>
                  </a:tcPr>
                </a:tc>
                <a:tc>
                  <a:txBody>
                    <a:bodyPr/>
                    <a:lstStyle/>
                    <a:p>
                      <a:r>
                        <a:rPr lang="en-US" altLang="zh-CN" sz="1400" smtClean="0"/>
                        <a:t>CA</a:t>
                      </a:r>
                      <a:endParaRPr lang="zh-CN" altLang="en-US" sz="1400"/>
                    </a:p>
                  </a:txBody>
                  <a:tcPr marL="36000" marR="36000" anchor="ctr" anchorCtr="1"/>
                </a:tc>
                <a:tc>
                  <a:txBody>
                    <a:bodyPr/>
                    <a:lstStyle/>
                    <a:p>
                      <a:r>
                        <a:rPr lang="en-US" altLang="zh-CN" sz="1400" smtClean="0"/>
                        <a:t>82</a:t>
                      </a:r>
                      <a:endParaRPr lang="zh-CN" altLang="en-US" sz="1400"/>
                    </a:p>
                  </a:txBody>
                  <a:tcPr marL="36000" marR="36000" anchor="ctr" anchorCtr="1"/>
                </a:tc>
                <a:tc>
                  <a:txBody>
                    <a:bodyPr/>
                    <a:lstStyle/>
                    <a:p>
                      <a:r>
                        <a:rPr lang="en-US" altLang="zh-CN" sz="1400" smtClean="0"/>
                        <a:t>C9</a:t>
                      </a:r>
                      <a:endParaRPr lang="zh-CN" altLang="en-US" sz="1400"/>
                    </a:p>
                  </a:txBody>
                  <a:tcPr marL="36000" marR="36000" anchor="ctr" anchorCtr="1"/>
                </a:tc>
                <a:tc>
                  <a:txBody>
                    <a:bodyPr/>
                    <a:lstStyle/>
                    <a:p>
                      <a:r>
                        <a:rPr lang="en-US" altLang="zh-CN" sz="1400" smtClean="0"/>
                        <a:t>7D</a:t>
                      </a:r>
                      <a:endParaRPr lang="zh-CN" altLang="en-US" sz="1400"/>
                    </a:p>
                  </a:txBody>
                  <a:tcPr marL="36000" marR="36000" anchor="ctr" anchorCtr="1"/>
                </a:tc>
                <a:tc>
                  <a:txBody>
                    <a:bodyPr/>
                    <a:lstStyle/>
                    <a:p>
                      <a:r>
                        <a:rPr lang="en-US" altLang="zh-CN" sz="1400" smtClean="0"/>
                        <a:t>FA</a:t>
                      </a:r>
                      <a:endParaRPr lang="zh-CN" altLang="en-US" sz="1400"/>
                    </a:p>
                  </a:txBody>
                  <a:tcPr marL="36000" marR="36000" anchor="ctr" anchorCtr="1"/>
                </a:tc>
                <a:tc>
                  <a:txBody>
                    <a:bodyPr/>
                    <a:lstStyle/>
                    <a:p>
                      <a:r>
                        <a:rPr lang="en-US" altLang="zh-CN" sz="1400" smtClean="0"/>
                        <a:t>59</a:t>
                      </a:r>
                      <a:endParaRPr lang="zh-CN" altLang="en-US" sz="1400"/>
                    </a:p>
                  </a:txBody>
                  <a:tcPr marL="36000" marR="36000" anchor="ctr" anchorCtr="1"/>
                </a:tc>
                <a:tc>
                  <a:txBody>
                    <a:bodyPr/>
                    <a:lstStyle/>
                    <a:p>
                      <a:r>
                        <a:rPr lang="en-US" altLang="zh-CN" sz="1400" smtClean="0"/>
                        <a:t>47</a:t>
                      </a:r>
                      <a:endParaRPr lang="zh-CN" altLang="en-US" sz="1400"/>
                    </a:p>
                  </a:txBody>
                  <a:tcPr marL="36000" marR="36000" anchor="ctr" anchorCtr="1"/>
                </a:tc>
                <a:tc>
                  <a:txBody>
                    <a:bodyPr/>
                    <a:lstStyle/>
                    <a:p>
                      <a:r>
                        <a:rPr lang="en-US" altLang="zh-CN" sz="1400" smtClean="0">
                          <a:solidFill>
                            <a:schemeClr val="tx1"/>
                          </a:solidFill>
                        </a:rPr>
                        <a:t>F0</a:t>
                      </a:r>
                      <a:endParaRPr lang="zh-CN" altLang="en-US" sz="1400">
                        <a:solidFill>
                          <a:schemeClr val="tx1"/>
                        </a:solidFill>
                      </a:endParaRPr>
                    </a:p>
                  </a:txBody>
                  <a:tcPr marL="36000" marR="36000" anchor="ctr" anchorCtr="1">
                    <a:noFill/>
                  </a:tcPr>
                </a:tc>
                <a:tc>
                  <a:txBody>
                    <a:bodyPr/>
                    <a:lstStyle/>
                    <a:p>
                      <a:r>
                        <a:rPr lang="en-US" altLang="zh-CN" sz="1400" smtClean="0"/>
                        <a:t>AD</a:t>
                      </a:r>
                      <a:endParaRPr lang="zh-CN" altLang="en-US" sz="1400"/>
                    </a:p>
                  </a:txBody>
                  <a:tcPr marL="36000" marR="36000" anchor="ctr" anchorCtr="1"/>
                </a:tc>
                <a:tc>
                  <a:txBody>
                    <a:bodyPr/>
                    <a:lstStyle/>
                    <a:p>
                      <a:r>
                        <a:rPr lang="en-US" altLang="zh-CN" sz="1400" smtClean="0"/>
                        <a:t>D4</a:t>
                      </a:r>
                      <a:endParaRPr lang="zh-CN" altLang="en-US" sz="1400"/>
                    </a:p>
                  </a:txBody>
                  <a:tcPr marL="36000" marR="36000" anchor="ctr" anchorCtr="1"/>
                </a:tc>
                <a:tc>
                  <a:txBody>
                    <a:bodyPr/>
                    <a:lstStyle/>
                    <a:p>
                      <a:r>
                        <a:rPr lang="en-US" altLang="zh-CN" sz="1400" smtClean="0"/>
                        <a:t>A2</a:t>
                      </a:r>
                      <a:endParaRPr lang="zh-CN" altLang="en-US" sz="1400"/>
                    </a:p>
                  </a:txBody>
                  <a:tcPr marL="36000" marR="36000" anchor="ctr" anchorCtr="1"/>
                </a:tc>
                <a:tc>
                  <a:txBody>
                    <a:bodyPr/>
                    <a:lstStyle/>
                    <a:p>
                      <a:r>
                        <a:rPr lang="en-US" altLang="zh-CN" sz="1400" smtClean="0"/>
                        <a:t>AF</a:t>
                      </a:r>
                      <a:endParaRPr lang="zh-CN" altLang="en-US" sz="1400"/>
                    </a:p>
                  </a:txBody>
                  <a:tcPr marL="36000" marR="36000" anchor="ctr" anchorCtr="1"/>
                </a:tc>
                <a:tc>
                  <a:txBody>
                    <a:bodyPr/>
                    <a:lstStyle/>
                    <a:p>
                      <a:r>
                        <a:rPr lang="en-US" altLang="zh-CN" sz="1400" smtClean="0"/>
                        <a:t>9C</a:t>
                      </a:r>
                      <a:endParaRPr lang="zh-CN" altLang="en-US" sz="1400"/>
                    </a:p>
                  </a:txBody>
                  <a:tcPr marL="36000" marR="36000" anchor="ctr" anchorCtr="1"/>
                </a:tc>
                <a:tc>
                  <a:txBody>
                    <a:bodyPr/>
                    <a:lstStyle/>
                    <a:p>
                      <a:r>
                        <a:rPr lang="en-US" altLang="zh-CN" sz="1400" smtClean="0"/>
                        <a:t>A4</a:t>
                      </a:r>
                      <a:endParaRPr lang="zh-CN" altLang="en-US" sz="1400"/>
                    </a:p>
                  </a:txBody>
                  <a:tcPr marL="36000" marR="36000" anchor="ctr" anchorCtr="1"/>
                </a:tc>
                <a:tc>
                  <a:txBody>
                    <a:bodyPr/>
                    <a:lstStyle/>
                    <a:p>
                      <a:r>
                        <a:rPr lang="en-US" altLang="zh-CN" sz="1400" smtClean="0"/>
                        <a:t>72</a:t>
                      </a:r>
                      <a:endParaRPr lang="zh-CN" altLang="en-US" sz="1400"/>
                    </a:p>
                  </a:txBody>
                  <a:tcPr marL="36000" marR="36000" anchor="ctr" anchorCtr="1"/>
                </a:tc>
                <a:tc>
                  <a:txBody>
                    <a:bodyPr/>
                    <a:lstStyle/>
                    <a:p>
                      <a:r>
                        <a:rPr lang="en-US" altLang="zh-CN" sz="1400" smtClean="0"/>
                        <a:t>C0</a:t>
                      </a:r>
                      <a:endParaRPr lang="zh-CN" altLang="en-US" sz="1400"/>
                    </a:p>
                  </a:txBody>
                  <a:tcPr marL="36000" marR="36000" anchor="ctr" anchorCtr="1"/>
                </a:tc>
              </a:tr>
              <a:tr h="305903">
                <a:tc vMerge="1">
                  <a:txBody>
                    <a:bodyPr/>
                    <a:lstStyle/>
                    <a:p>
                      <a:endParaRPr lang="zh-CN" altLang="en-US" sz="1400"/>
                    </a:p>
                  </a:txBody>
                  <a:tcPr anchor="ctr" anchorCtr="1"/>
                </a:tc>
                <a:tc>
                  <a:txBody>
                    <a:bodyPr/>
                    <a:lstStyle/>
                    <a:p>
                      <a:r>
                        <a:rPr lang="en-US" altLang="zh-CN" sz="1400" smtClean="0"/>
                        <a:t>2</a:t>
                      </a:r>
                      <a:endParaRPr lang="zh-CN" altLang="en-US" sz="1400"/>
                    </a:p>
                  </a:txBody>
                  <a:tcPr marL="36000" marR="36000" anchor="ctr" anchorCtr="1">
                    <a:solidFill>
                      <a:schemeClr val="bg2"/>
                    </a:solidFill>
                  </a:tcPr>
                </a:tc>
                <a:tc>
                  <a:txBody>
                    <a:bodyPr/>
                    <a:lstStyle/>
                    <a:p>
                      <a:r>
                        <a:rPr lang="en-US" altLang="zh-CN" sz="1400" smtClean="0"/>
                        <a:t>B7</a:t>
                      </a:r>
                      <a:endParaRPr lang="zh-CN" altLang="en-US" sz="1400"/>
                    </a:p>
                  </a:txBody>
                  <a:tcPr marL="36000" marR="36000" anchor="ctr" anchorCtr="1"/>
                </a:tc>
                <a:tc>
                  <a:txBody>
                    <a:bodyPr/>
                    <a:lstStyle/>
                    <a:p>
                      <a:r>
                        <a:rPr lang="en-US" altLang="zh-CN" sz="1400" smtClean="0"/>
                        <a:t>FD</a:t>
                      </a:r>
                      <a:endParaRPr lang="zh-CN" altLang="en-US" sz="1400"/>
                    </a:p>
                  </a:txBody>
                  <a:tcPr marL="36000" marR="36000" anchor="ctr" anchorCtr="1"/>
                </a:tc>
                <a:tc>
                  <a:txBody>
                    <a:bodyPr/>
                    <a:lstStyle/>
                    <a:p>
                      <a:r>
                        <a:rPr lang="en-US" altLang="zh-CN" sz="1400" smtClean="0"/>
                        <a:t>93</a:t>
                      </a:r>
                      <a:endParaRPr lang="zh-CN" altLang="en-US" sz="1400"/>
                    </a:p>
                  </a:txBody>
                  <a:tcPr marL="36000" marR="36000" anchor="ctr" anchorCtr="1"/>
                </a:tc>
                <a:tc>
                  <a:txBody>
                    <a:bodyPr/>
                    <a:lstStyle/>
                    <a:p>
                      <a:r>
                        <a:rPr lang="en-US" altLang="zh-CN" sz="1400" smtClean="0"/>
                        <a:t>26</a:t>
                      </a:r>
                      <a:endParaRPr lang="zh-CN" altLang="en-US" sz="1400"/>
                    </a:p>
                  </a:txBody>
                  <a:tcPr marL="36000" marR="36000" anchor="ctr" anchorCtr="1"/>
                </a:tc>
                <a:tc>
                  <a:txBody>
                    <a:bodyPr/>
                    <a:lstStyle/>
                    <a:p>
                      <a:r>
                        <a:rPr lang="en-US" altLang="zh-CN" sz="1400" smtClean="0"/>
                        <a:t>36</a:t>
                      </a:r>
                      <a:endParaRPr lang="zh-CN" altLang="en-US" sz="1400"/>
                    </a:p>
                  </a:txBody>
                  <a:tcPr marL="36000" marR="36000" anchor="ctr" anchorCtr="1"/>
                </a:tc>
                <a:tc>
                  <a:txBody>
                    <a:bodyPr/>
                    <a:lstStyle/>
                    <a:p>
                      <a:r>
                        <a:rPr lang="en-US" altLang="zh-CN" sz="1400" smtClean="0"/>
                        <a:t>3F</a:t>
                      </a:r>
                      <a:endParaRPr lang="zh-CN" altLang="en-US" sz="1400"/>
                    </a:p>
                  </a:txBody>
                  <a:tcPr marL="36000" marR="36000" anchor="ctr" anchorCtr="1"/>
                </a:tc>
                <a:tc>
                  <a:txBody>
                    <a:bodyPr/>
                    <a:lstStyle/>
                    <a:p>
                      <a:r>
                        <a:rPr lang="en-US" altLang="zh-CN" sz="1400" smtClean="0"/>
                        <a:t>F7</a:t>
                      </a:r>
                      <a:endParaRPr lang="zh-CN" altLang="en-US" sz="1400"/>
                    </a:p>
                  </a:txBody>
                  <a:tcPr marL="36000" marR="36000" anchor="ctr" anchorCtr="1"/>
                </a:tc>
                <a:tc>
                  <a:txBody>
                    <a:bodyPr/>
                    <a:lstStyle/>
                    <a:p>
                      <a:r>
                        <a:rPr lang="en-US" altLang="zh-CN" sz="1400" smtClean="0"/>
                        <a:t>CC</a:t>
                      </a:r>
                      <a:endParaRPr lang="zh-CN" altLang="en-US" sz="1400"/>
                    </a:p>
                  </a:txBody>
                  <a:tcPr marL="36000" marR="36000" anchor="ctr" anchorCtr="1"/>
                </a:tc>
                <a:tc>
                  <a:txBody>
                    <a:bodyPr/>
                    <a:lstStyle/>
                    <a:p>
                      <a:r>
                        <a:rPr lang="en-US" altLang="zh-CN" sz="1400" smtClean="0"/>
                        <a:t>34</a:t>
                      </a:r>
                      <a:endParaRPr lang="zh-CN" altLang="en-US" sz="1400"/>
                    </a:p>
                  </a:txBody>
                  <a:tcPr marL="36000" marR="36000" anchor="ctr" anchorCtr="1"/>
                </a:tc>
                <a:tc>
                  <a:txBody>
                    <a:bodyPr/>
                    <a:lstStyle/>
                    <a:p>
                      <a:r>
                        <a:rPr lang="en-US" altLang="zh-CN" sz="1400" smtClean="0"/>
                        <a:t>A5</a:t>
                      </a:r>
                      <a:endParaRPr lang="zh-CN" altLang="en-US" sz="1400"/>
                    </a:p>
                  </a:txBody>
                  <a:tcPr marL="36000" marR="36000" anchor="ctr" anchorCtr="1"/>
                </a:tc>
                <a:tc>
                  <a:txBody>
                    <a:bodyPr/>
                    <a:lstStyle/>
                    <a:p>
                      <a:r>
                        <a:rPr lang="en-US" altLang="zh-CN" sz="1400" smtClean="0"/>
                        <a:t>E5</a:t>
                      </a:r>
                      <a:endParaRPr lang="zh-CN" altLang="en-US" sz="1400"/>
                    </a:p>
                  </a:txBody>
                  <a:tcPr marL="36000" marR="36000" anchor="ctr" anchorCtr="1"/>
                </a:tc>
                <a:tc>
                  <a:txBody>
                    <a:bodyPr/>
                    <a:lstStyle/>
                    <a:p>
                      <a:r>
                        <a:rPr lang="en-US" altLang="zh-CN" sz="1400" smtClean="0"/>
                        <a:t>F1</a:t>
                      </a:r>
                      <a:endParaRPr lang="zh-CN" altLang="en-US" sz="1400"/>
                    </a:p>
                  </a:txBody>
                  <a:tcPr marL="36000" marR="36000" anchor="ctr" anchorCtr="1"/>
                </a:tc>
                <a:tc>
                  <a:txBody>
                    <a:bodyPr/>
                    <a:lstStyle/>
                    <a:p>
                      <a:r>
                        <a:rPr lang="en-US" altLang="zh-CN" sz="1400" smtClean="0"/>
                        <a:t>71</a:t>
                      </a:r>
                      <a:endParaRPr lang="zh-CN" altLang="en-US" sz="1400"/>
                    </a:p>
                  </a:txBody>
                  <a:tcPr marL="36000" marR="36000" anchor="ctr" anchorCtr="1"/>
                </a:tc>
                <a:tc>
                  <a:txBody>
                    <a:bodyPr/>
                    <a:lstStyle/>
                    <a:p>
                      <a:r>
                        <a:rPr lang="en-US" altLang="zh-CN" sz="1400" smtClean="0"/>
                        <a:t>D8</a:t>
                      </a:r>
                      <a:endParaRPr lang="zh-CN" altLang="en-US" sz="1400"/>
                    </a:p>
                  </a:txBody>
                  <a:tcPr marL="36000" marR="36000" anchor="ctr" anchorCtr="1"/>
                </a:tc>
                <a:tc>
                  <a:txBody>
                    <a:bodyPr/>
                    <a:lstStyle/>
                    <a:p>
                      <a:r>
                        <a:rPr lang="en-US" altLang="zh-CN" sz="1400" smtClean="0"/>
                        <a:t>31</a:t>
                      </a:r>
                      <a:endParaRPr lang="zh-CN" altLang="en-US" sz="1400"/>
                    </a:p>
                  </a:txBody>
                  <a:tcPr marL="36000" marR="36000" anchor="ctr" anchorCtr="1"/>
                </a:tc>
                <a:tc>
                  <a:txBody>
                    <a:bodyPr/>
                    <a:lstStyle/>
                    <a:p>
                      <a:r>
                        <a:rPr lang="en-US" altLang="zh-CN" sz="1400" smtClean="0"/>
                        <a:t>15</a:t>
                      </a:r>
                      <a:endParaRPr lang="zh-CN" altLang="en-US" sz="1400"/>
                    </a:p>
                  </a:txBody>
                  <a:tcPr marL="36000" marR="36000" anchor="ctr" anchorCtr="1"/>
                </a:tc>
              </a:tr>
              <a:tr h="305903">
                <a:tc vMerge="1">
                  <a:txBody>
                    <a:bodyPr/>
                    <a:lstStyle/>
                    <a:p>
                      <a:endParaRPr lang="zh-CN" altLang="en-US" sz="1400"/>
                    </a:p>
                  </a:txBody>
                  <a:tcPr anchor="ctr" anchorCtr="1"/>
                </a:tc>
                <a:tc>
                  <a:txBody>
                    <a:bodyPr/>
                    <a:lstStyle/>
                    <a:p>
                      <a:r>
                        <a:rPr lang="en-US" altLang="zh-CN" sz="1400" smtClean="0"/>
                        <a:t>3</a:t>
                      </a:r>
                      <a:endParaRPr lang="zh-CN" altLang="en-US" sz="1400"/>
                    </a:p>
                  </a:txBody>
                  <a:tcPr marL="36000" marR="36000" anchor="ctr" anchorCtr="1">
                    <a:solidFill>
                      <a:schemeClr val="bg2"/>
                    </a:solidFill>
                  </a:tcPr>
                </a:tc>
                <a:tc>
                  <a:txBody>
                    <a:bodyPr/>
                    <a:lstStyle/>
                    <a:p>
                      <a:r>
                        <a:rPr lang="en-US" altLang="zh-CN" sz="1400" smtClean="0"/>
                        <a:t>04</a:t>
                      </a:r>
                      <a:endParaRPr lang="zh-CN" altLang="en-US" sz="1400"/>
                    </a:p>
                  </a:txBody>
                  <a:tcPr marL="36000" marR="36000" anchor="ctr" anchorCtr="1"/>
                </a:tc>
                <a:tc>
                  <a:txBody>
                    <a:bodyPr/>
                    <a:lstStyle/>
                    <a:p>
                      <a:r>
                        <a:rPr lang="en-US" altLang="zh-CN" sz="1400" smtClean="0"/>
                        <a:t>C7</a:t>
                      </a:r>
                      <a:endParaRPr lang="zh-CN" altLang="en-US" sz="1400"/>
                    </a:p>
                  </a:txBody>
                  <a:tcPr marL="36000" marR="36000" anchor="ctr" anchorCtr="1"/>
                </a:tc>
                <a:tc>
                  <a:txBody>
                    <a:bodyPr/>
                    <a:lstStyle/>
                    <a:p>
                      <a:r>
                        <a:rPr lang="en-US" altLang="zh-CN" sz="1400" smtClean="0"/>
                        <a:t>23</a:t>
                      </a:r>
                      <a:endParaRPr lang="zh-CN" altLang="en-US" sz="1400"/>
                    </a:p>
                  </a:txBody>
                  <a:tcPr marL="36000" marR="36000" anchor="ctr" anchorCtr="1"/>
                </a:tc>
                <a:tc>
                  <a:txBody>
                    <a:bodyPr/>
                    <a:lstStyle/>
                    <a:p>
                      <a:r>
                        <a:rPr lang="en-US" altLang="zh-CN" sz="1400" smtClean="0"/>
                        <a:t>C3</a:t>
                      </a:r>
                      <a:endParaRPr lang="zh-CN" altLang="en-US" sz="1400"/>
                    </a:p>
                  </a:txBody>
                  <a:tcPr marL="36000" marR="36000" anchor="ctr" anchorCtr="1"/>
                </a:tc>
                <a:tc>
                  <a:txBody>
                    <a:bodyPr/>
                    <a:lstStyle/>
                    <a:p>
                      <a:r>
                        <a:rPr lang="en-US" altLang="zh-CN" sz="1400" smtClean="0"/>
                        <a:t>18</a:t>
                      </a:r>
                      <a:endParaRPr lang="zh-CN" altLang="en-US" sz="1400"/>
                    </a:p>
                  </a:txBody>
                  <a:tcPr marL="36000" marR="36000" anchor="ctr" anchorCtr="1"/>
                </a:tc>
                <a:tc>
                  <a:txBody>
                    <a:bodyPr/>
                    <a:lstStyle/>
                    <a:p>
                      <a:r>
                        <a:rPr lang="en-US" altLang="zh-CN" sz="1400" smtClean="0"/>
                        <a:t>96</a:t>
                      </a:r>
                      <a:endParaRPr lang="zh-CN" altLang="en-US" sz="1400"/>
                    </a:p>
                  </a:txBody>
                  <a:tcPr marL="36000" marR="36000" anchor="ctr" anchorCtr="1"/>
                </a:tc>
                <a:tc>
                  <a:txBody>
                    <a:bodyPr/>
                    <a:lstStyle/>
                    <a:p>
                      <a:r>
                        <a:rPr lang="en-US" altLang="zh-CN" sz="1400" smtClean="0"/>
                        <a:t>05</a:t>
                      </a:r>
                      <a:endParaRPr lang="zh-CN" altLang="en-US" sz="1400"/>
                    </a:p>
                  </a:txBody>
                  <a:tcPr marL="36000" marR="36000" anchor="ctr" anchorCtr="1"/>
                </a:tc>
                <a:tc>
                  <a:txBody>
                    <a:bodyPr/>
                    <a:lstStyle/>
                    <a:p>
                      <a:r>
                        <a:rPr lang="en-US" altLang="zh-CN" sz="1400" smtClean="0"/>
                        <a:t>9A</a:t>
                      </a:r>
                      <a:endParaRPr lang="zh-CN" altLang="en-US" sz="1400"/>
                    </a:p>
                  </a:txBody>
                  <a:tcPr marL="36000" marR="36000" anchor="ctr" anchorCtr="1"/>
                </a:tc>
                <a:tc>
                  <a:txBody>
                    <a:bodyPr/>
                    <a:lstStyle/>
                    <a:p>
                      <a:r>
                        <a:rPr lang="en-US" altLang="zh-CN" sz="1400" smtClean="0"/>
                        <a:t>07</a:t>
                      </a:r>
                      <a:endParaRPr lang="zh-CN" altLang="en-US" sz="1400"/>
                    </a:p>
                  </a:txBody>
                  <a:tcPr marL="36000" marR="36000" anchor="ctr" anchorCtr="1"/>
                </a:tc>
                <a:tc>
                  <a:txBody>
                    <a:bodyPr/>
                    <a:lstStyle/>
                    <a:p>
                      <a:r>
                        <a:rPr lang="en-US" altLang="zh-CN" sz="1400" smtClean="0">
                          <a:solidFill>
                            <a:schemeClr val="tx1"/>
                          </a:solidFill>
                        </a:rPr>
                        <a:t>12</a:t>
                      </a:r>
                      <a:endParaRPr lang="zh-CN" altLang="en-US" sz="1400">
                        <a:solidFill>
                          <a:schemeClr val="tx1"/>
                        </a:solidFill>
                      </a:endParaRPr>
                    </a:p>
                  </a:txBody>
                  <a:tcPr marL="36000" marR="36000" anchor="ctr" anchorCtr="1">
                    <a:noFill/>
                  </a:tcPr>
                </a:tc>
                <a:tc>
                  <a:txBody>
                    <a:bodyPr/>
                    <a:lstStyle/>
                    <a:p>
                      <a:r>
                        <a:rPr lang="en-US" altLang="zh-CN" sz="1400" smtClean="0"/>
                        <a:t>80</a:t>
                      </a:r>
                      <a:endParaRPr lang="zh-CN" altLang="en-US" sz="1400"/>
                    </a:p>
                  </a:txBody>
                  <a:tcPr marL="36000" marR="36000" anchor="ctr" anchorCtr="1"/>
                </a:tc>
                <a:tc>
                  <a:txBody>
                    <a:bodyPr/>
                    <a:lstStyle/>
                    <a:p>
                      <a:r>
                        <a:rPr lang="en-US" altLang="zh-CN" sz="1400" smtClean="0"/>
                        <a:t>E2</a:t>
                      </a:r>
                      <a:endParaRPr lang="zh-CN" altLang="en-US" sz="1400"/>
                    </a:p>
                  </a:txBody>
                  <a:tcPr marL="36000" marR="36000" anchor="ctr" anchorCtr="1"/>
                </a:tc>
                <a:tc>
                  <a:txBody>
                    <a:bodyPr/>
                    <a:lstStyle/>
                    <a:p>
                      <a:r>
                        <a:rPr lang="en-US" altLang="zh-CN" sz="1400" smtClean="0"/>
                        <a:t>EB</a:t>
                      </a:r>
                      <a:endParaRPr lang="zh-CN" altLang="en-US" sz="1400"/>
                    </a:p>
                  </a:txBody>
                  <a:tcPr marL="36000" marR="36000" anchor="ctr" anchorCtr="1"/>
                </a:tc>
                <a:tc>
                  <a:txBody>
                    <a:bodyPr/>
                    <a:lstStyle/>
                    <a:p>
                      <a:r>
                        <a:rPr lang="en-US" altLang="zh-CN" sz="1400" smtClean="0"/>
                        <a:t>27</a:t>
                      </a:r>
                      <a:endParaRPr lang="zh-CN" altLang="en-US" sz="1400"/>
                    </a:p>
                  </a:txBody>
                  <a:tcPr marL="36000" marR="36000" anchor="ctr" anchorCtr="1"/>
                </a:tc>
                <a:tc>
                  <a:txBody>
                    <a:bodyPr/>
                    <a:lstStyle/>
                    <a:p>
                      <a:r>
                        <a:rPr lang="en-US" altLang="zh-CN" sz="1400" smtClean="0"/>
                        <a:t>B2</a:t>
                      </a:r>
                      <a:endParaRPr lang="zh-CN" altLang="en-US" sz="1400"/>
                    </a:p>
                  </a:txBody>
                  <a:tcPr marL="36000" marR="36000" anchor="ctr" anchorCtr="1"/>
                </a:tc>
                <a:tc>
                  <a:txBody>
                    <a:bodyPr/>
                    <a:lstStyle/>
                    <a:p>
                      <a:r>
                        <a:rPr lang="en-US" altLang="zh-CN" sz="1400" smtClean="0"/>
                        <a:t>75</a:t>
                      </a:r>
                      <a:endParaRPr lang="zh-CN" altLang="en-US" sz="1400"/>
                    </a:p>
                  </a:txBody>
                  <a:tcPr marL="36000" marR="36000" anchor="ctr" anchorCtr="1"/>
                </a:tc>
              </a:tr>
              <a:tr h="305903">
                <a:tc vMerge="1">
                  <a:txBody>
                    <a:bodyPr/>
                    <a:lstStyle/>
                    <a:p>
                      <a:endParaRPr lang="zh-CN" altLang="en-US" sz="1400"/>
                    </a:p>
                  </a:txBody>
                  <a:tcPr anchor="ctr" anchorCtr="1"/>
                </a:tc>
                <a:tc>
                  <a:txBody>
                    <a:bodyPr/>
                    <a:lstStyle/>
                    <a:p>
                      <a:r>
                        <a:rPr lang="en-US" altLang="zh-CN" sz="1400" smtClean="0"/>
                        <a:t>4</a:t>
                      </a:r>
                      <a:endParaRPr lang="zh-CN" altLang="en-US" sz="1400"/>
                    </a:p>
                  </a:txBody>
                  <a:tcPr marL="36000" marR="36000" anchor="ctr" anchorCtr="1">
                    <a:solidFill>
                      <a:schemeClr val="bg2"/>
                    </a:solidFill>
                  </a:tcPr>
                </a:tc>
                <a:tc>
                  <a:txBody>
                    <a:bodyPr/>
                    <a:lstStyle/>
                    <a:p>
                      <a:r>
                        <a:rPr lang="en-US" altLang="zh-CN" sz="1400" smtClean="0"/>
                        <a:t>09</a:t>
                      </a:r>
                      <a:endParaRPr lang="zh-CN" altLang="en-US" sz="1400"/>
                    </a:p>
                  </a:txBody>
                  <a:tcPr marL="36000" marR="36000" anchor="ctr" anchorCtr="1"/>
                </a:tc>
                <a:tc>
                  <a:txBody>
                    <a:bodyPr/>
                    <a:lstStyle/>
                    <a:p>
                      <a:r>
                        <a:rPr lang="en-US" altLang="zh-CN" sz="1400" smtClean="0"/>
                        <a:t>83</a:t>
                      </a:r>
                      <a:endParaRPr lang="zh-CN" altLang="en-US" sz="1400"/>
                    </a:p>
                  </a:txBody>
                  <a:tcPr marL="36000" marR="36000" anchor="ctr" anchorCtr="1"/>
                </a:tc>
                <a:tc>
                  <a:txBody>
                    <a:bodyPr/>
                    <a:lstStyle/>
                    <a:p>
                      <a:r>
                        <a:rPr lang="en-US" altLang="zh-CN" sz="1400" smtClean="0"/>
                        <a:t>2C</a:t>
                      </a:r>
                      <a:endParaRPr lang="zh-CN" altLang="en-US" sz="1400"/>
                    </a:p>
                  </a:txBody>
                  <a:tcPr marL="36000" marR="36000" anchor="ctr" anchorCtr="1"/>
                </a:tc>
                <a:tc>
                  <a:txBody>
                    <a:bodyPr/>
                    <a:lstStyle/>
                    <a:p>
                      <a:r>
                        <a:rPr lang="en-US" altLang="zh-CN" sz="1400" smtClean="0"/>
                        <a:t>1A</a:t>
                      </a:r>
                      <a:endParaRPr lang="zh-CN" altLang="en-US" sz="1400"/>
                    </a:p>
                  </a:txBody>
                  <a:tcPr marL="36000" marR="36000" anchor="ctr" anchorCtr="1"/>
                </a:tc>
                <a:tc>
                  <a:txBody>
                    <a:bodyPr/>
                    <a:lstStyle/>
                    <a:p>
                      <a:r>
                        <a:rPr lang="en-US" altLang="zh-CN" sz="1400" smtClean="0"/>
                        <a:t>1B</a:t>
                      </a:r>
                      <a:endParaRPr lang="zh-CN" altLang="en-US" sz="1400"/>
                    </a:p>
                  </a:txBody>
                  <a:tcPr marL="36000" marR="36000" anchor="ctr" anchorCtr="1"/>
                </a:tc>
                <a:tc>
                  <a:txBody>
                    <a:bodyPr/>
                    <a:lstStyle/>
                    <a:p>
                      <a:r>
                        <a:rPr lang="en-US" altLang="zh-CN" sz="1400" smtClean="0"/>
                        <a:t>6E</a:t>
                      </a:r>
                      <a:endParaRPr lang="zh-CN" altLang="en-US" sz="1400"/>
                    </a:p>
                  </a:txBody>
                  <a:tcPr marL="36000" marR="36000" anchor="ctr" anchorCtr="1"/>
                </a:tc>
                <a:tc>
                  <a:txBody>
                    <a:bodyPr/>
                    <a:lstStyle/>
                    <a:p>
                      <a:r>
                        <a:rPr lang="en-US" altLang="zh-CN" sz="1400" smtClean="0"/>
                        <a:t>5A</a:t>
                      </a:r>
                      <a:endParaRPr lang="zh-CN" altLang="en-US" sz="1400"/>
                    </a:p>
                  </a:txBody>
                  <a:tcPr marL="36000" marR="36000" anchor="ctr" anchorCtr="1"/>
                </a:tc>
                <a:tc>
                  <a:txBody>
                    <a:bodyPr/>
                    <a:lstStyle/>
                    <a:p>
                      <a:r>
                        <a:rPr lang="en-US" altLang="zh-CN" sz="1400" smtClean="0"/>
                        <a:t>A0</a:t>
                      </a:r>
                      <a:endParaRPr lang="zh-CN" altLang="en-US" sz="1400"/>
                    </a:p>
                  </a:txBody>
                  <a:tcPr marL="36000" marR="36000" anchor="ctr" anchorCtr="1"/>
                </a:tc>
                <a:tc>
                  <a:txBody>
                    <a:bodyPr/>
                    <a:lstStyle/>
                    <a:p>
                      <a:r>
                        <a:rPr lang="en-US" altLang="zh-CN" sz="1400" smtClean="0"/>
                        <a:t>52</a:t>
                      </a:r>
                      <a:endParaRPr lang="zh-CN" altLang="en-US" sz="1400"/>
                    </a:p>
                  </a:txBody>
                  <a:tcPr marL="36000" marR="36000" anchor="ctr" anchorCtr="1"/>
                </a:tc>
                <a:tc>
                  <a:txBody>
                    <a:bodyPr/>
                    <a:lstStyle/>
                    <a:p>
                      <a:r>
                        <a:rPr lang="en-US" altLang="zh-CN" sz="1400" smtClean="0"/>
                        <a:t>3B</a:t>
                      </a:r>
                      <a:endParaRPr lang="zh-CN" altLang="en-US" sz="1400"/>
                    </a:p>
                  </a:txBody>
                  <a:tcPr marL="36000" marR="36000" anchor="ctr" anchorCtr="1"/>
                </a:tc>
                <a:tc>
                  <a:txBody>
                    <a:bodyPr/>
                    <a:lstStyle/>
                    <a:p>
                      <a:r>
                        <a:rPr lang="en-US" altLang="zh-CN" sz="1400" smtClean="0"/>
                        <a:t>D6</a:t>
                      </a:r>
                      <a:endParaRPr lang="zh-CN" altLang="en-US" sz="1400"/>
                    </a:p>
                  </a:txBody>
                  <a:tcPr marL="36000" marR="36000" anchor="ctr" anchorCtr="1"/>
                </a:tc>
                <a:tc>
                  <a:txBody>
                    <a:bodyPr/>
                    <a:lstStyle/>
                    <a:p>
                      <a:r>
                        <a:rPr lang="en-US" altLang="zh-CN" sz="1400" smtClean="0"/>
                        <a:t>B3</a:t>
                      </a:r>
                      <a:endParaRPr lang="zh-CN" altLang="en-US" sz="1400"/>
                    </a:p>
                  </a:txBody>
                  <a:tcPr marL="36000" marR="36000" anchor="ctr" anchorCtr="1"/>
                </a:tc>
                <a:tc>
                  <a:txBody>
                    <a:bodyPr/>
                    <a:lstStyle/>
                    <a:p>
                      <a:r>
                        <a:rPr lang="en-US" altLang="zh-CN" sz="1400" smtClean="0"/>
                        <a:t>29</a:t>
                      </a:r>
                      <a:endParaRPr lang="zh-CN" altLang="en-US" sz="1400"/>
                    </a:p>
                  </a:txBody>
                  <a:tcPr marL="36000" marR="36000" anchor="ctr" anchorCtr="1"/>
                </a:tc>
                <a:tc>
                  <a:txBody>
                    <a:bodyPr/>
                    <a:lstStyle/>
                    <a:p>
                      <a:r>
                        <a:rPr lang="en-US" altLang="zh-CN" sz="1400" smtClean="0"/>
                        <a:t>E3</a:t>
                      </a:r>
                      <a:endParaRPr lang="zh-CN" altLang="en-US" sz="1400"/>
                    </a:p>
                  </a:txBody>
                  <a:tcPr marL="36000" marR="36000" anchor="ctr" anchorCtr="1"/>
                </a:tc>
                <a:tc>
                  <a:txBody>
                    <a:bodyPr/>
                    <a:lstStyle/>
                    <a:p>
                      <a:r>
                        <a:rPr lang="en-US" altLang="zh-CN" sz="1400" smtClean="0"/>
                        <a:t>2F</a:t>
                      </a:r>
                      <a:endParaRPr lang="zh-CN" altLang="en-US" sz="1400"/>
                    </a:p>
                  </a:txBody>
                  <a:tcPr marL="36000" marR="36000" anchor="ctr" anchorCtr="1"/>
                </a:tc>
                <a:tc>
                  <a:txBody>
                    <a:bodyPr/>
                    <a:lstStyle/>
                    <a:p>
                      <a:r>
                        <a:rPr lang="en-US" altLang="zh-CN" sz="1400" smtClean="0"/>
                        <a:t>84</a:t>
                      </a:r>
                      <a:endParaRPr lang="zh-CN" altLang="en-US" sz="1400"/>
                    </a:p>
                  </a:txBody>
                  <a:tcPr marL="36000" marR="36000" anchor="ctr" anchorCtr="1"/>
                </a:tc>
              </a:tr>
              <a:tr h="305903">
                <a:tc vMerge="1">
                  <a:txBody>
                    <a:bodyPr/>
                    <a:lstStyle/>
                    <a:p>
                      <a:endParaRPr lang="zh-CN" altLang="en-US" sz="1400"/>
                    </a:p>
                  </a:txBody>
                  <a:tcPr anchor="ctr" anchorCtr="1"/>
                </a:tc>
                <a:tc>
                  <a:txBody>
                    <a:bodyPr/>
                    <a:lstStyle/>
                    <a:p>
                      <a:r>
                        <a:rPr lang="en-US" altLang="zh-CN" sz="1400" smtClean="0"/>
                        <a:t>5</a:t>
                      </a:r>
                      <a:endParaRPr lang="zh-CN" altLang="en-US" sz="1400"/>
                    </a:p>
                  </a:txBody>
                  <a:tcPr marL="36000" marR="36000" anchor="ctr" anchorCtr="1">
                    <a:solidFill>
                      <a:schemeClr val="bg2"/>
                    </a:solidFill>
                  </a:tcPr>
                </a:tc>
                <a:tc>
                  <a:txBody>
                    <a:bodyPr/>
                    <a:lstStyle/>
                    <a:p>
                      <a:r>
                        <a:rPr lang="en-US" altLang="zh-CN" sz="1400" smtClean="0"/>
                        <a:t>53</a:t>
                      </a:r>
                      <a:endParaRPr lang="zh-CN" altLang="en-US" sz="1400"/>
                    </a:p>
                  </a:txBody>
                  <a:tcPr marL="36000" marR="36000" anchor="ctr" anchorCtr="1"/>
                </a:tc>
                <a:tc>
                  <a:txBody>
                    <a:bodyPr/>
                    <a:lstStyle/>
                    <a:p>
                      <a:r>
                        <a:rPr lang="en-US" altLang="zh-CN" sz="1400" smtClean="0"/>
                        <a:t>D1</a:t>
                      </a:r>
                      <a:endParaRPr lang="zh-CN" altLang="en-US" sz="1400"/>
                    </a:p>
                  </a:txBody>
                  <a:tcPr marL="36000" marR="36000" anchor="ctr" anchorCtr="1"/>
                </a:tc>
                <a:tc>
                  <a:txBody>
                    <a:bodyPr/>
                    <a:lstStyle/>
                    <a:p>
                      <a:r>
                        <a:rPr lang="en-US" altLang="zh-CN" sz="1400" smtClean="0"/>
                        <a:t>00</a:t>
                      </a:r>
                      <a:endParaRPr lang="zh-CN" altLang="en-US" sz="1400"/>
                    </a:p>
                  </a:txBody>
                  <a:tcPr marL="36000" marR="36000" anchor="ctr" anchorCtr="1"/>
                </a:tc>
                <a:tc>
                  <a:txBody>
                    <a:bodyPr/>
                    <a:lstStyle/>
                    <a:p>
                      <a:r>
                        <a:rPr lang="en-US" altLang="zh-CN" sz="1400" smtClean="0"/>
                        <a:t>ED</a:t>
                      </a:r>
                      <a:endParaRPr lang="zh-CN" altLang="en-US" sz="1400"/>
                    </a:p>
                  </a:txBody>
                  <a:tcPr marL="36000" marR="36000" anchor="ctr" anchorCtr="1"/>
                </a:tc>
                <a:tc>
                  <a:txBody>
                    <a:bodyPr/>
                    <a:lstStyle/>
                    <a:p>
                      <a:r>
                        <a:rPr lang="en-US" altLang="zh-CN" sz="1400" smtClean="0"/>
                        <a:t>20</a:t>
                      </a:r>
                      <a:endParaRPr lang="zh-CN" altLang="en-US" sz="1400"/>
                    </a:p>
                  </a:txBody>
                  <a:tcPr marL="36000" marR="36000" anchor="ctr" anchorCtr="1"/>
                </a:tc>
                <a:tc>
                  <a:txBody>
                    <a:bodyPr/>
                    <a:lstStyle/>
                    <a:p>
                      <a:r>
                        <a:rPr lang="en-US" altLang="zh-CN" sz="1400" smtClean="0"/>
                        <a:t>FC</a:t>
                      </a:r>
                      <a:endParaRPr lang="zh-CN" altLang="en-US" sz="1400"/>
                    </a:p>
                  </a:txBody>
                  <a:tcPr marL="36000" marR="36000" anchor="ctr" anchorCtr="1"/>
                </a:tc>
                <a:tc>
                  <a:txBody>
                    <a:bodyPr/>
                    <a:lstStyle/>
                    <a:p>
                      <a:r>
                        <a:rPr lang="en-US" altLang="zh-CN" sz="1400" smtClean="0"/>
                        <a:t>B1</a:t>
                      </a:r>
                      <a:endParaRPr lang="zh-CN" altLang="en-US" sz="1400"/>
                    </a:p>
                  </a:txBody>
                  <a:tcPr marL="36000" marR="36000" anchor="ctr" anchorCtr="1"/>
                </a:tc>
                <a:tc>
                  <a:txBody>
                    <a:bodyPr/>
                    <a:lstStyle/>
                    <a:p>
                      <a:r>
                        <a:rPr lang="en-US" altLang="zh-CN" sz="1400" smtClean="0">
                          <a:solidFill>
                            <a:schemeClr val="tx1"/>
                          </a:solidFill>
                        </a:rPr>
                        <a:t>5B</a:t>
                      </a:r>
                      <a:endParaRPr lang="zh-CN" altLang="en-US" sz="1400">
                        <a:solidFill>
                          <a:schemeClr val="tx1"/>
                        </a:solidFill>
                      </a:endParaRPr>
                    </a:p>
                  </a:txBody>
                  <a:tcPr marL="36000" marR="36000" anchor="ctr" anchorCtr="1"/>
                </a:tc>
                <a:tc>
                  <a:txBody>
                    <a:bodyPr/>
                    <a:lstStyle/>
                    <a:p>
                      <a:r>
                        <a:rPr lang="en-US" altLang="zh-CN" sz="1400" smtClean="0"/>
                        <a:t>6A</a:t>
                      </a:r>
                      <a:endParaRPr lang="zh-CN" altLang="en-US" sz="1400"/>
                    </a:p>
                  </a:txBody>
                  <a:tcPr marL="36000" marR="36000" anchor="ctr" anchorCtr="1"/>
                </a:tc>
                <a:tc>
                  <a:txBody>
                    <a:bodyPr/>
                    <a:lstStyle/>
                    <a:p>
                      <a:r>
                        <a:rPr lang="en-US" altLang="zh-CN" sz="1400" smtClean="0"/>
                        <a:t>CB</a:t>
                      </a:r>
                      <a:endParaRPr lang="zh-CN" altLang="en-US" sz="1400"/>
                    </a:p>
                  </a:txBody>
                  <a:tcPr marL="36000" marR="36000" anchor="ctr" anchorCtr="1"/>
                </a:tc>
                <a:tc>
                  <a:txBody>
                    <a:bodyPr/>
                    <a:lstStyle/>
                    <a:p>
                      <a:r>
                        <a:rPr lang="en-US" altLang="zh-CN" sz="1400" smtClean="0"/>
                        <a:t>BE</a:t>
                      </a:r>
                      <a:endParaRPr lang="zh-CN" altLang="en-US" sz="1400"/>
                    </a:p>
                  </a:txBody>
                  <a:tcPr marL="36000" marR="36000" anchor="ctr" anchorCtr="1"/>
                </a:tc>
                <a:tc>
                  <a:txBody>
                    <a:bodyPr/>
                    <a:lstStyle/>
                    <a:p>
                      <a:r>
                        <a:rPr lang="en-US" altLang="zh-CN" sz="1400" smtClean="0"/>
                        <a:t>39</a:t>
                      </a:r>
                      <a:endParaRPr lang="zh-CN" altLang="en-US" sz="1400"/>
                    </a:p>
                  </a:txBody>
                  <a:tcPr marL="36000" marR="36000" anchor="ctr" anchorCtr="1"/>
                </a:tc>
                <a:tc>
                  <a:txBody>
                    <a:bodyPr/>
                    <a:lstStyle/>
                    <a:p>
                      <a:r>
                        <a:rPr lang="en-US" altLang="zh-CN" sz="1400" smtClean="0"/>
                        <a:t>4A</a:t>
                      </a:r>
                      <a:endParaRPr lang="zh-CN" altLang="en-US" sz="1400"/>
                    </a:p>
                  </a:txBody>
                  <a:tcPr marL="36000" marR="36000" anchor="ctr" anchorCtr="1"/>
                </a:tc>
                <a:tc>
                  <a:txBody>
                    <a:bodyPr/>
                    <a:lstStyle/>
                    <a:p>
                      <a:r>
                        <a:rPr lang="en-US" altLang="zh-CN" sz="1400" smtClean="0"/>
                        <a:t>4C</a:t>
                      </a:r>
                      <a:endParaRPr lang="zh-CN" altLang="en-US" sz="1400"/>
                    </a:p>
                  </a:txBody>
                  <a:tcPr marL="36000" marR="36000" anchor="ctr" anchorCtr="1"/>
                </a:tc>
                <a:tc>
                  <a:txBody>
                    <a:bodyPr/>
                    <a:lstStyle/>
                    <a:p>
                      <a:r>
                        <a:rPr lang="en-US" altLang="zh-CN" sz="1400" smtClean="0"/>
                        <a:t>58</a:t>
                      </a:r>
                      <a:endParaRPr lang="zh-CN" altLang="en-US" sz="1400"/>
                    </a:p>
                  </a:txBody>
                  <a:tcPr marL="36000" marR="36000" anchor="ctr" anchorCtr="1"/>
                </a:tc>
                <a:tc>
                  <a:txBody>
                    <a:bodyPr/>
                    <a:lstStyle/>
                    <a:p>
                      <a:r>
                        <a:rPr lang="en-US" altLang="zh-CN" sz="1400" smtClean="0"/>
                        <a:t>CF</a:t>
                      </a:r>
                      <a:endParaRPr lang="zh-CN" altLang="en-US" sz="1400"/>
                    </a:p>
                  </a:txBody>
                  <a:tcPr marL="36000" marR="36000" anchor="ctr" anchorCtr="1"/>
                </a:tc>
              </a:tr>
              <a:tr h="305903">
                <a:tc vMerge="1">
                  <a:txBody>
                    <a:bodyPr/>
                    <a:lstStyle/>
                    <a:p>
                      <a:endParaRPr lang="zh-CN" altLang="en-US" sz="1400"/>
                    </a:p>
                  </a:txBody>
                  <a:tcPr anchor="ctr" anchorCtr="1"/>
                </a:tc>
                <a:tc>
                  <a:txBody>
                    <a:bodyPr/>
                    <a:lstStyle/>
                    <a:p>
                      <a:r>
                        <a:rPr lang="en-US" altLang="zh-CN" sz="1400" smtClean="0"/>
                        <a:t>6</a:t>
                      </a:r>
                      <a:endParaRPr lang="zh-CN" altLang="en-US" sz="1400"/>
                    </a:p>
                  </a:txBody>
                  <a:tcPr marL="36000" marR="36000" anchor="ctr" anchorCtr="1">
                    <a:solidFill>
                      <a:schemeClr val="bg2"/>
                    </a:solidFill>
                  </a:tcPr>
                </a:tc>
                <a:tc>
                  <a:txBody>
                    <a:bodyPr/>
                    <a:lstStyle/>
                    <a:p>
                      <a:r>
                        <a:rPr lang="en-US" altLang="zh-CN" sz="1400" smtClean="0"/>
                        <a:t>D0</a:t>
                      </a:r>
                      <a:endParaRPr lang="zh-CN" altLang="en-US" sz="1400"/>
                    </a:p>
                  </a:txBody>
                  <a:tcPr marL="36000" marR="36000" anchor="ctr" anchorCtr="1"/>
                </a:tc>
                <a:tc>
                  <a:txBody>
                    <a:bodyPr/>
                    <a:lstStyle/>
                    <a:p>
                      <a:r>
                        <a:rPr lang="en-US" altLang="zh-CN" sz="1400" smtClean="0"/>
                        <a:t>EF</a:t>
                      </a:r>
                      <a:endParaRPr lang="zh-CN" altLang="en-US" sz="1400"/>
                    </a:p>
                  </a:txBody>
                  <a:tcPr marL="36000" marR="36000" anchor="ctr" anchorCtr="1"/>
                </a:tc>
                <a:tc>
                  <a:txBody>
                    <a:bodyPr/>
                    <a:lstStyle/>
                    <a:p>
                      <a:r>
                        <a:rPr lang="en-US" altLang="zh-CN" sz="1400" smtClean="0"/>
                        <a:t>AA</a:t>
                      </a:r>
                      <a:endParaRPr lang="zh-CN" altLang="en-US" sz="1400"/>
                    </a:p>
                  </a:txBody>
                  <a:tcPr marL="36000" marR="36000" anchor="ctr" anchorCtr="1"/>
                </a:tc>
                <a:tc>
                  <a:txBody>
                    <a:bodyPr/>
                    <a:lstStyle/>
                    <a:p>
                      <a:r>
                        <a:rPr lang="en-US" altLang="zh-CN" sz="1400" smtClean="0"/>
                        <a:t>FB</a:t>
                      </a:r>
                      <a:endParaRPr lang="zh-CN" altLang="en-US" sz="1400"/>
                    </a:p>
                  </a:txBody>
                  <a:tcPr marL="36000" marR="36000" anchor="ctr" anchorCtr="1"/>
                </a:tc>
                <a:tc>
                  <a:txBody>
                    <a:bodyPr/>
                    <a:lstStyle/>
                    <a:p>
                      <a:r>
                        <a:rPr lang="en-US" altLang="zh-CN" sz="1400" smtClean="0"/>
                        <a:t>43</a:t>
                      </a:r>
                      <a:endParaRPr lang="zh-CN" altLang="en-US" sz="1400"/>
                    </a:p>
                  </a:txBody>
                  <a:tcPr marL="36000" marR="36000" anchor="ctr" anchorCtr="1"/>
                </a:tc>
                <a:tc>
                  <a:txBody>
                    <a:bodyPr/>
                    <a:lstStyle/>
                    <a:p>
                      <a:r>
                        <a:rPr lang="en-US" altLang="zh-CN" sz="1400" smtClean="0"/>
                        <a:t>4D</a:t>
                      </a:r>
                      <a:endParaRPr lang="zh-CN" altLang="en-US" sz="1400"/>
                    </a:p>
                  </a:txBody>
                  <a:tcPr marL="36000" marR="36000" anchor="ctr" anchorCtr="1"/>
                </a:tc>
                <a:tc>
                  <a:txBody>
                    <a:bodyPr/>
                    <a:lstStyle/>
                    <a:p>
                      <a:r>
                        <a:rPr lang="en-US" altLang="zh-CN" sz="1400" smtClean="0"/>
                        <a:t>33</a:t>
                      </a:r>
                      <a:endParaRPr lang="zh-CN" altLang="en-US" sz="1400"/>
                    </a:p>
                  </a:txBody>
                  <a:tcPr marL="36000" marR="36000" anchor="ctr" anchorCtr="1"/>
                </a:tc>
                <a:tc>
                  <a:txBody>
                    <a:bodyPr/>
                    <a:lstStyle/>
                    <a:p>
                      <a:r>
                        <a:rPr lang="en-US" altLang="zh-CN" sz="1400" smtClean="0"/>
                        <a:t>85</a:t>
                      </a:r>
                      <a:endParaRPr lang="zh-CN" altLang="en-US" sz="1400"/>
                    </a:p>
                  </a:txBody>
                  <a:tcPr marL="36000" marR="36000" anchor="ctr" anchorCtr="1"/>
                </a:tc>
                <a:tc>
                  <a:txBody>
                    <a:bodyPr/>
                    <a:lstStyle/>
                    <a:p>
                      <a:r>
                        <a:rPr lang="en-US" altLang="zh-CN" sz="1400" smtClean="0"/>
                        <a:t>45</a:t>
                      </a:r>
                      <a:endParaRPr lang="zh-CN" altLang="en-US" sz="1400"/>
                    </a:p>
                  </a:txBody>
                  <a:tcPr marL="36000" marR="36000" anchor="ctr" anchorCtr="1"/>
                </a:tc>
                <a:tc>
                  <a:txBody>
                    <a:bodyPr/>
                    <a:lstStyle/>
                    <a:p>
                      <a:r>
                        <a:rPr lang="en-US" altLang="zh-CN" sz="1400" smtClean="0"/>
                        <a:t>F9</a:t>
                      </a:r>
                      <a:endParaRPr lang="zh-CN" altLang="en-US" sz="1400"/>
                    </a:p>
                  </a:txBody>
                  <a:tcPr marL="36000" marR="36000" anchor="ctr" anchorCtr="1"/>
                </a:tc>
                <a:tc>
                  <a:txBody>
                    <a:bodyPr/>
                    <a:lstStyle/>
                    <a:p>
                      <a:r>
                        <a:rPr lang="en-US" altLang="zh-CN" sz="1400" smtClean="0"/>
                        <a:t>02</a:t>
                      </a:r>
                      <a:endParaRPr lang="zh-CN" altLang="en-US" sz="1400"/>
                    </a:p>
                  </a:txBody>
                  <a:tcPr marL="36000" marR="36000" anchor="ctr" anchorCtr="1"/>
                </a:tc>
                <a:tc>
                  <a:txBody>
                    <a:bodyPr/>
                    <a:lstStyle/>
                    <a:p>
                      <a:r>
                        <a:rPr lang="en-US" altLang="zh-CN" sz="1400" smtClean="0"/>
                        <a:t>7F</a:t>
                      </a:r>
                      <a:endParaRPr lang="zh-CN" altLang="en-US" sz="1400"/>
                    </a:p>
                  </a:txBody>
                  <a:tcPr marL="36000" marR="36000" anchor="ctr" anchorCtr="1"/>
                </a:tc>
                <a:tc>
                  <a:txBody>
                    <a:bodyPr/>
                    <a:lstStyle/>
                    <a:p>
                      <a:r>
                        <a:rPr lang="en-US" altLang="zh-CN" sz="1400" smtClean="0"/>
                        <a:t>50</a:t>
                      </a:r>
                      <a:endParaRPr lang="zh-CN" altLang="en-US" sz="1400"/>
                    </a:p>
                  </a:txBody>
                  <a:tcPr marL="36000" marR="36000" anchor="ctr" anchorCtr="1"/>
                </a:tc>
                <a:tc>
                  <a:txBody>
                    <a:bodyPr/>
                    <a:lstStyle/>
                    <a:p>
                      <a:r>
                        <a:rPr lang="en-US" altLang="zh-CN" sz="1400" smtClean="0"/>
                        <a:t>3C</a:t>
                      </a:r>
                      <a:endParaRPr lang="zh-CN" altLang="en-US" sz="1400"/>
                    </a:p>
                  </a:txBody>
                  <a:tcPr marL="36000" marR="36000" anchor="ctr" anchorCtr="1"/>
                </a:tc>
                <a:tc>
                  <a:txBody>
                    <a:bodyPr/>
                    <a:lstStyle/>
                    <a:p>
                      <a:r>
                        <a:rPr lang="en-US" altLang="zh-CN" sz="1400" smtClean="0"/>
                        <a:t>9F</a:t>
                      </a:r>
                      <a:endParaRPr lang="zh-CN" altLang="en-US" sz="1400"/>
                    </a:p>
                  </a:txBody>
                  <a:tcPr marL="36000" marR="36000" anchor="ctr" anchorCtr="1"/>
                </a:tc>
                <a:tc>
                  <a:txBody>
                    <a:bodyPr/>
                    <a:lstStyle/>
                    <a:p>
                      <a:r>
                        <a:rPr lang="en-US" altLang="zh-CN" sz="1400" smtClean="0"/>
                        <a:t>48</a:t>
                      </a:r>
                      <a:endParaRPr lang="zh-CN" altLang="en-US" sz="1400"/>
                    </a:p>
                  </a:txBody>
                  <a:tcPr marL="36000" marR="36000" anchor="ctr" anchorCtr="1"/>
                </a:tc>
              </a:tr>
              <a:tr h="305903">
                <a:tc vMerge="1">
                  <a:txBody>
                    <a:bodyPr/>
                    <a:lstStyle/>
                    <a:p>
                      <a:endParaRPr lang="zh-CN" altLang="en-US" sz="1400"/>
                    </a:p>
                  </a:txBody>
                  <a:tcPr anchor="ctr" anchorCtr="1"/>
                </a:tc>
                <a:tc>
                  <a:txBody>
                    <a:bodyPr/>
                    <a:lstStyle/>
                    <a:p>
                      <a:r>
                        <a:rPr lang="en-US" altLang="zh-CN" sz="1400" smtClean="0"/>
                        <a:t>7</a:t>
                      </a:r>
                      <a:endParaRPr lang="zh-CN" altLang="en-US" sz="1400"/>
                    </a:p>
                  </a:txBody>
                  <a:tcPr marL="36000" marR="36000" anchor="ctr" anchorCtr="1">
                    <a:solidFill>
                      <a:schemeClr val="bg2"/>
                    </a:solidFill>
                  </a:tcPr>
                </a:tc>
                <a:tc>
                  <a:txBody>
                    <a:bodyPr/>
                    <a:lstStyle/>
                    <a:p>
                      <a:r>
                        <a:rPr lang="en-US" altLang="zh-CN" sz="1400" smtClean="0"/>
                        <a:t>51</a:t>
                      </a:r>
                      <a:endParaRPr lang="zh-CN" altLang="en-US" sz="1400"/>
                    </a:p>
                  </a:txBody>
                  <a:tcPr marL="36000" marR="36000" anchor="ctr" anchorCtr="1"/>
                </a:tc>
                <a:tc>
                  <a:txBody>
                    <a:bodyPr/>
                    <a:lstStyle/>
                    <a:p>
                      <a:r>
                        <a:rPr lang="en-US" altLang="zh-CN" sz="1400" smtClean="0"/>
                        <a:t>A3</a:t>
                      </a:r>
                      <a:endParaRPr lang="zh-CN" altLang="en-US" sz="1400"/>
                    </a:p>
                  </a:txBody>
                  <a:tcPr marL="36000" marR="36000" anchor="ctr" anchorCtr="1"/>
                </a:tc>
                <a:tc>
                  <a:txBody>
                    <a:bodyPr/>
                    <a:lstStyle/>
                    <a:p>
                      <a:r>
                        <a:rPr lang="en-US" altLang="zh-CN" sz="1400" smtClean="0"/>
                        <a:t>40</a:t>
                      </a:r>
                      <a:endParaRPr lang="zh-CN" altLang="en-US" sz="1400"/>
                    </a:p>
                  </a:txBody>
                  <a:tcPr marL="36000" marR="36000" anchor="ctr" anchorCtr="1"/>
                </a:tc>
                <a:tc>
                  <a:txBody>
                    <a:bodyPr/>
                    <a:lstStyle/>
                    <a:p>
                      <a:r>
                        <a:rPr lang="en-US" altLang="zh-CN" sz="1400" smtClean="0"/>
                        <a:t>8F</a:t>
                      </a:r>
                      <a:endParaRPr lang="zh-CN" altLang="en-US" sz="1400"/>
                    </a:p>
                  </a:txBody>
                  <a:tcPr marL="36000" marR="36000" anchor="ctr" anchorCtr="1"/>
                </a:tc>
                <a:tc>
                  <a:txBody>
                    <a:bodyPr/>
                    <a:lstStyle/>
                    <a:p>
                      <a:r>
                        <a:rPr lang="en-US" altLang="zh-CN" sz="1400" smtClean="0"/>
                        <a:t>92</a:t>
                      </a:r>
                      <a:endParaRPr lang="zh-CN" altLang="en-US" sz="1400"/>
                    </a:p>
                  </a:txBody>
                  <a:tcPr marL="36000" marR="36000" anchor="ctr" anchorCtr="1"/>
                </a:tc>
                <a:tc>
                  <a:txBody>
                    <a:bodyPr/>
                    <a:lstStyle/>
                    <a:p>
                      <a:r>
                        <a:rPr lang="en-US" altLang="zh-CN" sz="1400" smtClean="0"/>
                        <a:t>9D</a:t>
                      </a:r>
                      <a:endParaRPr lang="zh-CN" altLang="en-US" sz="1400"/>
                    </a:p>
                  </a:txBody>
                  <a:tcPr marL="36000" marR="36000" anchor="ctr" anchorCtr="1"/>
                </a:tc>
                <a:tc>
                  <a:txBody>
                    <a:bodyPr/>
                    <a:lstStyle/>
                    <a:p>
                      <a:r>
                        <a:rPr lang="en-US" altLang="zh-CN" sz="1400" smtClean="0"/>
                        <a:t>38</a:t>
                      </a:r>
                      <a:endParaRPr lang="zh-CN" altLang="en-US" sz="1400"/>
                    </a:p>
                  </a:txBody>
                  <a:tcPr marL="36000" marR="36000" anchor="ctr" anchorCtr="1"/>
                </a:tc>
                <a:tc>
                  <a:txBody>
                    <a:bodyPr/>
                    <a:lstStyle/>
                    <a:p>
                      <a:r>
                        <a:rPr lang="en-US" altLang="zh-CN" sz="1400" smtClean="0"/>
                        <a:t>F5</a:t>
                      </a:r>
                      <a:endParaRPr lang="zh-CN" altLang="en-US" sz="1400"/>
                    </a:p>
                  </a:txBody>
                  <a:tcPr marL="36000" marR="36000" anchor="ctr" anchorCtr="1"/>
                </a:tc>
                <a:tc>
                  <a:txBody>
                    <a:bodyPr/>
                    <a:lstStyle/>
                    <a:p>
                      <a:r>
                        <a:rPr lang="en-US" altLang="zh-CN" sz="1400" smtClean="0"/>
                        <a:t>BC</a:t>
                      </a:r>
                      <a:endParaRPr lang="zh-CN" altLang="en-US" sz="1400"/>
                    </a:p>
                  </a:txBody>
                  <a:tcPr marL="36000" marR="36000" anchor="ctr" anchorCtr="1"/>
                </a:tc>
                <a:tc>
                  <a:txBody>
                    <a:bodyPr/>
                    <a:lstStyle/>
                    <a:p>
                      <a:r>
                        <a:rPr lang="en-US" altLang="zh-CN" sz="1400" smtClean="0">
                          <a:solidFill>
                            <a:schemeClr val="tx1"/>
                          </a:solidFill>
                        </a:rPr>
                        <a:t>B6</a:t>
                      </a:r>
                      <a:endParaRPr lang="zh-CN" altLang="en-US" sz="1400">
                        <a:solidFill>
                          <a:schemeClr val="tx1"/>
                        </a:solidFill>
                      </a:endParaRPr>
                    </a:p>
                  </a:txBody>
                  <a:tcPr marL="36000" marR="36000" anchor="ctr" anchorCtr="1"/>
                </a:tc>
                <a:tc>
                  <a:txBody>
                    <a:bodyPr/>
                    <a:lstStyle/>
                    <a:p>
                      <a:r>
                        <a:rPr lang="en-US" altLang="zh-CN" sz="1400" smtClean="0"/>
                        <a:t>DA</a:t>
                      </a:r>
                      <a:endParaRPr lang="zh-CN" altLang="en-US" sz="1400"/>
                    </a:p>
                  </a:txBody>
                  <a:tcPr marL="36000" marR="36000" anchor="ctr" anchorCtr="1"/>
                </a:tc>
                <a:tc>
                  <a:txBody>
                    <a:bodyPr/>
                    <a:lstStyle/>
                    <a:p>
                      <a:r>
                        <a:rPr lang="en-US" altLang="zh-CN" sz="1400" smtClean="0"/>
                        <a:t>21</a:t>
                      </a:r>
                      <a:endParaRPr lang="zh-CN" altLang="en-US" sz="1400"/>
                    </a:p>
                  </a:txBody>
                  <a:tcPr marL="36000" marR="36000" anchor="ctr" anchorCtr="1"/>
                </a:tc>
                <a:tc>
                  <a:txBody>
                    <a:bodyPr/>
                    <a:lstStyle/>
                    <a:p>
                      <a:r>
                        <a:rPr lang="en-US" altLang="zh-CN" sz="1400" smtClean="0"/>
                        <a:t>10</a:t>
                      </a:r>
                      <a:endParaRPr lang="zh-CN" altLang="en-US" sz="1400"/>
                    </a:p>
                  </a:txBody>
                  <a:tcPr marL="36000" marR="36000" anchor="ctr" anchorCtr="1"/>
                </a:tc>
                <a:tc>
                  <a:txBody>
                    <a:bodyPr/>
                    <a:lstStyle/>
                    <a:p>
                      <a:r>
                        <a:rPr lang="en-US" altLang="zh-CN" sz="1400" smtClean="0"/>
                        <a:t>FF</a:t>
                      </a:r>
                      <a:endParaRPr lang="zh-CN" altLang="en-US" sz="1400"/>
                    </a:p>
                  </a:txBody>
                  <a:tcPr marL="36000" marR="36000" anchor="ctr" anchorCtr="1"/>
                </a:tc>
                <a:tc>
                  <a:txBody>
                    <a:bodyPr/>
                    <a:lstStyle/>
                    <a:p>
                      <a:r>
                        <a:rPr lang="en-US" altLang="zh-CN" sz="1400" smtClean="0"/>
                        <a:t>F3</a:t>
                      </a:r>
                      <a:endParaRPr lang="zh-CN" altLang="en-US" sz="1400"/>
                    </a:p>
                  </a:txBody>
                  <a:tcPr marL="36000" marR="36000" anchor="ctr" anchorCtr="1"/>
                </a:tc>
                <a:tc>
                  <a:txBody>
                    <a:bodyPr/>
                    <a:lstStyle/>
                    <a:p>
                      <a:r>
                        <a:rPr lang="en-US" altLang="zh-CN" sz="1400" smtClean="0"/>
                        <a:t>D2</a:t>
                      </a:r>
                      <a:endParaRPr lang="zh-CN" altLang="en-US" sz="1400"/>
                    </a:p>
                  </a:txBody>
                  <a:tcPr marL="36000" marR="36000" anchor="ctr" anchorCtr="1"/>
                </a:tc>
              </a:tr>
              <a:tr h="305903">
                <a:tc vMerge="1">
                  <a:txBody>
                    <a:bodyPr/>
                    <a:lstStyle/>
                    <a:p>
                      <a:endParaRPr lang="zh-CN" altLang="en-US" sz="1400"/>
                    </a:p>
                  </a:txBody>
                  <a:tcPr anchor="ctr" anchorCtr="1"/>
                </a:tc>
                <a:tc>
                  <a:txBody>
                    <a:bodyPr/>
                    <a:lstStyle/>
                    <a:p>
                      <a:r>
                        <a:rPr lang="en-US" altLang="zh-CN" sz="1400" smtClean="0"/>
                        <a:t>8</a:t>
                      </a:r>
                      <a:endParaRPr lang="zh-CN" altLang="en-US" sz="1400"/>
                    </a:p>
                  </a:txBody>
                  <a:tcPr marL="36000" marR="36000" anchor="ctr" anchorCtr="1">
                    <a:solidFill>
                      <a:schemeClr val="bg2"/>
                    </a:solidFill>
                  </a:tcPr>
                </a:tc>
                <a:tc>
                  <a:txBody>
                    <a:bodyPr/>
                    <a:lstStyle/>
                    <a:p>
                      <a:r>
                        <a:rPr lang="en-US" altLang="zh-CN" sz="1400" smtClean="0"/>
                        <a:t>CD</a:t>
                      </a:r>
                      <a:endParaRPr lang="zh-CN" altLang="en-US" sz="1400"/>
                    </a:p>
                  </a:txBody>
                  <a:tcPr marL="36000" marR="36000" anchor="ctr" anchorCtr="1"/>
                </a:tc>
                <a:tc>
                  <a:txBody>
                    <a:bodyPr/>
                    <a:lstStyle/>
                    <a:p>
                      <a:r>
                        <a:rPr lang="en-US" altLang="zh-CN" sz="1400" smtClean="0"/>
                        <a:t>0C</a:t>
                      </a:r>
                      <a:endParaRPr lang="zh-CN" altLang="en-US" sz="1400"/>
                    </a:p>
                  </a:txBody>
                  <a:tcPr marL="36000" marR="36000" anchor="ctr" anchorCtr="1"/>
                </a:tc>
                <a:tc>
                  <a:txBody>
                    <a:bodyPr/>
                    <a:lstStyle/>
                    <a:p>
                      <a:r>
                        <a:rPr lang="en-US" altLang="zh-CN" sz="1400" smtClean="0"/>
                        <a:t>13</a:t>
                      </a:r>
                      <a:endParaRPr lang="zh-CN" altLang="en-US" sz="1400"/>
                    </a:p>
                  </a:txBody>
                  <a:tcPr marL="36000" marR="36000" anchor="ctr" anchorCtr="1"/>
                </a:tc>
                <a:tc>
                  <a:txBody>
                    <a:bodyPr/>
                    <a:lstStyle/>
                    <a:p>
                      <a:r>
                        <a:rPr lang="en-US" altLang="zh-CN" sz="1400" smtClean="0"/>
                        <a:t>EC</a:t>
                      </a:r>
                      <a:endParaRPr lang="zh-CN" altLang="en-US" sz="1400"/>
                    </a:p>
                  </a:txBody>
                  <a:tcPr marL="36000" marR="36000" anchor="ctr" anchorCtr="1"/>
                </a:tc>
                <a:tc>
                  <a:txBody>
                    <a:bodyPr/>
                    <a:lstStyle/>
                    <a:p>
                      <a:r>
                        <a:rPr lang="en-US" altLang="zh-CN" sz="1400" smtClean="0"/>
                        <a:t>5F</a:t>
                      </a:r>
                      <a:endParaRPr lang="zh-CN" altLang="en-US" sz="1400"/>
                    </a:p>
                  </a:txBody>
                  <a:tcPr marL="36000" marR="36000" anchor="ctr" anchorCtr="1"/>
                </a:tc>
                <a:tc>
                  <a:txBody>
                    <a:bodyPr/>
                    <a:lstStyle/>
                    <a:p>
                      <a:r>
                        <a:rPr lang="en-US" altLang="zh-CN" sz="1400" smtClean="0"/>
                        <a:t>97</a:t>
                      </a:r>
                      <a:endParaRPr lang="zh-CN" altLang="en-US" sz="1400"/>
                    </a:p>
                  </a:txBody>
                  <a:tcPr marL="36000" marR="36000" anchor="ctr" anchorCtr="1"/>
                </a:tc>
                <a:tc>
                  <a:txBody>
                    <a:bodyPr/>
                    <a:lstStyle/>
                    <a:p>
                      <a:r>
                        <a:rPr lang="en-US" altLang="zh-CN" sz="1400" smtClean="0"/>
                        <a:t>44</a:t>
                      </a:r>
                      <a:endParaRPr lang="zh-CN" altLang="en-US" sz="1400"/>
                    </a:p>
                  </a:txBody>
                  <a:tcPr marL="36000" marR="36000" anchor="ctr" anchorCtr="1"/>
                </a:tc>
                <a:tc>
                  <a:txBody>
                    <a:bodyPr/>
                    <a:lstStyle/>
                    <a:p>
                      <a:r>
                        <a:rPr lang="en-US" altLang="zh-CN" sz="1400" smtClean="0"/>
                        <a:t>17</a:t>
                      </a:r>
                      <a:endParaRPr lang="zh-CN" altLang="en-US" sz="1400"/>
                    </a:p>
                  </a:txBody>
                  <a:tcPr marL="36000" marR="36000" anchor="ctr" anchorCtr="1"/>
                </a:tc>
                <a:tc>
                  <a:txBody>
                    <a:bodyPr/>
                    <a:lstStyle/>
                    <a:p>
                      <a:r>
                        <a:rPr lang="en-US" altLang="zh-CN" sz="1400" smtClean="0"/>
                        <a:t>C4</a:t>
                      </a:r>
                      <a:endParaRPr lang="zh-CN" altLang="en-US" sz="1400"/>
                    </a:p>
                  </a:txBody>
                  <a:tcPr marL="36000" marR="36000" anchor="ctr" anchorCtr="1"/>
                </a:tc>
                <a:tc>
                  <a:txBody>
                    <a:bodyPr/>
                    <a:lstStyle/>
                    <a:p>
                      <a:r>
                        <a:rPr lang="en-US" altLang="zh-CN" sz="1400" smtClean="0"/>
                        <a:t>A7</a:t>
                      </a:r>
                      <a:endParaRPr lang="zh-CN" altLang="en-US" sz="1400"/>
                    </a:p>
                  </a:txBody>
                  <a:tcPr marL="36000" marR="36000" anchor="ctr" anchorCtr="1"/>
                </a:tc>
                <a:tc>
                  <a:txBody>
                    <a:bodyPr/>
                    <a:lstStyle/>
                    <a:p>
                      <a:r>
                        <a:rPr lang="en-US" altLang="zh-CN" sz="1400" smtClean="0"/>
                        <a:t>7E</a:t>
                      </a:r>
                      <a:endParaRPr lang="zh-CN" altLang="en-US" sz="1400"/>
                    </a:p>
                  </a:txBody>
                  <a:tcPr marL="36000" marR="36000" anchor="ctr" anchorCtr="1"/>
                </a:tc>
                <a:tc>
                  <a:txBody>
                    <a:bodyPr/>
                    <a:lstStyle/>
                    <a:p>
                      <a:r>
                        <a:rPr lang="en-US" altLang="zh-CN" sz="1400" smtClean="0"/>
                        <a:t>3D</a:t>
                      </a:r>
                      <a:endParaRPr lang="zh-CN" altLang="en-US" sz="1400"/>
                    </a:p>
                  </a:txBody>
                  <a:tcPr marL="36000" marR="36000" anchor="ctr" anchorCtr="1"/>
                </a:tc>
                <a:tc>
                  <a:txBody>
                    <a:bodyPr/>
                    <a:lstStyle/>
                    <a:p>
                      <a:r>
                        <a:rPr lang="en-US" altLang="zh-CN" sz="1400" smtClean="0"/>
                        <a:t>64</a:t>
                      </a:r>
                      <a:endParaRPr lang="zh-CN" altLang="en-US" sz="1400"/>
                    </a:p>
                  </a:txBody>
                  <a:tcPr marL="36000" marR="36000" anchor="ctr" anchorCtr="1"/>
                </a:tc>
                <a:tc>
                  <a:txBody>
                    <a:bodyPr/>
                    <a:lstStyle/>
                    <a:p>
                      <a:r>
                        <a:rPr lang="en-US" altLang="zh-CN" sz="1400" smtClean="0"/>
                        <a:t>5D</a:t>
                      </a:r>
                      <a:endParaRPr lang="zh-CN" altLang="en-US" sz="1400"/>
                    </a:p>
                  </a:txBody>
                  <a:tcPr marL="36000" marR="36000" anchor="ctr" anchorCtr="1"/>
                </a:tc>
                <a:tc>
                  <a:txBody>
                    <a:bodyPr/>
                    <a:lstStyle/>
                    <a:p>
                      <a:r>
                        <a:rPr lang="en-US" altLang="zh-CN" sz="1400" smtClean="0"/>
                        <a:t>19</a:t>
                      </a:r>
                      <a:endParaRPr lang="zh-CN" altLang="en-US" sz="1400"/>
                    </a:p>
                  </a:txBody>
                  <a:tcPr marL="36000" marR="36000" anchor="ctr" anchorCtr="1"/>
                </a:tc>
                <a:tc>
                  <a:txBody>
                    <a:bodyPr/>
                    <a:lstStyle/>
                    <a:p>
                      <a:r>
                        <a:rPr lang="en-US" altLang="zh-CN" sz="1400" smtClean="0"/>
                        <a:t>73</a:t>
                      </a:r>
                      <a:endParaRPr lang="zh-CN" altLang="en-US" sz="1400"/>
                    </a:p>
                  </a:txBody>
                  <a:tcPr marL="36000" marR="36000" anchor="ctr" anchorCtr="1"/>
                </a:tc>
              </a:tr>
              <a:tr h="305903">
                <a:tc vMerge="1">
                  <a:txBody>
                    <a:bodyPr/>
                    <a:lstStyle/>
                    <a:p>
                      <a:endParaRPr lang="zh-CN" altLang="en-US" sz="1400"/>
                    </a:p>
                  </a:txBody>
                  <a:tcPr anchor="ctr" anchorCtr="1"/>
                </a:tc>
                <a:tc>
                  <a:txBody>
                    <a:bodyPr/>
                    <a:lstStyle/>
                    <a:p>
                      <a:r>
                        <a:rPr lang="en-US" altLang="zh-CN" sz="1400" smtClean="0"/>
                        <a:t>9</a:t>
                      </a:r>
                      <a:endParaRPr lang="zh-CN" altLang="en-US" sz="1400"/>
                    </a:p>
                  </a:txBody>
                  <a:tcPr marL="36000" marR="36000" anchor="ctr" anchorCtr="1">
                    <a:solidFill>
                      <a:schemeClr val="bg2"/>
                    </a:solidFill>
                  </a:tcPr>
                </a:tc>
                <a:tc>
                  <a:txBody>
                    <a:bodyPr/>
                    <a:lstStyle/>
                    <a:p>
                      <a:r>
                        <a:rPr lang="en-US" altLang="zh-CN" sz="1400" smtClean="0"/>
                        <a:t>60</a:t>
                      </a:r>
                      <a:endParaRPr lang="zh-CN" altLang="en-US" sz="1400"/>
                    </a:p>
                  </a:txBody>
                  <a:tcPr marL="36000" marR="36000" anchor="ctr" anchorCtr="1"/>
                </a:tc>
                <a:tc>
                  <a:txBody>
                    <a:bodyPr/>
                    <a:lstStyle/>
                    <a:p>
                      <a:r>
                        <a:rPr lang="en-US" altLang="zh-CN" sz="1400" smtClean="0"/>
                        <a:t>81</a:t>
                      </a:r>
                      <a:endParaRPr lang="zh-CN" altLang="en-US" sz="1400"/>
                    </a:p>
                  </a:txBody>
                  <a:tcPr marL="36000" marR="36000" anchor="ctr" anchorCtr="1"/>
                </a:tc>
                <a:tc>
                  <a:txBody>
                    <a:bodyPr/>
                    <a:lstStyle/>
                    <a:p>
                      <a:r>
                        <a:rPr lang="en-US" altLang="zh-CN" sz="1400" smtClean="0"/>
                        <a:t>4F</a:t>
                      </a:r>
                      <a:endParaRPr lang="zh-CN" altLang="en-US" sz="1400"/>
                    </a:p>
                  </a:txBody>
                  <a:tcPr marL="36000" marR="36000" anchor="ctr" anchorCtr="1"/>
                </a:tc>
                <a:tc>
                  <a:txBody>
                    <a:bodyPr/>
                    <a:lstStyle/>
                    <a:p>
                      <a:r>
                        <a:rPr lang="en-US" altLang="zh-CN" sz="1400" smtClean="0"/>
                        <a:t>DC</a:t>
                      </a:r>
                      <a:endParaRPr lang="zh-CN" altLang="en-US" sz="1400"/>
                    </a:p>
                  </a:txBody>
                  <a:tcPr marL="36000" marR="36000" anchor="ctr" anchorCtr="1"/>
                </a:tc>
                <a:tc>
                  <a:txBody>
                    <a:bodyPr/>
                    <a:lstStyle/>
                    <a:p>
                      <a:r>
                        <a:rPr lang="en-US" altLang="zh-CN" sz="1400" smtClean="0"/>
                        <a:t>22</a:t>
                      </a:r>
                      <a:endParaRPr lang="zh-CN" altLang="en-US" sz="1400"/>
                    </a:p>
                  </a:txBody>
                  <a:tcPr marL="36000" marR="36000" anchor="ctr" anchorCtr="1"/>
                </a:tc>
                <a:tc>
                  <a:txBody>
                    <a:bodyPr/>
                    <a:lstStyle/>
                    <a:p>
                      <a:r>
                        <a:rPr lang="en-US" altLang="zh-CN" sz="1400" smtClean="0"/>
                        <a:t>2A</a:t>
                      </a:r>
                      <a:endParaRPr lang="zh-CN" altLang="en-US" sz="1400"/>
                    </a:p>
                  </a:txBody>
                  <a:tcPr marL="36000" marR="36000" anchor="ctr" anchorCtr="1"/>
                </a:tc>
                <a:tc>
                  <a:txBody>
                    <a:bodyPr/>
                    <a:lstStyle/>
                    <a:p>
                      <a:r>
                        <a:rPr lang="en-US" altLang="zh-CN" sz="1400" smtClean="0"/>
                        <a:t>90</a:t>
                      </a:r>
                      <a:endParaRPr lang="zh-CN" altLang="en-US" sz="1400"/>
                    </a:p>
                  </a:txBody>
                  <a:tcPr marL="36000" marR="36000" anchor="ctr" anchorCtr="1"/>
                </a:tc>
                <a:tc>
                  <a:txBody>
                    <a:bodyPr/>
                    <a:lstStyle/>
                    <a:p>
                      <a:r>
                        <a:rPr lang="en-US" altLang="zh-CN" sz="1400" smtClean="0">
                          <a:solidFill>
                            <a:schemeClr val="tx1"/>
                          </a:solidFill>
                        </a:rPr>
                        <a:t>88</a:t>
                      </a:r>
                      <a:endParaRPr lang="zh-CN" altLang="en-US" sz="1400">
                        <a:solidFill>
                          <a:schemeClr val="tx1"/>
                        </a:solidFill>
                      </a:endParaRPr>
                    </a:p>
                  </a:txBody>
                  <a:tcPr marL="36000" marR="36000" anchor="ctr" anchorCtr="1"/>
                </a:tc>
                <a:tc>
                  <a:txBody>
                    <a:bodyPr/>
                    <a:lstStyle/>
                    <a:p>
                      <a:r>
                        <a:rPr lang="en-US" altLang="zh-CN" sz="1400" smtClean="0"/>
                        <a:t>46</a:t>
                      </a:r>
                      <a:endParaRPr lang="zh-CN" altLang="en-US" sz="1400"/>
                    </a:p>
                  </a:txBody>
                  <a:tcPr marL="36000" marR="36000" anchor="ctr" anchorCtr="1"/>
                </a:tc>
                <a:tc>
                  <a:txBody>
                    <a:bodyPr/>
                    <a:lstStyle/>
                    <a:p>
                      <a:r>
                        <a:rPr lang="en-US" altLang="zh-CN" sz="1400" smtClean="0"/>
                        <a:t>EE</a:t>
                      </a:r>
                      <a:endParaRPr lang="zh-CN" altLang="en-US" sz="1400"/>
                    </a:p>
                  </a:txBody>
                  <a:tcPr marL="36000" marR="36000" anchor="ctr" anchorCtr="1"/>
                </a:tc>
                <a:tc>
                  <a:txBody>
                    <a:bodyPr/>
                    <a:lstStyle/>
                    <a:p>
                      <a:r>
                        <a:rPr lang="en-US" altLang="zh-CN" sz="1400" smtClean="0"/>
                        <a:t>B8</a:t>
                      </a:r>
                      <a:endParaRPr lang="zh-CN" altLang="en-US" sz="1400"/>
                    </a:p>
                  </a:txBody>
                  <a:tcPr marL="36000" marR="36000" anchor="ctr" anchorCtr="1"/>
                </a:tc>
                <a:tc>
                  <a:txBody>
                    <a:bodyPr/>
                    <a:lstStyle/>
                    <a:p>
                      <a:r>
                        <a:rPr lang="en-US" altLang="zh-CN" sz="1400" smtClean="0"/>
                        <a:t>14</a:t>
                      </a:r>
                      <a:endParaRPr lang="zh-CN" altLang="en-US" sz="1400"/>
                    </a:p>
                  </a:txBody>
                  <a:tcPr marL="36000" marR="36000" anchor="ctr" anchorCtr="1"/>
                </a:tc>
                <a:tc>
                  <a:txBody>
                    <a:bodyPr/>
                    <a:lstStyle/>
                    <a:p>
                      <a:r>
                        <a:rPr lang="en-US" altLang="zh-CN" sz="1400" smtClean="0"/>
                        <a:t>DE</a:t>
                      </a:r>
                      <a:endParaRPr lang="zh-CN" altLang="en-US" sz="1400"/>
                    </a:p>
                  </a:txBody>
                  <a:tcPr marL="36000" marR="36000" anchor="ctr" anchorCtr="1"/>
                </a:tc>
                <a:tc>
                  <a:txBody>
                    <a:bodyPr/>
                    <a:lstStyle/>
                    <a:p>
                      <a:r>
                        <a:rPr lang="en-US" altLang="zh-CN" sz="1400" smtClean="0"/>
                        <a:t>5E</a:t>
                      </a:r>
                      <a:endParaRPr lang="zh-CN" altLang="en-US" sz="1400"/>
                    </a:p>
                  </a:txBody>
                  <a:tcPr marL="36000" marR="36000" anchor="ctr" anchorCtr="1"/>
                </a:tc>
                <a:tc>
                  <a:txBody>
                    <a:bodyPr/>
                    <a:lstStyle/>
                    <a:p>
                      <a:r>
                        <a:rPr lang="en-US" altLang="zh-CN" sz="1400" smtClean="0"/>
                        <a:t>0B</a:t>
                      </a:r>
                      <a:endParaRPr lang="zh-CN" altLang="en-US" sz="1400"/>
                    </a:p>
                  </a:txBody>
                  <a:tcPr marL="36000" marR="36000" anchor="ctr" anchorCtr="1"/>
                </a:tc>
                <a:tc>
                  <a:txBody>
                    <a:bodyPr/>
                    <a:lstStyle/>
                    <a:p>
                      <a:r>
                        <a:rPr lang="en-US" altLang="zh-CN" sz="1400" smtClean="0"/>
                        <a:t>DB</a:t>
                      </a:r>
                      <a:endParaRPr lang="zh-CN" altLang="en-US" sz="1400"/>
                    </a:p>
                  </a:txBody>
                  <a:tcPr marL="36000" marR="36000" anchor="ctr" anchorCtr="1"/>
                </a:tc>
              </a:tr>
              <a:tr h="305903">
                <a:tc vMerge="1">
                  <a:txBody>
                    <a:bodyPr/>
                    <a:lstStyle/>
                    <a:p>
                      <a:endParaRPr lang="zh-CN" altLang="en-US" sz="1400"/>
                    </a:p>
                  </a:txBody>
                  <a:tcPr anchor="ctr" anchorCtr="1"/>
                </a:tc>
                <a:tc>
                  <a:txBody>
                    <a:bodyPr/>
                    <a:lstStyle/>
                    <a:p>
                      <a:r>
                        <a:rPr lang="en-US" altLang="zh-CN" sz="1400" smtClean="0"/>
                        <a:t>A</a:t>
                      </a:r>
                      <a:endParaRPr lang="zh-CN" altLang="en-US" sz="1400"/>
                    </a:p>
                  </a:txBody>
                  <a:tcPr marL="36000" marR="36000" anchor="ctr" anchorCtr="1">
                    <a:solidFill>
                      <a:schemeClr val="bg2"/>
                    </a:solidFill>
                  </a:tcPr>
                </a:tc>
                <a:tc>
                  <a:txBody>
                    <a:bodyPr/>
                    <a:lstStyle/>
                    <a:p>
                      <a:r>
                        <a:rPr lang="en-US" altLang="zh-CN" sz="1400" smtClean="0"/>
                        <a:t>E0</a:t>
                      </a:r>
                      <a:endParaRPr lang="zh-CN" altLang="en-US" sz="1400"/>
                    </a:p>
                  </a:txBody>
                  <a:tcPr marL="36000" marR="36000" anchor="ctr" anchorCtr="1"/>
                </a:tc>
                <a:tc>
                  <a:txBody>
                    <a:bodyPr/>
                    <a:lstStyle/>
                    <a:p>
                      <a:r>
                        <a:rPr lang="en-US" altLang="zh-CN" sz="1400" smtClean="0"/>
                        <a:t>32</a:t>
                      </a:r>
                      <a:endParaRPr lang="zh-CN" altLang="en-US" sz="1400"/>
                    </a:p>
                  </a:txBody>
                  <a:tcPr marL="36000" marR="36000" anchor="ctr" anchorCtr="1"/>
                </a:tc>
                <a:tc>
                  <a:txBody>
                    <a:bodyPr/>
                    <a:lstStyle/>
                    <a:p>
                      <a:r>
                        <a:rPr lang="en-US" altLang="zh-CN" sz="1400" smtClean="0"/>
                        <a:t>3A</a:t>
                      </a:r>
                      <a:endParaRPr lang="zh-CN" altLang="en-US" sz="1400"/>
                    </a:p>
                  </a:txBody>
                  <a:tcPr marL="36000" marR="36000" anchor="ctr" anchorCtr="1"/>
                </a:tc>
                <a:tc>
                  <a:txBody>
                    <a:bodyPr/>
                    <a:lstStyle/>
                    <a:p>
                      <a:r>
                        <a:rPr lang="en-US" altLang="zh-CN" sz="1400" smtClean="0"/>
                        <a:t>0A</a:t>
                      </a:r>
                      <a:endParaRPr lang="zh-CN" altLang="en-US" sz="1400"/>
                    </a:p>
                  </a:txBody>
                  <a:tcPr marL="36000" marR="36000" anchor="ctr" anchorCtr="1"/>
                </a:tc>
                <a:tc>
                  <a:txBody>
                    <a:bodyPr/>
                    <a:lstStyle/>
                    <a:p>
                      <a:r>
                        <a:rPr lang="en-US" altLang="zh-CN" sz="1400" smtClean="0"/>
                        <a:t>49</a:t>
                      </a:r>
                      <a:endParaRPr lang="zh-CN" altLang="en-US" sz="1400"/>
                    </a:p>
                  </a:txBody>
                  <a:tcPr marL="36000" marR="36000" anchor="ctr" anchorCtr="1"/>
                </a:tc>
                <a:tc>
                  <a:txBody>
                    <a:bodyPr/>
                    <a:lstStyle/>
                    <a:p>
                      <a:r>
                        <a:rPr lang="en-US" altLang="zh-CN" sz="1400" smtClean="0"/>
                        <a:t>06</a:t>
                      </a:r>
                      <a:endParaRPr lang="zh-CN" altLang="en-US" sz="1400"/>
                    </a:p>
                  </a:txBody>
                  <a:tcPr marL="36000" marR="36000" anchor="ctr" anchorCtr="1"/>
                </a:tc>
                <a:tc>
                  <a:txBody>
                    <a:bodyPr/>
                    <a:lstStyle/>
                    <a:p>
                      <a:r>
                        <a:rPr lang="en-US" altLang="zh-CN" sz="1400" smtClean="0"/>
                        <a:t>24</a:t>
                      </a:r>
                      <a:endParaRPr lang="zh-CN" altLang="en-US" sz="1400"/>
                    </a:p>
                  </a:txBody>
                  <a:tcPr marL="36000" marR="36000" anchor="ctr" anchorCtr="1"/>
                </a:tc>
                <a:tc>
                  <a:txBody>
                    <a:bodyPr/>
                    <a:lstStyle/>
                    <a:p>
                      <a:r>
                        <a:rPr lang="en-US" altLang="zh-CN" sz="1400" smtClean="0"/>
                        <a:t>5C</a:t>
                      </a:r>
                      <a:endParaRPr lang="zh-CN" altLang="en-US" sz="1400"/>
                    </a:p>
                  </a:txBody>
                  <a:tcPr marL="36000" marR="36000" anchor="ctr" anchorCtr="1"/>
                </a:tc>
                <a:tc>
                  <a:txBody>
                    <a:bodyPr/>
                    <a:lstStyle/>
                    <a:p>
                      <a:r>
                        <a:rPr lang="en-US" altLang="zh-CN" sz="1400" smtClean="0"/>
                        <a:t>C2</a:t>
                      </a:r>
                      <a:endParaRPr lang="zh-CN" altLang="en-US" sz="1400"/>
                    </a:p>
                  </a:txBody>
                  <a:tcPr marL="36000" marR="36000" anchor="ctr" anchorCtr="1"/>
                </a:tc>
                <a:tc>
                  <a:txBody>
                    <a:bodyPr/>
                    <a:lstStyle/>
                    <a:p>
                      <a:r>
                        <a:rPr lang="en-US" altLang="zh-CN" sz="1400" smtClean="0"/>
                        <a:t>D3</a:t>
                      </a:r>
                      <a:endParaRPr lang="zh-CN" altLang="en-US" sz="1400"/>
                    </a:p>
                  </a:txBody>
                  <a:tcPr marL="36000" marR="36000" anchor="ctr" anchorCtr="1"/>
                </a:tc>
                <a:tc>
                  <a:txBody>
                    <a:bodyPr/>
                    <a:lstStyle/>
                    <a:p>
                      <a:r>
                        <a:rPr lang="en-US" altLang="zh-CN" sz="1400" smtClean="0"/>
                        <a:t>AC</a:t>
                      </a:r>
                      <a:endParaRPr lang="zh-CN" altLang="en-US" sz="1400"/>
                    </a:p>
                  </a:txBody>
                  <a:tcPr marL="36000" marR="36000" anchor="ctr" anchorCtr="1"/>
                </a:tc>
                <a:tc>
                  <a:txBody>
                    <a:bodyPr/>
                    <a:lstStyle/>
                    <a:p>
                      <a:r>
                        <a:rPr lang="en-US" altLang="zh-CN" sz="1400" smtClean="0"/>
                        <a:t>62</a:t>
                      </a:r>
                      <a:endParaRPr lang="zh-CN" altLang="en-US" sz="1400"/>
                    </a:p>
                  </a:txBody>
                  <a:tcPr marL="36000" marR="36000" anchor="ctr" anchorCtr="1"/>
                </a:tc>
                <a:tc>
                  <a:txBody>
                    <a:bodyPr/>
                    <a:lstStyle/>
                    <a:p>
                      <a:r>
                        <a:rPr lang="en-US" altLang="zh-CN" sz="1400" smtClean="0"/>
                        <a:t>91</a:t>
                      </a:r>
                      <a:endParaRPr lang="zh-CN" altLang="en-US" sz="1400"/>
                    </a:p>
                  </a:txBody>
                  <a:tcPr marL="36000" marR="36000" anchor="ctr" anchorCtr="1"/>
                </a:tc>
                <a:tc>
                  <a:txBody>
                    <a:bodyPr/>
                    <a:lstStyle/>
                    <a:p>
                      <a:r>
                        <a:rPr lang="en-US" altLang="zh-CN" sz="1400" smtClean="0"/>
                        <a:t>95</a:t>
                      </a:r>
                      <a:endParaRPr lang="zh-CN" altLang="en-US" sz="1400"/>
                    </a:p>
                  </a:txBody>
                  <a:tcPr marL="36000" marR="36000" anchor="ctr" anchorCtr="1"/>
                </a:tc>
                <a:tc>
                  <a:txBody>
                    <a:bodyPr/>
                    <a:lstStyle/>
                    <a:p>
                      <a:r>
                        <a:rPr lang="en-US" altLang="zh-CN" sz="1400" smtClean="0"/>
                        <a:t>E4</a:t>
                      </a:r>
                      <a:endParaRPr lang="zh-CN" altLang="en-US" sz="1400"/>
                    </a:p>
                  </a:txBody>
                  <a:tcPr marL="36000" marR="36000" anchor="ctr" anchorCtr="1"/>
                </a:tc>
                <a:tc>
                  <a:txBody>
                    <a:bodyPr/>
                    <a:lstStyle/>
                    <a:p>
                      <a:r>
                        <a:rPr lang="en-US" altLang="zh-CN" sz="1400" smtClean="0"/>
                        <a:t>79</a:t>
                      </a:r>
                      <a:endParaRPr lang="zh-CN" altLang="en-US" sz="1400"/>
                    </a:p>
                  </a:txBody>
                  <a:tcPr marL="36000" marR="36000" anchor="ctr" anchorCtr="1"/>
                </a:tc>
              </a:tr>
              <a:tr h="305903">
                <a:tc vMerge="1">
                  <a:txBody>
                    <a:bodyPr/>
                    <a:lstStyle/>
                    <a:p>
                      <a:endParaRPr lang="zh-CN" altLang="en-US" sz="1400"/>
                    </a:p>
                  </a:txBody>
                  <a:tcPr anchor="ctr" anchorCtr="1"/>
                </a:tc>
                <a:tc>
                  <a:txBody>
                    <a:bodyPr/>
                    <a:lstStyle/>
                    <a:p>
                      <a:r>
                        <a:rPr lang="en-US" altLang="zh-CN" sz="1400" smtClean="0"/>
                        <a:t>B</a:t>
                      </a:r>
                      <a:endParaRPr lang="zh-CN" altLang="en-US" sz="1400"/>
                    </a:p>
                  </a:txBody>
                  <a:tcPr marL="36000" marR="36000" anchor="ctr" anchorCtr="1">
                    <a:solidFill>
                      <a:schemeClr val="bg2"/>
                    </a:solidFill>
                  </a:tcPr>
                </a:tc>
                <a:tc>
                  <a:txBody>
                    <a:bodyPr/>
                    <a:lstStyle/>
                    <a:p>
                      <a:r>
                        <a:rPr lang="en-US" altLang="zh-CN" sz="1400" smtClean="0"/>
                        <a:t>E7</a:t>
                      </a:r>
                      <a:endParaRPr lang="zh-CN" altLang="en-US" sz="1400"/>
                    </a:p>
                  </a:txBody>
                  <a:tcPr marL="36000" marR="36000" anchor="ctr" anchorCtr="1"/>
                </a:tc>
                <a:tc>
                  <a:txBody>
                    <a:bodyPr/>
                    <a:lstStyle/>
                    <a:p>
                      <a:r>
                        <a:rPr lang="en-US" altLang="zh-CN" sz="1400" smtClean="0"/>
                        <a:t>C8</a:t>
                      </a:r>
                      <a:endParaRPr lang="zh-CN" altLang="en-US" sz="1400"/>
                    </a:p>
                  </a:txBody>
                  <a:tcPr marL="36000" marR="36000" anchor="ctr" anchorCtr="1"/>
                </a:tc>
                <a:tc>
                  <a:txBody>
                    <a:bodyPr/>
                    <a:lstStyle/>
                    <a:p>
                      <a:r>
                        <a:rPr lang="en-US" altLang="zh-CN" sz="1400" smtClean="0"/>
                        <a:t>37</a:t>
                      </a:r>
                      <a:endParaRPr lang="zh-CN" altLang="en-US" sz="1400"/>
                    </a:p>
                  </a:txBody>
                  <a:tcPr marL="36000" marR="36000" anchor="ctr" anchorCtr="1"/>
                </a:tc>
                <a:tc>
                  <a:txBody>
                    <a:bodyPr/>
                    <a:lstStyle/>
                    <a:p>
                      <a:r>
                        <a:rPr lang="en-US" altLang="zh-CN" sz="1400" smtClean="0"/>
                        <a:t>6D</a:t>
                      </a:r>
                      <a:endParaRPr lang="zh-CN" altLang="en-US" sz="1400"/>
                    </a:p>
                  </a:txBody>
                  <a:tcPr marL="36000" marR="36000" anchor="ctr" anchorCtr="1"/>
                </a:tc>
                <a:tc>
                  <a:txBody>
                    <a:bodyPr/>
                    <a:lstStyle/>
                    <a:p>
                      <a:r>
                        <a:rPr lang="en-US" altLang="zh-CN" sz="1400" smtClean="0"/>
                        <a:t>8D</a:t>
                      </a:r>
                      <a:endParaRPr lang="zh-CN" altLang="en-US" sz="1400"/>
                    </a:p>
                  </a:txBody>
                  <a:tcPr marL="36000" marR="36000" anchor="ctr" anchorCtr="1"/>
                </a:tc>
                <a:tc>
                  <a:txBody>
                    <a:bodyPr/>
                    <a:lstStyle/>
                    <a:p>
                      <a:r>
                        <a:rPr lang="en-US" altLang="zh-CN" sz="1400" smtClean="0"/>
                        <a:t>D5</a:t>
                      </a:r>
                      <a:endParaRPr lang="zh-CN" altLang="en-US" sz="1400"/>
                    </a:p>
                  </a:txBody>
                  <a:tcPr marL="36000" marR="36000" anchor="ctr" anchorCtr="1"/>
                </a:tc>
                <a:tc>
                  <a:txBody>
                    <a:bodyPr/>
                    <a:lstStyle/>
                    <a:p>
                      <a:r>
                        <a:rPr lang="en-US" altLang="zh-CN" sz="1400" smtClean="0"/>
                        <a:t>4E</a:t>
                      </a:r>
                      <a:endParaRPr lang="zh-CN" altLang="en-US" sz="1400"/>
                    </a:p>
                  </a:txBody>
                  <a:tcPr marL="36000" marR="36000" anchor="ctr" anchorCtr="1"/>
                </a:tc>
                <a:tc>
                  <a:txBody>
                    <a:bodyPr/>
                    <a:lstStyle/>
                    <a:p>
                      <a:r>
                        <a:rPr lang="en-US" altLang="zh-CN" sz="1400" smtClean="0"/>
                        <a:t>A9</a:t>
                      </a:r>
                      <a:endParaRPr lang="zh-CN" altLang="en-US" sz="1400"/>
                    </a:p>
                  </a:txBody>
                  <a:tcPr marL="36000" marR="36000" anchor="ctr" anchorCtr="1"/>
                </a:tc>
                <a:tc>
                  <a:txBody>
                    <a:bodyPr/>
                    <a:lstStyle/>
                    <a:p>
                      <a:r>
                        <a:rPr lang="en-US" altLang="zh-CN" sz="1400" smtClean="0"/>
                        <a:t>6C</a:t>
                      </a:r>
                      <a:endParaRPr lang="zh-CN" altLang="en-US" sz="1400"/>
                    </a:p>
                  </a:txBody>
                  <a:tcPr marL="36000" marR="36000" anchor="ctr" anchorCtr="1"/>
                </a:tc>
                <a:tc>
                  <a:txBody>
                    <a:bodyPr/>
                    <a:lstStyle/>
                    <a:p>
                      <a:r>
                        <a:rPr lang="en-US" altLang="zh-CN" sz="1400" smtClean="0">
                          <a:solidFill>
                            <a:schemeClr val="tx1"/>
                          </a:solidFill>
                        </a:rPr>
                        <a:t>56</a:t>
                      </a:r>
                      <a:endParaRPr lang="zh-CN" altLang="en-US" sz="1400">
                        <a:solidFill>
                          <a:schemeClr val="tx1"/>
                        </a:solidFill>
                      </a:endParaRPr>
                    </a:p>
                  </a:txBody>
                  <a:tcPr marL="36000" marR="36000" anchor="ctr" anchorCtr="1"/>
                </a:tc>
                <a:tc>
                  <a:txBody>
                    <a:bodyPr/>
                    <a:lstStyle/>
                    <a:p>
                      <a:r>
                        <a:rPr lang="en-US" altLang="zh-CN" sz="1400" smtClean="0"/>
                        <a:t>F4</a:t>
                      </a:r>
                      <a:endParaRPr lang="zh-CN" altLang="en-US" sz="1400"/>
                    </a:p>
                  </a:txBody>
                  <a:tcPr marL="36000" marR="36000" anchor="ctr" anchorCtr="1"/>
                </a:tc>
                <a:tc>
                  <a:txBody>
                    <a:bodyPr/>
                    <a:lstStyle/>
                    <a:p>
                      <a:r>
                        <a:rPr lang="en-US" altLang="zh-CN" sz="1400" smtClean="0"/>
                        <a:t>EA</a:t>
                      </a:r>
                      <a:endParaRPr lang="zh-CN" altLang="en-US" sz="1400"/>
                    </a:p>
                  </a:txBody>
                  <a:tcPr marL="36000" marR="36000" anchor="ctr" anchorCtr="1"/>
                </a:tc>
                <a:tc>
                  <a:txBody>
                    <a:bodyPr/>
                    <a:lstStyle/>
                    <a:p>
                      <a:r>
                        <a:rPr lang="en-US" altLang="zh-CN" sz="1400" smtClean="0"/>
                        <a:t>65</a:t>
                      </a:r>
                      <a:endParaRPr lang="zh-CN" altLang="en-US" sz="1400"/>
                    </a:p>
                  </a:txBody>
                  <a:tcPr marL="36000" marR="36000" anchor="ctr" anchorCtr="1"/>
                </a:tc>
                <a:tc>
                  <a:txBody>
                    <a:bodyPr/>
                    <a:lstStyle/>
                    <a:p>
                      <a:r>
                        <a:rPr lang="en-US" altLang="zh-CN" sz="1400" smtClean="0"/>
                        <a:t>7A</a:t>
                      </a:r>
                      <a:endParaRPr lang="zh-CN" altLang="en-US" sz="1400"/>
                    </a:p>
                  </a:txBody>
                  <a:tcPr marL="36000" marR="36000" anchor="ctr" anchorCtr="1"/>
                </a:tc>
                <a:tc>
                  <a:txBody>
                    <a:bodyPr/>
                    <a:lstStyle/>
                    <a:p>
                      <a:r>
                        <a:rPr lang="en-US" altLang="zh-CN" sz="1400" smtClean="0"/>
                        <a:t>AE</a:t>
                      </a:r>
                      <a:endParaRPr lang="zh-CN" altLang="en-US" sz="1400"/>
                    </a:p>
                  </a:txBody>
                  <a:tcPr marL="36000" marR="36000" anchor="ctr" anchorCtr="1"/>
                </a:tc>
                <a:tc>
                  <a:txBody>
                    <a:bodyPr/>
                    <a:lstStyle/>
                    <a:p>
                      <a:r>
                        <a:rPr lang="en-US" altLang="zh-CN" sz="1400" smtClean="0"/>
                        <a:t>08</a:t>
                      </a:r>
                      <a:endParaRPr lang="zh-CN" altLang="en-US" sz="1400"/>
                    </a:p>
                  </a:txBody>
                  <a:tcPr marL="36000" marR="36000" anchor="ctr" anchorCtr="1"/>
                </a:tc>
              </a:tr>
              <a:tr h="305903">
                <a:tc vMerge="1">
                  <a:txBody>
                    <a:bodyPr/>
                    <a:lstStyle/>
                    <a:p>
                      <a:endParaRPr lang="zh-CN" altLang="en-US" sz="1400"/>
                    </a:p>
                  </a:txBody>
                  <a:tcPr anchor="ctr" anchorCtr="1"/>
                </a:tc>
                <a:tc>
                  <a:txBody>
                    <a:bodyPr/>
                    <a:lstStyle/>
                    <a:p>
                      <a:r>
                        <a:rPr lang="en-US" altLang="zh-CN" sz="1400" smtClean="0"/>
                        <a:t>C</a:t>
                      </a:r>
                      <a:endParaRPr lang="zh-CN" altLang="en-US" sz="1400"/>
                    </a:p>
                  </a:txBody>
                  <a:tcPr marL="36000" marR="36000" anchor="ctr" anchorCtr="1">
                    <a:solidFill>
                      <a:schemeClr val="bg2"/>
                    </a:solidFill>
                  </a:tcPr>
                </a:tc>
                <a:tc>
                  <a:txBody>
                    <a:bodyPr/>
                    <a:lstStyle/>
                    <a:p>
                      <a:r>
                        <a:rPr lang="en-US" altLang="zh-CN" sz="1400" smtClean="0"/>
                        <a:t>BA</a:t>
                      </a:r>
                      <a:endParaRPr lang="zh-CN" altLang="en-US" sz="1400"/>
                    </a:p>
                  </a:txBody>
                  <a:tcPr marL="36000" marR="36000" anchor="ctr" anchorCtr="1"/>
                </a:tc>
                <a:tc>
                  <a:txBody>
                    <a:bodyPr/>
                    <a:lstStyle/>
                    <a:p>
                      <a:r>
                        <a:rPr lang="en-US" altLang="zh-CN" sz="1400" smtClean="0"/>
                        <a:t>78</a:t>
                      </a:r>
                      <a:endParaRPr lang="zh-CN" altLang="en-US" sz="1400"/>
                    </a:p>
                  </a:txBody>
                  <a:tcPr marL="36000" marR="36000" anchor="ctr" anchorCtr="1"/>
                </a:tc>
                <a:tc>
                  <a:txBody>
                    <a:bodyPr/>
                    <a:lstStyle/>
                    <a:p>
                      <a:r>
                        <a:rPr lang="en-US" altLang="zh-CN" sz="1400" smtClean="0"/>
                        <a:t>25</a:t>
                      </a:r>
                      <a:endParaRPr lang="zh-CN" altLang="en-US" sz="1400"/>
                    </a:p>
                  </a:txBody>
                  <a:tcPr marL="36000" marR="36000" anchor="ctr" anchorCtr="1"/>
                </a:tc>
                <a:tc>
                  <a:txBody>
                    <a:bodyPr/>
                    <a:lstStyle/>
                    <a:p>
                      <a:r>
                        <a:rPr lang="en-US" altLang="zh-CN" sz="1400" smtClean="0"/>
                        <a:t>2E</a:t>
                      </a:r>
                      <a:endParaRPr lang="zh-CN" altLang="en-US" sz="1400"/>
                    </a:p>
                  </a:txBody>
                  <a:tcPr marL="36000" marR="36000" anchor="ctr" anchorCtr="1"/>
                </a:tc>
                <a:tc>
                  <a:txBody>
                    <a:bodyPr/>
                    <a:lstStyle/>
                    <a:p>
                      <a:r>
                        <a:rPr lang="en-US" altLang="zh-CN" sz="1400" smtClean="0"/>
                        <a:t>1C</a:t>
                      </a:r>
                      <a:endParaRPr lang="zh-CN" altLang="en-US" sz="1400"/>
                    </a:p>
                  </a:txBody>
                  <a:tcPr marL="36000" marR="36000" anchor="ctr" anchorCtr="1"/>
                </a:tc>
                <a:tc>
                  <a:txBody>
                    <a:bodyPr/>
                    <a:lstStyle/>
                    <a:p>
                      <a:r>
                        <a:rPr lang="en-US" altLang="zh-CN" sz="1400" smtClean="0"/>
                        <a:t>A6</a:t>
                      </a:r>
                      <a:endParaRPr lang="zh-CN" altLang="en-US" sz="1400"/>
                    </a:p>
                  </a:txBody>
                  <a:tcPr marL="36000" marR="36000" anchor="ctr" anchorCtr="1"/>
                </a:tc>
                <a:tc>
                  <a:txBody>
                    <a:bodyPr/>
                    <a:lstStyle/>
                    <a:p>
                      <a:r>
                        <a:rPr lang="en-US" altLang="zh-CN" sz="1400" smtClean="0"/>
                        <a:t>B4</a:t>
                      </a:r>
                      <a:endParaRPr lang="zh-CN" altLang="en-US" sz="1400"/>
                    </a:p>
                  </a:txBody>
                  <a:tcPr marL="36000" marR="36000" anchor="ctr" anchorCtr="1"/>
                </a:tc>
                <a:tc>
                  <a:txBody>
                    <a:bodyPr/>
                    <a:lstStyle/>
                    <a:p>
                      <a:r>
                        <a:rPr lang="en-US" altLang="zh-CN" sz="1400" smtClean="0"/>
                        <a:t>C6</a:t>
                      </a:r>
                      <a:endParaRPr lang="zh-CN" altLang="en-US" sz="1400"/>
                    </a:p>
                  </a:txBody>
                  <a:tcPr marL="36000" marR="36000" anchor="ctr" anchorCtr="1"/>
                </a:tc>
                <a:tc>
                  <a:txBody>
                    <a:bodyPr/>
                    <a:lstStyle/>
                    <a:p>
                      <a:r>
                        <a:rPr lang="en-US" altLang="zh-CN" sz="1400" smtClean="0"/>
                        <a:t>E8</a:t>
                      </a:r>
                      <a:endParaRPr lang="zh-CN" altLang="en-US" sz="1400"/>
                    </a:p>
                  </a:txBody>
                  <a:tcPr marL="36000" marR="36000" anchor="ctr" anchorCtr="1"/>
                </a:tc>
                <a:tc>
                  <a:txBody>
                    <a:bodyPr/>
                    <a:lstStyle/>
                    <a:p>
                      <a:r>
                        <a:rPr lang="en-US" altLang="zh-CN" sz="1400" smtClean="0"/>
                        <a:t>DD</a:t>
                      </a:r>
                      <a:endParaRPr lang="zh-CN" altLang="en-US" sz="1400"/>
                    </a:p>
                  </a:txBody>
                  <a:tcPr marL="36000" marR="36000" anchor="ctr" anchorCtr="1"/>
                </a:tc>
                <a:tc>
                  <a:txBody>
                    <a:bodyPr/>
                    <a:lstStyle/>
                    <a:p>
                      <a:r>
                        <a:rPr lang="en-US" altLang="zh-CN" sz="1400" smtClean="0"/>
                        <a:t>74</a:t>
                      </a:r>
                      <a:endParaRPr lang="zh-CN" altLang="en-US" sz="1400"/>
                    </a:p>
                  </a:txBody>
                  <a:tcPr marL="36000" marR="36000" anchor="ctr" anchorCtr="1"/>
                </a:tc>
                <a:tc>
                  <a:txBody>
                    <a:bodyPr/>
                    <a:lstStyle/>
                    <a:p>
                      <a:r>
                        <a:rPr lang="en-US" altLang="zh-CN" sz="1400" smtClean="0"/>
                        <a:t>1F</a:t>
                      </a:r>
                      <a:endParaRPr lang="zh-CN" altLang="en-US" sz="1400"/>
                    </a:p>
                  </a:txBody>
                  <a:tcPr marL="36000" marR="36000" anchor="ctr" anchorCtr="1"/>
                </a:tc>
                <a:tc>
                  <a:txBody>
                    <a:bodyPr/>
                    <a:lstStyle/>
                    <a:p>
                      <a:r>
                        <a:rPr lang="en-US" altLang="zh-CN" sz="1400" smtClean="0"/>
                        <a:t>4B</a:t>
                      </a:r>
                      <a:endParaRPr lang="zh-CN" altLang="en-US" sz="1400"/>
                    </a:p>
                  </a:txBody>
                  <a:tcPr marL="36000" marR="36000" anchor="ctr" anchorCtr="1"/>
                </a:tc>
                <a:tc>
                  <a:txBody>
                    <a:bodyPr/>
                    <a:lstStyle/>
                    <a:p>
                      <a:r>
                        <a:rPr lang="en-US" altLang="zh-CN" sz="1400" smtClean="0"/>
                        <a:t>BD</a:t>
                      </a:r>
                      <a:endParaRPr lang="zh-CN" altLang="en-US" sz="1400"/>
                    </a:p>
                  </a:txBody>
                  <a:tcPr marL="36000" marR="36000" anchor="ctr" anchorCtr="1"/>
                </a:tc>
                <a:tc>
                  <a:txBody>
                    <a:bodyPr/>
                    <a:lstStyle/>
                    <a:p>
                      <a:r>
                        <a:rPr lang="en-US" altLang="zh-CN" sz="1400" smtClean="0"/>
                        <a:t>8B</a:t>
                      </a:r>
                      <a:endParaRPr lang="zh-CN" altLang="en-US" sz="1400"/>
                    </a:p>
                  </a:txBody>
                  <a:tcPr marL="36000" marR="36000" anchor="ctr" anchorCtr="1"/>
                </a:tc>
                <a:tc>
                  <a:txBody>
                    <a:bodyPr/>
                    <a:lstStyle/>
                    <a:p>
                      <a:r>
                        <a:rPr lang="en-US" altLang="zh-CN" sz="1400" smtClean="0"/>
                        <a:t>8A</a:t>
                      </a:r>
                      <a:endParaRPr lang="zh-CN" altLang="en-US" sz="1400"/>
                    </a:p>
                  </a:txBody>
                  <a:tcPr marL="36000" marR="36000" anchor="ctr" anchorCtr="1"/>
                </a:tc>
              </a:tr>
              <a:tr h="305903">
                <a:tc vMerge="1">
                  <a:txBody>
                    <a:bodyPr/>
                    <a:lstStyle/>
                    <a:p>
                      <a:endParaRPr lang="zh-CN" altLang="en-US" sz="1400"/>
                    </a:p>
                  </a:txBody>
                  <a:tcPr anchor="ctr" anchorCtr="1"/>
                </a:tc>
                <a:tc>
                  <a:txBody>
                    <a:bodyPr/>
                    <a:lstStyle/>
                    <a:p>
                      <a:r>
                        <a:rPr lang="en-US" altLang="zh-CN" sz="1400" smtClean="0"/>
                        <a:t>D</a:t>
                      </a:r>
                      <a:endParaRPr lang="zh-CN" altLang="en-US" sz="1400"/>
                    </a:p>
                  </a:txBody>
                  <a:tcPr marL="36000" marR="36000" anchor="ctr" anchorCtr="1">
                    <a:solidFill>
                      <a:schemeClr val="bg2"/>
                    </a:solidFill>
                  </a:tcPr>
                </a:tc>
                <a:tc>
                  <a:txBody>
                    <a:bodyPr/>
                    <a:lstStyle/>
                    <a:p>
                      <a:r>
                        <a:rPr lang="en-US" altLang="zh-CN" sz="1400" smtClean="0"/>
                        <a:t>70</a:t>
                      </a:r>
                      <a:endParaRPr lang="zh-CN" altLang="en-US" sz="1400"/>
                    </a:p>
                  </a:txBody>
                  <a:tcPr marL="36000" marR="36000" anchor="ctr" anchorCtr="1"/>
                </a:tc>
                <a:tc>
                  <a:txBody>
                    <a:bodyPr/>
                    <a:lstStyle/>
                    <a:p>
                      <a:r>
                        <a:rPr lang="en-US" altLang="zh-CN" sz="1400" smtClean="0"/>
                        <a:t>3E</a:t>
                      </a:r>
                      <a:endParaRPr lang="zh-CN" altLang="en-US" sz="1400"/>
                    </a:p>
                  </a:txBody>
                  <a:tcPr marL="36000" marR="36000" anchor="ctr" anchorCtr="1"/>
                </a:tc>
                <a:tc>
                  <a:txBody>
                    <a:bodyPr/>
                    <a:lstStyle/>
                    <a:p>
                      <a:r>
                        <a:rPr lang="en-US" altLang="zh-CN" sz="1400" smtClean="0"/>
                        <a:t>B5</a:t>
                      </a:r>
                      <a:endParaRPr lang="zh-CN" altLang="en-US" sz="1400"/>
                    </a:p>
                  </a:txBody>
                  <a:tcPr marL="36000" marR="36000" anchor="ctr" anchorCtr="1"/>
                </a:tc>
                <a:tc>
                  <a:txBody>
                    <a:bodyPr/>
                    <a:lstStyle/>
                    <a:p>
                      <a:r>
                        <a:rPr lang="en-US" altLang="zh-CN" sz="1400" smtClean="0"/>
                        <a:t>66</a:t>
                      </a:r>
                      <a:endParaRPr lang="zh-CN" altLang="en-US" sz="1400"/>
                    </a:p>
                  </a:txBody>
                  <a:tcPr marL="36000" marR="36000" anchor="ctr" anchorCtr="1"/>
                </a:tc>
                <a:tc>
                  <a:txBody>
                    <a:bodyPr/>
                    <a:lstStyle/>
                    <a:p>
                      <a:r>
                        <a:rPr lang="en-US" altLang="zh-CN" sz="1400" smtClean="0"/>
                        <a:t>48</a:t>
                      </a:r>
                      <a:endParaRPr lang="zh-CN" altLang="en-US" sz="1400"/>
                    </a:p>
                  </a:txBody>
                  <a:tcPr marL="36000" marR="36000" anchor="ctr" anchorCtr="1"/>
                </a:tc>
                <a:tc>
                  <a:txBody>
                    <a:bodyPr/>
                    <a:lstStyle/>
                    <a:p>
                      <a:r>
                        <a:rPr lang="en-US" altLang="zh-CN" sz="1400" smtClean="0"/>
                        <a:t>03</a:t>
                      </a:r>
                      <a:endParaRPr lang="zh-CN" altLang="en-US" sz="1400"/>
                    </a:p>
                  </a:txBody>
                  <a:tcPr marL="36000" marR="36000" anchor="ctr" anchorCtr="1"/>
                </a:tc>
                <a:tc>
                  <a:txBody>
                    <a:bodyPr/>
                    <a:lstStyle/>
                    <a:p>
                      <a:r>
                        <a:rPr lang="en-US" altLang="zh-CN" sz="1400" smtClean="0"/>
                        <a:t>F6</a:t>
                      </a:r>
                      <a:endParaRPr lang="zh-CN" altLang="en-US" sz="1400"/>
                    </a:p>
                  </a:txBody>
                  <a:tcPr marL="36000" marR="36000" anchor="ctr" anchorCtr="1"/>
                </a:tc>
                <a:tc>
                  <a:txBody>
                    <a:bodyPr/>
                    <a:lstStyle/>
                    <a:p>
                      <a:r>
                        <a:rPr lang="en-US" altLang="zh-CN" sz="1400" smtClean="0">
                          <a:solidFill>
                            <a:schemeClr val="tx1"/>
                          </a:solidFill>
                        </a:rPr>
                        <a:t>0E</a:t>
                      </a:r>
                      <a:endParaRPr lang="zh-CN" altLang="en-US" sz="1400">
                        <a:solidFill>
                          <a:schemeClr val="tx1"/>
                        </a:solidFill>
                      </a:endParaRPr>
                    </a:p>
                  </a:txBody>
                  <a:tcPr marL="36000" marR="36000" anchor="ctr" anchorCtr="1"/>
                </a:tc>
                <a:tc>
                  <a:txBody>
                    <a:bodyPr/>
                    <a:lstStyle/>
                    <a:p>
                      <a:r>
                        <a:rPr lang="en-US" altLang="zh-CN" sz="1400" smtClean="0"/>
                        <a:t>61</a:t>
                      </a:r>
                      <a:endParaRPr lang="zh-CN" altLang="en-US" sz="1400"/>
                    </a:p>
                  </a:txBody>
                  <a:tcPr marL="36000" marR="36000" anchor="ctr" anchorCtr="1"/>
                </a:tc>
                <a:tc>
                  <a:txBody>
                    <a:bodyPr/>
                    <a:lstStyle/>
                    <a:p>
                      <a:r>
                        <a:rPr lang="en-US" altLang="zh-CN" sz="1400" smtClean="0"/>
                        <a:t>35</a:t>
                      </a:r>
                      <a:endParaRPr lang="zh-CN" altLang="en-US" sz="1400"/>
                    </a:p>
                  </a:txBody>
                  <a:tcPr marL="36000" marR="36000" anchor="ctr" anchorCtr="1"/>
                </a:tc>
                <a:tc>
                  <a:txBody>
                    <a:bodyPr/>
                    <a:lstStyle/>
                    <a:p>
                      <a:r>
                        <a:rPr lang="en-US" altLang="zh-CN" sz="1400" smtClean="0"/>
                        <a:t>57</a:t>
                      </a:r>
                      <a:endParaRPr lang="zh-CN" altLang="en-US" sz="1400"/>
                    </a:p>
                  </a:txBody>
                  <a:tcPr marL="36000" marR="36000" anchor="ctr" anchorCtr="1"/>
                </a:tc>
                <a:tc>
                  <a:txBody>
                    <a:bodyPr/>
                    <a:lstStyle/>
                    <a:p>
                      <a:r>
                        <a:rPr lang="en-US" altLang="zh-CN" sz="1400" smtClean="0"/>
                        <a:t>B9</a:t>
                      </a:r>
                      <a:endParaRPr lang="zh-CN" altLang="en-US" sz="1400"/>
                    </a:p>
                  </a:txBody>
                  <a:tcPr marL="36000" marR="36000" anchor="ctr" anchorCtr="1"/>
                </a:tc>
                <a:tc>
                  <a:txBody>
                    <a:bodyPr/>
                    <a:lstStyle/>
                    <a:p>
                      <a:r>
                        <a:rPr lang="en-US" altLang="zh-CN" sz="1400" smtClean="0"/>
                        <a:t>86</a:t>
                      </a:r>
                      <a:endParaRPr lang="zh-CN" altLang="en-US" sz="1400"/>
                    </a:p>
                  </a:txBody>
                  <a:tcPr marL="36000" marR="36000" anchor="ctr" anchorCtr="1"/>
                </a:tc>
                <a:tc>
                  <a:txBody>
                    <a:bodyPr/>
                    <a:lstStyle/>
                    <a:p>
                      <a:r>
                        <a:rPr lang="en-US" altLang="zh-CN" sz="1400" smtClean="0"/>
                        <a:t>C1</a:t>
                      </a:r>
                      <a:endParaRPr lang="zh-CN" altLang="en-US" sz="1400"/>
                    </a:p>
                  </a:txBody>
                  <a:tcPr marL="36000" marR="36000" anchor="ctr" anchorCtr="1"/>
                </a:tc>
                <a:tc>
                  <a:txBody>
                    <a:bodyPr/>
                    <a:lstStyle/>
                    <a:p>
                      <a:r>
                        <a:rPr lang="en-US" altLang="zh-CN" sz="1400" smtClean="0"/>
                        <a:t>1D</a:t>
                      </a:r>
                      <a:endParaRPr lang="zh-CN" altLang="en-US" sz="1400"/>
                    </a:p>
                  </a:txBody>
                  <a:tcPr marL="36000" marR="36000" anchor="ctr" anchorCtr="1"/>
                </a:tc>
                <a:tc>
                  <a:txBody>
                    <a:bodyPr/>
                    <a:lstStyle/>
                    <a:p>
                      <a:r>
                        <a:rPr lang="en-US" altLang="zh-CN" sz="1400" smtClean="0"/>
                        <a:t>9E</a:t>
                      </a:r>
                      <a:endParaRPr lang="zh-CN" altLang="en-US" sz="1400"/>
                    </a:p>
                  </a:txBody>
                  <a:tcPr marL="36000" marR="36000" anchor="ctr" anchorCtr="1"/>
                </a:tc>
              </a:tr>
              <a:tr h="305903">
                <a:tc vMerge="1">
                  <a:txBody>
                    <a:bodyPr/>
                    <a:lstStyle/>
                    <a:p>
                      <a:endParaRPr lang="zh-CN" altLang="en-US" sz="1400"/>
                    </a:p>
                  </a:txBody>
                  <a:tcPr anchor="ctr" anchorCtr="1"/>
                </a:tc>
                <a:tc>
                  <a:txBody>
                    <a:bodyPr/>
                    <a:lstStyle/>
                    <a:p>
                      <a:r>
                        <a:rPr lang="en-US" altLang="zh-CN" sz="1400" smtClean="0"/>
                        <a:t>E</a:t>
                      </a:r>
                      <a:endParaRPr lang="zh-CN" altLang="en-US" sz="1400"/>
                    </a:p>
                  </a:txBody>
                  <a:tcPr marL="36000" marR="36000" anchor="ctr" anchorCtr="1">
                    <a:solidFill>
                      <a:schemeClr val="bg2"/>
                    </a:solidFill>
                  </a:tcPr>
                </a:tc>
                <a:tc>
                  <a:txBody>
                    <a:bodyPr/>
                    <a:lstStyle/>
                    <a:p>
                      <a:r>
                        <a:rPr lang="en-US" altLang="zh-CN" sz="1400" smtClean="0"/>
                        <a:t>E1</a:t>
                      </a:r>
                      <a:endParaRPr lang="zh-CN" altLang="en-US" sz="1400"/>
                    </a:p>
                  </a:txBody>
                  <a:tcPr marL="36000" marR="36000" anchor="ctr" anchorCtr="1"/>
                </a:tc>
                <a:tc>
                  <a:txBody>
                    <a:bodyPr/>
                    <a:lstStyle/>
                    <a:p>
                      <a:r>
                        <a:rPr lang="en-US" altLang="zh-CN" sz="1400" smtClean="0"/>
                        <a:t>F8</a:t>
                      </a:r>
                      <a:endParaRPr lang="zh-CN" altLang="en-US" sz="1400"/>
                    </a:p>
                  </a:txBody>
                  <a:tcPr marL="36000" marR="36000" anchor="ctr" anchorCtr="1"/>
                </a:tc>
                <a:tc>
                  <a:txBody>
                    <a:bodyPr/>
                    <a:lstStyle/>
                    <a:p>
                      <a:r>
                        <a:rPr lang="en-US" altLang="zh-CN" sz="1400" smtClean="0"/>
                        <a:t>98</a:t>
                      </a:r>
                      <a:endParaRPr lang="zh-CN" altLang="en-US" sz="1400"/>
                    </a:p>
                  </a:txBody>
                  <a:tcPr marL="36000" marR="36000" anchor="ctr" anchorCtr="1"/>
                </a:tc>
                <a:tc>
                  <a:txBody>
                    <a:bodyPr/>
                    <a:lstStyle/>
                    <a:p>
                      <a:r>
                        <a:rPr lang="en-US" altLang="zh-CN" sz="1400" smtClean="0"/>
                        <a:t>11</a:t>
                      </a:r>
                      <a:endParaRPr lang="zh-CN" altLang="en-US" sz="1400"/>
                    </a:p>
                  </a:txBody>
                  <a:tcPr marL="36000" marR="36000" anchor="ctr" anchorCtr="1"/>
                </a:tc>
                <a:tc>
                  <a:txBody>
                    <a:bodyPr/>
                    <a:lstStyle/>
                    <a:p>
                      <a:r>
                        <a:rPr lang="en-US" altLang="zh-CN" sz="1400" smtClean="0"/>
                        <a:t>69</a:t>
                      </a:r>
                      <a:endParaRPr lang="zh-CN" altLang="en-US" sz="1400"/>
                    </a:p>
                  </a:txBody>
                  <a:tcPr marL="36000" marR="36000" anchor="ctr" anchorCtr="1"/>
                </a:tc>
                <a:tc>
                  <a:txBody>
                    <a:bodyPr/>
                    <a:lstStyle/>
                    <a:p>
                      <a:r>
                        <a:rPr lang="en-US" altLang="zh-CN" sz="1400" smtClean="0"/>
                        <a:t>D9</a:t>
                      </a:r>
                      <a:endParaRPr lang="zh-CN" altLang="en-US" sz="1400"/>
                    </a:p>
                  </a:txBody>
                  <a:tcPr marL="36000" marR="36000" anchor="ctr" anchorCtr="1"/>
                </a:tc>
                <a:tc>
                  <a:txBody>
                    <a:bodyPr/>
                    <a:lstStyle/>
                    <a:p>
                      <a:r>
                        <a:rPr lang="en-US" altLang="zh-CN" sz="1400" smtClean="0"/>
                        <a:t>8E</a:t>
                      </a:r>
                      <a:endParaRPr lang="zh-CN" altLang="en-US" sz="1400"/>
                    </a:p>
                  </a:txBody>
                  <a:tcPr marL="36000" marR="36000" anchor="ctr" anchorCtr="1"/>
                </a:tc>
                <a:tc>
                  <a:txBody>
                    <a:bodyPr/>
                    <a:lstStyle/>
                    <a:p>
                      <a:r>
                        <a:rPr lang="en-US" altLang="zh-CN" sz="1400" smtClean="0"/>
                        <a:t>94</a:t>
                      </a:r>
                      <a:endParaRPr lang="zh-CN" altLang="en-US" sz="1400"/>
                    </a:p>
                  </a:txBody>
                  <a:tcPr marL="36000" marR="36000" anchor="ctr" anchorCtr="1"/>
                </a:tc>
                <a:tc>
                  <a:txBody>
                    <a:bodyPr/>
                    <a:lstStyle/>
                    <a:p>
                      <a:r>
                        <a:rPr lang="en-US" altLang="zh-CN" sz="1400" smtClean="0"/>
                        <a:t>9B</a:t>
                      </a:r>
                      <a:endParaRPr lang="zh-CN" altLang="en-US" sz="1400"/>
                    </a:p>
                  </a:txBody>
                  <a:tcPr marL="36000" marR="36000" anchor="ctr" anchorCtr="1"/>
                </a:tc>
                <a:tc>
                  <a:txBody>
                    <a:bodyPr/>
                    <a:lstStyle/>
                    <a:p>
                      <a:r>
                        <a:rPr lang="en-US" altLang="zh-CN" sz="1400" smtClean="0"/>
                        <a:t>1E</a:t>
                      </a:r>
                      <a:endParaRPr lang="zh-CN" altLang="en-US" sz="1400"/>
                    </a:p>
                  </a:txBody>
                  <a:tcPr marL="36000" marR="36000" anchor="ctr" anchorCtr="1"/>
                </a:tc>
                <a:tc>
                  <a:txBody>
                    <a:bodyPr/>
                    <a:lstStyle/>
                    <a:p>
                      <a:r>
                        <a:rPr lang="en-US" altLang="zh-CN" sz="1400" smtClean="0"/>
                        <a:t>87</a:t>
                      </a:r>
                      <a:endParaRPr lang="zh-CN" altLang="en-US" sz="1400"/>
                    </a:p>
                  </a:txBody>
                  <a:tcPr marL="36000" marR="36000" anchor="ctr" anchorCtr="1"/>
                </a:tc>
                <a:tc>
                  <a:txBody>
                    <a:bodyPr/>
                    <a:lstStyle/>
                    <a:p>
                      <a:r>
                        <a:rPr lang="en-US" altLang="zh-CN" sz="1400" smtClean="0"/>
                        <a:t>E9</a:t>
                      </a:r>
                      <a:endParaRPr lang="zh-CN" altLang="en-US" sz="1400"/>
                    </a:p>
                  </a:txBody>
                  <a:tcPr marL="36000" marR="36000" anchor="ctr" anchorCtr="1"/>
                </a:tc>
                <a:tc>
                  <a:txBody>
                    <a:bodyPr/>
                    <a:lstStyle/>
                    <a:p>
                      <a:r>
                        <a:rPr lang="en-US" altLang="zh-CN" sz="1400" smtClean="0"/>
                        <a:t>CE</a:t>
                      </a:r>
                      <a:endParaRPr lang="zh-CN" altLang="en-US" sz="1400"/>
                    </a:p>
                  </a:txBody>
                  <a:tcPr marL="36000" marR="36000" anchor="ctr" anchorCtr="1"/>
                </a:tc>
                <a:tc>
                  <a:txBody>
                    <a:bodyPr/>
                    <a:lstStyle/>
                    <a:p>
                      <a:r>
                        <a:rPr lang="en-US" altLang="zh-CN" sz="1400" smtClean="0"/>
                        <a:t>55</a:t>
                      </a:r>
                      <a:endParaRPr lang="zh-CN" altLang="en-US" sz="1400"/>
                    </a:p>
                  </a:txBody>
                  <a:tcPr marL="36000" marR="36000" anchor="ctr" anchorCtr="1"/>
                </a:tc>
                <a:tc>
                  <a:txBody>
                    <a:bodyPr/>
                    <a:lstStyle/>
                    <a:p>
                      <a:r>
                        <a:rPr lang="en-US" altLang="zh-CN" sz="1400" smtClean="0"/>
                        <a:t>28</a:t>
                      </a:r>
                      <a:endParaRPr lang="zh-CN" altLang="en-US" sz="1400"/>
                    </a:p>
                  </a:txBody>
                  <a:tcPr marL="36000" marR="36000" anchor="ctr" anchorCtr="1"/>
                </a:tc>
                <a:tc>
                  <a:txBody>
                    <a:bodyPr/>
                    <a:lstStyle/>
                    <a:p>
                      <a:r>
                        <a:rPr lang="en-US" altLang="zh-CN" sz="1400" smtClean="0"/>
                        <a:t>DF</a:t>
                      </a:r>
                      <a:endParaRPr lang="zh-CN" altLang="en-US" sz="1400"/>
                    </a:p>
                  </a:txBody>
                  <a:tcPr marL="36000" marR="36000" anchor="ctr" anchorCtr="1"/>
                </a:tc>
              </a:tr>
              <a:tr h="305903">
                <a:tc vMerge="1">
                  <a:txBody>
                    <a:bodyPr/>
                    <a:lstStyle/>
                    <a:p>
                      <a:endParaRPr lang="zh-CN" altLang="en-US" sz="1400"/>
                    </a:p>
                  </a:txBody>
                  <a:tcPr anchor="ctr" anchorCtr="1"/>
                </a:tc>
                <a:tc>
                  <a:txBody>
                    <a:bodyPr/>
                    <a:lstStyle/>
                    <a:p>
                      <a:r>
                        <a:rPr lang="en-US" altLang="zh-CN" sz="1400" smtClean="0"/>
                        <a:t>F</a:t>
                      </a:r>
                      <a:endParaRPr lang="zh-CN" altLang="en-US" sz="1400"/>
                    </a:p>
                  </a:txBody>
                  <a:tcPr marL="36000" marR="36000" anchor="ctr" anchorCtr="1">
                    <a:solidFill>
                      <a:schemeClr val="bg2"/>
                    </a:solidFill>
                  </a:tcPr>
                </a:tc>
                <a:tc>
                  <a:txBody>
                    <a:bodyPr/>
                    <a:lstStyle/>
                    <a:p>
                      <a:r>
                        <a:rPr lang="en-US" altLang="zh-CN" sz="1400" smtClean="0"/>
                        <a:t>8C</a:t>
                      </a:r>
                      <a:endParaRPr lang="zh-CN" altLang="en-US" sz="1400"/>
                    </a:p>
                  </a:txBody>
                  <a:tcPr marL="36000" marR="36000" anchor="ctr" anchorCtr="1"/>
                </a:tc>
                <a:tc>
                  <a:txBody>
                    <a:bodyPr/>
                    <a:lstStyle/>
                    <a:p>
                      <a:r>
                        <a:rPr lang="en-US" altLang="zh-CN" sz="1400" smtClean="0"/>
                        <a:t>A1</a:t>
                      </a:r>
                      <a:endParaRPr lang="zh-CN" altLang="en-US" sz="1400"/>
                    </a:p>
                  </a:txBody>
                  <a:tcPr marL="36000" marR="36000" anchor="ctr" anchorCtr="1"/>
                </a:tc>
                <a:tc>
                  <a:txBody>
                    <a:bodyPr/>
                    <a:lstStyle/>
                    <a:p>
                      <a:r>
                        <a:rPr lang="en-US" altLang="zh-CN" sz="1400" smtClean="0"/>
                        <a:t>89</a:t>
                      </a:r>
                      <a:endParaRPr lang="zh-CN" altLang="en-US" sz="1400"/>
                    </a:p>
                  </a:txBody>
                  <a:tcPr marL="36000" marR="36000" anchor="ctr" anchorCtr="1"/>
                </a:tc>
                <a:tc>
                  <a:txBody>
                    <a:bodyPr/>
                    <a:lstStyle/>
                    <a:p>
                      <a:r>
                        <a:rPr lang="en-US" altLang="zh-CN" sz="1400" smtClean="0"/>
                        <a:t>0D</a:t>
                      </a:r>
                      <a:endParaRPr lang="zh-CN" altLang="en-US" sz="1400"/>
                    </a:p>
                  </a:txBody>
                  <a:tcPr marL="36000" marR="36000" anchor="ctr" anchorCtr="1"/>
                </a:tc>
                <a:tc>
                  <a:txBody>
                    <a:bodyPr/>
                    <a:lstStyle/>
                    <a:p>
                      <a:r>
                        <a:rPr lang="en-US" altLang="zh-CN" sz="1400" smtClean="0"/>
                        <a:t>BF</a:t>
                      </a:r>
                      <a:endParaRPr lang="zh-CN" altLang="en-US" sz="1400"/>
                    </a:p>
                  </a:txBody>
                  <a:tcPr marL="36000" marR="36000" anchor="ctr" anchorCtr="1"/>
                </a:tc>
                <a:tc>
                  <a:txBody>
                    <a:bodyPr/>
                    <a:lstStyle/>
                    <a:p>
                      <a:r>
                        <a:rPr lang="en-US" altLang="zh-CN" sz="1400" smtClean="0"/>
                        <a:t>E6</a:t>
                      </a:r>
                      <a:endParaRPr lang="zh-CN" altLang="en-US" sz="1400"/>
                    </a:p>
                  </a:txBody>
                  <a:tcPr marL="36000" marR="36000" anchor="ctr" anchorCtr="1"/>
                </a:tc>
                <a:tc>
                  <a:txBody>
                    <a:bodyPr/>
                    <a:lstStyle/>
                    <a:p>
                      <a:r>
                        <a:rPr lang="en-US" altLang="zh-CN" sz="1400" smtClean="0"/>
                        <a:t>42</a:t>
                      </a:r>
                      <a:endParaRPr lang="zh-CN" altLang="en-US" sz="1400"/>
                    </a:p>
                  </a:txBody>
                  <a:tcPr marL="36000" marR="36000" anchor="ctr" anchorCtr="1"/>
                </a:tc>
                <a:tc>
                  <a:txBody>
                    <a:bodyPr/>
                    <a:lstStyle/>
                    <a:p>
                      <a:r>
                        <a:rPr lang="en-US" altLang="zh-CN" sz="1400" smtClean="0"/>
                        <a:t>68</a:t>
                      </a:r>
                      <a:endParaRPr lang="zh-CN" altLang="en-US" sz="1400"/>
                    </a:p>
                  </a:txBody>
                  <a:tcPr marL="36000" marR="36000" anchor="ctr" anchorCtr="1"/>
                </a:tc>
                <a:tc>
                  <a:txBody>
                    <a:bodyPr/>
                    <a:lstStyle/>
                    <a:p>
                      <a:r>
                        <a:rPr lang="en-US" altLang="zh-CN" sz="1400" smtClean="0"/>
                        <a:t>41</a:t>
                      </a:r>
                      <a:endParaRPr lang="zh-CN" altLang="en-US" sz="1400"/>
                    </a:p>
                  </a:txBody>
                  <a:tcPr marL="36000" marR="36000" anchor="ctr" anchorCtr="1"/>
                </a:tc>
                <a:tc>
                  <a:txBody>
                    <a:bodyPr/>
                    <a:lstStyle/>
                    <a:p>
                      <a:r>
                        <a:rPr lang="en-US" altLang="zh-CN" sz="1400" smtClean="0">
                          <a:solidFill>
                            <a:schemeClr val="tx1"/>
                          </a:solidFill>
                        </a:rPr>
                        <a:t>99</a:t>
                      </a:r>
                      <a:endParaRPr lang="zh-CN" altLang="en-US" sz="1400">
                        <a:solidFill>
                          <a:schemeClr val="tx1"/>
                        </a:solidFill>
                      </a:endParaRPr>
                    </a:p>
                  </a:txBody>
                  <a:tcPr marL="36000" marR="36000" anchor="ctr" anchorCtr="1"/>
                </a:tc>
                <a:tc>
                  <a:txBody>
                    <a:bodyPr/>
                    <a:lstStyle/>
                    <a:p>
                      <a:r>
                        <a:rPr lang="en-US" altLang="zh-CN" sz="1400" smtClean="0"/>
                        <a:t>2D</a:t>
                      </a:r>
                      <a:endParaRPr lang="zh-CN" altLang="en-US" sz="1400"/>
                    </a:p>
                  </a:txBody>
                  <a:tcPr marL="36000" marR="36000" anchor="ctr" anchorCtr="1"/>
                </a:tc>
                <a:tc>
                  <a:txBody>
                    <a:bodyPr/>
                    <a:lstStyle/>
                    <a:p>
                      <a:r>
                        <a:rPr lang="en-US" altLang="zh-CN" sz="1400" smtClean="0"/>
                        <a:t>0F</a:t>
                      </a:r>
                      <a:endParaRPr lang="zh-CN" altLang="en-US" sz="1400"/>
                    </a:p>
                  </a:txBody>
                  <a:tcPr marL="36000" marR="36000" anchor="ctr" anchorCtr="1"/>
                </a:tc>
                <a:tc>
                  <a:txBody>
                    <a:bodyPr/>
                    <a:lstStyle/>
                    <a:p>
                      <a:r>
                        <a:rPr lang="en-US" altLang="zh-CN" sz="1400" smtClean="0"/>
                        <a:t>B0</a:t>
                      </a:r>
                      <a:endParaRPr lang="zh-CN" altLang="en-US" sz="1400"/>
                    </a:p>
                  </a:txBody>
                  <a:tcPr marL="36000" marR="36000" anchor="ctr" anchorCtr="1"/>
                </a:tc>
                <a:tc>
                  <a:txBody>
                    <a:bodyPr/>
                    <a:lstStyle/>
                    <a:p>
                      <a:r>
                        <a:rPr lang="en-US" altLang="zh-CN" sz="1400" smtClean="0"/>
                        <a:t>54</a:t>
                      </a:r>
                      <a:endParaRPr lang="zh-CN" altLang="en-US" sz="1400"/>
                    </a:p>
                  </a:txBody>
                  <a:tcPr marL="36000" marR="36000" anchor="ctr" anchorCtr="1"/>
                </a:tc>
                <a:tc>
                  <a:txBody>
                    <a:bodyPr/>
                    <a:lstStyle/>
                    <a:p>
                      <a:r>
                        <a:rPr lang="en-US" altLang="zh-CN" sz="1400" smtClean="0"/>
                        <a:t>BB</a:t>
                      </a:r>
                      <a:endParaRPr lang="zh-CN" altLang="en-US" sz="1400"/>
                    </a:p>
                  </a:txBody>
                  <a:tcPr marL="36000" marR="36000" anchor="ctr" anchorCtr="1"/>
                </a:tc>
                <a:tc>
                  <a:txBody>
                    <a:bodyPr/>
                    <a:lstStyle/>
                    <a:p>
                      <a:r>
                        <a:rPr lang="en-US" altLang="zh-CN" sz="1400" smtClean="0"/>
                        <a:t>16</a:t>
                      </a:r>
                      <a:endParaRPr lang="zh-CN" altLang="en-US" sz="1400"/>
                    </a:p>
                  </a:txBody>
                  <a:tcPr marL="36000" marR="36000" anchor="ctr" anchorCtr="1"/>
                </a:tc>
              </a:tr>
            </a:tbl>
          </a:graphicData>
        </a:graphic>
      </p:graphicFrame>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zh-CN"/>
              <a:t>example</a:t>
            </a:r>
          </a:p>
        </p:txBody>
      </p:sp>
      <p:pic>
        <p:nvPicPr>
          <p:cNvPr id="212995" name="Picture 3"/>
          <p:cNvPicPr>
            <a:picLocks noGrp="1" noChangeAspect="1" noChangeArrowheads="1"/>
          </p:cNvPicPr>
          <p:nvPr>
            <p:ph type="body" idx="1"/>
          </p:nvPr>
        </p:nvPicPr>
        <p:blipFill>
          <a:blip r:embed="rId2" cstate="print"/>
          <a:srcRect/>
          <a:stretch>
            <a:fillRect/>
          </a:stretch>
        </p:blipFill>
        <p:spPr>
          <a:xfrm>
            <a:off x="685800" y="1981200"/>
            <a:ext cx="7772400" cy="3505200"/>
          </a:xfrm>
        </p:spPr>
      </p:pic>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AES</a:t>
            </a:r>
            <a:r>
              <a:rPr lang="zh-CN" altLang="en-US" dirty="0" smtClean="0"/>
              <a:t>算法</a:t>
            </a:r>
            <a:r>
              <a:rPr lang="en-US" altLang="zh-CN" dirty="0" smtClean="0"/>
              <a:t>S</a:t>
            </a:r>
            <a:r>
              <a:rPr lang="zh-CN" altLang="en-US" dirty="0" smtClean="0"/>
              <a:t>盒代换</a:t>
            </a:r>
            <a:endParaRPr lang="zh-CN" altLang="en-US" dirty="0"/>
          </a:p>
        </p:txBody>
      </p:sp>
      <p:sp>
        <p:nvSpPr>
          <p:cNvPr id="3" name="内容占位符 2"/>
          <p:cNvSpPr>
            <a:spLocks noGrp="1"/>
          </p:cNvSpPr>
          <p:nvPr>
            <p:ph idx="1"/>
          </p:nvPr>
        </p:nvSpPr>
        <p:spPr>
          <a:xfrm>
            <a:off x="500034" y="1357298"/>
            <a:ext cx="8229600" cy="4525963"/>
          </a:xfrm>
        </p:spPr>
        <p:txBody>
          <a:bodyPr>
            <a:normAutofit/>
          </a:bodyPr>
          <a:lstStyle/>
          <a:p>
            <a:r>
              <a:rPr lang="en-US" altLang="zh-CN" dirty="0" smtClean="0"/>
              <a:t>AES</a:t>
            </a:r>
            <a:r>
              <a:rPr lang="zh-CN" altLang="en-US" dirty="0" smtClean="0"/>
              <a:t>的</a:t>
            </a:r>
            <a:r>
              <a:rPr lang="en-US" altLang="zh-CN" dirty="0" smtClean="0"/>
              <a:t>S</a:t>
            </a:r>
            <a:r>
              <a:rPr lang="zh-CN" altLang="en-US" dirty="0" smtClean="0"/>
              <a:t>盒代换是基于有限域</a:t>
            </a:r>
            <a:endParaRPr lang="en-US" altLang="zh-CN" dirty="0" smtClean="0"/>
          </a:p>
          <a:p>
            <a:endParaRPr lang="en-US" altLang="zh-CN" dirty="0" smtClean="0"/>
          </a:p>
          <a:p>
            <a:pPr>
              <a:buNone/>
            </a:pPr>
            <a:r>
              <a:rPr lang="en-US" altLang="zh-CN" dirty="0" smtClean="0"/>
              <a:t>	</a:t>
            </a:r>
          </a:p>
        </p:txBody>
      </p:sp>
      <p:graphicFrame>
        <p:nvGraphicFramePr>
          <p:cNvPr id="7" name="对象 6"/>
          <p:cNvGraphicFramePr>
            <a:graphicFrameLocks noChangeAspect="1"/>
          </p:cNvGraphicFramePr>
          <p:nvPr/>
        </p:nvGraphicFramePr>
        <p:xfrm>
          <a:off x="1714480" y="1928802"/>
          <a:ext cx="6022488" cy="720080"/>
        </p:xfrm>
        <a:graphic>
          <a:graphicData uri="http://schemas.openxmlformats.org/presentationml/2006/ole">
            <p:oleObj spid="_x0000_s430085" name="Equation" r:id="rId3" imgW="2336760" imgH="279360" progId="Equation.DSMT4">
              <p:embed/>
            </p:oleObj>
          </a:graphicData>
        </a:graphic>
      </p:graphicFrame>
      <p:sp>
        <p:nvSpPr>
          <p:cNvPr id="10" name="内容占位符 2"/>
          <p:cNvSpPr txBox="1">
            <a:spLocks/>
          </p:cNvSpPr>
          <p:nvPr/>
        </p:nvSpPr>
        <p:spPr>
          <a:xfrm>
            <a:off x="571472" y="2571745"/>
            <a:ext cx="8229600" cy="857256"/>
          </a:xfrm>
          <a:prstGeom prst="rect">
            <a:avLst/>
          </a:prstGeom>
        </p:spPr>
        <p:txBody>
          <a:bodyPr vert="horz" rtlCol="0">
            <a:normAutofit/>
          </a:bodyPr>
          <a:lstStyle/>
          <a:p>
            <a:pPr marL="342900" marR="0" lvl="0" indent="-342900" algn="l" defTabSz="914400" rtl="0" eaLnBrk="1" fontAlgn="auto" latinLnBrk="0" hangingPunct="1">
              <a:lnSpc>
                <a:spcPct val="150000"/>
              </a:lnSpc>
              <a:spcBef>
                <a:spcPct val="20000"/>
              </a:spcBef>
              <a:spcAft>
                <a:spcPts val="0"/>
              </a:spcAft>
              <a:buClr>
                <a:schemeClr val="accent1"/>
              </a:buClr>
              <a:buSzPct val="50000"/>
              <a:buFont typeface="Wingdings 2"/>
              <a:buChar char=""/>
              <a:tabLst/>
              <a:defRPr/>
            </a:pPr>
            <a:r>
              <a:rPr kumimoji="0" lang="zh-CN" altLang="en-US" sz="3200" b="0" i="0" u="none" strike="noStrike" kern="1200" cap="none" spc="0" normalizeH="0" baseline="0" noProof="0" dirty="0" smtClean="0">
                <a:ln>
                  <a:noFill/>
                </a:ln>
                <a:solidFill>
                  <a:schemeClr val="tx1"/>
                </a:solidFill>
                <a:effectLst/>
                <a:uLnTx/>
                <a:uFillTx/>
                <a:latin typeface="Cambria"/>
                <a:ea typeface="+mn-ea"/>
                <a:cs typeface="+mn-cs"/>
              </a:rPr>
              <a:t>字节替代</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430088" name="Object 8"/>
          <p:cNvGraphicFramePr>
            <a:graphicFrameLocks noChangeAspect="1"/>
          </p:cNvGraphicFramePr>
          <p:nvPr/>
        </p:nvGraphicFramePr>
        <p:xfrm>
          <a:off x="2786050" y="2714620"/>
          <a:ext cx="2065337" cy="531812"/>
        </p:xfrm>
        <a:graphic>
          <a:graphicData uri="http://schemas.openxmlformats.org/presentationml/2006/ole">
            <p:oleObj spid="_x0000_s430088" name="Equation" r:id="rId4" imgW="888840" imgH="228600" progId="Equation.DSMT4">
              <p:embed/>
            </p:oleObj>
          </a:graphicData>
        </a:graphic>
      </p:graphicFrame>
      <p:graphicFrame>
        <p:nvGraphicFramePr>
          <p:cNvPr id="11" name="对象 10"/>
          <p:cNvGraphicFramePr>
            <a:graphicFrameLocks noChangeAspect="1"/>
          </p:cNvGraphicFramePr>
          <p:nvPr/>
        </p:nvGraphicFramePr>
        <p:xfrm>
          <a:off x="1428728" y="3429000"/>
          <a:ext cx="6215106" cy="3071834"/>
        </p:xfrm>
        <a:graphic>
          <a:graphicData uri="http://schemas.openxmlformats.org/presentationml/2006/ole">
            <p:oleObj spid="_x0000_s430089" name="Equation" r:id="rId5" imgW="2654280" imgH="18288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0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AES</a:t>
            </a:r>
            <a:r>
              <a:rPr lang="zh-CN" altLang="en-US" dirty="0" smtClean="0"/>
              <a:t>算法</a:t>
            </a:r>
            <a:r>
              <a:rPr lang="en-US" altLang="zh-CN" dirty="0" smtClean="0"/>
              <a:t>S</a:t>
            </a:r>
            <a:r>
              <a:rPr lang="zh-CN" altLang="en-US" dirty="0" smtClean="0"/>
              <a:t>盒代换</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算法</a:t>
            </a:r>
            <a:r>
              <a:rPr lang="en-US" altLang="zh-CN" sz="2800" dirty="0" smtClean="0"/>
              <a:t>3.4  </a:t>
            </a:r>
            <a:r>
              <a:rPr lang="en-US" altLang="zh-CN" sz="2800" dirty="0" err="1" smtClean="0"/>
              <a:t>SubBytes</a:t>
            </a:r>
            <a:r>
              <a:rPr lang="en-US" altLang="zh-CN" sz="2800" dirty="0" smtClean="0"/>
              <a:t>(a</a:t>
            </a:r>
            <a:r>
              <a:rPr lang="en-US" altLang="zh-CN" sz="2800" baseline="-25000" dirty="0" smtClean="0"/>
              <a:t>7</a:t>
            </a:r>
            <a:r>
              <a:rPr lang="en-US" altLang="zh-CN" sz="2800" dirty="0" smtClean="0"/>
              <a:t>a</a:t>
            </a:r>
            <a:r>
              <a:rPr lang="en-US" altLang="zh-CN" sz="2800" baseline="-25000" dirty="0" smtClean="0"/>
              <a:t>6</a:t>
            </a:r>
            <a:r>
              <a:rPr lang="en-US" altLang="zh-CN" sz="2800" dirty="0" smtClean="0"/>
              <a:t>a</a:t>
            </a:r>
            <a:r>
              <a:rPr lang="en-US" altLang="zh-CN" sz="2800" baseline="-25000" dirty="0" smtClean="0"/>
              <a:t>5</a:t>
            </a:r>
            <a:r>
              <a:rPr lang="en-US" altLang="zh-CN" sz="2800" dirty="0" smtClean="0"/>
              <a:t>a</a:t>
            </a:r>
            <a:r>
              <a:rPr lang="en-US" altLang="zh-CN" sz="2800" baseline="-25000" dirty="0" smtClean="0"/>
              <a:t>4</a:t>
            </a:r>
            <a:r>
              <a:rPr lang="en-US" altLang="zh-CN" sz="2800" dirty="0" smtClean="0"/>
              <a:t>a</a:t>
            </a:r>
            <a:r>
              <a:rPr lang="en-US" altLang="zh-CN" sz="2800" baseline="-25000" dirty="0" smtClean="0"/>
              <a:t>3</a:t>
            </a:r>
            <a:r>
              <a:rPr lang="en-US" altLang="zh-CN" sz="2800" dirty="0" smtClean="0"/>
              <a:t>a</a:t>
            </a:r>
            <a:r>
              <a:rPr lang="en-US" altLang="zh-CN" sz="2800" baseline="-25000" dirty="0" smtClean="0"/>
              <a:t>2</a:t>
            </a:r>
            <a:r>
              <a:rPr lang="en-US" altLang="zh-CN" sz="2800" dirty="0" smtClean="0"/>
              <a:t>a</a:t>
            </a:r>
            <a:r>
              <a:rPr lang="en-US" altLang="zh-CN" sz="2800" baseline="-25000" dirty="0" smtClean="0"/>
              <a:t>1</a:t>
            </a:r>
            <a:r>
              <a:rPr lang="en-US" altLang="zh-CN" sz="2800" dirty="0" smtClean="0"/>
              <a:t>a</a:t>
            </a:r>
            <a:r>
              <a:rPr lang="en-US" altLang="zh-CN" sz="2800" baseline="-25000" dirty="0" smtClean="0"/>
              <a:t>0</a:t>
            </a:r>
            <a:r>
              <a:rPr lang="en-US" altLang="zh-CN" sz="2800" dirty="0" smtClean="0"/>
              <a:t>)</a:t>
            </a:r>
          </a:p>
          <a:p>
            <a:pPr lvl="1"/>
            <a:r>
              <a:rPr lang="en-US" altLang="zh-CN" sz="2400" dirty="0" smtClean="0"/>
              <a:t>external  </a:t>
            </a:r>
            <a:r>
              <a:rPr lang="en-US" altLang="zh-CN" sz="2400" dirty="0" err="1" smtClean="0"/>
              <a:t>FieldInv</a:t>
            </a:r>
            <a:r>
              <a:rPr lang="en-US" altLang="zh-CN" sz="2400" dirty="0" smtClean="0"/>
              <a:t>, </a:t>
            </a:r>
            <a:r>
              <a:rPr lang="en-US" altLang="zh-CN" sz="2400" dirty="0" err="1" smtClean="0"/>
              <a:t>BinaryToField,FieldToBinary</a:t>
            </a:r>
            <a:endParaRPr lang="en-US" altLang="zh-CN" sz="2400" dirty="0" smtClean="0"/>
          </a:p>
          <a:p>
            <a:pPr lvl="1"/>
            <a:r>
              <a:rPr lang="en-US" altLang="zh-CN" sz="2400" dirty="0" smtClean="0"/>
              <a:t>z = </a:t>
            </a:r>
            <a:r>
              <a:rPr lang="en-US" altLang="zh-CN" sz="2400" dirty="0" err="1" smtClean="0"/>
              <a:t>BinaryToField</a:t>
            </a:r>
            <a:r>
              <a:rPr lang="en-US" altLang="zh-CN" sz="2400" dirty="0" smtClean="0"/>
              <a:t>(a</a:t>
            </a:r>
            <a:r>
              <a:rPr lang="en-US" altLang="zh-CN" sz="2400" baseline="-25000" dirty="0" smtClean="0"/>
              <a:t>7</a:t>
            </a:r>
            <a:r>
              <a:rPr lang="en-US" altLang="zh-CN" sz="2400" dirty="0" smtClean="0"/>
              <a:t>a</a:t>
            </a:r>
            <a:r>
              <a:rPr lang="en-US" altLang="zh-CN" sz="2400" baseline="-25000" dirty="0" smtClean="0"/>
              <a:t>6</a:t>
            </a:r>
            <a:r>
              <a:rPr lang="en-US" altLang="zh-CN" sz="2400" dirty="0" smtClean="0"/>
              <a:t>a</a:t>
            </a:r>
            <a:r>
              <a:rPr lang="en-US" altLang="zh-CN" sz="2400" baseline="-25000" dirty="0" smtClean="0"/>
              <a:t>5</a:t>
            </a:r>
            <a:r>
              <a:rPr lang="en-US" altLang="zh-CN" sz="2400" dirty="0" smtClean="0"/>
              <a:t>a</a:t>
            </a:r>
            <a:r>
              <a:rPr lang="en-US" altLang="zh-CN" sz="2400" baseline="-25000" dirty="0" smtClean="0"/>
              <a:t>4</a:t>
            </a:r>
            <a:r>
              <a:rPr lang="en-US" altLang="zh-CN" sz="2400" dirty="0" smtClean="0"/>
              <a:t>a</a:t>
            </a:r>
            <a:r>
              <a:rPr lang="en-US" altLang="zh-CN" sz="2400" baseline="-25000" dirty="0" smtClean="0"/>
              <a:t>3</a:t>
            </a:r>
            <a:r>
              <a:rPr lang="en-US" altLang="zh-CN" sz="2400" dirty="0" smtClean="0"/>
              <a:t>a</a:t>
            </a:r>
            <a:r>
              <a:rPr lang="en-US" altLang="zh-CN" sz="2400" baseline="-25000" dirty="0" smtClean="0"/>
              <a:t>2</a:t>
            </a:r>
            <a:r>
              <a:rPr lang="en-US" altLang="zh-CN" sz="2400" dirty="0" smtClean="0"/>
              <a:t>a</a:t>
            </a:r>
            <a:r>
              <a:rPr lang="en-US" altLang="zh-CN" sz="2400" baseline="-25000" dirty="0" smtClean="0"/>
              <a:t>1</a:t>
            </a:r>
            <a:r>
              <a:rPr lang="en-US" altLang="zh-CN" sz="2400" dirty="0" smtClean="0"/>
              <a:t>a</a:t>
            </a:r>
            <a:r>
              <a:rPr lang="en-US" altLang="zh-CN" sz="2400" baseline="-25000" dirty="0" smtClean="0"/>
              <a:t>0</a:t>
            </a:r>
            <a:r>
              <a:rPr lang="en-US" altLang="zh-CN" sz="2400" dirty="0" smtClean="0"/>
              <a:t>)</a:t>
            </a:r>
          </a:p>
          <a:p>
            <a:pPr lvl="1"/>
            <a:r>
              <a:rPr lang="en-US" altLang="zh-CN" sz="2400" dirty="0" smtClean="0"/>
              <a:t>if  z&lt;&gt;0  z=</a:t>
            </a:r>
            <a:r>
              <a:rPr lang="en-US" altLang="zh-CN" sz="2400" dirty="0" err="1" smtClean="0"/>
              <a:t>FieldInv</a:t>
            </a:r>
            <a:r>
              <a:rPr lang="en-US" altLang="zh-CN" sz="2400" dirty="0" smtClean="0"/>
              <a:t>(z)</a:t>
            </a:r>
          </a:p>
          <a:p>
            <a:pPr lvl="1"/>
            <a:r>
              <a:rPr lang="en-US" altLang="zh-CN" sz="2400" dirty="0" smtClean="0"/>
              <a:t>(a</a:t>
            </a:r>
            <a:r>
              <a:rPr lang="en-US" altLang="zh-CN" sz="2400" baseline="-25000" dirty="0" smtClean="0"/>
              <a:t>7</a:t>
            </a:r>
            <a:r>
              <a:rPr lang="en-US" altLang="zh-CN" sz="2400" dirty="0" smtClean="0"/>
              <a:t>a</a:t>
            </a:r>
            <a:r>
              <a:rPr lang="en-US" altLang="zh-CN" sz="2400" baseline="-25000" dirty="0" smtClean="0"/>
              <a:t>6</a:t>
            </a:r>
            <a:r>
              <a:rPr lang="en-US" altLang="zh-CN" sz="2400" dirty="0" smtClean="0"/>
              <a:t>a</a:t>
            </a:r>
            <a:r>
              <a:rPr lang="en-US" altLang="zh-CN" sz="2400" baseline="-25000" dirty="0" smtClean="0"/>
              <a:t>5</a:t>
            </a:r>
            <a:r>
              <a:rPr lang="en-US" altLang="zh-CN" sz="2400" dirty="0" smtClean="0"/>
              <a:t>a</a:t>
            </a:r>
            <a:r>
              <a:rPr lang="en-US" altLang="zh-CN" sz="2400" baseline="-25000" dirty="0" smtClean="0"/>
              <a:t>4</a:t>
            </a:r>
            <a:r>
              <a:rPr lang="en-US" altLang="zh-CN" sz="2400" dirty="0" smtClean="0"/>
              <a:t>a</a:t>
            </a:r>
            <a:r>
              <a:rPr lang="en-US" altLang="zh-CN" sz="2400" baseline="-25000" dirty="0" smtClean="0"/>
              <a:t>3</a:t>
            </a:r>
            <a:r>
              <a:rPr lang="en-US" altLang="zh-CN" sz="2400" dirty="0" smtClean="0"/>
              <a:t>a</a:t>
            </a:r>
            <a:r>
              <a:rPr lang="en-US" altLang="zh-CN" sz="2400" baseline="-25000" dirty="0" smtClean="0"/>
              <a:t>2</a:t>
            </a:r>
            <a:r>
              <a:rPr lang="en-US" altLang="zh-CN" sz="2400" dirty="0" smtClean="0"/>
              <a:t>a</a:t>
            </a:r>
            <a:r>
              <a:rPr lang="en-US" altLang="zh-CN" sz="2400" baseline="-25000" dirty="0" smtClean="0"/>
              <a:t>1</a:t>
            </a:r>
            <a:r>
              <a:rPr lang="en-US" altLang="zh-CN" sz="2400" dirty="0" smtClean="0"/>
              <a:t>a</a:t>
            </a:r>
            <a:r>
              <a:rPr lang="en-US" altLang="zh-CN" sz="2400" baseline="-25000" dirty="0" smtClean="0"/>
              <a:t>0</a:t>
            </a:r>
            <a:r>
              <a:rPr lang="en-US" altLang="zh-CN" sz="2400" dirty="0" smtClean="0"/>
              <a:t>) = </a:t>
            </a:r>
            <a:r>
              <a:rPr lang="en-US" altLang="zh-CN" sz="2400" dirty="0" err="1" smtClean="0"/>
              <a:t>FieldToBinary</a:t>
            </a:r>
            <a:r>
              <a:rPr lang="en-US" altLang="zh-CN" sz="2400" dirty="0" smtClean="0"/>
              <a:t>(z)</a:t>
            </a:r>
          </a:p>
          <a:p>
            <a:pPr lvl="1"/>
            <a:r>
              <a:rPr lang="en-US" altLang="zh-CN" sz="2400" dirty="0" smtClean="0"/>
              <a:t>(c</a:t>
            </a:r>
            <a:r>
              <a:rPr lang="en-US" altLang="zh-CN" sz="2400" baseline="-25000" dirty="0" smtClean="0"/>
              <a:t>7</a:t>
            </a:r>
            <a:r>
              <a:rPr lang="en-US" altLang="zh-CN" sz="2400" dirty="0" smtClean="0"/>
              <a:t>c</a:t>
            </a:r>
            <a:r>
              <a:rPr lang="en-US" altLang="zh-CN" sz="2400" baseline="-25000" dirty="0" smtClean="0"/>
              <a:t>6</a:t>
            </a:r>
            <a:r>
              <a:rPr lang="en-US" altLang="zh-CN" sz="2400" dirty="0" smtClean="0"/>
              <a:t>c</a:t>
            </a:r>
            <a:r>
              <a:rPr lang="en-US" altLang="zh-CN" sz="2400" baseline="-25000" dirty="0" smtClean="0"/>
              <a:t>5</a:t>
            </a:r>
            <a:r>
              <a:rPr lang="en-US" altLang="zh-CN" sz="2400" dirty="0" smtClean="0"/>
              <a:t>c</a:t>
            </a:r>
            <a:r>
              <a:rPr lang="en-US" altLang="zh-CN" sz="2400" baseline="-25000" dirty="0" smtClean="0"/>
              <a:t>4</a:t>
            </a:r>
            <a:r>
              <a:rPr lang="en-US" altLang="zh-CN" sz="2400" dirty="0" smtClean="0"/>
              <a:t>c</a:t>
            </a:r>
            <a:r>
              <a:rPr lang="en-US" altLang="zh-CN" sz="2400" baseline="-25000" dirty="0" smtClean="0"/>
              <a:t>3</a:t>
            </a:r>
            <a:r>
              <a:rPr lang="en-US" altLang="zh-CN" sz="2400" dirty="0" smtClean="0"/>
              <a:t>c</a:t>
            </a:r>
            <a:r>
              <a:rPr lang="en-US" altLang="zh-CN" sz="2400" baseline="-25000" dirty="0" smtClean="0"/>
              <a:t>2</a:t>
            </a:r>
            <a:r>
              <a:rPr lang="en-US" altLang="zh-CN" sz="2400" dirty="0" smtClean="0"/>
              <a:t>c</a:t>
            </a:r>
            <a:r>
              <a:rPr lang="en-US" altLang="zh-CN" sz="2400" baseline="-25000" dirty="0" smtClean="0"/>
              <a:t>1</a:t>
            </a:r>
            <a:r>
              <a:rPr lang="en-US" altLang="zh-CN" sz="2400" dirty="0" smtClean="0"/>
              <a:t>c</a:t>
            </a:r>
            <a:r>
              <a:rPr lang="en-US" altLang="zh-CN" sz="2400" baseline="-25000" dirty="0" smtClean="0"/>
              <a:t>0</a:t>
            </a:r>
            <a:r>
              <a:rPr lang="en-US" altLang="zh-CN" sz="2400" dirty="0" smtClean="0"/>
              <a:t>) = (01100011)</a:t>
            </a:r>
          </a:p>
          <a:p>
            <a:pPr lvl="1"/>
            <a:r>
              <a:rPr lang="en-US" altLang="zh-CN" sz="2400" dirty="0" smtClean="0"/>
              <a:t>for  </a:t>
            </a:r>
            <a:r>
              <a:rPr lang="en-US" altLang="zh-CN" sz="2400" dirty="0" err="1" smtClean="0"/>
              <a:t>i</a:t>
            </a:r>
            <a:r>
              <a:rPr lang="en-US" altLang="zh-CN" sz="2400" dirty="0" smtClean="0"/>
              <a:t>=0  to  7   {</a:t>
            </a:r>
          </a:p>
          <a:p>
            <a:pPr lvl="1"/>
            <a:r>
              <a:rPr lang="en-US" altLang="zh-CN" sz="2400" dirty="0" smtClean="0"/>
              <a:t>    b</a:t>
            </a:r>
            <a:r>
              <a:rPr lang="en-US" altLang="zh-CN" sz="2400" baseline="-25000" dirty="0" smtClean="0"/>
              <a:t>i</a:t>
            </a:r>
            <a:r>
              <a:rPr lang="en-US" altLang="zh-CN" sz="2400" dirty="0" smtClean="0"/>
              <a:t>=(a</a:t>
            </a:r>
            <a:r>
              <a:rPr lang="en-US" altLang="zh-CN" sz="2400" baseline="-25000" dirty="0" smtClean="0"/>
              <a:t>i</a:t>
            </a:r>
            <a:r>
              <a:rPr lang="en-US" altLang="zh-CN" sz="2400" dirty="0" smtClean="0"/>
              <a:t>+a</a:t>
            </a:r>
            <a:r>
              <a:rPr lang="en-US" altLang="zh-CN" sz="2400" baseline="-25000" dirty="0" smtClean="0"/>
              <a:t>i+4</a:t>
            </a:r>
            <a:r>
              <a:rPr lang="en-US" altLang="zh-CN" sz="2400" dirty="0" smtClean="0"/>
              <a:t>+a</a:t>
            </a:r>
            <a:r>
              <a:rPr lang="en-US" altLang="zh-CN" sz="2400" baseline="-25000" dirty="0" smtClean="0"/>
              <a:t>i+5</a:t>
            </a:r>
            <a:r>
              <a:rPr lang="en-US" altLang="zh-CN" sz="2400" dirty="0" smtClean="0"/>
              <a:t>+a</a:t>
            </a:r>
            <a:r>
              <a:rPr lang="en-US" altLang="zh-CN" sz="2400" baseline="-25000" dirty="0" smtClean="0"/>
              <a:t>i+6</a:t>
            </a:r>
            <a:r>
              <a:rPr lang="en-US" altLang="zh-CN" sz="2400" dirty="0" smtClean="0"/>
              <a:t>+a</a:t>
            </a:r>
            <a:r>
              <a:rPr lang="en-US" altLang="zh-CN" sz="2400" baseline="-25000" dirty="0" smtClean="0"/>
              <a:t>i+7</a:t>
            </a:r>
            <a:r>
              <a:rPr lang="en-US" altLang="zh-CN" sz="2400" dirty="0" smtClean="0"/>
              <a:t>+c</a:t>
            </a:r>
            <a:r>
              <a:rPr lang="en-US" altLang="zh-CN" sz="2400" baseline="-25000" dirty="0" smtClean="0"/>
              <a:t>i</a:t>
            </a:r>
            <a:r>
              <a:rPr lang="en-US" altLang="zh-CN" sz="2400" dirty="0" smtClean="0"/>
              <a:t>)  mod 2    // a</a:t>
            </a:r>
            <a:r>
              <a:rPr lang="zh-CN" altLang="en-US" sz="2400" dirty="0" smtClean="0"/>
              <a:t>的下标模</a:t>
            </a:r>
            <a:r>
              <a:rPr lang="en-US" altLang="zh-CN" sz="2400" dirty="0" smtClean="0"/>
              <a:t>8</a:t>
            </a:r>
          </a:p>
          <a:p>
            <a:pPr lvl="1"/>
            <a:r>
              <a:rPr lang="en-US" altLang="zh-CN" sz="2400" dirty="0" smtClean="0"/>
              <a:t>}</a:t>
            </a:r>
          </a:p>
          <a:p>
            <a:pPr lvl="1"/>
            <a:r>
              <a:rPr lang="en-US" altLang="zh-CN" sz="2400" dirty="0" smtClean="0"/>
              <a:t>return  (b</a:t>
            </a:r>
            <a:r>
              <a:rPr lang="en-US" altLang="zh-CN" sz="2400" baseline="-25000" dirty="0" smtClean="0"/>
              <a:t>7</a:t>
            </a:r>
            <a:r>
              <a:rPr lang="en-US" altLang="zh-CN" sz="2400" dirty="0" smtClean="0"/>
              <a:t>b</a:t>
            </a:r>
            <a:r>
              <a:rPr lang="en-US" altLang="zh-CN" sz="2400" baseline="-25000" dirty="0" smtClean="0"/>
              <a:t>6</a:t>
            </a:r>
            <a:r>
              <a:rPr lang="en-US" altLang="zh-CN" sz="2400" dirty="0" smtClean="0"/>
              <a:t>b</a:t>
            </a:r>
            <a:r>
              <a:rPr lang="en-US" altLang="zh-CN" sz="2400" baseline="-25000" dirty="0" smtClean="0"/>
              <a:t>5</a:t>
            </a:r>
            <a:r>
              <a:rPr lang="en-US" altLang="zh-CN" sz="2400" dirty="0" smtClean="0"/>
              <a:t>b</a:t>
            </a:r>
            <a:r>
              <a:rPr lang="en-US" altLang="zh-CN" sz="2400" baseline="-25000" dirty="0" smtClean="0"/>
              <a:t>4</a:t>
            </a:r>
            <a:r>
              <a:rPr lang="en-US" altLang="zh-CN" sz="2400" dirty="0" smtClean="0"/>
              <a:t>b</a:t>
            </a:r>
            <a:r>
              <a:rPr lang="en-US" altLang="zh-CN" sz="2400" baseline="-25000" dirty="0" smtClean="0"/>
              <a:t>3</a:t>
            </a:r>
            <a:r>
              <a:rPr lang="en-US" altLang="zh-CN" sz="2400" dirty="0" smtClean="0"/>
              <a:t>b</a:t>
            </a:r>
            <a:r>
              <a:rPr lang="en-US" altLang="zh-CN" sz="2400" baseline="-25000" dirty="0" smtClean="0"/>
              <a:t>2</a:t>
            </a:r>
            <a:r>
              <a:rPr lang="en-US" altLang="zh-CN" sz="2400" dirty="0" smtClean="0"/>
              <a:t>b</a:t>
            </a:r>
            <a:r>
              <a:rPr lang="en-US" altLang="zh-CN" sz="2400" baseline="-25000" dirty="0" smtClean="0"/>
              <a:t>1</a:t>
            </a:r>
            <a:r>
              <a:rPr lang="en-US" altLang="zh-CN" sz="2400" dirty="0" smtClean="0"/>
              <a:t>b</a:t>
            </a:r>
            <a:r>
              <a:rPr lang="en-US" altLang="zh-CN" sz="2400" baseline="-25000" dirty="0" smtClean="0"/>
              <a:t>0</a:t>
            </a:r>
            <a:r>
              <a:rPr lang="en-US"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42852"/>
            <a:ext cx="8229600" cy="1143000"/>
          </a:xfrm>
        </p:spPr>
        <p:txBody>
          <a:bodyPr/>
          <a:lstStyle/>
          <a:p>
            <a:r>
              <a:rPr lang="en-US" altLang="zh-CN" dirty="0" smtClean="0"/>
              <a:t>SPN</a:t>
            </a:r>
            <a:r>
              <a:rPr lang="zh-CN" altLang="en-US" dirty="0" smtClean="0"/>
              <a:t>示例</a:t>
            </a:r>
            <a:endParaRPr lang="zh-CN" altLang="en-US" dirty="0"/>
          </a:p>
        </p:txBody>
      </p:sp>
      <p:sp>
        <p:nvSpPr>
          <p:cNvPr id="3" name="内容占位符 2"/>
          <p:cNvSpPr>
            <a:spLocks noGrp="1"/>
          </p:cNvSpPr>
          <p:nvPr>
            <p:ph idx="1"/>
          </p:nvPr>
        </p:nvSpPr>
        <p:spPr>
          <a:xfrm>
            <a:off x="500034" y="3000372"/>
            <a:ext cx="8229600" cy="3857628"/>
          </a:xfrm>
        </p:spPr>
        <p:txBody>
          <a:bodyPr>
            <a:normAutofit/>
          </a:bodyPr>
          <a:lstStyle/>
          <a:p>
            <a:r>
              <a:rPr lang="zh-CN" altLang="en-US" sz="2800" dirty="0" smtClean="0"/>
              <a:t>假设明文为</a:t>
            </a:r>
            <a:r>
              <a:rPr lang="en-US" altLang="zh-CN" sz="2800" dirty="0" smtClean="0"/>
              <a:t>x = 0010 0110 1011 0111</a:t>
            </a:r>
            <a:r>
              <a:rPr lang="zh-CN" altLang="en-US" sz="2800" dirty="0" smtClean="0"/>
              <a:t>，则加密过程为</a:t>
            </a:r>
            <a:endParaRPr lang="en-US" altLang="zh-CN" sz="2800" dirty="0" smtClean="0"/>
          </a:p>
          <a:p>
            <a:pPr lvl="1"/>
            <a:r>
              <a:rPr lang="en-US" altLang="zh-CN" sz="2400" b="1" dirty="0" smtClean="0">
                <a:latin typeface="Courier New" pitchFamily="49" charset="0"/>
                <a:cs typeface="Courier New" pitchFamily="49" charset="0"/>
              </a:rPr>
              <a:t>w</a:t>
            </a:r>
            <a:r>
              <a:rPr lang="en-US" altLang="zh-CN" sz="2400" b="1" baseline="30000" dirty="0" smtClean="0">
                <a:latin typeface="Courier New" pitchFamily="49" charset="0"/>
                <a:cs typeface="Courier New" pitchFamily="49" charset="0"/>
              </a:rPr>
              <a:t>0</a:t>
            </a:r>
            <a:r>
              <a:rPr lang="en-US" altLang="zh-CN" sz="2400" b="1" dirty="0" smtClean="0">
                <a:latin typeface="Courier New" pitchFamily="49" charset="0"/>
                <a:cs typeface="Courier New" pitchFamily="49" charset="0"/>
              </a:rPr>
              <a:t> = 0010 0110 1011 0111</a:t>
            </a:r>
            <a:r>
              <a:rPr lang="en-US" altLang="zh-CN" sz="2400" dirty="0" smtClean="0">
                <a:latin typeface="Times New Roman" pitchFamily="18" charset="0"/>
                <a:cs typeface="Times New Roman" pitchFamily="18" charset="0"/>
              </a:rPr>
              <a:t>  (w</a:t>
            </a:r>
            <a:r>
              <a:rPr lang="en-US" altLang="zh-CN" sz="2400" baseline="30000" dirty="0" smtClean="0">
                <a:latin typeface="Times New Roman" pitchFamily="18" charset="0"/>
                <a:cs typeface="Times New Roman" pitchFamily="18" charset="0"/>
              </a:rPr>
              <a:t>0</a:t>
            </a:r>
            <a:r>
              <a:rPr lang="en-US" altLang="zh-CN" sz="2400" dirty="0" smtClean="0">
                <a:latin typeface="Times New Roman" pitchFamily="18" charset="0"/>
                <a:cs typeface="Times New Roman" pitchFamily="18" charset="0"/>
              </a:rPr>
              <a:t>=x)</a:t>
            </a:r>
          </a:p>
          <a:p>
            <a:pPr lvl="1"/>
            <a:r>
              <a:rPr lang="en-US" altLang="zh-CN" sz="2400" b="1" dirty="0" smtClean="0">
                <a:latin typeface="Courier New" pitchFamily="49" charset="0"/>
                <a:cs typeface="Courier New" pitchFamily="49" charset="0"/>
              </a:rPr>
              <a:t>k</a:t>
            </a:r>
            <a:r>
              <a:rPr lang="en-US" altLang="zh-CN" sz="2400" b="1" baseline="30000" dirty="0" smtClean="0">
                <a:latin typeface="Courier New" pitchFamily="49" charset="0"/>
                <a:cs typeface="Courier New" pitchFamily="49" charset="0"/>
              </a:rPr>
              <a:t>1</a:t>
            </a:r>
            <a:r>
              <a:rPr lang="en-US" altLang="zh-CN" sz="2400" b="1" dirty="0" smtClean="0">
                <a:latin typeface="Courier New" pitchFamily="49" charset="0"/>
                <a:cs typeface="Courier New" pitchFamily="49" charset="0"/>
              </a:rPr>
              <a:t> = 0011 1010 1001 0100</a:t>
            </a:r>
          </a:p>
          <a:p>
            <a:pPr lvl="1"/>
            <a:r>
              <a:rPr lang="en-US" altLang="zh-CN" sz="2400" b="1" dirty="0" smtClean="0">
                <a:latin typeface="Courier New" pitchFamily="49" charset="0"/>
                <a:cs typeface="Courier New" pitchFamily="49" charset="0"/>
              </a:rPr>
              <a:t>u</a:t>
            </a:r>
            <a:r>
              <a:rPr lang="en-US" altLang="zh-CN" sz="2400" b="1" baseline="30000" dirty="0" smtClean="0">
                <a:latin typeface="Courier New" pitchFamily="49" charset="0"/>
                <a:cs typeface="Courier New" pitchFamily="49" charset="0"/>
              </a:rPr>
              <a:t>1</a:t>
            </a:r>
            <a:r>
              <a:rPr lang="en-US" altLang="zh-CN" sz="2400" b="1" dirty="0" smtClean="0">
                <a:latin typeface="Courier New" pitchFamily="49" charset="0"/>
                <a:cs typeface="Courier New" pitchFamily="49" charset="0"/>
              </a:rPr>
              <a:t> = 0001 1100 0010 0011 </a:t>
            </a:r>
            <a:r>
              <a:rPr lang="en-US" altLang="zh-CN" sz="2400" dirty="0" smtClean="0">
                <a:latin typeface="Times New Roman" pitchFamily="18" charset="0"/>
                <a:cs typeface="Times New Roman" pitchFamily="18" charset="0"/>
              </a:rPr>
              <a:t>(w</a:t>
            </a:r>
            <a:r>
              <a:rPr lang="en-US" altLang="zh-CN" sz="2400" baseline="30000" dirty="0" smtClean="0">
                <a:latin typeface="Times New Roman" pitchFamily="18" charset="0"/>
                <a:cs typeface="Times New Roman" pitchFamily="18" charset="0"/>
              </a:rPr>
              <a:t>0</a:t>
            </a:r>
            <a:r>
              <a:rPr lang="en-US" altLang="zh-CN" sz="2400" dirty="0" smtClean="0">
                <a:latin typeface="Times New Roman" pitchFamily="18" charset="0"/>
                <a:cs typeface="Times New Roman" pitchFamily="18" charset="0"/>
              </a:rPr>
              <a:t>⊕k</a:t>
            </a:r>
            <a:r>
              <a:rPr lang="en-US" altLang="zh-CN" sz="2400" baseline="30000" dirty="0" smtClean="0">
                <a:latin typeface="Times New Roman" pitchFamily="18" charset="0"/>
                <a:cs typeface="Times New Roman" pitchFamily="18" charset="0"/>
              </a:rPr>
              <a:t>1</a:t>
            </a:r>
            <a:r>
              <a:rPr lang="en-US" altLang="zh-CN" sz="2400" dirty="0" smtClean="0">
                <a:latin typeface="Times New Roman" pitchFamily="18" charset="0"/>
                <a:cs typeface="Times New Roman" pitchFamily="18" charset="0"/>
              </a:rPr>
              <a:t>)</a:t>
            </a:r>
          </a:p>
          <a:p>
            <a:pPr lvl="1"/>
            <a:r>
              <a:rPr lang="en-US" altLang="zh-CN" sz="2400" b="1" dirty="0" smtClean="0">
                <a:latin typeface="Courier New" pitchFamily="49" charset="0"/>
                <a:cs typeface="Courier New" pitchFamily="49" charset="0"/>
              </a:rPr>
              <a:t>v</a:t>
            </a:r>
            <a:r>
              <a:rPr lang="en-US" altLang="zh-CN" sz="2400" b="1" baseline="30000" dirty="0" smtClean="0">
                <a:latin typeface="Courier New" pitchFamily="49" charset="0"/>
                <a:cs typeface="Courier New" pitchFamily="49" charset="0"/>
              </a:rPr>
              <a:t>1</a:t>
            </a:r>
            <a:r>
              <a:rPr lang="en-US" altLang="zh-CN" sz="2400" b="1" dirty="0" smtClean="0">
                <a:latin typeface="Courier New" pitchFamily="49" charset="0"/>
                <a:cs typeface="Courier New" pitchFamily="49" charset="0"/>
              </a:rPr>
              <a:t> = 0100 0101 1101 0001</a:t>
            </a:r>
            <a:r>
              <a:rPr lang="en-US" altLang="zh-CN" sz="2400" dirty="0" smtClean="0">
                <a:latin typeface="Courier New" pitchFamily="49" charset="0"/>
                <a:cs typeface="Courier New" pitchFamily="49" charset="0"/>
              </a:rPr>
              <a:t> </a:t>
            </a:r>
            <a:r>
              <a:rPr lang="en-US" altLang="zh-CN" sz="2400" dirty="0" smtClean="0">
                <a:latin typeface="Times New Roman" pitchFamily="18" charset="0"/>
                <a:cs typeface="Times New Roman" pitchFamily="18" charset="0"/>
              </a:rPr>
              <a:t>(v</a:t>
            </a:r>
            <a:r>
              <a:rPr lang="en-US" altLang="zh-CN" sz="2400" baseline="30000" dirty="0" smtClean="0">
                <a:latin typeface="Times New Roman" pitchFamily="18" charset="0"/>
                <a:cs typeface="Times New Roman" pitchFamily="18" charset="0"/>
              </a:rPr>
              <a:t>1</a:t>
            </a:r>
            <a:r>
              <a:rPr lang="en-US" altLang="zh-CN" sz="2400" baseline="-25000" dirty="0" smtClean="0">
                <a:latin typeface="Times New Roman" pitchFamily="18" charset="0"/>
                <a:cs typeface="Times New Roman" pitchFamily="18" charset="0"/>
              </a:rPr>
              <a:t>&lt;</a:t>
            </a:r>
            <a:r>
              <a:rPr lang="en-US" altLang="zh-CN" sz="2400" baseline="-25000" dirty="0" err="1" smtClean="0">
                <a:latin typeface="Times New Roman" pitchFamily="18" charset="0"/>
                <a:cs typeface="Times New Roman" pitchFamily="18" charset="0"/>
              </a:rPr>
              <a:t>i</a:t>
            </a:r>
            <a:r>
              <a:rPr lang="en-US" altLang="zh-CN" sz="2400" baseline="-25000" dirty="0" smtClean="0">
                <a:latin typeface="Times New Roman" pitchFamily="18" charset="0"/>
                <a:cs typeface="Times New Roman" pitchFamily="18" charset="0"/>
              </a:rPr>
              <a:t>&gt;</a:t>
            </a:r>
            <a:r>
              <a:rPr lang="zh-CN" altLang="en-US" sz="2400" dirty="0" smtClean="0">
                <a:latin typeface="Times New Roman" pitchFamily="18" charset="0"/>
                <a:cs typeface="Times New Roman" pitchFamily="18" charset="0"/>
              </a:rPr>
              <a:t>代替</a:t>
            </a:r>
            <a:r>
              <a:rPr lang="en-US" altLang="zh-CN" sz="2400" dirty="0" smtClean="0">
                <a:latin typeface="Times New Roman" pitchFamily="18" charset="0"/>
                <a:cs typeface="Times New Roman" pitchFamily="18" charset="0"/>
              </a:rPr>
              <a:t>u</a:t>
            </a:r>
            <a:r>
              <a:rPr lang="en-US" altLang="zh-CN" sz="2400" baseline="30000" dirty="0" smtClean="0">
                <a:latin typeface="Times New Roman" pitchFamily="18" charset="0"/>
                <a:cs typeface="Times New Roman" pitchFamily="18" charset="0"/>
              </a:rPr>
              <a:t>1</a:t>
            </a:r>
            <a:r>
              <a:rPr lang="en-US" altLang="zh-CN" sz="2400" baseline="-25000" dirty="0" smtClean="0">
                <a:latin typeface="Times New Roman" pitchFamily="18" charset="0"/>
                <a:cs typeface="Times New Roman" pitchFamily="18" charset="0"/>
              </a:rPr>
              <a:t>&lt;</a:t>
            </a:r>
            <a:r>
              <a:rPr lang="en-US" altLang="zh-CN" sz="2400" baseline="-25000" dirty="0" err="1" smtClean="0">
                <a:latin typeface="Times New Roman" pitchFamily="18" charset="0"/>
                <a:cs typeface="Times New Roman" pitchFamily="18" charset="0"/>
              </a:rPr>
              <a:t>i</a:t>
            </a:r>
            <a:r>
              <a:rPr lang="en-US" altLang="zh-CN" sz="2400" baseline="-25000" dirty="0" smtClean="0">
                <a:latin typeface="Times New Roman" pitchFamily="18" charset="0"/>
                <a:cs typeface="Times New Roman" pitchFamily="18" charset="0"/>
              </a:rPr>
              <a:t>&gt;</a:t>
            </a:r>
            <a:r>
              <a:rPr lang="en-US" altLang="zh-CN" sz="2400" dirty="0" smtClean="0">
                <a:latin typeface="Times New Roman" pitchFamily="18" charset="0"/>
                <a:cs typeface="Times New Roman" pitchFamily="18" charset="0"/>
              </a:rPr>
              <a:t>)</a:t>
            </a:r>
          </a:p>
          <a:p>
            <a:pPr lvl="1"/>
            <a:endParaRPr lang="en-US" altLang="zh-CN" sz="2400" dirty="0" smtClean="0">
              <a:latin typeface="Courier New" pitchFamily="49" charset="0"/>
              <a:cs typeface="Courier New" pitchFamily="49" charset="0"/>
            </a:endParaRPr>
          </a:p>
          <a:p>
            <a:pPr lvl="1"/>
            <a:r>
              <a:rPr lang="en-US" altLang="zh-CN" sz="2400" b="1" dirty="0" smtClean="0">
                <a:latin typeface="Courier New" pitchFamily="49" charset="0"/>
                <a:cs typeface="Courier New" pitchFamily="49" charset="0"/>
              </a:rPr>
              <a:t>w</a:t>
            </a:r>
            <a:r>
              <a:rPr lang="en-US" altLang="zh-CN" sz="2400" b="1" baseline="30000" dirty="0" smtClean="0">
                <a:latin typeface="Courier New" pitchFamily="49" charset="0"/>
                <a:cs typeface="Courier New" pitchFamily="49" charset="0"/>
              </a:rPr>
              <a:t>1</a:t>
            </a:r>
            <a:r>
              <a:rPr lang="en-US" altLang="zh-CN" sz="2400" b="1" dirty="0" smtClean="0">
                <a:latin typeface="Courier New" pitchFamily="49" charset="0"/>
                <a:cs typeface="Courier New" pitchFamily="49" charset="0"/>
              </a:rPr>
              <a:t> = 0010 1110 0000 0111</a:t>
            </a:r>
            <a:endParaRPr lang="zh-CN" altLang="en-US" sz="2400" b="1" dirty="0">
              <a:latin typeface="Courier New" pitchFamily="49" charset="0"/>
              <a:cs typeface="Courier New" pitchFamily="49" charset="0"/>
            </a:endParaRPr>
          </a:p>
        </p:txBody>
      </p:sp>
      <p:grpSp>
        <p:nvGrpSpPr>
          <p:cNvPr id="42" name="组合 41"/>
          <p:cNvGrpSpPr/>
          <p:nvPr/>
        </p:nvGrpSpPr>
        <p:grpSpPr>
          <a:xfrm>
            <a:off x="2214546" y="5609087"/>
            <a:ext cx="3280441" cy="546807"/>
            <a:chOff x="2234925" y="4281616"/>
            <a:chExt cx="3280441" cy="1118287"/>
          </a:xfrm>
        </p:grpSpPr>
        <p:cxnSp>
          <p:nvCxnSpPr>
            <p:cNvPr id="5" name="直接连接符 4"/>
            <p:cNvCxnSpPr/>
            <p:nvPr/>
          </p:nvCxnSpPr>
          <p:spPr>
            <a:xfrm>
              <a:off x="2234925" y="4293096"/>
              <a:ext cx="0" cy="1080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19998" y="4312508"/>
              <a:ext cx="735227" cy="10503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576431" y="4293096"/>
              <a:ext cx="1493194" cy="11006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772166" y="4293973"/>
              <a:ext cx="2205681" cy="10935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2413820" y="4293096"/>
              <a:ext cx="738675" cy="1088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325273" y="4293096"/>
              <a:ext cx="0" cy="1080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512535" y="4293096"/>
              <a:ext cx="730085" cy="11068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686566" y="4293973"/>
              <a:ext cx="1476632" cy="10997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2605350" y="4287795"/>
              <a:ext cx="1458097" cy="1105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3519750" y="4293973"/>
              <a:ext cx="716692" cy="10935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423927" y="4293096"/>
              <a:ext cx="0" cy="11006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4594788" y="4287795"/>
              <a:ext cx="753762" cy="10997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2772166" y="4281616"/>
              <a:ext cx="2199503" cy="11121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3698923" y="4287795"/>
              <a:ext cx="1451919" cy="1105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4607144" y="4293973"/>
              <a:ext cx="722871" cy="10997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515366" y="4293973"/>
              <a:ext cx="0" cy="10997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22" name="表格 21"/>
          <p:cNvGraphicFramePr>
            <a:graphicFrameLocks noGrp="1"/>
          </p:cNvGraphicFramePr>
          <p:nvPr/>
        </p:nvGraphicFramePr>
        <p:xfrm>
          <a:off x="714348" y="1142984"/>
          <a:ext cx="7572428" cy="827392"/>
        </p:xfrm>
        <a:graphic>
          <a:graphicData uri="http://schemas.openxmlformats.org/drawingml/2006/table">
            <a:tbl>
              <a:tblPr firstRow="1" bandRow="1">
                <a:tableStyleId>{5C22544A-7EE6-4342-B048-85BDC9FD1C3A}</a:tableStyleId>
              </a:tblPr>
              <a:tblGrid>
                <a:gridCol w="720074"/>
                <a:gridCol w="432048"/>
                <a:gridCol w="432048"/>
                <a:gridCol w="432048"/>
                <a:gridCol w="432048"/>
                <a:gridCol w="432048"/>
                <a:gridCol w="432048"/>
                <a:gridCol w="432048"/>
                <a:gridCol w="432048"/>
                <a:gridCol w="432048"/>
                <a:gridCol w="432048"/>
                <a:gridCol w="432048"/>
                <a:gridCol w="432048"/>
                <a:gridCol w="432048"/>
                <a:gridCol w="432048"/>
                <a:gridCol w="432048"/>
                <a:gridCol w="371634"/>
              </a:tblGrid>
              <a:tr h="432047">
                <a:tc>
                  <a:txBody>
                    <a:bodyPr/>
                    <a:lstStyle/>
                    <a:p>
                      <a:r>
                        <a:rPr lang="en-US" altLang="zh-CN" dirty="0" smtClean="0"/>
                        <a:t>z</a:t>
                      </a:r>
                      <a:endParaRPr lang="zh-CN" altLang="en-US" dirty="0"/>
                    </a:p>
                  </a:txBody>
                  <a:tcPr anchor="ctr" anchorCtr="1"/>
                </a:tc>
                <a:tc>
                  <a:txBody>
                    <a:bodyPr/>
                    <a:lstStyle/>
                    <a:p>
                      <a:r>
                        <a:rPr lang="en-US" altLang="zh-CN" smtClean="0"/>
                        <a:t>0</a:t>
                      </a:r>
                      <a:endParaRPr lang="zh-CN" altLang="en-US"/>
                    </a:p>
                  </a:txBody>
                  <a:tcPr anchor="ctr" anchorCtr="1"/>
                </a:tc>
                <a:tc>
                  <a:txBody>
                    <a:bodyPr/>
                    <a:lstStyle/>
                    <a:p>
                      <a:r>
                        <a:rPr lang="en-US" altLang="zh-CN" dirty="0" smtClean="0"/>
                        <a:t>1</a:t>
                      </a:r>
                      <a:endParaRPr lang="zh-CN" altLang="en-US" dirty="0"/>
                    </a:p>
                  </a:txBody>
                  <a:tcPr anchor="ctr" anchorCtr="1"/>
                </a:tc>
                <a:tc>
                  <a:txBody>
                    <a:bodyPr/>
                    <a:lstStyle/>
                    <a:p>
                      <a:r>
                        <a:rPr lang="en-US" altLang="zh-CN" smtClean="0"/>
                        <a:t>2</a:t>
                      </a:r>
                      <a:endParaRPr lang="zh-CN" altLang="en-US"/>
                    </a:p>
                  </a:txBody>
                  <a:tcPr anchor="ctr" anchorCtr="1"/>
                </a:tc>
                <a:tc>
                  <a:txBody>
                    <a:bodyPr/>
                    <a:lstStyle/>
                    <a:p>
                      <a:r>
                        <a:rPr lang="en-US" altLang="zh-CN" smtClean="0"/>
                        <a:t>3</a:t>
                      </a:r>
                      <a:endParaRPr lang="zh-CN" altLang="en-US"/>
                    </a:p>
                  </a:txBody>
                  <a:tcPr anchor="ctr" anchorCtr="1"/>
                </a:tc>
                <a:tc>
                  <a:txBody>
                    <a:bodyPr/>
                    <a:lstStyle/>
                    <a:p>
                      <a:r>
                        <a:rPr lang="en-US" altLang="zh-CN" smtClean="0"/>
                        <a:t>4</a:t>
                      </a:r>
                      <a:endParaRPr lang="zh-CN" altLang="en-US"/>
                    </a:p>
                  </a:txBody>
                  <a:tcPr anchor="ctr" anchorCtr="1"/>
                </a:tc>
                <a:tc>
                  <a:txBody>
                    <a:bodyPr/>
                    <a:lstStyle/>
                    <a:p>
                      <a:r>
                        <a:rPr lang="en-US" altLang="zh-CN" smtClean="0"/>
                        <a:t>5</a:t>
                      </a:r>
                      <a:endParaRPr lang="zh-CN" altLang="en-US"/>
                    </a:p>
                  </a:txBody>
                  <a:tcPr anchor="ctr" anchorCtr="1"/>
                </a:tc>
                <a:tc>
                  <a:txBody>
                    <a:bodyPr/>
                    <a:lstStyle/>
                    <a:p>
                      <a:r>
                        <a:rPr lang="en-US" altLang="zh-CN" smtClean="0"/>
                        <a:t>6</a:t>
                      </a:r>
                      <a:endParaRPr lang="zh-CN" altLang="en-US"/>
                    </a:p>
                  </a:txBody>
                  <a:tcPr anchor="ctr" anchorCtr="1"/>
                </a:tc>
                <a:tc>
                  <a:txBody>
                    <a:bodyPr/>
                    <a:lstStyle/>
                    <a:p>
                      <a:r>
                        <a:rPr lang="en-US" altLang="zh-CN" smtClean="0"/>
                        <a:t>7</a:t>
                      </a:r>
                      <a:endParaRPr lang="zh-CN" altLang="en-US"/>
                    </a:p>
                  </a:txBody>
                  <a:tcPr anchor="ctr" anchorCtr="1"/>
                </a:tc>
                <a:tc>
                  <a:txBody>
                    <a:bodyPr/>
                    <a:lstStyle/>
                    <a:p>
                      <a:r>
                        <a:rPr lang="en-US" altLang="zh-CN" smtClean="0"/>
                        <a:t>8</a:t>
                      </a:r>
                      <a:endParaRPr lang="zh-CN" altLang="en-US"/>
                    </a:p>
                  </a:txBody>
                  <a:tcPr anchor="ctr" anchorCtr="1"/>
                </a:tc>
                <a:tc>
                  <a:txBody>
                    <a:bodyPr/>
                    <a:lstStyle/>
                    <a:p>
                      <a:r>
                        <a:rPr lang="en-US" altLang="zh-CN" smtClean="0"/>
                        <a:t>9</a:t>
                      </a:r>
                      <a:endParaRPr lang="zh-CN" altLang="en-US"/>
                    </a:p>
                  </a:txBody>
                  <a:tcPr anchor="ctr" anchorCtr="1"/>
                </a:tc>
                <a:tc>
                  <a:txBody>
                    <a:bodyPr/>
                    <a:lstStyle/>
                    <a:p>
                      <a:r>
                        <a:rPr lang="en-US" altLang="zh-CN" smtClean="0"/>
                        <a:t>A</a:t>
                      </a:r>
                      <a:endParaRPr lang="zh-CN" altLang="en-US"/>
                    </a:p>
                  </a:txBody>
                  <a:tcPr anchor="ctr" anchorCtr="1"/>
                </a:tc>
                <a:tc>
                  <a:txBody>
                    <a:bodyPr/>
                    <a:lstStyle/>
                    <a:p>
                      <a:r>
                        <a:rPr lang="en-US" altLang="zh-CN" smtClean="0"/>
                        <a:t>B</a:t>
                      </a:r>
                      <a:endParaRPr lang="zh-CN" altLang="en-US"/>
                    </a:p>
                  </a:txBody>
                  <a:tcPr anchor="ctr" anchorCtr="1"/>
                </a:tc>
                <a:tc>
                  <a:txBody>
                    <a:bodyPr/>
                    <a:lstStyle/>
                    <a:p>
                      <a:r>
                        <a:rPr lang="en-US" altLang="zh-CN" smtClean="0"/>
                        <a:t>C</a:t>
                      </a:r>
                      <a:endParaRPr lang="zh-CN" altLang="en-US"/>
                    </a:p>
                  </a:txBody>
                  <a:tcPr anchor="ctr" anchorCtr="1"/>
                </a:tc>
                <a:tc>
                  <a:txBody>
                    <a:bodyPr/>
                    <a:lstStyle/>
                    <a:p>
                      <a:r>
                        <a:rPr lang="en-US" altLang="zh-CN" smtClean="0"/>
                        <a:t>D</a:t>
                      </a:r>
                      <a:endParaRPr lang="zh-CN" altLang="en-US"/>
                    </a:p>
                  </a:txBody>
                  <a:tcPr anchor="ctr" anchorCtr="1"/>
                </a:tc>
                <a:tc>
                  <a:txBody>
                    <a:bodyPr/>
                    <a:lstStyle/>
                    <a:p>
                      <a:r>
                        <a:rPr lang="en-US" altLang="zh-CN" smtClean="0"/>
                        <a:t>E</a:t>
                      </a:r>
                      <a:endParaRPr lang="zh-CN" altLang="en-US"/>
                    </a:p>
                  </a:txBody>
                  <a:tcPr anchor="ctr" anchorCtr="1"/>
                </a:tc>
                <a:tc>
                  <a:txBody>
                    <a:bodyPr/>
                    <a:lstStyle/>
                    <a:p>
                      <a:r>
                        <a:rPr lang="en-US" altLang="zh-CN" smtClean="0"/>
                        <a:t>F</a:t>
                      </a:r>
                      <a:endParaRPr lang="zh-CN" altLang="en-US"/>
                    </a:p>
                  </a:txBody>
                  <a:tcPr anchor="ctr" anchorCtr="1"/>
                </a:tc>
              </a:tr>
              <a:tr h="395345">
                <a:tc>
                  <a:txBody>
                    <a:bodyPr/>
                    <a:lstStyle/>
                    <a:p>
                      <a:r>
                        <a:rPr lang="en-US" altLang="zh-CN" smtClean="0"/>
                        <a:t>π</a:t>
                      </a:r>
                      <a:r>
                        <a:rPr lang="en-US" altLang="zh-CN" baseline="-25000" smtClean="0"/>
                        <a:t>s</a:t>
                      </a:r>
                      <a:r>
                        <a:rPr lang="en-US" altLang="zh-CN" smtClean="0"/>
                        <a:t>(z)</a:t>
                      </a:r>
                      <a:endParaRPr lang="zh-CN" altLang="en-US"/>
                    </a:p>
                  </a:txBody>
                  <a:tcPr anchor="ctr" anchorCtr="1"/>
                </a:tc>
                <a:tc>
                  <a:txBody>
                    <a:bodyPr/>
                    <a:lstStyle/>
                    <a:p>
                      <a:r>
                        <a:rPr lang="en-US" altLang="zh-CN" smtClean="0"/>
                        <a:t>E</a:t>
                      </a:r>
                      <a:endParaRPr lang="zh-CN" altLang="en-US"/>
                    </a:p>
                  </a:txBody>
                  <a:tcPr anchor="ctr" anchorCtr="1"/>
                </a:tc>
                <a:tc>
                  <a:txBody>
                    <a:bodyPr/>
                    <a:lstStyle/>
                    <a:p>
                      <a:r>
                        <a:rPr lang="en-US" altLang="zh-CN" smtClean="0"/>
                        <a:t>4</a:t>
                      </a:r>
                      <a:endParaRPr lang="zh-CN" altLang="en-US"/>
                    </a:p>
                  </a:txBody>
                  <a:tcPr anchor="ctr" anchorCtr="1"/>
                </a:tc>
                <a:tc>
                  <a:txBody>
                    <a:bodyPr/>
                    <a:lstStyle/>
                    <a:p>
                      <a:r>
                        <a:rPr lang="en-US" altLang="zh-CN" smtClean="0"/>
                        <a:t>D</a:t>
                      </a:r>
                      <a:endParaRPr lang="zh-CN" altLang="en-US"/>
                    </a:p>
                  </a:txBody>
                  <a:tcPr anchor="ctr" anchorCtr="1"/>
                </a:tc>
                <a:tc>
                  <a:txBody>
                    <a:bodyPr/>
                    <a:lstStyle/>
                    <a:p>
                      <a:r>
                        <a:rPr lang="en-US" altLang="zh-CN" smtClean="0"/>
                        <a:t>1</a:t>
                      </a:r>
                      <a:endParaRPr lang="zh-CN" altLang="en-US"/>
                    </a:p>
                  </a:txBody>
                  <a:tcPr anchor="ctr" anchorCtr="1"/>
                </a:tc>
                <a:tc>
                  <a:txBody>
                    <a:bodyPr/>
                    <a:lstStyle/>
                    <a:p>
                      <a:r>
                        <a:rPr lang="en-US" altLang="zh-CN" smtClean="0"/>
                        <a:t>2</a:t>
                      </a:r>
                      <a:endParaRPr lang="zh-CN" altLang="en-US"/>
                    </a:p>
                  </a:txBody>
                  <a:tcPr anchor="ctr" anchorCtr="1"/>
                </a:tc>
                <a:tc>
                  <a:txBody>
                    <a:bodyPr/>
                    <a:lstStyle/>
                    <a:p>
                      <a:r>
                        <a:rPr lang="en-US" altLang="zh-CN" smtClean="0"/>
                        <a:t>F</a:t>
                      </a:r>
                      <a:endParaRPr lang="zh-CN" altLang="en-US"/>
                    </a:p>
                  </a:txBody>
                  <a:tcPr anchor="ctr" anchorCtr="1"/>
                </a:tc>
                <a:tc>
                  <a:txBody>
                    <a:bodyPr/>
                    <a:lstStyle/>
                    <a:p>
                      <a:r>
                        <a:rPr lang="en-US" altLang="zh-CN" smtClean="0"/>
                        <a:t>B</a:t>
                      </a:r>
                      <a:endParaRPr lang="zh-CN" altLang="en-US"/>
                    </a:p>
                  </a:txBody>
                  <a:tcPr anchor="ctr" anchorCtr="1"/>
                </a:tc>
                <a:tc>
                  <a:txBody>
                    <a:bodyPr/>
                    <a:lstStyle/>
                    <a:p>
                      <a:r>
                        <a:rPr lang="en-US" altLang="zh-CN" smtClean="0"/>
                        <a:t>8</a:t>
                      </a:r>
                      <a:endParaRPr lang="zh-CN" altLang="en-US"/>
                    </a:p>
                  </a:txBody>
                  <a:tcPr anchor="ctr" anchorCtr="1"/>
                </a:tc>
                <a:tc>
                  <a:txBody>
                    <a:bodyPr/>
                    <a:lstStyle/>
                    <a:p>
                      <a:r>
                        <a:rPr lang="en-US" altLang="zh-CN" smtClean="0"/>
                        <a:t>3</a:t>
                      </a:r>
                      <a:endParaRPr lang="zh-CN" altLang="en-US"/>
                    </a:p>
                  </a:txBody>
                  <a:tcPr anchor="ctr" anchorCtr="1"/>
                </a:tc>
                <a:tc>
                  <a:txBody>
                    <a:bodyPr/>
                    <a:lstStyle/>
                    <a:p>
                      <a:r>
                        <a:rPr lang="en-US" altLang="zh-CN" smtClean="0"/>
                        <a:t>A</a:t>
                      </a:r>
                      <a:endParaRPr lang="zh-CN" altLang="en-US"/>
                    </a:p>
                  </a:txBody>
                  <a:tcPr anchor="ctr" anchorCtr="1"/>
                </a:tc>
                <a:tc>
                  <a:txBody>
                    <a:bodyPr/>
                    <a:lstStyle/>
                    <a:p>
                      <a:r>
                        <a:rPr lang="en-US" altLang="zh-CN" smtClean="0"/>
                        <a:t>6</a:t>
                      </a:r>
                      <a:endParaRPr lang="zh-CN" altLang="en-US"/>
                    </a:p>
                  </a:txBody>
                  <a:tcPr anchor="ctr" anchorCtr="1"/>
                </a:tc>
                <a:tc>
                  <a:txBody>
                    <a:bodyPr/>
                    <a:lstStyle/>
                    <a:p>
                      <a:r>
                        <a:rPr lang="en-US" altLang="zh-CN" smtClean="0"/>
                        <a:t>C</a:t>
                      </a:r>
                      <a:endParaRPr lang="zh-CN" altLang="en-US"/>
                    </a:p>
                  </a:txBody>
                  <a:tcPr anchor="ctr" anchorCtr="1"/>
                </a:tc>
                <a:tc>
                  <a:txBody>
                    <a:bodyPr/>
                    <a:lstStyle/>
                    <a:p>
                      <a:r>
                        <a:rPr lang="en-US" altLang="zh-CN" smtClean="0"/>
                        <a:t>5</a:t>
                      </a:r>
                      <a:endParaRPr lang="zh-CN" altLang="en-US"/>
                    </a:p>
                  </a:txBody>
                  <a:tcPr anchor="ctr" anchorCtr="1"/>
                </a:tc>
                <a:tc>
                  <a:txBody>
                    <a:bodyPr/>
                    <a:lstStyle/>
                    <a:p>
                      <a:r>
                        <a:rPr lang="en-US" altLang="zh-CN" dirty="0" smtClean="0"/>
                        <a:t>9</a:t>
                      </a:r>
                      <a:endParaRPr lang="zh-CN" altLang="en-US" dirty="0"/>
                    </a:p>
                  </a:txBody>
                  <a:tcPr anchor="ctr" anchorCtr="1"/>
                </a:tc>
                <a:tc>
                  <a:txBody>
                    <a:bodyPr/>
                    <a:lstStyle/>
                    <a:p>
                      <a:r>
                        <a:rPr lang="en-US" altLang="zh-CN" smtClean="0"/>
                        <a:t>0</a:t>
                      </a:r>
                      <a:endParaRPr lang="zh-CN" altLang="en-US"/>
                    </a:p>
                  </a:txBody>
                  <a:tcPr anchor="ctr" anchorCtr="1"/>
                </a:tc>
                <a:tc>
                  <a:txBody>
                    <a:bodyPr/>
                    <a:lstStyle/>
                    <a:p>
                      <a:r>
                        <a:rPr lang="en-US" altLang="zh-CN" dirty="0" smtClean="0"/>
                        <a:t>7</a:t>
                      </a:r>
                      <a:endParaRPr lang="zh-CN" altLang="en-US" dirty="0"/>
                    </a:p>
                  </a:txBody>
                  <a:tcPr anchor="ctr" anchorCtr="1"/>
                </a:tc>
              </a:tr>
            </a:tbl>
          </a:graphicData>
        </a:graphic>
      </p:graphicFrame>
      <p:graphicFrame>
        <p:nvGraphicFramePr>
          <p:cNvPr id="23" name="表格 22"/>
          <p:cNvGraphicFramePr>
            <a:graphicFrameLocks noGrp="1"/>
          </p:cNvGraphicFramePr>
          <p:nvPr/>
        </p:nvGraphicFramePr>
        <p:xfrm>
          <a:off x="500034" y="2071678"/>
          <a:ext cx="7992887" cy="827392"/>
        </p:xfrm>
        <a:graphic>
          <a:graphicData uri="http://schemas.openxmlformats.org/drawingml/2006/table">
            <a:tbl>
              <a:tblPr firstRow="1" bandRow="1">
                <a:tableStyleId>{5C22544A-7EE6-4342-B048-85BDC9FD1C3A}</a:tableStyleId>
              </a:tblPr>
              <a:tblGrid>
                <a:gridCol w="754041"/>
                <a:gridCol w="452428"/>
                <a:gridCol w="452428"/>
                <a:gridCol w="452428"/>
                <a:gridCol w="452428"/>
                <a:gridCol w="452428"/>
                <a:gridCol w="452428"/>
                <a:gridCol w="452428"/>
                <a:gridCol w="452428"/>
                <a:gridCol w="452428"/>
                <a:gridCol w="452428"/>
                <a:gridCol w="452428"/>
                <a:gridCol w="452428"/>
                <a:gridCol w="452428"/>
                <a:gridCol w="452428"/>
                <a:gridCol w="452428"/>
                <a:gridCol w="452426"/>
              </a:tblGrid>
              <a:tr h="432047">
                <a:tc>
                  <a:txBody>
                    <a:bodyPr/>
                    <a:lstStyle/>
                    <a:p>
                      <a:r>
                        <a:rPr lang="en-US" altLang="zh-CN" sz="1600" dirty="0" smtClean="0"/>
                        <a:t>z</a:t>
                      </a:r>
                      <a:endParaRPr lang="zh-CN" altLang="en-US" sz="1600" dirty="0"/>
                    </a:p>
                  </a:txBody>
                  <a:tcPr anchor="ctr" anchorCtr="1"/>
                </a:tc>
                <a:tc>
                  <a:txBody>
                    <a:bodyPr/>
                    <a:lstStyle/>
                    <a:p>
                      <a:r>
                        <a:rPr lang="en-US" altLang="zh-CN" sz="1600" smtClean="0"/>
                        <a:t>1</a:t>
                      </a:r>
                      <a:endParaRPr lang="zh-CN" altLang="en-US" sz="1600"/>
                    </a:p>
                  </a:txBody>
                  <a:tcPr anchor="ctr" anchorCtr="1"/>
                </a:tc>
                <a:tc>
                  <a:txBody>
                    <a:bodyPr/>
                    <a:lstStyle/>
                    <a:p>
                      <a:r>
                        <a:rPr lang="en-US" altLang="zh-CN" sz="1600" smtClean="0"/>
                        <a:t>2</a:t>
                      </a:r>
                      <a:endParaRPr lang="zh-CN" altLang="en-US" sz="1600"/>
                    </a:p>
                  </a:txBody>
                  <a:tcPr anchor="ctr" anchorCtr="1"/>
                </a:tc>
                <a:tc>
                  <a:txBody>
                    <a:bodyPr/>
                    <a:lstStyle/>
                    <a:p>
                      <a:r>
                        <a:rPr lang="en-US" altLang="zh-CN" sz="1600" smtClean="0"/>
                        <a:t>3</a:t>
                      </a:r>
                      <a:endParaRPr lang="zh-CN" altLang="en-US" sz="1600"/>
                    </a:p>
                  </a:txBody>
                  <a:tcPr anchor="ctr" anchorCtr="1"/>
                </a:tc>
                <a:tc>
                  <a:txBody>
                    <a:bodyPr/>
                    <a:lstStyle/>
                    <a:p>
                      <a:r>
                        <a:rPr lang="en-US" altLang="zh-CN" sz="1600" smtClean="0"/>
                        <a:t>4</a:t>
                      </a:r>
                      <a:endParaRPr lang="zh-CN" altLang="en-US" sz="1600"/>
                    </a:p>
                  </a:txBody>
                  <a:tcPr anchor="ctr" anchorCtr="1"/>
                </a:tc>
                <a:tc>
                  <a:txBody>
                    <a:bodyPr/>
                    <a:lstStyle/>
                    <a:p>
                      <a:r>
                        <a:rPr lang="en-US" altLang="zh-CN" sz="1600" smtClean="0"/>
                        <a:t>5</a:t>
                      </a:r>
                      <a:endParaRPr lang="zh-CN" altLang="en-US" sz="1600"/>
                    </a:p>
                  </a:txBody>
                  <a:tcPr anchor="ctr" anchorCtr="1"/>
                </a:tc>
                <a:tc>
                  <a:txBody>
                    <a:bodyPr/>
                    <a:lstStyle/>
                    <a:p>
                      <a:r>
                        <a:rPr lang="en-US" altLang="zh-CN" sz="1600" smtClean="0"/>
                        <a:t>6</a:t>
                      </a:r>
                      <a:endParaRPr lang="zh-CN" altLang="en-US" sz="1600"/>
                    </a:p>
                  </a:txBody>
                  <a:tcPr anchor="ctr" anchorCtr="1"/>
                </a:tc>
                <a:tc>
                  <a:txBody>
                    <a:bodyPr/>
                    <a:lstStyle/>
                    <a:p>
                      <a:r>
                        <a:rPr lang="en-US" altLang="zh-CN" sz="1600" smtClean="0"/>
                        <a:t>7</a:t>
                      </a:r>
                      <a:endParaRPr lang="zh-CN" altLang="en-US" sz="1600"/>
                    </a:p>
                  </a:txBody>
                  <a:tcPr anchor="ctr" anchorCtr="1"/>
                </a:tc>
                <a:tc>
                  <a:txBody>
                    <a:bodyPr/>
                    <a:lstStyle/>
                    <a:p>
                      <a:r>
                        <a:rPr lang="en-US" altLang="zh-CN" sz="1600" smtClean="0"/>
                        <a:t>8</a:t>
                      </a:r>
                      <a:endParaRPr lang="zh-CN" altLang="en-US" sz="1600"/>
                    </a:p>
                  </a:txBody>
                  <a:tcPr anchor="ctr" anchorCtr="1"/>
                </a:tc>
                <a:tc>
                  <a:txBody>
                    <a:bodyPr/>
                    <a:lstStyle/>
                    <a:p>
                      <a:r>
                        <a:rPr lang="en-US" altLang="zh-CN" sz="1600" smtClean="0"/>
                        <a:t>9</a:t>
                      </a:r>
                      <a:endParaRPr lang="zh-CN" altLang="en-US" sz="1600"/>
                    </a:p>
                  </a:txBody>
                  <a:tcPr anchor="ctr" anchorCtr="1"/>
                </a:tc>
                <a:tc>
                  <a:txBody>
                    <a:bodyPr/>
                    <a:lstStyle/>
                    <a:p>
                      <a:r>
                        <a:rPr lang="en-US" altLang="zh-CN" sz="1600" smtClean="0"/>
                        <a:t>10</a:t>
                      </a:r>
                      <a:endParaRPr lang="zh-CN" altLang="en-US" sz="1600"/>
                    </a:p>
                  </a:txBody>
                  <a:tcPr anchor="ctr" anchorCtr="1"/>
                </a:tc>
                <a:tc>
                  <a:txBody>
                    <a:bodyPr/>
                    <a:lstStyle/>
                    <a:p>
                      <a:r>
                        <a:rPr lang="en-US" altLang="zh-CN" sz="1600" dirty="0" smtClean="0"/>
                        <a:t>11</a:t>
                      </a:r>
                      <a:endParaRPr lang="zh-CN" altLang="en-US" sz="1600" dirty="0"/>
                    </a:p>
                  </a:txBody>
                  <a:tcPr anchor="ctr" anchorCtr="1"/>
                </a:tc>
                <a:tc>
                  <a:txBody>
                    <a:bodyPr/>
                    <a:lstStyle/>
                    <a:p>
                      <a:r>
                        <a:rPr lang="en-US" altLang="zh-CN" sz="1600" smtClean="0"/>
                        <a:t>12</a:t>
                      </a:r>
                      <a:endParaRPr lang="zh-CN" altLang="en-US" sz="1600"/>
                    </a:p>
                  </a:txBody>
                  <a:tcPr anchor="ctr" anchorCtr="1"/>
                </a:tc>
                <a:tc>
                  <a:txBody>
                    <a:bodyPr/>
                    <a:lstStyle/>
                    <a:p>
                      <a:r>
                        <a:rPr lang="en-US" altLang="zh-CN" sz="1600" dirty="0" smtClean="0"/>
                        <a:t>13</a:t>
                      </a:r>
                      <a:endParaRPr lang="zh-CN" altLang="en-US" sz="1600" dirty="0"/>
                    </a:p>
                  </a:txBody>
                  <a:tcPr anchor="ctr" anchorCtr="1"/>
                </a:tc>
                <a:tc>
                  <a:txBody>
                    <a:bodyPr/>
                    <a:lstStyle/>
                    <a:p>
                      <a:r>
                        <a:rPr lang="en-US" altLang="zh-CN" sz="1600" smtClean="0"/>
                        <a:t>14</a:t>
                      </a:r>
                      <a:endParaRPr lang="zh-CN" altLang="en-US" sz="1600"/>
                    </a:p>
                  </a:txBody>
                  <a:tcPr anchor="ctr" anchorCtr="1"/>
                </a:tc>
                <a:tc>
                  <a:txBody>
                    <a:bodyPr/>
                    <a:lstStyle/>
                    <a:p>
                      <a:r>
                        <a:rPr lang="en-US" altLang="zh-CN" sz="1600" smtClean="0"/>
                        <a:t>15</a:t>
                      </a:r>
                      <a:endParaRPr lang="zh-CN" altLang="en-US" sz="1600"/>
                    </a:p>
                  </a:txBody>
                  <a:tcPr anchor="ctr" anchorCtr="1"/>
                </a:tc>
                <a:tc>
                  <a:txBody>
                    <a:bodyPr/>
                    <a:lstStyle/>
                    <a:p>
                      <a:r>
                        <a:rPr lang="en-US" altLang="zh-CN" sz="1600" smtClean="0"/>
                        <a:t>16</a:t>
                      </a:r>
                      <a:endParaRPr lang="zh-CN" altLang="en-US" sz="1600"/>
                    </a:p>
                  </a:txBody>
                  <a:tcPr anchor="ctr" anchorCtr="1"/>
                </a:tc>
              </a:tr>
              <a:tr h="395345">
                <a:tc>
                  <a:txBody>
                    <a:bodyPr/>
                    <a:lstStyle/>
                    <a:p>
                      <a:r>
                        <a:rPr lang="en-US" altLang="zh-CN" sz="1600" smtClean="0"/>
                        <a:t>π</a:t>
                      </a:r>
                      <a:r>
                        <a:rPr lang="en-US" altLang="zh-CN" sz="1600" baseline="-25000" smtClean="0"/>
                        <a:t>p</a:t>
                      </a:r>
                      <a:r>
                        <a:rPr lang="en-US" altLang="zh-CN" sz="1600" smtClean="0"/>
                        <a:t>(z)</a:t>
                      </a:r>
                      <a:endParaRPr lang="zh-CN" altLang="en-US" sz="1600"/>
                    </a:p>
                  </a:txBody>
                  <a:tcPr anchor="ctr" anchorCtr="1"/>
                </a:tc>
                <a:tc>
                  <a:txBody>
                    <a:bodyPr/>
                    <a:lstStyle/>
                    <a:p>
                      <a:r>
                        <a:rPr lang="en-US" altLang="zh-CN" sz="1600" smtClean="0"/>
                        <a:t>1</a:t>
                      </a:r>
                      <a:endParaRPr lang="zh-CN" altLang="en-US" sz="1600"/>
                    </a:p>
                  </a:txBody>
                  <a:tcPr anchor="ctr" anchorCtr="1"/>
                </a:tc>
                <a:tc>
                  <a:txBody>
                    <a:bodyPr/>
                    <a:lstStyle/>
                    <a:p>
                      <a:r>
                        <a:rPr lang="en-US" altLang="zh-CN" sz="1600" smtClean="0"/>
                        <a:t>5</a:t>
                      </a:r>
                      <a:endParaRPr lang="zh-CN" altLang="en-US" sz="1600"/>
                    </a:p>
                  </a:txBody>
                  <a:tcPr anchor="ctr" anchorCtr="1"/>
                </a:tc>
                <a:tc>
                  <a:txBody>
                    <a:bodyPr/>
                    <a:lstStyle/>
                    <a:p>
                      <a:r>
                        <a:rPr lang="en-US" altLang="zh-CN" sz="1600" smtClean="0"/>
                        <a:t>9</a:t>
                      </a:r>
                      <a:endParaRPr lang="zh-CN" altLang="en-US" sz="1600"/>
                    </a:p>
                  </a:txBody>
                  <a:tcPr anchor="ctr" anchorCtr="1"/>
                </a:tc>
                <a:tc>
                  <a:txBody>
                    <a:bodyPr/>
                    <a:lstStyle/>
                    <a:p>
                      <a:r>
                        <a:rPr lang="en-US" altLang="zh-CN" sz="1600" smtClean="0"/>
                        <a:t>13</a:t>
                      </a:r>
                      <a:endParaRPr lang="zh-CN" altLang="en-US" sz="1600"/>
                    </a:p>
                  </a:txBody>
                  <a:tcPr anchor="ctr" anchorCtr="1"/>
                </a:tc>
                <a:tc>
                  <a:txBody>
                    <a:bodyPr/>
                    <a:lstStyle/>
                    <a:p>
                      <a:r>
                        <a:rPr lang="en-US" altLang="zh-CN" sz="1600" smtClean="0"/>
                        <a:t>2</a:t>
                      </a:r>
                      <a:endParaRPr lang="zh-CN" altLang="en-US" sz="1600"/>
                    </a:p>
                  </a:txBody>
                  <a:tcPr anchor="ctr" anchorCtr="1"/>
                </a:tc>
                <a:tc>
                  <a:txBody>
                    <a:bodyPr/>
                    <a:lstStyle/>
                    <a:p>
                      <a:r>
                        <a:rPr lang="en-US" altLang="zh-CN" sz="1600" smtClean="0"/>
                        <a:t>6</a:t>
                      </a:r>
                      <a:endParaRPr lang="zh-CN" altLang="en-US" sz="1600"/>
                    </a:p>
                  </a:txBody>
                  <a:tcPr anchor="ctr" anchorCtr="1"/>
                </a:tc>
                <a:tc>
                  <a:txBody>
                    <a:bodyPr/>
                    <a:lstStyle/>
                    <a:p>
                      <a:r>
                        <a:rPr lang="en-US" altLang="zh-CN" sz="1600" smtClean="0"/>
                        <a:t>10</a:t>
                      </a:r>
                      <a:endParaRPr lang="zh-CN" altLang="en-US" sz="1600"/>
                    </a:p>
                  </a:txBody>
                  <a:tcPr anchor="ctr" anchorCtr="1"/>
                </a:tc>
                <a:tc>
                  <a:txBody>
                    <a:bodyPr/>
                    <a:lstStyle/>
                    <a:p>
                      <a:r>
                        <a:rPr lang="en-US" altLang="zh-CN" sz="1600" smtClean="0"/>
                        <a:t>14</a:t>
                      </a:r>
                      <a:endParaRPr lang="zh-CN" altLang="en-US" sz="1600"/>
                    </a:p>
                  </a:txBody>
                  <a:tcPr anchor="ctr" anchorCtr="1"/>
                </a:tc>
                <a:tc>
                  <a:txBody>
                    <a:bodyPr/>
                    <a:lstStyle/>
                    <a:p>
                      <a:r>
                        <a:rPr lang="en-US" altLang="zh-CN" sz="1600" smtClean="0"/>
                        <a:t>3</a:t>
                      </a:r>
                      <a:endParaRPr lang="zh-CN" altLang="en-US" sz="1600"/>
                    </a:p>
                  </a:txBody>
                  <a:tcPr anchor="ctr" anchorCtr="1"/>
                </a:tc>
                <a:tc>
                  <a:txBody>
                    <a:bodyPr/>
                    <a:lstStyle/>
                    <a:p>
                      <a:r>
                        <a:rPr lang="en-US" altLang="zh-CN" sz="1600" smtClean="0"/>
                        <a:t>7</a:t>
                      </a:r>
                      <a:endParaRPr lang="zh-CN" altLang="en-US" sz="1600"/>
                    </a:p>
                  </a:txBody>
                  <a:tcPr anchor="ctr" anchorCtr="1"/>
                </a:tc>
                <a:tc>
                  <a:txBody>
                    <a:bodyPr/>
                    <a:lstStyle/>
                    <a:p>
                      <a:r>
                        <a:rPr lang="en-US" altLang="zh-CN" sz="1600" smtClean="0"/>
                        <a:t>11</a:t>
                      </a:r>
                      <a:endParaRPr lang="zh-CN" altLang="en-US" sz="1600"/>
                    </a:p>
                  </a:txBody>
                  <a:tcPr anchor="ctr" anchorCtr="1"/>
                </a:tc>
                <a:tc>
                  <a:txBody>
                    <a:bodyPr/>
                    <a:lstStyle/>
                    <a:p>
                      <a:r>
                        <a:rPr lang="en-US" altLang="zh-CN" sz="1600" smtClean="0"/>
                        <a:t>15</a:t>
                      </a:r>
                      <a:endParaRPr lang="zh-CN" altLang="en-US" sz="1600"/>
                    </a:p>
                  </a:txBody>
                  <a:tcPr anchor="ctr" anchorCtr="1"/>
                </a:tc>
                <a:tc>
                  <a:txBody>
                    <a:bodyPr/>
                    <a:lstStyle/>
                    <a:p>
                      <a:r>
                        <a:rPr lang="en-US" altLang="zh-CN" sz="1600" smtClean="0"/>
                        <a:t>4</a:t>
                      </a:r>
                      <a:endParaRPr lang="zh-CN" altLang="en-US" sz="1600"/>
                    </a:p>
                  </a:txBody>
                  <a:tcPr anchor="ctr" anchorCtr="1"/>
                </a:tc>
                <a:tc>
                  <a:txBody>
                    <a:bodyPr/>
                    <a:lstStyle/>
                    <a:p>
                      <a:r>
                        <a:rPr lang="en-US" altLang="zh-CN" sz="1600" smtClean="0"/>
                        <a:t>8</a:t>
                      </a:r>
                      <a:endParaRPr lang="zh-CN" altLang="en-US" sz="1600"/>
                    </a:p>
                  </a:txBody>
                  <a:tcPr anchor="ctr" anchorCtr="1"/>
                </a:tc>
                <a:tc>
                  <a:txBody>
                    <a:bodyPr/>
                    <a:lstStyle/>
                    <a:p>
                      <a:r>
                        <a:rPr lang="en-US" altLang="zh-CN" sz="1600" smtClean="0"/>
                        <a:t>12</a:t>
                      </a:r>
                      <a:endParaRPr lang="zh-CN" altLang="en-US" sz="1600"/>
                    </a:p>
                  </a:txBody>
                  <a:tcPr anchor="ctr" anchorCtr="1"/>
                </a:tc>
                <a:tc>
                  <a:txBody>
                    <a:bodyPr/>
                    <a:lstStyle/>
                    <a:p>
                      <a:r>
                        <a:rPr lang="en-US" altLang="zh-CN" sz="1600" dirty="0" smtClean="0"/>
                        <a:t>16</a:t>
                      </a:r>
                      <a:endParaRPr lang="zh-CN" altLang="en-US" sz="1600" dirty="0"/>
                    </a:p>
                  </a:txBody>
                  <a:tcPr anchor="ctr" anchorCtr="1"/>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AES</a:t>
            </a:r>
            <a:r>
              <a:rPr lang="zh-CN" altLang="en-US" smtClean="0"/>
              <a:t>算法</a:t>
            </a:r>
            <a:r>
              <a:rPr lang="en-US" altLang="zh-CN" smtClean="0"/>
              <a:t>S</a:t>
            </a:r>
            <a:r>
              <a:rPr lang="zh-CN" altLang="en-US" smtClean="0"/>
              <a:t>盒代替</a:t>
            </a:r>
            <a:endParaRPr lang="zh-CN" altLang="en-US"/>
          </a:p>
        </p:txBody>
      </p:sp>
      <p:sp>
        <p:nvSpPr>
          <p:cNvPr id="3" name="内容占位符 2"/>
          <p:cNvSpPr>
            <a:spLocks noGrp="1"/>
          </p:cNvSpPr>
          <p:nvPr>
            <p:ph idx="1"/>
          </p:nvPr>
        </p:nvSpPr>
        <p:spPr/>
        <p:txBody>
          <a:bodyPr/>
          <a:lstStyle/>
          <a:p>
            <a:r>
              <a:rPr lang="zh-CN" altLang="en-US" smtClean="0"/>
              <a:t>计算</a:t>
            </a:r>
            <a:r>
              <a:rPr lang="en-US" altLang="zh-CN" smtClean="0"/>
              <a:t>z=f(x)</a:t>
            </a:r>
            <a:r>
              <a:rPr lang="zh-CN" altLang="en-US" smtClean="0"/>
              <a:t>在有限域下的逆元</a:t>
            </a:r>
            <a:r>
              <a:rPr lang="en-US" altLang="zh-CN" smtClean="0"/>
              <a:t>z</a:t>
            </a:r>
            <a:r>
              <a:rPr lang="en-US" altLang="zh-CN" baseline="30000" smtClean="0"/>
              <a:t>-1</a:t>
            </a:r>
            <a:r>
              <a:rPr lang="zh-CN" altLang="en-US" smtClean="0"/>
              <a:t>，即要求多项式</a:t>
            </a:r>
            <a:r>
              <a:rPr lang="en-US" altLang="zh-CN" smtClean="0"/>
              <a:t>z</a:t>
            </a:r>
            <a:r>
              <a:rPr lang="en-US" altLang="zh-CN" baseline="30000" smtClean="0"/>
              <a:t>-1</a:t>
            </a:r>
            <a:r>
              <a:rPr lang="en-US" altLang="zh-CN" smtClean="0"/>
              <a:t>=g(x)</a:t>
            </a:r>
            <a:r>
              <a:rPr lang="zh-CN" altLang="en-US" smtClean="0"/>
              <a:t>，满足</a:t>
            </a:r>
            <a:r>
              <a:rPr lang="en-US" altLang="zh-CN" smtClean="0"/>
              <a:t>f(x)g(x)=q(x)M(x)+1</a:t>
            </a:r>
          </a:p>
          <a:p>
            <a:pPr>
              <a:buNone/>
            </a:pPr>
            <a:r>
              <a:rPr lang="en-US" altLang="zh-CN" smtClean="0"/>
              <a:t>	</a:t>
            </a:r>
            <a:r>
              <a:rPr lang="zh-CN" altLang="en-US" smtClean="0"/>
              <a:t>其中</a:t>
            </a:r>
            <a:r>
              <a:rPr lang="en-US" altLang="zh-CN" smtClean="0"/>
              <a:t>M(x)=x</a:t>
            </a:r>
            <a:r>
              <a:rPr lang="en-US" altLang="zh-CN" baseline="30000" smtClean="0"/>
              <a:t>8</a:t>
            </a:r>
            <a:r>
              <a:rPr lang="en-US" altLang="zh-CN" smtClean="0"/>
              <a:t>+x</a:t>
            </a:r>
            <a:r>
              <a:rPr lang="en-US" altLang="zh-CN" baseline="30000" smtClean="0"/>
              <a:t>4</a:t>
            </a:r>
            <a:r>
              <a:rPr lang="en-US" altLang="zh-CN" smtClean="0"/>
              <a:t>+x</a:t>
            </a:r>
            <a:r>
              <a:rPr lang="en-US" altLang="zh-CN" baseline="30000" smtClean="0"/>
              <a:t>3</a:t>
            </a:r>
            <a:r>
              <a:rPr lang="en-US" altLang="zh-CN" smtClean="0"/>
              <a:t>+x+1</a:t>
            </a:r>
          </a:p>
          <a:p>
            <a:r>
              <a:rPr lang="zh-CN" altLang="en-US" smtClean="0"/>
              <a:t>可采用辗转相除法计算</a:t>
            </a:r>
            <a:endParaRPr lang="en-US" altLang="zh-CN" smtClean="0"/>
          </a:p>
          <a:p>
            <a:r>
              <a:rPr lang="zh-CN" altLang="en-US" smtClean="0"/>
              <a:t>回顾模运算下计算乘法逆元过程</a:t>
            </a:r>
            <a:endParaRPr lang="zh-CN" altLang="en-US"/>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辗转相除法计算有限域下的逆元</a:t>
            </a:r>
            <a:endParaRPr lang="zh-CN" altLang="en-US"/>
          </a:p>
        </p:txBody>
      </p:sp>
      <p:sp>
        <p:nvSpPr>
          <p:cNvPr id="3" name="内容占位符 2"/>
          <p:cNvSpPr>
            <a:spLocks noGrp="1"/>
          </p:cNvSpPr>
          <p:nvPr>
            <p:ph idx="1"/>
          </p:nvPr>
        </p:nvSpPr>
        <p:spPr/>
        <p:txBody>
          <a:bodyPr>
            <a:normAutofit fontScale="92500"/>
          </a:bodyPr>
          <a:lstStyle/>
          <a:p>
            <a:r>
              <a:rPr lang="zh-CN" altLang="en-US" smtClean="0"/>
              <a:t>对</a:t>
            </a:r>
            <a:r>
              <a:rPr lang="en-US" altLang="zh-CN" smtClean="0"/>
              <a:t>M(x)</a:t>
            </a:r>
            <a:r>
              <a:rPr lang="zh-CN" altLang="en-US" smtClean="0"/>
              <a:t>和</a:t>
            </a:r>
            <a:r>
              <a:rPr lang="en-US" altLang="zh-CN" smtClean="0"/>
              <a:t>f(x)</a:t>
            </a:r>
            <a:r>
              <a:rPr lang="zh-CN" altLang="en-US" smtClean="0"/>
              <a:t>进行辗转相除有</a:t>
            </a:r>
            <a:endParaRPr lang="en-US" altLang="zh-CN" smtClean="0"/>
          </a:p>
          <a:p>
            <a:pPr lvl="1"/>
            <a:r>
              <a:rPr lang="en-US" altLang="zh-CN" smtClean="0"/>
              <a:t>M(x)=f(x)×</a:t>
            </a:r>
            <a:r>
              <a:rPr lang="en-US" altLang="zh-CN" smtClean="0">
                <a:solidFill>
                  <a:srgbClr val="FF0000"/>
                </a:solidFill>
              </a:rPr>
              <a:t>a</a:t>
            </a:r>
            <a:r>
              <a:rPr lang="en-US" altLang="zh-CN" baseline="-25000" smtClean="0">
                <a:solidFill>
                  <a:srgbClr val="FF0000"/>
                </a:solidFill>
              </a:rPr>
              <a:t>1</a:t>
            </a:r>
            <a:r>
              <a:rPr lang="en-US" altLang="zh-CN" smtClean="0">
                <a:solidFill>
                  <a:srgbClr val="FF0000"/>
                </a:solidFill>
              </a:rPr>
              <a:t>(x)</a:t>
            </a:r>
            <a:r>
              <a:rPr lang="en-US" altLang="zh-CN" smtClean="0"/>
              <a:t>+r</a:t>
            </a:r>
            <a:r>
              <a:rPr lang="en-US" altLang="zh-CN" baseline="-25000" smtClean="0"/>
              <a:t>1</a:t>
            </a:r>
            <a:r>
              <a:rPr lang="en-US" altLang="zh-CN" smtClean="0"/>
              <a:t>(x)</a:t>
            </a:r>
          </a:p>
          <a:p>
            <a:pPr lvl="1"/>
            <a:r>
              <a:rPr lang="en-US" altLang="zh-CN" smtClean="0"/>
              <a:t>f(x)=r</a:t>
            </a:r>
            <a:r>
              <a:rPr lang="en-US" altLang="zh-CN" baseline="-25000" smtClean="0"/>
              <a:t>1</a:t>
            </a:r>
            <a:r>
              <a:rPr lang="en-US" altLang="zh-CN" smtClean="0"/>
              <a:t>(x)×</a:t>
            </a:r>
            <a:r>
              <a:rPr lang="en-US" altLang="zh-CN" smtClean="0">
                <a:solidFill>
                  <a:srgbClr val="FF0000"/>
                </a:solidFill>
              </a:rPr>
              <a:t>a</a:t>
            </a:r>
            <a:r>
              <a:rPr lang="en-US" altLang="zh-CN" baseline="-25000" smtClean="0">
                <a:solidFill>
                  <a:srgbClr val="FF0000"/>
                </a:solidFill>
              </a:rPr>
              <a:t>2</a:t>
            </a:r>
            <a:r>
              <a:rPr lang="en-US" altLang="zh-CN" smtClean="0">
                <a:solidFill>
                  <a:srgbClr val="FF0000"/>
                </a:solidFill>
              </a:rPr>
              <a:t>(x)</a:t>
            </a:r>
            <a:r>
              <a:rPr lang="en-US" altLang="zh-CN" smtClean="0"/>
              <a:t>+r</a:t>
            </a:r>
            <a:r>
              <a:rPr lang="en-US" altLang="zh-CN" baseline="-25000" smtClean="0"/>
              <a:t>2</a:t>
            </a:r>
            <a:r>
              <a:rPr lang="en-US" altLang="zh-CN" smtClean="0"/>
              <a:t>(x)</a:t>
            </a:r>
          </a:p>
          <a:p>
            <a:pPr lvl="1"/>
            <a:r>
              <a:rPr lang="en-US" altLang="zh-CN" smtClean="0"/>
              <a:t>r</a:t>
            </a:r>
            <a:r>
              <a:rPr lang="en-US" altLang="zh-CN" baseline="-25000" smtClean="0"/>
              <a:t>1</a:t>
            </a:r>
            <a:r>
              <a:rPr lang="en-US" altLang="zh-CN" smtClean="0"/>
              <a:t>(x)=r</a:t>
            </a:r>
            <a:r>
              <a:rPr lang="en-US" altLang="zh-CN" baseline="-25000" smtClean="0"/>
              <a:t>2</a:t>
            </a:r>
            <a:r>
              <a:rPr lang="en-US" altLang="zh-CN" smtClean="0"/>
              <a:t>(x)×</a:t>
            </a:r>
            <a:r>
              <a:rPr lang="en-US" altLang="zh-CN" smtClean="0">
                <a:solidFill>
                  <a:srgbClr val="FF0000"/>
                </a:solidFill>
              </a:rPr>
              <a:t>a</a:t>
            </a:r>
            <a:r>
              <a:rPr lang="en-US" altLang="zh-CN" baseline="-25000" smtClean="0">
                <a:solidFill>
                  <a:srgbClr val="FF0000"/>
                </a:solidFill>
              </a:rPr>
              <a:t>3</a:t>
            </a:r>
            <a:r>
              <a:rPr lang="en-US" altLang="zh-CN" smtClean="0">
                <a:solidFill>
                  <a:srgbClr val="FF0000"/>
                </a:solidFill>
              </a:rPr>
              <a:t>(x)</a:t>
            </a:r>
            <a:r>
              <a:rPr lang="en-US" altLang="zh-CN" smtClean="0"/>
              <a:t>+r</a:t>
            </a:r>
            <a:r>
              <a:rPr lang="en-US" altLang="zh-CN" baseline="-25000" smtClean="0"/>
              <a:t>3</a:t>
            </a:r>
            <a:r>
              <a:rPr lang="en-US" altLang="zh-CN" smtClean="0"/>
              <a:t>(x)</a:t>
            </a:r>
          </a:p>
          <a:p>
            <a:pPr lvl="1"/>
            <a:r>
              <a:rPr lang="en-US" altLang="zh-CN" smtClean="0"/>
              <a:t>......</a:t>
            </a:r>
          </a:p>
          <a:p>
            <a:pPr lvl="1"/>
            <a:r>
              <a:rPr lang="en-US" altLang="zh-CN" smtClean="0"/>
              <a:t>r</a:t>
            </a:r>
            <a:r>
              <a:rPr lang="en-US" altLang="zh-CN" baseline="-25000" smtClean="0"/>
              <a:t>n-3</a:t>
            </a:r>
            <a:r>
              <a:rPr lang="en-US" altLang="zh-CN" smtClean="0"/>
              <a:t>(x)=r</a:t>
            </a:r>
            <a:r>
              <a:rPr lang="en-US" altLang="zh-CN" baseline="-25000" smtClean="0"/>
              <a:t>n-2</a:t>
            </a:r>
            <a:r>
              <a:rPr lang="en-US" altLang="zh-CN" smtClean="0"/>
              <a:t>(x)×</a:t>
            </a:r>
            <a:r>
              <a:rPr lang="en-US" altLang="zh-CN" smtClean="0">
                <a:solidFill>
                  <a:srgbClr val="FF0000"/>
                </a:solidFill>
              </a:rPr>
              <a:t>a</a:t>
            </a:r>
            <a:r>
              <a:rPr lang="en-US" altLang="zh-CN" baseline="-25000" smtClean="0">
                <a:solidFill>
                  <a:srgbClr val="FF0000"/>
                </a:solidFill>
              </a:rPr>
              <a:t>n-1</a:t>
            </a:r>
            <a:r>
              <a:rPr lang="en-US" altLang="zh-CN" smtClean="0">
                <a:solidFill>
                  <a:srgbClr val="FF0000"/>
                </a:solidFill>
              </a:rPr>
              <a:t>(x)</a:t>
            </a:r>
            <a:r>
              <a:rPr lang="en-US" altLang="zh-CN" smtClean="0"/>
              <a:t>+r</a:t>
            </a:r>
            <a:r>
              <a:rPr lang="en-US" altLang="zh-CN" baseline="-25000" smtClean="0"/>
              <a:t>n-1</a:t>
            </a:r>
            <a:r>
              <a:rPr lang="en-US" altLang="zh-CN" smtClean="0"/>
              <a:t>(x)</a:t>
            </a:r>
          </a:p>
          <a:p>
            <a:pPr lvl="1"/>
            <a:r>
              <a:rPr lang="en-US" altLang="zh-CN" smtClean="0"/>
              <a:t>r</a:t>
            </a:r>
            <a:r>
              <a:rPr lang="en-US" altLang="zh-CN" baseline="-25000" smtClean="0"/>
              <a:t>n-2</a:t>
            </a:r>
            <a:r>
              <a:rPr lang="en-US" altLang="zh-CN" smtClean="0"/>
              <a:t>(x)=r</a:t>
            </a:r>
            <a:r>
              <a:rPr lang="en-US" altLang="zh-CN" baseline="-25000" smtClean="0"/>
              <a:t>n-1</a:t>
            </a:r>
            <a:r>
              <a:rPr lang="en-US" altLang="zh-CN" smtClean="0"/>
              <a:t>(x)×</a:t>
            </a:r>
            <a:r>
              <a:rPr lang="en-US" altLang="zh-CN" smtClean="0">
                <a:solidFill>
                  <a:srgbClr val="FF0000"/>
                </a:solidFill>
              </a:rPr>
              <a:t>a</a:t>
            </a:r>
            <a:r>
              <a:rPr lang="en-US" altLang="zh-CN" baseline="-25000" smtClean="0">
                <a:solidFill>
                  <a:srgbClr val="FF0000"/>
                </a:solidFill>
              </a:rPr>
              <a:t>n</a:t>
            </a:r>
            <a:r>
              <a:rPr lang="en-US" altLang="zh-CN" smtClean="0">
                <a:solidFill>
                  <a:srgbClr val="FF0000"/>
                </a:solidFill>
              </a:rPr>
              <a:t>(x)</a:t>
            </a:r>
            <a:r>
              <a:rPr lang="en-US" altLang="zh-CN" smtClean="0"/>
              <a:t>+1</a:t>
            </a:r>
          </a:p>
          <a:p>
            <a:r>
              <a:rPr lang="zh-CN" altLang="en-US" smtClean="0"/>
              <a:t>以上运算中，多项式系数均模</a:t>
            </a:r>
            <a:r>
              <a:rPr lang="en-US" altLang="zh-CN" smtClean="0"/>
              <a:t>2</a:t>
            </a:r>
            <a:r>
              <a:rPr lang="zh-CN" altLang="en-US" smtClean="0"/>
              <a:t>处理</a:t>
            </a:r>
            <a:endParaRPr lang="en-US" altLang="zh-CN" smtClean="0"/>
          </a:p>
          <a:p>
            <a:pPr lvl="1"/>
            <a:r>
              <a:rPr lang="zh-CN" altLang="en-US" smtClean="0"/>
              <a:t>在模</a:t>
            </a:r>
            <a:r>
              <a:rPr lang="en-US" altLang="zh-CN" smtClean="0"/>
              <a:t>2</a:t>
            </a:r>
            <a:r>
              <a:rPr lang="zh-CN" altLang="en-US" smtClean="0"/>
              <a:t>下，</a:t>
            </a:r>
            <a:r>
              <a:rPr lang="en-US" altLang="zh-CN" smtClean="0"/>
              <a:t>1+1=0</a:t>
            </a:r>
            <a:r>
              <a:rPr lang="zh-CN" altLang="en-US" smtClean="0"/>
              <a:t>，</a:t>
            </a:r>
            <a:r>
              <a:rPr lang="en-US" altLang="zh-CN" smtClean="0"/>
              <a:t>-1=1</a:t>
            </a:r>
            <a:r>
              <a:rPr lang="zh-CN" altLang="en-US" smtClean="0"/>
              <a:t>，</a:t>
            </a:r>
            <a:r>
              <a:rPr lang="en-US" altLang="zh-CN" smtClean="0"/>
              <a:t>f(x)+f(x)=0</a:t>
            </a:r>
            <a:r>
              <a:rPr lang="zh-CN" altLang="en-US" smtClean="0"/>
              <a:t>，</a:t>
            </a:r>
            <a:r>
              <a:rPr lang="en-US" altLang="zh-CN" smtClean="0"/>
              <a:t>f(x)=-f(x)</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辗转相除法计算有限域下的逆元</a:t>
            </a:r>
            <a:endParaRPr lang="zh-CN" altLang="en-US"/>
          </a:p>
        </p:txBody>
      </p:sp>
      <p:sp>
        <p:nvSpPr>
          <p:cNvPr id="3" name="内容占位符 2"/>
          <p:cNvSpPr>
            <a:spLocks noGrp="1"/>
          </p:cNvSpPr>
          <p:nvPr>
            <p:ph idx="1"/>
          </p:nvPr>
        </p:nvSpPr>
        <p:spPr/>
        <p:txBody>
          <a:bodyPr>
            <a:normAutofit lnSpcReduction="10000"/>
          </a:bodyPr>
          <a:lstStyle/>
          <a:p>
            <a:r>
              <a:rPr lang="zh-CN" altLang="en-US" smtClean="0"/>
              <a:t>构造多项式列表</a:t>
            </a:r>
            <a:endParaRPr lang="en-US" altLang="zh-CN" smtClean="0"/>
          </a:p>
          <a:p>
            <a:endParaRPr lang="en-US" altLang="zh-CN" smtClean="0"/>
          </a:p>
          <a:p>
            <a:endParaRPr lang="en-US" altLang="zh-CN" smtClean="0"/>
          </a:p>
          <a:p>
            <a:endParaRPr lang="en-US" altLang="zh-CN" smtClean="0"/>
          </a:p>
          <a:p>
            <a:endParaRPr lang="en-US" altLang="zh-CN" smtClean="0"/>
          </a:p>
          <a:p>
            <a:pPr lvl="1"/>
            <a:r>
              <a:rPr lang="zh-CN" altLang="en-US" sz="2400" smtClean="0"/>
              <a:t>其中，</a:t>
            </a:r>
            <a:r>
              <a:rPr lang="en-US" altLang="zh-CN" sz="2400" smtClean="0"/>
              <a:t> b</a:t>
            </a:r>
            <a:r>
              <a:rPr lang="en-US" altLang="zh-CN" sz="2400" baseline="-25000" smtClean="0"/>
              <a:t>0</a:t>
            </a:r>
            <a:r>
              <a:rPr lang="en-US" altLang="zh-CN" sz="2400" smtClean="0"/>
              <a:t>(x)=1</a:t>
            </a:r>
            <a:r>
              <a:rPr lang="zh-CN" altLang="en-US" sz="2400" smtClean="0"/>
              <a:t>，</a:t>
            </a:r>
            <a:r>
              <a:rPr lang="en-US" altLang="zh-CN" sz="2400" smtClean="0"/>
              <a:t>b</a:t>
            </a:r>
            <a:r>
              <a:rPr lang="en-US" altLang="zh-CN" sz="2400" baseline="-25000" smtClean="0"/>
              <a:t>1</a:t>
            </a:r>
            <a:r>
              <a:rPr lang="en-US" altLang="zh-CN" sz="2400" smtClean="0"/>
              <a:t>(x)=a</a:t>
            </a:r>
            <a:r>
              <a:rPr lang="en-US" altLang="zh-CN" sz="2400" baseline="-25000" smtClean="0"/>
              <a:t>n</a:t>
            </a:r>
            <a:r>
              <a:rPr lang="en-US" altLang="zh-CN" sz="2400" smtClean="0"/>
              <a:t>(x)</a:t>
            </a:r>
          </a:p>
          <a:p>
            <a:pPr lvl="1"/>
            <a:r>
              <a:rPr lang="en-US" altLang="zh-CN" sz="2400" smtClean="0"/>
              <a:t>b</a:t>
            </a:r>
            <a:r>
              <a:rPr lang="en-US" altLang="zh-CN" sz="2400" baseline="-25000" smtClean="0"/>
              <a:t>i+1</a:t>
            </a:r>
            <a:r>
              <a:rPr lang="en-US" altLang="zh-CN" sz="2400" smtClean="0"/>
              <a:t>(x)=b</a:t>
            </a:r>
            <a:r>
              <a:rPr lang="en-US" altLang="zh-CN" sz="2400" baseline="-25000" smtClean="0"/>
              <a:t>i-1</a:t>
            </a:r>
            <a:r>
              <a:rPr lang="en-US" altLang="zh-CN" sz="2400" smtClean="0"/>
              <a:t>(x)+b</a:t>
            </a:r>
            <a:r>
              <a:rPr lang="en-US" altLang="zh-CN" sz="2400" baseline="-25000" smtClean="0"/>
              <a:t>i</a:t>
            </a:r>
            <a:r>
              <a:rPr lang="en-US" altLang="zh-CN" sz="2400" smtClean="0"/>
              <a:t>(x)×a</a:t>
            </a:r>
            <a:r>
              <a:rPr lang="en-US" altLang="zh-CN" sz="2400" baseline="-25000" smtClean="0"/>
              <a:t>n-i</a:t>
            </a:r>
            <a:r>
              <a:rPr lang="en-US" altLang="zh-CN" sz="2400" smtClean="0"/>
              <a:t>(x)</a:t>
            </a:r>
            <a:r>
              <a:rPr lang="zh-CN" altLang="en-US" sz="2400" smtClean="0"/>
              <a:t>，</a:t>
            </a:r>
            <a:r>
              <a:rPr lang="en-US" altLang="zh-CN" sz="2400" smtClean="0"/>
              <a:t>i=1,2,...,n-1</a:t>
            </a:r>
          </a:p>
          <a:p>
            <a:pPr lvl="1"/>
            <a:r>
              <a:rPr lang="en-US" altLang="zh-CN" sz="2400" smtClean="0"/>
              <a:t>b</a:t>
            </a:r>
            <a:r>
              <a:rPr lang="en-US" altLang="zh-CN" sz="2400" baseline="-25000" smtClean="0"/>
              <a:t>n</a:t>
            </a:r>
            <a:r>
              <a:rPr lang="en-US" altLang="zh-CN" sz="2400" smtClean="0"/>
              <a:t>(x)=b</a:t>
            </a:r>
            <a:r>
              <a:rPr lang="en-US" altLang="zh-CN" sz="2400" baseline="-25000" smtClean="0"/>
              <a:t>n-2</a:t>
            </a:r>
            <a:r>
              <a:rPr lang="en-US" altLang="zh-CN" sz="2400" smtClean="0"/>
              <a:t>(x)+b</a:t>
            </a:r>
            <a:r>
              <a:rPr lang="en-US" altLang="zh-CN" sz="2400" baseline="-25000" smtClean="0"/>
              <a:t>n-1</a:t>
            </a:r>
            <a:r>
              <a:rPr lang="en-US" altLang="zh-CN" sz="2400" smtClean="0"/>
              <a:t>(x)×a</a:t>
            </a:r>
            <a:r>
              <a:rPr lang="en-US" altLang="zh-CN" sz="2400" baseline="-25000" smtClean="0"/>
              <a:t>1</a:t>
            </a:r>
            <a:r>
              <a:rPr lang="en-US" altLang="zh-CN" sz="2400" smtClean="0"/>
              <a:t>(x)</a:t>
            </a:r>
          </a:p>
          <a:p>
            <a:pPr lvl="1"/>
            <a:r>
              <a:rPr lang="en-US" altLang="zh-CN" sz="2400" smtClean="0"/>
              <a:t>b</a:t>
            </a:r>
            <a:r>
              <a:rPr lang="en-US" altLang="zh-CN" sz="2400" baseline="-25000" smtClean="0"/>
              <a:t>n</a:t>
            </a:r>
            <a:r>
              <a:rPr lang="en-US" altLang="zh-CN" sz="2400" smtClean="0"/>
              <a:t>(x)</a:t>
            </a:r>
            <a:r>
              <a:rPr lang="zh-CN" altLang="en-US" sz="2400" smtClean="0"/>
              <a:t>即为所求逆元</a:t>
            </a:r>
            <a:r>
              <a:rPr lang="en-US" altLang="zh-CN" sz="2400" smtClean="0"/>
              <a:t>g(x)</a:t>
            </a:r>
          </a:p>
        </p:txBody>
      </p:sp>
      <p:graphicFrame>
        <p:nvGraphicFramePr>
          <p:cNvPr id="4" name="表格 3"/>
          <p:cNvGraphicFramePr>
            <a:graphicFrameLocks noGrp="1"/>
          </p:cNvGraphicFramePr>
          <p:nvPr/>
        </p:nvGraphicFramePr>
        <p:xfrm>
          <a:off x="1619672" y="2276872"/>
          <a:ext cx="5976666" cy="1512168"/>
        </p:xfrm>
        <a:graphic>
          <a:graphicData uri="http://schemas.openxmlformats.org/drawingml/2006/table">
            <a:tbl>
              <a:tblPr firstRow="1" bandRow="1">
                <a:tableStyleId>{5940675A-B579-460E-94D1-54222C63F5DA}</a:tableStyleId>
              </a:tblPr>
              <a:tblGrid>
                <a:gridCol w="996111"/>
                <a:gridCol w="996111"/>
                <a:gridCol w="996111"/>
                <a:gridCol w="996111"/>
                <a:gridCol w="996111"/>
                <a:gridCol w="996111"/>
              </a:tblGrid>
              <a:tr h="756084">
                <a:tc>
                  <a:txBody>
                    <a:bodyPr/>
                    <a:lstStyle/>
                    <a:p>
                      <a:endParaRPr lang="zh-CN" altLang="en-US" sz="2000"/>
                    </a:p>
                  </a:txBody>
                  <a:tcPr anchor="ctr" anchorCtr="1"/>
                </a:tc>
                <a:tc>
                  <a:txBody>
                    <a:bodyPr/>
                    <a:lstStyle/>
                    <a:p>
                      <a:r>
                        <a:rPr lang="en-US" altLang="zh-CN" sz="2000" smtClean="0">
                          <a:solidFill>
                            <a:srgbClr val="FF0000"/>
                          </a:solidFill>
                        </a:rPr>
                        <a:t>a</a:t>
                      </a:r>
                      <a:r>
                        <a:rPr lang="en-US" altLang="zh-CN" sz="2000" baseline="-25000" smtClean="0">
                          <a:solidFill>
                            <a:srgbClr val="FF0000"/>
                          </a:solidFill>
                        </a:rPr>
                        <a:t>n</a:t>
                      </a:r>
                      <a:r>
                        <a:rPr lang="en-US" altLang="zh-CN" sz="2000" smtClean="0">
                          <a:solidFill>
                            <a:srgbClr val="FF0000"/>
                          </a:solidFill>
                        </a:rPr>
                        <a:t>(x)</a:t>
                      </a:r>
                      <a:endParaRPr lang="zh-CN" altLang="en-US" sz="2000">
                        <a:solidFill>
                          <a:srgbClr val="FF0000"/>
                        </a:solidFill>
                      </a:endParaRPr>
                    </a:p>
                  </a:txBody>
                  <a:tcPr anchor="ctr" anchorCtr="1"/>
                </a:tc>
                <a:tc>
                  <a:txBody>
                    <a:bodyPr/>
                    <a:lstStyle/>
                    <a:p>
                      <a:r>
                        <a:rPr lang="en-US" altLang="zh-CN" sz="2000" smtClean="0">
                          <a:solidFill>
                            <a:srgbClr val="FF0000"/>
                          </a:solidFill>
                        </a:rPr>
                        <a:t>a</a:t>
                      </a:r>
                      <a:r>
                        <a:rPr lang="en-US" altLang="zh-CN" sz="2000" baseline="-25000" smtClean="0">
                          <a:solidFill>
                            <a:srgbClr val="FF0000"/>
                          </a:solidFill>
                        </a:rPr>
                        <a:t>n-1</a:t>
                      </a:r>
                      <a:r>
                        <a:rPr lang="en-US" altLang="zh-CN" sz="2000" smtClean="0">
                          <a:solidFill>
                            <a:srgbClr val="FF0000"/>
                          </a:solidFill>
                        </a:rPr>
                        <a:t>(x)</a:t>
                      </a:r>
                      <a:endParaRPr lang="zh-CN" altLang="en-US" sz="2000">
                        <a:solidFill>
                          <a:srgbClr val="FF0000"/>
                        </a:solidFill>
                      </a:endParaRPr>
                    </a:p>
                  </a:txBody>
                  <a:tcPr anchor="ctr" anchorCtr="1"/>
                </a:tc>
                <a:tc>
                  <a:txBody>
                    <a:bodyPr/>
                    <a:lstStyle/>
                    <a:p>
                      <a:r>
                        <a:rPr lang="en-US" altLang="zh-CN" sz="2000" smtClean="0">
                          <a:solidFill>
                            <a:srgbClr val="FF0000"/>
                          </a:solidFill>
                        </a:rPr>
                        <a:t>...</a:t>
                      </a:r>
                      <a:endParaRPr lang="zh-CN" altLang="en-US" sz="2000">
                        <a:solidFill>
                          <a:srgbClr val="FF0000"/>
                        </a:solidFill>
                      </a:endParaRPr>
                    </a:p>
                  </a:txBody>
                  <a:tcPr anchor="ctr" anchorCtr="1"/>
                </a:tc>
                <a:tc>
                  <a:txBody>
                    <a:bodyPr/>
                    <a:lstStyle/>
                    <a:p>
                      <a:r>
                        <a:rPr lang="en-US" altLang="zh-CN" sz="2000" smtClean="0">
                          <a:solidFill>
                            <a:srgbClr val="FF0000"/>
                          </a:solidFill>
                        </a:rPr>
                        <a:t>a</a:t>
                      </a:r>
                      <a:r>
                        <a:rPr lang="en-US" altLang="zh-CN" sz="2000" baseline="-25000" smtClean="0">
                          <a:solidFill>
                            <a:srgbClr val="FF0000"/>
                          </a:solidFill>
                        </a:rPr>
                        <a:t>2</a:t>
                      </a:r>
                      <a:r>
                        <a:rPr lang="en-US" altLang="zh-CN" sz="2000" smtClean="0">
                          <a:solidFill>
                            <a:srgbClr val="FF0000"/>
                          </a:solidFill>
                        </a:rPr>
                        <a:t>(x)</a:t>
                      </a:r>
                      <a:endParaRPr lang="zh-CN" altLang="en-US" sz="2000">
                        <a:solidFill>
                          <a:srgbClr val="FF0000"/>
                        </a:solidFill>
                      </a:endParaRPr>
                    </a:p>
                  </a:txBody>
                  <a:tcPr anchor="ctr" anchorCtr="1"/>
                </a:tc>
                <a:tc>
                  <a:txBody>
                    <a:bodyPr/>
                    <a:lstStyle/>
                    <a:p>
                      <a:r>
                        <a:rPr lang="en-US" altLang="zh-CN" sz="2000" smtClean="0">
                          <a:solidFill>
                            <a:srgbClr val="FF0000"/>
                          </a:solidFill>
                        </a:rPr>
                        <a:t>a</a:t>
                      </a:r>
                      <a:r>
                        <a:rPr lang="en-US" altLang="zh-CN" sz="2000" baseline="-25000" smtClean="0">
                          <a:solidFill>
                            <a:srgbClr val="FF0000"/>
                          </a:solidFill>
                        </a:rPr>
                        <a:t>1</a:t>
                      </a:r>
                      <a:r>
                        <a:rPr lang="en-US" altLang="zh-CN" sz="2000" smtClean="0">
                          <a:solidFill>
                            <a:srgbClr val="FF0000"/>
                          </a:solidFill>
                        </a:rPr>
                        <a:t>(x)</a:t>
                      </a:r>
                      <a:endParaRPr lang="zh-CN" altLang="en-US" sz="2000">
                        <a:solidFill>
                          <a:srgbClr val="FF0000"/>
                        </a:solidFill>
                      </a:endParaRPr>
                    </a:p>
                  </a:txBody>
                  <a:tcPr anchor="ctr" anchorCtr="1"/>
                </a:tc>
              </a:tr>
              <a:tr h="756084">
                <a:tc>
                  <a:txBody>
                    <a:bodyPr/>
                    <a:lstStyle/>
                    <a:p>
                      <a:r>
                        <a:rPr lang="en-US" altLang="zh-CN" sz="2000" smtClean="0"/>
                        <a:t>b</a:t>
                      </a:r>
                      <a:r>
                        <a:rPr lang="en-US" altLang="zh-CN" sz="2000" baseline="-25000" smtClean="0"/>
                        <a:t>0</a:t>
                      </a:r>
                      <a:r>
                        <a:rPr lang="en-US" altLang="zh-CN" sz="2000" smtClean="0"/>
                        <a:t>(x)</a:t>
                      </a:r>
                      <a:endParaRPr lang="zh-CN" altLang="en-US" sz="2000"/>
                    </a:p>
                  </a:txBody>
                  <a:tcPr anchor="ctr" anchorCtr="1"/>
                </a:tc>
                <a:tc>
                  <a:txBody>
                    <a:bodyPr/>
                    <a:lstStyle/>
                    <a:p>
                      <a:r>
                        <a:rPr lang="en-US" altLang="zh-CN" sz="2000" smtClean="0"/>
                        <a:t>b</a:t>
                      </a:r>
                      <a:r>
                        <a:rPr lang="en-US" altLang="zh-CN" sz="2000" baseline="-25000" smtClean="0"/>
                        <a:t>1</a:t>
                      </a:r>
                      <a:r>
                        <a:rPr lang="en-US" altLang="zh-CN" sz="2000" smtClean="0"/>
                        <a:t>(x)</a:t>
                      </a:r>
                      <a:endParaRPr lang="zh-CN" altLang="en-US" sz="2000"/>
                    </a:p>
                  </a:txBody>
                  <a:tcPr anchor="ctr" anchorCtr="1"/>
                </a:tc>
                <a:tc>
                  <a:txBody>
                    <a:bodyPr/>
                    <a:lstStyle/>
                    <a:p>
                      <a:r>
                        <a:rPr lang="en-US" altLang="zh-CN" sz="2000" smtClean="0"/>
                        <a:t>b</a:t>
                      </a:r>
                      <a:r>
                        <a:rPr lang="en-US" altLang="zh-CN" sz="2000" baseline="-25000" smtClean="0"/>
                        <a:t>2</a:t>
                      </a:r>
                      <a:r>
                        <a:rPr lang="en-US" altLang="zh-CN" sz="2000" smtClean="0"/>
                        <a:t>(x)</a:t>
                      </a:r>
                      <a:endParaRPr lang="zh-CN" altLang="en-US" sz="2000"/>
                    </a:p>
                  </a:txBody>
                  <a:tcPr anchor="ctr" anchorCtr="1"/>
                </a:tc>
                <a:tc>
                  <a:txBody>
                    <a:bodyPr/>
                    <a:lstStyle/>
                    <a:p>
                      <a:r>
                        <a:rPr lang="en-US" altLang="zh-CN" sz="2000" smtClean="0"/>
                        <a:t>...</a:t>
                      </a:r>
                      <a:endParaRPr lang="zh-CN" altLang="en-US" sz="2000"/>
                    </a:p>
                  </a:txBody>
                  <a:tcPr anchor="ctr" anchorCtr="1"/>
                </a:tc>
                <a:tc>
                  <a:txBody>
                    <a:bodyPr/>
                    <a:lstStyle/>
                    <a:p>
                      <a:r>
                        <a:rPr lang="en-US" altLang="zh-CN" sz="2000" smtClean="0"/>
                        <a:t>b</a:t>
                      </a:r>
                      <a:r>
                        <a:rPr lang="en-US" altLang="zh-CN" sz="2000" baseline="-25000" smtClean="0"/>
                        <a:t>n-1</a:t>
                      </a:r>
                      <a:r>
                        <a:rPr lang="en-US" altLang="zh-CN" sz="2000" smtClean="0"/>
                        <a:t>(x)</a:t>
                      </a:r>
                      <a:endParaRPr lang="zh-CN" altLang="en-US" sz="2000"/>
                    </a:p>
                  </a:txBody>
                  <a:tcPr anchor="ctr" anchorCtr="1"/>
                </a:tc>
                <a:tc>
                  <a:txBody>
                    <a:bodyPr/>
                    <a:lstStyle/>
                    <a:p>
                      <a:r>
                        <a:rPr lang="en-US" altLang="zh-CN" sz="2000" smtClean="0"/>
                        <a:t>b</a:t>
                      </a:r>
                      <a:r>
                        <a:rPr lang="en-US" altLang="zh-CN" sz="2000" baseline="-25000" smtClean="0"/>
                        <a:t>n</a:t>
                      </a:r>
                      <a:r>
                        <a:rPr lang="en-US" altLang="zh-CN" sz="2000" smtClean="0"/>
                        <a:t>(x)</a:t>
                      </a:r>
                      <a:endParaRPr lang="zh-CN" altLang="en-US" sz="2000"/>
                    </a:p>
                  </a:txBody>
                  <a:tcPr anchor="ctr" anchorCtr="1"/>
                </a:tc>
              </a:tr>
            </a:tbl>
          </a:graphicData>
        </a:graphic>
      </p:graphicFrame>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辗转相除法计算有限域下的逆元</a:t>
            </a:r>
            <a:endParaRPr lang="zh-CN" altLang="en-US"/>
          </a:p>
        </p:txBody>
      </p:sp>
      <p:sp>
        <p:nvSpPr>
          <p:cNvPr id="3" name="内容占位符 2"/>
          <p:cNvSpPr>
            <a:spLocks noGrp="1"/>
          </p:cNvSpPr>
          <p:nvPr>
            <p:ph idx="1"/>
          </p:nvPr>
        </p:nvSpPr>
        <p:spPr>
          <a:xfrm>
            <a:off x="457200" y="1600200"/>
            <a:ext cx="8229600" cy="4781128"/>
          </a:xfrm>
        </p:spPr>
        <p:txBody>
          <a:bodyPr>
            <a:normAutofit fontScale="92500" lnSpcReduction="10000"/>
          </a:bodyPr>
          <a:lstStyle/>
          <a:p>
            <a:r>
              <a:rPr lang="zh-CN" altLang="en-US" sz="2800" smtClean="0"/>
              <a:t>例 求多项式</a:t>
            </a:r>
            <a:r>
              <a:rPr lang="en-US" altLang="zh-CN" sz="2800" smtClean="0"/>
              <a:t>f(x)=x</a:t>
            </a:r>
            <a:r>
              <a:rPr lang="en-US" altLang="zh-CN" sz="2800" baseline="30000" smtClean="0"/>
              <a:t>6</a:t>
            </a:r>
            <a:r>
              <a:rPr lang="en-US" altLang="zh-CN" sz="2800" smtClean="0"/>
              <a:t>+x</a:t>
            </a:r>
            <a:r>
              <a:rPr lang="en-US" altLang="zh-CN" sz="2800" baseline="30000" smtClean="0"/>
              <a:t>4</a:t>
            </a:r>
            <a:r>
              <a:rPr lang="en-US" altLang="zh-CN" sz="2800" smtClean="0"/>
              <a:t>+x+1</a:t>
            </a:r>
            <a:r>
              <a:rPr lang="zh-CN" altLang="en-US" sz="2800" smtClean="0"/>
              <a:t>在有限域       中的逆元</a:t>
            </a:r>
            <a:endParaRPr lang="en-US" altLang="zh-CN" sz="2800" smtClean="0"/>
          </a:p>
          <a:p>
            <a:r>
              <a:rPr lang="zh-CN" altLang="en-US" smtClean="0"/>
              <a:t>先对</a:t>
            </a:r>
            <a:r>
              <a:rPr lang="en-US" altLang="zh-CN" smtClean="0"/>
              <a:t>f(x)</a:t>
            </a:r>
            <a:r>
              <a:rPr lang="zh-CN" altLang="en-US" smtClean="0"/>
              <a:t>和</a:t>
            </a:r>
            <a:r>
              <a:rPr lang="en-US" altLang="zh-CN" smtClean="0"/>
              <a:t>M(x)</a:t>
            </a:r>
            <a:r>
              <a:rPr lang="zh-CN" altLang="en-US" smtClean="0"/>
              <a:t>进行辗转相除</a:t>
            </a:r>
            <a:endParaRPr lang="en-US" altLang="zh-CN" smtClean="0"/>
          </a:p>
          <a:p>
            <a:pPr lvl="1"/>
            <a:r>
              <a:rPr lang="en-US" altLang="zh-CN" sz="2400" smtClean="0"/>
              <a:t>x</a:t>
            </a:r>
            <a:r>
              <a:rPr lang="en-US" altLang="zh-CN" sz="2400" baseline="30000" smtClean="0"/>
              <a:t>8</a:t>
            </a:r>
            <a:r>
              <a:rPr lang="en-US" altLang="zh-CN" sz="2400" smtClean="0"/>
              <a:t>+x</a:t>
            </a:r>
            <a:r>
              <a:rPr lang="en-US" altLang="zh-CN" sz="2400" baseline="30000" smtClean="0"/>
              <a:t>4</a:t>
            </a:r>
            <a:r>
              <a:rPr lang="en-US" altLang="zh-CN" sz="2400" smtClean="0"/>
              <a:t>+x</a:t>
            </a:r>
            <a:r>
              <a:rPr lang="en-US" altLang="zh-CN" sz="2400" baseline="30000" smtClean="0"/>
              <a:t>3</a:t>
            </a:r>
            <a:r>
              <a:rPr lang="en-US" altLang="zh-CN" sz="2400" smtClean="0"/>
              <a:t>+x+1=(x</a:t>
            </a:r>
            <a:r>
              <a:rPr lang="en-US" altLang="zh-CN" sz="2400" baseline="30000" smtClean="0"/>
              <a:t>6</a:t>
            </a:r>
            <a:r>
              <a:rPr lang="en-US" altLang="zh-CN" sz="2400" smtClean="0"/>
              <a:t>+x</a:t>
            </a:r>
            <a:r>
              <a:rPr lang="en-US" altLang="zh-CN" sz="2400" baseline="30000" smtClean="0"/>
              <a:t>4</a:t>
            </a:r>
            <a:r>
              <a:rPr lang="en-US" altLang="zh-CN" sz="2400" smtClean="0"/>
              <a:t>+x+1)×(x</a:t>
            </a:r>
            <a:r>
              <a:rPr lang="en-US" altLang="zh-CN" sz="2400" baseline="30000" smtClean="0"/>
              <a:t>2</a:t>
            </a:r>
            <a:r>
              <a:rPr lang="en-US" altLang="zh-CN" sz="2400" smtClean="0"/>
              <a:t>+1)+x</a:t>
            </a:r>
            <a:r>
              <a:rPr lang="en-US" altLang="zh-CN" sz="2400" baseline="30000" smtClean="0"/>
              <a:t>2</a:t>
            </a:r>
          </a:p>
          <a:p>
            <a:pPr lvl="1"/>
            <a:r>
              <a:rPr lang="en-US" altLang="zh-CN" sz="2400" smtClean="0"/>
              <a:t>x</a:t>
            </a:r>
            <a:r>
              <a:rPr lang="en-US" altLang="zh-CN" sz="2400" baseline="30000" smtClean="0"/>
              <a:t>6</a:t>
            </a:r>
            <a:r>
              <a:rPr lang="en-US" altLang="zh-CN" sz="2400" smtClean="0"/>
              <a:t>+x</a:t>
            </a:r>
            <a:r>
              <a:rPr lang="en-US" altLang="zh-CN" sz="2400" baseline="30000" smtClean="0"/>
              <a:t>4</a:t>
            </a:r>
            <a:r>
              <a:rPr lang="en-US" altLang="zh-CN" sz="2400" smtClean="0"/>
              <a:t>+x+1=x </a:t>
            </a:r>
            <a:r>
              <a:rPr lang="en-US" altLang="zh-CN" sz="2400" baseline="30000" smtClean="0"/>
              <a:t>2</a:t>
            </a:r>
            <a:r>
              <a:rPr lang="en-US" altLang="zh-CN" sz="2400" smtClean="0"/>
              <a:t>×(x</a:t>
            </a:r>
            <a:r>
              <a:rPr lang="en-US" altLang="zh-CN" sz="2400" baseline="30000" smtClean="0"/>
              <a:t>4</a:t>
            </a:r>
            <a:r>
              <a:rPr lang="en-US" altLang="zh-CN" sz="2400" smtClean="0"/>
              <a:t>+x</a:t>
            </a:r>
            <a:r>
              <a:rPr lang="en-US" altLang="zh-CN" sz="2400" baseline="30000" smtClean="0"/>
              <a:t>2</a:t>
            </a:r>
            <a:r>
              <a:rPr lang="en-US" altLang="zh-CN" sz="2400" smtClean="0"/>
              <a:t>)+(x+1)</a:t>
            </a:r>
          </a:p>
          <a:p>
            <a:pPr lvl="1"/>
            <a:r>
              <a:rPr lang="en-US" altLang="zh-CN" sz="2400" smtClean="0"/>
              <a:t>x</a:t>
            </a:r>
            <a:r>
              <a:rPr lang="en-US" altLang="zh-CN" sz="2400" baseline="30000" smtClean="0"/>
              <a:t>2</a:t>
            </a:r>
            <a:r>
              <a:rPr lang="en-US" altLang="zh-CN" sz="2400" smtClean="0"/>
              <a:t>=(x+1)×x+x</a:t>
            </a:r>
          </a:p>
          <a:p>
            <a:pPr lvl="1"/>
            <a:r>
              <a:rPr lang="en-US" altLang="zh-CN" sz="2400" smtClean="0"/>
              <a:t>x+1=x×1+1</a:t>
            </a:r>
          </a:p>
          <a:p>
            <a:r>
              <a:rPr lang="zh-CN" altLang="en-US" sz="2800" smtClean="0"/>
              <a:t>构造多项式列表</a:t>
            </a:r>
            <a:endParaRPr lang="en-US" altLang="zh-CN" sz="2800" smtClean="0"/>
          </a:p>
          <a:p>
            <a:endParaRPr lang="en-US" altLang="zh-CN" sz="2800" smtClean="0"/>
          </a:p>
          <a:p>
            <a:endParaRPr lang="en-US" altLang="zh-CN" sz="2800" smtClean="0"/>
          </a:p>
          <a:p>
            <a:endParaRPr lang="en-US" altLang="zh-CN" sz="2800" smtClean="0"/>
          </a:p>
          <a:p>
            <a:r>
              <a:rPr lang="zh-CN" altLang="en-US" sz="2800" smtClean="0"/>
              <a:t>可知</a:t>
            </a:r>
            <a:r>
              <a:rPr lang="en-US" altLang="zh-CN" sz="2800" smtClean="0"/>
              <a:t>x</a:t>
            </a:r>
            <a:r>
              <a:rPr lang="en-US" altLang="zh-CN" sz="2800" baseline="30000" smtClean="0"/>
              <a:t>7</a:t>
            </a:r>
            <a:r>
              <a:rPr lang="en-US" altLang="zh-CN" sz="2800" smtClean="0"/>
              <a:t>+x</a:t>
            </a:r>
            <a:r>
              <a:rPr lang="en-US" altLang="zh-CN" sz="2800" baseline="30000" smtClean="0"/>
              <a:t>6</a:t>
            </a:r>
            <a:r>
              <a:rPr lang="en-US" altLang="zh-CN" sz="2800" smtClean="0"/>
              <a:t>+x</a:t>
            </a:r>
            <a:r>
              <a:rPr lang="en-US" altLang="zh-CN" sz="2800" baseline="30000" smtClean="0"/>
              <a:t>3</a:t>
            </a:r>
            <a:r>
              <a:rPr lang="en-US" altLang="zh-CN" sz="2800" smtClean="0"/>
              <a:t>+x</a:t>
            </a:r>
            <a:r>
              <a:rPr lang="zh-CN" altLang="en-US" sz="2800" smtClean="0"/>
              <a:t>为所求逆元</a:t>
            </a:r>
            <a:endParaRPr lang="en-US" altLang="zh-CN" sz="2800" smtClean="0"/>
          </a:p>
          <a:p>
            <a:pPr lvl="1"/>
            <a:endParaRPr lang="zh-CN" altLang="en-US" sz="2000"/>
          </a:p>
        </p:txBody>
      </p:sp>
      <p:graphicFrame>
        <p:nvGraphicFramePr>
          <p:cNvPr id="432130" name="Object 2"/>
          <p:cNvGraphicFramePr>
            <a:graphicFrameLocks noChangeAspect="1"/>
          </p:cNvGraphicFramePr>
          <p:nvPr/>
        </p:nvGraphicFramePr>
        <p:xfrm>
          <a:off x="6156176" y="1484784"/>
          <a:ext cx="455612" cy="636587"/>
        </p:xfrm>
        <a:graphic>
          <a:graphicData uri="http://schemas.openxmlformats.org/presentationml/2006/ole">
            <p:oleObj spid="_x0000_s432130" name="Equation" r:id="rId3" imgW="190440" imgH="266400" progId="Equation.DSMT4">
              <p:embed/>
            </p:oleObj>
          </a:graphicData>
        </a:graphic>
      </p:graphicFrame>
      <p:graphicFrame>
        <p:nvGraphicFramePr>
          <p:cNvPr id="5" name="表格 4"/>
          <p:cNvGraphicFramePr>
            <a:graphicFrameLocks noGrp="1"/>
          </p:cNvGraphicFramePr>
          <p:nvPr/>
        </p:nvGraphicFramePr>
        <p:xfrm>
          <a:off x="1115616" y="4509120"/>
          <a:ext cx="6840761" cy="1080120"/>
        </p:xfrm>
        <a:graphic>
          <a:graphicData uri="http://schemas.openxmlformats.org/drawingml/2006/table">
            <a:tbl>
              <a:tblPr firstRow="1" bandRow="1">
                <a:tableStyleId>{5940675A-B579-460E-94D1-54222C63F5DA}</a:tableStyleId>
              </a:tblPr>
              <a:tblGrid>
                <a:gridCol w="629721"/>
                <a:gridCol w="629721"/>
                <a:gridCol w="878296"/>
                <a:gridCol w="2254750"/>
                <a:gridCol w="2448273"/>
              </a:tblGrid>
              <a:tr h="540060">
                <a:tc>
                  <a:txBody>
                    <a:bodyPr/>
                    <a:lstStyle/>
                    <a:p>
                      <a:endParaRPr lang="zh-CN" altLang="en-US" sz="2000"/>
                    </a:p>
                  </a:txBody>
                  <a:tcPr anchor="ctr" anchorCtr="1"/>
                </a:tc>
                <a:tc>
                  <a:txBody>
                    <a:bodyPr/>
                    <a:lstStyle/>
                    <a:p>
                      <a:r>
                        <a:rPr lang="en-US" altLang="zh-CN" sz="2000" smtClean="0"/>
                        <a:t>1</a:t>
                      </a:r>
                      <a:endParaRPr lang="zh-CN" altLang="en-US" sz="2000"/>
                    </a:p>
                  </a:txBody>
                  <a:tcPr anchor="ctr" anchorCtr="1"/>
                </a:tc>
                <a:tc>
                  <a:txBody>
                    <a:bodyPr/>
                    <a:lstStyle/>
                    <a:p>
                      <a:r>
                        <a:rPr lang="en-US" altLang="zh-CN" sz="2000" smtClean="0"/>
                        <a:t>x</a:t>
                      </a:r>
                      <a:endParaRPr lang="zh-CN" altLang="en-US" sz="2000"/>
                    </a:p>
                  </a:txBody>
                  <a:tcPr anchor="ctr" anchorCtr="1"/>
                </a:tc>
                <a:tc>
                  <a:txBody>
                    <a:bodyPr/>
                    <a:lstStyle/>
                    <a:p>
                      <a:r>
                        <a:rPr lang="en-US" altLang="zh-CN" sz="2000" smtClean="0"/>
                        <a:t>x</a:t>
                      </a:r>
                      <a:r>
                        <a:rPr lang="en-US" altLang="zh-CN" sz="2000" baseline="30000" smtClean="0"/>
                        <a:t>4</a:t>
                      </a:r>
                      <a:r>
                        <a:rPr lang="en-US" altLang="zh-CN" sz="2000" smtClean="0"/>
                        <a:t>+x</a:t>
                      </a:r>
                      <a:r>
                        <a:rPr lang="en-US" altLang="zh-CN" sz="2000" baseline="30000" smtClean="0"/>
                        <a:t>2</a:t>
                      </a:r>
                      <a:endParaRPr lang="zh-CN" altLang="en-US" sz="2000" baseline="30000"/>
                    </a:p>
                  </a:txBody>
                  <a:tcPr anchor="ctr" anchorCtr="1"/>
                </a:tc>
                <a:tc>
                  <a:txBody>
                    <a:bodyPr/>
                    <a:lstStyle/>
                    <a:p>
                      <a:r>
                        <a:rPr lang="en-US" altLang="zh-CN" sz="2000" smtClean="0"/>
                        <a:t>x</a:t>
                      </a:r>
                      <a:r>
                        <a:rPr lang="en-US" altLang="zh-CN" sz="2000" baseline="30000" smtClean="0"/>
                        <a:t>2</a:t>
                      </a:r>
                      <a:r>
                        <a:rPr lang="en-US" altLang="zh-CN" sz="2000" smtClean="0"/>
                        <a:t>+1</a:t>
                      </a:r>
                      <a:endParaRPr lang="zh-CN" altLang="en-US" sz="2000"/>
                    </a:p>
                  </a:txBody>
                  <a:tcPr anchor="ctr" anchorCtr="1"/>
                </a:tc>
              </a:tr>
              <a:tr h="540060">
                <a:tc>
                  <a:txBody>
                    <a:bodyPr/>
                    <a:lstStyle/>
                    <a:p>
                      <a:r>
                        <a:rPr lang="en-US" altLang="zh-CN" sz="2000" smtClean="0"/>
                        <a:t>1</a:t>
                      </a:r>
                      <a:endParaRPr lang="zh-CN" altLang="en-US" sz="2000"/>
                    </a:p>
                  </a:txBody>
                  <a:tcPr anchor="ctr" anchorCtr="1"/>
                </a:tc>
                <a:tc>
                  <a:txBody>
                    <a:bodyPr/>
                    <a:lstStyle/>
                    <a:p>
                      <a:r>
                        <a:rPr lang="en-US" altLang="zh-CN" sz="2000" smtClean="0"/>
                        <a:t>1</a:t>
                      </a:r>
                      <a:endParaRPr lang="zh-CN" altLang="en-US" sz="2000"/>
                    </a:p>
                  </a:txBody>
                  <a:tcPr anchor="ctr" anchorCtr="1"/>
                </a:tc>
                <a:tc>
                  <a:txBody>
                    <a:bodyPr/>
                    <a:lstStyle/>
                    <a:p>
                      <a:r>
                        <a:rPr lang="en-US" altLang="zh-CN" sz="2000" smtClean="0"/>
                        <a:t>x+1</a:t>
                      </a:r>
                      <a:endParaRPr lang="zh-CN" altLang="en-US" sz="2000"/>
                    </a:p>
                  </a:txBody>
                  <a:tcPr anchor="ctr" anchorCtr="1"/>
                </a:tc>
                <a:tc>
                  <a:txBody>
                    <a:bodyPr/>
                    <a:lstStyle/>
                    <a:p>
                      <a:r>
                        <a:rPr lang="en-US" altLang="zh-CN" sz="2000" smtClean="0"/>
                        <a:t>x</a:t>
                      </a:r>
                      <a:r>
                        <a:rPr lang="en-US" altLang="zh-CN" sz="2000" baseline="30000" smtClean="0"/>
                        <a:t>5</a:t>
                      </a:r>
                      <a:r>
                        <a:rPr lang="en-US" altLang="zh-CN" sz="2000" smtClean="0"/>
                        <a:t>+x</a:t>
                      </a:r>
                      <a:r>
                        <a:rPr lang="en-US" altLang="zh-CN" sz="2000" baseline="30000" smtClean="0"/>
                        <a:t>4</a:t>
                      </a:r>
                      <a:r>
                        <a:rPr lang="en-US" altLang="zh-CN" sz="2000" smtClean="0"/>
                        <a:t>+x</a:t>
                      </a:r>
                      <a:r>
                        <a:rPr lang="en-US" altLang="zh-CN" sz="2000" baseline="30000" smtClean="0"/>
                        <a:t>3</a:t>
                      </a:r>
                      <a:r>
                        <a:rPr lang="en-US" altLang="zh-CN" sz="2000" smtClean="0"/>
                        <a:t>+x</a:t>
                      </a:r>
                      <a:r>
                        <a:rPr lang="en-US" altLang="zh-CN" sz="2000" baseline="30000" smtClean="0"/>
                        <a:t>2</a:t>
                      </a:r>
                      <a:r>
                        <a:rPr lang="en-US" altLang="zh-CN" sz="2000" smtClean="0"/>
                        <a:t>+1</a:t>
                      </a:r>
                      <a:endParaRPr lang="zh-CN" altLang="en-US" sz="2000"/>
                    </a:p>
                  </a:txBody>
                  <a:tcPr anchor="ctr" anchorCtr="1"/>
                </a:tc>
                <a:tc>
                  <a:txBody>
                    <a:bodyPr/>
                    <a:lstStyle/>
                    <a:p>
                      <a:r>
                        <a:rPr lang="en-US" altLang="zh-CN" sz="2000" smtClean="0"/>
                        <a:t>x</a:t>
                      </a:r>
                      <a:r>
                        <a:rPr lang="en-US" altLang="zh-CN" sz="2000" baseline="30000" smtClean="0"/>
                        <a:t>7</a:t>
                      </a:r>
                      <a:r>
                        <a:rPr lang="en-US" altLang="zh-CN" sz="2000" smtClean="0"/>
                        <a:t>+x</a:t>
                      </a:r>
                      <a:r>
                        <a:rPr lang="en-US" altLang="zh-CN" sz="2000" baseline="30000" smtClean="0"/>
                        <a:t>6</a:t>
                      </a:r>
                      <a:r>
                        <a:rPr lang="en-US" altLang="zh-CN" sz="2000" smtClean="0"/>
                        <a:t>+x</a:t>
                      </a:r>
                      <a:r>
                        <a:rPr lang="en-US" altLang="zh-CN" sz="2000" baseline="30000" smtClean="0"/>
                        <a:t>3</a:t>
                      </a:r>
                      <a:r>
                        <a:rPr lang="en-US" altLang="zh-CN" sz="2000" smtClean="0"/>
                        <a:t>+x</a:t>
                      </a:r>
                      <a:endParaRPr lang="zh-CN" altLang="en-US" sz="2000"/>
                    </a:p>
                  </a:txBody>
                  <a:tcPr anchor="ctr" anchorCtr="1"/>
                </a:tc>
              </a:tr>
            </a:tbl>
          </a:graphicData>
        </a:graphic>
      </p:graphicFrame>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AES</a:t>
            </a:r>
            <a:r>
              <a:rPr lang="zh-CN" altLang="en-US" smtClean="0"/>
              <a:t>算法</a:t>
            </a:r>
            <a:r>
              <a:rPr lang="en-US" altLang="zh-CN" smtClean="0"/>
              <a:t>S</a:t>
            </a:r>
            <a:r>
              <a:rPr lang="zh-CN" altLang="en-US" smtClean="0"/>
              <a:t>盒代替举例</a:t>
            </a:r>
            <a:endParaRPr lang="zh-CN" altLang="en-US"/>
          </a:p>
        </p:txBody>
      </p:sp>
      <p:sp>
        <p:nvSpPr>
          <p:cNvPr id="3" name="内容占位符 2"/>
          <p:cNvSpPr>
            <a:spLocks noGrp="1"/>
          </p:cNvSpPr>
          <p:nvPr>
            <p:ph idx="1"/>
          </p:nvPr>
        </p:nvSpPr>
        <p:spPr/>
        <p:txBody>
          <a:bodyPr>
            <a:normAutofit/>
          </a:bodyPr>
          <a:lstStyle/>
          <a:p>
            <a:r>
              <a:rPr lang="zh-CN" altLang="en-US" sz="2800" dirty="0" smtClean="0"/>
              <a:t>已知</a:t>
            </a:r>
            <a:r>
              <a:rPr lang="en-US" altLang="zh-CN" sz="2800" dirty="0" smtClean="0"/>
              <a:t>AES</a:t>
            </a:r>
            <a:r>
              <a:rPr lang="zh-CN" altLang="en-US" sz="2800" dirty="0" smtClean="0"/>
              <a:t>算法的</a:t>
            </a:r>
            <a:r>
              <a:rPr lang="en-US" altLang="zh-CN" sz="2800" dirty="0" smtClean="0"/>
              <a:t>S</a:t>
            </a:r>
            <a:r>
              <a:rPr lang="zh-CN" altLang="en-US" sz="2800" dirty="0" smtClean="0"/>
              <a:t>盒输入为</a:t>
            </a:r>
            <a:r>
              <a:rPr lang="en-US" altLang="zh-CN" sz="2800" dirty="0" smtClean="0"/>
              <a:t>53(</a:t>
            </a:r>
            <a:r>
              <a:rPr lang="zh-CN" altLang="en-US" sz="2800" dirty="0" smtClean="0"/>
              <a:t>十六进制数</a:t>
            </a:r>
            <a:r>
              <a:rPr lang="en-US" altLang="zh-CN" sz="2800" dirty="0" smtClean="0"/>
              <a:t>)</a:t>
            </a:r>
            <a:r>
              <a:rPr lang="zh-CN" altLang="en-US" sz="2800" dirty="0" smtClean="0"/>
              <a:t>，根据算法</a:t>
            </a:r>
            <a:r>
              <a:rPr lang="en-US" altLang="zh-CN" sz="2800" dirty="0" err="1" smtClean="0"/>
              <a:t>SubBytes</a:t>
            </a:r>
            <a:r>
              <a:rPr lang="zh-CN" altLang="en-US" sz="2800" dirty="0" smtClean="0"/>
              <a:t>求其输出</a:t>
            </a:r>
            <a:endParaRPr lang="en-US" altLang="zh-CN" sz="2800" dirty="0" smtClean="0"/>
          </a:p>
          <a:p>
            <a:pPr lvl="1"/>
            <a:r>
              <a:rPr lang="en-US" altLang="zh-CN" sz="2400" dirty="0" smtClean="0"/>
              <a:t>53</a:t>
            </a:r>
            <a:r>
              <a:rPr lang="zh-CN" altLang="en-US" sz="2400" dirty="0" smtClean="0"/>
              <a:t>对应的二进制数为</a:t>
            </a:r>
            <a:r>
              <a:rPr lang="en-US" altLang="zh-CN" sz="2400" dirty="0" smtClean="0"/>
              <a:t>01010011</a:t>
            </a:r>
          </a:p>
          <a:p>
            <a:pPr lvl="1"/>
            <a:r>
              <a:rPr lang="zh-CN" altLang="en-US" sz="2400" dirty="0" smtClean="0"/>
              <a:t>即</a:t>
            </a:r>
            <a:r>
              <a:rPr lang="en-US" altLang="zh-CN" sz="2400" dirty="0" smtClean="0"/>
              <a:t>(a</a:t>
            </a:r>
            <a:r>
              <a:rPr lang="en-US" altLang="zh-CN" sz="2400" baseline="-25000" dirty="0" smtClean="0"/>
              <a:t>7</a:t>
            </a:r>
            <a:r>
              <a:rPr lang="en-US" altLang="zh-CN" sz="2400" dirty="0" smtClean="0"/>
              <a:t>a</a:t>
            </a:r>
            <a:r>
              <a:rPr lang="en-US" altLang="zh-CN" sz="2400" baseline="-25000" dirty="0" smtClean="0"/>
              <a:t>6</a:t>
            </a:r>
            <a:r>
              <a:rPr lang="en-US" altLang="zh-CN" sz="2400" dirty="0" smtClean="0"/>
              <a:t>a</a:t>
            </a:r>
            <a:r>
              <a:rPr lang="en-US" altLang="zh-CN" sz="2400" baseline="-25000" dirty="0" smtClean="0"/>
              <a:t>5</a:t>
            </a:r>
            <a:r>
              <a:rPr lang="en-US" altLang="zh-CN" sz="2400" dirty="0" smtClean="0"/>
              <a:t>a</a:t>
            </a:r>
            <a:r>
              <a:rPr lang="en-US" altLang="zh-CN" sz="2400" baseline="-25000" dirty="0" smtClean="0"/>
              <a:t>4</a:t>
            </a:r>
            <a:r>
              <a:rPr lang="en-US" altLang="zh-CN" sz="2400" dirty="0" smtClean="0"/>
              <a:t>a</a:t>
            </a:r>
            <a:r>
              <a:rPr lang="en-US" altLang="zh-CN" sz="2400" baseline="-25000" dirty="0" smtClean="0"/>
              <a:t>3</a:t>
            </a:r>
            <a:r>
              <a:rPr lang="en-US" altLang="zh-CN" sz="2400" dirty="0" smtClean="0"/>
              <a:t>a</a:t>
            </a:r>
            <a:r>
              <a:rPr lang="en-US" altLang="zh-CN" sz="2400" baseline="-25000" dirty="0" smtClean="0"/>
              <a:t>2</a:t>
            </a:r>
            <a:r>
              <a:rPr lang="en-US" altLang="zh-CN" sz="2400" dirty="0" smtClean="0"/>
              <a:t>a</a:t>
            </a:r>
            <a:r>
              <a:rPr lang="en-US" altLang="zh-CN" sz="2400" baseline="-25000" dirty="0" smtClean="0"/>
              <a:t>1</a:t>
            </a:r>
            <a:r>
              <a:rPr lang="en-US" altLang="zh-CN" sz="2400" dirty="0" smtClean="0"/>
              <a:t>a</a:t>
            </a:r>
            <a:r>
              <a:rPr lang="en-US" altLang="zh-CN" sz="2400" baseline="-25000" dirty="0" smtClean="0"/>
              <a:t>0</a:t>
            </a:r>
            <a:r>
              <a:rPr lang="en-US" altLang="zh-CN" sz="2400" dirty="0" smtClean="0"/>
              <a:t>)=01010011</a:t>
            </a:r>
          </a:p>
          <a:p>
            <a:pPr lvl="1"/>
            <a:r>
              <a:rPr lang="en-US" altLang="zh-CN" sz="2400" dirty="0" smtClean="0"/>
              <a:t>z=</a:t>
            </a:r>
            <a:r>
              <a:rPr lang="en-US" altLang="zh-CN" sz="2400" dirty="0" err="1" smtClean="0"/>
              <a:t>BinaryToField</a:t>
            </a:r>
            <a:r>
              <a:rPr lang="en-US" altLang="zh-CN" sz="2400" dirty="0" smtClean="0"/>
              <a:t>(a</a:t>
            </a:r>
            <a:r>
              <a:rPr lang="en-US" altLang="zh-CN" sz="2400" baseline="-25000" dirty="0" smtClean="0"/>
              <a:t>7</a:t>
            </a:r>
            <a:r>
              <a:rPr lang="en-US" altLang="zh-CN" sz="2400" dirty="0" smtClean="0"/>
              <a:t>a</a:t>
            </a:r>
            <a:r>
              <a:rPr lang="en-US" altLang="zh-CN" sz="2400" baseline="-25000" dirty="0" smtClean="0"/>
              <a:t>6</a:t>
            </a:r>
            <a:r>
              <a:rPr lang="en-US" altLang="zh-CN" sz="2400" dirty="0" smtClean="0"/>
              <a:t>a</a:t>
            </a:r>
            <a:r>
              <a:rPr lang="en-US" altLang="zh-CN" sz="2400" baseline="-25000" dirty="0" smtClean="0"/>
              <a:t>5</a:t>
            </a:r>
            <a:r>
              <a:rPr lang="en-US" altLang="zh-CN" sz="2400" dirty="0" smtClean="0"/>
              <a:t>a</a:t>
            </a:r>
            <a:r>
              <a:rPr lang="en-US" altLang="zh-CN" sz="2400" baseline="-25000" dirty="0" smtClean="0"/>
              <a:t>4</a:t>
            </a:r>
            <a:r>
              <a:rPr lang="en-US" altLang="zh-CN" sz="2400" dirty="0" smtClean="0"/>
              <a:t>a</a:t>
            </a:r>
            <a:r>
              <a:rPr lang="en-US" altLang="zh-CN" sz="2400" baseline="-25000" dirty="0" smtClean="0"/>
              <a:t>3</a:t>
            </a:r>
            <a:r>
              <a:rPr lang="en-US" altLang="zh-CN" sz="2400" dirty="0" smtClean="0"/>
              <a:t>a</a:t>
            </a:r>
            <a:r>
              <a:rPr lang="en-US" altLang="zh-CN" sz="2400" baseline="-25000" dirty="0" smtClean="0"/>
              <a:t>2</a:t>
            </a:r>
            <a:r>
              <a:rPr lang="en-US" altLang="zh-CN" sz="2400" dirty="0" smtClean="0"/>
              <a:t>a</a:t>
            </a:r>
            <a:r>
              <a:rPr lang="en-US" altLang="zh-CN" sz="2400" baseline="-25000" dirty="0" smtClean="0"/>
              <a:t>1</a:t>
            </a:r>
            <a:r>
              <a:rPr lang="en-US" altLang="zh-CN" sz="2400" dirty="0" smtClean="0"/>
              <a:t>a</a:t>
            </a:r>
            <a:r>
              <a:rPr lang="en-US" altLang="zh-CN" sz="2400" baseline="-25000" dirty="0" smtClean="0"/>
              <a:t>0</a:t>
            </a:r>
            <a:r>
              <a:rPr lang="en-US" altLang="zh-CN" sz="2400" dirty="0" smtClean="0"/>
              <a:t>)=x</a:t>
            </a:r>
            <a:r>
              <a:rPr lang="en-US" altLang="zh-CN" sz="2400" baseline="30000" dirty="0" smtClean="0"/>
              <a:t>6</a:t>
            </a:r>
            <a:r>
              <a:rPr lang="en-US" altLang="zh-CN" sz="2400" dirty="0" smtClean="0"/>
              <a:t>+x</a:t>
            </a:r>
            <a:r>
              <a:rPr lang="en-US" altLang="zh-CN" sz="2400" baseline="30000" dirty="0" smtClean="0"/>
              <a:t>4</a:t>
            </a:r>
            <a:r>
              <a:rPr lang="en-US" altLang="zh-CN" sz="2400" dirty="0" smtClean="0"/>
              <a:t>+x+1</a:t>
            </a:r>
          </a:p>
          <a:p>
            <a:pPr lvl="1"/>
            <a:r>
              <a:rPr lang="en-US" altLang="zh-CN" sz="2400" dirty="0" smtClean="0"/>
              <a:t>z=</a:t>
            </a:r>
            <a:r>
              <a:rPr lang="en-US" altLang="zh-CN" sz="2400" dirty="0" err="1" smtClean="0"/>
              <a:t>FieldInv</a:t>
            </a:r>
            <a:r>
              <a:rPr lang="en-US" altLang="zh-CN" sz="2400" dirty="0" smtClean="0"/>
              <a:t>(z)= x</a:t>
            </a:r>
            <a:r>
              <a:rPr lang="en-US" altLang="zh-CN" sz="2400" baseline="30000" dirty="0" smtClean="0"/>
              <a:t>7</a:t>
            </a:r>
            <a:r>
              <a:rPr lang="en-US" altLang="zh-CN" sz="2400" dirty="0" smtClean="0"/>
              <a:t>+x</a:t>
            </a:r>
            <a:r>
              <a:rPr lang="en-US" altLang="zh-CN" sz="2400" baseline="30000" dirty="0" smtClean="0"/>
              <a:t>6</a:t>
            </a:r>
            <a:r>
              <a:rPr lang="en-US" altLang="zh-CN" sz="2400" dirty="0" smtClean="0"/>
              <a:t>+x</a:t>
            </a:r>
            <a:r>
              <a:rPr lang="en-US" altLang="zh-CN" sz="2400" baseline="30000" dirty="0" smtClean="0"/>
              <a:t>3</a:t>
            </a:r>
            <a:r>
              <a:rPr lang="en-US" altLang="zh-CN" sz="2400" dirty="0" smtClean="0"/>
              <a:t>+x</a:t>
            </a:r>
          </a:p>
          <a:p>
            <a:pPr lvl="1"/>
            <a:r>
              <a:rPr lang="en-US" altLang="zh-CN" sz="2400" dirty="0" smtClean="0"/>
              <a:t>(a</a:t>
            </a:r>
            <a:r>
              <a:rPr lang="en-US" altLang="zh-CN" sz="2400" baseline="-25000" dirty="0" smtClean="0"/>
              <a:t>7</a:t>
            </a:r>
            <a:r>
              <a:rPr lang="en-US" altLang="zh-CN" sz="2400" dirty="0" smtClean="0"/>
              <a:t>a</a:t>
            </a:r>
            <a:r>
              <a:rPr lang="en-US" altLang="zh-CN" sz="2400" baseline="-25000" dirty="0" smtClean="0"/>
              <a:t>6</a:t>
            </a:r>
            <a:r>
              <a:rPr lang="en-US" altLang="zh-CN" sz="2400" dirty="0" smtClean="0"/>
              <a:t>a</a:t>
            </a:r>
            <a:r>
              <a:rPr lang="en-US" altLang="zh-CN" sz="2400" baseline="-25000" dirty="0" smtClean="0"/>
              <a:t>5</a:t>
            </a:r>
            <a:r>
              <a:rPr lang="en-US" altLang="zh-CN" sz="2400" dirty="0" smtClean="0"/>
              <a:t>a</a:t>
            </a:r>
            <a:r>
              <a:rPr lang="en-US" altLang="zh-CN" sz="2400" baseline="-25000" dirty="0" smtClean="0"/>
              <a:t>4</a:t>
            </a:r>
            <a:r>
              <a:rPr lang="en-US" altLang="zh-CN" sz="2400" dirty="0" smtClean="0"/>
              <a:t>a</a:t>
            </a:r>
            <a:r>
              <a:rPr lang="en-US" altLang="zh-CN" sz="2400" baseline="-25000" dirty="0" smtClean="0"/>
              <a:t>3</a:t>
            </a:r>
            <a:r>
              <a:rPr lang="en-US" altLang="zh-CN" sz="2400" dirty="0" smtClean="0"/>
              <a:t>a</a:t>
            </a:r>
            <a:r>
              <a:rPr lang="en-US" altLang="zh-CN" sz="2400" baseline="-25000" dirty="0" smtClean="0"/>
              <a:t>2</a:t>
            </a:r>
            <a:r>
              <a:rPr lang="en-US" altLang="zh-CN" sz="2400" dirty="0" smtClean="0"/>
              <a:t>a</a:t>
            </a:r>
            <a:r>
              <a:rPr lang="en-US" altLang="zh-CN" sz="2400" baseline="-25000" dirty="0" smtClean="0"/>
              <a:t>1</a:t>
            </a:r>
            <a:r>
              <a:rPr lang="en-US" altLang="zh-CN" sz="2400" dirty="0" smtClean="0"/>
              <a:t>a</a:t>
            </a:r>
            <a:r>
              <a:rPr lang="en-US" altLang="zh-CN" sz="2400" baseline="-25000" dirty="0" smtClean="0"/>
              <a:t>0</a:t>
            </a:r>
            <a:r>
              <a:rPr lang="en-US" altLang="zh-CN" sz="2400" dirty="0" smtClean="0"/>
              <a:t> )=</a:t>
            </a:r>
            <a:r>
              <a:rPr lang="en-US" altLang="zh-CN" sz="2400" dirty="0" err="1" smtClean="0"/>
              <a:t>FieldToBinary</a:t>
            </a:r>
            <a:r>
              <a:rPr lang="en-US" altLang="zh-CN" sz="2400" dirty="0" smtClean="0"/>
              <a:t>(z)=11001010</a:t>
            </a:r>
          </a:p>
          <a:p>
            <a:pPr lvl="1"/>
            <a:r>
              <a:rPr lang="en-US" altLang="zh-CN" sz="2400" dirty="0" smtClean="0"/>
              <a:t>(c</a:t>
            </a:r>
            <a:r>
              <a:rPr lang="en-US" altLang="zh-CN" sz="2400" baseline="-25000" dirty="0" smtClean="0"/>
              <a:t>7</a:t>
            </a:r>
            <a:r>
              <a:rPr lang="en-US" altLang="zh-CN" sz="2400" dirty="0" smtClean="0"/>
              <a:t>c</a:t>
            </a:r>
            <a:r>
              <a:rPr lang="en-US" altLang="zh-CN" sz="2400" baseline="-25000" dirty="0" smtClean="0"/>
              <a:t>6</a:t>
            </a:r>
            <a:r>
              <a:rPr lang="en-US" altLang="zh-CN" sz="2400" dirty="0" smtClean="0"/>
              <a:t>c</a:t>
            </a:r>
            <a:r>
              <a:rPr lang="en-US" altLang="zh-CN" sz="2400" baseline="-25000" dirty="0" smtClean="0"/>
              <a:t>5</a:t>
            </a:r>
            <a:r>
              <a:rPr lang="en-US" altLang="zh-CN" sz="2400" dirty="0" smtClean="0"/>
              <a:t>c</a:t>
            </a:r>
            <a:r>
              <a:rPr lang="en-US" altLang="zh-CN" sz="2400" baseline="-25000" dirty="0" smtClean="0"/>
              <a:t>4</a:t>
            </a:r>
            <a:r>
              <a:rPr lang="en-US" altLang="zh-CN" sz="2400" dirty="0" smtClean="0"/>
              <a:t>c</a:t>
            </a:r>
            <a:r>
              <a:rPr lang="en-US" altLang="zh-CN" sz="2400" baseline="-25000" dirty="0" smtClean="0"/>
              <a:t>3</a:t>
            </a:r>
            <a:r>
              <a:rPr lang="en-US" altLang="zh-CN" sz="2400" dirty="0" smtClean="0"/>
              <a:t>c</a:t>
            </a:r>
            <a:r>
              <a:rPr lang="en-US" altLang="zh-CN" sz="2400" baseline="-25000" dirty="0" smtClean="0"/>
              <a:t>2</a:t>
            </a:r>
            <a:r>
              <a:rPr lang="en-US" altLang="zh-CN" sz="2400" dirty="0" smtClean="0"/>
              <a:t>c</a:t>
            </a:r>
            <a:r>
              <a:rPr lang="en-US" altLang="zh-CN" sz="2400" baseline="-25000" dirty="0" smtClean="0"/>
              <a:t>1</a:t>
            </a:r>
            <a:r>
              <a:rPr lang="en-US" altLang="zh-CN" sz="2400" dirty="0" smtClean="0"/>
              <a:t>c</a:t>
            </a:r>
            <a:r>
              <a:rPr lang="en-US" altLang="zh-CN" sz="2400" baseline="-25000" dirty="0" smtClean="0"/>
              <a:t>0</a:t>
            </a:r>
            <a:r>
              <a:rPr lang="en-US" altLang="zh-CN" sz="2400" dirty="0" smtClean="0"/>
              <a:t>) = (01100011)</a:t>
            </a:r>
            <a:endParaRPr lang="zh-CN" altLang="en-US" sz="2800"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0"/>
            <a:ext cx="8229600" cy="1143000"/>
          </a:xfrm>
        </p:spPr>
        <p:txBody>
          <a:bodyPr/>
          <a:lstStyle/>
          <a:p>
            <a:r>
              <a:rPr lang="en-US" altLang="zh-CN" dirty="0" smtClean="0"/>
              <a:t>AES</a:t>
            </a:r>
            <a:r>
              <a:rPr lang="zh-CN" altLang="en-US" dirty="0" smtClean="0"/>
              <a:t>算法</a:t>
            </a:r>
            <a:r>
              <a:rPr lang="en-US" altLang="zh-CN" dirty="0" smtClean="0"/>
              <a:t>S</a:t>
            </a:r>
            <a:r>
              <a:rPr lang="zh-CN" altLang="en-US" dirty="0" smtClean="0"/>
              <a:t>盒代替举例</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28596" y="1860848"/>
            <a:ext cx="8229600" cy="4997152"/>
          </a:xfrm>
        </p:spPr>
        <p:txBody>
          <a:bodyPr>
            <a:normAutofit/>
          </a:bodyPr>
          <a:lstStyle/>
          <a:p>
            <a:pPr lvl="1"/>
            <a:r>
              <a:rPr lang="zh-CN" altLang="en-US" sz="2400" dirty="0" smtClean="0"/>
              <a:t>根据</a:t>
            </a:r>
            <a:r>
              <a:rPr lang="en-US" altLang="zh-CN" sz="2400" dirty="0" smtClean="0"/>
              <a:t>b</a:t>
            </a:r>
            <a:r>
              <a:rPr lang="en-US" altLang="zh-CN" sz="2400" baseline="-25000" dirty="0" smtClean="0"/>
              <a:t>i</a:t>
            </a:r>
            <a:r>
              <a:rPr lang="en-US" altLang="zh-CN" sz="2400" dirty="0" smtClean="0"/>
              <a:t>=(a</a:t>
            </a:r>
            <a:r>
              <a:rPr lang="en-US" altLang="zh-CN" sz="2400" baseline="-25000" dirty="0" smtClean="0"/>
              <a:t>i</a:t>
            </a:r>
            <a:r>
              <a:rPr lang="en-US" altLang="zh-CN" sz="2400" dirty="0" smtClean="0"/>
              <a:t>+a</a:t>
            </a:r>
            <a:r>
              <a:rPr lang="en-US" altLang="zh-CN" sz="2400" baseline="-25000" dirty="0" smtClean="0"/>
              <a:t>i+4</a:t>
            </a:r>
            <a:r>
              <a:rPr lang="en-US" altLang="zh-CN" sz="2400" dirty="0" smtClean="0"/>
              <a:t>+a</a:t>
            </a:r>
            <a:r>
              <a:rPr lang="en-US" altLang="zh-CN" sz="2400" baseline="-25000" dirty="0" smtClean="0"/>
              <a:t>i+5</a:t>
            </a:r>
            <a:r>
              <a:rPr lang="en-US" altLang="zh-CN" sz="2400" dirty="0" smtClean="0"/>
              <a:t>+a</a:t>
            </a:r>
            <a:r>
              <a:rPr lang="en-US" altLang="zh-CN" sz="2400" baseline="-25000" dirty="0" smtClean="0"/>
              <a:t>i+6</a:t>
            </a:r>
            <a:r>
              <a:rPr lang="en-US" altLang="zh-CN" sz="2400" dirty="0" smtClean="0"/>
              <a:t>+a</a:t>
            </a:r>
            <a:r>
              <a:rPr lang="en-US" altLang="zh-CN" sz="2400" baseline="-25000" dirty="0" smtClean="0"/>
              <a:t>i+7</a:t>
            </a:r>
            <a:r>
              <a:rPr lang="en-US" altLang="zh-CN" sz="2400" dirty="0" smtClean="0"/>
              <a:t>+c</a:t>
            </a:r>
            <a:r>
              <a:rPr lang="en-US" altLang="zh-CN" sz="2400" baseline="-25000" dirty="0" smtClean="0"/>
              <a:t>i</a:t>
            </a:r>
            <a:r>
              <a:rPr lang="en-US" altLang="zh-CN" sz="2400" dirty="0" smtClean="0"/>
              <a:t>)  mod 2</a:t>
            </a:r>
            <a:r>
              <a:rPr lang="zh-CN" altLang="en-US" sz="2400" dirty="0" smtClean="0"/>
              <a:t>计算</a:t>
            </a:r>
            <a:endParaRPr lang="en-US" altLang="zh-CN" sz="2400" dirty="0" smtClean="0"/>
          </a:p>
          <a:p>
            <a:pPr lvl="1"/>
            <a:r>
              <a:rPr lang="en-US" altLang="zh-CN" sz="2400" dirty="0" smtClean="0"/>
              <a:t>b</a:t>
            </a:r>
            <a:r>
              <a:rPr lang="en-US" altLang="zh-CN" sz="2400" baseline="-25000" dirty="0" smtClean="0"/>
              <a:t>0</a:t>
            </a:r>
            <a:r>
              <a:rPr lang="en-US" altLang="zh-CN" sz="2400" dirty="0" smtClean="0"/>
              <a:t>=a</a:t>
            </a:r>
            <a:r>
              <a:rPr lang="en-US" altLang="zh-CN" sz="2400" baseline="-25000" dirty="0" smtClean="0"/>
              <a:t>0</a:t>
            </a:r>
            <a:r>
              <a:rPr lang="en-US" altLang="zh-CN" sz="2400" dirty="0" smtClean="0"/>
              <a:t>+a</a:t>
            </a:r>
            <a:r>
              <a:rPr lang="en-US" altLang="zh-CN" sz="2400" baseline="-25000" dirty="0" smtClean="0"/>
              <a:t>4</a:t>
            </a:r>
            <a:r>
              <a:rPr lang="en-US" altLang="zh-CN" sz="2400" dirty="0" smtClean="0"/>
              <a:t>+a</a:t>
            </a:r>
            <a:r>
              <a:rPr lang="en-US" altLang="zh-CN" sz="2400" baseline="-25000" dirty="0" smtClean="0"/>
              <a:t>5</a:t>
            </a:r>
            <a:r>
              <a:rPr lang="en-US" altLang="zh-CN" sz="2400" dirty="0" smtClean="0"/>
              <a:t>+a</a:t>
            </a:r>
            <a:r>
              <a:rPr lang="en-US" altLang="zh-CN" sz="2400" baseline="-25000" dirty="0" smtClean="0"/>
              <a:t>6</a:t>
            </a:r>
            <a:r>
              <a:rPr lang="en-US" altLang="zh-CN" sz="2400" dirty="0" smtClean="0"/>
              <a:t>+a</a:t>
            </a:r>
            <a:r>
              <a:rPr lang="en-US" altLang="zh-CN" sz="2400" baseline="-25000" dirty="0" smtClean="0"/>
              <a:t>7</a:t>
            </a:r>
            <a:r>
              <a:rPr lang="en-US" altLang="zh-CN" sz="2400" dirty="0" smtClean="0"/>
              <a:t>+c</a:t>
            </a:r>
            <a:r>
              <a:rPr lang="en-US" altLang="zh-CN" sz="2400" baseline="-25000" dirty="0" smtClean="0"/>
              <a:t>0</a:t>
            </a:r>
            <a:r>
              <a:rPr lang="en-US" altLang="zh-CN" sz="2400" dirty="0" smtClean="0"/>
              <a:t> = 0+0+0+1+1+1 mod 2 = 1</a:t>
            </a:r>
          </a:p>
          <a:p>
            <a:pPr lvl="1"/>
            <a:r>
              <a:rPr lang="en-US" altLang="zh-CN" sz="2400" dirty="0" smtClean="0"/>
              <a:t>b</a:t>
            </a:r>
            <a:r>
              <a:rPr lang="en-US" altLang="zh-CN" sz="2400" baseline="-25000" dirty="0" smtClean="0"/>
              <a:t>1</a:t>
            </a:r>
            <a:r>
              <a:rPr lang="en-US" altLang="zh-CN" sz="2400" dirty="0" smtClean="0"/>
              <a:t>=a</a:t>
            </a:r>
            <a:r>
              <a:rPr lang="en-US" altLang="zh-CN" sz="2400" baseline="-25000" dirty="0" smtClean="0"/>
              <a:t>1</a:t>
            </a:r>
            <a:r>
              <a:rPr lang="en-US" altLang="zh-CN" sz="2400" dirty="0" smtClean="0"/>
              <a:t>+a</a:t>
            </a:r>
            <a:r>
              <a:rPr lang="en-US" altLang="zh-CN" sz="2400" baseline="-25000" dirty="0" smtClean="0"/>
              <a:t>5</a:t>
            </a:r>
            <a:r>
              <a:rPr lang="en-US" altLang="zh-CN" sz="2400" dirty="0" smtClean="0"/>
              <a:t>+a</a:t>
            </a:r>
            <a:r>
              <a:rPr lang="en-US" altLang="zh-CN" sz="2400" baseline="-25000" dirty="0" smtClean="0"/>
              <a:t>6</a:t>
            </a:r>
            <a:r>
              <a:rPr lang="en-US" altLang="zh-CN" sz="2400" dirty="0" smtClean="0"/>
              <a:t>+a</a:t>
            </a:r>
            <a:r>
              <a:rPr lang="en-US" altLang="zh-CN" sz="2400" baseline="-25000" dirty="0" smtClean="0"/>
              <a:t>7</a:t>
            </a:r>
            <a:r>
              <a:rPr lang="en-US" altLang="zh-CN" sz="2400" dirty="0" smtClean="0"/>
              <a:t>+a</a:t>
            </a:r>
            <a:r>
              <a:rPr lang="en-US" altLang="zh-CN" sz="2400" baseline="-25000" dirty="0" smtClean="0"/>
              <a:t>0</a:t>
            </a:r>
            <a:r>
              <a:rPr lang="en-US" altLang="zh-CN" sz="2400" dirty="0" smtClean="0"/>
              <a:t>+c</a:t>
            </a:r>
            <a:r>
              <a:rPr lang="en-US" altLang="zh-CN" sz="2400" baseline="-25000" dirty="0" smtClean="0"/>
              <a:t>1</a:t>
            </a:r>
            <a:r>
              <a:rPr lang="en-US" altLang="zh-CN" sz="2400" dirty="0" smtClean="0"/>
              <a:t> = 1+0+1+1+0+1 mod 2 = 0</a:t>
            </a:r>
          </a:p>
          <a:p>
            <a:pPr lvl="1"/>
            <a:r>
              <a:rPr lang="en-US" altLang="zh-CN" sz="2400" dirty="0" smtClean="0"/>
              <a:t>b</a:t>
            </a:r>
            <a:r>
              <a:rPr lang="en-US" altLang="zh-CN" sz="2400" baseline="-25000" dirty="0" smtClean="0"/>
              <a:t>2</a:t>
            </a:r>
            <a:r>
              <a:rPr lang="en-US" altLang="zh-CN" sz="2400" dirty="0" smtClean="0"/>
              <a:t>=a</a:t>
            </a:r>
            <a:r>
              <a:rPr lang="en-US" altLang="zh-CN" sz="2400" baseline="-25000" dirty="0" smtClean="0"/>
              <a:t>2</a:t>
            </a:r>
            <a:r>
              <a:rPr lang="en-US" altLang="zh-CN" sz="2400" dirty="0" smtClean="0"/>
              <a:t>+a</a:t>
            </a:r>
            <a:r>
              <a:rPr lang="en-US" altLang="zh-CN" sz="2400" baseline="-25000" dirty="0" smtClean="0"/>
              <a:t>6</a:t>
            </a:r>
            <a:r>
              <a:rPr lang="en-US" altLang="zh-CN" sz="2400" dirty="0" smtClean="0"/>
              <a:t>+a</a:t>
            </a:r>
            <a:r>
              <a:rPr lang="en-US" altLang="zh-CN" sz="2400" baseline="-25000" dirty="0" smtClean="0"/>
              <a:t>7</a:t>
            </a:r>
            <a:r>
              <a:rPr lang="en-US" altLang="zh-CN" sz="2400" dirty="0" smtClean="0"/>
              <a:t>+a</a:t>
            </a:r>
            <a:r>
              <a:rPr lang="en-US" altLang="zh-CN" sz="2400" baseline="-25000" dirty="0" smtClean="0"/>
              <a:t>0</a:t>
            </a:r>
            <a:r>
              <a:rPr lang="en-US" altLang="zh-CN" sz="2400" dirty="0" smtClean="0"/>
              <a:t>+a</a:t>
            </a:r>
            <a:r>
              <a:rPr lang="en-US" altLang="zh-CN" sz="2400" baseline="-25000" dirty="0" smtClean="0"/>
              <a:t>1</a:t>
            </a:r>
            <a:r>
              <a:rPr lang="en-US" altLang="zh-CN" sz="2400" dirty="0" smtClean="0"/>
              <a:t>+c</a:t>
            </a:r>
            <a:r>
              <a:rPr lang="en-US" altLang="zh-CN" sz="2400" baseline="-25000" dirty="0" smtClean="0"/>
              <a:t>2</a:t>
            </a:r>
            <a:r>
              <a:rPr lang="en-US" altLang="zh-CN" sz="2400" dirty="0" smtClean="0"/>
              <a:t> = 0+1+1+0+1+0 mod 2 = 1</a:t>
            </a:r>
          </a:p>
          <a:p>
            <a:pPr lvl="1"/>
            <a:r>
              <a:rPr lang="en-US" altLang="zh-CN" sz="2400" dirty="0" smtClean="0"/>
              <a:t>b</a:t>
            </a:r>
            <a:r>
              <a:rPr lang="en-US" altLang="zh-CN" sz="2400" baseline="-25000" dirty="0" smtClean="0"/>
              <a:t>3</a:t>
            </a:r>
            <a:r>
              <a:rPr lang="en-US" altLang="zh-CN" sz="2400" dirty="0" smtClean="0"/>
              <a:t>=a</a:t>
            </a:r>
            <a:r>
              <a:rPr lang="en-US" altLang="zh-CN" sz="2400" baseline="-25000" dirty="0" smtClean="0"/>
              <a:t>3</a:t>
            </a:r>
            <a:r>
              <a:rPr lang="en-US" altLang="zh-CN" sz="2400" dirty="0" smtClean="0"/>
              <a:t>+a</a:t>
            </a:r>
            <a:r>
              <a:rPr lang="en-US" altLang="zh-CN" sz="2400" baseline="-25000" dirty="0" smtClean="0"/>
              <a:t>7</a:t>
            </a:r>
            <a:r>
              <a:rPr lang="en-US" altLang="zh-CN" sz="2400" dirty="0" smtClean="0"/>
              <a:t>+a</a:t>
            </a:r>
            <a:r>
              <a:rPr lang="en-US" altLang="zh-CN" sz="2400" baseline="-25000" dirty="0" smtClean="0"/>
              <a:t>0</a:t>
            </a:r>
            <a:r>
              <a:rPr lang="en-US" altLang="zh-CN" sz="2400" dirty="0" smtClean="0"/>
              <a:t>+a</a:t>
            </a:r>
            <a:r>
              <a:rPr lang="en-US" altLang="zh-CN" sz="2400" baseline="-25000" dirty="0" smtClean="0"/>
              <a:t>1</a:t>
            </a:r>
            <a:r>
              <a:rPr lang="en-US" altLang="zh-CN" sz="2400" dirty="0" smtClean="0"/>
              <a:t>+a</a:t>
            </a:r>
            <a:r>
              <a:rPr lang="en-US" altLang="zh-CN" sz="2400" baseline="-25000" dirty="0" smtClean="0"/>
              <a:t>2</a:t>
            </a:r>
            <a:r>
              <a:rPr lang="en-US" altLang="zh-CN" sz="2400" dirty="0" smtClean="0"/>
              <a:t>+c</a:t>
            </a:r>
            <a:r>
              <a:rPr lang="en-US" altLang="zh-CN" sz="2400" baseline="-25000" dirty="0" smtClean="0"/>
              <a:t>3</a:t>
            </a:r>
            <a:r>
              <a:rPr lang="en-US" altLang="zh-CN" sz="2400" dirty="0" smtClean="0"/>
              <a:t> = 1+1+0+1+0+0 mod 2 = 1</a:t>
            </a:r>
          </a:p>
          <a:p>
            <a:pPr lvl="1"/>
            <a:r>
              <a:rPr lang="en-US" altLang="zh-CN" sz="2400" dirty="0" smtClean="0"/>
              <a:t>b</a:t>
            </a:r>
            <a:r>
              <a:rPr lang="en-US" altLang="zh-CN" sz="2400" baseline="-25000" dirty="0" smtClean="0"/>
              <a:t>4</a:t>
            </a:r>
            <a:r>
              <a:rPr lang="en-US" altLang="zh-CN" sz="2400" dirty="0" smtClean="0"/>
              <a:t>=a</a:t>
            </a:r>
            <a:r>
              <a:rPr lang="en-US" altLang="zh-CN" sz="2400" baseline="-25000" dirty="0" smtClean="0"/>
              <a:t>4</a:t>
            </a:r>
            <a:r>
              <a:rPr lang="en-US" altLang="zh-CN" sz="2400" dirty="0" smtClean="0"/>
              <a:t>+a</a:t>
            </a:r>
            <a:r>
              <a:rPr lang="en-US" altLang="zh-CN" sz="2400" baseline="-25000" dirty="0" smtClean="0"/>
              <a:t>0</a:t>
            </a:r>
            <a:r>
              <a:rPr lang="en-US" altLang="zh-CN" sz="2400" dirty="0" smtClean="0"/>
              <a:t>+a</a:t>
            </a:r>
            <a:r>
              <a:rPr lang="en-US" altLang="zh-CN" sz="2400" baseline="-25000" dirty="0" smtClean="0"/>
              <a:t>1</a:t>
            </a:r>
            <a:r>
              <a:rPr lang="en-US" altLang="zh-CN" sz="2400" dirty="0" smtClean="0"/>
              <a:t>+a</a:t>
            </a:r>
            <a:r>
              <a:rPr lang="en-US" altLang="zh-CN" sz="2400" baseline="-25000" dirty="0" smtClean="0"/>
              <a:t>2</a:t>
            </a:r>
            <a:r>
              <a:rPr lang="en-US" altLang="zh-CN" sz="2400" dirty="0" smtClean="0"/>
              <a:t>+a</a:t>
            </a:r>
            <a:r>
              <a:rPr lang="en-US" altLang="zh-CN" sz="2400" baseline="-25000" dirty="0" smtClean="0"/>
              <a:t>3</a:t>
            </a:r>
            <a:r>
              <a:rPr lang="en-US" altLang="zh-CN" sz="2400" dirty="0" smtClean="0"/>
              <a:t>+c</a:t>
            </a:r>
            <a:r>
              <a:rPr lang="en-US" altLang="zh-CN" sz="2400" baseline="-25000" dirty="0" smtClean="0"/>
              <a:t>4</a:t>
            </a:r>
            <a:r>
              <a:rPr lang="en-US" altLang="zh-CN" sz="2400" dirty="0" smtClean="0"/>
              <a:t> = 0+0+1+0+1+0 mod 2 = 0</a:t>
            </a:r>
          </a:p>
          <a:p>
            <a:pPr lvl="1"/>
            <a:r>
              <a:rPr lang="en-US" altLang="zh-CN" sz="2400" dirty="0" smtClean="0"/>
              <a:t>b</a:t>
            </a:r>
            <a:r>
              <a:rPr lang="en-US" altLang="zh-CN" sz="2400" baseline="-25000" dirty="0" smtClean="0"/>
              <a:t>5</a:t>
            </a:r>
            <a:r>
              <a:rPr lang="en-US" altLang="zh-CN" sz="2400" dirty="0" smtClean="0"/>
              <a:t>=a</a:t>
            </a:r>
            <a:r>
              <a:rPr lang="en-US" altLang="zh-CN" sz="2400" baseline="-25000" dirty="0" smtClean="0"/>
              <a:t>5</a:t>
            </a:r>
            <a:r>
              <a:rPr lang="en-US" altLang="zh-CN" sz="2400" dirty="0" smtClean="0"/>
              <a:t>+a</a:t>
            </a:r>
            <a:r>
              <a:rPr lang="en-US" altLang="zh-CN" sz="2400" baseline="-25000" dirty="0" smtClean="0"/>
              <a:t>1</a:t>
            </a:r>
            <a:r>
              <a:rPr lang="en-US" altLang="zh-CN" sz="2400" dirty="0" smtClean="0"/>
              <a:t>+a</a:t>
            </a:r>
            <a:r>
              <a:rPr lang="en-US" altLang="zh-CN" sz="2400" baseline="-25000" dirty="0" smtClean="0"/>
              <a:t>2</a:t>
            </a:r>
            <a:r>
              <a:rPr lang="en-US" altLang="zh-CN" sz="2400" dirty="0" smtClean="0"/>
              <a:t>+a</a:t>
            </a:r>
            <a:r>
              <a:rPr lang="en-US" altLang="zh-CN" sz="2400" baseline="-25000" dirty="0" smtClean="0"/>
              <a:t>3</a:t>
            </a:r>
            <a:r>
              <a:rPr lang="en-US" altLang="zh-CN" sz="2400" dirty="0" smtClean="0"/>
              <a:t>+a</a:t>
            </a:r>
            <a:r>
              <a:rPr lang="en-US" altLang="zh-CN" sz="2400" baseline="-25000" dirty="0" smtClean="0"/>
              <a:t>4</a:t>
            </a:r>
            <a:r>
              <a:rPr lang="en-US" altLang="zh-CN" sz="2400" dirty="0" smtClean="0"/>
              <a:t>+c</a:t>
            </a:r>
            <a:r>
              <a:rPr lang="en-US" altLang="zh-CN" sz="2400" baseline="-25000" dirty="0" smtClean="0"/>
              <a:t>5</a:t>
            </a:r>
            <a:r>
              <a:rPr lang="en-US" altLang="zh-CN" sz="2400" dirty="0" smtClean="0"/>
              <a:t> = 0+1+0+1+0+1 mod 2 = 1</a:t>
            </a:r>
          </a:p>
          <a:p>
            <a:pPr lvl="1"/>
            <a:r>
              <a:rPr lang="en-US" altLang="zh-CN" sz="2400" dirty="0" smtClean="0"/>
              <a:t>b</a:t>
            </a:r>
            <a:r>
              <a:rPr lang="en-US" altLang="zh-CN" sz="2400" baseline="-25000" dirty="0" smtClean="0"/>
              <a:t>6</a:t>
            </a:r>
            <a:r>
              <a:rPr lang="en-US" altLang="zh-CN" sz="2400" dirty="0" smtClean="0"/>
              <a:t>=a</a:t>
            </a:r>
            <a:r>
              <a:rPr lang="en-US" altLang="zh-CN" sz="2400" baseline="-25000" dirty="0" smtClean="0"/>
              <a:t>6</a:t>
            </a:r>
            <a:r>
              <a:rPr lang="en-US" altLang="zh-CN" sz="2400" dirty="0" smtClean="0"/>
              <a:t>+a</a:t>
            </a:r>
            <a:r>
              <a:rPr lang="en-US" altLang="zh-CN" sz="2400" baseline="-25000" dirty="0" smtClean="0"/>
              <a:t>2</a:t>
            </a:r>
            <a:r>
              <a:rPr lang="en-US" altLang="zh-CN" sz="2400" dirty="0" smtClean="0"/>
              <a:t>+a</a:t>
            </a:r>
            <a:r>
              <a:rPr lang="en-US" altLang="zh-CN" sz="2400" baseline="-25000" dirty="0" smtClean="0"/>
              <a:t>3</a:t>
            </a:r>
            <a:r>
              <a:rPr lang="en-US" altLang="zh-CN" sz="2400" dirty="0" smtClean="0"/>
              <a:t>+a</a:t>
            </a:r>
            <a:r>
              <a:rPr lang="en-US" altLang="zh-CN" sz="2400" baseline="-25000" dirty="0" smtClean="0"/>
              <a:t>4</a:t>
            </a:r>
            <a:r>
              <a:rPr lang="en-US" altLang="zh-CN" sz="2400" dirty="0" smtClean="0"/>
              <a:t>+a</a:t>
            </a:r>
            <a:r>
              <a:rPr lang="en-US" altLang="zh-CN" sz="2400" baseline="-25000" dirty="0" smtClean="0"/>
              <a:t>5</a:t>
            </a:r>
            <a:r>
              <a:rPr lang="en-US" altLang="zh-CN" sz="2400" dirty="0" smtClean="0"/>
              <a:t>+c</a:t>
            </a:r>
            <a:r>
              <a:rPr lang="en-US" altLang="zh-CN" sz="2400" baseline="-25000" dirty="0" smtClean="0"/>
              <a:t>6</a:t>
            </a:r>
            <a:r>
              <a:rPr lang="en-US" altLang="zh-CN" sz="2400" dirty="0" smtClean="0"/>
              <a:t> = 1+0+1+0+0+1 mod 2 = 1</a:t>
            </a:r>
          </a:p>
          <a:p>
            <a:pPr lvl="1"/>
            <a:r>
              <a:rPr lang="en-US" altLang="zh-CN" sz="2400" dirty="0" smtClean="0"/>
              <a:t>b</a:t>
            </a:r>
            <a:r>
              <a:rPr lang="en-US" altLang="zh-CN" sz="2400" baseline="-25000" dirty="0" smtClean="0"/>
              <a:t>7</a:t>
            </a:r>
            <a:r>
              <a:rPr lang="en-US" altLang="zh-CN" sz="2400" dirty="0" smtClean="0"/>
              <a:t>=a</a:t>
            </a:r>
            <a:r>
              <a:rPr lang="en-US" altLang="zh-CN" sz="2400" baseline="-25000" dirty="0" smtClean="0"/>
              <a:t>7</a:t>
            </a:r>
            <a:r>
              <a:rPr lang="en-US" altLang="zh-CN" sz="2400" dirty="0" smtClean="0"/>
              <a:t>+a</a:t>
            </a:r>
            <a:r>
              <a:rPr lang="en-US" altLang="zh-CN" sz="2400" baseline="-25000" dirty="0" smtClean="0"/>
              <a:t>3</a:t>
            </a:r>
            <a:r>
              <a:rPr lang="en-US" altLang="zh-CN" sz="2400" dirty="0" smtClean="0"/>
              <a:t>+a</a:t>
            </a:r>
            <a:r>
              <a:rPr lang="en-US" altLang="zh-CN" sz="2400" baseline="-25000" dirty="0" smtClean="0"/>
              <a:t>4</a:t>
            </a:r>
            <a:r>
              <a:rPr lang="en-US" altLang="zh-CN" sz="2400" dirty="0" smtClean="0"/>
              <a:t>+a</a:t>
            </a:r>
            <a:r>
              <a:rPr lang="en-US" altLang="zh-CN" sz="2400" baseline="-25000" dirty="0" smtClean="0"/>
              <a:t>5</a:t>
            </a:r>
            <a:r>
              <a:rPr lang="en-US" altLang="zh-CN" sz="2400" dirty="0" smtClean="0"/>
              <a:t>+a</a:t>
            </a:r>
            <a:r>
              <a:rPr lang="en-US" altLang="zh-CN" sz="2400" baseline="-25000" dirty="0" smtClean="0"/>
              <a:t>6</a:t>
            </a:r>
            <a:r>
              <a:rPr lang="en-US" altLang="zh-CN" sz="2400" dirty="0" smtClean="0"/>
              <a:t>+c</a:t>
            </a:r>
            <a:r>
              <a:rPr lang="en-US" altLang="zh-CN" sz="2400" baseline="-25000" dirty="0" smtClean="0"/>
              <a:t>7</a:t>
            </a:r>
            <a:r>
              <a:rPr lang="en-US" altLang="zh-CN" sz="2400" dirty="0" smtClean="0"/>
              <a:t> = 1+1+0+0+1+0 mod 2 = 1</a:t>
            </a:r>
          </a:p>
          <a:p>
            <a:pPr lvl="1"/>
            <a:r>
              <a:rPr lang="zh-CN" altLang="en-US" sz="2400" dirty="0" smtClean="0"/>
              <a:t>因此输出为</a:t>
            </a:r>
            <a:r>
              <a:rPr lang="en-US" altLang="zh-CN" sz="2400" dirty="0" smtClean="0"/>
              <a:t>(b</a:t>
            </a:r>
            <a:r>
              <a:rPr lang="en-US" altLang="zh-CN" sz="2400" baseline="-25000" dirty="0" smtClean="0"/>
              <a:t>7</a:t>
            </a:r>
            <a:r>
              <a:rPr lang="en-US" altLang="zh-CN" sz="2400" dirty="0" smtClean="0"/>
              <a:t>b</a:t>
            </a:r>
            <a:r>
              <a:rPr lang="en-US" altLang="zh-CN" sz="2400" baseline="-25000" dirty="0" smtClean="0"/>
              <a:t>6</a:t>
            </a:r>
            <a:r>
              <a:rPr lang="en-US" altLang="zh-CN" sz="2400" dirty="0" smtClean="0"/>
              <a:t>b</a:t>
            </a:r>
            <a:r>
              <a:rPr lang="en-US" altLang="zh-CN" sz="2400" baseline="-25000" dirty="0" smtClean="0"/>
              <a:t>5</a:t>
            </a:r>
            <a:r>
              <a:rPr lang="en-US" altLang="zh-CN" sz="2400" dirty="0" smtClean="0"/>
              <a:t>b</a:t>
            </a:r>
            <a:r>
              <a:rPr lang="en-US" altLang="zh-CN" sz="2400" baseline="-25000" dirty="0" smtClean="0"/>
              <a:t>4</a:t>
            </a:r>
            <a:r>
              <a:rPr lang="en-US" altLang="zh-CN" sz="2400" dirty="0" smtClean="0"/>
              <a:t>b</a:t>
            </a:r>
            <a:r>
              <a:rPr lang="en-US" altLang="zh-CN" sz="2400" baseline="-25000" dirty="0" smtClean="0"/>
              <a:t>3</a:t>
            </a:r>
            <a:r>
              <a:rPr lang="en-US" altLang="zh-CN" sz="2400" dirty="0" smtClean="0"/>
              <a:t>b</a:t>
            </a:r>
            <a:r>
              <a:rPr lang="en-US" altLang="zh-CN" sz="2400" baseline="-25000" dirty="0" smtClean="0"/>
              <a:t>2</a:t>
            </a:r>
            <a:r>
              <a:rPr lang="en-US" altLang="zh-CN" sz="2400" dirty="0" smtClean="0"/>
              <a:t>b</a:t>
            </a:r>
            <a:r>
              <a:rPr lang="en-US" altLang="zh-CN" sz="2400" baseline="-25000" dirty="0" smtClean="0"/>
              <a:t>1</a:t>
            </a:r>
            <a:r>
              <a:rPr lang="en-US" altLang="zh-CN" sz="2400" dirty="0" smtClean="0"/>
              <a:t>b</a:t>
            </a:r>
            <a:r>
              <a:rPr lang="en-US" altLang="zh-CN" sz="2400" baseline="-25000" dirty="0" smtClean="0"/>
              <a:t>0</a:t>
            </a:r>
            <a:r>
              <a:rPr lang="en-US" altLang="zh-CN" sz="2400" dirty="0" smtClean="0"/>
              <a:t>)=(11101101)</a:t>
            </a:r>
            <a:r>
              <a:rPr lang="zh-CN" altLang="en-US" sz="2400" dirty="0" smtClean="0"/>
              <a:t>，十六进制数为</a:t>
            </a:r>
            <a:r>
              <a:rPr lang="en-US" altLang="zh-CN" sz="2400" dirty="0" smtClean="0"/>
              <a:t>ED</a:t>
            </a:r>
          </a:p>
          <a:p>
            <a:endParaRPr lang="zh-CN" altLang="en-US" sz="2800" dirty="0"/>
          </a:p>
        </p:txBody>
      </p:sp>
      <p:sp>
        <p:nvSpPr>
          <p:cNvPr id="4" name="内容占位符 2"/>
          <p:cNvSpPr txBox="1">
            <a:spLocks/>
          </p:cNvSpPr>
          <p:nvPr/>
        </p:nvSpPr>
        <p:spPr>
          <a:xfrm>
            <a:off x="428596" y="1071546"/>
            <a:ext cx="8229600" cy="857256"/>
          </a:xfrm>
          <a:prstGeom prst="rect">
            <a:avLst/>
          </a:prstGeom>
        </p:spPr>
        <p:txBody>
          <a:bodyPr vert="horz" rtlCol="0">
            <a:normAutofit lnSpcReduction="10000"/>
          </a:bodyPr>
          <a:lstStyle/>
          <a:p>
            <a:pPr marL="742950" marR="0" lvl="1" indent="-285750" algn="l" defTabSz="914400" rtl="0" eaLnBrk="1" fontAlgn="auto" latinLnBrk="0" hangingPunct="1">
              <a:lnSpc>
                <a:spcPct val="100000"/>
              </a:lnSpc>
              <a:spcBef>
                <a:spcPct val="20000"/>
              </a:spcBef>
              <a:spcAft>
                <a:spcPts val="0"/>
              </a:spcAft>
              <a:buClr>
                <a:schemeClr val="accent2"/>
              </a:buClr>
              <a:buSzPct val="50000"/>
              <a:buFont typeface="Wingdings 2"/>
              <a:buChar char="³"/>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7</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6</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5</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4</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3</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0</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FieldToBinary</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(z)=11001010</a:t>
            </a:r>
          </a:p>
          <a:p>
            <a:pPr marL="742950" marR="0" lvl="1" indent="-285750" algn="l" defTabSz="914400" rtl="0" eaLnBrk="1" fontAlgn="auto" latinLnBrk="0" hangingPunct="1">
              <a:lnSpc>
                <a:spcPct val="100000"/>
              </a:lnSpc>
              <a:spcBef>
                <a:spcPct val="20000"/>
              </a:spcBef>
              <a:spcAft>
                <a:spcPts val="0"/>
              </a:spcAft>
              <a:buClr>
                <a:schemeClr val="accent2"/>
              </a:buClr>
              <a:buSzPct val="50000"/>
              <a:buFont typeface="Wingdings 2"/>
              <a:buChar char="³"/>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(c</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7</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c</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6</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c</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5</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c</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4</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c</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3</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c</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c</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c</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0</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(01100011)</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课堂练习</a:t>
            </a:r>
            <a:endParaRPr lang="zh-CN" altLang="en-US"/>
          </a:p>
        </p:txBody>
      </p:sp>
      <p:sp>
        <p:nvSpPr>
          <p:cNvPr id="3" name="内容占位符 2"/>
          <p:cNvSpPr>
            <a:spLocks noGrp="1"/>
          </p:cNvSpPr>
          <p:nvPr>
            <p:ph idx="1"/>
          </p:nvPr>
        </p:nvSpPr>
        <p:spPr/>
        <p:txBody>
          <a:bodyPr/>
          <a:lstStyle/>
          <a:p>
            <a:r>
              <a:rPr lang="zh-CN" altLang="en-US" dirty="0" smtClean="0"/>
              <a:t>已知</a:t>
            </a:r>
            <a:r>
              <a:rPr lang="en-US" altLang="zh-CN" dirty="0" smtClean="0"/>
              <a:t>AES</a:t>
            </a:r>
            <a:r>
              <a:rPr lang="zh-CN" altLang="en-US" dirty="0" smtClean="0"/>
              <a:t>算法的</a:t>
            </a:r>
            <a:r>
              <a:rPr lang="en-US" altLang="zh-CN" dirty="0" smtClean="0"/>
              <a:t>S</a:t>
            </a:r>
            <a:r>
              <a:rPr lang="zh-CN" altLang="en-US" dirty="0" smtClean="0"/>
              <a:t>盒输入值为</a:t>
            </a:r>
            <a:r>
              <a:rPr lang="en-US" altLang="zh-CN" dirty="0" smtClean="0"/>
              <a:t>EA</a:t>
            </a:r>
            <a:r>
              <a:rPr lang="zh-CN" altLang="en-US" dirty="0" smtClean="0"/>
              <a:t>，根据</a:t>
            </a:r>
            <a:r>
              <a:rPr lang="en-US" altLang="zh-CN" dirty="0" err="1" smtClean="0"/>
              <a:t>SubBytes</a:t>
            </a:r>
            <a:r>
              <a:rPr lang="zh-CN" altLang="en-US" dirty="0" smtClean="0"/>
              <a:t>算法求其输出值</a:t>
            </a:r>
            <a:endParaRPr lang="zh-CN" altLang="en-US"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0"/>
            <a:ext cx="8229600" cy="1143000"/>
          </a:xfrm>
        </p:spPr>
        <p:txBody>
          <a:bodyPr/>
          <a:lstStyle/>
          <a:p>
            <a:r>
              <a:rPr lang="en-US" altLang="zh-CN" dirty="0" smtClean="0"/>
              <a:t>AES</a:t>
            </a:r>
            <a:r>
              <a:rPr lang="zh-CN" altLang="en-US" dirty="0" smtClean="0"/>
              <a:t>算法结构</a:t>
            </a:r>
            <a:endParaRPr lang="zh-CN" altLang="en-US" dirty="0"/>
          </a:p>
        </p:txBody>
      </p:sp>
      <p:grpSp>
        <p:nvGrpSpPr>
          <p:cNvPr id="3" name="组合 15"/>
          <p:cNvGrpSpPr/>
          <p:nvPr/>
        </p:nvGrpSpPr>
        <p:grpSpPr>
          <a:xfrm>
            <a:off x="3275856" y="2276872"/>
            <a:ext cx="2232248" cy="3240360"/>
            <a:chOff x="3347864" y="2708920"/>
            <a:chExt cx="2232248" cy="3240360"/>
          </a:xfrm>
        </p:grpSpPr>
        <p:sp>
          <p:nvSpPr>
            <p:cNvPr id="4" name="矩形 3"/>
            <p:cNvSpPr/>
            <p:nvPr/>
          </p:nvSpPr>
          <p:spPr>
            <a:xfrm>
              <a:off x="3347864" y="2708920"/>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输入状态</a:t>
              </a:r>
              <a:r>
                <a:rPr lang="en-US" altLang="zh-CN" smtClean="0">
                  <a:solidFill>
                    <a:schemeClr val="tx1"/>
                  </a:solidFill>
                </a:rPr>
                <a:t>w</a:t>
              </a:r>
              <a:r>
                <a:rPr lang="en-US" altLang="zh-CN" baseline="30000" smtClean="0">
                  <a:solidFill>
                    <a:schemeClr val="tx1"/>
                  </a:solidFill>
                </a:rPr>
                <a:t>i-1</a:t>
              </a:r>
              <a:r>
                <a:rPr lang="en-US" altLang="zh-CN" smtClean="0">
                  <a:solidFill>
                    <a:schemeClr val="tx1"/>
                  </a:solidFill>
                </a:rPr>
                <a:t>(128</a:t>
              </a:r>
              <a:r>
                <a:rPr lang="zh-CN" altLang="en-US" smtClean="0">
                  <a:solidFill>
                    <a:schemeClr val="tx1"/>
                  </a:solidFill>
                </a:rPr>
                <a:t>位</a:t>
              </a:r>
              <a:r>
                <a:rPr lang="en-US" altLang="zh-CN" smtClean="0">
                  <a:solidFill>
                    <a:schemeClr val="tx1"/>
                  </a:solidFill>
                </a:rPr>
                <a:t>)</a:t>
              </a:r>
              <a:endParaRPr lang="zh-CN" altLang="en-US" smtClean="0">
                <a:solidFill>
                  <a:schemeClr val="tx1"/>
                </a:solidFill>
              </a:endParaRPr>
            </a:p>
          </p:txBody>
        </p:sp>
        <p:sp>
          <p:nvSpPr>
            <p:cNvPr id="5" name="矩形 4"/>
            <p:cNvSpPr/>
            <p:nvPr/>
          </p:nvSpPr>
          <p:spPr>
            <a:xfrm>
              <a:off x="3347864" y="3861048"/>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行移位变换</a:t>
              </a:r>
            </a:p>
          </p:txBody>
        </p:sp>
        <p:cxnSp>
          <p:nvCxnSpPr>
            <p:cNvPr id="6" name="直接箭头连接符 5"/>
            <p:cNvCxnSpPr/>
            <p:nvPr/>
          </p:nvCxnSpPr>
          <p:spPr>
            <a:xfrm>
              <a:off x="4463988" y="3068960"/>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347864" y="5589240"/>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输出状态</a:t>
              </a:r>
              <a:r>
                <a:rPr lang="en-US" altLang="zh-CN" smtClean="0">
                  <a:solidFill>
                    <a:schemeClr val="tx1"/>
                  </a:solidFill>
                </a:rPr>
                <a:t>w</a:t>
              </a:r>
              <a:r>
                <a:rPr lang="en-US" altLang="zh-CN" baseline="30000" smtClean="0">
                  <a:solidFill>
                    <a:schemeClr val="tx1"/>
                  </a:solidFill>
                </a:rPr>
                <a:t>i</a:t>
              </a:r>
              <a:r>
                <a:rPr lang="en-US" altLang="zh-CN" smtClean="0">
                  <a:solidFill>
                    <a:schemeClr val="tx1"/>
                  </a:solidFill>
                </a:rPr>
                <a:t>(128</a:t>
              </a:r>
              <a:r>
                <a:rPr lang="zh-CN" altLang="en-US" smtClean="0">
                  <a:solidFill>
                    <a:schemeClr val="tx1"/>
                  </a:solidFill>
                </a:rPr>
                <a:t>位</a:t>
              </a:r>
              <a:r>
                <a:rPr lang="en-US" altLang="zh-CN" smtClean="0">
                  <a:solidFill>
                    <a:schemeClr val="tx1"/>
                  </a:solidFill>
                </a:rPr>
                <a:t>)</a:t>
              </a:r>
              <a:endParaRPr lang="zh-CN" altLang="en-US" baseline="30000" smtClean="0">
                <a:solidFill>
                  <a:schemeClr val="tx1"/>
                </a:solidFill>
              </a:endParaRPr>
            </a:p>
          </p:txBody>
        </p:sp>
        <p:cxnSp>
          <p:nvCxnSpPr>
            <p:cNvPr id="8" name="直接箭头连接符 7"/>
            <p:cNvCxnSpPr/>
            <p:nvPr/>
          </p:nvCxnSpPr>
          <p:spPr>
            <a:xfrm>
              <a:off x="4463988" y="5373216"/>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463988" y="3645024"/>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347864" y="3284984"/>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a:t>
              </a:r>
              <a:r>
                <a:rPr lang="zh-CN" altLang="en-US" dirty="0" smtClean="0">
                  <a:solidFill>
                    <a:schemeClr val="tx1"/>
                  </a:solidFill>
                </a:rPr>
                <a:t>盒代换</a:t>
              </a:r>
            </a:p>
          </p:txBody>
        </p:sp>
        <p:sp>
          <p:nvSpPr>
            <p:cNvPr id="11" name="矩形 10"/>
            <p:cNvSpPr/>
            <p:nvPr/>
          </p:nvSpPr>
          <p:spPr>
            <a:xfrm>
              <a:off x="3347864" y="4437112"/>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列混合变换</a:t>
              </a:r>
            </a:p>
          </p:txBody>
        </p:sp>
        <p:cxnSp>
          <p:nvCxnSpPr>
            <p:cNvPr id="12" name="直接箭头连接符 11"/>
            <p:cNvCxnSpPr/>
            <p:nvPr/>
          </p:nvCxnSpPr>
          <p:spPr>
            <a:xfrm>
              <a:off x="4463988" y="4221088"/>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347864" y="5013176"/>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与轮密钥异或</a:t>
              </a:r>
            </a:p>
          </p:txBody>
        </p:sp>
        <p:cxnSp>
          <p:nvCxnSpPr>
            <p:cNvPr id="14" name="直接箭头连接符 13"/>
            <p:cNvCxnSpPr/>
            <p:nvPr/>
          </p:nvCxnSpPr>
          <p:spPr>
            <a:xfrm>
              <a:off x="4463988" y="4797152"/>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内容占位符 2"/>
          <p:cNvSpPr>
            <a:spLocks noGrp="1"/>
          </p:cNvSpPr>
          <p:nvPr>
            <p:ph idx="1"/>
          </p:nvPr>
        </p:nvSpPr>
        <p:spPr>
          <a:xfrm>
            <a:off x="457200" y="1600201"/>
            <a:ext cx="8229600" cy="542916"/>
          </a:xfrm>
        </p:spPr>
        <p:txBody>
          <a:bodyPr>
            <a:normAutofit lnSpcReduction="10000"/>
          </a:bodyPr>
          <a:lstStyle/>
          <a:p>
            <a:r>
              <a:rPr lang="zh-CN" altLang="en-US" dirty="0" smtClean="0"/>
              <a:t>一轮迭代过程</a:t>
            </a:r>
            <a:endParaRPr lang="zh-CN" altLang="en-US" dirty="0"/>
          </a:p>
        </p:txBody>
      </p:sp>
      <p:sp>
        <p:nvSpPr>
          <p:cNvPr id="17" name="矩形 16"/>
          <p:cNvSpPr/>
          <p:nvPr/>
        </p:nvSpPr>
        <p:spPr>
          <a:xfrm>
            <a:off x="3275856" y="3429000"/>
            <a:ext cx="2232248" cy="360040"/>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AES</a:t>
            </a:r>
            <a:r>
              <a:rPr lang="zh-CN" altLang="en-US" smtClean="0"/>
              <a:t>行移位变换</a:t>
            </a:r>
            <a:endParaRPr lang="zh-CN" altLang="en-US"/>
          </a:p>
        </p:txBody>
      </p:sp>
      <p:sp>
        <p:nvSpPr>
          <p:cNvPr id="3" name="内容占位符 2"/>
          <p:cNvSpPr>
            <a:spLocks noGrp="1"/>
          </p:cNvSpPr>
          <p:nvPr>
            <p:ph idx="1"/>
          </p:nvPr>
        </p:nvSpPr>
        <p:spPr/>
        <p:txBody>
          <a:bodyPr/>
          <a:lstStyle/>
          <a:p>
            <a:r>
              <a:rPr lang="zh-CN" altLang="en-US" smtClean="0"/>
              <a:t>对状态矩阵的每一行进行循环左移操作，第</a:t>
            </a:r>
            <a:r>
              <a:rPr lang="en-US" altLang="zh-CN" smtClean="0"/>
              <a:t>i</a:t>
            </a:r>
            <a:r>
              <a:rPr lang="zh-CN" altLang="en-US" smtClean="0"/>
              <a:t>行循环左移</a:t>
            </a:r>
            <a:r>
              <a:rPr lang="en-US" altLang="zh-CN" smtClean="0"/>
              <a:t>i-1</a:t>
            </a:r>
            <a:r>
              <a:rPr lang="zh-CN" altLang="en-US" smtClean="0"/>
              <a:t>个字节，具体操作如下</a:t>
            </a:r>
            <a:endParaRPr lang="zh-CN" altLang="en-US"/>
          </a:p>
        </p:txBody>
      </p:sp>
      <p:graphicFrame>
        <p:nvGraphicFramePr>
          <p:cNvPr id="4" name="表格 3"/>
          <p:cNvGraphicFramePr>
            <a:graphicFrameLocks noGrp="1"/>
          </p:cNvGraphicFramePr>
          <p:nvPr/>
        </p:nvGraphicFramePr>
        <p:xfrm>
          <a:off x="1547664" y="3140968"/>
          <a:ext cx="2376264" cy="2232248"/>
        </p:xfrm>
        <a:graphic>
          <a:graphicData uri="http://schemas.openxmlformats.org/drawingml/2006/table">
            <a:tbl>
              <a:tblPr firstRow="1" bandRow="1">
                <a:tableStyleId>{5940675A-B579-460E-94D1-54222C63F5DA}</a:tableStyleId>
              </a:tblPr>
              <a:tblGrid>
                <a:gridCol w="594066"/>
                <a:gridCol w="594066"/>
                <a:gridCol w="594066"/>
                <a:gridCol w="594066"/>
              </a:tblGrid>
              <a:tr h="558062">
                <a:tc>
                  <a:txBody>
                    <a:bodyPr/>
                    <a:lstStyle/>
                    <a:p>
                      <a:r>
                        <a:rPr lang="en-US" altLang="zh-CN" sz="2000" smtClean="0"/>
                        <a:t>S</a:t>
                      </a:r>
                      <a:r>
                        <a:rPr lang="en-US" altLang="zh-CN" sz="2000" baseline="-25000" smtClean="0"/>
                        <a:t>0,0</a:t>
                      </a:r>
                      <a:endParaRPr lang="zh-CN" altLang="en-US" sz="2000" baseline="-25000"/>
                    </a:p>
                  </a:txBody>
                  <a:tcPr anchor="ctr" anchorCtr="1"/>
                </a:tc>
                <a:tc>
                  <a:txBody>
                    <a:bodyPr/>
                    <a:lstStyle/>
                    <a:p>
                      <a:r>
                        <a:rPr lang="en-US" altLang="zh-CN" sz="2000" smtClean="0"/>
                        <a:t>S</a:t>
                      </a:r>
                      <a:r>
                        <a:rPr lang="en-US" altLang="zh-CN" sz="2000" baseline="-25000" smtClean="0"/>
                        <a:t>0,1</a:t>
                      </a:r>
                      <a:endParaRPr lang="zh-CN" altLang="en-US" sz="2000" baseline="-25000"/>
                    </a:p>
                  </a:txBody>
                  <a:tcPr anchor="ctr" anchorCtr="1"/>
                </a:tc>
                <a:tc>
                  <a:txBody>
                    <a:bodyPr/>
                    <a:lstStyle/>
                    <a:p>
                      <a:r>
                        <a:rPr lang="en-US" altLang="zh-CN" sz="2000" smtClean="0"/>
                        <a:t>S</a:t>
                      </a:r>
                      <a:r>
                        <a:rPr lang="en-US" altLang="zh-CN" sz="2000" baseline="-25000" smtClean="0"/>
                        <a:t>0,2</a:t>
                      </a:r>
                      <a:endParaRPr lang="zh-CN" altLang="en-US" sz="2000" baseline="-25000"/>
                    </a:p>
                  </a:txBody>
                  <a:tcPr anchor="ctr" anchorCtr="1"/>
                </a:tc>
                <a:tc>
                  <a:txBody>
                    <a:bodyPr/>
                    <a:lstStyle/>
                    <a:p>
                      <a:r>
                        <a:rPr lang="en-US" altLang="zh-CN" sz="2000" smtClean="0"/>
                        <a:t>S</a:t>
                      </a:r>
                      <a:r>
                        <a:rPr lang="en-US" altLang="zh-CN" sz="2000" baseline="-25000" smtClean="0"/>
                        <a:t>0,3</a:t>
                      </a:r>
                      <a:endParaRPr lang="zh-CN" altLang="en-US" sz="2000" baseline="-25000"/>
                    </a:p>
                  </a:txBody>
                  <a:tcPr anchor="ctr" anchorCtr="1"/>
                </a:tc>
              </a:tr>
              <a:tr h="558062">
                <a:tc>
                  <a:txBody>
                    <a:bodyPr/>
                    <a:lstStyle/>
                    <a:p>
                      <a:r>
                        <a:rPr lang="en-US" altLang="zh-CN" sz="2000" smtClean="0"/>
                        <a:t>S</a:t>
                      </a:r>
                      <a:r>
                        <a:rPr lang="en-US" altLang="zh-CN" sz="2000" baseline="-25000" smtClean="0"/>
                        <a:t>1,0</a:t>
                      </a:r>
                      <a:endParaRPr lang="zh-CN" altLang="en-US" sz="2000" baseline="-25000"/>
                    </a:p>
                  </a:txBody>
                  <a:tcPr anchor="ctr" anchorCtr="1"/>
                </a:tc>
                <a:tc>
                  <a:txBody>
                    <a:bodyPr/>
                    <a:lstStyle/>
                    <a:p>
                      <a:r>
                        <a:rPr lang="en-US" altLang="zh-CN" sz="2000" smtClean="0"/>
                        <a:t>S</a:t>
                      </a:r>
                      <a:r>
                        <a:rPr lang="en-US" altLang="zh-CN" sz="2000" baseline="-25000" smtClean="0"/>
                        <a:t>1,1</a:t>
                      </a:r>
                      <a:endParaRPr lang="zh-CN" altLang="en-US" sz="2000" baseline="-25000"/>
                    </a:p>
                  </a:txBody>
                  <a:tcPr anchor="ctr" anchorCtr="1"/>
                </a:tc>
                <a:tc>
                  <a:txBody>
                    <a:bodyPr/>
                    <a:lstStyle/>
                    <a:p>
                      <a:r>
                        <a:rPr lang="en-US" altLang="zh-CN" sz="2000" smtClean="0"/>
                        <a:t>S</a:t>
                      </a:r>
                      <a:r>
                        <a:rPr lang="en-US" altLang="zh-CN" sz="2000" baseline="-25000" smtClean="0"/>
                        <a:t>1,2</a:t>
                      </a:r>
                      <a:endParaRPr lang="zh-CN" altLang="en-US" sz="2000" baseline="-25000"/>
                    </a:p>
                  </a:txBody>
                  <a:tcPr anchor="ctr" anchorCtr="1"/>
                </a:tc>
                <a:tc>
                  <a:txBody>
                    <a:bodyPr/>
                    <a:lstStyle/>
                    <a:p>
                      <a:r>
                        <a:rPr lang="en-US" altLang="zh-CN" sz="2000" smtClean="0"/>
                        <a:t>S</a:t>
                      </a:r>
                      <a:r>
                        <a:rPr lang="en-US" altLang="zh-CN" sz="2000" baseline="-25000" smtClean="0"/>
                        <a:t>1,3</a:t>
                      </a:r>
                      <a:endParaRPr lang="zh-CN" altLang="en-US" sz="2000" baseline="-25000"/>
                    </a:p>
                  </a:txBody>
                  <a:tcPr anchor="ctr" anchorCtr="1"/>
                </a:tc>
              </a:tr>
              <a:tr h="558062">
                <a:tc>
                  <a:txBody>
                    <a:bodyPr/>
                    <a:lstStyle/>
                    <a:p>
                      <a:r>
                        <a:rPr lang="en-US" altLang="zh-CN" sz="2000" smtClean="0"/>
                        <a:t>S</a:t>
                      </a:r>
                      <a:r>
                        <a:rPr lang="en-US" altLang="zh-CN" sz="2000" baseline="-25000" smtClean="0"/>
                        <a:t>2,0</a:t>
                      </a:r>
                      <a:endParaRPr lang="zh-CN" altLang="en-US" sz="2000" baseline="-25000"/>
                    </a:p>
                  </a:txBody>
                  <a:tcPr anchor="ctr" anchorCtr="1"/>
                </a:tc>
                <a:tc>
                  <a:txBody>
                    <a:bodyPr/>
                    <a:lstStyle/>
                    <a:p>
                      <a:r>
                        <a:rPr lang="en-US" altLang="zh-CN" sz="2000" smtClean="0"/>
                        <a:t>S</a:t>
                      </a:r>
                      <a:r>
                        <a:rPr lang="en-US" altLang="zh-CN" sz="2000" baseline="-25000" smtClean="0"/>
                        <a:t>2,1</a:t>
                      </a:r>
                      <a:endParaRPr lang="zh-CN" altLang="en-US" sz="2000" baseline="-25000"/>
                    </a:p>
                  </a:txBody>
                  <a:tcPr anchor="ctr" anchorCtr="1"/>
                </a:tc>
                <a:tc>
                  <a:txBody>
                    <a:bodyPr/>
                    <a:lstStyle/>
                    <a:p>
                      <a:r>
                        <a:rPr lang="en-US" altLang="zh-CN" sz="2000" smtClean="0"/>
                        <a:t>S</a:t>
                      </a:r>
                      <a:r>
                        <a:rPr lang="en-US" altLang="zh-CN" sz="2000" baseline="-25000" smtClean="0"/>
                        <a:t>2,2</a:t>
                      </a:r>
                      <a:endParaRPr lang="zh-CN" altLang="en-US" sz="2000" baseline="-25000"/>
                    </a:p>
                  </a:txBody>
                  <a:tcPr anchor="ctr" anchorCtr="1"/>
                </a:tc>
                <a:tc>
                  <a:txBody>
                    <a:bodyPr/>
                    <a:lstStyle/>
                    <a:p>
                      <a:r>
                        <a:rPr lang="en-US" altLang="zh-CN" sz="2000" smtClean="0"/>
                        <a:t>S</a:t>
                      </a:r>
                      <a:r>
                        <a:rPr lang="en-US" altLang="zh-CN" sz="2000" baseline="-25000" smtClean="0"/>
                        <a:t>2,3</a:t>
                      </a:r>
                      <a:endParaRPr lang="zh-CN" altLang="en-US" sz="2000" baseline="-25000"/>
                    </a:p>
                  </a:txBody>
                  <a:tcPr anchor="ctr" anchorCtr="1"/>
                </a:tc>
              </a:tr>
              <a:tr h="558062">
                <a:tc>
                  <a:txBody>
                    <a:bodyPr/>
                    <a:lstStyle/>
                    <a:p>
                      <a:r>
                        <a:rPr lang="en-US" altLang="zh-CN" sz="2000" smtClean="0"/>
                        <a:t>S</a:t>
                      </a:r>
                      <a:r>
                        <a:rPr lang="en-US" altLang="zh-CN" sz="2000" baseline="-25000" smtClean="0"/>
                        <a:t>3,0</a:t>
                      </a:r>
                      <a:endParaRPr lang="zh-CN" altLang="en-US" sz="2000" baseline="-25000"/>
                    </a:p>
                  </a:txBody>
                  <a:tcPr anchor="ctr" anchorCtr="1"/>
                </a:tc>
                <a:tc>
                  <a:txBody>
                    <a:bodyPr/>
                    <a:lstStyle/>
                    <a:p>
                      <a:r>
                        <a:rPr lang="en-US" altLang="zh-CN" sz="2000" smtClean="0"/>
                        <a:t>S</a:t>
                      </a:r>
                      <a:r>
                        <a:rPr lang="en-US" altLang="zh-CN" sz="2000" baseline="-25000" smtClean="0"/>
                        <a:t>3,1</a:t>
                      </a:r>
                      <a:endParaRPr lang="zh-CN" altLang="en-US" sz="2000" baseline="-25000"/>
                    </a:p>
                  </a:txBody>
                  <a:tcPr anchor="ctr" anchorCtr="1"/>
                </a:tc>
                <a:tc>
                  <a:txBody>
                    <a:bodyPr/>
                    <a:lstStyle/>
                    <a:p>
                      <a:r>
                        <a:rPr lang="en-US" altLang="zh-CN" sz="2000" smtClean="0"/>
                        <a:t>S</a:t>
                      </a:r>
                      <a:r>
                        <a:rPr lang="en-US" altLang="zh-CN" sz="2000" baseline="-25000" smtClean="0"/>
                        <a:t>3,2</a:t>
                      </a:r>
                      <a:endParaRPr lang="zh-CN" altLang="en-US" sz="2000" baseline="-25000"/>
                    </a:p>
                  </a:txBody>
                  <a:tcPr anchor="ctr" anchorCtr="1"/>
                </a:tc>
                <a:tc>
                  <a:txBody>
                    <a:bodyPr/>
                    <a:lstStyle/>
                    <a:p>
                      <a:r>
                        <a:rPr lang="en-US" altLang="zh-CN" sz="2000" smtClean="0"/>
                        <a:t>S</a:t>
                      </a:r>
                      <a:r>
                        <a:rPr lang="en-US" altLang="zh-CN" sz="2000" baseline="-25000" smtClean="0"/>
                        <a:t>3,3</a:t>
                      </a:r>
                      <a:endParaRPr lang="zh-CN" altLang="en-US" sz="2000" baseline="-25000"/>
                    </a:p>
                  </a:txBody>
                  <a:tcPr anchor="ctr" anchorCtr="1"/>
                </a:tc>
              </a:tr>
            </a:tbl>
          </a:graphicData>
        </a:graphic>
      </p:graphicFrame>
      <p:graphicFrame>
        <p:nvGraphicFramePr>
          <p:cNvPr id="5" name="表格 4"/>
          <p:cNvGraphicFramePr>
            <a:graphicFrameLocks noGrp="1"/>
          </p:cNvGraphicFramePr>
          <p:nvPr/>
        </p:nvGraphicFramePr>
        <p:xfrm>
          <a:off x="5076056" y="3140968"/>
          <a:ext cx="2376264" cy="2232248"/>
        </p:xfrm>
        <a:graphic>
          <a:graphicData uri="http://schemas.openxmlformats.org/drawingml/2006/table">
            <a:tbl>
              <a:tblPr firstRow="1" bandRow="1">
                <a:tableStyleId>{5940675A-B579-460E-94D1-54222C63F5DA}</a:tableStyleId>
              </a:tblPr>
              <a:tblGrid>
                <a:gridCol w="594066"/>
                <a:gridCol w="594066"/>
                <a:gridCol w="594066"/>
                <a:gridCol w="594066"/>
              </a:tblGrid>
              <a:tr h="558062">
                <a:tc>
                  <a:txBody>
                    <a:bodyPr/>
                    <a:lstStyle/>
                    <a:p>
                      <a:r>
                        <a:rPr lang="en-US" altLang="zh-CN" sz="2000" smtClean="0"/>
                        <a:t>S</a:t>
                      </a:r>
                      <a:r>
                        <a:rPr lang="en-US" altLang="zh-CN" sz="2000" baseline="-25000" smtClean="0"/>
                        <a:t>0,0</a:t>
                      </a:r>
                      <a:endParaRPr lang="zh-CN" altLang="en-US" sz="2000" baseline="-25000"/>
                    </a:p>
                  </a:txBody>
                  <a:tcPr anchor="ctr" anchorCtr="1"/>
                </a:tc>
                <a:tc>
                  <a:txBody>
                    <a:bodyPr/>
                    <a:lstStyle/>
                    <a:p>
                      <a:r>
                        <a:rPr lang="en-US" altLang="zh-CN" sz="2000" smtClean="0"/>
                        <a:t>S</a:t>
                      </a:r>
                      <a:r>
                        <a:rPr lang="en-US" altLang="zh-CN" sz="2000" baseline="-25000" smtClean="0"/>
                        <a:t>0,1</a:t>
                      </a:r>
                      <a:endParaRPr lang="zh-CN" altLang="en-US" sz="2000" baseline="-25000"/>
                    </a:p>
                  </a:txBody>
                  <a:tcPr anchor="ctr" anchorCtr="1"/>
                </a:tc>
                <a:tc>
                  <a:txBody>
                    <a:bodyPr/>
                    <a:lstStyle/>
                    <a:p>
                      <a:r>
                        <a:rPr lang="en-US" altLang="zh-CN" sz="2000" smtClean="0"/>
                        <a:t>S</a:t>
                      </a:r>
                      <a:r>
                        <a:rPr lang="en-US" altLang="zh-CN" sz="2000" baseline="-25000" smtClean="0"/>
                        <a:t>0,2</a:t>
                      </a:r>
                      <a:endParaRPr lang="zh-CN" altLang="en-US" sz="2000" baseline="-25000"/>
                    </a:p>
                  </a:txBody>
                  <a:tcPr anchor="ctr" anchorCtr="1"/>
                </a:tc>
                <a:tc>
                  <a:txBody>
                    <a:bodyPr/>
                    <a:lstStyle/>
                    <a:p>
                      <a:r>
                        <a:rPr lang="en-US" altLang="zh-CN" sz="2000" smtClean="0"/>
                        <a:t>S</a:t>
                      </a:r>
                      <a:r>
                        <a:rPr lang="en-US" altLang="zh-CN" sz="2000" baseline="-25000" smtClean="0"/>
                        <a:t>0,3</a:t>
                      </a:r>
                      <a:endParaRPr lang="zh-CN" altLang="en-US" sz="2000" baseline="-25000"/>
                    </a:p>
                  </a:txBody>
                  <a:tcPr anchor="ctr" anchorCtr="1"/>
                </a:tc>
              </a:tr>
              <a:tr h="558062">
                <a:tc>
                  <a:txBody>
                    <a:bodyPr/>
                    <a:lstStyle/>
                    <a:p>
                      <a:r>
                        <a:rPr lang="en-US" altLang="zh-CN" sz="2000" smtClean="0"/>
                        <a:t>S</a:t>
                      </a:r>
                      <a:r>
                        <a:rPr lang="en-US" altLang="zh-CN" sz="2000" baseline="-25000" smtClean="0"/>
                        <a:t>1,1</a:t>
                      </a:r>
                      <a:endParaRPr lang="zh-CN" altLang="en-US" sz="2000" baseline="-25000"/>
                    </a:p>
                  </a:txBody>
                  <a:tcPr anchor="ctr" anchorCtr="1"/>
                </a:tc>
                <a:tc>
                  <a:txBody>
                    <a:bodyPr/>
                    <a:lstStyle/>
                    <a:p>
                      <a:r>
                        <a:rPr lang="en-US" altLang="zh-CN" sz="2000" smtClean="0"/>
                        <a:t>S</a:t>
                      </a:r>
                      <a:r>
                        <a:rPr lang="en-US" altLang="zh-CN" sz="2000" baseline="-25000" smtClean="0"/>
                        <a:t>1,2</a:t>
                      </a:r>
                      <a:endParaRPr lang="zh-CN" altLang="en-US" sz="2000" baseline="-25000"/>
                    </a:p>
                  </a:txBody>
                  <a:tcPr anchor="ctr" anchorCtr="1"/>
                </a:tc>
                <a:tc>
                  <a:txBody>
                    <a:bodyPr/>
                    <a:lstStyle/>
                    <a:p>
                      <a:r>
                        <a:rPr lang="en-US" altLang="zh-CN" sz="2000" smtClean="0"/>
                        <a:t>S</a:t>
                      </a:r>
                      <a:r>
                        <a:rPr lang="en-US" altLang="zh-CN" sz="2000" baseline="-25000" smtClean="0"/>
                        <a:t>1,3</a:t>
                      </a:r>
                      <a:endParaRPr lang="zh-CN" altLang="en-US" sz="2000" baseline="-25000"/>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smtClean="0"/>
                        <a:t>S</a:t>
                      </a:r>
                      <a:r>
                        <a:rPr lang="en-US" altLang="zh-CN" sz="2000" baseline="-25000" smtClean="0"/>
                        <a:t>1,0</a:t>
                      </a:r>
                      <a:endParaRPr lang="zh-CN" altLang="en-US" sz="2000" baseline="-25000" smtClean="0"/>
                    </a:p>
                  </a:txBody>
                  <a:tcPr anchor="ctr" anchorCtr="1"/>
                </a:tc>
              </a:tr>
              <a:tr h="558062">
                <a:tc>
                  <a:txBody>
                    <a:bodyPr/>
                    <a:lstStyle/>
                    <a:p>
                      <a:r>
                        <a:rPr lang="en-US" altLang="zh-CN" sz="2000" smtClean="0"/>
                        <a:t>S</a:t>
                      </a:r>
                      <a:r>
                        <a:rPr lang="en-US" altLang="zh-CN" sz="2000" baseline="-25000" smtClean="0"/>
                        <a:t>2,2</a:t>
                      </a:r>
                      <a:endParaRPr lang="zh-CN" altLang="en-US" sz="2000" baseline="-25000"/>
                    </a:p>
                  </a:txBody>
                  <a:tcPr anchor="ctr" anchorCtr="1"/>
                </a:tc>
                <a:tc>
                  <a:txBody>
                    <a:bodyPr/>
                    <a:lstStyle/>
                    <a:p>
                      <a:r>
                        <a:rPr lang="en-US" altLang="zh-CN" sz="2000" smtClean="0"/>
                        <a:t>S</a:t>
                      </a:r>
                      <a:r>
                        <a:rPr lang="en-US" altLang="zh-CN" sz="2000" baseline="-25000" smtClean="0"/>
                        <a:t>2,3</a:t>
                      </a:r>
                      <a:endParaRPr lang="zh-CN" altLang="en-US" sz="2000" baseline="-25000"/>
                    </a:p>
                  </a:txBody>
                  <a:tcPr anchor="ctr" anchorCtr="1"/>
                </a:tc>
                <a:tc>
                  <a:txBody>
                    <a:bodyPr/>
                    <a:lstStyle/>
                    <a:p>
                      <a:r>
                        <a:rPr lang="en-US" altLang="zh-CN" sz="2000" smtClean="0"/>
                        <a:t>S</a:t>
                      </a:r>
                      <a:r>
                        <a:rPr lang="en-US" altLang="zh-CN" sz="2000" baseline="-25000" smtClean="0"/>
                        <a:t>2,0</a:t>
                      </a:r>
                      <a:endParaRPr lang="zh-CN" altLang="en-US" sz="2000" baseline="-25000"/>
                    </a:p>
                  </a:txBody>
                  <a:tcPr anchor="ctr" anchorCtr="1"/>
                </a:tc>
                <a:tc>
                  <a:txBody>
                    <a:bodyPr/>
                    <a:lstStyle/>
                    <a:p>
                      <a:r>
                        <a:rPr lang="en-US" altLang="zh-CN" sz="2000" smtClean="0"/>
                        <a:t>S</a:t>
                      </a:r>
                      <a:r>
                        <a:rPr lang="en-US" altLang="zh-CN" sz="2000" baseline="-25000" smtClean="0"/>
                        <a:t>2,1</a:t>
                      </a:r>
                      <a:endParaRPr lang="zh-CN" altLang="en-US" sz="2000" baseline="-25000"/>
                    </a:p>
                  </a:txBody>
                  <a:tcPr anchor="ctr" anchorCtr="1"/>
                </a:tc>
              </a:tr>
              <a:tr h="5580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smtClean="0"/>
                        <a:t>S</a:t>
                      </a:r>
                      <a:r>
                        <a:rPr lang="en-US" altLang="zh-CN" sz="2000" baseline="-25000" smtClean="0"/>
                        <a:t>3,3</a:t>
                      </a:r>
                      <a:endParaRPr lang="zh-CN" altLang="en-US" sz="2000" baseline="-25000" smtClean="0"/>
                    </a:p>
                  </a:txBody>
                  <a:tcPr anchor="ctr" anchorCtr="1"/>
                </a:tc>
                <a:tc>
                  <a:txBody>
                    <a:bodyPr/>
                    <a:lstStyle/>
                    <a:p>
                      <a:r>
                        <a:rPr lang="en-US" altLang="zh-CN" sz="2000" smtClean="0"/>
                        <a:t>S</a:t>
                      </a:r>
                      <a:r>
                        <a:rPr lang="en-US" altLang="zh-CN" sz="2000" baseline="-25000" smtClean="0"/>
                        <a:t>3,0</a:t>
                      </a:r>
                      <a:endParaRPr lang="zh-CN" altLang="en-US" sz="2000" baseline="-25000"/>
                    </a:p>
                  </a:txBody>
                  <a:tcPr anchor="ctr" anchorCtr="1"/>
                </a:tc>
                <a:tc>
                  <a:txBody>
                    <a:bodyPr/>
                    <a:lstStyle/>
                    <a:p>
                      <a:r>
                        <a:rPr lang="en-US" altLang="zh-CN" sz="2000" smtClean="0"/>
                        <a:t>S</a:t>
                      </a:r>
                      <a:r>
                        <a:rPr lang="en-US" altLang="zh-CN" sz="2000" baseline="-25000" smtClean="0"/>
                        <a:t>3,1</a:t>
                      </a:r>
                      <a:endParaRPr lang="zh-CN" altLang="en-US" sz="2000" baseline="-25000"/>
                    </a:p>
                  </a:txBody>
                  <a:tcPr anchor="ctr" anchorCtr="1"/>
                </a:tc>
                <a:tc>
                  <a:txBody>
                    <a:bodyPr/>
                    <a:lstStyle/>
                    <a:p>
                      <a:r>
                        <a:rPr lang="en-US" altLang="zh-CN" sz="2000" smtClean="0"/>
                        <a:t>S</a:t>
                      </a:r>
                      <a:r>
                        <a:rPr lang="en-US" altLang="zh-CN" sz="2000" baseline="-25000" smtClean="0"/>
                        <a:t>3,2</a:t>
                      </a:r>
                      <a:endParaRPr lang="zh-CN" altLang="en-US" sz="2000" baseline="-25000"/>
                    </a:p>
                  </a:txBody>
                  <a:tcPr anchor="ctr" anchorCtr="1"/>
                </a:tc>
              </a:tr>
            </a:tbl>
          </a:graphicData>
        </a:graphic>
      </p:graphicFrame>
      <p:sp>
        <p:nvSpPr>
          <p:cNvPr id="6" name="右箭头 5"/>
          <p:cNvSpPr/>
          <p:nvPr/>
        </p:nvSpPr>
        <p:spPr>
          <a:xfrm>
            <a:off x="4211960" y="4077072"/>
            <a:ext cx="576064" cy="288032"/>
          </a:xfrm>
          <a:prstGeom prst="rightArrow">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zh-CN"/>
              <a:t>example</a:t>
            </a:r>
          </a:p>
        </p:txBody>
      </p:sp>
      <p:pic>
        <p:nvPicPr>
          <p:cNvPr id="215043" name="Picture 3"/>
          <p:cNvPicPr>
            <a:picLocks noGrp="1" noChangeAspect="1" noChangeArrowheads="1"/>
          </p:cNvPicPr>
          <p:nvPr>
            <p:ph type="body" idx="1"/>
          </p:nvPr>
        </p:nvPicPr>
        <p:blipFill>
          <a:blip r:embed="rId2" cstate="print"/>
          <a:srcRect/>
          <a:stretch>
            <a:fillRect/>
          </a:stretch>
        </p:blipFill>
        <p:spPr>
          <a:xfrm>
            <a:off x="685800" y="1981200"/>
            <a:ext cx="7772400" cy="35814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SPN</a:t>
            </a:r>
            <a:r>
              <a:rPr lang="zh-CN" altLang="en-US" dirty="0" smtClean="0"/>
              <a:t>示例</a:t>
            </a:r>
            <a:endParaRPr lang="zh-CN" altLang="en-US" dirty="0"/>
          </a:p>
        </p:txBody>
      </p:sp>
      <p:sp>
        <p:nvSpPr>
          <p:cNvPr id="3" name="内容占位符 2"/>
          <p:cNvSpPr>
            <a:spLocks noGrp="1"/>
          </p:cNvSpPr>
          <p:nvPr>
            <p:ph idx="1"/>
          </p:nvPr>
        </p:nvSpPr>
        <p:spPr>
          <a:xfrm>
            <a:off x="1000100" y="2000240"/>
            <a:ext cx="7072362" cy="4614882"/>
          </a:xfrm>
        </p:spPr>
        <p:txBody>
          <a:bodyPr>
            <a:normAutofit/>
          </a:bodyPr>
          <a:lstStyle/>
          <a:p>
            <a:r>
              <a:rPr lang="zh-CN" altLang="en-US" dirty="0" smtClean="0"/>
              <a:t>加密过程</a:t>
            </a:r>
            <a:r>
              <a:rPr lang="en-US" altLang="zh-CN" dirty="0" smtClean="0"/>
              <a:t>(</a:t>
            </a:r>
            <a:r>
              <a:rPr lang="zh-CN" altLang="en-US" dirty="0" smtClean="0"/>
              <a:t>续</a:t>
            </a:r>
            <a:r>
              <a:rPr lang="en-US" altLang="zh-CN" dirty="0" smtClean="0"/>
              <a:t>)</a:t>
            </a:r>
          </a:p>
          <a:p>
            <a:pPr lvl="1"/>
            <a:r>
              <a:rPr lang="en-US" altLang="zh-CN" sz="2400" b="1" dirty="0" smtClean="0">
                <a:latin typeface="Courier New" pitchFamily="49" charset="0"/>
                <a:cs typeface="Courier New" pitchFamily="49" charset="0"/>
              </a:rPr>
              <a:t>w</a:t>
            </a:r>
            <a:r>
              <a:rPr lang="en-US" altLang="zh-CN" sz="2400" b="1" baseline="30000" dirty="0" smtClean="0">
                <a:latin typeface="Courier New" pitchFamily="49" charset="0"/>
                <a:cs typeface="Courier New" pitchFamily="49" charset="0"/>
              </a:rPr>
              <a:t>1</a:t>
            </a:r>
            <a:r>
              <a:rPr lang="en-US" altLang="zh-CN" sz="2400" b="1" dirty="0" smtClean="0">
                <a:latin typeface="Courier New" pitchFamily="49" charset="0"/>
                <a:cs typeface="Courier New" pitchFamily="49" charset="0"/>
              </a:rPr>
              <a:t> = 0010 1110 0000 0111</a:t>
            </a:r>
          </a:p>
          <a:p>
            <a:pPr lvl="1"/>
            <a:r>
              <a:rPr lang="en-US" altLang="zh-CN" sz="2400" b="1" dirty="0" smtClean="0">
                <a:latin typeface="Courier New" pitchFamily="49" charset="0"/>
                <a:cs typeface="Courier New" pitchFamily="49" charset="0"/>
              </a:rPr>
              <a:t>k</a:t>
            </a:r>
            <a:r>
              <a:rPr lang="en-US" altLang="zh-CN" sz="2400" b="1" baseline="30000" dirty="0" smtClean="0">
                <a:latin typeface="Courier New" pitchFamily="49" charset="0"/>
                <a:cs typeface="Courier New" pitchFamily="49" charset="0"/>
              </a:rPr>
              <a:t>2</a:t>
            </a:r>
            <a:r>
              <a:rPr lang="en-US" altLang="zh-CN" sz="2400" b="1" dirty="0" smtClean="0">
                <a:latin typeface="Courier New" pitchFamily="49" charset="0"/>
                <a:cs typeface="Courier New" pitchFamily="49" charset="0"/>
              </a:rPr>
              <a:t> = 1010 1001 0100 1101</a:t>
            </a:r>
          </a:p>
          <a:p>
            <a:pPr lvl="1"/>
            <a:r>
              <a:rPr lang="en-US" altLang="zh-CN" sz="2400" b="1" dirty="0" smtClean="0">
                <a:latin typeface="Courier New" pitchFamily="49" charset="0"/>
                <a:cs typeface="Courier New" pitchFamily="49" charset="0"/>
              </a:rPr>
              <a:t>u</a:t>
            </a:r>
            <a:r>
              <a:rPr lang="en-US" altLang="zh-CN" sz="2400" b="1" baseline="30000" dirty="0" smtClean="0">
                <a:latin typeface="Courier New" pitchFamily="49" charset="0"/>
                <a:cs typeface="Courier New" pitchFamily="49" charset="0"/>
              </a:rPr>
              <a:t>2</a:t>
            </a:r>
            <a:r>
              <a:rPr lang="en-US" altLang="zh-CN" sz="2400" b="1" dirty="0" smtClean="0">
                <a:latin typeface="Courier New" pitchFamily="49" charset="0"/>
                <a:cs typeface="Courier New" pitchFamily="49" charset="0"/>
              </a:rPr>
              <a:t> = 1000 0111 0100 1010</a:t>
            </a:r>
          </a:p>
          <a:p>
            <a:pPr lvl="1"/>
            <a:r>
              <a:rPr lang="en-US" altLang="zh-CN" sz="2400" b="1" dirty="0" smtClean="0">
                <a:latin typeface="Courier New" pitchFamily="49" charset="0"/>
                <a:cs typeface="Courier New" pitchFamily="49" charset="0"/>
              </a:rPr>
              <a:t>v</a:t>
            </a:r>
            <a:r>
              <a:rPr lang="en-US" altLang="zh-CN" sz="2400" b="1" baseline="30000" dirty="0" smtClean="0">
                <a:latin typeface="Courier New" pitchFamily="49" charset="0"/>
                <a:cs typeface="Courier New" pitchFamily="49" charset="0"/>
              </a:rPr>
              <a:t>2</a:t>
            </a:r>
            <a:r>
              <a:rPr lang="en-US" altLang="zh-CN" sz="2400" b="1" dirty="0" smtClean="0">
                <a:latin typeface="Courier New" pitchFamily="49" charset="0"/>
                <a:cs typeface="Courier New" pitchFamily="49" charset="0"/>
              </a:rPr>
              <a:t> = 0011 1000 0010 0110</a:t>
            </a:r>
          </a:p>
          <a:p>
            <a:pPr lvl="1"/>
            <a:r>
              <a:rPr lang="en-US" altLang="zh-CN" sz="2400" b="1" dirty="0" smtClean="0">
                <a:latin typeface="Courier New" pitchFamily="49" charset="0"/>
                <a:cs typeface="Courier New" pitchFamily="49" charset="0"/>
              </a:rPr>
              <a:t>w</a:t>
            </a:r>
            <a:r>
              <a:rPr lang="en-US" altLang="zh-CN" sz="2400" b="1" baseline="30000" dirty="0" smtClean="0">
                <a:latin typeface="Courier New" pitchFamily="49" charset="0"/>
                <a:cs typeface="Courier New" pitchFamily="49" charset="0"/>
              </a:rPr>
              <a:t>2</a:t>
            </a:r>
            <a:r>
              <a:rPr lang="en-US" altLang="zh-CN" sz="2400" b="1" dirty="0" smtClean="0">
                <a:latin typeface="Courier New" pitchFamily="49" charset="0"/>
                <a:cs typeface="Courier New" pitchFamily="49" charset="0"/>
              </a:rPr>
              <a:t> = 0100 0001 1011 1000</a:t>
            </a:r>
          </a:p>
          <a:p>
            <a:pPr lvl="1"/>
            <a:r>
              <a:rPr lang="en-US" altLang="zh-CN" sz="2400" b="1" dirty="0" smtClean="0">
                <a:latin typeface="Courier New" pitchFamily="49" charset="0"/>
                <a:cs typeface="Courier New" pitchFamily="49" charset="0"/>
              </a:rPr>
              <a:t>k</a:t>
            </a:r>
            <a:r>
              <a:rPr lang="en-US" altLang="zh-CN" sz="2400" b="1" baseline="30000" dirty="0" smtClean="0">
                <a:latin typeface="Courier New" pitchFamily="49" charset="0"/>
                <a:cs typeface="Courier New" pitchFamily="49" charset="0"/>
              </a:rPr>
              <a:t>3</a:t>
            </a:r>
            <a:r>
              <a:rPr lang="en-US" altLang="zh-CN" sz="2400" b="1" dirty="0" smtClean="0">
                <a:latin typeface="Courier New" pitchFamily="49" charset="0"/>
                <a:cs typeface="Courier New" pitchFamily="49" charset="0"/>
              </a:rPr>
              <a:t> = 1001 0100 1101 0110</a:t>
            </a:r>
          </a:p>
          <a:p>
            <a:pPr lvl="1"/>
            <a:r>
              <a:rPr lang="en-US" altLang="zh-CN" sz="2400" b="1" dirty="0" smtClean="0">
                <a:latin typeface="Courier New" pitchFamily="49" charset="0"/>
                <a:cs typeface="Courier New" pitchFamily="49" charset="0"/>
              </a:rPr>
              <a:t>u</a:t>
            </a:r>
            <a:r>
              <a:rPr lang="en-US" altLang="zh-CN" sz="2400" b="1" baseline="30000" dirty="0" smtClean="0">
                <a:latin typeface="Courier New" pitchFamily="49" charset="0"/>
                <a:cs typeface="Courier New" pitchFamily="49" charset="0"/>
              </a:rPr>
              <a:t>3</a:t>
            </a:r>
            <a:r>
              <a:rPr lang="en-US" altLang="zh-CN" sz="2400" b="1" dirty="0" smtClean="0">
                <a:latin typeface="Courier New" pitchFamily="49" charset="0"/>
                <a:cs typeface="Courier New" pitchFamily="49" charset="0"/>
              </a:rPr>
              <a:t> = 1101 0101 0110 1110</a:t>
            </a:r>
          </a:p>
          <a:p>
            <a:pPr lvl="1"/>
            <a:r>
              <a:rPr lang="en-US" altLang="zh-CN" sz="2400" b="1" dirty="0" smtClean="0">
                <a:latin typeface="Courier New" pitchFamily="49" charset="0"/>
                <a:cs typeface="Courier New" pitchFamily="49" charset="0"/>
              </a:rPr>
              <a:t>v</a:t>
            </a:r>
            <a:r>
              <a:rPr lang="en-US" altLang="zh-CN" sz="2400" b="1" baseline="30000" dirty="0" smtClean="0">
                <a:latin typeface="Courier New" pitchFamily="49" charset="0"/>
                <a:cs typeface="Courier New" pitchFamily="49" charset="0"/>
              </a:rPr>
              <a:t>3</a:t>
            </a:r>
            <a:r>
              <a:rPr lang="en-US" altLang="zh-CN" sz="2400" b="1" dirty="0" smtClean="0">
                <a:latin typeface="Courier New" pitchFamily="49" charset="0"/>
                <a:cs typeface="Courier New" pitchFamily="49" charset="0"/>
              </a:rPr>
              <a:t> = 1001 1111 1011 0000</a:t>
            </a:r>
          </a:p>
          <a:p>
            <a:pPr lvl="1"/>
            <a:r>
              <a:rPr lang="en-US" altLang="zh-CN" sz="2400" b="1" dirty="0" smtClean="0">
                <a:latin typeface="Courier New" pitchFamily="49" charset="0"/>
                <a:cs typeface="Courier New" pitchFamily="49" charset="0"/>
              </a:rPr>
              <a:t>w</a:t>
            </a:r>
            <a:r>
              <a:rPr lang="en-US" altLang="zh-CN" sz="2400" b="1" baseline="30000" dirty="0" smtClean="0">
                <a:latin typeface="Courier New" pitchFamily="49" charset="0"/>
                <a:cs typeface="Courier New" pitchFamily="49" charset="0"/>
              </a:rPr>
              <a:t>3</a:t>
            </a:r>
            <a:r>
              <a:rPr lang="en-US" altLang="zh-CN" sz="2400" b="1" dirty="0" smtClean="0">
                <a:latin typeface="Courier New" pitchFamily="49" charset="0"/>
                <a:cs typeface="Courier New" pitchFamily="49" charset="0"/>
              </a:rPr>
              <a:t> = 1110 0100 0110 1110</a:t>
            </a:r>
            <a:endParaRPr lang="zh-CN" altLang="en-US" dirty="0">
              <a:latin typeface="Courier New" pitchFamily="49" charset="0"/>
              <a:cs typeface="Courier New" pitchFamily="49" charset="0"/>
            </a:endParaRPr>
          </a:p>
        </p:txBody>
      </p:sp>
      <p:graphicFrame>
        <p:nvGraphicFramePr>
          <p:cNvPr id="4" name="表格 3"/>
          <p:cNvGraphicFramePr>
            <a:graphicFrameLocks noGrp="1"/>
          </p:cNvGraphicFramePr>
          <p:nvPr/>
        </p:nvGraphicFramePr>
        <p:xfrm>
          <a:off x="714348" y="1142984"/>
          <a:ext cx="7534398" cy="827392"/>
        </p:xfrm>
        <a:graphic>
          <a:graphicData uri="http://schemas.openxmlformats.org/drawingml/2006/table">
            <a:tbl>
              <a:tblPr firstRow="1" bandRow="1">
                <a:tableStyleId>{5C22544A-7EE6-4342-B048-85BDC9FD1C3A}</a:tableStyleId>
              </a:tblPr>
              <a:tblGrid>
                <a:gridCol w="720074"/>
                <a:gridCol w="432048"/>
                <a:gridCol w="432048"/>
                <a:gridCol w="432048"/>
                <a:gridCol w="432048"/>
                <a:gridCol w="432048"/>
                <a:gridCol w="432048"/>
                <a:gridCol w="432048"/>
                <a:gridCol w="432048"/>
                <a:gridCol w="432048"/>
                <a:gridCol w="432048"/>
                <a:gridCol w="432048"/>
                <a:gridCol w="432048"/>
                <a:gridCol w="432048"/>
                <a:gridCol w="394018"/>
                <a:gridCol w="432048"/>
                <a:gridCol w="371634"/>
              </a:tblGrid>
              <a:tr h="432047">
                <a:tc>
                  <a:txBody>
                    <a:bodyPr/>
                    <a:lstStyle/>
                    <a:p>
                      <a:r>
                        <a:rPr lang="en-US" altLang="zh-CN" dirty="0" smtClean="0"/>
                        <a:t>z</a:t>
                      </a:r>
                      <a:endParaRPr lang="zh-CN" altLang="en-US" dirty="0"/>
                    </a:p>
                  </a:txBody>
                  <a:tcPr anchor="ctr" anchorCtr="1"/>
                </a:tc>
                <a:tc>
                  <a:txBody>
                    <a:bodyPr/>
                    <a:lstStyle/>
                    <a:p>
                      <a:r>
                        <a:rPr lang="en-US" altLang="zh-CN" smtClean="0"/>
                        <a:t>0</a:t>
                      </a:r>
                      <a:endParaRPr lang="zh-CN" altLang="en-US"/>
                    </a:p>
                  </a:txBody>
                  <a:tcPr anchor="ctr" anchorCtr="1"/>
                </a:tc>
                <a:tc>
                  <a:txBody>
                    <a:bodyPr/>
                    <a:lstStyle/>
                    <a:p>
                      <a:r>
                        <a:rPr lang="en-US" altLang="zh-CN" dirty="0" smtClean="0"/>
                        <a:t>1</a:t>
                      </a:r>
                      <a:endParaRPr lang="zh-CN" altLang="en-US" dirty="0"/>
                    </a:p>
                  </a:txBody>
                  <a:tcPr anchor="ctr" anchorCtr="1"/>
                </a:tc>
                <a:tc>
                  <a:txBody>
                    <a:bodyPr/>
                    <a:lstStyle/>
                    <a:p>
                      <a:r>
                        <a:rPr lang="en-US" altLang="zh-CN" smtClean="0"/>
                        <a:t>2</a:t>
                      </a:r>
                      <a:endParaRPr lang="zh-CN" altLang="en-US"/>
                    </a:p>
                  </a:txBody>
                  <a:tcPr anchor="ctr" anchorCtr="1"/>
                </a:tc>
                <a:tc>
                  <a:txBody>
                    <a:bodyPr/>
                    <a:lstStyle/>
                    <a:p>
                      <a:r>
                        <a:rPr lang="en-US" altLang="zh-CN" smtClean="0"/>
                        <a:t>3</a:t>
                      </a:r>
                      <a:endParaRPr lang="zh-CN" altLang="en-US"/>
                    </a:p>
                  </a:txBody>
                  <a:tcPr anchor="ctr" anchorCtr="1"/>
                </a:tc>
                <a:tc>
                  <a:txBody>
                    <a:bodyPr/>
                    <a:lstStyle/>
                    <a:p>
                      <a:r>
                        <a:rPr lang="en-US" altLang="zh-CN" smtClean="0"/>
                        <a:t>4</a:t>
                      </a:r>
                      <a:endParaRPr lang="zh-CN" altLang="en-US"/>
                    </a:p>
                  </a:txBody>
                  <a:tcPr anchor="ctr" anchorCtr="1"/>
                </a:tc>
                <a:tc>
                  <a:txBody>
                    <a:bodyPr/>
                    <a:lstStyle/>
                    <a:p>
                      <a:r>
                        <a:rPr lang="en-US" altLang="zh-CN" smtClean="0"/>
                        <a:t>5</a:t>
                      </a:r>
                      <a:endParaRPr lang="zh-CN" altLang="en-US"/>
                    </a:p>
                  </a:txBody>
                  <a:tcPr anchor="ctr" anchorCtr="1"/>
                </a:tc>
                <a:tc>
                  <a:txBody>
                    <a:bodyPr/>
                    <a:lstStyle/>
                    <a:p>
                      <a:r>
                        <a:rPr lang="en-US" altLang="zh-CN" smtClean="0"/>
                        <a:t>6</a:t>
                      </a:r>
                      <a:endParaRPr lang="zh-CN" altLang="en-US"/>
                    </a:p>
                  </a:txBody>
                  <a:tcPr anchor="ctr" anchorCtr="1"/>
                </a:tc>
                <a:tc>
                  <a:txBody>
                    <a:bodyPr/>
                    <a:lstStyle/>
                    <a:p>
                      <a:r>
                        <a:rPr lang="en-US" altLang="zh-CN" smtClean="0"/>
                        <a:t>7</a:t>
                      </a:r>
                      <a:endParaRPr lang="zh-CN" altLang="en-US"/>
                    </a:p>
                  </a:txBody>
                  <a:tcPr anchor="ctr" anchorCtr="1"/>
                </a:tc>
                <a:tc>
                  <a:txBody>
                    <a:bodyPr/>
                    <a:lstStyle/>
                    <a:p>
                      <a:r>
                        <a:rPr lang="en-US" altLang="zh-CN" smtClean="0"/>
                        <a:t>8</a:t>
                      </a:r>
                      <a:endParaRPr lang="zh-CN" altLang="en-US"/>
                    </a:p>
                  </a:txBody>
                  <a:tcPr anchor="ctr" anchorCtr="1"/>
                </a:tc>
                <a:tc>
                  <a:txBody>
                    <a:bodyPr/>
                    <a:lstStyle/>
                    <a:p>
                      <a:r>
                        <a:rPr lang="en-US" altLang="zh-CN" smtClean="0"/>
                        <a:t>9</a:t>
                      </a:r>
                      <a:endParaRPr lang="zh-CN" altLang="en-US"/>
                    </a:p>
                  </a:txBody>
                  <a:tcPr anchor="ctr" anchorCtr="1"/>
                </a:tc>
                <a:tc>
                  <a:txBody>
                    <a:bodyPr/>
                    <a:lstStyle/>
                    <a:p>
                      <a:r>
                        <a:rPr lang="en-US" altLang="zh-CN" smtClean="0"/>
                        <a:t>A</a:t>
                      </a:r>
                      <a:endParaRPr lang="zh-CN" altLang="en-US"/>
                    </a:p>
                  </a:txBody>
                  <a:tcPr anchor="ctr" anchorCtr="1"/>
                </a:tc>
                <a:tc>
                  <a:txBody>
                    <a:bodyPr/>
                    <a:lstStyle/>
                    <a:p>
                      <a:r>
                        <a:rPr lang="en-US" altLang="zh-CN" smtClean="0"/>
                        <a:t>B</a:t>
                      </a:r>
                      <a:endParaRPr lang="zh-CN" altLang="en-US"/>
                    </a:p>
                  </a:txBody>
                  <a:tcPr anchor="ctr" anchorCtr="1"/>
                </a:tc>
                <a:tc>
                  <a:txBody>
                    <a:bodyPr/>
                    <a:lstStyle/>
                    <a:p>
                      <a:r>
                        <a:rPr lang="en-US" altLang="zh-CN" smtClean="0"/>
                        <a:t>C</a:t>
                      </a:r>
                      <a:endParaRPr lang="zh-CN" altLang="en-US"/>
                    </a:p>
                  </a:txBody>
                  <a:tcPr anchor="ctr" anchorCtr="1"/>
                </a:tc>
                <a:tc>
                  <a:txBody>
                    <a:bodyPr/>
                    <a:lstStyle/>
                    <a:p>
                      <a:r>
                        <a:rPr lang="en-US" altLang="zh-CN" smtClean="0"/>
                        <a:t>D</a:t>
                      </a:r>
                      <a:endParaRPr lang="zh-CN" altLang="en-US"/>
                    </a:p>
                  </a:txBody>
                  <a:tcPr anchor="ctr" anchorCtr="1"/>
                </a:tc>
                <a:tc>
                  <a:txBody>
                    <a:bodyPr/>
                    <a:lstStyle/>
                    <a:p>
                      <a:r>
                        <a:rPr lang="en-US" altLang="zh-CN" smtClean="0"/>
                        <a:t>E</a:t>
                      </a:r>
                      <a:endParaRPr lang="zh-CN" altLang="en-US"/>
                    </a:p>
                  </a:txBody>
                  <a:tcPr anchor="ctr" anchorCtr="1"/>
                </a:tc>
                <a:tc>
                  <a:txBody>
                    <a:bodyPr/>
                    <a:lstStyle/>
                    <a:p>
                      <a:r>
                        <a:rPr lang="en-US" altLang="zh-CN" smtClean="0"/>
                        <a:t>F</a:t>
                      </a:r>
                      <a:endParaRPr lang="zh-CN" altLang="en-US"/>
                    </a:p>
                  </a:txBody>
                  <a:tcPr anchor="ctr" anchorCtr="1"/>
                </a:tc>
              </a:tr>
              <a:tr h="395345">
                <a:tc>
                  <a:txBody>
                    <a:bodyPr/>
                    <a:lstStyle/>
                    <a:p>
                      <a:r>
                        <a:rPr lang="en-US" altLang="zh-CN" smtClean="0"/>
                        <a:t>π</a:t>
                      </a:r>
                      <a:r>
                        <a:rPr lang="en-US" altLang="zh-CN" baseline="-25000" smtClean="0"/>
                        <a:t>s</a:t>
                      </a:r>
                      <a:r>
                        <a:rPr lang="en-US" altLang="zh-CN" smtClean="0"/>
                        <a:t>(z)</a:t>
                      </a:r>
                      <a:endParaRPr lang="zh-CN" altLang="en-US"/>
                    </a:p>
                  </a:txBody>
                  <a:tcPr anchor="ctr" anchorCtr="1"/>
                </a:tc>
                <a:tc>
                  <a:txBody>
                    <a:bodyPr/>
                    <a:lstStyle/>
                    <a:p>
                      <a:r>
                        <a:rPr lang="en-US" altLang="zh-CN" smtClean="0"/>
                        <a:t>E</a:t>
                      </a:r>
                      <a:endParaRPr lang="zh-CN" altLang="en-US"/>
                    </a:p>
                  </a:txBody>
                  <a:tcPr anchor="ctr" anchorCtr="1"/>
                </a:tc>
                <a:tc>
                  <a:txBody>
                    <a:bodyPr/>
                    <a:lstStyle/>
                    <a:p>
                      <a:r>
                        <a:rPr lang="en-US" altLang="zh-CN" smtClean="0"/>
                        <a:t>4</a:t>
                      </a:r>
                      <a:endParaRPr lang="zh-CN" altLang="en-US"/>
                    </a:p>
                  </a:txBody>
                  <a:tcPr anchor="ctr" anchorCtr="1"/>
                </a:tc>
                <a:tc>
                  <a:txBody>
                    <a:bodyPr/>
                    <a:lstStyle/>
                    <a:p>
                      <a:r>
                        <a:rPr lang="en-US" altLang="zh-CN" smtClean="0"/>
                        <a:t>D</a:t>
                      </a:r>
                      <a:endParaRPr lang="zh-CN" altLang="en-US"/>
                    </a:p>
                  </a:txBody>
                  <a:tcPr anchor="ctr" anchorCtr="1"/>
                </a:tc>
                <a:tc>
                  <a:txBody>
                    <a:bodyPr/>
                    <a:lstStyle/>
                    <a:p>
                      <a:r>
                        <a:rPr lang="en-US" altLang="zh-CN" smtClean="0"/>
                        <a:t>1</a:t>
                      </a:r>
                      <a:endParaRPr lang="zh-CN" altLang="en-US"/>
                    </a:p>
                  </a:txBody>
                  <a:tcPr anchor="ctr" anchorCtr="1"/>
                </a:tc>
                <a:tc>
                  <a:txBody>
                    <a:bodyPr/>
                    <a:lstStyle/>
                    <a:p>
                      <a:r>
                        <a:rPr lang="en-US" altLang="zh-CN" smtClean="0"/>
                        <a:t>2</a:t>
                      </a:r>
                      <a:endParaRPr lang="zh-CN" altLang="en-US"/>
                    </a:p>
                  </a:txBody>
                  <a:tcPr anchor="ctr" anchorCtr="1"/>
                </a:tc>
                <a:tc>
                  <a:txBody>
                    <a:bodyPr/>
                    <a:lstStyle/>
                    <a:p>
                      <a:r>
                        <a:rPr lang="en-US" altLang="zh-CN" smtClean="0"/>
                        <a:t>F</a:t>
                      </a:r>
                      <a:endParaRPr lang="zh-CN" altLang="en-US"/>
                    </a:p>
                  </a:txBody>
                  <a:tcPr anchor="ctr" anchorCtr="1"/>
                </a:tc>
                <a:tc>
                  <a:txBody>
                    <a:bodyPr/>
                    <a:lstStyle/>
                    <a:p>
                      <a:r>
                        <a:rPr lang="en-US" altLang="zh-CN" smtClean="0"/>
                        <a:t>B</a:t>
                      </a:r>
                      <a:endParaRPr lang="zh-CN" altLang="en-US"/>
                    </a:p>
                  </a:txBody>
                  <a:tcPr anchor="ctr" anchorCtr="1"/>
                </a:tc>
                <a:tc>
                  <a:txBody>
                    <a:bodyPr/>
                    <a:lstStyle/>
                    <a:p>
                      <a:r>
                        <a:rPr lang="en-US" altLang="zh-CN" smtClean="0"/>
                        <a:t>8</a:t>
                      </a:r>
                      <a:endParaRPr lang="zh-CN" altLang="en-US"/>
                    </a:p>
                  </a:txBody>
                  <a:tcPr anchor="ctr" anchorCtr="1"/>
                </a:tc>
                <a:tc>
                  <a:txBody>
                    <a:bodyPr/>
                    <a:lstStyle/>
                    <a:p>
                      <a:r>
                        <a:rPr lang="en-US" altLang="zh-CN" smtClean="0"/>
                        <a:t>3</a:t>
                      </a:r>
                      <a:endParaRPr lang="zh-CN" altLang="en-US"/>
                    </a:p>
                  </a:txBody>
                  <a:tcPr anchor="ctr" anchorCtr="1"/>
                </a:tc>
                <a:tc>
                  <a:txBody>
                    <a:bodyPr/>
                    <a:lstStyle/>
                    <a:p>
                      <a:r>
                        <a:rPr lang="en-US" altLang="zh-CN" smtClean="0"/>
                        <a:t>A</a:t>
                      </a:r>
                      <a:endParaRPr lang="zh-CN" altLang="en-US"/>
                    </a:p>
                  </a:txBody>
                  <a:tcPr anchor="ctr" anchorCtr="1"/>
                </a:tc>
                <a:tc>
                  <a:txBody>
                    <a:bodyPr/>
                    <a:lstStyle/>
                    <a:p>
                      <a:r>
                        <a:rPr lang="en-US" altLang="zh-CN" smtClean="0"/>
                        <a:t>6</a:t>
                      </a:r>
                      <a:endParaRPr lang="zh-CN" altLang="en-US"/>
                    </a:p>
                  </a:txBody>
                  <a:tcPr anchor="ctr" anchorCtr="1"/>
                </a:tc>
                <a:tc>
                  <a:txBody>
                    <a:bodyPr/>
                    <a:lstStyle/>
                    <a:p>
                      <a:r>
                        <a:rPr lang="en-US" altLang="zh-CN" smtClean="0"/>
                        <a:t>C</a:t>
                      </a:r>
                      <a:endParaRPr lang="zh-CN" altLang="en-US"/>
                    </a:p>
                  </a:txBody>
                  <a:tcPr anchor="ctr" anchorCtr="1"/>
                </a:tc>
                <a:tc>
                  <a:txBody>
                    <a:bodyPr/>
                    <a:lstStyle/>
                    <a:p>
                      <a:r>
                        <a:rPr lang="en-US" altLang="zh-CN" smtClean="0"/>
                        <a:t>5</a:t>
                      </a:r>
                      <a:endParaRPr lang="zh-CN" altLang="en-US"/>
                    </a:p>
                  </a:txBody>
                  <a:tcPr anchor="ctr" anchorCtr="1"/>
                </a:tc>
                <a:tc>
                  <a:txBody>
                    <a:bodyPr/>
                    <a:lstStyle/>
                    <a:p>
                      <a:r>
                        <a:rPr lang="en-US" altLang="zh-CN" dirty="0" smtClean="0"/>
                        <a:t>9</a:t>
                      </a:r>
                      <a:endParaRPr lang="zh-CN" altLang="en-US" dirty="0"/>
                    </a:p>
                  </a:txBody>
                  <a:tcPr anchor="ctr" anchorCtr="1"/>
                </a:tc>
                <a:tc>
                  <a:txBody>
                    <a:bodyPr/>
                    <a:lstStyle/>
                    <a:p>
                      <a:r>
                        <a:rPr lang="en-US" altLang="zh-CN" smtClean="0"/>
                        <a:t>0</a:t>
                      </a:r>
                      <a:endParaRPr lang="zh-CN" altLang="en-US"/>
                    </a:p>
                  </a:txBody>
                  <a:tcPr anchor="ctr" anchorCtr="1"/>
                </a:tc>
                <a:tc>
                  <a:txBody>
                    <a:bodyPr/>
                    <a:lstStyle/>
                    <a:p>
                      <a:r>
                        <a:rPr lang="en-US" altLang="zh-CN" dirty="0" smtClean="0"/>
                        <a:t>7</a:t>
                      </a:r>
                      <a:endParaRPr lang="zh-CN" altLang="en-US" dirty="0"/>
                    </a:p>
                  </a:txBody>
                  <a:tcPr anchor="ctr" anchorCtr="1"/>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AES</a:t>
            </a:r>
            <a:r>
              <a:rPr lang="zh-CN" altLang="en-US" smtClean="0"/>
              <a:t>算法结构</a:t>
            </a:r>
            <a:endParaRPr lang="zh-CN" altLang="en-US"/>
          </a:p>
        </p:txBody>
      </p:sp>
      <p:grpSp>
        <p:nvGrpSpPr>
          <p:cNvPr id="3" name="组合 15"/>
          <p:cNvGrpSpPr/>
          <p:nvPr/>
        </p:nvGrpSpPr>
        <p:grpSpPr>
          <a:xfrm>
            <a:off x="3275856" y="2276872"/>
            <a:ext cx="2232248" cy="3240360"/>
            <a:chOff x="3347864" y="2708920"/>
            <a:chExt cx="2232248" cy="3240360"/>
          </a:xfrm>
        </p:grpSpPr>
        <p:sp>
          <p:nvSpPr>
            <p:cNvPr id="4" name="矩形 3"/>
            <p:cNvSpPr/>
            <p:nvPr/>
          </p:nvSpPr>
          <p:spPr>
            <a:xfrm>
              <a:off x="3347864" y="2708920"/>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输入状态</a:t>
              </a:r>
              <a:r>
                <a:rPr lang="en-US" altLang="zh-CN" smtClean="0">
                  <a:solidFill>
                    <a:schemeClr val="tx1"/>
                  </a:solidFill>
                </a:rPr>
                <a:t>w</a:t>
              </a:r>
              <a:r>
                <a:rPr lang="en-US" altLang="zh-CN" baseline="30000" smtClean="0">
                  <a:solidFill>
                    <a:schemeClr val="tx1"/>
                  </a:solidFill>
                </a:rPr>
                <a:t>i-1</a:t>
              </a:r>
              <a:r>
                <a:rPr lang="en-US" altLang="zh-CN" smtClean="0">
                  <a:solidFill>
                    <a:schemeClr val="tx1"/>
                  </a:solidFill>
                </a:rPr>
                <a:t>(128</a:t>
              </a:r>
              <a:r>
                <a:rPr lang="zh-CN" altLang="en-US" smtClean="0">
                  <a:solidFill>
                    <a:schemeClr val="tx1"/>
                  </a:solidFill>
                </a:rPr>
                <a:t>位</a:t>
              </a:r>
              <a:r>
                <a:rPr lang="en-US" altLang="zh-CN" smtClean="0">
                  <a:solidFill>
                    <a:schemeClr val="tx1"/>
                  </a:solidFill>
                </a:rPr>
                <a:t>)</a:t>
              </a:r>
              <a:endParaRPr lang="zh-CN" altLang="en-US" smtClean="0">
                <a:solidFill>
                  <a:schemeClr val="tx1"/>
                </a:solidFill>
              </a:endParaRPr>
            </a:p>
          </p:txBody>
        </p:sp>
        <p:sp>
          <p:nvSpPr>
            <p:cNvPr id="5" name="矩形 4"/>
            <p:cNvSpPr/>
            <p:nvPr/>
          </p:nvSpPr>
          <p:spPr>
            <a:xfrm>
              <a:off x="3347864" y="3861048"/>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行移位变换</a:t>
              </a:r>
            </a:p>
          </p:txBody>
        </p:sp>
        <p:cxnSp>
          <p:nvCxnSpPr>
            <p:cNvPr id="6" name="直接箭头连接符 5"/>
            <p:cNvCxnSpPr/>
            <p:nvPr/>
          </p:nvCxnSpPr>
          <p:spPr>
            <a:xfrm>
              <a:off x="4463988" y="3068960"/>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347864" y="5589240"/>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输出状态</a:t>
              </a:r>
              <a:r>
                <a:rPr lang="en-US" altLang="zh-CN" smtClean="0">
                  <a:solidFill>
                    <a:schemeClr val="tx1"/>
                  </a:solidFill>
                </a:rPr>
                <a:t>w</a:t>
              </a:r>
              <a:r>
                <a:rPr lang="en-US" altLang="zh-CN" baseline="30000" smtClean="0">
                  <a:solidFill>
                    <a:schemeClr val="tx1"/>
                  </a:solidFill>
                </a:rPr>
                <a:t>i</a:t>
              </a:r>
              <a:r>
                <a:rPr lang="en-US" altLang="zh-CN" smtClean="0">
                  <a:solidFill>
                    <a:schemeClr val="tx1"/>
                  </a:solidFill>
                </a:rPr>
                <a:t>(128</a:t>
              </a:r>
              <a:r>
                <a:rPr lang="zh-CN" altLang="en-US" smtClean="0">
                  <a:solidFill>
                    <a:schemeClr val="tx1"/>
                  </a:solidFill>
                </a:rPr>
                <a:t>位</a:t>
              </a:r>
              <a:r>
                <a:rPr lang="en-US" altLang="zh-CN" smtClean="0">
                  <a:solidFill>
                    <a:schemeClr val="tx1"/>
                  </a:solidFill>
                </a:rPr>
                <a:t>)</a:t>
              </a:r>
              <a:endParaRPr lang="zh-CN" altLang="en-US" baseline="30000" smtClean="0">
                <a:solidFill>
                  <a:schemeClr val="tx1"/>
                </a:solidFill>
              </a:endParaRPr>
            </a:p>
          </p:txBody>
        </p:sp>
        <p:cxnSp>
          <p:nvCxnSpPr>
            <p:cNvPr id="8" name="直接箭头连接符 7"/>
            <p:cNvCxnSpPr/>
            <p:nvPr/>
          </p:nvCxnSpPr>
          <p:spPr>
            <a:xfrm>
              <a:off x="4463988" y="5373216"/>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463988" y="3645024"/>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347864" y="3284984"/>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a:t>
              </a:r>
              <a:r>
                <a:rPr lang="zh-CN" altLang="en-US" dirty="0" smtClean="0">
                  <a:solidFill>
                    <a:schemeClr val="tx1"/>
                  </a:solidFill>
                </a:rPr>
                <a:t>盒代换</a:t>
              </a:r>
            </a:p>
          </p:txBody>
        </p:sp>
        <p:sp>
          <p:nvSpPr>
            <p:cNvPr id="11" name="矩形 10"/>
            <p:cNvSpPr/>
            <p:nvPr/>
          </p:nvSpPr>
          <p:spPr>
            <a:xfrm>
              <a:off x="3347864" y="4437112"/>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列混合变换</a:t>
              </a:r>
            </a:p>
          </p:txBody>
        </p:sp>
        <p:cxnSp>
          <p:nvCxnSpPr>
            <p:cNvPr id="12" name="直接箭头连接符 11"/>
            <p:cNvCxnSpPr/>
            <p:nvPr/>
          </p:nvCxnSpPr>
          <p:spPr>
            <a:xfrm>
              <a:off x="4463988" y="4221088"/>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347864" y="5013176"/>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与轮密钥异或</a:t>
              </a:r>
            </a:p>
          </p:txBody>
        </p:sp>
        <p:cxnSp>
          <p:nvCxnSpPr>
            <p:cNvPr id="14" name="直接箭头连接符 13"/>
            <p:cNvCxnSpPr/>
            <p:nvPr/>
          </p:nvCxnSpPr>
          <p:spPr>
            <a:xfrm>
              <a:off x="4463988" y="4797152"/>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内容占位符 2"/>
          <p:cNvSpPr>
            <a:spLocks noGrp="1"/>
          </p:cNvSpPr>
          <p:nvPr>
            <p:ph idx="1"/>
          </p:nvPr>
        </p:nvSpPr>
        <p:spPr>
          <a:xfrm>
            <a:off x="457200" y="1600201"/>
            <a:ext cx="8229600" cy="685792"/>
          </a:xfrm>
        </p:spPr>
        <p:txBody>
          <a:bodyPr/>
          <a:lstStyle/>
          <a:p>
            <a:r>
              <a:rPr lang="zh-CN" altLang="en-US" dirty="0" smtClean="0"/>
              <a:t>一轮迭代过程</a:t>
            </a:r>
            <a:endParaRPr lang="zh-CN" altLang="en-US" dirty="0"/>
          </a:p>
        </p:txBody>
      </p:sp>
      <p:sp>
        <p:nvSpPr>
          <p:cNvPr id="17" name="矩形 16"/>
          <p:cNvSpPr/>
          <p:nvPr/>
        </p:nvSpPr>
        <p:spPr>
          <a:xfrm>
            <a:off x="3275856" y="4005064"/>
            <a:ext cx="2232248" cy="360040"/>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Grp="1" noChangeArrowheads="1"/>
          </p:cNvSpPr>
          <p:nvPr>
            <p:ph type="body" idx="1"/>
          </p:nvPr>
        </p:nvSpPr>
        <p:spPr>
          <a:xfrm>
            <a:off x="642910" y="1285860"/>
            <a:ext cx="8001056" cy="4800600"/>
          </a:xfrm>
        </p:spPr>
        <p:txBody>
          <a:bodyPr>
            <a:normAutofit/>
          </a:bodyPr>
          <a:lstStyle/>
          <a:p>
            <a:r>
              <a:rPr lang="zh-CN" altLang="en-US" sz="2800" dirty="0" smtClean="0"/>
              <a:t>将</a:t>
            </a:r>
            <a:r>
              <a:rPr lang="zh-CN" altLang="en-US" sz="2800" dirty="0"/>
              <a:t>状态的列看作有限域</a:t>
            </a:r>
            <a:r>
              <a:rPr lang="en-US" altLang="zh-CN" sz="2800" dirty="0"/>
              <a:t>GF</a:t>
            </a:r>
            <a:r>
              <a:rPr lang="zh-CN" altLang="en-US" sz="2800" dirty="0"/>
              <a:t>（</a:t>
            </a:r>
            <a:r>
              <a:rPr lang="en-US" altLang="zh-CN" sz="2800" dirty="0"/>
              <a:t>2</a:t>
            </a:r>
            <a:r>
              <a:rPr lang="en-US" altLang="zh-CN" sz="2800" baseline="30000" dirty="0"/>
              <a:t>8</a:t>
            </a:r>
            <a:r>
              <a:rPr lang="zh-CN" altLang="en-US" sz="2800" dirty="0"/>
              <a:t>）上的</a:t>
            </a:r>
            <a:r>
              <a:rPr lang="en-US" altLang="zh-CN" sz="2800" dirty="0"/>
              <a:t>4</a:t>
            </a:r>
            <a:r>
              <a:rPr lang="zh-CN" altLang="en-US" sz="2800" dirty="0"/>
              <a:t>维向量并被有限域</a:t>
            </a:r>
            <a:r>
              <a:rPr lang="en-US" altLang="zh-CN" sz="2800" dirty="0"/>
              <a:t>GF</a:t>
            </a:r>
            <a:r>
              <a:rPr lang="zh-CN" altLang="en-US" sz="2800" dirty="0"/>
              <a:t>（</a:t>
            </a:r>
            <a:r>
              <a:rPr lang="en-US" altLang="zh-CN" sz="2800" dirty="0"/>
              <a:t>2</a:t>
            </a:r>
            <a:r>
              <a:rPr lang="en-US" altLang="zh-CN" sz="2800" baseline="30000" dirty="0"/>
              <a:t>8</a:t>
            </a:r>
            <a:r>
              <a:rPr lang="zh-CN" altLang="en-US" sz="2800" dirty="0"/>
              <a:t>）上的一个固定可逆方阵</a:t>
            </a:r>
            <a:r>
              <a:rPr lang="en-US" altLang="zh-CN" sz="2800" dirty="0"/>
              <a:t>A</a:t>
            </a:r>
            <a:r>
              <a:rPr lang="zh-CN" altLang="en-US" sz="2800" dirty="0"/>
              <a:t>乘</a:t>
            </a:r>
          </a:p>
          <a:p>
            <a:endParaRPr lang="en-US" altLang="zh-CN" sz="2800" dirty="0"/>
          </a:p>
        </p:txBody>
      </p:sp>
      <p:pic>
        <p:nvPicPr>
          <p:cNvPr id="216068" name="Picture 4"/>
          <p:cNvPicPr>
            <a:picLocks noChangeAspect="1" noChangeArrowheads="1"/>
          </p:cNvPicPr>
          <p:nvPr/>
        </p:nvPicPr>
        <p:blipFill>
          <a:blip r:embed="rId2" cstate="print"/>
          <a:srcRect/>
          <a:stretch>
            <a:fillRect/>
          </a:stretch>
        </p:blipFill>
        <p:spPr bwMode="auto">
          <a:xfrm>
            <a:off x="928662" y="2285992"/>
            <a:ext cx="7543800" cy="4210050"/>
          </a:xfrm>
          <a:prstGeom prst="rect">
            <a:avLst/>
          </a:prstGeom>
          <a:noFill/>
          <a:ln w="9525">
            <a:noFill/>
            <a:miter lim="800000"/>
            <a:headEnd/>
            <a:tailEnd/>
          </a:ln>
          <a:effectLst/>
        </p:spPr>
      </p:pic>
      <p:sp>
        <p:nvSpPr>
          <p:cNvPr id="6" name="标题 1"/>
          <p:cNvSpPr>
            <a:spLocks noGrp="1"/>
          </p:cNvSpPr>
          <p:nvPr>
            <p:ph type="title"/>
          </p:nvPr>
        </p:nvSpPr>
        <p:spPr>
          <a:xfrm>
            <a:off x="457200" y="274638"/>
            <a:ext cx="8229600" cy="1143000"/>
          </a:xfrm>
        </p:spPr>
        <p:txBody>
          <a:bodyPr/>
          <a:lstStyle/>
          <a:p>
            <a:r>
              <a:rPr lang="en-US" altLang="zh-CN" dirty="0" smtClean="0"/>
              <a:t>AES</a:t>
            </a:r>
            <a:r>
              <a:rPr lang="zh-CN" altLang="en-US" dirty="0" smtClean="0"/>
              <a:t>列混合变换</a:t>
            </a:r>
            <a:endParaRPr lang="zh-CN" altLang="en-US"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1371600" y="1266360"/>
            <a:ext cx="6057920" cy="1143000"/>
          </a:xfrm>
        </p:spPr>
        <p:txBody>
          <a:bodyPr>
            <a:noAutofit/>
          </a:bodyPr>
          <a:lstStyle/>
          <a:p>
            <a:pPr algn="l"/>
            <a:r>
              <a:rPr lang="en-US" altLang="zh-CN" sz="2800" dirty="0">
                <a:latin typeface="Times New Roman" pitchFamily="18" charset="0"/>
                <a:cs typeface="Times New Roman" pitchFamily="18" charset="0"/>
              </a:rPr>
              <a:t>s’(x)=c(x) · </a:t>
            </a:r>
            <a:r>
              <a:rPr lang="en-US" altLang="zh-CN" sz="2800" dirty="0">
                <a:latin typeface="Times New Roman" pitchFamily="18" charset="0"/>
                <a:ea typeface="宋体" charset="-122"/>
                <a:cs typeface="Times New Roman" pitchFamily="18" charset="0"/>
              </a:rPr>
              <a:t>s(x) mod (x</a:t>
            </a:r>
            <a:r>
              <a:rPr lang="en-US" altLang="zh-CN" sz="2800" baseline="30000" dirty="0">
                <a:latin typeface="Times New Roman" pitchFamily="18" charset="0"/>
                <a:ea typeface="宋体" charset="-122"/>
                <a:cs typeface="Times New Roman" pitchFamily="18" charset="0"/>
              </a:rPr>
              <a:t>4</a:t>
            </a:r>
            <a:r>
              <a:rPr lang="en-US" altLang="zh-CN" sz="2800" dirty="0">
                <a:latin typeface="Times New Roman" pitchFamily="18" charset="0"/>
                <a:ea typeface="宋体" charset="-122"/>
                <a:cs typeface="Times New Roman" pitchFamily="18" charset="0"/>
              </a:rPr>
              <a:t>+1)</a:t>
            </a:r>
            <a:br>
              <a:rPr lang="en-US" altLang="zh-CN" sz="2800" dirty="0">
                <a:latin typeface="Times New Roman" pitchFamily="18" charset="0"/>
                <a:ea typeface="宋体" charset="-122"/>
                <a:cs typeface="Times New Roman" pitchFamily="18" charset="0"/>
              </a:rPr>
            </a:br>
            <a:r>
              <a:rPr lang="en-US" altLang="zh-CN" sz="2800" dirty="0">
                <a:latin typeface="Times New Roman" pitchFamily="18" charset="0"/>
                <a:ea typeface="宋体" charset="-122"/>
                <a:cs typeface="Times New Roman" pitchFamily="18" charset="0"/>
              </a:rPr>
              <a:t>c(x)=’03’x</a:t>
            </a:r>
            <a:r>
              <a:rPr lang="en-US" altLang="zh-CN" sz="2800" baseline="30000" dirty="0">
                <a:latin typeface="Times New Roman" pitchFamily="18" charset="0"/>
                <a:ea typeface="宋体" charset="-122"/>
                <a:cs typeface="Times New Roman" pitchFamily="18" charset="0"/>
              </a:rPr>
              <a:t>3</a:t>
            </a:r>
            <a:r>
              <a:rPr lang="en-US" altLang="zh-CN" sz="2800" dirty="0">
                <a:latin typeface="Times New Roman" pitchFamily="18" charset="0"/>
                <a:ea typeface="宋体" charset="-122"/>
                <a:cs typeface="Times New Roman" pitchFamily="18" charset="0"/>
              </a:rPr>
              <a:t>+’01’x</a:t>
            </a:r>
            <a:r>
              <a:rPr lang="en-US" altLang="zh-CN" sz="2800" baseline="30000" dirty="0">
                <a:latin typeface="Times New Roman" pitchFamily="18" charset="0"/>
                <a:ea typeface="宋体" charset="-122"/>
                <a:cs typeface="Times New Roman" pitchFamily="18" charset="0"/>
              </a:rPr>
              <a:t>2</a:t>
            </a:r>
            <a:r>
              <a:rPr lang="en-US" altLang="zh-CN" sz="2800" dirty="0">
                <a:latin typeface="Times New Roman" pitchFamily="18" charset="0"/>
                <a:ea typeface="宋体" charset="-122"/>
                <a:cs typeface="Times New Roman" pitchFamily="18" charset="0"/>
              </a:rPr>
              <a:t>+’01’x+’02’</a:t>
            </a:r>
          </a:p>
        </p:txBody>
      </p:sp>
      <p:pic>
        <p:nvPicPr>
          <p:cNvPr id="217091" name="Picture 3"/>
          <p:cNvPicPr>
            <a:picLocks noGrp="1" noChangeAspect="1" noChangeArrowheads="1"/>
          </p:cNvPicPr>
          <p:nvPr>
            <p:ph type="body" idx="1"/>
          </p:nvPr>
        </p:nvPicPr>
        <p:blipFill>
          <a:blip r:embed="rId2" cstate="print"/>
          <a:srcRect/>
          <a:stretch>
            <a:fillRect/>
          </a:stretch>
        </p:blipFill>
        <p:spPr>
          <a:xfrm>
            <a:off x="857224" y="2357430"/>
            <a:ext cx="7010400" cy="2198688"/>
          </a:xfrm>
        </p:spPr>
      </p:pic>
      <p:sp>
        <p:nvSpPr>
          <p:cNvPr id="217094" name="Rectangle 6"/>
          <p:cNvSpPr>
            <a:spLocks noChangeArrowheads="1"/>
          </p:cNvSpPr>
          <p:nvPr/>
        </p:nvSpPr>
        <p:spPr bwMode="auto">
          <a:xfrm>
            <a:off x="838200" y="1066800"/>
            <a:ext cx="7772400" cy="914400"/>
          </a:xfrm>
          <a:prstGeom prst="rect">
            <a:avLst/>
          </a:prstGeom>
          <a:noFill/>
          <a:ln w="9525">
            <a:noFill/>
            <a:miter lim="800000"/>
            <a:headEnd/>
            <a:tailEnd/>
          </a:ln>
          <a:effectLst/>
        </p:spPr>
        <p:txBody>
          <a:bodyPr/>
          <a:lstStyle/>
          <a:p>
            <a:pPr marL="342900" indent="-342900">
              <a:spcBef>
                <a:spcPct val="20000"/>
              </a:spcBef>
            </a:pPr>
            <a:endParaRPr lang="zh-CN" altLang="zh-CN" b="1">
              <a:solidFill>
                <a:srgbClr val="000066"/>
              </a:solidFill>
            </a:endParaRPr>
          </a:p>
        </p:txBody>
      </p:sp>
      <p:graphicFrame>
        <p:nvGraphicFramePr>
          <p:cNvPr id="217166" name="Group 78"/>
          <p:cNvGraphicFramePr>
            <a:graphicFrameLocks noGrp="1"/>
          </p:cNvGraphicFramePr>
          <p:nvPr/>
        </p:nvGraphicFramePr>
        <p:xfrm>
          <a:off x="1676400" y="4771560"/>
          <a:ext cx="2133600" cy="1905001"/>
        </p:xfrm>
        <a:graphic>
          <a:graphicData uri="http://schemas.openxmlformats.org/drawingml/2006/table">
            <a:tbl>
              <a:tblPr/>
              <a:tblGrid>
                <a:gridCol w="533400"/>
                <a:gridCol w="533400"/>
                <a:gridCol w="533400"/>
                <a:gridCol w="533400"/>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02</a:t>
                      </a: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03</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01</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01</a:t>
                      </a:r>
                    </a:p>
                  </a:txBody>
                  <a:tcPr horzOverflow="overflow">
                    <a:lnL>
                      <a:noFill/>
                    </a:lnL>
                    <a:lnR cap="flat">
                      <a:noFill/>
                    </a:lnR>
                    <a:lnT cap="flat">
                      <a:noFill/>
                    </a:lnT>
                    <a:lnB>
                      <a:noFill/>
                    </a:lnB>
                    <a:lnTlToBr>
                      <a:noFill/>
                    </a:lnTlToBr>
                    <a:lnBlToTr>
                      <a:noFill/>
                    </a:lnBlToTr>
                    <a:noFill/>
                  </a:tcPr>
                </a:tc>
              </a:tr>
              <a:tr h="496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02</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03</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01</a:t>
                      </a:r>
                    </a:p>
                  </a:txBody>
                  <a:tcPr horzOverflow="overflow">
                    <a:lnL>
                      <a:noFill/>
                    </a:lnL>
                    <a:lnR cap="flat">
                      <a:noFill/>
                    </a:lnR>
                    <a:lnT>
                      <a:noFill/>
                    </a:lnT>
                    <a:lnB>
                      <a:noFill/>
                    </a:lnB>
                    <a:lnTlToBr>
                      <a:noFill/>
                    </a:lnTlToBr>
                    <a:lnBlToTr>
                      <a:noFill/>
                    </a:lnBlToTr>
                    <a:noFill/>
                  </a:tcPr>
                </a:tc>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02</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03</a:t>
                      </a:r>
                    </a:p>
                  </a:txBody>
                  <a:tcPr horzOverflow="overflow">
                    <a:lnL>
                      <a:noFill/>
                    </a:lnL>
                    <a:lnR cap="flat">
                      <a:noFill/>
                    </a:lnR>
                    <a:lnT>
                      <a:noFill/>
                    </a:lnT>
                    <a:lnB>
                      <a:noFill/>
                    </a:lnB>
                    <a:lnTlToBr>
                      <a:noFill/>
                    </a:lnTlToBr>
                    <a:lnBlToTr>
                      <a:noFill/>
                    </a:lnBlToTr>
                    <a:noFill/>
                  </a:tcPr>
                </a:tc>
              </a:tr>
              <a:tr h="479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03</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01</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01</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000066"/>
                          </a:solidFill>
                          <a:effectLst/>
                          <a:latin typeface="Times New Roman" pitchFamily="18" charset="0"/>
                          <a:ea typeface="宋体" charset="-122"/>
                        </a:rPr>
                        <a:t>02</a:t>
                      </a:r>
                    </a:p>
                  </a:txBody>
                  <a:tcPr horzOverflow="overflow">
                    <a:lnL>
                      <a:noFill/>
                    </a:lnL>
                    <a:lnR cap="flat">
                      <a:noFill/>
                    </a:lnR>
                    <a:lnT>
                      <a:noFill/>
                    </a:lnT>
                    <a:lnB cap="flat">
                      <a:noFill/>
                    </a:lnB>
                    <a:lnTlToBr>
                      <a:noFill/>
                    </a:lnTlToBr>
                    <a:lnBlToTr>
                      <a:noFill/>
                    </a:lnBlToTr>
                    <a:noFill/>
                  </a:tcPr>
                </a:tc>
              </a:tr>
            </a:tbl>
          </a:graphicData>
        </a:graphic>
      </p:graphicFrame>
      <p:sp>
        <p:nvSpPr>
          <p:cNvPr id="217167" name="AutoShape 79"/>
          <p:cNvSpPr>
            <a:spLocks noChangeArrowheads="1"/>
          </p:cNvSpPr>
          <p:nvPr/>
        </p:nvSpPr>
        <p:spPr bwMode="auto">
          <a:xfrm>
            <a:off x="1600200" y="4862274"/>
            <a:ext cx="2286000" cy="1676400"/>
          </a:xfrm>
          <a:prstGeom prst="bracketPair">
            <a:avLst>
              <a:gd name="adj" fmla="val 16667"/>
            </a:avLst>
          </a:prstGeom>
          <a:noFill/>
          <a:ln w="9525">
            <a:solidFill>
              <a:schemeClr val="tx1"/>
            </a:solidFill>
            <a:round/>
            <a:headEnd/>
            <a:tailEnd/>
          </a:ln>
          <a:effectLst/>
        </p:spPr>
        <p:txBody>
          <a:bodyPr wrap="none" anchor="ctr"/>
          <a:lstStyle/>
          <a:p>
            <a:endParaRPr lang="zh-CN" altLang="en-US"/>
          </a:p>
        </p:txBody>
      </p:sp>
      <p:graphicFrame>
        <p:nvGraphicFramePr>
          <p:cNvPr id="217168" name="Group 80"/>
          <p:cNvGraphicFramePr>
            <a:graphicFrameLocks noGrp="1"/>
          </p:cNvGraphicFramePr>
          <p:nvPr/>
        </p:nvGraphicFramePr>
        <p:xfrm>
          <a:off x="5257800" y="4771560"/>
          <a:ext cx="2133600" cy="1905001"/>
        </p:xfrm>
        <a:graphic>
          <a:graphicData uri="http://schemas.openxmlformats.org/drawingml/2006/table">
            <a:tbl>
              <a:tblPr/>
              <a:tblGrid>
                <a:gridCol w="533400"/>
                <a:gridCol w="533400"/>
                <a:gridCol w="533400"/>
                <a:gridCol w="533400"/>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000066"/>
                          </a:solidFill>
                          <a:effectLst/>
                          <a:latin typeface="Times New Roman" pitchFamily="18" charset="0"/>
                          <a:ea typeface="宋体" charset="-122"/>
                        </a:rPr>
                        <a:t>0E</a:t>
                      </a: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0B</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0D</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09</a:t>
                      </a:r>
                    </a:p>
                  </a:txBody>
                  <a:tcPr horzOverflow="overflow">
                    <a:lnL>
                      <a:noFill/>
                    </a:lnL>
                    <a:lnR cap="flat">
                      <a:noFill/>
                    </a:lnR>
                    <a:lnT cap="flat">
                      <a:noFill/>
                    </a:lnT>
                    <a:lnB>
                      <a:noFill/>
                    </a:lnB>
                    <a:lnTlToBr>
                      <a:noFill/>
                    </a:lnTlToBr>
                    <a:lnBlToTr>
                      <a:noFill/>
                    </a:lnBlToTr>
                    <a:noFill/>
                  </a:tcPr>
                </a:tc>
              </a:tr>
              <a:tr h="496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09</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0E</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0B</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0D</a:t>
                      </a:r>
                    </a:p>
                  </a:txBody>
                  <a:tcPr horzOverflow="overflow">
                    <a:lnL>
                      <a:noFill/>
                    </a:lnL>
                    <a:lnR cap="flat">
                      <a:noFill/>
                    </a:lnR>
                    <a:lnT>
                      <a:noFill/>
                    </a:lnT>
                    <a:lnB>
                      <a:noFill/>
                    </a:lnB>
                    <a:lnTlToBr>
                      <a:noFill/>
                    </a:lnTlToBr>
                    <a:lnBlToTr>
                      <a:noFill/>
                    </a:lnBlToTr>
                    <a:noFill/>
                  </a:tcPr>
                </a:tc>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0D</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09</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0E</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000066"/>
                          </a:solidFill>
                          <a:effectLst/>
                          <a:latin typeface="Times New Roman" pitchFamily="18" charset="0"/>
                          <a:ea typeface="宋体" charset="-122"/>
                        </a:rPr>
                        <a:t>0B</a:t>
                      </a:r>
                    </a:p>
                  </a:txBody>
                  <a:tcPr horzOverflow="overflow">
                    <a:lnL>
                      <a:noFill/>
                    </a:lnL>
                    <a:lnR cap="flat">
                      <a:noFill/>
                    </a:lnR>
                    <a:lnT>
                      <a:noFill/>
                    </a:lnT>
                    <a:lnB>
                      <a:noFill/>
                    </a:lnB>
                    <a:lnTlToBr>
                      <a:noFill/>
                    </a:lnTlToBr>
                    <a:lnBlToTr>
                      <a:noFill/>
                    </a:lnBlToTr>
                    <a:noFill/>
                  </a:tcPr>
                </a:tc>
              </a:tr>
              <a:tr h="479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0B</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0D</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09</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66"/>
                          </a:solidFill>
                          <a:effectLst/>
                          <a:latin typeface="Times New Roman" pitchFamily="18" charset="0"/>
                          <a:ea typeface="宋体" charset="-122"/>
                        </a:rPr>
                        <a:t>0E</a:t>
                      </a:r>
                    </a:p>
                  </a:txBody>
                  <a:tcPr horzOverflow="overflow">
                    <a:lnL>
                      <a:noFill/>
                    </a:lnL>
                    <a:lnR cap="flat">
                      <a:noFill/>
                    </a:lnR>
                    <a:lnT>
                      <a:noFill/>
                    </a:lnT>
                    <a:lnB cap="flat">
                      <a:noFill/>
                    </a:lnB>
                    <a:lnTlToBr>
                      <a:noFill/>
                    </a:lnTlToBr>
                    <a:lnBlToTr>
                      <a:noFill/>
                    </a:lnBlToTr>
                    <a:noFill/>
                  </a:tcPr>
                </a:tc>
              </a:tr>
            </a:tbl>
          </a:graphicData>
        </a:graphic>
      </p:graphicFrame>
      <p:sp>
        <p:nvSpPr>
          <p:cNvPr id="217201" name="AutoShape 113"/>
          <p:cNvSpPr>
            <a:spLocks noChangeArrowheads="1"/>
          </p:cNvSpPr>
          <p:nvPr/>
        </p:nvSpPr>
        <p:spPr bwMode="auto">
          <a:xfrm>
            <a:off x="5153025" y="4876562"/>
            <a:ext cx="2286000" cy="1676400"/>
          </a:xfrm>
          <a:prstGeom prst="bracketPair">
            <a:avLst>
              <a:gd name="adj" fmla="val 16667"/>
            </a:avLst>
          </a:prstGeom>
          <a:noFill/>
          <a:ln w="9525">
            <a:solidFill>
              <a:schemeClr val="tx1"/>
            </a:solidFill>
            <a:round/>
            <a:headEnd/>
            <a:tailEnd/>
          </a:ln>
          <a:effectLst/>
        </p:spPr>
        <p:txBody>
          <a:bodyPr wrap="none" anchor="ctr"/>
          <a:lstStyle/>
          <a:p>
            <a:endParaRPr lang="zh-CN" altLang="en-US"/>
          </a:p>
        </p:txBody>
      </p:sp>
      <p:sp>
        <p:nvSpPr>
          <p:cNvPr id="217203" name="Text Box 115"/>
          <p:cNvSpPr txBox="1">
            <a:spLocks noChangeArrowheads="1"/>
          </p:cNvSpPr>
          <p:nvPr/>
        </p:nvSpPr>
        <p:spPr bwMode="auto">
          <a:xfrm>
            <a:off x="4114800" y="5433548"/>
            <a:ext cx="762000" cy="579437"/>
          </a:xfrm>
          <a:prstGeom prst="rect">
            <a:avLst/>
          </a:prstGeom>
          <a:noFill/>
          <a:ln w="9525">
            <a:noFill/>
            <a:miter lim="800000"/>
            <a:headEnd/>
            <a:tailEnd/>
          </a:ln>
          <a:effectLst/>
        </p:spPr>
        <p:txBody>
          <a:bodyPr>
            <a:spAutoFit/>
          </a:bodyPr>
          <a:lstStyle/>
          <a:p>
            <a:pPr algn="ctr">
              <a:spcBef>
                <a:spcPct val="50000"/>
              </a:spcBef>
            </a:pPr>
            <a:r>
              <a:rPr lang="en-US" altLang="zh-CN" sz="3200"/>
              <a:t>=</a:t>
            </a:r>
          </a:p>
        </p:txBody>
      </p:sp>
      <p:sp>
        <p:nvSpPr>
          <p:cNvPr id="217204" name="Text Box 116"/>
          <p:cNvSpPr txBox="1">
            <a:spLocks noChangeArrowheads="1"/>
          </p:cNvSpPr>
          <p:nvPr/>
        </p:nvSpPr>
        <p:spPr bwMode="auto">
          <a:xfrm>
            <a:off x="3886200" y="4564734"/>
            <a:ext cx="533400" cy="579438"/>
          </a:xfrm>
          <a:prstGeom prst="rect">
            <a:avLst/>
          </a:prstGeom>
          <a:noFill/>
          <a:ln w="9525">
            <a:noFill/>
            <a:miter lim="800000"/>
            <a:headEnd/>
            <a:tailEnd/>
          </a:ln>
          <a:effectLst/>
        </p:spPr>
        <p:txBody>
          <a:bodyPr>
            <a:spAutoFit/>
          </a:bodyPr>
          <a:lstStyle/>
          <a:p>
            <a:pPr algn="ctr">
              <a:spcBef>
                <a:spcPct val="50000"/>
              </a:spcBef>
            </a:pPr>
            <a:r>
              <a:rPr lang="en-US" altLang="zh-CN" sz="3200" dirty="0"/>
              <a:t>-</a:t>
            </a:r>
            <a:r>
              <a:rPr lang="en-US" altLang="zh-CN" dirty="0"/>
              <a:t>1</a:t>
            </a:r>
          </a:p>
        </p:txBody>
      </p:sp>
      <p:sp>
        <p:nvSpPr>
          <p:cNvPr id="11" name="标题 1"/>
          <p:cNvSpPr txBox="1">
            <a:spLocks/>
          </p:cNvSpPr>
          <p:nvPr/>
        </p:nvSpPr>
        <p:spPr>
          <a:xfrm>
            <a:off x="457200" y="274638"/>
            <a:ext cx="8229600" cy="1143000"/>
          </a:xfrm>
          <a:prstGeom prst="rect">
            <a:avLst/>
          </a:prstGeom>
        </p:spPr>
        <p:txBody>
          <a:bodyPr vert="horz"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smtClean="0">
                <a:ln>
                  <a:noFill/>
                </a:ln>
                <a:solidFill>
                  <a:schemeClr val="tx2"/>
                </a:solidFill>
                <a:effectLst/>
                <a:uLnTx/>
                <a:uFillTx/>
                <a:latin typeface="+mj-lt"/>
                <a:ea typeface="+mj-ea"/>
                <a:cs typeface="+mj-cs"/>
              </a:rPr>
              <a:t>AES</a:t>
            </a:r>
            <a:r>
              <a:rPr kumimoji="0" lang="zh-CN" altLang="en-US" sz="4400" b="0" i="0" u="none" strike="noStrike" kern="1200" cap="none" spc="0" normalizeH="0" baseline="0" noProof="0" smtClean="0">
                <a:ln>
                  <a:noFill/>
                </a:ln>
                <a:solidFill>
                  <a:schemeClr val="tx2"/>
                </a:solidFill>
                <a:effectLst/>
                <a:uLnTx/>
                <a:uFillTx/>
                <a:latin typeface="+mj-lt"/>
                <a:ea typeface="+mj-ea"/>
                <a:cs typeface="+mj-cs"/>
              </a:rPr>
              <a:t>列混合变换</a:t>
            </a:r>
            <a:endParaRPr kumimoji="0" lang="zh-CN" altLang="en-US" sz="4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70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71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71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72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720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20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7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0" grpId="0"/>
      <p:bldP spid="217167" grpId="0" animBg="1"/>
      <p:bldP spid="217201" grpId="0" animBg="1"/>
      <p:bldP spid="217203" grpId="0"/>
      <p:bldP spid="217204"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AES</a:t>
            </a:r>
            <a:r>
              <a:rPr lang="zh-CN" altLang="en-US" dirty="0" smtClean="0"/>
              <a:t>列混合变换</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sz="2800" dirty="0" smtClean="0"/>
              <a:t>AES</a:t>
            </a:r>
            <a:r>
              <a:rPr lang="zh-CN" altLang="en-US" sz="2800" dirty="0" smtClean="0"/>
              <a:t>列混合变换可由算法</a:t>
            </a:r>
            <a:r>
              <a:rPr lang="en-US" altLang="zh-CN" sz="2800" dirty="0" smtClean="0"/>
              <a:t>3.5</a:t>
            </a:r>
            <a:r>
              <a:rPr lang="zh-CN" altLang="en-US" sz="2800" dirty="0" smtClean="0"/>
              <a:t>描述</a:t>
            </a:r>
            <a:endParaRPr lang="en-US" altLang="zh-CN" sz="2800" dirty="0" smtClean="0"/>
          </a:p>
          <a:p>
            <a:r>
              <a:rPr lang="zh-CN" altLang="en-US" sz="2800" dirty="0" smtClean="0"/>
              <a:t>算法</a:t>
            </a:r>
            <a:r>
              <a:rPr lang="en-US" altLang="zh-CN" sz="2800" dirty="0" smtClean="0"/>
              <a:t>3.5 </a:t>
            </a:r>
            <a:r>
              <a:rPr lang="en-US" altLang="zh-CN" sz="2800" dirty="0" err="1" smtClean="0"/>
              <a:t>MixColumn</a:t>
            </a:r>
            <a:r>
              <a:rPr lang="en-US" altLang="zh-CN" sz="2800" dirty="0" smtClean="0"/>
              <a:t>(c)    // c</a:t>
            </a:r>
            <a:r>
              <a:rPr lang="zh-CN" altLang="en-US" sz="2800" dirty="0" smtClean="0"/>
              <a:t>为状态矩阵的列号</a:t>
            </a:r>
            <a:endParaRPr lang="en-US" altLang="zh-CN" sz="2800" dirty="0" smtClean="0"/>
          </a:p>
          <a:p>
            <a:pPr lvl="1"/>
            <a:r>
              <a:rPr lang="en-US" altLang="zh-CN" sz="2400" dirty="0" smtClean="0"/>
              <a:t>external  </a:t>
            </a:r>
            <a:r>
              <a:rPr lang="en-US" altLang="zh-CN" sz="2400" dirty="0" err="1" smtClean="0"/>
              <a:t>FieldMult</a:t>
            </a:r>
            <a:r>
              <a:rPr lang="en-US" altLang="zh-CN" sz="2400" dirty="0" smtClean="0"/>
              <a:t>, </a:t>
            </a:r>
            <a:r>
              <a:rPr lang="en-US" altLang="zh-CN" sz="2400" dirty="0" err="1" smtClean="0"/>
              <a:t>BinaryToField</a:t>
            </a:r>
            <a:r>
              <a:rPr lang="en-US" altLang="zh-CN" sz="2400" dirty="0" smtClean="0"/>
              <a:t>, </a:t>
            </a:r>
            <a:r>
              <a:rPr lang="en-US" altLang="zh-CN" sz="2400" dirty="0" err="1" smtClean="0"/>
              <a:t>FieldToBinary</a:t>
            </a:r>
            <a:endParaRPr lang="en-US" altLang="zh-CN" sz="2400" dirty="0" smtClean="0"/>
          </a:p>
          <a:p>
            <a:pPr lvl="1"/>
            <a:r>
              <a:rPr lang="en-US" altLang="zh-CN" sz="2400" dirty="0" smtClean="0"/>
              <a:t>for </a:t>
            </a:r>
            <a:r>
              <a:rPr lang="en-US" altLang="zh-CN" sz="2400" dirty="0" err="1" smtClean="0"/>
              <a:t>i</a:t>
            </a:r>
            <a:r>
              <a:rPr lang="en-US" altLang="zh-CN" sz="2400" dirty="0" smtClean="0"/>
              <a:t>=0 to 3   {</a:t>
            </a:r>
          </a:p>
          <a:p>
            <a:pPr lvl="1"/>
            <a:r>
              <a:rPr lang="en-US" altLang="zh-CN" sz="2400" dirty="0" smtClean="0"/>
              <a:t>        t[</a:t>
            </a:r>
            <a:r>
              <a:rPr lang="en-US" altLang="zh-CN" sz="2400" dirty="0" err="1" smtClean="0"/>
              <a:t>i</a:t>
            </a:r>
            <a:r>
              <a:rPr lang="en-US" altLang="zh-CN" sz="2400" dirty="0" smtClean="0"/>
              <a:t>] = </a:t>
            </a:r>
            <a:r>
              <a:rPr lang="en-US" altLang="zh-CN" sz="2400" dirty="0" err="1" smtClean="0"/>
              <a:t>BinaryToField</a:t>
            </a:r>
            <a:r>
              <a:rPr lang="en-US" altLang="zh-CN" sz="2400" dirty="0" smtClean="0"/>
              <a:t>(S[</a:t>
            </a:r>
            <a:r>
              <a:rPr lang="en-US" altLang="zh-CN" sz="2400" dirty="0" err="1" smtClean="0"/>
              <a:t>i,c</a:t>
            </a:r>
            <a:r>
              <a:rPr lang="en-US" altLang="zh-CN" sz="2400" dirty="0" smtClean="0"/>
              <a:t>])</a:t>
            </a:r>
          </a:p>
          <a:p>
            <a:pPr lvl="1"/>
            <a:r>
              <a:rPr lang="en-US" altLang="zh-CN" sz="2400" dirty="0" smtClean="0"/>
              <a:t>}</a:t>
            </a:r>
          </a:p>
          <a:p>
            <a:pPr lvl="1"/>
            <a:r>
              <a:rPr lang="en-US" altLang="zh-CN" sz="2400" dirty="0" smtClean="0"/>
              <a:t>u[0] = </a:t>
            </a:r>
            <a:r>
              <a:rPr lang="en-US" altLang="zh-CN" sz="2400" dirty="0" err="1" smtClean="0"/>
              <a:t>FieldMult</a:t>
            </a:r>
            <a:r>
              <a:rPr lang="en-US" altLang="zh-CN" sz="2400" dirty="0" smtClean="0"/>
              <a:t>(</a:t>
            </a:r>
            <a:r>
              <a:rPr lang="en-US" altLang="zh-CN" sz="2400" dirty="0" err="1" smtClean="0"/>
              <a:t>x,t</a:t>
            </a:r>
            <a:r>
              <a:rPr lang="en-US" altLang="zh-CN" sz="2400" dirty="0" smtClean="0"/>
              <a:t>[0]) </a:t>
            </a:r>
            <a:r>
              <a:rPr lang="en-US" altLang="zh-CN" sz="2400" dirty="0" smtClean="0">
                <a:latin typeface="Cambria"/>
              </a:rPr>
              <a:t>⊕ </a:t>
            </a:r>
            <a:r>
              <a:rPr lang="en-US" altLang="zh-CN" sz="2400" dirty="0" err="1" smtClean="0">
                <a:latin typeface="Cambria"/>
              </a:rPr>
              <a:t>FieldMult</a:t>
            </a:r>
            <a:r>
              <a:rPr lang="en-US" altLang="zh-CN" sz="2400" dirty="0" smtClean="0">
                <a:latin typeface="Cambria"/>
              </a:rPr>
              <a:t>(x+1,t[1])</a:t>
            </a:r>
            <a:r>
              <a:rPr lang="en-US" altLang="zh-CN" sz="2400" dirty="0" smtClean="0"/>
              <a:t> ⊕ t[2] ⊕ t[3]</a:t>
            </a:r>
          </a:p>
          <a:p>
            <a:pPr lvl="1"/>
            <a:r>
              <a:rPr lang="en-US" altLang="zh-CN" sz="2400" dirty="0" smtClean="0"/>
              <a:t>u[1] = </a:t>
            </a:r>
            <a:r>
              <a:rPr lang="en-US" altLang="zh-CN" sz="2400" dirty="0" err="1" smtClean="0"/>
              <a:t>FieldMult</a:t>
            </a:r>
            <a:r>
              <a:rPr lang="en-US" altLang="zh-CN" sz="2400" dirty="0" smtClean="0"/>
              <a:t>(</a:t>
            </a:r>
            <a:r>
              <a:rPr lang="en-US" altLang="zh-CN" sz="2400" dirty="0" err="1" smtClean="0"/>
              <a:t>x,t</a:t>
            </a:r>
            <a:r>
              <a:rPr lang="en-US" altLang="zh-CN" sz="2400" dirty="0" smtClean="0"/>
              <a:t>[1]) ⊕ </a:t>
            </a:r>
            <a:r>
              <a:rPr lang="en-US" altLang="zh-CN" sz="2400" dirty="0" err="1" smtClean="0"/>
              <a:t>FieldMult</a:t>
            </a:r>
            <a:r>
              <a:rPr lang="en-US" altLang="zh-CN" sz="2400" dirty="0" smtClean="0"/>
              <a:t>(x+1,t[2]) ⊕ t[3] ⊕ t[0]</a:t>
            </a:r>
          </a:p>
          <a:p>
            <a:pPr lvl="1"/>
            <a:r>
              <a:rPr lang="en-US" altLang="zh-CN" sz="2400" dirty="0" smtClean="0"/>
              <a:t>u[2] = </a:t>
            </a:r>
            <a:r>
              <a:rPr lang="en-US" altLang="zh-CN" sz="2400" dirty="0" err="1" smtClean="0"/>
              <a:t>FieldMult</a:t>
            </a:r>
            <a:r>
              <a:rPr lang="en-US" altLang="zh-CN" sz="2400" dirty="0" smtClean="0"/>
              <a:t>(</a:t>
            </a:r>
            <a:r>
              <a:rPr lang="en-US" altLang="zh-CN" sz="2400" dirty="0" err="1" smtClean="0"/>
              <a:t>x,t</a:t>
            </a:r>
            <a:r>
              <a:rPr lang="en-US" altLang="zh-CN" sz="2400" dirty="0" smtClean="0"/>
              <a:t>[2]) ⊕ </a:t>
            </a:r>
            <a:r>
              <a:rPr lang="en-US" altLang="zh-CN" sz="2400" dirty="0" err="1" smtClean="0"/>
              <a:t>FieldMult</a:t>
            </a:r>
            <a:r>
              <a:rPr lang="en-US" altLang="zh-CN" sz="2400" dirty="0" smtClean="0"/>
              <a:t>(x+1,t[3]) ⊕ t[0] ⊕ t[1]</a:t>
            </a:r>
          </a:p>
          <a:p>
            <a:pPr lvl="1"/>
            <a:r>
              <a:rPr lang="en-US" altLang="zh-CN" sz="2400" dirty="0" smtClean="0"/>
              <a:t>u[3] = </a:t>
            </a:r>
            <a:r>
              <a:rPr lang="en-US" altLang="zh-CN" sz="2400" dirty="0" err="1" smtClean="0"/>
              <a:t>FieldMult</a:t>
            </a:r>
            <a:r>
              <a:rPr lang="en-US" altLang="zh-CN" sz="2400" dirty="0" smtClean="0"/>
              <a:t>(</a:t>
            </a:r>
            <a:r>
              <a:rPr lang="en-US" altLang="zh-CN" sz="2400" dirty="0" err="1" smtClean="0"/>
              <a:t>x,t</a:t>
            </a:r>
            <a:r>
              <a:rPr lang="en-US" altLang="zh-CN" sz="2400" dirty="0" smtClean="0"/>
              <a:t>[3]) ⊕ </a:t>
            </a:r>
            <a:r>
              <a:rPr lang="en-US" altLang="zh-CN" sz="2400" dirty="0" err="1" smtClean="0"/>
              <a:t>FieldMult</a:t>
            </a:r>
            <a:r>
              <a:rPr lang="en-US" altLang="zh-CN" sz="2400" dirty="0" smtClean="0"/>
              <a:t>(x+1,t[0]) ⊕ t[1] ⊕ t[2]</a:t>
            </a:r>
          </a:p>
          <a:p>
            <a:pPr lvl="1"/>
            <a:r>
              <a:rPr lang="en-US" altLang="zh-CN" sz="2400" dirty="0" smtClean="0"/>
              <a:t>for </a:t>
            </a:r>
            <a:r>
              <a:rPr lang="en-US" altLang="zh-CN" sz="2400" dirty="0" err="1" smtClean="0"/>
              <a:t>i</a:t>
            </a:r>
            <a:r>
              <a:rPr lang="en-US" altLang="zh-CN" sz="2400" dirty="0" smtClean="0"/>
              <a:t>=0 to 3  {</a:t>
            </a:r>
          </a:p>
          <a:p>
            <a:pPr lvl="1"/>
            <a:r>
              <a:rPr lang="en-US" altLang="zh-CN" sz="2400" dirty="0" smtClean="0"/>
              <a:t>        S[</a:t>
            </a:r>
            <a:r>
              <a:rPr lang="en-US" altLang="zh-CN" sz="2400" dirty="0" err="1" smtClean="0"/>
              <a:t>i,c</a:t>
            </a:r>
            <a:r>
              <a:rPr lang="en-US" altLang="zh-CN" sz="2400" dirty="0" smtClean="0"/>
              <a:t>]=</a:t>
            </a:r>
            <a:r>
              <a:rPr lang="en-US" altLang="zh-CN" sz="2400" dirty="0" err="1" smtClean="0"/>
              <a:t>FieldToBineary</a:t>
            </a:r>
            <a:r>
              <a:rPr lang="en-US" altLang="zh-CN" sz="2400" dirty="0" smtClean="0"/>
              <a:t>(u[</a:t>
            </a:r>
            <a:r>
              <a:rPr lang="en-US" altLang="zh-CN" sz="2400" dirty="0" err="1" smtClean="0"/>
              <a:t>i</a:t>
            </a:r>
            <a:r>
              <a:rPr lang="en-US" altLang="zh-CN" sz="2400" dirty="0" smtClean="0"/>
              <a:t>])</a:t>
            </a:r>
          </a:p>
          <a:p>
            <a:pPr lvl="1"/>
            <a:r>
              <a:rPr lang="en-US" altLang="zh-CN" sz="2400" dirty="0" smtClean="0"/>
              <a:t>}</a:t>
            </a:r>
          </a:p>
          <a:p>
            <a:pPr lvl="1"/>
            <a:endParaRPr lang="zh-CN" altLang="en-US" sz="2400"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ltLang="zh-CN"/>
              <a:t> example</a:t>
            </a:r>
          </a:p>
        </p:txBody>
      </p:sp>
      <p:pic>
        <p:nvPicPr>
          <p:cNvPr id="218115" name="Picture 3"/>
          <p:cNvPicPr>
            <a:picLocks noGrp="1" noChangeAspect="1" noChangeArrowheads="1"/>
          </p:cNvPicPr>
          <p:nvPr>
            <p:ph type="body" idx="1"/>
          </p:nvPr>
        </p:nvPicPr>
        <p:blipFill>
          <a:blip r:embed="rId2" cstate="print"/>
          <a:srcRect/>
          <a:stretch>
            <a:fillRect/>
          </a:stretch>
        </p:blipFill>
        <p:spPr>
          <a:xfrm>
            <a:off x="685800" y="1981200"/>
            <a:ext cx="7772400" cy="2971800"/>
          </a:xfrm>
        </p:spPr>
      </p:pic>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AES</a:t>
            </a:r>
            <a:r>
              <a:rPr lang="zh-CN" altLang="en-US" smtClean="0"/>
              <a:t>算法结构</a:t>
            </a:r>
            <a:endParaRPr lang="zh-CN" altLang="en-US"/>
          </a:p>
        </p:txBody>
      </p:sp>
      <p:sp>
        <p:nvSpPr>
          <p:cNvPr id="4" name="矩形 3"/>
          <p:cNvSpPr/>
          <p:nvPr/>
        </p:nvSpPr>
        <p:spPr>
          <a:xfrm>
            <a:off x="2555776" y="1628800"/>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输入明文</a:t>
            </a:r>
            <a:r>
              <a:rPr lang="en-US" altLang="zh-CN" smtClean="0">
                <a:solidFill>
                  <a:schemeClr val="tx1"/>
                </a:solidFill>
              </a:rPr>
              <a:t>x(128</a:t>
            </a:r>
            <a:r>
              <a:rPr lang="zh-CN" altLang="en-US" smtClean="0">
                <a:solidFill>
                  <a:schemeClr val="tx1"/>
                </a:solidFill>
              </a:rPr>
              <a:t>位</a:t>
            </a:r>
            <a:r>
              <a:rPr lang="en-US" altLang="zh-CN" smtClean="0">
                <a:solidFill>
                  <a:schemeClr val="tx1"/>
                </a:solidFill>
              </a:rPr>
              <a:t>)</a:t>
            </a:r>
            <a:endParaRPr lang="zh-CN" altLang="en-US" smtClean="0">
              <a:solidFill>
                <a:schemeClr val="tx1"/>
              </a:solidFill>
            </a:endParaRPr>
          </a:p>
        </p:txBody>
      </p:sp>
      <p:sp>
        <p:nvSpPr>
          <p:cNvPr id="5" name="矩形 4"/>
          <p:cNvSpPr/>
          <p:nvPr/>
        </p:nvSpPr>
        <p:spPr>
          <a:xfrm>
            <a:off x="2555776" y="2204864"/>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与轮密钥异或</a:t>
            </a:r>
          </a:p>
        </p:txBody>
      </p:sp>
      <p:sp>
        <p:nvSpPr>
          <p:cNvPr id="6" name="矩形 5"/>
          <p:cNvSpPr/>
          <p:nvPr/>
        </p:nvSpPr>
        <p:spPr>
          <a:xfrm>
            <a:off x="2555776" y="2780928"/>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一轮迭代</a:t>
            </a:r>
            <a:r>
              <a:rPr lang="en-US" altLang="zh-CN" smtClean="0">
                <a:solidFill>
                  <a:schemeClr val="tx1"/>
                </a:solidFill>
              </a:rPr>
              <a:t>g</a:t>
            </a:r>
            <a:endParaRPr lang="zh-CN" altLang="en-US" smtClean="0">
              <a:solidFill>
                <a:schemeClr val="tx1"/>
              </a:solidFill>
            </a:endParaRPr>
          </a:p>
        </p:txBody>
      </p:sp>
      <p:sp>
        <p:nvSpPr>
          <p:cNvPr id="9" name="矩形 8"/>
          <p:cNvSpPr/>
          <p:nvPr/>
        </p:nvSpPr>
        <p:spPr>
          <a:xfrm>
            <a:off x="2555776" y="3717032"/>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a:t>
            </a:r>
            <a:r>
              <a:rPr lang="zh-CN" altLang="en-US" dirty="0" smtClean="0">
                <a:solidFill>
                  <a:schemeClr val="tx1"/>
                </a:solidFill>
              </a:rPr>
              <a:t>盒代换</a:t>
            </a:r>
          </a:p>
        </p:txBody>
      </p:sp>
      <p:sp>
        <p:nvSpPr>
          <p:cNvPr id="10" name="矩形 9"/>
          <p:cNvSpPr/>
          <p:nvPr/>
        </p:nvSpPr>
        <p:spPr>
          <a:xfrm>
            <a:off x="2555776" y="4293096"/>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行移位变换</a:t>
            </a:r>
          </a:p>
        </p:txBody>
      </p:sp>
      <p:sp>
        <p:nvSpPr>
          <p:cNvPr id="11" name="矩形 10"/>
          <p:cNvSpPr/>
          <p:nvPr/>
        </p:nvSpPr>
        <p:spPr>
          <a:xfrm>
            <a:off x="5868144" y="1628800"/>
            <a:ext cx="259228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密钥</a:t>
            </a:r>
            <a:r>
              <a:rPr lang="en-US" altLang="zh-CN" smtClean="0">
                <a:solidFill>
                  <a:schemeClr val="tx1"/>
                </a:solidFill>
              </a:rPr>
              <a:t>k(128/192/256</a:t>
            </a:r>
            <a:r>
              <a:rPr lang="zh-CN" altLang="en-US" smtClean="0">
                <a:solidFill>
                  <a:schemeClr val="tx1"/>
                </a:solidFill>
              </a:rPr>
              <a:t>位</a:t>
            </a:r>
            <a:r>
              <a:rPr lang="en-US" altLang="zh-CN" smtClean="0">
                <a:solidFill>
                  <a:schemeClr val="tx1"/>
                </a:solidFill>
              </a:rPr>
              <a:t>)</a:t>
            </a:r>
            <a:endParaRPr lang="zh-CN" altLang="en-US" smtClean="0">
              <a:solidFill>
                <a:schemeClr val="tx1"/>
              </a:solidFill>
            </a:endParaRPr>
          </a:p>
        </p:txBody>
      </p:sp>
      <p:sp>
        <p:nvSpPr>
          <p:cNvPr id="12" name="矩形 11"/>
          <p:cNvSpPr/>
          <p:nvPr/>
        </p:nvSpPr>
        <p:spPr>
          <a:xfrm>
            <a:off x="6372200" y="2204864"/>
            <a:ext cx="1584176" cy="3024336"/>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密钥编排算法</a:t>
            </a:r>
          </a:p>
        </p:txBody>
      </p:sp>
      <p:cxnSp>
        <p:nvCxnSpPr>
          <p:cNvPr id="14" name="直接箭头连接符 13"/>
          <p:cNvCxnSpPr>
            <a:stCxn id="4" idx="2"/>
            <a:endCxn id="5" idx="0"/>
          </p:cNvCxnSpPr>
          <p:nvPr/>
        </p:nvCxnSpPr>
        <p:spPr>
          <a:xfrm>
            <a:off x="3671900" y="1988840"/>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2"/>
            <a:endCxn id="6" idx="0"/>
          </p:cNvCxnSpPr>
          <p:nvPr/>
        </p:nvCxnSpPr>
        <p:spPr>
          <a:xfrm>
            <a:off x="3671900" y="2564904"/>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a:endCxn id="9" idx="0"/>
          </p:cNvCxnSpPr>
          <p:nvPr/>
        </p:nvCxnSpPr>
        <p:spPr>
          <a:xfrm>
            <a:off x="3671900" y="3140968"/>
            <a:ext cx="0"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2"/>
            <a:endCxn id="10" idx="0"/>
          </p:cNvCxnSpPr>
          <p:nvPr/>
        </p:nvCxnSpPr>
        <p:spPr>
          <a:xfrm>
            <a:off x="3671900" y="4077072"/>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1" idx="2"/>
          </p:cNvCxnSpPr>
          <p:nvPr/>
        </p:nvCxnSpPr>
        <p:spPr>
          <a:xfrm>
            <a:off x="7164288" y="1988840"/>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6" idx="3"/>
          </p:cNvCxnSpPr>
          <p:nvPr/>
        </p:nvCxnSpPr>
        <p:spPr>
          <a:xfrm flipH="1">
            <a:off x="4788024" y="2960948"/>
            <a:ext cx="158417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4788024" y="2420888"/>
            <a:ext cx="158417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a:off x="4788024" y="5085184"/>
            <a:ext cx="158417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076056" y="2636912"/>
            <a:ext cx="1008112" cy="338554"/>
          </a:xfrm>
          <a:prstGeom prst="rect">
            <a:avLst/>
          </a:prstGeom>
          <a:noFill/>
        </p:spPr>
        <p:txBody>
          <a:bodyPr wrap="square" rtlCol="0">
            <a:spAutoFit/>
          </a:bodyPr>
          <a:lstStyle/>
          <a:p>
            <a:r>
              <a:rPr lang="en-US" altLang="zh-CN" sz="1600" smtClean="0"/>
              <a:t>k</a:t>
            </a:r>
            <a:r>
              <a:rPr lang="en-US" altLang="zh-CN" sz="1600" baseline="30000" smtClean="0"/>
              <a:t>i</a:t>
            </a:r>
            <a:r>
              <a:rPr lang="en-US" altLang="zh-CN" sz="1600" smtClean="0"/>
              <a:t>(128</a:t>
            </a:r>
            <a:r>
              <a:rPr lang="zh-CN" altLang="en-US" sz="1600" smtClean="0"/>
              <a:t>位</a:t>
            </a:r>
            <a:r>
              <a:rPr lang="en-US" altLang="zh-CN" sz="1600" smtClean="0"/>
              <a:t>)</a:t>
            </a:r>
            <a:endParaRPr lang="zh-CN" altLang="en-US" sz="1600"/>
          </a:p>
        </p:txBody>
      </p:sp>
      <p:sp>
        <p:nvSpPr>
          <p:cNvPr id="47" name="TextBox 46"/>
          <p:cNvSpPr txBox="1"/>
          <p:nvPr/>
        </p:nvSpPr>
        <p:spPr>
          <a:xfrm>
            <a:off x="4932040" y="4746630"/>
            <a:ext cx="1368152" cy="338554"/>
          </a:xfrm>
          <a:prstGeom prst="rect">
            <a:avLst/>
          </a:prstGeom>
          <a:noFill/>
        </p:spPr>
        <p:txBody>
          <a:bodyPr wrap="square" rtlCol="0">
            <a:spAutoFit/>
          </a:bodyPr>
          <a:lstStyle/>
          <a:p>
            <a:r>
              <a:rPr lang="en-US" altLang="zh-CN" sz="1600" smtClean="0"/>
              <a:t>k</a:t>
            </a:r>
            <a:r>
              <a:rPr lang="en-US" altLang="zh-CN" sz="1600" baseline="30000" smtClean="0"/>
              <a:t>Nr+1</a:t>
            </a:r>
            <a:r>
              <a:rPr lang="en-US" altLang="zh-CN" sz="1600" smtClean="0"/>
              <a:t>(128</a:t>
            </a:r>
            <a:r>
              <a:rPr lang="zh-CN" altLang="en-US" sz="1600" smtClean="0"/>
              <a:t>位</a:t>
            </a:r>
            <a:r>
              <a:rPr lang="en-US" altLang="zh-CN" sz="1600" smtClean="0"/>
              <a:t>)</a:t>
            </a:r>
            <a:endParaRPr lang="zh-CN" altLang="en-US" sz="1600"/>
          </a:p>
        </p:txBody>
      </p:sp>
      <p:sp>
        <p:nvSpPr>
          <p:cNvPr id="48" name="TextBox 47"/>
          <p:cNvSpPr txBox="1"/>
          <p:nvPr/>
        </p:nvSpPr>
        <p:spPr>
          <a:xfrm>
            <a:off x="5076056" y="2082334"/>
            <a:ext cx="1008112" cy="338554"/>
          </a:xfrm>
          <a:prstGeom prst="rect">
            <a:avLst/>
          </a:prstGeom>
          <a:noFill/>
        </p:spPr>
        <p:txBody>
          <a:bodyPr wrap="square" rtlCol="0">
            <a:spAutoFit/>
          </a:bodyPr>
          <a:lstStyle/>
          <a:p>
            <a:r>
              <a:rPr lang="en-US" altLang="zh-CN" sz="1600" smtClean="0"/>
              <a:t>k</a:t>
            </a:r>
            <a:r>
              <a:rPr lang="en-US" altLang="zh-CN" sz="1600" baseline="30000" smtClean="0"/>
              <a:t>1</a:t>
            </a:r>
            <a:r>
              <a:rPr lang="en-US" altLang="zh-CN" sz="1600" smtClean="0"/>
              <a:t>(128</a:t>
            </a:r>
            <a:r>
              <a:rPr lang="zh-CN" altLang="en-US" sz="1600" smtClean="0"/>
              <a:t>位</a:t>
            </a:r>
            <a:r>
              <a:rPr lang="en-US" altLang="zh-CN" sz="1600" smtClean="0"/>
              <a:t>)</a:t>
            </a:r>
            <a:endParaRPr lang="zh-CN" altLang="en-US" sz="1600"/>
          </a:p>
        </p:txBody>
      </p:sp>
      <p:sp>
        <p:nvSpPr>
          <p:cNvPr id="50" name="矩形 49"/>
          <p:cNvSpPr/>
          <p:nvPr/>
        </p:nvSpPr>
        <p:spPr>
          <a:xfrm>
            <a:off x="6372200" y="2204864"/>
            <a:ext cx="1584176" cy="3024336"/>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
        <p:nvSpPr>
          <p:cNvPr id="40" name="矩形 39"/>
          <p:cNvSpPr/>
          <p:nvPr/>
        </p:nvSpPr>
        <p:spPr>
          <a:xfrm>
            <a:off x="2555776" y="5445224"/>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输出密文</a:t>
            </a:r>
            <a:r>
              <a:rPr lang="en-US" altLang="zh-CN" smtClean="0">
                <a:solidFill>
                  <a:schemeClr val="tx1"/>
                </a:solidFill>
              </a:rPr>
              <a:t>y(128</a:t>
            </a:r>
            <a:r>
              <a:rPr lang="zh-CN" altLang="en-US" smtClean="0">
                <a:solidFill>
                  <a:schemeClr val="tx1"/>
                </a:solidFill>
              </a:rPr>
              <a:t>位</a:t>
            </a:r>
            <a:r>
              <a:rPr lang="en-US" altLang="zh-CN" smtClean="0">
                <a:solidFill>
                  <a:schemeClr val="tx1"/>
                </a:solidFill>
              </a:rPr>
              <a:t>)</a:t>
            </a:r>
            <a:endParaRPr lang="zh-CN" altLang="en-US" smtClean="0">
              <a:solidFill>
                <a:schemeClr val="tx1"/>
              </a:solidFill>
            </a:endParaRPr>
          </a:p>
        </p:txBody>
      </p:sp>
      <p:sp>
        <p:nvSpPr>
          <p:cNvPr id="41" name="矩形 40"/>
          <p:cNvSpPr/>
          <p:nvPr/>
        </p:nvSpPr>
        <p:spPr>
          <a:xfrm>
            <a:off x="2555776" y="4869160"/>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与轮密钥异或</a:t>
            </a:r>
          </a:p>
        </p:txBody>
      </p:sp>
      <p:cxnSp>
        <p:nvCxnSpPr>
          <p:cNvPr id="42" name="直接箭头连接符 41"/>
          <p:cNvCxnSpPr/>
          <p:nvPr/>
        </p:nvCxnSpPr>
        <p:spPr>
          <a:xfrm>
            <a:off x="3671900" y="5229200"/>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2166708" y="3501008"/>
            <a:ext cx="15121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2152756" y="2996952"/>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2152756" y="2982438"/>
            <a:ext cx="43204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123728" y="3140968"/>
            <a:ext cx="1440160" cy="369332"/>
          </a:xfrm>
          <a:prstGeom prst="rect">
            <a:avLst/>
          </a:prstGeom>
          <a:noFill/>
        </p:spPr>
        <p:txBody>
          <a:bodyPr wrap="square" rtlCol="0">
            <a:spAutoFit/>
          </a:bodyPr>
          <a:lstStyle/>
          <a:p>
            <a:pPr algn="r"/>
            <a:r>
              <a:rPr lang="zh-CN" altLang="en-US" smtClean="0"/>
              <a:t>循环</a:t>
            </a:r>
            <a:r>
              <a:rPr lang="en-US" altLang="zh-CN" smtClean="0"/>
              <a:t>Nr-1</a:t>
            </a:r>
            <a:r>
              <a:rPr lang="zh-CN" altLang="en-US" smtClean="0"/>
              <a:t>次</a:t>
            </a:r>
            <a:endParaRPr lang="zh-CN" altLang="en-US"/>
          </a:p>
        </p:txBody>
      </p:sp>
      <p:cxnSp>
        <p:nvCxnSpPr>
          <p:cNvPr id="58" name="直接箭头连接符 57"/>
          <p:cNvCxnSpPr/>
          <p:nvPr/>
        </p:nvCxnSpPr>
        <p:spPr>
          <a:xfrm>
            <a:off x="3671900" y="4653136"/>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AES</a:t>
            </a:r>
            <a:r>
              <a:rPr lang="zh-CN" altLang="en-US" smtClean="0"/>
              <a:t>密钥编排算法</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smtClean="0"/>
              <a:t>以密钥长度为</a:t>
            </a:r>
            <a:r>
              <a:rPr lang="en-US" altLang="zh-CN" dirty="0" smtClean="0"/>
              <a:t>128</a:t>
            </a:r>
            <a:r>
              <a:rPr lang="zh-CN" altLang="en-US" dirty="0" smtClean="0"/>
              <a:t>位的</a:t>
            </a:r>
            <a:r>
              <a:rPr lang="en-US" altLang="zh-CN" dirty="0" smtClean="0"/>
              <a:t>AES</a:t>
            </a:r>
            <a:r>
              <a:rPr lang="zh-CN" altLang="en-US" dirty="0" smtClean="0"/>
              <a:t>算法为例，算法迭代次数为</a:t>
            </a:r>
            <a:r>
              <a:rPr lang="en-US" altLang="zh-CN" dirty="0" smtClean="0"/>
              <a:t>10</a:t>
            </a:r>
            <a:r>
              <a:rPr lang="zh-CN" altLang="en-US" dirty="0" smtClean="0"/>
              <a:t>轮，需要</a:t>
            </a:r>
            <a:r>
              <a:rPr lang="en-US" altLang="zh-CN" dirty="0" smtClean="0"/>
              <a:t>11</a:t>
            </a:r>
            <a:r>
              <a:rPr lang="zh-CN" altLang="en-US" dirty="0" smtClean="0"/>
              <a:t>个轮密钥，每个轮密钥为</a:t>
            </a:r>
            <a:r>
              <a:rPr lang="en-US" altLang="zh-CN" dirty="0" smtClean="0"/>
              <a:t>128</a:t>
            </a:r>
            <a:r>
              <a:rPr lang="zh-CN" altLang="en-US" dirty="0" smtClean="0"/>
              <a:t>位。密钥编排算法需要用</a:t>
            </a:r>
            <a:r>
              <a:rPr lang="en-US" altLang="zh-CN" dirty="0" smtClean="0"/>
              <a:t>128</a:t>
            </a:r>
            <a:r>
              <a:rPr lang="zh-CN" altLang="en-US" dirty="0" smtClean="0"/>
              <a:t>位的主密钥</a:t>
            </a:r>
            <a:r>
              <a:rPr lang="en-US" altLang="zh-CN" dirty="0" smtClean="0"/>
              <a:t>key</a:t>
            </a:r>
            <a:r>
              <a:rPr lang="zh-CN" altLang="en-US" dirty="0" smtClean="0"/>
              <a:t>生成</a:t>
            </a:r>
            <a:r>
              <a:rPr lang="en-US" altLang="zh-CN" dirty="0" smtClean="0"/>
              <a:t>11</a:t>
            </a:r>
            <a:r>
              <a:rPr lang="zh-CN" altLang="en-US" dirty="0" smtClean="0"/>
              <a:t>个</a:t>
            </a:r>
            <a:r>
              <a:rPr lang="en-US" altLang="zh-CN" dirty="0" smtClean="0"/>
              <a:t>128</a:t>
            </a:r>
            <a:r>
              <a:rPr lang="zh-CN" altLang="en-US" dirty="0" smtClean="0"/>
              <a:t>位的轮密钥。</a:t>
            </a:r>
            <a:endParaRPr lang="en-US" altLang="zh-CN" dirty="0" smtClean="0"/>
          </a:p>
          <a:p>
            <a:r>
              <a:rPr lang="zh-CN" altLang="en-US" dirty="0" smtClean="0"/>
              <a:t>密钥编排算法以字节数组存放</a:t>
            </a:r>
            <a:r>
              <a:rPr lang="en-US" altLang="zh-CN" dirty="0" smtClean="0"/>
              <a:t>key</a:t>
            </a:r>
            <a:r>
              <a:rPr lang="zh-CN" altLang="en-US" dirty="0" smtClean="0"/>
              <a:t>，</a:t>
            </a:r>
            <a:r>
              <a:rPr lang="en-US" altLang="zh-CN" dirty="0" smtClean="0"/>
              <a:t>key</a:t>
            </a:r>
            <a:r>
              <a:rPr lang="zh-CN" altLang="en-US" dirty="0" smtClean="0"/>
              <a:t>由</a:t>
            </a:r>
            <a:r>
              <a:rPr lang="en-US" altLang="zh-CN" dirty="0" smtClean="0"/>
              <a:t>16</a:t>
            </a:r>
            <a:r>
              <a:rPr lang="zh-CN" altLang="en-US" dirty="0" smtClean="0"/>
              <a:t>个字节组成。算法以字为单位处理轮密钥，每个字由</a:t>
            </a:r>
            <a:r>
              <a:rPr lang="en-US" altLang="zh-CN" dirty="0" smtClean="0"/>
              <a:t>4</a:t>
            </a:r>
            <a:r>
              <a:rPr lang="zh-CN" altLang="en-US" dirty="0" smtClean="0"/>
              <a:t>个字节组成，即为</a:t>
            </a:r>
            <a:r>
              <a:rPr lang="en-US" altLang="zh-CN" dirty="0" smtClean="0"/>
              <a:t>32</a:t>
            </a:r>
            <a:r>
              <a:rPr lang="zh-CN" altLang="en-US" dirty="0" smtClean="0"/>
              <a:t>位；每个轮密钥为</a:t>
            </a:r>
            <a:r>
              <a:rPr lang="en-US" altLang="zh-CN" dirty="0" smtClean="0"/>
              <a:t>4</a:t>
            </a:r>
            <a:r>
              <a:rPr lang="zh-CN" altLang="en-US" dirty="0" smtClean="0"/>
              <a:t>个字，密钥编排算法输出</a:t>
            </a:r>
            <a:r>
              <a:rPr lang="en-US" altLang="zh-CN" dirty="0" smtClean="0"/>
              <a:t>44</a:t>
            </a:r>
            <a:r>
              <a:rPr lang="zh-CN" altLang="en-US" dirty="0" smtClean="0"/>
              <a:t>个字，表示</a:t>
            </a:r>
            <a:r>
              <a:rPr lang="en-US" altLang="zh-CN" dirty="0" smtClean="0"/>
              <a:t>11</a:t>
            </a:r>
            <a:r>
              <a:rPr lang="zh-CN" altLang="en-US" dirty="0" smtClean="0"/>
              <a:t>个轮密钥</a:t>
            </a:r>
            <a:endParaRPr lang="en-US" altLang="zh-CN" dirty="0" smtClean="0"/>
          </a:p>
          <a:p>
            <a:r>
              <a:rPr lang="en-US" altLang="zh-CN" dirty="0" smtClean="0"/>
              <a:t>AES</a:t>
            </a:r>
            <a:r>
              <a:rPr lang="zh-CN" altLang="en-US" dirty="0" smtClean="0"/>
              <a:t>的密钥编排算法使用到了</a:t>
            </a:r>
            <a:r>
              <a:rPr lang="en-US" altLang="zh-CN" dirty="0" smtClean="0"/>
              <a:t>S</a:t>
            </a:r>
            <a:r>
              <a:rPr lang="zh-CN" altLang="en-US" dirty="0" smtClean="0"/>
              <a:t>盒代换，这一点和</a:t>
            </a:r>
            <a:r>
              <a:rPr lang="en-US" altLang="zh-CN" dirty="0" smtClean="0"/>
              <a:t>DES</a:t>
            </a:r>
            <a:r>
              <a:rPr lang="zh-CN" altLang="en-US" dirty="0" smtClean="0"/>
              <a:t>算法有很大不同</a:t>
            </a:r>
            <a:endParaRPr lang="en-US" altLang="zh-CN" dirty="0" smtClean="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AES</a:t>
            </a:r>
            <a:r>
              <a:rPr lang="zh-CN" altLang="en-US" smtClean="0"/>
              <a:t>密钥编排算法</a:t>
            </a:r>
            <a:endParaRPr lang="zh-CN" altLang="en-US"/>
          </a:p>
        </p:txBody>
      </p:sp>
      <p:sp>
        <p:nvSpPr>
          <p:cNvPr id="3" name="内容占位符 2"/>
          <p:cNvSpPr>
            <a:spLocks noGrp="1"/>
          </p:cNvSpPr>
          <p:nvPr>
            <p:ph idx="1"/>
          </p:nvPr>
        </p:nvSpPr>
        <p:spPr>
          <a:xfrm>
            <a:off x="457200" y="1600200"/>
            <a:ext cx="8363272" cy="4997152"/>
          </a:xfrm>
        </p:spPr>
        <p:txBody>
          <a:bodyPr>
            <a:normAutofit fontScale="55000" lnSpcReduction="20000"/>
          </a:bodyPr>
          <a:lstStyle/>
          <a:p>
            <a:r>
              <a:rPr lang="zh-CN" altLang="en-US" sz="5100" smtClean="0"/>
              <a:t>算法</a:t>
            </a:r>
            <a:r>
              <a:rPr lang="en-US" altLang="zh-CN" sz="5100" smtClean="0"/>
              <a:t>3.6  KeyExpansion(key)      </a:t>
            </a:r>
          </a:p>
          <a:p>
            <a:r>
              <a:rPr lang="en-US" altLang="zh-CN" sz="3300" smtClean="0"/>
              <a:t>// key</a:t>
            </a:r>
            <a:r>
              <a:rPr lang="zh-CN" altLang="en-US" sz="3300" smtClean="0"/>
              <a:t>是字节数组，长度为</a:t>
            </a:r>
            <a:r>
              <a:rPr lang="en-US" altLang="zh-CN" sz="3300" smtClean="0"/>
              <a:t>16</a:t>
            </a:r>
            <a:r>
              <a:rPr lang="zh-CN" altLang="en-US" sz="3300" smtClean="0"/>
              <a:t>，表示输入的主密钥</a:t>
            </a:r>
            <a:endParaRPr lang="en-US" altLang="zh-CN" sz="3300" smtClean="0"/>
          </a:p>
          <a:p>
            <a:r>
              <a:rPr lang="en-US" altLang="zh-CN" smtClean="0"/>
              <a:t>external  RotWord, SubWord</a:t>
            </a:r>
          </a:p>
          <a:p>
            <a:r>
              <a:rPr lang="en-US" altLang="zh-CN" smtClean="0"/>
              <a:t>RCon[1]=01000000     // RCon</a:t>
            </a:r>
            <a:r>
              <a:rPr lang="zh-CN" altLang="en-US" smtClean="0"/>
              <a:t>为字数组，长度为</a:t>
            </a:r>
            <a:r>
              <a:rPr lang="en-US" altLang="zh-CN" smtClean="0"/>
              <a:t>10</a:t>
            </a:r>
          </a:p>
          <a:p>
            <a:r>
              <a:rPr lang="en-US" altLang="zh-CN" smtClean="0"/>
              <a:t>RCon[2]=02000000</a:t>
            </a:r>
          </a:p>
          <a:p>
            <a:r>
              <a:rPr lang="en-US" altLang="zh-CN" smtClean="0"/>
              <a:t>RCon[3]=04000000</a:t>
            </a:r>
          </a:p>
          <a:p>
            <a:r>
              <a:rPr lang="en-US" altLang="zh-CN" smtClean="0"/>
              <a:t>RCon[4]=08000000</a:t>
            </a:r>
          </a:p>
          <a:p>
            <a:r>
              <a:rPr lang="en-US" altLang="zh-CN" smtClean="0"/>
              <a:t>RCon[5]=10000000</a:t>
            </a:r>
          </a:p>
          <a:p>
            <a:r>
              <a:rPr lang="en-US" altLang="zh-CN" smtClean="0"/>
              <a:t>RCon[6]=20000000</a:t>
            </a:r>
          </a:p>
          <a:p>
            <a:r>
              <a:rPr lang="en-US" altLang="zh-CN" smtClean="0"/>
              <a:t>RCon[7]=40000000</a:t>
            </a:r>
          </a:p>
          <a:p>
            <a:r>
              <a:rPr lang="en-US" altLang="zh-CN" smtClean="0"/>
              <a:t>RCon[8]=80000000</a:t>
            </a:r>
          </a:p>
          <a:p>
            <a:r>
              <a:rPr lang="en-US" altLang="zh-CN" smtClean="0"/>
              <a:t>RCon[9]=1B000000</a:t>
            </a:r>
          </a:p>
          <a:p>
            <a:r>
              <a:rPr lang="en-US" altLang="zh-CN" smtClean="0"/>
              <a:t>RCon[10]=36000000</a:t>
            </a:r>
          </a:p>
          <a:p>
            <a:r>
              <a:rPr lang="en-US" altLang="zh-CN" smtClean="0"/>
              <a:t>for  i=0  to  3  {</a:t>
            </a:r>
          </a:p>
          <a:p>
            <a:r>
              <a:rPr lang="en-US" altLang="zh-CN" smtClean="0"/>
              <a:t>        w[i] = (key[4i],key[4i+1],key[4i+2],key[4i+3])       </a:t>
            </a:r>
          </a:p>
          <a:p>
            <a:r>
              <a:rPr lang="en-US" altLang="zh-CN" smtClean="0"/>
              <a:t>        // w</a:t>
            </a:r>
            <a:r>
              <a:rPr lang="zh-CN" altLang="en-US" smtClean="0"/>
              <a:t>为字数组，长度为</a:t>
            </a:r>
            <a:r>
              <a:rPr lang="en-US" altLang="zh-CN" smtClean="0"/>
              <a:t>44</a:t>
            </a:r>
            <a:r>
              <a:rPr lang="zh-CN" altLang="en-US" smtClean="0"/>
              <a:t>，用来存放输出的轮密钥</a:t>
            </a:r>
            <a:endParaRPr lang="en-US" altLang="zh-CN" smtClean="0"/>
          </a:p>
          <a:p>
            <a:r>
              <a:rPr lang="en-US" altLang="zh-CN" smtClean="0"/>
              <a:t>}</a:t>
            </a:r>
            <a:endParaRPr lang="zh-CN" altLang="en-US"/>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AES</a:t>
            </a:r>
            <a:r>
              <a:rPr lang="zh-CN" altLang="en-US" dirty="0" smtClean="0"/>
              <a:t>密钥编排算法</a:t>
            </a:r>
            <a:endParaRPr lang="zh-CN" altLang="en-US" dirty="0"/>
          </a:p>
        </p:txBody>
      </p:sp>
      <p:sp>
        <p:nvSpPr>
          <p:cNvPr id="3" name="内容占位符 2"/>
          <p:cNvSpPr>
            <a:spLocks noGrp="1"/>
          </p:cNvSpPr>
          <p:nvPr>
            <p:ph idx="1"/>
          </p:nvPr>
        </p:nvSpPr>
        <p:spPr>
          <a:xfrm>
            <a:off x="457200" y="1600200"/>
            <a:ext cx="8363272" cy="4997152"/>
          </a:xfrm>
        </p:spPr>
        <p:txBody>
          <a:bodyPr>
            <a:normAutofit/>
          </a:bodyPr>
          <a:lstStyle/>
          <a:p>
            <a:r>
              <a:rPr lang="zh-CN" altLang="en-US" sz="2800" smtClean="0"/>
              <a:t>算法</a:t>
            </a:r>
            <a:r>
              <a:rPr lang="en-US" altLang="zh-CN" sz="2800" smtClean="0"/>
              <a:t>3.6  (</a:t>
            </a:r>
            <a:r>
              <a:rPr lang="zh-CN" altLang="en-US" sz="2800" smtClean="0"/>
              <a:t>续</a:t>
            </a:r>
            <a:r>
              <a:rPr lang="en-US" altLang="zh-CN" sz="2800" smtClean="0"/>
              <a:t>)      </a:t>
            </a:r>
          </a:p>
          <a:p>
            <a:r>
              <a:rPr lang="en-US" altLang="zh-CN" sz="1800" smtClean="0"/>
              <a:t>for  i=4  to  43  {</a:t>
            </a:r>
          </a:p>
          <a:p>
            <a:r>
              <a:rPr lang="en-US" altLang="zh-CN" sz="1800" smtClean="0"/>
              <a:t>        temp = w[i-1]</a:t>
            </a:r>
          </a:p>
          <a:p>
            <a:r>
              <a:rPr lang="en-US" altLang="zh-CN" sz="1800" smtClean="0"/>
              <a:t>        if  i % 4 = 0  {</a:t>
            </a:r>
          </a:p>
          <a:p>
            <a:r>
              <a:rPr lang="en-US" altLang="zh-CN" sz="1800" smtClean="0"/>
              <a:t>                temp = SubWord(RotWord(temp)) </a:t>
            </a:r>
            <a:r>
              <a:rPr lang="en-US" altLang="zh-CN" sz="1800" smtClean="0">
                <a:latin typeface="Cambria"/>
              </a:rPr>
              <a:t>⊕ RCon[i/4]</a:t>
            </a:r>
            <a:endParaRPr lang="en-US" altLang="zh-CN" sz="1800" smtClean="0"/>
          </a:p>
          <a:p>
            <a:r>
              <a:rPr lang="en-US" altLang="zh-CN" sz="1800" smtClean="0"/>
              <a:t>        }</a:t>
            </a:r>
          </a:p>
          <a:p>
            <a:r>
              <a:rPr lang="en-US" altLang="zh-CN" sz="1800" smtClean="0"/>
              <a:t>        w[i] = w[i-4] ⊕ temp     </a:t>
            </a:r>
          </a:p>
          <a:p>
            <a:r>
              <a:rPr lang="en-US" altLang="zh-CN" sz="1800" smtClean="0"/>
              <a:t>}</a:t>
            </a:r>
          </a:p>
          <a:p>
            <a:r>
              <a:rPr lang="en-US" altLang="zh-CN" sz="1800" smtClean="0"/>
              <a:t>return  (w[0],w[1],...,w[43])</a:t>
            </a:r>
            <a:endParaRPr lang="zh-CN" altLang="en-US" sz="180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ltLang="zh-CN"/>
              <a:t> </a:t>
            </a:r>
          </a:p>
        </p:txBody>
      </p:sp>
      <p:pic>
        <p:nvPicPr>
          <p:cNvPr id="224259" name="Picture 3"/>
          <p:cNvPicPr>
            <a:picLocks noGrp="1" noChangeAspect="1" noChangeArrowheads="1"/>
          </p:cNvPicPr>
          <p:nvPr>
            <p:ph type="body" idx="1"/>
          </p:nvPr>
        </p:nvPicPr>
        <p:blipFill>
          <a:blip r:embed="rId2" cstate="print"/>
          <a:srcRect/>
          <a:stretch>
            <a:fillRect/>
          </a:stretch>
        </p:blipFill>
        <p:spPr>
          <a:xfrm>
            <a:off x="785786" y="1643050"/>
            <a:ext cx="7772400" cy="4800600"/>
          </a:xfrm>
        </p:spPr>
      </p:pic>
      <p:sp>
        <p:nvSpPr>
          <p:cNvPr id="4" name="标题 1"/>
          <p:cNvSpPr txBox="1">
            <a:spLocks/>
          </p:cNvSpPr>
          <p:nvPr/>
        </p:nvSpPr>
        <p:spPr>
          <a:xfrm>
            <a:off x="609600" y="427038"/>
            <a:ext cx="8229600" cy="1143000"/>
          </a:xfrm>
          <a:prstGeom prst="rect">
            <a:avLst/>
          </a:prstGeom>
        </p:spPr>
        <p:txBody>
          <a:bodyPr vert="horz"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smtClean="0">
                <a:ln>
                  <a:noFill/>
                </a:ln>
                <a:solidFill>
                  <a:schemeClr val="tx2"/>
                </a:solidFill>
                <a:effectLst/>
                <a:uLnTx/>
                <a:uFillTx/>
                <a:latin typeface="+mj-lt"/>
                <a:ea typeface="+mj-ea"/>
                <a:cs typeface="+mj-cs"/>
              </a:rPr>
              <a:t>AES</a:t>
            </a:r>
            <a:r>
              <a:rPr kumimoji="0" lang="zh-CN" altLang="en-US" sz="4400" b="0" i="0" u="none" strike="noStrike" kern="1200" cap="none" spc="0" normalizeH="0" baseline="0" noProof="0" smtClean="0">
                <a:ln>
                  <a:noFill/>
                </a:ln>
                <a:solidFill>
                  <a:schemeClr val="tx2"/>
                </a:solidFill>
                <a:effectLst/>
                <a:uLnTx/>
                <a:uFillTx/>
                <a:latin typeface="+mj-lt"/>
                <a:ea typeface="+mj-ea"/>
                <a:cs typeface="+mj-cs"/>
              </a:rPr>
              <a:t>密钥编排算法</a:t>
            </a:r>
            <a:endParaRPr kumimoji="0" lang="zh-CN" altLang="en-US" sz="4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SPN</a:t>
            </a:r>
            <a:r>
              <a:rPr lang="zh-CN" altLang="en-US" smtClean="0"/>
              <a:t>示例</a:t>
            </a:r>
            <a:endParaRPr lang="zh-CN" altLang="en-US"/>
          </a:p>
        </p:txBody>
      </p:sp>
      <p:sp>
        <p:nvSpPr>
          <p:cNvPr id="3" name="内容占位符 2"/>
          <p:cNvSpPr>
            <a:spLocks noGrp="1"/>
          </p:cNvSpPr>
          <p:nvPr>
            <p:ph idx="1"/>
          </p:nvPr>
        </p:nvSpPr>
        <p:spPr>
          <a:xfrm>
            <a:off x="642910" y="2643182"/>
            <a:ext cx="8229600" cy="3400436"/>
          </a:xfrm>
        </p:spPr>
        <p:txBody>
          <a:bodyPr>
            <a:normAutofit/>
          </a:bodyPr>
          <a:lstStyle/>
          <a:p>
            <a:r>
              <a:rPr lang="zh-CN" altLang="en-US" dirty="0" smtClean="0"/>
              <a:t>加密过程</a:t>
            </a:r>
            <a:r>
              <a:rPr lang="en-US" altLang="zh-CN" dirty="0" smtClean="0"/>
              <a:t>(</a:t>
            </a:r>
            <a:r>
              <a:rPr lang="zh-CN" altLang="en-US" dirty="0" smtClean="0"/>
              <a:t>续</a:t>
            </a:r>
            <a:r>
              <a:rPr lang="en-US" altLang="zh-CN" dirty="0" smtClean="0"/>
              <a:t>)</a:t>
            </a:r>
          </a:p>
          <a:p>
            <a:pPr lvl="1"/>
            <a:r>
              <a:rPr lang="en-US" altLang="zh-CN" sz="2400" b="1" dirty="0" smtClean="0">
                <a:latin typeface="Courier New" pitchFamily="49" charset="0"/>
                <a:cs typeface="Courier New" pitchFamily="49" charset="0"/>
              </a:rPr>
              <a:t>w</a:t>
            </a:r>
            <a:r>
              <a:rPr lang="en-US" altLang="zh-CN" sz="2400" b="1" baseline="30000" dirty="0" smtClean="0">
                <a:latin typeface="Courier New" pitchFamily="49" charset="0"/>
                <a:cs typeface="Courier New" pitchFamily="49" charset="0"/>
              </a:rPr>
              <a:t>3</a:t>
            </a:r>
            <a:r>
              <a:rPr lang="en-US" altLang="zh-CN" sz="2400" b="1" dirty="0" smtClean="0">
                <a:latin typeface="Courier New" pitchFamily="49" charset="0"/>
                <a:cs typeface="Courier New" pitchFamily="49" charset="0"/>
              </a:rPr>
              <a:t> = 1110 0100 0110 1110</a:t>
            </a:r>
          </a:p>
          <a:p>
            <a:pPr lvl="1"/>
            <a:r>
              <a:rPr lang="en-US" altLang="zh-CN" sz="2400" b="1" dirty="0" smtClean="0">
                <a:latin typeface="Courier New" pitchFamily="49" charset="0"/>
                <a:cs typeface="Courier New" pitchFamily="49" charset="0"/>
              </a:rPr>
              <a:t>k</a:t>
            </a:r>
            <a:r>
              <a:rPr lang="en-US" altLang="zh-CN" sz="2400" b="1" baseline="30000" dirty="0" smtClean="0">
                <a:latin typeface="Courier New" pitchFamily="49" charset="0"/>
                <a:cs typeface="Courier New" pitchFamily="49" charset="0"/>
              </a:rPr>
              <a:t>4</a:t>
            </a:r>
            <a:r>
              <a:rPr lang="en-US" altLang="zh-CN" sz="2400" b="1" dirty="0" smtClean="0">
                <a:latin typeface="Courier New" pitchFamily="49" charset="0"/>
                <a:cs typeface="Courier New" pitchFamily="49" charset="0"/>
              </a:rPr>
              <a:t> = 0100 1101 0110 0011</a:t>
            </a:r>
          </a:p>
          <a:p>
            <a:pPr lvl="1"/>
            <a:r>
              <a:rPr lang="en-US" altLang="zh-CN" sz="2400" b="1" dirty="0" smtClean="0">
                <a:latin typeface="Courier New" pitchFamily="49" charset="0"/>
                <a:cs typeface="Courier New" pitchFamily="49" charset="0"/>
              </a:rPr>
              <a:t>u</a:t>
            </a:r>
            <a:r>
              <a:rPr lang="en-US" altLang="zh-CN" sz="2400" b="1" baseline="30000" dirty="0" smtClean="0">
                <a:latin typeface="Courier New" pitchFamily="49" charset="0"/>
                <a:cs typeface="Courier New" pitchFamily="49" charset="0"/>
              </a:rPr>
              <a:t>4</a:t>
            </a:r>
            <a:r>
              <a:rPr lang="en-US" altLang="zh-CN" sz="2400" b="1" dirty="0" smtClean="0">
                <a:latin typeface="Courier New" pitchFamily="49" charset="0"/>
                <a:cs typeface="Courier New" pitchFamily="49" charset="0"/>
              </a:rPr>
              <a:t> = 1010 1001 0000 1101</a:t>
            </a:r>
          </a:p>
          <a:p>
            <a:pPr lvl="1"/>
            <a:r>
              <a:rPr lang="en-US" altLang="zh-CN" sz="2400" b="1" dirty="0" smtClean="0">
                <a:latin typeface="Courier New" pitchFamily="49" charset="0"/>
                <a:cs typeface="Courier New" pitchFamily="49" charset="0"/>
              </a:rPr>
              <a:t>v</a:t>
            </a:r>
            <a:r>
              <a:rPr lang="en-US" altLang="zh-CN" sz="2400" b="1" baseline="30000" dirty="0" smtClean="0">
                <a:latin typeface="Courier New" pitchFamily="49" charset="0"/>
                <a:cs typeface="Courier New" pitchFamily="49" charset="0"/>
              </a:rPr>
              <a:t>4</a:t>
            </a:r>
            <a:r>
              <a:rPr lang="en-US" altLang="zh-CN" sz="2400" b="1" dirty="0" smtClean="0">
                <a:latin typeface="Courier New" pitchFamily="49" charset="0"/>
                <a:cs typeface="Courier New" pitchFamily="49" charset="0"/>
              </a:rPr>
              <a:t> = 0110 1010 1110 1001</a:t>
            </a:r>
          </a:p>
          <a:p>
            <a:pPr lvl="1"/>
            <a:r>
              <a:rPr lang="en-US" altLang="zh-CN" sz="2400" b="1" dirty="0" smtClean="0">
                <a:latin typeface="Courier New" pitchFamily="49" charset="0"/>
                <a:cs typeface="Courier New" pitchFamily="49" charset="0"/>
              </a:rPr>
              <a:t>k</a:t>
            </a:r>
            <a:r>
              <a:rPr lang="en-US" altLang="zh-CN" sz="2400" b="1" baseline="30000" dirty="0" smtClean="0">
                <a:latin typeface="Courier New" pitchFamily="49" charset="0"/>
                <a:cs typeface="Courier New" pitchFamily="49" charset="0"/>
              </a:rPr>
              <a:t>5</a:t>
            </a:r>
            <a:r>
              <a:rPr lang="en-US" altLang="zh-CN" sz="2400" b="1" dirty="0" smtClean="0">
                <a:latin typeface="Courier New" pitchFamily="49" charset="0"/>
                <a:cs typeface="Courier New" pitchFamily="49" charset="0"/>
              </a:rPr>
              <a:t> = 1101 0110 0011 1111</a:t>
            </a:r>
          </a:p>
          <a:p>
            <a:pPr lvl="1"/>
            <a:r>
              <a:rPr lang="en-US" altLang="zh-CN" sz="2400" b="1" dirty="0" smtClean="0">
                <a:latin typeface="Courier New" pitchFamily="49" charset="0"/>
                <a:cs typeface="Courier New" pitchFamily="49" charset="0"/>
              </a:rPr>
              <a:t>y</a:t>
            </a:r>
            <a:r>
              <a:rPr lang="en-US" altLang="zh-CN" sz="2400" b="1" baseline="30000" dirty="0" smtClean="0">
                <a:latin typeface="Courier New" pitchFamily="49" charset="0"/>
                <a:cs typeface="Courier New" pitchFamily="49" charset="0"/>
              </a:rPr>
              <a:t> </a:t>
            </a:r>
            <a:r>
              <a:rPr lang="en-US" altLang="zh-CN" sz="2400" b="1" dirty="0" smtClean="0">
                <a:latin typeface="Courier New" pitchFamily="49" charset="0"/>
                <a:cs typeface="Courier New" pitchFamily="49" charset="0"/>
              </a:rPr>
              <a:t> = 1011 1100 1101 0110 </a:t>
            </a:r>
            <a:r>
              <a:rPr lang="en-US" altLang="zh-CN" sz="2400" dirty="0" smtClean="0">
                <a:latin typeface="Times New Roman" pitchFamily="18" charset="0"/>
                <a:cs typeface="Times New Roman" pitchFamily="18" charset="0"/>
              </a:rPr>
              <a:t>(y=v</a:t>
            </a:r>
            <a:r>
              <a:rPr lang="en-US" altLang="zh-CN" sz="2400" baseline="30000" dirty="0" smtClean="0">
                <a:latin typeface="Times New Roman" pitchFamily="18" charset="0"/>
                <a:cs typeface="Times New Roman" pitchFamily="18" charset="0"/>
              </a:rPr>
              <a:t>4</a:t>
            </a:r>
            <a:r>
              <a:rPr lang="en-US" altLang="zh-CN" sz="2400" dirty="0" smtClean="0">
                <a:latin typeface="Cambria"/>
                <a:cs typeface="Times New Roman" pitchFamily="18" charset="0"/>
              </a:rPr>
              <a:t>⊕k</a:t>
            </a:r>
            <a:r>
              <a:rPr lang="en-US" altLang="zh-CN" sz="2400" baseline="30000" dirty="0" smtClean="0">
                <a:latin typeface="Cambria"/>
                <a:cs typeface="Times New Roman" pitchFamily="18" charset="0"/>
              </a:rPr>
              <a:t>5</a:t>
            </a:r>
            <a:r>
              <a:rPr lang="en-US" altLang="zh-CN" sz="2400" dirty="0" smtClean="0">
                <a:latin typeface="Cambria"/>
                <a:cs typeface="Times New Roman" pitchFamily="18" charset="0"/>
              </a:rPr>
              <a:t>)</a:t>
            </a:r>
            <a:endParaRPr lang="en-US" altLang="zh-CN" sz="2400" dirty="0" smtClean="0">
              <a:latin typeface="Courier New" pitchFamily="49" charset="0"/>
              <a:cs typeface="Courier New" pitchFamily="49" charset="0"/>
            </a:endParaRPr>
          </a:p>
          <a:p>
            <a:pPr lvl="1"/>
            <a:endParaRPr lang="en-US" altLang="zh-CN" sz="2400" dirty="0" smtClean="0">
              <a:latin typeface="Courier New" pitchFamily="49" charset="0"/>
              <a:cs typeface="Courier New" pitchFamily="49" charset="0"/>
            </a:endParaRPr>
          </a:p>
          <a:p>
            <a:endParaRPr lang="zh-CN" altLang="en-US" dirty="0">
              <a:latin typeface="Courier New" pitchFamily="49" charset="0"/>
              <a:cs typeface="Courier New" pitchFamily="49" charset="0"/>
            </a:endParaRPr>
          </a:p>
        </p:txBody>
      </p:sp>
      <p:graphicFrame>
        <p:nvGraphicFramePr>
          <p:cNvPr id="4" name="表格 3"/>
          <p:cNvGraphicFramePr>
            <a:graphicFrameLocks noGrp="1"/>
          </p:cNvGraphicFramePr>
          <p:nvPr/>
        </p:nvGraphicFramePr>
        <p:xfrm>
          <a:off x="714348" y="1643050"/>
          <a:ext cx="7534398" cy="827392"/>
        </p:xfrm>
        <a:graphic>
          <a:graphicData uri="http://schemas.openxmlformats.org/drawingml/2006/table">
            <a:tbl>
              <a:tblPr firstRow="1" bandRow="1">
                <a:tableStyleId>{5C22544A-7EE6-4342-B048-85BDC9FD1C3A}</a:tableStyleId>
              </a:tblPr>
              <a:tblGrid>
                <a:gridCol w="720074"/>
                <a:gridCol w="432048"/>
                <a:gridCol w="432048"/>
                <a:gridCol w="432048"/>
                <a:gridCol w="432048"/>
                <a:gridCol w="432048"/>
                <a:gridCol w="432048"/>
                <a:gridCol w="432048"/>
                <a:gridCol w="432048"/>
                <a:gridCol w="432048"/>
                <a:gridCol w="432048"/>
                <a:gridCol w="432048"/>
                <a:gridCol w="432048"/>
                <a:gridCol w="432048"/>
                <a:gridCol w="394018"/>
                <a:gridCol w="432048"/>
                <a:gridCol w="371634"/>
              </a:tblGrid>
              <a:tr h="432047">
                <a:tc>
                  <a:txBody>
                    <a:bodyPr/>
                    <a:lstStyle/>
                    <a:p>
                      <a:r>
                        <a:rPr lang="en-US" altLang="zh-CN" dirty="0" smtClean="0"/>
                        <a:t>z</a:t>
                      </a:r>
                      <a:endParaRPr lang="zh-CN" altLang="en-US" dirty="0"/>
                    </a:p>
                  </a:txBody>
                  <a:tcPr anchor="ctr" anchorCtr="1"/>
                </a:tc>
                <a:tc>
                  <a:txBody>
                    <a:bodyPr/>
                    <a:lstStyle/>
                    <a:p>
                      <a:r>
                        <a:rPr lang="en-US" altLang="zh-CN" smtClean="0"/>
                        <a:t>0</a:t>
                      </a:r>
                      <a:endParaRPr lang="zh-CN" altLang="en-US"/>
                    </a:p>
                  </a:txBody>
                  <a:tcPr anchor="ctr" anchorCtr="1"/>
                </a:tc>
                <a:tc>
                  <a:txBody>
                    <a:bodyPr/>
                    <a:lstStyle/>
                    <a:p>
                      <a:r>
                        <a:rPr lang="en-US" altLang="zh-CN" dirty="0" smtClean="0"/>
                        <a:t>1</a:t>
                      </a:r>
                      <a:endParaRPr lang="zh-CN" altLang="en-US" dirty="0"/>
                    </a:p>
                  </a:txBody>
                  <a:tcPr anchor="ctr" anchorCtr="1"/>
                </a:tc>
                <a:tc>
                  <a:txBody>
                    <a:bodyPr/>
                    <a:lstStyle/>
                    <a:p>
                      <a:r>
                        <a:rPr lang="en-US" altLang="zh-CN" smtClean="0"/>
                        <a:t>2</a:t>
                      </a:r>
                      <a:endParaRPr lang="zh-CN" altLang="en-US"/>
                    </a:p>
                  </a:txBody>
                  <a:tcPr anchor="ctr" anchorCtr="1"/>
                </a:tc>
                <a:tc>
                  <a:txBody>
                    <a:bodyPr/>
                    <a:lstStyle/>
                    <a:p>
                      <a:r>
                        <a:rPr lang="en-US" altLang="zh-CN" smtClean="0"/>
                        <a:t>3</a:t>
                      </a:r>
                      <a:endParaRPr lang="zh-CN" altLang="en-US"/>
                    </a:p>
                  </a:txBody>
                  <a:tcPr anchor="ctr" anchorCtr="1"/>
                </a:tc>
                <a:tc>
                  <a:txBody>
                    <a:bodyPr/>
                    <a:lstStyle/>
                    <a:p>
                      <a:r>
                        <a:rPr lang="en-US" altLang="zh-CN" smtClean="0"/>
                        <a:t>4</a:t>
                      </a:r>
                      <a:endParaRPr lang="zh-CN" altLang="en-US"/>
                    </a:p>
                  </a:txBody>
                  <a:tcPr anchor="ctr" anchorCtr="1"/>
                </a:tc>
                <a:tc>
                  <a:txBody>
                    <a:bodyPr/>
                    <a:lstStyle/>
                    <a:p>
                      <a:r>
                        <a:rPr lang="en-US" altLang="zh-CN" smtClean="0"/>
                        <a:t>5</a:t>
                      </a:r>
                      <a:endParaRPr lang="zh-CN" altLang="en-US"/>
                    </a:p>
                  </a:txBody>
                  <a:tcPr anchor="ctr" anchorCtr="1"/>
                </a:tc>
                <a:tc>
                  <a:txBody>
                    <a:bodyPr/>
                    <a:lstStyle/>
                    <a:p>
                      <a:r>
                        <a:rPr lang="en-US" altLang="zh-CN" smtClean="0"/>
                        <a:t>6</a:t>
                      </a:r>
                      <a:endParaRPr lang="zh-CN" altLang="en-US"/>
                    </a:p>
                  </a:txBody>
                  <a:tcPr anchor="ctr" anchorCtr="1"/>
                </a:tc>
                <a:tc>
                  <a:txBody>
                    <a:bodyPr/>
                    <a:lstStyle/>
                    <a:p>
                      <a:r>
                        <a:rPr lang="en-US" altLang="zh-CN" smtClean="0"/>
                        <a:t>7</a:t>
                      </a:r>
                      <a:endParaRPr lang="zh-CN" altLang="en-US"/>
                    </a:p>
                  </a:txBody>
                  <a:tcPr anchor="ctr" anchorCtr="1"/>
                </a:tc>
                <a:tc>
                  <a:txBody>
                    <a:bodyPr/>
                    <a:lstStyle/>
                    <a:p>
                      <a:r>
                        <a:rPr lang="en-US" altLang="zh-CN" smtClean="0"/>
                        <a:t>8</a:t>
                      </a:r>
                      <a:endParaRPr lang="zh-CN" altLang="en-US"/>
                    </a:p>
                  </a:txBody>
                  <a:tcPr anchor="ctr" anchorCtr="1"/>
                </a:tc>
                <a:tc>
                  <a:txBody>
                    <a:bodyPr/>
                    <a:lstStyle/>
                    <a:p>
                      <a:r>
                        <a:rPr lang="en-US" altLang="zh-CN" smtClean="0"/>
                        <a:t>9</a:t>
                      </a:r>
                      <a:endParaRPr lang="zh-CN" altLang="en-US"/>
                    </a:p>
                  </a:txBody>
                  <a:tcPr anchor="ctr" anchorCtr="1"/>
                </a:tc>
                <a:tc>
                  <a:txBody>
                    <a:bodyPr/>
                    <a:lstStyle/>
                    <a:p>
                      <a:r>
                        <a:rPr lang="en-US" altLang="zh-CN" smtClean="0"/>
                        <a:t>A</a:t>
                      </a:r>
                      <a:endParaRPr lang="zh-CN" altLang="en-US"/>
                    </a:p>
                  </a:txBody>
                  <a:tcPr anchor="ctr" anchorCtr="1"/>
                </a:tc>
                <a:tc>
                  <a:txBody>
                    <a:bodyPr/>
                    <a:lstStyle/>
                    <a:p>
                      <a:r>
                        <a:rPr lang="en-US" altLang="zh-CN" smtClean="0"/>
                        <a:t>B</a:t>
                      </a:r>
                      <a:endParaRPr lang="zh-CN" altLang="en-US"/>
                    </a:p>
                  </a:txBody>
                  <a:tcPr anchor="ctr" anchorCtr="1"/>
                </a:tc>
                <a:tc>
                  <a:txBody>
                    <a:bodyPr/>
                    <a:lstStyle/>
                    <a:p>
                      <a:r>
                        <a:rPr lang="en-US" altLang="zh-CN" smtClean="0"/>
                        <a:t>C</a:t>
                      </a:r>
                      <a:endParaRPr lang="zh-CN" altLang="en-US"/>
                    </a:p>
                  </a:txBody>
                  <a:tcPr anchor="ctr" anchorCtr="1"/>
                </a:tc>
                <a:tc>
                  <a:txBody>
                    <a:bodyPr/>
                    <a:lstStyle/>
                    <a:p>
                      <a:r>
                        <a:rPr lang="en-US" altLang="zh-CN" smtClean="0"/>
                        <a:t>D</a:t>
                      </a:r>
                      <a:endParaRPr lang="zh-CN" altLang="en-US"/>
                    </a:p>
                  </a:txBody>
                  <a:tcPr anchor="ctr" anchorCtr="1"/>
                </a:tc>
                <a:tc>
                  <a:txBody>
                    <a:bodyPr/>
                    <a:lstStyle/>
                    <a:p>
                      <a:r>
                        <a:rPr lang="en-US" altLang="zh-CN" smtClean="0"/>
                        <a:t>E</a:t>
                      </a:r>
                      <a:endParaRPr lang="zh-CN" altLang="en-US"/>
                    </a:p>
                  </a:txBody>
                  <a:tcPr anchor="ctr" anchorCtr="1"/>
                </a:tc>
                <a:tc>
                  <a:txBody>
                    <a:bodyPr/>
                    <a:lstStyle/>
                    <a:p>
                      <a:r>
                        <a:rPr lang="en-US" altLang="zh-CN" smtClean="0"/>
                        <a:t>F</a:t>
                      </a:r>
                      <a:endParaRPr lang="zh-CN" altLang="en-US"/>
                    </a:p>
                  </a:txBody>
                  <a:tcPr anchor="ctr" anchorCtr="1"/>
                </a:tc>
              </a:tr>
              <a:tr h="395345">
                <a:tc>
                  <a:txBody>
                    <a:bodyPr/>
                    <a:lstStyle/>
                    <a:p>
                      <a:r>
                        <a:rPr lang="en-US" altLang="zh-CN" smtClean="0"/>
                        <a:t>π</a:t>
                      </a:r>
                      <a:r>
                        <a:rPr lang="en-US" altLang="zh-CN" baseline="-25000" smtClean="0"/>
                        <a:t>s</a:t>
                      </a:r>
                      <a:r>
                        <a:rPr lang="en-US" altLang="zh-CN" smtClean="0"/>
                        <a:t>(z)</a:t>
                      </a:r>
                      <a:endParaRPr lang="zh-CN" altLang="en-US"/>
                    </a:p>
                  </a:txBody>
                  <a:tcPr anchor="ctr" anchorCtr="1"/>
                </a:tc>
                <a:tc>
                  <a:txBody>
                    <a:bodyPr/>
                    <a:lstStyle/>
                    <a:p>
                      <a:r>
                        <a:rPr lang="en-US" altLang="zh-CN" smtClean="0"/>
                        <a:t>E</a:t>
                      </a:r>
                      <a:endParaRPr lang="zh-CN" altLang="en-US"/>
                    </a:p>
                  </a:txBody>
                  <a:tcPr anchor="ctr" anchorCtr="1"/>
                </a:tc>
                <a:tc>
                  <a:txBody>
                    <a:bodyPr/>
                    <a:lstStyle/>
                    <a:p>
                      <a:r>
                        <a:rPr lang="en-US" altLang="zh-CN" smtClean="0"/>
                        <a:t>4</a:t>
                      </a:r>
                      <a:endParaRPr lang="zh-CN" altLang="en-US"/>
                    </a:p>
                  </a:txBody>
                  <a:tcPr anchor="ctr" anchorCtr="1"/>
                </a:tc>
                <a:tc>
                  <a:txBody>
                    <a:bodyPr/>
                    <a:lstStyle/>
                    <a:p>
                      <a:r>
                        <a:rPr lang="en-US" altLang="zh-CN" smtClean="0"/>
                        <a:t>D</a:t>
                      </a:r>
                      <a:endParaRPr lang="zh-CN" altLang="en-US"/>
                    </a:p>
                  </a:txBody>
                  <a:tcPr anchor="ctr" anchorCtr="1"/>
                </a:tc>
                <a:tc>
                  <a:txBody>
                    <a:bodyPr/>
                    <a:lstStyle/>
                    <a:p>
                      <a:r>
                        <a:rPr lang="en-US" altLang="zh-CN" smtClean="0"/>
                        <a:t>1</a:t>
                      </a:r>
                      <a:endParaRPr lang="zh-CN" altLang="en-US"/>
                    </a:p>
                  </a:txBody>
                  <a:tcPr anchor="ctr" anchorCtr="1"/>
                </a:tc>
                <a:tc>
                  <a:txBody>
                    <a:bodyPr/>
                    <a:lstStyle/>
                    <a:p>
                      <a:r>
                        <a:rPr lang="en-US" altLang="zh-CN" smtClean="0"/>
                        <a:t>2</a:t>
                      </a:r>
                      <a:endParaRPr lang="zh-CN" altLang="en-US"/>
                    </a:p>
                  </a:txBody>
                  <a:tcPr anchor="ctr" anchorCtr="1"/>
                </a:tc>
                <a:tc>
                  <a:txBody>
                    <a:bodyPr/>
                    <a:lstStyle/>
                    <a:p>
                      <a:r>
                        <a:rPr lang="en-US" altLang="zh-CN" smtClean="0"/>
                        <a:t>F</a:t>
                      </a:r>
                      <a:endParaRPr lang="zh-CN" altLang="en-US"/>
                    </a:p>
                  </a:txBody>
                  <a:tcPr anchor="ctr" anchorCtr="1"/>
                </a:tc>
                <a:tc>
                  <a:txBody>
                    <a:bodyPr/>
                    <a:lstStyle/>
                    <a:p>
                      <a:r>
                        <a:rPr lang="en-US" altLang="zh-CN" smtClean="0"/>
                        <a:t>B</a:t>
                      </a:r>
                      <a:endParaRPr lang="zh-CN" altLang="en-US"/>
                    </a:p>
                  </a:txBody>
                  <a:tcPr anchor="ctr" anchorCtr="1"/>
                </a:tc>
                <a:tc>
                  <a:txBody>
                    <a:bodyPr/>
                    <a:lstStyle/>
                    <a:p>
                      <a:r>
                        <a:rPr lang="en-US" altLang="zh-CN" smtClean="0"/>
                        <a:t>8</a:t>
                      </a:r>
                      <a:endParaRPr lang="zh-CN" altLang="en-US"/>
                    </a:p>
                  </a:txBody>
                  <a:tcPr anchor="ctr" anchorCtr="1"/>
                </a:tc>
                <a:tc>
                  <a:txBody>
                    <a:bodyPr/>
                    <a:lstStyle/>
                    <a:p>
                      <a:r>
                        <a:rPr lang="en-US" altLang="zh-CN" smtClean="0"/>
                        <a:t>3</a:t>
                      </a:r>
                      <a:endParaRPr lang="zh-CN" altLang="en-US"/>
                    </a:p>
                  </a:txBody>
                  <a:tcPr anchor="ctr" anchorCtr="1"/>
                </a:tc>
                <a:tc>
                  <a:txBody>
                    <a:bodyPr/>
                    <a:lstStyle/>
                    <a:p>
                      <a:r>
                        <a:rPr lang="en-US" altLang="zh-CN" smtClean="0"/>
                        <a:t>A</a:t>
                      </a:r>
                      <a:endParaRPr lang="zh-CN" altLang="en-US"/>
                    </a:p>
                  </a:txBody>
                  <a:tcPr anchor="ctr" anchorCtr="1"/>
                </a:tc>
                <a:tc>
                  <a:txBody>
                    <a:bodyPr/>
                    <a:lstStyle/>
                    <a:p>
                      <a:r>
                        <a:rPr lang="en-US" altLang="zh-CN" smtClean="0"/>
                        <a:t>6</a:t>
                      </a:r>
                      <a:endParaRPr lang="zh-CN" altLang="en-US"/>
                    </a:p>
                  </a:txBody>
                  <a:tcPr anchor="ctr" anchorCtr="1"/>
                </a:tc>
                <a:tc>
                  <a:txBody>
                    <a:bodyPr/>
                    <a:lstStyle/>
                    <a:p>
                      <a:r>
                        <a:rPr lang="en-US" altLang="zh-CN" smtClean="0"/>
                        <a:t>C</a:t>
                      </a:r>
                      <a:endParaRPr lang="zh-CN" altLang="en-US"/>
                    </a:p>
                  </a:txBody>
                  <a:tcPr anchor="ctr" anchorCtr="1"/>
                </a:tc>
                <a:tc>
                  <a:txBody>
                    <a:bodyPr/>
                    <a:lstStyle/>
                    <a:p>
                      <a:r>
                        <a:rPr lang="en-US" altLang="zh-CN" smtClean="0"/>
                        <a:t>5</a:t>
                      </a:r>
                      <a:endParaRPr lang="zh-CN" altLang="en-US"/>
                    </a:p>
                  </a:txBody>
                  <a:tcPr anchor="ctr" anchorCtr="1"/>
                </a:tc>
                <a:tc>
                  <a:txBody>
                    <a:bodyPr/>
                    <a:lstStyle/>
                    <a:p>
                      <a:r>
                        <a:rPr lang="en-US" altLang="zh-CN" dirty="0" smtClean="0"/>
                        <a:t>9</a:t>
                      </a:r>
                      <a:endParaRPr lang="zh-CN" altLang="en-US" dirty="0"/>
                    </a:p>
                  </a:txBody>
                  <a:tcPr anchor="ctr" anchorCtr="1"/>
                </a:tc>
                <a:tc>
                  <a:txBody>
                    <a:bodyPr/>
                    <a:lstStyle/>
                    <a:p>
                      <a:r>
                        <a:rPr lang="en-US" altLang="zh-CN" smtClean="0"/>
                        <a:t>0</a:t>
                      </a:r>
                      <a:endParaRPr lang="zh-CN" altLang="en-US"/>
                    </a:p>
                  </a:txBody>
                  <a:tcPr anchor="ctr" anchorCtr="1"/>
                </a:tc>
                <a:tc>
                  <a:txBody>
                    <a:bodyPr/>
                    <a:lstStyle/>
                    <a:p>
                      <a:r>
                        <a:rPr lang="en-US" altLang="zh-CN" dirty="0" smtClean="0"/>
                        <a:t>7</a:t>
                      </a:r>
                      <a:endParaRPr lang="zh-CN" altLang="en-US" dirty="0"/>
                    </a:p>
                  </a:txBody>
                  <a:tcPr anchor="ctr" anchorCtr="1"/>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AES</a:t>
            </a:r>
            <a:r>
              <a:rPr lang="zh-CN" altLang="en-US" smtClean="0"/>
              <a:t>算法演示</a:t>
            </a:r>
            <a:endParaRPr lang="zh-CN" altLang="en-US"/>
          </a:p>
        </p:txBody>
      </p:sp>
      <p:sp>
        <p:nvSpPr>
          <p:cNvPr id="3" name="内容占位符 2"/>
          <p:cNvSpPr>
            <a:spLocks noGrp="1"/>
          </p:cNvSpPr>
          <p:nvPr>
            <p:ph idx="1"/>
          </p:nvPr>
        </p:nvSpPr>
        <p:spPr/>
        <p:txBody>
          <a:bodyPr/>
          <a:lstStyle/>
          <a:p>
            <a:r>
              <a:rPr lang="zh-CN" altLang="en-US" dirty="0" smtClean="0"/>
              <a:t>观看</a:t>
            </a:r>
            <a:r>
              <a:rPr lang="en-US" altLang="zh-CN" dirty="0" smtClean="0"/>
              <a:t>AES</a:t>
            </a:r>
            <a:r>
              <a:rPr lang="zh-CN" altLang="en-US" dirty="0" smtClean="0"/>
              <a:t>算法动画</a:t>
            </a:r>
            <a:r>
              <a:rPr lang="zh-CN" altLang="en-US" dirty="0" smtClean="0">
                <a:hlinkClick r:id="rId2" action="ppaction://hlinkfile"/>
              </a:rPr>
              <a:t>演示</a:t>
            </a:r>
            <a:endParaRPr lang="zh-CN" alt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AES</a:t>
            </a:r>
            <a:r>
              <a:rPr lang="zh-CN" altLang="en-US" smtClean="0"/>
              <a:t>算法的安全性</a:t>
            </a:r>
            <a:endParaRPr lang="zh-CN" altLang="en-US"/>
          </a:p>
        </p:txBody>
      </p:sp>
      <p:sp>
        <p:nvSpPr>
          <p:cNvPr id="3" name="内容占位符 2"/>
          <p:cNvSpPr>
            <a:spLocks noGrp="1"/>
          </p:cNvSpPr>
          <p:nvPr>
            <p:ph idx="1"/>
          </p:nvPr>
        </p:nvSpPr>
        <p:spPr/>
        <p:txBody>
          <a:bodyPr/>
          <a:lstStyle/>
          <a:p>
            <a:r>
              <a:rPr lang="zh-CN" altLang="en-US" smtClean="0"/>
              <a:t>能抵御所有已公开的密码分析手段</a:t>
            </a:r>
            <a:endParaRPr lang="zh-CN" alt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t>分组密码的工作模式</a:t>
            </a:r>
          </a:p>
        </p:txBody>
      </p:sp>
      <p:sp>
        <p:nvSpPr>
          <p:cNvPr id="41987" name="Rectangle 3"/>
          <p:cNvSpPr>
            <a:spLocks noGrp="1" noChangeArrowheads="1"/>
          </p:cNvSpPr>
          <p:nvPr>
            <p:ph idx="1"/>
          </p:nvPr>
        </p:nvSpPr>
        <p:spPr>
          <a:xfrm>
            <a:off x="762000" y="1828800"/>
            <a:ext cx="7620000" cy="2667000"/>
          </a:xfrm>
        </p:spPr>
        <p:txBody>
          <a:bodyPr/>
          <a:lstStyle/>
          <a:p>
            <a:pPr eaLnBrk="1" hangingPunct="1"/>
            <a:r>
              <a:rPr lang="zh-CN" altLang="en-US" smtClean="0"/>
              <a:t>密码模式是在通信加密过程中运用密码算法的具体方式</a:t>
            </a:r>
          </a:p>
          <a:p>
            <a:pPr eaLnBrk="1" hangingPunct="1"/>
            <a:r>
              <a:rPr lang="zh-CN" altLang="en-US" smtClean="0"/>
              <a:t>密码模式通常由</a:t>
            </a:r>
            <a:r>
              <a:rPr lang="zh-CN" altLang="en-US" smtClean="0">
                <a:solidFill>
                  <a:srgbClr val="000099"/>
                </a:solidFill>
              </a:rPr>
              <a:t>基本密码</a:t>
            </a:r>
            <a:r>
              <a:rPr lang="zh-CN" altLang="en-US" smtClean="0"/>
              <a:t>、一些</a:t>
            </a:r>
            <a:r>
              <a:rPr lang="zh-CN" altLang="en-US" smtClean="0">
                <a:solidFill>
                  <a:srgbClr val="000099"/>
                </a:solidFill>
              </a:rPr>
              <a:t>反馈</a:t>
            </a:r>
            <a:r>
              <a:rPr lang="zh-CN" altLang="en-US" smtClean="0"/>
              <a:t>和一些简单运算组合而成。</a:t>
            </a:r>
          </a:p>
        </p:txBody>
      </p:sp>
    </p:spTree>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mtClean="0"/>
              <a:t>分组密码的工作模式</a:t>
            </a:r>
          </a:p>
        </p:txBody>
      </p:sp>
      <p:sp>
        <p:nvSpPr>
          <p:cNvPr id="43011" name="Rectangle 3"/>
          <p:cNvSpPr>
            <a:spLocks noGrp="1" noChangeArrowheads="1"/>
          </p:cNvSpPr>
          <p:nvPr>
            <p:ph idx="1"/>
          </p:nvPr>
        </p:nvSpPr>
        <p:spPr>
          <a:xfrm>
            <a:off x="762000" y="1828800"/>
            <a:ext cx="7620000" cy="3671902"/>
          </a:xfrm>
        </p:spPr>
        <p:txBody>
          <a:bodyPr/>
          <a:lstStyle/>
          <a:p>
            <a:pPr eaLnBrk="1" hangingPunct="1">
              <a:lnSpc>
                <a:spcPct val="90000"/>
              </a:lnSpc>
            </a:pPr>
            <a:r>
              <a:rPr lang="zh-CN" altLang="en-US" dirty="0" smtClean="0"/>
              <a:t>每个密码标准在描述密码算法的同时都定义了相关的工作模式</a:t>
            </a:r>
          </a:p>
          <a:p>
            <a:pPr lvl="1" eaLnBrk="1" hangingPunct="1">
              <a:lnSpc>
                <a:spcPct val="90000"/>
              </a:lnSpc>
            </a:pPr>
            <a:r>
              <a:rPr lang="zh-CN" altLang="en-US" dirty="0" smtClean="0">
                <a:solidFill>
                  <a:srgbClr val="000099"/>
                </a:solidFill>
              </a:rPr>
              <a:t>电子密码本</a:t>
            </a:r>
            <a:r>
              <a:rPr lang="en-US" altLang="zh-CN" dirty="0" smtClean="0">
                <a:solidFill>
                  <a:srgbClr val="000099"/>
                </a:solidFill>
              </a:rPr>
              <a:t>ECB (</a:t>
            </a:r>
            <a:r>
              <a:rPr lang="en-US" altLang="zh-CN" dirty="0" smtClean="0">
                <a:solidFill>
                  <a:srgbClr val="A50021"/>
                </a:solidFill>
              </a:rPr>
              <a:t>electronic codebook mode</a:t>
            </a:r>
            <a:r>
              <a:rPr lang="en-US" altLang="zh-CN" dirty="0" smtClean="0">
                <a:solidFill>
                  <a:srgbClr val="000099"/>
                </a:solidFill>
              </a:rPr>
              <a:t>)</a:t>
            </a:r>
          </a:p>
          <a:p>
            <a:pPr lvl="1" eaLnBrk="1" hangingPunct="1">
              <a:lnSpc>
                <a:spcPct val="90000"/>
              </a:lnSpc>
            </a:pPr>
            <a:r>
              <a:rPr lang="zh-CN" altLang="en-US" dirty="0" smtClean="0">
                <a:solidFill>
                  <a:srgbClr val="000099"/>
                </a:solidFill>
              </a:rPr>
              <a:t>密码分组链接</a:t>
            </a:r>
            <a:r>
              <a:rPr lang="en-US" altLang="zh-CN" dirty="0" smtClean="0">
                <a:solidFill>
                  <a:srgbClr val="000099"/>
                </a:solidFill>
              </a:rPr>
              <a:t>CBC (</a:t>
            </a:r>
            <a:r>
              <a:rPr lang="en-US" altLang="zh-CN" dirty="0" smtClean="0">
                <a:solidFill>
                  <a:srgbClr val="A50021"/>
                </a:solidFill>
              </a:rPr>
              <a:t>cipher block chaining</a:t>
            </a:r>
            <a:r>
              <a:rPr lang="en-US" altLang="zh-CN" dirty="0" smtClean="0">
                <a:solidFill>
                  <a:srgbClr val="000099"/>
                </a:solidFill>
              </a:rPr>
              <a:t>)</a:t>
            </a:r>
          </a:p>
          <a:p>
            <a:pPr lvl="1" eaLnBrk="1" hangingPunct="1">
              <a:lnSpc>
                <a:spcPct val="90000"/>
              </a:lnSpc>
            </a:pPr>
            <a:r>
              <a:rPr lang="zh-CN" altLang="en-US" dirty="0" smtClean="0">
                <a:solidFill>
                  <a:srgbClr val="000099"/>
                </a:solidFill>
              </a:rPr>
              <a:t>密码反馈</a:t>
            </a:r>
            <a:r>
              <a:rPr lang="en-US" altLang="zh-CN" dirty="0" smtClean="0">
                <a:solidFill>
                  <a:srgbClr val="000099"/>
                </a:solidFill>
              </a:rPr>
              <a:t>CFB (</a:t>
            </a:r>
            <a:r>
              <a:rPr lang="en-US" altLang="zh-CN" dirty="0" smtClean="0">
                <a:solidFill>
                  <a:srgbClr val="A50021"/>
                </a:solidFill>
              </a:rPr>
              <a:t>cipher feedback</a:t>
            </a:r>
            <a:r>
              <a:rPr lang="en-US" altLang="zh-CN" dirty="0" smtClean="0">
                <a:solidFill>
                  <a:srgbClr val="000099"/>
                </a:solidFill>
              </a:rPr>
              <a:t>)</a:t>
            </a:r>
          </a:p>
          <a:p>
            <a:pPr lvl="1" eaLnBrk="1" hangingPunct="1">
              <a:lnSpc>
                <a:spcPct val="90000"/>
              </a:lnSpc>
            </a:pPr>
            <a:r>
              <a:rPr lang="zh-CN" altLang="en-US" dirty="0" smtClean="0">
                <a:solidFill>
                  <a:srgbClr val="000099"/>
                </a:solidFill>
              </a:rPr>
              <a:t>输出反馈</a:t>
            </a:r>
            <a:r>
              <a:rPr lang="en-US" altLang="zh-CN" dirty="0" smtClean="0">
                <a:solidFill>
                  <a:srgbClr val="000099"/>
                </a:solidFill>
              </a:rPr>
              <a:t>OFB (</a:t>
            </a:r>
            <a:r>
              <a:rPr lang="en-US" altLang="zh-CN" dirty="0" smtClean="0">
                <a:solidFill>
                  <a:srgbClr val="A50021"/>
                </a:solidFill>
              </a:rPr>
              <a:t>output feedback</a:t>
            </a:r>
            <a:r>
              <a:rPr lang="en-US" altLang="zh-CN" dirty="0" smtClean="0">
                <a:solidFill>
                  <a:srgbClr val="000099"/>
                </a:solidFill>
              </a:rPr>
              <a:t>)</a:t>
            </a:r>
          </a:p>
          <a:p>
            <a:pPr lvl="1" eaLnBrk="1" hangingPunct="1">
              <a:lnSpc>
                <a:spcPct val="90000"/>
              </a:lnSpc>
            </a:pPr>
            <a:r>
              <a:rPr lang="zh-CN" altLang="en-US" dirty="0" smtClean="0">
                <a:solidFill>
                  <a:srgbClr val="000099"/>
                </a:solidFill>
              </a:rPr>
              <a:t>计数器模式</a:t>
            </a:r>
            <a:r>
              <a:rPr lang="en-US" altLang="zh-CN" dirty="0" smtClean="0">
                <a:solidFill>
                  <a:srgbClr val="000099"/>
                </a:solidFill>
              </a:rPr>
              <a:t>(</a:t>
            </a:r>
            <a:r>
              <a:rPr lang="en-US" altLang="zh-CN" dirty="0" smtClean="0">
                <a:solidFill>
                  <a:srgbClr val="A50021"/>
                </a:solidFill>
              </a:rPr>
              <a:t>counter mode</a:t>
            </a:r>
            <a:r>
              <a:rPr lang="en-US" altLang="zh-CN" dirty="0" smtClean="0">
                <a:solidFill>
                  <a:srgbClr val="000099"/>
                </a:solidFill>
              </a:rPr>
              <a:t>)</a:t>
            </a:r>
          </a:p>
        </p:txBody>
      </p:sp>
    </p:spTree>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mtClean="0"/>
              <a:t>分组密码的工作模式</a:t>
            </a:r>
          </a:p>
        </p:txBody>
      </p:sp>
      <p:sp>
        <p:nvSpPr>
          <p:cNvPr id="44035" name="Rectangle 3"/>
          <p:cNvSpPr>
            <a:spLocks noGrp="1" noChangeArrowheads="1"/>
          </p:cNvSpPr>
          <p:nvPr>
            <p:ph idx="1"/>
          </p:nvPr>
        </p:nvSpPr>
        <p:spPr>
          <a:xfrm>
            <a:off x="762000" y="1600200"/>
            <a:ext cx="7696200" cy="685800"/>
          </a:xfrm>
        </p:spPr>
        <p:txBody>
          <a:bodyPr/>
          <a:lstStyle/>
          <a:p>
            <a:pPr eaLnBrk="1" hangingPunct="1"/>
            <a:r>
              <a:rPr lang="zh-CN" altLang="en-US" smtClean="0">
                <a:latin typeface="楷体_GB2312" pitchFamily="49" charset="-122"/>
              </a:rPr>
              <a:t>电子密码本</a:t>
            </a:r>
            <a:r>
              <a:rPr lang="en-US" altLang="zh-CN" smtClean="0">
                <a:latin typeface="楷体_GB2312" pitchFamily="49" charset="-122"/>
              </a:rPr>
              <a:t>(ECB)</a:t>
            </a:r>
            <a:r>
              <a:rPr lang="zh-CN" altLang="en-US" smtClean="0">
                <a:latin typeface="楷体_GB2312" pitchFamily="49" charset="-122"/>
              </a:rPr>
              <a:t>模式</a:t>
            </a:r>
            <a:endParaRPr lang="zh-CN" altLang="en-US" smtClean="0">
              <a:solidFill>
                <a:srgbClr val="000099"/>
              </a:solidFill>
              <a:latin typeface="楷体_GB2312" pitchFamily="49" charset="-122"/>
            </a:endParaRPr>
          </a:p>
        </p:txBody>
      </p:sp>
      <p:pic>
        <p:nvPicPr>
          <p:cNvPr id="44036" name="Picture 4" descr="f311"/>
          <p:cNvPicPr>
            <a:picLocks noChangeAspect="1" noChangeArrowheads="1"/>
          </p:cNvPicPr>
          <p:nvPr/>
        </p:nvPicPr>
        <p:blipFill>
          <a:blip r:embed="rId3" cstate="print"/>
          <a:srcRect/>
          <a:stretch>
            <a:fillRect/>
          </a:stretch>
        </p:blipFill>
        <p:spPr bwMode="auto">
          <a:xfrm>
            <a:off x="990600" y="2295525"/>
            <a:ext cx="7010400" cy="438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t>分组密码的工作模式</a:t>
            </a:r>
          </a:p>
        </p:txBody>
      </p:sp>
      <p:sp>
        <p:nvSpPr>
          <p:cNvPr id="45059" name="Rectangle 3"/>
          <p:cNvSpPr>
            <a:spLocks noGrp="1" noChangeArrowheads="1"/>
          </p:cNvSpPr>
          <p:nvPr>
            <p:ph idx="1"/>
          </p:nvPr>
        </p:nvSpPr>
        <p:spPr>
          <a:xfrm>
            <a:off x="762000" y="1828800"/>
            <a:ext cx="7620000" cy="3810000"/>
          </a:xfrm>
        </p:spPr>
        <p:txBody>
          <a:bodyPr/>
          <a:lstStyle/>
          <a:p>
            <a:pPr eaLnBrk="1" hangingPunct="1"/>
            <a:r>
              <a:rPr lang="en-US" altLang="zh-CN" smtClean="0">
                <a:latin typeface="楷体_GB2312" pitchFamily="49" charset="-122"/>
              </a:rPr>
              <a:t>ECB</a:t>
            </a:r>
            <a:r>
              <a:rPr lang="zh-CN" altLang="en-US" smtClean="0">
                <a:latin typeface="楷体_GB2312" pitchFamily="49" charset="-122"/>
              </a:rPr>
              <a:t>模式特点</a:t>
            </a:r>
          </a:p>
          <a:p>
            <a:pPr lvl="1" eaLnBrk="1" hangingPunct="1"/>
            <a:r>
              <a:rPr lang="zh-CN" altLang="en-US" smtClean="0">
                <a:solidFill>
                  <a:srgbClr val="000099"/>
                </a:solidFill>
                <a:latin typeface="楷体_GB2312" pitchFamily="49" charset="-122"/>
              </a:rPr>
              <a:t>将消息分为等长的分组，对每一个分组：</a:t>
            </a:r>
          </a:p>
          <a:p>
            <a:pPr lvl="2" eaLnBrk="1" hangingPunct="1"/>
            <a:r>
              <a:rPr lang="zh-CN" altLang="en-US" smtClean="0">
                <a:solidFill>
                  <a:srgbClr val="A50021"/>
                </a:solidFill>
                <a:latin typeface="楷体_GB2312" pitchFamily="49" charset="-122"/>
              </a:rPr>
              <a:t>加密：</a:t>
            </a:r>
            <a:r>
              <a:rPr lang="en-US" altLang="zh-CN" smtClean="0">
                <a:solidFill>
                  <a:srgbClr val="A50021"/>
                </a:solidFill>
                <a:latin typeface="楷体_GB2312" pitchFamily="49" charset="-122"/>
              </a:rPr>
              <a:t>C</a:t>
            </a:r>
            <a:r>
              <a:rPr lang="en-US" altLang="zh-CN" baseline="-25000" smtClean="0">
                <a:solidFill>
                  <a:srgbClr val="A50021"/>
                </a:solidFill>
                <a:latin typeface="楷体_GB2312" pitchFamily="49" charset="-122"/>
              </a:rPr>
              <a:t>i</a:t>
            </a:r>
            <a:r>
              <a:rPr lang="en-US" altLang="zh-CN" smtClean="0">
                <a:solidFill>
                  <a:srgbClr val="A50021"/>
                </a:solidFill>
                <a:latin typeface="楷体_GB2312" pitchFamily="49" charset="-122"/>
              </a:rPr>
              <a:t> = E</a:t>
            </a:r>
            <a:r>
              <a:rPr lang="en-US" altLang="zh-CN" baseline="-25000" smtClean="0">
                <a:solidFill>
                  <a:srgbClr val="A50021"/>
                </a:solidFill>
                <a:latin typeface="楷体_GB2312" pitchFamily="49" charset="-122"/>
              </a:rPr>
              <a:t>K</a:t>
            </a:r>
            <a:r>
              <a:rPr lang="en-US" altLang="zh-CN" smtClean="0">
                <a:solidFill>
                  <a:srgbClr val="A50021"/>
                </a:solidFill>
                <a:latin typeface="楷体_GB2312" pitchFamily="49" charset="-122"/>
              </a:rPr>
              <a:t>(P</a:t>
            </a:r>
            <a:r>
              <a:rPr lang="en-US" altLang="zh-CN" baseline="-25000" smtClean="0">
                <a:solidFill>
                  <a:srgbClr val="A50021"/>
                </a:solidFill>
                <a:latin typeface="楷体_GB2312" pitchFamily="49" charset="-122"/>
              </a:rPr>
              <a:t>i</a:t>
            </a:r>
            <a:r>
              <a:rPr lang="en-US" altLang="zh-CN" smtClean="0">
                <a:solidFill>
                  <a:srgbClr val="A50021"/>
                </a:solidFill>
                <a:latin typeface="楷体_GB2312" pitchFamily="49" charset="-122"/>
              </a:rPr>
              <a:t>)</a:t>
            </a:r>
          </a:p>
          <a:p>
            <a:pPr lvl="2" eaLnBrk="1" hangingPunct="1"/>
            <a:r>
              <a:rPr lang="zh-CN" altLang="en-US" smtClean="0">
                <a:solidFill>
                  <a:srgbClr val="A50021"/>
                </a:solidFill>
                <a:latin typeface="楷体_GB2312" pitchFamily="49" charset="-122"/>
              </a:rPr>
              <a:t>解密：</a:t>
            </a:r>
            <a:r>
              <a:rPr lang="en-US" altLang="zh-CN" smtClean="0">
                <a:solidFill>
                  <a:srgbClr val="A50021"/>
                </a:solidFill>
                <a:latin typeface="楷体_GB2312" pitchFamily="49" charset="-122"/>
              </a:rPr>
              <a:t>P</a:t>
            </a:r>
            <a:r>
              <a:rPr lang="en-US" altLang="zh-CN" baseline="-25000" smtClean="0">
                <a:solidFill>
                  <a:srgbClr val="A50021"/>
                </a:solidFill>
                <a:latin typeface="楷体_GB2312" pitchFamily="49" charset="-122"/>
              </a:rPr>
              <a:t>i</a:t>
            </a:r>
            <a:r>
              <a:rPr lang="en-US" altLang="zh-CN" smtClean="0">
                <a:solidFill>
                  <a:srgbClr val="A50021"/>
                </a:solidFill>
                <a:latin typeface="楷体_GB2312" pitchFamily="49" charset="-122"/>
              </a:rPr>
              <a:t> = D</a:t>
            </a:r>
            <a:r>
              <a:rPr lang="en-US" altLang="zh-CN" baseline="-25000" smtClean="0">
                <a:solidFill>
                  <a:srgbClr val="A50021"/>
                </a:solidFill>
                <a:latin typeface="楷体_GB2312" pitchFamily="49" charset="-122"/>
              </a:rPr>
              <a:t>K</a:t>
            </a:r>
            <a:r>
              <a:rPr lang="en-US" altLang="zh-CN" smtClean="0">
                <a:solidFill>
                  <a:srgbClr val="A50021"/>
                </a:solidFill>
                <a:latin typeface="楷体_GB2312" pitchFamily="49" charset="-122"/>
              </a:rPr>
              <a:t>(C</a:t>
            </a:r>
            <a:r>
              <a:rPr lang="en-US" altLang="zh-CN" baseline="-25000" smtClean="0">
                <a:solidFill>
                  <a:srgbClr val="A50021"/>
                </a:solidFill>
                <a:latin typeface="楷体_GB2312" pitchFamily="49" charset="-122"/>
              </a:rPr>
              <a:t>i</a:t>
            </a:r>
            <a:r>
              <a:rPr lang="en-US" altLang="zh-CN" smtClean="0">
                <a:solidFill>
                  <a:srgbClr val="A50021"/>
                </a:solidFill>
                <a:latin typeface="楷体_GB2312" pitchFamily="49" charset="-122"/>
              </a:rPr>
              <a:t>) </a:t>
            </a:r>
          </a:p>
          <a:p>
            <a:pPr lvl="1" eaLnBrk="1" hangingPunct="1"/>
            <a:r>
              <a:rPr lang="zh-CN" altLang="en-US" smtClean="0">
                <a:solidFill>
                  <a:srgbClr val="000099"/>
                </a:solidFill>
                <a:latin typeface="楷体_GB2312" pitchFamily="49" charset="-122"/>
              </a:rPr>
              <a:t>分组之间无任何联系</a:t>
            </a:r>
          </a:p>
          <a:p>
            <a:pPr lvl="2" eaLnBrk="1" hangingPunct="1"/>
            <a:r>
              <a:rPr lang="zh-CN" altLang="en-US" smtClean="0">
                <a:solidFill>
                  <a:srgbClr val="A50021"/>
                </a:solidFill>
                <a:latin typeface="楷体_GB2312" pitchFamily="49" charset="-122"/>
              </a:rPr>
              <a:t>简单有效</a:t>
            </a:r>
          </a:p>
          <a:p>
            <a:pPr lvl="2" eaLnBrk="1" hangingPunct="1"/>
            <a:r>
              <a:rPr lang="zh-CN" altLang="en-US" smtClean="0">
                <a:solidFill>
                  <a:srgbClr val="A50021"/>
                </a:solidFill>
                <a:latin typeface="楷体_GB2312" pitchFamily="49" charset="-122"/>
              </a:rPr>
              <a:t>可以并行处理</a:t>
            </a:r>
          </a:p>
          <a:p>
            <a:pPr lvl="2" eaLnBrk="1" hangingPunct="1"/>
            <a:r>
              <a:rPr lang="zh-CN" altLang="en-US" smtClean="0">
                <a:solidFill>
                  <a:srgbClr val="A50021"/>
                </a:solidFill>
                <a:latin typeface="楷体_GB2312" pitchFamily="49" charset="-122"/>
              </a:rPr>
              <a:t>不存在误差传递问题</a:t>
            </a:r>
          </a:p>
        </p:txBody>
      </p:sp>
    </p:spTree>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smtClean="0"/>
              <a:t>分组密码的工作模式</a:t>
            </a:r>
          </a:p>
        </p:txBody>
      </p:sp>
      <p:sp>
        <p:nvSpPr>
          <p:cNvPr id="6148" name="Rectangle 3"/>
          <p:cNvSpPr>
            <a:spLocks noGrp="1" noChangeArrowheads="1"/>
          </p:cNvSpPr>
          <p:nvPr>
            <p:ph idx="1"/>
          </p:nvPr>
        </p:nvSpPr>
        <p:spPr>
          <a:xfrm>
            <a:off x="762000" y="1828800"/>
            <a:ext cx="7924800" cy="4343400"/>
          </a:xfrm>
        </p:spPr>
        <p:txBody>
          <a:bodyPr/>
          <a:lstStyle/>
          <a:p>
            <a:pPr eaLnBrk="1" hangingPunct="1"/>
            <a:r>
              <a:rPr lang="en-US" altLang="zh-CN" smtClean="0">
                <a:latin typeface="楷体_GB2312" pitchFamily="49" charset="-122"/>
              </a:rPr>
              <a:t>ECB</a:t>
            </a:r>
            <a:r>
              <a:rPr lang="zh-CN" altLang="en-US" smtClean="0">
                <a:latin typeface="楷体_GB2312" pitchFamily="49" charset="-122"/>
              </a:rPr>
              <a:t>模式存在的问题</a:t>
            </a:r>
          </a:p>
          <a:p>
            <a:pPr lvl="1" eaLnBrk="1" hangingPunct="1"/>
            <a:r>
              <a:rPr lang="zh-CN" altLang="en-US" smtClean="0">
                <a:solidFill>
                  <a:srgbClr val="000099"/>
                </a:solidFill>
                <a:latin typeface="楷体_GB2312" pitchFamily="49" charset="-122"/>
              </a:rPr>
              <a:t>相同明文分组加密成相同密文分组</a:t>
            </a:r>
          </a:p>
          <a:p>
            <a:pPr lvl="2" eaLnBrk="1" hangingPunct="1"/>
            <a:r>
              <a:rPr lang="zh-CN" altLang="en-US" smtClean="0">
                <a:solidFill>
                  <a:srgbClr val="A50021"/>
                </a:solidFill>
                <a:latin typeface="楷体_GB2312" pitchFamily="49" charset="-122"/>
              </a:rPr>
              <a:t>同样信息多次出现造成泄漏</a:t>
            </a:r>
          </a:p>
          <a:p>
            <a:pPr lvl="1" eaLnBrk="1" hangingPunct="1"/>
            <a:r>
              <a:rPr lang="zh-CN" altLang="en-US" smtClean="0">
                <a:solidFill>
                  <a:srgbClr val="000099"/>
                </a:solidFill>
                <a:latin typeface="楷体_GB2312" pitchFamily="49" charset="-122"/>
              </a:rPr>
              <a:t>对明文的主动攻击是可能的</a:t>
            </a:r>
          </a:p>
          <a:p>
            <a:pPr lvl="2" eaLnBrk="1" hangingPunct="1"/>
            <a:r>
              <a:rPr lang="zh-CN" altLang="en-US" smtClean="0">
                <a:solidFill>
                  <a:srgbClr val="A50021"/>
                </a:solidFill>
                <a:latin typeface="楷体_GB2312" pitchFamily="49" charset="-122"/>
              </a:rPr>
              <a:t>信息块可被替换、重排、删除、重放</a:t>
            </a:r>
          </a:p>
          <a:p>
            <a:pPr lvl="2" eaLnBrk="1" hangingPunct="1"/>
            <a:r>
              <a:rPr lang="zh-CN" altLang="en-US" smtClean="0">
                <a:solidFill>
                  <a:srgbClr val="A50021"/>
                </a:solidFill>
                <a:latin typeface="楷体_GB2312" pitchFamily="49" charset="-122"/>
              </a:rPr>
              <a:t>例：银行转帐</a:t>
            </a:r>
          </a:p>
          <a:p>
            <a:pPr lvl="2" eaLnBrk="1" hangingPunct="1"/>
            <a:endParaRPr lang="zh-CN" altLang="en-US" smtClean="0">
              <a:solidFill>
                <a:srgbClr val="A50021"/>
              </a:solidFill>
              <a:latin typeface="楷体_GB2312" pitchFamily="49" charset="-122"/>
            </a:endParaRPr>
          </a:p>
          <a:p>
            <a:pPr lvl="2" eaLnBrk="1" hangingPunct="1"/>
            <a:endParaRPr lang="zh-CN" altLang="en-US" smtClean="0">
              <a:solidFill>
                <a:srgbClr val="A50021"/>
              </a:solidFill>
              <a:latin typeface="楷体_GB2312" pitchFamily="49" charset="-122"/>
            </a:endParaRPr>
          </a:p>
          <a:p>
            <a:pPr lvl="1" eaLnBrk="1" hangingPunct="1"/>
            <a:r>
              <a:rPr lang="zh-CN" altLang="en-US" smtClean="0">
                <a:solidFill>
                  <a:srgbClr val="000099"/>
                </a:solidFill>
                <a:latin typeface="楷体_GB2312" pitchFamily="49" charset="-122"/>
              </a:rPr>
              <a:t>适合于传输短信息（如加密口令）</a:t>
            </a:r>
          </a:p>
        </p:txBody>
      </p:sp>
      <p:graphicFrame>
        <p:nvGraphicFramePr>
          <p:cNvPr id="6146" name="Object 32"/>
          <p:cNvGraphicFramePr>
            <a:graphicFrameLocks noChangeAspect="1"/>
          </p:cNvGraphicFramePr>
          <p:nvPr/>
        </p:nvGraphicFramePr>
        <p:xfrm>
          <a:off x="231775" y="4803775"/>
          <a:ext cx="8548688" cy="812800"/>
        </p:xfrm>
        <a:graphic>
          <a:graphicData uri="http://schemas.openxmlformats.org/presentationml/2006/ole">
            <p:oleObj spid="_x0000_s320514" name="Document" r:id="rId4" imgW="5400624" imgH="519079" progId="">
              <p:embed/>
            </p:oleObj>
          </a:graphicData>
        </a:graphic>
      </p:graphicFrame>
    </p:spTree>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t>分组密码的工作模式</a:t>
            </a:r>
          </a:p>
        </p:txBody>
      </p:sp>
      <p:sp>
        <p:nvSpPr>
          <p:cNvPr id="46083" name="Rectangle 3"/>
          <p:cNvSpPr>
            <a:spLocks noGrp="1" noChangeArrowheads="1"/>
          </p:cNvSpPr>
          <p:nvPr>
            <p:ph idx="1"/>
          </p:nvPr>
        </p:nvSpPr>
        <p:spPr>
          <a:xfrm>
            <a:off x="762000" y="1600200"/>
            <a:ext cx="7696200" cy="685800"/>
          </a:xfrm>
        </p:spPr>
        <p:txBody>
          <a:bodyPr/>
          <a:lstStyle/>
          <a:p>
            <a:pPr eaLnBrk="1" hangingPunct="1"/>
            <a:r>
              <a:rPr lang="zh-CN" altLang="en-US" smtClean="0">
                <a:latin typeface="楷体_GB2312" pitchFamily="49" charset="-122"/>
              </a:rPr>
              <a:t>密码分组链接</a:t>
            </a:r>
            <a:r>
              <a:rPr lang="en-US" altLang="zh-CN" smtClean="0">
                <a:latin typeface="楷体_GB2312" pitchFamily="49" charset="-122"/>
              </a:rPr>
              <a:t>(CBC)</a:t>
            </a:r>
            <a:r>
              <a:rPr lang="zh-CN" altLang="en-US" smtClean="0">
                <a:latin typeface="楷体_GB2312" pitchFamily="49" charset="-122"/>
              </a:rPr>
              <a:t>模式</a:t>
            </a:r>
            <a:endParaRPr lang="zh-CN" altLang="en-US" smtClean="0">
              <a:solidFill>
                <a:srgbClr val="000099"/>
              </a:solidFill>
              <a:latin typeface="楷体_GB2312" pitchFamily="49" charset="-122"/>
            </a:endParaRPr>
          </a:p>
        </p:txBody>
      </p:sp>
      <p:pic>
        <p:nvPicPr>
          <p:cNvPr id="46084" name="Picture 5" descr="f312"/>
          <p:cNvPicPr>
            <a:picLocks noChangeAspect="1" noChangeArrowheads="1"/>
          </p:cNvPicPr>
          <p:nvPr/>
        </p:nvPicPr>
        <p:blipFill>
          <a:blip r:embed="rId3" cstate="print"/>
          <a:srcRect/>
          <a:stretch>
            <a:fillRect/>
          </a:stretch>
        </p:blipFill>
        <p:spPr bwMode="auto">
          <a:xfrm>
            <a:off x="914400" y="2286000"/>
            <a:ext cx="7086600" cy="44227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t>分组密码的工作模式</a:t>
            </a:r>
          </a:p>
        </p:txBody>
      </p:sp>
      <p:sp>
        <p:nvSpPr>
          <p:cNvPr id="47107" name="Rectangle 3"/>
          <p:cNvSpPr>
            <a:spLocks noGrp="1" noChangeArrowheads="1"/>
          </p:cNvSpPr>
          <p:nvPr>
            <p:ph idx="1"/>
          </p:nvPr>
        </p:nvSpPr>
        <p:spPr>
          <a:xfrm>
            <a:off x="762000" y="1828800"/>
            <a:ext cx="7620000" cy="4267200"/>
          </a:xfrm>
        </p:spPr>
        <p:txBody>
          <a:bodyPr/>
          <a:lstStyle/>
          <a:p>
            <a:pPr eaLnBrk="1" hangingPunct="1"/>
            <a:r>
              <a:rPr lang="en-US" altLang="zh-CN" smtClean="0">
                <a:latin typeface="楷体_GB2312" pitchFamily="49" charset="-122"/>
              </a:rPr>
              <a:t>CBC</a:t>
            </a:r>
            <a:r>
              <a:rPr lang="zh-CN" altLang="en-US" smtClean="0">
                <a:latin typeface="楷体_GB2312" pitchFamily="49" charset="-122"/>
              </a:rPr>
              <a:t>模式特点</a:t>
            </a:r>
          </a:p>
          <a:p>
            <a:pPr lvl="1" eaLnBrk="1" hangingPunct="1"/>
            <a:r>
              <a:rPr lang="zh-CN" altLang="en-US" smtClean="0">
                <a:solidFill>
                  <a:srgbClr val="000099"/>
                </a:solidFill>
                <a:latin typeface="楷体_GB2312" pitchFamily="49" charset="-122"/>
              </a:rPr>
              <a:t>将消息分为等长的分组，对每一个分组：</a:t>
            </a:r>
          </a:p>
          <a:p>
            <a:pPr lvl="2" eaLnBrk="1" hangingPunct="1"/>
            <a:r>
              <a:rPr lang="zh-CN" altLang="en-US" smtClean="0">
                <a:solidFill>
                  <a:srgbClr val="A50021"/>
                </a:solidFill>
                <a:latin typeface="楷体_GB2312" pitchFamily="49" charset="-122"/>
              </a:rPr>
              <a:t>加密：</a:t>
            </a:r>
            <a:r>
              <a:rPr lang="en-US" altLang="zh-CN" smtClean="0">
                <a:solidFill>
                  <a:srgbClr val="A50021"/>
                </a:solidFill>
                <a:latin typeface="楷体_GB2312" pitchFamily="49" charset="-122"/>
              </a:rPr>
              <a:t>C</a:t>
            </a:r>
            <a:r>
              <a:rPr lang="en-US" altLang="zh-CN" baseline="-25000" smtClean="0">
                <a:solidFill>
                  <a:srgbClr val="A50021"/>
                </a:solidFill>
                <a:latin typeface="楷体_GB2312" pitchFamily="49" charset="-122"/>
              </a:rPr>
              <a:t>i</a:t>
            </a:r>
            <a:r>
              <a:rPr lang="en-US" altLang="zh-CN" smtClean="0">
                <a:solidFill>
                  <a:srgbClr val="A50021"/>
                </a:solidFill>
                <a:latin typeface="楷体_GB2312" pitchFamily="49" charset="-122"/>
              </a:rPr>
              <a:t> = E</a:t>
            </a:r>
            <a:r>
              <a:rPr lang="en-US" altLang="zh-CN" baseline="-25000" smtClean="0">
                <a:solidFill>
                  <a:srgbClr val="A50021"/>
                </a:solidFill>
                <a:latin typeface="楷体_GB2312" pitchFamily="49" charset="-122"/>
              </a:rPr>
              <a:t>K</a:t>
            </a:r>
            <a:r>
              <a:rPr lang="en-US" altLang="zh-CN" smtClean="0">
                <a:solidFill>
                  <a:srgbClr val="A50021"/>
                </a:solidFill>
                <a:latin typeface="楷体_GB2312" pitchFamily="49" charset="-122"/>
              </a:rPr>
              <a:t>(C</a:t>
            </a:r>
            <a:r>
              <a:rPr lang="en-US" altLang="zh-CN" baseline="-25000" smtClean="0">
                <a:solidFill>
                  <a:srgbClr val="A50021"/>
                </a:solidFill>
                <a:latin typeface="楷体_GB2312" pitchFamily="49" charset="-122"/>
              </a:rPr>
              <a:t>i</a:t>
            </a:r>
            <a:r>
              <a:rPr lang="zh-CN" altLang="en-US" baseline="-25000" smtClean="0">
                <a:solidFill>
                  <a:srgbClr val="A50021"/>
                </a:solidFill>
                <a:latin typeface="楷体_GB2312" pitchFamily="49" charset="-122"/>
              </a:rPr>
              <a:t>－</a:t>
            </a:r>
            <a:r>
              <a:rPr lang="en-US" altLang="zh-CN" baseline="-25000" smtClean="0">
                <a:solidFill>
                  <a:srgbClr val="A50021"/>
                </a:solidFill>
                <a:latin typeface="楷体_GB2312" pitchFamily="49" charset="-122"/>
              </a:rPr>
              <a:t>1</a:t>
            </a:r>
            <a:r>
              <a:rPr lang="en-US" altLang="zh-CN" smtClean="0">
                <a:solidFill>
                  <a:srgbClr val="A50021"/>
                </a:solidFill>
                <a:latin typeface="楷体_GB2312" pitchFamily="49" charset="-122"/>
              </a:rPr>
              <a:t>⊕P</a:t>
            </a:r>
            <a:r>
              <a:rPr lang="en-US" altLang="zh-CN" baseline="-25000" smtClean="0">
                <a:solidFill>
                  <a:srgbClr val="A50021"/>
                </a:solidFill>
                <a:latin typeface="楷体_GB2312" pitchFamily="49" charset="-122"/>
              </a:rPr>
              <a:t>i</a:t>
            </a:r>
            <a:r>
              <a:rPr lang="en-US" altLang="zh-CN" smtClean="0">
                <a:solidFill>
                  <a:srgbClr val="A50021"/>
                </a:solidFill>
                <a:latin typeface="楷体_GB2312" pitchFamily="49" charset="-122"/>
              </a:rPr>
              <a:t>)</a:t>
            </a:r>
          </a:p>
          <a:p>
            <a:pPr lvl="2" eaLnBrk="1" hangingPunct="1"/>
            <a:r>
              <a:rPr lang="zh-CN" altLang="en-US" smtClean="0">
                <a:solidFill>
                  <a:srgbClr val="A50021"/>
                </a:solidFill>
                <a:latin typeface="楷体_GB2312" pitchFamily="49" charset="-122"/>
              </a:rPr>
              <a:t>解密：</a:t>
            </a:r>
            <a:r>
              <a:rPr lang="en-US" altLang="zh-CN" smtClean="0">
                <a:solidFill>
                  <a:srgbClr val="A50021"/>
                </a:solidFill>
                <a:latin typeface="楷体_GB2312" pitchFamily="49" charset="-122"/>
              </a:rPr>
              <a:t>P</a:t>
            </a:r>
            <a:r>
              <a:rPr lang="en-US" altLang="zh-CN" baseline="-25000" smtClean="0">
                <a:solidFill>
                  <a:srgbClr val="A50021"/>
                </a:solidFill>
                <a:latin typeface="楷体_GB2312" pitchFamily="49" charset="-122"/>
              </a:rPr>
              <a:t>i</a:t>
            </a:r>
            <a:r>
              <a:rPr lang="en-US" altLang="zh-CN" smtClean="0">
                <a:solidFill>
                  <a:srgbClr val="A50021"/>
                </a:solidFill>
                <a:latin typeface="楷体_GB2312" pitchFamily="49" charset="-122"/>
              </a:rPr>
              <a:t> = D</a:t>
            </a:r>
            <a:r>
              <a:rPr lang="en-US" altLang="zh-CN" baseline="-25000" smtClean="0">
                <a:solidFill>
                  <a:srgbClr val="A50021"/>
                </a:solidFill>
                <a:latin typeface="楷体_GB2312" pitchFamily="49" charset="-122"/>
              </a:rPr>
              <a:t>K</a:t>
            </a:r>
            <a:r>
              <a:rPr lang="en-US" altLang="zh-CN" smtClean="0">
                <a:solidFill>
                  <a:srgbClr val="A50021"/>
                </a:solidFill>
                <a:latin typeface="楷体_GB2312" pitchFamily="49" charset="-122"/>
              </a:rPr>
              <a:t>(C</a:t>
            </a:r>
            <a:r>
              <a:rPr lang="en-US" altLang="zh-CN" baseline="-25000" smtClean="0">
                <a:solidFill>
                  <a:srgbClr val="A50021"/>
                </a:solidFill>
                <a:latin typeface="楷体_GB2312" pitchFamily="49" charset="-122"/>
              </a:rPr>
              <a:t>i</a:t>
            </a:r>
            <a:r>
              <a:rPr lang="en-US" altLang="zh-CN" smtClean="0">
                <a:solidFill>
                  <a:srgbClr val="A50021"/>
                </a:solidFill>
                <a:latin typeface="楷体_GB2312" pitchFamily="49" charset="-122"/>
              </a:rPr>
              <a:t>)⊕C</a:t>
            </a:r>
            <a:r>
              <a:rPr lang="en-US" altLang="zh-CN" baseline="-25000" smtClean="0">
                <a:solidFill>
                  <a:srgbClr val="A50021"/>
                </a:solidFill>
                <a:latin typeface="楷体_GB2312" pitchFamily="49" charset="-122"/>
              </a:rPr>
              <a:t>i</a:t>
            </a:r>
            <a:r>
              <a:rPr lang="zh-CN" altLang="en-US" baseline="-25000" smtClean="0">
                <a:solidFill>
                  <a:srgbClr val="A50021"/>
                </a:solidFill>
                <a:latin typeface="楷体_GB2312" pitchFamily="49" charset="-122"/>
              </a:rPr>
              <a:t>－</a:t>
            </a:r>
            <a:r>
              <a:rPr lang="en-US" altLang="zh-CN" baseline="-25000" smtClean="0">
                <a:solidFill>
                  <a:srgbClr val="A50021"/>
                </a:solidFill>
                <a:latin typeface="楷体_GB2312" pitchFamily="49" charset="-122"/>
              </a:rPr>
              <a:t>1</a:t>
            </a:r>
            <a:endParaRPr lang="en-US" altLang="zh-CN" smtClean="0">
              <a:solidFill>
                <a:srgbClr val="A50021"/>
              </a:solidFill>
              <a:latin typeface="楷体_GB2312" pitchFamily="49" charset="-122"/>
            </a:endParaRPr>
          </a:p>
          <a:p>
            <a:pPr lvl="1" eaLnBrk="1" hangingPunct="1"/>
            <a:r>
              <a:rPr lang="zh-CN" altLang="en-US" smtClean="0">
                <a:solidFill>
                  <a:srgbClr val="000099"/>
                </a:solidFill>
                <a:latin typeface="楷体_GB2312" pitchFamily="49" charset="-122"/>
              </a:rPr>
              <a:t>分组之间相互影响</a:t>
            </a:r>
          </a:p>
          <a:p>
            <a:pPr lvl="2" eaLnBrk="1" hangingPunct="1"/>
            <a:r>
              <a:rPr lang="zh-CN" altLang="en-US" smtClean="0">
                <a:solidFill>
                  <a:srgbClr val="A50021"/>
                </a:solidFill>
                <a:latin typeface="楷体_GB2312" pitchFamily="49" charset="-122"/>
              </a:rPr>
              <a:t>信息块不容易被替换、重排、删除、重放</a:t>
            </a:r>
          </a:p>
          <a:p>
            <a:pPr lvl="2" eaLnBrk="1" hangingPunct="1"/>
            <a:r>
              <a:rPr lang="zh-CN" altLang="en-US" smtClean="0">
                <a:solidFill>
                  <a:srgbClr val="A50021"/>
                </a:solidFill>
                <a:latin typeface="楷体_GB2312" pitchFamily="49" charset="-122"/>
              </a:rPr>
              <a:t>安全性好于</a:t>
            </a:r>
            <a:r>
              <a:rPr lang="en-US" altLang="zh-CN" smtClean="0">
                <a:solidFill>
                  <a:srgbClr val="A50021"/>
                </a:solidFill>
                <a:latin typeface="楷体_GB2312" pitchFamily="49" charset="-122"/>
              </a:rPr>
              <a:t>ECB</a:t>
            </a:r>
          </a:p>
          <a:p>
            <a:pPr lvl="2" eaLnBrk="1" hangingPunct="1"/>
            <a:r>
              <a:rPr lang="zh-CN" altLang="en-US" smtClean="0">
                <a:solidFill>
                  <a:srgbClr val="A50021"/>
                </a:solidFill>
                <a:latin typeface="楷体_GB2312" pitchFamily="49" charset="-122"/>
              </a:rPr>
              <a:t>适合于传输长度大于</a:t>
            </a:r>
            <a:r>
              <a:rPr lang="en-US" altLang="zh-CN" smtClean="0">
                <a:solidFill>
                  <a:srgbClr val="A50021"/>
                </a:solidFill>
                <a:latin typeface="楷体_GB2312" pitchFamily="49" charset="-122"/>
              </a:rPr>
              <a:t>64</a:t>
            </a:r>
            <a:r>
              <a:rPr lang="zh-CN" altLang="en-US" smtClean="0">
                <a:solidFill>
                  <a:srgbClr val="A50021"/>
                </a:solidFill>
                <a:latin typeface="楷体_GB2312" pitchFamily="49" charset="-122"/>
              </a:rPr>
              <a:t>位的报文</a:t>
            </a:r>
          </a:p>
          <a:p>
            <a:pPr lvl="2" eaLnBrk="1" hangingPunct="1"/>
            <a:r>
              <a:rPr lang="zh-CN" altLang="en-US" smtClean="0">
                <a:solidFill>
                  <a:srgbClr val="A50021"/>
                </a:solidFill>
                <a:latin typeface="楷体_GB2312" pitchFamily="49" charset="-122"/>
              </a:rPr>
              <a:t>是大多系统的标准模式（如</a:t>
            </a:r>
            <a:r>
              <a:rPr lang="en-US" altLang="zh-CN" smtClean="0">
                <a:solidFill>
                  <a:srgbClr val="A50021"/>
                </a:solidFill>
                <a:latin typeface="楷体_GB2312" pitchFamily="49" charset="-122"/>
              </a:rPr>
              <a:t>SSL</a:t>
            </a:r>
            <a:r>
              <a:rPr lang="zh-CN" altLang="en-US" smtClean="0">
                <a:solidFill>
                  <a:srgbClr val="A50021"/>
                </a:solidFill>
                <a:latin typeface="楷体_GB2312" pitchFamily="49" charset="-122"/>
              </a:rPr>
              <a:t>、</a:t>
            </a:r>
            <a:r>
              <a:rPr lang="en-US" altLang="zh-CN" smtClean="0">
                <a:solidFill>
                  <a:srgbClr val="A50021"/>
                </a:solidFill>
                <a:latin typeface="楷体_GB2312" pitchFamily="49" charset="-122"/>
              </a:rPr>
              <a:t>IPSec</a:t>
            </a:r>
            <a:r>
              <a:rPr lang="zh-CN" altLang="en-US" smtClean="0">
                <a:solidFill>
                  <a:srgbClr val="A50021"/>
                </a:solidFill>
                <a:latin typeface="楷体_GB2312" pitchFamily="49" charset="-122"/>
              </a:rPr>
              <a:t>等）</a:t>
            </a:r>
          </a:p>
        </p:txBody>
      </p:sp>
    </p:spTree>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mtClean="0"/>
              <a:t>分组密码的工作模式</a:t>
            </a:r>
          </a:p>
        </p:txBody>
      </p:sp>
      <p:sp>
        <p:nvSpPr>
          <p:cNvPr id="48131" name="Rectangle 3"/>
          <p:cNvSpPr>
            <a:spLocks noGrp="1" noChangeArrowheads="1"/>
          </p:cNvSpPr>
          <p:nvPr>
            <p:ph idx="1"/>
          </p:nvPr>
        </p:nvSpPr>
        <p:spPr>
          <a:xfrm>
            <a:off x="762000" y="1828800"/>
            <a:ext cx="7924800" cy="2971800"/>
          </a:xfrm>
        </p:spPr>
        <p:txBody>
          <a:bodyPr/>
          <a:lstStyle/>
          <a:p>
            <a:pPr eaLnBrk="1" hangingPunct="1"/>
            <a:r>
              <a:rPr lang="en-US" altLang="zh-CN" smtClean="0">
                <a:latin typeface="楷体_GB2312" pitchFamily="49" charset="-122"/>
              </a:rPr>
              <a:t>CBC</a:t>
            </a:r>
            <a:r>
              <a:rPr lang="zh-CN" altLang="en-US" smtClean="0">
                <a:latin typeface="楷体_GB2312" pitchFamily="49" charset="-122"/>
              </a:rPr>
              <a:t>模式的不足</a:t>
            </a:r>
          </a:p>
          <a:p>
            <a:pPr lvl="1" eaLnBrk="1" hangingPunct="1"/>
            <a:r>
              <a:rPr lang="zh-CN" altLang="en-US" smtClean="0">
                <a:solidFill>
                  <a:srgbClr val="000099"/>
                </a:solidFill>
                <a:latin typeface="楷体_GB2312" pitchFamily="49" charset="-122"/>
              </a:rPr>
              <a:t>没有已知的并行实现算法</a:t>
            </a:r>
          </a:p>
          <a:p>
            <a:pPr lvl="1" eaLnBrk="1" hangingPunct="1"/>
            <a:r>
              <a:rPr lang="zh-CN" altLang="en-US" smtClean="0">
                <a:solidFill>
                  <a:srgbClr val="000099"/>
                </a:solidFill>
                <a:latin typeface="楷体_GB2312" pitchFamily="49" charset="-122"/>
              </a:rPr>
              <a:t>需要共同的初始化向量</a:t>
            </a:r>
            <a:r>
              <a:rPr lang="en-US" altLang="zh-CN" smtClean="0">
                <a:solidFill>
                  <a:srgbClr val="000099"/>
                </a:solidFill>
                <a:latin typeface="楷体_GB2312" pitchFamily="49" charset="-122"/>
              </a:rPr>
              <a:t>IV</a:t>
            </a:r>
          </a:p>
          <a:p>
            <a:pPr lvl="1" eaLnBrk="1" hangingPunct="1"/>
            <a:r>
              <a:rPr lang="zh-CN" altLang="en-US" smtClean="0">
                <a:solidFill>
                  <a:srgbClr val="000099"/>
                </a:solidFill>
                <a:latin typeface="楷体_GB2312" pitchFamily="49" charset="-122"/>
              </a:rPr>
              <a:t>存在误差传递现象</a:t>
            </a:r>
          </a:p>
          <a:p>
            <a:pPr lvl="2" eaLnBrk="1" hangingPunct="1"/>
            <a:r>
              <a:rPr lang="zh-CN" altLang="en-US" smtClean="0">
                <a:solidFill>
                  <a:srgbClr val="A50021"/>
                </a:solidFill>
                <a:latin typeface="楷体_GB2312" pitchFamily="49" charset="-122"/>
              </a:rPr>
              <a:t>一个密文块损坏，影响几个明文块？</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SPN</a:t>
            </a:r>
            <a:r>
              <a:rPr lang="zh-CN" altLang="en-US" smtClean="0"/>
              <a:t>特点</a:t>
            </a:r>
            <a:endParaRPr lang="zh-CN" altLang="en-US"/>
          </a:p>
        </p:txBody>
      </p:sp>
      <p:sp>
        <p:nvSpPr>
          <p:cNvPr id="3" name="内容占位符 2"/>
          <p:cNvSpPr>
            <a:spLocks noGrp="1"/>
          </p:cNvSpPr>
          <p:nvPr>
            <p:ph idx="1"/>
          </p:nvPr>
        </p:nvSpPr>
        <p:spPr/>
        <p:txBody>
          <a:bodyPr/>
          <a:lstStyle/>
          <a:p>
            <a:r>
              <a:rPr lang="zh-CN" altLang="en-US" smtClean="0"/>
              <a:t>结构简单，易于软硬件实现</a:t>
            </a:r>
            <a:endParaRPr lang="en-US" altLang="zh-CN" smtClean="0"/>
          </a:p>
          <a:p>
            <a:r>
              <a:rPr lang="zh-CN" altLang="en-US" smtClean="0"/>
              <a:t>高效快速，易于扩展和强化</a:t>
            </a:r>
            <a:endParaRPr lang="en-US" altLang="zh-CN" smtClean="0"/>
          </a:p>
          <a:p>
            <a:pPr lvl="1"/>
            <a:r>
              <a:rPr lang="zh-CN" altLang="en-US" smtClean="0"/>
              <a:t>增加</a:t>
            </a:r>
            <a:r>
              <a:rPr lang="en-US" altLang="zh-CN" smtClean="0"/>
              <a:t>l</a:t>
            </a:r>
            <a:r>
              <a:rPr lang="zh-CN" altLang="en-US" smtClean="0"/>
              <a:t>和</a:t>
            </a:r>
            <a:r>
              <a:rPr lang="en-US" altLang="zh-CN" smtClean="0"/>
              <a:t>m</a:t>
            </a:r>
            <a:r>
              <a:rPr lang="zh-CN" altLang="en-US" smtClean="0"/>
              <a:t>，可提高穷举</a:t>
            </a:r>
            <a:r>
              <a:rPr lang="en-US" altLang="zh-CN" smtClean="0"/>
              <a:t>k</a:t>
            </a:r>
            <a:r>
              <a:rPr lang="zh-CN" altLang="en-US" smtClean="0"/>
              <a:t>的难度</a:t>
            </a:r>
            <a:endParaRPr lang="en-US" altLang="zh-CN" smtClean="0"/>
          </a:p>
          <a:p>
            <a:pPr lvl="2"/>
            <a:r>
              <a:rPr lang="en-US" altLang="zh-CN" smtClean="0"/>
              <a:t>l</a:t>
            </a:r>
            <a:r>
              <a:rPr lang="zh-CN" altLang="en-US" smtClean="0"/>
              <a:t>和</a:t>
            </a:r>
            <a:r>
              <a:rPr lang="en-US" altLang="zh-CN" smtClean="0"/>
              <a:t>m</a:t>
            </a:r>
            <a:r>
              <a:rPr lang="zh-CN" altLang="en-US" smtClean="0"/>
              <a:t>过大，可能对</a:t>
            </a:r>
            <a:r>
              <a:rPr lang="en-US" altLang="zh-CN" smtClean="0"/>
              <a:t>S</a:t>
            </a:r>
            <a:r>
              <a:rPr lang="zh-CN" altLang="en-US" smtClean="0"/>
              <a:t>盒和</a:t>
            </a:r>
            <a:r>
              <a:rPr lang="en-US" altLang="zh-CN" smtClean="0"/>
              <a:t>P</a:t>
            </a:r>
            <a:r>
              <a:rPr lang="zh-CN" altLang="en-US" smtClean="0"/>
              <a:t>盒的存储带来困难</a:t>
            </a:r>
            <a:endParaRPr lang="en-US" altLang="zh-CN" smtClean="0"/>
          </a:p>
          <a:p>
            <a:pPr lvl="1"/>
            <a:r>
              <a:rPr lang="zh-CN" altLang="en-US" smtClean="0"/>
              <a:t>增加</a:t>
            </a:r>
            <a:r>
              <a:rPr lang="en-US" altLang="zh-CN" smtClean="0"/>
              <a:t>Nr</a:t>
            </a:r>
            <a:r>
              <a:rPr lang="zh-CN" altLang="en-US" smtClean="0"/>
              <a:t>，可进一步提高密文的混乱程度</a:t>
            </a:r>
            <a:endParaRPr lang="en-US" altLang="zh-CN" smtClean="0"/>
          </a:p>
          <a:p>
            <a:pPr lvl="1"/>
            <a:r>
              <a:rPr lang="zh-CN" altLang="en-US" smtClean="0"/>
              <a:t>使用多个</a:t>
            </a:r>
            <a:r>
              <a:rPr lang="en-US" altLang="zh-CN" smtClean="0"/>
              <a:t>S</a:t>
            </a:r>
            <a:r>
              <a:rPr lang="zh-CN" altLang="en-US" smtClean="0"/>
              <a:t>盒和</a:t>
            </a:r>
            <a:r>
              <a:rPr lang="en-US" altLang="zh-CN" smtClean="0"/>
              <a:t>P</a:t>
            </a:r>
            <a:r>
              <a:rPr lang="zh-CN" altLang="en-US" smtClean="0"/>
              <a:t>盒，进一步提高变换的复杂度</a:t>
            </a:r>
            <a:endParaRPr lang="zh-CN" altLang="en-US"/>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分组密码的工作模式</a:t>
            </a:r>
          </a:p>
        </p:txBody>
      </p:sp>
      <p:sp>
        <p:nvSpPr>
          <p:cNvPr id="49155" name="Rectangle 3"/>
          <p:cNvSpPr>
            <a:spLocks noGrp="1" noChangeArrowheads="1"/>
          </p:cNvSpPr>
          <p:nvPr>
            <p:ph idx="1"/>
          </p:nvPr>
        </p:nvSpPr>
        <p:spPr>
          <a:xfrm>
            <a:off x="762000" y="1600200"/>
            <a:ext cx="7772400" cy="2362200"/>
          </a:xfrm>
        </p:spPr>
        <p:txBody>
          <a:bodyPr/>
          <a:lstStyle/>
          <a:p>
            <a:pPr eaLnBrk="1" hangingPunct="1"/>
            <a:r>
              <a:rPr lang="zh-CN" altLang="en-US" dirty="0" smtClean="0">
                <a:latin typeface="楷体_GB2312" pitchFamily="49" charset="-122"/>
              </a:rPr>
              <a:t>密码反馈</a:t>
            </a:r>
            <a:r>
              <a:rPr lang="en-US" altLang="zh-CN" dirty="0" smtClean="0">
                <a:latin typeface="楷体_GB2312" pitchFamily="49" charset="-122"/>
              </a:rPr>
              <a:t>(CFB)</a:t>
            </a:r>
            <a:r>
              <a:rPr lang="zh-CN" altLang="en-US" dirty="0" smtClean="0">
                <a:latin typeface="楷体_GB2312" pitchFamily="49" charset="-122"/>
              </a:rPr>
              <a:t>模式</a:t>
            </a:r>
          </a:p>
          <a:p>
            <a:pPr lvl="1" eaLnBrk="1" hangingPunct="1"/>
            <a:r>
              <a:rPr lang="zh-CN" altLang="en-US" dirty="0" smtClean="0">
                <a:solidFill>
                  <a:srgbClr val="000099"/>
                </a:solidFill>
                <a:latin typeface="楷体_GB2312" pitchFamily="49" charset="-122"/>
              </a:rPr>
              <a:t>将分组密码算法用于</a:t>
            </a:r>
            <a:r>
              <a:rPr lang="zh-CN" altLang="en-US" dirty="0" smtClean="0">
                <a:solidFill>
                  <a:srgbClr val="FF0000"/>
                </a:solidFill>
                <a:latin typeface="楷体_GB2312" pitchFamily="49" charset="-122"/>
              </a:rPr>
              <a:t>异步序列密码</a:t>
            </a:r>
            <a:r>
              <a:rPr lang="zh-CN" altLang="en-US" dirty="0" smtClean="0">
                <a:solidFill>
                  <a:srgbClr val="000099"/>
                </a:solidFill>
                <a:latin typeface="楷体_GB2312" pitchFamily="49" charset="-122"/>
              </a:rPr>
              <a:t>，数据可以在比分组小得多的单元里进行加密</a:t>
            </a:r>
          </a:p>
          <a:p>
            <a:pPr lvl="1" eaLnBrk="1" hangingPunct="1"/>
            <a:r>
              <a:rPr lang="zh-CN" altLang="en-US" dirty="0" smtClean="0">
                <a:solidFill>
                  <a:srgbClr val="000099"/>
                </a:solidFill>
                <a:latin typeface="楷体_GB2312" pitchFamily="49" charset="-122"/>
              </a:rPr>
              <a:t>适于</a:t>
            </a:r>
            <a:r>
              <a:rPr lang="zh-CN" altLang="en-US" dirty="0" smtClean="0">
                <a:solidFill>
                  <a:srgbClr val="FF0000"/>
                </a:solidFill>
                <a:latin typeface="楷体_GB2312" pitchFamily="49" charset="-122"/>
              </a:rPr>
              <a:t>实时加密</a:t>
            </a:r>
            <a:r>
              <a:rPr lang="zh-CN" altLang="en-US" dirty="0" smtClean="0">
                <a:solidFill>
                  <a:srgbClr val="000099"/>
                </a:solidFill>
                <a:latin typeface="楷体_GB2312" pitchFamily="49" charset="-122"/>
              </a:rPr>
              <a:t>字节级别的数据的情况</a:t>
            </a:r>
          </a:p>
        </p:txBody>
      </p:sp>
    </p:spTree>
  </p:cSld>
  <p:clrMapOvr>
    <a:masterClrMapping/>
  </p:clrMapOv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smtClean="0"/>
              <a:t>分组密码的工作模式</a:t>
            </a:r>
          </a:p>
        </p:txBody>
      </p:sp>
      <p:sp>
        <p:nvSpPr>
          <p:cNvPr id="7172" name="Rectangle 3"/>
          <p:cNvSpPr>
            <a:spLocks noGrp="1" noChangeArrowheads="1"/>
          </p:cNvSpPr>
          <p:nvPr>
            <p:ph idx="1"/>
          </p:nvPr>
        </p:nvSpPr>
        <p:spPr>
          <a:xfrm>
            <a:off x="762000" y="1600200"/>
            <a:ext cx="7772400" cy="2362200"/>
          </a:xfrm>
        </p:spPr>
        <p:txBody>
          <a:bodyPr/>
          <a:lstStyle/>
          <a:p>
            <a:pPr eaLnBrk="1" hangingPunct="1"/>
            <a:r>
              <a:rPr lang="en-US" altLang="zh-CN" smtClean="0">
                <a:latin typeface="楷体_GB2312" pitchFamily="49" charset="-122"/>
              </a:rPr>
              <a:t>CFB</a:t>
            </a:r>
            <a:r>
              <a:rPr lang="zh-CN" altLang="en-US" smtClean="0">
                <a:latin typeface="楷体_GB2312" pitchFamily="49" charset="-122"/>
              </a:rPr>
              <a:t>模式的操作过程</a:t>
            </a:r>
          </a:p>
        </p:txBody>
      </p:sp>
      <p:sp>
        <p:nvSpPr>
          <p:cNvPr id="7173" name="Rectangle 5"/>
          <p:cNvSpPr>
            <a:spLocks noChangeArrowheads="1"/>
          </p:cNvSpPr>
          <p:nvPr/>
        </p:nvSpPr>
        <p:spPr bwMode="auto">
          <a:xfrm>
            <a:off x="3195638" y="2409825"/>
            <a:ext cx="9144000" cy="0"/>
          </a:xfrm>
          <a:prstGeom prst="rect">
            <a:avLst/>
          </a:prstGeom>
          <a:noFill/>
          <a:ln w="28575">
            <a:noFill/>
            <a:miter lim="800000"/>
            <a:headEnd/>
            <a:tailEnd type="none" w="med" len="lg"/>
          </a:ln>
        </p:spPr>
        <p:txBody>
          <a:bodyPr>
            <a:spAutoFit/>
          </a:bodyPr>
          <a:lstStyle/>
          <a:p>
            <a:endParaRPr lang="zh-CN" altLang="en-US"/>
          </a:p>
        </p:txBody>
      </p:sp>
      <p:graphicFrame>
        <p:nvGraphicFramePr>
          <p:cNvPr id="7170" name="Object 4"/>
          <p:cNvGraphicFramePr>
            <a:graphicFrameLocks noChangeAspect="1"/>
          </p:cNvGraphicFramePr>
          <p:nvPr/>
        </p:nvGraphicFramePr>
        <p:xfrm>
          <a:off x="1905000" y="2362200"/>
          <a:ext cx="5486400" cy="4062413"/>
        </p:xfrm>
        <a:graphic>
          <a:graphicData uri="http://schemas.openxmlformats.org/presentationml/2006/ole">
            <p:oleObj spid="_x0000_s321538" r:id="rId4" imgW="2752381" imgH="2038095" progId="PBrush">
              <p:embed/>
            </p:oleObj>
          </a:graphicData>
        </a:graphic>
      </p:graphicFrame>
    </p:spTree>
  </p:cSld>
  <p:clrMapOvr>
    <a:masterClrMapping/>
  </p:clrMapOv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mtClean="0"/>
              <a:t>分组密码的工作模式</a:t>
            </a:r>
          </a:p>
        </p:txBody>
      </p:sp>
      <p:sp>
        <p:nvSpPr>
          <p:cNvPr id="50179" name="Rectangle 3"/>
          <p:cNvSpPr>
            <a:spLocks noGrp="1" noChangeArrowheads="1"/>
          </p:cNvSpPr>
          <p:nvPr>
            <p:ph idx="1"/>
          </p:nvPr>
        </p:nvSpPr>
        <p:spPr>
          <a:xfrm>
            <a:off x="762000" y="1600200"/>
            <a:ext cx="7620000" cy="3124200"/>
          </a:xfrm>
        </p:spPr>
        <p:txBody>
          <a:bodyPr/>
          <a:lstStyle/>
          <a:p>
            <a:pPr eaLnBrk="1" hangingPunct="1"/>
            <a:r>
              <a:rPr lang="en-US" altLang="zh-CN" smtClean="0">
                <a:latin typeface="楷体_GB2312" pitchFamily="49" charset="-122"/>
              </a:rPr>
              <a:t>CFB</a:t>
            </a:r>
            <a:r>
              <a:rPr lang="zh-CN" altLang="en-US" smtClean="0">
                <a:latin typeface="楷体_GB2312" pitchFamily="49" charset="-122"/>
              </a:rPr>
              <a:t>模式的特点</a:t>
            </a:r>
          </a:p>
          <a:p>
            <a:pPr lvl="1" eaLnBrk="1" hangingPunct="1"/>
            <a:r>
              <a:rPr lang="zh-CN" altLang="en-US" smtClean="0">
                <a:solidFill>
                  <a:srgbClr val="000099"/>
                </a:solidFill>
                <a:latin typeface="楷体_GB2312" pitchFamily="49" charset="-122"/>
              </a:rPr>
              <a:t>没有已知的并行实现算法</a:t>
            </a:r>
          </a:p>
          <a:p>
            <a:pPr lvl="1" eaLnBrk="1" hangingPunct="1"/>
            <a:r>
              <a:rPr lang="zh-CN" altLang="en-US" smtClean="0">
                <a:solidFill>
                  <a:srgbClr val="000099"/>
                </a:solidFill>
                <a:latin typeface="楷体_GB2312" pitchFamily="49" charset="-122"/>
              </a:rPr>
              <a:t>隐藏了明文模式</a:t>
            </a:r>
          </a:p>
          <a:p>
            <a:pPr lvl="1" eaLnBrk="1" hangingPunct="1"/>
            <a:r>
              <a:rPr lang="zh-CN" altLang="en-US" smtClean="0">
                <a:solidFill>
                  <a:srgbClr val="000099"/>
                </a:solidFill>
                <a:latin typeface="楷体_GB2312" pitchFamily="49" charset="-122"/>
              </a:rPr>
              <a:t>需要共同的移位寄存器初始值</a:t>
            </a:r>
            <a:r>
              <a:rPr lang="en-US" altLang="zh-CN" smtClean="0">
                <a:solidFill>
                  <a:srgbClr val="000099"/>
                </a:solidFill>
                <a:latin typeface="楷体_GB2312" pitchFamily="49" charset="-122"/>
              </a:rPr>
              <a:t>IV</a:t>
            </a:r>
          </a:p>
          <a:p>
            <a:pPr lvl="1" eaLnBrk="1" hangingPunct="1"/>
            <a:r>
              <a:rPr lang="zh-CN" altLang="en-US" smtClean="0">
                <a:solidFill>
                  <a:srgbClr val="000099"/>
                </a:solidFill>
                <a:latin typeface="楷体_GB2312" pitchFamily="49" charset="-122"/>
              </a:rPr>
              <a:t>存在误差传递</a:t>
            </a:r>
          </a:p>
          <a:p>
            <a:pPr lvl="2" eaLnBrk="1" hangingPunct="1"/>
            <a:r>
              <a:rPr lang="zh-CN" altLang="en-US" smtClean="0">
                <a:solidFill>
                  <a:srgbClr val="A50021"/>
                </a:solidFill>
                <a:latin typeface="楷体_GB2312" pitchFamily="49" charset="-122"/>
              </a:rPr>
              <a:t>一个单元损坏影响多个单元</a:t>
            </a:r>
          </a:p>
        </p:txBody>
      </p:sp>
    </p:spTree>
  </p:cSld>
  <p:clrMapOvr>
    <a:masterClrMapping/>
  </p:clrMapOv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mtClean="0"/>
              <a:t>分组密码的工作模式</a:t>
            </a:r>
          </a:p>
        </p:txBody>
      </p:sp>
      <p:sp>
        <p:nvSpPr>
          <p:cNvPr id="51203" name="Rectangle 3"/>
          <p:cNvSpPr>
            <a:spLocks noGrp="1" noChangeArrowheads="1"/>
          </p:cNvSpPr>
          <p:nvPr>
            <p:ph idx="1"/>
          </p:nvPr>
        </p:nvSpPr>
        <p:spPr>
          <a:xfrm>
            <a:off x="533400" y="1600200"/>
            <a:ext cx="8001000" cy="2743200"/>
          </a:xfrm>
        </p:spPr>
        <p:txBody>
          <a:bodyPr/>
          <a:lstStyle/>
          <a:p>
            <a:pPr eaLnBrk="1" hangingPunct="1"/>
            <a:r>
              <a:rPr lang="zh-CN" altLang="en-US" smtClean="0">
                <a:latin typeface="楷体_GB2312" pitchFamily="49" charset="-122"/>
              </a:rPr>
              <a:t>输出反馈</a:t>
            </a:r>
            <a:r>
              <a:rPr lang="en-US" altLang="zh-CN" smtClean="0">
                <a:latin typeface="楷体_GB2312" pitchFamily="49" charset="-122"/>
              </a:rPr>
              <a:t>(OFB)</a:t>
            </a:r>
            <a:r>
              <a:rPr lang="zh-CN" altLang="en-US" smtClean="0">
                <a:latin typeface="楷体_GB2312" pitchFamily="49" charset="-122"/>
              </a:rPr>
              <a:t>模式</a:t>
            </a:r>
          </a:p>
          <a:p>
            <a:pPr lvl="1" eaLnBrk="1" hangingPunct="1"/>
            <a:r>
              <a:rPr lang="zh-CN" altLang="en-US" smtClean="0">
                <a:solidFill>
                  <a:srgbClr val="000099"/>
                </a:solidFill>
                <a:latin typeface="楷体_GB2312" pitchFamily="49" charset="-122"/>
              </a:rPr>
              <a:t>将分组密码算法用于</a:t>
            </a:r>
            <a:r>
              <a:rPr lang="zh-CN" altLang="en-US" smtClean="0">
                <a:solidFill>
                  <a:srgbClr val="FF0000"/>
                </a:solidFill>
                <a:latin typeface="楷体_GB2312" pitchFamily="49" charset="-122"/>
              </a:rPr>
              <a:t>同步序列密码</a:t>
            </a:r>
            <a:r>
              <a:rPr lang="zh-CN" altLang="en-US" smtClean="0">
                <a:solidFill>
                  <a:srgbClr val="000099"/>
                </a:solidFill>
                <a:latin typeface="楷体_GB2312" pitchFamily="49" charset="-122"/>
              </a:rPr>
              <a:t>的方式</a:t>
            </a:r>
          </a:p>
          <a:p>
            <a:pPr lvl="1" eaLnBrk="1" hangingPunct="1"/>
            <a:r>
              <a:rPr lang="zh-CN" altLang="en-US" smtClean="0">
                <a:solidFill>
                  <a:srgbClr val="000099"/>
                </a:solidFill>
                <a:latin typeface="楷体_GB2312" pitchFamily="49" charset="-122"/>
              </a:rPr>
              <a:t>和</a:t>
            </a:r>
            <a:r>
              <a:rPr lang="en-US" altLang="zh-CN" smtClean="0">
                <a:solidFill>
                  <a:srgbClr val="000099"/>
                </a:solidFill>
                <a:latin typeface="楷体_GB2312" pitchFamily="49" charset="-122"/>
              </a:rPr>
              <a:t>CFB</a:t>
            </a:r>
            <a:r>
              <a:rPr lang="zh-CN" altLang="en-US" smtClean="0">
                <a:solidFill>
                  <a:srgbClr val="000099"/>
                </a:solidFill>
                <a:latin typeface="楷体_GB2312" pitchFamily="49" charset="-122"/>
              </a:rPr>
              <a:t>方式类似，不同的是进入移位寄存器的数据和被加密明文无关，只和</a:t>
            </a:r>
            <a:r>
              <a:rPr lang="zh-CN" altLang="en-US" smtClean="0">
                <a:solidFill>
                  <a:srgbClr val="FF0000"/>
                </a:solidFill>
                <a:latin typeface="楷体_GB2312" pitchFamily="49" charset="-122"/>
              </a:rPr>
              <a:t>初始向量</a:t>
            </a:r>
            <a:r>
              <a:rPr lang="zh-CN" altLang="en-US" smtClean="0">
                <a:solidFill>
                  <a:srgbClr val="000099"/>
                </a:solidFill>
                <a:latin typeface="楷体_GB2312" pitchFamily="49" charset="-122"/>
              </a:rPr>
              <a:t>相关</a:t>
            </a:r>
          </a:p>
        </p:txBody>
      </p:sp>
    </p:spTree>
  </p:cSld>
  <p:clrMapOvr>
    <a:masterClrMapping/>
  </p:clrMapOv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US" smtClean="0"/>
              <a:t>分组密码的工作模式</a:t>
            </a:r>
          </a:p>
        </p:txBody>
      </p:sp>
      <p:sp>
        <p:nvSpPr>
          <p:cNvPr id="8196" name="Rectangle 3"/>
          <p:cNvSpPr>
            <a:spLocks noGrp="1" noChangeArrowheads="1"/>
          </p:cNvSpPr>
          <p:nvPr>
            <p:ph idx="1"/>
          </p:nvPr>
        </p:nvSpPr>
        <p:spPr>
          <a:xfrm>
            <a:off x="533400" y="1600200"/>
            <a:ext cx="8001000" cy="685800"/>
          </a:xfrm>
        </p:spPr>
        <p:txBody>
          <a:bodyPr/>
          <a:lstStyle/>
          <a:p>
            <a:pPr eaLnBrk="1" hangingPunct="1"/>
            <a:r>
              <a:rPr lang="en-US" altLang="zh-CN" smtClean="0">
                <a:latin typeface="楷体_GB2312" pitchFamily="49" charset="-122"/>
              </a:rPr>
              <a:t>OFB</a:t>
            </a:r>
            <a:r>
              <a:rPr lang="zh-CN" altLang="en-US" smtClean="0">
                <a:latin typeface="楷体_GB2312" pitchFamily="49" charset="-122"/>
              </a:rPr>
              <a:t>模式的操作过程</a:t>
            </a:r>
          </a:p>
        </p:txBody>
      </p:sp>
      <p:sp>
        <p:nvSpPr>
          <p:cNvPr id="8197" name="Rectangle 5"/>
          <p:cNvSpPr>
            <a:spLocks noChangeArrowheads="1"/>
          </p:cNvSpPr>
          <p:nvPr/>
        </p:nvSpPr>
        <p:spPr bwMode="auto">
          <a:xfrm>
            <a:off x="3205163" y="2381250"/>
            <a:ext cx="9144000" cy="0"/>
          </a:xfrm>
          <a:prstGeom prst="rect">
            <a:avLst/>
          </a:prstGeom>
          <a:noFill/>
          <a:ln w="28575">
            <a:noFill/>
            <a:miter lim="800000"/>
            <a:headEnd/>
            <a:tailEnd type="none" w="med" len="lg"/>
          </a:ln>
        </p:spPr>
        <p:txBody>
          <a:bodyPr>
            <a:spAutoFit/>
          </a:bodyPr>
          <a:lstStyle/>
          <a:p>
            <a:endParaRPr lang="zh-CN" altLang="en-US"/>
          </a:p>
        </p:txBody>
      </p:sp>
      <p:graphicFrame>
        <p:nvGraphicFramePr>
          <p:cNvPr id="8194" name="Object 4"/>
          <p:cNvGraphicFramePr>
            <a:graphicFrameLocks noChangeAspect="1"/>
          </p:cNvGraphicFramePr>
          <p:nvPr/>
        </p:nvGraphicFramePr>
        <p:xfrm>
          <a:off x="1371600" y="2286000"/>
          <a:ext cx="5791200" cy="4440238"/>
        </p:xfrm>
        <a:graphic>
          <a:graphicData uri="http://schemas.openxmlformats.org/presentationml/2006/ole">
            <p:oleObj spid="_x0000_s322562" r:id="rId4" imgW="2734057" imgH="2095793" progId="PBrush">
              <p:embed/>
            </p:oleObj>
          </a:graphicData>
        </a:graphic>
      </p:graphicFrame>
    </p:spTree>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mtClean="0"/>
              <a:t>分组密码的工作模式</a:t>
            </a:r>
          </a:p>
        </p:txBody>
      </p:sp>
      <p:sp>
        <p:nvSpPr>
          <p:cNvPr id="52227" name="Rectangle 3"/>
          <p:cNvSpPr>
            <a:spLocks noGrp="1" noChangeArrowheads="1"/>
          </p:cNvSpPr>
          <p:nvPr>
            <p:ph idx="1"/>
          </p:nvPr>
        </p:nvSpPr>
        <p:spPr>
          <a:xfrm>
            <a:off x="762000" y="1600200"/>
            <a:ext cx="7620000" cy="4343400"/>
          </a:xfrm>
        </p:spPr>
        <p:txBody>
          <a:bodyPr/>
          <a:lstStyle/>
          <a:p>
            <a:pPr eaLnBrk="1" hangingPunct="1">
              <a:lnSpc>
                <a:spcPct val="90000"/>
              </a:lnSpc>
            </a:pPr>
            <a:r>
              <a:rPr lang="en-US" altLang="zh-CN" smtClean="0">
                <a:latin typeface="楷体_GB2312" pitchFamily="49" charset="-122"/>
              </a:rPr>
              <a:t>OFB</a:t>
            </a:r>
            <a:r>
              <a:rPr lang="zh-CN" altLang="en-US" smtClean="0">
                <a:latin typeface="楷体_GB2312" pitchFamily="49" charset="-122"/>
              </a:rPr>
              <a:t>模式的特点</a:t>
            </a:r>
          </a:p>
          <a:p>
            <a:pPr lvl="1" eaLnBrk="1" hangingPunct="1">
              <a:lnSpc>
                <a:spcPct val="90000"/>
              </a:lnSpc>
            </a:pPr>
            <a:r>
              <a:rPr lang="zh-CN" altLang="en-US" smtClean="0">
                <a:solidFill>
                  <a:srgbClr val="000099"/>
                </a:solidFill>
                <a:latin typeface="楷体_GB2312" pitchFamily="49" charset="-122"/>
              </a:rPr>
              <a:t>没有已知的并行实现算法</a:t>
            </a:r>
          </a:p>
          <a:p>
            <a:pPr lvl="1" eaLnBrk="1" hangingPunct="1">
              <a:lnSpc>
                <a:spcPct val="90000"/>
              </a:lnSpc>
            </a:pPr>
            <a:r>
              <a:rPr lang="zh-CN" altLang="en-US" smtClean="0">
                <a:solidFill>
                  <a:srgbClr val="000099"/>
                </a:solidFill>
                <a:latin typeface="楷体_GB2312" pitchFamily="49" charset="-122"/>
              </a:rPr>
              <a:t>需要共同的移位寄存器初始值</a:t>
            </a:r>
            <a:r>
              <a:rPr lang="en-US" altLang="zh-CN" smtClean="0">
                <a:solidFill>
                  <a:srgbClr val="000099"/>
                </a:solidFill>
                <a:latin typeface="楷体_GB2312" pitchFamily="49" charset="-122"/>
              </a:rPr>
              <a:t>IV</a:t>
            </a:r>
          </a:p>
          <a:p>
            <a:pPr lvl="1" eaLnBrk="1" hangingPunct="1">
              <a:lnSpc>
                <a:spcPct val="90000"/>
              </a:lnSpc>
            </a:pPr>
            <a:r>
              <a:rPr lang="zh-CN" altLang="en-US" smtClean="0">
                <a:solidFill>
                  <a:srgbClr val="000099"/>
                </a:solidFill>
                <a:latin typeface="楷体_GB2312" pitchFamily="49" charset="-122"/>
              </a:rPr>
              <a:t>误差传递</a:t>
            </a:r>
          </a:p>
          <a:p>
            <a:pPr lvl="2" eaLnBrk="1" hangingPunct="1">
              <a:lnSpc>
                <a:spcPct val="90000"/>
              </a:lnSpc>
            </a:pPr>
            <a:r>
              <a:rPr lang="zh-CN" altLang="en-US" smtClean="0">
                <a:solidFill>
                  <a:srgbClr val="A50021"/>
                </a:solidFill>
                <a:latin typeface="楷体_GB2312" pitchFamily="49" charset="-122"/>
              </a:rPr>
              <a:t>一个密文单元损坏只影响对应单元</a:t>
            </a:r>
          </a:p>
          <a:p>
            <a:pPr lvl="1" eaLnBrk="1" hangingPunct="1">
              <a:lnSpc>
                <a:spcPct val="90000"/>
              </a:lnSpc>
            </a:pPr>
            <a:r>
              <a:rPr lang="zh-CN" altLang="en-US" smtClean="0">
                <a:solidFill>
                  <a:srgbClr val="000099"/>
                </a:solidFill>
                <a:latin typeface="楷体_GB2312" pitchFamily="49" charset="-122"/>
              </a:rPr>
              <a:t>对明文的主动攻击是可能的</a:t>
            </a:r>
          </a:p>
          <a:p>
            <a:pPr lvl="2" eaLnBrk="1" hangingPunct="1">
              <a:lnSpc>
                <a:spcPct val="90000"/>
              </a:lnSpc>
            </a:pPr>
            <a:r>
              <a:rPr lang="zh-CN" altLang="en-US" smtClean="0">
                <a:solidFill>
                  <a:srgbClr val="A50021"/>
                </a:solidFill>
                <a:latin typeface="楷体_GB2312" pitchFamily="49" charset="-122"/>
              </a:rPr>
              <a:t>信息块可被替换、重排、删除、重放</a:t>
            </a:r>
          </a:p>
          <a:p>
            <a:pPr lvl="1" eaLnBrk="1" hangingPunct="1">
              <a:lnSpc>
                <a:spcPct val="90000"/>
              </a:lnSpc>
            </a:pPr>
            <a:r>
              <a:rPr lang="zh-CN" altLang="en-US" smtClean="0">
                <a:solidFill>
                  <a:srgbClr val="000099"/>
                </a:solidFill>
                <a:latin typeface="楷体_GB2312" pitchFamily="49" charset="-122"/>
              </a:rPr>
              <a:t>与明文异或的密钥序列最终会重复</a:t>
            </a:r>
          </a:p>
          <a:p>
            <a:pPr lvl="2" eaLnBrk="1" hangingPunct="1">
              <a:lnSpc>
                <a:spcPct val="90000"/>
              </a:lnSpc>
            </a:pPr>
            <a:r>
              <a:rPr lang="en-US" altLang="zh-CN" smtClean="0">
                <a:solidFill>
                  <a:srgbClr val="A50021"/>
                </a:solidFill>
                <a:latin typeface="楷体_GB2312" pitchFamily="49" charset="-122"/>
              </a:rPr>
              <a:t>64</a:t>
            </a:r>
            <a:r>
              <a:rPr lang="zh-CN" altLang="en-US" smtClean="0">
                <a:solidFill>
                  <a:srgbClr val="A50021"/>
                </a:solidFill>
                <a:latin typeface="楷体_GB2312" pitchFamily="49" charset="-122"/>
              </a:rPr>
              <a:t>位分组算法，平均重复的周期是</a:t>
            </a:r>
            <a:r>
              <a:rPr lang="en-US" altLang="zh-CN" smtClean="0">
                <a:solidFill>
                  <a:srgbClr val="A50021"/>
                </a:solidFill>
                <a:latin typeface="楷体_GB2312" pitchFamily="49" charset="-122"/>
              </a:rPr>
              <a:t>2</a:t>
            </a:r>
            <a:r>
              <a:rPr lang="en-US" altLang="zh-CN" baseline="30000" smtClean="0">
                <a:solidFill>
                  <a:srgbClr val="A50021"/>
                </a:solidFill>
                <a:latin typeface="楷体_GB2312" pitchFamily="49" charset="-122"/>
              </a:rPr>
              <a:t>32</a:t>
            </a:r>
          </a:p>
        </p:txBody>
      </p:sp>
    </p:spTree>
  </p:cSld>
  <p:clrMapOvr>
    <a:masterClrMapping/>
  </p:clrMapOv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838200"/>
            <a:ext cx="7772400" cy="1143000"/>
          </a:xfrm>
        </p:spPr>
        <p:txBody>
          <a:bodyPr/>
          <a:lstStyle/>
          <a:p>
            <a:pPr eaLnBrk="1" hangingPunct="1"/>
            <a:r>
              <a:rPr lang="en-US" altLang="zh-CN" smtClean="0"/>
              <a:t>Counter (CTR)</a:t>
            </a:r>
            <a:endParaRPr lang="en-AU" altLang="zh-CN" smtClean="0"/>
          </a:p>
        </p:txBody>
      </p:sp>
      <p:pic>
        <p:nvPicPr>
          <p:cNvPr id="65539" name="Picture 3"/>
          <p:cNvPicPr>
            <a:picLocks noGrp="1" noChangeAspect="1" noChangeArrowheads="1"/>
          </p:cNvPicPr>
          <p:nvPr>
            <p:ph type="body" idx="1"/>
          </p:nvPr>
        </p:nvPicPr>
        <p:blipFill>
          <a:blip r:embed="rId3" cstate="print"/>
          <a:srcRect/>
          <a:stretch>
            <a:fillRect/>
          </a:stretch>
        </p:blipFill>
        <p:spPr>
          <a:xfrm>
            <a:off x="428596" y="2000240"/>
            <a:ext cx="8229600" cy="4525963"/>
          </a:xfrm>
        </p:spPr>
      </p:pic>
      <p:sp>
        <p:nvSpPr>
          <p:cNvPr id="65540" name="Text Box 4"/>
          <p:cNvSpPr txBox="1">
            <a:spLocks noChangeArrowheads="1"/>
          </p:cNvSpPr>
          <p:nvPr/>
        </p:nvSpPr>
        <p:spPr bwMode="auto">
          <a:xfrm>
            <a:off x="3352800" y="304800"/>
            <a:ext cx="3581400" cy="701675"/>
          </a:xfrm>
          <a:prstGeom prst="rect">
            <a:avLst/>
          </a:prstGeom>
          <a:noFill/>
          <a:ln w="9525">
            <a:noFill/>
            <a:miter lim="800000"/>
            <a:headEnd/>
            <a:tailEnd/>
          </a:ln>
        </p:spPr>
        <p:txBody>
          <a:bodyPr>
            <a:spAutoFit/>
          </a:bodyPr>
          <a:lstStyle/>
          <a:p>
            <a:pPr>
              <a:spcBef>
                <a:spcPct val="50000"/>
              </a:spcBef>
            </a:pPr>
            <a:r>
              <a:rPr lang="zh-CN" altLang="en-US" sz="4000" b="1" dirty="0" smtClean="0"/>
              <a:t>计数器</a:t>
            </a:r>
            <a:r>
              <a:rPr lang="zh-CN" altLang="en-US" sz="4000" b="1" dirty="0"/>
              <a:t>模式</a:t>
            </a: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fontScale="90000"/>
          </a:bodyPr>
          <a:lstStyle/>
          <a:p>
            <a:pPr eaLnBrk="1" hangingPunct="1"/>
            <a:r>
              <a:rPr lang="en-AU" altLang="zh-CN" sz="4000" smtClean="0"/>
              <a:t>Advantages and Limitations of CTR</a:t>
            </a:r>
          </a:p>
        </p:txBody>
      </p:sp>
      <p:sp>
        <p:nvSpPr>
          <p:cNvPr id="66563" name="Rectangle 3"/>
          <p:cNvSpPr>
            <a:spLocks noGrp="1" noChangeArrowheads="1"/>
          </p:cNvSpPr>
          <p:nvPr>
            <p:ph type="body" idx="1"/>
          </p:nvPr>
        </p:nvSpPr>
        <p:spPr/>
        <p:txBody>
          <a:bodyPr/>
          <a:lstStyle/>
          <a:p>
            <a:pPr eaLnBrk="1" hangingPunct="1"/>
            <a:r>
              <a:rPr lang="zh-CN" altLang="en-US" sz="2800" smtClean="0"/>
              <a:t>效率</a:t>
            </a:r>
          </a:p>
          <a:p>
            <a:pPr lvl="1" eaLnBrk="1" hangingPunct="1"/>
            <a:r>
              <a:rPr lang="zh-CN" altLang="en-US" sz="2400" smtClean="0"/>
              <a:t>可并行加密</a:t>
            </a:r>
          </a:p>
          <a:p>
            <a:pPr lvl="1" eaLnBrk="1" hangingPunct="1"/>
            <a:r>
              <a:rPr lang="zh-CN" altLang="en-US" sz="2400" smtClean="0"/>
              <a:t>预处理</a:t>
            </a:r>
          </a:p>
          <a:p>
            <a:pPr lvl="1" eaLnBrk="1" hangingPunct="1"/>
            <a:r>
              <a:rPr lang="zh-CN" altLang="en-US" sz="2400" smtClean="0"/>
              <a:t>吞吐量仅受可使用并行数量的限制</a:t>
            </a:r>
          </a:p>
          <a:p>
            <a:pPr eaLnBrk="1" hangingPunct="1"/>
            <a:r>
              <a:rPr lang="zh-CN" altLang="en-US" sz="2800" smtClean="0"/>
              <a:t>加密数据块的随机访问</a:t>
            </a:r>
          </a:p>
          <a:p>
            <a:pPr eaLnBrk="1" hangingPunct="1"/>
            <a:r>
              <a:rPr lang="zh-CN" altLang="en-US" sz="2800" smtClean="0"/>
              <a:t>可证明安全</a:t>
            </a:r>
          </a:p>
          <a:p>
            <a:pPr eaLnBrk="1" hangingPunct="1"/>
            <a:r>
              <a:rPr lang="zh-CN" altLang="en-US" sz="2800" smtClean="0"/>
              <a:t>简单性（只要求实现加密算法）</a:t>
            </a:r>
          </a:p>
          <a:p>
            <a:pPr eaLnBrk="1" hangingPunct="1"/>
            <a:r>
              <a:rPr lang="zh-CN" altLang="en-AU" sz="2800" smtClean="0"/>
              <a:t>密钥只能使用一次，除非能维持很长的计算器。</a:t>
            </a:r>
            <a:endParaRPr lang="en-AU" altLang="zh-CN" sz="2800" smtClean="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AU" altLang="zh-CN" dirty="0" smtClean="0"/>
              <a:t>About Padding</a:t>
            </a:r>
          </a:p>
        </p:txBody>
      </p:sp>
      <p:sp>
        <p:nvSpPr>
          <p:cNvPr id="67587" name="Rectangle 3"/>
          <p:cNvSpPr>
            <a:spLocks noGrp="1" noChangeArrowheads="1"/>
          </p:cNvSpPr>
          <p:nvPr>
            <p:ph type="body" idx="1"/>
          </p:nvPr>
        </p:nvSpPr>
        <p:spPr>
          <a:xfrm>
            <a:off x="323850" y="1628775"/>
            <a:ext cx="8569325" cy="4464050"/>
          </a:xfrm>
        </p:spPr>
        <p:txBody>
          <a:bodyPr/>
          <a:lstStyle/>
          <a:p>
            <a:pPr eaLnBrk="1" hangingPunct="1">
              <a:lnSpc>
                <a:spcPct val="90000"/>
              </a:lnSpc>
            </a:pPr>
            <a:r>
              <a:rPr lang="en-US" altLang="zh-CN" sz="2400" dirty="0" smtClean="0"/>
              <a:t>pkcs#5/pkcs#7</a:t>
            </a:r>
          </a:p>
          <a:p>
            <a:pPr eaLnBrk="1" hangingPunct="1">
              <a:lnSpc>
                <a:spcPct val="90000"/>
              </a:lnSpc>
              <a:buFontTx/>
              <a:buNone/>
            </a:pPr>
            <a:r>
              <a:rPr lang="en-US" altLang="zh-CN" sz="2400" dirty="0" smtClean="0"/>
              <a:t>PKCS7 </a:t>
            </a:r>
            <a:r>
              <a:rPr lang="zh-CN" altLang="en-US" sz="2400" dirty="0" smtClean="0"/>
              <a:t>填充： </a:t>
            </a:r>
            <a:r>
              <a:rPr lang="en-US" altLang="zh-CN" sz="2400" dirty="0" smtClean="0"/>
              <a:t>FF </a:t>
            </a:r>
            <a:r>
              <a:rPr lang="en-US" altLang="zh-CN" sz="2400" dirty="0" err="1" smtClean="0"/>
              <a:t>FF</a:t>
            </a:r>
            <a:r>
              <a:rPr lang="en-US" altLang="zh-CN" sz="2400" dirty="0" smtClean="0"/>
              <a:t> </a:t>
            </a:r>
            <a:r>
              <a:rPr lang="en-US" altLang="zh-CN" sz="2400" dirty="0" err="1" smtClean="0"/>
              <a:t>FF</a:t>
            </a:r>
            <a:r>
              <a:rPr lang="en-US" altLang="zh-CN" sz="2400" dirty="0" smtClean="0"/>
              <a:t> </a:t>
            </a:r>
            <a:r>
              <a:rPr lang="en-US" altLang="zh-CN" sz="2400" dirty="0" err="1" smtClean="0"/>
              <a:t>FF</a:t>
            </a:r>
            <a:r>
              <a:rPr lang="en-US" altLang="zh-CN" sz="2400" dirty="0" smtClean="0"/>
              <a:t> </a:t>
            </a:r>
            <a:r>
              <a:rPr lang="en-US" altLang="zh-CN" sz="2400" dirty="0" err="1" smtClean="0"/>
              <a:t>FF</a:t>
            </a:r>
            <a:r>
              <a:rPr lang="en-US" altLang="zh-CN" sz="2400" dirty="0" smtClean="0"/>
              <a:t> </a:t>
            </a:r>
            <a:r>
              <a:rPr lang="en-US" altLang="zh-CN" sz="2400" dirty="0" err="1" smtClean="0"/>
              <a:t>FF</a:t>
            </a:r>
            <a:r>
              <a:rPr lang="en-US" altLang="zh-CN" sz="2400" dirty="0" smtClean="0"/>
              <a:t> </a:t>
            </a:r>
            <a:r>
              <a:rPr lang="en-US" altLang="zh-CN" sz="2400" dirty="0" err="1" smtClean="0"/>
              <a:t>FF</a:t>
            </a:r>
            <a:r>
              <a:rPr lang="en-US" altLang="zh-CN" sz="2400" dirty="0" smtClean="0"/>
              <a:t> </a:t>
            </a:r>
            <a:r>
              <a:rPr lang="en-US" altLang="zh-CN" sz="2400" dirty="0" err="1" smtClean="0"/>
              <a:t>FF</a:t>
            </a:r>
            <a:r>
              <a:rPr lang="en-US" altLang="zh-CN" sz="2400" dirty="0" smtClean="0"/>
              <a:t> </a:t>
            </a:r>
            <a:r>
              <a:rPr lang="en-US" altLang="zh-CN" sz="2400" dirty="0" err="1" smtClean="0"/>
              <a:t>FF</a:t>
            </a:r>
            <a:r>
              <a:rPr lang="en-US" altLang="zh-CN" sz="2400" dirty="0" smtClean="0"/>
              <a:t> 07 </a:t>
            </a:r>
            <a:r>
              <a:rPr lang="en-US" altLang="zh-CN" sz="2400" dirty="0" err="1" smtClean="0"/>
              <a:t>07</a:t>
            </a:r>
            <a:r>
              <a:rPr lang="en-US" altLang="zh-CN" sz="2400" dirty="0" smtClean="0"/>
              <a:t> </a:t>
            </a:r>
            <a:r>
              <a:rPr lang="en-US" altLang="zh-CN" sz="2400" dirty="0" err="1" smtClean="0"/>
              <a:t>07</a:t>
            </a:r>
            <a:r>
              <a:rPr lang="en-US" altLang="zh-CN" sz="2400" dirty="0" smtClean="0"/>
              <a:t> </a:t>
            </a:r>
            <a:r>
              <a:rPr lang="en-US" altLang="zh-CN" sz="2400" dirty="0" err="1" smtClean="0"/>
              <a:t>07</a:t>
            </a:r>
            <a:r>
              <a:rPr lang="en-US" altLang="zh-CN" sz="2400" dirty="0" smtClean="0"/>
              <a:t> </a:t>
            </a:r>
            <a:r>
              <a:rPr lang="en-US" altLang="zh-CN" sz="2400" dirty="0" err="1" smtClean="0"/>
              <a:t>07</a:t>
            </a:r>
            <a:r>
              <a:rPr lang="en-US" altLang="zh-CN" sz="2400" dirty="0" smtClean="0"/>
              <a:t> </a:t>
            </a:r>
            <a:r>
              <a:rPr lang="en-US" altLang="zh-CN" sz="2400" dirty="0" err="1" smtClean="0"/>
              <a:t>07</a:t>
            </a:r>
            <a:r>
              <a:rPr lang="en-US" altLang="zh-CN" sz="2400" dirty="0" smtClean="0"/>
              <a:t> </a:t>
            </a:r>
            <a:r>
              <a:rPr lang="en-US" altLang="zh-CN" sz="2400" dirty="0" err="1" smtClean="0"/>
              <a:t>07</a:t>
            </a:r>
            <a:endParaRPr lang="en-US" altLang="zh-CN" sz="2400" dirty="0" smtClean="0"/>
          </a:p>
          <a:p>
            <a:pPr eaLnBrk="1" hangingPunct="1">
              <a:lnSpc>
                <a:spcPct val="90000"/>
              </a:lnSpc>
            </a:pPr>
            <a:r>
              <a:rPr lang="en-US" altLang="zh-CN" sz="2400" dirty="0" smtClean="0"/>
              <a:t>ANSIX923 </a:t>
            </a:r>
          </a:p>
          <a:p>
            <a:pPr eaLnBrk="1" hangingPunct="1">
              <a:lnSpc>
                <a:spcPct val="90000"/>
              </a:lnSpc>
              <a:buFontTx/>
              <a:buNone/>
            </a:pPr>
            <a:r>
              <a:rPr lang="en-US" altLang="zh-CN" sz="2400" dirty="0" smtClean="0"/>
              <a:t>X923 </a:t>
            </a:r>
            <a:r>
              <a:rPr lang="zh-CN" altLang="en-US" sz="2400" dirty="0" smtClean="0"/>
              <a:t>填充： </a:t>
            </a:r>
            <a:r>
              <a:rPr lang="en-US" altLang="zh-CN" sz="2400" dirty="0" smtClean="0"/>
              <a:t>FF </a:t>
            </a:r>
            <a:r>
              <a:rPr lang="en-US" altLang="zh-CN" sz="2400" dirty="0" err="1" smtClean="0"/>
              <a:t>FF</a:t>
            </a:r>
            <a:r>
              <a:rPr lang="en-US" altLang="zh-CN" sz="2400" dirty="0" smtClean="0"/>
              <a:t> </a:t>
            </a:r>
            <a:r>
              <a:rPr lang="en-US" altLang="zh-CN" sz="2400" dirty="0" err="1" smtClean="0"/>
              <a:t>FF</a:t>
            </a:r>
            <a:r>
              <a:rPr lang="en-US" altLang="zh-CN" sz="2400" dirty="0" smtClean="0"/>
              <a:t> </a:t>
            </a:r>
            <a:r>
              <a:rPr lang="en-US" altLang="zh-CN" sz="2400" dirty="0" err="1" smtClean="0"/>
              <a:t>FF</a:t>
            </a:r>
            <a:r>
              <a:rPr lang="en-US" altLang="zh-CN" sz="2400" dirty="0" smtClean="0"/>
              <a:t> </a:t>
            </a:r>
            <a:r>
              <a:rPr lang="en-US" altLang="zh-CN" sz="2400" dirty="0" err="1" smtClean="0"/>
              <a:t>FF</a:t>
            </a:r>
            <a:r>
              <a:rPr lang="en-US" altLang="zh-CN" sz="2400" dirty="0" smtClean="0"/>
              <a:t> </a:t>
            </a:r>
            <a:r>
              <a:rPr lang="en-US" altLang="zh-CN" sz="2400" dirty="0" err="1" smtClean="0"/>
              <a:t>FF</a:t>
            </a:r>
            <a:r>
              <a:rPr lang="en-US" altLang="zh-CN" sz="2400" dirty="0" smtClean="0"/>
              <a:t> </a:t>
            </a:r>
            <a:r>
              <a:rPr lang="en-US" altLang="zh-CN" sz="2400" dirty="0" err="1" smtClean="0"/>
              <a:t>FF</a:t>
            </a:r>
            <a:r>
              <a:rPr lang="en-US" altLang="zh-CN" sz="2400" dirty="0" smtClean="0"/>
              <a:t> </a:t>
            </a:r>
            <a:r>
              <a:rPr lang="en-US" altLang="zh-CN" sz="2400" dirty="0" err="1" smtClean="0"/>
              <a:t>FF</a:t>
            </a:r>
            <a:r>
              <a:rPr lang="en-US" altLang="zh-CN" sz="2400" dirty="0" smtClean="0"/>
              <a:t> </a:t>
            </a:r>
            <a:r>
              <a:rPr lang="en-US" altLang="zh-CN" sz="2400" dirty="0" err="1" smtClean="0"/>
              <a:t>FF</a:t>
            </a:r>
            <a:r>
              <a:rPr lang="en-US" altLang="zh-CN" sz="2400" dirty="0" smtClean="0"/>
              <a:t> 00 </a:t>
            </a:r>
            <a:r>
              <a:rPr lang="en-US" altLang="zh-CN" sz="2400" dirty="0" err="1" smtClean="0"/>
              <a:t>00</a:t>
            </a:r>
            <a:r>
              <a:rPr lang="en-US" altLang="zh-CN" sz="2400" dirty="0" smtClean="0"/>
              <a:t> </a:t>
            </a:r>
            <a:r>
              <a:rPr lang="en-US" altLang="zh-CN" sz="2400" dirty="0" err="1" smtClean="0"/>
              <a:t>00</a:t>
            </a:r>
            <a:r>
              <a:rPr lang="en-US" altLang="zh-CN" sz="2400" dirty="0" smtClean="0"/>
              <a:t> </a:t>
            </a:r>
            <a:r>
              <a:rPr lang="en-US" altLang="zh-CN" sz="2400" dirty="0" err="1" smtClean="0"/>
              <a:t>00</a:t>
            </a:r>
            <a:r>
              <a:rPr lang="en-US" altLang="zh-CN" sz="2400" dirty="0" smtClean="0"/>
              <a:t> </a:t>
            </a:r>
            <a:r>
              <a:rPr lang="en-US" altLang="zh-CN" sz="2400" dirty="0" err="1" smtClean="0"/>
              <a:t>00</a:t>
            </a:r>
            <a:r>
              <a:rPr lang="en-US" altLang="zh-CN" sz="2400" dirty="0" smtClean="0"/>
              <a:t> </a:t>
            </a:r>
            <a:r>
              <a:rPr lang="en-US" altLang="zh-CN" sz="2400" dirty="0" err="1" smtClean="0"/>
              <a:t>00</a:t>
            </a:r>
            <a:r>
              <a:rPr lang="en-US" altLang="zh-CN" sz="2400" dirty="0" smtClean="0"/>
              <a:t> 07</a:t>
            </a:r>
          </a:p>
          <a:p>
            <a:pPr eaLnBrk="1" hangingPunct="1">
              <a:lnSpc>
                <a:spcPct val="90000"/>
              </a:lnSpc>
            </a:pPr>
            <a:r>
              <a:rPr lang="en-US" altLang="zh-CN" sz="2400" dirty="0" smtClean="0"/>
              <a:t>ISO10126 </a:t>
            </a:r>
          </a:p>
          <a:p>
            <a:pPr eaLnBrk="1" hangingPunct="1">
              <a:lnSpc>
                <a:spcPct val="90000"/>
              </a:lnSpc>
              <a:buFontTx/>
              <a:buNone/>
            </a:pPr>
            <a:r>
              <a:rPr lang="en-US" altLang="zh-CN" sz="2400" dirty="0" smtClean="0"/>
              <a:t>ISO10126 </a:t>
            </a:r>
            <a:r>
              <a:rPr lang="zh-CN" altLang="en-US" sz="2400" dirty="0" smtClean="0"/>
              <a:t>填充： </a:t>
            </a:r>
            <a:r>
              <a:rPr lang="en-US" altLang="zh-CN" sz="2400" dirty="0" smtClean="0"/>
              <a:t>FF </a:t>
            </a:r>
            <a:r>
              <a:rPr lang="en-US" altLang="zh-CN" sz="2400" dirty="0" err="1" smtClean="0"/>
              <a:t>FF</a:t>
            </a:r>
            <a:r>
              <a:rPr lang="en-US" altLang="zh-CN" sz="2400" dirty="0" smtClean="0"/>
              <a:t> </a:t>
            </a:r>
            <a:r>
              <a:rPr lang="en-US" altLang="zh-CN" sz="2400" dirty="0" err="1" smtClean="0"/>
              <a:t>FF</a:t>
            </a:r>
            <a:r>
              <a:rPr lang="en-US" altLang="zh-CN" sz="2400" dirty="0" smtClean="0"/>
              <a:t> </a:t>
            </a:r>
            <a:r>
              <a:rPr lang="en-US" altLang="zh-CN" sz="2400" dirty="0" err="1" smtClean="0"/>
              <a:t>FF</a:t>
            </a:r>
            <a:r>
              <a:rPr lang="en-US" altLang="zh-CN" sz="2400" dirty="0" smtClean="0"/>
              <a:t> </a:t>
            </a:r>
            <a:r>
              <a:rPr lang="en-US" altLang="zh-CN" sz="2400" dirty="0" err="1" smtClean="0"/>
              <a:t>FF</a:t>
            </a:r>
            <a:r>
              <a:rPr lang="en-US" altLang="zh-CN" sz="2400" dirty="0" smtClean="0"/>
              <a:t> </a:t>
            </a:r>
            <a:r>
              <a:rPr lang="en-US" altLang="zh-CN" sz="2400" dirty="0" err="1" smtClean="0"/>
              <a:t>FF</a:t>
            </a:r>
            <a:r>
              <a:rPr lang="en-US" altLang="zh-CN" sz="2400" dirty="0" smtClean="0"/>
              <a:t> </a:t>
            </a:r>
            <a:r>
              <a:rPr lang="en-US" altLang="zh-CN" sz="2400" dirty="0" err="1" smtClean="0"/>
              <a:t>FF</a:t>
            </a:r>
            <a:r>
              <a:rPr lang="en-US" altLang="zh-CN" sz="2400" dirty="0" smtClean="0"/>
              <a:t> </a:t>
            </a:r>
            <a:r>
              <a:rPr lang="en-US" altLang="zh-CN" sz="2400" dirty="0" err="1" smtClean="0"/>
              <a:t>FF</a:t>
            </a:r>
            <a:r>
              <a:rPr lang="en-US" altLang="zh-CN" sz="2400" dirty="0" smtClean="0"/>
              <a:t> </a:t>
            </a:r>
            <a:r>
              <a:rPr lang="en-US" altLang="zh-CN" sz="2400" dirty="0" err="1" smtClean="0"/>
              <a:t>FF</a:t>
            </a:r>
            <a:r>
              <a:rPr lang="en-US" altLang="zh-CN" sz="2400" dirty="0" smtClean="0"/>
              <a:t> 7D 2A 75 EF F8 EF 07</a:t>
            </a:r>
          </a:p>
          <a:p>
            <a:pPr eaLnBrk="1" hangingPunct="1">
              <a:lnSpc>
                <a:spcPct val="90000"/>
              </a:lnSpc>
            </a:pPr>
            <a:r>
              <a:rPr kumimoji="0" lang="zh-CN" altLang="en-US" sz="2400" dirty="0" smtClean="0"/>
              <a:t>一种特殊方法</a:t>
            </a:r>
          </a:p>
          <a:p>
            <a:pPr eaLnBrk="1" hangingPunct="1">
              <a:lnSpc>
                <a:spcPct val="90000"/>
              </a:lnSpc>
            </a:pPr>
            <a:r>
              <a:rPr kumimoji="0" lang="zh-CN" altLang="en-AU" sz="2400" dirty="0" smtClean="0"/>
              <a:t>自主指定，</a:t>
            </a:r>
            <a:r>
              <a:rPr kumimoji="0" lang="en-AU" altLang="zh-CN" sz="2400" dirty="0" smtClean="0"/>
              <a:t>None</a:t>
            </a:r>
            <a:r>
              <a:rPr kumimoji="0" lang="zh-CN" altLang="en-AU" sz="2400" dirty="0" smtClean="0"/>
              <a:t>，</a:t>
            </a:r>
            <a:r>
              <a:rPr kumimoji="0" lang="en-AU" altLang="zh-CN" sz="2400" dirty="0" smtClean="0"/>
              <a:t>Zeros</a:t>
            </a:r>
          </a:p>
          <a:p>
            <a:pPr eaLnBrk="1" hangingPunct="1">
              <a:lnSpc>
                <a:spcPct val="90000"/>
              </a:lnSpc>
            </a:pPr>
            <a:r>
              <a:rPr kumimoji="0" lang="zh-CN" altLang="en-AU" sz="2400" dirty="0" smtClean="0"/>
              <a:t>避免使用</a:t>
            </a:r>
            <a:r>
              <a:rPr kumimoji="0" lang="en-AU" altLang="zh-CN" sz="2400" dirty="0" smtClean="0"/>
              <a:t>padding</a:t>
            </a:r>
            <a:r>
              <a:rPr kumimoji="0" lang="zh-CN" altLang="en-AU" sz="2400" dirty="0" smtClean="0"/>
              <a:t>造成数据长度的扩充</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ChangeArrowheads="1"/>
          </p:cNvSpPr>
          <p:nvPr/>
        </p:nvSpPr>
        <p:spPr bwMode="auto">
          <a:xfrm>
            <a:off x="609600" y="304800"/>
            <a:ext cx="7772400" cy="762000"/>
          </a:xfrm>
          <a:prstGeom prst="rect">
            <a:avLst/>
          </a:prstGeom>
          <a:noFill/>
          <a:ln w="9525">
            <a:noFill/>
            <a:miter lim="800000"/>
            <a:headEnd/>
            <a:tailEnd/>
          </a:ln>
          <a:effectLst/>
        </p:spPr>
        <p:txBody>
          <a:bodyPr anchor="ctr"/>
          <a:lstStyle/>
          <a:p>
            <a:pPr algn="ctr"/>
            <a:r>
              <a:rPr lang="zh-CN" altLang="en-US" sz="4800" dirty="0">
                <a:ea typeface="华文新魏" pitchFamily="2" charset="-122"/>
              </a:rPr>
              <a:t>电子密码本（</a:t>
            </a:r>
            <a:r>
              <a:rPr lang="en-US" altLang="zh-CN" sz="4800" dirty="0">
                <a:ea typeface="华文新魏" pitchFamily="2" charset="-122"/>
              </a:rPr>
              <a:t>ECB</a:t>
            </a:r>
            <a:r>
              <a:rPr lang="zh-CN" altLang="en-US" sz="4800" dirty="0">
                <a:ea typeface="华文新魏" pitchFamily="2" charset="-122"/>
              </a:rPr>
              <a:t>）</a:t>
            </a:r>
          </a:p>
        </p:txBody>
      </p:sp>
      <p:sp>
        <p:nvSpPr>
          <p:cNvPr id="196611" name="Rectangle 3"/>
          <p:cNvSpPr>
            <a:spLocks noChangeArrowheads="1"/>
          </p:cNvSpPr>
          <p:nvPr/>
        </p:nvSpPr>
        <p:spPr bwMode="auto">
          <a:xfrm>
            <a:off x="685800" y="1219200"/>
            <a:ext cx="7772400" cy="609600"/>
          </a:xfrm>
          <a:prstGeom prst="rect">
            <a:avLst/>
          </a:prstGeom>
          <a:noFill/>
          <a:ln w="9525">
            <a:noFill/>
            <a:miter lim="800000"/>
            <a:headEnd/>
            <a:tailEnd/>
          </a:ln>
          <a:effectLst/>
        </p:spPr>
        <p:txBody>
          <a:bodyPr/>
          <a:lstStyle/>
          <a:p>
            <a:pPr marL="342900" indent="-342900">
              <a:buClr>
                <a:srgbClr val="000066"/>
              </a:buClr>
              <a:buSzPct val="80000"/>
              <a:buFont typeface="Wingdings" pitchFamily="2" charset="2"/>
              <a:buNone/>
            </a:pPr>
            <a:r>
              <a:rPr lang="zh-CN" altLang="en-US" sz="3200" b="1">
                <a:solidFill>
                  <a:srgbClr val="000066"/>
                </a:solidFill>
                <a:latin typeface="宋体" charset="-122"/>
              </a:rPr>
              <a:t>填充</a:t>
            </a:r>
          </a:p>
          <a:p>
            <a:pPr marL="342900" indent="-342900">
              <a:spcBef>
                <a:spcPct val="20000"/>
              </a:spcBef>
              <a:buFontTx/>
              <a:buChar char="•"/>
            </a:pPr>
            <a:endParaRPr lang="en-US" altLang="zh-CN" sz="3200" b="1">
              <a:solidFill>
                <a:srgbClr val="000066"/>
              </a:solidFill>
              <a:latin typeface="宋体" charset="-122"/>
            </a:endParaRPr>
          </a:p>
        </p:txBody>
      </p:sp>
      <p:grpSp>
        <p:nvGrpSpPr>
          <p:cNvPr id="2" name="Group 34"/>
          <p:cNvGrpSpPr>
            <a:grpSpLocks/>
          </p:cNvGrpSpPr>
          <p:nvPr/>
        </p:nvGrpSpPr>
        <p:grpSpPr bwMode="auto">
          <a:xfrm>
            <a:off x="847725" y="2057400"/>
            <a:ext cx="7686675" cy="4438650"/>
            <a:chOff x="534" y="1296"/>
            <a:chExt cx="4842" cy="2796"/>
          </a:xfrm>
        </p:grpSpPr>
        <p:sp>
          <p:nvSpPr>
            <p:cNvPr id="196612" name="Text Box 4"/>
            <p:cNvSpPr txBox="1">
              <a:spLocks noChangeArrowheads="1"/>
            </p:cNvSpPr>
            <p:nvPr/>
          </p:nvSpPr>
          <p:spPr bwMode="auto">
            <a:xfrm>
              <a:off x="534" y="2400"/>
              <a:ext cx="864" cy="469"/>
            </a:xfrm>
            <a:prstGeom prst="rect">
              <a:avLst/>
            </a:prstGeom>
            <a:noFill/>
            <a:ln w="9525">
              <a:solidFill>
                <a:schemeClr val="tx1"/>
              </a:solidFill>
              <a:miter lim="800000"/>
              <a:headEnd/>
              <a:tailEnd/>
            </a:ln>
            <a:effectLst/>
          </p:spPr>
          <p:txBody>
            <a:bodyPr tIns="190800" bIns="180000">
              <a:spAutoFit/>
            </a:bodyPr>
            <a:lstStyle/>
            <a:p>
              <a:pPr algn="ctr">
                <a:spcBef>
                  <a:spcPct val="50000"/>
                </a:spcBef>
              </a:pPr>
              <a:r>
                <a:rPr lang="en-US" altLang="zh-CN"/>
                <a:t>E</a:t>
              </a:r>
              <a:r>
                <a:rPr lang="en-US" altLang="zh-CN" baseline="-25000"/>
                <a:t>k</a:t>
              </a:r>
            </a:p>
          </p:txBody>
        </p:sp>
        <p:sp>
          <p:nvSpPr>
            <p:cNvPr id="196613" name="Text Box 5"/>
            <p:cNvSpPr txBox="1">
              <a:spLocks noChangeArrowheads="1"/>
            </p:cNvSpPr>
            <p:nvPr/>
          </p:nvSpPr>
          <p:spPr bwMode="auto">
            <a:xfrm>
              <a:off x="1632" y="3375"/>
              <a:ext cx="864" cy="294"/>
            </a:xfrm>
            <a:prstGeom prst="rect">
              <a:avLst/>
            </a:prstGeom>
            <a:noFill/>
            <a:ln w="9525">
              <a:solidFill>
                <a:schemeClr val="tx1"/>
              </a:solidFill>
              <a:miter lim="800000"/>
              <a:headEnd/>
              <a:tailEnd/>
            </a:ln>
            <a:effectLst/>
          </p:spPr>
          <p:txBody>
            <a:bodyPr>
              <a:spAutoFit/>
            </a:bodyPr>
            <a:lstStyle/>
            <a:p>
              <a:pPr algn="ctr">
                <a:spcBef>
                  <a:spcPct val="50000"/>
                </a:spcBef>
              </a:pPr>
              <a:r>
                <a:rPr lang="en-US" altLang="zh-CN"/>
                <a:t>C</a:t>
              </a:r>
              <a:r>
                <a:rPr lang="en-US" altLang="zh-CN" baseline="-25000"/>
                <a:t>n-1</a:t>
              </a:r>
            </a:p>
          </p:txBody>
        </p:sp>
        <p:sp>
          <p:nvSpPr>
            <p:cNvPr id="196614" name="Text Box 6"/>
            <p:cNvSpPr txBox="1">
              <a:spLocks noChangeArrowheads="1"/>
            </p:cNvSpPr>
            <p:nvPr/>
          </p:nvSpPr>
          <p:spPr bwMode="auto">
            <a:xfrm>
              <a:off x="534" y="3375"/>
              <a:ext cx="864" cy="294"/>
            </a:xfrm>
            <a:prstGeom prst="rect">
              <a:avLst/>
            </a:prstGeom>
            <a:noFill/>
            <a:ln w="9525">
              <a:solidFill>
                <a:schemeClr val="tx1"/>
              </a:solidFill>
              <a:miter lim="800000"/>
              <a:headEnd/>
              <a:tailEnd/>
            </a:ln>
            <a:effectLst/>
          </p:spPr>
          <p:txBody>
            <a:bodyPr>
              <a:spAutoFit/>
            </a:bodyPr>
            <a:lstStyle/>
            <a:p>
              <a:pPr>
                <a:spcBef>
                  <a:spcPct val="50000"/>
                </a:spcBef>
              </a:pPr>
              <a:r>
                <a:rPr lang="en-US" altLang="zh-CN"/>
                <a:t>C</a:t>
              </a:r>
              <a:r>
                <a:rPr lang="en-US" altLang="zh-CN" baseline="-25000"/>
                <a:t>n      </a:t>
              </a:r>
              <a:r>
                <a:rPr lang="en-US" altLang="zh-CN"/>
                <a:t>C’</a:t>
              </a:r>
            </a:p>
          </p:txBody>
        </p:sp>
        <p:sp>
          <p:nvSpPr>
            <p:cNvPr id="196615" name="Text Box 7"/>
            <p:cNvSpPr txBox="1">
              <a:spLocks noChangeArrowheads="1"/>
            </p:cNvSpPr>
            <p:nvPr/>
          </p:nvSpPr>
          <p:spPr bwMode="auto">
            <a:xfrm>
              <a:off x="1632" y="1584"/>
              <a:ext cx="864" cy="294"/>
            </a:xfrm>
            <a:prstGeom prst="rect">
              <a:avLst/>
            </a:prstGeom>
            <a:noFill/>
            <a:ln w="9525">
              <a:solidFill>
                <a:schemeClr val="tx1"/>
              </a:solidFill>
              <a:miter lim="800000"/>
              <a:headEnd/>
              <a:tailEnd/>
            </a:ln>
            <a:effectLst/>
          </p:spPr>
          <p:txBody>
            <a:bodyPr>
              <a:spAutoFit/>
            </a:bodyPr>
            <a:lstStyle/>
            <a:p>
              <a:pPr>
                <a:spcBef>
                  <a:spcPct val="50000"/>
                </a:spcBef>
              </a:pPr>
              <a:r>
                <a:rPr lang="en-US" altLang="zh-CN"/>
                <a:t>P</a:t>
              </a:r>
              <a:r>
                <a:rPr lang="en-US" altLang="zh-CN" baseline="-25000"/>
                <a:t>n       </a:t>
              </a:r>
              <a:r>
                <a:rPr lang="en-US" altLang="zh-CN"/>
                <a:t>C’</a:t>
              </a:r>
            </a:p>
          </p:txBody>
        </p:sp>
        <p:sp>
          <p:nvSpPr>
            <p:cNvPr id="196616" name="Text Box 8"/>
            <p:cNvSpPr txBox="1">
              <a:spLocks noChangeArrowheads="1"/>
            </p:cNvSpPr>
            <p:nvPr/>
          </p:nvSpPr>
          <p:spPr bwMode="auto">
            <a:xfrm>
              <a:off x="3384" y="1584"/>
              <a:ext cx="864" cy="294"/>
            </a:xfrm>
            <a:prstGeom prst="rect">
              <a:avLst/>
            </a:prstGeom>
            <a:noFill/>
            <a:ln w="9525">
              <a:solidFill>
                <a:schemeClr val="tx1"/>
              </a:solidFill>
              <a:miter lim="800000"/>
              <a:headEnd/>
              <a:tailEnd/>
            </a:ln>
            <a:effectLst/>
          </p:spPr>
          <p:txBody>
            <a:bodyPr>
              <a:spAutoFit/>
            </a:bodyPr>
            <a:lstStyle/>
            <a:p>
              <a:pPr algn="ctr">
                <a:spcBef>
                  <a:spcPct val="50000"/>
                </a:spcBef>
              </a:pPr>
              <a:r>
                <a:rPr lang="en-US" altLang="zh-CN"/>
                <a:t>C</a:t>
              </a:r>
              <a:r>
                <a:rPr lang="en-US" altLang="zh-CN" baseline="-25000"/>
                <a:t>n-1</a:t>
              </a:r>
            </a:p>
          </p:txBody>
        </p:sp>
        <p:sp>
          <p:nvSpPr>
            <p:cNvPr id="196617" name="Text Box 9"/>
            <p:cNvSpPr txBox="1">
              <a:spLocks noChangeArrowheads="1"/>
            </p:cNvSpPr>
            <p:nvPr/>
          </p:nvSpPr>
          <p:spPr bwMode="auto">
            <a:xfrm>
              <a:off x="4512" y="1584"/>
              <a:ext cx="864" cy="294"/>
            </a:xfrm>
            <a:prstGeom prst="rect">
              <a:avLst/>
            </a:prstGeom>
            <a:noFill/>
            <a:ln w="9525">
              <a:solidFill>
                <a:schemeClr val="tx1"/>
              </a:solidFill>
              <a:miter lim="800000"/>
              <a:headEnd/>
              <a:tailEnd/>
            </a:ln>
            <a:effectLst/>
          </p:spPr>
          <p:txBody>
            <a:bodyPr>
              <a:spAutoFit/>
            </a:bodyPr>
            <a:lstStyle/>
            <a:p>
              <a:pPr>
                <a:spcBef>
                  <a:spcPct val="50000"/>
                </a:spcBef>
              </a:pPr>
              <a:r>
                <a:rPr lang="en-US" altLang="zh-CN"/>
                <a:t>C</a:t>
              </a:r>
              <a:r>
                <a:rPr lang="en-US" altLang="zh-CN" baseline="-25000"/>
                <a:t>n       </a:t>
              </a:r>
              <a:r>
                <a:rPr lang="en-US" altLang="zh-CN"/>
                <a:t>C’</a:t>
              </a:r>
              <a:endParaRPr lang="en-US" altLang="zh-CN" baseline="-25000"/>
            </a:p>
          </p:txBody>
        </p:sp>
        <p:sp>
          <p:nvSpPr>
            <p:cNvPr id="196618" name="Text Box 10"/>
            <p:cNvSpPr txBox="1">
              <a:spLocks noChangeArrowheads="1"/>
            </p:cNvSpPr>
            <p:nvPr/>
          </p:nvSpPr>
          <p:spPr bwMode="auto">
            <a:xfrm>
              <a:off x="3384" y="3375"/>
              <a:ext cx="864" cy="294"/>
            </a:xfrm>
            <a:prstGeom prst="rect">
              <a:avLst/>
            </a:prstGeom>
            <a:noFill/>
            <a:ln w="9525">
              <a:solidFill>
                <a:schemeClr val="tx1"/>
              </a:solidFill>
              <a:miter lim="800000"/>
              <a:headEnd/>
              <a:tailEnd/>
            </a:ln>
            <a:effectLst/>
          </p:spPr>
          <p:txBody>
            <a:bodyPr>
              <a:spAutoFit/>
            </a:bodyPr>
            <a:lstStyle/>
            <a:p>
              <a:pPr>
                <a:spcBef>
                  <a:spcPct val="50000"/>
                </a:spcBef>
              </a:pPr>
              <a:r>
                <a:rPr lang="en-US" altLang="zh-CN"/>
                <a:t>P</a:t>
              </a:r>
              <a:r>
                <a:rPr lang="en-US" altLang="zh-CN" baseline="-25000"/>
                <a:t>n         </a:t>
              </a:r>
              <a:r>
                <a:rPr lang="en-US" altLang="zh-CN"/>
                <a:t>C’</a:t>
              </a:r>
              <a:endParaRPr lang="en-US" altLang="zh-CN" baseline="-25000"/>
            </a:p>
          </p:txBody>
        </p:sp>
        <p:sp>
          <p:nvSpPr>
            <p:cNvPr id="196619" name="Text Box 11"/>
            <p:cNvSpPr txBox="1">
              <a:spLocks noChangeArrowheads="1"/>
            </p:cNvSpPr>
            <p:nvPr/>
          </p:nvSpPr>
          <p:spPr bwMode="auto">
            <a:xfrm>
              <a:off x="4512" y="3375"/>
              <a:ext cx="864" cy="294"/>
            </a:xfrm>
            <a:prstGeom prst="rect">
              <a:avLst/>
            </a:prstGeom>
            <a:noFill/>
            <a:ln w="9525">
              <a:solidFill>
                <a:schemeClr val="tx1"/>
              </a:solidFill>
              <a:miter lim="800000"/>
              <a:headEnd/>
              <a:tailEnd/>
            </a:ln>
            <a:effectLst/>
          </p:spPr>
          <p:txBody>
            <a:bodyPr>
              <a:spAutoFit/>
            </a:bodyPr>
            <a:lstStyle/>
            <a:p>
              <a:pPr algn="ctr">
                <a:spcBef>
                  <a:spcPct val="50000"/>
                </a:spcBef>
              </a:pPr>
              <a:r>
                <a:rPr lang="en-US" altLang="zh-CN"/>
                <a:t>P</a:t>
              </a:r>
              <a:r>
                <a:rPr lang="en-US" altLang="zh-CN" baseline="-25000"/>
                <a:t>n-1</a:t>
              </a:r>
            </a:p>
          </p:txBody>
        </p:sp>
        <p:sp>
          <p:nvSpPr>
            <p:cNvPr id="196620" name="Text Box 12"/>
            <p:cNvSpPr txBox="1">
              <a:spLocks noChangeArrowheads="1"/>
            </p:cNvSpPr>
            <p:nvPr/>
          </p:nvSpPr>
          <p:spPr bwMode="auto">
            <a:xfrm>
              <a:off x="534" y="1584"/>
              <a:ext cx="864" cy="294"/>
            </a:xfrm>
            <a:prstGeom prst="rect">
              <a:avLst/>
            </a:prstGeom>
            <a:noFill/>
            <a:ln w="9525">
              <a:solidFill>
                <a:schemeClr val="tx1"/>
              </a:solidFill>
              <a:miter lim="800000"/>
              <a:headEnd/>
              <a:tailEnd/>
            </a:ln>
            <a:effectLst/>
          </p:spPr>
          <p:txBody>
            <a:bodyPr>
              <a:spAutoFit/>
            </a:bodyPr>
            <a:lstStyle/>
            <a:p>
              <a:pPr algn="ctr">
                <a:spcBef>
                  <a:spcPct val="50000"/>
                </a:spcBef>
              </a:pPr>
              <a:r>
                <a:rPr lang="en-US" altLang="zh-CN"/>
                <a:t>P</a:t>
              </a:r>
              <a:r>
                <a:rPr lang="en-US" altLang="zh-CN" baseline="-25000"/>
                <a:t>n-1</a:t>
              </a:r>
            </a:p>
          </p:txBody>
        </p:sp>
        <p:sp>
          <p:nvSpPr>
            <p:cNvPr id="196624" name="Text Box 16"/>
            <p:cNvSpPr txBox="1">
              <a:spLocks noChangeArrowheads="1"/>
            </p:cNvSpPr>
            <p:nvPr/>
          </p:nvSpPr>
          <p:spPr bwMode="auto">
            <a:xfrm>
              <a:off x="3384" y="2400"/>
              <a:ext cx="864" cy="469"/>
            </a:xfrm>
            <a:prstGeom prst="rect">
              <a:avLst/>
            </a:prstGeom>
            <a:noFill/>
            <a:ln w="9525">
              <a:solidFill>
                <a:schemeClr val="tx1"/>
              </a:solidFill>
              <a:miter lim="800000"/>
              <a:headEnd/>
              <a:tailEnd/>
            </a:ln>
            <a:effectLst/>
          </p:spPr>
          <p:txBody>
            <a:bodyPr tIns="190800" bIns="180000">
              <a:spAutoFit/>
            </a:bodyPr>
            <a:lstStyle/>
            <a:p>
              <a:pPr algn="ctr">
                <a:spcBef>
                  <a:spcPct val="50000"/>
                </a:spcBef>
              </a:pPr>
              <a:r>
                <a:rPr lang="en-US" altLang="zh-CN"/>
                <a:t>D</a:t>
              </a:r>
              <a:r>
                <a:rPr lang="en-US" altLang="zh-CN" baseline="-25000"/>
                <a:t>k</a:t>
              </a:r>
            </a:p>
          </p:txBody>
        </p:sp>
        <p:sp>
          <p:nvSpPr>
            <p:cNvPr id="196625" name="Text Box 17"/>
            <p:cNvSpPr txBox="1">
              <a:spLocks noChangeArrowheads="1"/>
            </p:cNvSpPr>
            <p:nvPr/>
          </p:nvSpPr>
          <p:spPr bwMode="auto">
            <a:xfrm>
              <a:off x="1632" y="2400"/>
              <a:ext cx="864" cy="469"/>
            </a:xfrm>
            <a:prstGeom prst="rect">
              <a:avLst/>
            </a:prstGeom>
            <a:noFill/>
            <a:ln w="9525">
              <a:solidFill>
                <a:schemeClr val="tx1"/>
              </a:solidFill>
              <a:miter lim="800000"/>
              <a:headEnd/>
              <a:tailEnd/>
            </a:ln>
            <a:effectLst/>
          </p:spPr>
          <p:txBody>
            <a:bodyPr tIns="190800" bIns="180000">
              <a:spAutoFit/>
            </a:bodyPr>
            <a:lstStyle/>
            <a:p>
              <a:pPr algn="ctr">
                <a:spcBef>
                  <a:spcPct val="50000"/>
                </a:spcBef>
              </a:pPr>
              <a:r>
                <a:rPr lang="en-US" altLang="zh-CN"/>
                <a:t>E</a:t>
              </a:r>
              <a:r>
                <a:rPr lang="en-US" altLang="zh-CN" baseline="-25000"/>
                <a:t>k</a:t>
              </a:r>
            </a:p>
          </p:txBody>
        </p:sp>
        <p:sp>
          <p:nvSpPr>
            <p:cNvPr id="196626" name="Text Box 18"/>
            <p:cNvSpPr txBox="1">
              <a:spLocks noChangeArrowheads="1"/>
            </p:cNvSpPr>
            <p:nvPr/>
          </p:nvSpPr>
          <p:spPr bwMode="auto">
            <a:xfrm>
              <a:off x="4512" y="2400"/>
              <a:ext cx="864" cy="469"/>
            </a:xfrm>
            <a:prstGeom prst="rect">
              <a:avLst/>
            </a:prstGeom>
            <a:noFill/>
            <a:ln w="9525">
              <a:solidFill>
                <a:schemeClr val="tx1"/>
              </a:solidFill>
              <a:miter lim="800000"/>
              <a:headEnd/>
              <a:tailEnd/>
            </a:ln>
            <a:effectLst/>
          </p:spPr>
          <p:txBody>
            <a:bodyPr tIns="190800" bIns="180000">
              <a:spAutoFit/>
            </a:bodyPr>
            <a:lstStyle/>
            <a:p>
              <a:pPr algn="ctr">
                <a:spcBef>
                  <a:spcPct val="50000"/>
                </a:spcBef>
              </a:pPr>
              <a:r>
                <a:rPr lang="en-US" altLang="zh-CN"/>
                <a:t>D</a:t>
              </a:r>
              <a:r>
                <a:rPr lang="en-US" altLang="zh-CN" baseline="-25000"/>
                <a:t>k</a:t>
              </a:r>
            </a:p>
          </p:txBody>
        </p:sp>
        <p:sp>
          <p:nvSpPr>
            <p:cNvPr id="196627" name="Line 19"/>
            <p:cNvSpPr>
              <a:spLocks noChangeShapeType="1"/>
            </p:cNvSpPr>
            <p:nvPr/>
          </p:nvSpPr>
          <p:spPr bwMode="auto">
            <a:xfrm>
              <a:off x="1920" y="1584"/>
              <a:ext cx="0" cy="288"/>
            </a:xfrm>
            <a:prstGeom prst="line">
              <a:avLst/>
            </a:prstGeom>
            <a:noFill/>
            <a:ln w="9525">
              <a:solidFill>
                <a:schemeClr val="tx1"/>
              </a:solidFill>
              <a:round/>
              <a:headEnd/>
              <a:tailEnd/>
            </a:ln>
            <a:effectLst/>
          </p:spPr>
          <p:txBody>
            <a:bodyPr/>
            <a:lstStyle/>
            <a:p>
              <a:endParaRPr lang="zh-CN" altLang="en-US"/>
            </a:p>
          </p:txBody>
        </p:sp>
        <p:sp>
          <p:nvSpPr>
            <p:cNvPr id="196628" name="Line 20"/>
            <p:cNvSpPr>
              <a:spLocks noChangeShapeType="1"/>
            </p:cNvSpPr>
            <p:nvPr/>
          </p:nvSpPr>
          <p:spPr bwMode="auto">
            <a:xfrm>
              <a:off x="816" y="3390"/>
              <a:ext cx="0" cy="288"/>
            </a:xfrm>
            <a:prstGeom prst="line">
              <a:avLst/>
            </a:prstGeom>
            <a:noFill/>
            <a:ln w="9525">
              <a:solidFill>
                <a:schemeClr val="tx1"/>
              </a:solidFill>
              <a:round/>
              <a:headEnd/>
              <a:tailEnd/>
            </a:ln>
            <a:effectLst/>
          </p:spPr>
          <p:txBody>
            <a:bodyPr/>
            <a:lstStyle/>
            <a:p>
              <a:endParaRPr lang="zh-CN" altLang="en-US"/>
            </a:p>
          </p:txBody>
        </p:sp>
        <p:sp>
          <p:nvSpPr>
            <p:cNvPr id="196629" name="Line 21"/>
            <p:cNvSpPr>
              <a:spLocks noChangeShapeType="1"/>
            </p:cNvSpPr>
            <p:nvPr/>
          </p:nvSpPr>
          <p:spPr bwMode="auto">
            <a:xfrm>
              <a:off x="960" y="1872"/>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196630" name="Line 22"/>
            <p:cNvSpPr>
              <a:spLocks noChangeShapeType="1"/>
            </p:cNvSpPr>
            <p:nvPr/>
          </p:nvSpPr>
          <p:spPr bwMode="auto">
            <a:xfrm>
              <a:off x="960" y="2880"/>
              <a:ext cx="0" cy="506"/>
            </a:xfrm>
            <a:prstGeom prst="line">
              <a:avLst/>
            </a:prstGeom>
            <a:noFill/>
            <a:ln w="9525">
              <a:solidFill>
                <a:schemeClr val="tx1"/>
              </a:solidFill>
              <a:round/>
              <a:headEnd/>
              <a:tailEnd type="triangle" w="med" len="med"/>
            </a:ln>
            <a:effectLst/>
          </p:spPr>
          <p:txBody>
            <a:bodyPr/>
            <a:lstStyle/>
            <a:p>
              <a:endParaRPr lang="zh-CN" altLang="en-US"/>
            </a:p>
          </p:txBody>
        </p:sp>
        <p:sp>
          <p:nvSpPr>
            <p:cNvPr id="196631" name="Line 23"/>
            <p:cNvSpPr>
              <a:spLocks noChangeShapeType="1"/>
            </p:cNvSpPr>
            <p:nvPr/>
          </p:nvSpPr>
          <p:spPr bwMode="auto">
            <a:xfrm>
              <a:off x="2016" y="1872"/>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196632" name="Line 24"/>
            <p:cNvSpPr>
              <a:spLocks noChangeShapeType="1"/>
            </p:cNvSpPr>
            <p:nvPr/>
          </p:nvSpPr>
          <p:spPr bwMode="auto">
            <a:xfrm>
              <a:off x="2016" y="2880"/>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196633" name="Line 25"/>
            <p:cNvSpPr>
              <a:spLocks noChangeShapeType="1"/>
            </p:cNvSpPr>
            <p:nvPr/>
          </p:nvSpPr>
          <p:spPr bwMode="auto">
            <a:xfrm>
              <a:off x="3792" y="1872"/>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196634" name="Line 26"/>
            <p:cNvSpPr>
              <a:spLocks noChangeShapeType="1"/>
            </p:cNvSpPr>
            <p:nvPr/>
          </p:nvSpPr>
          <p:spPr bwMode="auto">
            <a:xfrm>
              <a:off x="3792" y="2880"/>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196635" name="Line 27"/>
            <p:cNvSpPr>
              <a:spLocks noChangeShapeType="1"/>
            </p:cNvSpPr>
            <p:nvPr/>
          </p:nvSpPr>
          <p:spPr bwMode="auto">
            <a:xfrm>
              <a:off x="4896" y="1872"/>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196636" name="Line 28"/>
            <p:cNvSpPr>
              <a:spLocks noChangeShapeType="1"/>
            </p:cNvSpPr>
            <p:nvPr/>
          </p:nvSpPr>
          <p:spPr bwMode="auto">
            <a:xfrm>
              <a:off x="4896" y="2880"/>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196637" name="Line 29"/>
            <p:cNvSpPr>
              <a:spLocks noChangeShapeType="1"/>
            </p:cNvSpPr>
            <p:nvPr/>
          </p:nvSpPr>
          <p:spPr bwMode="auto">
            <a:xfrm>
              <a:off x="3696" y="3381"/>
              <a:ext cx="0" cy="288"/>
            </a:xfrm>
            <a:prstGeom prst="line">
              <a:avLst/>
            </a:prstGeom>
            <a:noFill/>
            <a:ln w="9525">
              <a:solidFill>
                <a:schemeClr val="tx1"/>
              </a:solidFill>
              <a:round/>
              <a:headEnd/>
              <a:tailEnd/>
            </a:ln>
            <a:effectLst/>
          </p:spPr>
          <p:txBody>
            <a:bodyPr/>
            <a:lstStyle/>
            <a:p>
              <a:endParaRPr lang="zh-CN" altLang="en-US"/>
            </a:p>
          </p:txBody>
        </p:sp>
        <p:sp>
          <p:nvSpPr>
            <p:cNvPr id="196638" name="Line 30"/>
            <p:cNvSpPr>
              <a:spLocks noChangeShapeType="1"/>
            </p:cNvSpPr>
            <p:nvPr/>
          </p:nvSpPr>
          <p:spPr bwMode="auto">
            <a:xfrm>
              <a:off x="4800" y="1584"/>
              <a:ext cx="0" cy="288"/>
            </a:xfrm>
            <a:prstGeom prst="line">
              <a:avLst/>
            </a:prstGeom>
            <a:noFill/>
            <a:ln w="9525">
              <a:solidFill>
                <a:schemeClr val="tx1"/>
              </a:solidFill>
              <a:round/>
              <a:headEnd/>
              <a:tailEnd/>
            </a:ln>
            <a:effectLst/>
          </p:spPr>
          <p:txBody>
            <a:bodyPr/>
            <a:lstStyle/>
            <a:p>
              <a:endParaRPr lang="zh-CN" altLang="en-US"/>
            </a:p>
          </p:txBody>
        </p:sp>
        <p:sp>
          <p:nvSpPr>
            <p:cNvPr id="196639" name="Text Box 31"/>
            <p:cNvSpPr txBox="1">
              <a:spLocks noChangeArrowheads="1"/>
            </p:cNvSpPr>
            <p:nvPr/>
          </p:nvSpPr>
          <p:spPr bwMode="auto">
            <a:xfrm>
              <a:off x="1293" y="1296"/>
              <a:ext cx="480" cy="231"/>
            </a:xfrm>
            <a:prstGeom prst="rect">
              <a:avLst/>
            </a:prstGeom>
            <a:noFill/>
            <a:ln w="9525">
              <a:noFill/>
              <a:miter lim="800000"/>
              <a:headEnd/>
              <a:tailEnd/>
            </a:ln>
            <a:effectLst/>
          </p:spPr>
          <p:txBody>
            <a:bodyPr>
              <a:spAutoFit/>
            </a:bodyPr>
            <a:lstStyle/>
            <a:p>
              <a:pPr algn="ctr">
                <a:spcBef>
                  <a:spcPct val="50000"/>
                </a:spcBef>
              </a:pPr>
              <a:r>
                <a:rPr lang="zh-CN" altLang="en-US" sz="1800"/>
                <a:t>加密</a:t>
              </a:r>
            </a:p>
          </p:txBody>
        </p:sp>
        <p:sp>
          <p:nvSpPr>
            <p:cNvPr id="196640" name="Text Box 32"/>
            <p:cNvSpPr txBox="1">
              <a:spLocks noChangeArrowheads="1"/>
            </p:cNvSpPr>
            <p:nvPr/>
          </p:nvSpPr>
          <p:spPr bwMode="auto">
            <a:xfrm>
              <a:off x="4128" y="1296"/>
              <a:ext cx="480" cy="231"/>
            </a:xfrm>
            <a:prstGeom prst="rect">
              <a:avLst/>
            </a:prstGeom>
            <a:noFill/>
            <a:ln w="9525">
              <a:noFill/>
              <a:miter lim="800000"/>
              <a:headEnd/>
              <a:tailEnd/>
            </a:ln>
            <a:effectLst/>
          </p:spPr>
          <p:txBody>
            <a:bodyPr>
              <a:spAutoFit/>
            </a:bodyPr>
            <a:lstStyle/>
            <a:p>
              <a:pPr algn="ctr">
                <a:spcBef>
                  <a:spcPct val="50000"/>
                </a:spcBef>
              </a:pPr>
              <a:r>
                <a:rPr lang="zh-CN" altLang="en-US" sz="1800"/>
                <a:t>解密</a:t>
              </a:r>
            </a:p>
          </p:txBody>
        </p:sp>
        <p:sp>
          <p:nvSpPr>
            <p:cNvPr id="196641" name="Text Box 33"/>
            <p:cNvSpPr txBox="1">
              <a:spLocks noChangeArrowheads="1"/>
            </p:cNvSpPr>
            <p:nvPr/>
          </p:nvSpPr>
          <p:spPr bwMode="auto">
            <a:xfrm>
              <a:off x="1920" y="3840"/>
              <a:ext cx="2160" cy="252"/>
            </a:xfrm>
            <a:prstGeom prst="rect">
              <a:avLst/>
            </a:prstGeom>
            <a:noFill/>
            <a:ln w="9525">
              <a:noFill/>
              <a:miter lim="800000"/>
              <a:headEnd/>
              <a:tailEnd/>
            </a:ln>
            <a:effectLst/>
          </p:spPr>
          <p:txBody>
            <a:bodyPr>
              <a:spAutoFit/>
            </a:bodyPr>
            <a:lstStyle/>
            <a:p>
              <a:pPr algn="ctr">
                <a:spcBef>
                  <a:spcPct val="50000"/>
                </a:spcBef>
              </a:pPr>
              <a:r>
                <a:rPr lang="en-US" altLang="zh-CN" sz="2000" dirty="0"/>
                <a:t>ECB</a:t>
              </a:r>
              <a:r>
                <a:rPr lang="zh-CN" altLang="en-US" sz="2000" dirty="0"/>
                <a:t>模式中的密文挪用</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6611"/>
                                        </p:tgtEl>
                                        <p:attrNameLst>
                                          <p:attrName>style.visibility</p:attrName>
                                        </p:attrNameLst>
                                      </p:cBhvr>
                                      <p:to>
                                        <p:strVal val="visible"/>
                                      </p:to>
                                    </p:set>
                                    <p:anim calcmode="lin" valueType="num">
                                      <p:cBhvr additive="base">
                                        <p:cTn id="7" dur="500" fill="hold"/>
                                        <p:tgtEl>
                                          <p:spTgt spid="196611"/>
                                        </p:tgtEl>
                                        <p:attrNameLst>
                                          <p:attrName>ppt_x</p:attrName>
                                        </p:attrNameLst>
                                      </p:cBhvr>
                                      <p:tavLst>
                                        <p:tav tm="0">
                                          <p:val>
                                            <p:strVal val="0-#ppt_w/2"/>
                                          </p:val>
                                        </p:tav>
                                        <p:tav tm="100000">
                                          <p:val>
                                            <p:strVal val="#ppt_x"/>
                                          </p:val>
                                        </p:tav>
                                      </p:tavLst>
                                    </p:anim>
                                    <p:anim calcmode="lin" valueType="num">
                                      <p:cBhvr additive="base">
                                        <p:cTn id="8" dur="500" fill="hold"/>
                                        <p:tgtEl>
                                          <p:spTgt spid="1966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课堂练习</a:t>
            </a:r>
            <a:endParaRPr lang="zh-CN" altLang="en-US"/>
          </a:p>
        </p:txBody>
      </p:sp>
      <p:sp>
        <p:nvSpPr>
          <p:cNvPr id="3" name="内容占位符 2"/>
          <p:cNvSpPr>
            <a:spLocks noGrp="1"/>
          </p:cNvSpPr>
          <p:nvPr>
            <p:ph idx="1"/>
          </p:nvPr>
        </p:nvSpPr>
        <p:spPr/>
        <p:txBody>
          <a:bodyPr/>
          <a:lstStyle/>
          <a:p>
            <a:r>
              <a:rPr lang="zh-CN" altLang="en-US" smtClean="0"/>
              <a:t>对于本节示例中的</a:t>
            </a:r>
            <a:r>
              <a:rPr lang="en-US" altLang="zh-CN" smtClean="0"/>
              <a:t>SPN</a:t>
            </a:r>
            <a:r>
              <a:rPr lang="zh-CN" altLang="en-US" smtClean="0"/>
              <a:t>网络，如果明文和密钥均为全</a:t>
            </a:r>
            <a:r>
              <a:rPr lang="en-US" altLang="zh-CN" smtClean="0"/>
              <a:t>0</a:t>
            </a:r>
            <a:r>
              <a:rPr lang="zh-CN" altLang="en-US" smtClean="0"/>
              <a:t>，试分析其加密输出结果</a:t>
            </a:r>
            <a:endParaRPr lang="en-US" altLang="zh-CN" smtClean="0"/>
          </a:p>
          <a:p>
            <a:r>
              <a:rPr lang="zh-CN" altLang="en-US" smtClean="0"/>
              <a:t>思考</a:t>
            </a:r>
            <a:endParaRPr lang="en-US" altLang="zh-CN" smtClean="0"/>
          </a:p>
          <a:p>
            <a:pPr lvl="1"/>
            <a:r>
              <a:rPr lang="zh-CN" altLang="en-US" smtClean="0"/>
              <a:t>如果明文的一位发生改变，结果会怎样？</a:t>
            </a:r>
            <a:endParaRPr lang="en-US" altLang="zh-CN" smtClean="0"/>
          </a:p>
          <a:p>
            <a:pPr lvl="1"/>
            <a:r>
              <a:rPr lang="zh-CN" altLang="en-US" smtClean="0"/>
              <a:t>如果密钥的一位发生改变，结果会怎样？</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762000" y="228600"/>
            <a:ext cx="7772400" cy="762000"/>
          </a:xfrm>
          <a:prstGeom prst="rect">
            <a:avLst/>
          </a:prstGeom>
          <a:noFill/>
          <a:ln w="9525">
            <a:noFill/>
            <a:miter lim="800000"/>
            <a:headEnd/>
            <a:tailEnd/>
          </a:ln>
          <a:effectLst/>
        </p:spPr>
        <p:txBody>
          <a:bodyPr anchor="ctr"/>
          <a:lstStyle/>
          <a:p>
            <a:pPr algn="ctr"/>
            <a:r>
              <a:rPr lang="zh-CN" altLang="en-US" sz="4800" dirty="0">
                <a:solidFill>
                  <a:srgbClr val="000066"/>
                </a:solidFill>
                <a:ea typeface="华文新魏" pitchFamily="2" charset="-122"/>
              </a:rPr>
              <a:t>密码分组链接</a:t>
            </a:r>
            <a:r>
              <a:rPr lang="en-US" altLang="zh-CN" sz="4800" dirty="0">
                <a:solidFill>
                  <a:srgbClr val="000066"/>
                </a:solidFill>
                <a:ea typeface="华文新魏" pitchFamily="2" charset="-122"/>
              </a:rPr>
              <a:t>CBC</a:t>
            </a:r>
          </a:p>
        </p:txBody>
      </p:sp>
      <p:sp>
        <p:nvSpPr>
          <p:cNvPr id="197635" name="Rectangle 3"/>
          <p:cNvSpPr>
            <a:spLocks noChangeArrowheads="1"/>
          </p:cNvSpPr>
          <p:nvPr/>
        </p:nvSpPr>
        <p:spPr bwMode="auto">
          <a:xfrm>
            <a:off x="685800" y="1219200"/>
            <a:ext cx="7772400" cy="609600"/>
          </a:xfrm>
          <a:prstGeom prst="rect">
            <a:avLst/>
          </a:prstGeom>
          <a:noFill/>
          <a:ln w="9525">
            <a:noFill/>
            <a:miter lim="800000"/>
            <a:headEnd/>
            <a:tailEnd/>
          </a:ln>
          <a:effectLst/>
        </p:spPr>
        <p:txBody>
          <a:bodyPr/>
          <a:lstStyle/>
          <a:p>
            <a:pPr marL="342900" indent="-342900">
              <a:buClr>
                <a:srgbClr val="000066"/>
              </a:buClr>
              <a:buSzPct val="80000"/>
              <a:buFont typeface="Wingdings" pitchFamily="2" charset="2"/>
              <a:buNone/>
            </a:pPr>
            <a:r>
              <a:rPr lang="zh-CN" altLang="en-US" sz="3200" b="1">
                <a:solidFill>
                  <a:srgbClr val="000066"/>
                </a:solidFill>
                <a:latin typeface="宋体" charset="-122"/>
              </a:rPr>
              <a:t>填充</a:t>
            </a:r>
          </a:p>
          <a:p>
            <a:pPr marL="342900" indent="-342900">
              <a:spcBef>
                <a:spcPct val="20000"/>
              </a:spcBef>
              <a:buFontTx/>
              <a:buChar char="•"/>
            </a:pPr>
            <a:endParaRPr lang="en-US" altLang="zh-CN" sz="3200" b="1">
              <a:solidFill>
                <a:srgbClr val="000066"/>
              </a:solidFill>
              <a:latin typeface="宋体" charset="-122"/>
            </a:endParaRPr>
          </a:p>
        </p:txBody>
      </p:sp>
      <p:grpSp>
        <p:nvGrpSpPr>
          <p:cNvPr id="2" name="Group 29"/>
          <p:cNvGrpSpPr>
            <a:grpSpLocks/>
          </p:cNvGrpSpPr>
          <p:nvPr/>
        </p:nvGrpSpPr>
        <p:grpSpPr bwMode="auto">
          <a:xfrm>
            <a:off x="914400" y="2057400"/>
            <a:ext cx="7248525" cy="4438651"/>
            <a:chOff x="576" y="1296"/>
            <a:chExt cx="4566" cy="2796"/>
          </a:xfrm>
        </p:grpSpPr>
        <p:grpSp>
          <p:nvGrpSpPr>
            <p:cNvPr id="3" name="Group 27"/>
            <p:cNvGrpSpPr>
              <a:grpSpLocks/>
            </p:cNvGrpSpPr>
            <p:nvPr/>
          </p:nvGrpSpPr>
          <p:grpSpPr bwMode="auto">
            <a:xfrm>
              <a:off x="576" y="1296"/>
              <a:ext cx="4566" cy="2322"/>
              <a:chOff x="672" y="1326"/>
              <a:chExt cx="4566" cy="2322"/>
            </a:xfrm>
          </p:grpSpPr>
          <p:sp>
            <p:nvSpPr>
              <p:cNvPr id="197636" name="Text Box 4"/>
              <p:cNvSpPr txBox="1">
                <a:spLocks noChangeArrowheads="1"/>
              </p:cNvSpPr>
              <p:nvPr/>
            </p:nvSpPr>
            <p:spPr bwMode="auto">
              <a:xfrm>
                <a:off x="1392" y="1326"/>
                <a:ext cx="768" cy="192"/>
              </a:xfrm>
              <a:prstGeom prst="rect">
                <a:avLst/>
              </a:prstGeom>
              <a:noFill/>
              <a:ln w="9525">
                <a:noFill/>
                <a:miter lim="800000"/>
                <a:headEnd/>
                <a:tailEnd/>
              </a:ln>
              <a:effectLst/>
            </p:spPr>
            <p:txBody>
              <a:bodyPr tIns="0" bIns="0">
                <a:spAutoFit/>
              </a:bodyPr>
              <a:lstStyle/>
              <a:p>
                <a:pPr algn="ctr">
                  <a:spcBef>
                    <a:spcPct val="50000"/>
                  </a:spcBef>
                </a:pPr>
                <a:r>
                  <a:rPr lang="en-US" altLang="zh-CN" sz="2000"/>
                  <a:t>P</a:t>
                </a:r>
                <a:r>
                  <a:rPr lang="en-US" altLang="zh-CN" sz="2000" baseline="-25000"/>
                  <a:t>n-1</a:t>
                </a:r>
              </a:p>
            </p:txBody>
          </p:sp>
          <p:sp>
            <p:nvSpPr>
              <p:cNvPr id="197637" name="Text Box 5"/>
              <p:cNvSpPr txBox="1">
                <a:spLocks noChangeArrowheads="1"/>
              </p:cNvSpPr>
              <p:nvPr/>
            </p:nvSpPr>
            <p:spPr bwMode="auto">
              <a:xfrm>
                <a:off x="1392" y="1902"/>
                <a:ext cx="768" cy="230"/>
              </a:xfrm>
              <a:prstGeom prst="rect">
                <a:avLst/>
              </a:prstGeom>
              <a:noFill/>
              <a:ln w="9525">
                <a:noFill/>
                <a:miter lim="800000"/>
                <a:headEnd/>
                <a:tailEnd/>
              </a:ln>
              <a:effectLst/>
            </p:spPr>
            <p:txBody>
              <a:bodyPr tIns="0" bIns="0">
                <a:spAutoFit/>
              </a:bodyPr>
              <a:lstStyle/>
              <a:p>
                <a:pPr algn="ctr">
                  <a:spcBef>
                    <a:spcPct val="50000"/>
                  </a:spcBef>
                </a:pPr>
                <a:r>
                  <a:rPr lang="en-US" altLang="zh-CN" b="1">
                    <a:solidFill>
                      <a:srgbClr val="000066"/>
                    </a:solidFill>
                    <a:latin typeface="宋体" charset="-122"/>
                    <a:sym typeface="Symbol" pitchFamily="18" charset="2"/>
                  </a:rPr>
                  <a:t></a:t>
                </a:r>
              </a:p>
            </p:txBody>
          </p:sp>
          <p:sp>
            <p:nvSpPr>
              <p:cNvPr id="197638" name="Text Box 6"/>
              <p:cNvSpPr txBox="1">
                <a:spLocks noChangeArrowheads="1"/>
              </p:cNvSpPr>
              <p:nvPr/>
            </p:nvSpPr>
            <p:spPr bwMode="auto">
              <a:xfrm>
                <a:off x="1536" y="2478"/>
                <a:ext cx="576" cy="425"/>
              </a:xfrm>
              <a:prstGeom prst="rect">
                <a:avLst/>
              </a:prstGeom>
              <a:noFill/>
              <a:ln w="9525">
                <a:solidFill>
                  <a:schemeClr val="tx1"/>
                </a:solidFill>
                <a:miter lim="800000"/>
                <a:headEnd/>
                <a:tailEnd/>
              </a:ln>
              <a:effectLst/>
            </p:spPr>
            <p:txBody>
              <a:bodyPr tIns="154800" bIns="144000">
                <a:spAutoFit/>
              </a:bodyPr>
              <a:lstStyle/>
              <a:p>
                <a:pPr algn="ctr">
                  <a:spcBef>
                    <a:spcPct val="50000"/>
                  </a:spcBef>
                </a:pPr>
                <a:r>
                  <a:rPr lang="en-US" altLang="zh-CN"/>
                  <a:t>E</a:t>
                </a:r>
                <a:r>
                  <a:rPr lang="en-US" altLang="zh-CN" baseline="-25000"/>
                  <a:t>k</a:t>
                </a:r>
              </a:p>
            </p:txBody>
          </p:sp>
          <p:sp>
            <p:nvSpPr>
              <p:cNvPr id="197639" name="Line 7"/>
              <p:cNvSpPr>
                <a:spLocks noChangeShapeType="1"/>
              </p:cNvSpPr>
              <p:nvPr/>
            </p:nvSpPr>
            <p:spPr bwMode="auto">
              <a:xfrm>
                <a:off x="1767" y="1566"/>
                <a:ext cx="0" cy="384"/>
              </a:xfrm>
              <a:prstGeom prst="line">
                <a:avLst/>
              </a:prstGeom>
              <a:noFill/>
              <a:ln w="9525">
                <a:solidFill>
                  <a:schemeClr val="tx1"/>
                </a:solidFill>
                <a:round/>
                <a:headEnd/>
                <a:tailEnd type="triangle" w="med" len="med"/>
              </a:ln>
              <a:effectLst/>
            </p:spPr>
            <p:txBody>
              <a:bodyPr/>
              <a:lstStyle/>
              <a:p>
                <a:endParaRPr lang="zh-CN" altLang="en-US"/>
              </a:p>
            </p:txBody>
          </p:sp>
          <p:sp>
            <p:nvSpPr>
              <p:cNvPr id="197640" name="Line 8"/>
              <p:cNvSpPr>
                <a:spLocks noChangeShapeType="1"/>
              </p:cNvSpPr>
              <p:nvPr/>
            </p:nvSpPr>
            <p:spPr bwMode="auto">
              <a:xfrm>
                <a:off x="1776" y="2085"/>
                <a:ext cx="0" cy="406"/>
              </a:xfrm>
              <a:prstGeom prst="line">
                <a:avLst/>
              </a:prstGeom>
              <a:noFill/>
              <a:ln w="9525">
                <a:solidFill>
                  <a:schemeClr val="tx1"/>
                </a:solidFill>
                <a:round/>
                <a:headEnd/>
                <a:tailEnd type="triangle" w="med" len="med"/>
              </a:ln>
              <a:effectLst/>
            </p:spPr>
            <p:txBody>
              <a:bodyPr/>
              <a:lstStyle/>
              <a:p>
                <a:endParaRPr lang="zh-CN" altLang="en-US"/>
              </a:p>
            </p:txBody>
          </p:sp>
          <p:sp>
            <p:nvSpPr>
              <p:cNvPr id="197641" name="Text Box 9"/>
              <p:cNvSpPr txBox="1">
                <a:spLocks noChangeArrowheads="1"/>
              </p:cNvSpPr>
              <p:nvPr/>
            </p:nvSpPr>
            <p:spPr bwMode="auto">
              <a:xfrm>
                <a:off x="672" y="1920"/>
                <a:ext cx="480" cy="192"/>
              </a:xfrm>
              <a:prstGeom prst="rect">
                <a:avLst/>
              </a:prstGeom>
              <a:noFill/>
              <a:ln w="9525">
                <a:noFill/>
                <a:miter lim="800000"/>
                <a:headEnd/>
                <a:tailEnd/>
              </a:ln>
              <a:effectLst/>
            </p:spPr>
            <p:txBody>
              <a:bodyPr tIns="0" bIns="0">
                <a:spAutoFit/>
              </a:bodyPr>
              <a:lstStyle/>
              <a:p>
                <a:pPr algn="ctr">
                  <a:spcBef>
                    <a:spcPct val="50000"/>
                  </a:spcBef>
                </a:pPr>
                <a:r>
                  <a:rPr lang="en-US" altLang="zh-CN" sz="2000"/>
                  <a:t>C</a:t>
                </a:r>
                <a:r>
                  <a:rPr lang="en-US" altLang="zh-CN" sz="2000" baseline="-25000"/>
                  <a:t>n-2</a:t>
                </a:r>
              </a:p>
            </p:txBody>
          </p:sp>
          <p:sp>
            <p:nvSpPr>
              <p:cNvPr id="197642" name="Text Box 10"/>
              <p:cNvSpPr txBox="1">
                <a:spLocks noChangeArrowheads="1"/>
              </p:cNvSpPr>
              <p:nvPr/>
            </p:nvSpPr>
            <p:spPr bwMode="auto">
              <a:xfrm>
                <a:off x="1488" y="3456"/>
                <a:ext cx="768" cy="192"/>
              </a:xfrm>
              <a:prstGeom prst="rect">
                <a:avLst/>
              </a:prstGeom>
              <a:noFill/>
              <a:ln w="9525">
                <a:noFill/>
                <a:miter lim="800000"/>
                <a:headEnd/>
                <a:tailEnd/>
              </a:ln>
              <a:effectLst/>
            </p:spPr>
            <p:txBody>
              <a:bodyPr tIns="0" bIns="0">
                <a:spAutoFit/>
              </a:bodyPr>
              <a:lstStyle/>
              <a:p>
                <a:pPr algn="ctr">
                  <a:spcBef>
                    <a:spcPct val="50000"/>
                  </a:spcBef>
                </a:pPr>
                <a:r>
                  <a:rPr lang="en-US" altLang="zh-CN" sz="2000"/>
                  <a:t>C</a:t>
                </a:r>
                <a:r>
                  <a:rPr lang="en-US" altLang="zh-CN" sz="2000" baseline="-25000"/>
                  <a:t>n-1</a:t>
                </a:r>
              </a:p>
            </p:txBody>
          </p:sp>
          <p:sp>
            <p:nvSpPr>
              <p:cNvPr id="197643" name="Text Box 11"/>
              <p:cNvSpPr txBox="1">
                <a:spLocks noChangeArrowheads="1"/>
              </p:cNvSpPr>
              <p:nvPr/>
            </p:nvSpPr>
            <p:spPr bwMode="auto">
              <a:xfrm>
                <a:off x="4374" y="1326"/>
                <a:ext cx="864" cy="192"/>
              </a:xfrm>
              <a:prstGeom prst="rect">
                <a:avLst/>
              </a:prstGeom>
              <a:noFill/>
              <a:ln w="9525">
                <a:noFill/>
                <a:miter lim="800000"/>
                <a:headEnd/>
                <a:tailEnd/>
              </a:ln>
              <a:effectLst/>
            </p:spPr>
            <p:txBody>
              <a:bodyPr tIns="0" bIns="0">
                <a:spAutoFit/>
              </a:bodyPr>
              <a:lstStyle/>
              <a:p>
                <a:pPr algn="ctr">
                  <a:spcBef>
                    <a:spcPct val="50000"/>
                  </a:spcBef>
                </a:pPr>
                <a:r>
                  <a:rPr lang="en-US" altLang="zh-CN" sz="2000"/>
                  <a:t>P</a:t>
                </a:r>
                <a:r>
                  <a:rPr lang="en-US" altLang="zh-CN" sz="2000" baseline="-25000"/>
                  <a:t>n</a:t>
                </a:r>
                <a:r>
                  <a:rPr lang="zh-CN" altLang="en-US" sz="2000"/>
                  <a:t>（</a:t>
                </a:r>
                <a:r>
                  <a:rPr lang="en-US" altLang="zh-CN" sz="2000"/>
                  <a:t>j</a:t>
                </a:r>
                <a:r>
                  <a:rPr lang="zh-CN" altLang="en-US" sz="2000"/>
                  <a:t>位）</a:t>
                </a:r>
                <a:endParaRPr lang="zh-CN" altLang="en-US" sz="2000" baseline="-25000"/>
              </a:p>
            </p:txBody>
          </p:sp>
          <p:sp>
            <p:nvSpPr>
              <p:cNvPr id="197644" name="Text Box 12"/>
              <p:cNvSpPr txBox="1">
                <a:spLocks noChangeArrowheads="1"/>
              </p:cNvSpPr>
              <p:nvPr/>
            </p:nvSpPr>
            <p:spPr bwMode="auto">
              <a:xfrm>
                <a:off x="4374" y="3456"/>
                <a:ext cx="864" cy="192"/>
              </a:xfrm>
              <a:prstGeom prst="rect">
                <a:avLst/>
              </a:prstGeom>
              <a:noFill/>
              <a:ln w="9525">
                <a:noFill/>
                <a:miter lim="800000"/>
                <a:headEnd/>
                <a:tailEnd/>
              </a:ln>
              <a:effectLst/>
            </p:spPr>
            <p:txBody>
              <a:bodyPr tIns="0" bIns="0">
                <a:spAutoFit/>
              </a:bodyPr>
              <a:lstStyle/>
              <a:p>
                <a:pPr algn="ctr">
                  <a:spcBef>
                    <a:spcPct val="50000"/>
                  </a:spcBef>
                </a:pPr>
                <a:r>
                  <a:rPr lang="en-US" altLang="zh-CN" sz="2000"/>
                  <a:t>C</a:t>
                </a:r>
                <a:r>
                  <a:rPr lang="en-US" altLang="zh-CN" sz="2000" baseline="-25000"/>
                  <a:t>n</a:t>
                </a:r>
                <a:r>
                  <a:rPr lang="zh-CN" altLang="en-US" sz="2000"/>
                  <a:t>（</a:t>
                </a:r>
                <a:r>
                  <a:rPr lang="en-US" altLang="zh-CN" sz="2000"/>
                  <a:t>j</a:t>
                </a:r>
                <a:r>
                  <a:rPr lang="zh-CN" altLang="en-US" sz="2000"/>
                  <a:t>位）</a:t>
                </a:r>
              </a:p>
            </p:txBody>
          </p:sp>
          <p:sp>
            <p:nvSpPr>
              <p:cNvPr id="197645" name="Line 13"/>
              <p:cNvSpPr>
                <a:spLocks noChangeShapeType="1"/>
              </p:cNvSpPr>
              <p:nvPr/>
            </p:nvSpPr>
            <p:spPr bwMode="auto">
              <a:xfrm>
                <a:off x="975" y="2019"/>
                <a:ext cx="725" cy="0"/>
              </a:xfrm>
              <a:prstGeom prst="line">
                <a:avLst/>
              </a:prstGeom>
              <a:noFill/>
              <a:ln w="9525">
                <a:solidFill>
                  <a:schemeClr val="tx1"/>
                </a:solidFill>
                <a:round/>
                <a:headEnd/>
                <a:tailEnd type="triangle" w="med" len="med"/>
              </a:ln>
              <a:effectLst/>
            </p:spPr>
            <p:txBody>
              <a:bodyPr/>
              <a:lstStyle/>
              <a:p>
                <a:endParaRPr lang="zh-CN" altLang="en-US"/>
              </a:p>
            </p:txBody>
          </p:sp>
          <p:sp>
            <p:nvSpPr>
              <p:cNvPr id="197646" name="Line 14"/>
              <p:cNvSpPr>
                <a:spLocks noChangeShapeType="1"/>
              </p:cNvSpPr>
              <p:nvPr/>
            </p:nvSpPr>
            <p:spPr bwMode="auto">
              <a:xfrm>
                <a:off x="1794" y="2910"/>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197647" name="Text Box 15"/>
              <p:cNvSpPr txBox="1">
                <a:spLocks noChangeArrowheads="1"/>
              </p:cNvSpPr>
              <p:nvPr/>
            </p:nvSpPr>
            <p:spPr bwMode="auto">
              <a:xfrm>
                <a:off x="2592" y="2469"/>
                <a:ext cx="576" cy="425"/>
              </a:xfrm>
              <a:prstGeom prst="rect">
                <a:avLst/>
              </a:prstGeom>
              <a:noFill/>
              <a:ln w="9525">
                <a:solidFill>
                  <a:schemeClr val="tx1"/>
                </a:solidFill>
                <a:miter lim="800000"/>
                <a:headEnd/>
                <a:tailEnd/>
              </a:ln>
              <a:effectLst/>
            </p:spPr>
            <p:txBody>
              <a:bodyPr tIns="154800" bIns="144000">
                <a:spAutoFit/>
              </a:bodyPr>
              <a:lstStyle/>
              <a:p>
                <a:pPr algn="ctr">
                  <a:spcBef>
                    <a:spcPct val="50000"/>
                  </a:spcBef>
                </a:pPr>
                <a:r>
                  <a:rPr lang="en-US" altLang="zh-CN"/>
                  <a:t>E</a:t>
                </a:r>
                <a:r>
                  <a:rPr lang="en-US" altLang="zh-CN" baseline="-25000"/>
                  <a:t>k</a:t>
                </a:r>
              </a:p>
            </p:txBody>
          </p:sp>
          <p:sp>
            <p:nvSpPr>
              <p:cNvPr id="197648" name="Line 16"/>
              <p:cNvSpPr>
                <a:spLocks noChangeShapeType="1"/>
              </p:cNvSpPr>
              <p:nvPr/>
            </p:nvSpPr>
            <p:spPr bwMode="auto">
              <a:xfrm>
                <a:off x="1803" y="3168"/>
                <a:ext cx="576" cy="0"/>
              </a:xfrm>
              <a:prstGeom prst="line">
                <a:avLst/>
              </a:prstGeom>
              <a:noFill/>
              <a:ln w="9525">
                <a:solidFill>
                  <a:schemeClr val="tx1"/>
                </a:solidFill>
                <a:round/>
                <a:headEnd/>
                <a:tailEnd/>
              </a:ln>
              <a:effectLst/>
            </p:spPr>
            <p:txBody>
              <a:bodyPr/>
              <a:lstStyle/>
              <a:p>
                <a:endParaRPr lang="zh-CN" altLang="en-US"/>
              </a:p>
            </p:txBody>
          </p:sp>
          <p:sp>
            <p:nvSpPr>
              <p:cNvPr id="197649" name="Line 17"/>
              <p:cNvSpPr>
                <a:spLocks noChangeShapeType="1"/>
              </p:cNvSpPr>
              <p:nvPr/>
            </p:nvSpPr>
            <p:spPr bwMode="auto">
              <a:xfrm flipV="1">
                <a:off x="2391" y="2064"/>
                <a:ext cx="0" cy="1104"/>
              </a:xfrm>
              <a:prstGeom prst="line">
                <a:avLst/>
              </a:prstGeom>
              <a:noFill/>
              <a:ln w="9525">
                <a:solidFill>
                  <a:schemeClr val="tx1"/>
                </a:solidFill>
                <a:round/>
                <a:headEnd/>
                <a:tailEnd/>
              </a:ln>
              <a:effectLst/>
            </p:spPr>
            <p:txBody>
              <a:bodyPr/>
              <a:lstStyle/>
              <a:p>
                <a:endParaRPr lang="zh-CN" altLang="en-US"/>
              </a:p>
            </p:txBody>
          </p:sp>
          <p:sp>
            <p:nvSpPr>
              <p:cNvPr id="197650" name="Line 18"/>
              <p:cNvSpPr>
                <a:spLocks noChangeShapeType="1"/>
              </p:cNvSpPr>
              <p:nvPr/>
            </p:nvSpPr>
            <p:spPr bwMode="auto">
              <a:xfrm>
                <a:off x="2400" y="2064"/>
                <a:ext cx="432" cy="0"/>
              </a:xfrm>
              <a:prstGeom prst="line">
                <a:avLst/>
              </a:prstGeom>
              <a:noFill/>
              <a:ln w="9525">
                <a:solidFill>
                  <a:schemeClr val="tx1"/>
                </a:solidFill>
                <a:round/>
                <a:headEnd/>
                <a:tailEnd/>
              </a:ln>
              <a:effectLst/>
            </p:spPr>
            <p:txBody>
              <a:bodyPr/>
              <a:lstStyle/>
              <a:p>
                <a:endParaRPr lang="zh-CN" altLang="en-US"/>
              </a:p>
            </p:txBody>
          </p:sp>
          <p:sp>
            <p:nvSpPr>
              <p:cNvPr id="197651" name="Line 19"/>
              <p:cNvSpPr>
                <a:spLocks noChangeShapeType="1"/>
              </p:cNvSpPr>
              <p:nvPr/>
            </p:nvSpPr>
            <p:spPr bwMode="auto">
              <a:xfrm>
                <a:off x="2832" y="2064"/>
                <a:ext cx="0" cy="384"/>
              </a:xfrm>
              <a:prstGeom prst="line">
                <a:avLst/>
              </a:prstGeom>
              <a:noFill/>
              <a:ln w="9525">
                <a:solidFill>
                  <a:schemeClr val="tx1"/>
                </a:solidFill>
                <a:round/>
                <a:headEnd/>
                <a:tailEnd type="triangle" w="med" len="med"/>
              </a:ln>
              <a:effectLst/>
            </p:spPr>
            <p:txBody>
              <a:bodyPr/>
              <a:lstStyle/>
              <a:p>
                <a:endParaRPr lang="zh-CN" altLang="en-US"/>
              </a:p>
            </p:txBody>
          </p:sp>
          <p:sp>
            <p:nvSpPr>
              <p:cNvPr id="197652" name="Text Box 20"/>
              <p:cNvSpPr txBox="1">
                <a:spLocks noChangeArrowheads="1"/>
              </p:cNvSpPr>
              <p:nvPr/>
            </p:nvSpPr>
            <p:spPr bwMode="auto">
              <a:xfrm>
                <a:off x="3456" y="2877"/>
                <a:ext cx="720" cy="502"/>
              </a:xfrm>
              <a:prstGeom prst="rect">
                <a:avLst/>
              </a:prstGeom>
              <a:noFill/>
              <a:ln w="9525">
                <a:solidFill>
                  <a:schemeClr val="tx1"/>
                </a:solidFill>
                <a:miter lim="800000"/>
                <a:headEnd/>
                <a:tailEnd/>
              </a:ln>
              <a:effectLst/>
            </p:spPr>
            <p:txBody>
              <a:bodyPr tIns="118800" bIns="118800">
                <a:spAutoFit/>
              </a:bodyPr>
              <a:lstStyle/>
              <a:p>
                <a:pPr algn="ctr">
                  <a:spcBef>
                    <a:spcPct val="50000"/>
                  </a:spcBef>
                </a:pPr>
                <a:r>
                  <a:rPr lang="zh-CN" altLang="en-US" sz="1800"/>
                  <a:t>选择最左边的</a:t>
                </a:r>
                <a:r>
                  <a:rPr lang="en-US" altLang="zh-CN" sz="1800"/>
                  <a:t>j</a:t>
                </a:r>
                <a:r>
                  <a:rPr lang="zh-CN" altLang="en-US" sz="1800"/>
                  <a:t>位</a:t>
                </a:r>
              </a:p>
            </p:txBody>
          </p:sp>
          <p:sp>
            <p:nvSpPr>
              <p:cNvPr id="197653" name="Line 21"/>
              <p:cNvSpPr>
                <a:spLocks noChangeShapeType="1"/>
              </p:cNvSpPr>
              <p:nvPr/>
            </p:nvSpPr>
            <p:spPr bwMode="auto">
              <a:xfrm>
                <a:off x="2880" y="2901"/>
                <a:ext cx="0" cy="240"/>
              </a:xfrm>
              <a:prstGeom prst="line">
                <a:avLst/>
              </a:prstGeom>
              <a:noFill/>
              <a:ln w="9525">
                <a:solidFill>
                  <a:schemeClr val="tx1"/>
                </a:solidFill>
                <a:round/>
                <a:headEnd/>
                <a:tailEnd/>
              </a:ln>
              <a:effectLst/>
            </p:spPr>
            <p:txBody>
              <a:bodyPr/>
              <a:lstStyle/>
              <a:p>
                <a:endParaRPr lang="zh-CN" altLang="en-US"/>
              </a:p>
            </p:txBody>
          </p:sp>
          <p:sp>
            <p:nvSpPr>
              <p:cNvPr id="197654" name="Line 22"/>
              <p:cNvSpPr>
                <a:spLocks noChangeShapeType="1"/>
              </p:cNvSpPr>
              <p:nvPr/>
            </p:nvSpPr>
            <p:spPr bwMode="auto">
              <a:xfrm>
                <a:off x="2880" y="3129"/>
                <a:ext cx="576" cy="0"/>
              </a:xfrm>
              <a:prstGeom prst="line">
                <a:avLst/>
              </a:prstGeom>
              <a:noFill/>
              <a:ln w="9525">
                <a:solidFill>
                  <a:schemeClr val="tx1"/>
                </a:solidFill>
                <a:round/>
                <a:headEnd/>
                <a:tailEnd/>
              </a:ln>
              <a:effectLst/>
            </p:spPr>
            <p:txBody>
              <a:bodyPr/>
              <a:lstStyle/>
              <a:p>
                <a:endParaRPr lang="zh-CN" altLang="en-US"/>
              </a:p>
            </p:txBody>
          </p:sp>
          <p:sp>
            <p:nvSpPr>
              <p:cNvPr id="197655" name="Text Box 23"/>
              <p:cNvSpPr txBox="1">
                <a:spLocks noChangeArrowheads="1"/>
              </p:cNvSpPr>
              <p:nvPr/>
            </p:nvSpPr>
            <p:spPr bwMode="auto">
              <a:xfrm>
                <a:off x="4446" y="3000"/>
                <a:ext cx="240" cy="230"/>
              </a:xfrm>
              <a:prstGeom prst="rect">
                <a:avLst/>
              </a:prstGeom>
              <a:noFill/>
              <a:ln w="9525">
                <a:noFill/>
                <a:miter lim="800000"/>
                <a:headEnd/>
                <a:tailEnd/>
              </a:ln>
              <a:effectLst/>
            </p:spPr>
            <p:txBody>
              <a:bodyPr tIns="0" bIns="0">
                <a:spAutoFit/>
              </a:bodyPr>
              <a:lstStyle/>
              <a:p>
                <a:pPr algn="ctr">
                  <a:spcBef>
                    <a:spcPct val="50000"/>
                  </a:spcBef>
                </a:pPr>
                <a:r>
                  <a:rPr lang="en-US" altLang="zh-CN" b="1">
                    <a:solidFill>
                      <a:srgbClr val="000066"/>
                    </a:solidFill>
                    <a:latin typeface="宋体" charset="-122"/>
                    <a:sym typeface="Symbol" pitchFamily="18" charset="2"/>
                  </a:rPr>
                  <a:t></a:t>
                </a:r>
              </a:p>
            </p:txBody>
          </p:sp>
          <p:sp>
            <p:nvSpPr>
              <p:cNvPr id="197656" name="Line 24"/>
              <p:cNvSpPr>
                <a:spLocks noChangeShapeType="1"/>
              </p:cNvSpPr>
              <p:nvPr/>
            </p:nvSpPr>
            <p:spPr bwMode="auto">
              <a:xfrm>
                <a:off x="4176" y="3120"/>
                <a:ext cx="336" cy="0"/>
              </a:xfrm>
              <a:prstGeom prst="line">
                <a:avLst/>
              </a:prstGeom>
              <a:noFill/>
              <a:ln w="9525">
                <a:solidFill>
                  <a:schemeClr val="tx1"/>
                </a:solidFill>
                <a:round/>
                <a:headEnd/>
                <a:tailEnd/>
              </a:ln>
              <a:effectLst/>
            </p:spPr>
            <p:txBody>
              <a:bodyPr/>
              <a:lstStyle/>
              <a:p>
                <a:endParaRPr lang="zh-CN" altLang="en-US"/>
              </a:p>
            </p:txBody>
          </p:sp>
          <p:sp>
            <p:nvSpPr>
              <p:cNvPr id="197657" name="Line 25"/>
              <p:cNvSpPr>
                <a:spLocks noChangeShapeType="1"/>
              </p:cNvSpPr>
              <p:nvPr/>
            </p:nvSpPr>
            <p:spPr bwMode="auto">
              <a:xfrm>
                <a:off x="4578" y="1536"/>
                <a:ext cx="0" cy="1536"/>
              </a:xfrm>
              <a:prstGeom prst="line">
                <a:avLst/>
              </a:prstGeom>
              <a:noFill/>
              <a:ln w="9525">
                <a:solidFill>
                  <a:schemeClr val="tx1"/>
                </a:solidFill>
                <a:round/>
                <a:headEnd/>
                <a:tailEnd/>
              </a:ln>
              <a:effectLst/>
            </p:spPr>
            <p:txBody>
              <a:bodyPr/>
              <a:lstStyle/>
              <a:p>
                <a:endParaRPr lang="zh-CN" altLang="en-US"/>
              </a:p>
            </p:txBody>
          </p:sp>
          <p:sp>
            <p:nvSpPr>
              <p:cNvPr id="197658" name="Line 26"/>
              <p:cNvSpPr>
                <a:spLocks noChangeShapeType="1"/>
              </p:cNvSpPr>
              <p:nvPr/>
            </p:nvSpPr>
            <p:spPr bwMode="auto">
              <a:xfrm>
                <a:off x="4578" y="3168"/>
                <a:ext cx="0" cy="336"/>
              </a:xfrm>
              <a:prstGeom prst="line">
                <a:avLst/>
              </a:prstGeom>
              <a:noFill/>
              <a:ln w="9525">
                <a:solidFill>
                  <a:schemeClr val="tx1"/>
                </a:solidFill>
                <a:round/>
                <a:headEnd/>
                <a:tailEnd type="triangle" w="med" len="med"/>
              </a:ln>
              <a:effectLst/>
            </p:spPr>
            <p:txBody>
              <a:bodyPr/>
              <a:lstStyle/>
              <a:p>
                <a:endParaRPr lang="zh-CN" altLang="en-US"/>
              </a:p>
            </p:txBody>
          </p:sp>
        </p:grpSp>
        <p:sp>
          <p:nvSpPr>
            <p:cNvPr id="197660" name="Text Box 28"/>
            <p:cNvSpPr txBox="1">
              <a:spLocks noChangeArrowheads="1"/>
            </p:cNvSpPr>
            <p:nvPr/>
          </p:nvSpPr>
          <p:spPr bwMode="auto">
            <a:xfrm>
              <a:off x="1680" y="3840"/>
              <a:ext cx="2352" cy="252"/>
            </a:xfrm>
            <a:prstGeom prst="rect">
              <a:avLst/>
            </a:prstGeom>
            <a:noFill/>
            <a:ln w="9525">
              <a:noFill/>
              <a:miter lim="800000"/>
              <a:headEnd/>
              <a:tailEnd/>
            </a:ln>
            <a:effectLst/>
          </p:spPr>
          <p:txBody>
            <a:bodyPr>
              <a:spAutoFit/>
            </a:bodyPr>
            <a:lstStyle/>
            <a:p>
              <a:pPr algn="ctr">
                <a:spcBef>
                  <a:spcPct val="50000"/>
                </a:spcBef>
              </a:pPr>
              <a:r>
                <a:rPr lang="en-US" altLang="zh-CN" sz="2000" dirty="0"/>
                <a:t>CBC</a:t>
              </a:r>
              <a:r>
                <a:rPr lang="zh-CN" altLang="en-US" sz="2000" dirty="0"/>
                <a:t>模式最后短分组的加密方法</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7635"/>
                                        </p:tgtEl>
                                        <p:attrNameLst>
                                          <p:attrName>style.visibility</p:attrName>
                                        </p:attrNameLst>
                                      </p:cBhvr>
                                      <p:to>
                                        <p:strVal val="visible"/>
                                      </p:to>
                                    </p:set>
                                    <p:anim calcmode="lin" valueType="num">
                                      <p:cBhvr additive="base">
                                        <p:cTn id="7" dur="500" fill="hold"/>
                                        <p:tgtEl>
                                          <p:spTgt spid="197635"/>
                                        </p:tgtEl>
                                        <p:attrNameLst>
                                          <p:attrName>ppt_x</p:attrName>
                                        </p:attrNameLst>
                                      </p:cBhvr>
                                      <p:tavLst>
                                        <p:tav tm="0">
                                          <p:val>
                                            <p:strVal val="0-#ppt_w/2"/>
                                          </p:val>
                                        </p:tav>
                                        <p:tav tm="100000">
                                          <p:val>
                                            <p:strVal val="#ppt_x"/>
                                          </p:val>
                                        </p:tav>
                                      </p:tavLst>
                                    </p:anim>
                                    <p:anim calcmode="lin" valueType="num">
                                      <p:cBhvr additive="base">
                                        <p:cTn id="8" dur="500" fill="hold"/>
                                        <p:tgtEl>
                                          <p:spTgt spid="1976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autoUpdateAnimBg="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71" name="Line 15"/>
          <p:cNvSpPr>
            <a:spLocks noChangeShapeType="1"/>
          </p:cNvSpPr>
          <p:nvPr/>
        </p:nvSpPr>
        <p:spPr bwMode="auto">
          <a:xfrm>
            <a:off x="3114675" y="1981200"/>
            <a:ext cx="0" cy="457200"/>
          </a:xfrm>
          <a:prstGeom prst="line">
            <a:avLst/>
          </a:prstGeom>
          <a:noFill/>
          <a:ln w="9525">
            <a:solidFill>
              <a:schemeClr val="tx1"/>
            </a:solidFill>
            <a:round/>
            <a:headEnd/>
            <a:tailEnd/>
          </a:ln>
          <a:effectLst/>
        </p:spPr>
        <p:txBody>
          <a:bodyPr/>
          <a:lstStyle/>
          <a:p>
            <a:endParaRPr lang="zh-CN" altLang="en-US"/>
          </a:p>
        </p:txBody>
      </p:sp>
      <p:sp>
        <p:nvSpPr>
          <p:cNvPr id="198686" name="Rectangle 30"/>
          <p:cNvSpPr>
            <a:spLocks noChangeArrowheads="1"/>
          </p:cNvSpPr>
          <p:nvPr/>
        </p:nvSpPr>
        <p:spPr bwMode="auto">
          <a:xfrm>
            <a:off x="762000" y="228600"/>
            <a:ext cx="7772400" cy="762000"/>
          </a:xfrm>
          <a:prstGeom prst="rect">
            <a:avLst/>
          </a:prstGeom>
          <a:noFill/>
          <a:ln w="9525">
            <a:noFill/>
            <a:miter lim="800000"/>
            <a:headEnd/>
            <a:tailEnd/>
          </a:ln>
          <a:effectLst/>
        </p:spPr>
        <p:txBody>
          <a:bodyPr anchor="ctr"/>
          <a:lstStyle/>
          <a:p>
            <a:pPr algn="ctr"/>
            <a:r>
              <a:rPr lang="zh-CN" altLang="en-US" sz="4800" b="1">
                <a:solidFill>
                  <a:srgbClr val="000066"/>
                </a:solidFill>
                <a:ea typeface="华文新魏" pitchFamily="2" charset="-122"/>
              </a:rPr>
              <a:t>密码分组链接</a:t>
            </a:r>
            <a:r>
              <a:rPr lang="en-US" altLang="zh-CN" sz="4800" b="1">
                <a:solidFill>
                  <a:srgbClr val="000066"/>
                </a:solidFill>
                <a:ea typeface="华文新魏" pitchFamily="2" charset="-122"/>
              </a:rPr>
              <a:t>CBC</a:t>
            </a:r>
          </a:p>
        </p:txBody>
      </p:sp>
      <p:sp>
        <p:nvSpPr>
          <p:cNvPr id="198697" name="Line 41"/>
          <p:cNvSpPr>
            <a:spLocks noChangeShapeType="1"/>
          </p:cNvSpPr>
          <p:nvPr/>
        </p:nvSpPr>
        <p:spPr bwMode="auto">
          <a:xfrm>
            <a:off x="4562475" y="4214813"/>
            <a:ext cx="0" cy="457200"/>
          </a:xfrm>
          <a:prstGeom prst="line">
            <a:avLst/>
          </a:prstGeom>
          <a:noFill/>
          <a:ln w="9525">
            <a:noFill/>
            <a:round/>
            <a:headEnd/>
            <a:tailEnd/>
          </a:ln>
          <a:effectLst/>
        </p:spPr>
        <p:txBody>
          <a:bodyPr/>
          <a:lstStyle/>
          <a:p>
            <a:endParaRPr lang="zh-CN" altLang="en-US"/>
          </a:p>
        </p:txBody>
      </p:sp>
      <p:grpSp>
        <p:nvGrpSpPr>
          <p:cNvPr id="2" name="Group 46"/>
          <p:cNvGrpSpPr>
            <a:grpSpLocks/>
          </p:cNvGrpSpPr>
          <p:nvPr/>
        </p:nvGrpSpPr>
        <p:grpSpPr bwMode="auto">
          <a:xfrm>
            <a:off x="304800" y="1524000"/>
            <a:ext cx="8296275" cy="4743450"/>
            <a:chOff x="192" y="960"/>
            <a:chExt cx="5226" cy="2988"/>
          </a:xfrm>
        </p:grpSpPr>
        <p:sp>
          <p:nvSpPr>
            <p:cNvPr id="198659" name="Text Box 3"/>
            <p:cNvSpPr txBox="1">
              <a:spLocks noChangeArrowheads="1"/>
            </p:cNvSpPr>
            <p:nvPr/>
          </p:nvSpPr>
          <p:spPr bwMode="auto">
            <a:xfrm>
              <a:off x="576" y="2064"/>
              <a:ext cx="864" cy="469"/>
            </a:xfrm>
            <a:prstGeom prst="rect">
              <a:avLst/>
            </a:prstGeom>
            <a:noFill/>
            <a:ln w="9525">
              <a:solidFill>
                <a:schemeClr val="tx1"/>
              </a:solidFill>
              <a:miter lim="800000"/>
              <a:headEnd/>
              <a:tailEnd/>
            </a:ln>
            <a:effectLst/>
          </p:spPr>
          <p:txBody>
            <a:bodyPr tIns="190800" bIns="180000">
              <a:spAutoFit/>
            </a:bodyPr>
            <a:lstStyle/>
            <a:p>
              <a:pPr algn="ctr">
                <a:spcBef>
                  <a:spcPct val="50000"/>
                </a:spcBef>
              </a:pPr>
              <a:r>
                <a:rPr lang="en-US" altLang="zh-CN"/>
                <a:t>E</a:t>
              </a:r>
              <a:r>
                <a:rPr lang="en-US" altLang="zh-CN" baseline="-25000"/>
                <a:t>k</a:t>
              </a:r>
            </a:p>
          </p:txBody>
        </p:sp>
        <p:sp>
          <p:nvSpPr>
            <p:cNvPr id="198660" name="Text Box 4"/>
            <p:cNvSpPr txBox="1">
              <a:spLocks noChangeArrowheads="1"/>
            </p:cNvSpPr>
            <p:nvPr/>
          </p:nvSpPr>
          <p:spPr bwMode="auto">
            <a:xfrm>
              <a:off x="1674" y="3039"/>
              <a:ext cx="864" cy="294"/>
            </a:xfrm>
            <a:prstGeom prst="rect">
              <a:avLst/>
            </a:prstGeom>
            <a:noFill/>
            <a:ln w="9525">
              <a:solidFill>
                <a:schemeClr val="tx1"/>
              </a:solidFill>
              <a:miter lim="800000"/>
              <a:headEnd/>
              <a:tailEnd/>
            </a:ln>
            <a:effectLst/>
          </p:spPr>
          <p:txBody>
            <a:bodyPr>
              <a:spAutoFit/>
            </a:bodyPr>
            <a:lstStyle/>
            <a:p>
              <a:pPr algn="ctr">
                <a:spcBef>
                  <a:spcPct val="50000"/>
                </a:spcBef>
              </a:pPr>
              <a:r>
                <a:rPr lang="en-US" altLang="zh-CN"/>
                <a:t>C</a:t>
              </a:r>
              <a:r>
                <a:rPr lang="en-US" altLang="zh-CN" baseline="-25000"/>
                <a:t>n-1</a:t>
              </a:r>
            </a:p>
          </p:txBody>
        </p:sp>
        <p:sp>
          <p:nvSpPr>
            <p:cNvPr id="198661" name="Text Box 5"/>
            <p:cNvSpPr txBox="1">
              <a:spLocks noChangeArrowheads="1"/>
            </p:cNvSpPr>
            <p:nvPr/>
          </p:nvSpPr>
          <p:spPr bwMode="auto">
            <a:xfrm>
              <a:off x="576" y="3039"/>
              <a:ext cx="864" cy="294"/>
            </a:xfrm>
            <a:prstGeom prst="rect">
              <a:avLst/>
            </a:prstGeom>
            <a:noFill/>
            <a:ln w="9525">
              <a:solidFill>
                <a:schemeClr val="tx1"/>
              </a:solidFill>
              <a:miter lim="800000"/>
              <a:headEnd/>
              <a:tailEnd/>
            </a:ln>
            <a:effectLst/>
          </p:spPr>
          <p:txBody>
            <a:bodyPr>
              <a:spAutoFit/>
            </a:bodyPr>
            <a:lstStyle/>
            <a:p>
              <a:pPr>
                <a:spcBef>
                  <a:spcPct val="50000"/>
                </a:spcBef>
              </a:pPr>
              <a:r>
                <a:rPr lang="en-US" altLang="zh-CN"/>
                <a:t>C</a:t>
              </a:r>
              <a:r>
                <a:rPr lang="en-US" altLang="zh-CN" baseline="-25000"/>
                <a:t>n      </a:t>
              </a:r>
              <a:r>
                <a:rPr lang="en-US" altLang="zh-CN"/>
                <a:t>C’</a:t>
              </a:r>
            </a:p>
          </p:txBody>
        </p:sp>
        <p:sp>
          <p:nvSpPr>
            <p:cNvPr id="198662" name="Text Box 6"/>
            <p:cNvSpPr txBox="1">
              <a:spLocks noChangeArrowheads="1"/>
            </p:cNvSpPr>
            <p:nvPr/>
          </p:nvSpPr>
          <p:spPr bwMode="auto">
            <a:xfrm>
              <a:off x="1674" y="1248"/>
              <a:ext cx="864" cy="294"/>
            </a:xfrm>
            <a:prstGeom prst="rect">
              <a:avLst/>
            </a:prstGeom>
            <a:noFill/>
            <a:ln w="9525">
              <a:solidFill>
                <a:schemeClr val="tx1"/>
              </a:solidFill>
              <a:miter lim="800000"/>
              <a:headEnd/>
              <a:tailEnd/>
            </a:ln>
            <a:effectLst/>
          </p:spPr>
          <p:txBody>
            <a:bodyPr>
              <a:spAutoFit/>
            </a:bodyPr>
            <a:lstStyle/>
            <a:p>
              <a:pPr>
                <a:spcBef>
                  <a:spcPct val="50000"/>
                </a:spcBef>
              </a:pPr>
              <a:r>
                <a:rPr lang="en-US" altLang="zh-CN"/>
                <a:t>P</a:t>
              </a:r>
              <a:r>
                <a:rPr lang="en-US" altLang="zh-CN" baseline="-25000"/>
                <a:t>n       </a:t>
              </a:r>
              <a:r>
                <a:rPr lang="zh-CN" altLang="en-US">
                  <a:cs typeface="Times New Roman" pitchFamily="18" charset="0"/>
                </a:rPr>
                <a:t>￠</a:t>
              </a:r>
              <a:endParaRPr lang="zh-CN" altLang="en-US"/>
            </a:p>
          </p:txBody>
        </p:sp>
        <p:sp>
          <p:nvSpPr>
            <p:cNvPr id="198663" name="Text Box 7"/>
            <p:cNvSpPr txBox="1">
              <a:spLocks noChangeArrowheads="1"/>
            </p:cNvSpPr>
            <p:nvPr/>
          </p:nvSpPr>
          <p:spPr bwMode="auto">
            <a:xfrm>
              <a:off x="3426" y="1248"/>
              <a:ext cx="864" cy="294"/>
            </a:xfrm>
            <a:prstGeom prst="rect">
              <a:avLst/>
            </a:prstGeom>
            <a:noFill/>
            <a:ln w="9525">
              <a:solidFill>
                <a:schemeClr val="tx1"/>
              </a:solidFill>
              <a:miter lim="800000"/>
              <a:headEnd/>
              <a:tailEnd/>
            </a:ln>
            <a:effectLst/>
          </p:spPr>
          <p:txBody>
            <a:bodyPr>
              <a:spAutoFit/>
            </a:bodyPr>
            <a:lstStyle/>
            <a:p>
              <a:pPr algn="ctr">
                <a:spcBef>
                  <a:spcPct val="50000"/>
                </a:spcBef>
              </a:pPr>
              <a:r>
                <a:rPr lang="en-US" altLang="zh-CN"/>
                <a:t>C</a:t>
              </a:r>
              <a:r>
                <a:rPr lang="en-US" altLang="zh-CN" baseline="-25000"/>
                <a:t>n-1</a:t>
              </a:r>
            </a:p>
          </p:txBody>
        </p:sp>
        <p:sp>
          <p:nvSpPr>
            <p:cNvPr id="198664" name="Text Box 8"/>
            <p:cNvSpPr txBox="1">
              <a:spLocks noChangeArrowheads="1"/>
            </p:cNvSpPr>
            <p:nvPr/>
          </p:nvSpPr>
          <p:spPr bwMode="auto">
            <a:xfrm>
              <a:off x="4554" y="1248"/>
              <a:ext cx="864" cy="294"/>
            </a:xfrm>
            <a:prstGeom prst="rect">
              <a:avLst/>
            </a:prstGeom>
            <a:noFill/>
            <a:ln w="9525">
              <a:solidFill>
                <a:schemeClr val="tx1"/>
              </a:solidFill>
              <a:miter lim="800000"/>
              <a:headEnd/>
              <a:tailEnd/>
            </a:ln>
            <a:effectLst/>
          </p:spPr>
          <p:txBody>
            <a:bodyPr>
              <a:spAutoFit/>
            </a:bodyPr>
            <a:lstStyle/>
            <a:p>
              <a:pPr>
                <a:spcBef>
                  <a:spcPct val="50000"/>
                </a:spcBef>
              </a:pPr>
              <a:r>
                <a:rPr lang="en-US" altLang="zh-CN"/>
                <a:t>C</a:t>
              </a:r>
              <a:r>
                <a:rPr lang="en-US" altLang="zh-CN" baseline="-25000"/>
                <a:t>n       </a:t>
              </a:r>
              <a:r>
                <a:rPr lang="en-US" altLang="zh-CN"/>
                <a:t>C’</a:t>
              </a:r>
              <a:endParaRPr lang="en-US" altLang="zh-CN" baseline="-25000"/>
            </a:p>
          </p:txBody>
        </p:sp>
        <p:sp>
          <p:nvSpPr>
            <p:cNvPr id="198665" name="Text Box 9"/>
            <p:cNvSpPr txBox="1">
              <a:spLocks noChangeArrowheads="1"/>
            </p:cNvSpPr>
            <p:nvPr/>
          </p:nvSpPr>
          <p:spPr bwMode="auto">
            <a:xfrm>
              <a:off x="3426" y="3039"/>
              <a:ext cx="864" cy="294"/>
            </a:xfrm>
            <a:prstGeom prst="rect">
              <a:avLst/>
            </a:prstGeom>
            <a:noFill/>
            <a:ln w="9525">
              <a:solidFill>
                <a:schemeClr val="tx1"/>
              </a:solidFill>
              <a:miter lim="800000"/>
              <a:headEnd/>
              <a:tailEnd/>
            </a:ln>
            <a:effectLst/>
          </p:spPr>
          <p:txBody>
            <a:bodyPr>
              <a:spAutoFit/>
            </a:bodyPr>
            <a:lstStyle/>
            <a:p>
              <a:pPr>
                <a:spcBef>
                  <a:spcPct val="50000"/>
                </a:spcBef>
              </a:pPr>
              <a:r>
                <a:rPr lang="en-US" altLang="zh-CN"/>
                <a:t>P</a:t>
              </a:r>
              <a:r>
                <a:rPr lang="en-US" altLang="zh-CN" baseline="-25000"/>
                <a:t>n         </a:t>
              </a:r>
              <a:r>
                <a:rPr lang="en-US" altLang="zh-CN">
                  <a:cs typeface="Times New Roman" pitchFamily="18" charset="0"/>
                </a:rPr>
                <a:t>C’</a:t>
              </a:r>
            </a:p>
          </p:txBody>
        </p:sp>
        <p:sp>
          <p:nvSpPr>
            <p:cNvPr id="198666" name="Text Box 10"/>
            <p:cNvSpPr txBox="1">
              <a:spLocks noChangeArrowheads="1"/>
            </p:cNvSpPr>
            <p:nvPr/>
          </p:nvSpPr>
          <p:spPr bwMode="auto">
            <a:xfrm>
              <a:off x="4554" y="3039"/>
              <a:ext cx="864" cy="294"/>
            </a:xfrm>
            <a:prstGeom prst="rect">
              <a:avLst/>
            </a:prstGeom>
            <a:noFill/>
            <a:ln w="9525">
              <a:solidFill>
                <a:schemeClr val="tx1"/>
              </a:solidFill>
              <a:miter lim="800000"/>
              <a:headEnd/>
              <a:tailEnd/>
            </a:ln>
            <a:effectLst/>
          </p:spPr>
          <p:txBody>
            <a:bodyPr>
              <a:spAutoFit/>
            </a:bodyPr>
            <a:lstStyle/>
            <a:p>
              <a:pPr algn="ctr">
                <a:spcBef>
                  <a:spcPct val="50000"/>
                </a:spcBef>
              </a:pPr>
              <a:r>
                <a:rPr lang="en-US" altLang="zh-CN"/>
                <a:t>P</a:t>
              </a:r>
              <a:r>
                <a:rPr lang="en-US" altLang="zh-CN" baseline="-25000"/>
                <a:t>n-1</a:t>
              </a:r>
            </a:p>
          </p:txBody>
        </p:sp>
        <p:sp>
          <p:nvSpPr>
            <p:cNvPr id="198667" name="Text Box 11"/>
            <p:cNvSpPr txBox="1">
              <a:spLocks noChangeArrowheads="1"/>
            </p:cNvSpPr>
            <p:nvPr/>
          </p:nvSpPr>
          <p:spPr bwMode="auto">
            <a:xfrm>
              <a:off x="576" y="1248"/>
              <a:ext cx="864" cy="294"/>
            </a:xfrm>
            <a:prstGeom prst="rect">
              <a:avLst/>
            </a:prstGeom>
            <a:noFill/>
            <a:ln w="9525">
              <a:solidFill>
                <a:schemeClr val="tx1"/>
              </a:solidFill>
              <a:miter lim="800000"/>
              <a:headEnd/>
              <a:tailEnd/>
            </a:ln>
            <a:effectLst/>
          </p:spPr>
          <p:txBody>
            <a:bodyPr>
              <a:spAutoFit/>
            </a:bodyPr>
            <a:lstStyle/>
            <a:p>
              <a:pPr algn="ctr">
                <a:spcBef>
                  <a:spcPct val="50000"/>
                </a:spcBef>
              </a:pPr>
              <a:r>
                <a:rPr lang="en-US" altLang="zh-CN"/>
                <a:t>P</a:t>
              </a:r>
              <a:r>
                <a:rPr lang="en-US" altLang="zh-CN" baseline="-25000"/>
                <a:t>n-1</a:t>
              </a:r>
            </a:p>
          </p:txBody>
        </p:sp>
        <p:sp>
          <p:nvSpPr>
            <p:cNvPr id="198668" name="Text Box 12"/>
            <p:cNvSpPr txBox="1">
              <a:spLocks noChangeArrowheads="1"/>
            </p:cNvSpPr>
            <p:nvPr/>
          </p:nvSpPr>
          <p:spPr bwMode="auto">
            <a:xfrm>
              <a:off x="3426" y="2064"/>
              <a:ext cx="864" cy="469"/>
            </a:xfrm>
            <a:prstGeom prst="rect">
              <a:avLst/>
            </a:prstGeom>
            <a:noFill/>
            <a:ln w="9525">
              <a:solidFill>
                <a:schemeClr val="tx1"/>
              </a:solidFill>
              <a:miter lim="800000"/>
              <a:headEnd/>
              <a:tailEnd/>
            </a:ln>
            <a:effectLst/>
          </p:spPr>
          <p:txBody>
            <a:bodyPr tIns="190800" bIns="180000">
              <a:spAutoFit/>
            </a:bodyPr>
            <a:lstStyle/>
            <a:p>
              <a:pPr algn="ctr">
                <a:spcBef>
                  <a:spcPct val="50000"/>
                </a:spcBef>
              </a:pPr>
              <a:r>
                <a:rPr lang="en-US" altLang="zh-CN"/>
                <a:t>D</a:t>
              </a:r>
              <a:r>
                <a:rPr lang="en-US" altLang="zh-CN" baseline="-25000"/>
                <a:t>k</a:t>
              </a:r>
            </a:p>
          </p:txBody>
        </p:sp>
        <p:sp>
          <p:nvSpPr>
            <p:cNvPr id="198669" name="Text Box 13"/>
            <p:cNvSpPr txBox="1">
              <a:spLocks noChangeArrowheads="1"/>
            </p:cNvSpPr>
            <p:nvPr/>
          </p:nvSpPr>
          <p:spPr bwMode="auto">
            <a:xfrm>
              <a:off x="1674" y="2064"/>
              <a:ext cx="864" cy="469"/>
            </a:xfrm>
            <a:prstGeom prst="rect">
              <a:avLst/>
            </a:prstGeom>
            <a:noFill/>
            <a:ln w="9525">
              <a:solidFill>
                <a:schemeClr val="tx1"/>
              </a:solidFill>
              <a:miter lim="800000"/>
              <a:headEnd/>
              <a:tailEnd/>
            </a:ln>
            <a:effectLst/>
          </p:spPr>
          <p:txBody>
            <a:bodyPr tIns="190800" bIns="180000">
              <a:spAutoFit/>
            </a:bodyPr>
            <a:lstStyle/>
            <a:p>
              <a:pPr algn="ctr">
                <a:spcBef>
                  <a:spcPct val="50000"/>
                </a:spcBef>
              </a:pPr>
              <a:r>
                <a:rPr lang="en-US" altLang="zh-CN"/>
                <a:t>E</a:t>
              </a:r>
              <a:r>
                <a:rPr lang="en-US" altLang="zh-CN" baseline="-25000"/>
                <a:t>k</a:t>
              </a:r>
            </a:p>
          </p:txBody>
        </p:sp>
        <p:sp>
          <p:nvSpPr>
            <p:cNvPr id="198670" name="Text Box 14"/>
            <p:cNvSpPr txBox="1">
              <a:spLocks noChangeArrowheads="1"/>
            </p:cNvSpPr>
            <p:nvPr/>
          </p:nvSpPr>
          <p:spPr bwMode="auto">
            <a:xfrm>
              <a:off x="4554" y="2064"/>
              <a:ext cx="864" cy="469"/>
            </a:xfrm>
            <a:prstGeom prst="rect">
              <a:avLst/>
            </a:prstGeom>
            <a:noFill/>
            <a:ln w="9525">
              <a:solidFill>
                <a:schemeClr val="tx1"/>
              </a:solidFill>
              <a:miter lim="800000"/>
              <a:headEnd/>
              <a:tailEnd/>
            </a:ln>
            <a:effectLst/>
          </p:spPr>
          <p:txBody>
            <a:bodyPr tIns="190800" bIns="180000">
              <a:spAutoFit/>
            </a:bodyPr>
            <a:lstStyle/>
            <a:p>
              <a:pPr algn="ctr">
                <a:spcBef>
                  <a:spcPct val="50000"/>
                </a:spcBef>
              </a:pPr>
              <a:r>
                <a:rPr lang="en-US" altLang="zh-CN"/>
                <a:t>D</a:t>
              </a:r>
              <a:r>
                <a:rPr lang="en-US" altLang="zh-CN" baseline="-25000"/>
                <a:t>k</a:t>
              </a:r>
            </a:p>
          </p:txBody>
        </p:sp>
        <p:sp>
          <p:nvSpPr>
            <p:cNvPr id="198672" name="Line 16"/>
            <p:cNvSpPr>
              <a:spLocks noChangeShapeType="1"/>
            </p:cNvSpPr>
            <p:nvPr/>
          </p:nvSpPr>
          <p:spPr bwMode="auto">
            <a:xfrm>
              <a:off x="858" y="3054"/>
              <a:ext cx="0" cy="288"/>
            </a:xfrm>
            <a:prstGeom prst="line">
              <a:avLst/>
            </a:prstGeom>
            <a:noFill/>
            <a:ln w="9525">
              <a:solidFill>
                <a:schemeClr val="tx1"/>
              </a:solidFill>
              <a:round/>
              <a:headEnd/>
              <a:tailEnd/>
            </a:ln>
            <a:effectLst/>
          </p:spPr>
          <p:txBody>
            <a:bodyPr/>
            <a:lstStyle/>
            <a:p>
              <a:endParaRPr lang="zh-CN" altLang="en-US"/>
            </a:p>
          </p:txBody>
        </p:sp>
        <p:sp>
          <p:nvSpPr>
            <p:cNvPr id="198673" name="Line 17"/>
            <p:cNvSpPr>
              <a:spLocks noChangeShapeType="1"/>
            </p:cNvSpPr>
            <p:nvPr/>
          </p:nvSpPr>
          <p:spPr bwMode="auto">
            <a:xfrm>
              <a:off x="1002" y="1536"/>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198674" name="Line 18"/>
            <p:cNvSpPr>
              <a:spLocks noChangeShapeType="1"/>
            </p:cNvSpPr>
            <p:nvPr/>
          </p:nvSpPr>
          <p:spPr bwMode="auto">
            <a:xfrm>
              <a:off x="1002" y="2544"/>
              <a:ext cx="0" cy="506"/>
            </a:xfrm>
            <a:prstGeom prst="line">
              <a:avLst/>
            </a:prstGeom>
            <a:noFill/>
            <a:ln w="9525">
              <a:solidFill>
                <a:schemeClr val="tx1"/>
              </a:solidFill>
              <a:round/>
              <a:headEnd/>
              <a:tailEnd type="triangle" w="med" len="med"/>
            </a:ln>
            <a:effectLst/>
          </p:spPr>
          <p:txBody>
            <a:bodyPr/>
            <a:lstStyle/>
            <a:p>
              <a:endParaRPr lang="zh-CN" altLang="en-US"/>
            </a:p>
          </p:txBody>
        </p:sp>
        <p:sp>
          <p:nvSpPr>
            <p:cNvPr id="198675" name="Line 19"/>
            <p:cNvSpPr>
              <a:spLocks noChangeShapeType="1"/>
            </p:cNvSpPr>
            <p:nvPr/>
          </p:nvSpPr>
          <p:spPr bwMode="auto">
            <a:xfrm>
              <a:off x="2058" y="1536"/>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198676" name="Line 20"/>
            <p:cNvSpPr>
              <a:spLocks noChangeShapeType="1"/>
            </p:cNvSpPr>
            <p:nvPr/>
          </p:nvSpPr>
          <p:spPr bwMode="auto">
            <a:xfrm>
              <a:off x="2058" y="2544"/>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198677" name="Line 21"/>
            <p:cNvSpPr>
              <a:spLocks noChangeShapeType="1"/>
            </p:cNvSpPr>
            <p:nvPr/>
          </p:nvSpPr>
          <p:spPr bwMode="auto">
            <a:xfrm>
              <a:off x="3834" y="1536"/>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198678" name="Line 22"/>
            <p:cNvSpPr>
              <a:spLocks noChangeShapeType="1"/>
            </p:cNvSpPr>
            <p:nvPr/>
          </p:nvSpPr>
          <p:spPr bwMode="auto">
            <a:xfrm>
              <a:off x="3834" y="2544"/>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198679" name="Line 23"/>
            <p:cNvSpPr>
              <a:spLocks noChangeShapeType="1"/>
            </p:cNvSpPr>
            <p:nvPr/>
          </p:nvSpPr>
          <p:spPr bwMode="auto">
            <a:xfrm>
              <a:off x="4938" y="1536"/>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198680" name="Line 24"/>
            <p:cNvSpPr>
              <a:spLocks noChangeShapeType="1"/>
            </p:cNvSpPr>
            <p:nvPr/>
          </p:nvSpPr>
          <p:spPr bwMode="auto">
            <a:xfrm>
              <a:off x="4938" y="2544"/>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198681" name="Line 25"/>
            <p:cNvSpPr>
              <a:spLocks noChangeShapeType="1"/>
            </p:cNvSpPr>
            <p:nvPr/>
          </p:nvSpPr>
          <p:spPr bwMode="auto">
            <a:xfrm>
              <a:off x="3738" y="3045"/>
              <a:ext cx="0" cy="288"/>
            </a:xfrm>
            <a:prstGeom prst="line">
              <a:avLst/>
            </a:prstGeom>
            <a:noFill/>
            <a:ln w="9525">
              <a:solidFill>
                <a:schemeClr val="tx1"/>
              </a:solidFill>
              <a:round/>
              <a:headEnd/>
              <a:tailEnd/>
            </a:ln>
            <a:effectLst/>
          </p:spPr>
          <p:txBody>
            <a:bodyPr/>
            <a:lstStyle/>
            <a:p>
              <a:endParaRPr lang="zh-CN" altLang="en-US"/>
            </a:p>
          </p:txBody>
        </p:sp>
        <p:sp>
          <p:nvSpPr>
            <p:cNvPr id="198682" name="Line 26"/>
            <p:cNvSpPr>
              <a:spLocks noChangeShapeType="1"/>
            </p:cNvSpPr>
            <p:nvPr/>
          </p:nvSpPr>
          <p:spPr bwMode="auto">
            <a:xfrm>
              <a:off x="4842" y="1248"/>
              <a:ext cx="0" cy="288"/>
            </a:xfrm>
            <a:prstGeom prst="line">
              <a:avLst/>
            </a:prstGeom>
            <a:noFill/>
            <a:ln w="9525">
              <a:solidFill>
                <a:schemeClr val="tx1"/>
              </a:solidFill>
              <a:round/>
              <a:headEnd/>
              <a:tailEnd/>
            </a:ln>
            <a:effectLst/>
          </p:spPr>
          <p:txBody>
            <a:bodyPr/>
            <a:lstStyle/>
            <a:p>
              <a:endParaRPr lang="zh-CN" altLang="en-US"/>
            </a:p>
          </p:txBody>
        </p:sp>
        <p:sp>
          <p:nvSpPr>
            <p:cNvPr id="198683" name="Text Box 27"/>
            <p:cNvSpPr txBox="1">
              <a:spLocks noChangeArrowheads="1"/>
            </p:cNvSpPr>
            <p:nvPr/>
          </p:nvSpPr>
          <p:spPr bwMode="auto">
            <a:xfrm>
              <a:off x="1335" y="960"/>
              <a:ext cx="480" cy="231"/>
            </a:xfrm>
            <a:prstGeom prst="rect">
              <a:avLst/>
            </a:prstGeom>
            <a:noFill/>
            <a:ln w="9525">
              <a:noFill/>
              <a:miter lim="800000"/>
              <a:headEnd/>
              <a:tailEnd/>
            </a:ln>
            <a:effectLst/>
          </p:spPr>
          <p:txBody>
            <a:bodyPr>
              <a:spAutoFit/>
            </a:bodyPr>
            <a:lstStyle/>
            <a:p>
              <a:pPr algn="ctr">
                <a:spcBef>
                  <a:spcPct val="50000"/>
                </a:spcBef>
              </a:pPr>
              <a:r>
                <a:rPr lang="zh-CN" altLang="en-US" sz="1800"/>
                <a:t>加密</a:t>
              </a:r>
            </a:p>
          </p:txBody>
        </p:sp>
        <p:sp>
          <p:nvSpPr>
            <p:cNvPr id="198684" name="Text Box 28"/>
            <p:cNvSpPr txBox="1">
              <a:spLocks noChangeArrowheads="1"/>
            </p:cNvSpPr>
            <p:nvPr/>
          </p:nvSpPr>
          <p:spPr bwMode="auto">
            <a:xfrm>
              <a:off x="4170" y="960"/>
              <a:ext cx="480" cy="231"/>
            </a:xfrm>
            <a:prstGeom prst="rect">
              <a:avLst/>
            </a:prstGeom>
            <a:noFill/>
            <a:ln w="9525">
              <a:noFill/>
              <a:miter lim="800000"/>
              <a:headEnd/>
              <a:tailEnd/>
            </a:ln>
            <a:effectLst/>
          </p:spPr>
          <p:txBody>
            <a:bodyPr>
              <a:spAutoFit/>
            </a:bodyPr>
            <a:lstStyle/>
            <a:p>
              <a:pPr algn="ctr">
                <a:spcBef>
                  <a:spcPct val="50000"/>
                </a:spcBef>
              </a:pPr>
              <a:r>
                <a:rPr lang="zh-CN" altLang="en-US" sz="1800"/>
                <a:t>解密</a:t>
              </a:r>
            </a:p>
          </p:txBody>
        </p:sp>
        <p:sp>
          <p:nvSpPr>
            <p:cNvPr id="198685" name="Text Box 29"/>
            <p:cNvSpPr txBox="1">
              <a:spLocks noChangeArrowheads="1"/>
            </p:cNvSpPr>
            <p:nvPr/>
          </p:nvSpPr>
          <p:spPr bwMode="auto">
            <a:xfrm>
              <a:off x="1920" y="3696"/>
              <a:ext cx="2160" cy="252"/>
            </a:xfrm>
            <a:prstGeom prst="rect">
              <a:avLst/>
            </a:prstGeom>
            <a:noFill/>
            <a:ln w="9525">
              <a:noFill/>
              <a:miter lim="800000"/>
              <a:headEnd/>
              <a:tailEnd/>
            </a:ln>
            <a:effectLst/>
          </p:spPr>
          <p:txBody>
            <a:bodyPr>
              <a:spAutoFit/>
            </a:bodyPr>
            <a:lstStyle/>
            <a:p>
              <a:pPr algn="ctr">
                <a:spcBef>
                  <a:spcPct val="50000"/>
                </a:spcBef>
              </a:pPr>
              <a:r>
                <a:rPr lang="en-US" altLang="zh-CN" sz="2000" dirty="0"/>
                <a:t>CBC</a:t>
              </a:r>
              <a:r>
                <a:rPr lang="zh-CN" altLang="en-US" sz="2000" dirty="0"/>
                <a:t>模式下的密文挪用</a:t>
              </a:r>
            </a:p>
          </p:txBody>
        </p:sp>
        <p:sp>
          <p:nvSpPr>
            <p:cNvPr id="198687" name="Text Box 31"/>
            <p:cNvSpPr txBox="1">
              <a:spLocks noChangeArrowheads="1"/>
            </p:cNvSpPr>
            <p:nvPr/>
          </p:nvSpPr>
          <p:spPr bwMode="auto">
            <a:xfrm>
              <a:off x="894" y="1680"/>
              <a:ext cx="240" cy="192"/>
            </a:xfrm>
            <a:prstGeom prst="rect">
              <a:avLst/>
            </a:prstGeom>
            <a:noFill/>
            <a:ln w="9525">
              <a:noFill/>
              <a:miter lim="800000"/>
              <a:headEnd/>
              <a:tailEnd/>
            </a:ln>
            <a:effectLst/>
          </p:spPr>
          <p:txBody>
            <a:bodyPr tIns="0" bIns="0">
              <a:spAutoFit/>
            </a:bodyPr>
            <a:lstStyle/>
            <a:p>
              <a:pPr>
                <a:spcBef>
                  <a:spcPct val="50000"/>
                </a:spcBef>
              </a:pPr>
              <a:r>
                <a:rPr lang="en-US" altLang="zh-CN" sz="2000">
                  <a:solidFill>
                    <a:srgbClr val="000066"/>
                  </a:solidFill>
                  <a:latin typeface="宋体" charset="-122"/>
                  <a:sym typeface="Symbol" pitchFamily="18" charset="2"/>
                </a:rPr>
                <a:t></a:t>
              </a:r>
            </a:p>
          </p:txBody>
        </p:sp>
        <p:sp>
          <p:nvSpPr>
            <p:cNvPr id="198688" name="Text Box 32"/>
            <p:cNvSpPr txBox="1">
              <a:spLocks noChangeArrowheads="1"/>
            </p:cNvSpPr>
            <p:nvPr/>
          </p:nvSpPr>
          <p:spPr bwMode="auto">
            <a:xfrm>
              <a:off x="4827" y="2718"/>
              <a:ext cx="240" cy="192"/>
            </a:xfrm>
            <a:prstGeom prst="rect">
              <a:avLst/>
            </a:prstGeom>
            <a:noFill/>
            <a:ln w="9525">
              <a:noFill/>
              <a:miter lim="800000"/>
              <a:headEnd/>
              <a:tailEnd/>
            </a:ln>
            <a:effectLst/>
          </p:spPr>
          <p:txBody>
            <a:bodyPr tIns="0" bIns="0">
              <a:spAutoFit/>
            </a:bodyPr>
            <a:lstStyle/>
            <a:p>
              <a:pPr>
                <a:spcBef>
                  <a:spcPct val="50000"/>
                </a:spcBef>
              </a:pPr>
              <a:r>
                <a:rPr lang="en-US" altLang="zh-CN" sz="2000">
                  <a:solidFill>
                    <a:srgbClr val="000066"/>
                  </a:solidFill>
                  <a:latin typeface="宋体" charset="-122"/>
                  <a:sym typeface="Symbol" pitchFamily="18" charset="2"/>
                </a:rPr>
                <a:t></a:t>
              </a:r>
            </a:p>
          </p:txBody>
        </p:sp>
        <p:sp>
          <p:nvSpPr>
            <p:cNvPr id="198689" name="Text Box 33"/>
            <p:cNvSpPr txBox="1">
              <a:spLocks noChangeArrowheads="1"/>
            </p:cNvSpPr>
            <p:nvPr/>
          </p:nvSpPr>
          <p:spPr bwMode="auto">
            <a:xfrm>
              <a:off x="3723" y="2688"/>
              <a:ext cx="240" cy="192"/>
            </a:xfrm>
            <a:prstGeom prst="rect">
              <a:avLst/>
            </a:prstGeom>
            <a:noFill/>
            <a:ln w="9525">
              <a:noFill/>
              <a:miter lim="800000"/>
              <a:headEnd/>
              <a:tailEnd/>
            </a:ln>
            <a:effectLst/>
          </p:spPr>
          <p:txBody>
            <a:bodyPr tIns="0" bIns="0">
              <a:spAutoFit/>
            </a:bodyPr>
            <a:lstStyle/>
            <a:p>
              <a:pPr>
                <a:spcBef>
                  <a:spcPct val="50000"/>
                </a:spcBef>
              </a:pPr>
              <a:r>
                <a:rPr lang="en-US" altLang="zh-CN" sz="2000">
                  <a:solidFill>
                    <a:srgbClr val="000066"/>
                  </a:solidFill>
                  <a:latin typeface="宋体" charset="-122"/>
                  <a:sym typeface="Symbol" pitchFamily="18" charset="2"/>
                </a:rPr>
                <a:t></a:t>
              </a:r>
            </a:p>
          </p:txBody>
        </p:sp>
        <p:sp>
          <p:nvSpPr>
            <p:cNvPr id="198690" name="Text Box 34"/>
            <p:cNvSpPr txBox="1">
              <a:spLocks noChangeArrowheads="1"/>
            </p:cNvSpPr>
            <p:nvPr/>
          </p:nvSpPr>
          <p:spPr bwMode="auto">
            <a:xfrm>
              <a:off x="1947" y="1680"/>
              <a:ext cx="240" cy="192"/>
            </a:xfrm>
            <a:prstGeom prst="rect">
              <a:avLst/>
            </a:prstGeom>
            <a:noFill/>
            <a:ln w="9525">
              <a:noFill/>
              <a:miter lim="800000"/>
              <a:headEnd/>
              <a:tailEnd/>
            </a:ln>
            <a:effectLst/>
          </p:spPr>
          <p:txBody>
            <a:bodyPr tIns="0" bIns="0">
              <a:spAutoFit/>
            </a:bodyPr>
            <a:lstStyle/>
            <a:p>
              <a:pPr>
                <a:spcBef>
                  <a:spcPct val="50000"/>
                </a:spcBef>
              </a:pPr>
              <a:r>
                <a:rPr lang="en-US" altLang="zh-CN" sz="2000">
                  <a:solidFill>
                    <a:srgbClr val="000066"/>
                  </a:solidFill>
                  <a:latin typeface="宋体" charset="-122"/>
                  <a:sym typeface="Symbol" pitchFamily="18" charset="2"/>
                </a:rPr>
                <a:t></a:t>
              </a:r>
            </a:p>
          </p:txBody>
        </p:sp>
        <p:sp>
          <p:nvSpPr>
            <p:cNvPr id="198691" name="Text Box 35"/>
            <p:cNvSpPr txBox="1">
              <a:spLocks noChangeArrowheads="1"/>
            </p:cNvSpPr>
            <p:nvPr/>
          </p:nvSpPr>
          <p:spPr bwMode="auto">
            <a:xfrm>
              <a:off x="192" y="1680"/>
              <a:ext cx="480" cy="173"/>
            </a:xfrm>
            <a:prstGeom prst="rect">
              <a:avLst/>
            </a:prstGeom>
            <a:noFill/>
            <a:ln w="9525">
              <a:noFill/>
              <a:miter lim="800000"/>
              <a:headEnd/>
              <a:tailEnd/>
            </a:ln>
            <a:effectLst/>
          </p:spPr>
          <p:txBody>
            <a:bodyPr tIns="0" bIns="0">
              <a:spAutoFit/>
            </a:bodyPr>
            <a:lstStyle/>
            <a:p>
              <a:pPr algn="ctr">
                <a:spcBef>
                  <a:spcPct val="50000"/>
                </a:spcBef>
              </a:pPr>
              <a:r>
                <a:rPr lang="en-US" altLang="zh-CN" sz="1800"/>
                <a:t>C</a:t>
              </a:r>
              <a:r>
                <a:rPr lang="en-US" altLang="zh-CN" sz="1800" baseline="-25000"/>
                <a:t>n-2</a:t>
              </a:r>
            </a:p>
          </p:txBody>
        </p:sp>
        <p:sp>
          <p:nvSpPr>
            <p:cNvPr id="198692" name="Line 36"/>
            <p:cNvSpPr>
              <a:spLocks noChangeShapeType="1"/>
            </p:cNvSpPr>
            <p:nvPr/>
          </p:nvSpPr>
          <p:spPr bwMode="auto">
            <a:xfrm>
              <a:off x="576" y="1776"/>
              <a:ext cx="384" cy="0"/>
            </a:xfrm>
            <a:prstGeom prst="line">
              <a:avLst/>
            </a:prstGeom>
            <a:noFill/>
            <a:ln w="9525">
              <a:solidFill>
                <a:schemeClr val="tx1"/>
              </a:solidFill>
              <a:round/>
              <a:headEnd/>
              <a:tailEnd type="triangle" w="med" len="med"/>
            </a:ln>
            <a:effectLst/>
          </p:spPr>
          <p:txBody>
            <a:bodyPr/>
            <a:lstStyle/>
            <a:p>
              <a:endParaRPr lang="zh-CN" altLang="en-US"/>
            </a:p>
          </p:txBody>
        </p:sp>
        <p:sp>
          <p:nvSpPr>
            <p:cNvPr id="198693" name="Line 37"/>
            <p:cNvSpPr>
              <a:spLocks noChangeShapeType="1"/>
            </p:cNvSpPr>
            <p:nvPr/>
          </p:nvSpPr>
          <p:spPr bwMode="auto">
            <a:xfrm>
              <a:off x="1008" y="2784"/>
              <a:ext cx="528" cy="0"/>
            </a:xfrm>
            <a:prstGeom prst="line">
              <a:avLst/>
            </a:prstGeom>
            <a:noFill/>
            <a:ln w="9525">
              <a:solidFill>
                <a:schemeClr val="tx1"/>
              </a:solidFill>
              <a:round/>
              <a:headEnd/>
              <a:tailEnd/>
            </a:ln>
            <a:effectLst/>
          </p:spPr>
          <p:txBody>
            <a:bodyPr/>
            <a:lstStyle/>
            <a:p>
              <a:endParaRPr lang="zh-CN" altLang="en-US"/>
            </a:p>
          </p:txBody>
        </p:sp>
        <p:sp>
          <p:nvSpPr>
            <p:cNvPr id="198694" name="Line 38"/>
            <p:cNvSpPr>
              <a:spLocks noChangeShapeType="1"/>
            </p:cNvSpPr>
            <p:nvPr/>
          </p:nvSpPr>
          <p:spPr bwMode="auto">
            <a:xfrm flipV="1">
              <a:off x="1536" y="1776"/>
              <a:ext cx="0" cy="1008"/>
            </a:xfrm>
            <a:prstGeom prst="line">
              <a:avLst/>
            </a:prstGeom>
            <a:noFill/>
            <a:ln w="9525">
              <a:solidFill>
                <a:schemeClr val="tx1"/>
              </a:solidFill>
              <a:round/>
              <a:headEnd/>
              <a:tailEnd/>
            </a:ln>
            <a:effectLst/>
          </p:spPr>
          <p:txBody>
            <a:bodyPr/>
            <a:lstStyle/>
            <a:p>
              <a:endParaRPr lang="zh-CN" altLang="en-US"/>
            </a:p>
          </p:txBody>
        </p:sp>
        <p:sp>
          <p:nvSpPr>
            <p:cNvPr id="198695" name="Line 39"/>
            <p:cNvSpPr>
              <a:spLocks noChangeShapeType="1"/>
            </p:cNvSpPr>
            <p:nvPr/>
          </p:nvSpPr>
          <p:spPr bwMode="auto">
            <a:xfrm>
              <a:off x="1536" y="1776"/>
              <a:ext cx="480" cy="0"/>
            </a:xfrm>
            <a:prstGeom prst="line">
              <a:avLst/>
            </a:prstGeom>
            <a:noFill/>
            <a:ln w="9525">
              <a:solidFill>
                <a:schemeClr val="tx1"/>
              </a:solidFill>
              <a:round/>
              <a:headEnd/>
              <a:tailEnd type="triangle" w="med" len="med"/>
            </a:ln>
            <a:effectLst/>
          </p:spPr>
          <p:txBody>
            <a:bodyPr/>
            <a:lstStyle/>
            <a:p>
              <a:endParaRPr lang="zh-CN" altLang="en-US"/>
            </a:p>
          </p:txBody>
        </p:sp>
        <p:sp>
          <p:nvSpPr>
            <p:cNvPr id="198696" name="Text Box 40"/>
            <p:cNvSpPr txBox="1">
              <a:spLocks noChangeArrowheads="1"/>
            </p:cNvSpPr>
            <p:nvPr/>
          </p:nvSpPr>
          <p:spPr bwMode="auto">
            <a:xfrm>
              <a:off x="2976" y="2640"/>
              <a:ext cx="576" cy="294"/>
            </a:xfrm>
            <a:prstGeom prst="rect">
              <a:avLst/>
            </a:prstGeom>
            <a:noFill/>
            <a:ln w="9525">
              <a:solidFill>
                <a:schemeClr val="tx1"/>
              </a:solidFill>
              <a:miter lim="800000"/>
              <a:headEnd/>
              <a:tailEnd/>
            </a:ln>
            <a:effectLst/>
          </p:spPr>
          <p:txBody>
            <a:bodyPr>
              <a:spAutoFit/>
            </a:bodyPr>
            <a:lstStyle/>
            <a:p>
              <a:pPr>
                <a:spcBef>
                  <a:spcPct val="50000"/>
                </a:spcBef>
              </a:pPr>
              <a:r>
                <a:rPr lang="en-US" altLang="zh-CN" sz="2000"/>
                <a:t>C</a:t>
              </a:r>
              <a:r>
                <a:rPr lang="en-US" altLang="zh-CN" sz="2000" baseline="-25000"/>
                <a:t>n   </a:t>
              </a:r>
              <a:r>
                <a:rPr lang="zh-CN" altLang="en-US">
                  <a:cs typeface="Times New Roman" pitchFamily="18" charset="0"/>
                </a:rPr>
                <a:t>￠</a:t>
              </a:r>
            </a:p>
          </p:txBody>
        </p:sp>
        <p:sp>
          <p:nvSpPr>
            <p:cNvPr id="198698" name="Line 42"/>
            <p:cNvSpPr>
              <a:spLocks noChangeShapeType="1"/>
            </p:cNvSpPr>
            <p:nvPr/>
          </p:nvSpPr>
          <p:spPr bwMode="auto">
            <a:xfrm>
              <a:off x="3216" y="2640"/>
              <a:ext cx="0" cy="295"/>
            </a:xfrm>
            <a:prstGeom prst="line">
              <a:avLst/>
            </a:prstGeom>
            <a:noFill/>
            <a:ln w="9525">
              <a:solidFill>
                <a:schemeClr val="tx1"/>
              </a:solidFill>
              <a:round/>
              <a:headEnd/>
              <a:tailEnd/>
            </a:ln>
            <a:effectLst/>
          </p:spPr>
          <p:txBody>
            <a:bodyPr/>
            <a:lstStyle/>
            <a:p>
              <a:endParaRPr lang="zh-CN" altLang="en-US"/>
            </a:p>
          </p:txBody>
        </p:sp>
        <p:sp>
          <p:nvSpPr>
            <p:cNvPr id="198699" name="Line 43"/>
            <p:cNvSpPr>
              <a:spLocks noChangeShapeType="1"/>
            </p:cNvSpPr>
            <p:nvPr/>
          </p:nvSpPr>
          <p:spPr bwMode="auto">
            <a:xfrm>
              <a:off x="3552" y="2784"/>
              <a:ext cx="240" cy="0"/>
            </a:xfrm>
            <a:prstGeom prst="line">
              <a:avLst/>
            </a:prstGeom>
            <a:noFill/>
            <a:ln w="9525">
              <a:solidFill>
                <a:schemeClr val="tx1"/>
              </a:solidFill>
              <a:round/>
              <a:headEnd/>
              <a:tailEnd type="triangle" w="med" len="med"/>
            </a:ln>
            <a:effectLst/>
          </p:spPr>
          <p:txBody>
            <a:bodyPr/>
            <a:lstStyle/>
            <a:p>
              <a:endParaRPr lang="zh-CN" altLang="en-US"/>
            </a:p>
          </p:txBody>
        </p:sp>
        <p:sp>
          <p:nvSpPr>
            <p:cNvPr id="198700" name="Text Box 44"/>
            <p:cNvSpPr txBox="1">
              <a:spLocks noChangeArrowheads="1"/>
            </p:cNvSpPr>
            <p:nvPr/>
          </p:nvSpPr>
          <p:spPr bwMode="auto">
            <a:xfrm>
              <a:off x="4224" y="2715"/>
              <a:ext cx="480" cy="173"/>
            </a:xfrm>
            <a:prstGeom prst="rect">
              <a:avLst/>
            </a:prstGeom>
            <a:noFill/>
            <a:ln w="9525">
              <a:noFill/>
              <a:miter lim="800000"/>
              <a:headEnd/>
              <a:tailEnd/>
            </a:ln>
            <a:effectLst/>
          </p:spPr>
          <p:txBody>
            <a:bodyPr tIns="0" bIns="0">
              <a:spAutoFit/>
            </a:bodyPr>
            <a:lstStyle/>
            <a:p>
              <a:pPr algn="ctr">
                <a:spcBef>
                  <a:spcPct val="50000"/>
                </a:spcBef>
              </a:pPr>
              <a:r>
                <a:rPr lang="en-US" altLang="zh-CN" sz="1800"/>
                <a:t>C</a:t>
              </a:r>
              <a:r>
                <a:rPr lang="en-US" altLang="zh-CN" sz="1800" baseline="-25000"/>
                <a:t>n-2</a:t>
              </a:r>
            </a:p>
          </p:txBody>
        </p:sp>
        <p:sp>
          <p:nvSpPr>
            <p:cNvPr id="198701" name="Line 45"/>
            <p:cNvSpPr>
              <a:spLocks noChangeShapeType="1"/>
            </p:cNvSpPr>
            <p:nvPr/>
          </p:nvSpPr>
          <p:spPr bwMode="auto">
            <a:xfrm>
              <a:off x="4704" y="2814"/>
              <a:ext cx="192" cy="0"/>
            </a:xfrm>
            <a:prstGeom prst="line">
              <a:avLst/>
            </a:prstGeom>
            <a:noFill/>
            <a:ln w="9525">
              <a:solidFill>
                <a:schemeClr val="tx1"/>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mtClean="0"/>
              <a:t>分组密码的工作模式</a:t>
            </a:r>
          </a:p>
        </p:txBody>
      </p:sp>
      <p:sp>
        <p:nvSpPr>
          <p:cNvPr id="53251" name="Rectangle 3"/>
          <p:cNvSpPr>
            <a:spLocks noGrp="1" noChangeArrowheads="1"/>
          </p:cNvSpPr>
          <p:nvPr>
            <p:ph idx="1"/>
          </p:nvPr>
        </p:nvSpPr>
        <p:spPr>
          <a:xfrm>
            <a:off x="762000" y="1600200"/>
            <a:ext cx="7467600" cy="2209800"/>
          </a:xfrm>
        </p:spPr>
        <p:txBody>
          <a:bodyPr/>
          <a:lstStyle/>
          <a:p>
            <a:pPr eaLnBrk="1" hangingPunct="1"/>
            <a:r>
              <a:rPr lang="zh-CN" altLang="en-US" smtClean="0">
                <a:latin typeface="楷体_GB2312" pitchFamily="49" charset="-122"/>
              </a:rPr>
              <a:t>小结</a:t>
            </a:r>
          </a:p>
          <a:p>
            <a:pPr lvl="1" eaLnBrk="1" hangingPunct="1"/>
            <a:r>
              <a:rPr lang="zh-CN" altLang="en-US" smtClean="0">
                <a:solidFill>
                  <a:srgbClr val="000099"/>
                </a:solidFill>
              </a:rPr>
              <a:t>密码模式不会损坏算法本身的安全性，</a:t>
            </a:r>
          </a:p>
          <a:p>
            <a:pPr lvl="1" eaLnBrk="1" hangingPunct="1"/>
            <a:r>
              <a:rPr lang="zh-CN" altLang="en-US" smtClean="0">
                <a:solidFill>
                  <a:srgbClr val="000099"/>
                </a:solidFill>
              </a:rPr>
              <a:t>但对算法的</a:t>
            </a:r>
            <a:r>
              <a:rPr lang="zh-CN" altLang="en-US" smtClean="0">
                <a:solidFill>
                  <a:srgbClr val="FF0000"/>
                </a:solidFill>
              </a:rPr>
              <a:t>效率</a:t>
            </a:r>
            <a:r>
              <a:rPr lang="zh-CN" altLang="en-US" smtClean="0">
                <a:solidFill>
                  <a:srgbClr val="000099"/>
                </a:solidFill>
              </a:rPr>
              <a:t>、</a:t>
            </a:r>
            <a:r>
              <a:rPr lang="zh-CN" altLang="en-US" smtClean="0">
                <a:solidFill>
                  <a:srgbClr val="FF0000"/>
                </a:solidFill>
              </a:rPr>
              <a:t>容错性</a:t>
            </a:r>
            <a:r>
              <a:rPr lang="zh-CN" altLang="en-US" smtClean="0">
                <a:solidFill>
                  <a:srgbClr val="000099"/>
                </a:solidFill>
              </a:rPr>
              <a:t>等方面有一定影响</a:t>
            </a:r>
          </a:p>
        </p:txBody>
      </p:sp>
    </p:spTree>
  </p:cSld>
  <p:clrMapOvr>
    <a:masterClrMapping/>
  </p:clrMapOvr>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dirty="0" smtClean="0"/>
              <a:t>习题</a:t>
            </a:r>
          </a:p>
        </p:txBody>
      </p:sp>
      <p:sp>
        <p:nvSpPr>
          <p:cNvPr id="53251" name="Rectangle 3"/>
          <p:cNvSpPr>
            <a:spLocks noGrp="1" noChangeArrowheads="1"/>
          </p:cNvSpPr>
          <p:nvPr>
            <p:ph idx="1"/>
          </p:nvPr>
        </p:nvSpPr>
        <p:spPr>
          <a:xfrm>
            <a:off x="762000" y="1600200"/>
            <a:ext cx="7467600" cy="4114816"/>
          </a:xfrm>
        </p:spPr>
        <p:txBody>
          <a:bodyPr>
            <a:normAutofit/>
          </a:bodyPr>
          <a:lstStyle/>
          <a:p>
            <a:pPr eaLnBrk="1" hangingPunct="1"/>
            <a:r>
              <a:rPr lang="en-US" altLang="zh-CN" dirty="0" smtClean="0">
                <a:latin typeface="楷体_GB2312" pitchFamily="49" charset="-122"/>
              </a:rPr>
              <a:t>1.</a:t>
            </a:r>
            <a:r>
              <a:rPr lang="zh-CN" altLang="en-US" dirty="0" smtClean="0">
                <a:latin typeface="楷体_GB2312" pitchFamily="49" charset="-122"/>
              </a:rPr>
              <a:t>使用算法</a:t>
            </a:r>
            <a:r>
              <a:rPr lang="en-US" altLang="zh-CN" dirty="0" smtClean="0">
                <a:latin typeface="楷体_GB2312" pitchFamily="49" charset="-122"/>
              </a:rPr>
              <a:t>3.1</a:t>
            </a:r>
            <a:r>
              <a:rPr lang="zh-CN" altLang="en-US" dirty="0" smtClean="0">
                <a:latin typeface="楷体_GB2312" pitchFamily="49" charset="-122"/>
              </a:rPr>
              <a:t>和例</a:t>
            </a:r>
            <a:r>
              <a:rPr lang="en-US" altLang="zh-CN" dirty="0" smtClean="0">
                <a:latin typeface="楷体_GB2312" pitchFamily="49" charset="-122"/>
              </a:rPr>
              <a:t>3.1</a:t>
            </a:r>
            <a:r>
              <a:rPr lang="zh-CN" altLang="en-US" dirty="0" smtClean="0">
                <a:latin typeface="楷体_GB2312" pitchFamily="49" charset="-122"/>
              </a:rPr>
              <a:t>中的密钥分别对</a:t>
            </a:r>
            <a:r>
              <a:rPr lang="en-US" altLang="zh-CN" dirty="0" smtClean="0">
                <a:latin typeface="楷体_GB2312" pitchFamily="49" charset="-122"/>
              </a:rPr>
              <a:t>0000000000000000</a:t>
            </a:r>
            <a:r>
              <a:rPr lang="zh-CN" altLang="en-US" dirty="0" smtClean="0">
                <a:latin typeface="楷体_GB2312" pitchFamily="49" charset="-122"/>
              </a:rPr>
              <a:t>和</a:t>
            </a:r>
            <a:r>
              <a:rPr lang="en-US" altLang="zh-CN" dirty="0" smtClean="0">
                <a:latin typeface="楷体_GB2312" pitchFamily="49" charset="-122"/>
              </a:rPr>
              <a:t>0001000000000000</a:t>
            </a:r>
            <a:r>
              <a:rPr lang="zh-CN" altLang="en-US" dirty="0" smtClean="0">
                <a:latin typeface="楷体_GB2312" pitchFamily="49" charset="-122"/>
              </a:rPr>
              <a:t>进行加密并进行比较。</a:t>
            </a:r>
            <a:endParaRPr lang="en-US" altLang="zh-CN" dirty="0" smtClean="0">
              <a:latin typeface="楷体_GB2312" pitchFamily="49" charset="-122"/>
            </a:endParaRPr>
          </a:p>
          <a:p>
            <a:pPr eaLnBrk="1" hangingPunct="1"/>
            <a:r>
              <a:rPr lang="en-US" altLang="zh-CN" dirty="0" smtClean="0">
                <a:latin typeface="楷体_GB2312" pitchFamily="49" charset="-122"/>
              </a:rPr>
              <a:t>2.</a:t>
            </a:r>
            <a:r>
              <a:rPr lang="zh-CN" altLang="en-US" dirty="0" smtClean="0">
                <a:latin typeface="楷体_GB2312" pitchFamily="49" charset="-122"/>
              </a:rPr>
              <a:t>证明</a:t>
            </a:r>
            <a:r>
              <a:rPr lang="en-US" altLang="zh-CN" dirty="0" smtClean="0">
                <a:latin typeface="楷体_GB2312" pitchFamily="49" charset="-122"/>
              </a:rPr>
              <a:t>DES</a:t>
            </a:r>
            <a:r>
              <a:rPr lang="zh-CN" altLang="en-US" dirty="0" smtClean="0">
                <a:latin typeface="楷体_GB2312" pitchFamily="49" charset="-122"/>
              </a:rPr>
              <a:t>的解密算法相当于对密文使用加密算法，但密钥编排方案要逆序使用。</a:t>
            </a:r>
            <a:endParaRPr lang="en-US" altLang="zh-CN" dirty="0" smtClean="0">
              <a:latin typeface="楷体_GB2312" pitchFamily="49" charset="-122"/>
            </a:endParaRPr>
          </a:p>
          <a:p>
            <a:pPr eaLnBrk="1" hangingPunct="1"/>
            <a:r>
              <a:rPr lang="en-US" altLang="zh-CN" dirty="0" smtClean="0">
                <a:latin typeface="楷体_GB2312" pitchFamily="49" charset="-122"/>
              </a:rPr>
              <a:t>3.</a:t>
            </a:r>
            <a:r>
              <a:rPr lang="zh-CN" altLang="en-US" dirty="0" smtClean="0">
                <a:latin typeface="楷体_GB2312" pitchFamily="49" charset="-122"/>
              </a:rPr>
              <a:t>书后习题：</a:t>
            </a:r>
            <a:r>
              <a:rPr lang="en-US" altLang="zh-CN" dirty="0" smtClean="0">
                <a:latin typeface="楷体_GB2312" pitchFamily="49" charset="-122"/>
              </a:rPr>
              <a:t>3.1  3.3  3.9</a:t>
            </a:r>
            <a:endParaRPr lang="zh-CN" altLang="en-US" dirty="0" smtClean="0">
              <a:latin typeface="楷体_GB2312" pitchFamily="49"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现代分组密码设计原理</a:t>
            </a:r>
            <a:endParaRPr lang="zh-CN" altLang="en-US"/>
          </a:p>
        </p:txBody>
      </p:sp>
      <p:sp>
        <p:nvSpPr>
          <p:cNvPr id="3" name="内容占位符 2"/>
          <p:cNvSpPr>
            <a:spLocks noGrp="1"/>
          </p:cNvSpPr>
          <p:nvPr>
            <p:ph idx="1"/>
          </p:nvPr>
        </p:nvSpPr>
        <p:spPr>
          <a:xfrm>
            <a:off x="539552" y="1814490"/>
            <a:ext cx="8329642" cy="4422822"/>
          </a:xfrm>
        </p:spPr>
        <p:txBody>
          <a:bodyPr>
            <a:normAutofit/>
          </a:bodyPr>
          <a:lstStyle/>
          <a:p>
            <a:r>
              <a:rPr lang="zh-CN" altLang="en-US" dirty="0" smtClean="0"/>
              <a:t>基本变换手段</a:t>
            </a:r>
            <a:r>
              <a:rPr lang="en-US" altLang="zh-CN" dirty="0" smtClean="0"/>
              <a:t>——</a:t>
            </a:r>
            <a:r>
              <a:rPr lang="zh-CN" altLang="en-US" dirty="0" smtClean="0"/>
              <a:t>代换和置换</a:t>
            </a:r>
            <a:endParaRPr lang="en-US" altLang="zh-CN" dirty="0" smtClean="0"/>
          </a:p>
          <a:p>
            <a:r>
              <a:rPr lang="zh-CN" altLang="en-US" dirty="0" smtClean="0"/>
              <a:t>迭代密码方案</a:t>
            </a:r>
            <a:endParaRPr lang="en-US" altLang="zh-CN" dirty="0" smtClean="0"/>
          </a:p>
          <a:p>
            <a:r>
              <a:rPr lang="en-US" altLang="zh-CN" dirty="0" smtClean="0"/>
              <a:t> </a:t>
            </a:r>
            <a:r>
              <a:rPr lang="zh-CN" altLang="en-US" dirty="0" smtClean="0"/>
              <a:t>原则</a:t>
            </a:r>
            <a:r>
              <a:rPr lang="en-US" altLang="zh-CN" dirty="0" smtClean="0"/>
              <a:t> </a:t>
            </a:r>
            <a:r>
              <a:rPr lang="zh-CN" altLang="en-US" dirty="0" smtClean="0"/>
              <a:t>：实现性能和安全性</a:t>
            </a:r>
            <a:endParaRPr lang="en-US" altLang="zh-CN" dirty="0" smtClean="0"/>
          </a:p>
          <a:p>
            <a:pPr>
              <a:buNone/>
            </a:pPr>
            <a:r>
              <a:rPr lang="zh-CN" altLang="en-US" dirty="0" smtClean="0"/>
              <a:t>     安全性：混乱（</a:t>
            </a:r>
            <a:r>
              <a:rPr lang="en-US" altLang="zh-CN" dirty="0" smtClean="0"/>
              <a:t>Confusion</a:t>
            </a:r>
            <a:r>
              <a:rPr lang="zh-CN" altLang="en-US" dirty="0" smtClean="0"/>
              <a:t>）和扩散（</a:t>
            </a:r>
            <a:r>
              <a:rPr lang="en-US" altLang="zh-CN" dirty="0" smtClean="0"/>
              <a:t>Diffusion</a:t>
            </a:r>
            <a:r>
              <a:rPr lang="zh-CN" altLang="en-US" dirty="0" smtClean="0"/>
              <a:t>）</a:t>
            </a:r>
            <a:endParaRPr lang="en-US" altLang="zh-CN" dirty="0" smtClean="0"/>
          </a:p>
          <a:p>
            <a:pPr>
              <a:buNone/>
            </a:pPr>
            <a:r>
              <a:rPr lang="zh-CN" altLang="en-US" dirty="0" smtClean="0"/>
              <a:t>     实现性能：软件，硬件</a:t>
            </a:r>
            <a:r>
              <a:rPr lang="en-US" altLang="zh-CN" dirty="0" smtClean="0"/>
              <a:t>  </a:t>
            </a:r>
          </a:p>
          <a:p>
            <a:r>
              <a:rPr lang="en-US" altLang="zh-CN" dirty="0" smtClean="0"/>
              <a:t> </a:t>
            </a:r>
            <a:r>
              <a:rPr lang="zh-CN" altLang="en-US" dirty="0" smtClean="0"/>
              <a:t>结构</a:t>
            </a:r>
            <a:r>
              <a:rPr lang="en-US" altLang="zh-CN" dirty="0" smtClean="0"/>
              <a:t>- SPN</a:t>
            </a:r>
            <a:r>
              <a:rPr lang="zh-CN" altLang="en-US" dirty="0" smtClean="0"/>
              <a:t>网络和</a:t>
            </a:r>
            <a:r>
              <a:rPr lang="en-US" altLang="zh-CN" dirty="0" err="1" smtClean="0"/>
              <a:t>Feistel</a:t>
            </a:r>
            <a:r>
              <a:rPr lang="zh-CN" altLang="en-US" dirty="0" smtClean="0"/>
              <a:t>结构</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42852"/>
            <a:ext cx="8229600" cy="1143000"/>
          </a:xfrm>
        </p:spPr>
        <p:txBody>
          <a:bodyPr/>
          <a:lstStyle/>
          <a:p>
            <a:r>
              <a:rPr lang="zh-CN" altLang="en-US" dirty="0" smtClean="0"/>
              <a:t>线性密码分析</a:t>
            </a:r>
            <a:endParaRPr lang="zh-CN" altLang="en-US" dirty="0"/>
          </a:p>
        </p:txBody>
      </p:sp>
      <p:sp>
        <p:nvSpPr>
          <p:cNvPr id="3" name="内容占位符 2"/>
          <p:cNvSpPr>
            <a:spLocks noGrp="1"/>
          </p:cNvSpPr>
          <p:nvPr>
            <p:ph idx="1"/>
          </p:nvPr>
        </p:nvSpPr>
        <p:spPr>
          <a:xfrm>
            <a:off x="500034" y="1214422"/>
            <a:ext cx="8229600" cy="3714776"/>
          </a:xfrm>
        </p:spPr>
        <p:txBody>
          <a:bodyPr/>
          <a:lstStyle/>
          <a:p>
            <a:r>
              <a:rPr lang="zh-CN" altLang="en-US" dirty="0" smtClean="0"/>
              <a:t>线性密码分析，是通过分析</a:t>
            </a:r>
            <a:r>
              <a:rPr lang="en-US" altLang="zh-CN" dirty="0" smtClean="0"/>
              <a:t>S</a:t>
            </a:r>
            <a:r>
              <a:rPr lang="zh-CN" altLang="en-US" dirty="0" smtClean="0"/>
              <a:t>盒的线性特性，从而发现明文比特、密文比特和密钥比特之间可能存在的线性关系，如果</a:t>
            </a:r>
            <a:r>
              <a:rPr lang="en-US" altLang="zh-CN" dirty="0" smtClean="0"/>
              <a:t>S</a:t>
            </a:r>
            <a:r>
              <a:rPr lang="zh-CN" altLang="en-US" dirty="0" smtClean="0"/>
              <a:t>盒设计不当，这种线性关系会以较大的概率存在，称为概率线性关系</a:t>
            </a:r>
            <a:endParaRPr lang="en-US" altLang="zh-CN" dirty="0" smtClean="0"/>
          </a:p>
          <a:p>
            <a:pPr lvl="1"/>
            <a:r>
              <a:rPr lang="zh-CN" altLang="en-US" dirty="0" smtClean="0"/>
              <a:t>一种已知明文攻击方法，已知</a:t>
            </a:r>
            <a:r>
              <a:rPr lang="en-US" altLang="zh-CN" dirty="0" smtClean="0"/>
              <a:t>x</a:t>
            </a:r>
            <a:r>
              <a:rPr lang="zh-CN" altLang="en-US" dirty="0" smtClean="0"/>
              <a:t>和</a:t>
            </a:r>
            <a:r>
              <a:rPr lang="en-US" altLang="zh-CN" dirty="0" smtClean="0"/>
              <a:t>y</a:t>
            </a:r>
            <a:r>
              <a:rPr lang="zh-CN" altLang="en-US" dirty="0" smtClean="0"/>
              <a:t>，确定</a:t>
            </a:r>
            <a:r>
              <a:rPr lang="en-US" altLang="zh-CN" dirty="0" smtClean="0"/>
              <a:t>k</a:t>
            </a:r>
            <a:r>
              <a:rPr lang="zh-CN" altLang="en-US" dirty="0" smtClean="0"/>
              <a:t>或</a:t>
            </a:r>
            <a:r>
              <a:rPr lang="en-US" altLang="zh-CN" dirty="0" smtClean="0"/>
              <a:t>k</a:t>
            </a:r>
            <a:r>
              <a:rPr lang="zh-CN" altLang="en-US" dirty="0" smtClean="0"/>
              <a:t>的部分比特</a:t>
            </a:r>
            <a:endParaRPr lang="en-US" altLang="zh-CN" dirty="0" smtClean="0"/>
          </a:p>
        </p:txBody>
      </p:sp>
      <p:sp>
        <p:nvSpPr>
          <p:cNvPr id="4" name="内容占位符 2"/>
          <p:cNvSpPr txBox="1">
            <a:spLocks/>
          </p:cNvSpPr>
          <p:nvPr/>
        </p:nvSpPr>
        <p:spPr>
          <a:xfrm>
            <a:off x="571472" y="4714884"/>
            <a:ext cx="8358246" cy="1285884"/>
          </a:xfrm>
          <a:prstGeom prst="rect">
            <a:avLst/>
          </a:prstGeom>
        </p:spPr>
        <p:txBody>
          <a:bodyPr vert="horz" rtlCol="0">
            <a:noAutofit/>
          </a:bodyPr>
          <a:lstStyle/>
          <a:p>
            <a:pPr marL="342900" lvl="0" indent="-342900">
              <a:spcBef>
                <a:spcPct val="20000"/>
              </a:spcBef>
              <a:buClr>
                <a:schemeClr val="accent1"/>
              </a:buClr>
              <a:buSzPct val="50000"/>
              <a:buFont typeface="Wingdings 2"/>
              <a:buChar cha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Mitsuru Matsui, Linear </a:t>
            </a:r>
            <a:r>
              <a:rPr kumimoji="0" lang="en-US" altLang="zh-CN" sz="28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Cryptoanalysis</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Method for DES Cipher,</a:t>
            </a:r>
            <a:r>
              <a:rPr kumimoji="0" lang="en-US" altLang="zh-CN" sz="28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Advances in Cryptology-Eurocrypt’93,</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LNCS 765, pp 386-397, Springer-Verlag,1994</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线性密码分析</a:t>
            </a:r>
            <a:endParaRPr lang="zh-CN" altLang="en-US"/>
          </a:p>
        </p:txBody>
      </p:sp>
      <p:sp>
        <p:nvSpPr>
          <p:cNvPr id="3" name="内容占位符 2"/>
          <p:cNvSpPr>
            <a:spLocks noGrp="1"/>
          </p:cNvSpPr>
          <p:nvPr>
            <p:ph idx="1"/>
          </p:nvPr>
        </p:nvSpPr>
        <p:spPr>
          <a:xfrm>
            <a:off x="457200" y="1600200"/>
            <a:ext cx="7859216" cy="4525963"/>
          </a:xfrm>
        </p:spPr>
        <p:txBody>
          <a:bodyPr>
            <a:normAutofit/>
          </a:bodyPr>
          <a:lstStyle/>
          <a:p>
            <a:r>
              <a:rPr lang="en-US" altLang="zh-CN" smtClean="0"/>
              <a:t>S</a:t>
            </a:r>
            <a:r>
              <a:rPr lang="zh-CN" altLang="en-US" smtClean="0"/>
              <a:t>盒的选择对</a:t>
            </a:r>
            <a:r>
              <a:rPr lang="en-US" altLang="zh-CN" smtClean="0"/>
              <a:t>SPN</a:t>
            </a:r>
            <a:r>
              <a:rPr lang="zh-CN" altLang="en-US" smtClean="0"/>
              <a:t>的安全性影响巨大</a:t>
            </a:r>
            <a:endParaRPr lang="en-US" altLang="zh-CN" smtClean="0"/>
          </a:p>
          <a:p>
            <a:pPr lvl="1"/>
            <a:r>
              <a:rPr lang="zh-CN" altLang="en-US" smtClean="0"/>
              <a:t>假设一个</a:t>
            </a:r>
            <a:r>
              <a:rPr lang="en-US" altLang="zh-CN" smtClean="0"/>
              <a:t>S</a:t>
            </a:r>
            <a:r>
              <a:rPr lang="zh-CN" altLang="en-US" smtClean="0"/>
              <a:t>盒按如下规则设计</a:t>
            </a:r>
            <a:endParaRPr lang="en-US" altLang="zh-CN" smtClean="0"/>
          </a:p>
          <a:p>
            <a:endParaRPr lang="en-US" altLang="zh-CN" smtClean="0"/>
          </a:p>
          <a:p>
            <a:endParaRPr lang="en-US" altLang="zh-CN" smtClean="0"/>
          </a:p>
          <a:p>
            <a:pPr lvl="1"/>
            <a:r>
              <a:rPr lang="zh-CN" altLang="en-US" smtClean="0"/>
              <a:t>可以发现其实是将输入进行了循环左移</a:t>
            </a:r>
            <a:endParaRPr lang="en-US" altLang="zh-CN" smtClean="0"/>
          </a:p>
          <a:p>
            <a:pPr lvl="1"/>
            <a:endParaRPr lang="en-US" altLang="zh-CN" smtClean="0"/>
          </a:p>
          <a:p>
            <a:pPr lvl="1"/>
            <a:endParaRPr lang="en-US" altLang="zh-CN" smtClean="0"/>
          </a:p>
          <a:p>
            <a:pPr lvl="1"/>
            <a:r>
              <a:rPr lang="zh-CN" altLang="en-US" smtClean="0"/>
              <a:t>这种输入输出关系是一种</a:t>
            </a:r>
            <a:r>
              <a:rPr lang="en-US" altLang="zh-CN" smtClean="0"/>
              <a:t>”</a:t>
            </a:r>
            <a:r>
              <a:rPr lang="zh-CN" altLang="en-US" smtClean="0"/>
              <a:t>线性关系</a:t>
            </a:r>
            <a:r>
              <a:rPr lang="en-US" altLang="zh-CN" smtClean="0"/>
              <a:t>”</a:t>
            </a:r>
            <a:endParaRPr lang="zh-CN" altLang="en-US"/>
          </a:p>
        </p:txBody>
      </p:sp>
      <p:graphicFrame>
        <p:nvGraphicFramePr>
          <p:cNvPr id="365" name="表格 364"/>
          <p:cNvGraphicFramePr>
            <a:graphicFrameLocks noGrp="1"/>
          </p:cNvGraphicFramePr>
          <p:nvPr/>
        </p:nvGraphicFramePr>
        <p:xfrm>
          <a:off x="683568" y="2708920"/>
          <a:ext cx="7848868" cy="1008112"/>
        </p:xfrm>
        <a:graphic>
          <a:graphicData uri="http://schemas.openxmlformats.org/drawingml/2006/table">
            <a:tbl>
              <a:tblPr firstRow="1" bandRow="1">
                <a:tableStyleId>{5C22544A-7EE6-4342-B048-85BDC9FD1C3A}</a:tableStyleId>
              </a:tblPr>
              <a:tblGrid>
                <a:gridCol w="740454"/>
                <a:gridCol w="444276"/>
                <a:gridCol w="444276"/>
                <a:gridCol w="444276"/>
                <a:gridCol w="444276"/>
                <a:gridCol w="444276"/>
                <a:gridCol w="444276"/>
                <a:gridCol w="444276"/>
                <a:gridCol w="444276"/>
                <a:gridCol w="444276"/>
                <a:gridCol w="444276"/>
                <a:gridCol w="444276"/>
                <a:gridCol w="444276"/>
                <a:gridCol w="444276"/>
                <a:gridCol w="444276"/>
                <a:gridCol w="444276"/>
                <a:gridCol w="444274"/>
              </a:tblGrid>
              <a:tr h="493017">
                <a:tc>
                  <a:txBody>
                    <a:bodyPr/>
                    <a:lstStyle/>
                    <a:p>
                      <a:r>
                        <a:rPr lang="en-US" altLang="zh-CN" sz="1600" smtClean="0"/>
                        <a:t>z</a:t>
                      </a:r>
                      <a:endParaRPr lang="zh-CN" altLang="en-US" sz="1600"/>
                    </a:p>
                  </a:txBody>
                  <a:tcPr anchor="ctr" anchorCtr="1"/>
                </a:tc>
                <a:tc>
                  <a:txBody>
                    <a:bodyPr/>
                    <a:lstStyle/>
                    <a:p>
                      <a:r>
                        <a:rPr lang="en-US" altLang="zh-CN" sz="1600" smtClean="0"/>
                        <a:t>0</a:t>
                      </a:r>
                      <a:endParaRPr lang="zh-CN" altLang="en-US" sz="1600"/>
                    </a:p>
                  </a:txBody>
                  <a:tcPr anchor="ctr" anchorCtr="1"/>
                </a:tc>
                <a:tc>
                  <a:txBody>
                    <a:bodyPr/>
                    <a:lstStyle/>
                    <a:p>
                      <a:r>
                        <a:rPr lang="en-US" altLang="zh-CN" sz="1600" smtClean="0"/>
                        <a:t>1</a:t>
                      </a:r>
                      <a:endParaRPr lang="zh-CN" altLang="en-US" sz="1600"/>
                    </a:p>
                  </a:txBody>
                  <a:tcPr anchor="ctr" anchorCtr="1"/>
                </a:tc>
                <a:tc>
                  <a:txBody>
                    <a:bodyPr/>
                    <a:lstStyle/>
                    <a:p>
                      <a:r>
                        <a:rPr lang="en-US" altLang="zh-CN" sz="1600" smtClean="0"/>
                        <a:t>2</a:t>
                      </a:r>
                      <a:endParaRPr lang="zh-CN" altLang="en-US" sz="1600"/>
                    </a:p>
                  </a:txBody>
                  <a:tcPr anchor="ctr" anchorCtr="1"/>
                </a:tc>
                <a:tc>
                  <a:txBody>
                    <a:bodyPr/>
                    <a:lstStyle/>
                    <a:p>
                      <a:r>
                        <a:rPr lang="en-US" altLang="zh-CN" sz="1600" smtClean="0"/>
                        <a:t>3</a:t>
                      </a:r>
                      <a:endParaRPr lang="zh-CN" altLang="en-US" sz="1600"/>
                    </a:p>
                  </a:txBody>
                  <a:tcPr anchor="ctr" anchorCtr="1"/>
                </a:tc>
                <a:tc>
                  <a:txBody>
                    <a:bodyPr/>
                    <a:lstStyle/>
                    <a:p>
                      <a:r>
                        <a:rPr lang="en-US" altLang="zh-CN" sz="1600" smtClean="0"/>
                        <a:t>4</a:t>
                      </a:r>
                      <a:endParaRPr lang="zh-CN" altLang="en-US" sz="1600"/>
                    </a:p>
                  </a:txBody>
                  <a:tcPr anchor="ctr" anchorCtr="1"/>
                </a:tc>
                <a:tc>
                  <a:txBody>
                    <a:bodyPr/>
                    <a:lstStyle/>
                    <a:p>
                      <a:r>
                        <a:rPr lang="en-US" altLang="zh-CN" sz="1600" smtClean="0"/>
                        <a:t>5</a:t>
                      </a:r>
                      <a:endParaRPr lang="zh-CN" altLang="en-US" sz="1600"/>
                    </a:p>
                  </a:txBody>
                  <a:tcPr anchor="ctr" anchorCtr="1"/>
                </a:tc>
                <a:tc>
                  <a:txBody>
                    <a:bodyPr/>
                    <a:lstStyle/>
                    <a:p>
                      <a:r>
                        <a:rPr lang="en-US" altLang="zh-CN" sz="1600" smtClean="0"/>
                        <a:t>6</a:t>
                      </a:r>
                      <a:endParaRPr lang="zh-CN" altLang="en-US" sz="1600"/>
                    </a:p>
                  </a:txBody>
                  <a:tcPr anchor="ctr" anchorCtr="1"/>
                </a:tc>
                <a:tc>
                  <a:txBody>
                    <a:bodyPr/>
                    <a:lstStyle/>
                    <a:p>
                      <a:r>
                        <a:rPr lang="en-US" altLang="zh-CN" sz="1600" smtClean="0"/>
                        <a:t>7</a:t>
                      </a:r>
                      <a:endParaRPr lang="zh-CN" altLang="en-US" sz="1600"/>
                    </a:p>
                  </a:txBody>
                  <a:tcPr anchor="ctr" anchorCtr="1"/>
                </a:tc>
                <a:tc>
                  <a:txBody>
                    <a:bodyPr/>
                    <a:lstStyle/>
                    <a:p>
                      <a:r>
                        <a:rPr lang="en-US" altLang="zh-CN" sz="1600" smtClean="0"/>
                        <a:t>8</a:t>
                      </a:r>
                      <a:endParaRPr lang="zh-CN" altLang="en-US" sz="1600"/>
                    </a:p>
                  </a:txBody>
                  <a:tcPr anchor="ctr" anchorCtr="1"/>
                </a:tc>
                <a:tc>
                  <a:txBody>
                    <a:bodyPr/>
                    <a:lstStyle/>
                    <a:p>
                      <a:r>
                        <a:rPr lang="en-US" altLang="zh-CN" sz="1600" smtClean="0"/>
                        <a:t>9</a:t>
                      </a:r>
                      <a:endParaRPr lang="zh-CN" altLang="en-US" sz="1600"/>
                    </a:p>
                  </a:txBody>
                  <a:tcPr anchor="ctr" anchorCtr="1"/>
                </a:tc>
                <a:tc>
                  <a:txBody>
                    <a:bodyPr/>
                    <a:lstStyle/>
                    <a:p>
                      <a:r>
                        <a:rPr lang="en-US" altLang="zh-CN" sz="1600" smtClean="0"/>
                        <a:t>A</a:t>
                      </a:r>
                      <a:endParaRPr lang="zh-CN" altLang="en-US" sz="1600"/>
                    </a:p>
                  </a:txBody>
                  <a:tcPr anchor="ctr" anchorCtr="1"/>
                </a:tc>
                <a:tc>
                  <a:txBody>
                    <a:bodyPr/>
                    <a:lstStyle/>
                    <a:p>
                      <a:r>
                        <a:rPr lang="en-US" altLang="zh-CN" sz="1600" smtClean="0"/>
                        <a:t>B</a:t>
                      </a:r>
                      <a:endParaRPr lang="zh-CN" altLang="en-US" sz="1600"/>
                    </a:p>
                  </a:txBody>
                  <a:tcPr anchor="ctr" anchorCtr="1"/>
                </a:tc>
                <a:tc>
                  <a:txBody>
                    <a:bodyPr/>
                    <a:lstStyle/>
                    <a:p>
                      <a:r>
                        <a:rPr lang="en-US" altLang="zh-CN" sz="1600" smtClean="0"/>
                        <a:t>C</a:t>
                      </a:r>
                      <a:endParaRPr lang="zh-CN" altLang="en-US" sz="1600"/>
                    </a:p>
                  </a:txBody>
                  <a:tcPr anchor="ctr" anchorCtr="1"/>
                </a:tc>
                <a:tc>
                  <a:txBody>
                    <a:bodyPr/>
                    <a:lstStyle/>
                    <a:p>
                      <a:r>
                        <a:rPr lang="en-US" altLang="zh-CN" sz="1600" smtClean="0"/>
                        <a:t>D</a:t>
                      </a:r>
                      <a:endParaRPr lang="zh-CN" altLang="en-US" sz="1600"/>
                    </a:p>
                  </a:txBody>
                  <a:tcPr anchor="ctr" anchorCtr="1"/>
                </a:tc>
                <a:tc>
                  <a:txBody>
                    <a:bodyPr/>
                    <a:lstStyle/>
                    <a:p>
                      <a:r>
                        <a:rPr lang="en-US" altLang="zh-CN" sz="1600" smtClean="0"/>
                        <a:t>E</a:t>
                      </a:r>
                      <a:endParaRPr lang="zh-CN" altLang="en-US" sz="1600"/>
                    </a:p>
                  </a:txBody>
                  <a:tcPr anchor="ctr" anchorCtr="1"/>
                </a:tc>
                <a:tc>
                  <a:txBody>
                    <a:bodyPr/>
                    <a:lstStyle/>
                    <a:p>
                      <a:r>
                        <a:rPr lang="en-US" altLang="zh-CN" sz="1600" smtClean="0"/>
                        <a:t>F</a:t>
                      </a:r>
                      <a:endParaRPr lang="zh-CN" altLang="en-US" sz="1600"/>
                    </a:p>
                  </a:txBody>
                  <a:tcPr anchor="ctr" anchorCtr="1"/>
                </a:tc>
              </a:tr>
              <a:tr h="515095">
                <a:tc>
                  <a:txBody>
                    <a:bodyPr/>
                    <a:lstStyle/>
                    <a:p>
                      <a:r>
                        <a:rPr lang="en-US" altLang="zh-CN" sz="1600" smtClean="0"/>
                        <a:t>π</a:t>
                      </a:r>
                      <a:r>
                        <a:rPr lang="en-US" altLang="zh-CN" sz="1600" baseline="-25000" smtClean="0"/>
                        <a:t>s</a:t>
                      </a:r>
                      <a:r>
                        <a:rPr lang="en-US" altLang="zh-CN" sz="1600" smtClean="0"/>
                        <a:t>(z)</a:t>
                      </a:r>
                      <a:endParaRPr lang="zh-CN" altLang="en-US" sz="1600"/>
                    </a:p>
                  </a:txBody>
                  <a:tcPr anchor="ctr" anchorCtr="1"/>
                </a:tc>
                <a:tc>
                  <a:txBody>
                    <a:bodyPr/>
                    <a:lstStyle/>
                    <a:p>
                      <a:r>
                        <a:rPr lang="en-US" altLang="zh-CN" sz="1600" smtClean="0"/>
                        <a:t>0</a:t>
                      </a:r>
                      <a:endParaRPr lang="zh-CN" altLang="en-US" sz="1600"/>
                    </a:p>
                  </a:txBody>
                  <a:tcPr anchor="ctr" anchorCtr="1"/>
                </a:tc>
                <a:tc>
                  <a:txBody>
                    <a:bodyPr/>
                    <a:lstStyle/>
                    <a:p>
                      <a:r>
                        <a:rPr lang="en-US" altLang="zh-CN" sz="1600" smtClean="0"/>
                        <a:t>2</a:t>
                      </a:r>
                      <a:endParaRPr lang="zh-CN" altLang="en-US" sz="1600"/>
                    </a:p>
                  </a:txBody>
                  <a:tcPr anchor="ctr" anchorCtr="1"/>
                </a:tc>
                <a:tc>
                  <a:txBody>
                    <a:bodyPr/>
                    <a:lstStyle/>
                    <a:p>
                      <a:r>
                        <a:rPr lang="en-US" altLang="zh-CN" sz="1600" smtClean="0"/>
                        <a:t>4</a:t>
                      </a:r>
                      <a:endParaRPr lang="zh-CN" altLang="en-US" sz="1600"/>
                    </a:p>
                  </a:txBody>
                  <a:tcPr anchor="ctr" anchorCtr="1"/>
                </a:tc>
                <a:tc>
                  <a:txBody>
                    <a:bodyPr/>
                    <a:lstStyle/>
                    <a:p>
                      <a:r>
                        <a:rPr lang="en-US" altLang="zh-CN" sz="1600" smtClean="0"/>
                        <a:t>6</a:t>
                      </a:r>
                      <a:endParaRPr lang="zh-CN" altLang="en-US" sz="1600"/>
                    </a:p>
                  </a:txBody>
                  <a:tcPr anchor="ctr" anchorCtr="1"/>
                </a:tc>
                <a:tc>
                  <a:txBody>
                    <a:bodyPr/>
                    <a:lstStyle/>
                    <a:p>
                      <a:r>
                        <a:rPr lang="en-US" altLang="zh-CN" sz="1600" smtClean="0"/>
                        <a:t>8</a:t>
                      </a:r>
                      <a:endParaRPr lang="zh-CN" altLang="en-US" sz="1600"/>
                    </a:p>
                  </a:txBody>
                  <a:tcPr anchor="ctr" anchorCtr="1"/>
                </a:tc>
                <a:tc>
                  <a:txBody>
                    <a:bodyPr/>
                    <a:lstStyle/>
                    <a:p>
                      <a:r>
                        <a:rPr lang="en-US" altLang="zh-CN" sz="1600" smtClean="0"/>
                        <a:t>10</a:t>
                      </a:r>
                      <a:endParaRPr lang="zh-CN" altLang="en-US" sz="1600"/>
                    </a:p>
                  </a:txBody>
                  <a:tcPr anchor="ctr" anchorCtr="1"/>
                </a:tc>
                <a:tc>
                  <a:txBody>
                    <a:bodyPr/>
                    <a:lstStyle/>
                    <a:p>
                      <a:r>
                        <a:rPr lang="en-US" altLang="zh-CN" sz="1600" smtClean="0"/>
                        <a:t>C</a:t>
                      </a:r>
                      <a:endParaRPr lang="zh-CN" altLang="en-US" sz="1600"/>
                    </a:p>
                  </a:txBody>
                  <a:tcPr anchor="ctr" anchorCtr="1"/>
                </a:tc>
                <a:tc>
                  <a:txBody>
                    <a:bodyPr/>
                    <a:lstStyle/>
                    <a:p>
                      <a:r>
                        <a:rPr lang="en-US" altLang="zh-CN" sz="1600" smtClean="0"/>
                        <a:t>E</a:t>
                      </a:r>
                      <a:endParaRPr lang="zh-CN" altLang="en-US" sz="1600"/>
                    </a:p>
                  </a:txBody>
                  <a:tcPr anchor="ctr" anchorCtr="1"/>
                </a:tc>
                <a:tc>
                  <a:txBody>
                    <a:bodyPr/>
                    <a:lstStyle/>
                    <a:p>
                      <a:r>
                        <a:rPr lang="en-US" altLang="zh-CN" sz="1600" smtClean="0"/>
                        <a:t>1</a:t>
                      </a:r>
                      <a:endParaRPr lang="zh-CN" altLang="en-US" sz="1600"/>
                    </a:p>
                  </a:txBody>
                  <a:tcPr anchor="ctr" anchorCtr="1"/>
                </a:tc>
                <a:tc>
                  <a:txBody>
                    <a:bodyPr/>
                    <a:lstStyle/>
                    <a:p>
                      <a:r>
                        <a:rPr lang="en-US" altLang="zh-CN" sz="1600" smtClean="0"/>
                        <a:t>3</a:t>
                      </a:r>
                      <a:endParaRPr lang="zh-CN" altLang="en-US" sz="1600"/>
                    </a:p>
                  </a:txBody>
                  <a:tcPr anchor="ctr" anchorCtr="1"/>
                </a:tc>
                <a:tc>
                  <a:txBody>
                    <a:bodyPr/>
                    <a:lstStyle/>
                    <a:p>
                      <a:r>
                        <a:rPr lang="en-US" altLang="zh-CN" sz="1600" smtClean="0"/>
                        <a:t>5</a:t>
                      </a:r>
                      <a:endParaRPr lang="zh-CN" altLang="en-US" sz="1600"/>
                    </a:p>
                  </a:txBody>
                  <a:tcPr anchor="ctr" anchorCtr="1"/>
                </a:tc>
                <a:tc>
                  <a:txBody>
                    <a:bodyPr/>
                    <a:lstStyle/>
                    <a:p>
                      <a:r>
                        <a:rPr lang="en-US" altLang="zh-CN" sz="1600" smtClean="0"/>
                        <a:t>7</a:t>
                      </a:r>
                      <a:endParaRPr lang="zh-CN" altLang="en-US" sz="1600"/>
                    </a:p>
                  </a:txBody>
                  <a:tcPr anchor="ctr" anchorCtr="1"/>
                </a:tc>
                <a:tc>
                  <a:txBody>
                    <a:bodyPr/>
                    <a:lstStyle/>
                    <a:p>
                      <a:r>
                        <a:rPr lang="en-US" altLang="zh-CN" sz="1600" smtClean="0"/>
                        <a:t>9</a:t>
                      </a:r>
                      <a:endParaRPr lang="zh-CN" altLang="en-US" sz="1600"/>
                    </a:p>
                  </a:txBody>
                  <a:tcPr anchor="ctr" anchorCtr="1"/>
                </a:tc>
                <a:tc>
                  <a:txBody>
                    <a:bodyPr/>
                    <a:lstStyle/>
                    <a:p>
                      <a:r>
                        <a:rPr lang="en-US" altLang="zh-CN" sz="1600" smtClean="0"/>
                        <a:t>B</a:t>
                      </a:r>
                      <a:endParaRPr lang="zh-CN" altLang="en-US" sz="1600"/>
                    </a:p>
                  </a:txBody>
                  <a:tcPr anchor="ctr" anchorCtr="1"/>
                </a:tc>
                <a:tc>
                  <a:txBody>
                    <a:bodyPr/>
                    <a:lstStyle/>
                    <a:p>
                      <a:r>
                        <a:rPr lang="en-US" altLang="zh-CN" sz="1600" smtClean="0"/>
                        <a:t>D</a:t>
                      </a:r>
                      <a:endParaRPr lang="zh-CN" altLang="en-US" sz="1600"/>
                    </a:p>
                  </a:txBody>
                  <a:tcPr anchor="ctr" anchorCtr="1"/>
                </a:tc>
                <a:tc>
                  <a:txBody>
                    <a:bodyPr/>
                    <a:lstStyle/>
                    <a:p>
                      <a:r>
                        <a:rPr lang="en-US" altLang="zh-CN" sz="1600" smtClean="0"/>
                        <a:t>F</a:t>
                      </a:r>
                      <a:endParaRPr lang="zh-CN" altLang="en-US" sz="1600"/>
                    </a:p>
                  </a:txBody>
                  <a:tcPr anchor="ctr" anchorCtr="1"/>
                </a:tc>
              </a:tr>
            </a:tbl>
          </a:graphicData>
        </a:graphic>
      </p:graphicFrame>
      <p:grpSp>
        <p:nvGrpSpPr>
          <p:cNvPr id="385" name="组合 384"/>
          <p:cNvGrpSpPr/>
          <p:nvPr/>
        </p:nvGrpSpPr>
        <p:grpSpPr>
          <a:xfrm>
            <a:off x="3635896" y="4365104"/>
            <a:ext cx="1728192" cy="864096"/>
            <a:chOff x="3851920" y="5013176"/>
            <a:chExt cx="1728192" cy="1296144"/>
          </a:xfrm>
        </p:grpSpPr>
        <p:sp>
          <p:nvSpPr>
            <p:cNvPr id="366" name="矩形 365"/>
            <p:cNvSpPr/>
            <p:nvPr/>
          </p:nvSpPr>
          <p:spPr>
            <a:xfrm>
              <a:off x="3851920" y="5373216"/>
              <a:ext cx="1728192" cy="576064"/>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cxnSp>
          <p:nvCxnSpPr>
            <p:cNvPr id="368" name="直接连接符 367"/>
            <p:cNvCxnSpPr/>
            <p:nvPr/>
          </p:nvCxnSpPr>
          <p:spPr>
            <a:xfrm>
              <a:off x="4932040" y="5013176"/>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直接连接符 369"/>
            <p:cNvCxnSpPr/>
            <p:nvPr/>
          </p:nvCxnSpPr>
          <p:spPr>
            <a:xfrm>
              <a:off x="5364088" y="5013176"/>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p:nvPr/>
          </p:nvCxnSpPr>
          <p:spPr>
            <a:xfrm>
              <a:off x="4067944" y="5013176"/>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 name="直接连接符 371"/>
            <p:cNvCxnSpPr/>
            <p:nvPr/>
          </p:nvCxnSpPr>
          <p:spPr>
            <a:xfrm>
              <a:off x="4499992" y="5013176"/>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 name="直接连接符 372"/>
            <p:cNvCxnSpPr/>
            <p:nvPr/>
          </p:nvCxnSpPr>
          <p:spPr>
            <a:xfrm>
              <a:off x="4932040" y="5949280"/>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4" name="直接连接符 373"/>
            <p:cNvCxnSpPr/>
            <p:nvPr/>
          </p:nvCxnSpPr>
          <p:spPr>
            <a:xfrm>
              <a:off x="5364088" y="5949280"/>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直接连接符 374"/>
            <p:cNvCxnSpPr/>
            <p:nvPr/>
          </p:nvCxnSpPr>
          <p:spPr>
            <a:xfrm>
              <a:off x="4067944" y="5949280"/>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6" name="直接连接符 375"/>
            <p:cNvCxnSpPr/>
            <p:nvPr/>
          </p:nvCxnSpPr>
          <p:spPr>
            <a:xfrm>
              <a:off x="4499992" y="5949280"/>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8" name="直接箭头连接符 377"/>
            <p:cNvCxnSpPr/>
            <p:nvPr/>
          </p:nvCxnSpPr>
          <p:spPr>
            <a:xfrm flipH="1">
              <a:off x="4067944" y="5373216"/>
              <a:ext cx="432048"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0" name="直接箭头连接符 379"/>
            <p:cNvCxnSpPr/>
            <p:nvPr/>
          </p:nvCxnSpPr>
          <p:spPr>
            <a:xfrm flipH="1">
              <a:off x="4499992" y="5373216"/>
              <a:ext cx="432048"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2" name="直接箭头连接符 381"/>
            <p:cNvCxnSpPr/>
            <p:nvPr/>
          </p:nvCxnSpPr>
          <p:spPr>
            <a:xfrm flipH="1">
              <a:off x="4932040" y="5373216"/>
              <a:ext cx="432048"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4" name="直接箭头连接符 383"/>
            <p:cNvCxnSpPr/>
            <p:nvPr/>
          </p:nvCxnSpPr>
          <p:spPr>
            <a:xfrm>
              <a:off x="4067944" y="5373216"/>
              <a:ext cx="1296144"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线性密码分析</a:t>
            </a:r>
            <a:endParaRPr lang="zh-CN" altLang="en-US"/>
          </a:p>
        </p:txBody>
      </p:sp>
      <p:grpSp>
        <p:nvGrpSpPr>
          <p:cNvPr id="391" name="组合 390"/>
          <p:cNvGrpSpPr/>
          <p:nvPr/>
        </p:nvGrpSpPr>
        <p:grpSpPr>
          <a:xfrm>
            <a:off x="4283968" y="1124744"/>
            <a:ext cx="4752528" cy="5625916"/>
            <a:chOff x="2627784" y="1232084"/>
            <a:chExt cx="4752528" cy="5625916"/>
          </a:xfrm>
        </p:grpSpPr>
        <p:grpSp>
          <p:nvGrpSpPr>
            <p:cNvPr id="4" name="组合 363"/>
            <p:cNvGrpSpPr/>
            <p:nvPr/>
          </p:nvGrpSpPr>
          <p:grpSpPr>
            <a:xfrm>
              <a:off x="2627784" y="1232084"/>
              <a:ext cx="4752528" cy="5625916"/>
              <a:chOff x="4139952" y="1124744"/>
              <a:chExt cx="4752528" cy="5625916"/>
            </a:xfrm>
          </p:grpSpPr>
          <p:grpSp>
            <p:nvGrpSpPr>
              <p:cNvPr id="5" name="组合 3"/>
              <p:cNvGrpSpPr/>
              <p:nvPr/>
            </p:nvGrpSpPr>
            <p:grpSpPr>
              <a:xfrm>
                <a:off x="4139952" y="1484784"/>
                <a:ext cx="4186010" cy="4991835"/>
                <a:chOff x="4580384" y="845096"/>
                <a:chExt cx="4186010" cy="4991835"/>
              </a:xfrm>
            </p:grpSpPr>
            <p:grpSp>
              <p:nvGrpSpPr>
                <p:cNvPr id="20" name="组合 233"/>
                <p:cNvGrpSpPr/>
                <p:nvPr/>
              </p:nvGrpSpPr>
              <p:grpSpPr>
                <a:xfrm>
                  <a:off x="4585447" y="2453287"/>
                  <a:ext cx="4176464" cy="1164843"/>
                  <a:chOff x="4585447" y="3533407"/>
                  <a:chExt cx="4176464" cy="1164843"/>
                </a:xfrm>
              </p:grpSpPr>
              <p:grpSp>
                <p:nvGrpSpPr>
                  <p:cNvPr id="281" name="组合 30"/>
                  <p:cNvGrpSpPr/>
                  <p:nvPr/>
                </p:nvGrpSpPr>
                <p:grpSpPr>
                  <a:xfrm>
                    <a:off x="4742910" y="4368770"/>
                    <a:ext cx="3872390" cy="52947"/>
                    <a:chOff x="2211778" y="3573016"/>
                    <a:chExt cx="3872390" cy="216024"/>
                  </a:xfrm>
                </p:grpSpPr>
                <p:grpSp>
                  <p:nvGrpSpPr>
                    <p:cNvPr id="345" name="组合 12"/>
                    <p:cNvGrpSpPr/>
                    <p:nvPr/>
                  </p:nvGrpSpPr>
                  <p:grpSpPr>
                    <a:xfrm>
                      <a:off x="3307940" y="3573016"/>
                      <a:ext cx="615988" cy="216024"/>
                      <a:chOff x="2211778" y="3573016"/>
                      <a:chExt cx="615988" cy="216024"/>
                    </a:xfrm>
                  </p:grpSpPr>
                  <p:cxnSp>
                    <p:nvCxnSpPr>
                      <p:cNvPr id="36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6" name="组合 13"/>
                    <p:cNvGrpSpPr/>
                    <p:nvPr/>
                  </p:nvGrpSpPr>
                  <p:grpSpPr>
                    <a:xfrm>
                      <a:off x="4388060" y="3573016"/>
                      <a:ext cx="615988" cy="216024"/>
                      <a:chOff x="2211778" y="3573016"/>
                      <a:chExt cx="615988" cy="216024"/>
                    </a:xfrm>
                  </p:grpSpPr>
                  <p:cxnSp>
                    <p:nvCxnSpPr>
                      <p:cNvPr id="357" name="直接连接符 4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直接连接符 4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直接连接符 4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7" name="组合 18"/>
                    <p:cNvGrpSpPr/>
                    <p:nvPr/>
                  </p:nvGrpSpPr>
                  <p:grpSpPr>
                    <a:xfrm>
                      <a:off x="5468180" y="3573016"/>
                      <a:ext cx="615988" cy="216024"/>
                      <a:chOff x="2211778" y="3573016"/>
                      <a:chExt cx="615988" cy="216024"/>
                    </a:xfrm>
                  </p:grpSpPr>
                  <p:cxnSp>
                    <p:nvCxnSpPr>
                      <p:cNvPr id="353" name="直接连接符 3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直接连接符 40"/>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直接连接符 41"/>
                      <p:cNvCxnSpPr/>
                      <p:nvPr/>
                    </p:nvCxnSpPr>
                    <p:spPr>
                      <a:xfrm>
                        <a:off x="2827766"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6" name="直接连接符 42"/>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8" name="组合 23"/>
                    <p:cNvGrpSpPr/>
                    <p:nvPr/>
                  </p:nvGrpSpPr>
                  <p:grpSpPr>
                    <a:xfrm>
                      <a:off x="2211778" y="3573016"/>
                      <a:ext cx="615988" cy="216024"/>
                      <a:chOff x="2211778" y="3573016"/>
                      <a:chExt cx="615988" cy="216024"/>
                    </a:xfrm>
                  </p:grpSpPr>
                  <p:cxnSp>
                    <p:nvCxnSpPr>
                      <p:cNvPr id="349" name="直接连接符 35"/>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直接连接符 3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直接连接符 3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直接连接符 3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2" name="矩形 281"/>
                  <p:cNvSpPr/>
                  <p:nvPr/>
                </p:nvSpPr>
                <p:spPr>
                  <a:xfrm>
                    <a:off x="566556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矩形 282"/>
                  <p:cNvSpPr/>
                  <p:nvPr/>
                </p:nvSpPr>
                <p:spPr>
                  <a:xfrm>
                    <a:off x="674568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矩形 53"/>
                  <p:cNvSpPr/>
                  <p:nvPr/>
                </p:nvSpPr>
                <p:spPr>
                  <a:xfrm>
                    <a:off x="782580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矩形 54"/>
                  <p:cNvSpPr/>
                  <p:nvPr/>
                </p:nvSpPr>
                <p:spPr>
                  <a:xfrm>
                    <a:off x="458544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86" name="矩形 55"/>
                  <p:cNvSpPr/>
                  <p:nvPr/>
                </p:nvSpPr>
                <p:spPr>
                  <a:xfrm>
                    <a:off x="4585447" y="4433513"/>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3</a:t>
                    </a:r>
                    <a:r>
                      <a:rPr lang="zh-CN" altLang="en-US" smtClean="0">
                        <a:solidFill>
                          <a:schemeClr val="tx1"/>
                        </a:solidFill>
                      </a:rPr>
                      <a:t>异或</a:t>
                    </a:r>
                  </a:p>
                </p:txBody>
              </p:sp>
              <p:grpSp>
                <p:nvGrpSpPr>
                  <p:cNvPr id="287" name="组合 56"/>
                  <p:cNvGrpSpPr/>
                  <p:nvPr/>
                </p:nvGrpSpPr>
                <p:grpSpPr>
                  <a:xfrm>
                    <a:off x="4742910" y="3986342"/>
                    <a:ext cx="3872390" cy="52947"/>
                    <a:chOff x="2211778" y="3573016"/>
                    <a:chExt cx="3872390" cy="216024"/>
                  </a:xfrm>
                </p:grpSpPr>
                <p:grpSp>
                  <p:nvGrpSpPr>
                    <p:cNvPr id="325" name="组合 12"/>
                    <p:cNvGrpSpPr/>
                    <p:nvPr/>
                  </p:nvGrpSpPr>
                  <p:grpSpPr>
                    <a:xfrm>
                      <a:off x="3307940" y="3573016"/>
                      <a:ext cx="615988" cy="216024"/>
                      <a:chOff x="2211778" y="3573016"/>
                      <a:chExt cx="615988" cy="216024"/>
                    </a:xfrm>
                  </p:grpSpPr>
                  <p:cxnSp>
                    <p:nvCxnSpPr>
                      <p:cNvPr id="34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2" name="直接连接符 32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2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直接连接符 32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6" name="组合 13"/>
                    <p:cNvGrpSpPr/>
                    <p:nvPr/>
                  </p:nvGrpSpPr>
                  <p:grpSpPr>
                    <a:xfrm>
                      <a:off x="4388060" y="3573016"/>
                      <a:ext cx="615988" cy="216024"/>
                      <a:chOff x="2211778" y="3573016"/>
                      <a:chExt cx="615988" cy="216024"/>
                    </a:xfrm>
                  </p:grpSpPr>
                  <p:cxnSp>
                    <p:nvCxnSpPr>
                      <p:cNvPr id="337" name="直接连接符 321"/>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接连接符 32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直接连接符 32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直接连接符 32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7" name="组合 18"/>
                    <p:cNvGrpSpPr/>
                    <p:nvPr/>
                  </p:nvGrpSpPr>
                  <p:grpSpPr>
                    <a:xfrm>
                      <a:off x="5468180" y="3573016"/>
                      <a:ext cx="615988" cy="216024"/>
                      <a:chOff x="2211778" y="3573016"/>
                      <a:chExt cx="615988" cy="216024"/>
                    </a:xfrm>
                  </p:grpSpPr>
                  <p:cxnSp>
                    <p:nvCxnSpPr>
                      <p:cNvPr id="333" name="直接连接符 33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直接连接符 33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直接连接符 319"/>
                      <p:cNvCxnSpPr/>
                      <p:nvPr/>
                    </p:nvCxnSpPr>
                    <p:spPr>
                      <a:xfrm>
                        <a:off x="2827766"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6" name="直接连接符 32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8" name="组合 23"/>
                    <p:cNvGrpSpPr/>
                    <p:nvPr/>
                  </p:nvGrpSpPr>
                  <p:grpSpPr>
                    <a:xfrm>
                      <a:off x="2211778" y="3573016"/>
                      <a:ext cx="615988" cy="216024"/>
                      <a:chOff x="2211778" y="3573016"/>
                      <a:chExt cx="615988" cy="216024"/>
                    </a:xfrm>
                  </p:grpSpPr>
                  <p:cxnSp>
                    <p:nvCxnSpPr>
                      <p:cNvPr id="329" name="直接连接符 32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直接连接符 33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2" name="直接连接符 33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88" name="组合 77"/>
                  <p:cNvGrpSpPr/>
                  <p:nvPr/>
                </p:nvGrpSpPr>
                <p:grpSpPr>
                  <a:xfrm>
                    <a:off x="4745505" y="3533407"/>
                    <a:ext cx="3872390" cy="158842"/>
                    <a:chOff x="2211778" y="3573016"/>
                    <a:chExt cx="3872390" cy="216024"/>
                  </a:xfrm>
                </p:grpSpPr>
                <p:grpSp>
                  <p:nvGrpSpPr>
                    <p:cNvPr id="305" name="组合 12"/>
                    <p:cNvGrpSpPr/>
                    <p:nvPr/>
                  </p:nvGrpSpPr>
                  <p:grpSpPr>
                    <a:xfrm>
                      <a:off x="3307940" y="3573016"/>
                      <a:ext cx="615988" cy="216024"/>
                      <a:chOff x="2211778" y="3573016"/>
                      <a:chExt cx="615988" cy="216024"/>
                    </a:xfrm>
                  </p:grpSpPr>
                  <p:cxnSp>
                    <p:nvCxnSpPr>
                      <p:cNvPr id="32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直接连接符 32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直接连接符 9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6" name="组合 13"/>
                    <p:cNvGrpSpPr/>
                    <p:nvPr/>
                  </p:nvGrpSpPr>
                  <p:grpSpPr>
                    <a:xfrm>
                      <a:off x="4388060" y="3573016"/>
                      <a:ext cx="615988" cy="216024"/>
                      <a:chOff x="2211778" y="3573016"/>
                      <a:chExt cx="615988" cy="216024"/>
                    </a:xfrm>
                  </p:grpSpPr>
                  <p:cxnSp>
                    <p:nvCxnSpPr>
                      <p:cNvPr id="317" name="直接连接符 31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直接连接符 30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直接连接符 30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直接连接符 30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7" name="组合 18"/>
                    <p:cNvGrpSpPr/>
                    <p:nvPr/>
                  </p:nvGrpSpPr>
                  <p:grpSpPr>
                    <a:xfrm>
                      <a:off x="5468180" y="3573016"/>
                      <a:ext cx="615988" cy="216024"/>
                      <a:chOff x="2211778" y="3573016"/>
                      <a:chExt cx="615988" cy="216024"/>
                    </a:xfrm>
                  </p:grpSpPr>
                  <p:cxnSp>
                    <p:nvCxnSpPr>
                      <p:cNvPr id="313" name="直接连接符 31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直接连接符 31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a:off x="2211778"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08" name="组合 23"/>
                    <p:cNvGrpSpPr/>
                    <p:nvPr/>
                  </p:nvGrpSpPr>
                  <p:grpSpPr>
                    <a:xfrm>
                      <a:off x="2211778" y="3573016"/>
                      <a:ext cx="615988" cy="216024"/>
                      <a:chOff x="2211778" y="3573016"/>
                      <a:chExt cx="615988" cy="216024"/>
                    </a:xfrm>
                  </p:grpSpPr>
                  <p:cxnSp>
                    <p:nvCxnSpPr>
                      <p:cNvPr id="309" name="直接连接符 30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直接连接符 31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89" name="直接连接符 288"/>
                  <p:cNvCxnSpPr/>
                  <p:nvPr/>
                </p:nvCxnSpPr>
                <p:spPr>
                  <a:xfrm>
                    <a:off x="4742910" y="4009934"/>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a:off x="4948602" y="4039290"/>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a:off x="5161309" y="4046238"/>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a:off x="5357621" y="4038640"/>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直接连接符 120"/>
                  <p:cNvCxnSpPr/>
                  <p:nvPr/>
                </p:nvCxnSpPr>
                <p:spPr>
                  <a:xfrm>
                    <a:off x="8615768" y="4031043"/>
                    <a:ext cx="1" cy="33427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4" name="直接连接符 278"/>
                  <p:cNvCxnSpPr/>
                  <p:nvPr/>
                </p:nvCxnSpPr>
                <p:spPr>
                  <a:xfrm flipH="1">
                    <a:off x="7537716" y="4042439"/>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flipH="1">
                    <a:off x="6452834" y="4046238"/>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flipH="1">
                    <a:off x="5357621" y="4038640"/>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flipH="1">
                    <a:off x="4944333" y="4038640"/>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a:off x="6039546" y="4038640"/>
                    <a:ext cx="0"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a:off x="6251356" y="4038640"/>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直接连接符 284"/>
                  <p:cNvCxnSpPr/>
                  <p:nvPr/>
                </p:nvCxnSpPr>
                <p:spPr>
                  <a:xfrm>
                    <a:off x="6447668" y="4038640"/>
                    <a:ext cx="1751309"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直接连接符 138"/>
                  <p:cNvCxnSpPr/>
                  <p:nvPr/>
                </p:nvCxnSpPr>
                <p:spPr>
                  <a:xfrm flipH="1">
                    <a:off x="5156143" y="4038640"/>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直接连接符 140"/>
                  <p:cNvCxnSpPr/>
                  <p:nvPr/>
                </p:nvCxnSpPr>
                <p:spPr>
                  <a:xfrm flipH="1">
                    <a:off x="6256522" y="4038640"/>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a:off x="7336238" y="4038640"/>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nvCxnSpPr>
                <p:spPr>
                  <a:xfrm>
                    <a:off x="7537716" y="4038640"/>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组合 232"/>
                <p:cNvGrpSpPr/>
                <p:nvPr/>
              </p:nvGrpSpPr>
              <p:grpSpPr>
                <a:xfrm>
                  <a:off x="4580384" y="845096"/>
                  <a:ext cx="4176464" cy="1600218"/>
                  <a:chOff x="4580384" y="1925216"/>
                  <a:chExt cx="4176464" cy="1600218"/>
                </a:xfrm>
              </p:grpSpPr>
              <p:grpSp>
                <p:nvGrpSpPr>
                  <p:cNvPr id="175" name="组合 28"/>
                  <p:cNvGrpSpPr/>
                  <p:nvPr/>
                </p:nvGrpSpPr>
                <p:grpSpPr>
                  <a:xfrm>
                    <a:off x="4740442" y="1925216"/>
                    <a:ext cx="3872390" cy="158842"/>
                    <a:chOff x="2211778" y="3573016"/>
                    <a:chExt cx="3872390" cy="216024"/>
                  </a:xfrm>
                </p:grpSpPr>
                <p:grpSp>
                  <p:nvGrpSpPr>
                    <p:cNvPr id="261" name="组合 12"/>
                    <p:cNvGrpSpPr/>
                    <p:nvPr/>
                  </p:nvGrpSpPr>
                  <p:grpSpPr>
                    <a:xfrm>
                      <a:off x="3307940" y="3573016"/>
                      <a:ext cx="615988" cy="216024"/>
                      <a:chOff x="2211778" y="3573016"/>
                      <a:chExt cx="615988" cy="216024"/>
                    </a:xfrm>
                  </p:grpSpPr>
                  <p:cxnSp>
                    <p:nvCxnSpPr>
                      <p:cNvPr id="27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组合 13"/>
                    <p:cNvGrpSpPr/>
                    <p:nvPr/>
                  </p:nvGrpSpPr>
                  <p:grpSpPr>
                    <a:xfrm>
                      <a:off x="4388060" y="3573016"/>
                      <a:ext cx="615988" cy="216024"/>
                      <a:chOff x="2211778" y="3573016"/>
                      <a:chExt cx="615988" cy="216024"/>
                    </a:xfrm>
                  </p:grpSpPr>
                  <p:cxnSp>
                    <p:nvCxnSpPr>
                      <p:cNvPr id="273" name="直接连接符 22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直接连接符 22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接连接符 22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接连接符 2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3" name="组合 18"/>
                    <p:cNvGrpSpPr/>
                    <p:nvPr/>
                  </p:nvGrpSpPr>
                  <p:grpSpPr>
                    <a:xfrm>
                      <a:off x="5468180" y="3573016"/>
                      <a:ext cx="615988" cy="216024"/>
                      <a:chOff x="2211778" y="3573016"/>
                      <a:chExt cx="615988" cy="216024"/>
                    </a:xfrm>
                  </p:grpSpPr>
                  <p:cxnSp>
                    <p:nvCxnSpPr>
                      <p:cNvPr id="269" name="直接连接符 26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4" name="组合 23"/>
                    <p:cNvGrpSpPr/>
                    <p:nvPr/>
                  </p:nvGrpSpPr>
                  <p:grpSpPr>
                    <a:xfrm>
                      <a:off x="2211778" y="3573016"/>
                      <a:ext cx="615988" cy="216024"/>
                      <a:chOff x="2211778" y="3573016"/>
                      <a:chExt cx="615988" cy="216024"/>
                    </a:xfrm>
                  </p:grpSpPr>
                  <p:cxnSp>
                    <p:nvCxnSpPr>
                      <p:cNvPr id="265" name="直接连接符 26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2211778" y="3573016"/>
                        <a:ext cx="0" cy="216024"/>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grpSp>
              </p:grpSp>
              <p:sp>
                <p:nvSpPr>
                  <p:cNvPr id="176" name="矩形 175"/>
                  <p:cNvSpPr/>
                  <p:nvPr/>
                </p:nvSpPr>
                <p:spPr>
                  <a:xfrm>
                    <a:off x="4580384" y="2095854"/>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1</a:t>
                    </a:r>
                    <a:r>
                      <a:rPr lang="zh-CN" altLang="en-US" smtClean="0">
                        <a:solidFill>
                          <a:schemeClr val="tx1"/>
                        </a:solidFill>
                      </a:rPr>
                      <a:t>异或</a:t>
                    </a:r>
                    <a:endParaRPr lang="zh-CN" altLang="en-US">
                      <a:solidFill>
                        <a:schemeClr val="tx1"/>
                      </a:solidFill>
                    </a:endParaRPr>
                  </a:p>
                </p:txBody>
              </p:sp>
              <p:grpSp>
                <p:nvGrpSpPr>
                  <p:cNvPr id="177" name="组合 30"/>
                  <p:cNvGrpSpPr/>
                  <p:nvPr/>
                </p:nvGrpSpPr>
                <p:grpSpPr>
                  <a:xfrm>
                    <a:off x="4751294" y="3195954"/>
                    <a:ext cx="3872390" cy="52947"/>
                    <a:chOff x="2211778" y="3573016"/>
                    <a:chExt cx="3872390" cy="216024"/>
                  </a:xfrm>
                </p:grpSpPr>
                <p:grpSp>
                  <p:nvGrpSpPr>
                    <p:cNvPr id="241" name="组合 12"/>
                    <p:cNvGrpSpPr/>
                    <p:nvPr/>
                  </p:nvGrpSpPr>
                  <p:grpSpPr>
                    <a:xfrm>
                      <a:off x="3307940" y="3573016"/>
                      <a:ext cx="615988" cy="216024"/>
                      <a:chOff x="2211778" y="3573016"/>
                      <a:chExt cx="615988" cy="216024"/>
                    </a:xfrm>
                  </p:grpSpPr>
                  <p:cxnSp>
                    <p:nvCxnSpPr>
                      <p:cNvPr id="25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2" name="组合 13"/>
                    <p:cNvGrpSpPr/>
                    <p:nvPr/>
                  </p:nvGrpSpPr>
                  <p:grpSpPr>
                    <a:xfrm>
                      <a:off x="4388060" y="3573016"/>
                      <a:ext cx="615988" cy="216024"/>
                      <a:chOff x="2211778" y="3573016"/>
                      <a:chExt cx="615988" cy="216024"/>
                    </a:xfrm>
                  </p:grpSpPr>
                  <p:cxnSp>
                    <p:nvCxnSpPr>
                      <p:cNvPr id="253" name="直接连接符 20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直接连接符 20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直接连接符 20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0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3" name="组合 18"/>
                    <p:cNvGrpSpPr/>
                    <p:nvPr/>
                  </p:nvGrpSpPr>
                  <p:grpSpPr>
                    <a:xfrm>
                      <a:off x="5468180" y="3573016"/>
                      <a:ext cx="615988" cy="216024"/>
                      <a:chOff x="2211778" y="3573016"/>
                      <a:chExt cx="615988" cy="216024"/>
                    </a:xfrm>
                  </p:grpSpPr>
                  <p:cxnSp>
                    <p:nvCxnSpPr>
                      <p:cNvPr id="249" name="直接连接符 24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2211778"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44" name="组合 23"/>
                    <p:cNvGrpSpPr/>
                    <p:nvPr/>
                  </p:nvGrpSpPr>
                  <p:grpSpPr>
                    <a:xfrm>
                      <a:off x="2211778" y="3573016"/>
                      <a:ext cx="615988" cy="216024"/>
                      <a:chOff x="2211778" y="3573016"/>
                      <a:chExt cx="615988" cy="216024"/>
                    </a:xfrm>
                  </p:grpSpPr>
                  <p:cxnSp>
                    <p:nvCxnSpPr>
                      <p:cNvPr id="245" name="直接连接符 24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78" name="矩形 177"/>
                  <p:cNvSpPr/>
                  <p:nvPr/>
                </p:nvSpPr>
                <p:spPr>
                  <a:xfrm>
                    <a:off x="566050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79" name="矩形 117"/>
                  <p:cNvSpPr/>
                  <p:nvPr/>
                </p:nvSpPr>
                <p:spPr>
                  <a:xfrm>
                    <a:off x="674062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80" name="矩形 118"/>
                  <p:cNvSpPr/>
                  <p:nvPr/>
                </p:nvSpPr>
                <p:spPr>
                  <a:xfrm>
                    <a:off x="782074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81" name="矩形 119"/>
                  <p:cNvSpPr/>
                  <p:nvPr/>
                </p:nvSpPr>
                <p:spPr>
                  <a:xfrm>
                    <a:off x="458038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82" name="矩形 181"/>
                  <p:cNvSpPr/>
                  <p:nvPr/>
                </p:nvSpPr>
                <p:spPr>
                  <a:xfrm>
                    <a:off x="4580384" y="3260697"/>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2</a:t>
                    </a:r>
                    <a:r>
                      <a:rPr lang="zh-CN" altLang="en-US" smtClean="0">
                        <a:solidFill>
                          <a:schemeClr val="tx1"/>
                        </a:solidFill>
                      </a:rPr>
                      <a:t>异或</a:t>
                    </a:r>
                  </a:p>
                </p:txBody>
              </p:sp>
              <p:grpSp>
                <p:nvGrpSpPr>
                  <p:cNvPr id="183" name="组合 56"/>
                  <p:cNvGrpSpPr/>
                  <p:nvPr/>
                </p:nvGrpSpPr>
                <p:grpSpPr>
                  <a:xfrm>
                    <a:off x="4751294" y="2813526"/>
                    <a:ext cx="3872390" cy="52947"/>
                    <a:chOff x="2211778" y="3573016"/>
                    <a:chExt cx="3872390" cy="216024"/>
                  </a:xfrm>
                </p:grpSpPr>
                <p:grpSp>
                  <p:nvGrpSpPr>
                    <p:cNvPr id="221" name="组合 12"/>
                    <p:cNvGrpSpPr/>
                    <p:nvPr/>
                  </p:nvGrpSpPr>
                  <p:grpSpPr>
                    <a:xfrm>
                      <a:off x="3307940" y="3573016"/>
                      <a:ext cx="615988" cy="216024"/>
                      <a:chOff x="2211778" y="3573016"/>
                      <a:chExt cx="615988" cy="216024"/>
                    </a:xfrm>
                  </p:grpSpPr>
                  <p:cxnSp>
                    <p:nvCxnSpPr>
                      <p:cNvPr id="23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2" name="组合 13"/>
                    <p:cNvGrpSpPr/>
                    <p:nvPr/>
                  </p:nvGrpSpPr>
                  <p:grpSpPr>
                    <a:xfrm>
                      <a:off x="4388060" y="3573016"/>
                      <a:ext cx="615988" cy="216024"/>
                      <a:chOff x="2211778" y="3573016"/>
                      <a:chExt cx="615988" cy="216024"/>
                    </a:xfrm>
                  </p:grpSpPr>
                  <p:cxnSp>
                    <p:nvCxnSpPr>
                      <p:cNvPr id="233" name="直接连接符 18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直接连接符 18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直接连接符 18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直接连接符 18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3" name="组合 18"/>
                    <p:cNvGrpSpPr/>
                    <p:nvPr/>
                  </p:nvGrpSpPr>
                  <p:grpSpPr>
                    <a:xfrm>
                      <a:off x="5468180" y="3573016"/>
                      <a:ext cx="615988" cy="216024"/>
                      <a:chOff x="2211778" y="3573016"/>
                      <a:chExt cx="615988" cy="216024"/>
                    </a:xfrm>
                  </p:grpSpPr>
                  <p:cxnSp>
                    <p:nvCxnSpPr>
                      <p:cNvPr id="229" name="直接连接符 22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4" name="组合 23"/>
                    <p:cNvGrpSpPr/>
                    <p:nvPr/>
                  </p:nvGrpSpPr>
                  <p:grpSpPr>
                    <a:xfrm>
                      <a:off x="2211778" y="3573016"/>
                      <a:ext cx="615988" cy="216024"/>
                      <a:chOff x="2211778" y="3573016"/>
                      <a:chExt cx="615988" cy="216024"/>
                    </a:xfrm>
                  </p:grpSpPr>
                  <p:cxnSp>
                    <p:nvCxnSpPr>
                      <p:cNvPr id="225" name="直接连接符 22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2827766"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4" name="组合 77"/>
                  <p:cNvGrpSpPr/>
                  <p:nvPr/>
                </p:nvGrpSpPr>
                <p:grpSpPr>
                  <a:xfrm>
                    <a:off x="4740442" y="2360591"/>
                    <a:ext cx="3872390" cy="158842"/>
                    <a:chOff x="2211778" y="3573016"/>
                    <a:chExt cx="3872390" cy="216024"/>
                  </a:xfrm>
                </p:grpSpPr>
                <p:grpSp>
                  <p:nvGrpSpPr>
                    <p:cNvPr id="201" name="组合 12"/>
                    <p:cNvGrpSpPr/>
                    <p:nvPr/>
                  </p:nvGrpSpPr>
                  <p:grpSpPr>
                    <a:xfrm>
                      <a:off x="3307940" y="3573016"/>
                      <a:ext cx="615988" cy="216024"/>
                      <a:chOff x="2211778" y="3573016"/>
                      <a:chExt cx="615988" cy="216024"/>
                    </a:xfrm>
                  </p:grpSpPr>
                  <p:cxnSp>
                    <p:nvCxnSpPr>
                      <p:cNvPr id="21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2" name="组合 13"/>
                    <p:cNvGrpSpPr/>
                    <p:nvPr/>
                  </p:nvGrpSpPr>
                  <p:grpSpPr>
                    <a:xfrm>
                      <a:off x="4388060" y="3573016"/>
                      <a:ext cx="615988" cy="216024"/>
                      <a:chOff x="2211778" y="3573016"/>
                      <a:chExt cx="615988" cy="216024"/>
                    </a:xfrm>
                  </p:grpSpPr>
                  <p:cxnSp>
                    <p:nvCxnSpPr>
                      <p:cNvPr id="213" name="直接连接符 21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接连接符 19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直接连接符 16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直接连接符 16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3" name="组合 18"/>
                    <p:cNvGrpSpPr/>
                    <p:nvPr/>
                  </p:nvGrpSpPr>
                  <p:grpSpPr>
                    <a:xfrm>
                      <a:off x="5468180" y="3573016"/>
                      <a:ext cx="615988" cy="216024"/>
                      <a:chOff x="2211778" y="3573016"/>
                      <a:chExt cx="615988" cy="216024"/>
                    </a:xfrm>
                  </p:grpSpPr>
                  <p:cxnSp>
                    <p:nvCxnSpPr>
                      <p:cNvPr id="209" name="直接连接符 15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4" name="组合 23"/>
                    <p:cNvGrpSpPr/>
                    <p:nvPr/>
                  </p:nvGrpSpPr>
                  <p:grpSpPr>
                    <a:xfrm>
                      <a:off x="2211778" y="3573016"/>
                      <a:ext cx="615988" cy="216024"/>
                      <a:chOff x="2211778" y="3573016"/>
                      <a:chExt cx="615988" cy="216024"/>
                    </a:xfrm>
                  </p:grpSpPr>
                  <p:cxnSp>
                    <p:nvCxnSpPr>
                      <p:cNvPr id="205" name="直接连接符 20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直接连接符 15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2211778"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185" name="直接连接符 184"/>
                  <p:cNvCxnSpPr/>
                  <p:nvPr/>
                </p:nvCxnSpPr>
                <p:spPr>
                  <a:xfrm>
                    <a:off x="4751294" y="2837118"/>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4956986" y="2866474"/>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5169693" y="2873422"/>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直接连接符 172"/>
                  <p:cNvCxnSpPr/>
                  <p:nvPr/>
                </p:nvCxnSpPr>
                <p:spPr>
                  <a:xfrm>
                    <a:off x="5366005" y="2865824"/>
                    <a:ext cx="2639878" cy="3228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8625815" y="2858227"/>
                    <a:ext cx="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直接连接符 174"/>
                  <p:cNvCxnSpPr/>
                  <p:nvPr/>
                </p:nvCxnSpPr>
                <p:spPr>
                  <a:xfrm flipH="1">
                    <a:off x="7546100" y="2869623"/>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接连接符 137"/>
                  <p:cNvCxnSpPr/>
                  <p:nvPr/>
                </p:nvCxnSpPr>
                <p:spPr>
                  <a:xfrm flipH="1">
                    <a:off x="6461218" y="2873422"/>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直接连接符 139"/>
                  <p:cNvCxnSpPr/>
                  <p:nvPr/>
                </p:nvCxnSpPr>
                <p:spPr>
                  <a:xfrm flipH="1">
                    <a:off x="5366005" y="2865824"/>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H="1">
                    <a:off x="4952717" y="2865824"/>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6047930" y="2865824"/>
                    <a:ext cx="0"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6259740" y="2865824"/>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接连接符 180"/>
                  <p:cNvCxnSpPr/>
                  <p:nvPr/>
                </p:nvCxnSpPr>
                <p:spPr>
                  <a:xfrm>
                    <a:off x="6456052" y="2865824"/>
                    <a:ext cx="1751309"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接连接符 181"/>
                  <p:cNvCxnSpPr/>
                  <p:nvPr/>
                </p:nvCxnSpPr>
                <p:spPr>
                  <a:xfrm flipH="1">
                    <a:off x="5164527" y="2865824"/>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flipH="1">
                    <a:off x="6264906" y="2865824"/>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7344622" y="2865824"/>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7546100" y="2865824"/>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组合 234"/>
                <p:cNvGrpSpPr/>
                <p:nvPr/>
              </p:nvGrpSpPr>
              <p:grpSpPr>
                <a:xfrm>
                  <a:off x="4589930" y="3632309"/>
                  <a:ext cx="4176464" cy="1164843"/>
                  <a:chOff x="4585447" y="3533407"/>
                  <a:chExt cx="4176464" cy="1164843"/>
                </a:xfrm>
              </p:grpSpPr>
              <p:grpSp>
                <p:nvGrpSpPr>
                  <p:cNvPr id="91" name="组合 30"/>
                  <p:cNvGrpSpPr/>
                  <p:nvPr/>
                </p:nvGrpSpPr>
                <p:grpSpPr>
                  <a:xfrm>
                    <a:off x="4742910" y="4368770"/>
                    <a:ext cx="3872390" cy="52947"/>
                    <a:chOff x="2211778" y="3573016"/>
                    <a:chExt cx="3872390" cy="216024"/>
                  </a:xfrm>
                </p:grpSpPr>
                <p:grpSp>
                  <p:nvGrpSpPr>
                    <p:cNvPr id="155" name="组合 12"/>
                    <p:cNvGrpSpPr/>
                    <p:nvPr/>
                  </p:nvGrpSpPr>
                  <p:grpSpPr>
                    <a:xfrm>
                      <a:off x="3307940" y="3573016"/>
                      <a:ext cx="615988" cy="216024"/>
                      <a:chOff x="2211778" y="3573016"/>
                      <a:chExt cx="615988" cy="216024"/>
                    </a:xfrm>
                  </p:grpSpPr>
                  <p:cxnSp>
                    <p:nvCxnSpPr>
                      <p:cNvPr id="17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组合 13"/>
                    <p:cNvGrpSpPr/>
                    <p:nvPr/>
                  </p:nvGrpSpPr>
                  <p:grpSpPr>
                    <a:xfrm>
                      <a:off x="4388060" y="3573016"/>
                      <a:ext cx="615988" cy="216024"/>
                      <a:chOff x="2211778" y="3573016"/>
                      <a:chExt cx="615988" cy="216024"/>
                    </a:xfrm>
                  </p:grpSpPr>
                  <p:cxnSp>
                    <p:nvCxnSpPr>
                      <p:cNvPr id="167" name="直接连接符 16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15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接连接符 153"/>
                      <p:cNvCxnSpPr/>
                      <p:nvPr/>
                    </p:nvCxnSpPr>
                    <p:spPr>
                      <a:xfrm>
                        <a:off x="2827766"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7" name="组合 18"/>
                    <p:cNvGrpSpPr/>
                    <p:nvPr/>
                  </p:nvGrpSpPr>
                  <p:grpSpPr>
                    <a:xfrm>
                      <a:off x="5468180" y="3573016"/>
                      <a:ext cx="615988" cy="216024"/>
                      <a:chOff x="2211778" y="3573016"/>
                      <a:chExt cx="615988" cy="216024"/>
                    </a:xfrm>
                  </p:grpSpPr>
                  <p:cxnSp>
                    <p:nvCxnSpPr>
                      <p:cNvPr id="163" name="直接连接符 16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8" name="组合 23"/>
                    <p:cNvGrpSpPr/>
                    <p:nvPr/>
                  </p:nvGrpSpPr>
                  <p:grpSpPr>
                    <a:xfrm>
                      <a:off x="2211778" y="3573016"/>
                      <a:ext cx="615988" cy="216024"/>
                      <a:chOff x="2211778" y="3573016"/>
                      <a:chExt cx="615988" cy="216024"/>
                    </a:xfrm>
                  </p:grpSpPr>
                  <p:cxnSp>
                    <p:nvCxnSpPr>
                      <p:cNvPr id="159" name="直接连接符 15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2" name="矩形 91"/>
                  <p:cNvSpPr/>
                  <p:nvPr/>
                </p:nvSpPr>
                <p:spPr>
                  <a:xfrm>
                    <a:off x="566556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p:nvSpPr>
                <p:spPr>
                  <a:xfrm>
                    <a:off x="674568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782580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458544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96" name="矩形 95"/>
                  <p:cNvSpPr/>
                  <p:nvPr/>
                </p:nvSpPr>
                <p:spPr>
                  <a:xfrm>
                    <a:off x="4585447" y="4433513"/>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4</a:t>
                    </a:r>
                    <a:r>
                      <a:rPr lang="zh-CN" altLang="en-US" smtClean="0">
                        <a:solidFill>
                          <a:schemeClr val="tx1"/>
                        </a:solidFill>
                      </a:rPr>
                      <a:t>异或</a:t>
                    </a:r>
                  </a:p>
                </p:txBody>
              </p:sp>
              <p:grpSp>
                <p:nvGrpSpPr>
                  <p:cNvPr id="97" name="组合 56"/>
                  <p:cNvGrpSpPr/>
                  <p:nvPr/>
                </p:nvGrpSpPr>
                <p:grpSpPr>
                  <a:xfrm>
                    <a:off x="4742910" y="3986342"/>
                    <a:ext cx="3872390" cy="52947"/>
                    <a:chOff x="2211778" y="3573016"/>
                    <a:chExt cx="3872390" cy="216024"/>
                  </a:xfrm>
                </p:grpSpPr>
                <p:grpSp>
                  <p:nvGrpSpPr>
                    <p:cNvPr id="135" name="组合 12"/>
                    <p:cNvGrpSpPr/>
                    <p:nvPr/>
                  </p:nvGrpSpPr>
                  <p:grpSpPr>
                    <a:xfrm>
                      <a:off x="3307940" y="3573016"/>
                      <a:ext cx="615988" cy="216024"/>
                      <a:chOff x="2211778" y="3573016"/>
                      <a:chExt cx="615988" cy="216024"/>
                    </a:xfrm>
                  </p:grpSpPr>
                  <p:cxnSp>
                    <p:nvCxnSpPr>
                      <p:cNvPr id="15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 name="组合 13"/>
                    <p:cNvGrpSpPr/>
                    <p:nvPr/>
                  </p:nvGrpSpPr>
                  <p:grpSpPr>
                    <a:xfrm>
                      <a:off x="4388060" y="3573016"/>
                      <a:ext cx="615988" cy="216024"/>
                      <a:chOff x="2211778" y="3573016"/>
                      <a:chExt cx="615988" cy="216024"/>
                    </a:xfrm>
                  </p:grpSpPr>
                  <p:cxnSp>
                    <p:nvCxnSpPr>
                      <p:cNvPr id="147" name="直接连接符 14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连接符 13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3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3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7" name="组合 18"/>
                    <p:cNvGrpSpPr/>
                    <p:nvPr/>
                  </p:nvGrpSpPr>
                  <p:grpSpPr>
                    <a:xfrm>
                      <a:off x="5468180" y="3573016"/>
                      <a:ext cx="615988" cy="216024"/>
                      <a:chOff x="2211778" y="3573016"/>
                      <a:chExt cx="615988" cy="216024"/>
                    </a:xfrm>
                  </p:grpSpPr>
                  <p:cxnSp>
                    <p:nvCxnSpPr>
                      <p:cNvPr id="143" name="直接连接符 14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2627784"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8" name="组合 23"/>
                    <p:cNvGrpSpPr/>
                    <p:nvPr/>
                  </p:nvGrpSpPr>
                  <p:grpSpPr>
                    <a:xfrm>
                      <a:off x="2211778" y="3573016"/>
                      <a:ext cx="615988" cy="216024"/>
                      <a:chOff x="2211778" y="3573016"/>
                      <a:chExt cx="615988" cy="216024"/>
                    </a:xfrm>
                  </p:grpSpPr>
                  <p:cxnSp>
                    <p:nvCxnSpPr>
                      <p:cNvPr id="139" name="直接连接符 13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8" name="组合 77"/>
                  <p:cNvGrpSpPr/>
                  <p:nvPr/>
                </p:nvGrpSpPr>
                <p:grpSpPr>
                  <a:xfrm>
                    <a:off x="4745505" y="3533407"/>
                    <a:ext cx="3872390" cy="158842"/>
                    <a:chOff x="2211778" y="3573016"/>
                    <a:chExt cx="3872390" cy="216024"/>
                  </a:xfrm>
                </p:grpSpPr>
                <p:grpSp>
                  <p:nvGrpSpPr>
                    <p:cNvPr id="115" name="组合 12"/>
                    <p:cNvGrpSpPr/>
                    <p:nvPr/>
                  </p:nvGrpSpPr>
                  <p:grpSpPr>
                    <a:xfrm>
                      <a:off x="3307940" y="3573016"/>
                      <a:ext cx="615988" cy="216024"/>
                      <a:chOff x="2211778" y="3573016"/>
                      <a:chExt cx="615988" cy="216024"/>
                    </a:xfrm>
                  </p:grpSpPr>
                  <p:cxnSp>
                    <p:nvCxnSpPr>
                      <p:cNvPr id="13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6" name="组合 13"/>
                    <p:cNvGrpSpPr/>
                    <p:nvPr/>
                  </p:nvGrpSpPr>
                  <p:grpSpPr>
                    <a:xfrm>
                      <a:off x="4388060" y="3573016"/>
                      <a:ext cx="615988" cy="216024"/>
                      <a:chOff x="2211778" y="3573016"/>
                      <a:chExt cx="615988" cy="216024"/>
                    </a:xfrm>
                  </p:grpSpPr>
                  <p:cxnSp>
                    <p:nvCxnSpPr>
                      <p:cNvPr id="127" name="直接连接符 12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1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1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1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7" name="组合 18"/>
                    <p:cNvGrpSpPr/>
                    <p:nvPr/>
                  </p:nvGrpSpPr>
                  <p:grpSpPr>
                    <a:xfrm>
                      <a:off x="5468180" y="3573016"/>
                      <a:ext cx="615988" cy="216024"/>
                      <a:chOff x="2211778" y="3573016"/>
                      <a:chExt cx="615988" cy="216024"/>
                    </a:xfrm>
                  </p:grpSpPr>
                  <p:cxnSp>
                    <p:nvCxnSpPr>
                      <p:cNvPr id="123" name="直接连接符 12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2827766"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8" name="组合 23"/>
                    <p:cNvGrpSpPr/>
                    <p:nvPr/>
                  </p:nvGrpSpPr>
                  <p:grpSpPr>
                    <a:xfrm>
                      <a:off x="2211778" y="3573016"/>
                      <a:ext cx="615988" cy="216024"/>
                      <a:chOff x="2211778" y="3573016"/>
                      <a:chExt cx="615988" cy="216024"/>
                    </a:xfrm>
                  </p:grpSpPr>
                  <p:cxnSp>
                    <p:nvCxnSpPr>
                      <p:cNvPr id="119" name="直接连接符 11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99" name="直接连接符 98"/>
                  <p:cNvCxnSpPr/>
                  <p:nvPr/>
                </p:nvCxnSpPr>
                <p:spPr>
                  <a:xfrm>
                    <a:off x="4742910" y="4009934"/>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4948602" y="4039290"/>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5161309" y="4046238"/>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5357621" y="4038640"/>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8617431" y="4031043"/>
                    <a:ext cx="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88"/>
                  <p:cNvCxnSpPr/>
                  <p:nvPr/>
                </p:nvCxnSpPr>
                <p:spPr>
                  <a:xfrm flipH="1">
                    <a:off x="7537716" y="4042439"/>
                    <a:ext cx="878237" cy="3266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H="1">
                    <a:off x="6452834" y="4046238"/>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H="1">
                    <a:off x="5357621" y="4038640"/>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4944333" y="4038640"/>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6039546" y="4038640"/>
                    <a:ext cx="0"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6251356" y="4038640"/>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94"/>
                  <p:cNvCxnSpPr/>
                  <p:nvPr/>
                </p:nvCxnSpPr>
                <p:spPr>
                  <a:xfrm>
                    <a:off x="6447668" y="4038640"/>
                    <a:ext cx="1751309"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95"/>
                  <p:cNvCxnSpPr/>
                  <p:nvPr/>
                </p:nvCxnSpPr>
                <p:spPr>
                  <a:xfrm flipH="1">
                    <a:off x="5156143" y="4038640"/>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a:off x="6256522" y="4038640"/>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7336238" y="4038640"/>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7537716" y="4038640"/>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566556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74568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782580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58544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27" name="矩形 26"/>
                <p:cNvSpPr/>
                <p:nvPr/>
              </p:nvSpPr>
              <p:spPr>
                <a:xfrm>
                  <a:off x="4585447" y="5413352"/>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5</a:t>
                  </a:r>
                  <a:r>
                    <a:rPr lang="zh-CN" altLang="en-US" smtClean="0">
                      <a:solidFill>
                        <a:schemeClr val="tx1"/>
                      </a:solidFill>
                    </a:rPr>
                    <a:t>异或</a:t>
                  </a:r>
                </a:p>
              </p:txBody>
            </p:sp>
            <p:grpSp>
              <p:nvGrpSpPr>
                <p:cNvPr id="28" name="组合 77"/>
                <p:cNvGrpSpPr/>
                <p:nvPr/>
              </p:nvGrpSpPr>
              <p:grpSpPr>
                <a:xfrm>
                  <a:off x="4745505" y="5246041"/>
                  <a:ext cx="3872390" cy="158842"/>
                  <a:chOff x="2211778" y="3573016"/>
                  <a:chExt cx="3872390" cy="216024"/>
                </a:xfrm>
              </p:grpSpPr>
              <p:grpSp>
                <p:nvGrpSpPr>
                  <p:cNvPr id="71" name="组合 12"/>
                  <p:cNvGrpSpPr/>
                  <p:nvPr/>
                </p:nvGrpSpPr>
                <p:grpSpPr>
                  <a:xfrm>
                    <a:off x="3307940" y="3573016"/>
                    <a:ext cx="615988" cy="216024"/>
                    <a:chOff x="2211778" y="3573016"/>
                    <a:chExt cx="615988" cy="216024"/>
                  </a:xfrm>
                </p:grpSpPr>
                <p:cxnSp>
                  <p:nvCxnSpPr>
                    <p:cNvPr id="8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组合 13"/>
                  <p:cNvGrpSpPr/>
                  <p:nvPr/>
                </p:nvGrpSpPr>
                <p:grpSpPr>
                  <a:xfrm>
                    <a:off x="4388060" y="3573016"/>
                    <a:ext cx="615988" cy="216024"/>
                    <a:chOff x="2211778" y="3573016"/>
                    <a:chExt cx="615988" cy="216024"/>
                  </a:xfrm>
                </p:grpSpPr>
                <p:cxnSp>
                  <p:nvCxnSpPr>
                    <p:cNvPr id="83" name="直接连接符 8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68"/>
                    <p:cNvCxnSpPr/>
                    <p:nvPr/>
                  </p:nvCxnSpPr>
                  <p:spPr>
                    <a:xfrm>
                      <a:off x="2627784"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接连接符 6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7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组合 18"/>
                  <p:cNvGrpSpPr/>
                  <p:nvPr/>
                </p:nvGrpSpPr>
                <p:grpSpPr>
                  <a:xfrm>
                    <a:off x="5468180" y="3573016"/>
                    <a:ext cx="615988" cy="216024"/>
                    <a:chOff x="2211778" y="3573016"/>
                    <a:chExt cx="615988" cy="216024"/>
                  </a:xfrm>
                </p:grpSpPr>
                <p:cxnSp>
                  <p:nvCxnSpPr>
                    <p:cNvPr id="79" name="直接连接符 7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4" name="组合 23"/>
                  <p:cNvGrpSpPr/>
                  <p:nvPr/>
                </p:nvGrpSpPr>
                <p:grpSpPr>
                  <a:xfrm>
                    <a:off x="2211778" y="3573016"/>
                    <a:ext cx="615988" cy="216024"/>
                    <a:chOff x="2211778" y="3573016"/>
                    <a:chExt cx="615988" cy="216024"/>
                  </a:xfrm>
                </p:grpSpPr>
                <p:cxnSp>
                  <p:nvCxnSpPr>
                    <p:cNvPr id="75" name="直接连接符 7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9" name="组合 77"/>
                <p:cNvGrpSpPr/>
                <p:nvPr/>
              </p:nvGrpSpPr>
              <p:grpSpPr>
                <a:xfrm>
                  <a:off x="4745505" y="5678089"/>
                  <a:ext cx="3872390" cy="158842"/>
                  <a:chOff x="2211778" y="3573016"/>
                  <a:chExt cx="3872390" cy="216024"/>
                </a:xfrm>
              </p:grpSpPr>
              <p:grpSp>
                <p:nvGrpSpPr>
                  <p:cNvPr id="51" name="组合 12"/>
                  <p:cNvGrpSpPr/>
                  <p:nvPr/>
                </p:nvGrpSpPr>
                <p:grpSpPr>
                  <a:xfrm>
                    <a:off x="3307940" y="3573016"/>
                    <a:ext cx="615988" cy="216024"/>
                    <a:chOff x="2211778" y="3573016"/>
                    <a:chExt cx="615988" cy="216024"/>
                  </a:xfrm>
                </p:grpSpPr>
                <p:cxnSp>
                  <p:nvCxnSpPr>
                    <p:cNvPr id="6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组合 13"/>
                  <p:cNvGrpSpPr/>
                  <p:nvPr/>
                </p:nvGrpSpPr>
                <p:grpSpPr>
                  <a:xfrm>
                    <a:off x="4388060" y="3573016"/>
                    <a:ext cx="615988" cy="216024"/>
                    <a:chOff x="2211778" y="3573016"/>
                    <a:chExt cx="615988" cy="216024"/>
                  </a:xfrm>
                </p:grpSpPr>
                <p:cxnSp>
                  <p:nvCxnSpPr>
                    <p:cNvPr id="63" name="直接连接符 6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48"/>
                    <p:cNvCxnSpPr/>
                    <p:nvPr/>
                  </p:nvCxnSpPr>
                  <p:spPr>
                    <a:xfrm>
                      <a:off x="2627784"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组合 18"/>
                  <p:cNvGrpSpPr/>
                  <p:nvPr/>
                </p:nvGrpSpPr>
                <p:grpSpPr>
                  <a:xfrm>
                    <a:off x="5468180" y="3573016"/>
                    <a:ext cx="615988" cy="216024"/>
                    <a:chOff x="2211778" y="3573016"/>
                    <a:chExt cx="615988" cy="216024"/>
                  </a:xfrm>
                </p:grpSpPr>
                <p:cxnSp>
                  <p:nvCxnSpPr>
                    <p:cNvPr id="59" name="直接连接符 5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组合 23"/>
                  <p:cNvGrpSpPr/>
                  <p:nvPr/>
                </p:nvGrpSpPr>
                <p:grpSpPr>
                  <a:xfrm>
                    <a:off x="2211778" y="3573016"/>
                    <a:ext cx="615988" cy="216024"/>
                    <a:chOff x="2211778" y="3573016"/>
                    <a:chExt cx="615988" cy="216024"/>
                  </a:xfrm>
                </p:grpSpPr>
                <p:cxnSp>
                  <p:nvCxnSpPr>
                    <p:cNvPr id="55" name="直接连接符 5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0" name="组合 77"/>
                <p:cNvGrpSpPr/>
                <p:nvPr/>
              </p:nvGrpSpPr>
              <p:grpSpPr>
                <a:xfrm>
                  <a:off x="4745505" y="4810666"/>
                  <a:ext cx="3872390" cy="158842"/>
                  <a:chOff x="2211778" y="3573016"/>
                  <a:chExt cx="3872390" cy="216024"/>
                </a:xfrm>
              </p:grpSpPr>
              <p:grpSp>
                <p:nvGrpSpPr>
                  <p:cNvPr id="31" name="组合 12"/>
                  <p:cNvGrpSpPr/>
                  <p:nvPr/>
                </p:nvGrpSpPr>
                <p:grpSpPr>
                  <a:xfrm>
                    <a:off x="3307940" y="3573016"/>
                    <a:ext cx="615988" cy="216024"/>
                    <a:chOff x="2211778" y="3573016"/>
                    <a:chExt cx="615988" cy="216024"/>
                  </a:xfrm>
                </p:grpSpPr>
                <p:cxnSp>
                  <p:nvCxnSpPr>
                    <p:cNvPr id="4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组合 13"/>
                  <p:cNvGrpSpPr/>
                  <p:nvPr/>
                </p:nvGrpSpPr>
                <p:grpSpPr>
                  <a:xfrm>
                    <a:off x="4388060" y="3573016"/>
                    <a:ext cx="615988" cy="216024"/>
                    <a:chOff x="2211778" y="3573016"/>
                    <a:chExt cx="615988" cy="216024"/>
                  </a:xfrm>
                </p:grpSpPr>
                <p:cxnSp>
                  <p:nvCxnSpPr>
                    <p:cNvPr id="43" name="直接连接符 27"/>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2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29"/>
                    <p:cNvCxnSpPr/>
                    <p:nvPr/>
                  </p:nvCxnSpPr>
                  <p:spPr>
                    <a:xfrm>
                      <a:off x="2827766"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接连接符 3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组合 18"/>
                  <p:cNvGrpSpPr/>
                  <p:nvPr/>
                </p:nvGrpSpPr>
                <p:grpSpPr>
                  <a:xfrm>
                    <a:off x="5468180" y="3573016"/>
                    <a:ext cx="615988" cy="216024"/>
                    <a:chOff x="2211778" y="3573016"/>
                    <a:chExt cx="615988" cy="216024"/>
                  </a:xfrm>
                </p:grpSpPr>
                <p:cxnSp>
                  <p:nvCxnSpPr>
                    <p:cNvPr id="39" name="直接连接符 3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2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组合 23"/>
                  <p:cNvGrpSpPr/>
                  <p:nvPr/>
                </p:nvGrpSpPr>
                <p:grpSpPr>
                  <a:xfrm>
                    <a:off x="2211778" y="3573016"/>
                    <a:ext cx="615988" cy="216024"/>
                    <a:chOff x="2211778" y="3573016"/>
                    <a:chExt cx="615988" cy="216024"/>
                  </a:xfrm>
                </p:grpSpPr>
                <p:cxnSp>
                  <p:nvCxnSpPr>
                    <p:cNvPr id="35" name="直接连接符 1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6" name="TextBox 5"/>
              <p:cNvSpPr txBox="1"/>
              <p:nvPr/>
            </p:nvSpPr>
            <p:spPr>
              <a:xfrm>
                <a:off x="6084168" y="1124744"/>
                <a:ext cx="792088" cy="369332"/>
              </a:xfrm>
              <a:prstGeom prst="rect">
                <a:avLst/>
              </a:prstGeom>
              <a:noFill/>
            </p:spPr>
            <p:txBody>
              <a:bodyPr wrap="square" rtlCol="0">
                <a:spAutoFit/>
              </a:bodyPr>
              <a:lstStyle/>
              <a:p>
                <a:r>
                  <a:rPr lang="en-US" altLang="zh-CN" smtClean="0"/>
                  <a:t>x</a:t>
                </a:r>
                <a:endParaRPr lang="zh-CN" altLang="en-US"/>
              </a:p>
            </p:txBody>
          </p:sp>
          <p:sp>
            <p:nvSpPr>
              <p:cNvPr id="7" name="TextBox 6"/>
              <p:cNvSpPr txBox="1"/>
              <p:nvPr/>
            </p:nvSpPr>
            <p:spPr>
              <a:xfrm>
                <a:off x="8316416" y="1340768"/>
                <a:ext cx="576064" cy="369332"/>
              </a:xfrm>
              <a:prstGeom prst="rect">
                <a:avLst/>
              </a:prstGeom>
              <a:noFill/>
            </p:spPr>
            <p:txBody>
              <a:bodyPr wrap="square" rtlCol="0">
                <a:spAutoFit/>
              </a:bodyPr>
              <a:lstStyle/>
              <a:p>
                <a:r>
                  <a:rPr lang="en-US" altLang="zh-CN" smtClean="0"/>
                  <a:t>w</a:t>
                </a:r>
                <a:r>
                  <a:rPr lang="en-US" altLang="zh-CN" baseline="30000" smtClean="0"/>
                  <a:t>0</a:t>
                </a:r>
                <a:endParaRPr lang="zh-CN" altLang="en-US" baseline="30000"/>
              </a:p>
            </p:txBody>
          </p:sp>
          <p:sp>
            <p:nvSpPr>
              <p:cNvPr id="8" name="TextBox 7"/>
              <p:cNvSpPr txBox="1"/>
              <p:nvPr/>
            </p:nvSpPr>
            <p:spPr>
              <a:xfrm>
                <a:off x="8316416" y="2555612"/>
                <a:ext cx="576064" cy="369332"/>
              </a:xfrm>
              <a:prstGeom prst="rect">
                <a:avLst/>
              </a:prstGeom>
              <a:noFill/>
            </p:spPr>
            <p:txBody>
              <a:bodyPr wrap="square" rtlCol="0">
                <a:spAutoFit/>
              </a:bodyPr>
              <a:lstStyle/>
              <a:p>
                <a:r>
                  <a:rPr lang="en-US" altLang="zh-CN" smtClean="0"/>
                  <a:t>w</a:t>
                </a:r>
                <a:r>
                  <a:rPr lang="en-US" altLang="zh-CN" baseline="30000" smtClean="0"/>
                  <a:t>1</a:t>
                </a:r>
                <a:endParaRPr lang="zh-CN" altLang="en-US" baseline="30000"/>
              </a:p>
            </p:txBody>
          </p:sp>
          <p:sp>
            <p:nvSpPr>
              <p:cNvPr id="9" name="TextBox 8"/>
              <p:cNvSpPr txBox="1"/>
              <p:nvPr/>
            </p:nvSpPr>
            <p:spPr>
              <a:xfrm>
                <a:off x="8316416" y="1835532"/>
                <a:ext cx="576064" cy="369332"/>
              </a:xfrm>
              <a:prstGeom prst="rect">
                <a:avLst/>
              </a:prstGeom>
              <a:noFill/>
            </p:spPr>
            <p:txBody>
              <a:bodyPr wrap="square" rtlCol="0">
                <a:spAutoFit/>
              </a:bodyPr>
              <a:lstStyle/>
              <a:p>
                <a:r>
                  <a:rPr lang="en-US" altLang="zh-CN" smtClean="0"/>
                  <a:t>u</a:t>
                </a:r>
                <a:r>
                  <a:rPr lang="en-US" altLang="zh-CN" baseline="30000" smtClean="0"/>
                  <a:t>1</a:t>
                </a:r>
                <a:endParaRPr lang="zh-CN" altLang="en-US" baseline="30000"/>
              </a:p>
            </p:txBody>
          </p:sp>
          <p:sp>
            <p:nvSpPr>
              <p:cNvPr id="10" name="TextBox 9"/>
              <p:cNvSpPr txBox="1"/>
              <p:nvPr/>
            </p:nvSpPr>
            <p:spPr>
              <a:xfrm>
                <a:off x="8316416" y="2195572"/>
                <a:ext cx="576064" cy="369332"/>
              </a:xfrm>
              <a:prstGeom prst="rect">
                <a:avLst/>
              </a:prstGeom>
              <a:noFill/>
            </p:spPr>
            <p:txBody>
              <a:bodyPr wrap="square" rtlCol="0">
                <a:spAutoFit/>
              </a:bodyPr>
              <a:lstStyle/>
              <a:p>
                <a:r>
                  <a:rPr lang="en-US" altLang="zh-CN" smtClean="0"/>
                  <a:t>v</a:t>
                </a:r>
                <a:r>
                  <a:rPr lang="en-US" altLang="zh-CN" baseline="30000" smtClean="0"/>
                  <a:t>1</a:t>
                </a:r>
                <a:endParaRPr lang="zh-CN" altLang="en-US" baseline="30000"/>
              </a:p>
            </p:txBody>
          </p:sp>
          <p:sp>
            <p:nvSpPr>
              <p:cNvPr id="11" name="TextBox 10"/>
              <p:cNvSpPr txBox="1"/>
              <p:nvPr/>
            </p:nvSpPr>
            <p:spPr>
              <a:xfrm>
                <a:off x="8316416" y="4859868"/>
                <a:ext cx="576064" cy="369332"/>
              </a:xfrm>
              <a:prstGeom prst="rect">
                <a:avLst/>
              </a:prstGeom>
              <a:noFill/>
            </p:spPr>
            <p:txBody>
              <a:bodyPr wrap="square" rtlCol="0">
                <a:spAutoFit/>
              </a:bodyPr>
              <a:lstStyle/>
              <a:p>
                <a:r>
                  <a:rPr lang="en-US" altLang="zh-CN" smtClean="0"/>
                  <a:t>w</a:t>
                </a:r>
                <a:r>
                  <a:rPr lang="en-US" altLang="zh-CN" baseline="30000" smtClean="0"/>
                  <a:t>3</a:t>
                </a:r>
                <a:endParaRPr lang="zh-CN" altLang="en-US" baseline="30000"/>
              </a:p>
            </p:txBody>
          </p:sp>
          <p:sp>
            <p:nvSpPr>
              <p:cNvPr id="12" name="TextBox 11"/>
              <p:cNvSpPr txBox="1"/>
              <p:nvPr/>
            </p:nvSpPr>
            <p:spPr>
              <a:xfrm>
                <a:off x="8316416" y="4139788"/>
                <a:ext cx="576064" cy="369332"/>
              </a:xfrm>
              <a:prstGeom prst="rect">
                <a:avLst/>
              </a:prstGeom>
              <a:noFill/>
            </p:spPr>
            <p:txBody>
              <a:bodyPr wrap="square" rtlCol="0">
                <a:spAutoFit/>
              </a:bodyPr>
              <a:lstStyle/>
              <a:p>
                <a:r>
                  <a:rPr lang="en-US" altLang="zh-CN" smtClean="0"/>
                  <a:t>u</a:t>
                </a:r>
                <a:r>
                  <a:rPr lang="en-US" altLang="zh-CN" baseline="30000" smtClean="0"/>
                  <a:t>3</a:t>
                </a:r>
                <a:endParaRPr lang="zh-CN" altLang="en-US" baseline="30000"/>
              </a:p>
            </p:txBody>
          </p:sp>
          <p:sp>
            <p:nvSpPr>
              <p:cNvPr id="13" name="TextBox 12"/>
              <p:cNvSpPr txBox="1"/>
              <p:nvPr/>
            </p:nvSpPr>
            <p:spPr>
              <a:xfrm>
                <a:off x="8316416" y="4499828"/>
                <a:ext cx="576064" cy="369332"/>
              </a:xfrm>
              <a:prstGeom prst="rect">
                <a:avLst/>
              </a:prstGeom>
              <a:noFill/>
            </p:spPr>
            <p:txBody>
              <a:bodyPr wrap="square" rtlCol="0">
                <a:spAutoFit/>
              </a:bodyPr>
              <a:lstStyle/>
              <a:p>
                <a:r>
                  <a:rPr lang="en-US" altLang="zh-CN" smtClean="0"/>
                  <a:t>v</a:t>
                </a:r>
                <a:r>
                  <a:rPr lang="en-US" altLang="zh-CN" baseline="30000" smtClean="0"/>
                  <a:t>3</a:t>
                </a:r>
                <a:endParaRPr lang="zh-CN" altLang="en-US" baseline="30000"/>
              </a:p>
            </p:txBody>
          </p:sp>
          <p:sp>
            <p:nvSpPr>
              <p:cNvPr id="14" name="TextBox 13"/>
              <p:cNvSpPr txBox="1"/>
              <p:nvPr/>
            </p:nvSpPr>
            <p:spPr>
              <a:xfrm>
                <a:off x="6084168" y="6381328"/>
                <a:ext cx="576064" cy="369332"/>
              </a:xfrm>
              <a:prstGeom prst="rect">
                <a:avLst/>
              </a:prstGeom>
              <a:noFill/>
            </p:spPr>
            <p:txBody>
              <a:bodyPr wrap="square" rtlCol="0">
                <a:spAutoFit/>
              </a:bodyPr>
              <a:lstStyle/>
              <a:p>
                <a:r>
                  <a:rPr lang="en-US" altLang="zh-CN" smtClean="0"/>
                  <a:t>y</a:t>
                </a:r>
                <a:endParaRPr lang="zh-CN" altLang="en-US" baseline="30000"/>
              </a:p>
            </p:txBody>
          </p:sp>
          <p:sp>
            <p:nvSpPr>
              <p:cNvPr id="15" name="TextBox 14"/>
              <p:cNvSpPr txBox="1"/>
              <p:nvPr/>
            </p:nvSpPr>
            <p:spPr>
              <a:xfrm>
                <a:off x="8316416" y="5301208"/>
                <a:ext cx="576064" cy="369332"/>
              </a:xfrm>
              <a:prstGeom prst="rect">
                <a:avLst/>
              </a:prstGeom>
              <a:noFill/>
            </p:spPr>
            <p:txBody>
              <a:bodyPr wrap="square" rtlCol="0">
                <a:spAutoFit/>
              </a:bodyPr>
              <a:lstStyle/>
              <a:p>
                <a:r>
                  <a:rPr lang="en-US" altLang="zh-CN" smtClean="0"/>
                  <a:t>u</a:t>
                </a:r>
                <a:r>
                  <a:rPr lang="en-US" altLang="zh-CN" baseline="30000" smtClean="0"/>
                  <a:t>4</a:t>
                </a:r>
                <a:endParaRPr lang="zh-CN" altLang="en-US" baseline="30000"/>
              </a:p>
            </p:txBody>
          </p:sp>
          <p:sp>
            <p:nvSpPr>
              <p:cNvPr id="16" name="TextBox 15"/>
              <p:cNvSpPr txBox="1"/>
              <p:nvPr/>
            </p:nvSpPr>
            <p:spPr>
              <a:xfrm>
                <a:off x="8316416" y="5764788"/>
                <a:ext cx="576064" cy="369332"/>
              </a:xfrm>
              <a:prstGeom prst="rect">
                <a:avLst/>
              </a:prstGeom>
              <a:noFill/>
            </p:spPr>
            <p:txBody>
              <a:bodyPr wrap="square" rtlCol="0">
                <a:spAutoFit/>
              </a:bodyPr>
              <a:lstStyle/>
              <a:p>
                <a:r>
                  <a:rPr lang="en-US" altLang="zh-CN" smtClean="0"/>
                  <a:t>v</a:t>
                </a:r>
                <a:r>
                  <a:rPr lang="en-US" altLang="zh-CN" baseline="30000" smtClean="0"/>
                  <a:t>4</a:t>
                </a:r>
                <a:endParaRPr lang="zh-CN" altLang="en-US" baseline="30000"/>
              </a:p>
            </p:txBody>
          </p:sp>
          <p:sp>
            <p:nvSpPr>
              <p:cNvPr id="17" name="TextBox 16"/>
              <p:cNvSpPr txBox="1"/>
              <p:nvPr/>
            </p:nvSpPr>
            <p:spPr>
              <a:xfrm>
                <a:off x="8316416" y="3717032"/>
                <a:ext cx="576064" cy="369332"/>
              </a:xfrm>
              <a:prstGeom prst="rect">
                <a:avLst/>
              </a:prstGeom>
              <a:noFill/>
            </p:spPr>
            <p:txBody>
              <a:bodyPr wrap="square" rtlCol="0">
                <a:spAutoFit/>
              </a:bodyPr>
              <a:lstStyle/>
              <a:p>
                <a:r>
                  <a:rPr lang="en-US" altLang="zh-CN" smtClean="0"/>
                  <a:t>w</a:t>
                </a:r>
                <a:r>
                  <a:rPr lang="en-US" altLang="zh-CN" baseline="30000" smtClean="0"/>
                  <a:t>2</a:t>
                </a:r>
                <a:endParaRPr lang="zh-CN" altLang="en-US" baseline="30000"/>
              </a:p>
            </p:txBody>
          </p:sp>
          <p:sp>
            <p:nvSpPr>
              <p:cNvPr id="18" name="TextBox 17"/>
              <p:cNvSpPr txBox="1"/>
              <p:nvPr/>
            </p:nvSpPr>
            <p:spPr>
              <a:xfrm>
                <a:off x="8316416" y="2996952"/>
                <a:ext cx="576064" cy="369332"/>
              </a:xfrm>
              <a:prstGeom prst="rect">
                <a:avLst/>
              </a:prstGeom>
              <a:noFill/>
            </p:spPr>
            <p:txBody>
              <a:bodyPr wrap="square" rtlCol="0">
                <a:spAutoFit/>
              </a:bodyPr>
              <a:lstStyle/>
              <a:p>
                <a:r>
                  <a:rPr lang="en-US" altLang="zh-CN" smtClean="0"/>
                  <a:t>u</a:t>
                </a:r>
                <a:r>
                  <a:rPr lang="en-US" altLang="zh-CN" baseline="30000" smtClean="0"/>
                  <a:t>2</a:t>
                </a:r>
                <a:endParaRPr lang="zh-CN" altLang="en-US" baseline="30000"/>
              </a:p>
            </p:txBody>
          </p:sp>
          <p:sp>
            <p:nvSpPr>
              <p:cNvPr id="19" name="TextBox 18"/>
              <p:cNvSpPr txBox="1"/>
              <p:nvPr/>
            </p:nvSpPr>
            <p:spPr>
              <a:xfrm>
                <a:off x="8316416" y="3356992"/>
                <a:ext cx="576064" cy="369332"/>
              </a:xfrm>
              <a:prstGeom prst="rect">
                <a:avLst/>
              </a:prstGeom>
              <a:noFill/>
            </p:spPr>
            <p:txBody>
              <a:bodyPr wrap="square" rtlCol="0">
                <a:spAutoFit/>
              </a:bodyPr>
              <a:lstStyle/>
              <a:p>
                <a:r>
                  <a:rPr lang="en-US" altLang="zh-CN" smtClean="0"/>
                  <a:t>v</a:t>
                </a:r>
                <a:r>
                  <a:rPr lang="en-US" altLang="zh-CN" baseline="30000" smtClean="0"/>
                  <a:t>2</a:t>
                </a:r>
                <a:endParaRPr lang="zh-CN" altLang="en-US" baseline="30000"/>
              </a:p>
            </p:txBody>
          </p:sp>
        </p:grpSp>
        <p:cxnSp>
          <p:nvCxnSpPr>
            <p:cNvPr id="368" name="直接箭头连接符 367"/>
            <p:cNvCxnSpPr/>
            <p:nvPr/>
          </p:nvCxnSpPr>
          <p:spPr>
            <a:xfrm>
              <a:off x="2787805" y="2199020"/>
              <a:ext cx="633389" cy="25870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1" name="直接箭头连接符 370"/>
            <p:cNvCxnSpPr/>
            <p:nvPr/>
          </p:nvCxnSpPr>
          <p:spPr>
            <a:xfrm>
              <a:off x="6048421" y="3372129"/>
              <a:ext cx="624469" cy="26316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4" name="直接箭头连接符 373"/>
            <p:cNvCxnSpPr/>
            <p:nvPr/>
          </p:nvCxnSpPr>
          <p:spPr>
            <a:xfrm flipH="1">
              <a:off x="6467707" y="4549698"/>
              <a:ext cx="205183" cy="26316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6" name="直接箭头连接符 375"/>
            <p:cNvCxnSpPr/>
            <p:nvPr/>
          </p:nvCxnSpPr>
          <p:spPr>
            <a:xfrm flipH="1">
              <a:off x="5379348" y="5731727"/>
              <a:ext cx="205183" cy="26316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22" name="组合 421"/>
          <p:cNvGrpSpPr/>
          <p:nvPr/>
        </p:nvGrpSpPr>
        <p:grpSpPr>
          <a:xfrm>
            <a:off x="1197928" y="1805300"/>
            <a:ext cx="3230056" cy="382756"/>
            <a:chOff x="1197928" y="1912640"/>
            <a:chExt cx="3230056" cy="382756"/>
          </a:xfrm>
        </p:grpSpPr>
        <p:sp>
          <p:nvSpPr>
            <p:cNvPr id="387" name="TextBox 386"/>
            <p:cNvSpPr txBox="1"/>
            <p:nvPr/>
          </p:nvSpPr>
          <p:spPr>
            <a:xfrm>
              <a:off x="1197928" y="1912640"/>
              <a:ext cx="2581984" cy="382756"/>
            </a:xfrm>
            <a:prstGeom prst="rect">
              <a:avLst/>
            </a:prstGeom>
            <a:noFill/>
          </p:spPr>
          <p:txBody>
            <a:bodyPr wrap="square" rtlCol="0">
              <a:spAutoFit/>
            </a:bodyPr>
            <a:lstStyle/>
            <a:p>
              <a:pPr algn="r"/>
              <a:r>
                <a:rPr lang="en-US" altLang="zh-CN" smtClean="0"/>
                <a:t>x</a:t>
              </a:r>
              <a:r>
                <a:rPr lang="en-US" altLang="zh-CN" baseline="-25000" smtClean="0"/>
                <a:t>1</a:t>
              </a:r>
              <a:r>
                <a:rPr lang="en-US" altLang="zh-CN" smtClean="0">
                  <a:latin typeface="Cambria"/>
                </a:rPr>
                <a:t>⊕k</a:t>
              </a:r>
              <a:r>
                <a:rPr lang="en-US" altLang="zh-CN" baseline="30000" smtClean="0">
                  <a:latin typeface="Cambria"/>
                </a:rPr>
                <a:t>1</a:t>
              </a:r>
              <a:r>
                <a:rPr lang="en-US" altLang="zh-CN" baseline="-25000" smtClean="0">
                  <a:latin typeface="Cambria"/>
                </a:rPr>
                <a:t>1</a:t>
              </a:r>
              <a:endParaRPr lang="zh-CN" altLang="en-US" baseline="-25000"/>
            </a:p>
          </p:txBody>
        </p:sp>
        <p:cxnSp>
          <p:nvCxnSpPr>
            <p:cNvPr id="395" name="直接箭头连接符 394"/>
            <p:cNvCxnSpPr/>
            <p:nvPr/>
          </p:nvCxnSpPr>
          <p:spPr>
            <a:xfrm>
              <a:off x="3779912" y="2106568"/>
              <a:ext cx="648072"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428" name="组合 427"/>
          <p:cNvGrpSpPr/>
          <p:nvPr/>
        </p:nvGrpSpPr>
        <p:grpSpPr>
          <a:xfrm>
            <a:off x="0" y="6207928"/>
            <a:ext cx="7020272" cy="369332"/>
            <a:chOff x="0" y="6315268"/>
            <a:chExt cx="7020272" cy="369332"/>
          </a:xfrm>
        </p:grpSpPr>
        <p:cxnSp>
          <p:nvCxnSpPr>
            <p:cNvPr id="389" name="直接箭头连接符 388"/>
            <p:cNvCxnSpPr/>
            <p:nvPr/>
          </p:nvCxnSpPr>
          <p:spPr>
            <a:xfrm>
              <a:off x="3779912" y="6512480"/>
              <a:ext cx="3240360"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8" name="TextBox 397"/>
            <p:cNvSpPr txBox="1"/>
            <p:nvPr/>
          </p:nvSpPr>
          <p:spPr>
            <a:xfrm>
              <a:off x="0" y="6315268"/>
              <a:ext cx="3779912" cy="369332"/>
            </a:xfrm>
            <a:prstGeom prst="rect">
              <a:avLst/>
            </a:prstGeom>
            <a:noFill/>
          </p:spPr>
          <p:txBody>
            <a:bodyPr wrap="square" rtlCol="0">
              <a:spAutoFit/>
            </a:bodyPr>
            <a:lstStyle/>
            <a:p>
              <a:pPr algn="r"/>
              <a:r>
                <a:rPr lang="en-US" altLang="zh-CN" smtClean="0"/>
                <a:t>y</a:t>
              </a:r>
              <a:r>
                <a:rPr lang="en-US" altLang="zh-CN" baseline="-25000" smtClean="0"/>
                <a:t>11</a:t>
              </a:r>
              <a:r>
                <a:rPr lang="en-US" altLang="zh-CN" smtClean="0"/>
                <a:t>=x</a:t>
              </a:r>
              <a:r>
                <a:rPr lang="en-US" altLang="zh-CN" baseline="-25000" smtClean="0"/>
                <a:t>1</a:t>
              </a:r>
              <a:r>
                <a:rPr lang="en-US" altLang="zh-CN" smtClean="0">
                  <a:latin typeface="Cambria"/>
                </a:rPr>
                <a:t>⊕k</a:t>
              </a:r>
              <a:r>
                <a:rPr lang="en-US" altLang="zh-CN" baseline="30000" smtClean="0">
                  <a:latin typeface="Cambria"/>
                </a:rPr>
                <a:t>1</a:t>
              </a:r>
              <a:r>
                <a:rPr lang="en-US" altLang="zh-CN" baseline="-25000" smtClean="0">
                  <a:latin typeface="Cambria"/>
                </a:rPr>
                <a:t>1</a:t>
              </a:r>
              <a:r>
                <a:rPr lang="en-US" altLang="zh-CN" smtClean="0">
                  <a:latin typeface="Cambria"/>
                </a:rPr>
                <a:t>⊕k</a:t>
              </a:r>
              <a:r>
                <a:rPr lang="en-US" altLang="zh-CN" baseline="30000" smtClean="0">
                  <a:latin typeface="Cambria"/>
                </a:rPr>
                <a:t>2</a:t>
              </a:r>
              <a:r>
                <a:rPr lang="en-US" altLang="zh-CN" baseline="-25000" smtClean="0">
                  <a:latin typeface="Cambria"/>
                </a:rPr>
                <a:t>13</a:t>
              </a:r>
              <a:r>
                <a:rPr lang="en-US" altLang="zh-CN" smtClean="0">
                  <a:latin typeface="Cambria"/>
                </a:rPr>
                <a:t>⊕k</a:t>
              </a:r>
              <a:r>
                <a:rPr lang="en-US" altLang="zh-CN" baseline="30000" smtClean="0">
                  <a:latin typeface="Cambria"/>
                </a:rPr>
                <a:t>3</a:t>
              </a:r>
              <a:r>
                <a:rPr lang="en-US" altLang="zh-CN" baseline="-25000" smtClean="0">
                  <a:latin typeface="Cambria"/>
                </a:rPr>
                <a:t>16</a:t>
              </a:r>
              <a:r>
                <a:rPr lang="en-US" altLang="zh-CN" smtClean="0">
                  <a:latin typeface="Cambria"/>
                </a:rPr>
                <a:t>⊕k</a:t>
              </a:r>
              <a:r>
                <a:rPr lang="en-US" altLang="zh-CN" baseline="30000" smtClean="0">
                  <a:latin typeface="Cambria"/>
                </a:rPr>
                <a:t>4</a:t>
              </a:r>
              <a:r>
                <a:rPr lang="en-US" altLang="zh-CN" baseline="-25000" smtClean="0">
                  <a:latin typeface="Cambria"/>
                </a:rPr>
                <a:t>12</a:t>
              </a:r>
              <a:r>
                <a:rPr lang="en-US" altLang="zh-CN" smtClean="0">
                  <a:latin typeface="Cambria"/>
                </a:rPr>
                <a:t>⊕k</a:t>
              </a:r>
              <a:r>
                <a:rPr lang="en-US" altLang="zh-CN" baseline="30000" smtClean="0">
                  <a:latin typeface="Cambria"/>
                </a:rPr>
                <a:t>5</a:t>
              </a:r>
              <a:r>
                <a:rPr lang="en-US" altLang="zh-CN" baseline="-25000" smtClean="0">
                  <a:latin typeface="Cambria"/>
                </a:rPr>
                <a:t>11</a:t>
              </a:r>
              <a:endParaRPr lang="zh-CN" altLang="en-US" baseline="-25000"/>
            </a:p>
          </p:txBody>
        </p:sp>
      </p:grpSp>
      <p:grpSp>
        <p:nvGrpSpPr>
          <p:cNvPr id="421" name="组合 420"/>
          <p:cNvGrpSpPr/>
          <p:nvPr/>
        </p:nvGrpSpPr>
        <p:grpSpPr>
          <a:xfrm>
            <a:off x="1125920" y="1324248"/>
            <a:ext cx="3302064" cy="382756"/>
            <a:chOff x="1125920" y="1431588"/>
            <a:chExt cx="3302064" cy="382756"/>
          </a:xfrm>
        </p:grpSpPr>
        <p:sp>
          <p:nvSpPr>
            <p:cNvPr id="394" name="TextBox 393"/>
            <p:cNvSpPr txBox="1"/>
            <p:nvPr/>
          </p:nvSpPr>
          <p:spPr>
            <a:xfrm>
              <a:off x="1125920" y="1431588"/>
              <a:ext cx="2653992" cy="382756"/>
            </a:xfrm>
            <a:prstGeom prst="rect">
              <a:avLst/>
            </a:prstGeom>
            <a:noFill/>
          </p:spPr>
          <p:txBody>
            <a:bodyPr wrap="square" rtlCol="0">
              <a:spAutoFit/>
            </a:bodyPr>
            <a:lstStyle/>
            <a:p>
              <a:pPr algn="r"/>
              <a:r>
                <a:rPr lang="en-US" altLang="zh-CN" smtClean="0"/>
                <a:t>x</a:t>
              </a:r>
              <a:r>
                <a:rPr lang="en-US" altLang="zh-CN" baseline="-25000" smtClean="0"/>
                <a:t>1</a:t>
              </a:r>
              <a:endParaRPr lang="zh-CN" altLang="en-US" baseline="-25000"/>
            </a:p>
          </p:txBody>
        </p:sp>
        <p:cxnSp>
          <p:nvCxnSpPr>
            <p:cNvPr id="399" name="直接箭头连接符 398"/>
            <p:cNvCxnSpPr/>
            <p:nvPr/>
          </p:nvCxnSpPr>
          <p:spPr>
            <a:xfrm>
              <a:off x="3779912" y="1628800"/>
              <a:ext cx="648072"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423" name="组合 422"/>
          <p:cNvGrpSpPr/>
          <p:nvPr/>
        </p:nvGrpSpPr>
        <p:grpSpPr>
          <a:xfrm>
            <a:off x="1197928" y="2984624"/>
            <a:ext cx="6494513" cy="382756"/>
            <a:chOff x="1197928" y="3091964"/>
            <a:chExt cx="6494513" cy="382756"/>
          </a:xfrm>
        </p:grpSpPr>
        <p:sp>
          <p:nvSpPr>
            <p:cNvPr id="401" name="TextBox 400"/>
            <p:cNvSpPr txBox="1"/>
            <p:nvPr/>
          </p:nvSpPr>
          <p:spPr>
            <a:xfrm>
              <a:off x="1197928" y="3091964"/>
              <a:ext cx="2581984" cy="382756"/>
            </a:xfrm>
            <a:prstGeom prst="rect">
              <a:avLst/>
            </a:prstGeom>
            <a:noFill/>
          </p:spPr>
          <p:txBody>
            <a:bodyPr wrap="square" rtlCol="0">
              <a:spAutoFit/>
            </a:bodyPr>
            <a:lstStyle/>
            <a:p>
              <a:pPr algn="r"/>
              <a:r>
                <a:rPr lang="en-US" altLang="zh-CN" smtClean="0"/>
                <a:t>x</a:t>
              </a:r>
              <a:r>
                <a:rPr lang="en-US" altLang="zh-CN" baseline="-25000" smtClean="0"/>
                <a:t>1</a:t>
              </a:r>
              <a:r>
                <a:rPr lang="en-US" altLang="zh-CN" smtClean="0">
                  <a:latin typeface="Cambria"/>
                </a:rPr>
                <a:t>⊕k</a:t>
              </a:r>
              <a:r>
                <a:rPr lang="en-US" altLang="zh-CN" baseline="30000" smtClean="0">
                  <a:latin typeface="Cambria"/>
                </a:rPr>
                <a:t>1</a:t>
              </a:r>
              <a:r>
                <a:rPr lang="en-US" altLang="zh-CN" baseline="-25000" smtClean="0">
                  <a:latin typeface="Cambria"/>
                </a:rPr>
                <a:t>1</a:t>
              </a:r>
              <a:r>
                <a:rPr lang="en-US" altLang="zh-CN" smtClean="0">
                  <a:latin typeface="Cambria"/>
                </a:rPr>
                <a:t>⊕k</a:t>
              </a:r>
              <a:r>
                <a:rPr lang="en-US" altLang="zh-CN" baseline="30000" smtClean="0">
                  <a:latin typeface="Cambria"/>
                </a:rPr>
                <a:t>2</a:t>
              </a:r>
              <a:r>
                <a:rPr lang="en-US" altLang="zh-CN" baseline="-25000" smtClean="0">
                  <a:latin typeface="Cambria"/>
                </a:rPr>
                <a:t>13</a:t>
              </a:r>
              <a:endParaRPr lang="zh-CN" altLang="en-US" baseline="-25000"/>
            </a:p>
          </p:txBody>
        </p:sp>
        <p:cxnSp>
          <p:nvCxnSpPr>
            <p:cNvPr id="402" name="直接箭头连接符 401"/>
            <p:cNvCxnSpPr/>
            <p:nvPr/>
          </p:nvCxnSpPr>
          <p:spPr>
            <a:xfrm>
              <a:off x="3779912" y="3269744"/>
              <a:ext cx="3912529"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426" name="组合 425"/>
          <p:cNvGrpSpPr/>
          <p:nvPr/>
        </p:nvGrpSpPr>
        <p:grpSpPr>
          <a:xfrm>
            <a:off x="1197928" y="4147800"/>
            <a:ext cx="7118488" cy="382756"/>
            <a:chOff x="1197928" y="4255140"/>
            <a:chExt cx="7118488" cy="382756"/>
          </a:xfrm>
        </p:grpSpPr>
        <p:sp>
          <p:nvSpPr>
            <p:cNvPr id="403" name="TextBox 402"/>
            <p:cNvSpPr txBox="1"/>
            <p:nvPr/>
          </p:nvSpPr>
          <p:spPr>
            <a:xfrm>
              <a:off x="1197928" y="4255140"/>
              <a:ext cx="2581984" cy="382756"/>
            </a:xfrm>
            <a:prstGeom prst="rect">
              <a:avLst/>
            </a:prstGeom>
            <a:noFill/>
          </p:spPr>
          <p:txBody>
            <a:bodyPr wrap="square" rtlCol="0">
              <a:spAutoFit/>
            </a:bodyPr>
            <a:lstStyle/>
            <a:p>
              <a:pPr algn="r"/>
              <a:r>
                <a:rPr lang="en-US" altLang="zh-CN" smtClean="0"/>
                <a:t>x</a:t>
              </a:r>
              <a:r>
                <a:rPr lang="en-US" altLang="zh-CN" baseline="-25000" smtClean="0"/>
                <a:t>1</a:t>
              </a:r>
              <a:r>
                <a:rPr lang="en-US" altLang="zh-CN" smtClean="0">
                  <a:latin typeface="Cambria"/>
                </a:rPr>
                <a:t>⊕k</a:t>
              </a:r>
              <a:r>
                <a:rPr lang="en-US" altLang="zh-CN" baseline="30000" smtClean="0">
                  <a:latin typeface="Cambria"/>
                </a:rPr>
                <a:t>1</a:t>
              </a:r>
              <a:r>
                <a:rPr lang="en-US" altLang="zh-CN" baseline="-25000" smtClean="0">
                  <a:latin typeface="Cambria"/>
                </a:rPr>
                <a:t>1</a:t>
              </a:r>
              <a:r>
                <a:rPr lang="en-US" altLang="zh-CN" smtClean="0">
                  <a:latin typeface="Cambria"/>
                </a:rPr>
                <a:t>⊕k</a:t>
              </a:r>
              <a:r>
                <a:rPr lang="en-US" altLang="zh-CN" baseline="30000" smtClean="0">
                  <a:latin typeface="Cambria"/>
                </a:rPr>
                <a:t>2</a:t>
              </a:r>
              <a:r>
                <a:rPr lang="en-US" altLang="zh-CN" baseline="-25000" smtClean="0">
                  <a:latin typeface="Cambria"/>
                </a:rPr>
                <a:t>13</a:t>
              </a:r>
              <a:r>
                <a:rPr lang="en-US" altLang="zh-CN" smtClean="0">
                  <a:latin typeface="Cambria"/>
                </a:rPr>
                <a:t>⊕k</a:t>
              </a:r>
              <a:r>
                <a:rPr lang="en-US" altLang="zh-CN" baseline="30000" smtClean="0">
                  <a:latin typeface="Cambria"/>
                </a:rPr>
                <a:t>3</a:t>
              </a:r>
              <a:r>
                <a:rPr lang="en-US" altLang="zh-CN" baseline="-25000" smtClean="0">
                  <a:latin typeface="Cambria"/>
                </a:rPr>
                <a:t>16</a:t>
              </a:r>
              <a:endParaRPr lang="zh-CN" altLang="en-US" baseline="-25000"/>
            </a:p>
          </p:txBody>
        </p:sp>
        <p:cxnSp>
          <p:nvCxnSpPr>
            <p:cNvPr id="417" name="直接箭头连接符 416"/>
            <p:cNvCxnSpPr/>
            <p:nvPr/>
          </p:nvCxnSpPr>
          <p:spPr>
            <a:xfrm>
              <a:off x="3779912" y="4452352"/>
              <a:ext cx="4536504"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427" name="组合 426"/>
          <p:cNvGrpSpPr/>
          <p:nvPr/>
        </p:nvGrpSpPr>
        <p:grpSpPr>
          <a:xfrm>
            <a:off x="323528" y="5330408"/>
            <a:ext cx="6912768" cy="369332"/>
            <a:chOff x="323528" y="5437748"/>
            <a:chExt cx="6912768" cy="369332"/>
          </a:xfrm>
        </p:grpSpPr>
        <p:sp>
          <p:nvSpPr>
            <p:cNvPr id="418" name="TextBox 417"/>
            <p:cNvSpPr txBox="1"/>
            <p:nvPr/>
          </p:nvSpPr>
          <p:spPr>
            <a:xfrm>
              <a:off x="323528" y="5437748"/>
              <a:ext cx="3456384" cy="369332"/>
            </a:xfrm>
            <a:prstGeom prst="rect">
              <a:avLst/>
            </a:prstGeom>
            <a:noFill/>
          </p:spPr>
          <p:txBody>
            <a:bodyPr wrap="square" rtlCol="0">
              <a:spAutoFit/>
            </a:bodyPr>
            <a:lstStyle/>
            <a:p>
              <a:pPr algn="r"/>
              <a:r>
                <a:rPr lang="en-US" altLang="zh-CN" smtClean="0"/>
                <a:t>x</a:t>
              </a:r>
              <a:r>
                <a:rPr lang="en-US" altLang="zh-CN" baseline="-25000" smtClean="0"/>
                <a:t>1</a:t>
              </a:r>
              <a:r>
                <a:rPr lang="en-US" altLang="zh-CN" smtClean="0">
                  <a:latin typeface="Cambria"/>
                </a:rPr>
                <a:t>⊕k</a:t>
              </a:r>
              <a:r>
                <a:rPr lang="en-US" altLang="zh-CN" baseline="30000" smtClean="0">
                  <a:latin typeface="Cambria"/>
                </a:rPr>
                <a:t>1</a:t>
              </a:r>
              <a:r>
                <a:rPr lang="en-US" altLang="zh-CN" baseline="-25000" smtClean="0">
                  <a:latin typeface="Cambria"/>
                </a:rPr>
                <a:t>1</a:t>
              </a:r>
              <a:r>
                <a:rPr lang="en-US" altLang="zh-CN" smtClean="0">
                  <a:latin typeface="Cambria"/>
                </a:rPr>
                <a:t>⊕k</a:t>
              </a:r>
              <a:r>
                <a:rPr lang="en-US" altLang="zh-CN" baseline="30000" smtClean="0">
                  <a:latin typeface="Cambria"/>
                </a:rPr>
                <a:t>2</a:t>
              </a:r>
              <a:r>
                <a:rPr lang="en-US" altLang="zh-CN" baseline="-25000" smtClean="0">
                  <a:latin typeface="Cambria"/>
                </a:rPr>
                <a:t>13</a:t>
              </a:r>
              <a:r>
                <a:rPr lang="en-US" altLang="zh-CN" smtClean="0">
                  <a:latin typeface="Cambria"/>
                </a:rPr>
                <a:t>⊕k</a:t>
              </a:r>
              <a:r>
                <a:rPr lang="en-US" altLang="zh-CN" baseline="30000" smtClean="0">
                  <a:latin typeface="Cambria"/>
                </a:rPr>
                <a:t>3</a:t>
              </a:r>
              <a:r>
                <a:rPr lang="en-US" altLang="zh-CN" baseline="-25000" smtClean="0">
                  <a:latin typeface="Cambria"/>
                </a:rPr>
                <a:t>16</a:t>
              </a:r>
              <a:r>
                <a:rPr lang="en-US" altLang="zh-CN" smtClean="0">
                  <a:latin typeface="Cambria"/>
                </a:rPr>
                <a:t>⊕k</a:t>
              </a:r>
              <a:r>
                <a:rPr lang="en-US" altLang="zh-CN" baseline="30000" smtClean="0">
                  <a:latin typeface="Cambria"/>
                </a:rPr>
                <a:t>4</a:t>
              </a:r>
              <a:r>
                <a:rPr lang="en-US" altLang="zh-CN" baseline="-25000" smtClean="0">
                  <a:latin typeface="Cambria"/>
                </a:rPr>
                <a:t>12</a:t>
              </a:r>
              <a:endParaRPr lang="zh-CN" altLang="en-US" baseline="-25000"/>
            </a:p>
          </p:txBody>
        </p:sp>
        <p:cxnSp>
          <p:nvCxnSpPr>
            <p:cNvPr id="424" name="直接箭头连接符 423"/>
            <p:cNvCxnSpPr/>
            <p:nvPr/>
          </p:nvCxnSpPr>
          <p:spPr>
            <a:xfrm>
              <a:off x="3779912" y="5634960"/>
              <a:ext cx="3456384"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21"/>
                                        </p:tgtEl>
                                        <p:attrNameLst>
                                          <p:attrName>style.visibility</p:attrName>
                                        </p:attrNameLst>
                                      </p:cBhvr>
                                      <p:to>
                                        <p:strVal val="visible"/>
                                      </p:to>
                                    </p:set>
                                    <p:anim calcmode="lin" valueType="num">
                                      <p:cBhvr additive="base">
                                        <p:cTn id="7" dur="500" fill="hold"/>
                                        <p:tgtEl>
                                          <p:spTgt spid="421"/>
                                        </p:tgtEl>
                                        <p:attrNameLst>
                                          <p:attrName>ppt_x</p:attrName>
                                        </p:attrNameLst>
                                      </p:cBhvr>
                                      <p:tavLst>
                                        <p:tav tm="0">
                                          <p:val>
                                            <p:strVal val="0-#ppt_w/2"/>
                                          </p:val>
                                        </p:tav>
                                        <p:tav tm="100000">
                                          <p:val>
                                            <p:strVal val="#ppt_x"/>
                                          </p:val>
                                        </p:tav>
                                      </p:tavLst>
                                    </p:anim>
                                    <p:anim calcmode="lin" valueType="num">
                                      <p:cBhvr additive="base">
                                        <p:cTn id="8" dur="500" fill="hold"/>
                                        <p:tgtEl>
                                          <p:spTgt spid="4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22"/>
                                        </p:tgtEl>
                                        <p:attrNameLst>
                                          <p:attrName>style.visibility</p:attrName>
                                        </p:attrNameLst>
                                      </p:cBhvr>
                                      <p:to>
                                        <p:strVal val="visible"/>
                                      </p:to>
                                    </p:set>
                                    <p:anim calcmode="lin" valueType="num">
                                      <p:cBhvr additive="base">
                                        <p:cTn id="13" dur="500" fill="hold"/>
                                        <p:tgtEl>
                                          <p:spTgt spid="422"/>
                                        </p:tgtEl>
                                        <p:attrNameLst>
                                          <p:attrName>ppt_x</p:attrName>
                                        </p:attrNameLst>
                                      </p:cBhvr>
                                      <p:tavLst>
                                        <p:tav tm="0">
                                          <p:val>
                                            <p:strVal val="0-#ppt_w/2"/>
                                          </p:val>
                                        </p:tav>
                                        <p:tav tm="100000">
                                          <p:val>
                                            <p:strVal val="#ppt_x"/>
                                          </p:val>
                                        </p:tav>
                                      </p:tavLst>
                                    </p:anim>
                                    <p:anim calcmode="lin" valueType="num">
                                      <p:cBhvr additive="base">
                                        <p:cTn id="14" dur="500" fill="hold"/>
                                        <p:tgtEl>
                                          <p:spTgt spid="4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23"/>
                                        </p:tgtEl>
                                        <p:attrNameLst>
                                          <p:attrName>style.visibility</p:attrName>
                                        </p:attrNameLst>
                                      </p:cBhvr>
                                      <p:to>
                                        <p:strVal val="visible"/>
                                      </p:to>
                                    </p:set>
                                    <p:anim calcmode="lin" valueType="num">
                                      <p:cBhvr additive="base">
                                        <p:cTn id="19" dur="500" fill="hold"/>
                                        <p:tgtEl>
                                          <p:spTgt spid="423"/>
                                        </p:tgtEl>
                                        <p:attrNameLst>
                                          <p:attrName>ppt_x</p:attrName>
                                        </p:attrNameLst>
                                      </p:cBhvr>
                                      <p:tavLst>
                                        <p:tav tm="0">
                                          <p:val>
                                            <p:strVal val="0-#ppt_w/2"/>
                                          </p:val>
                                        </p:tav>
                                        <p:tav tm="100000">
                                          <p:val>
                                            <p:strVal val="#ppt_x"/>
                                          </p:val>
                                        </p:tav>
                                      </p:tavLst>
                                    </p:anim>
                                    <p:anim calcmode="lin" valueType="num">
                                      <p:cBhvr additive="base">
                                        <p:cTn id="20" dur="500" fill="hold"/>
                                        <p:tgtEl>
                                          <p:spTgt spid="42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26"/>
                                        </p:tgtEl>
                                        <p:attrNameLst>
                                          <p:attrName>style.visibility</p:attrName>
                                        </p:attrNameLst>
                                      </p:cBhvr>
                                      <p:to>
                                        <p:strVal val="visible"/>
                                      </p:to>
                                    </p:set>
                                    <p:anim calcmode="lin" valueType="num">
                                      <p:cBhvr additive="base">
                                        <p:cTn id="25" dur="500" fill="hold"/>
                                        <p:tgtEl>
                                          <p:spTgt spid="426"/>
                                        </p:tgtEl>
                                        <p:attrNameLst>
                                          <p:attrName>ppt_x</p:attrName>
                                        </p:attrNameLst>
                                      </p:cBhvr>
                                      <p:tavLst>
                                        <p:tav tm="0">
                                          <p:val>
                                            <p:strVal val="0-#ppt_w/2"/>
                                          </p:val>
                                        </p:tav>
                                        <p:tav tm="100000">
                                          <p:val>
                                            <p:strVal val="#ppt_x"/>
                                          </p:val>
                                        </p:tav>
                                      </p:tavLst>
                                    </p:anim>
                                    <p:anim calcmode="lin" valueType="num">
                                      <p:cBhvr additive="base">
                                        <p:cTn id="26" dur="500" fill="hold"/>
                                        <p:tgtEl>
                                          <p:spTgt spid="42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27"/>
                                        </p:tgtEl>
                                        <p:attrNameLst>
                                          <p:attrName>style.visibility</p:attrName>
                                        </p:attrNameLst>
                                      </p:cBhvr>
                                      <p:to>
                                        <p:strVal val="visible"/>
                                      </p:to>
                                    </p:set>
                                    <p:anim calcmode="lin" valueType="num">
                                      <p:cBhvr additive="base">
                                        <p:cTn id="31" dur="500" fill="hold"/>
                                        <p:tgtEl>
                                          <p:spTgt spid="427"/>
                                        </p:tgtEl>
                                        <p:attrNameLst>
                                          <p:attrName>ppt_x</p:attrName>
                                        </p:attrNameLst>
                                      </p:cBhvr>
                                      <p:tavLst>
                                        <p:tav tm="0">
                                          <p:val>
                                            <p:strVal val="0-#ppt_w/2"/>
                                          </p:val>
                                        </p:tav>
                                        <p:tav tm="100000">
                                          <p:val>
                                            <p:strVal val="#ppt_x"/>
                                          </p:val>
                                        </p:tav>
                                      </p:tavLst>
                                    </p:anim>
                                    <p:anim calcmode="lin" valueType="num">
                                      <p:cBhvr additive="base">
                                        <p:cTn id="32" dur="500" fill="hold"/>
                                        <p:tgtEl>
                                          <p:spTgt spid="42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28"/>
                                        </p:tgtEl>
                                        <p:attrNameLst>
                                          <p:attrName>style.visibility</p:attrName>
                                        </p:attrNameLst>
                                      </p:cBhvr>
                                      <p:to>
                                        <p:strVal val="visible"/>
                                      </p:to>
                                    </p:set>
                                    <p:anim calcmode="lin" valueType="num">
                                      <p:cBhvr additive="base">
                                        <p:cTn id="37" dur="500" fill="hold"/>
                                        <p:tgtEl>
                                          <p:spTgt spid="428"/>
                                        </p:tgtEl>
                                        <p:attrNameLst>
                                          <p:attrName>ppt_x</p:attrName>
                                        </p:attrNameLst>
                                      </p:cBhvr>
                                      <p:tavLst>
                                        <p:tav tm="0">
                                          <p:val>
                                            <p:strVal val="0-#ppt_w/2"/>
                                          </p:val>
                                        </p:tav>
                                        <p:tav tm="100000">
                                          <p:val>
                                            <p:strVal val="#ppt_x"/>
                                          </p:val>
                                        </p:tav>
                                      </p:tavLst>
                                    </p:anim>
                                    <p:anim calcmode="lin" valueType="num">
                                      <p:cBhvr additive="base">
                                        <p:cTn id="38" dur="500" fill="hold"/>
                                        <p:tgtEl>
                                          <p:spTgt spid="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线性密码分析</a:t>
            </a:r>
            <a:endParaRPr lang="zh-CN" altLang="en-US"/>
          </a:p>
        </p:txBody>
      </p:sp>
      <p:grpSp>
        <p:nvGrpSpPr>
          <p:cNvPr id="3" name="组合 390"/>
          <p:cNvGrpSpPr/>
          <p:nvPr/>
        </p:nvGrpSpPr>
        <p:grpSpPr>
          <a:xfrm>
            <a:off x="4283968" y="1124744"/>
            <a:ext cx="4752528" cy="5625916"/>
            <a:chOff x="2627784" y="1232084"/>
            <a:chExt cx="4752528" cy="5625916"/>
          </a:xfrm>
        </p:grpSpPr>
        <p:grpSp>
          <p:nvGrpSpPr>
            <p:cNvPr id="4" name="组合 363"/>
            <p:cNvGrpSpPr/>
            <p:nvPr/>
          </p:nvGrpSpPr>
          <p:grpSpPr>
            <a:xfrm>
              <a:off x="2627784" y="1232084"/>
              <a:ext cx="4752528" cy="5625916"/>
              <a:chOff x="4139952" y="1124744"/>
              <a:chExt cx="4752528" cy="5625916"/>
            </a:xfrm>
          </p:grpSpPr>
          <p:grpSp>
            <p:nvGrpSpPr>
              <p:cNvPr id="5" name="组合 3"/>
              <p:cNvGrpSpPr/>
              <p:nvPr/>
            </p:nvGrpSpPr>
            <p:grpSpPr>
              <a:xfrm>
                <a:off x="4139952" y="1484784"/>
                <a:ext cx="4186010" cy="4991835"/>
                <a:chOff x="4580384" y="845096"/>
                <a:chExt cx="4186010" cy="4991835"/>
              </a:xfrm>
            </p:grpSpPr>
            <p:grpSp>
              <p:nvGrpSpPr>
                <p:cNvPr id="20" name="组合 233"/>
                <p:cNvGrpSpPr/>
                <p:nvPr/>
              </p:nvGrpSpPr>
              <p:grpSpPr>
                <a:xfrm>
                  <a:off x="4585447" y="2453287"/>
                  <a:ext cx="4176464" cy="1164843"/>
                  <a:chOff x="4585447" y="3533407"/>
                  <a:chExt cx="4176464" cy="1164843"/>
                </a:xfrm>
              </p:grpSpPr>
              <p:grpSp>
                <p:nvGrpSpPr>
                  <p:cNvPr id="21" name="组合 30"/>
                  <p:cNvGrpSpPr/>
                  <p:nvPr/>
                </p:nvGrpSpPr>
                <p:grpSpPr>
                  <a:xfrm>
                    <a:off x="4742910" y="4368770"/>
                    <a:ext cx="3872390" cy="52947"/>
                    <a:chOff x="2211778" y="3573016"/>
                    <a:chExt cx="3872390" cy="216024"/>
                  </a:xfrm>
                </p:grpSpPr>
                <p:grpSp>
                  <p:nvGrpSpPr>
                    <p:cNvPr id="22" name="组合 12"/>
                    <p:cNvGrpSpPr/>
                    <p:nvPr/>
                  </p:nvGrpSpPr>
                  <p:grpSpPr>
                    <a:xfrm>
                      <a:off x="3307940" y="3573016"/>
                      <a:ext cx="615988" cy="216024"/>
                      <a:chOff x="2211778" y="3573016"/>
                      <a:chExt cx="615988" cy="216024"/>
                    </a:xfrm>
                  </p:grpSpPr>
                  <p:cxnSp>
                    <p:nvCxnSpPr>
                      <p:cNvPr id="36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组合 13"/>
                    <p:cNvGrpSpPr/>
                    <p:nvPr/>
                  </p:nvGrpSpPr>
                  <p:grpSpPr>
                    <a:xfrm>
                      <a:off x="4388060" y="3573016"/>
                      <a:ext cx="615988" cy="216024"/>
                      <a:chOff x="2211778" y="3573016"/>
                      <a:chExt cx="615988" cy="216024"/>
                    </a:xfrm>
                  </p:grpSpPr>
                  <p:cxnSp>
                    <p:nvCxnSpPr>
                      <p:cNvPr id="357" name="直接连接符 4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直接连接符 4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直接连接符 4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组合 18"/>
                    <p:cNvGrpSpPr/>
                    <p:nvPr/>
                  </p:nvGrpSpPr>
                  <p:grpSpPr>
                    <a:xfrm>
                      <a:off x="5468180" y="3573016"/>
                      <a:ext cx="615988" cy="216024"/>
                      <a:chOff x="2211778" y="3573016"/>
                      <a:chExt cx="615988" cy="216024"/>
                    </a:xfrm>
                  </p:grpSpPr>
                  <p:cxnSp>
                    <p:nvCxnSpPr>
                      <p:cNvPr id="353" name="直接连接符 3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直接连接符 40"/>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直接连接符 41"/>
                      <p:cNvCxnSpPr/>
                      <p:nvPr/>
                    </p:nvCxnSpPr>
                    <p:spPr>
                      <a:xfrm>
                        <a:off x="2827766"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6" name="直接连接符 42"/>
                      <p:cNvCxnSpPr/>
                      <p:nvPr/>
                    </p:nvCxnSpPr>
                    <p:spPr>
                      <a:xfrm>
                        <a:off x="2211778"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30" name="组合 23"/>
                    <p:cNvGrpSpPr/>
                    <p:nvPr/>
                  </p:nvGrpSpPr>
                  <p:grpSpPr>
                    <a:xfrm>
                      <a:off x="2211778" y="3573016"/>
                      <a:ext cx="615988" cy="216024"/>
                      <a:chOff x="2211778" y="3573016"/>
                      <a:chExt cx="615988" cy="216024"/>
                    </a:xfrm>
                  </p:grpSpPr>
                  <p:cxnSp>
                    <p:nvCxnSpPr>
                      <p:cNvPr id="349" name="直接连接符 35"/>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直接连接符 3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直接连接符 3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直接连接符 3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2" name="矩形 281"/>
                  <p:cNvSpPr/>
                  <p:nvPr/>
                </p:nvSpPr>
                <p:spPr>
                  <a:xfrm>
                    <a:off x="566556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矩形 282"/>
                  <p:cNvSpPr/>
                  <p:nvPr/>
                </p:nvSpPr>
                <p:spPr>
                  <a:xfrm>
                    <a:off x="674568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矩形 53"/>
                  <p:cNvSpPr/>
                  <p:nvPr/>
                </p:nvSpPr>
                <p:spPr>
                  <a:xfrm>
                    <a:off x="782580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矩形 54"/>
                  <p:cNvSpPr/>
                  <p:nvPr/>
                </p:nvSpPr>
                <p:spPr>
                  <a:xfrm>
                    <a:off x="458544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86" name="矩形 55"/>
                  <p:cNvSpPr/>
                  <p:nvPr/>
                </p:nvSpPr>
                <p:spPr>
                  <a:xfrm>
                    <a:off x="4585447" y="4433513"/>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3</a:t>
                    </a:r>
                    <a:r>
                      <a:rPr lang="zh-CN" altLang="en-US" smtClean="0">
                        <a:solidFill>
                          <a:schemeClr val="tx1"/>
                        </a:solidFill>
                      </a:rPr>
                      <a:t>异或</a:t>
                    </a:r>
                  </a:p>
                </p:txBody>
              </p:sp>
              <p:grpSp>
                <p:nvGrpSpPr>
                  <p:cNvPr id="31" name="组合 56"/>
                  <p:cNvGrpSpPr/>
                  <p:nvPr/>
                </p:nvGrpSpPr>
                <p:grpSpPr>
                  <a:xfrm>
                    <a:off x="4742910" y="3986342"/>
                    <a:ext cx="3872390" cy="52947"/>
                    <a:chOff x="2211778" y="3573016"/>
                    <a:chExt cx="3872390" cy="216024"/>
                  </a:xfrm>
                </p:grpSpPr>
                <p:grpSp>
                  <p:nvGrpSpPr>
                    <p:cNvPr id="32" name="组合 12"/>
                    <p:cNvGrpSpPr/>
                    <p:nvPr/>
                  </p:nvGrpSpPr>
                  <p:grpSpPr>
                    <a:xfrm>
                      <a:off x="3307940" y="3573016"/>
                      <a:ext cx="615988" cy="216024"/>
                      <a:chOff x="2211778" y="3573016"/>
                      <a:chExt cx="615988" cy="216024"/>
                    </a:xfrm>
                  </p:grpSpPr>
                  <p:cxnSp>
                    <p:nvCxnSpPr>
                      <p:cNvPr id="34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2" name="直接连接符 32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2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直接连接符 32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组合 13"/>
                    <p:cNvGrpSpPr/>
                    <p:nvPr/>
                  </p:nvGrpSpPr>
                  <p:grpSpPr>
                    <a:xfrm>
                      <a:off x="4388060" y="3573016"/>
                      <a:ext cx="615988" cy="216024"/>
                      <a:chOff x="2211778" y="3573016"/>
                      <a:chExt cx="615988" cy="216024"/>
                    </a:xfrm>
                  </p:grpSpPr>
                  <p:cxnSp>
                    <p:nvCxnSpPr>
                      <p:cNvPr id="337" name="直接连接符 321"/>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接连接符 32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直接连接符 32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直接连接符 32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组合 18"/>
                    <p:cNvGrpSpPr/>
                    <p:nvPr/>
                  </p:nvGrpSpPr>
                  <p:grpSpPr>
                    <a:xfrm>
                      <a:off x="5468180" y="3573016"/>
                      <a:ext cx="615988" cy="216024"/>
                      <a:chOff x="2211778" y="3573016"/>
                      <a:chExt cx="615988" cy="216024"/>
                    </a:xfrm>
                  </p:grpSpPr>
                  <p:cxnSp>
                    <p:nvCxnSpPr>
                      <p:cNvPr id="333" name="直接连接符 33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直接连接符 33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直接连接符 319"/>
                      <p:cNvCxnSpPr/>
                      <p:nvPr/>
                    </p:nvCxnSpPr>
                    <p:spPr>
                      <a:xfrm>
                        <a:off x="2827766"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6" name="直接连接符 32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 name="组合 23"/>
                    <p:cNvGrpSpPr/>
                    <p:nvPr/>
                  </p:nvGrpSpPr>
                  <p:grpSpPr>
                    <a:xfrm>
                      <a:off x="2211778" y="3573016"/>
                      <a:ext cx="615988" cy="216024"/>
                      <a:chOff x="2211778" y="3573016"/>
                      <a:chExt cx="615988" cy="216024"/>
                    </a:xfrm>
                  </p:grpSpPr>
                  <p:cxnSp>
                    <p:nvCxnSpPr>
                      <p:cNvPr id="329" name="直接连接符 32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直接连接符 330"/>
                      <p:cNvCxnSpPr/>
                      <p:nvPr/>
                    </p:nvCxnSpPr>
                    <p:spPr>
                      <a:xfrm>
                        <a:off x="2827766"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32" name="直接连接符 33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2" name="组合 77"/>
                  <p:cNvGrpSpPr/>
                  <p:nvPr/>
                </p:nvGrpSpPr>
                <p:grpSpPr>
                  <a:xfrm>
                    <a:off x="4745505" y="3533407"/>
                    <a:ext cx="3872390" cy="158842"/>
                    <a:chOff x="2211778" y="3573016"/>
                    <a:chExt cx="3872390" cy="216024"/>
                  </a:xfrm>
                </p:grpSpPr>
                <p:grpSp>
                  <p:nvGrpSpPr>
                    <p:cNvPr id="53" name="组合 12"/>
                    <p:cNvGrpSpPr/>
                    <p:nvPr/>
                  </p:nvGrpSpPr>
                  <p:grpSpPr>
                    <a:xfrm>
                      <a:off x="3307940" y="3573016"/>
                      <a:ext cx="615988" cy="216024"/>
                      <a:chOff x="2211778" y="3573016"/>
                      <a:chExt cx="615988" cy="216024"/>
                    </a:xfrm>
                  </p:grpSpPr>
                  <p:cxnSp>
                    <p:nvCxnSpPr>
                      <p:cNvPr id="32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直接连接符 32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直接连接符 9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组合 13"/>
                    <p:cNvGrpSpPr/>
                    <p:nvPr/>
                  </p:nvGrpSpPr>
                  <p:grpSpPr>
                    <a:xfrm>
                      <a:off x="4388060" y="3573016"/>
                      <a:ext cx="615988" cy="216024"/>
                      <a:chOff x="2211778" y="3573016"/>
                      <a:chExt cx="615988" cy="216024"/>
                    </a:xfrm>
                  </p:grpSpPr>
                  <p:cxnSp>
                    <p:nvCxnSpPr>
                      <p:cNvPr id="317" name="直接连接符 31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直接连接符 30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直接连接符 30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直接连接符 30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 name="组合 18"/>
                    <p:cNvGrpSpPr/>
                    <p:nvPr/>
                  </p:nvGrpSpPr>
                  <p:grpSpPr>
                    <a:xfrm>
                      <a:off x="5468180" y="3573016"/>
                      <a:ext cx="615988" cy="216024"/>
                      <a:chOff x="2211778" y="3573016"/>
                      <a:chExt cx="615988" cy="216024"/>
                    </a:xfrm>
                  </p:grpSpPr>
                  <p:cxnSp>
                    <p:nvCxnSpPr>
                      <p:cNvPr id="313" name="直接连接符 31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直接连接符 31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a:off x="2211778"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组合 23"/>
                    <p:cNvGrpSpPr/>
                    <p:nvPr/>
                  </p:nvGrpSpPr>
                  <p:grpSpPr>
                    <a:xfrm>
                      <a:off x="2211778" y="3573016"/>
                      <a:ext cx="615988" cy="216024"/>
                      <a:chOff x="2211778" y="3573016"/>
                      <a:chExt cx="615988" cy="216024"/>
                    </a:xfrm>
                  </p:grpSpPr>
                  <p:cxnSp>
                    <p:nvCxnSpPr>
                      <p:cNvPr id="309" name="直接连接符 30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直接连接符 311"/>
                      <p:cNvCxnSpPr/>
                      <p:nvPr/>
                    </p:nvCxnSpPr>
                    <p:spPr>
                      <a:xfrm>
                        <a:off x="2211778"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cxnSp>
                <p:nvCxnSpPr>
                  <p:cNvPr id="289" name="直接连接符 288"/>
                  <p:cNvCxnSpPr/>
                  <p:nvPr/>
                </p:nvCxnSpPr>
                <p:spPr>
                  <a:xfrm>
                    <a:off x="4742910" y="4009934"/>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a:off x="4948602" y="4039290"/>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a:off x="5161309" y="4046238"/>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a:off x="5357621" y="4038640"/>
                    <a:ext cx="2639878" cy="32288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3" name="直接连接符 120"/>
                  <p:cNvCxnSpPr/>
                  <p:nvPr/>
                </p:nvCxnSpPr>
                <p:spPr>
                  <a:xfrm>
                    <a:off x="8615768" y="4031043"/>
                    <a:ext cx="1" cy="33427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4" name="直接连接符 278"/>
                  <p:cNvCxnSpPr/>
                  <p:nvPr/>
                </p:nvCxnSpPr>
                <p:spPr>
                  <a:xfrm flipH="1">
                    <a:off x="7537716" y="4042439"/>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flipH="1">
                    <a:off x="6452834" y="4046238"/>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flipH="1">
                    <a:off x="5357621" y="4038640"/>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flipH="1">
                    <a:off x="4944333" y="4038640"/>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a:off x="6039546" y="4038640"/>
                    <a:ext cx="0"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a:off x="6251356" y="4038640"/>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直接连接符 284"/>
                  <p:cNvCxnSpPr/>
                  <p:nvPr/>
                </p:nvCxnSpPr>
                <p:spPr>
                  <a:xfrm>
                    <a:off x="6447668" y="4038640"/>
                    <a:ext cx="1751309"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直接连接符 138"/>
                  <p:cNvCxnSpPr/>
                  <p:nvPr/>
                </p:nvCxnSpPr>
                <p:spPr>
                  <a:xfrm flipH="1">
                    <a:off x="5156143" y="4038640"/>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直接连接符 140"/>
                  <p:cNvCxnSpPr/>
                  <p:nvPr/>
                </p:nvCxnSpPr>
                <p:spPr>
                  <a:xfrm flipH="1">
                    <a:off x="6256522" y="4038640"/>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a:off x="7336238" y="4038640"/>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nvCxnSpPr>
                <p:spPr>
                  <a:xfrm>
                    <a:off x="7537716" y="4038640"/>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组合 232"/>
                <p:cNvGrpSpPr/>
                <p:nvPr/>
              </p:nvGrpSpPr>
              <p:grpSpPr>
                <a:xfrm>
                  <a:off x="4580384" y="845096"/>
                  <a:ext cx="4176464" cy="1600218"/>
                  <a:chOff x="4580384" y="1925216"/>
                  <a:chExt cx="4176464" cy="1600218"/>
                </a:xfrm>
              </p:grpSpPr>
              <p:grpSp>
                <p:nvGrpSpPr>
                  <p:cNvPr id="74" name="组合 28"/>
                  <p:cNvGrpSpPr/>
                  <p:nvPr/>
                </p:nvGrpSpPr>
                <p:grpSpPr>
                  <a:xfrm>
                    <a:off x="4740442" y="1925216"/>
                    <a:ext cx="3872390" cy="158842"/>
                    <a:chOff x="2211778" y="3573016"/>
                    <a:chExt cx="3872390" cy="216024"/>
                  </a:xfrm>
                </p:grpSpPr>
                <p:grpSp>
                  <p:nvGrpSpPr>
                    <p:cNvPr id="91" name="组合 12"/>
                    <p:cNvGrpSpPr/>
                    <p:nvPr/>
                  </p:nvGrpSpPr>
                  <p:grpSpPr>
                    <a:xfrm>
                      <a:off x="3307940" y="3573016"/>
                      <a:ext cx="615988" cy="216024"/>
                      <a:chOff x="2211778" y="3573016"/>
                      <a:chExt cx="615988" cy="216024"/>
                    </a:xfrm>
                  </p:grpSpPr>
                  <p:cxnSp>
                    <p:nvCxnSpPr>
                      <p:cNvPr id="27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组合 13"/>
                    <p:cNvGrpSpPr/>
                    <p:nvPr/>
                  </p:nvGrpSpPr>
                  <p:grpSpPr>
                    <a:xfrm>
                      <a:off x="4388060" y="3573016"/>
                      <a:ext cx="615988" cy="216024"/>
                      <a:chOff x="2211778" y="3573016"/>
                      <a:chExt cx="615988" cy="216024"/>
                    </a:xfrm>
                  </p:grpSpPr>
                  <p:cxnSp>
                    <p:nvCxnSpPr>
                      <p:cNvPr id="273" name="直接连接符 22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直接连接符 22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接连接符 22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接连接符 2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组合 18"/>
                    <p:cNvGrpSpPr/>
                    <p:nvPr/>
                  </p:nvGrpSpPr>
                  <p:grpSpPr>
                    <a:xfrm>
                      <a:off x="5468180" y="3573016"/>
                      <a:ext cx="615988" cy="216024"/>
                      <a:chOff x="2211778" y="3573016"/>
                      <a:chExt cx="615988" cy="216024"/>
                    </a:xfrm>
                  </p:grpSpPr>
                  <p:cxnSp>
                    <p:nvCxnSpPr>
                      <p:cNvPr id="269" name="直接连接符 26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5" name="组合 23"/>
                    <p:cNvGrpSpPr/>
                    <p:nvPr/>
                  </p:nvGrpSpPr>
                  <p:grpSpPr>
                    <a:xfrm>
                      <a:off x="2211778" y="3573016"/>
                      <a:ext cx="615988" cy="216024"/>
                      <a:chOff x="2211778" y="3573016"/>
                      <a:chExt cx="615988" cy="216024"/>
                    </a:xfrm>
                  </p:grpSpPr>
                  <p:cxnSp>
                    <p:nvCxnSpPr>
                      <p:cNvPr id="265" name="直接连接符 264"/>
                      <p:cNvCxnSpPr/>
                      <p:nvPr/>
                    </p:nvCxnSpPr>
                    <p:spPr>
                      <a:xfrm>
                        <a:off x="2411760"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2211778" y="3573016"/>
                        <a:ext cx="0" cy="216024"/>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grpSp>
              </p:grpSp>
              <p:sp>
                <p:nvSpPr>
                  <p:cNvPr id="176" name="矩形 175"/>
                  <p:cNvSpPr/>
                  <p:nvPr/>
                </p:nvSpPr>
                <p:spPr>
                  <a:xfrm>
                    <a:off x="4580384" y="2095854"/>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1</a:t>
                    </a:r>
                    <a:r>
                      <a:rPr lang="zh-CN" altLang="en-US" smtClean="0">
                        <a:solidFill>
                          <a:schemeClr val="tx1"/>
                        </a:solidFill>
                      </a:rPr>
                      <a:t>异或</a:t>
                    </a:r>
                    <a:endParaRPr lang="zh-CN" altLang="en-US">
                      <a:solidFill>
                        <a:schemeClr val="tx1"/>
                      </a:solidFill>
                    </a:endParaRPr>
                  </a:p>
                </p:txBody>
              </p:sp>
              <p:grpSp>
                <p:nvGrpSpPr>
                  <p:cNvPr id="116" name="组合 30"/>
                  <p:cNvGrpSpPr/>
                  <p:nvPr/>
                </p:nvGrpSpPr>
                <p:grpSpPr>
                  <a:xfrm>
                    <a:off x="4751294" y="3195954"/>
                    <a:ext cx="3872390" cy="52947"/>
                    <a:chOff x="2211778" y="3573016"/>
                    <a:chExt cx="3872390" cy="216024"/>
                  </a:xfrm>
                </p:grpSpPr>
                <p:grpSp>
                  <p:nvGrpSpPr>
                    <p:cNvPr id="117" name="组合 12"/>
                    <p:cNvGrpSpPr/>
                    <p:nvPr/>
                  </p:nvGrpSpPr>
                  <p:grpSpPr>
                    <a:xfrm>
                      <a:off x="3307940" y="3573016"/>
                      <a:ext cx="615988" cy="216024"/>
                      <a:chOff x="2211778" y="3573016"/>
                      <a:chExt cx="615988" cy="216024"/>
                    </a:xfrm>
                  </p:grpSpPr>
                  <p:cxnSp>
                    <p:nvCxnSpPr>
                      <p:cNvPr id="25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8" name="组合 13"/>
                    <p:cNvGrpSpPr/>
                    <p:nvPr/>
                  </p:nvGrpSpPr>
                  <p:grpSpPr>
                    <a:xfrm>
                      <a:off x="4388060" y="3573016"/>
                      <a:ext cx="615988" cy="216024"/>
                      <a:chOff x="2211778" y="3573016"/>
                      <a:chExt cx="615988" cy="216024"/>
                    </a:xfrm>
                  </p:grpSpPr>
                  <p:cxnSp>
                    <p:nvCxnSpPr>
                      <p:cNvPr id="253" name="直接连接符 20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直接连接符 20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直接连接符 20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0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5" name="组合 18"/>
                    <p:cNvGrpSpPr/>
                    <p:nvPr/>
                  </p:nvGrpSpPr>
                  <p:grpSpPr>
                    <a:xfrm>
                      <a:off x="5468180" y="3573016"/>
                      <a:ext cx="615988" cy="216024"/>
                      <a:chOff x="2211778" y="3573016"/>
                      <a:chExt cx="615988" cy="216024"/>
                    </a:xfrm>
                  </p:grpSpPr>
                  <p:cxnSp>
                    <p:nvCxnSpPr>
                      <p:cNvPr id="249" name="直接连接符 24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2211778"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6" name="组合 23"/>
                    <p:cNvGrpSpPr/>
                    <p:nvPr/>
                  </p:nvGrpSpPr>
                  <p:grpSpPr>
                    <a:xfrm>
                      <a:off x="2211778" y="3573016"/>
                      <a:ext cx="615988" cy="216024"/>
                      <a:chOff x="2211778" y="3573016"/>
                      <a:chExt cx="615988" cy="216024"/>
                    </a:xfrm>
                  </p:grpSpPr>
                  <p:cxnSp>
                    <p:nvCxnSpPr>
                      <p:cNvPr id="245" name="直接连接符 24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78" name="矩形 177"/>
                  <p:cNvSpPr/>
                  <p:nvPr/>
                </p:nvSpPr>
                <p:spPr>
                  <a:xfrm>
                    <a:off x="566050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79" name="矩形 117"/>
                  <p:cNvSpPr/>
                  <p:nvPr/>
                </p:nvSpPr>
                <p:spPr>
                  <a:xfrm>
                    <a:off x="674062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80" name="矩形 118"/>
                  <p:cNvSpPr/>
                  <p:nvPr/>
                </p:nvSpPr>
                <p:spPr>
                  <a:xfrm>
                    <a:off x="782074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81" name="矩形 119"/>
                  <p:cNvSpPr/>
                  <p:nvPr/>
                </p:nvSpPr>
                <p:spPr>
                  <a:xfrm>
                    <a:off x="458038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82" name="矩形 181"/>
                  <p:cNvSpPr/>
                  <p:nvPr/>
                </p:nvSpPr>
                <p:spPr>
                  <a:xfrm>
                    <a:off x="4580384" y="3260697"/>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2</a:t>
                    </a:r>
                    <a:r>
                      <a:rPr lang="zh-CN" altLang="en-US" smtClean="0">
                        <a:solidFill>
                          <a:schemeClr val="tx1"/>
                        </a:solidFill>
                      </a:rPr>
                      <a:t>异或</a:t>
                    </a:r>
                  </a:p>
                </p:txBody>
              </p:sp>
              <p:grpSp>
                <p:nvGrpSpPr>
                  <p:cNvPr id="137" name="组合 56"/>
                  <p:cNvGrpSpPr/>
                  <p:nvPr/>
                </p:nvGrpSpPr>
                <p:grpSpPr>
                  <a:xfrm>
                    <a:off x="4751294" y="2813526"/>
                    <a:ext cx="3872390" cy="52947"/>
                    <a:chOff x="2211778" y="3573016"/>
                    <a:chExt cx="3872390" cy="216024"/>
                  </a:xfrm>
                </p:grpSpPr>
                <p:grpSp>
                  <p:nvGrpSpPr>
                    <p:cNvPr id="138" name="组合 12"/>
                    <p:cNvGrpSpPr/>
                    <p:nvPr/>
                  </p:nvGrpSpPr>
                  <p:grpSpPr>
                    <a:xfrm>
                      <a:off x="3307940" y="3573016"/>
                      <a:ext cx="615988" cy="216024"/>
                      <a:chOff x="2211778" y="3573016"/>
                      <a:chExt cx="615988" cy="216024"/>
                    </a:xfrm>
                  </p:grpSpPr>
                  <p:cxnSp>
                    <p:nvCxnSpPr>
                      <p:cNvPr id="23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5" name="组合 13"/>
                    <p:cNvGrpSpPr/>
                    <p:nvPr/>
                  </p:nvGrpSpPr>
                  <p:grpSpPr>
                    <a:xfrm>
                      <a:off x="4388060" y="3573016"/>
                      <a:ext cx="615988" cy="216024"/>
                      <a:chOff x="2211778" y="3573016"/>
                      <a:chExt cx="615988" cy="216024"/>
                    </a:xfrm>
                  </p:grpSpPr>
                  <p:cxnSp>
                    <p:nvCxnSpPr>
                      <p:cNvPr id="233" name="直接连接符 18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直接连接符 18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直接连接符 18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直接连接符 18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组合 18"/>
                    <p:cNvGrpSpPr/>
                    <p:nvPr/>
                  </p:nvGrpSpPr>
                  <p:grpSpPr>
                    <a:xfrm>
                      <a:off x="5468180" y="3573016"/>
                      <a:ext cx="615988" cy="216024"/>
                      <a:chOff x="2211778" y="3573016"/>
                      <a:chExt cx="615988" cy="216024"/>
                    </a:xfrm>
                  </p:grpSpPr>
                  <p:cxnSp>
                    <p:nvCxnSpPr>
                      <p:cNvPr id="229" name="直接连接符 22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7" name="组合 23"/>
                    <p:cNvGrpSpPr/>
                    <p:nvPr/>
                  </p:nvGrpSpPr>
                  <p:grpSpPr>
                    <a:xfrm>
                      <a:off x="2211778" y="3573016"/>
                      <a:ext cx="615988" cy="216024"/>
                      <a:chOff x="2211778" y="3573016"/>
                      <a:chExt cx="615988" cy="216024"/>
                    </a:xfrm>
                  </p:grpSpPr>
                  <p:cxnSp>
                    <p:nvCxnSpPr>
                      <p:cNvPr id="225" name="直接连接符 22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2827766"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2211778"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grpSp>
                <p:nvGrpSpPr>
                  <p:cNvPr id="158" name="组合 77"/>
                  <p:cNvGrpSpPr/>
                  <p:nvPr/>
                </p:nvGrpSpPr>
                <p:grpSpPr>
                  <a:xfrm>
                    <a:off x="4740442" y="2360591"/>
                    <a:ext cx="3872390" cy="158842"/>
                    <a:chOff x="2211778" y="3573016"/>
                    <a:chExt cx="3872390" cy="216024"/>
                  </a:xfrm>
                </p:grpSpPr>
                <p:grpSp>
                  <p:nvGrpSpPr>
                    <p:cNvPr id="175" name="组合 12"/>
                    <p:cNvGrpSpPr/>
                    <p:nvPr/>
                  </p:nvGrpSpPr>
                  <p:grpSpPr>
                    <a:xfrm>
                      <a:off x="3307940" y="3573016"/>
                      <a:ext cx="615988" cy="216024"/>
                      <a:chOff x="2211778" y="3573016"/>
                      <a:chExt cx="615988" cy="216024"/>
                    </a:xfrm>
                  </p:grpSpPr>
                  <p:cxnSp>
                    <p:nvCxnSpPr>
                      <p:cNvPr id="21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7" name="组合 13"/>
                    <p:cNvGrpSpPr/>
                    <p:nvPr/>
                  </p:nvGrpSpPr>
                  <p:grpSpPr>
                    <a:xfrm>
                      <a:off x="4388060" y="3573016"/>
                      <a:ext cx="615988" cy="216024"/>
                      <a:chOff x="2211778" y="3573016"/>
                      <a:chExt cx="615988" cy="216024"/>
                    </a:xfrm>
                  </p:grpSpPr>
                  <p:cxnSp>
                    <p:nvCxnSpPr>
                      <p:cNvPr id="213" name="直接连接符 21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接连接符 19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直接连接符 16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直接连接符 16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3" name="组合 18"/>
                    <p:cNvGrpSpPr/>
                    <p:nvPr/>
                  </p:nvGrpSpPr>
                  <p:grpSpPr>
                    <a:xfrm>
                      <a:off x="5468180" y="3573016"/>
                      <a:ext cx="615988" cy="216024"/>
                      <a:chOff x="2211778" y="3573016"/>
                      <a:chExt cx="615988" cy="216024"/>
                    </a:xfrm>
                  </p:grpSpPr>
                  <p:cxnSp>
                    <p:nvCxnSpPr>
                      <p:cNvPr id="209" name="直接连接符 15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4" name="组合 23"/>
                    <p:cNvGrpSpPr/>
                    <p:nvPr/>
                  </p:nvGrpSpPr>
                  <p:grpSpPr>
                    <a:xfrm>
                      <a:off x="2211778" y="3573016"/>
                      <a:ext cx="615988" cy="216024"/>
                      <a:chOff x="2211778" y="3573016"/>
                      <a:chExt cx="615988" cy="216024"/>
                    </a:xfrm>
                  </p:grpSpPr>
                  <p:cxnSp>
                    <p:nvCxnSpPr>
                      <p:cNvPr id="205" name="直接连接符 204"/>
                      <p:cNvCxnSpPr/>
                      <p:nvPr/>
                    </p:nvCxnSpPr>
                    <p:spPr>
                      <a:xfrm>
                        <a:off x="2411760"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直接连接符 15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2211778"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185" name="直接连接符 184"/>
                  <p:cNvCxnSpPr/>
                  <p:nvPr/>
                </p:nvCxnSpPr>
                <p:spPr>
                  <a:xfrm>
                    <a:off x="4751294" y="2837118"/>
                    <a:ext cx="0" cy="423579"/>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4956986" y="2866474"/>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5169693" y="2873422"/>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直接连接符 172"/>
                  <p:cNvCxnSpPr/>
                  <p:nvPr/>
                </p:nvCxnSpPr>
                <p:spPr>
                  <a:xfrm>
                    <a:off x="5366005" y="2865824"/>
                    <a:ext cx="2639878" cy="3228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8625815" y="2858227"/>
                    <a:ext cx="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直接连接符 174"/>
                  <p:cNvCxnSpPr/>
                  <p:nvPr/>
                </p:nvCxnSpPr>
                <p:spPr>
                  <a:xfrm flipH="1">
                    <a:off x="7546100" y="2869623"/>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接连接符 137"/>
                  <p:cNvCxnSpPr/>
                  <p:nvPr/>
                </p:nvCxnSpPr>
                <p:spPr>
                  <a:xfrm flipH="1">
                    <a:off x="6461218" y="2873422"/>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直接连接符 139"/>
                  <p:cNvCxnSpPr/>
                  <p:nvPr/>
                </p:nvCxnSpPr>
                <p:spPr>
                  <a:xfrm flipH="1">
                    <a:off x="5366005" y="2865824"/>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H="1">
                    <a:off x="4952717" y="2865824"/>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6047930" y="2865824"/>
                    <a:ext cx="0"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6259740" y="2865824"/>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接连接符 180"/>
                  <p:cNvCxnSpPr/>
                  <p:nvPr/>
                </p:nvCxnSpPr>
                <p:spPr>
                  <a:xfrm>
                    <a:off x="6456052" y="2865824"/>
                    <a:ext cx="1751309"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接连接符 181"/>
                  <p:cNvCxnSpPr/>
                  <p:nvPr/>
                </p:nvCxnSpPr>
                <p:spPr>
                  <a:xfrm flipH="1">
                    <a:off x="5164527" y="2865824"/>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flipH="1">
                    <a:off x="6264906" y="2865824"/>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7344622" y="2865824"/>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7546100" y="2865824"/>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1" name="组合 234"/>
                <p:cNvGrpSpPr/>
                <p:nvPr/>
              </p:nvGrpSpPr>
              <p:grpSpPr>
                <a:xfrm>
                  <a:off x="4589930" y="3632309"/>
                  <a:ext cx="4176464" cy="1164843"/>
                  <a:chOff x="4585447" y="3533407"/>
                  <a:chExt cx="4176464" cy="1164843"/>
                </a:xfrm>
              </p:grpSpPr>
              <p:grpSp>
                <p:nvGrpSpPr>
                  <p:cNvPr id="202" name="组合 30"/>
                  <p:cNvGrpSpPr/>
                  <p:nvPr/>
                </p:nvGrpSpPr>
                <p:grpSpPr>
                  <a:xfrm>
                    <a:off x="4742910" y="4368770"/>
                    <a:ext cx="3872390" cy="52947"/>
                    <a:chOff x="2211778" y="3573016"/>
                    <a:chExt cx="3872390" cy="216024"/>
                  </a:xfrm>
                </p:grpSpPr>
                <p:grpSp>
                  <p:nvGrpSpPr>
                    <p:cNvPr id="203" name="组合 12"/>
                    <p:cNvGrpSpPr/>
                    <p:nvPr/>
                  </p:nvGrpSpPr>
                  <p:grpSpPr>
                    <a:xfrm>
                      <a:off x="3307940" y="3573016"/>
                      <a:ext cx="615988" cy="216024"/>
                      <a:chOff x="2211778" y="3573016"/>
                      <a:chExt cx="615988" cy="216024"/>
                    </a:xfrm>
                  </p:grpSpPr>
                  <p:cxnSp>
                    <p:nvCxnSpPr>
                      <p:cNvPr id="17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4" name="组合 13"/>
                    <p:cNvGrpSpPr/>
                    <p:nvPr/>
                  </p:nvGrpSpPr>
                  <p:grpSpPr>
                    <a:xfrm>
                      <a:off x="4388060" y="3573016"/>
                      <a:ext cx="615988" cy="216024"/>
                      <a:chOff x="2211778" y="3573016"/>
                      <a:chExt cx="615988" cy="216024"/>
                    </a:xfrm>
                  </p:grpSpPr>
                  <p:cxnSp>
                    <p:nvCxnSpPr>
                      <p:cNvPr id="167" name="直接连接符 16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15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接连接符 153"/>
                      <p:cNvCxnSpPr/>
                      <p:nvPr/>
                    </p:nvCxnSpPr>
                    <p:spPr>
                      <a:xfrm>
                        <a:off x="2827766"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1" name="组合 18"/>
                    <p:cNvGrpSpPr/>
                    <p:nvPr/>
                  </p:nvGrpSpPr>
                  <p:grpSpPr>
                    <a:xfrm>
                      <a:off x="5468180" y="3573016"/>
                      <a:ext cx="615988" cy="216024"/>
                      <a:chOff x="2211778" y="3573016"/>
                      <a:chExt cx="615988" cy="216024"/>
                    </a:xfrm>
                  </p:grpSpPr>
                  <p:cxnSp>
                    <p:nvCxnSpPr>
                      <p:cNvPr id="163" name="直接连接符 16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2827766"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2" name="组合 23"/>
                    <p:cNvGrpSpPr/>
                    <p:nvPr/>
                  </p:nvGrpSpPr>
                  <p:grpSpPr>
                    <a:xfrm>
                      <a:off x="2211778" y="3573016"/>
                      <a:ext cx="615988" cy="216024"/>
                      <a:chOff x="2211778" y="3573016"/>
                      <a:chExt cx="615988" cy="216024"/>
                    </a:xfrm>
                  </p:grpSpPr>
                  <p:cxnSp>
                    <p:nvCxnSpPr>
                      <p:cNvPr id="159" name="直接连接符 15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2" name="矩形 91"/>
                  <p:cNvSpPr/>
                  <p:nvPr/>
                </p:nvSpPr>
                <p:spPr>
                  <a:xfrm>
                    <a:off x="566556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p:nvSpPr>
                <p:spPr>
                  <a:xfrm>
                    <a:off x="674568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782580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458544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96" name="矩形 95"/>
                  <p:cNvSpPr/>
                  <p:nvPr/>
                </p:nvSpPr>
                <p:spPr>
                  <a:xfrm>
                    <a:off x="4585447" y="4433513"/>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4</a:t>
                    </a:r>
                    <a:r>
                      <a:rPr lang="zh-CN" altLang="en-US" smtClean="0">
                        <a:solidFill>
                          <a:schemeClr val="tx1"/>
                        </a:solidFill>
                      </a:rPr>
                      <a:t>异或</a:t>
                    </a:r>
                  </a:p>
                </p:txBody>
              </p:sp>
              <p:grpSp>
                <p:nvGrpSpPr>
                  <p:cNvPr id="223" name="组合 56"/>
                  <p:cNvGrpSpPr/>
                  <p:nvPr/>
                </p:nvGrpSpPr>
                <p:grpSpPr>
                  <a:xfrm>
                    <a:off x="4742910" y="3986342"/>
                    <a:ext cx="3872390" cy="52947"/>
                    <a:chOff x="2211778" y="3573016"/>
                    <a:chExt cx="3872390" cy="216024"/>
                  </a:xfrm>
                </p:grpSpPr>
                <p:grpSp>
                  <p:nvGrpSpPr>
                    <p:cNvPr id="224" name="组合 12"/>
                    <p:cNvGrpSpPr/>
                    <p:nvPr/>
                  </p:nvGrpSpPr>
                  <p:grpSpPr>
                    <a:xfrm>
                      <a:off x="3307940" y="3573016"/>
                      <a:ext cx="615988" cy="216024"/>
                      <a:chOff x="2211778" y="3573016"/>
                      <a:chExt cx="615988" cy="216024"/>
                    </a:xfrm>
                  </p:grpSpPr>
                  <p:cxnSp>
                    <p:nvCxnSpPr>
                      <p:cNvPr id="15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1" name="组合 13"/>
                    <p:cNvGrpSpPr/>
                    <p:nvPr/>
                  </p:nvGrpSpPr>
                  <p:grpSpPr>
                    <a:xfrm>
                      <a:off x="4388060" y="3573016"/>
                      <a:ext cx="615988" cy="216024"/>
                      <a:chOff x="2211778" y="3573016"/>
                      <a:chExt cx="615988" cy="216024"/>
                    </a:xfrm>
                  </p:grpSpPr>
                  <p:cxnSp>
                    <p:nvCxnSpPr>
                      <p:cNvPr id="147" name="直接连接符 14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连接符 13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3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3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2" name="组合 18"/>
                    <p:cNvGrpSpPr/>
                    <p:nvPr/>
                  </p:nvGrpSpPr>
                  <p:grpSpPr>
                    <a:xfrm>
                      <a:off x="5468180" y="3573016"/>
                      <a:ext cx="615988" cy="216024"/>
                      <a:chOff x="2211778" y="3573016"/>
                      <a:chExt cx="615988" cy="216024"/>
                    </a:xfrm>
                  </p:grpSpPr>
                  <p:cxnSp>
                    <p:nvCxnSpPr>
                      <p:cNvPr id="143" name="直接连接符 14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2627784"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2827766"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3" name="组合 23"/>
                    <p:cNvGrpSpPr/>
                    <p:nvPr/>
                  </p:nvGrpSpPr>
                  <p:grpSpPr>
                    <a:xfrm>
                      <a:off x="2211778" y="3573016"/>
                      <a:ext cx="615988" cy="216024"/>
                      <a:chOff x="2211778" y="3573016"/>
                      <a:chExt cx="615988" cy="216024"/>
                    </a:xfrm>
                  </p:grpSpPr>
                  <p:cxnSp>
                    <p:nvCxnSpPr>
                      <p:cNvPr id="139" name="直接连接符 13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44" name="组合 77"/>
                  <p:cNvGrpSpPr/>
                  <p:nvPr/>
                </p:nvGrpSpPr>
                <p:grpSpPr>
                  <a:xfrm>
                    <a:off x="4745505" y="3533407"/>
                    <a:ext cx="3872390" cy="158842"/>
                    <a:chOff x="2211778" y="3573016"/>
                    <a:chExt cx="3872390" cy="216024"/>
                  </a:xfrm>
                </p:grpSpPr>
                <p:grpSp>
                  <p:nvGrpSpPr>
                    <p:cNvPr id="261" name="组合 12"/>
                    <p:cNvGrpSpPr/>
                    <p:nvPr/>
                  </p:nvGrpSpPr>
                  <p:grpSpPr>
                    <a:xfrm>
                      <a:off x="3307940" y="3573016"/>
                      <a:ext cx="615988" cy="216024"/>
                      <a:chOff x="2211778" y="3573016"/>
                      <a:chExt cx="615988" cy="216024"/>
                    </a:xfrm>
                  </p:grpSpPr>
                  <p:cxnSp>
                    <p:nvCxnSpPr>
                      <p:cNvPr id="13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组合 13"/>
                    <p:cNvGrpSpPr/>
                    <p:nvPr/>
                  </p:nvGrpSpPr>
                  <p:grpSpPr>
                    <a:xfrm>
                      <a:off x="4388060" y="3573016"/>
                      <a:ext cx="615988" cy="216024"/>
                      <a:chOff x="2211778" y="3573016"/>
                      <a:chExt cx="615988" cy="216024"/>
                    </a:xfrm>
                  </p:grpSpPr>
                  <p:cxnSp>
                    <p:nvCxnSpPr>
                      <p:cNvPr id="127" name="直接连接符 12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1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1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1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3" name="组合 18"/>
                    <p:cNvGrpSpPr/>
                    <p:nvPr/>
                  </p:nvGrpSpPr>
                  <p:grpSpPr>
                    <a:xfrm>
                      <a:off x="5468180" y="3573016"/>
                      <a:ext cx="615988" cy="216024"/>
                      <a:chOff x="2211778" y="3573016"/>
                      <a:chExt cx="615988" cy="216024"/>
                    </a:xfrm>
                  </p:grpSpPr>
                  <p:cxnSp>
                    <p:nvCxnSpPr>
                      <p:cNvPr id="123" name="直接连接符 12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2827766"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2211778"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264" name="组合 23"/>
                    <p:cNvGrpSpPr/>
                    <p:nvPr/>
                  </p:nvGrpSpPr>
                  <p:grpSpPr>
                    <a:xfrm>
                      <a:off x="2211778" y="3573016"/>
                      <a:ext cx="615988" cy="216024"/>
                      <a:chOff x="2211778" y="3573016"/>
                      <a:chExt cx="615988" cy="216024"/>
                    </a:xfrm>
                  </p:grpSpPr>
                  <p:cxnSp>
                    <p:nvCxnSpPr>
                      <p:cNvPr id="119" name="直接连接符 11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99" name="直接连接符 98"/>
                  <p:cNvCxnSpPr/>
                  <p:nvPr/>
                </p:nvCxnSpPr>
                <p:spPr>
                  <a:xfrm>
                    <a:off x="4742910" y="4009934"/>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4948602" y="4039290"/>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5161309" y="4046238"/>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5357621" y="4038640"/>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8611680" y="4036794"/>
                    <a:ext cx="1" cy="334279"/>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4" name="直接连接符 88"/>
                  <p:cNvCxnSpPr/>
                  <p:nvPr/>
                </p:nvCxnSpPr>
                <p:spPr>
                  <a:xfrm flipH="1">
                    <a:off x="7537716" y="4042439"/>
                    <a:ext cx="878237" cy="3266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H="1">
                    <a:off x="6452834" y="4046238"/>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H="1">
                    <a:off x="5357621" y="4038640"/>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4944333" y="4038640"/>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6039546" y="4038640"/>
                    <a:ext cx="0"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6251356" y="4038640"/>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94"/>
                  <p:cNvCxnSpPr/>
                  <p:nvPr/>
                </p:nvCxnSpPr>
                <p:spPr>
                  <a:xfrm>
                    <a:off x="6447668" y="4038640"/>
                    <a:ext cx="1751309"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95"/>
                  <p:cNvCxnSpPr/>
                  <p:nvPr/>
                </p:nvCxnSpPr>
                <p:spPr>
                  <a:xfrm flipH="1">
                    <a:off x="5156143" y="4038640"/>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a:off x="6256522" y="4038640"/>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7336238" y="4038640"/>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7537716" y="4038640"/>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566556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74568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782580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58544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27" name="矩形 26"/>
                <p:cNvSpPr/>
                <p:nvPr/>
              </p:nvSpPr>
              <p:spPr>
                <a:xfrm>
                  <a:off x="4585447" y="5413352"/>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5</a:t>
                  </a:r>
                  <a:r>
                    <a:rPr lang="zh-CN" altLang="en-US" smtClean="0">
                      <a:solidFill>
                        <a:schemeClr val="tx1"/>
                      </a:solidFill>
                    </a:rPr>
                    <a:t>异或</a:t>
                  </a:r>
                </a:p>
              </p:txBody>
            </p:sp>
            <p:grpSp>
              <p:nvGrpSpPr>
                <p:cNvPr id="281" name="组合 77"/>
                <p:cNvGrpSpPr/>
                <p:nvPr/>
              </p:nvGrpSpPr>
              <p:grpSpPr>
                <a:xfrm>
                  <a:off x="4745505" y="5246041"/>
                  <a:ext cx="3872390" cy="158842"/>
                  <a:chOff x="2211778" y="3573016"/>
                  <a:chExt cx="3872390" cy="216024"/>
                </a:xfrm>
              </p:grpSpPr>
              <p:grpSp>
                <p:nvGrpSpPr>
                  <p:cNvPr id="287" name="组合 12"/>
                  <p:cNvGrpSpPr/>
                  <p:nvPr/>
                </p:nvGrpSpPr>
                <p:grpSpPr>
                  <a:xfrm>
                    <a:off x="3307940" y="3573016"/>
                    <a:ext cx="615988" cy="216024"/>
                    <a:chOff x="2211778" y="3573016"/>
                    <a:chExt cx="615988" cy="216024"/>
                  </a:xfrm>
                </p:grpSpPr>
                <p:cxnSp>
                  <p:nvCxnSpPr>
                    <p:cNvPr id="8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8" name="组合 13"/>
                  <p:cNvGrpSpPr/>
                  <p:nvPr/>
                </p:nvGrpSpPr>
                <p:grpSpPr>
                  <a:xfrm>
                    <a:off x="4388060" y="3573016"/>
                    <a:ext cx="615988" cy="216024"/>
                    <a:chOff x="2211778" y="3573016"/>
                    <a:chExt cx="615988" cy="216024"/>
                  </a:xfrm>
                </p:grpSpPr>
                <p:cxnSp>
                  <p:nvCxnSpPr>
                    <p:cNvPr id="83" name="直接连接符 8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68"/>
                    <p:cNvCxnSpPr/>
                    <p:nvPr/>
                  </p:nvCxnSpPr>
                  <p:spPr>
                    <a:xfrm>
                      <a:off x="2627784"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接连接符 6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7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5" name="组合 18"/>
                  <p:cNvGrpSpPr/>
                  <p:nvPr/>
                </p:nvGrpSpPr>
                <p:grpSpPr>
                  <a:xfrm>
                    <a:off x="5468180" y="3573016"/>
                    <a:ext cx="615988" cy="216024"/>
                    <a:chOff x="2211778" y="3573016"/>
                    <a:chExt cx="615988" cy="216024"/>
                  </a:xfrm>
                </p:grpSpPr>
                <p:cxnSp>
                  <p:nvCxnSpPr>
                    <p:cNvPr id="79" name="直接连接符 7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2627784"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6" name="组合 23"/>
                  <p:cNvGrpSpPr/>
                  <p:nvPr/>
                </p:nvGrpSpPr>
                <p:grpSpPr>
                  <a:xfrm>
                    <a:off x="2211778" y="3573016"/>
                    <a:ext cx="615988" cy="216024"/>
                    <a:chOff x="2211778" y="3573016"/>
                    <a:chExt cx="615988" cy="216024"/>
                  </a:xfrm>
                </p:grpSpPr>
                <p:cxnSp>
                  <p:nvCxnSpPr>
                    <p:cNvPr id="75" name="直接连接符 7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07" name="组合 77"/>
                <p:cNvGrpSpPr/>
                <p:nvPr/>
              </p:nvGrpSpPr>
              <p:grpSpPr>
                <a:xfrm>
                  <a:off x="4745505" y="5678089"/>
                  <a:ext cx="3872390" cy="158842"/>
                  <a:chOff x="2211778" y="3573016"/>
                  <a:chExt cx="3872390" cy="216024"/>
                </a:xfrm>
              </p:grpSpPr>
              <p:grpSp>
                <p:nvGrpSpPr>
                  <p:cNvPr id="308" name="组合 12"/>
                  <p:cNvGrpSpPr/>
                  <p:nvPr/>
                </p:nvGrpSpPr>
                <p:grpSpPr>
                  <a:xfrm>
                    <a:off x="3307940" y="3573016"/>
                    <a:ext cx="615988" cy="216024"/>
                    <a:chOff x="2211778" y="3573016"/>
                    <a:chExt cx="615988" cy="216024"/>
                  </a:xfrm>
                </p:grpSpPr>
                <p:cxnSp>
                  <p:nvCxnSpPr>
                    <p:cNvPr id="6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5" name="组合 13"/>
                  <p:cNvGrpSpPr/>
                  <p:nvPr/>
                </p:nvGrpSpPr>
                <p:grpSpPr>
                  <a:xfrm>
                    <a:off x="4388060" y="3573016"/>
                    <a:ext cx="615988" cy="216024"/>
                    <a:chOff x="2211778" y="3573016"/>
                    <a:chExt cx="615988" cy="216024"/>
                  </a:xfrm>
                </p:grpSpPr>
                <p:cxnSp>
                  <p:nvCxnSpPr>
                    <p:cNvPr id="63" name="直接连接符 6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48"/>
                    <p:cNvCxnSpPr/>
                    <p:nvPr/>
                  </p:nvCxnSpPr>
                  <p:spPr>
                    <a:xfrm>
                      <a:off x="2627784"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6" name="组合 18"/>
                  <p:cNvGrpSpPr/>
                  <p:nvPr/>
                </p:nvGrpSpPr>
                <p:grpSpPr>
                  <a:xfrm>
                    <a:off x="5468180" y="3573016"/>
                    <a:ext cx="615988" cy="216024"/>
                    <a:chOff x="2211778" y="3573016"/>
                    <a:chExt cx="615988" cy="216024"/>
                  </a:xfrm>
                </p:grpSpPr>
                <p:cxnSp>
                  <p:nvCxnSpPr>
                    <p:cNvPr id="59" name="直接连接符 5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627784"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7" name="组合 23"/>
                  <p:cNvGrpSpPr/>
                  <p:nvPr/>
                </p:nvGrpSpPr>
                <p:grpSpPr>
                  <a:xfrm>
                    <a:off x="2211778" y="3573016"/>
                    <a:ext cx="615988" cy="216024"/>
                    <a:chOff x="2211778" y="3573016"/>
                    <a:chExt cx="615988" cy="216024"/>
                  </a:xfrm>
                </p:grpSpPr>
                <p:cxnSp>
                  <p:nvCxnSpPr>
                    <p:cNvPr id="55" name="直接连接符 5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28" name="组合 77"/>
                <p:cNvGrpSpPr/>
                <p:nvPr/>
              </p:nvGrpSpPr>
              <p:grpSpPr>
                <a:xfrm>
                  <a:off x="4745505" y="4810666"/>
                  <a:ext cx="3872390" cy="158842"/>
                  <a:chOff x="2211778" y="3573016"/>
                  <a:chExt cx="3872390" cy="216024"/>
                </a:xfrm>
              </p:grpSpPr>
              <p:grpSp>
                <p:nvGrpSpPr>
                  <p:cNvPr id="345" name="组合 12"/>
                  <p:cNvGrpSpPr/>
                  <p:nvPr/>
                </p:nvGrpSpPr>
                <p:grpSpPr>
                  <a:xfrm>
                    <a:off x="3307940" y="3573016"/>
                    <a:ext cx="615988" cy="216024"/>
                    <a:chOff x="2211778" y="3573016"/>
                    <a:chExt cx="615988" cy="216024"/>
                  </a:xfrm>
                </p:grpSpPr>
                <p:cxnSp>
                  <p:nvCxnSpPr>
                    <p:cNvPr id="4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6" name="组合 13"/>
                  <p:cNvGrpSpPr/>
                  <p:nvPr/>
                </p:nvGrpSpPr>
                <p:grpSpPr>
                  <a:xfrm>
                    <a:off x="4388060" y="3573016"/>
                    <a:ext cx="615988" cy="216024"/>
                    <a:chOff x="2211778" y="3573016"/>
                    <a:chExt cx="615988" cy="216024"/>
                  </a:xfrm>
                </p:grpSpPr>
                <p:cxnSp>
                  <p:nvCxnSpPr>
                    <p:cNvPr id="43" name="直接连接符 27"/>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2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29"/>
                    <p:cNvCxnSpPr/>
                    <p:nvPr/>
                  </p:nvCxnSpPr>
                  <p:spPr>
                    <a:xfrm>
                      <a:off x="2827766"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接连接符 3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7" name="组合 18"/>
                  <p:cNvGrpSpPr/>
                  <p:nvPr/>
                </p:nvGrpSpPr>
                <p:grpSpPr>
                  <a:xfrm>
                    <a:off x="5468180" y="3573016"/>
                    <a:ext cx="615988" cy="216024"/>
                    <a:chOff x="2211778" y="3573016"/>
                    <a:chExt cx="615988" cy="216024"/>
                  </a:xfrm>
                </p:grpSpPr>
                <p:cxnSp>
                  <p:nvCxnSpPr>
                    <p:cNvPr id="39" name="直接连接符 3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25"/>
                    <p:cNvCxnSpPr/>
                    <p:nvPr/>
                  </p:nvCxnSpPr>
                  <p:spPr>
                    <a:xfrm>
                      <a:off x="2827766"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直接连接符 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8" name="组合 23"/>
                  <p:cNvGrpSpPr/>
                  <p:nvPr/>
                </p:nvGrpSpPr>
                <p:grpSpPr>
                  <a:xfrm>
                    <a:off x="2211778" y="3573016"/>
                    <a:ext cx="615988" cy="216024"/>
                    <a:chOff x="2211778" y="3573016"/>
                    <a:chExt cx="615988" cy="216024"/>
                  </a:xfrm>
                </p:grpSpPr>
                <p:cxnSp>
                  <p:nvCxnSpPr>
                    <p:cNvPr id="35" name="直接连接符 1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6" name="TextBox 5"/>
              <p:cNvSpPr txBox="1"/>
              <p:nvPr/>
            </p:nvSpPr>
            <p:spPr>
              <a:xfrm>
                <a:off x="6084168" y="1124744"/>
                <a:ext cx="792088" cy="369332"/>
              </a:xfrm>
              <a:prstGeom prst="rect">
                <a:avLst/>
              </a:prstGeom>
              <a:noFill/>
            </p:spPr>
            <p:txBody>
              <a:bodyPr wrap="square" rtlCol="0">
                <a:spAutoFit/>
              </a:bodyPr>
              <a:lstStyle/>
              <a:p>
                <a:r>
                  <a:rPr lang="en-US" altLang="zh-CN" smtClean="0"/>
                  <a:t>x</a:t>
                </a:r>
                <a:endParaRPr lang="zh-CN" altLang="en-US"/>
              </a:p>
            </p:txBody>
          </p:sp>
          <p:sp>
            <p:nvSpPr>
              <p:cNvPr id="7" name="TextBox 6"/>
              <p:cNvSpPr txBox="1"/>
              <p:nvPr/>
            </p:nvSpPr>
            <p:spPr>
              <a:xfrm>
                <a:off x="8316416" y="1340768"/>
                <a:ext cx="576064" cy="369332"/>
              </a:xfrm>
              <a:prstGeom prst="rect">
                <a:avLst/>
              </a:prstGeom>
              <a:noFill/>
            </p:spPr>
            <p:txBody>
              <a:bodyPr wrap="square" rtlCol="0">
                <a:spAutoFit/>
              </a:bodyPr>
              <a:lstStyle/>
              <a:p>
                <a:r>
                  <a:rPr lang="en-US" altLang="zh-CN" smtClean="0"/>
                  <a:t>w</a:t>
                </a:r>
                <a:r>
                  <a:rPr lang="en-US" altLang="zh-CN" baseline="30000" smtClean="0"/>
                  <a:t>0</a:t>
                </a:r>
                <a:endParaRPr lang="zh-CN" altLang="en-US" baseline="30000"/>
              </a:p>
            </p:txBody>
          </p:sp>
          <p:sp>
            <p:nvSpPr>
              <p:cNvPr id="8" name="TextBox 7"/>
              <p:cNvSpPr txBox="1"/>
              <p:nvPr/>
            </p:nvSpPr>
            <p:spPr>
              <a:xfrm>
                <a:off x="8316416" y="2555612"/>
                <a:ext cx="576064" cy="369332"/>
              </a:xfrm>
              <a:prstGeom prst="rect">
                <a:avLst/>
              </a:prstGeom>
              <a:noFill/>
            </p:spPr>
            <p:txBody>
              <a:bodyPr wrap="square" rtlCol="0">
                <a:spAutoFit/>
              </a:bodyPr>
              <a:lstStyle/>
              <a:p>
                <a:r>
                  <a:rPr lang="en-US" altLang="zh-CN" smtClean="0"/>
                  <a:t>w</a:t>
                </a:r>
                <a:r>
                  <a:rPr lang="en-US" altLang="zh-CN" baseline="30000" smtClean="0"/>
                  <a:t>1</a:t>
                </a:r>
                <a:endParaRPr lang="zh-CN" altLang="en-US" baseline="30000"/>
              </a:p>
            </p:txBody>
          </p:sp>
          <p:sp>
            <p:nvSpPr>
              <p:cNvPr id="9" name="TextBox 8"/>
              <p:cNvSpPr txBox="1"/>
              <p:nvPr/>
            </p:nvSpPr>
            <p:spPr>
              <a:xfrm>
                <a:off x="8316416" y="1835532"/>
                <a:ext cx="576064" cy="369332"/>
              </a:xfrm>
              <a:prstGeom prst="rect">
                <a:avLst/>
              </a:prstGeom>
              <a:noFill/>
            </p:spPr>
            <p:txBody>
              <a:bodyPr wrap="square" rtlCol="0">
                <a:spAutoFit/>
              </a:bodyPr>
              <a:lstStyle/>
              <a:p>
                <a:r>
                  <a:rPr lang="en-US" altLang="zh-CN" smtClean="0"/>
                  <a:t>u</a:t>
                </a:r>
                <a:r>
                  <a:rPr lang="en-US" altLang="zh-CN" baseline="30000" smtClean="0"/>
                  <a:t>1</a:t>
                </a:r>
                <a:endParaRPr lang="zh-CN" altLang="en-US" baseline="30000"/>
              </a:p>
            </p:txBody>
          </p:sp>
          <p:sp>
            <p:nvSpPr>
              <p:cNvPr id="10" name="TextBox 9"/>
              <p:cNvSpPr txBox="1"/>
              <p:nvPr/>
            </p:nvSpPr>
            <p:spPr>
              <a:xfrm>
                <a:off x="8316416" y="2195572"/>
                <a:ext cx="576064" cy="369332"/>
              </a:xfrm>
              <a:prstGeom prst="rect">
                <a:avLst/>
              </a:prstGeom>
              <a:noFill/>
            </p:spPr>
            <p:txBody>
              <a:bodyPr wrap="square" rtlCol="0">
                <a:spAutoFit/>
              </a:bodyPr>
              <a:lstStyle/>
              <a:p>
                <a:r>
                  <a:rPr lang="en-US" altLang="zh-CN" smtClean="0"/>
                  <a:t>v</a:t>
                </a:r>
                <a:r>
                  <a:rPr lang="en-US" altLang="zh-CN" baseline="30000" smtClean="0"/>
                  <a:t>1</a:t>
                </a:r>
                <a:endParaRPr lang="zh-CN" altLang="en-US" baseline="30000"/>
              </a:p>
            </p:txBody>
          </p:sp>
          <p:sp>
            <p:nvSpPr>
              <p:cNvPr id="11" name="TextBox 10"/>
              <p:cNvSpPr txBox="1"/>
              <p:nvPr/>
            </p:nvSpPr>
            <p:spPr>
              <a:xfrm>
                <a:off x="8316416" y="4859868"/>
                <a:ext cx="576064" cy="369332"/>
              </a:xfrm>
              <a:prstGeom prst="rect">
                <a:avLst/>
              </a:prstGeom>
              <a:noFill/>
            </p:spPr>
            <p:txBody>
              <a:bodyPr wrap="square" rtlCol="0">
                <a:spAutoFit/>
              </a:bodyPr>
              <a:lstStyle/>
              <a:p>
                <a:r>
                  <a:rPr lang="en-US" altLang="zh-CN" smtClean="0"/>
                  <a:t>w</a:t>
                </a:r>
                <a:r>
                  <a:rPr lang="en-US" altLang="zh-CN" baseline="30000" smtClean="0"/>
                  <a:t>3</a:t>
                </a:r>
                <a:endParaRPr lang="zh-CN" altLang="en-US" baseline="30000"/>
              </a:p>
            </p:txBody>
          </p:sp>
          <p:sp>
            <p:nvSpPr>
              <p:cNvPr id="12" name="TextBox 11"/>
              <p:cNvSpPr txBox="1"/>
              <p:nvPr/>
            </p:nvSpPr>
            <p:spPr>
              <a:xfrm>
                <a:off x="8316416" y="4139788"/>
                <a:ext cx="576064" cy="369332"/>
              </a:xfrm>
              <a:prstGeom prst="rect">
                <a:avLst/>
              </a:prstGeom>
              <a:noFill/>
            </p:spPr>
            <p:txBody>
              <a:bodyPr wrap="square" rtlCol="0">
                <a:spAutoFit/>
              </a:bodyPr>
              <a:lstStyle/>
              <a:p>
                <a:r>
                  <a:rPr lang="en-US" altLang="zh-CN" smtClean="0"/>
                  <a:t>u</a:t>
                </a:r>
                <a:r>
                  <a:rPr lang="en-US" altLang="zh-CN" baseline="30000" smtClean="0"/>
                  <a:t>3</a:t>
                </a:r>
                <a:endParaRPr lang="zh-CN" altLang="en-US" baseline="30000"/>
              </a:p>
            </p:txBody>
          </p:sp>
          <p:sp>
            <p:nvSpPr>
              <p:cNvPr id="13" name="TextBox 12"/>
              <p:cNvSpPr txBox="1"/>
              <p:nvPr/>
            </p:nvSpPr>
            <p:spPr>
              <a:xfrm>
                <a:off x="8316416" y="4499828"/>
                <a:ext cx="576064" cy="369332"/>
              </a:xfrm>
              <a:prstGeom prst="rect">
                <a:avLst/>
              </a:prstGeom>
              <a:noFill/>
            </p:spPr>
            <p:txBody>
              <a:bodyPr wrap="square" rtlCol="0">
                <a:spAutoFit/>
              </a:bodyPr>
              <a:lstStyle/>
              <a:p>
                <a:r>
                  <a:rPr lang="en-US" altLang="zh-CN" smtClean="0"/>
                  <a:t>v</a:t>
                </a:r>
                <a:r>
                  <a:rPr lang="en-US" altLang="zh-CN" baseline="30000" smtClean="0"/>
                  <a:t>3</a:t>
                </a:r>
                <a:endParaRPr lang="zh-CN" altLang="en-US" baseline="30000"/>
              </a:p>
            </p:txBody>
          </p:sp>
          <p:sp>
            <p:nvSpPr>
              <p:cNvPr id="14" name="TextBox 13"/>
              <p:cNvSpPr txBox="1"/>
              <p:nvPr/>
            </p:nvSpPr>
            <p:spPr>
              <a:xfrm>
                <a:off x="6084168" y="6381328"/>
                <a:ext cx="576064" cy="369332"/>
              </a:xfrm>
              <a:prstGeom prst="rect">
                <a:avLst/>
              </a:prstGeom>
              <a:noFill/>
            </p:spPr>
            <p:txBody>
              <a:bodyPr wrap="square" rtlCol="0">
                <a:spAutoFit/>
              </a:bodyPr>
              <a:lstStyle/>
              <a:p>
                <a:r>
                  <a:rPr lang="en-US" altLang="zh-CN" smtClean="0"/>
                  <a:t>y</a:t>
                </a:r>
                <a:endParaRPr lang="zh-CN" altLang="en-US" baseline="30000"/>
              </a:p>
            </p:txBody>
          </p:sp>
          <p:sp>
            <p:nvSpPr>
              <p:cNvPr id="15" name="TextBox 14"/>
              <p:cNvSpPr txBox="1"/>
              <p:nvPr/>
            </p:nvSpPr>
            <p:spPr>
              <a:xfrm>
                <a:off x="8316416" y="5301208"/>
                <a:ext cx="576064" cy="369332"/>
              </a:xfrm>
              <a:prstGeom prst="rect">
                <a:avLst/>
              </a:prstGeom>
              <a:noFill/>
            </p:spPr>
            <p:txBody>
              <a:bodyPr wrap="square" rtlCol="0">
                <a:spAutoFit/>
              </a:bodyPr>
              <a:lstStyle/>
              <a:p>
                <a:r>
                  <a:rPr lang="en-US" altLang="zh-CN" smtClean="0"/>
                  <a:t>u</a:t>
                </a:r>
                <a:r>
                  <a:rPr lang="en-US" altLang="zh-CN" baseline="30000" smtClean="0"/>
                  <a:t>4</a:t>
                </a:r>
                <a:endParaRPr lang="zh-CN" altLang="en-US" baseline="30000"/>
              </a:p>
            </p:txBody>
          </p:sp>
          <p:sp>
            <p:nvSpPr>
              <p:cNvPr id="16" name="TextBox 15"/>
              <p:cNvSpPr txBox="1"/>
              <p:nvPr/>
            </p:nvSpPr>
            <p:spPr>
              <a:xfrm>
                <a:off x="8316416" y="5764788"/>
                <a:ext cx="576064" cy="369332"/>
              </a:xfrm>
              <a:prstGeom prst="rect">
                <a:avLst/>
              </a:prstGeom>
              <a:noFill/>
            </p:spPr>
            <p:txBody>
              <a:bodyPr wrap="square" rtlCol="0">
                <a:spAutoFit/>
              </a:bodyPr>
              <a:lstStyle/>
              <a:p>
                <a:r>
                  <a:rPr lang="en-US" altLang="zh-CN" smtClean="0"/>
                  <a:t>v</a:t>
                </a:r>
                <a:r>
                  <a:rPr lang="en-US" altLang="zh-CN" baseline="30000" smtClean="0"/>
                  <a:t>4</a:t>
                </a:r>
                <a:endParaRPr lang="zh-CN" altLang="en-US" baseline="30000"/>
              </a:p>
            </p:txBody>
          </p:sp>
          <p:sp>
            <p:nvSpPr>
              <p:cNvPr id="17" name="TextBox 16"/>
              <p:cNvSpPr txBox="1"/>
              <p:nvPr/>
            </p:nvSpPr>
            <p:spPr>
              <a:xfrm>
                <a:off x="8316416" y="3717032"/>
                <a:ext cx="576064" cy="369332"/>
              </a:xfrm>
              <a:prstGeom prst="rect">
                <a:avLst/>
              </a:prstGeom>
              <a:noFill/>
            </p:spPr>
            <p:txBody>
              <a:bodyPr wrap="square" rtlCol="0">
                <a:spAutoFit/>
              </a:bodyPr>
              <a:lstStyle/>
              <a:p>
                <a:r>
                  <a:rPr lang="en-US" altLang="zh-CN" smtClean="0"/>
                  <a:t>w</a:t>
                </a:r>
                <a:r>
                  <a:rPr lang="en-US" altLang="zh-CN" baseline="30000" smtClean="0"/>
                  <a:t>2</a:t>
                </a:r>
                <a:endParaRPr lang="zh-CN" altLang="en-US" baseline="30000"/>
              </a:p>
            </p:txBody>
          </p:sp>
          <p:sp>
            <p:nvSpPr>
              <p:cNvPr id="18" name="TextBox 17"/>
              <p:cNvSpPr txBox="1"/>
              <p:nvPr/>
            </p:nvSpPr>
            <p:spPr>
              <a:xfrm>
                <a:off x="8316416" y="2996952"/>
                <a:ext cx="576064" cy="369332"/>
              </a:xfrm>
              <a:prstGeom prst="rect">
                <a:avLst/>
              </a:prstGeom>
              <a:noFill/>
            </p:spPr>
            <p:txBody>
              <a:bodyPr wrap="square" rtlCol="0">
                <a:spAutoFit/>
              </a:bodyPr>
              <a:lstStyle/>
              <a:p>
                <a:r>
                  <a:rPr lang="en-US" altLang="zh-CN" smtClean="0"/>
                  <a:t>u</a:t>
                </a:r>
                <a:r>
                  <a:rPr lang="en-US" altLang="zh-CN" baseline="30000" smtClean="0"/>
                  <a:t>2</a:t>
                </a:r>
                <a:endParaRPr lang="zh-CN" altLang="en-US" baseline="30000"/>
              </a:p>
            </p:txBody>
          </p:sp>
          <p:sp>
            <p:nvSpPr>
              <p:cNvPr id="19" name="TextBox 18"/>
              <p:cNvSpPr txBox="1"/>
              <p:nvPr/>
            </p:nvSpPr>
            <p:spPr>
              <a:xfrm>
                <a:off x="8316416" y="3356992"/>
                <a:ext cx="576064" cy="369332"/>
              </a:xfrm>
              <a:prstGeom prst="rect">
                <a:avLst/>
              </a:prstGeom>
              <a:noFill/>
            </p:spPr>
            <p:txBody>
              <a:bodyPr wrap="square" rtlCol="0">
                <a:spAutoFit/>
              </a:bodyPr>
              <a:lstStyle/>
              <a:p>
                <a:r>
                  <a:rPr lang="en-US" altLang="zh-CN" smtClean="0"/>
                  <a:t>v</a:t>
                </a:r>
                <a:r>
                  <a:rPr lang="en-US" altLang="zh-CN" baseline="30000" smtClean="0"/>
                  <a:t>2</a:t>
                </a:r>
                <a:endParaRPr lang="zh-CN" altLang="en-US" baseline="30000"/>
              </a:p>
            </p:txBody>
          </p:sp>
        </p:grpSp>
        <p:cxnSp>
          <p:nvCxnSpPr>
            <p:cNvPr id="368" name="直接箭头连接符 367"/>
            <p:cNvCxnSpPr/>
            <p:nvPr/>
          </p:nvCxnSpPr>
          <p:spPr>
            <a:xfrm>
              <a:off x="2787805" y="2199020"/>
              <a:ext cx="633389" cy="25870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1" name="直接箭头连接符 370"/>
            <p:cNvCxnSpPr/>
            <p:nvPr/>
          </p:nvCxnSpPr>
          <p:spPr>
            <a:xfrm>
              <a:off x="6048421" y="3372129"/>
              <a:ext cx="624469" cy="26316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4" name="直接箭头连接符 373"/>
            <p:cNvCxnSpPr/>
            <p:nvPr/>
          </p:nvCxnSpPr>
          <p:spPr>
            <a:xfrm flipH="1">
              <a:off x="6467707" y="4549698"/>
              <a:ext cx="205183" cy="26316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6" name="直接箭头连接符 375"/>
            <p:cNvCxnSpPr/>
            <p:nvPr/>
          </p:nvCxnSpPr>
          <p:spPr>
            <a:xfrm flipH="1">
              <a:off x="5379348" y="5731727"/>
              <a:ext cx="205183" cy="26316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65" name="组合 421"/>
          <p:cNvGrpSpPr/>
          <p:nvPr/>
        </p:nvGrpSpPr>
        <p:grpSpPr>
          <a:xfrm>
            <a:off x="1197928" y="1805300"/>
            <a:ext cx="3230056" cy="382756"/>
            <a:chOff x="1197928" y="1912640"/>
            <a:chExt cx="3230056" cy="382756"/>
          </a:xfrm>
        </p:grpSpPr>
        <p:sp>
          <p:nvSpPr>
            <p:cNvPr id="387" name="TextBox 386"/>
            <p:cNvSpPr txBox="1"/>
            <p:nvPr/>
          </p:nvSpPr>
          <p:spPr>
            <a:xfrm>
              <a:off x="1197928" y="1912640"/>
              <a:ext cx="2581984" cy="382756"/>
            </a:xfrm>
            <a:prstGeom prst="rect">
              <a:avLst/>
            </a:prstGeom>
            <a:noFill/>
          </p:spPr>
          <p:txBody>
            <a:bodyPr wrap="square" rtlCol="0">
              <a:spAutoFit/>
            </a:bodyPr>
            <a:lstStyle/>
            <a:p>
              <a:pPr algn="r"/>
              <a:r>
                <a:rPr lang="en-US" altLang="zh-CN" smtClean="0"/>
                <a:t>x</a:t>
              </a:r>
              <a:r>
                <a:rPr lang="en-US" altLang="zh-CN" baseline="-25000" smtClean="0"/>
                <a:t>1</a:t>
              </a:r>
              <a:r>
                <a:rPr lang="en-US" altLang="zh-CN" smtClean="0">
                  <a:latin typeface="Cambria"/>
                </a:rPr>
                <a:t>⊕k</a:t>
              </a:r>
              <a:r>
                <a:rPr lang="en-US" altLang="zh-CN" baseline="30000" smtClean="0">
                  <a:latin typeface="Cambria"/>
                </a:rPr>
                <a:t>1</a:t>
              </a:r>
              <a:r>
                <a:rPr lang="en-US" altLang="zh-CN" baseline="-25000" smtClean="0">
                  <a:latin typeface="Cambria"/>
                </a:rPr>
                <a:t>1</a:t>
              </a:r>
              <a:endParaRPr lang="zh-CN" altLang="en-US" baseline="-25000"/>
            </a:p>
          </p:txBody>
        </p:sp>
        <p:cxnSp>
          <p:nvCxnSpPr>
            <p:cNvPr id="395" name="直接箭头连接符 394"/>
            <p:cNvCxnSpPr/>
            <p:nvPr/>
          </p:nvCxnSpPr>
          <p:spPr>
            <a:xfrm>
              <a:off x="3779912" y="2106568"/>
              <a:ext cx="648072"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66" name="组合 427"/>
          <p:cNvGrpSpPr/>
          <p:nvPr/>
        </p:nvGrpSpPr>
        <p:grpSpPr>
          <a:xfrm>
            <a:off x="0" y="6207928"/>
            <a:ext cx="7020272" cy="369332"/>
            <a:chOff x="0" y="6315268"/>
            <a:chExt cx="7020272" cy="369332"/>
          </a:xfrm>
        </p:grpSpPr>
        <p:cxnSp>
          <p:nvCxnSpPr>
            <p:cNvPr id="389" name="直接箭头连接符 388"/>
            <p:cNvCxnSpPr/>
            <p:nvPr/>
          </p:nvCxnSpPr>
          <p:spPr>
            <a:xfrm>
              <a:off x="3779912" y="6512480"/>
              <a:ext cx="3240360"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8" name="TextBox 397"/>
            <p:cNvSpPr txBox="1"/>
            <p:nvPr/>
          </p:nvSpPr>
          <p:spPr>
            <a:xfrm>
              <a:off x="0" y="6315268"/>
              <a:ext cx="3779912" cy="369332"/>
            </a:xfrm>
            <a:prstGeom prst="rect">
              <a:avLst/>
            </a:prstGeom>
            <a:noFill/>
          </p:spPr>
          <p:txBody>
            <a:bodyPr wrap="square" rtlCol="0">
              <a:spAutoFit/>
            </a:bodyPr>
            <a:lstStyle/>
            <a:p>
              <a:pPr algn="r"/>
              <a:r>
                <a:rPr lang="en-US" altLang="zh-CN" smtClean="0"/>
                <a:t>y</a:t>
              </a:r>
              <a:r>
                <a:rPr lang="en-US" altLang="zh-CN" baseline="-25000" smtClean="0"/>
                <a:t>11</a:t>
              </a:r>
              <a:r>
                <a:rPr lang="en-US" altLang="zh-CN" smtClean="0"/>
                <a:t>=x</a:t>
              </a:r>
              <a:r>
                <a:rPr lang="en-US" altLang="zh-CN" baseline="-25000" smtClean="0"/>
                <a:t>1</a:t>
              </a:r>
              <a:r>
                <a:rPr lang="en-US" altLang="zh-CN" smtClean="0">
                  <a:latin typeface="Cambria"/>
                </a:rPr>
                <a:t>⊕k</a:t>
              </a:r>
              <a:r>
                <a:rPr lang="en-US" altLang="zh-CN" baseline="30000" smtClean="0">
                  <a:latin typeface="Cambria"/>
                </a:rPr>
                <a:t>1</a:t>
              </a:r>
              <a:r>
                <a:rPr lang="en-US" altLang="zh-CN" baseline="-25000" smtClean="0">
                  <a:latin typeface="Cambria"/>
                </a:rPr>
                <a:t>1</a:t>
              </a:r>
              <a:r>
                <a:rPr lang="en-US" altLang="zh-CN" smtClean="0">
                  <a:latin typeface="Cambria"/>
                </a:rPr>
                <a:t>⊕k</a:t>
              </a:r>
              <a:r>
                <a:rPr lang="en-US" altLang="zh-CN" baseline="30000" smtClean="0">
                  <a:latin typeface="Cambria"/>
                </a:rPr>
                <a:t>2</a:t>
              </a:r>
              <a:r>
                <a:rPr lang="en-US" altLang="zh-CN" baseline="-25000" smtClean="0">
                  <a:latin typeface="Cambria"/>
                </a:rPr>
                <a:t>13</a:t>
              </a:r>
              <a:r>
                <a:rPr lang="en-US" altLang="zh-CN" smtClean="0">
                  <a:latin typeface="Cambria"/>
                </a:rPr>
                <a:t>⊕k</a:t>
              </a:r>
              <a:r>
                <a:rPr lang="en-US" altLang="zh-CN" baseline="30000" smtClean="0">
                  <a:latin typeface="Cambria"/>
                </a:rPr>
                <a:t>3</a:t>
              </a:r>
              <a:r>
                <a:rPr lang="en-US" altLang="zh-CN" baseline="-25000" smtClean="0">
                  <a:latin typeface="Cambria"/>
                </a:rPr>
                <a:t>16</a:t>
              </a:r>
              <a:r>
                <a:rPr lang="en-US" altLang="zh-CN" smtClean="0">
                  <a:latin typeface="Cambria"/>
                </a:rPr>
                <a:t>⊕k</a:t>
              </a:r>
              <a:r>
                <a:rPr lang="en-US" altLang="zh-CN" baseline="30000" smtClean="0">
                  <a:latin typeface="Cambria"/>
                </a:rPr>
                <a:t>4</a:t>
              </a:r>
              <a:r>
                <a:rPr lang="en-US" altLang="zh-CN" baseline="-25000" smtClean="0">
                  <a:latin typeface="Cambria"/>
                </a:rPr>
                <a:t>12</a:t>
              </a:r>
              <a:r>
                <a:rPr lang="en-US" altLang="zh-CN" smtClean="0">
                  <a:latin typeface="Cambria"/>
                </a:rPr>
                <a:t>⊕k</a:t>
              </a:r>
              <a:r>
                <a:rPr lang="en-US" altLang="zh-CN" baseline="30000" smtClean="0">
                  <a:latin typeface="Cambria"/>
                </a:rPr>
                <a:t>5</a:t>
              </a:r>
              <a:r>
                <a:rPr lang="en-US" altLang="zh-CN" baseline="-25000" smtClean="0">
                  <a:latin typeface="Cambria"/>
                </a:rPr>
                <a:t>11</a:t>
              </a:r>
              <a:endParaRPr lang="zh-CN" altLang="en-US" baseline="-25000"/>
            </a:p>
          </p:txBody>
        </p:sp>
      </p:grpSp>
      <p:grpSp>
        <p:nvGrpSpPr>
          <p:cNvPr id="367" name="组合 420"/>
          <p:cNvGrpSpPr/>
          <p:nvPr/>
        </p:nvGrpSpPr>
        <p:grpSpPr>
          <a:xfrm>
            <a:off x="1125920" y="1324248"/>
            <a:ext cx="3302064" cy="382756"/>
            <a:chOff x="1125920" y="1431588"/>
            <a:chExt cx="3302064" cy="382756"/>
          </a:xfrm>
        </p:grpSpPr>
        <p:sp>
          <p:nvSpPr>
            <p:cNvPr id="394" name="TextBox 393"/>
            <p:cNvSpPr txBox="1"/>
            <p:nvPr/>
          </p:nvSpPr>
          <p:spPr>
            <a:xfrm>
              <a:off x="1125920" y="1431588"/>
              <a:ext cx="2653992" cy="382756"/>
            </a:xfrm>
            <a:prstGeom prst="rect">
              <a:avLst/>
            </a:prstGeom>
            <a:noFill/>
          </p:spPr>
          <p:txBody>
            <a:bodyPr wrap="square" rtlCol="0">
              <a:spAutoFit/>
            </a:bodyPr>
            <a:lstStyle/>
            <a:p>
              <a:pPr algn="r"/>
              <a:r>
                <a:rPr lang="en-US" altLang="zh-CN" smtClean="0"/>
                <a:t>x</a:t>
              </a:r>
              <a:r>
                <a:rPr lang="en-US" altLang="zh-CN" baseline="-25000" smtClean="0"/>
                <a:t>1</a:t>
              </a:r>
              <a:endParaRPr lang="zh-CN" altLang="en-US" baseline="-25000"/>
            </a:p>
          </p:txBody>
        </p:sp>
        <p:cxnSp>
          <p:nvCxnSpPr>
            <p:cNvPr id="399" name="直接箭头连接符 398"/>
            <p:cNvCxnSpPr/>
            <p:nvPr/>
          </p:nvCxnSpPr>
          <p:spPr>
            <a:xfrm>
              <a:off x="3779912" y="1628800"/>
              <a:ext cx="648072"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69" name="组合 422"/>
          <p:cNvGrpSpPr/>
          <p:nvPr/>
        </p:nvGrpSpPr>
        <p:grpSpPr>
          <a:xfrm>
            <a:off x="1197928" y="2984624"/>
            <a:ext cx="6494513" cy="382756"/>
            <a:chOff x="1197928" y="3091964"/>
            <a:chExt cx="6494513" cy="382756"/>
          </a:xfrm>
        </p:grpSpPr>
        <p:sp>
          <p:nvSpPr>
            <p:cNvPr id="401" name="TextBox 400"/>
            <p:cNvSpPr txBox="1"/>
            <p:nvPr/>
          </p:nvSpPr>
          <p:spPr>
            <a:xfrm>
              <a:off x="1197928" y="3091964"/>
              <a:ext cx="2581984" cy="382756"/>
            </a:xfrm>
            <a:prstGeom prst="rect">
              <a:avLst/>
            </a:prstGeom>
            <a:noFill/>
          </p:spPr>
          <p:txBody>
            <a:bodyPr wrap="square" rtlCol="0">
              <a:spAutoFit/>
            </a:bodyPr>
            <a:lstStyle/>
            <a:p>
              <a:pPr algn="r"/>
              <a:r>
                <a:rPr lang="en-US" altLang="zh-CN" smtClean="0"/>
                <a:t>x</a:t>
              </a:r>
              <a:r>
                <a:rPr lang="en-US" altLang="zh-CN" baseline="-25000" smtClean="0"/>
                <a:t>1</a:t>
              </a:r>
              <a:r>
                <a:rPr lang="en-US" altLang="zh-CN" smtClean="0">
                  <a:latin typeface="Cambria"/>
                </a:rPr>
                <a:t>⊕k</a:t>
              </a:r>
              <a:r>
                <a:rPr lang="en-US" altLang="zh-CN" baseline="30000" smtClean="0">
                  <a:latin typeface="Cambria"/>
                </a:rPr>
                <a:t>1</a:t>
              </a:r>
              <a:r>
                <a:rPr lang="en-US" altLang="zh-CN" baseline="-25000" smtClean="0">
                  <a:latin typeface="Cambria"/>
                </a:rPr>
                <a:t>1</a:t>
              </a:r>
              <a:r>
                <a:rPr lang="en-US" altLang="zh-CN" smtClean="0">
                  <a:latin typeface="Cambria"/>
                </a:rPr>
                <a:t>⊕k</a:t>
              </a:r>
              <a:r>
                <a:rPr lang="en-US" altLang="zh-CN" baseline="30000" smtClean="0">
                  <a:latin typeface="Cambria"/>
                </a:rPr>
                <a:t>2</a:t>
              </a:r>
              <a:r>
                <a:rPr lang="en-US" altLang="zh-CN" baseline="-25000" smtClean="0">
                  <a:latin typeface="Cambria"/>
                </a:rPr>
                <a:t>13</a:t>
              </a:r>
              <a:endParaRPr lang="zh-CN" altLang="en-US" baseline="-25000"/>
            </a:p>
          </p:txBody>
        </p:sp>
        <p:cxnSp>
          <p:nvCxnSpPr>
            <p:cNvPr id="402" name="直接箭头连接符 401"/>
            <p:cNvCxnSpPr/>
            <p:nvPr/>
          </p:nvCxnSpPr>
          <p:spPr>
            <a:xfrm>
              <a:off x="3779912" y="3269744"/>
              <a:ext cx="3912529"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70" name="组合 425"/>
          <p:cNvGrpSpPr/>
          <p:nvPr/>
        </p:nvGrpSpPr>
        <p:grpSpPr>
          <a:xfrm>
            <a:off x="1197928" y="4147800"/>
            <a:ext cx="7118488" cy="382756"/>
            <a:chOff x="1197928" y="4255140"/>
            <a:chExt cx="7118488" cy="382756"/>
          </a:xfrm>
        </p:grpSpPr>
        <p:sp>
          <p:nvSpPr>
            <p:cNvPr id="403" name="TextBox 402"/>
            <p:cNvSpPr txBox="1"/>
            <p:nvPr/>
          </p:nvSpPr>
          <p:spPr>
            <a:xfrm>
              <a:off x="1197928" y="4255140"/>
              <a:ext cx="2581984" cy="382756"/>
            </a:xfrm>
            <a:prstGeom prst="rect">
              <a:avLst/>
            </a:prstGeom>
            <a:noFill/>
          </p:spPr>
          <p:txBody>
            <a:bodyPr wrap="square" rtlCol="0">
              <a:spAutoFit/>
            </a:bodyPr>
            <a:lstStyle/>
            <a:p>
              <a:pPr algn="r"/>
              <a:r>
                <a:rPr lang="en-US" altLang="zh-CN" smtClean="0"/>
                <a:t>x</a:t>
              </a:r>
              <a:r>
                <a:rPr lang="en-US" altLang="zh-CN" baseline="-25000" smtClean="0"/>
                <a:t>1</a:t>
              </a:r>
              <a:r>
                <a:rPr lang="en-US" altLang="zh-CN" smtClean="0">
                  <a:latin typeface="Cambria"/>
                </a:rPr>
                <a:t>⊕k</a:t>
              </a:r>
              <a:r>
                <a:rPr lang="en-US" altLang="zh-CN" baseline="30000" smtClean="0">
                  <a:latin typeface="Cambria"/>
                </a:rPr>
                <a:t>1</a:t>
              </a:r>
              <a:r>
                <a:rPr lang="en-US" altLang="zh-CN" baseline="-25000" smtClean="0">
                  <a:latin typeface="Cambria"/>
                </a:rPr>
                <a:t>1</a:t>
              </a:r>
              <a:r>
                <a:rPr lang="en-US" altLang="zh-CN" smtClean="0">
                  <a:latin typeface="Cambria"/>
                </a:rPr>
                <a:t>⊕k</a:t>
              </a:r>
              <a:r>
                <a:rPr lang="en-US" altLang="zh-CN" baseline="30000" smtClean="0">
                  <a:latin typeface="Cambria"/>
                </a:rPr>
                <a:t>2</a:t>
              </a:r>
              <a:r>
                <a:rPr lang="en-US" altLang="zh-CN" baseline="-25000" smtClean="0">
                  <a:latin typeface="Cambria"/>
                </a:rPr>
                <a:t>13</a:t>
              </a:r>
              <a:r>
                <a:rPr lang="en-US" altLang="zh-CN" smtClean="0">
                  <a:latin typeface="Cambria"/>
                </a:rPr>
                <a:t>⊕k</a:t>
              </a:r>
              <a:r>
                <a:rPr lang="en-US" altLang="zh-CN" baseline="30000" smtClean="0">
                  <a:latin typeface="Cambria"/>
                </a:rPr>
                <a:t>3</a:t>
              </a:r>
              <a:r>
                <a:rPr lang="en-US" altLang="zh-CN" baseline="-25000" smtClean="0">
                  <a:latin typeface="Cambria"/>
                </a:rPr>
                <a:t>16</a:t>
              </a:r>
              <a:endParaRPr lang="zh-CN" altLang="en-US" baseline="-25000"/>
            </a:p>
          </p:txBody>
        </p:sp>
        <p:cxnSp>
          <p:nvCxnSpPr>
            <p:cNvPr id="417" name="直接箭头连接符 416"/>
            <p:cNvCxnSpPr/>
            <p:nvPr/>
          </p:nvCxnSpPr>
          <p:spPr>
            <a:xfrm>
              <a:off x="3779912" y="4452352"/>
              <a:ext cx="4536504"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72" name="组合 426"/>
          <p:cNvGrpSpPr/>
          <p:nvPr/>
        </p:nvGrpSpPr>
        <p:grpSpPr>
          <a:xfrm>
            <a:off x="323528" y="5330408"/>
            <a:ext cx="6912768" cy="369332"/>
            <a:chOff x="323528" y="5437748"/>
            <a:chExt cx="6912768" cy="369332"/>
          </a:xfrm>
        </p:grpSpPr>
        <p:sp>
          <p:nvSpPr>
            <p:cNvPr id="418" name="TextBox 417"/>
            <p:cNvSpPr txBox="1"/>
            <p:nvPr/>
          </p:nvSpPr>
          <p:spPr>
            <a:xfrm>
              <a:off x="323528" y="5437748"/>
              <a:ext cx="3456384" cy="369332"/>
            </a:xfrm>
            <a:prstGeom prst="rect">
              <a:avLst/>
            </a:prstGeom>
            <a:noFill/>
          </p:spPr>
          <p:txBody>
            <a:bodyPr wrap="square" rtlCol="0">
              <a:spAutoFit/>
            </a:bodyPr>
            <a:lstStyle/>
            <a:p>
              <a:pPr algn="r"/>
              <a:r>
                <a:rPr lang="en-US" altLang="zh-CN" smtClean="0"/>
                <a:t>x</a:t>
              </a:r>
              <a:r>
                <a:rPr lang="en-US" altLang="zh-CN" baseline="-25000" smtClean="0"/>
                <a:t>1</a:t>
              </a:r>
              <a:r>
                <a:rPr lang="en-US" altLang="zh-CN" smtClean="0">
                  <a:latin typeface="Cambria"/>
                </a:rPr>
                <a:t>⊕k</a:t>
              </a:r>
              <a:r>
                <a:rPr lang="en-US" altLang="zh-CN" baseline="30000" smtClean="0">
                  <a:latin typeface="Cambria"/>
                </a:rPr>
                <a:t>1</a:t>
              </a:r>
              <a:r>
                <a:rPr lang="en-US" altLang="zh-CN" baseline="-25000" smtClean="0">
                  <a:latin typeface="Cambria"/>
                </a:rPr>
                <a:t>1</a:t>
              </a:r>
              <a:r>
                <a:rPr lang="en-US" altLang="zh-CN" smtClean="0">
                  <a:latin typeface="Cambria"/>
                </a:rPr>
                <a:t>⊕k</a:t>
              </a:r>
              <a:r>
                <a:rPr lang="en-US" altLang="zh-CN" baseline="30000" smtClean="0">
                  <a:latin typeface="Cambria"/>
                </a:rPr>
                <a:t>2</a:t>
              </a:r>
              <a:r>
                <a:rPr lang="en-US" altLang="zh-CN" baseline="-25000" smtClean="0">
                  <a:latin typeface="Cambria"/>
                </a:rPr>
                <a:t>13</a:t>
              </a:r>
              <a:r>
                <a:rPr lang="en-US" altLang="zh-CN" smtClean="0">
                  <a:latin typeface="Cambria"/>
                </a:rPr>
                <a:t>⊕k</a:t>
              </a:r>
              <a:r>
                <a:rPr lang="en-US" altLang="zh-CN" baseline="30000" smtClean="0">
                  <a:latin typeface="Cambria"/>
                </a:rPr>
                <a:t>3</a:t>
              </a:r>
              <a:r>
                <a:rPr lang="en-US" altLang="zh-CN" baseline="-25000" smtClean="0">
                  <a:latin typeface="Cambria"/>
                </a:rPr>
                <a:t>16</a:t>
              </a:r>
              <a:r>
                <a:rPr lang="en-US" altLang="zh-CN" smtClean="0">
                  <a:latin typeface="Cambria"/>
                </a:rPr>
                <a:t>⊕k</a:t>
              </a:r>
              <a:r>
                <a:rPr lang="en-US" altLang="zh-CN" baseline="30000" smtClean="0">
                  <a:latin typeface="Cambria"/>
                </a:rPr>
                <a:t>4</a:t>
              </a:r>
              <a:r>
                <a:rPr lang="en-US" altLang="zh-CN" baseline="-25000" smtClean="0">
                  <a:latin typeface="Cambria"/>
                </a:rPr>
                <a:t>12</a:t>
              </a:r>
              <a:endParaRPr lang="zh-CN" altLang="en-US" baseline="-25000"/>
            </a:p>
          </p:txBody>
        </p:sp>
        <p:cxnSp>
          <p:nvCxnSpPr>
            <p:cNvPr id="424" name="直接箭头连接符 423"/>
            <p:cNvCxnSpPr/>
            <p:nvPr/>
          </p:nvCxnSpPr>
          <p:spPr>
            <a:xfrm>
              <a:off x="3779912" y="5634960"/>
              <a:ext cx="3456384"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线性密码分析</a:t>
            </a:r>
            <a:endParaRPr lang="zh-CN" altLang="en-US"/>
          </a:p>
        </p:txBody>
      </p:sp>
      <p:grpSp>
        <p:nvGrpSpPr>
          <p:cNvPr id="3" name="组合 390"/>
          <p:cNvGrpSpPr/>
          <p:nvPr/>
        </p:nvGrpSpPr>
        <p:grpSpPr>
          <a:xfrm>
            <a:off x="4283968" y="1124744"/>
            <a:ext cx="4752528" cy="5625916"/>
            <a:chOff x="2627784" y="1232084"/>
            <a:chExt cx="4752528" cy="5625916"/>
          </a:xfrm>
        </p:grpSpPr>
        <p:grpSp>
          <p:nvGrpSpPr>
            <p:cNvPr id="4" name="组合 363"/>
            <p:cNvGrpSpPr/>
            <p:nvPr/>
          </p:nvGrpSpPr>
          <p:grpSpPr>
            <a:xfrm>
              <a:off x="2627784" y="1232084"/>
              <a:ext cx="4752528" cy="5625916"/>
              <a:chOff x="4139952" y="1124744"/>
              <a:chExt cx="4752528" cy="5625916"/>
            </a:xfrm>
          </p:grpSpPr>
          <p:grpSp>
            <p:nvGrpSpPr>
              <p:cNvPr id="5" name="组合 3"/>
              <p:cNvGrpSpPr/>
              <p:nvPr/>
            </p:nvGrpSpPr>
            <p:grpSpPr>
              <a:xfrm>
                <a:off x="4139952" y="1484784"/>
                <a:ext cx="4186010" cy="4991835"/>
                <a:chOff x="4580384" y="845096"/>
                <a:chExt cx="4186010" cy="4991835"/>
              </a:xfrm>
            </p:grpSpPr>
            <p:grpSp>
              <p:nvGrpSpPr>
                <p:cNvPr id="20" name="组合 233"/>
                <p:cNvGrpSpPr/>
                <p:nvPr/>
              </p:nvGrpSpPr>
              <p:grpSpPr>
                <a:xfrm>
                  <a:off x="4585447" y="2453287"/>
                  <a:ext cx="4176464" cy="1164843"/>
                  <a:chOff x="4585447" y="3533407"/>
                  <a:chExt cx="4176464" cy="1164843"/>
                </a:xfrm>
              </p:grpSpPr>
              <p:grpSp>
                <p:nvGrpSpPr>
                  <p:cNvPr id="21" name="组合 30"/>
                  <p:cNvGrpSpPr/>
                  <p:nvPr/>
                </p:nvGrpSpPr>
                <p:grpSpPr>
                  <a:xfrm>
                    <a:off x="4742910" y="4368770"/>
                    <a:ext cx="3872390" cy="52947"/>
                    <a:chOff x="2211778" y="3573016"/>
                    <a:chExt cx="3872390" cy="216024"/>
                  </a:xfrm>
                </p:grpSpPr>
                <p:grpSp>
                  <p:nvGrpSpPr>
                    <p:cNvPr id="22" name="组合 12"/>
                    <p:cNvGrpSpPr/>
                    <p:nvPr/>
                  </p:nvGrpSpPr>
                  <p:grpSpPr>
                    <a:xfrm>
                      <a:off x="3307940" y="3573016"/>
                      <a:ext cx="615988" cy="216024"/>
                      <a:chOff x="2211778" y="3573016"/>
                      <a:chExt cx="615988" cy="216024"/>
                    </a:xfrm>
                  </p:grpSpPr>
                  <p:cxnSp>
                    <p:nvCxnSpPr>
                      <p:cNvPr id="36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组合 13"/>
                    <p:cNvGrpSpPr/>
                    <p:nvPr/>
                  </p:nvGrpSpPr>
                  <p:grpSpPr>
                    <a:xfrm>
                      <a:off x="4388060" y="3573016"/>
                      <a:ext cx="615988" cy="216024"/>
                      <a:chOff x="2211778" y="3573016"/>
                      <a:chExt cx="615988" cy="216024"/>
                    </a:xfrm>
                  </p:grpSpPr>
                  <p:cxnSp>
                    <p:nvCxnSpPr>
                      <p:cNvPr id="357" name="直接连接符 4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直接连接符 4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直接连接符 4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组合 18"/>
                    <p:cNvGrpSpPr/>
                    <p:nvPr/>
                  </p:nvGrpSpPr>
                  <p:grpSpPr>
                    <a:xfrm>
                      <a:off x="5468180" y="3573016"/>
                      <a:ext cx="615988" cy="216024"/>
                      <a:chOff x="2211778" y="3573016"/>
                      <a:chExt cx="615988" cy="216024"/>
                    </a:xfrm>
                  </p:grpSpPr>
                  <p:cxnSp>
                    <p:nvCxnSpPr>
                      <p:cNvPr id="353" name="直接连接符 39"/>
                      <p:cNvCxnSpPr/>
                      <p:nvPr/>
                    </p:nvCxnSpPr>
                    <p:spPr>
                      <a:xfrm>
                        <a:off x="2411760"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4" name="直接连接符 40"/>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直接连接符 41"/>
                      <p:cNvCxnSpPr/>
                      <p:nvPr/>
                    </p:nvCxnSpPr>
                    <p:spPr>
                      <a:xfrm>
                        <a:off x="2827766"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6" name="直接连接符 42"/>
                      <p:cNvCxnSpPr/>
                      <p:nvPr/>
                    </p:nvCxnSpPr>
                    <p:spPr>
                      <a:xfrm>
                        <a:off x="2211778"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30" name="组合 23"/>
                    <p:cNvGrpSpPr/>
                    <p:nvPr/>
                  </p:nvGrpSpPr>
                  <p:grpSpPr>
                    <a:xfrm>
                      <a:off x="2211778" y="3573016"/>
                      <a:ext cx="615988" cy="216024"/>
                      <a:chOff x="2211778" y="3573016"/>
                      <a:chExt cx="615988" cy="216024"/>
                    </a:xfrm>
                  </p:grpSpPr>
                  <p:cxnSp>
                    <p:nvCxnSpPr>
                      <p:cNvPr id="349" name="直接连接符 35"/>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直接连接符 3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直接连接符 3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直接连接符 3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2" name="矩形 281"/>
                  <p:cNvSpPr/>
                  <p:nvPr/>
                </p:nvSpPr>
                <p:spPr>
                  <a:xfrm>
                    <a:off x="566556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矩形 282"/>
                  <p:cNvSpPr/>
                  <p:nvPr/>
                </p:nvSpPr>
                <p:spPr>
                  <a:xfrm>
                    <a:off x="674568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矩形 53"/>
                  <p:cNvSpPr/>
                  <p:nvPr/>
                </p:nvSpPr>
                <p:spPr>
                  <a:xfrm>
                    <a:off x="782580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矩形 54"/>
                  <p:cNvSpPr/>
                  <p:nvPr/>
                </p:nvSpPr>
                <p:spPr>
                  <a:xfrm>
                    <a:off x="458544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86" name="矩形 55"/>
                  <p:cNvSpPr/>
                  <p:nvPr/>
                </p:nvSpPr>
                <p:spPr>
                  <a:xfrm>
                    <a:off x="4585447" y="4433513"/>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3</a:t>
                    </a:r>
                    <a:r>
                      <a:rPr lang="zh-CN" altLang="en-US" smtClean="0">
                        <a:solidFill>
                          <a:schemeClr val="tx1"/>
                        </a:solidFill>
                      </a:rPr>
                      <a:t>异或</a:t>
                    </a:r>
                  </a:p>
                </p:txBody>
              </p:sp>
              <p:grpSp>
                <p:nvGrpSpPr>
                  <p:cNvPr id="31" name="组合 56"/>
                  <p:cNvGrpSpPr/>
                  <p:nvPr/>
                </p:nvGrpSpPr>
                <p:grpSpPr>
                  <a:xfrm>
                    <a:off x="4742910" y="3986342"/>
                    <a:ext cx="3872390" cy="52947"/>
                    <a:chOff x="2211778" y="3573016"/>
                    <a:chExt cx="3872390" cy="216024"/>
                  </a:xfrm>
                </p:grpSpPr>
                <p:grpSp>
                  <p:nvGrpSpPr>
                    <p:cNvPr id="32" name="组合 12"/>
                    <p:cNvGrpSpPr/>
                    <p:nvPr/>
                  </p:nvGrpSpPr>
                  <p:grpSpPr>
                    <a:xfrm>
                      <a:off x="3307940" y="3573016"/>
                      <a:ext cx="615988" cy="216024"/>
                      <a:chOff x="2211778" y="3573016"/>
                      <a:chExt cx="615988" cy="216024"/>
                    </a:xfrm>
                  </p:grpSpPr>
                  <p:cxnSp>
                    <p:nvCxnSpPr>
                      <p:cNvPr id="34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2" name="直接连接符 32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27"/>
                      <p:cNvCxnSpPr/>
                      <p:nvPr/>
                    </p:nvCxnSpPr>
                    <p:spPr>
                      <a:xfrm>
                        <a:off x="2827766"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4" name="直接连接符 328"/>
                      <p:cNvCxnSpPr/>
                      <p:nvPr/>
                    </p:nvCxnSpPr>
                    <p:spPr>
                      <a:xfrm>
                        <a:off x="2211778" y="3573016"/>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组合 13"/>
                    <p:cNvGrpSpPr/>
                    <p:nvPr/>
                  </p:nvGrpSpPr>
                  <p:grpSpPr>
                    <a:xfrm>
                      <a:off x="4388060" y="3573016"/>
                      <a:ext cx="615988" cy="216024"/>
                      <a:chOff x="2211778" y="3573016"/>
                      <a:chExt cx="615988" cy="216024"/>
                    </a:xfrm>
                  </p:grpSpPr>
                  <p:cxnSp>
                    <p:nvCxnSpPr>
                      <p:cNvPr id="337" name="直接连接符 321"/>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接连接符 32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直接连接符 32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直接连接符 32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组合 18"/>
                    <p:cNvGrpSpPr/>
                    <p:nvPr/>
                  </p:nvGrpSpPr>
                  <p:grpSpPr>
                    <a:xfrm>
                      <a:off x="5468180" y="3573016"/>
                      <a:ext cx="615988" cy="216024"/>
                      <a:chOff x="2211778" y="3573016"/>
                      <a:chExt cx="615988" cy="216024"/>
                    </a:xfrm>
                  </p:grpSpPr>
                  <p:cxnSp>
                    <p:nvCxnSpPr>
                      <p:cNvPr id="333" name="直接连接符 33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直接连接符 33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直接连接符 319"/>
                      <p:cNvCxnSpPr/>
                      <p:nvPr/>
                    </p:nvCxnSpPr>
                    <p:spPr>
                      <a:xfrm>
                        <a:off x="2827766"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6" name="直接连接符 32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 name="组合 23"/>
                    <p:cNvGrpSpPr/>
                    <p:nvPr/>
                  </p:nvGrpSpPr>
                  <p:grpSpPr>
                    <a:xfrm>
                      <a:off x="2211778" y="3573016"/>
                      <a:ext cx="615988" cy="216024"/>
                      <a:chOff x="2211778" y="3573016"/>
                      <a:chExt cx="615988" cy="216024"/>
                    </a:xfrm>
                  </p:grpSpPr>
                  <p:cxnSp>
                    <p:nvCxnSpPr>
                      <p:cNvPr id="329" name="直接连接符 32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直接连接符 330"/>
                      <p:cNvCxnSpPr/>
                      <p:nvPr/>
                    </p:nvCxnSpPr>
                    <p:spPr>
                      <a:xfrm>
                        <a:off x="2827766"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32" name="直接连接符 33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2" name="组合 77"/>
                  <p:cNvGrpSpPr/>
                  <p:nvPr/>
                </p:nvGrpSpPr>
                <p:grpSpPr>
                  <a:xfrm>
                    <a:off x="4745505" y="3533407"/>
                    <a:ext cx="3872390" cy="158842"/>
                    <a:chOff x="2211778" y="3573016"/>
                    <a:chExt cx="3872390" cy="216024"/>
                  </a:xfrm>
                </p:grpSpPr>
                <p:grpSp>
                  <p:nvGrpSpPr>
                    <p:cNvPr id="53" name="组合 12"/>
                    <p:cNvGrpSpPr/>
                    <p:nvPr/>
                  </p:nvGrpSpPr>
                  <p:grpSpPr>
                    <a:xfrm>
                      <a:off x="3307940" y="3573016"/>
                      <a:ext cx="615988" cy="216024"/>
                      <a:chOff x="2211778" y="3573016"/>
                      <a:chExt cx="615988" cy="216024"/>
                    </a:xfrm>
                  </p:grpSpPr>
                  <p:cxnSp>
                    <p:nvCxnSpPr>
                      <p:cNvPr id="32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直接连接符 32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直接连接符 97"/>
                      <p:cNvCxnSpPr/>
                      <p:nvPr/>
                    </p:nvCxnSpPr>
                    <p:spPr>
                      <a:xfrm>
                        <a:off x="2211778"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54" name="组合 13"/>
                    <p:cNvGrpSpPr/>
                    <p:nvPr/>
                  </p:nvGrpSpPr>
                  <p:grpSpPr>
                    <a:xfrm>
                      <a:off x="4388060" y="3573016"/>
                      <a:ext cx="615988" cy="216024"/>
                      <a:chOff x="2211778" y="3573016"/>
                      <a:chExt cx="615988" cy="216024"/>
                    </a:xfrm>
                  </p:grpSpPr>
                  <p:cxnSp>
                    <p:nvCxnSpPr>
                      <p:cNvPr id="317" name="直接连接符 31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直接连接符 30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直接连接符 30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直接连接符 30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 name="组合 18"/>
                    <p:cNvGrpSpPr/>
                    <p:nvPr/>
                  </p:nvGrpSpPr>
                  <p:grpSpPr>
                    <a:xfrm>
                      <a:off x="5468180" y="3573016"/>
                      <a:ext cx="615988" cy="216024"/>
                      <a:chOff x="2211778" y="3573016"/>
                      <a:chExt cx="615988" cy="216024"/>
                    </a:xfrm>
                  </p:grpSpPr>
                  <p:cxnSp>
                    <p:nvCxnSpPr>
                      <p:cNvPr id="313" name="直接连接符 31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直接连接符 31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a:off x="2211778"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组合 23"/>
                    <p:cNvGrpSpPr/>
                    <p:nvPr/>
                  </p:nvGrpSpPr>
                  <p:grpSpPr>
                    <a:xfrm>
                      <a:off x="2211778" y="3573016"/>
                      <a:ext cx="615988" cy="216024"/>
                      <a:chOff x="2211778" y="3573016"/>
                      <a:chExt cx="615988" cy="216024"/>
                    </a:xfrm>
                  </p:grpSpPr>
                  <p:cxnSp>
                    <p:nvCxnSpPr>
                      <p:cNvPr id="309" name="直接连接符 30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直接连接符 311"/>
                      <p:cNvCxnSpPr/>
                      <p:nvPr/>
                    </p:nvCxnSpPr>
                    <p:spPr>
                      <a:xfrm>
                        <a:off x="2211778"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cxnSp>
                <p:nvCxnSpPr>
                  <p:cNvPr id="289" name="直接连接符 288"/>
                  <p:cNvCxnSpPr/>
                  <p:nvPr/>
                </p:nvCxnSpPr>
                <p:spPr>
                  <a:xfrm>
                    <a:off x="4742910" y="4009934"/>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a:off x="4948602" y="4039290"/>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a:off x="5161309" y="4046238"/>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a:off x="5357621" y="4038640"/>
                    <a:ext cx="2639878" cy="32288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3" name="直接连接符 120"/>
                  <p:cNvCxnSpPr/>
                  <p:nvPr/>
                </p:nvCxnSpPr>
                <p:spPr>
                  <a:xfrm>
                    <a:off x="8615768" y="4031043"/>
                    <a:ext cx="1" cy="33427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4" name="直接连接符 278"/>
                  <p:cNvCxnSpPr/>
                  <p:nvPr/>
                </p:nvCxnSpPr>
                <p:spPr>
                  <a:xfrm flipH="1">
                    <a:off x="7537716" y="4042439"/>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flipH="1">
                    <a:off x="6452834" y="4046238"/>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flipH="1">
                    <a:off x="5357621" y="4038640"/>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flipH="1">
                    <a:off x="4944333" y="4038640"/>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a:off x="6039546" y="4038640"/>
                    <a:ext cx="0"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a:off x="6251356" y="4038640"/>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直接连接符 284"/>
                  <p:cNvCxnSpPr/>
                  <p:nvPr/>
                </p:nvCxnSpPr>
                <p:spPr>
                  <a:xfrm>
                    <a:off x="6447668" y="4038640"/>
                    <a:ext cx="1751309" cy="33427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1" name="直接连接符 138"/>
                  <p:cNvCxnSpPr/>
                  <p:nvPr/>
                </p:nvCxnSpPr>
                <p:spPr>
                  <a:xfrm flipH="1">
                    <a:off x="5156143" y="4038640"/>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直接连接符 140"/>
                  <p:cNvCxnSpPr/>
                  <p:nvPr/>
                </p:nvCxnSpPr>
                <p:spPr>
                  <a:xfrm flipH="1">
                    <a:off x="6256522" y="4038640"/>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a:off x="7336238" y="4038640"/>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nvCxnSpPr>
                <p:spPr>
                  <a:xfrm>
                    <a:off x="7537716" y="4038640"/>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组合 232"/>
                <p:cNvGrpSpPr/>
                <p:nvPr/>
              </p:nvGrpSpPr>
              <p:grpSpPr>
                <a:xfrm>
                  <a:off x="4580384" y="845096"/>
                  <a:ext cx="4176464" cy="1600218"/>
                  <a:chOff x="4580384" y="1925216"/>
                  <a:chExt cx="4176464" cy="1600218"/>
                </a:xfrm>
              </p:grpSpPr>
              <p:grpSp>
                <p:nvGrpSpPr>
                  <p:cNvPr id="74" name="组合 28"/>
                  <p:cNvGrpSpPr/>
                  <p:nvPr/>
                </p:nvGrpSpPr>
                <p:grpSpPr>
                  <a:xfrm>
                    <a:off x="4740442" y="1925216"/>
                    <a:ext cx="3872390" cy="158842"/>
                    <a:chOff x="2211778" y="3573016"/>
                    <a:chExt cx="3872390" cy="216024"/>
                  </a:xfrm>
                </p:grpSpPr>
                <p:grpSp>
                  <p:nvGrpSpPr>
                    <p:cNvPr id="91" name="组合 12"/>
                    <p:cNvGrpSpPr/>
                    <p:nvPr/>
                  </p:nvGrpSpPr>
                  <p:grpSpPr>
                    <a:xfrm>
                      <a:off x="3307940" y="3573016"/>
                      <a:ext cx="615988" cy="216024"/>
                      <a:chOff x="2211778" y="3573016"/>
                      <a:chExt cx="615988" cy="216024"/>
                    </a:xfrm>
                  </p:grpSpPr>
                  <p:cxnSp>
                    <p:nvCxnSpPr>
                      <p:cNvPr id="27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组合 13"/>
                    <p:cNvGrpSpPr/>
                    <p:nvPr/>
                  </p:nvGrpSpPr>
                  <p:grpSpPr>
                    <a:xfrm>
                      <a:off x="4388060" y="3573016"/>
                      <a:ext cx="615988" cy="216024"/>
                      <a:chOff x="2211778" y="3573016"/>
                      <a:chExt cx="615988" cy="216024"/>
                    </a:xfrm>
                  </p:grpSpPr>
                  <p:cxnSp>
                    <p:nvCxnSpPr>
                      <p:cNvPr id="273" name="直接连接符 22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直接连接符 22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接连接符 22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接连接符 2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组合 18"/>
                    <p:cNvGrpSpPr/>
                    <p:nvPr/>
                  </p:nvGrpSpPr>
                  <p:grpSpPr>
                    <a:xfrm>
                      <a:off x="5468180" y="3573016"/>
                      <a:ext cx="615988" cy="216024"/>
                      <a:chOff x="2211778" y="3573016"/>
                      <a:chExt cx="615988" cy="216024"/>
                    </a:xfrm>
                  </p:grpSpPr>
                  <p:cxnSp>
                    <p:nvCxnSpPr>
                      <p:cNvPr id="269" name="直接连接符 26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5" name="组合 23"/>
                    <p:cNvGrpSpPr/>
                    <p:nvPr/>
                  </p:nvGrpSpPr>
                  <p:grpSpPr>
                    <a:xfrm>
                      <a:off x="2211778" y="3573016"/>
                      <a:ext cx="615988" cy="216024"/>
                      <a:chOff x="2211778" y="3573016"/>
                      <a:chExt cx="615988" cy="216024"/>
                    </a:xfrm>
                  </p:grpSpPr>
                  <p:cxnSp>
                    <p:nvCxnSpPr>
                      <p:cNvPr id="265" name="直接连接符 264"/>
                      <p:cNvCxnSpPr/>
                      <p:nvPr/>
                    </p:nvCxnSpPr>
                    <p:spPr>
                      <a:xfrm>
                        <a:off x="2411760"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2627784"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2211778" y="3573016"/>
                        <a:ext cx="0" cy="216024"/>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grpSp>
              </p:grpSp>
              <p:sp>
                <p:nvSpPr>
                  <p:cNvPr id="176" name="矩形 175"/>
                  <p:cNvSpPr/>
                  <p:nvPr/>
                </p:nvSpPr>
                <p:spPr>
                  <a:xfrm>
                    <a:off x="4580384" y="2095854"/>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1</a:t>
                    </a:r>
                    <a:r>
                      <a:rPr lang="zh-CN" altLang="en-US" smtClean="0">
                        <a:solidFill>
                          <a:schemeClr val="tx1"/>
                        </a:solidFill>
                      </a:rPr>
                      <a:t>异或</a:t>
                    </a:r>
                    <a:endParaRPr lang="zh-CN" altLang="en-US">
                      <a:solidFill>
                        <a:schemeClr val="tx1"/>
                      </a:solidFill>
                    </a:endParaRPr>
                  </a:p>
                </p:txBody>
              </p:sp>
              <p:grpSp>
                <p:nvGrpSpPr>
                  <p:cNvPr id="116" name="组合 30"/>
                  <p:cNvGrpSpPr/>
                  <p:nvPr/>
                </p:nvGrpSpPr>
                <p:grpSpPr>
                  <a:xfrm>
                    <a:off x="4751294" y="3195954"/>
                    <a:ext cx="3872390" cy="52947"/>
                    <a:chOff x="2211778" y="3573016"/>
                    <a:chExt cx="3872390" cy="216024"/>
                  </a:xfrm>
                </p:grpSpPr>
                <p:grpSp>
                  <p:nvGrpSpPr>
                    <p:cNvPr id="117" name="组合 12"/>
                    <p:cNvGrpSpPr/>
                    <p:nvPr/>
                  </p:nvGrpSpPr>
                  <p:grpSpPr>
                    <a:xfrm>
                      <a:off x="3307940" y="3573016"/>
                      <a:ext cx="615988" cy="216024"/>
                      <a:chOff x="2211778" y="3573016"/>
                      <a:chExt cx="615988" cy="216024"/>
                    </a:xfrm>
                  </p:grpSpPr>
                  <p:cxnSp>
                    <p:nvCxnSpPr>
                      <p:cNvPr id="25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直接连接符 50"/>
                      <p:cNvCxnSpPr/>
                      <p:nvPr/>
                    </p:nvCxnSpPr>
                    <p:spPr>
                      <a:xfrm>
                        <a:off x="2211778"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18" name="组合 13"/>
                    <p:cNvGrpSpPr/>
                    <p:nvPr/>
                  </p:nvGrpSpPr>
                  <p:grpSpPr>
                    <a:xfrm>
                      <a:off x="4388060" y="3573016"/>
                      <a:ext cx="615988" cy="216024"/>
                      <a:chOff x="2211778" y="3573016"/>
                      <a:chExt cx="615988" cy="216024"/>
                    </a:xfrm>
                  </p:grpSpPr>
                  <p:cxnSp>
                    <p:nvCxnSpPr>
                      <p:cNvPr id="253" name="直接连接符 20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直接连接符 20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直接连接符 20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0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5" name="组合 18"/>
                    <p:cNvGrpSpPr/>
                    <p:nvPr/>
                  </p:nvGrpSpPr>
                  <p:grpSpPr>
                    <a:xfrm>
                      <a:off x="5468180" y="3573016"/>
                      <a:ext cx="615988" cy="216024"/>
                      <a:chOff x="2211778" y="3573016"/>
                      <a:chExt cx="615988" cy="216024"/>
                    </a:xfrm>
                  </p:grpSpPr>
                  <p:cxnSp>
                    <p:nvCxnSpPr>
                      <p:cNvPr id="249" name="直接连接符 24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2211778"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6" name="组合 23"/>
                    <p:cNvGrpSpPr/>
                    <p:nvPr/>
                  </p:nvGrpSpPr>
                  <p:grpSpPr>
                    <a:xfrm>
                      <a:off x="2211778" y="3573016"/>
                      <a:ext cx="615988" cy="216024"/>
                      <a:chOff x="2211778" y="3573016"/>
                      <a:chExt cx="615988" cy="216024"/>
                    </a:xfrm>
                  </p:grpSpPr>
                  <p:cxnSp>
                    <p:nvCxnSpPr>
                      <p:cNvPr id="245" name="直接连接符 24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78" name="矩形 177"/>
                  <p:cNvSpPr/>
                  <p:nvPr/>
                </p:nvSpPr>
                <p:spPr>
                  <a:xfrm>
                    <a:off x="566050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79" name="矩形 117"/>
                  <p:cNvSpPr/>
                  <p:nvPr/>
                </p:nvSpPr>
                <p:spPr>
                  <a:xfrm>
                    <a:off x="674062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80" name="矩形 118"/>
                  <p:cNvSpPr/>
                  <p:nvPr/>
                </p:nvSpPr>
                <p:spPr>
                  <a:xfrm>
                    <a:off x="782074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81" name="矩形 119"/>
                  <p:cNvSpPr/>
                  <p:nvPr/>
                </p:nvSpPr>
                <p:spPr>
                  <a:xfrm>
                    <a:off x="458038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82" name="矩形 181"/>
                  <p:cNvSpPr/>
                  <p:nvPr/>
                </p:nvSpPr>
                <p:spPr>
                  <a:xfrm>
                    <a:off x="4580384" y="3260697"/>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2</a:t>
                    </a:r>
                    <a:r>
                      <a:rPr lang="zh-CN" altLang="en-US" smtClean="0">
                        <a:solidFill>
                          <a:schemeClr val="tx1"/>
                        </a:solidFill>
                      </a:rPr>
                      <a:t>异或</a:t>
                    </a:r>
                  </a:p>
                </p:txBody>
              </p:sp>
              <p:grpSp>
                <p:nvGrpSpPr>
                  <p:cNvPr id="137" name="组合 56"/>
                  <p:cNvGrpSpPr/>
                  <p:nvPr/>
                </p:nvGrpSpPr>
                <p:grpSpPr>
                  <a:xfrm>
                    <a:off x="4751294" y="2813526"/>
                    <a:ext cx="3872390" cy="52947"/>
                    <a:chOff x="2211778" y="3573016"/>
                    <a:chExt cx="3872390" cy="216024"/>
                  </a:xfrm>
                </p:grpSpPr>
                <p:grpSp>
                  <p:nvGrpSpPr>
                    <p:cNvPr id="138" name="组合 12"/>
                    <p:cNvGrpSpPr/>
                    <p:nvPr/>
                  </p:nvGrpSpPr>
                  <p:grpSpPr>
                    <a:xfrm>
                      <a:off x="3307940" y="3573016"/>
                      <a:ext cx="615988" cy="216024"/>
                      <a:chOff x="2211778" y="3573016"/>
                      <a:chExt cx="615988" cy="216024"/>
                    </a:xfrm>
                  </p:grpSpPr>
                  <p:cxnSp>
                    <p:nvCxnSpPr>
                      <p:cNvPr id="23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5" name="组合 13"/>
                    <p:cNvGrpSpPr/>
                    <p:nvPr/>
                  </p:nvGrpSpPr>
                  <p:grpSpPr>
                    <a:xfrm>
                      <a:off x="4388060" y="3573016"/>
                      <a:ext cx="615988" cy="216024"/>
                      <a:chOff x="2211778" y="3573016"/>
                      <a:chExt cx="615988" cy="216024"/>
                    </a:xfrm>
                  </p:grpSpPr>
                  <p:cxnSp>
                    <p:nvCxnSpPr>
                      <p:cNvPr id="233" name="直接连接符 18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直接连接符 18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直接连接符 18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直接连接符 18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组合 18"/>
                    <p:cNvGrpSpPr/>
                    <p:nvPr/>
                  </p:nvGrpSpPr>
                  <p:grpSpPr>
                    <a:xfrm>
                      <a:off x="5468180" y="3573016"/>
                      <a:ext cx="615988" cy="216024"/>
                      <a:chOff x="2211778" y="3573016"/>
                      <a:chExt cx="615988" cy="216024"/>
                    </a:xfrm>
                  </p:grpSpPr>
                  <p:cxnSp>
                    <p:nvCxnSpPr>
                      <p:cNvPr id="229" name="直接连接符 22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7" name="组合 23"/>
                    <p:cNvGrpSpPr/>
                    <p:nvPr/>
                  </p:nvGrpSpPr>
                  <p:grpSpPr>
                    <a:xfrm>
                      <a:off x="2211778" y="3573016"/>
                      <a:ext cx="615988" cy="216024"/>
                      <a:chOff x="2211778" y="3573016"/>
                      <a:chExt cx="615988" cy="216024"/>
                    </a:xfrm>
                  </p:grpSpPr>
                  <p:cxnSp>
                    <p:nvCxnSpPr>
                      <p:cNvPr id="225" name="直接连接符 224"/>
                      <p:cNvCxnSpPr/>
                      <p:nvPr/>
                    </p:nvCxnSpPr>
                    <p:spPr>
                      <a:xfrm>
                        <a:off x="2411760"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2827766"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2211778"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grpSp>
                <p:nvGrpSpPr>
                  <p:cNvPr id="158" name="组合 77"/>
                  <p:cNvGrpSpPr/>
                  <p:nvPr/>
                </p:nvGrpSpPr>
                <p:grpSpPr>
                  <a:xfrm>
                    <a:off x="4740442" y="2360591"/>
                    <a:ext cx="3872390" cy="158842"/>
                    <a:chOff x="2211778" y="3573016"/>
                    <a:chExt cx="3872390" cy="216024"/>
                  </a:xfrm>
                </p:grpSpPr>
                <p:grpSp>
                  <p:nvGrpSpPr>
                    <p:cNvPr id="175" name="组合 12"/>
                    <p:cNvGrpSpPr/>
                    <p:nvPr/>
                  </p:nvGrpSpPr>
                  <p:grpSpPr>
                    <a:xfrm>
                      <a:off x="3307940" y="3573016"/>
                      <a:ext cx="615988" cy="216024"/>
                      <a:chOff x="2211778" y="3573016"/>
                      <a:chExt cx="615988" cy="216024"/>
                    </a:xfrm>
                  </p:grpSpPr>
                  <p:cxnSp>
                    <p:nvCxnSpPr>
                      <p:cNvPr id="21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7" name="组合 13"/>
                    <p:cNvGrpSpPr/>
                    <p:nvPr/>
                  </p:nvGrpSpPr>
                  <p:grpSpPr>
                    <a:xfrm>
                      <a:off x="4388060" y="3573016"/>
                      <a:ext cx="615988" cy="216024"/>
                      <a:chOff x="2211778" y="3573016"/>
                      <a:chExt cx="615988" cy="216024"/>
                    </a:xfrm>
                  </p:grpSpPr>
                  <p:cxnSp>
                    <p:nvCxnSpPr>
                      <p:cNvPr id="213" name="直接连接符 21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接连接符 19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直接连接符 16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直接连接符 16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3" name="组合 18"/>
                    <p:cNvGrpSpPr/>
                    <p:nvPr/>
                  </p:nvGrpSpPr>
                  <p:grpSpPr>
                    <a:xfrm>
                      <a:off x="5468180" y="3573016"/>
                      <a:ext cx="615988" cy="216024"/>
                      <a:chOff x="2211778" y="3573016"/>
                      <a:chExt cx="615988" cy="216024"/>
                    </a:xfrm>
                  </p:grpSpPr>
                  <p:cxnSp>
                    <p:nvCxnSpPr>
                      <p:cNvPr id="209" name="直接连接符 15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4" name="组合 23"/>
                    <p:cNvGrpSpPr/>
                    <p:nvPr/>
                  </p:nvGrpSpPr>
                  <p:grpSpPr>
                    <a:xfrm>
                      <a:off x="2211778" y="3573016"/>
                      <a:ext cx="615988" cy="216024"/>
                      <a:chOff x="2211778" y="3573016"/>
                      <a:chExt cx="615988" cy="216024"/>
                    </a:xfrm>
                  </p:grpSpPr>
                  <p:cxnSp>
                    <p:nvCxnSpPr>
                      <p:cNvPr id="205" name="直接连接符 204"/>
                      <p:cNvCxnSpPr/>
                      <p:nvPr/>
                    </p:nvCxnSpPr>
                    <p:spPr>
                      <a:xfrm>
                        <a:off x="2411760"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2627784"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7" name="直接连接符 15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2211778"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185" name="直接连接符 184"/>
                  <p:cNvCxnSpPr/>
                  <p:nvPr/>
                </p:nvCxnSpPr>
                <p:spPr>
                  <a:xfrm>
                    <a:off x="4751294" y="2837118"/>
                    <a:ext cx="0" cy="423579"/>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4956986" y="2866474"/>
                    <a:ext cx="889466" cy="32223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5169693" y="2873422"/>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直接连接符 172"/>
                  <p:cNvCxnSpPr/>
                  <p:nvPr/>
                </p:nvCxnSpPr>
                <p:spPr>
                  <a:xfrm>
                    <a:off x="5366005" y="2865824"/>
                    <a:ext cx="2639878" cy="3228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8625815" y="2858227"/>
                    <a:ext cx="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直接连接符 174"/>
                  <p:cNvCxnSpPr/>
                  <p:nvPr/>
                </p:nvCxnSpPr>
                <p:spPr>
                  <a:xfrm flipH="1">
                    <a:off x="7546100" y="2869623"/>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接连接符 137"/>
                  <p:cNvCxnSpPr/>
                  <p:nvPr/>
                </p:nvCxnSpPr>
                <p:spPr>
                  <a:xfrm flipH="1">
                    <a:off x="6461218" y="2873422"/>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直接连接符 139"/>
                  <p:cNvCxnSpPr/>
                  <p:nvPr/>
                </p:nvCxnSpPr>
                <p:spPr>
                  <a:xfrm flipH="1">
                    <a:off x="5366005" y="2865824"/>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H="1">
                    <a:off x="4952717" y="2865824"/>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6047930" y="2865824"/>
                    <a:ext cx="0"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6259740" y="2865824"/>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接连接符 180"/>
                  <p:cNvCxnSpPr/>
                  <p:nvPr/>
                </p:nvCxnSpPr>
                <p:spPr>
                  <a:xfrm>
                    <a:off x="6456052" y="2865824"/>
                    <a:ext cx="1751309"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接连接符 181"/>
                  <p:cNvCxnSpPr/>
                  <p:nvPr/>
                </p:nvCxnSpPr>
                <p:spPr>
                  <a:xfrm flipH="1">
                    <a:off x="5164527" y="2865824"/>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flipH="1">
                    <a:off x="6264906" y="2865824"/>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7344622" y="2865824"/>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7546100" y="2865824"/>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1" name="组合 234"/>
                <p:cNvGrpSpPr/>
                <p:nvPr/>
              </p:nvGrpSpPr>
              <p:grpSpPr>
                <a:xfrm>
                  <a:off x="4589930" y="3632309"/>
                  <a:ext cx="4176464" cy="1164843"/>
                  <a:chOff x="4585447" y="3533407"/>
                  <a:chExt cx="4176464" cy="1164843"/>
                </a:xfrm>
              </p:grpSpPr>
              <p:grpSp>
                <p:nvGrpSpPr>
                  <p:cNvPr id="202" name="组合 30"/>
                  <p:cNvGrpSpPr/>
                  <p:nvPr/>
                </p:nvGrpSpPr>
                <p:grpSpPr>
                  <a:xfrm>
                    <a:off x="4742910" y="4368770"/>
                    <a:ext cx="3872390" cy="52947"/>
                    <a:chOff x="2211778" y="3573016"/>
                    <a:chExt cx="3872390" cy="216024"/>
                  </a:xfrm>
                </p:grpSpPr>
                <p:grpSp>
                  <p:nvGrpSpPr>
                    <p:cNvPr id="203" name="组合 12"/>
                    <p:cNvGrpSpPr/>
                    <p:nvPr/>
                  </p:nvGrpSpPr>
                  <p:grpSpPr>
                    <a:xfrm>
                      <a:off x="3307940" y="3573016"/>
                      <a:ext cx="615988" cy="216024"/>
                      <a:chOff x="2211778" y="3573016"/>
                      <a:chExt cx="615988" cy="216024"/>
                    </a:xfrm>
                  </p:grpSpPr>
                  <p:cxnSp>
                    <p:nvCxnSpPr>
                      <p:cNvPr id="17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4" name="组合 13"/>
                    <p:cNvGrpSpPr/>
                    <p:nvPr/>
                  </p:nvGrpSpPr>
                  <p:grpSpPr>
                    <a:xfrm>
                      <a:off x="4388060" y="3573016"/>
                      <a:ext cx="615988" cy="216024"/>
                      <a:chOff x="2211778" y="3573016"/>
                      <a:chExt cx="615988" cy="216024"/>
                    </a:xfrm>
                  </p:grpSpPr>
                  <p:cxnSp>
                    <p:nvCxnSpPr>
                      <p:cNvPr id="167" name="直接连接符 16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15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接连接符 153"/>
                      <p:cNvCxnSpPr/>
                      <p:nvPr/>
                    </p:nvCxnSpPr>
                    <p:spPr>
                      <a:xfrm>
                        <a:off x="2827766"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1" name="组合 18"/>
                    <p:cNvGrpSpPr/>
                    <p:nvPr/>
                  </p:nvGrpSpPr>
                  <p:grpSpPr>
                    <a:xfrm>
                      <a:off x="5468180" y="3573016"/>
                      <a:ext cx="615988" cy="216024"/>
                      <a:chOff x="2211778" y="3573016"/>
                      <a:chExt cx="615988" cy="216024"/>
                    </a:xfrm>
                  </p:grpSpPr>
                  <p:cxnSp>
                    <p:nvCxnSpPr>
                      <p:cNvPr id="163" name="直接连接符 16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2827766"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2" name="组合 23"/>
                    <p:cNvGrpSpPr/>
                    <p:nvPr/>
                  </p:nvGrpSpPr>
                  <p:grpSpPr>
                    <a:xfrm>
                      <a:off x="2211778" y="3573016"/>
                      <a:ext cx="615988" cy="216024"/>
                      <a:chOff x="2211778" y="3573016"/>
                      <a:chExt cx="615988" cy="216024"/>
                    </a:xfrm>
                  </p:grpSpPr>
                  <p:cxnSp>
                    <p:nvCxnSpPr>
                      <p:cNvPr id="159" name="直接连接符 15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2827766"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2" name="矩形 91"/>
                  <p:cNvSpPr/>
                  <p:nvPr/>
                </p:nvSpPr>
                <p:spPr>
                  <a:xfrm>
                    <a:off x="566556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p:nvSpPr>
                <p:spPr>
                  <a:xfrm>
                    <a:off x="674568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782580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458544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96" name="矩形 95"/>
                  <p:cNvSpPr/>
                  <p:nvPr/>
                </p:nvSpPr>
                <p:spPr>
                  <a:xfrm>
                    <a:off x="4585447" y="4433513"/>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4</a:t>
                    </a:r>
                    <a:r>
                      <a:rPr lang="zh-CN" altLang="en-US" smtClean="0">
                        <a:solidFill>
                          <a:schemeClr val="tx1"/>
                        </a:solidFill>
                      </a:rPr>
                      <a:t>异或</a:t>
                    </a:r>
                  </a:p>
                </p:txBody>
              </p:sp>
              <p:grpSp>
                <p:nvGrpSpPr>
                  <p:cNvPr id="223" name="组合 56"/>
                  <p:cNvGrpSpPr/>
                  <p:nvPr/>
                </p:nvGrpSpPr>
                <p:grpSpPr>
                  <a:xfrm>
                    <a:off x="4742910" y="3986342"/>
                    <a:ext cx="3872390" cy="52947"/>
                    <a:chOff x="2211778" y="3573016"/>
                    <a:chExt cx="3872390" cy="216024"/>
                  </a:xfrm>
                </p:grpSpPr>
                <p:grpSp>
                  <p:nvGrpSpPr>
                    <p:cNvPr id="224" name="组合 12"/>
                    <p:cNvGrpSpPr/>
                    <p:nvPr/>
                  </p:nvGrpSpPr>
                  <p:grpSpPr>
                    <a:xfrm>
                      <a:off x="3307940" y="3573016"/>
                      <a:ext cx="615988" cy="216024"/>
                      <a:chOff x="2211778" y="3573016"/>
                      <a:chExt cx="615988" cy="216024"/>
                    </a:xfrm>
                  </p:grpSpPr>
                  <p:cxnSp>
                    <p:nvCxnSpPr>
                      <p:cNvPr id="15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1" name="组合 13"/>
                    <p:cNvGrpSpPr/>
                    <p:nvPr/>
                  </p:nvGrpSpPr>
                  <p:grpSpPr>
                    <a:xfrm>
                      <a:off x="4388060" y="3573016"/>
                      <a:ext cx="615988" cy="216024"/>
                      <a:chOff x="2211778" y="3573016"/>
                      <a:chExt cx="615988" cy="216024"/>
                    </a:xfrm>
                  </p:grpSpPr>
                  <p:cxnSp>
                    <p:nvCxnSpPr>
                      <p:cNvPr id="147" name="直接连接符 14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连接符 13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3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3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2" name="组合 18"/>
                    <p:cNvGrpSpPr/>
                    <p:nvPr/>
                  </p:nvGrpSpPr>
                  <p:grpSpPr>
                    <a:xfrm>
                      <a:off x="5468180" y="3573016"/>
                      <a:ext cx="615988" cy="216024"/>
                      <a:chOff x="2211778" y="3573016"/>
                      <a:chExt cx="615988" cy="216024"/>
                    </a:xfrm>
                  </p:grpSpPr>
                  <p:cxnSp>
                    <p:nvCxnSpPr>
                      <p:cNvPr id="143" name="直接连接符 14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2627784"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2827766"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2211778"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43" name="组合 23"/>
                    <p:cNvGrpSpPr/>
                    <p:nvPr/>
                  </p:nvGrpSpPr>
                  <p:grpSpPr>
                    <a:xfrm>
                      <a:off x="2211778" y="3573016"/>
                      <a:ext cx="615988" cy="216024"/>
                      <a:chOff x="2211778" y="3573016"/>
                      <a:chExt cx="615988" cy="216024"/>
                    </a:xfrm>
                  </p:grpSpPr>
                  <p:cxnSp>
                    <p:nvCxnSpPr>
                      <p:cNvPr id="139" name="直接连接符 13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44" name="组合 77"/>
                  <p:cNvGrpSpPr/>
                  <p:nvPr/>
                </p:nvGrpSpPr>
                <p:grpSpPr>
                  <a:xfrm>
                    <a:off x="4745505" y="3533407"/>
                    <a:ext cx="3872390" cy="158842"/>
                    <a:chOff x="2211778" y="3573016"/>
                    <a:chExt cx="3872390" cy="216024"/>
                  </a:xfrm>
                </p:grpSpPr>
                <p:grpSp>
                  <p:nvGrpSpPr>
                    <p:cNvPr id="261" name="组合 12"/>
                    <p:cNvGrpSpPr/>
                    <p:nvPr/>
                  </p:nvGrpSpPr>
                  <p:grpSpPr>
                    <a:xfrm>
                      <a:off x="3307940" y="3573016"/>
                      <a:ext cx="615988" cy="216024"/>
                      <a:chOff x="2211778" y="3573016"/>
                      <a:chExt cx="615988" cy="216024"/>
                    </a:xfrm>
                  </p:grpSpPr>
                  <p:cxnSp>
                    <p:nvCxnSpPr>
                      <p:cNvPr id="13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组合 13"/>
                    <p:cNvGrpSpPr/>
                    <p:nvPr/>
                  </p:nvGrpSpPr>
                  <p:grpSpPr>
                    <a:xfrm>
                      <a:off x="4388060" y="3573016"/>
                      <a:ext cx="615988" cy="216024"/>
                      <a:chOff x="2211778" y="3573016"/>
                      <a:chExt cx="615988" cy="216024"/>
                    </a:xfrm>
                  </p:grpSpPr>
                  <p:cxnSp>
                    <p:nvCxnSpPr>
                      <p:cNvPr id="127" name="直接连接符 12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1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1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1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3" name="组合 18"/>
                    <p:cNvGrpSpPr/>
                    <p:nvPr/>
                  </p:nvGrpSpPr>
                  <p:grpSpPr>
                    <a:xfrm>
                      <a:off x="5468180" y="3573016"/>
                      <a:ext cx="615988" cy="216024"/>
                      <a:chOff x="2211778" y="3573016"/>
                      <a:chExt cx="615988" cy="216024"/>
                    </a:xfrm>
                  </p:grpSpPr>
                  <p:cxnSp>
                    <p:nvCxnSpPr>
                      <p:cNvPr id="123" name="直接连接符 122"/>
                      <p:cNvCxnSpPr/>
                      <p:nvPr/>
                    </p:nvCxnSpPr>
                    <p:spPr>
                      <a:xfrm>
                        <a:off x="2411760"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2827766"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2211778"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264" name="组合 23"/>
                    <p:cNvGrpSpPr/>
                    <p:nvPr/>
                  </p:nvGrpSpPr>
                  <p:grpSpPr>
                    <a:xfrm>
                      <a:off x="2211778" y="3573016"/>
                      <a:ext cx="615988" cy="216024"/>
                      <a:chOff x="2211778" y="3573016"/>
                      <a:chExt cx="615988" cy="216024"/>
                    </a:xfrm>
                  </p:grpSpPr>
                  <p:cxnSp>
                    <p:nvCxnSpPr>
                      <p:cNvPr id="119" name="直接连接符 11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99" name="直接连接符 98"/>
                  <p:cNvCxnSpPr/>
                  <p:nvPr/>
                </p:nvCxnSpPr>
                <p:spPr>
                  <a:xfrm>
                    <a:off x="4742910" y="4009934"/>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4948602" y="4039290"/>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5161309" y="4046238"/>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5357621" y="4038640"/>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8611680" y="4036794"/>
                    <a:ext cx="1" cy="334279"/>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4" name="直接连接符 88"/>
                  <p:cNvCxnSpPr/>
                  <p:nvPr/>
                </p:nvCxnSpPr>
                <p:spPr>
                  <a:xfrm flipH="1">
                    <a:off x="7537716" y="4042439"/>
                    <a:ext cx="878237" cy="3266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H="1">
                    <a:off x="6452834" y="4046238"/>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H="1">
                    <a:off x="5357621" y="4038640"/>
                    <a:ext cx="2639878" cy="33048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4944333" y="4038640"/>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6034380" y="4038640"/>
                    <a:ext cx="0"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6251356" y="4038640"/>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94"/>
                  <p:cNvCxnSpPr/>
                  <p:nvPr/>
                </p:nvCxnSpPr>
                <p:spPr>
                  <a:xfrm>
                    <a:off x="6447668" y="4038640"/>
                    <a:ext cx="1751309"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95"/>
                  <p:cNvCxnSpPr/>
                  <p:nvPr/>
                </p:nvCxnSpPr>
                <p:spPr>
                  <a:xfrm flipH="1">
                    <a:off x="5156143" y="4038640"/>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a:off x="6256522" y="4038640"/>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7343264" y="4038640"/>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7537716" y="4038640"/>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566556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74568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782580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58544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27" name="矩形 26"/>
                <p:cNvSpPr/>
                <p:nvPr/>
              </p:nvSpPr>
              <p:spPr>
                <a:xfrm>
                  <a:off x="4585447" y="5413352"/>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5</a:t>
                  </a:r>
                  <a:r>
                    <a:rPr lang="zh-CN" altLang="en-US" smtClean="0">
                      <a:solidFill>
                        <a:schemeClr val="tx1"/>
                      </a:solidFill>
                    </a:rPr>
                    <a:t>异或</a:t>
                  </a:r>
                </a:p>
              </p:txBody>
            </p:sp>
            <p:grpSp>
              <p:nvGrpSpPr>
                <p:cNvPr id="281" name="组合 77"/>
                <p:cNvGrpSpPr/>
                <p:nvPr/>
              </p:nvGrpSpPr>
              <p:grpSpPr>
                <a:xfrm>
                  <a:off x="4745505" y="5246041"/>
                  <a:ext cx="3872390" cy="158842"/>
                  <a:chOff x="2211778" y="3573016"/>
                  <a:chExt cx="3872390" cy="216024"/>
                </a:xfrm>
              </p:grpSpPr>
              <p:grpSp>
                <p:nvGrpSpPr>
                  <p:cNvPr id="287" name="组合 12"/>
                  <p:cNvGrpSpPr/>
                  <p:nvPr/>
                </p:nvGrpSpPr>
                <p:grpSpPr>
                  <a:xfrm>
                    <a:off x="3307940" y="3573016"/>
                    <a:ext cx="615988" cy="216024"/>
                    <a:chOff x="2211778" y="3573016"/>
                    <a:chExt cx="615988" cy="216024"/>
                  </a:xfrm>
                </p:grpSpPr>
                <p:cxnSp>
                  <p:nvCxnSpPr>
                    <p:cNvPr id="8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8" name="组合 13"/>
                  <p:cNvGrpSpPr/>
                  <p:nvPr/>
                </p:nvGrpSpPr>
                <p:grpSpPr>
                  <a:xfrm>
                    <a:off x="4388060" y="3573016"/>
                    <a:ext cx="615988" cy="216024"/>
                    <a:chOff x="2211778" y="3573016"/>
                    <a:chExt cx="615988" cy="216024"/>
                  </a:xfrm>
                </p:grpSpPr>
                <p:cxnSp>
                  <p:nvCxnSpPr>
                    <p:cNvPr id="83" name="直接连接符 8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68"/>
                    <p:cNvCxnSpPr/>
                    <p:nvPr/>
                  </p:nvCxnSpPr>
                  <p:spPr>
                    <a:xfrm>
                      <a:off x="2627784"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接连接符 6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7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5" name="组合 18"/>
                  <p:cNvGrpSpPr/>
                  <p:nvPr/>
                </p:nvGrpSpPr>
                <p:grpSpPr>
                  <a:xfrm>
                    <a:off x="5468180" y="3573016"/>
                    <a:ext cx="615988" cy="216024"/>
                    <a:chOff x="2211778" y="3573016"/>
                    <a:chExt cx="615988" cy="216024"/>
                  </a:xfrm>
                </p:grpSpPr>
                <p:cxnSp>
                  <p:nvCxnSpPr>
                    <p:cNvPr id="79" name="直接连接符 7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2627784"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6" name="组合 23"/>
                  <p:cNvGrpSpPr/>
                  <p:nvPr/>
                </p:nvGrpSpPr>
                <p:grpSpPr>
                  <a:xfrm>
                    <a:off x="2211778" y="3573016"/>
                    <a:ext cx="615988" cy="216024"/>
                    <a:chOff x="2211778" y="3573016"/>
                    <a:chExt cx="615988" cy="216024"/>
                  </a:xfrm>
                </p:grpSpPr>
                <p:cxnSp>
                  <p:nvCxnSpPr>
                    <p:cNvPr id="75" name="直接连接符 7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627784"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07" name="组合 77"/>
                <p:cNvGrpSpPr/>
                <p:nvPr/>
              </p:nvGrpSpPr>
              <p:grpSpPr>
                <a:xfrm>
                  <a:off x="4745505" y="5678089"/>
                  <a:ext cx="3872390" cy="158842"/>
                  <a:chOff x="2211778" y="3573016"/>
                  <a:chExt cx="3872390" cy="216024"/>
                </a:xfrm>
              </p:grpSpPr>
              <p:grpSp>
                <p:nvGrpSpPr>
                  <p:cNvPr id="308" name="组合 12"/>
                  <p:cNvGrpSpPr/>
                  <p:nvPr/>
                </p:nvGrpSpPr>
                <p:grpSpPr>
                  <a:xfrm>
                    <a:off x="3307940" y="3573016"/>
                    <a:ext cx="615988" cy="216024"/>
                    <a:chOff x="2211778" y="3573016"/>
                    <a:chExt cx="615988" cy="216024"/>
                  </a:xfrm>
                </p:grpSpPr>
                <p:cxnSp>
                  <p:nvCxnSpPr>
                    <p:cNvPr id="6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5" name="组合 13"/>
                  <p:cNvGrpSpPr/>
                  <p:nvPr/>
                </p:nvGrpSpPr>
                <p:grpSpPr>
                  <a:xfrm>
                    <a:off x="4388060" y="3573016"/>
                    <a:ext cx="615988" cy="216024"/>
                    <a:chOff x="2211778" y="3573016"/>
                    <a:chExt cx="615988" cy="216024"/>
                  </a:xfrm>
                </p:grpSpPr>
                <p:cxnSp>
                  <p:nvCxnSpPr>
                    <p:cNvPr id="63" name="直接连接符 6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48"/>
                    <p:cNvCxnSpPr/>
                    <p:nvPr/>
                  </p:nvCxnSpPr>
                  <p:spPr>
                    <a:xfrm>
                      <a:off x="2627784"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6" name="组合 18"/>
                  <p:cNvGrpSpPr/>
                  <p:nvPr/>
                </p:nvGrpSpPr>
                <p:grpSpPr>
                  <a:xfrm>
                    <a:off x="5468180" y="3573016"/>
                    <a:ext cx="615988" cy="216024"/>
                    <a:chOff x="2211778" y="3573016"/>
                    <a:chExt cx="615988" cy="216024"/>
                  </a:xfrm>
                </p:grpSpPr>
                <p:cxnSp>
                  <p:nvCxnSpPr>
                    <p:cNvPr id="59" name="直接连接符 5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627784"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7" name="组合 23"/>
                  <p:cNvGrpSpPr/>
                  <p:nvPr/>
                </p:nvGrpSpPr>
                <p:grpSpPr>
                  <a:xfrm>
                    <a:off x="2211778" y="3573016"/>
                    <a:ext cx="615988" cy="216024"/>
                    <a:chOff x="2211778" y="3573016"/>
                    <a:chExt cx="615988" cy="216024"/>
                  </a:xfrm>
                </p:grpSpPr>
                <p:cxnSp>
                  <p:nvCxnSpPr>
                    <p:cNvPr id="55" name="直接连接符 5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627784"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28" name="组合 77"/>
                <p:cNvGrpSpPr/>
                <p:nvPr/>
              </p:nvGrpSpPr>
              <p:grpSpPr>
                <a:xfrm>
                  <a:off x="4745505" y="4810666"/>
                  <a:ext cx="3872390" cy="158842"/>
                  <a:chOff x="2211778" y="3573016"/>
                  <a:chExt cx="3872390" cy="216024"/>
                </a:xfrm>
              </p:grpSpPr>
              <p:grpSp>
                <p:nvGrpSpPr>
                  <p:cNvPr id="345" name="组合 12"/>
                  <p:cNvGrpSpPr/>
                  <p:nvPr/>
                </p:nvGrpSpPr>
                <p:grpSpPr>
                  <a:xfrm>
                    <a:off x="3307940" y="3573016"/>
                    <a:ext cx="615988" cy="216024"/>
                    <a:chOff x="2211778" y="3573016"/>
                    <a:chExt cx="615988" cy="216024"/>
                  </a:xfrm>
                </p:grpSpPr>
                <p:cxnSp>
                  <p:nvCxnSpPr>
                    <p:cNvPr id="4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6" name="组合 13"/>
                  <p:cNvGrpSpPr/>
                  <p:nvPr/>
                </p:nvGrpSpPr>
                <p:grpSpPr>
                  <a:xfrm>
                    <a:off x="4388060" y="3573016"/>
                    <a:ext cx="615988" cy="216024"/>
                    <a:chOff x="2211778" y="3573016"/>
                    <a:chExt cx="615988" cy="216024"/>
                  </a:xfrm>
                </p:grpSpPr>
                <p:cxnSp>
                  <p:nvCxnSpPr>
                    <p:cNvPr id="43" name="直接连接符 27"/>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2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29"/>
                    <p:cNvCxnSpPr/>
                    <p:nvPr/>
                  </p:nvCxnSpPr>
                  <p:spPr>
                    <a:xfrm>
                      <a:off x="2827766"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接连接符 3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7" name="组合 18"/>
                  <p:cNvGrpSpPr/>
                  <p:nvPr/>
                </p:nvGrpSpPr>
                <p:grpSpPr>
                  <a:xfrm>
                    <a:off x="5468180" y="3573016"/>
                    <a:ext cx="615988" cy="216024"/>
                    <a:chOff x="2211778" y="3573016"/>
                    <a:chExt cx="615988" cy="216024"/>
                  </a:xfrm>
                </p:grpSpPr>
                <p:cxnSp>
                  <p:nvCxnSpPr>
                    <p:cNvPr id="39" name="直接连接符 3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25"/>
                    <p:cNvCxnSpPr/>
                    <p:nvPr/>
                  </p:nvCxnSpPr>
                  <p:spPr>
                    <a:xfrm>
                      <a:off x="2827766"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直接连接符 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8" name="组合 23"/>
                  <p:cNvGrpSpPr/>
                  <p:nvPr/>
                </p:nvGrpSpPr>
                <p:grpSpPr>
                  <a:xfrm>
                    <a:off x="2211778" y="3573016"/>
                    <a:ext cx="615988" cy="216024"/>
                    <a:chOff x="2211778" y="3573016"/>
                    <a:chExt cx="615988" cy="216024"/>
                  </a:xfrm>
                </p:grpSpPr>
                <p:cxnSp>
                  <p:nvCxnSpPr>
                    <p:cNvPr id="35" name="直接连接符 1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827766"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6" name="TextBox 5"/>
              <p:cNvSpPr txBox="1"/>
              <p:nvPr/>
            </p:nvSpPr>
            <p:spPr>
              <a:xfrm>
                <a:off x="6084168" y="1124744"/>
                <a:ext cx="792088" cy="369332"/>
              </a:xfrm>
              <a:prstGeom prst="rect">
                <a:avLst/>
              </a:prstGeom>
              <a:noFill/>
            </p:spPr>
            <p:txBody>
              <a:bodyPr wrap="square" rtlCol="0">
                <a:spAutoFit/>
              </a:bodyPr>
              <a:lstStyle/>
              <a:p>
                <a:r>
                  <a:rPr lang="en-US" altLang="zh-CN" smtClean="0"/>
                  <a:t>x</a:t>
                </a:r>
                <a:endParaRPr lang="zh-CN" altLang="en-US"/>
              </a:p>
            </p:txBody>
          </p:sp>
          <p:sp>
            <p:nvSpPr>
              <p:cNvPr id="7" name="TextBox 6"/>
              <p:cNvSpPr txBox="1"/>
              <p:nvPr/>
            </p:nvSpPr>
            <p:spPr>
              <a:xfrm>
                <a:off x="8316416" y="1340768"/>
                <a:ext cx="576064" cy="369332"/>
              </a:xfrm>
              <a:prstGeom prst="rect">
                <a:avLst/>
              </a:prstGeom>
              <a:noFill/>
            </p:spPr>
            <p:txBody>
              <a:bodyPr wrap="square" rtlCol="0">
                <a:spAutoFit/>
              </a:bodyPr>
              <a:lstStyle/>
              <a:p>
                <a:r>
                  <a:rPr lang="en-US" altLang="zh-CN" smtClean="0"/>
                  <a:t>w</a:t>
                </a:r>
                <a:r>
                  <a:rPr lang="en-US" altLang="zh-CN" baseline="30000" smtClean="0"/>
                  <a:t>0</a:t>
                </a:r>
                <a:endParaRPr lang="zh-CN" altLang="en-US" baseline="30000"/>
              </a:p>
            </p:txBody>
          </p:sp>
          <p:sp>
            <p:nvSpPr>
              <p:cNvPr id="8" name="TextBox 7"/>
              <p:cNvSpPr txBox="1"/>
              <p:nvPr/>
            </p:nvSpPr>
            <p:spPr>
              <a:xfrm>
                <a:off x="8316416" y="2555612"/>
                <a:ext cx="576064" cy="369332"/>
              </a:xfrm>
              <a:prstGeom prst="rect">
                <a:avLst/>
              </a:prstGeom>
              <a:noFill/>
            </p:spPr>
            <p:txBody>
              <a:bodyPr wrap="square" rtlCol="0">
                <a:spAutoFit/>
              </a:bodyPr>
              <a:lstStyle/>
              <a:p>
                <a:r>
                  <a:rPr lang="en-US" altLang="zh-CN" smtClean="0"/>
                  <a:t>w</a:t>
                </a:r>
                <a:r>
                  <a:rPr lang="en-US" altLang="zh-CN" baseline="30000" smtClean="0"/>
                  <a:t>1</a:t>
                </a:r>
                <a:endParaRPr lang="zh-CN" altLang="en-US" baseline="30000"/>
              </a:p>
            </p:txBody>
          </p:sp>
          <p:sp>
            <p:nvSpPr>
              <p:cNvPr id="9" name="TextBox 8"/>
              <p:cNvSpPr txBox="1"/>
              <p:nvPr/>
            </p:nvSpPr>
            <p:spPr>
              <a:xfrm>
                <a:off x="8316416" y="1835532"/>
                <a:ext cx="576064" cy="369332"/>
              </a:xfrm>
              <a:prstGeom prst="rect">
                <a:avLst/>
              </a:prstGeom>
              <a:noFill/>
            </p:spPr>
            <p:txBody>
              <a:bodyPr wrap="square" rtlCol="0">
                <a:spAutoFit/>
              </a:bodyPr>
              <a:lstStyle/>
              <a:p>
                <a:r>
                  <a:rPr lang="en-US" altLang="zh-CN" smtClean="0"/>
                  <a:t>u</a:t>
                </a:r>
                <a:r>
                  <a:rPr lang="en-US" altLang="zh-CN" baseline="30000" smtClean="0"/>
                  <a:t>1</a:t>
                </a:r>
                <a:endParaRPr lang="zh-CN" altLang="en-US" baseline="30000"/>
              </a:p>
            </p:txBody>
          </p:sp>
          <p:sp>
            <p:nvSpPr>
              <p:cNvPr id="10" name="TextBox 9"/>
              <p:cNvSpPr txBox="1"/>
              <p:nvPr/>
            </p:nvSpPr>
            <p:spPr>
              <a:xfrm>
                <a:off x="8316416" y="2195572"/>
                <a:ext cx="576064" cy="369332"/>
              </a:xfrm>
              <a:prstGeom prst="rect">
                <a:avLst/>
              </a:prstGeom>
              <a:noFill/>
            </p:spPr>
            <p:txBody>
              <a:bodyPr wrap="square" rtlCol="0">
                <a:spAutoFit/>
              </a:bodyPr>
              <a:lstStyle/>
              <a:p>
                <a:r>
                  <a:rPr lang="en-US" altLang="zh-CN" smtClean="0"/>
                  <a:t>v</a:t>
                </a:r>
                <a:r>
                  <a:rPr lang="en-US" altLang="zh-CN" baseline="30000" smtClean="0"/>
                  <a:t>1</a:t>
                </a:r>
                <a:endParaRPr lang="zh-CN" altLang="en-US" baseline="30000"/>
              </a:p>
            </p:txBody>
          </p:sp>
          <p:sp>
            <p:nvSpPr>
              <p:cNvPr id="11" name="TextBox 10"/>
              <p:cNvSpPr txBox="1"/>
              <p:nvPr/>
            </p:nvSpPr>
            <p:spPr>
              <a:xfrm>
                <a:off x="8316416" y="4859868"/>
                <a:ext cx="576064" cy="369332"/>
              </a:xfrm>
              <a:prstGeom prst="rect">
                <a:avLst/>
              </a:prstGeom>
              <a:noFill/>
            </p:spPr>
            <p:txBody>
              <a:bodyPr wrap="square" rtlCol="0">
                <a:spAutoFit/>
              </a:bodyPr>
              <a:lstStyle/>
              <a:p>
                <a:r>
                  <a:rPr lang="en-US" altLang="zh-CN" smtClean="0"/>
                  <a:t>w</a:t>
                </a:r>
                <a:r>
                  <a:rPr lang="en-US" altLang="zh-CN" baseline="30000" smtClean="0"/>
                  <a:t>3</a:t>
                </a:r>
                <a:endParaRPr lang="zh-CN" altLang="en-US" baseline="30000"/>
              </a:p>
            </p:txBody>
          </p:sp>
          <p:sp>
            <p:nvSpPr>
              <p:cNvPr id="12" name="TextBox 11"/>
              <p:cNvSpPr txBox="1"/>
              <p:nvPr/>
            </p:nvSpPr>
            <p:spPr>
              <a:xfrm>
                <a:off x="8316416" y="4139788"/>
                <a:ext cx="576064" cy="369332"/>
              </a:xfrm>
              <a:prstGeom prst="rect">
                <a:avLst/>
              </a:prstGeom>
              <a:noFill/>
            </p:spPr>
            <p:txBody>
              <a:bodyPr wrap="square" rtlCol="0">
                <a:spAutoFit/>
              </a:bodyPr>
              <a:lstStyle/>
              <a:p>
                <a:r>
                  <a:rPr lang="en-US" altLang="zh-CN" smtClean="0"/>
                  <a:t>u</a:t>
                </a:r>
                <a:r>
                  <a:rPr lang="en-US" altLang="zh-CN" baseline="30000" smtClean="0"/>
                  <a:t>3</a:t>
                </a:r>
                <a:endParaRPr lang="zh-CN" altLang="en-US" baseline="30000"/>
              </a:p>
            </p:txBody>
          </p:sp>
          <p:sp>
            <p:nvSpPr>
              <p:cNvPr id="13" name="TextBox 12"/>
              <p:cNvSpPr txBox="1"/>
              <p:nvPr/>
            </p:nvSpPr>
            <p:spPr>
              <a:xfrm>
                <a:off x="8316416" y="4499828"/>
                <a:ext cx="576064" cy="369332"/>
              </a:xfrm>
              <a:prstGeom prst="rect">
                <a:avLst/>
              </a:prstGeom>
              <a:noFill/>
            </p:spPr>
            <p:txBody>
              <a:bodyPr wrap="square" rtlCol="0">
                <a:spAutoFit/>
              </a:bodyPr>
              <a:lstStyle/>
              <a:p>
                <a:r>
                  <a:rPr lang="en-US" altLang="zh-CN" smtClean="0"/>
                  <a:t>v</a:t>
                </a:r>
                <a:r>
                  <a:rPr lang="en-US" altLang="zh-CN" baseline="30000" smtClean="0"/>
                  <a:t>3</a:t>
                </a:r>
                <a:endParaRPr lang="zh-CN" altLang="en-US" baseline="30000"/>
              </a:p>
            </p:txBody>
          </p:sp>
          <p:sp>
            <p:nvSpPr>
              <p:cNvPr id="14" name="TextBox 13"/>
              <p:cNvSpPr txBox="1"/>
              <p:nvPr/>
            </p:nvSpPr>
            <p:spPr>
              <a:xfrm>
                <a:off x="6084168" y="6381328"/>
                <a:ext cx="576064" cy="369332"/>
              </a:xfrm>
              <a:prstGeom prst="rect">
                <a:avLst/>
              </a:prstGeom>
              <a:noFill/>
            </p:spPr>
            <p:txBody>
              <a:bodyPr wrap="square" rtlCol="0">
                <a:spAutoFit/>
              </a:bodyPr>
              <a:lstStyle/>
              <a:p>
                <a:r>
                  <a:rPr lang="en-US" altLang="zh-CN" smtClean="0"/>
                  <a:t>y</a:t>
                </a:r>
                <a:endParaRPr lang="zh-CN" altLang="en-US" baseline="30000"/>
              </a:p>
            </p:txBody>
          </p:sp>
          <p:sp>
            <p:nvSpPr>
              <p:cNvPr id="15" name="TextBox 14"/>
              <p:cNvSpPr txBox="1"/>
              <p:nvPr/>
            </p:nvSpPr>
            <p:spPr>
              <a:xfrm>
                <a:off x="8316416" y="5301208"/>
                <a:ext cx="576064" cy="369332"/>
              </a:xfrm>
              <a:prstGeom prst="rect">
                <a:avLst/>
              </a:prstGeom>
              <a:noFill/>
            </p:spPr>
            <p:txBody>
              <a:bodyPr wrap="square" rtlCol="0">
                <a:spAutoFit/>
              </a:bodyPr>
              <a:lstStyle/>
              <a:p>
                <a:r>
                  <a:rPr lang="en-US" altLang="zh-CN" smtClean="0"/>
                  <a:t>u</a:t>
                </a:r>
                <a:r>
                  <a:rPr lang="en-US" altLang="zh-CN" baseline="30000" smtClean="0"/>
                  <a:t>4</a:t>
                </a:r>
                <a:endParaRPr lang="zh-CN" altLang="en-US" baseline="30000"/>
              </a:p>
            </p:txBody>
          </p:sp>
          <p:sp>
            <p:nvSpPr>
              <p:cNvPr id="16" name="TextBox 15"/>
              <p:cNvSpPr txBox="1"/>
              <p:nvPr/>
            </p:nvSpPr>
            <p:spPr>
              <a:xfrm>
                <a:off x="8316416" y="5764788"/>
                <a:ext cx="576064" cy="369332"/>
              </a:xfrm>
              <a:prstGeom prst="rect">
                <a:avLst/>
              </a:prstGeom>
              <a:noFill/>
            </p:spPr>
            <p:txBody>
              <a:bodyPr wrap="square" rtlCol="0">
                <a:spAutoFit/>
              </a:bodyPr>
              <a:lstStyle/>
              <a:p>
                <a:r>
                  <a:rPr lang="en-US" altLang="zh-CN" smtClean="0"/>
                  <a:t>v</a:t>
                </a:r>
                <a:r>
                  <a:rPr lang="en-US" altLang="zh-CN" baseline="30000" smtClean="0"/>
                  <a:t>4</a:t>
                </a:r>
                <a:endParaRPr lang="zh-CN" altLang="en-US" baseline="30000"/>
              </a:p>
            </p:txBody>
          </p:sp>
          <p:sp>
            <p:nvSpPr>
              <p:cNvPr id="17" name="TextBox 16"/>
              <p:cNvSpPr txBox="1"/>
              <p:nvPr/>
            </p:nvSpPr>
            <p:spPr>
              <a:xfrm>
                <a:off x="8316416" y="3717032"/>
                <a:ext cx="576064" cy="369332"/>
              </a:xfrm>
              <a:prstGeom prst="rect">
                <a:avLst/>
              </a:prstGeom>
              <a:noFill/>
            </p:spPr>
            <p:txBody>
              <a:bodyPr wrap="square" rtlCol="0">
                <a:spAutoFit/>
              </a:bodyPr>
              <a:lstStyle/>
              <a:p>
                <a:r>
                  <a:rPr lang="en-US" altLang="zh-CN" smtClean="0"/>
                  <a:t>w</a:t>
                </a:r>
                <a:r>
                  <a:rPr lang="en-US" altLang="zh-CN" baseline="30000" smtClean="0"/>
                  <a:t>2</a:t>
                </a:r>
                <a:endParaRPr lang="zh-CN" altLang="en-US" baseline="30000"/>
              </a:p>
            </p:txBody>
          </p:sp>
          <p:sp>
            <p:nvSpPr>
              <p:cNvPr id="18" name="TextBox 17"/>
              <p:cNvSpPr txBox="1"/>
              <p:nvPr/>
            </p:nvSpPr>
            <p:spPr>
              <a:xfrm>
                <a:off x="8316416" y="2996952"/>
                <a:ext cx="576064" cy="369332"/>
              </a:xfrm>
              <a:prstGeom prst="rect">
                <a:avLst/>
              </a:prstGeom>
              <a:noFill/>
            </p:spPr>
            <p:txBody>
              <a:bodyPr wrap="square" rtlCol="0">
                <a:spAutoFit/>
              </a:bodyPr>
              <a:lstStyle/>
              <a:p>
                <a:r>
                  <a:rPr lang="en-US" altLang="zh-CN" smtClean="0"/>
                  <a:t>u</a:t>
                </a:r>
                <a:r>
                  <a:rPr lang="en-US" altLang="zh-CN" baseline="30000" smtClean="0"/>
                  <a:t>2</a:t>
                </a:r>
                <a:endParaRPr lang="zh-CN" altLang="en-US" baseline="30000"/>
              </a:p>
            </p:txBody>
          </p:sp>
          <p:sp>
            <p:nvSpPr>
              <p:cNvPr id="19" name="TextBox 18"/>
              <p:cNvSpPr txBox="1"/>
              <p:nvPr/>
            </p:nvSpPr>
            <p:spPr>
              <a:xfrm>
                <a:off x="8316416" y="3356992"/>
                <a:ext cx="576064" cy="369332"/>
              </a:xfrm>
              <a:prstGeom prst="rect">
                <a:avLst/>
              </a:prstGeom>
              <a:noFill/>
            </p:spPr>
            <p:txBody>
              <a:bodyPr wrap="square" rtlCol="0">
                <a:spAutoFit/>
              </a:bodyPr>
              <a:lstStyle/>
              <a:p>
                <a:r>
                  <a:rPr lang="en-US" altLang="zh-CN" smtClean="0"/>
                  <a:t>v</a:t>
                </a:r>
                <a:r>
                  <a:rPr lang="en-US" altLang="zh-CN" baseline="30000" smtClean="0"/>
                  <a:t>2</a:t>
                </a:r>
                <a:endParaRPr lang="zh-CN" altLang="en-US" baseline="30000"/>
              </a:p>
            </p:txBody>
          </p:sp>
        </p:grpSp>
        <p:cxnSp>
          <p:nvCxnSpPr>
            <p:cNvPr id="368" name="直接箭头连接符 367"/>
            <p:cNvCxnSpPr/>
            <p:nvPr/>
          </p:nvCxnSpPr>
          <p:spPr>
            <a:xfrm>
              <a:off x="2787805" y="2199020"/>
              <a:ext cx="633389" cy="25870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1" name="直接箭头连接符 370"/>
            <p:cNvCxnSpPr/>
            <p:nvPr/>
          </p:nvCxnSpPr>
          <p:spPr>
            <a:xfrm>
              <a:off x="6048421" y="3372129"/>
              <a:ext cx="624469" cy="26316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4" name="直接箭头连接符 373"/>
            <p:cNvCxnSpPr/>
            <p:nvPr/>
          </p:nvCxnSpPr>
          <p:spPr>
            <a:xfrm flipH="1">
              <a:off x="6467707" y="4549698"/>
              <a:ext cx="205183" cy="26316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6" name="直接箭头连接符 375"/>
            <p:cNvCxnSpPr/>
            <p:nvPr/>
          </p:nvCxnSpPr>
          <p:spPr>
            <a:xfrm flipH="1">
              <a:off x="5379348" y="5731727"/>
              <a:ext cx="205183" cy="26316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65" name="组合 421"/>
          <p:cNvGrpSpPr/>
          <p:nvPr/>
        </p:nvGrpSpPr>
        <p:grpSpPr>
          <a:xfrm>
            <a:off x="1197928" y="1805300"/>
            <a:ext cx="3230056" cy="382756"/>
            <a:chOff x="1197928" y="1912640"/>
            <a:chExt cx="3230056" cy="382756"/>
          </a:xfrm>
        </p:grpSpPr>
        <p:sp>
          <p:nvSpPr>
            <p:cNvPr id="387" name="TextBox 386"/>
            <p:cNvSpPr txBox="1"/>
            <p:nvPr/>
          </p:nvSpPr>
          <p:spPr>
            <a:xfrm>
              <a:off x="1197928" y="1912640"/>
              <a:ext cx="2581984" cy="382756"/>
            </a:xfrm>
            <a:prstGeom prst="rect">
              <a:avLst/>
            </a:prstGeom>
            <a:noFill/>
          </p:spPr>
          <p:txBody>
            <a:bodyPr wrap="square" rtlCol="0">
              <a:spAutoFit/>
            </a:bodyPr>
            <a:lstStyle/>
            <a:p>
              <a:pPr algn="r"/>
              <a:r>
                <a:rPr lang="en-US" altLang="zh-CN" smtClean="0"/>
                <a:t>x</a:t>
              </a:r>
              <a:r>
                <a:rPr lang="en-US" altLang="zh-CN" baseline="-25000" smtClean="0"/>
                <a:t>1</a:t>
              </a:r>
              <a:r>
                <a:rPr lang="en-US" altLang="zh-CN" smtClean="0">
                  <a:latin typeface="Cambria"/>
                </a:rPr>
                <a:t>⊕k</a:t>
              </a:r>
              <a:r>
                <a:rPr lang="en-US" altLang="zh-CN" baseline="30000" smtClean="0">
                  <a:latin typeface="Cambria"/>
                </a:rPr>
                <a:t>1</a:t>
              </a:r>
              <a:r>
                <a:rPr lang="en-US" altLang="zh-CN" baseline="-25000" smtClean="0">
                  <a:latin typeface="Cambria"/>
                </a:rPr>
                <a:t>1</a:t>
              </a:r>
              <a:endParaRPr lang="zh-CN" altLang="en-US" baseline="-25000"/>
            </a:p>
          </p:txBody>
        </p:sp>
        <p:cxnSp>
          <p:nvCxnSpPr>
            <p:cNvPr id="395" name="直接箭头连接符 394"/>
            <p:cNvCxnSpPr/>
            <p:nvPr/>
          </p:nvCxnSpPr>
          <p:spPr>
            <a:xfrm>
              <a:off x="3779912" y="2106568"/>
              <a:ext cx="648072"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66" name="组合 427"/>
          <p:cNvGrpSpPr/>
          <p:nvPr/>
        </p:nvGrpSpPr>
        <p:grpSpPr>
          <a:xfrm>
            <a:off x="0" y="6207928"/>
            <a:ext cx="7020272" cy="369332"/>
            <a:chOff x="0" y="6315268"/>
            <a:chExt cx="7020272" cy="369332"/>
          </a:xfrm>
        </p:grpSpPr>
        <p:cxnSp>
          <p:nvCxnSpPr>
            <p:cNvPr id="389" name="直接箭头连接符 388"/>
            <p:cNvCxnSpPr/>
            <p:nvPr/>
          </p:nvCxnSpPr>
          <p:spPr>
            <a:xfrm>
              <a:off x="3779912" y="6512480"/>
              <a:ext cx="3240360"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8" name="TextBox 397"/>
            <p:cNvSpPr txBox="1"/>
            <p:nvPr/>
          </p:nvSpPr>
          <p:spPr>
            <a:xfrm>
              <a:off x="0" y="6315268"/>
              <a:ext cx="3779912" cy="369332"/>
            </a:xfrm>
            <a:prstGeom prst="rect">
              <a:avLst/>
            </a:prstGeom>
            <a:noFill/>
          </p:spPr>
          <p:txBody>
            <a:bodyPr wrap="square" rtlCol="0">
              <a:spAutoFit/>
            </a:bodyPr>
            <a:lstStyle/>
            <a:p>
              <a:pPr algn="r"/>
              <a:r>
                <a:rPr lang="en-US" altLang="zh-CN" smtClean="0"/>
                <a:t>y</a:t>
              </a:r>
              <a:r>
                <a:rPr lang="en-US" altLang="zh-CN" baseline="-25000" smtClean="0"/>
                <a:t>11</a:t>
              </a:r>
              <a:r>
                <a:rPr lang="en-US" altLang="zh-CN" smtClean="0"/>
                <a:t>=x</a:t>
              </a:r>
              <a:r>
                <a:rPr lang="en-US" altLang="zh-CN" baseline="-25000" smtClean="0"/>
                <a:t>1</a:t>
              </a:r>
              <a:r>
                <a:rPr lang="en-US" altLang="zh-CN" smtClean="0">
                  <a:latin typeface="Cambria"/>
                </a:rPr>
                <a:t>⊕k</a:t>
              </a:r>
              <a:r>
                <a:rPr lang="en-US" altLang="zh-CN" baseline="30000" smtClean="0">
                  <a:latin typeface="Cambria"/>
                </a:rPr>
                <a:t>1</a:t>
              </a:r>
              <a:r>
                <a:rPr lang="en-US" altLang="zh-CN" baseline="-25000" smtClean="0">
                  <a:latin typeface="Cambria"/>
                </a:rPr>
                <a:t>1</a:t>
              </a:r>
              <a:r>
                <a:rPr lang="en-US" altLang="zh-CN" smtClean="0">
                  <a:latin typeface="Cambria"/>
                </a:rPr>
                <a:t>⊕k</a:t>
              </a:r>
              <a:r>
                <a:rPr lang="en-US" altLang="zh-CN" baseline="30000" smtClean="0">
                  <a:latin typeface="Cambria"/>
                </a:rPr>
                <a:t>2</a:t>
              </a:r>
              <a:r>
                <a:rPr lang="en-US" altLang="zh-CN" baseline="-25000" smtClean="0">
                  <a:latin typeface="Cambria"/>
                </a:rPr>
                <a:t>13</a:t>
              </a:r>
              <a:r>
                <a:rPr lang="en-US" altLang="zh-CN" smtClean="0">
                  <a:latin typeface="Cambria"/>
                </a:rPr>
                <a:t>⊕k</a:t>
              </a:r>
              <a:r>
                <a:rPr lang="en-US" altLang="zh-CN" baseline="30000" smtClean="0">
                  <a:latin typeface="Cambria"/>
                </a:rPr>
                <a:t>3</a:t>
              </a:r>
              <a:r>
                <a:rPr lang="en-US" altLang="zh-CN" baseline="-25000" smtClean="0">
                  <a:latin typeface="Cambria"/>
                </a:rPr>
                <a:t>16</a:t>
              </a:r>
              <a:r>
                <a:rPr lang="en-US" altLang="zh-CN" smtClean="0">
                  <a:latin typeface="Cambria"/>
                </a:rPr>
                <a:t>⊕k</a:t>
              </a:r>
              <a:r>
                <a:rPr lang="en-US" altLang="zh-CN" baseline="30000" smtClean="0">
                  <a:latin typeface="Cambria"/>
                </a:rPr>
                <a:t>4</a:t>
              </a:r>
              <a:r>
                <a:rPr lang="en-US" altLang="zh-CN" baseline="-25000" smtClean="0">
                  <a:latin typeface="Cambria"/>
                </a:rPr>
                <a:t>12</a:t>
              </a:r>
              <a:r>
                <a:rPr lang="en-US" altLang="zh-CN" smtClean="0">
                  <a:latin typeface="Cambria"/>
                </a:rPr>
                <a:t>⊕k</a:t>
              </a:r>
              <a:r>
                <a:rPr lang="en-US" altLang="zh-CN" baseline="30000" smtClean="0">
                  <a:latin typeface="Cambria"/>
                </a:rPr>
                <a:t>5</a:t>
              </a:r>
              <a:r>
                <a:rPr lang="en-US" altLang="zh-CN" baseline="-25000" smtClean="0">
                  <a:latin typeface="Cambria"/>
                </a:rPr>
                <a:t>11</a:t>
              </a:r>
              <a:endParaRPr lang="zh-CN" altLang="en-US" baseline="-25000"/>
            </a:p>
          </p:txBody>
        </p:sp>
      </p:grpSp>
      <p:grpSp>
        <p:nvGrpSpPr>
          <p:cNvPr id="367" name="组合 420"/>
          <p:cNvGrpSpPr/>
          <p:nvPr/>
        </p:nvGrpSpPr>
        <p:grpSpPr>
          <a:xfrm>
            <a:off x="1125920" y="1324248"/>
            <a:ext cx="3302064" cy="382756"/>
            <a:chOff x="1125920" y="1431588"/>
            <a:chExt cx="3302064" cy="382756"/>
          </a:xfrm>
        </p:grpSpPr>
        <p:sp>
          <p:nvSpPr>
            <p:cNvPr id="394" name="TextBox 393"/>
            <p:cNvSpPr txBox="1"/>
            <p:nvPr/>
          </p:nvSpPr>
          <p:spPr>
            <a:xfrm>
              <a:off x="1125920" y="1431588"/>
              <a:ext cx="2653992" cy="382756"/>
            </a:xfrm>
            <a:prstGeom prst="rect">
              <a:avLst/>
            </a:prstGeom>
            <a:noFill/>
          </p:spPr>
          <p:txBody>
            <a:bodyPr wrap="square" rtlCol="0">
              <a:spAutoFit/>
            </a:bodyPr>
            <a:lstStyle/>
            <a:p>
              <a:pPr algn="r"/>
              <a:r>
                <a:rPr lang="en-US" altLang="zh-CN" smtClean="0"/>
                <a:t>x</a:t>
              </a:r>
              <a:r>
                <a:rPr lang="en-US" altLang="zh-CN" baseline="-25000" smtClean="0"/>
                <a:t>1</a:t>
              </a:r>
              <a:endParaRPr lang="zh-CN" altLang="en-US" baseline="-25000"/>
            </a:p>
          </p:txBody>
        </p:sp>
        <p:cxnSp>
          <p:nvCxnSpPr>
            <p:cNvPr id="399" name="直接箭头连接符 398"/>
            <p:cNvCxnSpPr/>
            <p:nvPr/>
          </p:nvCxnSpPr>
          <p:spPr>
            <a:xfrm>
              <a:off x="3779912" y="1628800"/>
              <a:ext cx="648072"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69" name="组合 422"/>
          <p:cNvGrpSpPr/>
          <p:nvPr/>
        </p:nvGrpSpPr>
        <p:grpSpPr>
          <a:xfrm>
            <a:off x="1197928" y="2984624"/>
            <a:ext cx="6494513" cy="382756"/>
            <a:chOff x="1197928" y="3091964"/>
            <a:chExt cx="6494513" cy="382756"/>
          </a:xfrm>
        </p:grpSpPr>
        <p:sp>
          <p:nvSpPr>
            <p:cNvPr id="401" name="TextBox 400"/>
            <p:cNvSpPr txBox="1"/>
            <p:nvPr/>
          </p:nvSpPr>
          <p:spPr>
            <a:xfrm>
              <a:off x="1197928" y="3091964"/>
              <a:ext cx="2581984" cy="382756"/>
            </a:xfrm>
            <a:prstGeom prst="rect">
              <a:avLst/>
            </a:prstGeom>
            <a:noFill/>
          </p:spPr>
          <p:txBody>
            <a:bodyPr wrap="square" rtlCol="0">
              <a:spAutoFit/>
            </a:bodyPr>
            <a:lstStyle/>
            <a:p>
              <a:pPr algn="r"/>
              <a:r>
                <a:rPr lang="en-US" altLang="zh-CN" smtClean="0"/>
                <a:t>x</a:t>
              </a:r>
              <a:r>
                <a:rPr lang="en-US" altLang="zh-CN" baseline="-25000" smtClean="0"/>
                <a:t>1</a:t>
              </a:r>
              <a:r>
                <a:rPr lang="en-US" altLang="zh-CN" smtClean="0">
                  <a:latin typeface="Cambria"/>
                </a:rPr>
                <a:t>⊕k</a:t>
              </a:r>
              <a:r>
                <a:rPr lang="en-US" altLang="zh-CN" baseline="30000" smtClean="0">
                  <a:latin typeface="Cambria"/>
                </a:rPr>
                <a:t>1</a:t>
              </a:r>
              <a:r>
                <a:rPr lang="en-US" altLang="zh-CN" baseline="-25000" smtClean="0">
                  <a:latin typeface="Cambria"/>
                </a:rPr>
                <a:t>1</a:t>
              </a:r>
              <a:r>
                <a:rPr lang="en-US" altLang="zh-CN" smtClean="0">
                  <a:latin typeface="Cambria"/>
                </a:rPr>
                <a:t>⊕k</a:t>
              </a:r>
              <a:r>
                <a:rPr lang="en-US" altLang="zh-CN" baseline="30000" smtClean="0">
                  <a:latin typeface="Cambria"/>
                </a:rPr>
                <a:t>2</a:t>
              </a:r>
              <a:r>
                <a:rPr lang="en-US" altLang="zh-CN" baseline="-25000" smtClean="0">
                  <a:latin typeface="Cambria"/>
                </a:rPr>
                <a:t>13</a:t>
              </a:r>
              <a:endParaRPr lang="zh-CN" altLang="en-US" baseline="-25000"/>
            </a:p>
          </p:txBody>
        </p:sp>
        <p:cxnSp>
          <p:nvCxnSpPr>
            <p:cNvPr id="402" name="直接箭头连接符 401"/>
            <p:cNvCxnSpPr/>
            <p:nvPr/>
          </p:nvCxnSpPr>
          <p:spPr>
            <a:xfrm>
              <a:off x="3779912" y="3269744"/>
              <a:ext cx="3912529"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70" name="组合 425"/>
          <p:cNvGrpSpPr/>
          <p:nvPr/>
        </p:nvGrpSpPr>
        <p:grpSpPr>
          <a:xfrm>
            <a:off x="1197928" y="4147800"/>
            <a:ext cx="7118488" cy="382756"/>
            <a:chOff x="1197928" y="4255140"/>
            <a:chExt cx="7118488" cy="382756"/>
          </a:xfrm>
        </p:grpSpPr>
        <p:sp>
          <p:nvSpPr>
            <p:cNvPr id="403" name="TextBox 402"/>
            <p:cNvSpPr txBox="1"/>
            <p:nvPr/>
          </p:nvSpPr>
          <p:spPr>
            <a:xfrm>
              <a:off x="1197928" y="4255140"/>
              <a:ext cx="2581984" cy="382756"/>
            </a:xfrm>
            <a:prstGeom prst="rect">
              <a:avLst/>
            </a:prstGeom>
            <a:noFill/>
          </p:spPr>
          <p:txBody>
            <a:bodyPr wrap="square" rtlCol="0">
              <a:spAutoFit/>
            </a:bodyPr>
            <a:lstStyle/>
            <a:p>
              <a:pPr algn="r"/>
              <a:r>
                <a:rPr lang="en-US" altLang="zh-CN" smtClean="0"/>
                <a:t>x</a:t>
              </a:r>
              <a:r>
                <a:rPr lang="en-US" altLang="zh-CN" baseline="-25000" smtClean="0"/>
                <a:t>1</a:t>
              </a:r>
              <a:r>
                <a:rPr lang="en-US" altLang="zh-CN" smtClean="0">
                  <a:latin typeface="Cambria"/>
                </a:rPr>
                <a:t>⊕k</a:t>
              </a:r>
              <a:r>
                <a:rPr lang="en-US" altLang="zh-CN" baseline="30000" smtClean="0">
                  <a:latin typeface="Cambria"/>
                </a:rPr>
                <a:t>1</a:t>
              </a:r>
              <a:r>
                <a:rPr lang="en-US" altLang="zh-CN" baseline="-25000" smtClean="0">
                  <a:latin typeface="Cambria"/>
                </a:rPr>
                <a:t>1</a:t>
              </a:r>
              <a:r>
                <a:rPr lang="en-US" altLang="zh-CN" smtClean="0">
                  <a:latin typeface="Cambria"/>
                </a:rPr>
                <a:t>⊕k</a:t>
              </a:r>
              <a:r>
                <a:rPr lang="en-US" altLang="zh-CN" baseline="30000" smtClean="0">
                  <a:latin typeface="Cambria"/>
                </a:rPr>
                <a:t>2</a:t>
              </a:r>
              <a:r>
                <a:rPr lang="en-US" altLang="zh-CN" baseline="-25000" smtClean="0">
                  <a:latin typeface="Cambria"/>
                </a:rPr>
                <a:t>13</a:t>
              </a:r>
              <a:r>
                <a:rPr lang="en-US" altLang="zh-CN" smtClean="0">
                  <a:latin typeface="Cambria"/>
                </a:rPr>
                <a:t>⊕k</a:t>
              </a:r>
              <a:r>
                <a:rPr lang="en-US" altLang="zh-CN" baseline="30000" smtClean="0">
                  <a:latin typeface="Cambria"/>
                </a:rPr>
                <a:t>3</a:t>
              </a:r>
              <a:r>
                <a:rPr lang="en-US" altLang="zh-CN" baseline="-25000" smtClean="0">
                  <a:latin typeface="Cambria"/>
                </a:rPr>
                <a:t>16</a:t>
              </a:r>
              <a:endParaRPr lang="zh-CN" altLang="en-US" baseline="-25000"/>
            </a:p>
          </p:txBody>
        </p:sp>
        <p:cxnSp>
          <p:nvCxnSpPr>
            <p:cNvPr id="417" name="直接箭头连接符 416"/>
            <p:cNvCxnSpPr/>
            <p:nvPr/>
          </p:nvCxnSpPr>
          <p:spPr>
            <a:xfrm>
              <a:off x="3779912" y="4452352"/>
              <a:ext cx="4536504"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72" name="组合 426"/>
          <p:cNvGrpSpPr/>
          <p:nvPr/>
        </p:nvGrpSpPr>
        <p:grpSpPr>
          <a:xfrm>
            <a:off x="323528" y="5330408"/>
            <a:ext cx="6912768" cy="369332"/>
            <a:chOff x="323528" y="5437748"/>
            <a:chExt cx="6912768" cy="369332"/>
          </a:xfrm>
        </p:grpSpPr>
        <p:sp>
          <p:nvSpPr>
            <p:cNvPr id="418" name="TextBox 417"/>
            <p:cNvSpPr txBox="1"/>
            <p:nvPr/>
          </p:nvSpPr>
          <p:spPr>
            <a:xfrm>
              <a:off x="323528" y="5437748"/>
              <a:ext cx="3456384" cy="369332"/>
            </a:xfrm>
            <a:prstGeom prst="rect">
              <a:avLst/>
            </a:prstGeom>
            <a:noFill/>
          </p:spPr>
          <p:txBody>
            <a:bodyPr wrap="square" rtlCol="0">
              <a:spAutoFit/>
            </a:bodyPr>
            <a:lstStyle/>
            <a:p>
              <a:pPr algn="r"/>
              <a:r>
                <a:rPr lang="en-US" altLang="zh-CN" smtClean="0"/>
                <a:t>x</a:t>
              </a:r>
              <a:r>
                <a:rPr lang="en-US" altLang="zh-CN" baseline="-25000" smtClean="0"/>
                <a:t>1</a:t>
              </a:r>
              <a:r>
                <a:rPr lang="en-US" altLang="zh-CN" smtClean="0">
                  <a:latin typeface="Cambria"/>
                </a:rPr>
                <a:t>⊕k</a:t>
              </a:r>
              <a:r>
                <a:rPr lang="en-US" altLang="zh-CN" baseline="30000" smtClean="0">
                  <a:latin typeface="Cambria"/>
                </a:rPr>
                <a:t>1</a:t>
              </a:r>
              <a:r>
                <a:rPr lang="en-US" altLang="zh-CN" baseline="-25000" smtClean="0">
                  <a:latin typeface="Cambria"/>
                </a:rPr>
                <a:t>1</a:t>
              </a:r>
              <a:r>
                <a:rPr lang="en-US" altLang="zh-CN" smtClean="0">
                  <a:latin typeface="Cambria"/>
                </a:rPr>
                <a:t>⊕k</a:t>
              </a:r>
              <a:r>
                <a:rPr lang="en-US" altLang="zh-CN" baseline="30000" smtClean="0">
                  <a:latin typeface="Cambria"/>
                </a:rPr>
                <a:t>2</a:t>
              </a:r>
              <a:r>
                <a:rPr lang="en-US" altLang="zh-CN" baseline="-25000" smtClean="0">
                  <a:latin typeface="Cambria"/>
                </a:rPr>
                <a:t>13</a:t>
              </a:r>
              <a:r>
                <a:rPr lang="en-US" altLang="zh-CN" smtClean="0">
                  <a:latin typeface="Cambria"/>
                </a:rPr>
                <a:t>⊕k</a:t>
              </a:r>
              <a:r>
                <a:rPr lang="en-US" altLang="zh-CN" baseline="30000" smtClean="0">
                  <a:latin typeface="Cambria"/>
                </a:rPr>
                <a:t>3</a:t>
              </a:r>
              <a:r>
                <a:rPr lang="en-US" altLang="zh-CN" baseline="-25000" smtClean="0">
                  <a:latin typeface="Cambria"/>
                </a:rPr>
                <a:t>16</a:t>
              </a:r>
              <a:r>
                <a:rPr lang="en-US" altLang="zh-CN" smtClean="0">
                  <a:latin typeface="Cambria"/>
                </a:rPr>
                <a:t>⊕k</a:t>
              </a:r>
              <a:r>
                <a:rPr lang="en-US" altLang="zh-CN" baseline="30000" smtClean="0">
                  <a:latin typeface="Cambria"/>
                </a:rPr>
                <a:t>4</a:t>
              </a:r>
              <a:r>
                <a:rPr lang="en-US" altLang="zh-CN" baseline="-25000" smtClean="0">
                  <a:latin typeface="Cambria"/>
                </a:rPr>
                <a:t>12</a:t>
              </a:r>
              <a:endParaRPr lang="zh-CN" altLang="en-US" baseline="-25000"/>
            </a:p>
          </p:txBody>
        </p:sp>
        <p:cxnSp>
          <p:nvCxnSpPr>
            <p:cNvPr id="424" name="直接箭头连接符 423"/>
            <p:cNvCxnSpPr/>
            <p:nvPr/>
          </p:nvCxnSpPr>
          <p:spPr>
            <a:xfrm>
              <a:off x="3779912" y="5634960"/>
              <a:ext cx="3456384"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线性密码分析</a:t>
            </a:r>
            <a:endParaRPr lang="zh-CN" altLang="en-US"/>
          </a:p>
        </p:txBody>
      </p:sp>
      <p:grpSp>
        <p:nvGrpSpPr>
          <p:cNvPr id="3" name="组合 390"/>
          <p:cNvGrpSpPr/>
          <p:nvPr/>
        </p:nvGrpSpPr>
        <p:grpSpPr>
          <a:xfrm>
            <a:off x="4283968" y="1124744"/>
            <a:ext cx="4752528" cy="5625916"/>
            <a:chOff x="2627784" y="1232084"/>
            <a:chExt cx="4752528" cy="5625916"/>
          </a:xfrm>
        </p:grpSpPr>
        <p:grpSp>
          <p:nvGrpSpPr>
            <p:cNvPr id="4" name="组合 363"/>
            <p:cNvGrpSpPr/>
            <p:nvPr/>
          </p:nvGrpSpPr>
          <p:grpSpPr>
            <a:xfrm>
              <a:off x="2627784" y="1232084"/>
              <a:ext cx="4752528" cy="5625916"/>
              <a:chOff x="4139952" y="1124744"/>
              <a:chExt cx="4752528" cy="5625916"/>
            </a:xfrm>
          </p:grpSpPr>
          <p:grpSp>
            <p:nvGrpSpPr>
              <p:cNvPr id="5" name="组合 3"/>
              <p:cNvGrpSpPr/>
              <p:nvPr/>
            </p:nvGrpSpPr>
            <p:grpSpPr>
              <a:xfrm>
                <a:off x="4139952" y="1484784"/>
                <a:ext cx="4186010" cy="4991835"/>
                <a:chOff x="4580384" y="845096"/>
                <a:chExt cx="4186010" cy="4991835"/>
              </a:xfrm>
            </p:grpSpPr>
            <p:grpSp>
              <p:nvGrpSpPr>
                <p:cNvPr id="20" name="组合 233"/>
                <p:cNvGrpSpPr/>
                <p:nvPr/>
              </p:nvGrpSpPr>
              <p:grpSpPr>
                <a:xfrm>
                  <a:off x="4585447" y="2453287"/>
                  <a:ext cx="4176464" cy="1164843"/>
                  <a:chOff x="4585447" y="3533407"/>
                  <a:chExt cx="4176464" cy="1164843"/>
                </a:xfrm>
              </p:grpSpPr>
              <p:grpSp>
                <p:nvGrpSpPr>
                  <p:cNvPr id="21" name="组合 30"/>
                  <p:cNvGrpSpPr/>
                  <p:nvPr/>
                </p:nvGrpSpPr>
                <p:grpSpPr>
                  <a:xfrm>
                    <a:off x="4742910" y="4368770"/>
                    <a:ext cx="3872390" cy="52947"/>
                    <a:chOff x="2211778" y="3573016"/>
                    <a:chExt cx="3872390" cy="216024"/>
                  </a:xfrm>
                </p:grpSpPr>
                <p:grpSp>
                  <p:nvGrpSpPr>
                    <p:cNvPr id="22" name="组合 12"/>
                    <p:cNvGrpSpPr/>
                    <p:nvPr/>
                  </p:nvGrpSpPr>
                  <p:grpSpPr>
                    <a:xfrm>
                      <a:off x="3307940" y="3573016"/>
                      <a:ext cx="615988" cy="216024"/>
                      <a:chOff x="2211778" y="3573016"/>
                      <a:chExt cx="615988" cy="216024"/>
                    </a:xfrm>
                  </p:grpSpPr>
                  <p:cxnSp>
                    <p:nvCxnSpPr>
                      <p:cNvPr id="36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组合 13"/>
                    <p:cNvGrpSpPr/>
                    <p:nvPr/>
                  </p:nvGrpSpPr>
                  <p:grpSpPr>
                    <a:xfrm>
                      <a:off x="4388060" y="3573016"/>
                      <a:ext cx="615988" cy="216024"/>
                      <a:chOff x="2211778" y="3573016"/>
                      <a:chExt cx="615988" cy="216024"/>
                    </a:xfrm>
                  </p:grpSpPr>
                  <p:cxnSp>
                    <p:nvCxnSpPr>
                      <p:cNvPr id="357" name="直接连接符 4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直接连接符 4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直接连接符 4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组合 18"/>
                    <p:cNvGrpSpPr/>
                    <p:nvPr/>
                  </p:nvGrpSpPr>
                  <p:grpSpPr>
                    <a:xfrm>
                      <a:off x="5468180" y="3573016"/>
                      <a:ext cx="615988" cy="216024"/>
                      <a:chOff x="2211778" y="3573016"/>
                      <a:chExt cx="615988" cy="216024"/>
                    </a:xfrm>
                  </p:grpSpPr>
                  <p:cxnSp>
                    <p:nvCxnSpPr>
                      <p:cNvPr id="353" name="直接连接符 39"/>
                      <p:cNvCxnSpPr/>
                      <p:nvPr/>
                    </p:nvCxnSpPr>
                    <p:spPr>
                      <a:xfrm>
                        <a:off x="2411760"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4" name="直接连接符 40"/>
                      <p:cNvCxnSpPr/>
                      <p:nvPr/>
                    </p:nvCxnSpPr>
                    <p:spPr>
                      <a:xfrm>
                        <a:off x="2627784" y="3573016"/>
                        <a:ext cx="0" cy="216024"/>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5" name="直接连接符 41"/>
                      <p:cNvCxnSpPr/>
                      <p:nvPr/>
                    </p:nvCxnSpPr>
                    <p:spPr>
                      <a:xfrm>
                        <a:off x="2827766"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6" name="直接连接符 42"/>
                      <p:cNvCxnSpPr/>
                      <p:nvPr/>
                    </p:nvCxnSpPr>
                    <p:spPr>
                      <a:xfrm>
                        <a:off x="2211778"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30" name="组合 23"/>
                    <p:cNvGrpSpPr/>
                    <p:nvPr/>
                  </p:nvGrpSpPr>
                  <p:grpSpPr>
                    <a:xfrm>
                      <a:off x="2211778" y="3573016"/>
                      <a:ext cx="615988" cy="216024"/>
                      <a:chOff x="2211778" y="3573016"/>
                      <a:chExt cx="615988" cy="216024"/>
                    </a:xfrm>
                  </p:grpSpPr>
                  <p:cxnSp>
                    <p:nvCxnSpPr>
                      <p:cNvPr id="349" name="直接连接符 35"/>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直接连接符 3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直接连接符 3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直接连接符 3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2" name="矩形 281"/>
                  <p:cNvSpPr/>
                  <p:nvPr/>
                </p:nvSpPr>
                <p:spPr>
                  <a:xfrm>
                    <a:off x="566556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矩形 282"/>
                  <p:cNvSpPr/>
                  <p:nvPr/>
                </p:nvSpPr>
                <p:spPr>
                  <a:xfrm>
                    <a:off x="674568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矩形 53"/>
                  <p:cNvSpPr/>
                  <p:nvPr/>
                </p:nvSpPr>
                <p:spPr>
                  <a:xfrm>
                    <a:off x="782580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矩形 54"/>
                  <p:cNvSpPr/>
                  <p:nvPr/>
                </p:nvSpPr>
                <p:spPr>
                  <a:xfrm>
                    <a:off x="458544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86" name="矩形 55"/>
                  <p:cNvSpPr/>
                  <p:nvPr/>
                </p:nvSpPr>
                <p:spPr>
                  <a:xfrm>
                    <a:off x="4585447" y="4433513"/>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3</a:t>
                    </a:r>
                    <a:r>
                      <a:rPr lang="zh-CN" altLang="en-US" smtClean="0">
                        <a:solidFill>
                          <a:schemeClr val="tx1"/>
                        </a:solidFill>
                      </a:rPr>
                      <a:t>异或</a:t>
                    </a:r>
                  </a:p>
                </p:txBody>
              </p:sp>
              <p:grpSp>
                <p:nvGrpSpPr>
                  <p:cNvPr id="31" name="组合 56"/>
                  <p:cNvGrpSpPr/>
                  <p:nvPr/>
                </p:nvGrpSpPr>
                <p:grpSpPr>
                  <a:xfrm>
                    <a:off x="4742910" y="3986342"/>
                    <a:ext cx="3872390" cy="52947"/>
                    <a:chOff x="2211778" y="3573016"/>
                    <a:chExt cx="3872390" cy="216024"/>
                  </a:xfrm>
                </p:grpSpPr>
                <p:grpSp>
                  <p:nvGrpSpPr>
                    <p:cNvPr id="32" name="组合 12"/>
                    <p:cNvGrpSpPr/>
                    <p:nvPr/>
                  </p:nvGrpSpPr>
                  <p:grpSpPr>
                    <a:xfrm>
                      <a:off x="3307940" y="3573016"/>
                      <a:ext cx="615988" cy="216024"/>
                      <a:chOff x="2211778" y="3573016"/>
                      <a:chExt cx="615988" cy="216024"/>
                    </a:xfrm>
                  </p:grpSpPr>
                  <p:cxnSp>
                    <p:nvCxnSpPr>
                      <p:cNvPr id="34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2" name="直接连接符 32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27"/>
                      <p:cNvCxnSpPr/>
                      <p:nvPr/>
                    </p:nvCxnSpPr>
                    <p:spPr>
                      <a:xfrm>
                        <a:off x="2827766"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4" name="直接连接符 328"/>
                      <p:cNvCxnSpPr/>
                      <p:nvPr/>
                    </p:nvCxnSpPr>
                    <p:spPr>
                      <a:xfrm>
                        <a:off x="2211778" y="3573016"/>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组合 13"/>
                    <p:cNvGrpSpPr/>
                    <p:nvPr/>
                  </p:nvGrpSpPr>
                  <p:grpSpPr>
                    <a:xfrm>
                      <a:off x="4388060" y="3573016"/>
                      <a:ext cx="615988" cy="216024"/>
                      <a:chOff x="2211778" y="3573016"/>
                      <a:chExt cx="615988" cy="216024"/>
                    </a:xfrm>
                  </p:grpSpPr>
                  <p:cxnSp>
                    <p:nvCxnSpPr>
                      <p:cNvPr id="337" name="直接连接符 321"/>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接连接符 32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直接连接符 323"/>
                      <p:cNvCxnSpPr/>
                      <p:nvPr/>
                    </p:nvCxnSpPr>
                    <p:spPr>
                      <a:xfrm>
                        <a:off x="2827766" y="3573016"/>
                        <a:ext cx="0" cy="216024"/>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2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组合 18"/>
                    <p:cNvGrpSpPr/>
                    <p:nvPr/>
                  </p:nvGrpSpPr>
                  <p:grpSpPr>
                    <a:xfrm>
                      <a:off x="5468180" y="3573016"/>
                      <a:ext cx="615988" cy="216024"/>
                      <a:chOff x="2211778" y="3573016"/>
                      <a:chExt cx="615988" cy="216024"/>
                    </a:xfrm>
                  </p:grpSpPr>
                  <p:cxnSp>
                    <p:nvCxnSpPr>
                      <p:cNvPr id="333" name="直接连接符 33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直接连接符 33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直接连接符 319"/>
                      <p:cNvCxnSpPr/>
                      <p:nvPr/>
                    </p:nvCxnSpPr>
                    <p:spPr>
                      <a:xfrm>
                        <a:off x="2827766"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6" name="直接连接符 32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 name="组合 23"/>
                    <p:cNvGrpSpPr/>
                    <p:nvPr/>
                  </p:nvGrpSpPr>
                  <p:grpSpPr>
                    <a:xfrm>
                      <a:off x="2211778" y="3573016"/>
                      <a:ext cx="615988" cy="216024"/>
                      <a:chOff x="2211778" y="3573016"/>
                      <a:chExt cx="615988" cy="216024"/>
                    </a:xfrm>
                  </p:grpSpPr>
                  <p:cxnSp>
                    <p:nvCxnSpPr>
                      <p:cNvPr id="329" name="直接连接符 32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直接连接符 330"/>
                      <p:cNvCxnSpPr/>
                      <p:nvPr/>
                    </p:nvCxnSpPr>
                    <p:spPr>
                      <a:xfrm>
                        <a:off x="2827766"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32" name="直接连接符 33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2" name="组合 77"/>
                  <p:cNvGrpSpPr/>
                  <p:nvPr/>
                </p:nvGrpSpPr>
                <p:grpSpPr>
                  <a:xfrm>
                    <a:off x="4745505" y="3533407"/>
                    <a:ext cx="3872390" cy="158842"/>
                    <a:chOff x="2211778" y="3573016"/>
                    <a:chExt cx="3872390" cy="216024"/>
                  </a:xfrm>
                </p:grpSpPr>
                <p:grpSp>
                  <p:nvGrpSpPr>
                    <p:cNvPr id="53" name="组合 12"/>
                    <p:cNvGrpSpPr/>
                    <p:nvPr/>
                  </p:nvGrpSpPr>
                  <p:grpSpPr>
                    <a:xfrm>
                      <a:off x="3307940" y="3573016"/>
                      <a:ext cx="615988" cy="216024"/>
                      <a:chOff x="2211778" y="3573016"/>
                      <a:chExt cx="615988" cy="216024"/>
                    </a:xfrm>
                  </p:grpSpPr>
                  <p:cxnSp>
                    <p:nvCxnSpPr>
                      <p:cNvPr id="32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直接连接符 32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直接连接符 97"/>
                      <p:cNvCxnSpPr/>
                      <p:nvPr/>
                    </p:nvCxnSpPr>
                    <p:spPr>
                      <a:xfrm>
                        <a:off x="2211778"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54" name="组合 13"/>
                    <p:cNvGrpSpPr/>
                    <p:nvPr/>
                  </p:nvGrpSpPr>
                  <p:grpSpPr>
                    <a:xfrm>
                      <a:off x="4388060" y="3573016"/>
                      <a:ext cx="615988" cy="216024"/>
                      <a:chOff x="2211778" y="3573016"/>
                      <a:chExt cx="615988" cy="216024"/>
                    </a:xfrm>
                  </p:grpSpPr>
                  <p:cxnSp>
                    <p:nvCxnSpPr>
                      <p:cNvPr id="317" name="直接连接符 31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直接连接符 30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直接连接符 30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直接连接符 304"/>
                      <p:cNvCxnSpPr/>
                      <p:nvPr/>
                    </p:nvCxnSpPr>
                    <p:spPr>
                      <a:xfrm>
                        <a:off x="2211778" y="3573016"/>
                        <a:ext cx="0" cy="216024"/>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1" name="组合 18"/>
                    <p:cNvGrpSpPr/>
                    <p:nvPr/>
                  </p:nvGrpSpPr>
                  <p:grpSpPr>
                    <a:xfrm>
                      <a:off x="5468180" y="3573016"/>
                      <a:ext cx="615988" cy="216024"/>
                      <a:chOff x="2211778" y="3573016"/>
                      <a:chExt cx="615988" cy="216024"/>
                    </a:xfrm>
                  </p:grpSpPr>
                  <p:cxnSp>
                    <p:nvCxnSpPr>
                      <p:cNvPr id="313" name="直接连接符 31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直接连接符 31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a:off x="2211778"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组合 23"/>
                    <p:cNvGrpSpPr/>
                    <p:nvPr/>
                  </p:nvGrpSpPr>
                  <p:grpSpPr>
                    <a:xfrm>
                      <a:off x="2211778" y="3573016"/>
                      <a:ext cx="615988" cy="216024"/>
                      <a:chOff x="2211778" y="3573016"/>
                      <a:chExt cx="615988" cy="216024"/>
                    </a:xfrm>
                  </p:grpSpPr>
                  <p:cxnSp>
                    <p:nvCxnSpPr>
                      <p:cNvPr id="309" name="直接连接符 30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直接连接符 311"/>
                      <p:cNvCxnSpPr/>
                      <p:nvPr/>
                    </p:nvCxnSpPr>
                    <p:spPr>
                      <a:xfrm>
                        <a:off x="2211778"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cxnSp>
                <p:nvCxnSpPr>
                  <p:cNvPr id="289" name="直接连接符 288"/>
                  <p:cNvCxnSpPr/>
                  <p:nvPr/>
                </p:nvCxnSpPr>
                <p:spPr>
                  <a:xfrm>
                    <a:off x="4742910" y="4009934"/>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a:off x="4948602" y="4039290"/>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a:off x="5161309" y="4046238"/>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a:off x="5357621" y="4038640"/>
                    <a:ext cx="2639878" cy="32288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3" name="直接连接符 120"/>
                  <p:cNvCxnSpPr/>
                  <p:nvPr/>
                </p:nvCxnSpPr>
                <p:spPr>
                  <a:xfrm>
                    <a:off x="8615768" y="4031043"/>
                    <a:ext cx="1" cy="33427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4" name="直接连接符 278"/>
                  <p:cNvCxnSpPr/>
                  <p:nvPr/>
                </p:nvCxnSpPr>
                <p:spPr>
                  <a:xfrm flipH="1">
                    <a:off x="7537716" y="4042439"/>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flipH="1">
                    <a:off x="6452834" y="4046238"/>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flipH="1">
                    <a:off x="5357621" y="4038640"/>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flipH="1">
                    <a:off x="4944333" y="4038640"/>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a:off x="6039546" y="4038640"/>
                    <a:ext cx="0"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a:off x="6251356" y="4038640"/>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直接连接符 284"/>
                  <p:cNvCxnSpPr/>
                  <p:nvPr/>
                </p:nvCxnSpPr>
                <p:spPr>
                  <a:xfrm>
                    <a:off x="6447668" y="4038640"/>
                    <a:ext cx="1751309" cy="33427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1" name="直接连接符 138"/>
                  <p:cNvCxnSpPr/>
                  <p:nvPr/>
                </p:nvCxnSpPr>
                <p:spPr>
                  <a:xfrm flipH="1">
                    <a:off x="5156143" y="4038640"/>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直接连接符 140"/>
                  <p:cNvCxnSpPr/>
                  <p:nvPr/>
                </p:nvCxnSpPr>
                <p:spPr>
                  <a:xfrm flipH="1">
                    <a:off x="6256522" y="4038640"/>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a:off x="7336238" y="4038640"/>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nvCxnSpPr>
                <p:spPr>
                  <a:xfrm>
                    <a:off x="7537716" y="4038640"/>
                    <a:ext cx="878237" cy="326682"/>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3" name="组合 232"/>
                <p:cNvGrpSpPr/>
                <p:nvPr/>
              </p:nvGrpSpPr>
              <p:grpSpPr>
                <a:xfrm>
                  <a:off x="4580384" y="845096"/>
                  <a:ext cx="4176464" cy="1600218"/>
                  <a:chOff x="4580384" y="1925216"/>
                  <a:chExt cx="4176464" cy="1600218"/>
                </a:xfrm>
              </p:grpSpPr>
              <p:grpSp>
                <p:nvGrpSpPr>
                  <p:cNvPr id="74" name="组合 28"/>
                  <p:cNvGrpSpPr/>
                  <p:nvPr/>
                </p:nvGrpSpPr>
                <p:grpSpPr>
                  <a:xfrm>
                    <a:off x="4740442" y="1925216"/>
                    <a:ext cx="3872390" cy="158842"/>
                    <a:chOff x="2211778" y="3573016"/>
                    <a:chExt cx="3872390" cy="216024"/>
                  </a:xfrm>
                </p:grpSpPr>
                <p:grpSp>
                  <p:nvGrpSpPr>
                    <p:cNvPr id="91" name="组合 12"/>
                    <p:cNvGrpSpPr/>
                    <p:nvPr/>
                  </p:nvGrpSpPr>
                  <p:grpSpPr>
                    <a:xfrm>
                      <a:off x="3307940" y="3573016"/>
                      <a:ext cx="615988" cy="216024"/>
                      <a:chOff x="2211778" y="3573016"/>
                      <a:chExt cx="615988" cy="216024"/>
                    </a:xfrm>
                  </p:grpSpPr>
                  <p:cxnSp>
                    <p:nvCxnSpPr>
                      <p:cNvPr id="27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组合 13"/>
                    <p:cNvGrpSpPr/>
                    <p:nvPr/>
                  </p:nvGrpSpPr>
                  <p:grpSpPr>
                    <a:xfrm>
                      <a:off x="4388060" y="3573016"/>
                      <a:ext cx="615988" cy="216024"/>
                      <a:chOff x="2211778" y="3573016"/>
                      <a:chExt cx="615988" cy="216024"/>
                    </a:xfrm>
                  </p:grpSpPr>
                  <p:cxnSp>
                    <p:nvCxnSpPr>
                      <p:cNvPr id="273" name="直接连接符 22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直接连接符 22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接连接符 22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接连接符 2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组合 18"/>
                    <p:cNvGrpSpPr/>
                    <p:nvPr/>
                  </p:nvGrpSpPr>
                  <p:grpSpPr>
                    <a:xfrm>
                      <a:off x="5468180" y="3573016"/>
                      <a:ext cx="615988" cy="216024"/>
                      <a:chOff x="2211778" y="3573016"/>
                      <a:chExt cx="615988" cy="216024"/>
                    </a:xfrm>
                  </p:grpSpPr>
                  <p:cxnSp>
                    <p:nvCxnSpPr>
                      <p:cNvPr id="269" name="直接连接符 26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5" name="组合 23"/>
                    <p:cNvGrpSpPr/>
                    <p:nvPr/>
                  </p:nvGrpSpPr>
                  <p:grpSpPr>
                    <a:xfrm>
                      <a:off x="2211778" y="3573016"/>
                      <a:ext cx="615988" cy="216024"/>
                      <a:chOff x="2211778" y="3573016"/>
                      <a:chExt cx="615988" cy="216024"/>
                    </a:xfrm>
                  </p:grpSpPr>
                  <p:cxnSp>
                    <p:nvCxnSpPr>
                      <p:cNvPr id="265" name="直接连接符 264"/>
                      <p:cNvCxnSpPr/>
                      <p:nvPr/>
                    </p:nvCxnSpPr>
                    <p:spPr>
                      <a:xfrm>
                        <a:off x="2411760"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2627784"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2827766" y="3573016"/>
                        <a:ext cx="0" cy="216024"/>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2211778" y="3573016"/>
                        <a:ext cx="0" cy="216024"/>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grpSp>
              </p:grpSp>
              <p:sp>
                <p:nvSpPr>
                  <p:cNvPr id="176" name="矩形 175"/>
                  <p:cNvSpPr/>
                  <p:nvPr/>
                </p:nvSpPr>
                <p:spPr>
                  <a:xfrm>
                    <a:off x="4580384" y="2095854"/>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1</a:t>
                    </a:r>
                    <a:r>
                      <a:rPr lang="zh-CN" altLang="en-US" smtClean="0">
                        <a:solidFill>
                          <a:schemeClr val="tx1"/>
                        </a:solidFill>
                      </a:rPr>
                      <a:t>异或</a:t>
                    </a:r>
                    <a:endParaRPr lang="zh-CN" altLang="en-US">
                      <a:solidFill>
                        <a:schemeClr val="tx1"/>
                      </a:solidFill>
                    </a:endParaRPr>
                  </a:p>
                </p:txBody>
              </p:sp>
              <p:grpSp>
                <p:nvGrpSpPr>
                  <p:cNvPr id="116" name="组合 30"/>
                  <p:cNvGrpSpPr/>
                  <p:nvPr/>
                </p:nvGrpSpPr>
                <p:grpSpPr>
                  <a:xfrm>
                    <a:off x="4751294" y="3195954"/>
                    <a:ext cx="3872390" cy="52947"/>
                    <a:chOff x="2211778" y="3573016"/>
                    <a:chExt cx="3872390" cy="216024"/>
                  </a:xfrm>
                </p:grpSpPr>
                <p:grpSp>
                  <p:nvGrpSpPr>
                    <p:cNvPr id="117" name="组合 12"/>
                    <p:cNvGrpSpPr/>
                    <p:nvPr/>
                  </p:nvGrpSpPr>
                  <p:grpSpPr>
                    <a:xfrm>
                      <a:off x="3307940" y="3573016"/>
                      <a:ext cx="615988" cy="216024"/>
                      <a:chOff x="2211778" y="3573016"/>
                      <a:chExt cx="615988" cy="216024"/>
                    </a:xfrm>
                  </p:grpSpPr>
                  <p:cxnSp>
                    <p:nvCxnSpPr>
                      <p:cNvPr id="25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直接连接符 50"/>
                      <p:cNvCxnSpPr/>
                      <p:nvPr/>
                    </p:nvCxnSpPr>
                    <p:spPr>
                      <a:xfrm>
                        <a:off x="2211778"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18" name="组合 13"/>
                    <p:cNvGrpSpPr/>
                    <p:nvPr/>
                  </p:nvGrpSpPr>
                  <p:grpSpPr>
                    <a:xfrm>
                      <a:off x="4388060" y="3573016"/>
                      <a:ext cx="615988" cy="216024"/>
                      <a:chOff x="2211778" y="3573016"/>
                      <a:chExt cx="615988" cy="216024"/>
                    </a:xfrm>
                  </p:grpSpPr>
                  <p:cxnSp>
                    <p:nvCxnSpPr>
                      <p:cNvPr id="253" name="直接连接符 20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直接连接符 20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直接连接符 20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06"/>
                      <p:cNvCxnSpPr/>
                      <p:nvPr/>
                    </p:nvCxnSpPr>
                    <p:spPr>
                      <a:xfrm>
                        <a:off x="2211778" y="3573016"/>
                        <a:ext cx="0" cy="216024"/>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5" name="组合 18"/>
                    <p:cNvGrpSpPr/>
                    <p:nvPr/>
                  </p:nvGrpSpPr>
                  <p:grpSpPr>
                    <a:xfrm>
                      <a:off x="5468180" y="3573016"/>
                      <a:ext cx="615988" cy="216024"/>
                      <a:chOff x="2211778" y="3573016"/>
                      <a:chExt cx="615988" cy="216024"/>
                    </a:xfrm>
                  </p:grpSpPr>
                  <p:cxnSp>
                    <p:nvCxnSpPr>
                      <p:cNvPr id="249" name="直接连接符 24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2211778"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6" name="组合 23"/>
                    <p:cNvGrpSpPr/>
                    <p:nvPr/>
                  </p:nvGrpSpPr>
                  <p:grpSpPr>
                    <a:xfrm>
                      <a:off x="2211778" y="3573016"/>
                      <a:ext cx="615988" cy="216024"/>
                      <a:chOff x="2211778" y="3573016"/>
                      <a:chExt cx="615988" cy="216024"/>
                    </a:xfrm>
                  </p:grpSpPr>
                  <p:cxnSp>
                    <p:nvCxnSpPr>
                      <p:cNvPr id="245" name="直接连接符 24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78" name="矩形 177"/>
                  <p:cNvSpPr/>
                  <p:nvPr/>
                </p:nvSpPr>
                <p:spPr>
                  <a:xfrm>
                    <a:off x="566050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79" name="矩形 117"/>
                  <p:cNvSpPr/>
                  <p:nvPr/>
                </p:nvSpPr>
                <p:spPr>
                  <a:xfrm>
                    <a:off x="674062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80" name="矩形 118"/>
                  <p:cNvSpPr/>
                  <p:nvPr/>
                </p:nvSpPr>
                <p:spPr>
                  <a:xfrm>
                    <a:off x="782074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81" name="矩形 119"/>
                  <p:cNvSpPr/>
                  <p:nvPr/>
                </p:nvSpPr>
                <p:spPr>
                  <a:xfrm>
                    <a:off x="458038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82" name="矩形 181"/>
                  <p:cNvSpPr/>
                  <p:nvPr/>
                </p:nvSpPr>
                <p:spPr>
                  <a:xfrm>
                    <a:off x="4580384" y="3260697"/>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2</a:t>
                    </a:r>
                    <a:r>
                      <a:rPr lang="zh-CN" altLang="en-US" smtClean="0">
                        <a:solidFill>
                          <a:schemeClr val="tx1"/>
                        </a:solidFill>
                      </a:rPr>
                      <a:t>异或</a:t>
                    </a:r>
                  </a:p>
                </p:txBody>
              </p:sp>
              <p:grpSp>
                <p:nvGrpSpPr>
                  <p:cNvPr id="137" name="组合 56"/>
                  <p:cNvGrpSpPr/>
                  <p:nvPr/>
                </p:nvGrpSpPr>
                <p:grpSpPr>
                  <a:xfrm>
                    <a:off x="4751294" y="2813526"/>
                    <a:ext cx="3872390" cy="52947"/>
                    <a:chOff x="2211778" y="3573016"/>
                    <a:chExt cx="3872390" cy="216024"/>
                  </a:xfrm>
                </p:grpSpPr>
                <p:grpSp>
                  <p:nvGrpSpPr>
                    <p:cNvPr id="138" name="组合 12"/>
                    <p:cNvGrpSpPr/>
                    <p:nvPr/>
                  </p:nvGrpSpPr>
                  <p:grpSpPr>
                    <a:xfrm>
                      <a:off x="3307940" y="3573016"/>
                      <a:ext cx="615988" cy="216024"/>
                      <a:chOff x="2211778" y="3573016"/>
                      <a:chExt cx="615988" cy="216024"/>
                    </a:xfrm>
                  </p:grpSpPr>
                  <p:cxnSp>
                    <p:nvCxnSpPr>
                      <p:cNvPr id="23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5" name="组合 13"/>
                    <p:cNvGrpSpPr/>
                    <p:nvPr/>
                  </p:nvGrpSpPr>
                  <p:grpSpPr>
                    <a:xfrm>
                      <a:off x="4388060" y="3573016"/>
                      <a:ext cx="615988" cy="216024"/>
                      <a:chOff x="2211778" y="3573016"/>
                      <a:chExt cx="615988" cy="216024"/>
                    </a:xfrm>
                  </p:grpSpPr>
                  <p:cxnSp>
                    <p:nvCxnSpPr>
                      <p:cNvPr id="233" name="直接连接符 18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直接连接符 18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直接连接符 18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直接连接符 18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组合 18"/>
                    <p:cNvGrpSpPr/>
                    <p:nvPr/>
                  </p:nvGrpSpPr>
                  <p:grpSpPr>
                    <a:xfrm>
                      <a:off x="5468180" y="3573016"/>
                      <a:ext cx="615988" cy="216024"/>
                      <a:chOff x="2211778" y="3573016"/>
                      <a:chExt cx="615988" cy="216024"/>
                    </a:xfrm>
                  </p:grpSpPr>
                  <p:cxnSp>
                    <p:nvCxnSpPr>
                      <p:cNvPr id="229" name="直接连接符 22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7" name="组合 23"/>
                    <p:cNvGrpSpPr/>
                    <p:nvPr/>
                  </p:nvGrpSpPr>
                  <p:grpSpPr>
                    <a:xfrm>
                      <a:off x="2211778" y="3573016"/>
                      <a:ext cx="615988" cy="216024"/>
                      <a:chOff x="2211778" y="3573016"/>
                      <a:chExt cx="615988" cy="216024"/>
                    </a:xfrm>
                  </p:grpSpPr>
                  <p:cxnSp>
                    <p:nvCxnSpPr>
                      <p:cNvPr id="225" name="直接连接符 224"/>
                      <p:cNvCxnSpPr/>
                      <p:nvPr/>
                    </p:nvCxnSpPr>
                    <p:spPr>
                      <a:xfrm>
                        <a:off x="2411760"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2627784" y="3573016"/>
                        <a:ext cx="0" cy="216024"/>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2827766"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2211778"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grpSp>
                <p:nvGrpSpPr>
                  <p:cNvPr id="158" name="组合 77"/>
                  <p:cNvGrpSpPr/>
                  <p:nvPr/>
                </p:nvGrpSpPr>
                <p:grpSpPr>
                  <a:xfrm>
                    <a:off x="4740442" y="2360591"/>
                    <a:ext cx="3872390" cy="158842"/>
                    <a:chOff x="2211778" y="3573016"/>
                    <a:chExt cx="3872390" cy="216024"/>
                  </a:xfrm>
                </p:grpSpPr>
                <p:grpSp>
                  <p:nvGrpSpPr>
                    <p:cNvPr id="175" name="组合 12"/>
                    <p:cNvGrpSpPr/>
                    <p:nvPr/>
                  </p:nvGrpSpPr>
                  <p:grpSpPr>
                    <a:xfrm>
                      <a:off x="3307940" y="3573016"/>
                      <a:ext cx="615988" cy="216024"/>
                      <a:chOff x="2211778" y="3573016"/>
                      <a:chExt cx="615988" cy="216024"/>
                    </a:xfrm>
                  </p:grpSpPr>
                  <p:cxnSp>
                    <p:nvCxnSpPr>
                      <p:cNvPr id="21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7" name="组合 13"/>
                    <p:cNvGrpSpPr/>
                    <p:nvPr/>
                  </p:nvGrpSpPr>
                  <p:grpSpPr>
                    <a:xfrm>
                      <a:off x="4388060" y="3573016"/>
                      <a:ext cx="615988" cy="216024"/>
                      <a:chOff x="2211778" y="3573016"/>
                      <a:chExt cx="615988" cy="216024"/>
                    </a:xfrm>
                  </p:grpSpPr>
                  <p:cxnSp>
                    <p:nvCxnSpPr>
                      <p:cNvPr id="213" name="直接连接符 21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接连接符 19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直接连接符 16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直接连接符 16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3" name="组合 18"/>
                    <p:cNvGrpSpPr/>
                    <p:nvPr/>
                  </p:nvGrpSpPr>
                  <p:grpSpPr>
                    <a:xfrm>
                      <a:off x="5468180" y="3573016"/>
                      <a:ext cx="615988" cy="216024"/>
                      <a:chOff x="2211778" y="3573016"/>
                      <a:chExt cx="615988" cy="216024"/>
                    </a:xfrm>
                  </p:grpSpPr>
                  <p:cxnSp>
                    <p:nvCxnSpPr>
                      <p:cNvPr id="209" name="直接连接符 15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4" name="组合 23"/>
                    <p:cNvGrpSpPr/>
                    <p:nvPr/>
                  </p:nvGrpSpPr>
                  <p:grpSpPr>
                    <a:xfrm>
                      <a:off x="2211778" y="3573016"/>
                      <a:ext cx="615988" cy="216024"/>
                      <a:chOff x="2211778" y="3573016"/>
                      <a:chExt cx="615988" cy="216024"/>
                    </a:xfrm>
                  </p:grpSpPr>
                  <p:cxnSp>
                    <p:nvCxnSpPr>
                      <p:cNvPr id="205" name="直接连接符 204"/>
                      <p:cNvCxnSpPr/>
                      <p:nvPr/>
                    </p:nvCxnSpPr>
                    <p:spPr>
                      <a:xfrm>
                        <a:off x="2411760"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2627784"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7" name="直接连接符 157"/>
                      <p:cNvCxnSpPr/>
                      <p:nvPr/>
                    </p:nvCxnSpPr>
                    <p:spPr>
                      <a:xfrm>
                        <a:off x="2827766" y="3573016"/>
                        <a:ext cx="0" cy="216024"/>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2211778"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185" name="直接连接符 184"/>
                  <p:cNvCxnSpPr/>
                  <p:nvPr/>
                </p:nvCxnSpPr>
                <p:spPr>
                  <a:xfrm>
                    <a:off x="4751294" y="2837118"/>
                    <a:ext cx="0" cy="423579"/>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4956986" y="2866474"/>
                    <a:ext cx="889466" cy="32223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5169693" y="2873422"/>
                    <a:ext cx="1761640" cy="326682"/>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72"/>
                  <p:cNvCxnSpPr/>
                  <p:nvPr/>
                </p:nvCxnSpPr>
                <p:spPr>
                  <a:xfrm>
                    <a:off x="5366005" y="2865824"/>
                    <a:ext cx="2639878" cy="3228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8625815" y="2858227"/>
                    <a:ext cx="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直接连接符 174"/>
                  <p:cNvCxnSpPr/>
                  <p:nvPr/>
                </p:nvCxnSpPr>
                <p:spPr>
                  <a:xfrm flipH="1">
                    <a:off x="7546100" y="2869623"/>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接连接符 137"/>
                  <p:cNvCxnSpPr/>
                  <p:nvPr/>
                </p:nvCxnSpPr>
                <p:spPr>
                  <a:xfrm flipH="1">
                    <a:off x="6461218" y="2873422"/>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直接连接符 139"/>
                  <p:cNvCxnSpPr/>
                  <p:nvPr/>
                </p:nvCxnSpPr>
                <p:spPr>
                  <a:xfrm flipH="1">
                    <a:off x="5366005" y="2865824"/>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H="1">
                    <a:off x="4952717" y="2865824"/>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6047930" y="2865824"/>
                    <a:ext cx="0"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6259740" y="2865824"/>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接连接符 180"/>
                  <p:cNvCxnSpPr/>
                  <p:nvPr/>
                </p:nvCxnSpPr>
                <p:spPr>
                  <a:xfrm>
                    <a:off x="6456052" y="2865824"/>
                    <a:ext cx="1751309"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接连接符 181"/>
                  <p:cNvCxnSpPr/>
                  <p:nvPr/>
                </p:nvCxnSpPr>
                <p:spPr>
                  <a:xfrm flipH="1">
                    <a:off x="5164527" y="2865824"/>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flipH="1">
                    <a:off x="6264906" y="2865824"/>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7344622" y="2865824"/>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7546100" y="2865824"/>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1" name="组合 234"/>
                <p:cNvGrpSpPr/>
                <p:nvPr/>
              </p:nvGrpSpPr>
              <p:grpSpPr>
                <a:xfrm>
                  <a:off x="4589930" y="3632309"/>
                  <a:ext cx="4176464" cy="1164843"/>
                  <a:chOff x="4585447" y="3533407"/>
                  <a:chExt cx="4176464" cy="1164843"/>
                </a:xfrm>
              </p:grpSpPr>
              <p:grpSp>
                <p:nvGrpSpPr>
                  <p:cNvPr id="202" name="组合 30"/>
                  <p:cNvGrpSpPr/>
                  <p:nvPr/>
                </p:nvGrpSpPr>
                <p:grpSpPr>
                  <a:xfrm>
                    <a:off x="4742910" y="4368770"/>
                    <a:ext cx="3872390" cy="52947"/>
                    <a:chOff x="2211778" y="3573016"/>
                    <a:chExt cx="3872390" cy="216024"/>
                  </a:xfrm>
                </p:grpSpPr>
                <p:grpSp>
                  <p:nvGrpSpPr>
                    <p:cNvPr id="203" name="组合 12"/>
                    <p:cNvGrpSpPr/>
                    <p:nvPr/>
                  </p:nvGrpSpPr>
                  <p:grpSpPr>
                    <a:xfrm>
                      <a:off x="3307940" y="3573016"/>
                      <a:ext cx="615988" cy="216024"/>
                      <a:chOff x="2211778" y="3573016"/>
                      <a:chExt cx="615988" cy="216024"/>
                    </a:xfrm>
                  </p:grpSpPr>
                  <p:cxnSp>
                    <p:nvCxnSpPr>
                      <p:cNvPr id="17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49"/>
                      <p:cNvCxnSpPr/>
                      <p:nvPr/>
                    </p:nvCxnSpPr>
                    <p:spPr>
                      <a:xfrm>
                        <a:off x="2827766" y="3573016"/>
                        <a:ext cx="0" cy="216024"/>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4" name="组合 13"/>
                    <p:cNvGrpSpPr/>
                    <p:nvPr/>
                  </p:nvGrpSpPr>
                  <p:grpSpPr>
                    <a:xfrm>
                      <a:off x="4388060" y="3573016"/>
                      <a:ext cx="615988" cy="216024"/>
                      <a:chOff x="2211778" y="3573016"/>
                      <a:chExt cx="615988" cy="216024"/>
                    </a:xfrm>
                  </p:grpSpPr>
                  <p:cxnSp>
                    <p:nvCxnSpPr>
                      <p:cNvPr id="167" name="直接连接符 16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15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接连接符 153"/>
                      <p:cNvCxnSpPr/>
                      <p:nvPr/>
                    </p:nvCxnSpPr>
                    <p:spPr>
                      <a:xfrm>
                        <a:off x="2827766"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1" name="组合 18"/>
                    <p:cNvGrpSpPr/>
                    <p:nvPr/>
                  </p:nvGrpSpPr>
                  <p:grpSpPr>
                    <a:xfrm>
                      <a:off x="5468180" y="3573016"/>
                      <a:ext cx="615988" cy="216024"/>
                      <a:chOff x="2211778" y="3573016"/>
                      <a:chExt cx="615988" cy="216024"/>
                    </a:xfrm>
                  </p:grpSpPr>
                  <p:cxnSp>
                    <p:nvCxnSpPr>
                      <p:cNvPr id="163" name="直接连接符 16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2827766"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2" name="组合 23"/>
                    <p:cNvGrpSpPr/>
                    <p:nvPr/>
                  </p:nvGrpSpPr>
                  <p:grpSpPr>
                    <a:xfrm>
                      <a:off x="2211778" y="3573016"/>
                      <a:ext cx="615988" cy="216024"/>
                      <a:chOff x="2211778" y="3573016"/>
                      <a:chExt cx="615988" cy="216024"/>
                    </a:xfrm>
                  </p:grpSpPr>
                  <p:cxnSp>
                    <p:nvCxnSpPr>
                      <p:cNvPr id="159" name="直接连接符 15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2827766"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2" name="矩形 91"/>
                  <p:cNvSpPr/>
                  <p:nvPr/>
                </p:nvSpPr>
                <p:spPr>
                  <a:xfrm>
                    <a:off x="566556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p:nvSpPr>
                <p:spPr>
                  <a:xfrm>
                    <a:off x="674568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782580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458544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96" name="矩形 95"/>
                  <p:cNvSpPr/>
                  <p:nvPr/>
                </p:nvSpPr>
                <p:spPr>
                  <a:xfrm>
                    <a:off x="4585447" y="4433513"/>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4</a:t>
                    </a:r>
                    <a:r>
                      <a:rPr lang="zh-CN" altLang="en-US" smtClean="0">
                        <a:solidFill>
                          <a:schemeClr val="tx1"/>
                        </a:solidFill>
                      </a:rPr>
                      <a:t>异或</a:t>
                    </a:r>
                  </a:p>
                </p:txBody>
              </p:sp>
              <p:grpSp>
                <p:nvGrpSpPr>
                  <p:cNvPr id="223" name="组合 56"/>
                  <p:cNvGrpSpPr/>
                  <p:nvPr/>
                </p:nvGrpSpPr>
                <p:grpSpPr>
                  <a:xfrm>
                    <a:off x="4742910" y="3986342"/>
                    <a:ext cx="3872390" cy="52947"/>
                    <a:chOff x="2211778" y="3573016"/>
                    <a:chExt cx="3872390" cy="216024"/>
                  </a:xfrm>
                </p:grpSpPr>
                <p:grpSp>
                  <p:nvGrpSpPr>
                    <p:cNvPr id="224" name="组合 12"/>
                    <p:cNvGrpSpPr/>
                    <p:nvPr/>
                  </p:nvGrpSpPr>
                  <p:grpSpPr>
                    <a:xfrm>
                      <a:off x="3307940" y="3573016"/>
                      <a:ext cx="615988" cy="216024"/>
                      <a:chOff x="2211778" y="3573016"/>
                      <a:chExt cx="615988" cy="216024"/>
                    </a:xfrm>
                  </p:grpSpPr>
                  <p:cxnSp>
                    <p:nvCxnSpPr>
                      <p:cNvPr id="15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1" name="组合 13"/>
                    <p:cNvGrpSpPr/>
                    <p:nvPr/>
                  </p:nvGrpSpPr>
                  <p:grpSpPr>
                    <a:xfrm>
                      <a:off x="4388060" y="3573016"/>
                      <a:ext cx="615988" cy="216024"/>
                      <a:chOff x="2211778" y="3573016"/>
                      <a:chExt cx="615988" cy="216024"/>
                    </a:xfrm>
                  </p:grpSpPr>
                  <p:cxnSp>
                    <p:nvCxnSpPr>
                      <p:cNvPr id="147" name="直接连接符 14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连接符 13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3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3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2" name="组合 18"/>
                    <p:cNvGrpSpPr/>
                    <p:nvPr/>
                  </p:nvGrpSpPr>
                  <p:grpSpPr>
                    <a:xfrm>
                      <a:off x="5468180" y="3573016"/>
                      <a:ext cx="615988" cy="216024"/>
                      <a:chOff x="2211778" y="3573016"/>
                      <a:chExt cx="615988" cy="216024"/>
                    </a:xfrm>
                  </p:grpSpPr>
                  <p:cxnSp>
                    <p:nvCxnSpPr>
                      <p:cNvPr id="143" name="直接连接符 142"/>
                      <p:cNvCxnSpPr/>
                      <p:nvPr/>
                    </p:nvCxnSpPr>
                    <p:spPr>
                      <a:xfrm>
                        <a:off x="2411760" y="3573016"/>
                        <a:ext cx="0" cy="216024"/>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2627784"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2827766"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2211778"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43" name="组合 23"/>
                    <p:cNvGrpSpPr/>
                    <p:nvPr/>
                  </p:nvGrpSpPr>
                  <p:grpSpPr>
                    <a:xfrm>
                      <a:off x="2211778" y="3573016"/>
                      <a:ext cx="615988" cy="216024"/>
                      <a:chOff x="2211778" y="3573016"/>
                      <a:chExt cx="615988" cy="216024"/>
                    </a:xfrm>
                  </p:grpSpPr>
                  <p:cxnSp>
                    <p:nvCxnSpPr>
                      <p:cNvPr id="139" name="直接连接符 13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44" name="组合 77"/>
                  <p:cNvGrpSpPr/>
                  <p:nvPr/>
                </p:nvGrpSpPr>
                <p:grpSpPr>
                  <a:xfrm>
                    <a:off x="4745505" y="3533407"/>
                    <a:ext cx="3872390" cy="158842"/>
                    <a:chOff x="2211778" y="3573016"/>
                    <a:chExt cx="3872390" cy="216024"/>
                  </a:xfrm>
                </p:grpSpPr>
                <p:grpSp>
                  <p:nvGrpSpPr>
                    <p:cNvPr id="261" name="组合 12"/>
                    <p:cNvGrpSpPr/>
                    <p:nvPr/>
                  </p:nvGrpSpPr>
                  <p:grpSpPr>
                    <a:xfrm>
                      <a:off x="3307940" y="3573016"/>
                      <a:ext cx="615988" cy="216024"/>
                      <a:chOff x="2211778" y="3573016"/>
                      <a:chExt cx="615988" cy="216024"/>
                    </a:xfrm>
                  </p:grpSpPr>
                  <p:cxnSp>
                    <p:nvCxnSpPr>
                      <p:cNvPr id="13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组合 13"/>
                    <p:cNvGrpSpPr/>
                    <p:nvPr/>
                  </p:nvGrpSpPr>
                  <p:grpSpPr>
                    <a:xfrm>
                      <a:off x="4388060" y="3573016"/>
                      <a:ext cx="615988" cy="216024"/>
                      <a:chOff x="2211778" y="3573016"/>
                      <a:chExt cx="615988" cy="216024"/>
                    </a:xfrm>
                  </p:grpSpPr>
                  <p:cxnSp>
                    <p:nvCxnSpPr>
                      <p:cNvPr id="127" name="直接连接符 12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1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1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1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3" name="组合 18"/>
                    <p:cNvGrpSpPr/>
                    <p:nvPr/>
                  </p:nvGrpSpPr>
                  <p:grpSpPr>
                    <a:xfrm>
                      <a:off x="5468180" y="3573016"/>
                      <a:ext cx="615988" cy="216024"/>
                      <a:chOff x="2211778" y="3573016"/>
                      <a:chExt cx="615988" cy="216024"/>
                    </a:xfrm>
                  </p:grpSpPr>
                  <p:cxnSp>
                    <p:nvCxnSpPr>
                      <p:cNvPr id="123" name="直接连接符 122"/>
                      <p:cNvCxnSpPr/>
                      <p:nvPr/>
                    </p:nvCxnSpPr>
                    <p:spPr>
                      <a:xfrm>
                        <a:off x="2411760"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2627784" y="3573016"/>
                        <a:ext cx="0" cy="216024"/>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2827766"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2211778"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264" name="组合 23"/>
                    <p:cNvGrpSpPr/>
                    <p:nvPr/>
                  </p:nvGrpSpPr>
                  <p:grpSpPr>
                    <a:xfrm>
                      <a:off x="2211778" y="3573016"/>
                      <a:ext cx="615988" cy="216024"/>
                      <a:chOff x="2211778" y="3573016"/>
                      <a:chExt cx="615988" cy="216024"/>
                    </a:xfrm>
                  </p:grpSpPr>
                  <p:cxnSp>
                    <p:nvCxnSpPr>
                      <p:cNvPr id="119" name="直接连接符 11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99" name="直接连接符 98"/>
                  <p:cNvCxnSpPr/>
                  <p:nvPr/>
                </p:nvCxnSpPr>
                <p:spPr>
                  <a:xfrm>
                    <a:off x="4742910" y="4009934"/>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4948602" y="4039290"/>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5161309" y="4046238"/>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5357621" y="4038640"/>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8611680" y="4036794"/>
                    <a:ext cx="1" cy="334279"/>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4" name="直接连接符 88"/>
                  <p:cNvCxnSpPr/>
                  <p:nvPr/>
                </p:nvCxnSpPr>
                <p:spPr>
                  <a:xfrm flipH="1">
                    <a:off x="7537716" y="4042439"/>
                    <a:ext cx="878237" cy="3266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H="1">
                    <a:off x="6452834" y="4046238"/>
                    <a:ext cx="1740976" cy="322883"/>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H="1">
                    <a:off x="5357621" y="4038640"/>
                    <a:ext cx="2639878" cy="33048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4944333" y="4038640"/>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6034380" y="4038640"/>
                    <a:ext cx="0"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6251356" y="4038640"/>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94"/>
                  <p:cNvCxnSpPr/>
                  <p:nvPr/>
                </p:nvCxnSpPr>
                <p:spPr>
                  <a:xfrm>
                    <a:off x="6447668" y="4038640"/>
                    <a:ext cx="1751309"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95"/>
                  <p:cNvCxnSpPr/>
                  <p:nvPr/>
                </p:nvCxnSpPr>
                <p:spPr>
                  <a:xfrm flipH="1">
                    <a:off x="5156143" y="4038640"/>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a:off x="6256522" y="4038640"/>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7343264" y="4038640"/>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7537716" y="4038640"/>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566556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74568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782580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58544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27" name="矩形 26"/>
                <p:cNvSpPr/>
                <p:nvPr/>
              </p:nvSpPr>
              <p:spPr>
                <a:xfrm>
                  <a:off x="4585447" y="5413352"/>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5</a:t>
                  </a:r>
                  <a:r>
                    <a:rPr lang="zh-CN" altLang="en-US" smtClean="0">
                      <a:solidFill>
                        <a:schemeClr val="tx1"/>
                      </a:solidFill>
                    </a:rPr>
                    <a:t>异或</a:t>
                  </a:r>
                </a:p>
              </p:txBody>
            </p:sp>
            <p:grpSp>
              <p:nvGrpSpPr>
                <p:cNvPr id="281" name="组合 77"/>
                <p:cNvGrpSpPr/>
                <p:nvPr/>
              </p:nvGrpSpPr>
              <p:grpSpPr>
                <a:xfrm>
                  <a:off x="4745505" y="5246041"/>
                  <a:ext cx="3872390" cy="158842"/>
                  <a:chOff x="2211778" y="3573016"/>
                  <a:chExt cx="3872390" cy="216024"/>
                </a:xfrm>
              </p:grpSpPr>
              <p:grpSp>
                <p:nvGrpSpPr>
                  <p:cNvPr id="287" name="组合 12"/>
                  <p:cNvGrpSpPr/>
                  <p:nvPr/>
                </p:nvGrpSpPr>
                <p:grpSpPr>
                  <a:xfrm>
                    <a:off x="3307940" y="3573016"/>
                    <a:ext cx="615988" cy="216024"/>
                    <a:chOff x="2211778" y="3573016"/>
                    <a:chExt cx="615988" cy="216024"/>
                  </a:xfrm>
                </p:grpSpPr>
                <p:cxnSp>
                  <p:nvCxnSpPr>
                    <p:cNvPr id="8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2627784" y="3573016"/>
                      <a:ext cx="0" cy="216024"/>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8" name="组合 13"/>
                  <p:cNvGrpSpPr/>
                  <p:nvPr/>
                </p:nvGrpSpPr>
                <p:grpSpPr>
                  <a:xfrm>
                    <a:off x="4388060" y="3573016"/>
                    <a:ext cx="615988" cy="216024"/>
                    <a:chOff x="2211778" y="3573016"/>
                    <a:chExt cx="615988" cy="216024"/>
                  </a:xfrm>
                </p:grpSpPr>
                <p:cxnSp>
                  <p:nvCxnSpPr>
                    <p:cNvPr id="83" name="直接连接符 8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68"/>
                    <p:cNvCxnSpPr/>
                    <p:nvPr/>
                  </p:nvCxnSpPr>
                  <p:spPr>
                    <a:xfrm>
                      <a:off x="2627784"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接连接符 6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7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5" name="组合 18"/>
                  <p:cNvGrpSpPr/>
                  <p:nvPr/>
                </p:nvGrpSpPr>
                <p:grpSpPr>
                  <a:xfrm>
                    <a:off x="5468180" y="3573016"/>
                    <a:ext cx="615988" cy="216024"/>
                    <a:chOff x="2211778" y="3573016"/>
                    <a:chExt cx="615988" cy="216024"/>
                  </a:xfrm>
                </p:grpSpPr>
                <p:cxnSp>
                  <p:nvCxnSpPr>
                    <p:cNvPr id="79" name="直接连接符 7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2627784"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6" name="组合 23"/>
                  <p:cNvGrpSpPr/>
                  <p:nvPr/>
                </p:nvGrpSpPr>
                <p:grpSpPr>
                  <a:xfrm>
                    <a:off x="2211778" y="3573016"/>
                    <a:ext cx="615988" cy="216024"/>
                    <a:chOff x="2211778" y="3573016"/>
                    <a:chExt cx="615988" cy="216024"/>
                  </a:xfrm>
                </p:grpSpPr>
                <p:cxnSp>
                  <p:nvCxnSpPr>
                    <p:cNvPr id="75" name="直接连接符 7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627784"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07" name="组合 77"/>
                <p:cNvGrpSpPr/>
                <p:nvPr/>
              </p:nvGrpSpPr>
              <p:grpSpPr>
                <a:xfrm>
                  <a:off x="4745505" y="5678089"/>
                  <a:ext cx="3872390" cy="158842"/>
                  <a:chOff x="2211778" y="3573016"/>
                  <a:chExt cx="3872390" cy="216024"/>
                </a:xfrm>
              </p:grpSpPr>
              <p:grpSp>
                <p:nvGrpSpPr>
                  <p:cNvPr id="308" name="组合 12"/>
                  <p:cNvGrpSpPr/>
                  <p:nvPr/>
                </p:nvGrpSpPr>
                <p:grpSpPr>
                  <a:xfrm>
                    <a:off x="3307940" y="3573016"/>
                    <a:ext cx="615988" cy="216024"/>
                    <a:chOff x="2211778" y="3573016"/>
                    <a:chExt cx="615988" cy="216024"/>
                  </a:xfrm>
                </p:grpSpPr>
                <p:cxnSp>
                  <p:nvCxnSpPr>
                    <p:cNvPr id="6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627784" y="3573016"/>
                      <a:ext cx="0" cy="216024"/>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5" name="组合 13"/>
                  <p:cNvGrpSpPr/>
                  <p:nvPr/>
                </p:nvGrpSpPr>
                <p:grpSpPr>
                  <a:xfrm>
                    <a:off x="4388060" y="3573016"/>
                    <a:ext cx="615988" cy="216024"/>
                    <a:chOff x="2211778" y="3573016"/>
                    <a:chExt cx="615988" cy="216024"/>
                  </a:xfrm>
                </p:grpSpPr>
                <p:cxnSp>
                  <p:nvCxnSpPr>
                    <p:cNvPr id="63" name="直接连接符 6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48"/>
                    <p:cNvCxnSpPr/>
                    <p:nvPr/>
                  </p:nvCxnSpPr>
                  <p:spPr>
                    <a:xfrm>
                      <a:off x="2627784"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6" name="组合 18"/>
                  <p:cNvGrpSpPr/>
                  <p:nvPr/>
                </p:nvGrpSpPr>
                <p:grpSpPr>
                  <a:xfrm>
                    <a:off x="5468180" y="3573016"/>
                    <a:ext cx="615988" cy="216024"/>
                    <a:chOff x="2211778" y="3573016"/>
                    <a:chExt cx="615988" cy="216024"/>
                  </a:xfrm>
                </p:grpSpPr>
                <p:cxnSp>
                  <p:nvCxnSpPr>
                    <p:cNvPr id="59" name="直接连接符 5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627784"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7" name="组合 23"/>
                  <p:cNvGrpSpPr/>
                  <p:nvPr/>
                </p:nvGrpSpPr>
                <p:grpSpPr>
                  <a:xfrm>
                    <a:off x="2211778" y="3573016"/>
                    <a:ext cx="615988" cy="216024"/>
                    <a:chOff x="2211778" y="3573016"/>
                    <a:chExt cx="615988" cy="216024"/>
                  </a:xfrm>
                </p:grpSpPr>
                <p:cxnSp>
                  <p:nvCxnSpPr>
                    <p:cNvPr id="55" name="直接连接符 5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627784"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28" name="组合 77"/>
                <p:cNvGrpSpPr/>
                <p:nvPr/>
              </p:nvGrpSpPr>
              <p:grpSpPr>
                <a:xfrm>
                  <a:off x="4745505" y="4810666"/>
                  <a:ext cx="3872390" cy="158842"/>
                  <a:chOff x="2211778" y="3573016"/>
                  <a:chExt cx="3872390" cy="216024"/>
                </a:xfrm>
              </p:grpSpPr>
              <p:grpSp>
                <p:nvGrpSpPr>
                  <p:cNvPr id="345" name="组合 12"/>
                  <p:cNvGrpSpPr/>
                  <p:nvPr/>
                </p:nvGrpSpPr>
                <p:grpSpPr>
                  <a:xfrm>
                    <a:off x="3307940" y="3573016"/>
                    <a:ext cx="615988" cy="216024"/>
                    <a:chOff x="2211778" y="3573016"/>
                    <a:chExt cx="615988" cy="216024"/>
                  </a:xfrm>
                </p:grpSpPr>
                <p:cxnSp>
                  <p:nvCxnSpPr>
                    <p:cNvPr id="4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827766" y="3573016"/>
                      <a:ext cx="0" cy="216024"/>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6" name="组合 13"/>
                  <p:cNvGrpSpPr/>
                  <p:nvPr/>
                </p:nvGrpSpPr>
                <p:grpSpPr>
                  <a:xfrm>
                    <a:off x="4388060" y="3573016"/>
                    <a:ext cx="615988" cy="216024"/>
                    <a:chOff x="2211778" y="3573016"/>
                    <a:chExt cx="615988" cy="216024"/>
                  </a:xfrm>
                </p:grpSpPr>
                <p:cxnSp>
                  <p:nvCxnSpPr>
                    <p:cNvPr id="43" name="直接连接符 27"/>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2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29"/>
                    <p:cNvCxnSpPr/>
                    <p:nvPr/>
                  </p:nvCxnSpPr>
                  <p:spPr>
                    <a:xfrm>
                      <a:off x="2827766" y="3573016"/>
                      <a:ext cx="0"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接连接符 3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7" name="组合 18"/>
                  <p:cNvGrpSpPr/>
                  <p:nvPr/>
                </p:nvGrpSpPr>
                <p:grpSpPr>
                  <a:xfrm>
                    <a:off x="5468180" y="3573016"/>
                    <a:ext cx="615988" cy="216024"/>
                    <a:chOff x="2211778" y="3573016"/>
                    <a:chExt cx="615988" cy="216024"/>
                  </a:xfrm>
                </p:grpSpPr>
                <p:cxnSp>
                  <p:nvCxnSpPr>
                    <p:cNvPr id="39" name="直接连接符 3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25"/>
                    <p:cNvCxnSpPr/>
                    <p:nvPr/>
                  </p:nvCxnSpPr>
                  <p:spPr>
                    <a:xfrm>
                      <a:off x="2827766" y="3573016"/>
                      <a:ext cx="0" cy="2160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直接连接符 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8" name="组合 23"/>
                  <p:cNvGrpSpPr/>
                  <p:nvPr/>
                </p:nvGrpSpPr>
                <p:grpSpPr>
                  <a:xfrm>
                    <a:off x="2211778" y="3573016"/>
                    <a:ext cx="615988" cy="216024"/>
                    <a:chOff x="2211778" y="3573016"/>
                    <a:chExt cx="615988" cy="216024"/>
                  </a:xfrm>
                </p:grpSpPr>
                <p:cxnSp>
                  <p:nvCxnSpPr>
                    <p:cNvPr id="35" name="直接连接符 1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827766" y="3573016"/>
                      <a:ext cx="0" cy="21602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6" name="TextBox 5"/>
              <p:cNvSpPr txBox="1"/>
              <p:nvPr/>
            </p:nvSpPr>
            <p:spPr>
              <a:xfrm>
                <a:off x="6084168" y="1124744"/>
                <a:ext cx="792088" cy="369332"/>
              </a:xfrm>
              <a:prstGeom prst="rect">
                <a:avLst/>
              </a:prstGeom>
              <a:noFill/>
            </p:spPr>
            <p:txBody>
              <a:bodyPr wrap="square" rtlCol="0">
                <a:spAutoFit/>
              </a:bodyPr>
              <a:lstStyle/>
              <a:p>
                <a:r>
                  <a:rPr lang="en-US" altLang="zh-CN" smtClean="0"/>
                  <a:t>x</a:t>
                </a:r>
                <a:endParaRPr lang="zh-CN" altLang="en-US"/>
              </a:p>
            </p:txBody>
          </p:sp>
          <p:sp>
            <p:nvSpPr>
              <p:cNvPr id="7" name="TextBox 6"/>
              <p:cNvSpPr txBox="1"/>
              <p:nvPr/>
            </p:nvSpPr>
            <p:spPr>
              <a:xfrm>
                <a:off x="8316416" y="1340768"/>
                <a:ext cx="576064" cy="369332"/>
              </a:xfrm>
              <a:prstGeom prst="rect">
                <a:avLst/>
              </a:prstGeom>
              <a:noFill/>
            </p:spPr>
            <p:txBody>
              <a:bodyPr wrap="square" rtlCol="0">
                <a:spAutoFit/>
              </a:bodyPr>
              <a:lstStyle/>
              <a:p>
                <a:r>
                  <a:rPr lang="en-US" altLang="zh-CN" smtClean="0"/>
                  <a:t>w</a:t>
                </a:r>
                <a:r>
                  <a:rPr lang="en-US" altLang="zh-CN" baseline="30000" smtClean="0"/>
                  <a:t>0</a:t>
                </a:r>
                <a:endParaRPr lang="zh-CN" altLang="en-US" baseline="30000"/>
              </a:p>
            </p:txBody>
          </p:sp>
          <p:sp>
            <p:nvSpPr>
              <p:cNvPr id="8" name="TextBox 7"/>
              <p:cNvSpPr txBox="1"/>
              <p:nvPr/>
            </p:nvSpPr>
            <p:spPr>
              <a:xfrm>
                <a:off x="8316416" y="2555612"/>
                <a:ext cx="576064" cy="369332"/>
              </a:xfrm>
              <a:prstGeom prst="rect">
                <a:avLst/>
              </a:prstGeom>
              <a:noFill/>
            </p:spPr>
            <p:txBody>
              <a:bodyPr wrap="square" rtlCol="0">
                <a:spAutoFit/>
              </a:bodyPr>
              <a:lstStyle/>
              <a:p>
                <a:r>
                  <a:rPr lang="en-US" altLang="zh-CN" smtClean="0"/>
                  <a:t>w</a:t>
                </a:r>
                <a:r>
                  <a:rPr lang="en-US" altLang="zh-CN" baseline="30000" smtClean="0"/>
                  <a:t>1</a:t>
                </a:r>
                <a:endParaRPr lang="zh-CN" altLang="en-US" baseline="30000"/>
              </a:p>
            </p:txBody>
          </p:sp>
          <p:sp>
            <p:nvSpPr>
              <p:cNvPr id="9" name="TextBox 8"/>
              <p:cNvSpPr txBox="1"/>
              <p:nvPr/>
            </p:nvSpPr>
            <p:spPr>
              <a:xfrm>
                <a:off x="8316416" y="1835532"/>
                <a:ext cx="576064" cy="369332"/>
              </a:xfrm>
              <a:prstGeom prst="rect">
                <a:avLst/>
              </a:prstGeom>
              <a:noFill/>
            </p:spPr>
            <p:txBody>
              <a:bodyPr wrap="square" rtlCol="0">
                <a:spAutoFit/>
              </a:bodyPr>
              <a:lstStyle/>
              <a:p>
                <a:r>
                  <a:rPr lang="en-US" altLang="zh-CN" smtClean="0"/>
                  <a:t>u</a:t>
                </a:r>
                <a:r>
                  <a:rPr lang="en-US" altLang="zh-CN" baseline="30000" smtClean="0"/>
                  <a:t>1</a:t>
                </a:r>
                <a:endParaRPr lang="zh-CN" altLang="en-US" baseline="30000"/>
              </a:p>
            </p:txBody>
          </p:sp>
          <p:sp>
            <p:nvSpPr>
              <p:cNvPr id="10" name="TextBox 9"/>
              <p:cNvSpPr txBox="1"/>
              <p:nvPr/>
            </p:nvSpPr>
            <p:spPr>
              <a:xfrm>
                <a:off x="8316416" y="2195572"/>
                <a:ext cx="576064" cy="369332"/>
              </a:xfrm>
              <a:prstGeom prst="rect">
                <a:avLst/>
              </a:prstGeom>
              <a:noFill/>
            </p:spPr>
            <p:txBody>
              <a:bodyPr wrap="square" rtlCol="0">
                <a:spAutoFit/>
              </a:bodyPr>
              <a:lstStyle/>
              <a:p>
                <a:r>
                  <a:rPr lang="en-US" altLang="zh-CN" smtClean="0"/>
                  <a:t>v</a:t>
                </a:r>
                <a:r>
                  <a:rPr lang="en-US" altLang="zh-CN" baseline="30000" smtClean="0"/>
                  <a:t>1</a:t>
                </a:r>
                <a:endParaRPr lang="zh-CN" altLang="en-US" baseline="30000"/>
              </a:p>
            </p:txBody>
          </p:sp>
          <p:sp>
            <p:nvSpPr>
              <p:cNvPr id="11" name="TextBox 10"/>
              <p:cNvSpPr txBox="1"/>
              <p:nvPr/>
            </p:nvSpPr>
            <p:spPr>
              <a:xfrm>
                <a:off x="8316416" y="4859868"/>
                <a:ext cx="576064" cy="369332"/>
              </a:xfrm>
              <a:prstGeom prst="rect">
                <a:avLst/>
              </a:prstGeom>
              <a:noFill/>
            </p:spPr>
            <p:txBody>
              <a:bodyPr wrap="square" rtlCol="0">
                <a:spAutoFit/>
              </a:bodyPr>
              <a:lstStyle/>
              <a:p>
                <a:r>
                  <a:rPr lang="en-US" altLang="zh-CN" smtClean="0"/>
                  <a:t>w</a:t>
                </a:r>
                <a:r>
                  <a:rPr lang="en-US" altLang="zh-CN" baseline="30000" smtClean="0"/>
                  <a:t>3</a:t>
                </a:r>
                <a:endParaRPr lang="zh-CN" altLang="en-US" baseline="30000"/>
              </a:p>
            </p:txBody>
          </p:sp>
          <p:sp>
            <p:nvSpPr>
              <p:cNvPr id="12" name="TextBox 11"/>
              <p:cNvSpPr txBox="1"/>
              <p:nvPr/>
            </p:nvSpPr>
            <p:spPr>
              <a:xfrm>
                <a:off x="8316416" y="4139788"/>
                <a:ext cx="576064" cy="369332"/>
              </a:xfrm>
              <a:prstGeom prst="rect">
                <a:avLst/>
              </a:prstGeom>
              <a:noFill/>
            </p:spPr>
            <p:txBody>
              <a:bodyPr wrap="square" rtlCol="0">
                <a:spAutoFit/>
              </a:bodyPr>
              <a:lstStyle/>
              <a:p>
                <a:r>
                  <a:rPr lang="en-US" altLang="zh-CN" smtClean="0"/>
                  <a:t>u</a:t>
                </a:r>
                <a:r>
                  <a:rPr lang="en-US" altLang="zh-CN" baseline="30000" smtClean="0"/>
                  <a:t>3</a:t>
                </a:r>
                <a:endParaRPr lang="zh-CN" altLang="en-US" baseline="30000"/>
              </a:p>
            </p:txBody>
          </p:sp>
          <p:sp>
            <p:nvSpPr>
              <p:cNvPr id="13" name="TextBox 12"/>
              <p:cNvSpPr txBox="1"/>
              <p:nvPr/>
            </p:nvSpPr>
            <p:spPr>
              <a:xfrm>
                <a:off x="8316416" y="4499828"/>
                <a:ext cx="576064" cy="369332"/>
              </a:xfrm>
              <a:prstGeom prst="rect">
                <a:avLst/>
              </a:prstGeom>
              <a:noFill/>
            </p:spPr>
            <p:txBody>
              <a:bodyPr wrap="square" rtlCol="0">
                <a:spAutoFit/>
              </a:bodyPr>
              <a:lstStyle/>
              <a:p>
                <a:r>
                  <a:rPr lang="en-US" altLang="zh-CN" smtClean="0"/>
                  <a:t>v</a:t>
                </a:r>
                <a:r>
                  <a:rPr lang="en-US" altLang="zh-CN" baseline="30000" smtClean="0"/>
                  <a:t>3</a:t>
                </a:r>
                <a:endParaRPr lang="zh-CN" altLang="en-US" baseline="30000"/>
              </a:p>
            </p:txBody>
          </p:sp>
          <p:sp>
            <p:nvSpPr>
              <p:cNvPr id="14" name="TextBox 13"/>
              <p:cNvSpPr txBox="1"/>
              <p:nvPr/>
            </p:nvSpPr>
            <p:spPr>
              <a:xfrm>
                <a:off x="6084168" y="6381328"/>
                <a:ext cx="576064" cy="369332"/>
              </a:xfrm>
              <a:prstGeom prst="rect">
                <a:avLst/>
              </a:prstGeom>
              <a:noFill/>
            </p:spPr>
            <p:txBody>
              <a:bodyPr wrap="square" rtlCol="0">
                <a:spAutoFit/>
              </a:bodyPr>
              <a:lstStyle/>
              <a:p>
                <a:r>
                  <a:rPr lang="en-US" altLang="zh-CN" smtClean="0"/>
                  <a:t>y</a:t>
                </a:r>
                <a:endParaRPr lang="zh-CN" altLang="en-US" baseline="30000"/>
              </a:p>
            </p:txBody>
          </p:sp>
          <p:sp>
            <p:nvSpPr>
              <p:cNvPr id="15" name="TextBox 14"/>
              <p:cNvSpPr txBox="1"/>
              <p:nvPr/>
            </p:nvSpPr>
            <p:spPr>
              <a:xfrm>
                <a:off x="8316416" y="5301208"/>
                <a:ext cx="576064" cy="369332"/>
              </a:xfrm>
              <a:prstGeom prst="rect">
                <a:avLst/>
              </a:prstGeom>
              <a:noFill/>
            </p:spPr>
            <p:txBody>
              <a:bodyPr wrap="square" rtlCol="0">
                <a:spAutoFit/>
              </a:bodyPr>
              <a:lstStyle/>
              <a:p>
                <a:r>
                  <a:rPr lang="en-US" altLang="zh-CN" smtClean="0"/>
                  <a:t>u</a:t>
                </a:r>
                <a:r>
                  <a:rPr lang="en-US" altLang="zh-CN" baseline="30000" smtClean="0"/>
                  <a:t>4</a:t>
                </a:r>
                <a:endParaRPr lang="zh-CN" altLang="en-US" baseline="30000"/>
              </a:p>
            </p:txBody>
          </p:sp>
          <p:sp>
            <p:nvSpPr>
              <p:cNvPr id="16" name="TextBox 15"/>
              <p:cNvSpPr txBox="1"/>
              <p:nvPr/>
            </p:nvSpPr>
            <p:spPr>
              <a:xfrm>
                <a:off x="8316416" y="5764788"/>
                <a:ext cx="576064" cy="369332"/>
              </a:xfrm>
              <a:prstGeom prst="rect">
                <a:avLst/>
              </a:prstGeom>
              <a:noFill/>
            </p:spPr>
            <p:txBody>
              <a:bodyPr wrap="square" rtlCol="0">
                <a:spAutoFit/>
              </a:bodyPr>
              <a:lstStyle/>
              <a:p>
                <a:r>
                  <a:rPr lang="en-US" altLang="zh-CN" smtClean="0"/>
                  <a:t>v</a:t>
                </a:r>
                <a:r>
                  <a:rPr lang="en-US" altLang="zh-CN" baseline="30000" smtClean="0"/>
                  <a:t>4</a:t>
                </a:r>
                <a:endParaRPr lang="zh-CN" altLang="en-US" baseline="30000"/>
              </a:p>
            </p:txBody>
          </p:sp>
          <p:sp>
            <p:nvSpPr>
              <p:cNvPr id="17" name="TextBox 16"/>
              <p:cNvSpPr txBox="1"/>
              <p:nvPr/>
            </p:nvSpPr>
            <p:spPr>
              <a:xfrm>
                <a:off x="8316416" y="3717032"/>
                <a:ext cx="576064" cy="369332"/>
              </a:xfrm>
              <a:prstGeom prst="rect">
                <a:avLst/>
              </a:prstGeom>
              <a:noFill/>
            </p:spPr>
            <p:txBody>
              <a:bodyPr wrap="square" rtlCol="0">
                <a:spAutoFit/>
              </a:bodyPr>
              <a:lstStyle/>
              <a:p>
                <a:r>
                  <a:rPr lang="en-US" altLang="zh-CN" smtClean="0"/>
                  <a:t>w</a:t>
                </a:r>
                <a:r>
                  <a:rPr lang="en-US" altLang="zh-CN" baseline="30000" smtClean="0"/>
                  <a:t>2</a:t>
                </a:r>
                <a:endParaRPr lang="zh-CN" altLang="en-US" baseline="30000"/>
              </a:p>
            </p:txBody>
          </p:sp>
          <p:sp>
            <p:nvSpPr>
              <p:cNvPr id="18" name="TextBox 17"/>
              <p:cNvSpPr txBox="1"/>
              <p:nvPr/>
            </p:nvSpPr>
            <p:spPr>
              <a:xfrm>
                <a:off x="8316416" y="2996952"/>
                <a:ext cx="576064" cy="369332"/>
              </a:xfrm>
              <a:prstGeom prst="rect">
                <a:avLst/>
              </a:prstGeom>
              <a:noFill/>
            </p:spPr>
            <p:txBody>
              <a:bodyPr wrap="square" rtlCol="0">
                <a:spAutoFit/>
              </a:bodyPr>
              <a:lstStyle/>
              <a:p>
                <a:r>
                  <a:rPr lang="en-US" altLang="zh-CN" smtClean="0"/>
                  <a:t>u</a:t>
                </a:r>
                <a:r>
                  <a:rPr lang="en-US" altLang="zh-CN" baseline="30000" smtClean="0"/>
                  <a:t>2</a:t>
                </a:r>
                <a:endParaRPr lang="zh-CN" altLang="en-US" baseline="30000"/>
              </a:p>
            </p:txBody>
          </p:sp>
          <p:sp>
            <p:nvSpPr>
              <p:cNvPr id="19" name="TextBox 18"/>
              <p:cNvSpPr txBox="1"/>
              <p:nvPr/>
            </p:nvSpPr>
            <p:spPr>
              <a:xfrm>
                <a:off x="8316416" y="3356992"/>
                <a:ext cx="576064" cy="369332"/>
              </a:xfrm>
              <a:prstGeom prst="rect">
                <a:avLst/>
              </a:prstGeom>
              <a:noFill/>
            </p:spPr>
            <p:txBody>
              <a:bodyPr wrap="square" rtlCol="0">
                <a:spAutoFit/>
              </a:bodyPr>
              <a:lstStyle/>
              <a:p>
                <a:r>
                  <a:rPr lang="en-US" altLang="zh-CN" smtClean="0"/>
                  <a:t>v</a:t>
                </a:r>
                <a:r>
                  <a:rPr lang="en-US" altLang="zh-CN" baseline="30000" smtClean="0"/>
                  <a:t>2</a:t>
                </a:r>
                <a:endParaRPr lang="zh-CN" altLang="en-US" baseline="30000"/>
              </a:p>
            </p:txBody>
          </p:sp>
        </p:grpSp>
        <p:cxnSp>
          <p:nvCxnSpPr>
            <p:cNvPr id="368" name="直接箭头连接符 367"/>
            <p:cNvCxnSpPr/>
            <p:nvPr/>
          </p:nvCxnSpPr>
          <p:spPr>
            <a:xfrm>
              <a:off x="2787805" y="2199020"/>
              <a:ext cx="633389" cy="25870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1" name="直接箭头连接符 370"/>
            <p:cNvCxnSpPr/>
            <p:nvPr/>
          </p:nvCxnSpPr>
          <p:spPr>
            <a:xfrm>
              <a:off x="6048421" y="3372129"/>
              <a:ext cx="624469" cy="26316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4" name="直接箭头连接符 373"/>
            <p:cNvCxnSpPr/>
            <p:nvPr/>
          </p:nvCxnSpPr>
          <p:spPr>
            <a:xfrm flipH="1">
              <a:off x="6467707" y="4549698"/>
              <a:ext cx="205183" cy="26316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6" name="直接箭头连接符 375"/>
            <p:cNvCxnSpPr/>
            <p:nvPr/>
          </p:nvCxnSpPr>
          <p:spPr>
            <a:xfrm flipH="1">
              <a:off x="5379348" y="5731727"/>
              <a:ext cx="205183" cy="26316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65" name="组合 421"/>
          <p:cNvGrpSpPr/>
          <p:nvPr/>
        </p:nvGrpSpPr>
        <p:grpSpPr>
          <a:xfrm>
            <a:off x="1197928" y="1805300"/>
            <a:ext cx="3230056" cy="382756"/>
            <a:chOff x="1197928" y="1912640"/>
            <a:chExt cx="3230056" cy="382756"/>
          </a:xfrm>
        </p:grpSpPr>
        <p:sp>
          <p:nvSpPr>
            <p:cNvPr id="387" name="TextBox 386"/>
            <p:cNvSpPr txBox="1"/>
            <p:nvPr/>
          </p:nvSpPr>
          <p:spPr>
            <a:xfrm>
              <a:off x="1197928" y="1912640"/>
              <a:ext cx="2581984" cy="382756"/>
            </a:xfrm>
            <a:prstGeom prst="rect">
              <a:avLst/>
            </a:prstGeom>
            <a:noFill/>
          </p:spPr>
          <p:txBody>
            <a:bodyPr wrap="square" rtlCol="0">
              <a:spAutoFit/>
            </a:bodyPr>
            <a:lstStyle/>
            <a:p>
              <a:pPr algn="r"/>
              <a:r>
                <a:rPr lang="en-US" altLang="zh-CN" smtClean="0"/>
                <a:t>x</a:t>
              </a:r>
              <a:r>
                <a:rPr lang="en-US" altLang="zh-CN" baseline="-25000" smtClean="0"/>
                <a:t>1</a:t>
              </a:r>
              <a:r>
                <a:rPr lang="en-US" altLang="zh-CN" smtClean="0">
                  <a:latin typeface="Cambria"/>
                </a:rPr>
                <a:t>⊕k</a:t>
              </a:r>
              <a:r>
                <a:rPr lang="en-US" altLang="zh-CN" baseline="30000" smtClean="0">
                  <a:latin typeface="Cambria"/>
                </a:rPr>
                <a:t>1</a:t>
              </a:r>
              <a:r>
                <a:rPr lang="en-US" altLang="zh-CN" baseline="-25000" smtClean="0">
                  <a:latin typeface="Cambria"/>
                </a:rPr>
                <a:t>1</a:t>
              </a:r>
              <a:endParaRPr lang="zh-CN" altLang="en-US" baseline="-25000"/>
            </a:p>
          </p:txBody>
        </p:sp>
        <p:cxnSp>
          <p:nvCxnSpPr>
            <p:cNvPr id="395" name="直接箭头连接符 394"/>
            <p:cNvCxnSpPr/>
            <p:nvPr/>
          </p:nvCxnSpPr>
          <p:spPr>
            <a:xfrm>
              <a:off x="3779912" y="2106568"/>
              <a:ext cx="648072"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66" name="组合 427"/>
          <p:cNvGrpSpPr/>
          <p:nvPr/>
        </p:nvGrpSpPr>
        <p:grpSpPr>
          <a:xfrm>
            <a:off x="0" y="6207928"/>
            <a:ext cx="7020272" cy="369332"/>
            <a:chOff x="0" y="6315268"/>
            <a:chExt cx="7020272" cy="369332"/>
          </a:xfrm>
        </p:grpSpPr>
        <p:cxnSp>
          <p:nvCxnSpPr>
            <p:cNvPr id="389" name="直接箭头连接符 388"/>
            <p:cNvCxnSpPr/>
            <p:nvPr/>
          </p:nvCxnSpPr>
          <p:spPr>
            <a:xfrm>
              <a:off x="3779912" y="6512480"/>
              <a:ext cx="3240360"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8" name="TextBox 397"/>
            <p:cNvSpPr txBox="1"/>
            <p:nvPr/>
          </p:nvSpPr>
          <p:spPr>
            <a:xfrm>
              <a:off x="0" y="6315268"/>
              <a:ext cx="3779912" cy="369332"/>
            </a:xfrm>
            <a:prstGeom prst="rect">
              <a:avLst/>
            </a:prstGeom>
            <a:noFill/>
          </p:spPr>
          <p:txBody>
            <a:bodyPr wrap="square" rtlCol="0">
              <a:spAutoFit/>
            </a:bodyPr>
            <a:lstStyle/>
            <a:p>
              <a:pPr algn="r"/>
              <a:r>
                <a:rPr lang="en-US" altLang="zh-CN" smtClean="0"/>
                <a:t>y</a:t>
              </a:r>
              <a:r>
                <a:rPr lang="en-US" altLang="zh-CN" baseline="-25000" smtClean="0"/>
                <a:t>11</a:t>
              </a:r>
              <a:r>
                <a:rPr lang="en-US" altLang="zh-CN" smtClean="0"/>
                <a:t>=x</a:t>
              </a:r>
              <a:r>
                <a:rPr lang="en-US" altLang="zh-CN" baseline="-25000" smtClean="0"/>
                <a:t>1</a:t>
              </a:r>
              <a:r>
                <a:rPr lang="en-US" altLang="zh-CN" smtClean="0">
                  <a:latin typeface="Cambria"/>
                </a:rPr>
                <a:t>⊕k</a:t>
              </a:r>
              <a:r>
                <a:rPr lang="en-US" altLang="zh-CN" baseline="30000" smtClean="0">
                  <a:latin typeface="Cambria"/>
                </a:rPr>
                <a:t>1</a:t>
              </a:r>
              <a:r>
                <a:rPr lang="en-US" altLang="zh-CN" baseline="-25000" smtClean="0">
                  <a:latin typeface="Cambria"/>
                </a:rPr>
                <a:t>1</a:t>
              </a:r>
              <a:r>
                <a:rPr lang="en-US" altLang="zh-CN" smtClean="0">
                  <a:latin typeface="Cambria"/>
                </a:rPr>
                <a:t>⊕k</a:t>
              </a:r>
              <a:r>
                <a:rPr lang="en-US" altLang="zh-CN" baseline="30000" smtClean="0">
                  <a:latin typeface="Cambria"/>
                </a:rPr>
                <a:t>2</a:t>
              </a:r>
              <a:r>
                <a:rPr lang="en-US" altLang="zh-CN" baseline="-25000" smtClean="0">
                  <a:latin typeface="Cambria"/>
                </a:rPr>
                <a:t>13</a:t>
              </a:r>
              <a:r>
                <a:rPr lang="en-US" altLang="zh-CN" smtClean="0">
                  <a:latin typeface="Cambria"/>
                </a:rPr>
                <a:t>⊕k</a:t>
              </a:r>
              <a:r>
                <a:rPr lang="en-US" altLang="zh-CN" baseline="30000" smtClean="0">
                  <a:latin typeface="Cambria"/>
                </a:rPr>
                <a:t>3</a:t>
              </a:r>
              <a:r>
                <a:rPr lang="en-US" altLang="zh-CN" baseline="-25000" smtClean="0">
                  <a:latin typeface="Cambria"/>
                </a:rPr>
                <a:t>16</a:t>
              </a:r>
              <a:r>
                <a:rPr lang="en-US" altLang="zh-CN" smtClean="0">
                  <a:latin typeface="Cambria"/>
                </a:rPr>
                <a:t>⊕k</a:t>
              </a:r>
              <a:r>
                <a:rPr lang="en-US" altLang="zh-CN" baseline="30000" smtClean="0">
                  <a:latin typeface="Cambria"/>
                </a:rPr>
                <a:t>4</a:t>
              </a:r>
              <a:r>
                <a:rPr lang="en-US" altLang="zh-CN" baseline="-25000" smtClean="0">
                  <a:latin typeface="Cambria"/>
                </a:rPr>
                <a:t>12</a:t>
              </a:r>
              <a:r>
                <a:rPr lang="en-US" altLang="zh-CN" smtClean="0">
                  <a:latin typeface="Cambria"/>
                </a:rPr>
                <a:t>⊕k</a:t>
              </a:r>
              <a:r>
                <a:rPr lang="en-US" altLang="zh-CN" baseline="30000" smtClean="0">
                  <a:latin typeface="Cambria"/>
                </a:rPr>
                <a:t>5</a:t>
              </a:r>
              <a:r>
                <a:rPr lang="en-US" altLang="zh-CN" baseline="-25000" smtClean="0">
                  <a:latin typeface="Cambria"/>
                </a:rPr>
                <a:t>11</a:t>
              </a:r>
              <a:endParaRPr lang="zh-CN" altLang="en-US" baseline="-25000"/>
            </a:p>
          </p:txBody>
        </p:sp>
      </p:grpSp>
      <p:grpSp>
        <p:nvGrpSpPr>
          <p:cNvPr id="367" name="组合 420"/>
          <p:cNvGrpSpPr/>
          <p:nvPr/>
        </p:nvGrpSpPr>
        <p:grpSpPr>
          <a:xfrm>
            <a:off x="1125920" y="1324248"/>
            <a:ext cx="3302064" cy="382756"/>
            <a:chOff x="1125920" y="1431588"/>
            <a:chExt cx="3302064" cy="382756"/>
          </a:xfrm>
        </p:grpSpPr>
        <p:sp>
          <p:nvSpPr>
            <p:cNvPr id="394" name="TextBox 393"/>
            <p:cNvSpPr txBox="1"/>
            <p:nvPr/>
          </p:nvSpPr>
          <p:spPr>
            <a:xfrm>
              <a:off x="1125920" y="1431588"/>
              <a:ext cx="2653992" cy="382756"/>
            </a:xfrm>
            <a:prstGeom prst="rect">
              <a:avLst/>
            </a:prstGeom>
            <a:noFill/>
          </p:spPr>
          <p:txBody>
            <a:bodyPr wrap="square" rtlCol="0">
              <a:spAutoFit/>
            </a:bodyPr>
            <a:lstStyle/>
            <a:p>
              <a:pPr algn="r"/>
              <a:r>
                <a:rPr lang="en-US" altLang="zh-CN" smtClean="0"/>
                <a:t>x</a:t>
              </a:r>
              <a:r>
                <a:rPr lang="en-US" altLang="zh-CN" baseline="-25000" smtClean="0"/>
                <a:t>1</a:t>
              </a:r>
              <a:endParaRPr lang="zh-CN" altLang="en-US" baseline="-25000"/>
            </a:p>
          </p:txBody>
        </p:sp>
        <p:cxnSp>
          <p:nvCxnSpPr>
            <p:cNvPr id="399" name="直接箭头连接符 398"/>
            <p:cNvCxnSpPr/>
            <p:nvPr/>
          </p:nvCxnSpPr>
          <p:spPr>
            <a:xfrm>
              <a:off x="3779912" y="1628800"/>
              <a:ext cx="648072"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69" name="组合 422"/>
          <p:cNvGrpSpPr/>
          <p:nvPr/>
        </p:nvGrpSpPr>
        <p:grpSpPr>
          <a:xfrm>
            <a:off x="1197928" y="2984624"/>
            <a:ext cx="6494513" cy="382756"/>
            <a:chOff x="1197928" y="3091964"/>
            <a:chExt cx="6494513" cy="382756"/>
          </a:xfrm>
        </p:grpSpPr>
        <p:sp>
          <p:nvSpPr>
            <p:cNvPr id="401" name="TextBox 400"/>
            <p:cNvSpPr txBox="1"/>
            <p:nvPr/>
          </p:nvSpPr>
          <p:spPr>
            <a:xfrm>
              <a:off x="1197928" y="3091964"/>
              <a:ext cx="2581984" cy="382756"/>
            </a:xfrm>
            <a:prstGeom prst="rect">
              <a:avLst/>
            </a:prstGeom>
            <a:noFill/>
          </p:spPr>
          <p:txBody>
            <a:bodyPr wrap="square" rtlCol="0">
              <a:spAutoFit/>
            </a:bodyPr>
            <a:lstStyle/>
            <a:p>
              <a:pPr algn="r"/>
              <a:r>
                <a:rPr lang="en-US" altLang="zh-CN" smtClean="0"/>
                <a:t>x</a:t>
              </a:r>
              <a:r>
                <a:rPr lang="en-US" altLang="zh-CN" baseline="-25000" smtClean="0"/>
                <a:t>1</a:t>
              </a:r>
              <a:r>
                <a:rPr lang="en-US" altLang="zh-CN" smtClean="0">
                  <a:latin typeface="Cambria"/>
                </a:rPr>
                <a:t>⊕k</a:t>
              </a:r>
              <a:r>
                <a:rPr lang="en-US" altLang="zh-CN" baseline="30000" smtClean="0">
                  <a:latin typeface="Cambria"/>
                </a:rPr>
                <a:t>1</a:t>
              </a:r>
              <a:r>
                <a:rPr lang="en-US" altLang="zh-CN" baseline="-25000" smtClean="0">
                  <a:latin typeface="Cambria"/>
                </a:rPr>
                <a:t>1</a:t>
              </a:r>
              <a:r>
                <a:rPr lang="en-US" altLang="zh-CN" smtClean="0">
                  <a:latin typeface="Cambria"/>
                </a:rPr>
                <a:t>⊕k</a:t>
              </a:r>
              <a:r>
                <a:rPr lang="en-US" altLang="zh-CN" baseline="30000" smtClean="0">
                  <a:latin typeface="Cambria"/>
                </a:rPr>
                <a:t>2</a:t>
              </a:r>
              <a:r>
                <a:rPr lang="en-US" altLang="zh-CN" baseline="-25000" smtClean="0">
                  <a:latin typeface="Cambria"/>
                </a:rPr>
                <a:t>13</a:t>
              </a:r>
              <a:endParaRPr lang="zh-CN" altLang="en-US" baseline="-25000"/>
            </a:p>
          </p:txBody>
        </p:sp>
        <p:cxnSp>
          <p:nvCxnSpPr>
            <p:cNvPr id="402" name="直接箭头连接符 401"/>
            <p:cNvCxnSpPr/>
            <p:nvPr/>
          </p:nvCxnSpPr>
          <p:spPr>
            <a:xfrm>
              <a:off x="3779912" y="3269744"/>
              <a:ext cx="3912529"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70" name="组合 425"/>
          <p:cNvGrpSpPr/>
          <p:nvPr/>
        </p:nvGrpSpPr>
        <p:grpSpPr>
          <a:xfrm>
            <a:off x="1197928" y="4147800"/>
            <a:ext cx="7118488" cy="382756"/>
            <a:chOff x="1197928" y="4255140"/>
            <a:chExt cx="7118488" cy="382756"/>
          </a:xfrm>
        </p:grpSpPr>
        <p:sp>
          <p:nvSpPr>
            <p:cNvPr id="403" name="TextBox 402"/>
            <p:cNvSpPr txBox="1"/>
            <p:nvPr/>
          </p:nvSpPr>
          <p:spPr>
            <a:xfrm>
              <a:off x="1197928" y="4255140"/>
              <a:ext cx="2581984" cy="382756"/>
            </a:xfrm>
            <a:prstGeom prst="rect">
              <a:avLst/>
            </a:prstGeom>
            <a:noFill/>
          </p:spPr>
          <p:txBody>
            <a:bodyPr wrap="square" rtlCol="0">
              <a:spAutoFit/>
            </a:bodyPr>
            <a:lstStyle/>
            <a:p>
              <a:pPr algn="r"/>
              <a:r>
                <a:rPr lang="en-US" altLang="zh-CN" smtClean="0"/>
                <a:t>x</a:t>
              </a:r>
              <a:r>
                <a:rPr lang="en-US" altLang="zh-CN" baseline="-25000" smtClean="0"/>
                <a:t>1</a:t>
              </a:r>
              <a:r>
                <a:rPr lang="en-US" altLang="zh-CN" smtClean="0">
                  <a:latin typeface="Cambria"/>
                </a:rPr>
                <a:t>⊕k</a:t>
              </a:r>
              <a:r>
                <a:rPr lang="en-US" altLang="zh-CN" baseline="30000" smtClean="0">
                  <a:latin typeface="Cambria"/>
                </a:rPr>
                <a:t>1</a:t>
              </a:r>
              <a:r>
                <a:rPr lang="en-US" altLang="zh-CN" baseline="-25000" smtClean="0">
                  <a:latin typeface="Cambria"/>
                </a:rPr>
                <a:t>1</a:t>
              </a:r>
              <a:r>
                <a:rPr lang="en-US" altLang="zh-CN" smtClean="0">
                  <a:latin typeface="Cambria"/>
                </a:rPr>
                <a:t>⊕k</a:t>
              </a:r>
              <a:r>
                <a:rPr lang="en-US" altLang="zh-CN" baseline="30000" smtClean="0">
                  <a:latin typeface="Cambria"/>
                </a:rPr>
                <a:t>2</a:t>
              </a:r>
              <a:r>
                <a:rPr lang="en-US" altLang="zh-CN" baseline="-25000" smtClean="0">
                  <a:latin typeface="Cambria"/>
                </a:rPr>
                <a:t>13</a:t>
              </a:r>
              <a:r>
                <a:rPr lang="en-US" altLang="zh-CN" smtClean="0">
                  <a:latin typeface="Cambria"/>
                </a:rPr>
                <a:t>⊕k</a:t>
              </a:r>
              <a:r>
                <a:rPr lang="en-US" altLang="zh-CN" baseline="30000" smtClean="0">
                  <a:latin typeface="Cambria"/>
                </a:rPr>
                <a:t>3</a:t>
              </a:r>
              <a:r>
                <a:rPr lang="en-US" altLang="zh-CN" baseline="-25000" smtClean="0">
                  <a:latin typeface="Cambria"/>
                </a:rPr>
                <a:t>16</a:t>
              </a:r>
              <a:endParaRPr lang="zh-CN" altLang="en-US" baseline="-25000"/>
            </a:p>
          </p:txBody>
        </p:sp>
        <p:cxnSp>
          <p:nvCxnSpPr>
            <p:cNvPr id="417" name="直接箭头连接符 416"/>
            <p:cNvCxnSpPr/>
            <p:nvPr/>
          </p:nvCxnSpPr>
          <p:spPr>
            <a:xfrm>
              <a:off x="3779912" y="4452352"/>
              <a:ext cx="4536504"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72" name="组合 426"/>
          <p:cNvGrpSpPr/>
          <p:nvPr/>
        </p:nvGrpSpPr>
        <p:grpSpPr>
          <a:xfrm>
            <a:off x="323528" y="5330408"/>
            <a:ext cx="6912768" cy="369332"/>
            <a:chOff x="323528" y="5437748"/>
            <a:chExt cx="6912768" cy="369332"/>
          </a:xfrm>
        </p:grpSpPr>
        <p:sp>
          <p:nvSpPr>
            <p:cNvPr id="418" name="TextBox 417"/>
            <p:cNvSpPr txBox="1"/>
            <p:nvPr/>
          </p:nvSpPr>
          <p:spPr>
            <a:xfrm>
              <a:off x="323528" y="5437748"/>
              <a:ext cx="3456384" cy="369332"/>
            </a:xfrm>
            <a:prstGeom prst="rect">
              <a:avLst/>
            </a:prstGeom>
            <a:noFill/>
          </p:spPr>
          <p:txBody>
            <a:bodyPr wrap="square" rtlCol="0">
              <a:spAutoFit/>
            </a:bodyPr>
            <a:lstStyle/>
            <a:p>
              <a:pPr algn="r"/>
              <a:r>
                <a:rPr lang="en-US" altLang="zh-CN" smtClean="0"/>
                <a:t>x</a:t>
              </a:r>
              <a:r>
                <a:rPr lang="en-US" altLang="zh-CN" baseline="-25000" smtClean="0"/>
                <a:t>1</a:t>
              </a:r>
              <a:r>
                <a:rPr lang="en-US" altLang="zh-CN" smtClean="0">
                  <a:latin typeface="Cambria"/>
                </a:rPr>
                <a:t>⊕k</a:t>
              </a:r>
              <a:r>
                <a:rPr lang="en-US" altLang="zh-CN" baseline="30000" smtClean="0">
                  <a:latin typeface="Cambria"/>
                </a:rPr>
                <a:t>1</a:t>
              </a:r>
              <a:r>
                <a:rPr lang="en-US" altLang="zh-CN" baseline="-25000" smtClean="0">
                  <a:latin typeface="Cambria"/>
                </a:rPr>
                <a:t>1</a:t>
              </a:r>
              <a:r>
                <a:rPr lang="en-US" altLang="zh-CN" smtClean="0">
                  <a:latin typeface="Cambria"/>
                </a:rPr>
                <a:t>⊕k</a:t>
              </a:r>
              <a:r>
                <a:rPr lang="en-US" altLang="zh-CN" baseline="30000" smtClean="0">
                  <a:latin typeface="Cambria"/>
                </a:rPr>
                <a:t>2</a:t>
              </a:r>
              <a:r>
                <a:rPr lang="en-US" altLang="zh-CN" baseline="-25000" smtClean="0">
                  <a:latin typeface="Cambria"/>
                </a:rPr>
                <a:t>13</a:t>
              </a:r>
              <a:r>
                <a:rPr lang="en-US" altLang="zh-CN" smtClean="0">
                  <a:latin typeface="Cambria"/>
                </a:rPr>
                <a:t>⊕k</a:t>
              </a:r>
              <a:r>
                <a:rPr lang="en-US" altLang="zh-CN" baseline="30000" smtClean="0">
                  <a:latin typeface="Cambria"/>
                </a:rPr>
                <a:t>3</a:t>
              </a:r>
              <a:r>
                <a:rPr lang="en-US" altLang="zh-CN" baseline="-25000" smtClean="0">
                  <a:latin typeface="Cambria"/>
                </a:rPr>
                <a:t>16</a:t>
              </a:r>
              <a:r>
                <a:rPr lang="en-US" altLang="zh-CN" smtClean="0">
                  <a:latin typeface="Cambria"/>
                </a:rPr>
                <a:t>⊕k</a:t>
              </a:r>
              <a:r>
                <a:rPr lang="en-US" altLang="zh-CN" baseline="30000" smtClean="0">
                  <a:latin typeface="Cambria"/>
                </a:rPr>
                <a:t>4</a:t>
              </a:r>
              <a:r>
                <a:rPr lang="en-US" altLang="zh-CN" baseline="-25000" smtClean="0">
                  <a:latin typeface="Cambria"/>
                </a:rPr>
                <a:t>12</a:t>
              </a:r>
              <a:endParaRPr lang="zh-CN" altLang="en-US" baseline="-25000"/>
            </a:p>
          </p:txBody>
        </p:sp>
        <p:cxnSp>
          <p:nvCxnSpPr>
            <p:cNvPr id="424" name="直接箭头连接符 423"/>
            <p:cNvCxnSpPr/>
            <p:nvPr/>
          </p:nvCxnSpPr>
          <p:spPr>
            <a:xfrm>
              <a:off x="3779912" y="5634960"/>
              <a:ext cx="3456384"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线性密码分析</a:t>
            </a:r>
            <a:endParaRPr lang="zh-CN" altLang="en-US"/>
          </a:p>
        </p:txBody>
      </p:sp>
      <p:sp>
        <p:nvSpPr>
          <p:cNvPr id="3" name="内容占位符 2"/>
          <p:cNvSpPr>
            <a:spLocks noGrp="1"/>
          </p:cNvSpPr>
          <p:nvPr>
            <p:ph idx="1"/>
          </p:nvPr>
        </p:nvSpPr>
        <p:spPr/>
        <p:txBody>
          <a:bodyPr>
            <a:normAutofit/>
          </a:bodyPr>
          <a:lstStyle/>
          <a:p>
            <a:r>
              <a:rPr lang="zh-CN" altLang="en-US" smtClean="0"/>
              <a:t>根据上述方法，可以得出密文比特和明文比特的线性关系式</a:t>
            </a:r>
            <a:endParaRPr lang="en-US" altLang="zh-CN" smtClean="0"/>
          </a:p>
          <a:p>
            <a:endParaRPr lang="en-US" altLang="zh-CN" smtClean="0"/>
          </a:p>
          <a:p>
            <a:endParaRPr lang="en-US" altLang="zh-CN" smtClean="0"/>
          </a:p>
          <a:p>
            <a:endParaRPr lang="en-US" altLang="zh-CN" smtClean="0"/>
          </a:p>
          <a:p>
            <a:r>
              <a:rPr lang="zh-CN" altLang="en-US" smtClean="0"/>
              <a:t>无需破解密钥</a:t>
            </a:r>
            <a:r>
              <a:rPr lang="en-US" altLang="zh-CN" smtClean="0"/>
              <a:t>k</a:t>
            </a:r>
            <a:r>
              <a:rPr lang="zh-CN" altLang="en-US" smtClean="0"/>
              <a:t>，只需要一对明</a:t>
            </a:r>
            <a:r>
              <a:rPr lang="en-US" altLang="zh-CN" smtClean="0"/>
              <a:t>-</a:t>
            </a:r>
            <a:r>
              <a:rPr lang="zh-CN" altLang="en-US" smtClean="0"/>
              <a:t>密文对，即可知道所有</a:t>
            </a:r>
            <a:r>
              <a:rPr lang="en-US" altLang="zh-CN" smtClean="0"/>
              <a:t>x</a:t>
            </a:r>
            <a:r>
              <a:rPr lang="en-US" altLang="zh-CN" baseline="-25000" smtClean="0"/>
              <a:t>i</a:t>
            </a:r>
            <a:r>
              <a:rPr lang="zh-CN" altLang="en-US" smtClean="0"/>
              <a:t>和</a:t>
            </a:r>
            <a:r>
              <a:rPr lang="en-US" altLang="zh-CN" smtClean="0"/>
              <a:t>y</a:t>
            </a:r>
            <a:r>
              <a:rPr lang="en-US" altLang="zh-CN" baseline="-25000" smtClean="0"/>
              <a:t>j</a:t>
            </a:r>
            <a:r>
              <a:rPr lang="zh-CN" altLang="en-US" smtClean="0"/>
              <a:t>的线性关系</a:t>
            </a:r>
            <a:endParaRPr lang="en-US" altLang="zh-CN" smtClean="0"/>
          </a:p>
          <a:p>
            <a:pPr>
              <a:buNone/>
            </a:pPr>
            <a:endParaRPr lang="en-US" altLang="zh-CN" smtClean="0"/>
          </a:p>
          <a:p>
            <a:pPr>
              <a:buNone/>
            </a:pPr>
            <a:endParaRPr lang="en-US" altLang="zh-CN" smtClean="0"/>
          </a:p>
          <a:p>
            <a:endParaRPr lang="en-US" altLang="zh-CN" smtClean="0"/>
          </a:p>
        </p:txBody>
      </p:sp>
      <p:graphicFrame>
        <p:nvGraphicFramePr>
          <p:cNvPr id="4" name="对象 3"/>
          <p:cNvGraphicFramePr>
            <a:graphicFrameLocks noChangeAspect="1"/>
          </p:cNvGraphicFramePr>
          <p:nvPr/>
        </p:nvGraphicFramePr>
        <p:xfrm>
          <a:off x="899592" y="2852936"/>
          <a:ext cx="7416824" cy="1303177"/>
        </p:xfrm>
        <a:graphic>
          <a:graphicData uri="http://schemas.openxmlformats.org/presentationml/2006/ole">
            <p:oleObj spid="_x0000_s154626" name="Equation" r:id="rId4" imgW="3047760" imgH="583920" progId="Equation.DSMT4">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线性密码分析</a:t>
            </a:r>
            <a:endParaRPr lang="zh-CN" altLang="en-US"/>
          </a:p>
        </p:txBody>
      </p:sp>
      <p:sp>
        <p:nvSpPr>
          <p:cNvPr id="3" name="内容占位符 2"/>
          <p:cNvSpPr>
            <a:spLocks noGrp="1"/>
          </p:cNvSpPr>
          <p:nvPr>
            <p:ph idx="1"/>
          </p:nvPr>
        </p:nvSpPr>
        <p:spPr/>
        <p:txBody>
          <a:bodyPr>
            <a:normAutofit lnSpcReduction="10000"/>
          </a:bodyPr>
          <a:lstStyle/>
          <a:p>
            <a:r>
              <a:rPr lang="en-US" altLang="zh-CN" dirty="0" smtClean="0"/>
              <a:t>S</a:t>
            </a:r>
            <a:r>
              <a:rPr lang="zh-CN" altLang="en-US" dirty="0" smtClean="0"/>
              <a:t>盒的线性，导致明文和密文比特之间也呈现线性关系</a:t>
            </a:r>
            <a:endParaRPr lang="en-US" altLang="zh-CN" dirty="0" smtClean="0"/>
          </a:p>
          <a:p>
            <a:pPr lvl="1"/>
            <a:r>
              <a:rPr lang="zh-CN" altLang="en-US" dirty="0" smtClean="0"/>
              <a:t>因此，在设计</a:t>
            </a:r>
            <a:r>
              <a:rPr lang="en-US" altLang="zh-CN" dirty="0" smtClean="0"/>
              <a:t>SPN</a:t>
            </a:r>
            <a:r>
              <a:rPr lang="zh-CN" altLang="en-US" dirty="0" smtClean="0"/>
              <a:t>时，要确保</a:t>
            </a:r>
            <a:r>
              <a:rPr lang="en-US" altLang="zh-CN" dirty="0" smtClean="0"/>
              <a:t>S</a:t>
            </a:r>
            <a:r>
              <a:rPr lang="zh-CN" altLang="en-US" dirty="0" smtClean="0"/>
              <a:t>盒是非线性的，即输入比特和输出比特或他们的部分位不存在线性关系，否则可能存在下式的运算结果始终为</a:t>
            </a:r>
            <a:r>
              <a:rPr lang="en-US" altLang="zh-CN" dirty="0" smtClean="0"/>
              <a:t>0</a:t>
            </a:r>
            <a:r>
              <a:rPr lang="zh-CN" altLang="en-US" dirty="0" smtClean="0"/>
              <a:t>或</a:t>
            </a:r>
            <a:r>
              <a:rPr lang="en-US" altLang="zh-CN" dirty="0" smtClean="0"/>
              <a:t>1</a:t>
            </a:r>
          </a:p>
          <a:p>
            <a:pPr lvl="1"/>
            <a:endParaRPr lang="en-US" altLang="zh-CN" dirty="0" smtClean="0"/>
          </a:p>
          <a:p>
            <a:pPr lvl="1"/>
            <a:endParaRPr lang="en-US" altLang="zh-CN" dirty="0" smtClean="0"/>
          </a:p>
          <a:p>
            <a:pPr lvl="1"/>
            <a:r>
              <a:rPr lang="zh-CN" altLang="en-US" dirty="0" smtClean="0"/>
              <a:t>如果</a:t>
            </a:r>
            <a:r>
              <a:rPr lang="en-US" altLang="zh-CN" dirty="0" smtClean="0"/>
              <a:t>S</a:t>
            </a:r>
            <a:r>
              <a:rPr lang="zh-CN" altLang="en-US" dirty="0" smtClean="0"/>
              <a:t>盒的非线性特性不够理想，上式的值可能的概率为</a:t>
            </a:r>
            <a:r>
              <a:rPr lang="en-US" altLang="zh-CN" dirty="0" smtClean="0"/>
              <a:t>0</a:t>
            </a:r>
            <a:r>
              <a:rPr lang="zh-CN" altLang="en-US" dirty="0" smtClean="0"/>
              <a:t>或</a:t>
            </a:r>
            <a:r>
              <a:rPr lang="en-US" altLang="zh-CN" dirty="0" smtClean="0"/>
              <a:t>1</a:t>
            </a:r>
            <a:endParaRPr lang="zh-CN" altLang="en-US" dirty="0"/>
          </a:p>
        </p:txBody>
      </p:sp>
      <p:graphicFrame>
        <p:nvGraphicFramePr>
          <p:cNvPr id="155651" name="Object 3"/>
          <p:cNvGraphicFramePr>
            <a:graphicFrameLocks noChangeAspect="1"/>
          </p:cNvGraphicFramePr>
          <p:nvPr/>
        </p:nvGraphicFramePr>
        <p:xfrm>
          <a:off x="899592" y="4168165"/>
          <a:ext cx="7560840" cy="700995"/>
        </p:xfrm>
        <a:graphic>
          <a:graphicData uri="http://schemas.openxmlformats.org/presentationml/2006/ole">
            <p:oleObj spid="_x0000_s155651" name="Equation" r:id="rId3" imgW="3009600" imgH="279360" progId="Equation.DSMT4">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偏差</a:t>
            </a:r>
            <a:endParaRPr lang="zh-CN" altLang="en-US"/>
          </a:p>
        </p:txBody>
      </p:sp>
      <p:sp>
        <p:nvSpPr>
          <p:cNvPr id="3" name="内容占位符 2"/>
          <p:cNvSpPr>
            <a:spLocks noGrp="1"/>
          </p:cNvSpPr>
          <p:nvPr>
            <p:ph idx="1"/>
          </p:nvPr>
        </p:nvSpPr>
        <p:spPr/>
        <p:txBody>
          <a:bodyPr/>
          <a:lstStyle/>
          <a:p>
            <a:r>
              <a:rPr lang="zh-CN" altLang="en-US" smtClean="0"/>
              <a:t>取值于</a:t>
            </a:r>
            <a:r>
              <a:rPr lang="en-US" altLang="zh-CN" smtClean="0"/>
              <a:t>{0,1}</a:t>
            </a:r>
            <a:r>
              <a:rPr lang="zh-CN" altLang="en-US" smtClean="0"/>
              <a:t>上的随机变量</a:t>
            </a:r>
            <a:r>
              <a:rPr lang="en-US" altLang="zh-CN" smtClean="0"/>
              <a:t>X</a:t>
            </a:r>
            <a:r>
              <a:rPr lang="zh-CN" altLang="en-US" smtClean="0"/>
              <a:t>，取值为</a:t>
            </a:r>
            <a:r>
              <a:rPr lang="en-US" altLang="zh-CN" smtClean="0"/>
              <a:t>0</a:t>
            </a:r>
            <a:r>
              <a:rPr lang="zh-CN" altLang="en-US" smtClean="0"/>
              <a:t>的概率为</a:t>
            </a:r>
            <a:r>
              <a:rPr lang="en-US" altLang="zh-CN" smtClean="0"/>
              <a:t>p</a:t>
            </a:r>
            <a:r>
              <a:rPr lang="zh-CN" altLang="en-US" smtClean="0"/>
              <a:t>，则取值为</a:t>
            </a:r>
            <a:r>
              <a:rPr lang="en-US" altLang="zh-CN" smtClean="0"/>
              <a:t>1</a:t>
            </a:r>
            <a:r>
              <a:rPr lang="zh-CN" altLang="en-US" smtClean="0"/>
              <a:t>的概率为</a:t>
            </a:r>
            <a:r>
              <a:rPr lang="en-US" altLang="zh-CN" smtClean="0"/>
              <a:t>1-p</a:t>
            </a:r>
            <a:r>
              <a:rPr lang="zh-CN" altLang="en-US" smtClean="0"/>
              <a:t>，</a:t>
            </a:r>
            <a:r>
              <a:rPr lang="en-US" altLang="zh-CN" smtClean="0"/>
              <a:t>X</a:t>
            </a:r>
            <a:r>
              <a:rPr lang="zh-CN" altLang="en-US" smtClean="0"/>
              <a:t>的偏差定义为</a:t>
            </a:r>
            <a:endParaRPr lang="en-US" altLang="zh-CN" smtClean="0"/>
          </a:p>
          <a:p>
            <a:endParaRPr lang="en-US" altLang="zh-CN" smtClean="0"/>
          </a:p>
          <a:p>
            <a:pPr lvl="1"/>
            <a:endParaRPr lang="en-US" altLang="zh-CN" smtClean="0"/>
          </a:p>
          <a:p>
            <a:pPr lvl="1"/>
            <a:r>
              <a:rPr lang="zh-CN" altLang="en-US" smtClean="0"/>
              <a:t>偏差为正，说明发生的可能性超过一半</a:t>
            </a:r>
            <a:endParaRPr lang="zh-CN" altLang="en-US"/>
          </a:p>
        </p:txBody>
      </p:sp>
      <p:graphicFrame>
        <p:nvGraphicFramePr>
          <p:cNvPr id="4" name="对象 3"/>
          <p:cNvGraphicFramePr>
            <a:graphicFrameLocks noChangeAspect="1"/>
          </p:cNvGraphicFramePr>
          <p:nvPr/>
        </p:nvGraphicFramePr>
        <p:xfrm>
          <a:off x="2195736" y="2996952"/>
          <a:ext cx="5256584" cy="1085404"/>
        </p:xfrm>
        <a:graphic>
          <a:graphicData uri="http://schemas.openxmlformats.org/presentationml/2006/ole">
            <p:oleObj spid="_x0000_s58370" name="Equation" r:id="rId3" imgW="1968480" imgH="406080" progId="Equation.DSMT4">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0"/>
            <a:ext cx="8229600" cy="1143000"/>
          </a:xfrm>
        </p:spPr>
        <p:txBody>
          <a:bodyPr/>
          <a:lstStyle/>
          <a:p>
            <a:r>
              <a:rPr lang="zh-CN" altLang="en-US" dirty="0" smtClean="0"/>
              <a:t>堆积引理</a:t>
            </a:r>
            <a:endParaRPr lang="zh-CN" altLang="en-US" dirty="0"/>
          </a:p>
        </p:txBody>
      </p:sp>
      <p:sp>
        <p:nvSpPr>
          <p:cNvPr id="3" name="内容占位符 2"/>
          <p:cNvSpPr>
            <a:spLocks noGrp="1"/>
          </p:cNvSpPr>
          <p:nvPr>
            <p:ph idx="1"/>
          </p:nvPr>
        </p:nvSpPr>
        <p:spPr>
          <a:xfrm>
            <a:off x="357158" y="1000109"/>
            <a:ext cx="8286808" cy="2428892"/>
          </a:xfrm>
        </p:spPr>
        <p:txBody>
          <a:bodyPr>
            <a:normAutofit/>
          </a:bodyPr>
          <a:lstStyle/>
          <a:p>
            <a:r>
              <a:rPr lang="zh-CN" altLang="en-US" sz="2800" dirty="0" smtClean="0"/>
              <a:t>引理</a:t>
            </a:r>
            <a:r>
              <a:rPr lang="en-US" altLang="zh-CN" sz="2800" dirty="0" smtClean="0"/>
              <a:t>3.1  </a:t>
            </a:r>
            <a:r>
              <a:rPr lang="zh-CN" altLang="en-US" sz="2800" dirty="0" smtClean="0"/>
              <a:t>设</a:t>
            </a:r>
            <a:r>
              <a:rPr lang="en-US" altLang="zh-CN" sz="2800" dirty="0" smtClean="0"/>
              <a:t>                               </a:t>
            </a:r>
            <a:r>
              <a:rPr lang="zh-CN" altLang="en-US" sz="2800" dirty="0" smtClean="0"/>
              <a:t>是取值于</a:t>
            </a:r>
            <a:r>
              <a:rPr lang="en-US" altLang="zh-CN" sz="2800" dirty="0" smtClean="0"/>
              <a:t>{0,1}</a:t>
            </a:r>
            <a:r>
              <a:rPr lang="zh-CN" altLang="en-US" sz="2800" dirty="0" smtClean="0"/>
              <a:t>上的独立随机变量，他们相应的偏差依次为                               ，                                    </a:t>
            </a:r>
            <a:endParaRPr lang="en-US" altLang="zh-CN" sz="2800" dirty="0" smtClean="0">
              <a:latin typeface="Cambria"/>
            </a:endParaRPr>
          </a:p>
          <a:p>
            <a:pPr>
              <a:lnSpc>
                <a:spcPct val="150000"/>
              </a:lnSpc>
              <a:buNone/>
            </a:pPr>
            <a:r>
              <a:rPr lang="zh-CN" altLang="en-US" sz="2800" dirty="0" smtClean="0">
                <a:latin typeface="Cambria"/>
              </a:rPr>
              <a:t>     定义随机变量</a:t>
            </a:r>
            <a:r>
              <a:rPr lang="en-US" altLang="zh-CN" sz="2800" dirty="0" smtClean="0">
                <a:latin typeface="Cambria"/>
              </a:rPr>
              <a:t>                                                      </a:t>
            </a:r>
            <a:r>
              <a:rPr lang="zh-CN" altLang="en-US" sz="2800" dirty="0" smtClean="0">
                <a:latin typeface="Cambria"/>
              </a:rPr>
              <a:t>，用</a:t>
            </a:r>
            <a:r>
              <a:rPr lang="en-US" altLang="zh-CN" sz="2800" dirty="0" smtClean="0">
                <a:latin typeface="Cambria"/>
              </a:rPr>
              <a:t>                  </a:t>
            </a:r>
          </a:p>
          <a:p>
            <a:pPr>
              <a:lnSpc>
                <a:spcPct val="150000"/>
              </a:lnSpc>
              <a:buNone/>
            </a:pPr>
            <a:r>
              <a:rPr lang="en-US" altLang="zh-CN" sz="2800" dirty="0" smtClean="0">
                <a:latin typeface="Cambria"/>
              </a:rPr>
              <a:t>                      </a:t>
            </a:r>
            <a:r>
              <a:rPr lang="zh-CN" altLang="en-US" sz="2800" dirty="0" smtClean="0">
                <a:latin typeface="Cambria"/>
              </a:rPr>
              <a:t>表示其偏差，则有</a:t>
            </a:r>
            <a:endParaRPr lang="en-US" altLang="zh-CN" sz="2800" dirty="0" smtClean="0">
              <a:latin typeface="Cambria"/>
            </a:endParaRPr>
          </a:p>
          <a:p>
            <a:endParaRPr lang="zh-CN" altLang="en-US" sz="2800" dirty="0"/>
          </a:p>
        </p:txBody>
      </p:sp>
      <p:graphicFrame>
        <p:nvGraphicFramePr>
          <p:cNvPr id="4" name="对象 3"/>
          <p:cNvGraphicFramePr>
            <a:graphicFrameLocks noChangeAspect="1"/>
          </p:cNvGraphicFramePr>
          <p:nvPr/>
        </p:nvGraphicFramePr>
        <p:xfrm>
          <a:off x="2357422" y="3357562"/>
          <a:ext cx="3857652" cy="1228187"/>
        </p:xfrm>
        <a:graphic>
          <a:graphicData uri="http://schemas.openxmlformats.org/presentationml/2006/ole">
            <p:oleObj spid="_x0000_s59394" name="Equation" r:id="rId3" imgW="1434960" imgH="457200" progId="Equation.DSMT4">
              <p:embed/>
            </p:oleObj>
          </a:graphicData>
        </a:graphic>
      </p:graphicFrame>
      <p:graphicFrame>
        <p:nvGraphicFramePr>
          <p:cNvPr id="5" name="对象 4"/>
          <p:cNvGraphicFramePr>
            <a:graphicFrameLocks noChangeAspect="1"/>
          </p:cNvGraphicFramePr>
          <p:nvPr/>
        </p:nvGraphicFramePr>
        <p:xfrm>
          <a:off x="2500298" y="1071546"/>
          <a:ext cx="2500330" cy="523324"/>
        </p:xfrm>
        <a:graphic>
          <a:graphicData uri="http://schemas.openxmlformats.org/presentationml/2006/ole">
            <p:oleObj spid="_x0000_s59395" name="Equation" r:id="rId4" imgW="1002960" imgH="279360" progId="Equation.DSMT4">
              <p:embed/>
            </p:oleObj>
          </a:graphicData>
        </a:graphic>
      </p:graphicFrame>
      <p:graphicFrame>
        <p:nvGraphicFramePr>
          <p:cNvPr id="6" name="对象 5"/>
          <p:cNvGraphicFramePr>
            <a:graphicFrameLocks noChangeAspect="1"/>
          </p:cNvGraphicFramePr>
          <p:nvPr/>
        </p:nvGraphicFramePr>
        <p:xfrm>
          <a:off x="6159282" y="1415354"/>
          <a:ext cx="2357454" cy="589363"/>
        </p:xfrm>
        <a:graphic>
          <a:graphicData uri="http://schemas.openxmlformats.org/presentationml/2006/ole">
            <p:oleObj spid="_x0000_s59396" name="Equation" r:id="rId5" imgW="965160" imgH="279360" progId="Equation.DSMT4">
              <p:embed/>
            </p:oleObj>
          </a:graphicData>
        </a:graphic>
      </p:graphicFrame>
      <p:graphicFrame>
        <p:nvGraphicFramePr>
          <p:cNvPr id="7" name="对象 6"/>
          <p:cNvGraphicFramePr>
            <a:graphicFrameLocks noChangeAspect="1"/>
          </p:cNvGraphicFramePr>
          <p:nvPr/>
        </p:nvGraphicFramePr>
        <p:xfrm>
          <a:off x="2957954" y="2158762"/>
          <a:ext cx="4143403" cy="523878"/>
        </p:xfrm>
        <a:graphic>
          <a:graphicData uri="http://schemas.openxmlformats.org/presentationml/2006/ole">
            <p:oleObj spid="_x0000_s59397" name="Equation" r:id="rId6" imgW="2209680" imgH="279360" progId="Equation.DSMT4">
              <p:embed/>
            </p:oleObj>
          </a:graphicData>
        </a:graphic>
      </p:graphicFrame>
      <p:graphicFrame>
        <p:nvGraphicFramePr>
          <p:cNvPr id="8" name="对象 7"/>
          <p:cNvGraphicFramePr>
            <a:graphicFrameLocks noChangeAspect="1"/>
          </p:cNvGraphicFramePr>
          <p:nvPr/>
        </p:nvGraphicFramePr>
        <p:xfrm>
          <a:off x="857224" y="2643182"/>
          <a:ext cx="1285884" cy="691520"/>
        </p:xfrm>
        <a:graphic>
          <a:graphicData uri="http://schemas.openxmlformats.org/presentationml/2006/ole">
            <p:oleObj spid="_x0000_s59398" name="Equation" r:id="rId7" imgW="571320" imgH="279360" progId="Equation.DSMT4">
              <p:embed/>
            </p:oleObj>
          </a:graphicData>
        </a:graphic>
      </p:graphicFrame>
      <p:grpSp>
        <p:nvGrpSpPr>
          <p:cNvPr id="16" name="组合 15"/>
          <p:cNvGrpSpPr/>
          <p:nvPr/>
        </p:nvGrpSpPr>
        <p:grpSpPr>
          <a:xfrm>
            <a:off x="357158" y="4595019"/>
            <a:ext cx="8229600" cy="1762940"/>
            <a:chOff x="357158" y="4595019"/>
            <a:chExt cx="8229600" cy="1762940"/>
          </a:xfrm>
        </p:grpSpPr>
        <p:sp>
          <p:nvSpPr>
            <p:cNvPr id="9" name="内容占位符 2"/>
            <p:cNvSpPr txBox="1">
              <a:spLocks/>
            </p:cNvSpPr>
            <p:nvPr/>
          </p:nvSpPr>
          <p:spPr>
            <a:xfrm>
              <a:off x="357158" y="4595019"/>
              <a:ext cx="8229600" cy="1762940"/>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推论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3.2  </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设</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是取值于</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{0,1}</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上的独立随机变量，                表示随机变量</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None/>
                <a:tabLst/>
                <a:defRPr/>
              </a:pPr>
              <a:r>
                <a:rPr kumimoji="0" lang="zh-CN" altLang="en-US" sz="2800" b="0" i="0" u="none" strike="noStrike" kern="1200" cap="none" spc="0" normalizeH="0" baseline="0" noProof="0" dirty="0" smtClean="0">
                  <a:ln>
                    <a:noFill/>
                  </a:ln>
                  <a:solidFill>
                    <a:schemeClr val="tx1"/>
                  </a:solidFill>
                  <a:effectLst/>
                  <a:uLnTx/>
                  <a:uFillTx/>
                  <a:latin typeface="Cambria"/>
                  <a:ea typeface="+mn-ea"/>
                  <a:cs typeface="+mn-cs"/>
                </a:rPr>
                <a:t>     的偏差，若对某</a:t>
              </a:r>
              <a:r>
                <a:rPr kumimoji="0" lang="en-US" altLang="zh-CN" sz="2800" b="0" i="0" u="none" strike="noStrike" kern="1200" cap="none" spc="0" normalizeH="0" baseline="0" noProof="0" dirty="0" smtClean="0">
                  <a:ln>
                    <a:noFill/>
                  </a:ln>
                  <a:solidFill>
                    <a:schemeClr val="tx1"/>
                  </a:solidFill>
                  <a:effectLst/>
                  <a:uLnTx/>
                  <a:uFillTx/>
                  <a:latin typeface="Cambria"/>
                  <a:ea typeface="+mn-ea"/>
                  <a:cs typeface="+mn-cs"/>
                </a:rPr>
                <a:t>j</a:t>
              </a:r>
              <a:r>
                <a:rPr kumimoji="0" lang="zh-CN" altLang="en-US" sz="2800" b="0" i="0" u="none" strike="noStrike" kern="1200" cap="none" spc="0" normalizeH="0" baseline="0" noProof="0" dirty="0" smtClean="0">
                  <a:ln>
                    <a:noFill/>
                  </a:ln>
                  <a:solidFill>
                    <a:schemeClr val="tx1"/>
                  </a:solidFill>
                  <a:effectLst/>
                  <a:uLnTx/>
                  <a:uFillTx/>
                  <a:latin typeface="Cambria"/>
                  <a:ea typeface="+mn-ea"/>
                  <a:cs typeface="+mn-cs"/>
                </a:rPr>
                <a:t>，有              ，则                          。</a:t>
              </a:r>
              <a:endParaRPr kumimoji="0" lang="en-US" altLang="zh-CN" sz="2800" b="0" i="0" u="none" strike="noStrike" kern="1200" cap="none" spc="0" normalizeH="0" baseline="0" noProof="0" dirty="0" smtClean="0">
                <a:ln>
                  <a:noFill/>
                </a:ln>
                <a:solidFill>
                  <a:schemeClr val="tx1"/>
                </a:solidFill>
                <a:effectLst/>
                <a:uLnTx/>
                <a:uFillTx/>
                <a:latin typeface="Cambria"/>
                <a:ea typeface="+mn-ea"/>
                <a:cs typeface="+mn-cs"/>
              </a:endParaRPr>
            </a:p>
          </p:txBody>
        </p:sp>
        <p:graphicFrame>
          <p:nvGraphicFramePr>
            <p:cNvPr id="59399" name="Object 7"/>
            <p:cNvGraphicFramePr>
              <a:graphicFrameLocks noChangeAspect="1"/>
            </p:cNvGraphicFramePr>
            <p:nvPr/>
          </p:nvGraphicFramePr>
          <p:xfrm>
            <a:off x="2571736" y="4643446"/>
            <a:ext cx="2500312" cy="523875"/>
          </p:xfrm>
          <a:graphic>
            <a:graphicData uri="http://schemas.openxmlformats.org/presentationml/2006/ole">
              <p:oleObj spid="_x0000_s59399" name="Equation" r:id="rId8" imgW="1002960" imgH="279360" progId="Equation.DSMT4">
                <p:embed/>
              </p:oleObj>
            </a:graphicData>
          </a:graphic>
        </p:graphicFrame>
        <p:graphicFrame>
          <p:nvGraphicFramePr>
            <p:cNvPr id="59400" name="Object 8"/>
            <p:cNvGraphicFramePr>
              <a:graphicFrameLocks noChangeAspect="1"/>
            </p:cNvGraphicFramePr>
            <p:nvPr/>
          </p:nvGraphicFramePr>
          <p:xfrm>
            <a:off x="2786050" y="4957094"/>
            <a:ext cx="1285875" cy="692150"/>
          </p:xfrm>
          <a:graphic>
            <a:graphicData uri="http://schemas.openxmlformats.org/presentationml/2006/ole">
              <p:oleObj spid="_x0000_s59400" name="Equation" r:id="rId9" imgW="571320" imgH="279360" progId="Equation.DSMT4">
                <p:embed/>
              </p:oleObj>
            </a:graphicData>
          </a:graphic>
        </p:graphicFrame>
        <p:graphicFrame>
          <p:nvGraphicFramePr>
            <p:cNvPr id="59402" name="Object 10"/>
            <p:cNvGraphicFramePr>
              <a:graphicFrameLocks noChangeAspect="1"/>
            </p:cNvGraphicFramePr>
            <p:nvPr/>
          </p:nvGraphicFramePr>
          <p:xfrm>
            <a:off x="6359083" y="5072074"/>
            <a:ext cx="2000264" cy="458397"/>
          </p:xfrm>
          <a:graphic>
            <a:graphicData uri="http://schemas.openxmlformats.org/presentationml/2006/ole">
              <p:oleObj spid="_x0000_s59402" name="Equation" r:id="rId10" imgW="1422360" imgH="279360" progId="Equation.DSMT4">
                <p:embed/>
              </p:oleObj>
            </a:graphicData>
          </a:graphic>
        </p:graphicFrame>
        <p:graphicFrame>
          <p:nvGraphicFramePr>
            <p:cNvPr id="59403" name="Object 11"/>
            <p:cNvGraphicFramePr>
              <a:graphicFrameLocks noChangeAspect="1"/>
            </p:cNvGraphicFramePr>
            <p:nvPr/>
          </p:nvGraphicFramePr>
          <p:xfrm>
            <a:off x="4225925" y="5572125"/>
            <a:ext cx="920750" cy="506413"/>
          </p:xfrm>
          <a:graphic>
            <a:graphicData uri="http://schemas.openxmlformats.org/presentationml/2006/ole">
              <p:oleObj spid="_x0000_s59403" name="Equation" r:id="rId11" imgW="507960" imgH="253800" progId="Equation.DSMT4">
                <p:embed/>
              </p:oleObj>
            </a:graphicData>
          </a:graphic>
        </p:graphicFrame>
        <p:graphicFrame>
          <p:nvGraphicFramePr>
            <p:cNvPr id="59404" name="Object 12"/>
            <p:cNvGraphicFramePr>
              <a:graphicFrameLocks noChangeAspect="1"/>
            </p:cNvGraphicFramePr>
            <p:nvPr/>
          </p:nvGraphicFramePr>
          <p:xfrm>
            <a:off x="5929322" y="5530862"/>
            <a:ext cx="1857388" cy="642715"/>
          </p:xfrm>
          <a:graphic>
            <a:graphicData uri="http://schemas.openxmlformats.org/presentationml/2006/ole">
              <p:oleObj spid="_x0000_s59404" name="Equation" r:id="rId12" imgW="888840" imgH="27936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代换</a:t>
            </a:r>
            <a:r>
              <a:rPr lang="en-US" altLang="zh-CN" dirty="0" smtClean="0"/>
              <a:t>-</a:t>
            </a:r>
            <a:r>
              <a:rPr lang="zh-CN" altLang="en-US" dirty="0" smtClean="0"/>
              <a:t>置换网络</a:t>
            </a:r>
            <a:endParaRPr lang="zh-CN" altLang="en-US" dirty="0"/>
          </a:p>
        </p:txBody>
      </p:sp>
      <p:sp>
        <p:nvSpPr>
          <p:cNvPr id="3" name="内容占位符 2"/>
          <p:cNvSpPr>
            <a:spLocks noGrp="1"/>
          </p:cNvSpPr>
          <p:nvPr>
            <p:ph idx="1"/>
          </p:nvPr>
        </p:nvSpPr>
        <p:spPr>
          <a:xfrm>
            <a:off x="457200" y="1600201"/>
            <a:ext cx="8229600" cy="532656"/>
          </a:xfrm>
        </p:spPr>
        <p:txBody>
          <a:bodyPr>
            <a:normAutofit lnSpcReduction="10000"/>
          </a:bodyPr>
          <a:lstStyle/>
          <a:p>
            <a:r>
              <a:rPr lang="zh-CN" altLang="en-US" dirty="0" smtClean="0"/>
              <a:t>代换</a:t>
            </a:r>
            <a:r>
              <a:rPr lang="en-US" altLang="zh-CN" dirty="0" smtClean="0"/>
              <a:t>-</a:t>
            </a:r>
            <a:r>
              <a:rPr lang="zh-CN" altLang="en-US" dirty="0" smtClean="0"/>
              <a:t>置换网络的一轮变换过程</a:t>
            </a:r>
            <a:endParaRPr lang="zh-CN" altLang="en-US" dirty="0"/>
          </a:p>
        </p:txBody>
      </p:sp>
      <p:grpSp>
        <p:nvGrpSpPr>
          <p:cNvPr id="4" name="组合 118"/>
          <p:cNvGrpSpPr/>
          <p:nvPr/>
        </p:nvGrpSpPr>
        <p:grpSpPr>
          <a:xfrm>
            <a:off x="1979712" y="4016381"/>
            <a:ext cx="5344634" cy="835810"/>
            <a:chOff x="2123728" y="4166632"/>
            <a:chExt cx="5344634" cy="835810"/>
          </a:xfrm>
        </p:grpSpPr>
        <p:sp>
          <p:nvSpPr>
            <p:cNvPr id="52" name="矩形 51"/>
            <p:cNvSpPr/>
            <p:nvPr/>
          </p:nvSpPr>
          <p:spPr>
            <a:xfrm>
              <a:off x="3505961" y="4166632"/>
              <a:ext cx="1197935" cy="4885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代换</a:t>
              </a:r>
              <a:endParaRPr lang="zh-CN" altLang="en-US" sz="2400" dirty="0">
                <a:solidFill>
                  <a:schemeClr val="tx1"/>
                </a:solidFill>
              </a:endParaRPr>
            </a:p>
          </p:txBody>
        </p:sp>
        <p:sp>
          <p:nvSpPr>
            <p:cNvPr id="53" name="矩形 52"/>
            <p:cNvSpPr/>
            <p:nvPr/>
          </p:nvSpPr>
          <p:spPr>
            <a:xfrm>
              <a:off x="4888194" y="4166632"/>
              <a:ext cx="1197935" cy="4885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代换</a:t>
              </a:r>
              <a:endParaRPr lang="zh-CN" altLang="en-US" sz="2400" dirty="0">
                <a:solidFill>
                  <a:schemeClr val="tx1"/>
                </a:solidFill>
              </a:endParaRPr>
            </a:p>
          </p:txBody>
        </p:sp>
        <p:sp>
          <p:nvSpPr>
            <p:cNvPr id="54" name="矩形 53"/>
            <p:cNvSpPr/>
            <p:nvPr/>
          </p:nvSpPr>
          <p:spPr>
            <a:xfrm>
              <a:off x="6270427" y="4166632"/>
              <a:ext cx="1197935" cy="4885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代换</a:t>
              </a:r>
              <a:endParaRPr lang="zh-CN" altLang="en-US" sz="2400" dirty="0">
                <a:solidFill>
                  <a:schemeClr val="tx1"/>
                </a:solidFill>
              </a:endParaRPr>
            </a:p>
          </p:txBody>
        </p:sp>
        <p:sp>
          <p:nvSpPr>
            <p:cNvPr id="55" name="矩形 54"/>
            <p:cNvSpPr/>
            <p:nvPr/>
          </p:nvSpPr>
          <p:spPr>
            <a:xfrm>
              <a:off x="2123728" y="4166632"/>
              <a:ext cx="1197935" cy="4885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代换</a:t>
              </a:r>
              <a:endParaRPr lang="zh-CN" altLang="en-US" sz="2400" dirty="0">
                <a:solidFill>
                  <a:schemeClr val="tx1"/>
                </a:solidFill>
              </a:endParaRPr>
            </a:p>
          </p:txBody>
        </p:sp>
        <p:grpSp>
          <p:nvGrpSpPr>
            <p:cNvPr id="6" name="组合 56"/>
            <p:cNvGrpSpPr/>
            <p:nvPr/>
          </p:nvGrpSpPr>
          <p:grpSpPr>
            <a:xfrm>
              <a:off x="2325234" y="4687561"/>
              <a:ext cx="4955510" cy="314881"/>
              <a:chOff x="2211778" y="3573016"/>
              <a:chExt cx="3872390" cy="216024"/>
            </a:xfrm>
          </p:grpSpPr>
          <p:grpSp>
            <p:nvGrpSpPr>
              <p:cNvPr id="7" name="组合 12"/>
              <p:cNvGrpSpPr/>
              <p:nvPr/>
            </p:nvGrpSpPr>
            <p:grpSpPr>
              <a:xfrm>
                <a:off x="3307940" y="3573016"/>
                <a:ext cx="615988" cy="216024"/>
                <a:chOff x="2211778" y="3573016"/>
                <a:chExt cx="615988" cy="216024"/>
              </a:xfrm>
            </p:grpSpPr>
            <p:cxnSp>
              <p:nvCxnSpPr>
                <p:cNvPr id="74"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组合 13"/>
              <p:cNvGrpSpPr/>
              <p:nvPr/>
            </p:nvGrpSpPr>
            <p:grpSpPr>
              <a:xfrm>
                <a:off x="4388060" y="3573016"/>
                <a:ext cx="615988" cy="216024"/>
                <a:chOff x="2211778" y="3573016"/>
                <a:chExt cx="615988" cy="216024"/>
              </a:xfrm>
            </p:grpSpPr>
            <p:cxnSp>
              <p:nvCxnSpPr>
                <p:cNvPr id="70" name="直接连接符 6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组合 18"/>
              <p:cNvGrpSpPr/>
              <p:nvPr/>
            </p:nvGrpSpPr>
            <p:grpSpPr>
              <a:xfrm>
                <a:off x="5468180" y="3573016"/>
                <a:ext cx="615988" cy="216024"/>
                <a:chOff x="2211778" y="3573016"/>
                <a:chExt cx="615988" cy="216024"/>
              </a:xfrm>
            </p:grpSpPr>
            <p:cxnSp>
              <p:nvCxnSpPr>
                <p:cNvPr id="66" name="直接连接符 65"/>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23"/>
              <p:cNvGrpSpPr/>
              <p:nvPr/>
            </p:nvGrpSpPr>
            <p:grpSpPr>
              <a:xfrm>
                <a:off x="2211778" y="3573016"/>
                <a:ext cx="615988" cy="216024"/>
                <a:chOff x="2211778" y="3573016"/>
                <a:chExt cx="615988" cy="216024"/>
              </a:xfrm>
            </p:grpSpPr>
            <p:cxnSp>
              <p:nvCxnSpPr>
                <p:cNvPr id="62" name="直接连接符 61"/>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4" name="组合 117"/>
          <p:cNvGrpSpPr/>
          <p:nvPr/>
        </p:nvGrpSpPr>
        <p:grpSpPr>
          <a:xfrm>
            <a:off x="1979712" y="3212976"/>
            <a:ext cx="5344634" cy="788108"/>
            <a:chOff x="2123728" y="3363227"/>
            <a:chExt cx="5344634" cy="788108"/>
          </a:xfrm>
        </p:grpSpPr>
        <p:grpSp>
          <p:nvGrpSpPr>
            <p:cNvPr id="19" name="组合 77"/>
            <p:cNvGrpSpPr/>
            <p:nvPr/>
          </p:nvGrpSpPr>
          <p:grpSpPr>
            <a:xfrm>
              <a:off x="2328555" y="3851751"/>
              <a:ext cx="4955510" cy="299584"/>
              <a:chOff x="2211778" y="3573016"/>
              <a:chExt cx="3872390" cy="220792"/>
            </a:xfrm>
          </p:grpSpPr>
          <p:grpSp>
            <p:nvGrpSpPr>
              <p:cNvPr id="24" name="组合 12"/>
              <p:cNvGrpSpPr/>
              <p:nvPr/>
            </p:nvGrpSpPr>
            <p:grpSpPr>
              <a:xfrm>
                <a:off x="3307940" y="3573016"/>
                <a:ext cx="615988" cy="216024"/>
                <a:chOff x="2211778" y="3573016"/>
                <a:chExt cx="615988" cy="216024"/>
              </a:xfrm>
            </p:grpSpPr>
            <p:cxnSp>
              <p:nvCxnSpPr>
                <p:cNvPr id="95"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组合 13"/>
              <p:cNvGrpSpPr/>
              <p:nvPr/>
            </p:nvGrpSpPr>
            <p:grpSpPr>
              <a:xfrm>
                <a:off x="4388060" y="3573016"/>
                <a:ext cx="615988" cy="220792"/>
                <a:chOff x="2211778" y="3573016"/>
                <a:chExt cx="615988" cy="220792"/>
              </a:xfrm>
            </p:grpSpPr>
            <p:cxnSp>
              <p:nvCxnSpPr>
                <p:cNvPr id="91" name="直接连接符 90"/>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2827766" y="3577784"/>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组合 18"/>
              <p:cNvGrpSpPr/>
              <p:nvPr/>
            </p:nvGrpSpPr>
            <p:grpSpPr>
              <a:xfrm>
                <a:off x="5468180" y="3573016"/>
                <a:ext cx="615988" cy="216024"/>
                <a:chOff x="2211778" y="3573016"/>
                <a:chExt cx="615988" cy="216024"/>
              </a:xfrm>
            </p:grpSpPr>
            <p:cxnSp>
              <p:nvCxnSpPr>
                <p:cNvPr id="87" name="直接连接符 8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组合 23"/>
              <p:cNvGrpSpPr/>
              <p:nvPr/>
            </p:nvGrpSpPr>
            <p:grpSpPr>
              <a:xfrm>
                <a:off x="2211778" y="3573016"/>
                <a:ext cx="615988" cy="216024"/>
                <a:chOff x="2211778" y="3573016"/>
                <a:chExt cx="615988" cy="216024"/>
              </a:xfrm>
            </p:grpSpPr>
            <p:cxnSp>
              <p:nvCxnSpPr>
                <p:cNvPr id="83" name="直接连接符 8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4" name="矩形 113"/>
            <p:cNvSpPr/>
            <p:nvPr/>
          </p:nvSpPr>
          <p:spPr>
            <a:xfrm>
              <a:off x="2123728" y="3363227"/>
              <a:ext cx="5344634" cy="4885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rPr>
                <a:t>与轮密钥异或</a:t>
              </a:r>
              <a:r>
                <a:rPr lang="en-US" altLang="zh-CN" sz="2400" smtClean="0">
                  <a:solidFill>
                    <a:schemeClr val="tx1"/>
                  </a:solidFill>
                </a:rPr>
                <a:t>(</a:t>
              </a:r>
              <a:r>
                <a:rPr lang="zh-CN" altLang="en-US" sz="2400" smtClean="0">
                  <a:solidFill>
                    <a:schemeClr val="tx1"/>
                  </a:solidFill>
                </a:rPr>
                <a:t>白化</a:t>
              </a:r>
              <a:r>
                <a:rPr lang="en-US" altLang="zh-CN" sz="2400" smtClean="0">
                  <a:solidFill>
                    <a:schemeClr val="tx1"/>
                  </a:solidFill>
                </a:rPr>
                <a:t>)</a:t>
              </a:r>
              <a:endParaRPr lang="zh-CN" altLang="en-US" sz="2400">
                <a:solidFill>
                  <a:schemeClr val="tx1"/>
                </a:solidFill>
              </a:endParaRPr>
            </a:p>
          </p:txBody>
        </p:sp>
      </p:grpSp>
      <p:grpSp>
        <p:nvGrpSpPr>
          <p:cNvPr id="33" name="组合 116"/>
          <p:cNvGrpSpPr/>
          <p:nvPr/>
        </p:nvGrpSpPr>
        <p:grpSpPr>
          <a:xfrm>
            <a:off x="2184539" y="2198629"/>
            <a:ext cx="4955510" cy="992580"/>
            <a:chOff x="2328555" y="2348880"/>
            <a:chExt cx="4955510" cy="992580"/>
          </a:xfrm>
        </p:grpSpPr>
        <p:grpSp>
          <p:nvGrpSpPr>
            <p:cNvPr id="34" name="组合 28"/>
            <p:cNvGrpSpPr/>
            <p:nvPr/>
          </p:nvGrpSpPr>
          <p:grpSpPr>
            <a:xfrm>
              <a:off x="2328555" y="2852936"/>
              <a:ext cx="4955510" cy="488524"/>
              <a:chOff x="2211778" y="3573016"/>
              <a:chExt cx="3872390" cy="216024"/>
            </a:xfrm>
          </p:grpSpPr>
          <p:grpSp>
            <p:nvGrpSpPr>
              <p:cNvPr id="35" name="组合 12"/>
              <p:cNvGrpSpPr/>
              <p:nvPr/>
            </p:nvGrpSpPr>
            <p:grpSpPr>
              <a:xfrm>
                <a:off x="3307940" y="3573016"/>
                <a:ext cx="615988" cy="216024"/>
                <a:chOff x="2211778" y="3573016"/>
                <a:chExt cx="615988" cy="216024"/>
              </a:xfrm>
            </p:grpSpPr>
            <p:cxnSp>
              <p:nvCxnSpPr>
                <p:cNvPr id="5"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组合 13"/>
              <p:cNvGrpSpPr/>
              <p:nvPr/>
            </p:nvGrpSpPr>
            <p:grpSpPr>
              <a:xfrm>
                <a:off x="4388060" y="3573016"/>
                <a:ext cx="615988" cy="216024"/>
                <a:chOff x="2211778" y="3573016"/>
                <a:chExt cx="615988" cy="216024"/>
              </a:xfrm>
            </p:grpSpPr>
            <p:cxnSp>
              <p:nvCxnSpPr>
                <p:cNvPr id="15" name="直接连接符 1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组合 18"/>
              <p:cNvGrpSpPr/>
              <p:nvPr/>
            </p:nvGrpSpPr>
            <p:grpSpPr>
              <a:xfrm>
                <a:off x="5468180" y="3573016"/>
                <a:ext cx="615988" cy="216024"/>
                <a:chOff x="2211778" y="3573016"/>
                <a:chExt cx="615988" cy="216024"/>
              </a:xfrm>
            </p:grpSpPr>
            <p:cxnSp>
              <p:nvCxnSpPr>
                <p:cNvPr id="20" name="直接连接符 1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组合 23"/>
              <p:cNvGrpSpPr/>
              <p:nvPr/>
            </p:nvGrpSpPr>
            <p:grpSpPr>
              <a:xfrm>
                <a:off x="2211778" y="3573016"/>
                <a:ext cx="615988" cy="216024"/>
                <a:chOff x="2211778" y="3573016"/>
                <a:chExt cx="615988" cy="216024"/>
              </a:xfrm>
            </p:grpSpPr>
            <p:cxnSp>
              <p:nvCxnSpPr>
                <p:cNvPr id="25" name="直接连接符 2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6" name="TextBox 115"/>
            <p:cNvSpPr txBox="1"/>
            <p:nvPr/>
          </p:nvSpPr>
          <p:spPr>
            <a:xfrm>
              <a:off x="3203848" y="2348880"/>
              <a:ext cx="3888432" cy="461665"/>
            </a:xfrm>
            <a:prstGeom prst="rect">
              <a:avLst/>
            </a:prstGeom>
            <a:noFill/>
          </p:spPr>
          <p:txBody>
            <a:bodyPr wrap="square" rtlCol="0">
              <a:spAutoFit/>
            </a:bodyPr>
            <a:lstStyle/>
            <a:p>
              <a:r>
                <a:rPr lang="zh-CN" altLang="en-US" sz="2400" smtClean="0"/>
                <a:t>输入状态</a:t>
              </a:r>
              <a:r>
                <a:rPr lang="en-US" altLang="zh-CN" sz="2400" smtClean="0"/>
                <a:t>w</a:t>
              </a:r>
              <a:r>
                <a:rPr lang="en-US" altLang="zh-CN" sz="2400" baseline="30000" smtClean="0"/>
                <a:t>r-1</a:t>
              </a:r>
              <a:r>
                <a:rPr lang="en-US" altLang="zh-CN" sz="2400" smtClean="0"/>
                <a:t>(</a:t>
              </a:r>
              <a:r>
                <a:rPr lang="zh-CN" altLang="en-US" sz="2400" smtClean="0"/>
                <a:t>长度为</a:t>
              </a:r>
              <a:r>
                <a:rPr lang="en-US" altLang="zh-CN" sz="2400" smtClean="0"/>
                <a:t>l×m)</a:t>
              </a:r>
              <a:endParaRPr lang="zh-CN" altLang="en-US" sz="2400"/>
            </a:p>
          </p:txBody>
        </p:sp>
      </p:grpSp>
      <p:grpSp>
        <p:nvGrpSpPr>
          <p:cNvPr id="59" name="组合 121"/>
          <p:cNvGrpSpPr/>
          <p:nvPr/>
        </p:nvGrpSpPr>
        <p:grpSpPr>
          <a:xfrm>
            <a:off x="1979712" y="4842934"/>
            <a:ext cx="5344634" cy="1345752"/>
            <a:chOff x="2123728" y="4993185"/>
            <a:chExt cx="5344634" cy="1345752"/>
          </a:xfrm>
        </p:grpSpPr>
        <p:sp>
          <p:nvSpPr>
            <p:cNvPr id="30" name="矩形 29"/>
            <p:cNvSpPr/>
            <p:nvPr/>
          </p:nvSpPr>
          <p:spPr>
            <a:xfrm>
              <a:off x="2123728" y="4993185"/>
              <a:ext cx="5344634" cy="4885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rPr>
                <a:t>置换</a:t>
              </a:r>
              <a:endParaRPr lang="zh-CN" altLang="en-US" sz="2400">
                <a:solidFill>
                  <a:schemeClr val="tx1"/>
                </a:solidFill>
              </a:endParaRPr>
            </a:p>
          </p:txBody>
        </p:sp>
        <p:grpSp>
          <p:nvGrpSpPr>
            <p:cNvPr id="60" name="组合 30"/>
            <p:cNvGrpSpPr/>
            <p:nvPr/>
          </p:nvGrpSpPr>
          <p:grpSpPr>
            <a:xfrm>
              <a:off x="2325234" y="5512358"/>
              <a:ext cx="4955510" cy="364914"/>
              <a:chOff x="2211778" y="3573016"/>
              <a:chExt cx="3872390" cy="216024"/>
            </a:xfrm>
          </p:grpSpPr>
          <p:grpSp>
            <p:nvGrpSpPr>
              <p:cNvPr id="61" name="组合 12"/>
              <p:cNvGrpSpPr/>
              <p:nvPr/>
            </p:nvGrpSpPr>
            <p:grpSpPr>
              <a:xfrm>
                <a:off x="3307940" y="3573016"/>
                <a:ext cx="615988" cy="216024"/>
                <a:chOff x="2211778" y="3573016"/>
                <a:chExt cx="615988" cy="216024"/>
              </a:xfrm>
            </p:grpSpPr>
            <p:cxnSp>
              <p:nvCxnSpPr>
                <p:cNvPr id="48"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组合 13"/>
              <p:cNvGrpSpPr/>
              <p:nvPr/>
            </p:nvGrpSpPr>
            <p:grpSpPr>
              <a:xfrm>
                <a:off x="4388060" y="3573016"/>
                <a:ext cx="615988" cy="216024"/>
                <a:chOff x="2211778" y="3573016"/>
                <a:chExt cx="615988" cy="216024"/>
              </a:xfrm>
            </p:grpSpPr>
            <p:cxnSp>
              <p:nvCxnSpPr>
                <p:cNvPr id="44" name="直接连接符 4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9" name="组合 18"/>
              <p:cNvGrpSpPr/>
              <p:nvPr/>
            </p:nvGrpSpPr>
            <p:grpSpPr>
              <a:xfrm>
                <a:off x="5468180" y="3573016"/>
                <a:ext cx="615988" cy="216024"/>
                <a:chOff x="2211778" y="3573016"/>
                <a:chExt cx="615988" cy="216024"/>
              </a:xfrm>
            </p:grpSpPr>
            <p:cxnSp>
              <p:nvCxnSpPr>
                <p:cNvPr id="40" name="直接连接符 3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组合 23"/>
              <p:cNvGrpSpPr/>
              <p:nvPr/>
            </p:nvGrpSpPr>
            <p:grpSpPr>
              <a:xfrm>
                <a:off x="2211778" y="3573016"/>
                <a:ext cx="615988" cy="216024"/>
                <a:chOff x="2211778" y="3573016"/>
                <a:chExt cx="615988" cy="216024"/>
              </a:xfrm>
            </p:grpSpPr>
            <p:cxnSp>
              <p:nvCxnSpPr>
                <p:cNvPr id="36" name="直接连接符 35"/>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0" name="TextBox 119"/>
            <p:cNvSpPr txBox="1"/>
            <p:nvPr/>
          </p:nvSpPr>
          <p:spPr>
            <a:xfrm>
              <a:off x="3203848" y="5877272"/>
              <a:ext cx="3888432" cy="461665"/>
            </a:xfrm>
            <a:prstGeom prst="rect">
              <a:avLst/>
            </a:prstGeom>
            <a:noFill/>
          </p:spPr>
          <p:txBody>
            <a:bodyPr wrap="square" rtlCol="0">
              <a:spAutoFit/>
            </a:bodyPr>
            <a:lstStyle/>
            <a:p>
              <a:r>
                <a:rPr lang="zh-CN" altLang="en-US" sz="2400" smtClean="0"/>
                <a:t>输出状态</a:t>
              </a:r>
              <a:r>
                <a:rPr lang="en-US" altLang="zh-CN" sz="2400" smtClean="0"/>
                <a:t>w</a:t>
              </a:r>
              <a:r>
                <a:rPr lang="en-US" altLang="zh-CN" sz="2400" baseline="30000" smtClean="0"/>
                <a:t>r</a:t>
              </a:r>
              <a:r>
                <a:rPr lang="en-US" altLang="zh-CN" sz="2400" smtClean="0"/>
                <a:t>(</a:t>
              </a:r>
              <a:r>
                <a:rPr lang="zh-CN" altLang="en-US" sz="2400" smtClean="0"/>
                <a:t>长度为</a:t>
              </a:r>
              <a:r>
                <a:rPr lang="en-US" altLang="zh-CN" sz="2400" smtClean="0"/>
                <a:t>m×l)</a:t>
              </a:r>
              <a:endParaRPr lang="zh-CN" altLang="en-US" sz="2400"/>
            </a:p>
          </p:txBody>
        </p:sp>
      </p:grpSp>
      <p:grpSp>
        <p:nvGrpSpPr>
          <p:cNvPr id="81" name="组合 127"/>
          <p:cNvGrpSpPr/>
          <p:nvPr/>
        </p:nvGrpSpPr>
        <p:grpSpPr>
          <a:xfrm>
            <a:off x="7164288" y="3183359"/>
            <a:ext cx="1800200" cy="965721"/>
            <a:chOff x="7164288" y="3183359"/>
            <a:chExt cx="1800200" cy="965721"/>
          </a:xfrm>
        </p:grpSpPr>
        <p:sp>
          <p:nvSpPr>
            <p:cNvPr id="123" name="TextBox 122"/>
            <p:cNvSpPr txBox="1"/>
            <p:nvPr/>
          </p:nvSpPr>
          <p:spPr>
            <a:xfrm>
              <a:off x="8244408" y="3183359"/>
              <a:ext cx="720080" cy="461665"/>
            </a:xfrm>
            <a:prstGeom prst="rect">
              <a:avLst/>
            </a:prstGeom>
            <a:noFill/>
          </p:spPr>
          <p:txBody>
            <a:bodyPr wrap="square" rtlCol="0">
              <a:spAutoFit/>
            </a:bodyPr>
            <a:lstStyle/>
            <a:p>
              <a:r>
                <a:rPr lang="en-US" altLang="zh-CN" sz="2400" smtClean="0"/>
                <a:t>S</a:t>
              </a:r>
              <a:r>
                <a:rPr lang="zh-CN" altLang="en-US" sz="2400" smtClean="0"/>
                <a:t>盒</a:t>
              </a:r>
              <a:endParaRPr lang="zh-CN" altLang="en-US" sz="2400"/>
            </a:p>
          </p:txBody>
        </p:sp>
        <p:cxnSp>
          <p:nvCxnSpPr>
            <p:cNvPr id="126" name="直接连接符 125"/>
            <p:cNvCxnSpPr/>
            <p:nvPr/>
          </p:nvCxnSpPr>
          <p:spPr>
            <a:xfrm flipH="1">
              <a:off x="7164288" y="3501008"/>
              <a:ext cx="108012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2" name="组合 135"/>
          <p:cNvGrpSpPr/>
          <p:nvPr/>
        </p:nvGrpSpPr>
        <p:grpSpPr>
          <a:xfrm>
            <a:off x="7164288" y="4509120"/>
            <a:ext cx="1800200" cy="504056"/>
            <a:chOff x="7164288" y="4509120"/>
            <a:chExt cx="1800200" cy="504056"/>
          </a:xfrm>
        </p:grpSpPr>
        <p:sp>
          <p:nvSpPr>
            <p:cNvPr id="130" name="TextBox 129"/>
            <p:cNvSpPr txBox="1"/>
            <p:nvPr/>
          </p:nvSpPr>
          <p:spPr>
            <a:xfrm>
              <a:off x="8244408" y="4509120"/>
              <a:ext cx="720080" cy="461665"/>
            </a:xfrm>
            <a:prstGeom prst="rect">
              <a:avLst/>
            </a:prstGeom>
            <a:noFill/>
          </p:spPr>
          <p:txBody>
            <a:bodyPr wrap="square" rtlCol="0">
              <a:spAutoFit/>
            </a:bodyPr>
            <a:lstStyle/>
            <a:p>
              <a:r>
                <a:rPr lang="en-US" altLang="zh-CN" sz="2400" smtClean="0"/>
                <a:t>P</a:t>
              </a:r>
              <a:r>
                <a:rPr lang="zh-CN" altLang="en-US" sz="2400" smtClean="0"/>
                <a:t>盒</a:t>
              </a:r>
              <a:endParaRPr lang="zh-CN" altLang="en-US" sz="2400"/>
            </a:p>
          </p:txBody>
        </p:sp>
        <p:cxnSp>
          <p:nvCxnSpPr>
            <p:cNvPr id="134" name="直接连接符 133"/>
            <p:cNvCxnSpPr>
              <a:endCxn id="130" idx="1"/>
            </p:cNvCxnSpPr>
            <p:nvPr/>
          </p:nvCxnSpPr>
          <p:spPr>
            <a:xfrm flipV="1">
              <a:off x="7164288" y="4739953"/>
              <a:ext cx="1080120" cy="2732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a:t>
            </a:r>
            <a:r>
              <a:rPr lang="zh-CN" altLang="en-US" smtClean="0"/>
              <a:t>盒的线性逼近</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smtClean="0"/>
              <a:t>考虑一个</a:t>
            </a:r>
            <a:r>
              <a:rPr lang="en-US" altLang="zh-CN" smtClean="0"/>
              <a:t>S</a:t>
            </a:r>
            <a:r>
              <a:rPr lang="zh-CN" altLang="en-US" smtClean="0"/>
              <a:t>盒</a:t>
            </a:r>
            <a:r>
              <a:rPr lang="en-US" altLang="zh-CN" smtClean="0"/>
              <a:t>π</a:t>
            </a:r>
            <a:r>
              <a:rPr lang="en-US" altLang="zh-CN" baseline="-25000" smtClean="0"/>
              <a:t>s</a:t>
            </a:r>
            <a:r>
              <a:rPr lang="en-US" altLang="zh-CN" smtClean="0"/>
              <a:t>:{0,1}</a:t>
            </a:r>
            <a:r>
              <a:rPr lang="en-US" altLang="zh-CN" baseline="30000" smtClean="0"/>
              <a:t>m</a:t>
            </a:r>
            <a:r>
              <a:rPr lang="en-US" altLang="zh-CN" smtClean="0"/>
              <a:t>→{0,1}</a:t>
            </a:r>
            <a:r>
              <a:rPr lang="en-US" altLang="zh-CN" baseline="30000" smtClean="0"/>
              <a:t>n</a:t>
            </a:r>
            <a:r>
              <a:rPr lang="zh-CN" altLang="en-US" smtClean="0"/>
              <a:t>，具有</a:t>
            </a:r>
            <a:r>
              <a:rPr lang="en-US" altLang="zh-CN" smtClean="0"/>
              <a:t>m</a:t>
            </a:r>
            <a:r>
              <a:rPr lang="zh-CN" altLang="en-US" smtClean="0"/>
              <a:t>重输入</a:t>
            </a:r>
            <a:r>
              <a:rPr lang="en-US" altLang="zh-CN" smtClean="0"/>
              <a:t>X=(x</a:t>
            </a:r>
            <a:r>
              <a:rPr lang="en-US" altLang="zh-CN" baseline="-25000" smtClean="0"/>
              <a:t>1</a:t>
            </a:r>
            <a:r>
              <a:rPr lang="en-US" altLang="zh-CN" smtClean="0"/>
              <a:t>,x</a:t>
            </a:r>
            <a:r>
              <a:rPr lang="en-US" altLang="zh-CN" baseline="-25000" smtClean="0"/>
              <a:t>2</a:t>
            </a:r>
            <a:r>
              <a:rPr lang="en-US" altLang="zh-CN" smtClean="0"/>
              <a:t>,...,x</a:t>
            </a:r>
            <a:r>
              <a:rPr lang="en-US" altLang="zh-CN" baseline="-25000" smtClean="0"/>
              <a:t>m</a:t>
            </a:r>
            <a:r>
              <a:rPr lang="en-US" altLang="zh-CN" smtClean="0"/>
              <a:t>)</a:t>
            </a:r>
            <a:r>
              <a:rPr lang="zh-CN" altLang="en-US" smtClean="0"/>
              <a:t>和</a:t>
            </a:r>
            <a:r>
              <a:rPr lang="en-US" altLang="zh-CN" smtClean="0"/>
              <a:t>n</a:t>
            </a:r>
            <a:r>
              <a:rPr lang="zh-CN" altLang="en-US" smtClean="0"/>
              <a:t>重输出</a:t>
            </a:r>
            <a:r>
              <a:rPr lang="en-US" altLang="zh-CN" smtClean="0"/>
              <a:t>Y=(y</a:t>
            </a:r>
            <a:r>
              <a:rPr lang="en-US" altLang="zh-CN" baseline="-25000" smtClean="0"/>
              <a:t>1</a:t>
            </a:r>
            <a:r>
              <a:rPr lang="en-US" altLang="zh-CN" smtClean="0"/>
              <a:t>,y</a:t>
            </a:r>
            <a:r>
              <a:rPr lang="en-US" altLang="zh-CN" baseline="-25000" smtClean="0"/>
              <a:t>2</a:t>
            </a:r>
            <a:r>
              <a:rPr lang="en-US" altLang="zh-CN" smtClean="0"/>
              <a:t>,...,y</a:t>
            </a:r>
            <a:r>
              <a:rPr lang="en-US" altLang="zh-CN" baseline="-25000" smtClean="0"/>
              <a:t>n</a:t>
            </a:r>
            <a:r>
              <a:rPr lang="en-US" altLang="zh-CN" smtClean="0"/>
              <a:t>)</a:t>
            </a:r>
            <a:r>
              <a:rPr lang="zh-CN" altLang="en-US" smtClean="0"/>
              <a:t>。从</a:t>
            </a:r>
            <a:r>
              <a:rPr lang="en-US" altLang="zh-CN" smtClean="0"/>
              <a:t>X</a:t>
            </a:r>
            <a:r>
              <a:rPr lang="zh-CN" altLang="en-US" smtClean="0"/>
              <a:t>和</a:t>
            </a:r>
            <a:r>
              <a:rPr lang="en-US" altLang="zh-CN" smtClean="0"/>
              <a:t>Y</a:t>
            </a:r>
            <a:r>
              <a:rPr lang="zh-CN" altLang="en-US" smtClean="0"/>
              <a:t>中任意选择若干比特进行如下运算：</a:t>
            </a:r>
            <a:endParaRPr lang="en-US" altLang="zh-CN" smtClean="0"/>
          </a:p>
          <a:p>
            <a:endParaRPr lang="en-US" altLang="zh-CN" smtClean="0"/>
          </a:p>
          <a:p>
            <a:endParaRPr lang="en-US" altLang="zh-CN" smtClean="0"/>
          </a:p>
          <a:p>
            <a:pPr>
              <a:buNone/>
            </a:pPr>
            <a:r>
              <a:rPr lang="en-US" altLang="zh-CN" smtClean="0"/>
              <a:t>	</a:t>
            </a:r>
            <a:r>
              <a:rPr lang="zh-CN" altLang="en-US" smtClean="0"/>
              <a:t>如果结果始终为</a:t>
            </a:r>
            <a:r>
              <a:rPr lang="en-US" altLang="zh-CN" smtClean="0"/>
              <a:t>0</a:t>
            </a:r>
            <a:r>
              <a:rPr lang="zh-CN" altLang="en-US" smtClean="0"/>
              <a:t>或</a:t>
            </a:r>
            <a:r>
              <a:rPr lang="en-US" altLang="zh-CN" smtClean="0"/>
              <a:t>1</a:t>
            </a:r>
            <a:r>
              <a:rPr lang="zh-CN" altLang="en-US" smtClean="0"/>
              <a:t>，则称这些输入和输出比特具有固定的线性关系</a:t>
            </a:r>
            <a:endParaRPr lang="en-US" altLang="zh-CN" smtClean="0"/>
          </a:p>
          <a:p>
            <a:r>
              <a:rPr lang="en-US" altLang="zh-CN" smtClean="0"/>
              <a:t>S</a:t>
            </a:r>
            <a:r>
              <a:rPr lang="zh-CN" altLang="en-US" smtClean="0"/>
              <a:t>盒一般设计成非线性的，也就是说，上式的结果可能为</a:t>
            </a:r>
            <a:r>
              <a:rPr lang="en-US" altLang="zh-CN" smtClean="0"/>
              <a:t>0</a:t>
            </a:r>
            <a:r>
              <a:rPr lang="zh-CN" altLang="en-US" smtClean="0"/>
              <a:t>也可能为</a:t>
            </a:r>
            <a:r>
              <a:rPr lang="en-US" altLang="zh-CN" smtClean="0"/>
              <a:t>1</a:t>
            </a:r>
            <a:r>
              <a:rPr lang="zh-CN" altLang="en-US" smtClean="0"/>
              <a:t>，理想的情况下，为</a:t>
            </a:r>
            <a:r>
              <a:rPr lang="en-US" altLang="zh-CN" smtClean="0"/>
              <a:t>0</a:t>
            </a:r>
            <a:r>
              <a:rPr lang="zh-CN" altLang="en-US" smtClean="0"/>
              <a:t>的概率和为</a:t>
            </a:r>
            <a:r>
              <a:rPr lang="en-US" altLang="zh-CN" smtClean="0"/>
              <a:t>1</a:t>
            </a:r>
            <a:r>
              <a:rPr lang="zh-CN" altLang="en-US" smtClean="0"/>
              <a:t>的概率是相等的，即偏差为</a:t>
            </a:r>
            <a:r>
              <a:rPr lang="en-US" altLang="zh-CN" smtClean="0"/>
              <a:t>0</a:t>
            </a:r>
          </a:p>
        </p:txBody>
      </p:sp>
      <p:graphicFrame>
        <p:nvGraphicFramePr>
          <p:cNvPr id="4" name="对象 3"/>
          <p:cNvGraphicFramePr>
            <a:graphicFrameLocks noChangeAspect="1"/>
          </p:cNvGraphicFramePr>
          <p:nvPr/>
        </p:nvGraphicFramePr>
        <p:xfrm>
          <a:off x="755576" y="2780928"/>
          <a:ext cx="7757227" cy="720080"/>
        </p:xfrm>
        <a:graphic>
          <a:graphicData uri="http://schemas.openxmlformats.org/presentationml/2006/ole">
            <p:oleObj spid="_x0000_s118786" name="Equation" r:id="rId4" imgW="3009600" imgH="279360" progId="Equation.DSMT4">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a:t>
            </a:r>
            <a:r>
              <a:rPr lang="zh-CN" altLang="en-US" smtClean="0"/>
              <a:t>盒线性逼近示例</a:t>
            </a:r>
            <a:endParaRPr lang="zh-CN" altLang="en-US"/>
          </a:p>
        </p:txBody>
      </p:sp>
      <p:sp>
        <p:nvSpPr>
          <p:cNvPr id="3" name="内容占位符 2"/>
          <p:cNvSpPr>
            <a:spLocks noGrp="1"/>
          </p:cNvSpPr>
          <p:nvPr>
            <p:ph idx="1"/>
          </p:nvPr>
        </p:nvSpPr>
        <p:spPr/>
        <p:txBody>
          <a:bodyPr/>
          <a:lstStyle/>
          <a:p>
            <a:r>
              <a:rPr lang="zh-CN" altLang="en-US" dirty="0" smtClean="0"/>
              <a:t>考虑例</a:t>
            </a:r>
            <a:r>
              <a:rPr lang="en-US" altLang="zh-CN" dirty="0" smtClean="0"/>
              <a:t>3.1</a:t>
            </a:r>
            <a:r>
              <a:rPr lang="zh-CN" altLang="en-US" dirty="0" smtClean="0"/>
              <a:t>中的</a:t>
            </a:r>
            <a:r>
              <a:rPr lang="en-US" altLang="zh-CN" dirty="0" smtClean="0"/>
              <a:t>S</a:t>
            </a:r>
            <a:r>
              <a:rPr lang="zh-CN" altLang="en-US" dirty="0" smtClean="0"/>
              <a:t>盒，</a:t>
            </a:r>
            <a:r>
              <a:rPr lang="en-US" altLang="zh-CN" dirty="0" err="1" smtClean="0"/>
              <a:t>π</a:t>
            </a:r>
            <a:r>
              <a:rPr lang="en-US" altLang="zh-CN" baseline="-25000" dirty="0" err="1" smtClean="0"/>
              <a:t>s</a:t>
            </a:r>
            <a:r>
              <a:rPr lang="en-US" altLang="zh-CN" dirty="0" smtClean="0"/>
              <a:t>:{0,1}</a:t>
            </a:r>
            <a:r>
              <a:rPr lang="en-US" altLang="zh-CN" baseline="30000" dirty="0" smtClean="0"/>
              <a:t>4</a:t>
            </a:r>
            <a:r>
              <a:rPr lang="en-US" altLang="zh-CN" dirty="0" smtClean="0"/>
              <a:t>→{0,1}</a:t>
            </a:r>
            <a:r>
              <a:rPr lang="en-US" altLang="zh-CN" baseline="30000" dirty="0" smtClean="0"/>
              <a:t>4</a:t>
            </a:r>
            <a:r>
              <a:rPr lang="zh-CN" altLang="en-US" dirty="0" smtClean="0"/>
              <a:t>，代换规则如下表所示：</a:t>
            </a:r>
            <a:endParaRPr lang="en-US" altLang="zh-CN" dirty="0" smtClean="0"/>
          </a:p>
          <a:p>
            <a:endParaRPr lang="en-US" altLang="zh-CN" dirty="0" smtClean="0"/>
          </a:p>
          <a:p>
            <a:endParaRPr lang="en-US" altLang="zh-CN" dirty="0" smtClean="0"/>
          </a:p>
          <a:p>
            <a:r>
              <a:rPr lang="zh-CN" altLang="en-US" dirty="0" smtClean="0"/>
              <a:t>输入的</a:t>
            </a:r>
            <a:r>
              <a:rPr lang="en-US" altLang="zh-CN" dirty="0" smtClean="0"/>
              <a:t>4</a:t>
            </a:r>
            <a:r>
              <a:rPr lang="zh-CN" altLang="en-US" dirty="0" smtClean="0"/>
              <a:t>位用随机变量</a:t>
            </a:r>
            <a:r>
              <a:rPr lang="en-US" altLang="zh-CN" dirty="0" smtClean="0"/>
              <a:t>X</a:t>
            </a:r>
            <a:r>
              <a:rPr lang="en-US" altLang="zh-CN" baseline="-25000" dirty="0" smtClean="0"/>
              <a:t>1</a:t>
            </a:r>
            <a:r>
              <a:rPr lang="en-US" altLang="zh-CN" dirty="0" smtClean="0"/>
              <a:t>,X</a:t>
            </a:r>
            <a:r>
              <a:rPr lang="en-US" altLang="zh-CN" baseline="-25000" dirty="0" smtClean="0"/>
              <a:t>2</a:t>
            </a:r>
            <a:r>
              <a:rPr lang="en-US" altLang="zh-CN" dirty="0" smtClean="0"/>
              <a:t>,X</a:t>
            </a:r>
            <a:r>
              <a:rPr lang="en-US" altLang="zh-CN" baseline="-25000" dirty="0" smtClean="0"/>
              <a:t>3</a:t>
            </a:r>
            <a:r>
              <a:rPr lang="en-US" altLang="zh-CN" dirty="0" smtClean="0"/>
              <a:t>,X</a:t>
            </a:r>
            <a:r>
              <a:rPr lang="en-US" altLang="zh-CN" baseline="-25000" dirty="0" smtClean="0"/>
              <a:t>4</a:t>
            </a:r>
            <a:r>
              <a:rPr lang="zh-CN" altLang="en-US" dirty="0" smtClean="0"/>
              <a:t>表示，输出的</a:t>
            </a:r>
            <a:r>
              <a:rPr lang="en-US" altLang="zh-CN" dirty="0" smtClean="0"/>
              <a:t>4</a:t>
            </a:r>
            <a:r>
              <a:rPr lang="zh-CN" altLang="en-US" dirty="0" smtClean="0"/>
              <a:t>位用随机变量</a:t>
            </a:r>
            <a:r>
              <a:rPr lang="en-US" altLang="zh-CN" dirty="0" smtClean="0"/>
              <a:t>Y</a:t>
            </a:r>
            <a:r>
              <a:rPr lang="en-US" altLang="zh-CN" baseline="-25000" dirty="0" smtClean="0"/>
              <a:t>1</a:t>
            </a:r>
            <a:r>
              <a:rPr lang="en-US" altLang="zh-CN" dirty="0" smtClean="0"/>
              <a:t>,Y</a:t>
            </a:r>
            <a:r>
              <a:rPr lang="en-US" altLang="zh-CN" baseline="-25000" dirty="0" smtClean="0"/>
              <a:t>2</a:t>
            </a:r>
            <a:r>
              <a:rPr lang="en-US" altLang="zh-CN" dirty="0" smtClean="0"/>
              <a:t>,Y</a:t>
            </a:r>
            <a:r>
              <a:rPr lang="en-US" altLang="zh-CN" baseline="-25000" dirty="0" smtClean="0"/>
              <a:t>3</a:t>
            </a:r>
            <a:r>
              <a:rPr lang="en-US" altLang="zh-CN" dirty="0" smtClean="0"/>
              <a:t>,Y</a:t>
            </a:r>
            <a:r>
              <a:rPr lang="en-US" altLang="zh-CN" baseline="-25000" dirty="0" smtClean="0"/>
              <a:t>4</a:t>
            </a:r>
            <a:r>
              <a:rPr lang="zh-CN" altLang="en-US" dirty="0" smtClean="0"/>
              <a:t>表示，下面给出</a:t>
            </a:r>
            <a:r>
              <a:rPr lang="en-US" altLang="zh-CN" dirty="0" smtClean="0"/>
              <a:t>8</a:t>
            </a:r>
            <a:r>
              <a:rPr lang="zh-CN" altLang="en-US" dirty="0" smtClean="0"/>
              <a:t>个随机变量的所有可能取值组合</a:t>
            </a:r>
            <a:endParaRPr lang="zh-CN" altLang="en-US" dirty="0"/>
          </a:p>
        </p:txBody>
      </p:sp>
      <p:graphicFrame>
        <p:nvGraphicFramePr>
          <p:cNvPr id="4" name="表格 3"/>
          <p:cNvGraphicFramePr>
            <a:graphicFrameLocks noGrp="1"/>
          </p:cNvGraphicFramePr>
          <p:nvPr/>
        </p:nvGraphicFramePr>
        <p:xfrm>
          <a:off x="755576" y="2708920"/>
          <a:ext cx="7704865" cy="827392"/>
        </p:xfrm>
        <a:graphic>
          <a:graphicData uri="http://schemas.openxmlformats.org/drawingml/2006/table">
            <a:tbl>
              <a:tblPr firstRow="1" bandRow="1">
                <a:tableStyleId>{5C22544A-7EE6-4342-B048-85BDC9FD1C3A}</a:tableStyleId>
              </a:tblPr>
              <a:tblGrid>
                <a:gridCol w="718254"/>
                <a:gridCol w="444738"/>
                <a:gridCol w="436125"/>
                <a:gridCol w="436125"/>
                <a:gridCol w="436125"/>
                <a:gridCol w="436125"/>
                <a:gridCol w="436125"/>
                <a:gridCol w="436125"/>
                <a:gridCol w="436125"/>
                <a:gridCol w="436125"/>
                <a:gridCol w="436125"/>
                <a:gridCol w="436125"/>
                <a:gridCol w="436125"/>
                <a:gridCol w="436125"/>
                <a:gridCol w="436125"/>
                <a:gridCol w="436125"/>
                <a:gridCol w="436123"/>
              </a:tblGrid>
              <a:tr h="432047">
                <a:tc>
                  <a:txBody>
                    <a:bodyPr/>
                    <a:lstStyle/>
                    <a:p>
                      <a:r>
                        <a:rPr lang="en-US" altLang="zh-CN" sz="1400" smtClean="0"/>
                        <a:t>x</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3</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5</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7</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9</a:t>
                      </a:r>
                      <a:endParaRPr lang="zh-CN" altLang="en-US" sz="1400"/>
                    </a:p>
                  </a:txBody>
                  <a:tcPr anchor="ctr" anchorCtr="1"/>
                </a:tc>
                <a:tc>
                  <a:txBody>
                    <a:bodyPr/>
                    <a:lstStyle/>
                    <a:p>
                      <a:r>
                        <a:rPr lang="en-US" altLang="zh-CN" sz="1400" smtClean="0"/>
                        <a:t>A</a:t>
                      </a:r>
                      <a:endParaRPr lang="zh-CN" altLang="en-US" sz="1400"/>
                    </a:p>
                  </a:txBody>
                  <a:tcPr anchor="ctr" anchorCtr="1"/>
                </a:tc>
                <a:tc>
                  <a:txBody>
                    <a:bodyPr/>
                    <a:lstStyle/>
                    <a:p>
                      <a:r>
                        <a:rPr lang="en-US" altLang="zh-CN" sz="1400" smtClean="0"/>
                        <a:t>B</a:t>
                      </a:r>
                      <a:endParaRPr lang="zh-CN" altLang="en-US" sz="1400"/>
                    </a:p>
                  </a:txBody>
                  <a:tcPr anchor="ctr" anchorCtr="1"/>
                </a:tc>
                <a:tc>
                  <a:txBody>
                    <a:bodyPr/>
                    <a:lstStyle/>
                    <a:p>
                      <a:r>
                        <a:rPr lang="en-US" altLang="zh-CN" sz="1400" smtClean="0"/>
                        <a:t>C</a:t>
                      </a:r>
                      <a:endParaRPr lang="zh-CN" altLang="en-US" sz="1400"/>
                    </a:p>
                  </a:txBody>
                  <a:tcPr anchor="ctr" anchorCtr="1"/>
                </a:tc>
                <a:tc>
                  <a:txBody>
                    <a:bodyPr/>
                    <a:lstStyle/>
                    <a:p>
                      <a:r>
                        <a:rPr lang="en-US" altLang="zh-CN" sz="1400" smtClean="0"/>
                        <a:t>D</a:t>
                      </a:r>
                      <a:endParaRPr lang="zh-CN" altLang="en-US" sz="1400"/>
                    </a:p>
                  </a:txBody>
                  <a:tcPr anchor="ctr" anchorCtr="1"/>
                </a:tc>
                <a:tc>
                  <a:txBody>
                    <a:bodyPr/>
                    <a:lstStyle/>
                    <a:p>
                      <a:r>
                        <a:rPr lang="en-US" altLang="zh-CN" sz="1400" smtClean="0"/>
                        <a:t>E</a:t>
                      </a:r>
                      <a:endParaRPr lang="zh-CN" altLang="en-US" sz="1400"/>
                    </a:p>
                  </a:txBody>
                  <a:tcPr anchor="ctr" anchorCtr="1"/>
                </a:tc>
                <a:tc>
                  <a:txBody>
                    <a:bodyPr/>
                    <a:lstStyle/>
                    <a:p>
                      <a:r>
                        <a:rPr lang="en-US" altLang="zh-CN" sz="1400" smtClean="0"/>
                        <a:t>F</a:t>
                      </a:r>
                      <a:endParaRPr lang="zh-CN" altLang="en-US" sz="1400"/>
                    </a:p>
                  </a:txBody>
                  <a:tcPr anchor="ctr" anchorCtr="1"/>
                </a:tc>
              </a:tr>
              <a:tr h="395345">
                <a:tc>
                  <a:txBody>
                    <a:bodyPr/>
                    <a:lstStyle/>
                    <a:p>
                      <a:r>
                        <a:rPr lang="en-US" altLang="zh-CN" sz="1400" smtClean="0"/>
                        <a:t>y=π</a:t>
                      </a:r>
                      <a:r>
                        <a:rPr lang="en-US" altLang="zh-CN" sz="1400" baseline="-25000" smtClean="0"/>
                        <a:t>s</a:t>
                      </a:r>
                      <a:r>
                        <a:rPr lang="en-US" altLang="zh-CN" sz="1400" smtClean="0"/>
                        <a:t>(x)</a:t>
                      </a:r>
                      <a:endParaRPr lang="zh-CN" altLang="en-US" sz="1400"/>
                    </a:p>
                  </a:txBody>
                  <a:tcPr anchor="ctr" anchorCtr="1"/>
                </a:tc>
                <a:tc>
                  <a:txBody>
                    <a:bodyPr/>
                    <a:lstStyle/>
                    <a:p>
                      <a:r>
                        <a:rPr lang="en-US" altLang="zh-CN" sz="1400" smtClean="0"/>
                        <a:t>E</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D</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F</a:t>
                      </a:r>
                      <a:endParaRPr lang="zh-CN" altLang="en-US" sz="1400"/>
                    </a:p>
                  </a:txBody>
                  <a:tcPr anchor="ctr" anchorCtr="1"/>
                </a:tc>
                <a:tc>
                  <a:txBody>
                    <a:bodyPr/>
                    <a:lstStyle/>
                    <a:p>
                      <a:r>
                        <a:rPr lang="en-US" altLang="zh-CN" sz="1400" smtClean="0"/>
                        <a:t>B</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3</a:t>
                      </a:r>
                      <a:endParaRPr lang="zh-CN" altLang="en-US" sz="1400"/>
                    </a:p>
                  </a:txBody>
                  <a:tcPr anchor="ctr" anchorCtr="1"/>
                </a:tc>
                <a:tc>
                  <a:txBody>
                    <a:bodyPr/>
                    <a:lstStyle/>
                    <a:p>
                      <a:r>
                        <a:rPr lang="en-US" altLang="zh-CN" sz="1400" smtClean="0"/>
                        <a:t>A</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C</a:t>
                      </a:r>
                      <a:endParaRPr lang="zh-CN" altLang="en-US" sz="1400"/>
                    </a:p>
                  </a:txBody>
                  <a:tcPr anchor="ctr" anchorCtr="1"/>
                </a:tc>
                <a:tc>
                  <a:txBody>
                    <a:bodyPr/>
                    <a:lstStyle/>
                    <a:p>
                      <a:r>
                        <a:rPr lang="en-US" altLang="zh-CN" sz="1400" smtClean="0"/>
                        <a:t>5</a:t>
                      </a:r>
                      <a:endParaRPr lang="zh-CN" altLang="en-US" sz="1400"/>
                    </a:p>
                  </a:txBody>
                  <a:tcPr anchor="ctr" anchorCtr="1"/>
                </a:tc>
                <a:tc>
                  <a:txBody>
                    <a:bodyPr/>
                    <a:lstStyle/>
                    <a:p>
                      <a:r>
                        <a:rPr lang="en-US" altLang="zh-CN" sz="1400" smtClean="0"/>
                        <a:t>9</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7</a:t>
                      </a:r>
                      <a:endParaRPr lang="zh-CN" altLang="en-US" sz="1400"/>
                    </a:p>
                  </a:txBody>
                  <a:tcPr anchor="ctr" anchorCtr="1"/>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a:t>
            </a:r>
            <a:r>
              <a:rPr lang="zh-CN" altLang="en-US" smtClean="0"/>
              <a:t>盒线性逼近示例</a:t>
            </a:r>
            <a:endParaRPr lang="zh-CN" altLang="en-US"/>
          </a:p>
        </p:txBody>
      </p:sp>
      <p:graphicFrame>
        <p:nvGraphicFramePr>
          <p:cNvPr id="4" name="表格 3"/>
          <p:cNvGraphicFramePr>
            <a:graphicFrameLocks noGrp="1"/>
          </p:cNvGraphicFramePr>
          <p:nvPr/>
        </p:nvGraphicFramePr>
        <p:xfrm>
          <a:off x="1403648" y="1340768"/>
          <a:ext cx="6504384" cy="5181600"/>
        </p:xfrm>
        <a:graphic>
          <a:graphicData uri="http://schemas.openxmlformats.org/drawingml/2006/table">
            <a:tbl>
              <a:tblPr firstRow="1" bandRow="1">
                <a:tableStyleId>{5940675A-B579-460E-94D1-54222C63F5DA}</a:tableStyleId>
              </a:tblPr>
              <a:tblGrid>
                <a:gridCol w="813048"/>
                <a:gridCol w="813048"/>
                <a:gridCol w="813048"/>
                <a:gridCol w="813048"/>
                <a:gridCol w="813048"/>
                <a:gridCol w="813048"/>
                <a:gridCol w="813048"/>
                <a:gridCol w="813048"/>
              </a:tblGrid>
              <a:tr h="293196">
                <a:tc>
                  <a:txBody>
                    <a:bodyPr/>
                    <a:lstStyle/>
                    <a:p>
                      <a:r>
                        <a:rPr lang="en-US" altLang="zh-CN" sz="1400" smtClean="0"/>
                        <a:t>X</a:t>
                      </a:r>
                      <a:r>
                        <a:rPr lang="en-US" altLang="zh-CN" sz="1400" baseline="-25000" smtClean="0"/>
                        <a:t>1</a:t>
                      </a:r>
                      <a:endParaRPr lang="zh-CN" altLang="en-US" sz="1400" baseline="-25000"/>
                    </a:p>
                  </a:txBody>
                  <a:tcPr anchor="ctr" anchorCtr="1">
                    <a:solidFill>
                      <a:schemeClr val="tx2">
                        <a:lumMod val="10000"/>
                        <a:lumOff val="90000"/>
                      </a:schemeClr>
                    </a:solidFill>
                  </a:tcPr>
                </a:tc>
                <a:tc>
                  <a:txBody>
                    <a:bodyPr/>
                    <a:lstStyle/>
                    <a:p>
                      <a:r>
                        <a:rPr lang="en-US" altLang="zh-CN" sz="1400" smtClean="0"/>
                        <a:t>X</a:t>
                      </a:r>
                      <a:r>
                        <a:rPr lang="en-US" altLang="zh-CN" sz="1400" baseline="-25000" smtClean="0"/>
                        <a:t>2</a:t>
                      </a:r>
                      <a:endParaRPr lang="zh-CN" altLang="en-US" sz="1400" baseline="-25000"/>
                    </a:p>
                  </a:txBody>
                  <a:tcPr anchor="ctr" anchorCtr="1">
                    <a:solidFill>
                      <a:schemeClr val="tx2">
                        <a:lumMod val="10000"/>
                        <a:lumOff val="90000"/>
                      </a:schemeClr>
                    </a:solidFill>
                  </a:tcPr>
                </a:tc>
                <a:tc>
                  <a:txBody>
                    <a:bodyPr/>
                    <a:lstStyle/>
                    <a:p>
                      <a:r>
                        <a:rPr lang="en-US" altLang="zh-CN" sz="1400" smtClean="0"/>
                        <a:t>X</a:t>
                      </a:r>
                      <a:r>
                        <a:rPr lang="en-US" altLang="zh-CN" sz="1400" baseline="-25000" smtClean="0"/>
                        <a:t>3</a:t>
                      </a:r>
                      <a:endParaRPr lang="zh-CN" altLang="en-US" sz="1400" baseline="-25000"/>
                    </a:p>
                  </a:txBody>
                  <a:tcPr anchor="ctr" anchorCtr="1">
                    <a:solidFill>
                      <a:schemeClr val="tx2">
                        <a:lumMod val="10000"/>
                        <a:lumOff val="90000"/>
                      </a:schemeClr>
                    </a:solidFill>
                  </a:tcPr>
                </a:tc>
                <a:tc>
                  <a:txBody>
                    <a:bodyPr/>
                    <a:lstStyle/>
                    <a:p>
                      <a:r>
                        <a:rPr lang="en-US" altLang="zh-CN" sz="1400" smtClean="0"/>
                        <a:t>X</a:t>
                      </a:r>
                      <a:r>
                        <a:rPr lang="en-US" altLang="zh-CN" sz="1400" baseline="-25000" smtClean="0"/>
                        <a:t>4</a:t>
                      </a:r>
                      <a:endParaRPr lang="zh-CN" altLang="en-US" sz="1400" baseline="-25000"/>
                    </a:p>
                  </a:txBody>
                  <a:tcPr anchor="ctr" anchorCtr="1">
                    <a:solidFill>
                      <a:schemeClr val="tx2">
                        <a:lumMod val="10000"/>
                        <a:lumOff val="90000"/>
                      </a:schemeClr>
                    </a:solidFill>
                  </a:tcPr>
                </a:tc>
                <a:tc>
                  <a:txBody>
                    <a:bodyPr/>
                    <a:lstStyle/>
                    <a:p>
                      <a:r>
                        <a:rPr lang="en-US" altLang="zh-CN" sz="1400" smtClean="0"/>
                        <a:t>Y</a:t>
                      </a:r>
                      <a:r>
                        <a:rPr lang="en-US" altLang="zh-CN" sz="1400" baseline="-25000" smtClean="0"/>
                        <a:t>1</a:t>
                      </a:r>
                      <a:endParaRPr lang="zh-CN" altLang="en-US" sz="1400" baseline="-25000"/>
                    </a:p>
                  </a:txBody>
                  <a:tcPr anchor="ctr" anchorCtr="1">
                    <a:solidFill>
                      <a:schemeClr val="tx2">
                        <a:lumMod val="10000"/>
                        <a:lumOff val="90000"/>
                      </a:schemeClr>
                    </a:solidFill>
                  </a:tcPr>
                </a:tc>
                <a:tc>
                  <a:txBody>
                    <a:bodyPr/>
                    <a:lstStyle/>
                    <a:p>
                      <a:r>
                        <a:rPr lang="en-US" altLang="zh-CN" sz="1400" smtClean="0"/>
                        <a:t>Y</a:t>
                      </a:r>
                      <a:r>
                        <a:rPr lang="en-US" altLang="zh-CN" sz="1400" baseline="-25000" smtClean="0"/>
                        <a:t>2</a:t>
                      </a:r>
                      <a:endParaRPr lang="zh-CN" altLang="en-US" sz="1400" baseline="-25000"/>
                    </a:p>
                  </a:txBody>
                  <a:tcPr anchor="ctr" anchorCtr="1">
                    <a:solidFill>
                      <a:schemeClr val="tx2">
                        <a:lumMod val="10000"/>
                        <a:lumOff val="90000"/>
                      </a:schemeClr>
                    </a:solidFill>
                  </a:tcPr>
                </a:tc>
                <a:tc>
                  <a:txBody>
                    <a:bodyPr/>
                    <a:lstStyle/>
                    <a:p>
                      <a:r>
                        <a:rPr lang="en-US" altLang="zh-CN" sz="1400" smtClean="0"/>
                        <a:t>Y</a:t>
                      </a:r>
                      <a:r>
                        <a:rPr lang="en-US" altLang="zh-CN" sz="1400" baseline="-25000" smtClean="0"/>
                        <a:t>3</a:t>
                      </a:r>
                      <a:endParaRPr lang="zh-CN" altLang="en-US" sz="1400" baseline="-25000"/>
                    </a:p>
                  </a:txBody>
                  <a:tcPr anchor="ctr" anchorCtr="1">
                    <a:solidFill>
                      <a:schemeClr val="tx2">
                        <a:lumMod val="10000"/>
                        <a:lumOff val="90000"/>
                      </a:schemeClr>
                    </a:solidFill>
                  </a:tcPr>
                </a:tc>
                <a:tc>
                  <a:txBody>
                    <a:bodyPr/>
                    <a:lstStyle/>
                    <a:p>
                      <a:r>
                        <a:rPr lang="en-US" altLang="zh-CN" sz="1400" smtClean="0"/>
                        <a:t>Y</a:t>
                      </a:r>
                      <a:r>
                        <a:rPr lang="en-US" altLang="zh-CN" sz="1400" baseline="-25000" smtClean="0"/>
                        <a:t>4</a:t>
                      </a:r>
                      <a:endParaRPr lang="zh-CN" altLang="en-US" sz="1400" baseline="-25000"/>
                    </a:p>
                  </a:txBody>
                  <a:tcPr anchor="ctr" anchorCtr="1">
                    <a:solidFill>
                      <a:schemeClr val="tx2">
                        <a:lumMod val="10000"/>
                        <a:lumOff val="90000"/>
                      </a:schemeClr>
                    </a:solidFill>
                  </a:tcPr>
                </a:tc>
              </a:tr>
              <a:tr h="293196">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r>
              <a:tr h="293196">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r>
              <a:tr h="293196">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r>
              <a:tr h="293196">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r>
              <a:tr h="293196">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r>
              <a:tr h="293196">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r>
              <a:tr h="293196">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r>
              <a:tr h="293196">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r>
              <a:tr h="293196">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r>
              <a:tr h="293196">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r>
              <a:tr h="293196">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r>
              <a:tr h="293196">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r>
              <a:tr h="293196">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r>
              <a:tr h="285080">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r>
              <a:tr h="293196">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r>
              <a:tr h="293196">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1</a:t>
                      </a:r>
                      <a:endParaRPr lang="zh-CN" altLang="en-US" sz="1400"/>
                    </a:p>
                  </a:txBody>
                  <a:tcPr anchor="ctr" anchorCtr="1"/>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a:t>
            </a:r>
            <a:r>
              <a:rPr lang="zh-CN" altLang="en-US" smtClean="0"/>
              <a:t>盒线性逼近示例</a:t>
            </a:r>
            <a:endParaRPr lang="zh-CN" altLang="en-US"/>
          </a:p>
        </p:txBody>
      </p:sp>
      <p:sp>
        <p:nvSpPr>
          <p:cNvPr id="3" name="内容占位符 2"/>
          <p:cNvSpPr>
            <a:spLocks noGrp="1"/>
          </p:cNvSpPr>
          <p:nvPr>
            <p:ph idx="1"/>
          </p:nvPr>
        </p:nvSpPr>
        <p:spPr/>
        <p:txBody>
          <a:bodyPr/>
          <a:lstStyle/>
          <a:p>
            <a:r>
              <a:rPr lang="zh-CN" altLang="en-US" smtClean="0"/>
              <a:t>考虑随机变量</a:t>
            </a:r>
            <a:r>
              <a:rPr lang="en-US" altLang="zh-CN" smtClean="0"/>
              <a:t>X</a:t>
            </a:r>
            <a:r>
              <a:rPr lang="en-US" altLang="zh-CN" baseline="-25000" smtClean="0"/>
              <a:t>1</a:t>
            </a:r>
            <a:r>
              <a:rPr lang="en-US" altLang="zh-CN" smtClean="0">
                <a:latin typeface="Cambria"/>
              </a:rPr>
              <a:t>⊕X</a:t>
            </a:r>
            <a:r>
              <a:rPr lang="en-US" altLang="zh-CN" baseline="-25000" smtClean="0">
                <a:latin typeface="Cambria"/>
              </a:rPr>
              <a:t>4</a:t>
            </a:r>
            <a:r>
              <a:rPr lang="en-US" altLang="zh-CN" smtClean="0">
                <a:latin typeface="Cambria"/>
              </a:rPr>
              <a:t>⊕Y</a:t>
            </a:r>
            <a:r>
              <a:rPr lang="en-US" altLang="zh-CN" baseline="-25000" smtClean="0">
                <a:latin typeface="Cambria"/>
              </a:rPr>
              <a:t>2</a:t>
            </a:r>
            <a:endParaRPr lang="zh-CN" altLang="en-US" baseline="-250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a:t>
            </a:r>
            <a:r>
              <a:rPr lang="zh-CN" altLang="en-US" smtClean="0"/>
              <a:t>盒线性逼近示例</a:t>
            </a:r>
            <a:endParaRPr lang="zh-CN" altLang="en-US"/>
          </a:p>
        </p:txBody>
      </p:sp>
      <p:graphicFrame>
        <p:nvGraphicFramePr>
          <p:cNvPr id="4" name="表格 3"/>
          <p:cNvGraphicFramePr>
            <a:graphicFrameLocks noGrp="1"/>
          </p:cNvGraphicFramePr>
          <p:nvPr/>
        </p:nvGraphicFramePr>
        <p:xfrm>
          <a:off x="1403648" y="1340768"/>
          <a:ext cx="6504384" cy="5181600"/>
        </p:xfrm>
        <a:graphic>
          <a:graphicData uri="http://schemas.openxmlformats.org/drawingml/2006/table">
            <a:tbl>
              <a:tblPr firstRow="1" bandRow="1">
                <a:tableStyleId>{5940675A-B579-460E-94D1-54222C63F5DA}</a:tableStyleId>
              </a:tblPr>
              <a:tblGrid>
                <a:gridCol w="813048"/>
                <a:gridCol w="813048"/>
                <a:gridCol w="813048"/>
                <a:gridCol w="813048"/>
                <a:gridCol w="813048"/>
                <a:gridCol w="813048"/>
                <a:gridCol w="813048"/>
                <a:gridCol w="813048"/>
              </a:tblGrid>
              <a:tr h="293196">
                <a:tc>
                  <a:txBody>
                    <a:bodyPr/>
                    <a:lstStyle/>
                    <a:p>
                      <a:r>
                        <a:rPr lang="en-US" altLang="zh-CN" sz="1400" smtClean="0"/>
                        <a:t>X</a:t>
                      </a:r>
                      <a:r>
                        <a:rPr lang="en-US" altLang="zh-CN" sz="1400" baseline="-25000" smtClean="0"/>
                        <a:t>1</a:t>
                      </a:r>
                      <a:endParaRPr lang="zh-CN" altLang="en-US" sz="1400" baseline="-25000"/>
                    </a:p>
                  </a:txBody>
                  <a:tcPr anchor="ctr" anchorCtr="1">
                    <a:solidFill>
                      <a:schemeClr val="tx2">
                        <a:lumMod val="10000"/>
                        <a:lumOff val="90000"/>
                      </a:schemeClr>
                    </a:solidFill>
                  </a:tcPr>
                </a:tc>
                <a:tc>
                  <a:txBody>
                    <a:bodyPr/>
                    <a:lstStyle/>
                    <a:p>
                      <a:r>
                        <a:rPr lang="en-US" altLang="zh-CN" sz="1400" smtClean="0">
                          <a:solidFill>
                            <a:schemeClr val="bg1">
                              <a:lumMod val="65000"/>
                            </a:schemeClr>
                          </a:solidFill>
                        </a:rPr>
                        <a:t>X</a:t>
                      </a:r>
                      <a:r>
                        <a:rPr lang="en-US" altLang="zh-CN" sz="1400" baseline="-25000" smtClean="0">
                          <a:solidFill>
                            <a:schemeClr val="bg1">
                              <a:lumMod val="65000"/>
                            </a:schemeClr>
                          </a:solidFill>
                        </a:rPr>
                        <a:t>2</a:t>
                      </a:r>
                      <a:endParaRPr lang="zh-CN" altLang="en-US" sz="1400" baseline="-25000">
                        <a:solidFill>
                          <a:schemeClr val="bg1">
                            <a:lumMod val="65000"/>
                          </a:schemeClr>
                        </a:solidFill>
                      </a:endParaRPr>
                    </a:p>
                  </a:txBody>
                  <a:tcPr anchor="ctr" anchorCtr="1">
                    <a:solidFill>
                      <a:schemeClr val="tx2">
                        <a:lumMod val="10000"/>
                        <a:lumOff val="90000"/>
                      </a:schemeClr>
                    </a:solidFill>
                  </a:tcPr>
                </a:tc>
                <a:tc>
                  <a:txBody>
                    <a:bodyPr/>
                    <a:lstStyle/>
                    <a:p>
                      <a:r>
                        <a:rPr lang="en-US" altLang="zh-CN" sz="1400" smtClean="0">
                          <a:solidFill>
                            <a:schemeClr val="bg1">
                              <a:lumMod val="65000"/>
                            </a:schemeClr>
                          </a:solidFill>
                        </a:rPr>
                        <a:t>X</a:t>
                      </a:r>
                      <a:r>
                        <a:rPr lang="en-US" altLang="zh-CN" sz="1400" baseline="-25000" smtClean="0">
                          <a:solidFill>
                            <a:schemeClr val="bg1">
                              <a:lumMod val="65000"/>
                            </a:schemeClr>
                          </a:solidFill>
                        </a:rPr>
                        <a:t>3</a:t>
                      </a:r>
                      <a:endParaRPr lang="zh-CN" altLang="en-US" sz="1400" baseline="-25000">
                        <a:solidFill>
                          <a:schemeClr val="bg1">
                            <a:lumMod val="65000"/>
                          </a:schemeClr>
                        </a:solidFill>
                      </a:endParaRPr>
                    </a:p>
                  </a:txBody>
                  <a:tcPr anchor="ctr" anchorCtr="1">
                    <a:solidFill>
                      <a:schemeClr val="tx2">
                        <a:lumMod val="10000"/>
                        <a:lumOff val="90000"/>
                      </a:schemeClr>
                    </a:solidFill>
                  </a:tcPr>
                </a:tc>
                <a:tc>
                  <a:txBody>
                    <a:bodyPr/>
                    <a:lstStyle/>
                    <a:p>
                      <a:r>
                        <a:rPr lang="en-US" altLang="zh-CN" sz="1400" smtClean="0"/>
                        <a:t>X</a:t>
                      </a:r>
                      <a:r>
                        <a:rPr lang="en-US" altLang="zh-CN" sz="1400" baseline="-25000" smtClean="0"/>
                        <a:t>4</a:t>
                      </a:r>
                      <a:endParaRPr lang="zh-CN" altLang="en-US" sz="1400" baseline="-25000"/>
                    </a:p>
                  </a:txBody>
                  <a:tcPr anchor="ctr" anchorCtr="1">
                    <a:solidFill>
                      <a:schemeClr val="tx2">
                        <a:lumMod val="10000"/>
                        <a:lumOff val="90000"/>
                      </a:schemeClr>
                    </a:solidFill>
                  </a:tcPr>
                </a:tc>
                <a:tc>
                  <a:txBody>
                    <a:bodyPr/>
                    <a:lstStyle/>
                    <a:p>
                      <a:r>
                        <a:rPr lang="en-US" altLang="zh-CN" sz="1400" smtClean="0">
                          <a:solidFill>
                            <a:schemeClr val="bg1">
                              <a:lumMod val="65000"/>
                            </a:schemeClr>
                          </a:solidFill>
                        </a:rPr>
                        <a:t>Y</a:t>
                      </a:r>
                      <a:r>
                        <a:rPr lang="en-US" altLang="zh-CN" sz="1400" baseline="-25000" smtClean="0">
                          <a:solidFill>
                            <a:schemeClr val="bg1">
                              <a:lumMod val="65000"/>
                            </a:schemeClr>
                          </a:solidFill>
                        </a:rPr>
                        <a:t>1</a:t>
                      </a:r>
                      <a:endParaRPr lang="zh-CN" altLang="en-US" sz="1400" baseline="-25000">
                        <a:solidFill>
                          <a:schemeClr val="bg1">
                            <a:lumMod val="65000"/>
                          </a:schemeClr>
                        </a:solidFill>
                      </a:endParaRPr>
                    </a:p>
                  </a:txBody>
                  <a:tcPr anchor="ctr" anchorCtr="1">
                    <a:solidFill>
                      <a:schemeClr val="tx2">
                        <a:lumMod val="10000"/>
                        <a:lumOff val="90000"/>
                      </a:schemeClr>
                    </a:solidFill>
                  </a:tcPr>
                </a:tc>
                <a:tc>
                  <a:txBody>
                    <a:bodyPr/>
                    <a:lstStyle/>
                    <a:p>
                      <a:r>
                        <a:rPr lang="en-US" altLang="zh-CN" sz="1400" smtClean="0"/>
                        <a:t>Y</a:t>
                      </a:r>
                      <a:r>
                        <a:rPr lang="en-US" altLang="zh-CN" sz="1400" baseline="-25000" smtClean="0"/>
                        <a:t>2</a:t>
                      </a:r>
                      <a:endParaRPr lang="zh-CN" altLang="en-US" sz="1400" baseline="-25000"/>
                    </a:p>
                  </a:txBody>
                  <a:tcPr anchor="ctr" anchorCtr="1">
                    <a:solidFill>
                      <a:schemeClr val="tx2">
                        <a:lumMod val="10000"/>
                        <a:lumOff val="90000"/>
                      </a:schemeClr>
                    </a:solidFill>
                  </a:tcPr>
                </a:tc>
                <a:tc>
                  <a:txBody>
                    <a:bodyPr/>
                    <a:lstStyle/>
                    <a:p>
                      <a:r>
                        <a:rPr lang="en-US" altLang="zh-CN" sz="1400" smtClean="0">
                          <a:solidFill>
                            <a:schemeClr val="bg1">
                              <a:lumMod val="65000"/>
                            </a:schemeClr>
                          </a:solidFill>
                        </a:rPr>
                        <a:t>Y</a:t>
                      </a:r>
                      <a:r>
                        <a:rPr lang="en-US" altLang="zh-CN" sz="1400" baseline="-25000" smtClean="0">
                          <a:solidFill>
                            <a:schemeClr val="bg1">
                              <a:lumMod val="65000"/>
                            </a:schemeClr>
                          </a:solidFill>
                        </a:rPr>
                        <a:t>3</a:t>
                      </a:r>
                      <a:endParaRPr lang="zh-CN" altLang="en-US" sz="1400" baseline="-25000">
                        <a:solidFill>
                          <a:schemeClr val="bg1">
                            <a:lumMod val="65000"/>
                          </a:schemeClr>
                        </a:solidFill>
                      </a:endParaRPr>
                    </a:p>
                  </a:txBody>
                  <a:tcPr anchor="ctr" anchorCtr="1">
                    <a:solidFill>
                      <a:schemeClr val="tx2">
                        <a:lumMod val="10000"/>
                        <a:lumOff val="90000"/>
                      </a:schemeClr>
                    </a:solidFill>
                  </a:tcPr>
                </a:tc>
                <a:tc>
                  <a:txBody>
                    <a:bodyPr/>
                    <a:lstStyle/>
                    <a:p>
                      <a:r>
                        <a:rPr lang="en-US" altLang="zh-CN" sz="1400" smtClean="0">
                          <a:solidFill>
                            <a:schemeClr val="bg1">
                              <a:lumMod val="65000"/>
                            </a:schemeClr>
                          </a:solidFill>
                        </a:rPr>
                        <a:t>Y</a:t>
                      </a:r>
                      <a:r>
                        <a:rPr lang="en-US" altLang="zh-CN" sz="1400" baseline="-25000" smtClean="0">
                          <a:solidFill>
                            <a:schemeClr val="bg1">
                              <a:lumMod val="65000"/>
                            </a:schemeClr>
                          </a:solidFill>
                        </a:rPr>
                        <a:t>4</a:t>
                      </a:r>
                      <a:endParaRPr lang="zh-CN" altLang="en-US" sz="1400" baseline="-25000">
                        <a:solidFill>
                          <a:schemeClr val="bg1">
                            <a:lumMod val="65000"/>
                          </a:schemeClr>
                        </a:solidFill>
                      </a:endParaRPr>
                    </a:p>
                  </a:txBody>
                  <a:tcPr anchor="ctr" anchorCtr="1">
                    <a:solidFill>
                      <a:schemeClr val="tx2">
                        <a:lumMod val="10000"/>
                        <a:lumOff val="90000"/>
                      </a:schemeClr>
                    </a:solidFill>
                  </a:tcPr>
                </a:tc>
              </a:tr>
              <a:tr h="293196">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r>
              <a:tr h="293196">
                <a:tc>
                  <a:txBody>
                    <a:bodyPr/>
                    <a:lstStyle/>
                    <a:p>
                      <a:r>
                        <a:rPr lang="en-US" altLang="zh-CN" sz="1400" smtClean="0">
                          <a:solidFill>
                            <a:schemeClr val="bg1"/>
                          </a:solidFill>
                        </a:rPr>
                        <a:t>0</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solidFill>
                        </a:rPr>
                        <a:t>1</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solidFill>
                        </a:rPr>
                        <a:t>1</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r>
              <a:tr h="293196">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r>
              <a:tr h="293196">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r>
              <a:tr h="293196">
                <a:tc>
                  <a:txBody>
                    <a:bodyPr/>
                    <a:lstStyle/>
                    <a:p>
                      <a:r>
                        <a:rPr lang="en-US" altLang="zh-CN" sz="1400" smtClean="0">
                          <a:solidFill>
                            <a:schemeClr val="bg1"/>
                          </a:solidFill>
                        </a:rPr>
                        <a:t>0</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solidFill>
                        </a:rPr>
                        <a:t>0</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solidFill>
                        </a:rPr>
                        <a:t>0</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r>
              <a:tr h="293196">
                <a:tc>
                  <a:txBody>
                    <a:bodyPr/>
                    <a:lstStyle/>
                    <a:p>
                      <a:r>
                        <a:rPr lang="en-US" altLang="zh-CN" sz="1400" smtClean="0">
                          <a:solidFill>
                            <a:schemeClr val="bg1"/>
                          </a:solidFill>
                        </a:rPr>
                        <a:t>0</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solidFill>
                        </a:rPr>
                        <a:t>1</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solidFill>
                        </a:rPr>
                        <a:t>1</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r>
              <a:tr h="293196">
                <a:tc>
                  <a:txBody>
                    <a:bodyPr/>
                    <a:lstStyle/>
                    <a:p>
                      <a:r>
                        <a:rPr lang="en-US" altLang="zh-CN" sz="1400" smtClean="0">
                          <a:solidFill>
                            <a:schemeClr val="bg1"/>
                          </a:solidFill>
                        </a:rPr>
                        <a:t>0</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solidFill>
                        </a:rPr>
                        <a:t>0</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solidFill>
                        </a:rPr>
                        <a:t>0</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r>
              <a:tr h="293196">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r>
              <a:tr h="293196">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r>
              <a:tr h="293196">
                <a:tc>
                  <a:txBody>
                    <a:bodyPr/>
                    <a:lstStyle/>
                    <a:p>
                      <a:r>
                        <a:rPr lang="en-US" altLang="zh-CN" sz="1400" smtClean="0">
                          <a:solidFill>
                            <a:schemeClr val="bg1"/>
                          </a:solidFill>
                        </a:rPr>
                        <a:t>1</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solidFill>
                        </a:rPr>
                        <a:t>1</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solidFill>
                        </a:rPr>
                        <a:t>0</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r>
              <a:tr h="293196">
                <a:tc>
                  <a:txBody>
                    <a:bodyPr/>
                    <a:lstStyle/>
                    <a:p>
                      <a:r>
                        <a:rPr lang="en-US" altLang="zh-CN" sz="1400" smtClean="0">
                          <a:solidFill>
                            <a:schemeClr val="bg1"/>
                          </a:solidFill>
                        </a:rPr>
                        <a:t>1</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solidFill>
                        </a:rPr>
                        <a:t>0</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solidFill>
                        </a:rPr>
                        <a:t>1</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r>
              <a:tr h="293196">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r>
              <a:tr h="293196">
                <a:tc>
                  <a:txBody>
                    <a:bodyPr/>
                    <a:lstStyle/>
                    <a:p>
                      <a:r>
                        <a:rPr lang="en-US" altLang="zh-CN" sz="1400" smtClean="0">
                          <a:solidFill>
                            <a:schemeClr val="bg1"/>
                          </a:solidFill>
                        </a:rPr>
                        <a:t>1</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solidFill>
                        </a:rPr>
                        <a:t>0</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solidFill>
                        </a:rPr>
                        <a:t>1</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r>
              <a:tr h="285080">
                <a:tc>
                  <a:txBody>
                    <a:bodyPr/>
                    <a:lstStyle/>
                    <a:p>
                      <a:r>
                        <a:rPr lang="en-US" altLang="zh-CN" sz="1400" smtClean="0">
                          <a:solidFill>
                            <a:schemeClr val="bg1"/>
                          </a:solidFill>
                        </a:rPr>
                        <a:t>1</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solidFill>
                        </a:rPr>
                        <a:t>1</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solidFill>
                        </a:rPr>
                        <a:t>0</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r>
              <a:tr h="293196">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r>
              <a:tr h="293196">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a:t>
            </a:r>
            <a:r>
              <a:rPr lang="zh-CN" altLang="en-US" smtClean="0"/>
              <a:t>盒线性逼近示例</a:t>
            </a:r>
            <a:endParaRPr lang="zh-CN" altLang="en-US"/>
          </a:p>
        </p:txBody>
      </p:sp>
      <p:sp>
        <p:nvSpPr>
          <p:cNvPr id="3" name="内容占位符 2"/>
          <p:cNvSpPr>
            <a:spLocks noGrp="1"/>
          </p:cNvSpPr>
          <p:nvPr>
            <p:ph idx="1"/>
          </p:nvPr>
        </p:nvSpPr>
        <p:spPr/>
        <p:txBody>
          <a:bodyPr/>
          <a:lstStyle/>
          <a:p>
            <a:r>
              <a:rPr lang="zh-CN" altLang="en-US" smtClean="0"/>
              <a:t>考虑随机变量</a:t>
            </a:r>
            <a:r>
              <a:rPr lang="en-US" altLang="zh-CN" smtClean="0"/>
              <a:t>X</a:t>
            </a:r>
            <a:r>
              <a:rPr lang="en-US" altLang="zh-CN" baseline="-25000" smtClean="0"/>
              <a:t>1</a:t>
            </a:r>
            <a:r>
              <a:rPr lang="en-US" altLang="zh-CN" smtClean="0"/>
              <a:t>⊕X</a:t>
            </a:r>
            <a:r>
              <a:rPr lang="en-US" altLang="zh-CN" baseline="-25000" smtClean="0"/>
              <a:t>4</a:t>
            </a:r>
            <a:r>
              <a:rPr lang="en-US" altLang="zh-CN" smtClean="0"/>
              <a:t>⊕Y</a:t>
            </a:r>
            <a:r>
              <a:rPr lang="en-US" altLang="zh-CN" baseline="-25000" smtClean="0"/>
              <a:t>2</a:t>
            </a:r>
            <a:endParaRPr lang="zh-CN" altLang="en-US" baseline="-25000" smtClean="0"/>
          </a:p>
          <a:p>
            <a:pPr lvl="1"/>
            <a:r>
              <a:rPr lang="zh-CN" altLang="en-US" smtClean="0"/>
              <a:t>随机变量取值为</a:t>
            </a:r>
            <a:r>
              <a:rPr lang="en-US" altLang="zh-CN" smtClean="0"/>
              <a:t>0</a:t>
            </a:r>
            <a:r>
              <a:rPr lang="zh-CN" altLang="en-US" smtClean="0"/>
              <a:t>的结果有</a:t>
            </a:r>
            <a:r>
              <a:rPr lang="en-US" altLang="zh-CN" smtClean="0"/>
              <a:t>8</a:t>
            </a:r>
            <a:r>
              <a:rPr lang="zh-CN" altLang="en-US" smtClean="0"/>
              <a:t>种</a:t>
            </a:r>
            <a:endParaRPr lang="en-US" altLang="zh-CN" smtClean="0"/>
          </a:p>
          <a:p>
            <a:pPr lvl="1"/>
            <a:r>
              <a:rPr lang="zh-CN" altLang="en-US" smtClean="0"/>
              <a:t>随机变量取值为</a:t>
            </a:r>
            <a:r>
              <a:rPr lang="en-US" altLang="zh-CN" smtClean="0"/>
              <a:t>0</a:t>
            </a:r>
            <a:r>
              <a:rPr lang="zh-CN" altLang="en-US" smtClean="0"/>
              <a:t>的概率：</a:t>
            </a:r>
            <a:endParaRPr lang="en-US" altLang="zh-CN" smtClean="0"/>
          </a:p>
          <a:p>
            <a:pPr lvl="1">
              <a:buNone/>
            </a:pPr>
            <a:r>
              <a:rPr lang="en-US" altLang="zh-CN" smtClean="0"/>
              <a:t>		Pr[X</a:t>
            </a:r>
            <a:r>
              <a:rPr lang="en-US" altLang="zh-CN" baseline="-25000" smtClean="0"/>
              <a:t>1</a:t>
            </a:r>
            <a:r>
              <a:rPr lang="en-US" altLang="zh-CN" smtClean="0"/>
              <a:t>⊕X</a:t>
            </a:r>
            <a:r>
              <a:rPr lang="en-US" altLang="zh-CN" baseline="-25000" smtClean="0"/>
              <a:t>4</a:t>
            </a:r>
            <a:r>
              <a:rPr lang="en-US" altLang="zh-CN" smtClean="0"/>
              <a:t>⊕Y</a:t>
            </a:r>
            <a:r>
              <a:rPr lang="en-US" altLang="zh-CN" baseline="-25000" smtClean="0"/>
              <a:t>2 </a:t>
            </a:r>
            <a:r>
              <a:rPr lang="en-US" altLang="zh-CN" smtClean="0"/>
              <a:t>=0] =8/16= 1/2</a:t>
            </a:r>
          </a:p>
          <a:p>
            <a:pPr lvl="1"/>
            <a:r>
              <a:rPr lang="zh-CN" altLang="en-US" smtClean="0"/>
              <a:t>可见该随机变量的偏差为</a:t>
            </a:r>
            <a:r>
              <a:rPr lang="en-US" altLang="zh-CN" smtClean="0"/>
              <a:t>0</a:t>
            </a:r>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a:t>
            </a:r>
            <a:r>
              <a:rPr lang="zh-CN" altLang="en-US" smtClean="0"/>
              <a:t>盒线性逼近示例</a:t>
            </a:r>
            <a:endParaRPr lang="zh-CN" altLang="en-US"/>
          </a:p>
        </p:txBody>
      </p:sp>
      <p:sp>
        <p:nvSpPr>
          <p:cNvPr id="3" name="内容占位符 2"/>
          <p:cNvSpPr>
            <a:spLocks noGrp="1"/>
          </p:cNvSpPr>
          <p:nvPr>
            <p:ph idx="1"/>
          </p:nvPr>
        </p:nvSpPr>
        <p:spPr/>
        <p:txBody>
          <a:bodyPr/>
          <a:lstStyle/>
          <a:p>
            <a:r>
              <a:rPr lang="zh-CN" altLang="en-US" smtClean="0"/>
              <a:t>考虑随机变量</a:t>
            </a:r>
            <a:r>
              <a:rPr lang="en-US" altLang="zh-CN" smtClean="0"/>
              <a:t>X</a:t>
            </a:r>
            <a:r>
              <a:rPr lang="en-US" altLang="zh-CN" baseline="-25000" smtClean="0"/>
              <a:t>3</a:t>
            </a:r>
            <a:r>
              <a:rPr lang="en-US" altLang="zh-CN" smtClean="0">
                <a:latin typeface="Cambria"/>
              </a:rPr>
              <a:t>⊕X</a:t>
            </a:r>
            <a:r>
              <a:rPr lang="en-US" altLang="zh-CN" baseline="-25000" smtClean="0">
                <a:latin typeface="Cambria"/>
              </a:rPr>
              <a:t>4</a:t>
            </a:r>
            <a:r>
              <a:rPr lang="en-US" altLang="zh-CN" smtClean="0">
                <a:latin typeface="Cambria"/>
              </a:rPr>
              <a:t>⊕Y</a:t>
            </a:r>
            <a:r>
              <a:rPr lang="en-US" altLang="zh-CN" baseline="-25000" smtClean="0">
                <a:latin typeface="Cambria"/>
              </a:rPr>
              <a:t>1</a:t>
            </a:r>
            <a:r>
              <a:rPr lang="en-US" altLang="zh-CN" smtClean="0">
                <a:latin typeface="Cambria"/>
              </a:rPr>
              <a:t>⊕Y</a:t>
            </a:r>
            <a:r>
              <a:rPr lang="en-US" altLang="zh-CN" baseline="-25000" smtClean="0">
                <a:latin typeface="Cambria"/>
              </a:rPr>
              <a:t>4</a:t>
            </a:r>
          </a:p>
          <a:p>
            <a:endParaRPr lang="en-US" altLang="zh-CN" smtClean="0">
              <a:latin typeface="Cambria"/>
            </a:endParaRPr>
          </a:p>
          <a:p>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a:t>
            </a:r>
            <a:r>
              <a:rPr lang="zh-CN" altLang="en-US" smtClean="0"/>
              <a:t>盒线性逼近示例</a:t>
            </a:r>
            <a:endParaRPr lang="zh-CN" altLang="en-US"/>
          </a:p>
        </p:txBody>
      </p:sp>
      <p:graphicFrame>
        <p:nvGraphicFramePr>
          <p:cNvPr id="4" name="表格 3"/>
          <p:cNvGraphicFramePr>
            <a:graphicFrameLocks noGrp="1"/>
          </p:cNvGraphicFramePr>
          <p:nvPr/>
        </p:nvGraphicFramePr>
        <p:xfrm>
          <a:off x="1403648" y="1340768"/>
          <a:ext cx="6504384" cy="5181600"/>
        </p:xfrm>
        <a:graphic>
          <a:graphicData uri="http://schemas.openxmlformats.org/drawingml/2006/table">
            <a:tbl>
              <a:tblPr firstRow="1" bandRow="1">
                <a:tableStyleId>{5940675A-B579-460E-94D1-54222C63F5DA}</a:tableStyleId>
              </a:tblPr>
              <a:tblGrid>
                <a:gridCol w="813048"/>
                <a:gridCol w="813048"/>
                <a:gridCol w="813048"/>
                <a:gridCol w="813048"/>
                <a:gridCol w="813048"/>
                <a:gridCol w="813048"/>
                <a:gridCol w="813048"/>
                <a:gridCol w="813048"/>
              </a:tblGrid>
              <a:tr h="293196">
                <a:tc>
                  <a:txBody>
                    <a:bodyPr/>
                    <a:lstStyle/>
                    <a:p>
                      <a:r>
                        <a:rPr lang="en-US" altLang="zh-CN" sz="1400" smtClean="0">
                          <a:solidFill>
                            <a:schemeClr val="bg1">
                              <a:lumMod val="65000"/>
                            </a:schemeClr>
                          </a:solidFill>
                        </a:rPr>
                        <a:t>X</a:t>
                      </a:r>
                      <a:r>
                        <a:rPr lang="en-US" altLang="zh-CN" sz="1400" baseline="-25000" smtClean="0">
                          <a:solidFill>
                            <a:schemeClr val="bg1">
                              <a:lumMod val="65000"/>
                            </a:schemeClr>
                          </a:solidFill>
                        </a:rPr>
                        <a:t>1</a:t>
                      </a:r>
                      <a:endParaRPr lang="zh-CN" altLang="en-US" sz="1400" baseline="-25000">
                        <a:solidFill>
                          <a:schemeClr val="bg1">
                            <a:lumMod val="65000"/>
                          </a:schemeClr>
                        </a:solidFill>
                      </a:endParaRPr>
                    </a:p>
                  </a:txBody>
                  <a:tcPr anchor="ctr" anchorCtr="1">
                    <a:solidFill>
                      <a:schemeClr val="tx2">
                        <a:lumMod val="10000"/>
                        <a:lumOff val="90000"/>
                      </a:schemeClr>
                    </a:solidFill>
                  </a:tcPr>
                </a:tc>
                <a:tc>
                  <a:txBody>
                    <a:bodyPr/>
                    <a:lstStyle/>
                    <a:p>
                      <a:r>
                        <a:rPr lang="en-US" altLang="zh-CN" sz="1400" smtClean="0">
                          <a:solidFill>
                            <a:schemeClr val="bg1">
                              <a:lumMod val="65000"/>
                            </a:schemeClr>
                          </a:solidFill>
                        </a:rPr>
                        <a:t>X</a:t>
                      </a:r>
                      <a:r>
                        <a:rPr lang="en-US" altLang="zh-CN" sz="1400" baseline="-25000" smtClean="0">
                          <a:solidFill>
                            <a:schemeClr val="bg1">
                              <a:lumMod val="65000"/>
                            </a:schemeClr>
                          </a:solidFill>
                        </a:rPr>
                        <a:t>2</a:t>
                      </a:r>
                      <a:endParaRPr lang="zh-CN" altLang="en-US" sz="1400" baseline="-25000">
                        <a:solidFill>
                          <a:schemeClr val="bg1">
                            <a:lumMod val="65000"/>
                          </a:schemeClr>
                        </a:solidFill>
                      </a:endParaRPr>
                    </a:p>
                  </a:txBody>
                  <a:tcPr anchor="ctr" anchorCtr="1">
                    <a:solidFill>
                      <a:schemeClr val="tx2">
                        <a:lumMod val="10000"/>
                        <a:lumOff val="90000"/>
                      </a:schemeClr>
                    </a:solidFill>
                  </a:tcPr>
                </a:tc>
                <a:tc>
                  <a:txBody>
                    <a:bodyPr/>
                    <a:lstStyle/>
                    <a:p>
                      <a:r>
                        <a:rPr lang="en-US" altLang="zh-CN" sz="1400" smtClean="0"/>
                        <a:t>X</a:t>
                      </a:r>
                      <a:r>
                        <a:rPr lang="en-US" altLang="zh-CN" sz="1400" baseline="-25000" smtClean="0"/>
                        <a:t>3</a:t>
                      </a:r>
                      <a:endParaRPr lang="zh-CN" altLang="en-US" sz="1400" baseline="-25000"/>
                    </a:p>
                  </a:txBody>
                  <a:tcPr anchor="ctr" anchorCtr="1">
                    <a:solidFill>
                      <a:schemeClr val="tx2">
                        <a:lumMod val="10000"/>
                        <a:lumOff val="90000"/>
                      </a:schemeClr>
                    </a:solidFill>
                  </a:tcPr>
                </a:tc>
                <a:tc>
                  <a:txBody>
                    <a:bodyPr/>
                    <a:lstStyle/>
                    <a:p>
                      <a:r>
                        <a:rPr lang="en-US" altLang="zh-CN" sz="1400" smtClean="0"/>
                        <a:t>X</a:t>
                      </a:r>
                      <a:r>
                        <a:rPr lang="en-US" altLang="zh-CN" sz="1400" baseline="-25000" smtClean="0"/>
                        <a:t>4</a:t>
                      </a:r>
                      <a:endParaRPr lang="zh-CN" altLang="en-US" sz="1400" baseline="-25000"/>
                    </a:p>
                  </a:txBody>
                  <a:tcPr anchor="ctr" anchorCtr="1">
                    <a:solidFill>
                      <a:schemeClr val="tx2">
                        <a:lumMod val="10000"/>
                        <a:lumOff val="90000"/>
                      </a:schemeClr>
                    </a:solidFill>
                  </a:tcPr>
                </a:tc>
                <a:tc>
                  <a:txBody>
                    <a:bodyPr/>
                    <a:lstStyle/>
                    <a:p>
                      <a:r>
                        <a:rPr lang="en-US" altLang="zh-CN" sz="1400" smtClean="0"/>
                        <a:t>Y</a:t>
                      </a:r>
                      <a:r>
                        <a:rPr lang="en-US" altLang="zh-CN" sz="1400" baseline="-25000" smtClean="0"/>
                        <a:t>1</a:t>
                      </a:r>
                      <a:endParaRPr lang="zh-CN" altLang="en-US" sz="1400" baseline="-25000"/>
                    </a:p>
                  </a:txBody>
                  <a:tcPr anchor="ctr" anchorCtr="1">
                    <a:solidFill>
                      <a:schemeClr val="tx2">
                        <a:lumMod val="10000"/>
                        <a:lumOff val="90000"/>
                      </a:schemeClr>
                    </a:solidFill>
                  </a:tcPr>
                </a:tc>
                <a:tc>
                  <a:txBody>
                    <a:bodyPr/>
                    <a:lstStyle/>
                    <a:p>
                      <a:r>
                        <a:rPr lang="en-US" altLang="zh-CN" sz="1400" smtClean="0">
                          <a:solidFill>
                            <a:schemeClr val="bg1">
                              <a:lumMod val="65000"/>
                            </a:schemeClr>
                          </a:solidFill>
                        </a:rPr>
                        <a:t>Y</a:t>
                      </a:r>
                      <a:r>
                        <a:rPr lang="en-US" altLang="zh-CN" sz="1400" baseline="-25000" smtClean="0">
                          <a:solidFill>
                            <a:schemeClr val="bg1">
                              <a:lumMod val="65000"/>
                            </a:schemeClr>
                          </a:solidFill>
                        </a:rPr>
                        <a:t>2</a:t>
                      </a:r>
                      <a:endParaRPr lang="zh-CN" altLang="en-US" sz="1400" baseline="-25000">
                        <a:solidFill>
                          <a:schemeClr val="bg1">
                            <a:lumMod val="65000"/>
                          </a:schemeClr>
                        </a:solidFill>
                      </a:endParaRPr>
                    </a:p>
                  </a:txBody>
                  <a:tcPr anchor="ctr" anchorCtr="1">
                    <a:solidFill>
                      <a:schemeClr val="tx2">
                        <a:lumMod val="10000"/>
                        <a:lumOff val="90000"/>
                      </a:schemeClr>
                    </a:solidFill>
                  </a:tcPr>
                </a:tc>
                <a:tc>
                  <a:txBody>
                    <a:bodyPr/>
                    <a:lstStyle/>
                    <a:p>
                      <a:r>
                        <a:rPr lang="en-US" altLang="zh-CN" sz="1400" smtClean="0">
                          <a:solidFill>
                            <a:schemeClr val="bg1">
                              <a:lumMod val="65000"/>
                            </a:schemeClr>
                          </a:solidFill>
                        </a:rPr>
                        <a:t>Y</a:t>
                      </a:r>
                      <a:r>
                        <a:rPr lang="en-US" altLang="zh-CN" sz="1400" baseline="-25000" smtClean="0">
                          <a:solidFill>
                            <a:schemeClr val="bg1">
                              <a:lumMod val="65000"/>
                            </a:schemeClr>
                          </a:solidFill>
                        </a:rPr>
                        <a:t>3</a:t>
                      </a:r>
                      <a:endParaRPr lang="zh-CN" altLang="en-US" sz="1400" baseline="-25000">
                        <a:solidFill>
                          <a:schemeClr val="bg1">
                            <a:lumMod val="65000"/>
                          </a:schemeClr>
                        </a:solidFill>
                      </a:endParaRPr>
                    </a:p>
                  </a:txBody>
                  <a:tcPr anchor="ctr" anchorCtr="1">
                    <a:solidFill>
                      <a:schemeClr val="tx2">
                        <a:lumMod val="10000"/>
                        <a:lumOff val="90000"/>
                      </a:schemeClr>
                    </a:solidFill>
                  </a:tcPr>
                </a:tc>
                <a:tc>
                  <a:txBody>
                    <a:bodyPr/>
                    <a:lstStyle/>
                    <a:p>
                      <a:r>
                        <a:rPr lang="en-US" altLang="zh-CN" sz="1400" smtClean="0"/>
                        <a:t>Y</a:t>
                      </a:r>
                      <a:r>
                        <a:rPr lang="en-US" altLang="zh-CN" sz="1400" baseline="-25000" smtClean="0"/>
                        <a:t>4</a:t>
                      </a:r>
                      <a:endParaRPr lang="zh-CN" altLang="en-US" sz="1400" baseline="-25000"/>
                    </a:p>
                  </a:txBody>
                  <a:tcPr anchor="ctr" anchorCtr="1">
                    <a:solidFill>
                      <a:schemeClr val="tx2">
                        <a:lumMod val="10000"/>
                        <a:lumOff val="90000"/>
                      </a:schemeClr>
                    </a:solidFill>
                  </a:tcPr>
                </a:tc>
              </a:tr>
              <a:tr h="293196">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t>0</a:t>
                      </a:r>
                      <a:endParaRPr lang="zh-CN" altLang="en-US" sz="1400"/>
                    </a:p>
                  </a:txBody>
                  <a:tcPr anchor="ctr" anchorCtr="1">
                    <a:solidFill>
                      <a:schemeClr val="accent6">
                        <a:lumMod val="20000"/>
                        <a:lumOff val="80000"/>
                      </a:schemeClr>
                    </a:solidFill>
                  </a:tcPr>
                </a:tc>
              </a:tr>
              <a:tr h="293196">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t>0</a:t>
                      </a:r>
                      <a:endParaRPr lang="zh-CN" altLang="en-US" sz="1400"/>
                    </a:p>
                  </a:txBody>
                  <a:tcPr anchor="ctr" anchorCtr="1">
                    <a:solidFill>
                      <a:schemeClr val="accent6">
                        <a:lumMod val="20000"/>
                        <a:lumOff val="80000"/>
                      </a:schemeClr>
                    </a:solidFill>
                  </a:tcPr>
                </a:tc>
              </a:tr>
              <a:tr h="293196">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t>1</a:t>
                      </a:r>
                      <a:endParaRPr lang="zh-CN" altLang="en-US" sz="1400"/>
                    </a:p>
                  </a:txBody>
                  <a:tcPr anchor="ctr" anchorCtr="1">
                    <a:solidFill>
                      <a:schemeClr val="accent6">
                        <a:lumMod val="20000"/>
                        <a:lumOff val="80000"/>
                      </a:schemeClr>
                    </a:solidFill>
                  </a:tcPr>
                </a:tc>
              </a:tr>
              <a:tr h="293196">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t>1</a:t>
                      </a:r>
                      <a:endParaRPr lang="zh-CN" altLang="en-US" sz="1400"/>
                    </a:p>
                  </a:txBody>
                  <a:tcPr anchor="ctr" anchorCtr="1">
                    <a:solidFill>
                      <a:schemeClr val="accent6">
                        <a:lumMod val="20000"/>
                        <a:lumOff val="80000"/>
                      </a:schemeClr>
                    </a:solidFill>
                  </a:tcPr>
                </a:tc>
              </a:tr>
              <a:tr h="293196">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solidFill>
                        </a:rPr>
                        <a:t>0</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solidFill>
                        </a:rPr>
                        <a:t>0</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solidFill>
                        </a:rPr>
                        <a:t>0</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solidFill>
                        </a:rPr>
                        <a:t>0</a:t>
                      </a:r>
                      <a:endParaRPr lang="zh-CN" altLang="en-US" sz="1400">
                        <a:solidFill>
                          <a:schemeClr val="bg1"/>
                        </a:solidFill>
                      </a:endParaRPr>
                    </a:p>
                  </a:txBody>
                  <a:tcPr anchor="ctr" anchorCtr="1">
                    <a:solidFill>
                      <a:schemeClr val="accent3"/>
                    </a:solidFill>
                  </a:tcPr>
                </a:tc>
              </a:tr>
              <a:tr h="293196">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t>1</a:t>
                      </a:r>
                      <a:endParaRPr lang="zh-CN" altLang="en-US" sz="1400"/>
                    </a:p>
                  </a:txBody>
                  <a:tcPr anchor="ctr" anchorCtr="1">
                    <a:solidFill>
                      <a:schemeClr val="accent6">
                        <a:lumMod val="20000"/>
                        <a:lumOff val="80000"/>
                      </a:schemeClr>
                    </a:solidFill>
                  </a:tcPr>
                </a:tc>
              </a:tr>
              <a:tr h="293196">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t>1</a:t>
                      </a:r>
                      <a:endParaRPr lang="zh-CN" altLang="en-US" sz="1400"/>
                    </a:p>
                  </a:txBody>
                  <a:tcPr anchor="ctr" anchorCtr="1">
                    <a:solidFill>
                      <a:schemeClr val="accent6">
                        <a:lumMod val="20000"/>
                        <a:lumOff val="80000"/>
                      </a:schemeClr>
                    </a:solidFill>
                  </a:tcPr>
                </a:tc>
              </a:tr>
              <a:tr h="293196">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t>0</a:t>
                      </a:r>
                      <a:endParaRPr lang="zh-CN" altLang="en-US" sz="1400"/>
                    </a:p>
                  </a:txBody>
                  <a:tcPr anchor="ctr" anchorCtr="1">
                    <a:solidFill>
                      <a:schemeClr val="accent6">
                        <a:lumMod val="20000"/>
                        <a:lumOff val="80000"/>
                      </a:schemeClr>
                    </a:solidFill>
                  </a:tcPr>
                </a:tc>
              </a:tr>
              <a:tr h="293196">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t>1</a:t>
                      </a:r>
                      <a:endParaRPr lang="zh-CN" altLang="en-US" sz="1400"/>
                    </a:p>
                  </a:txBody>
                  <a:tcPr anchor="ctr" anchorCtr="1">
                    <a:solidFill>
                      <a:schemeClr val="accent6">
                        <a:lumMod val="20000"/>
                        <a:lumOff val="80000"/>
                      </a:schemeClr>
                    </a:solidFill>
                  </a:tcPr>
                </a:tc>
              </a:tr>
              <a:tr h="293196">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solidFill>
                        </a:rPr>
                        <a:t>0</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solidFill>
                        </a:rPr>
                        <a:t>1</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solidFill>
                        </a:rPr>
                        <a:t>1</a:t>
                      </a:r>
                      <a:endParaRPr lang="zh-CN" altLang="en-US" sz="1400">
                        <a:solidFill>
                          <a:schemeClr val="bg1"/>
                        </a:solidFill>
                      </a:endParaRPr>
                    </a:p>
                  </a:txBody>
                  <a:tcPr anchor="ctr" anchorCtr="1">
                    <a:solidFill>
                      <a:schemeClr val="accent3"/>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solidFill>
                        </a:rPr>
                        <a:t>0</a:t>
                      </a:r>
                      <a:endParaRPr lang="zh-CN" altLang="en-US" sz="1400">
                        <a:solidFill>
                          <a:schemeClr val="bg1"/>
                        </a:solidFill>
                      </a:endParaRPr>
                    </a:p>
                  </a:txBody>
                  <a:tcPr anchor="ctr" anchorCtr="1">
                    <a:solidFill>
                      <a:schemeClr val="accent3"/>
                    </a:solidFill>
                  </a:tcPr>
                </a:tc>
              </a:tr>
              <a:tr h="293196">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t>0</a:t>
                      </a:r>
                      <a:endParaRPr lang="zh-CN" altLang="en-US" sz="1400"/>
                    </a:p>
                  </a:txBody>
                  <a:tcPr anchor="ctr" anchorCtr="1">
                    <a:solidFill>
                      <a:schemeClr val="accent6">
                        <a:lumMod val="20000"/>
                        <a:lumOff val="80000"/>
                      </a:schemeClr>
                    </a:solidFill>
                  </a:tcPr>
                </a:tc>
              </a:tr>
              <a:tr h="293196">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t>0</a:t>
                      </a:r>
                      <a:endParaRPr lang="zh-CN" altLang="en-US" sz="1400"/>
                    </a:p>
                  </a:txBody>
                  <a:tcPr anchor="ctr" anchorCtr="1">
                    <a:solidFill>
                      <a:schemeClr val="accent6">
                        <a:lumMod val="20000"/>
                        <a:lumOff val="80000"/>
                      </a:schemeClr>
                    </a:solidFill>
                  </a:tcPr>
                </a:tc>
              </a:tr>
              <a:tr h="293196">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t>1</a:t>
                      </a:r>
                      <a:endParaRPr lang="zh-CN" altLang="en-US" sz="1400"/>
                    </a:p>
                  </a:txBody>
                  <a:tcPr anchor="ctr" anchorCtr="1">
                    <a:solidFill>
                      <a:schemeClr val="accent6">
                        <a:lumMod val="20000"/>
                        <a:lumOff val="80000"/>
                      </a:schemeClr>
                    </a:solidFill>
                  </a:tcPr>
                </a:tc>
              </a:tr>
              <a:tr h="285080">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t>1</a:t>
                      </a:r>
                      <a:endParaRPr lang="zh-CN" altLang="en-US" sz="1400"/>
                    </a:p>
                  </a:txBody>
                  <a:tcPr anchor="ctr" anchorCtr="1">
                    <a:solidFill>
                      <a:schemeClr val="accent6">
                        <a:lumMod val="20000"/>
                        <a:lumOff val="80000"/>
                      </a:schemeClr>
                    </a:solidFill>
                  </a:tcPr>
                </a:tc>
              </a:tr>
              <a:tr h="293196">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0</a:t>
                      </a:r>
                      <a:endParaRPr lang="zh-CN" altLang="en-US" sz="1400">
                        <a:solidFill>
                          <a:schemeClr val="bg1">
                            <a:lumMod val="65000"/>
                          </a:schemeClr>
                        </a:solidFill>
                      </a:endParaRPr>
                    </a:p>
                  </a:txBody>
                  <a:tcPr anchor="ctr" anchorCtr="1"/>
                </a:tc>
                <a:tc>
                  <a:txBody>
                    <a:bodyPr/>
                    <a:lstStyle/>
                    <a:p>
                      <a:r>
                        <a:rPr lang="en-US" altLang="zh-CN" sz="1400" smtClean="0"/>
                        <a:t>0</a:t>
                      </a:r>
                      <a:endParaRPr lang="zh-CN" altLang="en-US" sz="1400"/>
                    </a:p>
                  </a:txBody>
                  <a:tcPr anchor="ctr" anchorCtr="1">
                    <a:solidFill>
                      <a:schemeClr val="accent6">
                        <a:lumMod val="20000"/>
                        <a:lumOff val="80000"/>
                      </a:schemeClr>
                    </a:solidFill>
                  </a:tcPr>
                </a:tc>
              </a:tr>
              <a:tr h="293196">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t>1</a:t>
                      </a:r>
                      <a:endParaRPr lang="zh-CN" altLang="en-US" sz="1400"/>
                    </a:p>
                  </a:txBody>
                  <a:tcPr anchor="ctr" anchorCtr="1">
                    <a:solidFill>
                      <a:schemeClr val="accent6">
                        <a:lumMod val="20000"/>
                        <a:lumOff val="80000"/>
                      </a:schemeClr>
                    </a:solidFill>
                  </a:tcPr>
                </a:tc>
                <a:tc>
                  <a:txBody>
                    <a:bodyPr/>
                    <a:lstStyle/>
                    <a:p>
                      <a:r>
                        <a:rPr lang="en-US" altLang="zh-CN" sz="1400" smtClean="0"/>
                        <a:t>0</a:t>
                      </a:r>
                      <a:endParaRPr lang="zh-CN" altLang="en-US" sz="1400"/>
                    </a:p>
                  </a:txBody>
                  <a:tcPr anchor="ctr" anchorCtr="1">
                    <a:solidFill>
                      <a:schemeClr val="accent6">
                        <a:lumMod val="20000"/>
                        <a:lumOff val="80000"/>
                      </a:schemeClr>
                    </a:solidFill>
                  </a:tcPr>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solidFill>
                            <a:schemeClr val="bg1">
                              <a:lumMod val="65000"/>
                            </a:schemeClr>
                          </a:solidFill>
                        </a:rPr>
                        <a:t>1</a:t>
                      </a:r>
                      <a:endParaRPr lang="zh-CN" altLang="en-US" sz="1400">
                        <a:solidFill>
                          <a:schemeClr val="bg1">
                            <a:lumMod val="65000"/>
                          </a:schemeClr>
                        </a:solidFill>
                      </a:endParaRPr>
                    </a:p>
                  </a:txBody>
                  <a:tcPr anchor="ctr" anchorCtr="1"/>
                </a:tc>
                <a:tc>
                  <a:txBody>
                    <a:bodyPr/>
                    <a:lstStyle/>
                    <a:p>
                      <a:r>
                        <a:rPr lang="en-US" altLang="zh-CN" sz="1400" smtClean="0"/>
                        <a:t>1</a:t>
                      </a:r>
                      <a:endParaRPr lang="zh-CN" altLang="en-US" sz="1400"/>
                    </a:p>
                  </a:txBody>
                  <a:tcPr anchor="ctr" anchorCtr="1">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a:t>
            </a:r>
            <a:r>
              <a:rPr lang="zh-CN" altLang="en-US" smtClean="0"/>
              <a:t>盒线性逼近示例</a:t>
            </a:r>
            <a:endParaRPr lang="zh-CN" altLang="en-US"/>
          </a:p>
        </p:txBody>
      </p:sp>
      <p:sp>
        <p:nvSpPr>
          <p:cNvPr id="3" name="内容占位符 2"/>
          <p:cNvSpPr>
            <a:spLocks noGrp="1"/>
          </p:cNvSpPr>
          <p:nvPr>
            <p:ph idx="1"/>
          </p:nvPr>
        </p:nvSpPr>
        <p:spPr/>
        <p:txBody>
          <a:bodyPr/>
          <a:lstStyle/>
          <a:p>
            <a:r>
              <a:rPr lang="zh-CN" altLang="en-US" smtClean="0"/>
              <a:t>考虑随机变量</a:t>
            </a:r>
            <a:r>
              <a:rPr lang="en-US" altLang="zh-CN" smtClean="0"/>
              <a:t>X</a:t>
            </a:r>
            <a:r>
              <a:rPr lang="en-US" altLang="zh-CN" baseline="-25000" smtClean="0"/>
              <a:t>3</a:t>
            </a:r>
            <a:r>
              <a:rPr lang="en-US" altLang="zh-CN" smtClean="0">
                <a:latin typeface="Cambria"/>
              </a:rPr>
              <a:t>⊕X</a:t>
            </a:r>
            <a:r>
              <a:rPr lang="en-US" altLang="zh-CN" baseline="-25000" smtClean="0">
                <a:latin typeface="Cambria"/>
              </a:rPr>
              <a:t>4</a:t>
            </a:r>
            <a:r>
              <a:rPr lang="en-US" altLang="zh-CN" smtClean="0">
                <a:latin typeface="Cambria"/>
              </a:rPr>
              <a:t>⊕Y</a:t>
            </a:r>
            <a:r>
              <a:rPr lang="en-US" altLang="zh-CN" baseline="-25000" smtClean="0">
                <a:latin typeface="Cambria"/>
              </a:rPr>
              <a:t>1</a:t>
            </a:r>
            <a:r>
              <a:rPr lang="en-US" altLang="zh-CN" smtClean="0">
                <a:latin typeface="Cambria"/>
              </a:rPr>
              <a:t>⊕Y</a:t>
            </a:r>
            <a:r>
              <a:rPr lang="en-US" altLang="zh-CN" baseline="-25000" smtClean="0">
                <a:latin typeface="Cambria"/>
              </a:rPr>
              <a:t>4</a:t>
            </a:r>
          </a:p>
          <a:p>
            <a:pPr lvl="1"/>
            <a:r>
              <a:rPr lang="zh-CN" altLang="en-US" smtClean="0">
                <a:latin typeface="Cambria"/>
              </a:rPr>
              <a:t>随机变量取值为</a:t>
            </a:r>
            <a:r>
              <a:rPr lang="en-US" altLang="zh-CN" smtClean="0">
                <a:latin typeface="Cambria"/>
              </a:rPr>
              <a:t>0</a:t>
            </a:r>
            <a:r>
              <a:rPr lang="zh-CN" altLang="en-US" smtClean="0">
                <a:latin typeface="Cambria"/>
              </a:rPr>
              <a:t>的结果有</a:t>
            </a:r>
            <a:r>
              <a:rPr lang="en-US" altLang="zh-CN" smtClean="0">
                <a:latin typeface="Cambria"/>
              </a:rPr>
              <a:t>2</a:t>
            </a:r>
            <a:r>
              <a:rPr lang="zh-CN" altLang="en-US" smtClean="0">
                <a:latin typeface="Cambria"/>
              </a:rPr>
              <a:t>种</a:t>
            </a:r>
            <a:endParaRPr lang="en-US" altLang="zh-CN" smtClean="0">
              <a:latin typeface="Cambria"/>
            </a:endParaRPr>
          </a:p>
          <a:p>
            <a:pPr lvl="1"/>
            <a:r>
              <a:rPr lang="zh-CN" altLang="en-US" smtClean="0">
                <a:latin typeface="Cambria"/>
              </a:rPr>
              <a:t>随机变量取值为</a:t>
            </a:r>
            <a:r>
              <a:rPr lang="en-US" altLang="zh-CN" smtClean="0">
                <a:latin typeface="Cambria"/>
              </a:rPr>
              <a:t>0</a:t>
            </a:r>
            <a:r>
              <a:rPr lang="zh-CN" altLang="en-US" smtClean="0">
                <a:latin typeface="Cambria"/>
              </a:rPr>
              <a:t>的概率为</a:t>
            </a:r>
            <a:endParaRPr lang="en-US" altLang="zh-CN" smtClean="0">
              <a:latin typeface="Cambria"/>
            </a:endParaRPr>
          </a:p>
          <a:p>
            <a:pPr lvl="1">
              <a:buNone/>
            </a:pPr>
            <a:r>
              <a:rPr lang="en-US" altLang="zh-CN" smtClean="0">
                <a:latin typeface="Cambria"/>
              </a:rPr>
              <a:t>		Pr[</a:t>
            </a:r>
            <a:r>
              <a:rPr lang="en-US" altLang="zh-CN" smtClean="0"/>
              <a:t>X</a:t>
            </a:r>
            <a:r>
              <a:rPr lang="en-US" altLang="zh-CN" baseline="-25000" smtClean="0"/>
              <a:t>3</a:t>
            </a:r>
            <a:r>
              <a:rPr lang="en-US" altLang="zh-CN" smtClean="0"/>
              <a:t>⊕X</a:t>
            </a:r>
            <a:r>
              <a:rPr lang="en-US" altLang="zh-CN" baseline="-25000" smtClean="0"/>
              <a:t>4</a:t>
            </a:r>
            <a:r>
              <a:rPr lang="en-US" altLang="zh-CN" smtClean="0"/>
              <a:t>⊕Y</a:t>
            </a:r>
            <a:r>
              <a:rPr lang="en-US" altLang="zh-CN" baseline="-25000" smtClean="0"/>
              <a:t>1</a:t>
            </a:r>
            <a:r>
              <a:rPr lang="en-US" altLang="zh-CN" smtClean="0"/>
              <a:t>⊕Y</a:t>
            </a:r>
            <a:r>
              <a:rPr lang="en-US" altLang="zh-CN" baseline="-25000" smtClean="0"/>
              <a:t>4</a:t>
            </a:r>
            <a:r>
              <a:rPr lang="en-US" altLang="zh-CN" smtClean="0"/>
              <a:t>=0]=2/16=1/8</a:t>
            </a:r>
          </a:p>
          <a:p>
            <a:pPr lvl="1"/>
            <a:r>
              <a:rPr lang="zh-CN" altLang="en-US" smtClean="0"/>
              <a:t>随机变量的偏差为</a:t>
            </a:r>
            <a:r>
              <a:rPr lang="en-US" altLang="zh-CN" smtClean="0"/>
              <a:t>-3/8</a:t>
            </a:r>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a:t>
            </a:r>
            <a:r>
              <a:rPr lang="zh-CN" altLang="en-US" smtClean="0"/>
              <a:t>盒线性逼近示例</a:t>
            </a:r>
            <a:endParaRPr lang="zh-CN" altLang="en-US"/>
          </a:p>
        </p:txBody>
      </p:sp>
      <p:sp>
        <p:nvSpPr>
          <p:cNvPr id="3" name="内容占位符 2"/>
          <p:cNvSpPr>
            <a:spLocks noGrp="1"/>
          </p:cNvSpPr>
          <p:nvPr>
            <p:ph idx="1"/>
          </p:nvPr>
        </p:nvSpPr>
        <p:spPr/>
        <p:txBody>
          <a:bodyPr>
            <a:normAutofit fontScale="85000" lnSpcReduction="10000"/>
          </a:bodyPr>
          <a:lstStyle/>
          <a:p>
            <a:r>
              <a:rPr lang="zh-CN" altLang="en-US" dirty="0" smtClean="0"/>
              <a:t>明文和密文部分比特的组合可以表示为</a:t>
            </a:r>
            <a:endParaRPr lang="en-US" altLang="zh-CN" dirty="0" smtClean="0"/>
          </a:p>
          <a:p>
            <a:endParaRPr lang="en-US" altLang="zh-CN" dirty="0" smtClean="0"/>
          </a:p>
          <a:p>
            <a:endParaRPr lang="en-US" altLang="zh-CN" dirty="0" smtClean="0"/>
          </a:p>
          <a:p>
            <a:r>
              <a:rPr lang="zh-CN" altLang="en-US" dirty="0" smtClean="0"/>
              <a:t>其中</a:t>
            </a:r>
            <a:r>
              <a:rPr lang="en-US" altLang="zh-CN" dirty="0" err="1" smtClean="0"/>
              <a:t>a</a:t>
            </a:r>
            <a:r>
              <a:rPr lang="en-US" altLang="zh-CN" baseline="-25000" dirty="0" err="1" smtClean="0"/>
              <a:t>i</a:t>
            </a:r>
            <a:r>
              <a:rPr lang="en-US" altLang="zh-CN" dirty="0" err="1" smtClean="0"/>
              <a:t>,b</a:t>
            </a:r>
            <a:r>
              <a:rPr lang="en-US" altLang="zh-CN" baseline="-25000" dirty="0" err="1" smtClean="0"/>
              <a:t>i</a:t>
            </a:r>
            <a:r>
              <a:rPr lang="en-US" altLang="zh-CN" dirty="0" smtClean="0">
                <a:latin typeface="Cambria"/>
              </a:rPr>
              <a:t>∈{0,1}</a:t>
            </a:r>
            <a:r>
              <a:rPr lang="zh-CN" altLang="en-US" dirty="0" smtClean="0">
                <a:latin typeface="Cambria"/>
              </a:rPr>
              <a:t>，这种组合有</a:t>
            </a:r>
            <a:r>
              <a:rPr lang="en-US" altLang="zh-CN" dirty="0" smtClean="0">
                <a:latin typeface="Cambria"/>
              </a:rPr>
              <a:t>2</a:t>
            </a:r>
            <a:r>
              <a:rPr lang="en-US" altLang="zh-CN" baseline="30000" dirty="0" smtClean="0">
                <a:latin typeface="Cambria"/>
              </a:rPr>
              <a:t>8</a:t>
            </a:r>
            <a:r>
              <a:rPr lang="en-US" altLang="zh-CN" dirty="0" smtClean="0">
                <a:latin typeface="Cambria"/>
              </a:rPr>
              <a:t>=256</a:t>
            </a:r>
            <a:r>
              <a:rPr lang="zh-CN" altLang="en-US" dirty="0" smtClean="0">
                <a:latin typeface="Cambria"/>
              </a:rPr>
              <a:t>种不同形式</a:t>
            </a:r>
            <a:endParaRPr lang="en-US" altLang="zh-CN" dirty="0" smtClean="0">
              <a:latin typeface="Cambria"/>
            </a:endParaRPr>
          </a:p>
          <a:p>
            <a:r>
              <a:rPr lang="zh-CN" altLang="en-US" dirty="0" smtClean="0">
                <a:latin typeface="Cambria"/>
              </a:rPr>
              <a:t>为了记录的紧凑，将向量</a:t>
            </a:r>
            <a:r>
              <a:rPr lang="en-US" altLang="zh-CN" dirty="0" smtClean="0">
                <a:latin typeface="Cambria"/>
              </a:rPr>
              <a:t>(a</a:t>
            </a:r>
            <a:r>
              <a:rPr lang="en-US" altLang="zh-CN" baseline="-25000" dirty="0" smtClean="0">
                <a:latin typeface="Cambria"/>
              </a:rPr>
              <a:t>1</a:t>
            </a:r>
            <a:r>
              <a:rPr lang="en-US" altLang="zh-CN" dirty="0" smtClean="0">
                <a:latin typeface="Cambria"/>
              </a:rPr>
              <a:t>,a</a:t>
            </a:r>
            <a:r>
              <a:rPr lang="en-US" altLang="zh-CN" baseline="-25000" dirty="0" smtClean="0">
                <a:latin typeface="Cambria"/>
              </a:rPr>
              <a:t>2</a:t>
            </a:r>
            <a:r>
              <a:rPr lang="en-US" altLang="zh-CN" dirty="0" smtClean="0">
                <a:latin typeface="Cambria"/>
              </a:rPr>
              <a:t>,a</a:t>
            </a:r>
            <a:r>
              <a:rPr lang="en-US" altLang="zh-CN" baseline="-25000" dirty="0" smtClean="0">
                <a:latin typeface="Cambria"/>
              </a:rPr>
              <a:t>3</a:t>
            </a:r>
            <a:r>
              <a:rPr lang="en-US" altLang="zh-CN" dirty="0" smtClean="0">
                <a:latin typeface="Cambria"/>
              </a:rPr>
              <a:t>,a</a:t>
            </a:r>
            <a:r>
              <a:rPr lang="en-US" altLang="zh-CN" baseline="-25000" dirty="0" smtClean="0">
                <a:latin typeface="Cambria"/>
              </a:rPr>
              <a:t>4</a:t>
            </a:r>
            <a:r>
              <a:rPr lang="en-US" altLang="zh-CN" dirty="0" smtClean="0">
                <a:latin typeface="Cambria"/>
              </a:rPr>
              <a:t>)</a:t>
            </a:r>
            <a:r>
              <a:rPr lang="zh-CN" altLang="en-US" dirty="0" smtClean="0">
                <a:latin typeface="Cambria"/>
              </a:rPr>
              <a:t>和</a:t>
            </a:r>
            <a:r>
              <a:rPr lang="en-US" altLang="zh-CN" dirty="0" smtClean="0">
                <a:latin typeface="Cambria"/>
              </a:rPr>
              <a:t>(b</a:t>
            </a:r>
            <a:r>
              <a:rPr lang="en-US" altLang="zh-CN" baseline="-25000" dirty="0" smtClean="0">
                <a:latin typeface="Cambria"/>
              </a:rPr>
              <a:t>1</a:t>
            </a:r>
            <a:r>
              <a:rPr lang="en-US" altLang="zh-CN" dirty="0" smtClean="0">
                <a:latin typeface="Cambria"/>
              </a:rPr>
              <a:t>,b</a:t>
            </a:r>
            <a:r>
              <a:rPr lang="en-US" altLang="zh-CN" baseline="-25000" dirty="0" smtClean="0">
                <a:latin typeface="Cambria"/>
              </a:rPr>
              <a:t>2</a:t>
            </a:r>
            <a:r>
              <a:rPr lang="en-US" altLang="zh-CN" dirty="0" smtClean="0">
                <a:latin typeface="Cambria"/>
              </a:rPr>
              <a:t>,b</a:t>
            </a:r>
            <a:r>
              <a:rPr lang="en-US" altLang="zh-CN" baseline="-25000" dirty="0" smtClean="0">
                <a:latin typeface="Cambria"/>
              </a:rPr>
              <a:t>3</a:t>
            </a:r>
            <a:r>
              <a:rPr lang="en-US" altLang="zh-CN" dirty="0" smtClean="0">
                <a:latin typeface="Cambria"/>
              </a:rPr>
              <a:t>,b</a:t>
            </a:r>
            <a:r>
              <a:rPr lang="en-US" altLang="zh-CN" baseline="-25000" dirty="0" smtClean="0">
                <a:latin typeface="Cambria"/>
              </a:rPr>
              <a:t>4</a:t>
            </a:r>
            <a:r>
              <a:rPr lang="en-US" altLang="zh-CN" dirty="0" smtClean="0">
                <a:latin typeface="Cambria"/>
              </a:rPr>
              <a:t>)</a:t>
            </a:r>
            <a:r>
              <a:rPr lang="zh-CN" altLang="en-US" dirty="0" smtClean="0">
                <a:latin typeface="Cambria"/>
              </a:rPr>
              <a:t>看做</a:t>
            </a:r>
            <a:r>
              <a:rPr lang="en-US" altLang="zh-CN" dirty="0" smtClean="0">
                <a:latin typeface="Cambria"/>
              </a:rPr>
              <a:t>4</a:t>
            </a:r>
            <a:r>
              <a:rPr lang="zh-CN" altLang="en-US" dirty="0" smtClean="0">
                <a:latin typeface="Cambria"/>
              </a:rPr>
              <a:t>位二进制数，其十六进制值分别用</a:t>
            </a:r>
            <a:r>
              <a:rPr lang="en-US" altLang="zh-CN" dirty="0" smtClean="0">
                <a:latin typeface="Cambria"/>
              </a:rPr>
              <a:t>a</a:t>
            </a:r>
            <a:r>
              <a:rPr lang="zh-CN" altLang="en-US" dirty="0" smtClean="0">
                <a:latin typeface="Cambria"/>
              </a:rPr>
              <a:t>和</a:t>
            </a:r>
            <a:r>
              <a:rPr lang="en-US" altLang="zh-CN" dirty="0" smtClean="0">
                <a:latin typeface="Cambria"/>
              </a:rPr>
              <a:t>b</a:t>
            </a:r>
            <a:r>
              <a:rPr lang="zh-CN" altLang="en-US" dirty="0" smtClean="0">
                <a:latin typeface="Cambria"/>
              </a:rPr>
              <a:t>表示</a:t>
            </a:r>
            <a:endParaRPr lang="en-US" altLang="zh-CN" dirty="0" smtClean="0">
              <a:latin typeface="Cambria"/>
            </a:endParaRPr>
          </a:p>
          <a:p>
            <a:r>
              <a:rPr lang="zh-CN" altLang="en-US" dirty="0" smtClean="0">
                <a:latin typeface="Cambria"/>
              </a:rPr>
              <a:t>例如随机变量</a:t>
            </a:r>
            <a:r>
              <a:rPr lang="en-US" altLang="zh-CN" dirty="0" smtClean="0"/>
              <a:t>X</a:t>
            </a:r>
            <a:r>
              <a:rPr lang="en-US" altLang="zh-CN" baseline="-25000" dirty="0" smtClean="0"/>
              <a:t>1</a:t>
            </a:r>
            <a:r>
              <a:rPr lang="en-US" altLang="zh-CN" dirty="0" smtClean="0"/>
              <a:t>⊕X</a:t>
            </a:r>
            <a:r>
              <a:rPr lang="en-US" altLang="zh-CN" baseline="-25000" dirty="0" smtClean="0"/>
              <a:t>4</a:t>
            </a:r>
            <a:r>
              <a:rPr lang="en-US" altLang="zh-CN" dirty="0" smtClean="0"/>
              <a:t>⊕Y</a:t>
            </a:r>
            <a:r>
              <a:rPr lang="en-US" altLang="zh-CN" baseline="-25000" dirty="0" smtClean="0"/>
              <a:t>2 </a:t>
            </a:r>
            <a:r>
              <a:rPr lang="zh-CN" altLang="en-US" dirty="0" smtClean="0">
                <a:latin typeface="Cambria"/>
              </a:rPr>
              <a:t>，输入向量为</a:t>
            </a:r>
            <a:r>
              <a:rPr lang="en-US" altLang="zh-CN" dirty="0" smtClean="0">
                <a:latin typeface="Cambria"/>
              </a:rPr>
              <a:t>(1,0,0,1)</a:t>
            </a:r>
            <a:r>
              <a:rPr lang="zh-CN" altLang="en-US" dirty="0" smtClean="0">
                <a:latin typeface="Cambria"/>
              </a:rPr>
              <a:t>，即</a:t>
            </a:r>
            <a:r>
              <a:rPr lang="en-US" altLang="zh-CN" dirty="0" smtClean="0">
                <a:latin typeface="Cambria"/>
              </a:rPr>
              <a:t>a=9</a:t>
            </a:r>
            <a:r>
              <a:rPr lang="zh-CN" altLang="en-US" dirty="0" smtClean="0">
                <a:latin typeface="Cambria"/>
              </a:rPr>
              <a:t>；输出向量为</a:t>
            </a:r>
            <a:r>
              <a:rPr lang="en-US" altLang="zh-CN" dirty="0" smtClean="0">
                <a:latin typeface="Cambria"/>
              </a:rPr>
              <a:t>(0,1,0,0)</a:t>
            </a:r>
            <a:r>
              <a:rPr lang="zh-CN" altLang="en-US" dirty="0" smtClean="0">
                <a:latin typeface="Cambria"/>
              </a:rPr>
              <a:t>，即</a:t>
            </a:r>
            <a:r>
              <a:rPr lang="en-US" altLang="zh-CN" dirty="0" smtClean="0">
                <a:latin typeface="Cambria"/>
              </a:rPr>
              <a:t>b=4</a:t>
            </a:r>
          </a:p>
          <a:p>
            <a:r>
              <a:rPr lang="zh-CN" altLang="en-US" dirty="0" smtClean="0">
                <a:latin typeface="Cambria"/>
              </a:rPr>
              <a:t>例如随机变量</a:t>
            </a:r>
            <a:r>
              <a:rPr lang="en-US" altLang="zh-CN" dirty="0" smtClean="0"/>
              <a:t>X</a:t>
            </a:r>
            <a:r>
              <a:rPr lang="en-US" altLang="zh-CN" baseline="-25000" dirty="0" smtClean="0"/>
              <a:t>3</a:t>
            </a:r>
            <a:r>
              <a:rPr lang="en-US" altLang="zh-CN" dirty="0" smtClean="0"/>
              <a:t>⊕X</a:t>
            </a:r>
            <a:r>
              <a:rPr lang="en-US" altLang="zh-CN" baseline="-25000" dirty="0" smtClean="0"/>
              <a:t>4</a:t>
            </a:r>
            <a:r>
              <a:rPr lang="en-US" altLang="zh-CN" dirty="0" smtClean="0"/>
              <a:t>⊕Y</a:t>
            </a:r>
            <a:r>
              <a:rPr lang="en-US" altLang="zh-CN" baseline="-25000" dirty="0" smtClean="0"/>
              <a:t>1</a:t>
            </a:r>
            <a:r>
              <a:rPr lang="en-US" altLang="zh-CN" dirty="0" smtClean="0"/>
              <a:t>⊕Y</a:t>
            </a:r>
            <a:r>
              <a:rPr lang="en-US" altLang="zh-CN" baseline="-25000" dirty="0" smtClean="0"/>
              <a:t>4 </a:t>
            </a:r>
            <a:r>
              <a:rPr lang="zh-CN" altLang="en-US" dirty="0" smtClean="0">
                <a:latin typeface="Cambria"/>
              </a:rPr>
              <a:t>，输入向量为</a:t>
            </a:r>
            <a:r>
              <a:rPr lang="en-US" altLang="zh-CN" dirty="0" smtClean="0">
                <a:latin typeface="Cambria"/>
              </a:rPr>
              <a:t>(0,0,1,1)</a:t>
            </a:r>
            <a:r>
              <a:rPr lang="zh-CN" altLang="en-US" dirty="0" smtClean="0">
                <a:latin typeface="Cambria"/>
              </a:rPr>
              <a:t>，即</a:t>
            </a:r>
            <a:r>
              <a:rPr lang="en-US" altLang="zh-CN" dirty="0" smtClean="0">
                <a:latin typeface="Cambria"/>
              </a:rPr>
              <a:t>a=3</a:t>
            </a:r>
            <a:r>
              <a:rPr lang="zh-CN" altLang="en-US" dirty="0" smtClean="0">
                <a:latin typeface="Cambria"/>
              </a:rPr>
              <a:t>；输出向量为</a:t>
            </a:r>
            <a:r>
              <a:rPr lang="en-US" altLang="zh-CN" dirty="0" smtClean="0">
                <a:latin typeface="Cambria"/>
              </a:rPr>
              <a:t>(1,0,0,1)</a:t>
            </a:r>
            <a:r>
              <a:rPr lang="zh-CN" altLang="en-US" dirty="0" smtClean="0">
                <a:latin typeface="Cambria"/>
              </a:rPr>
              <a:t>，即</a:t>
            </a:r>
            <a:r>
              <a:rPr lang="en-US" altLang="zh-CN" dirty="0" smtClean="0">
                <a:latin typeface="Cambria"/>
              </a:rPr>
              <a:t>b=9</a:t>
            </a:r>
            <a:endParaRPr lang="en-US" altLang="zh-CN" dirty="0" smtClean="0"/>
          </a:p>
          <a:p>
            <a:endParaRPr lang="zh-CN" altLang="en-US" dirty="0"/>
          </a:p>
        </p:txBody>
      </p:sp>
      <p:graphicFrame>
        <p:nvGraphicFramePr>
          <p:cNvPr id="4" name="对象 3"/>
          <p:cNvGraphicFramePr>
            <a:graphicFrameLocks noChangeAspect="1"/>
          </p:cNvGraphicFramePr>
          <p:nvPr/>
        </p:nvGraphicFramePr>
        <p:xfrm>
          <a:off x="3059832" y="1916832"/>
          <a:ext cx="2995532" cy="864096"/>
        </p:xfrm>
        <a:graphic>
          <a:graphicData uri="http://schemas.openxmlformats.org/presentationml/2006/ole">
            <p:oleObj spid="_x0000_s120834" name="Equation" r:id="rId3" imgW="1320480" imgH="380880" progId="Equation.DSMT4">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250825" y="685800"/>
            <a:ext cx="1800895" cy="4876800"/>
          </a:xfrm>
        </p:spPr>
        <p:txBody>
          <a:bodyPr/>
          <a:lstStyle/>
          <a:p>
            <a:r>
              <a:rPr lang="en-AU" altLang="zh-CN" sz="3600" dirty="0" err="1" smtClean="0"/>
              <a:t>Feistel</a:t>
            </a:r>
            <a:r>
              <a:rPr lang="en-AU" altLang="zh-CN" sz="3600" dirty="0"/>
              <a:t/>
            </a:r>
            <a:br>
              <a:rPr lang="en-AU" altLang="zh-CN" sz="3600" dirty="0"/>
            </a:br>
            <a:r>
              <a:rPr lang="en-AU" altLang="zh-CN" sz="3600" dirty="0"/>
              <a:t> </a:t>
            </a:r>
            <a:r>
              <a:rPr lang="zh-CN" altLang="en-AU" sz="3600" dirty="0" smtClean="0"/>
              <a:t>结构</a:t>
            </a:r>
            <a:r>
              <a:rPr lang="en-US" altLang="zh-CN" sz="3600" dirty="0" smtClean="0"/>
              <a:t/>
            </a:r>
            <a:br>
              <a:rPr lang="en-US" altLang="zh-CN" sz="3600" dirty="0" smtClean="0"/>
            </a:br>
            <a:r>
              <a:rPr lang="zh-CN" altLang="en-US" sz="2400" b="1" dirty="0" smtClean="0">
                <a:solidFill>
                  <a:srgbClr val="FF0000"/>
                </a:solidFill>
              </a:rPr>
              <a:t>（可逆？</a:t>
            </a:r>
            <a:r>
              <a:rPr lang="en-US" altLang="zh-CN" sz="2400" b="1" dirty="0" smtClean="0">
                <a:solidFill>
                  <a:srgbClr val="FF0000"/>
                </a:solidFill>
              </a:rPr>
              <a:t/>
            </a:r>
            <a:br>
              <a:rPr lang="en-US" altLang="zh-CN" sz="2400" b="1" dirty="0" smtClean="0">
                <a:solidFill>
                  <a:srgbClr val="FF0000"/>
                </a:solidFill>
              </a:rPr>
            </a:br>
            <a:r>
              <a:rPr lang="zh-CN" altLang="en-US" sz="2400" b="1" dirty="0" smtClean="0">
                <a:solidFill>
                  <a:srgbClr val="FF0000"/>
                </a:solidFill>
              </a:rPr>
              <a:t>加密算法</a:t>
            </a:r>
            <a:r>
              <a:rPr lang="en-US" altLang="zh-CN" sz="2400" b="1" dirty="0" smtClean="0">
                <a:solidFill>
                  <a:srgbClr val="FF0000"/>
                </a:solidFill>
              </a:rPr>
              <a:t>=</a:t>
            </a:r>
            <a:br>
              <a:rPr lang="en-US" altLang="zh-CN" sz="2400" b="1" dirty="0" smtClean="0">
                <a:solidFill>
                  <a:srgbClr val="FF0000"/>
                </a:solidFill>
              </a:rPr>
            </a:br>
            <a:r>
              <a:rPr lang="zh-CN" altLang="en-US" sz="2400" b="1" dirty="0" smtClean="0">
                <a:solidFill>
                  <a:srgbClr val="FF0000"/>
                </a:solidFill>
              </a:rPr>
              <a:t>解密算法）</a:t>
            </a:r>
            <a:endParaRPr lang="zh-CN" altLang="en-AU" sz="2400" b="1" dirty="0">
              <a:solidFill>
                <a:srgbClr val="FF0000"/>
              </a:solidFill>
            </a:endParaRPr>
          </a:p>
        </p:txBody>
      </p:sp>
      <p:pic>
        <p:nvPicPr>
          <p:cNvPr id="1026" name="Picture 2" descr="d:\program files (x86)\360\appdata\roaming\360se6\User Data\temp\511px-Feistel_cipher_diagram_en.svg.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82222" y="0"/>
            <a:ext cx="4867275" cy="71151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003814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a:t>
            </a:r>
            <a:r>
              <a:rPr lang="zh-CN" altLang="en-US" smtClean="0"/>
              <a:t>盒线性逼近示例</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smtClean="0"/>
              <a:t>设</a:t>
            </a:r>
            <a:r>
              <a:rPr lang="en-US" altLang="zh-CN" dirty="0" smtClean="0"/>
              <a:t>N</a:t>
            </a:r>
            <a:r>
              <a:rPr lang="en-US" altLang="zh-CN" baseline="-25000" dirty="0" smtClean="0"/>
              <a:t>L</a:t>
            </a:r>
            <a:r>
              <a:rPr lang="en-US" altLang="zh-CN" dirty="0" smtClean="0"/>
              <a:t>(</a:t>
            </a:r>
            <a:r>
              <a:rPr lang="en-US" altLang="zh-CN" dirty="0" err="1" smtClean="0"/>
              <a:t>a,b</a:t>
            </a:r>
            <a:r>
              <a:rPr lang="en-US" altLang="zh-CN" dirty="0" smtClean="0"/>
              <a:t>)</a:t>
            </a:r>
            <a:r>
              <a:rPr lang="zh-CN" altLang="en-US" dirty="0" smtClean="0"/>
              <a:t>表示满足</a:t>
            </a:r>
            <a:endParaRPr lang="en-US" altLang="zh-CN" dirty="0" smtClean="0"/>
          </a:p>
          <a:p>
            <a:endParaRPr lang="en-US" altLang="zh-CN" dirty="0" smtClean="0"/>
          </a:p>
          <a:p>
            <a:endParaRPr lang="en-US" altLang="zh-CN" dirty="0" smtClean="0"/>
          </a:p>
          <a:p>
            <a:pPr>
              <a:buNone/>
            </a:pPr>
            <a:r>
              <a:rPr lang="en-US" altLang="zh-CN" dirty="0" smtClean="0"/>
              <a:t>	</a:t>
            </a:r>
            <a:r>
              <a:rPr lang="zh-CN" altLang="en-US" dirty="0" smtClean="0"/>
              <a:t>的</a:t>
            </a:r>
            <a:r>
              <a:rPr lang="en-US" altLang="zh-CN" dirty="0" smtClean="0"/>
              <a:t>8</a:t>
            </a:r>
            <a:r>
              <a:rPr lang="zh-CN" altLang="en-US" dirty="0" smtClean="0"/>
              <a:t>元组</a:t>
            </a:r>
            <a:r>
              <a:rPr lang="en-US" altLang="zh-CN" dirty="0" smtClean="0"/>
              <a:t>(x</a:t>
            </a:r>
            <a:r>
              <a:rPr lang="en-US" altLang="zh-CN" baseline="-25000" dirty="0" smtClean="0"/>
              <a:t>1</a:t>
            </a:r>
            <a:r>
              <a:rPr lang="en-US" altLang="zh-CN" dirty="0" smtClean="0"/>
              <a:t>,x</a:t>
            </a:r>
            <a:r>
              <a:rPr lang="en-US" altLang="zh-CN" baseline="-25000" dirty="0" smtClean="0"/>
              <a:t>2</a:t>
            </a:r>
            <a:r>
              <a:rPr lang="en-US" altLang="zh-CN" dirty="0" smtClean="0"/>
              <a:t>,x</a:t>
            </a:r>
            <a:r>
              <a:rPr lang="en-US" altLang="zh-CN" baseline="-25000" dirty="0" smtClean="0"/>
              <a:t>3</a:t>
            </a:r>
            <a:r>
              <a:rPr lang="en-US" altLang="zh-CN" dirty="0" smtClean="0"/>
              <a:t>,x</a:t>
            </a:r>
            <a:r>
              <a:rPr lang="en-US" altLang="zh-CN" baseline="-25000" dirty="0" smtClean="0"/>
              <a:t>4</a:t>
            </a:r>
            <a:r>
              <a:rPr lang="en-US" altLang="zh-CN" dirty="0" smtClean="0"/>
              <a:t>,y</a:t>
            </a:r>
            <a:r>
              <a:rPr lang="en-US" altLang="zh-CN" baseline="-25000" dirty="0" smtClean="0"/>
              <a:t>1</a:t>
            </a:r>
            <a:r>
              <a:rPr lang="en-US" altLang="zh-CN" dirty="0" smtClean="0"/>
              <a:t>,y</a:t>
            </a:r>
            <a:r>
              <a:rPr lang="en-US" altLang="zh-CN" baseline="-25000" dirty="0" smtClean="0"/>
              <a:t>2</a:t>
            </a:r>
            <a:r>
              <a:rPr lang="en-US" altLang="zh-CN" dirty="0" smtClean="0"/>
              <a:t>,y</a:t>
            </a:r>
            <a:r>
              <a:rPr lang="en-US" altLang="zh-CN" baseline="-25000" dirty="0" smtClean="0"/>
              <a:t>3</a:t>
            </a:r>
            <a:r>
              <a:rPr lang="en-US" altLang="zh-CN" dirty="0" smtClean="0"/>
              <a:t>,y</a:t>
            </a:r>
            <a:r>
              <a:rPr lang="en-US" altLang="zh-CN" baseline="-25000" dirty="0" smtClean="0"/>
              <a:t>4</a:t>
            </a:r>
            <a:r>
              <a:rPr lang="en-US" altLang="zh-CN" dirty="0" smtClean="0"/>
              <a:t>)</a:t>
            </a:r>
            <a:r>
              <a:rPr lang="zh-CN" altLang="en-US" dirty="0" smtClean="0"/>
              <a:t>的个数，其中</a:t>
            </a:r>
            <a:r>
              <a:rPr lang="en-US" altLang="zh-CN" dirty="0" smtClean="0"/>
              <a:t>a=(a</a:t>
            </a:r>
            <a:r>
              <a:rPr lang="en-US" altLang="zh-CN" baseline="-25000" dirty="0" smtClean="0"/>
              <a:t>1</a:t>
            </a:r>
            <a:r>
              <a:rPr lang="en-US" altLang="zh-CN" dirty="0" smtClean="0"/>
              <a:t>,a</a:t>
            </a:r>
            <a:r>
              <a:rPr lang="en-US" altLang="zh-CN" baseline="-25000" dirty="0" smtClean="0"/>
              <a:t>2</a:t>
            </a:r>
            <a:r>
              <a:rPr lang="en-US" altLang="zh-CN" dirty="0" smtClean="0"/>
              <a:t>,a</a:t>
            </a:r>
            <a:r>
              <a:rPr lang="en-US" altLang="zh-CN" baseline="-25000" dirty="0" smtClean="0"/>
              <a:t>3</a:t>
            </a:r>
            <a:r>
              <a:rPr lang="en-US" altLang="zh-CN" dirty="0" smtClean="0"/>
              <a:t>,a</a:t>
            </a:r>
            <a:r>
              <a:rPr lang="en-US" altLang="zh-CN" baseline="-25000" dirty="0" smtClean="0"/>
              <a:t>4</a:t>
            </a:r>
            <a:r>
              <a:rPr lang="en-US" altLang="zh-CN" dirty="0" smtClean="0"/>
              <a:t>)</a:t>
            </a:r>
            <a:r>
              <a:rPr lang="zh-CN" altLang="en-US" dirty="0" smtClean="0"/>
              <a:t>，</a:t>
            </a:r>
            <a:r>
              <a:rPr lang="en-US" altLang="zh-CN" dirty="0" smtClean="0"/>
              <a:t>b=(b</a:t>
            </a:r>
            <a:r>
              <a:rPr lang="en-US" altLang="zh-CN" baseline="-25000" dirty="0" smtClean="0"/>
              <a:t>1</a:t>
            </a:r>
            <a:r>
              <a:rPr lang="en-US" altLang="zh-CN" dirty="0" smtClean="0"/>
              <a:t>,b</a:t>
            </a:r>
            <a:r>
              <a:rPr lang="en-US" altLang="zh-CN" baseline="-25000" dirty="0" smtClean="0"/>
              <a:t>2</a:t>
            </a:r>
            <a:r>
              <a:rPr lang="en-US" altLang="zh-CN" dirty="0" smtClean="0"/>
              <a:t>,b</a:t>
            </a:r>
            <a:r>
              <a:rPr lang="en-US" altLang="zh-CN" baseline="-25000" dirty="0" smtClean="0"/>
              <a:t>3</a:t>
            </a:r>
            <a:r>
              <a:rPr lang="en-US" altLang="zh-CN" dirty="0" smtClean="0"/>
              <a:t>,b</a:t>
            </a:r>
            <a:r>
              <a:rPr lang="en-US" altLang="zh-CN" baseline="-25000" dirty="0" smtClean="0"/>
              <a:t>4</a:t>
            </a:r>
            <a:r>
              <a:rPr lang="en-US" altLang="zh-CN" dirty="0" smtClean="0"/>
              <a:t>)</a:t>
            </a:r>
            <a:r>
              <a:rPr lang="zh-CN" altLang="en-US" dirty="0" smtClean="0"/>
              <a:t>，且有</a:t>
            </a:r>
            <a:r>
              <a:rPr lang="en-US" altLang="zh-CN" dirty="0" smtClean="0"/>
              <a:t>(y</a:t>
            </a:r>
            <a:r>
              <a:rPr lang="en-US" altLang="zh-CN" baseline="-25000" dirty="0" smtClean="0"/>
              <a:t>1</a:t>
            </a:r>
            <a:r>
              <a:rPr lang="en-US" altLang="zh-CN" dirty="0" smtClean="0"/>
              <a:t>,y</a:t>
            </a:r>
            <a:r>
              <a:rPr lang="en-US" altLang="zh-CN" baseline="-25000" dirty="0" smtClean="0"/>
              <a:t>2</a:t>
            </a:r>
            <a:r>
              <a:rPr lang="en-US" altLang="zh-CN" dirty="0" smtClean="0"/>
              <a:t>,y</a:t>
            </a:r>
            <a:r>
              <a:rPr lang="en-US" altLang="zh-CN" baseline="-25000" dirty="0" smtClean="0"/>
              <a:t>3</a:t>
            </a:r>
            <a:r>
              <a:rPr lang="en-US" altLang="zh-CN" dirty="0" smtClean="0"/>
              <a:t>,y</a:t>
            </a:r>
            <a:r>
              <a:rPr lang="en-US" altLang="zh-CN" baseline="-25000" dirty="0" smtClean="0"/>
              <a:t>4</a:t>
            </a:r>
            <a:r>
              <a:rPr lang="en-US" altLang="zh-CN" dirty="0" smtClean="0"/>
              <a:t>)=</a:t>
            </a:r>
            <a:r>
              <a:rPr lang="en-US" altLang="zh-CN" dirty="0" err="1" smtClean="0"/>
              <a:t>π</a:t>
            </a:r>
            <a:r>
              <a:rPr lang="en-US" altLang="zh-CN" baseline="-25000" dirty="0" err="1" smtClean="0"/>
              <a:t>s</a:t>
            </a:r>
            <a:r>
              <a:rPr lang="en-US" altLang="zh-CN" dirty="0" smtClean="0"/>
              <a:t>(x</a:t>
            </a:r>
            <a:r>
              <a:rPr lang="en-US" altLang="zh-CN" baseline="-25000" dirty="0" smtClean="0"/>
              <a:t>1</a:t>
            </a:r>
            <a:r>
              <a:rPr lang="en-US" altLang="zh-CN" dirty="0" smtClean="0"/>
              <a:t>,x</a:t>
            </a:r>
            <a:r>
              <a:rPr lang="en-US" altLang="zh-CN" baseline="-25000" dirty="0" smtClean="0"/>
              <a:t>2</a:t>
            </a:r>
            <a:r>
              <a:rPr lang="en-US" altLang="zh-CN" dirty="0" smtClean="0"/>
              <a:t>,x</a:t>
            </a:r>
            <a:r>
              <a:rPr lang="en-US" altLang="zh-CN" baseline="-25000" dirty="0" smtClean="0"/>
              <a:t>3</a:t>
            </a:r>
            <a:r>
              <a:rPr lang="en-US" altLang="zh-CN" dirty="0" smtClean="0"/>
              <a:t>,x</a:t>
            </a:r>
            <a:r>
              <a:rPr lang="en-US" altLang="zh-CN" baseline="-25000" dirty="0" smtClean="0"/>
              <a:t>4</a:t>
            </a:r>
            <a:r>
              <a:rPr lang="en-US" altLang="zh-CN" dirty="0" smtClean="0"/>
              <a:t>)</a:t>
            </a:r>
          </a:p>
          <a:p>
            <a:r>
              <a:rPr lang="zh-CN" altLang="en-US" dirty="0" smtClean="0"/>
              <a:t>显然</a:t>
            </a:r>
            <a:r>
              <a:rPr lang="en-US" altLang="zh-CN" dirty="0" smtClean="0"/>
              <a:t>N</a:t>
            </a:r>
            <a:r>
              <a:rPr lang="en-US" altLang="zh-CN" baseline="-25000" dirty="0" smtClean="0"/>
              <a:t>L</a:t>
            </a:r>
            <a:r>
              <a:rPr lang="en-US" altLang="zh-CN" dirty="0" smtClean="0"/>
              <a:t>(9,4)=8</a:t>
            </a:r>
            <a:r>
              <a:rPr lang="zh-CN" altLang="en-US" dirty="0" smtClean="0"/>
              <a:t>；</a:t>
            </a:r>
            <a:r>
              <a:rPr lang="en-US" altLang="zh-CN" dirty="0" smtClean="0"/>
              <a:t>N</a:t>
            </a:r>
            <a:r>
              <a:rPr lang="en-US" altLang="zh-CN" baseline="-25000" dirty="0" smtClean="0"/>
              <a:t>L</a:t>
            </a:r>
            <a:r>
              <a:rPr lang="en-US" altLang="zh-CN" dirty="0" smtClean="0"/>
              <a:t>(3,9)=2</a:t>
            </a:r>
          </a:p>
          <a:p>
            <a:r>
              <a:rPr lang="zh-CN" altLang="en-US" dirty="0" smtClean="0"/>
              <a:t>随机变量的偏差为</a:t>
            </a:r>
            <a:r>
              <a:rPr lang="el-GR" altLang="zh-CN" dirty="0" smtClean="0">
                <a:latin typeface="Cambria"/>
              </a:rPr>
              <a:t>ε</a:t>
            </a:r>
            <a:r>
              <a:rPr lang="en-US" altLang="zh-CN" dirty="0" smtClean="0">
                <a:latin typeface="Cambria"/>
              </a:rPr>
              <a:t>(</a:t>
            </a:r>
            <a:r>
              <a:rPr lang="en-US" altLang="zh-CN" dirty="0" err="1" smtClean="0">
                <a:latin typeface="Cambria"/>
              </a:rPr>
              <a:t>a,b</a:t>
            </a:r>
            <a:r>
              <a:rPr lang="en-US" altLang="zh-CN" dirty="0" smtClean="0">
                <a:latin typeface="Cambria"/>
              </a:rPr>
              <a:t>)=N</a:t>
            </a:r>
            <a:r>
              <a:rPr lang="en-US" altLang="zh-CN" baseline="-25000" dirty="0" smtClean="0">
                <a:latin typeface="Cambria"/>
              </a:rPr>
              <a:t>L</a:t>
            </a:r>
            <a:r>
              <a:rPr lang="en-US" altLang="zh-CN" dirty="0" smtClean="0">
                <a:latin typeface="Cambria"/>
              </a:rPr>
              <a:t>(</a:t>
            </a:r>
            <a:r>
              <a:rPr lang="en-US" altLang="zh-CN" dirty="0" err="1" smtClean="0">
                <a:latin typeface="Cambria"/>
              </a:rPr>
              <a:t>a,b</a:t>
            </a:r>
            <a:r>
              <a:rPr lang="en-US" altLang="zh-CN" dirty="0" smtClean="0">
                <a:latin typeface="Cambria"/>
              </a:rPr>
              <a:t>)/16-1/2</a:t>
            </a:r>
            <a:endParaRPr lang="en-US" altLang="zh-CN" dirty="0" smtClean="0"/>
          </a:p>
          <a:p>
            <a:r>
              <a:rPr lang="zh-CN" altLang="en-US" dirty="0" smtClean="0"/>
              <a:t>偏差的绝对值越大，相关比特越“逼近”线性关系</a:t>
            </a:r>
            <a:endParaRPr lang="en-US" altLang="zh-CN" dirty="0" smtClean="0"/>
          </a:p>
          <a:p>
            <a:endParaRPr lang="zh-CN" altLang="en-US" dirty="0"/>
          </a:p>
        </p:txBody>
      </p:sp>
      <p:graphicFrame>
        <p:nvGraphicFramePr>
          <p:cNvPr id="121858" name="Object 2"/>
          <p:cNvGraphicFramePr>
            <a:graphicFrameLocks noChangeAspect="1"/>
          </p:cNvGraphicFramePr>
          <p:nvPr/>
        </p:nvGraphicFramePr>
        <p:xfrm>
          <a:off x="2555776" y="1988840"/>
          <a:ext cx="3672409" cy="861586"/>
        </p:xfrm>
        <a:graphic>
          <a:graphicData uri="http://schemas.openxmlformats.org/presentationml/2006/ole">
            <p:oleObj spid="_x0000_s121858" name="Equation" r:id="rId4" imgW="1625400" imgH="380880" progId="Equation.DSMT4">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a:t>
            </a:r>
            <a:r>
              <a:rPr lang="zh-CN" altLang="en-US" smtClean="0"/>
              <a:t>盒线性逼近示例</a:t>
            </a:r>
            <a:endParaRPr lang="zh-CN" altLang="en-US"/>
          </a:p>
        </p:txBody>
      </p:sp>
      <p:graphicFrame>
        <p:nvGraphicFramePr>
          <p:cNvPr id="5" name="表格 4"/>
          <p:cNvGraphicFramePr>
            <a:graphicFrameLocks noGrp="1"/>
          </p:cNvGraphicFramePr>
          <p:nvPr/>
        </p:nvGraphicFramePr>
        <p:xfrm>
          <a:off x="899592" y="1268760"/>
          <a:ext cx="7344810" cy="5200351"/>
        </p:xfrm>
        <a:graphic>
          <a:graphicData uri="http://schemas.openxmlformats.org/drawingml/2006/table">
            <a:tbl>
              <a:tblPr firstRow="1" bandRow="1">
                <a:tableStyleId>{5940675A-B579-460E-94D1-54222C63F5DA}</a:tableStyleId>
              </a:tblPr>
              <a:tblGrid>
                <a:gridCol w="408045"/>
                <a:gridCol w="408045"/>
                <a:gridCol w="408045"/>
                <a:gridCol w="408045"/>
                <a:gridCol w="408045"/>
                <a:gridCol w="408045"/>
                <a:gridCol w="408045"/>
                <a:gridCol w="408045"/>
                <a:gridCol w="408045"/>
                <a:gridCol w="408045"/>
                <a:gridCol w="408045"/>
                <a:gridCol w="408045"/>
                <a:gridCol w="408045"/>
                <a:gridCol w="408045"/>
                <a:gridCol w="408045"/>
                <a:gridCol w="408045"/>
                <a:gridCol w="408045"/>
                <a:gridCol w="408045"/>
              </a:tblGrid>
              <a:tr h="305903">
                <a:tc gridSpan="2">
                  <a:txBody>
                    <a:bodyPr/>
                    <a:lstStyle/>
                    <a:p>
                      <a:r>
                        <a:rPr lang="en-US" altLang="zh-CN" sz="1400" smtClean="0"/>
                        <a:t>b</a:t>
                      </a:r>
                      <a:endParaRPr lang="zh-CN" altLang="en-US" sz="1400"/>
                    </a:p>
                  </a:txBody>
                  <a:tcPr anchor="ctr" anchorCtr="1">
                    <a:solidFill>
                      <a:schemeClr val="bg2"/>
                    </a:solidFill>
                  </a:tcPr>
                </a:tc>
                <a:tc hMerge="1">
                  <a:txBody>
                    <a:bodyPr/>
                    <a:lstStyle/>
                    <a:p>
                      <a:endParaRPr lang="zh-CN" altLang="en-US" sz="1000"/>
                    </a:p>
                  </a:txBody>
                  <a:tcPr/>
                </a:tc>
                <a:tc>
                  <a:txBody>
                    <a:bodyPr/>
                    <a:lstStyle/>
                    <a:p>
                      <a:r>
                        <a:rPr lang="en-US" altLang="zh-CN" sz="1400" smtClean="0"/>
                        <a:t>0</a:t>
                      </a:r>
                      <a:endParaRPr lang="zh-CN" altLang="en-US" sz="1400"/>
                    </a:p>
                  </a:txBody>
                  <a:tcPr anchor="ctr" anchorCtr="1">
                    <a:solidFill>
                      <a:schemeClr val="bg2"/>
                    </a:solidFill>
                  </a:tcPr>
                </a:tc>
                <a:tc>
                  <a:txBody>
                    <a:bodyPr/>
                    <a:lstStyle/>
                    <a:p>
                      <a:r>
                        <a:rPr lang="en-US" altLang="zh-CN" sz="1400" smtClean="0"/>
                        <a:t>1</a:t>
                      </a:r>
                      <a:endParaRPr lang="zh-CN" altLang="en-US" sz="1400"/>
                    </a:p>
                  </a:txBody>
                  <a:tcPr anchor="ctr" anchorCtr="1">
                    <a:solidFill>
                      <a:schemeClr val="bg2"/>
                    </a:solidFill>
                  </a:tcPr>
                </a:tc>
                <a:tc>
                  <a:txBody>
                    <a:bodyPr/>
                    <a:lstStyle/>
                    <a:p>
                      <a:r>
                        <a:rPr lang="en-US" altLang="zh-CN" sz="1400" smtClean="0"/>
                        <a:t>2</a:t>
                      </a:r>
                      <a:endParaRPr lang="zh-CN" altLang="en-US" sz="1400"/>
                    </a:p>
                  </a:txBody>
                  <a:tcPr anchor="ctr" anchorCtr="1">
                    <a:solidFill>
                      <a:schemeClr val="bg2"/>
                    </a:solidFill>
                  </a:tcPr>
                </a:tc>
                <a:tc>
                  <a:txBody>
                    <a:bodyPr/>
                    <a:lstStyle/>
                    <a:p>
                      <a:r>
                        <a:rPr lang="en-US" altLang="zh-CN" sz="1400" smtClean="0"/>
                        <a:t>3</a:t>
                      </a:r>
                      <a:endParaRPr lang="zh-CN" altLang="en-US" sz="1400"/>
                    </a:p>
                  </a:txBody>
                  <a:tcPr anchor="ctr" anchorCtr="1">
                    <a:solidFill>
                      <a:schemeClr val="bg2"/>
                    </a:solidFill>
                  </a:tcPr>
                </a:tc>
                <a:tc>
                  <a:txBody>
                    <a:bodyPr/>
                    <a:lstStyle/>
                    <a:p>
                      <a:r>
                        <a:rPr lang="en-US" altLang="zh-CN" sz="1400" smtClean="0"/>
                        <a:t>4</a:t>
                      </a:r>
                      <a:endParaRPr lang="zh-CN" altLang="en-US" sz="1400"/>
                    </a:p>
                  </a:txBody>
                  <a:tcPr anchor="ctr" anchorCtr="1">
                    <a:solidFill>
                      <a:schemeClr val="bg2"/>
                    </a:solidFill>
                  </a:tcPr>
                </a:tc>
                <a:tc>
                  <a:txBody>
                    <a:bodyPr/>
                    <a:lstStyle/>
                    <a:p>
                      <a:r>
                        <a:rPr lang="en-US" altLang="zh-CN" sz="1400" smtClean="0"/>
                        <a:t>5</a:t>
                      </a:r>
                      <a:endParaRPr lang="zh-CN" altLang="en-US" sz="1400"/>
                    </a:p>
                  </a:txBody>
                  <a:tcPr anchor="ctr" anchorCtr="1">
                    <a:solidFill>
                      <a:schemeClr val="bg2"/>
                    </a:solidFill>
                  </a:tcPr>
                </a:tc>
                <a:tc>
                  <a:txBody>
                    <a:bodyPr/>
                    <a:lstStyle/>
                    <a:p>
                      <a:r>
                        <a:rPr lang="en-US" altLang="zh-CN" sz="1400" smtClean="0"/>
                        <a:t>6</a:t>
                      </a:r>
                      <a:endParaRPr lang="zh-CN" altLang="en-US" sz="1400"/>
                    </a:p>
                  </a:txBody>
                  <a:tcPr anchor="ctr" anchorCtr="1">
                    <a:solidFill>
                      <a:schemeClr val="bg2"/>
                    </a:solidFill>
                  </a:tcPr>
                </a:tc>
                <a:tc>
                  <a:txBody>
                    <a:bodyPr/>
                    <a:lstStyle/>
                    <a:p>
                      <a:r>
                        <a:rPr lang="en-US" altLang="zh-CN" sz="1400" smtClean="0"/>
                        <a:t>7</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solidFill>
                      <a:schemeClr val="bg2"/>
                    </a:solidFill>
                  </a:tcPr>
                </a:tc>
                <a:tc>
                  <a:txBody>
                    <a:bodyPr/>
                    <a:lstStyle/>
                    <a:p>
                      <a:r>
                        <a:rPr lang="en-US" altLang="zh-CN" sz="1400" smtClean="0"/>
                        <a:t>9</a:t>
                      </a:r>
                      <a:endParaRPr lang="zh-CN" altLang="en-US" sz="1400"/>
                    </a:p>
                  </a:txBody>
                  <a:tcPr anchor="ctr" anchorCtr="1">
                    <a:solidFill>
                      <a:schemeClr val="bg2"/>
                    </a:solidFill>
                  </a:tcPr>
                </a:tc>
                <a:tc>
                  <a:txBody>
                    <a:bodyPr/>
                    <a:lstStyle/>
                    <a:p>
                      <a:r>
                        <a:rPr lang="en-US" altLang="zh-CN" sz="1400" smtClean="0"/>
                        <a:t>A</a:t>
                      </a:r>
                      <a:endParaRPr lang="zh-CN" altLang="en-US" sz="1400"/>
                    </a:p>
                  </a:txBody>
                  <a:tcPr anchor="ctr" anchorCtr="1">
                    <a:solidFill>
                      <a:schemeClr val="bg2"/>
                    </a:solidFill>
                  </a:tcPr>
                </a:tc>
                <a:tc>
                  <a:txBody>
                    <a:bodyPr/>
                    <a:lstStyle/>
                    <a:p>
                      <a:r>
                        <a:rPr lang="en-US" altLang="zh-CN" sz="1400" smtClean="0"/>
                        <a:t>B</a:t>
                      </a:r>
                      <a:endParaRPr lang="zh-CN" altLang="en-US" sz="1400"/>
                    </a:p>
                  </a:txBody>
                  <a:tcPr anchor="ctr" anchorCtr="1">
                    <a:solidFill>
                      <a:schemeClr val="bg2"/>
                    </a:solidFill>
                  </a:tcPr>
                </a:tc>
                <a:tc>
                  <a:txBody>
                    <a:bodyPr/>
                    <a:lstStyle/>
                    <a:p>
                      <a:r>
                        <a:rPr lang="en-US" altLang="zh-CN" sz="1400" smtClean="0"/>
                        <a:t>C</a:t>
                      </a:r>
                      <a:endParaRPr lang="zh-CN" altLang="en-US" sz="1400"/>
                    </a:p>
                  </a:txBody>
                  <a:tcPr anchor="ctr" anchorCtr="1">
                    <a:solidFill>
                      <a:schemeClr val="bg2"/>
                    </a:solidFill>
                  </a:tcPr>
                </a:tc>
                <a:tc>
                  <a:txBody>
                    <a:bodyPr/>
                    <a:lstStyle/>
                    <a:p>
                      <a:r>
                        <a:rPr lang="en-US" altLang="zh-CN" sz="1400" smtClean="0"/>
                        <a:t>D</a:t>
                      </a:r>
                      <a:endParaRPr lang="zh-CN" altLang="en-US" sz="1400"/>
                    </a:p>
                  </a:txBody>
                  <a:tcPr anchor="ctr" anchorCtr="1">
                    <a:solidFill>
                      <a:schemeClr val="bg2"/>
                    </a:solidFill>
                  </a:tcPr>
                </a:tc>
                <a:tc>
                  <a:txBody>
                    <a:bodyPr/>
                    <a:lstStyle/>
                    <a:p>
                      <a:r>
                        <a:rPr lang="en-US" altLang="zh-CN" sz="1400" smtClean="0"/>
                        <a:t>E</a:t>
                      </a:r>
                      <a:endParaRPr lang="zh-CN" altLang="en-US" sz="1400"/>
                    </a:p>
                  </a:txBody>
                  <a:tcPr anchor="ctr" anchorCtr="1">
                    <a:solidFill>
                      <a:schemeClr val="bg2"/>
                    </a:solidFill>
                  </a:tcPr>
                </a:tc>
                <a:tc>
                  <a:txBody>
                    <a:bodyPr/>
                    <a:lstStyle/>
                    <a:p>
                      <a:r>
                        <a:rPr lang="en-US" altLang="zh-CN" sz="1400" smtClean="0"/>
                        <a:t>F</a:t>
                      </a:r>
                      <a:endParaRPr lang="zh-CN" altLang="en-US" sz="1400"/>
                    </a:p>
                  </a:txBody>
                  <a:tcPr anchor="ctr" anchorCtr="1">
                    <a:solidFill>
                      <a:schemeClr val="bg2"/>
                    </a:solidFill>
                  </a:tcPr>
                </a:tc>
              </a:tr>
              <a:tr h="305903">
                <a:tc rowSpan="16">
                  <a:txBody>
                    <a:bodyPr/>
                    <a:lstStyle/>
                    <a:p>
                      <a:r>
                        <a:rPr lang="en-US" altLang="zh-CN" sz="1400" smtClean="0"/>
                        <a:t>a</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solidFill>
                      <a:schemeClr val="bg2"/>
                    </a:solidFill>
                  </a:tcPr>
                </a:tc>
                <a:tc>
                  <a:txBody>
                    <a:bodyPr/>
                    <a:lstStyle/>
                    <a:p>
                      <a:r>
                        <a:rPr lang="en-US" altLang="zh-CN" sz="1400" smtClean="0"/>
                        <a:t>16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1</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solidFill>
                            <a:schemeClr val="tx1"/>
                          </a:solidFill>
                        </a:rPr>
                        <a:t>14</a:t>
                      </a:r>
                      <a:endParaRPr lang="zh-CN" altLang="en-US" sz="1400">
                        <a:solidFill>
                          <a:schemeClr val="tx1"/>
                        </a:solidFill>
                      </a:endParaRPr>
                    </a:p>
                  </a:txBody>
                  <a:tcPr anchor="ctr" anchorCtr="1">
                    <a:noFill/>
                  </a:tcPr>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2</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10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3</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solidFill>
                            <a:schemeClr val="tx1"/>
                          </a:solidFill>
                        </a:rPr>
                        <a:t>2</a:t>
                      </a:r>
                      <a:endParaRPr lang="zh-CN" altLang="en-US" sz="1400">
                        <a:solidFill>
                          <a:schemeClr val="tx1"/>
                        </a:solidFill>
                      </a:endParaRPr>
                    </a:p>
                  </a:txBody>
                  <a:tcPr anchor="ctr" anchorCtr="1">
                    <a:noFill/>
                  </a:tcPr>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4</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5</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6</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7</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8</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12</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9</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A</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B</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C</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D</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E</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F</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a:t>
            </a:r>
            <a:r>
              <a:rPr lang="zh-CN" altLang="en-US" smtClean="0"/>
              <a:t>盒线性逼近示例</a:t>
            </a:r>
            <a:endParaRPr lang="zh-CN" altLang="en-US"/>
          </a:p>
        </p:txBody>
      </p:sp>
      <p:graphicFrame>
        <p:nvGraphicFramePr>
          <p:cNvPr id="5" name="表格 4"/>
          <p:cNvGraphicFramePr>
            <a:graphicFrameLocks noGrp="1"/>
          </p:cNvGraphicFramePr>
          <p:nvPr/>
        </p:nvGraphicFramePr>
        <p:xfrm>
          <a:off x="899592" y="1268760"/>
          <a:ext cx="7344810" cy="5200351"/>
        </p:xfrm>
        <a:graphic>
          <a:graphicData uri="http://schemas.openxmlformats.org/drawingml/2006/table">
            <a:tbl>
              <a:tblPr firstRow="1" bandRow="1">
                <a:tableStyleId>{5940675A-B579-460E-94D1-54222C63F5DA}</a:tableStyleId>
              </a:tblPr>
              <a:tblGrid>
                <a:gridCol w="408045"/>
                <a:gridCol w="408045"/>
                <a:gridCol w="408045"/>
                <a:gridCol w="408045"/>
                <a:gridCol w="408045"/>
                <a:gridCol w="408045"/>
                <a:gridCol w="408045"/>
                <a:gridCol w="408045"/>
                <a:gridCol w="408045"/>
                <a:gridCol w="408045"/>
                <a:gridCol w="408045"/>
                <a:gridCol w="408045"/>
                <a:gridCol w="408045"/>
                <a:gridCol w="408045"/>
                <a:gridCol w="408045"/>
                <a:gridCol w="408045"/>
                <a:gridCol w="408045"/>
                <a:gridCol w="408045"/>
              </a:tblGrid>
              <a:tr h="305903">
                <a:tc gridSpan="2">
                  <a:txBody>
                    <a:bodyPr/>
                    <a:lstStyle/>
                    <a:p>
                      <a:r>
                        <a:rPr lang="en-US" altLang="zh-CN" sz="1400" smtClean="0"/>
                        <a:t>b</a:t>
                      </a:r>
                      <a:endParaRPr lang="zh-CN" altLang="en-US" sz="1400"/>
                    </a:p>
                  </a:txBody>
                  <a:tcPr anchor="ctr" anchorCtr="1">
                    <a:solidFill>
                      <a:schemeClr val="bg2"/>
                    </a:solidFill>
                  </a:tcPr>
                </a:tc>
                <a:tc hMerge="1">
                  <a:txBody>
                    <a:bodyPr/>
                    <a:lstStyle/>
                    <a:p>
                      <a:endParaRPr lang="zh-CN" altLang="en-US" sz="1000"/>
                    </a:p>
                  </a:txBody>
                  <a:tcPr/>
                </a:tc>
                <a:tc>
                  <a:txBody>
                    <a:bodyPr/>
                    <a:lstStyle/>
                    <a:p>
                      <a:r>
                        <a:rPr lang="en-US" altLang="zh-CN" sz="1400" smtClean="0"/>
                        <a:t>0</a:t>
                      </a:r>
                      <a:endParaRPr lang="zh-CN" altLang="en-US" sz="1400"/>
                    </a:p>
                  </a:txBody>
                  <a:tcPr anchor="ctr" anchorCtr="1">
                    <a:solidFill>
                      <a:schemeClr val="bg2"/>
                    </a:solidFill>
                  </a:tcPr>
                </a:tc>
                <a:tc>
                  <a:txBody>
                    <a:bodyPr/>
                    <a:lstStyle/>
                    <a:p>
                      <a:r>
                        <a:rPr lang="en-US" altLang="zh-CN" sz="1400" smtClean="0"/>
                        <a:t>1</a:t>
                      </a:r>
                      <a:endParaRPr lang="zh-CN" altLang="en-US" sz="1400"/>
                    </a:p>
                  </a:txBody>
                  <a:tcPr anchor="ctr" anchorCtr="1">
                    <a:solidFill>
                      <a:schemeClr val="bg2"/>
                    </a:solidFill>
                  </a:tcPr>
                </a:tc>
                <a:tc>
                  <a:txBody>
                    <a:bodyPr/>
                    <a:lstStyle/>
                    <a:p>
                      <a:r>
                        <a:rPr lang="en-US" altLang="zh-CN" sz="1400" smtClean="0"/>
                        <a:t>2</a:t>
                      </a:r>
                      <a:endParaRPr lang="zh-CN" altLang="en-US" sz="1400"/>
                    </a:p>
                  </a:txBody>
                  <a:tcPr anchor="ctr" anchorCtr="1">
                    <a:solidFill>
                      <a:schemeClr val="bg2"/>
                    </a:solidFill>
                  </a:tcPr>
                </a:tc>
                <a:tc>
                  <a:txBody>
                    <a:bodyPr/>
                    <a:lstStyle/>
                    <a:p>
                      <a:r>
                        <a:rPr lang="en-US" altLang="zh-CN" sz="1400" smtClean="0"/>
                        <a:t>3</a:t>
                      </a:r>
                      <a:endParaRPr lang="zh-CN" altLang="en-US" sz="1400"/>
                    </a:p>
                  </a:txBody>
                  <a:tcPr anchor="ctr" anchorCtr="1">
                    <a:solidFill>
                      <a:schemeClr val="bg2"/>
                    </a:solidFill>
                  </a:tcPr>
                </a:tc>
                <a:tc>
                  <a:txBody>
                    <a:bodyPr/>
                    <a:lstStyle/>
                    <a:p>
                      <a:r>
                        <a:rPr lang="en-US" altLang="zh-CN" sz="1400" smtClean="0"/>
                        <a:t>4</a:t>
                      </a:r>
                      <a:endParaRPr lang="zh-CN" altLang="en-US" sz="1400"/>
                    </a:p>
                  </a:txBody>
                  <a:tcPr anchor="ctr" anchorCtr="1">
                    <a:solidFill>
                      <a:schemeClr val="bg2"/>
                    </a:solidFill>
                  </a:tcPr>
                </a:tc>
                <a:tc>
                  <a:txBody>
                    <a:bodyPr/>
                    <a:lstStyle/>
                    <a:p>
                      <a:r>
                        <a:rPr lang="en-US" altLang="zh-CN" sz="1400" smtClean="0"/>
                        <a:t>5</a:t>
                      </a:r>
                      <a:endParaRPr lang="zh-CN" altLang="en-US" sz="1400"/>
                    </a:p>
                  </a:txBody>
                  <a:tcPr anchor="ctr" anchorCtr="1">
                    <a:solidFill>
                      <a:schemeClr val="bg2"/>
                    </a:solidFill>
                  </a:tcPr>
                </a:tc>
                <a:tc>
                  <a:txBody>
                    <a:bodyPr/>
                    <a:lstStyle/>
                    <a:p>
                      <a:r>
                        <a:rPr lang="en-US" altLang="zh-CN" sz="1400" smtClean="0"/>
                        <a:t>6</a:t>
                      </a:r>
                      <a:endParaRPr lang="zh-CN" altLang="en-US" sz="1400"/>
                    </a:p>
                  </a:txBody>
                  <a:tcPr anchor="ctr" anchorCtr="1">
                    <a:solidFill>
                      <a:schemeClr val="bg2"/>
                    </a:solidFill>
                  </a:tcPr>
                </a:tc>
                <a:tc>
                  <a:txBody>
                    <a:bodyPr/>
                    <a:lstStyle/>
                    <a:p>
                      <a:r>
                        <a:rPr lang="en-US" altLang="zh-CN" sz="1400" smtClean="0"/>
                        <a:t>7</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solidFill>
                      <a:schemeClr val="bg2"/>
                    </a:solidFill>
                  </a:tcPr>
                </a:tc>
                <a:tc>
                  <a:txBody>
                    <a:bodyPr/>
                    <a:lstStyle/>
                    <a:p>
                      <a:r>
                        <a:rPr lang="en-US" altLang="zh-CN" sz="1400" smtClean="0"/>
                        <a:t>9</a:t>
                      </a:r>
                      <a:endParaRPr lang="zh-CN" altLang="en-US" sz="1400"/>
                    </a:p>
                  </a:txBody>
                  <a:tcPr anchor="ctr" anchorCtr="1">
                    <a:solidFill>
                      <a:schemeClr val="bg2"/>
                    </a:solidFill>
                  </a:tcPr>
                </a:tc>
                <a:tc>
                  <a:txBody>
                    <a:bodyPr/>
                    <a:lstStyle/>
                    <a:p>
                      <a:r>
                        <a:rPr lang="en-US" altLang="zh-CN" sz="1400" smtClean="0"/>
                        <a:t>A</a:t>
                      </a:r>
                      <a:endParaRPr lang="zh-CN" altLang="en-US" sz="1400"/>
                    </a:p>
                  </a:txBody>
                  <a:tcPr anchor="ctr" anchorCtr="1">
                    <a:solidFill>
                      <a:schemeClr val="bg2"/>
                    </a:solidFill>
                  </a:tcPr>
                </a:tc>
                <a:tc>
                  <a:txBody>
                    <a:bodyPr/>
                    <a:lstStyle/>
                    <a:p>
                      <a:r>
                        <a:rPr lang="en-US" altLang="zh-CN" sz="1400" smtClean="0"/>
                        <a:t>B</a:t>
                      </a:r>
                      <a:endParaRPr lang="zh-CN" altLang="en-US" sz="1400"/>
                    </a:p>
                  </a:txBody>
                  <a:tcPr anchor="ctr" anchorCtr="1">
                    <a:solidFill>
                      <a:schemeClr val="bg2"/>
                    </a:solidFill>
                  </a:tcPr>
                </a:tc>
                <a:tc>
                  <a:txBody>
                    <a:bodyPr/>
                    <a:lstStyle/>
                    <a:p>
                      <a:r>
                        <a:rPr lang="en-US" altLang="zh-CN" sz="1400" smtClean="0"/>
                        <a:t>C</a:t>
                      </a:r>
                      <a:endParaRPr lang="zh-CN" altLang="en-US" sz="1400"/>
                    </a:p>
                  </a:txBody>
                  <a:tcPr anchor="ctr" anchorCtr="1">
                    <a:solidFill>
                      <a:schemeClr val="bg2"/>
                    </a:solidFill>
                  </a:tcPr>
                </a:tc>
                <a:tc>
                  <a:txBody>
                    <a:bodyPr/>
                    <a:lstStyle/>
                    <a:p>
                      <a:r>
                        <a:rPr lang="en-US" altLang="zh-CN" sz="1400" smtClean="0"/>
                        <a:t>D</a:t>
                      </a:r>
                      <a:endParaRPr lang="zh-CN" altLang="en-US" sz="1400"/>
                    </a:p>
                  </a:txBody>
                  <a:tcPr anchor="ctr" anchorCtr="1">
                    <a:solidFill>
                      <a:schemeClr val="bg2"/>
                    </a:solidFill>
                  </a:tcPr>
                </a:tc>
                <a:tc>
                  <a:txBody>
                    <a:bodyPr/>
                    <a:lstStyle/>
                    <a:p>
                      <a:r>
                        <a:rPr lang="en-US" altLang="zh-CN" sz="1400" smtClean="0"/>
                        <a:t>E</a:t>
                      </a:r>
                      <a:endParaRPr lang="zh-CN" altLang="en-US" sz="1400"/>
                    </a:p>
                  </a:txBody>
                  <a:tcPr anchor="ctr" anchorCtr="1">
                    <a:solidFill>
                      <a:schemeClr val="bg2"/>
                    </a:solidFill>
                  </a:tcPr>
                </a:tc>
                <a:tc>
                  <a:txBody>
                    <a:bodyPr/>
                    <a:lstStyle/>
                    <a:p>
                      <a:r>
                        <a:rPr lang="en-US" altLang="zh-CN" sz="1400" smtClean="0"/>
                        <a:t>F</a:t>
                      </a:r>
                      <a:endParaRPr lang="zh-CN" altLang="en-US" sz="1400"/>
                    </a:p>
                  </a:txBody>
                  <a:tcPr anchor="ctr" anchorCtr="1">
                    <a:solidFill>
                      <a:schemeClr val="bg2"/>
                    </a:solidFill>
                  </a:tcPr>
                </a:tc>
              </a:tr>
              <a:tr h="305903">
                <a:tc rowSpan="16">
                  <a:txBody>
                    <a:bodyPr/>
                    <a:lstStyle/>
                    <a:p>
                      <a:r>
                        <a:rPr lang="en-US" altLang="zh-CN" sz="1400" smtClean="0"/>
                        <a:t>a</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solidFill>
                      <a:schemeClr val="bg2"/>
                    </a:solidFill>
                  </a:tcPr>
                </a:tc>
                <a:tc>
                  <a:txBody>
                    <a:bodyPr/>
                    <a:lstStyle/>
                    <a:p>
                      <a:r>
                        <a:rPr lang="en-US" altLang="zh-CN" sz="1400" smtClean="0"/>
                        <a:t>16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1</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solidFill>
                            <a:schemeClr val="bg1"/>
                          </a:solidFill>
                        </a:rPr>
                        <a:t>14</a:t>
                      </a:r>
                      <a:endParaRPr lang="zh-CN" altLang="en-US" sz="1400">
                        <a:solidFill>
                          <a:schemeClr val="bg1"/>
                        </a:solidFill>
                      </a:endParaRPr>
                    </a:p>
                  </a:txBody>
                  <a:tcPr anchor="ctr" anchorCtr="1">
                    <a:solidFill>
                      <a:srgbClr val="FF0000"/>
                    </a:solidFill>
                  </a:tcPr>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2</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solidFill>
                            <a:schemeClr val="bg1"/>
                          </a:solidFill>
                        </a:rPr>
                        <a:t>2</a:t>
                      </a:r>
                      <a:endParaRPr lang="zh-CN" altLang="en-US" sz="1400">
                        <a:solidFill>
                          <a:schemeClr val="bg1"/>
                        </a:solidFill>
                      </a:endParaRPr>
                    </a:p>
                  </a:txBody>
                  <a:tcPr anchor="ctr" anchorCtr="1">
                    <a:solidFill>
                      <a:srgbClr val="FF0000"/>
                    </a:solidFill>
                  </a:tcPr>
                </a:tc>
                <a:tc>
                  <a:txBody>
                    <a:bodyPr/>
                    <a:lstStyle/>
                    <a:p>
                      <a:r>
                        <a:rPr lang="en-US" altLang="zh-CN" sz="1400" smtClean="0"/>
                        <a:t>10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3</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solidFill>
                            <a:schemeClr val="bg1"/>
                          </a:solidFill>
                        </a:rPr>
                        <a:t>2</a:t>
                      </a:r>
                      <a:endParaRPr lang="zh-CN" altLang="en-US" sz="1400">
                        <a:solidFill>
                          <a:schemeClr val="bg1"/>
                        </a:solidFill>
                      </a:endParaRPr>
                    </a:p>
                  </a:txBody>
                  <a:tcPr anchor="ctr" anchorCtr="1">
                    <a:solidFill>
                      <a:srgbClr val="FF0000"/>
                    </a:solidFill>
                  </a:tcPr>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4</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5</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6</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7</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8</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12</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9</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A</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B</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C</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D</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E</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F</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12</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a:t>
            </a:r>
            <a:r>
              <a:rPr lang="zh-CN" altLang="en-US" smtClean="0"/>
              <a:t>盒线性逼近示例</a:t>
            </a:r>
            <a:endParaRPr lang="zh-CN" altLang="en-US"/>
          </a:p>
        </p:txBody>
      </p:sp>
      <p:graphicFrame>
        <p:nvGraphicFramePr>
          <p:cNvPr id="5" name="表格 4"/>
          <p:cNvGraphicFramePr>
            <a:graphicFrameLocks noGrp="1"/>
          </p:cNvGraphicFramePr>
          <p:nvPr/>
        </p:nvGraphicFramePr>
        <p:xfrm>
          <a:off x="899592" y="1268760"/>
          <a:ext cx="7344810" cy="5200351"/>
        </p:xfrm>
        <a:graphic>
          <a:graphicData uri="http://schemas.openxmlformats.org/drawingml/2006/table">
            <a:tbl>
              <a:tblPr firstRow="1" bandRow="1">
                <a:tableStyleId>{5940675A-B579-460E-94D1-54222C63F5DA}</a:tableStyleId>
              </a:tblPr>
              <a:tblGrid>
                <a:gridCol w="408045"/>
                <a:gridCol w="408045"/>
                <a:gridCol w="408045"/>
                <a:gridCol w="408045"/>
                <a:gridCol w="408045"/>
                <a:gridCol w="408045"/>
                <a:gridCol w="408045"/>
                <a:gridCol w="408045"/>
                <a:gridCol w="408045"/>
                <a:gridCol w="408045"/>
                <a:gridCol w="408045"/>
                <a:gridCol w="408045"/>
                <a:gridCol w="408045"/>
                <a:gridCol w="408045"/>
                <a:gridCol w="408045"/>
                <a:gridCol w="408045"/>
                <a:gridCol w="408045"/>
                <a:gridCol w="408045"/>
              </a:tblGrid>
              <a:tr h="305903">
                <a:tc gridSpan="2">
                  <a:txBody>
                    <a:bodyPr/>
                    <a:lstStyle/>
                    <a:p>
                      <a:r>
                        <a:rPr lang="en-US" altLang="zh-CN" sz="1400" smtClean="0"/>
                        <a:t>b</a:t>
                      </a:r>
                      <a:endParaRPr lang="zh-CN" altLang="en-US" sz="1400"/>
                    </a:p>
                  </a:txBody>
                  <a:tcPr anchor="ctr" anchorCtr="1">
                    <a:solidFill>
                      <a:schemeClr val="bg2"/>
                    </a:solidFill>
                  </a:tcPr>
                </a:tc>
                <a:tc hMerge="1">
                  <a:txBody>
                    <a:bodyPr/>
                    <a:lstStyle/>
                    <a:p>
                      <a:endParaRPr lang="zh-CN" altLang="en-US" sz="1000"/>
                    </a:p>
                  </a:txBody>
                  <a:tcPr/>
                </a:tc>
                <a:tc>
                  <a:txBody>
                    <a:bodyPr/>
                    <a:lstStyle/>
                    <a:p>
                      <a:r>
                        <a:rPr lang="en-US" altLang="zh-CN" sz="1400" smtClean="0"/>
                        <a:t>0</a:t>
                      </a:r>
                      <a:endParaRPr lang="zh-CN" altLang="en-US" sz="1400"/>
                    </a:p>
                  </a:txBody>
                  <a:tcPr anchor="ctr" anchorCtr="1">
                    <a:solidFill>
                      <a:schemeClr val="bg2"/>
                    </a:solidFill>
                  </a:tcPr>
                </a:tc>
                <a:tc>
                  <a:txBody>
                    <a:bodyPr/>
                    <a:lstStyle/>
                    <a:p>
                      <a:r>
                        <a:rPr lang="en-US" altLang="zh-CN" sz="1400" smtClean="0"/>
                        <a:t>1</a:t>
                      </a:r>
                      <a:endParaRPr lang="zh-CN" altLang="en-US" sz="1400"/>
                    </a:p>
                  </a:txBody>
                  <a:tcPr anchor="ctr" anchorCtr="1">
                    <a:solidFill>
                      <a:schemeClr val="bg2"/>
                    </a:solidFill>
                  </a:tcPr>
                </a:tc>
                <a:tc>
                  <a:txBody>
                    <a:bodyPr/>
                    <a:lstStyle/>
                    <a:p>
                      <a:r>
                        <a:rPr lang="en-US" altLang="zh-CN" sz="1400" smtClean="0"/>
                        <a:t>2</a:t>
                      </a:r>
                      <a:endParaRPr lang="zh-CN" altLang="en-US" sz="1400"/>
                    </a:p>
                  </a:txBody>
                  <a:tcPr anchor="ctr" anchorCtr="1">
                    <a:solidFill>
                      <a:schemeClr val="bg2"/>
                    </a:solidFill>
                  </a:tcPr>
                </a:tc>
                <a:tc>
                  <a:txBody>
                    <a:bodyPr/>
                    <a:lstStyle/>
                    <a:p>
                      <a:r>
                        <a:rPr lang="en-US" altLang="zh-CN" sz="1400" smtClean="0"/>
                        <a:t>3</a:t>
                      </a:r>
                      <a:endParaRPr lang="zh-CN" altLang="en-US" sz="1400"/>
                    </a:p>
                  </a:txBody>
                  <a:tcPr anchor="ctr" anchorCtr="1">
                    <a:solidFill>
                      <a:schemeClr val="bg2"/>
                    </a:solidFill>
                  </a:tcPr>
                </a:tc>
                <a:tc>
                  <a:txBody>
                    <a:bodyPr/>
                    <a:lstStyle/>
                    <a:p>
                      <a:r>
                        <a:rPr lang="en-US" altLang="zh-CN" sz="1400" smtClean="0"/>
                        <a:t>4</a:t>
                      </a:r>
                      <a:endParaRPr lang="zh-CN" altLang="en-US" sz="1400"/>
                    </a:p>
                  </a:txBody>
                  <a:tcPr anchor="ctr" anchorCtr="1">
                    <a:solidFill>
                      <a:schemeClr val="bg2"/>
                    </a:solidFill>
                  </a:tcPr>
                </a:tc>
                <a:tc>
                  <a:txBody>
                    <a:bodyPr/>
                    <a:lstStyle/>
                    <a:p>
                      <a:r>
                        <a:rPr lang="en-US" altLang="zh-CN" sz="1400" smtClean="0"/>
                        <a:t>5</a:t>
                      </a:r>
                      <a:endParaRPr lang="zh-CN" altLang="en-US" sz="1400"/>
                    </a:p>
                  </a:txBody>
                  <a:tcPr anchor="ctr" anchorCtr="1">
                    <a:solidFill>
                      <a:schemeClr val="bg2"/>
                    </a:solidFill>
                  </a:tcPr>
                </a:tc>
                <a:tc>
                  <a:txBody>
                    <a:bodyPr/>
                    <a:lstStyle/>
                    <a:p>
                      <a:r>
                        <a:rPr lang="en-US" altLang="zh-CN" sz="1400" smtClean="0"/>
                        <a:t>6</a:t>
                      </a:r>
                      <a:endParaRPr lang="zh-CN" altLang="en-US" sz="1400"/>
                    </a:p>
                  </a:txBody>
                  <a:tcPr anchor="ctr" anchorCtr="1">
                    <a:solidFill>
                      <a:schemeClr val="bg2"/>
                    </a:solidFill>
                  </a:tcPr>
                </a:tc>
                <a:tc>
                  <a:txBody>
                    <a:bodyPr/>
                    <a:lstStyle/>
                    <a:p>
                      <a:r>
                        <a:rPr lang="en-US" altLang="zh-CN" sz="1400" smtClean="0"/>
                        <a:t>7</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solidFill>
                      <a:schemeClr val="bg2"/>
                    </a:solidFill>
                  </a:tcPr>
                </a:tc>
                <a:tc>
                  <a:txBody>
                    <a:bodyPr/>
                    <a:lstStyle/>
                    <a:p>
                      <a:r>
                        <a:rPr lang="en-US" altLang="zh-CN" sz="1400" smtClean="0"/>
                        <a:t>9</a:t>
                      </a:r>
                      <a:endParaRPr lang="zh-CN" altLang="en-US" sz="1400"/>
                    </a:p>
                  </a:txBody>
                  <a:tcPr anchor="ctr" anchorCtr="1">
                    <a:solidFill>
                      <a:schemeClr val="bg2"/>
                    </a:solidFill>
                  </a:tcPr>
                </a:tc>
                <a:tc>
                  <a:txBody>
                    <a:bodyPr/>
                    <a:lstStyle/>
                    <a:p>
                      <a:r>
                        <a:rPr lang="en-US" altLang="zh-CN" sz="1400" smtClean="0"/>
                        <a:t>A</a:t>
                      </a:r>
                      <a:endParaRPr lang="zh-CN" altLang="en-US" sz="1400"/>
                    </a:p>
                  </a:txBody>
                  <a:tcPr anchor="ctr" anchorCtr="1">
                    <a:solidFill>
                      <a:schemeClr val="bg2"/>
                    </a:solidFill>
                  </a:tcPr>
                </a:tc>
                <a:tc>
                  <a:txBody>
                    <a:bodyPr/>
                    <a:lstStyle/>
                    <a:p>
                      <a:r>
                        <a:rPr lang="en-US" altLang="zh-CN" sz="1400" smtClean="0"/>
                        <a:t>B</a:t>
                      </a:r>
                      <a:endParaRPr lang="zh-CN" altLang="en-US" sz="1400"/>
                    </a:p>
                  </a:txBody>
                  <a:tcPr anchor="ctr" anchorCtr="1">
                    <a:solidFill>
                      <a:schemeClr val="bg2"/>
                    </a:solidFill>
                  </a:tcPr>
                </a:tc>
                <a:tc>
                  <a:txBody>
                    <a:bodyPr/>
                    <a:lstStyle/>
                    <a:p>
                      <a:r>
                        <a:rPr lang="en-US" altLang="zh-CN" sz="1400" smtClean="0"/>
                        <a:t>C</a:t>
                      </a:r>
                      <a:endParaRPr lang="zh-CN" altLang="en-US" sz="1400"/>
                    </a:p>
                  </a:txBody>
                  <a:tcPr anchor="ctr" anchorCtr="1">
                    <a:solidFill>
                      <a:schemeClr val="bg2"/>
                    </a:solidFill>
                  </a:tcPr>
                </a:tc>
                <a:tc>
                  <a:txBody>
                    <a:bodyPr/>
                    <a:lstStyle/>
                    <a:p>
                      <a:r>
                        <a:rPr lang="en-US" altLang="zh-CN" sz="1400" smtClean="0"/>
                        <a:t>D</a:t>
                      </a:r>
                      <a:endParaRPr lang="zh-CN" altLang="en-US" sz="1400"/>
                    </a:p>
                  </a:txBody>
                  <a:tcPr anchor="ctr" anchorCtr="1">
                    <a:solidFill>
                      <a:schemeClr val="bg2"/>
                    </a:solidFill>
                  </a:tcPr>
                </a:tc>
                <a:tc>
                  <a:txBody>
                    <a:bodyPr/>
                    <a:lstStyle/>
                    <a:p>
                      <a:r>
                        <a:rPr lang="en-US" altLang="zh-CN" sz="1400" smtClean="0"/>
                        <a:t>E</a:t>
                      </a:r>
                      <a:endParaRPr lang="zh-CN" altLang="en-US" sz="1400"/>
                    </a:p>
                  </a:txBody>
                  <a:tcPr anchor="ctr" anchorCtr="1">
                    <a:solidFill>
                      <a:schemeClr val="bg2"/>
                    </a:solidFill>
                  </a:tcPr>
                </a:tc>
                <a:tc>
                  <a:txBody>
                    <a:bodyPr/>
                    <a:lstStyle/>
                    <a:p>
                      <a:r>
                        <a:rPr lang="en-US" altLang="zh-CN" sz="1400" smtClean="0"/>
                        <a:t>F</a:t>
                      </a:r>
                      <a:endParaRPr lang="zh-CN" altLang="en-US" sz="1400"/>
                    </a:p>
                  </a:txBody>
                  <a:tcPr anchor="ctr" anchorCtr="1">
                    <a:solidFill>
                      <a:schemeClr val="bg2"/>
                    </a:solidFill>
                  </a:tcPr>
                </a:tc>
              </a:tr>
              <a:tr h="305903">
                <a:tc rowSpan="16">
                  <a:txBody>
                    <a:bodyPr/>
                    <a:lstStyle/>
                    <a:p>
                      <a:r>
                        <a:rPr lang="en-US" altLang="zh-CN" sz="1400" smtClean="0"/>
                        <a:t>a</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solidFill>
                      <a:schemeClr val="bg2"/>
                    </a:solidFill>
                  </a:tcPr>
                </a:tc>
                <a:tc>
                  <a:txBody>
                    <a:bodyPr/>
                    <a:lstStyle/>
                    <a:p>
                      <a:r>
                        <a:rPr lang="en-US" altLang="zh-CN" sz="1400" smtClean="0"/>
                        <a:t>16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1</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solidFill>
                            <a:schemeClr val="bg1"/>
                          </a:solidFill>
                        </a:rPr>
                        <a:t>14</a:t>
                      </a:r>
                      <a:endParaRPr lang="zh-CN" altLang="en-US" sz="1400">
                        <a:solidFill>
                          <a:schemeClr val="bg1"/>
                        </a:solidFill>
                      </a:endParaRPr>
                    </a:p>
                  </a:txBody>
                  <a:tcPr anchor="ctr" anchorCtr="1">
                    <a:solidFill>
                      <a:srgbClr val="FF0000"/>
                    </a:solidFill>
                  </a:tcPr>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2</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solidFill>
                            <a:schemeClr val="bg1"/>
                          </a:solidFill>
                        </a:rPr>
                        <a:t>2</a:t>
                      </a:r>
                      <a:endParaRPr lang="zh-CN" altLang="en-US" sz="1400">
                        <a:solidFill>
                          <a:schemeClr val="bg1"/>
                        </a:solidFill>
                      </a:endParaRPr>
                    </a:p>
                  </a:txBody>
                  <a:tcPr anchor="ctr" anchorCtr="1">
                    <a:solidFill>
                      <a:srgbClr val="FF0000"/>
                    </a:solidFill>
                  </a:tcPr>
                </a:tc>
                <a:tc>
                  <a:txBody>
                    <a:bodyPr/>
                    <a:lstStyle/>
                    <a:p>
                      <a:r>
                        <a:rPr lang="en-US" altLang="zh-CN" sz="1400" smtClean="0"/>
                        <a:t>10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3</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solidFill>
                            <a:schemeClr val="bg1"/>
                          </a:solidFill>
                        </a:rPr>
                        <a:t>2</a:t>
                      </a:r>
                      <a:endParaRPr lang="zh-CN" altLang="en-US" sz="1400">
                        <a:solidFill>
                          <a:schemeClr val="bg1"/>
                        </a:solidFill>
                      </a:endParaRPr>
                    </a:p>
                  </a:txBody>
                  <a:tcPr anchor="ctr" anchorCtr="1">
                    <a:solidFill>
                      <a:srgbClr val="FF0000"/>
                    </a:solidFill>
                  </a:tcPr>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4</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4</a:t>
                      </a:r>
                      <a:endParaRPr lang="zh-CN" altLang="en-US" sz="1400"/>
                    </a:p>
                  </a:txBody>
                  <a:tcPr anchor="ctr" anchorCtr="1">
                    <a:solidFill>
                      <a:schemeClr val="accent6">
                        <a:lumMod val="40000"/>
                        <a:lumOff val="60000"/>
                      </a:schemeClr>
                    </a:solidFill>
                  </a:tcPr>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4</a:t>
                      </a:r>
                      <a:endParaRPr lang="zh-CN" altLang="en-US" sz="1400"/>
                    </a:p>
                  </a:txBody>
                  <a:tcPr anchor="ctr" anchorCtr="1">
                    <a:solidFill>
                      <a:schemeClr val="accent6">
                        <a:lumMod val="40000"/>
                        <a:lumOff val="60000"/>
                      </a:schemeClr>
                    </a:solidFill>
                  </a:tcPr>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5</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12</a:t>
                      </a:r>
                      <a:endParaRPr lang="zh-CN" altLang="en-US" sz="1400"/>
                    </a:p>
                  </a:txBody>
                  <a:tcPr anchor="ctr" anchorCtr="1">
                    <a:solidFill>
                      <a:schemeClr val="accent6">
                        <a:lumMod val="40000"/>
                        <a:lumOff val="60000"/>
                      </a:schemeClr>
                    </a:solidFill>
                  </a:tcPr>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4</a:t>
                      </a:r>
                      <a:endParaRPr lang="zh-CN" altLang="en-US" sz="1400"/>
                    </a:p>
                  </a:txBody>
                  <a:tcPr anchor="ctr" anchorCtr="1">
                    <a:solidFill>
                      <a:schemeClr val="accent6">
                        <a:lumMod val="40000"/>
                        <a:lumOff val="60000"/>
                      </a:schemeClr>
                    </a:solidFill>
                  </a:tcPr>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6</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12</a:t>
                      </a:r>
                      <a:endParaRPr lang="zh-CN" altLang="en-US" sz="1400"/>
                    </a:p>
                  </a:txBody>
                  <a:tcPr anchor="ctr" anchorCtr="1">
                    <a:solidFill>
                      <a:schemeClr val="accent6">
                        <a:lumMod val="40000"/>
                        <a:lumOff val="60000"/>
                      </a:schemeClr>
                    </a:solidFill>
                  </a:tcPr>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12</a:t>
                      </a:r>
                      <a:endParaRPr lang="zh-CN" altLang="en-US" sz="1400"/>
                    </a:p>
                  </a:txBody>
                  <a:tcPr anchor="ctr" anchorCtr="1">
                    <a:solidFill>
                      <a:schemeClr val="accent6">
                        <a:lumMod val="40000"/>
                        <a:lumOff val="60000"/>
                      </a:schemeClr>
                    </a:solidFill>
                  </a:tcPr>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7</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4</a:t>
                      </a:r>
                      <a:endParaRPr lang="zh-CN" altLang="en-US" sz="1400"/>
                    </a:p>
                  </a:txBody>
                  <a:tcPr anchor="ctr" anchorCtr="1">
                    <a:solidFill>
                      <a:schemeClr val="accent6">
                        <a:lumMod val="40000"/>
                        <a:lumOff val="60000"/>
                      </a:schemeClr>
                    </a:solidFill>
                  </a:tcPr>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12</a:t>
                      </a:r>
                      <a:endParaRPr lang="zh-CN" altLang="en-US" sz="1400"/>
                    </a:p>
                  </a:txBody>
                  <a:tcPr anchor="ctr" anchorCtr="1">
                    <a:solidFill>
                      <a:schemeClr val="accent6">
                        <a:lumMod val="40000"/>
                        <a:lumOff val="60000"/>
                      </a:schemeClr>
                    </a:solidFill>
                  </a:tcPr>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8</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12</a:t>
                      </a:r>
                      <a:endParaRPr lang="zh-CN" altLang="en-US" sz="1400"/>
                    </a:p>
                  </a:txBody>
                  <a:tcPr anchor="ctr" anchorCtr="1">
                    <a:solidFill>
                      <a:schemeClr val="accent6">
                        <a:lumMod val="40000"/>
                        <a:lumOff val="60000"/>
                      </a:schemeClr>
                    </a:solidFill>
                  </a:tcPr>
                </a:tc>
              </a:tr>
              <a:tr h="305903">
                <a:tc vMerge="1">
                  <a:txBody>
                    <a:bodyPr/>
                    <a:lstStyle/>
                    <a:p>
                      <a:endParaRPr lang="zh-CN" altLang="en-US" sz="1400"/>
                    </a:p>
                  </a:txBody>
                  <a:tcPr anchor="ctr" anchorCtr="1"/>
                </a:tc>
                <a:tc>
                  <a:txBody>
                    <a:bodyPr/>
                    <a:lstStyle/>
                    <a:p>
                      <a:r>
                        <a:rPr lang="en-US" altLang="zh-CN" sz="1400" smtClean="0"/>
                        <a:t>9</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4</a:t>
                      </a:r>
                      <a:endParaRPr lang="zh-CN" altLang="en-US" sz="1400"/>
                    </a:p>
                  </a:txBody>
                  <a:tcPr anchor="ctr" anchorCtr="1">
                    <a:solidFill>
                      <a:schemeClr val="accent6">
                        <a:lumMod val="40000"/>
                        <a:lumOff val="60000"/>
                      </a:schemeClr>
                    </a:solidFill>
                  </a:tcPr>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12</a:t>
                      </a:r>
                      <a:endParaRPr lang="zh-CN" altLang="en-US" sz="1400"/>
                    </a:p>
                  </a:txBody>
                  <a:tcPr anchor="ctr" anchorCtr="1">
                    <a:solidFill>
                      <a:schemeClr val="accent6">
                        <a:lumMod val="40000"/>
                        <a:lumOff val="60000"/>
                      </a:schemeClr>
                    </a:solidFill>
                  </a:tcPr>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A</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12</a:t>
                      </a:r>
                      <a:endParaRPr lang="zh-CN" altLang="en-US" sz="1400"/>
                    </a:p>
                  </a:txBody>
                  <a:tcPr anchor="ctr" anchorCtr="1">
                    <a:solidFill>
                      <a:schemeClr val="accent6">
                        <a:lumMod val="40000"/>
                        <a:lumOff val="60000"/>
                      </a:schemeClr>
                    </a:solidFill>
                  </a:tcPr>
                </a:tc>
                <a:tc>
                  <a:txBody>
                    <a:bodyPr/>
                    <a:lstStyle/>
                    <a:p>
                      <a:r>
                        <a:rPr lang="en-US" altLang="zh-CN" sz="1400" smtClean="0"/>
                        <a:t>6</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4</a:t>
                      </a:r>
                      <a:endParaRPr lang="zh-CN" altLang="en-US" sz="1400"/>
                    </a:p>
                  </a:txBody>
                  <a:tcPr anchor="ctr" anchorCtr="1">
                    <a:solidFill>
                      <a:schemeClr val="accent6">
                        <a:lumMod val="40000"/>
                        <a:lumOff val="60000"/>
                      </a:schemeClr>
                    </a:solidFill>
                  </a:tcPr>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B</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12</a:t>
                      </a:r>
                      <a:endParaRPr lang="zh-CN" altLang="en-US" sz="1400"/>
                    </a:p>
                  </a:txBody>
                  <a:tcPr anchor="ctr" anchorCtr="1">
                    <a:solidFill>
                      <a:schemeClr val="accent6">
                        <a:lumMod val="40000"/>
                        <a:lumOff val="60000"/>
                      </a:schemeClr>
                    </a:solidFill>
                  </a:tcPr>
                </a:tc>
                <a:tc>
                  <a:txBody>
                    <a:bodyPr/>
                    <a:lstStyle/>
                    <a:p>
                      <a:r>
                        <a:rPr lang="en-US" altLang="zh-CN" sz="1400" smtClean="0"/>
                        <a:t>8</a:t>
                      </a:r>
                      <a:endParaRPr lang="zh-CN" altLang="en-US" sz="1400"/>
                    </a:p>
                  </a:txBody>
                  <a:tcPr anchor="ctr" anchorCtr="1"/>
                </a:tc>
                <a:tc>
                  <a:txBody>
                    <a:bodyPr/>
                    <a:lstStyle/>
                    <a:p>
                      <a:r>
                        <a:rPr lang="en-US" altLang="zh-CN" sz="1400" smtClean="0"/>
                        <a:t>4</a:t>
                      </a:r>
                      <a:endParaRPr lang="zh-CN" altLang="en-US" sz="1400"/>
                    </a:p>
                  </a:txBody>
                  <a:tcPr anchor="ctr" anchorCtr="1">
                    <a:solidFill>
                      <a:schemeClr val="accent6">
                        <a:lumMod val="40000"/>
                        <a:lumOff val="60000"/>
                      </a:schemeClr>
                    </a:solidFill>
                  </a:tcPr>
                </a:tc>
                <a:tc>
                  <a:txBody>
                    <a:bodyPr/>
                    <a:lstStyle/>
                    <a:p>
                      <a:r>
                        <a:rPr lang="en-US" altLang="zh-CN" sz="1400" smtClean="0"/>
                        <a:t>12</a:t>
                      </a:r>
                      <a:endParaRPr lang="zh-CN" altLang="en-US" sz="1400"/>
                    </a:p>
                  </a:txBody>
                  <a:tcPr anchor="ctr" anchorCtr="1">
                    <a:solidFill>
                      <a:schemeClr val="accent6">
                        <a:lumMod val="40000"/>
                        <a:lumOff val="60000"/>
                      </a:schemeClr>
                    </a:solidFill>
                  </a:tcPr>
                </a:tc>
                <a:tc>
                  <a:txBody>
                    <a:bodyPr/>
                    <a:lstStyle/>
                    <a:p>
                      <a:r>
                        <a:rPr lang="en-US" altLang="zh-CN" sz="1400" smtClean="0"/>
                        <a:t>8</a:t>
                      </a:r>
                      <a:endParaRPr lang="zh-CN" altLang="en-US" sz="1400"/>
                    </a:p>
                  </a:txBody>
                  <a:tcPr anchor="ctr" anchorCtr="1"/>
                </a:tc>
                <a:tc>
                  <a:txBody>
                    <a:bodyPr/>
                    <a:lstStyle/>
                    <a:p>
                      <a:r>
                        <a:rPr lang="en-US" altLang="zh-CN" sz="1400" smtClean="0"/>
                        <a:t>12</a:t>
                      </a:r>
                      <a:endParaRPr lang="zh-CN" altLang="en-US" sz="1400"/>
                    </a:p>
                  </a:txBody>
                  <a:tcPr anchor="ctr" anchorCtr="1">
                    <a:solidFill>
                      <a:schemeClr val="accent6">
                        <a:lumMod val="40000"/>
                        <a:lumOff val="60000"/>
                      </a:schemeClr>
                    </a:solidFill>
                  </a:tcPr>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C</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12</a:t>
                      </a:r>
                      <a:endParaRPr lang="zh-CN" altLang="en-US" sz="1400"/>
                    </a:p>
                  </a:txBody>
                  <a:tcPr anchor="ctr" anchorCtr="1">
                    <a:solidFill>
                      <a:schemeClr val="accent6">
                        <a:lumMod val="40000"/>
                        <a:lumOff val="60000"/>
                      </a:schemeClr>
                    </a:solidFill>
                  </a:tcPr>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12</a:t>
                      </a:r>
                      <a:endParaRPr lang="zh-CN" altLang="en-US" sz="1400"/>
                    </a:p>
                  </a:txBody>
                  <a:tcPr anchor="ctr" anchorCtr="1">
                    <a:solidFill>
                      <a:schemeClr val="accent6">
                        <a:lumMod val="40000"/>
                        <a:lumOff val="60000"/>
                      </a:schemeClr>
                    </a:solidFill>
                  </a:tcPr>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D</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12</a:t>
                      </a:r>
                      <a:endParaRPr lang="zh-CN" altLang="en-US" sz="1400"/>
                    </a:p>
                  </a:txBody>
                  <a:tcPr anchor="ctr" anchorCtr="1">
                    <a:solidFill>
                      <a:schemeClr val="accent6">
                        <a:lumMod val="40000"/>
                        <a:lumOff val="60000"/>
                      </a:schemeClr>
                    </a:solidFill>
                  </a:tcPr>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4</a:t>
                      </a:r>
                      <a:endParaRPr lang="zh-CN" altLang="en-US" sz="1400"/>
                    </a:p>
                  </a:txBody>
                  <a:tcPr anchor="ctr" anchorCtr="1">
                    <a:solidFill>
                      <a:schemeClr val="accent6">
                        <a:lumMod val="40000"/>
                        <a:lumOff val="60000"/>
                      </a:schemeClr>
                    </a:solidFill>
                  </a:tcPr>
                </a:tc>
                <a:tc>
                  <a:txBody>
                    <a:bodyPr/>
                    <a:lstStyle/>
                    <a:p>
                      <a:r>
                        <a:rPr lang="en-US" altLang="zh-CN" sz="1400" smtClean="0"/>
                        <a:t>6</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E</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4</a:t>
                      </a:r>
                      <a:endParaRPr lang="zh-CN" altLang="en-US" sz="1400"/>
                    </a:p>
                  </a:txBody>
                  <a:tcPr anchor="ctr" anchorCtr="1">
                    <a:solidFill>
                      <a:schemeClr val="accent6">
                        <a:lumMod val="40000"/>
                        <a:lumOff val="60000"/>
                      </a:schemeClr>
                    </a:solidFill>
                  </a:tcPr>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4</a:t>
                      </a:r>
                      <a:endParaRPr lang="zh-CN" altLang="en-US" sz="1400"/>
                    </a:p>
                  </a:txBody>
                  <a:tcPr anchor="ctr" anchorCtr="1">
                    <a:solidFill>
                      <a:schemeClr val="accent6">
                        <a:lumMod val="40000"/>
                        <a:lumOff val="60000"/>
                      </a:schemeClr>
                    </a:solidFill>
                  </a:tcPr>
                </a:tc>
                <a:tc>
                  <a:txBody>
                    <a:bodyPr/>
                    <a:lstStyle/>
                    <a:p>
                      <a:r>
                        <a:rPr lang="en-US" altLang="zh-CN" sz="1400" smtClean="0"/>
                        <a:t>10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F</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4</a:t>
                      </a:r>
                      <a:endParaRPr lang="zh-CN" altLang="en-US" sz="1400"/>
                    </a:p>
                  </a:txBody>
                  <a:tcPr anchor="ctr" anchorCtr="1">
                    <a:solidFill>
                      <a:schemeClr val="accent6">
                        <a:lumMod val="40000"/>
                        <a:lumOff val="60000"/>
                      </a:schemeClr>
                    </a:solidFill>
                  </a:tcPr>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12</a:t>
                      </a:r>
                      <a:endParaRPr lang="zh-CN" altLang="en-US" sz="1400"/>
                    </a:p>
                  </a:txBody>
                  <a:tcPr anchor="ctr" anchorCtr="1">
                    <a:solidFill>
                      <a:schemeClr val="accent6">
                        <a:lumMod val="40000"/>
                        <a:lumOff val="60000"/>
                      </a:schemeClr>
                    </a:solidFill>
                  </a:tcPr>
                </a:tc>
                <a:tc>
                  <a:txBody>
                    <a:bodyPr/>
                    <a:lstStyle/>
                    <a:p>
                      <a:r>
                        <a:rPr lang="en-US" altLang="zh-CN" sz="1400" smtClean="0"/>
                        <a:t>6</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10</a:t>
                      </a:r>
                      <a:endParaRPr lang="zh-CN" altLang="en-US" sz="1400"/>
                    </a:p>
                  </a:txBody>
                  <a:tcPr anchor="ctr" anchorCtr="1"/>
                </a:tc>
                <a:tc>
                  <a:txBody>
                    <a:bodyPr/>
                    <a:lstStyle/>
                    <a:p>
                      <a:r>
                        <a:rPr lang="en-US" altLang="zh-CN" sz="1400" smtClean="0"/>
                        <a:t>8</a:t>
                      </a:r>
                      <a:endParaRPr lang="zh-CN" altLang="en-US" sz="1400"/>
                    </a:p>
                  </a:txBody>
                  <a:tcPr anchor="ctr" anchorCtr="1"/>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SPN</a:t>
            </a:r>
            <a:r>
              <a:rPr lang="zh-CN" altLang="en-US" smtClean="0"/>
              <a:t>的线性密码分析</a:t>
            </a:r>
            <a:endParaRPr lang="zh-CN" altLang="en-US"/>
          </a:p>
        </p:txBody>
      </p:sp>
      <p:grpSp>
        <p:nvGrpSpPr>
          <p:cNvPr id="4" name="组合 3"/>
          <p:cNvGrpSpPr/>
          <p:nvPr/>
        </p:nvGrpSpPr>
        <p:grpSpPr>
          <a:xfrm>
            <a:off x="3419872" y="1187460"/>
            <a:ext cx="4752528" cy="5625916"/>
            <a:chOff x="4139952" y="1124744"/>
            <a:chExt cx="4752528" cy="5625916"/>
          </a:xfrm>
        </p:grpSpPr>
        <p:grpSp>
          <p:nvGrpSpPr>
            <p:cNvPr id="5" name="组合 3"/>
            <p:cNvGrpSpPr/>
            <p:nvPr/>
          </p:nvGrpSpPr>
          <p:grpSpPr>
            <a:xfrm>
              <a:off x="4139952" y="1484784"/>
              <a:ext cx="4186010" cy="4991835"/>
              <a:chOff x="4580384" y="845096"/>
              <a:chExt cx="4186010" cy="4991835"/>
            </a:xfrm>
          </p:grpSpPr>
          <p:grpSp>
            <p:nvGrpSpPr>
              <p:cNvPr id="20" name="组合 233"/>
              <p:cNvGrpSpPr/>
              <p:nvPr/>
            </p:nvGrpSpPr>
            <p:grpSpPr>
              <a:xfrm>
                <a:off x="4585447" y="2453287"/>
                <a:ext cx="4176464" cy="1164843"/>
                <a:chOff x="4585447" y="3533407"/>
                <a:chExt cx="4176464" cy="1164843"/>
              </a:xfrm>
            </p:grpSpPr>
            <p:grpSp>
              <p:nvGrpSpPr>
                <p:cNvPr id="281" name="组合 30"/>
                <p:cNvGrpSpPr/>
                <p:nvPr/>
              </p:nvGrpSpPr>
              <p:grpSpPr>
                <a:xfrm>
                  <a:off x="4742910" y="4368770"/>
                  <a:ext cx="3872390" cy="52947"/>
                  <a:chOff x="2211778" y="3573016"/>
                  <a:chExt cx="3872390" cy="216024"/>
                </a:xfrm>
              </p:grpSpPr>
              <p:grpSp>
                <p:nvGrpSpPr>
                  <p:cNvPr id="345" name="组合 12"/>
                  <p:cNvGrpSpPr/>
                  <p:nvPr/>
                </p:nvGrpSpPr>
                <p:grpSpPr>
                  <a:xfrm>
                    <a:off x="3307940" y="3573016"/>
                    <a:ext cx="615988" cy="216024"/>
                    <a:chOff x="2211778" y="3573016"/>
                    <a:chExt cx="615988" cy="216024"/>
                  </a:xfrm>
                </p:grpSpPr>
                <p:cxnSp>
                  <p:nvCxnSpPr>
                    <p:cNvPr id="361"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62"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6" name="组合 13"/>
                  <p:cNvGrpSpPr/>
                  <p:nvPr/>
                </p:nvGrpSpPr>
                <p:grpSpPr>
                  <a:xfrm>
                    <a:off x="4388060" y="3573016"/>
                    <a:ext cx="615988" cy="216024"/>
                    <a:chOff x="2211778" y="3573016"/>
                    <a:chExt cx="615988" cy="216024"/>
                  </a:xfrm>
                </p:grpSpPr>
                <p:cxnSp>
                  <p:nvCxnSpPr>
                    <p:cNvPr id="357" name="直接连接符 4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直接连接符 4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直接连接符 4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7" name="组合 18"/>
                  <p:cNvGrpSpPr/>
                  <p:nvPr/>
                </p:nvGrpSpPr>
                <p:grpSpPr>
                  <a:xfrm>
                    <a:off x="5468180" y="3573016"/>
                    <a:ext cx="615988" cy="216024"/>
                    <a:chOff x="2211778" y="3573016"/>
                    <a:chExt cx="615988" cy="216024"/>
                  </a:xfrm>
                </p:grpSpPr>
                <p:cxnSp>
                  <p:nvCxnSpPr>
                    <p:cNvPr id="353" name="直接连接符 39"/>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直接连接符 40"/>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直接连接符 41"/>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42"/>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8" name="组合 23"/>
                  <p:cNvGrpSpPr/>
                  <p:nvPr/>
                </p:nvGrpSpPr>
                <p:grpSpPr>
                  <a:xfrm>
                    <a:off x="2211778" y="3573016"/>
                    <a:ext cx="615988" cy="216024"/>
                    <a:chOff x="2211778" y="3573016"/>
                    <a:chExt cx="615988" cy="216024"/>
                  </a:xfrm>
                </p:grpSpPr>
                <p:cxnSp>
                  <p:nvCxnSpPr>
                    <p:cNvPr id="349" name="直接连接符 35"/>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直接连接符 3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直接连接符 3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直接连接符 3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2" name="矩形 281"/>
                <p:cNvSpPr/>
                <p:nvPr/>
              </p:nvSpPr>
              <p:spPr>
                <a:xfrm>
                  <a:off x="566556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2</a:t>
                  </a:r>
                  <a:r>
                    <a:rPr lang="en-US" altLang="zh-CN" sz="1600" baseline="-25000" smtClean="0">
                      <a:solidFill>
                        <a:schemeClr val="tx1"/>
                      </a:solidFill>
                    </a:rPr>
                    <a:t>2</a:t>
                  </a:r>
                  <a:endParaRPr lang="zh-CN" altLang="en-US" sz="1600" baseline="-25000" smtClean="0">
                    <a:solidFill>
                      <a:schemeClr val="tx1"/>
                    </a:solidFill>
                  </a:endParaRPr>
                </a:p>
              </p:txBody>
            </p:sp>
            <p:sp>
              <p:nvSpPr>
                <p:cNvPr id="283" name="矩形 282"/>
                <p:cNvSpPr/>
                <p:nvPr/>
              </p:nvSpPr>
              <p:spPr>
                <a:xfrm>
                  <a:off x="674568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矩形 53"/>
                <p:cNvSpPr/>
                <p:nvPr/>
              </p:nvSpPr>
              <p:spPr>
                <a:xfrm>
                  <a:off x="782580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矩形 54"/>
                <p:cNvSpPr/>
                <p:nvPr/>
              </p:nvSpPr>
              <p:spPr>
                <a:xfrm>
                  <a:off x="458544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86" name="矩形 55"/>
                <p:cNvSpPr/>
                <p:nvPr/>
              </p:nvSpPr>
              <p:spPr>
                <a:xfrm>
                  <a:off x="4585447" y="4433513"/>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3</a:t>
                  </a:r>
                  <a:r>
                    <a:rPr lang="zh-CN" altLang="en-US" smtClean="0">
                      <a:solidFill>
                        <a:schemeClr val="tx1"/>
                      </a:solidFill>
                    </a:rPr>
                    <a:t>异或</a:t>
                  </a:r>
                </a:p>
              </p:txBody>
            </p:sp>
            <p:grpSp>
              <p:nvGrpSpPr>
                <p:cNvPr id="287" name="组合 56"/>
                <p:cNvGrpSpPr/>
                <p:nvPr/>
              </p:nvGrpSpPr>
              <p:grpSpPr>
                <a:xfrm>
                  <a:off x="4742910" y="3986342"/>
                  <a:ext cx="3872390" cy="52947"/>
                  <a:chOff x="2211778" y="3573016"/>
                  <a:chExt cx="3872390" cy="216024"/>
                </a:xfrm>
              </p:grpSpPr>
              <p:grpSp>
                <p:nvGrpSpPr>
                  <p:cNvPr id="325" name="组合 12"/>
                  <p:cNvGrpSpPr/>
                  <p:nvPr/>
                </p:nvGrpSpPr>
                <p:grpSpPr>
                  <a:xfrm>
                    <a:off x="3307940" y="3573016"/>
                    <a:ext cx="615988" cy="216024"/>
                    <a:chOff x="2211778" y="3573016"/>
                    <a:chExt cx="615988" cy="216024"/>
                  </a:xfrm>
                </p:grpSpPr>
                <p:cxnSp>
                  <p:nvCxnSpPr>
                    <p:cNvPr id="341" name="直接连接符 4"/>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2" name="直接连接符 32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27"/>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4" name="直接连接符 32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6" name="组合 13"/>
                  <p:cNvGrpSpPr/>
                  <p:nvPr/>
                </p:nvGrpSpPr>
                <p:grpSpPr>
                  <a:xfrm>
                    <a:off x="4388060" y="3573016"/>
                    <a:ext cx="615988" cy="216024"/>
                    <a:chOff x="2211778" y="3573016"/>
                    <a:chExt cx="615988" cy="216024"/>
                  </a:xfrm>
                </p:grpSpPr>
                <p:cxnSp>
                  <p:nvCxnSpPr>
                    <p:cNvPr id="337" name="直接连接符 321"/>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接连接符 32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直接连接符 32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直接连接符 32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7" name="组合 18"/>
                  <p:cNvGrpSpPr/>
                  <p:nvPr/>
                </p:nvGrpSpPr>
                <p:grpSpPr>
                  <a:xfrm>
                    <a:off x="5468180" y="3573016"/>
                    <a:ext cx="615988" cy="216024"/>
                    <a:chOff x="2211778" y="3573016"/>
                    <a:chExt cx="615988" cy="216024"/>
                  </a:xfrm>
                </p:grpSpPr>
                <p:cxnSp>
                  <p:nvCxnSpPr>
                    <p:cNvPr id="333" name="直接连接符 33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直接连接符 33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直接连接符 31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直接连接符 32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8" name="组合 23"/>
                  <p:cNvGrpSpPr/>
                  <p:nvPr/>
                </p:nvGrpSpPr>
                <p:grpSpPr>
                  <a:xfrm>
                    <a:off x="2211778" y="3573016"/>
                    <a:ext cx="615988" cy="216024"/>
                    <a:chOff x="2211778" y="3573016"/>
                    <a:chExt cx="615988" cy="216024"/>
                  </a:xfrm>
                </p:grpSpPr>
                <p:cxnSp>
                  <p:nvCxnSpPr>
                    <p:cNvPr id="329" name="直接连接符 32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直接连接符 33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2" name="直接连接符 33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88" name="组合 77"/>
                <p:cNvGrpSpPr/>
                <p:nvPr/>
              </p:nvGrpSpPr>
              <p:grpSpPr>
                <a:xfrm>
                  <a:off x="4745505" y="3533407"/>
                  <a:ext cx="3872390" cy="158842"/>
                  <a:chOff x="2211778" y="3573016"/>
                  <a:chExt cx="3872390" cy="216024"/>
                </a:xfrm>
              </p:grpSpPr>
              <p:grpSp>
                <p:nvGrpSpPr>
                  <p:cNvPr id="305" name="组合 12"/>
                  <p:cNvGrpSpPr/>
                  <p:nvPr/>
                </p:nvGrpSpPr>
                <p:grpSpPr>
                  <a:xfrm>
                    <a:off x="3307940" y="3573016"/>
                    <a:ext cx="615988" cy="216024"/>
                    <a:chOff x="2211778" y="3573016"/>
                    <a:chExt cx="615988" cy="216024"/>
                  </a:xfrm>
                </p:grpSpPr>
                <p:cxnSp>
                  <p:nvCxnSpPr>
                    <p:cNvPr id="321"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直接连接符 32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直接连接符 9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6" name="组合 13"/>
                  <p:cNvGrpSpPr/>
                  <p:nvPr/>
                </p:nvGrpSpPr>
                <p:grpSpPr>
                  <a:xfrm>
                    <a:off x="4388060" y="3573016"/>
                    <a:ext cx="615988" cy="216024"/>
                    <a:chOff x="2211778" y="3573016"/>
                    <a:chExt cx="615988" cy="216024"/>
                  </a:xfrm>
                </p:grpSpPr>
                <p:cxnSp>
                  <p:nvCxnSpPr>
                    <p:cNvPr id="317" name="直接连接符 31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直接连接符 30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直接连接符 30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直接连接符 30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7" name="组合 18"/>
                  <p:cNvGrpSpPr/>
                  <p:nvPr/>
                </p:nvGrpSpPr>
                <p:grpSpPr>
                  <a:xfrm>
                    <a:off x="5468180" y="3573016"/>
                    <a:ext cx="615988" cy="216024"/>
                    <a:chOff x="2211778" y="3573016"/>
                    <a:chExt cx="615988" cy="216024"/>
                  </a:xfrm>
                </p:grpSpPr>
                <p:cxnSp>
                  <p:nvCxnSpPr>
                    <p:cNvPr id="313" name="直接连接符 31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直接连接符 31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8" name="组合 23"/>
                  <p:cNvGrpSpPr/>
                  <p:nvPr/>
                </p:nvGrpSpPr>
                <p:grpSpPr>
                  <a:xfrm>
                    <a:off x="2211778" y="3573016"/>
                    <a:ext cx="615988" cy="216024"/>
                    <a:chOff x="2211778" y="3573016"/>
                    <a:chExt cx="615988" cy="216024"/>
                  </a:xfrm>
                </p:grpSpPr>
                <p:cxnSp>
                  <p:nvCxnSpPr>
                    <p:cNvPr id="309" name="直接连接符 30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直接连接符 31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89" name="直接连接符 288"/>
                <p:cNvCxnSpPr/>
                <p:nvPr/>
              </p:nvCxnSpPr>
              <p:spPr>
                <a:xfrm>
                  <a:off x="4742910" y="4009934"/>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a:off x="4948602" y="4039290"/>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a:off x="5161309" y="4046238"/>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a:off x="5357621" y="4038640"/>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直接连接符 120"/>
                <p:cNvCxnSpPr/>
                <p:nvPr/>
              </p:nvCxnSpPr>
              <p:spPr>
                <a:xfrm>
                  <a:off x="8617431" y="4031043"/>
                  <a:ext cx="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直接连接符 278"/>
                <p:cNvCxnSpPr/>
                <p:nvPr/>
              </p:nvCxnSpPr>
              <p:spPr>
                <a:xfrm flipH="1">
                  <a:off x="7537716" y="4042439"/>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flipH="1">
                  <a:off x="6452834" y="4046238"/>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flipH="1">
                  <a:off x="5357621" y="4038640"/>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flipH="1">
                  <a:off x="4944333" y="4038640"/>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a:off x="6039546" y="4038640"/>
                  <a:ext cx="0" cy="3304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a:off x="6251356" y="4038640"/>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直接连接符 284"/>
                <p:cNvCxnSpPr/>
                <p:nvPr/>
              </p:nvCxnSpPr>
              <p:spPr>
                <a:xfrm>
                  <a:off x="6447668" y="4038640"/>
                  <a:ext cx="1751309" cy="334279"/>
                </a:xfrm>
                <a:prstGeom prst="line">
                  <a:avLst/>
                </a:prstGeom>
                <a:ln>
                  <a:solidFill>
                    <a:srgbClr val="FF0000"/>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301" name="直接连接符 138"/>
                <p:cNvCxnSpPr/>
                <p:nvPr/>
              </p:nvCxnSpPr>
              <p:spPr>
                <a:xfrm flipH="1">
                  <a:off x="5156143" y="4038640"/>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直接连接符 140"/>
                <p:cNvCxnSpPr/>
                <p:nvPr/>
              </p:nvCxnSpPr>
              <p:spPr>
                <a:xfrm flipH="1">
                  <a:off x="6256522" y="4038640"/>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a:off x="7336238" y="4038640"/>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nvCxnSpPr>
              <p:spPr>
                <a:xfrm>
                  <a:off x="7537716" y="4038640"/>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组合 232"/>
              <p:cNvGrpSpPr/>
              <p:nvPr/>
            </p:nvGrpSpPr>
            <p:grpSpPr>
              <a:xfrm>
                <a:off x="4580384" y="845096"/>
                <a:ext cx="4176464" cy="1600218"/>
                <a:chOff x="4580384" y="1925216"/>
                <a:chExt cx="4176464" cy="1600218"/>
              </a:xfrm>
            </p:grpSpPr>
            <p:grpSp>
              <p:nvGrpSpPr>
                <p:cNvPr id="175" name="组合 28"/>
                <p:cNvGrpSpPr/>
                <p:nvPr/>
              </p:nvGrpSpPr>
              <p:grpSpPr>
                <a:xfrm>
                  <a:off x="4740442" y="1925216"/>
                  <a:ext cx="3872390" cy="158842"/>
                  <a:chOff x="2211778" y="3573016"/>
                  <a:chExt cx="3872390" cy="216024"/>
                </a:xfrm>
              </p:grpSpPr>
              <p:grpSp>
                <p:nvGrpSpPr>
                  <p:cNvPr id="261" name="组合 12"/>
                  <p:cNvGrpSpPr/>
                  <p:nvPr/>
                </p:nvGrpSpPr>
                <p:grpSpPr>
                  <a:xfrm>
                    <a:off x="3307940" y="3573016"/>
                    <a:ext cx="615988" cy="216024"/>
                    <a:chOff x="2211778" y="3573016"/>
                    <a:chExt cx="615988" cy="216024"/>
                  </a:xfrm>
                </p:grpSpPr>
                <p:cxnSp>
                  <p:nvCxnSpPr>
                    <p:cNvPr id="27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2211778"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grpSp>
              <p:grpSp>
                <p:nvGrpSpPr>
                  <p:cNvPr id="262" name="组合 13"/>
                  <p:cNvGrpSpPr/>
                  <p:nvPr/>
                </p:nvGrpSpPr>
                <p:grpSpPr>
                  <a:xfrm>
                    <a:off x="4388060" y="3573016"/>
                    <a:ext cx="615988" cy="216024"/>
                    <a:chOff x="2211778" y="3573016"/>
                    <a:chExt cx="615988" cy="216024"/>
                  </a:xfrm>
                </p:grpSpPr>
                <p:cxnSp>
                  <p:nvCxnSpPr>
                    <p:cNvPr id="273" name="直接连接符 22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直接连接符 22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接连接符 22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接连接符 2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3" name="组合 18"/>
                  <p:cNvGrpSpPr/>
                  <p:nvPr/>
                </p:nvGrpSpPr>
                <p:grpSpPr>
                  <a:xfrm>
                    <a:off x="5468180" y="3573016"/>
                    <a:ext cx="615988" cy="216024"/>
                    <a:chOff x="2211778" y="3573016"/>
                    <a:chExt cx="615988" cy="216024"/>
                  </a:xfrm>
                </p:grpSpPr>
                <p:cxnSp>
                  <p:nvCxnSpPr>
                    <p:cNvPr id="269" name="直接连接符 26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4" name="组合 23"/>
                  <p:cNvGrpSpPr/>
                  <p:nvPr/>
                </p:nvGrpSpPr>
                <p:grpSpPr>
                  <a:xfrm>
                    <a:off x="2211778" y="3573016"/>
                    <a:ext cx="615988" cy="216024"/>
                    <a:chOff x="2211778" y="3573016"/>
                    <a:chExt cx="615988" cy="216024"/>
                  </a:xfrm>
                </p:grpSpPr>
                <p:cxnSp>
                  <p:nvCxnSpPr>
                    <p:cNvPr id="265" name="直接连接符 26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76" name="矩形 175"/>
                <p:cNvSpPr/>
                <p:nvPr/>
              </p:nvSpPr>
              <p:spPr>
                <a:xfrm>
                  <a:off x="4580384" y="2095854"/>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1</a:t>
                  </a:r>
                  <a:r>
                    <a:rPr lang="zh-CN" altLang="en-US" smtClean="0">
                      <a:solidFill>
                        <a:schemeClr val="tx1"/>
                      </a:solidFill>
                    </a:rPr>
                    <a:t>异或</a:t>
                  </a:r>
                  <a:endParaRPr lang="zh-CN" altLang="en-US">
                    <a:solidFill>
                      <a:schemeClr val="tx1"/>
                    </a:solidFill>
                  </a:endParaRPr>
                </a:p>
              </p:txBody>
            </p:sp>
            <p:grpSp>
              <p:nvGrpSpPr>
                <p:cNvPr id="177" name="组合 30"/>
                <p:cNvGrpSpPr/>
                <p:nvPr/>
              </p:nvGrpSpPr>
              <p:grpSpPr>
                <a:xfrm>
                  <a:off x="4751294" y="3195954"/>
                  <a:ext cx="3872390" cy="52947"/>
                  <a:chOff x="2211778" y="3573016"/>
                  <a:chExt cx="3872390" cy="216024"/>
                </a:xfrm>
              </p:grpSpPr>
              <p:grpSp>
                <p:nvGrpSpPr>
                  <p:cNvPr id="241" name="组合 12"/>
                  <p:cNvGrpSpPr/>
                  <p:nvPr/>
                </p:nvGrpSpPr>
                <p:grpSpPr>
                  <a:xfrm>
                    <a:off x="3307940" y="3573016"/>
                    <a:ext cx="615988" cy="216024"/>
                    <a:chOff x="2211778" y="3573016"/>
                    <a:chExt cx="615988" cy="216024"/>
                  </a:xfrm>
                </p:grpSpPr>
                <p:cxnSp>
                  <p:nvCxnSpPr>
                    <p:cNvPr id="257"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58"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2" name="组合 13"/>
                  <p:cNvGrpSpPr/>
                  <p:nvPr/>
                </p:nvGrpSpPr>
                <p:grpSpPr>
                  <a:xfrm>
                    <a:off x="4388060" y="3573016"/>
                    <a:ext cx="615988" cy="216024"/>
                    <a:chOff x="2211778" y="3573016"/>
                    <a:chExt cx="615988" cy="216024"/>
                  </a:xfrm>
                </p:grpSpPr>
                <p:cxnSp>
                  <p:nvCxnSpPr>
                    <p:cNvPr id="253" name="直接连接符 20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直接连接符 20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直接连接符 20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0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3" name="组合 18"/>
                  <p:cNvGrpSpPr/>
                  <p:nvPr/>
                </p:nvGrpSpPr>
                <p:grpSpPr>
                  <a:xfrm>
                    <a:off x="5468180" y="3573016"/>
                    <a:ext cx="615988" cy="216024"/>
                    <a:chOff x="2211778" y="3573016"/>
                    <a:chExt cx="615988" cy="216024"/>
                  </a:xfrm>
                </p:grpSpPr>
                <p:cxnSp>
                  <p:nvCxnSpPr>
                    <p:cNvPr id="249" name="直接连接符 24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4" name="组合 23"/>
                  <p:cNvGrpSpPr/>
                  <p:nvPr/>
                </p:nvGrpSpPr>
                <p:grpSpPr>
                  <a:xfrm>
                    <a:off x="2211778" y="3573016"/>
                    <a:ext cx="615988" cy="216024"/>
                    <a:chOff x="2211778" y="3573016"/>
                    <a:chExt cx="615988" cy="216024"/>
                  </a:xfrm>
                </p:grpSpPr>
                <p:cxnSp>
                  <p:nvCxnSpPr>
                    <p:cNvPr id="245" name="直接连接符 24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78" name="矩形 177"/>
                <p:cNvSpPr/>
                <p:nvPr/>
              </p:nvSpPr>
              <p:spPr>
                <a:xfrm>
                  <a:off x="566050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1</a:t>
                  </a:r>
                  <a:r>
                    <a:rPr lang="en-US" altLang="zh-CN" sz="1600" baseline="-25000" smtClean="0">
                      <a:solidFill>
                        <a:schemeClr val="tx1"/>
                      </a:solidFill>
                    </a:rPr>
                    <a:t>2</a:t>
                  </a:r>
                  <a:endParaRPr lang="zh-CN" altLang="en-US" sz="1600" baseline="-25000" smtClean="0">
                    <a:solidFill>
                      <a:schemeClr val="tx1"/>
                    </a:solidFill>
                  </a:endParaRPr>
                </a:p>
              </p:txBody>
            </p:sp>
            <p:sp>
              <p:nvSpPr>
                <p:cNvPr id="179" name="矩形 117"/>
                <p:cNvSpPr/>
                <p:nvPr/>
              </p:nvSpPr>
              <p:spPr>
                <a:xfrm>
                  <a:off x="674062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80" name="矩形 118"/>
                <p:cNvSpPr/>
                <p:nvPr/>
              </p:nvSpPr>
              <p:spPr>
                <a:xfrm>
                  <a:off x="782074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81" name="矩形 119"/>
                <p:cNvSpPr/>
                <p:nvPr/>
              </p:nvSpPr>
              <p:spPr>
                <a:xfrm>
                  <a:off x="458038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82" name="矩形 181"/>
                <p:cNvSpPr/>
                <p:nvPr/>
              </p:nvSpPr>
              <p:spPr>
                <a:xfrm>
                  <a:off x="4580384" y="3260697"/>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2</a:t>
                  </a:r>
                  <a:r>
                    <a:rPr lang="zh-CN" altLang="en-US" smtClean="0">
                      <a:solidFill>
                        <a:schemeClr val="tx1"/>
                      </a:solidFill>
                    </a:rPr>
                    <a:t>异或</a:t>
                  </a:r>
                </a:p>
              </p:txBody>
            </p:sp>
            <p:grpSp>
              <p:nvGrpSpPr>
                <p:cNvPr id="183" name="组合 56"/>
                <p:cNvGrpSpPr/>
                <p:nvPr/>
              </p:nvGrpSpPr>
              <p:grpSpPr>
                <a:xfrm>
                  <a:off x="4751294" y="2813526"/>
                  <a:ext cx="3872390" cy="52947"/>
                  <a:chOff x="2211778" y="3573016"/>
                  <a:chExt cx="3872390" cy="216024"/>
                </a:xfrm>
              </p:grpSpPr>
              <p:grpSp>
                <p:nvGrpSpPr>
                  <p:cNvPr id="221" name="组合 12"/>
                  <p:cNvGrpSpPr/>
                  <p:nvPr/>
                </p:nvGrpSpPr>
                <p:grpSpPr>
                  <a:xfrm>
                    <a:off x="3307940" y="3573016"/>
                    <a:ext cx="615988" cy="216024"/>
                    <a:chOff x="2211778" y="3573016"/>
                    <a:chExt cx="615988" cy="216024"/>
                  </a:xfrm>
                </p:grpSpPr>
                <p:cxnSp>
                  <p:nvCxnSpPr>
                    <p:cNvPr id="237" name="直接连接符 4"/>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2" name="组合 13"/>
                  <p:cNvGrpSpPr/>
                  <p:nvPr/>
                </p:nvGrpSpPr>
                <p:grpSpPr>
                  <a:xfrm>
                    <a:off x="4388060" y="3573016"/>
                    <a:ext cx="615988" cy="216024"/>
                    <a:chOff x="2211778" y="3573016"/>
                    <a:chExt cx="615988" cy="216024"/>
                  </a:xfrm>
                </p:grpSpPr>
                <p:cxnSp>
                  <p:nvCxnSpPr>
                    <p:cNvPr id="233" name="直接连接符 18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直接连接符 18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直接连接符 18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直接连接符 18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3" name="组合 18"/>
                  <p:cNvGrpSpPr/>
                  <p:nvPr/>
                </p:nvGrpSpPr>
                <p:grpSpPr>
                  <a:xfrm>
                    <a:off x="5468180" y="3573016"/>
                    <a:ext cx="615988" cy="216024"/>
                    <a:chOff x="2211778" y="3573016"/>
                    <a:chExt cx="615988" cy="216024"/>
                  </a:xfrm>
                </p:grpSpPr>
                <p:cxnSp>
                  <p:nvCxnSpPr>
                    <p:cNvPr id="229" name="直接连接符 22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4" name="组合 23"/>
                  <p:cNvGrpSpPr/>
                  <p:nvPr/>
                </p:nvGrpSpPr>
                <p:grpSpPr>
                  <a:xfrm>
                    <a:off x="2211778" y="3573016"/>
                    <a:ext cx="615988" cy="216024"/>
                    <a:chOff x="2211778" y="3573016"/>
                    <a:chExt cx="615988" cy="216024"/>
                  </a:xfrm>
                </p:grpSpPr>
                <p:cxnSp>
                  <p:nvCxnSpPr>
                    <p:cNvPr id="225" name="直接连接符 22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4" name="组合 77"/>
                <p:cNvGrpSpPr/>
                <p:nvPr/>
              </p:nvGrpSpPr>
              <p:grpSpPr>
                <a:xfrm>
                  <a:off x="4740442" y="2360591"/>
                  <a:ext cx="3872390" cy="158842"/>
                  <a:chOff x="2211778" y="3573016"/>
                  <a:chExt cx="3872390" cy="216024"/>
                </a:xfrm>
              </p:grpSpPr>
              <p:grpSp>
                <p:nvGrpSpPr>
                  <p:cNvPr id="201" name="组合 12"/>
                  <p:cNvGrpSpPr/>
                  <p:nvPr/>
                </p:nvGrpSpPr>
                <p:grpSpPr>
                  <a:xfrm>
                    <a:off x="3307940" y="3573016"/>
                    <a:ext cx="615988" cy="216024"/>
                    <a:chOff x="2211778" y="3573016"/>
                    <a:chExt cx="615988" cy="216024"/>
                  </a:xfrm>
                </p:grpSpPr>
                <p:cxnSp>
                  <p:nvCxnSpPr>
                    <p:cNvPr id="21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2211778"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grpSp>
              <p:grpSp>
                <p:nvGrpSpPr>
                  <p:cNvPr id="202" name="组合 13"/>
                  <p:cNvGrpSpPr/>
                  <p:nvPr/>
                </p:nvGrpSpPr>
                <p:grpSpPr>
                  <a:xfrm>
                    <a:off x="4388060" y="3573016"/>
                    <a:ext cx="615988" cy="216024"/>
                    <a:chOff x="2211778" y="3573016"/>
                    <a:chExt cx="615988" cy="216024"/>
                  </a:xfrm>
                </p:grpSpPr>
                <p:cxnSp>
                  <p:nvCxnSpPr>
                    <p:cNvPr id="213" name="直接连接符 21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接连接符 19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直接连接符 16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直接连接符 16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3" name="组合 18"/>
                  <p:cNvGrpSpPr/>
                  <p:nvPr/>
                </p:nvGrpSpPr>
                <p:grpSpPr>
                  <a:xfrm>
                    <a:off x="5468180" y="3573016"/>
                    <a:ext cx="615988" cy="216024"/>
                    <a:chOff x="2211778" y="3573016"/>
                    <a:chExt cx="615988" cy="216024"/>
                  </a:xfrm>
                </p:grpSpPr>
                <p:cxnSp>
                  <p:nvCxnSpPr>
                    <p:cNvPr id="209" name="直接连接符 15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4" name="组合 23"/>
                  <p:cNvGrpSpPr/>
                  <p:nvPr/>
                </p:nvGrpSpPr>
                <p:grpSpPr>
                  <a:xfrm>
                    <a:off x="2211778" y="3573016"/>
                    <a:ext cx="615988" cy="216024"/>
                    <a:chOff x="2211778" y="3573016"/>
                    <a:chExt cx="615988" cy="216024"/>
                  </a:xfrm>
                </p:grpSpPr>
                <p:cxnSp>
                  <p:nvCxnSpPr>
                    <p:cNvPr id="205" name="直接连接符 20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直接连接符 15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85" name="直接连接符 184"/>
                <p:cNvCxnSpPr/>
                <p:nvPr/>
              </p:nvCxnSpPr>
              <p:spPr>
                <a:xfrm>
                  <a:off x="4751294" y="2837118"/>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4956986" y="2866474"/>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5169693" y="2873422"/>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直接连接符 172"/>
                <p:cNvCxnSpPr/>
                <p:nvPr/>
              </p:nvCxnSpPr>
              <p:spPr>
                <a:xfrm>
                  <a:off x="5366005" y="2865824"/>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8625815" y="2858227"/>
                  <a:ext cx="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直接连接符 174"/>
                <p:cNvCxnSpPr/>
                <p:nvPr/>
              </p:nvCxnSpPr>
              <p:spPr>
                <a:xfrm flipH="1">
                  <a:off x="7546100" y="2869623"/>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接连接符 137"/>
                <p:cNvCxnSpPr/>
                <p:nvPr/>
              </p:nvCxnSpPr>
              <p:spPr>
                <a:xfrm flipH="1">
                  <a:off x="6461218" y="2873422"/>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直接连接符 139"/>
                <p:cNvCxnSpPr/>
                <p:nvPr/>
              </p:nvCxnSpPr>
              <p:spPr>
                <a:xfrm flipH="1">
                  <a:off x="5366005" y="2865824"/>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H="1">
                  <a:off x="4952717" y="2865824"/>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6047930" y="2865824"/>
                  <a:ext cx="0" cy="3304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6259740" y="2865824"/>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接连接符 180"/>
                <p:cNvCxnSpPr/>
                <p:nvPr/>
              </p:nvCxnSpPr>
              <p:spPr>
                <a:xfrm>
                  <a:off x="6456052" y="2865824"/>
                  <a:ext cx="1751309"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接连接符 181"/>
                <p:cNvCxnSpPr/>
                <p:nvPr/>
              </p:nvCxnSpPr>
              <p:spPr>
                <a:xfrm flipH="1">
                  <a:off x="5164527" y="2865824"/>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flipH="1">
                  <a:off x="6264906" y="2865824"/>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7344622" y="2865824"/>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7546100" y="2865824"/>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组合 234"/>
              <p:cNvGrpSpPr/>
              <p:nvPr/>
            </p:nvGrpSpPr>
            <p:grpSpPr>
              <a:xfrm>
                <a:off x="4589930" y="3632309"/>
                <a:ext cx="4176464" cy="1164843"/>
                <a:chOff x="4585447" y="3533407"/>
                <a:chExt cx="4176464" cy="1164843"/>
              </a:xfrm>
            </p:grpSpPr>
            <p:grpSp>
              <p:nvGrpSpPr>
                <p:cNvPr id="91" name="组合 30"/>
                <p:cNvGrpSpPr/>
                <p:nvPr/>
              </p:nvGrpSpPr>
              <p:grpSpPr>
                <a:xfrm>
                  <a:off x="4742910" y="4368770"/>
                  <a:ext cx="3872390" cy="52947"/>
                  <a:chOff x="2211778" y="3573016"/>
                  <a:chExt cx="3872390" cy="216024"/>
                </a:xfrm>
              </p:grpSpPr>
              <p:grpSp>
                <p:nvGrpSpPr>
                  <p:cNvPr id="155" name="组合 12"/>
                  <p:cNvGrpSpPr/>
                  <p:nvPr/>
                </p:nvGrpSpPr>
                <p:grpSpPr>
                  <a:xfrm>
                    <a:off x="3307940" y="3573016"/>
                    <a:ext cx="615988" cy="216024"/>
                    <a:chOff x="2211778" y="3573016"/>
                    <a:chExt cx="615988" cy="216024"/>
                  </a:xfrm>
                </p:grpSpPr>
                <p:cxnSp>
                  <p:nvCxnSpPr>
                    <p:cNvPr id="171"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72"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49"/>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组合 13"/>
                  <p:cNvGrpSpPr/>
                  <p:nvPr/>
                </p:nvGrpSpPr>
                <p:grpSpPr>
                  <a:xfrm>
                    <a:off x="4388060" y="3573016"/>
                    <a:ext cx="615988" cy="216024"/>
                    <a:chOff x="2211778" y="3573016"/>
                    <a:chExt cx="615988" cy="216024"/>
                  </a:xfrm>
                </p:grpSpPr>
                <p:cxnSp>
                  <p:nvCxnSpPr>
                    <p:cNvPr id="167" name="直接连接符 16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15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接连接符 15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7" name="组合 18"/>
                  <p:cNvGrpSpPr/>
                  <p:nvPr/>
                </p:nvGrpSpPr>
                <p:grpSpPr>
                  <a:xfrm>
                    <a:off x="5468180" y="3573016"/>
                    <a:ext cx="615988" cy="216024"/>
                    <a:chOff x="2211778" y="3573016"/>
                    <a:chExt cx="615988" cy="216024"/>
                  </a:xfrm>
                </p:grpSpPr>
                <p:cxnSp>
                  <p:nvCxnSpPr>
                    <p:cNvPr id="163" name="直接连接符 162"/>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8" name="组合 23"/>
                  <p:cNvGrpSpPr/>
                  <p:nvPr/>
                </p:nvGrpSpPr>
                <p:grpSpPr>
                  <a:xfrm>
                    <a:off x="2211778" y="3573016"/>
                    <a:ext cx="615988" cy="216024"/>
                    <a:chOff x="2211778" y="3573016"/>
                    <a:chExt cx="615988" cy="216024"/>
                  </a:xfrm>
                </p:grpSpPr>
                <p:cxnSp>
                  <p:nvCxnSpPr>
                    <p:cNvPr id="159" name="直接连接符 15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2" name="矩形 91"/>
                <p:cNvSpPr/>
                <p:nvPr/>
              </p:nvSpPr>
              <p:spPr>
                <a:xfrm>
                  <a:off x="566556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3</a:t>
                  </a:r>
                  <a:r>
                    <a:rPr lang="en-US" altLang="zh-CN" sz="1600" baseline="-25000" smtClean="0">
                      <a:solidFill>
                        <a:schemeClr val="tx1"/>
                      </a:solidFill>
                    </a:rPr>
                    <a:t>2</a:t>
                  </a:r>
                  <a:endParaRPr lang="zh-CN" altLang="en-US" sz="1600" baseline="-25000" smtClean="0">
                    <a:solidFill>
                      <a:schemeClr val="tx1"/>
                    </a:solidFill>
                  </a:endParaRPr>
                </a:p>
              </p:txBody>
            </p:sp>
            <p:sp>
              <p:nvSpPr>
                <p:cNvPr id="93" name="矩形 92"/>
                <p:cNvSpPr/>
                <p:nvPr/>
              </p:nvSpPr>
              <p:spPr>
                <a:xfrm>
                  <a:off x="674568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782580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3</a:t>
                  </a:r>
                  <a:r>
                    <a:rPr lang="en-US" altLang="zh-CN" sz="1600" baseline="-25000" smtClean="0">
                      <a:solidFill>
                        <a:schemeClr val="tx1"/>
                      </a:solidFill>
                    </a:rPr>
                    <a:t>4</a:t>
                  </a:r>
                  <a:endParaRPr lang="zh-CN" altLang="en-US" sz="1600" baseline="-25000" smtClean="0">
                    <a:solidFill>
                      <a:schemeClr val="tx1"/>
                    </a:solidFill>
                  </a:endParaRPr>
                </a:p>
              </p:txBody>
            </p:sp>
            <p:sp>
              <p:nvSpPr>
                <p:cNvPr id="95" name="矩形 94"/>
                <p:cNvSpPr/>
                <p:nvPr/>
              </p:nvSpPr>
              <p:spPr>
                <a:xfrm>
                  <a:off x="458544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96" name="矩形 95"/>
                <p:cNvSpPr/>
                <p:nvPr/>
              </p:nvSpPr>
              <p:spPr>
                <a:xfrm>
                  <a:off x="4585447" y="4433513"/>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4</a:t>
                  </a:r>
                  <a:r>
                    <a:rPr lang="zh-CN" altLang="en-US" smtClean="0">
                      <a:solidFill>
                        <a:schemeClr val="tx1"/>
                      </a:solidFill>
                    </a:rPr>
                    <a:t>异或</a:t>
                  </a:r>
                </a:p>
              </p:txBody>
            </p:sp>
            <p:grpSp>
              <p:nvGrpSpPr>
                <p:cNvPr id="97" name="组合 56"/>
                <p:cNvGrpSpPr/>
                <p:nvPr/>
              </p:nvGrpSpPr>
              <p:grpSpPr>
                <a:xfrm>
                  <a:off x="4742910" y="3986342"/>
                  <a:ext cx="3872390" cy="52947"/>
                  <a:chOff x="2211778" y="3573016"/>
                  <a:chExt cx="3872390" cy="216024"/>
                </a:xfrm>
              </p:grpSpPr>
              <p:grpSp>
                <p:nvGrpSpPr>
                  <p:cNvPr id="135" name="组合 12"/>
                  <p:cNvGrpSpPr/>
                  <p:nvPr/>
                </p:nvGrpSpPr>
                <p:grpSpPr>
                  <a:xfrm>
                    <a:off x="3307940" y="3573016"/>
                    <a:ext cx="615988" cy="216024"/>
                    <a:chOff x="2211778" y="3573016"/>
                    <a:chExt cx="615988" cy="216024"/>
                  </a:xfrm>
                </p:grpSpPr>
                <p:cxnSp>
                  <p:nvCxnSpPr>
                    <p:cNvPr id="151" name="直接连接符 4"/>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 name="组合 13"/>
                  <p:cNvGrpSpPr/>
                  <p:nvPr/>
                </p:nvGrpSpPr>
                <p:grpSpPr>
                  <a:xfrm>
                    <a:off x="4388060" y="3573016"/>
                    <a:ext cx="615988" cy="216024"/>
                    <a:chOff x="2211778" y="3573016"/>
                    <a:chExt cx="615988" cy="216024"/>
                  </a:xfrm>
                </p:grpSpPr>
                <p:cxnSp>
                  <p:nvCxnSpPr>
                    <p:cNvPr id="147" name="直接连接符 14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连接符 13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3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3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7" name="组合 18"/>
                  <p:cNvGrpSpPr/>
                  <p:nvPr/>
                </p:nvGrpSpPr>
                <p:grpSpPr>
                  <a:xfrm>
                    <a:off x="5468180" y="3573016"/>
                    <a:ext cx="615988" cy="216024"/>
                    <a:chOff x="2211778" y="3573016"/>
                    <a:chExt cx="615988" cy="216024"/>
                  </a:xfrm>
                </p:grpSpPr>
                <p:cxnSp>
                  <p:nvCxnSpPr>
                    <p:cNvPr id="143" name="直接连接符 142"/>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8" name="组合 23"/>
                  <p:cNvGrpSpPr/>
                  <p:nvPr/>
                </p:nvGrpSpPr>
                <p:grpSpPr>
                  <a:xfrm>
                    <a:off x="2211778" y="3573016"/>
                    <a:ext cx="615988" cy="216024"/>
                    <a:chOff x="2211778" y="3573016"/>
                    <a:chExt cx="615988" cy="216024"/>
                  </a:xfrm>
                </p:grpSpPr>
                <p:cxnSp>
                  <p:nvCxnSpPr>
                    <p:cNvPr id="139" name="直接连接符 13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8" name="组合 77"/>
                <p:cNvGrpSpPr/>
                <p:nvPr/>
              </p:nvGrpSpPr>
              <p:grpSpPr>
                <a:xfrm>
                  <a:off x="4745505" y="3533407"/>
                  <a:ext cx="3872390" cy="158842"/>
                  <a:chOff x="2211778" y="3573016"/>
                  <a:chExt cx="3872390" cy="216024"/>
                </a:xfrm>
              </p:grpSpPr>
              <p:grpSp>
                <p:nvGrpSpPr>
                  <p:cNvPr id="115" name="组合 12"/>
                  <p:cNvGrpSpPr/>
                  <p:nvPr/>
                </p:nvGrpSpPr>
                <p:grpSpPr>
                  <a:xfrm>
                    <a:off x="3307940" y="3573016"/>
                    <a:ext cx="615988" cy="216024"/>
                    <a:chOff x="2211778" y="3573016"/>
                    <a:chExt cx="615988" cy="216024"/>
                  </a:xfrm>
                </p:grpSpPr>
                <p:cxnSp>
                  <p:nvCxnSpPr>
                    <p:cNvPr id="131"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6" name="组合 13"/>
                  <p:cNvGrpSpPr/>
                  <p:nvPr/>
                </p:nvGrpSpPr>
                <p:grpSpPr>
                  <a:xfrm>
                    <a:off x="4388060" y="3573016"/>
                    <a:ext cx="615988" cy="216024"/>
                    <a:chOff x="2211778" y="3573016"/>
                    <a:chExt cx="615988" cy="216024"/>
                  </a:xfrm>
                </p:grpSpPr>
                <p:cxnSp>
                  <p:nvCxnSpPr>
                    <p:cNvPr id="127" name="直接连接符 12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1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1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1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7" name="组合 18"/>
                  <p:cNvGrpSpPr/>
                  <p:nvPr/>
                </p:nvGrpSpPr>
                <p:grpSpPr>
                  <a:xfrm>
                    <a:off x="5468180" y="3573016"/>
                    <a:ext cx="615988" cy="216024"/>
                    <a:chOff x="2211778" y="3573016"/>
                    <a:chExt cx="615988" cy="216024"/>
                  </a:xfrm>
                </p:grpSpPr>
                <p:cxnSp>
                  <p:nvCxnSpPr>
                    <p:cNvPr id="123" name="直接连接符 122"/>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8" name="组合 23"/>
                  <p:cNvGrpSpPr/>
                  <p:nvPr/>
                </p:nvGrpSpPr>
                <p:grpSpPr>
                  <a:xfrm>
                    <a:off x="2211778" y="3573016"/>
                    <a:ext cx="615988" cy="216024"/>
                    <a:chOff x="2211778" y="3573016"/>
                    <a:chExt cx="615988" cy="216024"/>
                  </a:xfrm>
                </p:grpSpPr>
                <p:cxnSp>
                  <p:nvCxnSpPr>
                    <p:cNvPr id="119" name="直接连接符 11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99" name="直接连接符 98"/>
                <p:cNvCxnSpPr/>
                <p:nvPr/>
              </p:nvCxnSpPr>
              <p:spPr>
                <a:xfrm>
                  <a:off x="4742910" y="4009934"/>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4948602" y="4039290"/>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5161309" y="4046238"/>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5357621" y="4038640"/>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8617431" y="4031043"/>
                  <a:ext cx="1" cy="3342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直接连接符 88"/>
                <p:cNvCxnSpPr/>
                <p:nvPr/>
              </p:nvCxnSpPr>
              <p:spPr>
                <a:xfrm flipH="1">
                  <a:off x="7537716" y="4042439"/>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H="1">
                  <a:off x="6452834" y="4046238"/>
                  <a:ext cx="1740976" cy="322883"/>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H="1">
                  <a:off x="5357621" y="4038640"/>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4944333" y="4038640"/>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6039546" y="4038640"/>
                  <a:ext cx="0" cy="3304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6251356" y="4038640"/>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94"/>
                <p:cNvCxnSpPr/>
                <p:nvPr/>
              </p:nvCxnSpPr>
              <p:spPr>
                <a:xfrm>
                  <a:off x="6447668" y="4038640"/>
                  <a:ext cx="1751309" cy="334279"/>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11" name="直接连接符 95"/>
                <p:cNvCxnSpPr/>
                <p:nvPr/>
              </p:nvCxnSpPr>
              <p:spPr>
                <a:xfrm flipH="1">
                  <a:off x="5156143" y="4038640"/>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a:off x="6256522" y="4038640"/>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7336238" y="4038640"/>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7537716" y="4038640"/>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566556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74568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782580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58544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27" name="矩形 26"/>
              <p:cNvSpPr/>
              <p:nvPr/>
            </p:nvSpPr>
            <p:spPr>
              <a:xfrm>
                <a:off x="4585447" y="5413352"/>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5</a:t>
                </a:r>
                <a:r>
                  <a:rPr lang="zh-CN" altLang="en-US" smtClean="0">
                    <a:solidFill>
                      <a:schemeClr val="tx1"/>
                    </a:solidFill>
                  </a:rPr>
                  <a:t>异或</a:t>
                </a:r>
              </a:p>
            </p:txBody>
          </p:sp>
          <p:grpSp>
            <p:nvGrpSpPr>
              <p:cNvPr id="28" name="组合 77"/>
              <p:cNvGrpSpPr/>
              <p:nvPr/>
            </p:nvGrpSpPr>
            <p:grpSpPr>
              <a:xfrm>
                <a:off x="4745505" y="5246041"/>
                <a:ext cx="3872390" cy="158842"/>
                <a:chOff x="2211778" y="3573016"/>
                <a:chExt cx="3872390" cy="216024"/>
              </a:xfrm>
            </p:grpSpPr>
            <p:grpSp>
              <p:nvGrpSpPr>
                <p:cNvPr id="71" name="组合 12"/>
                <p:cNvGrpSpPr/>
                <p:nvPr/>
              </p:nvGrpSpPr>
              <p:grpSpPr>
                <a:xfrm>
                  <a:off x="3307940" y="3573016"/>
                  <a:ext cx="615988" cy="216024"/>
                  <a:chOff x="2211778" y="3573016"/>
                  <a:chExt cx="615988" cy="216024"/>
                </a:xfrm>
              </p:grpSpPr>
              <p:cxnSp>
                <p:nvCxnSpPr>
                  <p:cNvPr id="8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组合 13"/>
                <p:cNvGrpSpPr/>
                <p:nvPr/>
              </p:nvGrpSpPr>
              <p:grpSpPr>
                <a:xfrm>
                  <a:off x="4388060" y="3573016"/>
                  <a:ext cx="615988" cy="216024"/>
                  <a:chOff x="2211778" y="3573016"/>
                  <a:chExt cx="615988" cy="216024"/>
                </a:xfrm>
              </p:grpSpPr>
              <p:cxnSp>
                <p:nvCxnSpPr>
                  <p:cNvPr id="83" name="直接连接符 8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6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6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7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组合 18"/>
                <p:cNvGrpSpPr/>
                <p:nvPr/>
              </p:nvGrpSpPr>
              <p:grpSpPr>
                <a:xfrm>
                  <a:off x="5468180" y="3573016"/>
                  <a:ext cx="615988" cy="216024"/>
                  <a:chOff x="2211778" y="3573016"/>
                  <a:chExt cx="615988" cy="216024"/>
                </a:xfrm>
              </p:grpSpPr>
              <p:cxnSp>
                <p:nvCxnSpPr>
                  <p:cNvPr id="79" name="直接连接符 7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4" name="组合 23"/>
                <p:cNvGrpSpPr/>
                <p:nvPr/>
              </p:nvGrpSpPr>
              <p:grpSpPr>
                <a:xfrm>
                  <a:off x="2211778" y="3573016"/>
                  <a:ext cx="615988" cy="216024"/>
                  <a:chOff x="2211778" y="3573016"/>
                  <a:chExt cx="615988" cy="216024"/>
                </a:xfrm>
              </p:grpSpPr>
              <p:cxnSp>
                <p:nvCxnSpPr>
                  <p:cNvPr id="75" name="直接连接符 7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9" name="组合 77"/>
              <p:cNvGrpSpPr/>
              <p:nvPr/>
            </p:nvGrpSpPr>
            <p:grpSpPr>
              <a:xfrm>
                <a:off x="4745505" y="5678089"/>
                <a:ext cx="3872390" cy="158842"/>
                <a:chOff x="2211778" y="3573016"/>
                <a:chExt cx="3872390" cy="216024"/>
              </a:xfrm>
            </p:grpSpPr>
            <p:grpSp>
              <p:nvGrpSpPr>
                <p:cNvPr id="51" name="组合 12"/>
                <p:cNvGrpSpPr/>
                <p:nvPr/>
              </p:nvGrpSpPr>
              <p:grpSpPr>
                <a:xfrm>
                  <a:off x="3307940" y="3573016"/>
                  <a:ext cx="615988" cy="216024"/>
                  <a:chOff x="2211778" y="3573016"/>
                  <a:chExt cx="615988" cy="216024"/>
                </a:xfrm>
              </p:grpSpPr>
              <p:cxnSp>
                <p:nvCxnSpPr>
                  <p:cNvPr id="6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组合 13"/>
                <p:cNvGrpSpPr/>
                <p:nvPr/>
              </p:nvGrpSpPr>
              <p:grpSpPr>
                <a:xfrm>
                  <a:off x="4388060" y="3573016"/>
                  <a:ext cx="615988" cy="216024"/>
                  <a:chOff x="2211778" y="3573016"/>
                  <a:chExt cx="615988" cy="216024"/>
                </a:xfrm>
              </p:grpSpPr>
              <p:cxnSp>
                <p:nvCxnSpPr>
                  <p:cNvPr id="63" name="直接连接符 6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组合 18"/>
                <p:cNvGrpSpPr/>
                <p:nvPr/>
              </p:nvGrpSpPr>
              <p:grpSpPr>
                <a:xfrm>
                  <a:off x="5468180" y="3573016"/>
                  <a:ext cx="615988" cy="216024"/>
                  <a:chOff x="2211778" y="3573016"/>
                  <a:chExt cx="615988" cy="216024"/>
                </a:xfrm>
              </p:grpSpPr>
              <p:cxnSp>
                <p:nvCxnSpPr>
                  <p:cNvPr id="59" name="直接连接符 5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组合 23"/>
                <p:cNvGrpSpPr/>
                <p:nvPr/>
              </p:nvGrpSpPr>
              <p:grpSpPr>
                <a:xfrm>
                  <a:off x="2211778" y="3573016"/>
                  <a:ext cx="615988" cy="216024"/>
                  <a:chOff x="2211778" y="3573016"/>
                  <a:chExt cx="615988" cy="216024"/>
                </a:xfrm>
              </p:grpSpPr>
              <p:cxnSp>
                <p:nvCxnSpPr>
                  <p:cNvPr id="55" name="直接连接符 5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0" name="组合 77"/>
              <p:cNvGrpSpPr/>
              <p:nvPr/>
            </p:nvGrpSpPr>
            <p:grpSpPr>
              <a:xfrm>
                <a:off x="4745505" y="4810666"/>
                <a:ext cx="3872390" cy="158842"/>
                <a:chOff x="2211778" y="3573016"/>
                <a:chExt cx="3872390" cy="216024"/>
              </a:xfrm>
            </p:grpSpPr>
            <p:grpSp>
              <p:nvGrpSpPr>
                <p:cNvPr id="31" name="组合 12"/>
                <p:cNvGrpSpPr/>
                <p:nvPr/>
              </p:nvGrpSpPr>
              <p:grpSpPr>
                <a:xfrm>
                  <a:off x="3307940" y="3573016"/>
                  <a:ext cx="615988" cy="216024"/>
                  <a:chOff x="2211778" y="3573016"/>
                  <a:chExt cx="615988" cy="216024"/>
                </a:xfrm>
              </p:grpSpPr>
              <p:cxnSp>
                <p:nvCxnSpPr>
                  <p:cNvPr id="47"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组合 13"/>
                <p:cNvGrpSpPr/>
                <p:nvPr/>
              </p:nvGrpSpPr>
              <p:grpSpPr>
                <a:xfrm>
                  <a:off x="4388060" y="3573016"/>
                  <a:ext cx="615988" cy="216024"/>
                  <a:chOff x="2211778" y="3573016"/>
                  <a:chExt cx="615988" cy="216024"/>
                </a:xfrm>
              </p:grpSpPr>
              <p:cxnSp>
                <p:nvCxnSpPr>
                  <p:cNvPr id="43" name="直接连接符 27"/>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2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2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3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组合 18"/>
                <p:cNvGrpSpPr/>
                <p:nvPr/>
              </p:nvGrpSpPr>
              <p:grpSpPr>
                <a:xfrm>
                  <a:off x="5468180" y="3573016"/>
                  <a:ext cx="615988" cy="216024"/>
                  <a:chOff x="2211778" y="3573016"/>
                  <a:chExt cx="615988" cy="216024"/>
                </a:xfrm>
              </p:grpSpPr>
              <p:cxnSp>
                <p:nvCxnSpPr>
                  <p:cNvPr id="39" name="直接连接符 38"/>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25"/>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2" name="直接连接符 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组合 23"/>
                <p:cNvGrpSpPr/>
                <p:nvPr/>
              </p:nvGrpSpPr>
              <p:grpSpPr>
                <a:xfrm>
                  <a:off x="2211778" y="3573016"/>
                  <a:ext cx="615988" cy="216024"/>
                  <a:chOff x="2211778" y="3573016"/>
                  <a:chExt cx="615988" cy="216024"/>
                </a:xfrm>
              </p:grpSpPr>
              <p:cxnSp>
                <p:nvCxnSpPr>
                  <p:cNvPr id="35" name="直接连接符 1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6" name="TextBox 5"/>
            <p:cNvSpPr txBox="1"/>
            <p:nvPr/>
          </p:nvSpPr>
          <p:spPr>
            <a:xfrm>
              <a:off x="6084168" y="1124744"/>
              <a:ext cx="792088" cy="369332"/>
            </a:xfrm>
            <a:prstGeom prst="rect">
              <a:avLst/>
            </a:prstGeom>
            <a:noFill/>
          </p:spPr>
          <p:txBody>
            <a:bodyPr wrap="square" rtlCol="0">
              <a:spAutoFit/>
            </a:bodyPr>
            <a:lstStyle/>
            <a:p>
              <a:r>
                <a:rPr lang="en-US" altLang="zh-CN" smtClean="0"/>
                <a:t>x</a:t>
              </a:r>
              <a:endParaRPr lang="zh-CN" altLang="en-US"/>
            </a:p>
          </p:txBody>
        </p:sp>
        <p:sp>
          <p:nvSpPr>
            <p:cNvPr id="7" name="TextBox 6"/>
            <p:cNvSpPr txBox="1"/>
            <p:nvPr/>
          </p:nvSpPr>
          <p:spPr>
            <a:xfrm>
              <a:off x="8316416" y="1340768"/>
              <a:ext cx="576064" cy="369332"/>
            </a:xfrm>
            <a:prstGeom prst="rect">
              <a:avLst/>
            </a:prstGeom>
            <a:noFill/>
          </p:spPr>
          <p:txBody>
            <a:bodyPr wrap="square" rtlCol="0">
              <a:spAutoFit/>
            </a:bodyPr>
            <a:lstStyle/>
            <a:p>
              <a:r>
                <a:rPr lang="en-US" altLang="zh-CN" smtClean="0"/>
                <a:t>w</a:t>
              </a:r>
              <a:r>
                <a:rPr lang="en-US" altLang="zh-CN" baseline="30000" smtClean="0"/>
                <a:t>0</a:t>
              </a:r>
              <a:endParaRPr lang="zh-CN" altLang="en-US" baseline="30000"/>
            </a:p>
          </p:txBody>
        </p:sp>
        <p:sp>
          <p:nvSpPr>
            <p:cNvPr id="8" name="TextBox 7"/>
            <p:cNvSpPr txBox="1"/>
            <p:nvPr/>
          </p:nvSpPr>
          <p:spPr>
            <a:xfrm>
              <a:off x="8316416" y="2555612"/>
              <a:ext cx="576064" cy="369332"/>
            </a:xfrm>
            <a:prstGeom prst="rect">
              <a:avLst/>
            </a:prstGeom>
            <a:noFill/>
          </p:spPr>
          <p:txBody>
            <a:bodyPr wrap="square" rtlCol="0">
              <a:spAutoFit/>
            </a:bodyPr>
            <a:lstStyle/>
            <a:p>
              <a:r>
                <a:rPr lang="en-US" altLang="zh-CN" smtClean="0"/>
                <a:t>w</a:t>
              </a:r>
              <a:r>
                <a:rPr lang="en-US" altLang="zh-CN" baseline="30000" smtClean="0"/>
                <a:t>1</a:t>
              </a:r>
              <a:endParaRPr lang="zh-CN" altLang="en-US" baseline="30000"/>
            </a:p>
          </p:txBody>
        </p:sp>
        <p:sp>
          <p:nvSpPr>
            <p:cNvPr id="9" name="TextBox 8"/>
            <p:cNvSpPr txBox="1"/>
            <p:nvPr/>
          </p:nvSpPr>
          <p:spPr>
            <a:xfrm>
              <a:off x="8316416" y="1835532"/>
              <a:ext cx="576064" cy="369332"/>
            </a:xfrm>
            <a:prstGeom prst="rect">
              <a:avLst/>
            </a:prstGeom>
            <a:noFill/>
          </p:spPr>
          <p:txBody>
            <a:bodyPr wrap="square" rtlCol="0">
              <a:spAutoFit/>
            </a:bodyPr>
            <a:lstStyle/>
            <a:p>
              <a:r>
                <a:rPr lang="en-US" altLang="zh-CN" smtClean="0"/>
                <a:t>u</a:t>
              </a:r>
              <a:r>
                <a:rPr lang="en-US" altLang="zh-CN" baseline="30000" smtClean="0"/>
                <a:t>1</a:t>
              </a:r>
              <a:endParaRPr lang="zh-CN" altLang="en-US" baseline="30000"/>
            </a:p>
          </p:txBody>
        </p:sp>
        <p:sp>
          <p:nvSpPr>
            <p:cNvPr id="10" name="TextBox 9"/>
            <p:cNvSpPr txBox="1"/>
            <p:nvPr/>
          </p:nvSpPr>
          <p:spPr>
            <a:xfrm>
              <a:off x="8316416" y="2195572"/>
              <a:ext cx="576064" cy="369332"/>
            </a:xfrm>
            <a:prstGeom prst="rect">
              <a:avLst/>
            </a:prstGeom>
            <a:noFill/>
          </p:spPr>
          <p:txBody>
            <a:bodyPr wrap="square" rtlCol="0">
              <a:spAutoFit/>
            </a:bodyPr>
            <a:lstStyle/>
            <a:p>
              <a:r>
                <a:rPr lang="en-US" altLang="zh-CN" smtClean="0"/>
                <a:t>v</a:t>
              </a:r>
              <a:r>
                <a:rPr lang="en-US" altLang="zh-CN" baseline="30000" smtClean="0"/>
                <a:t>1</a:t>
              </a:r>
              <a:endParaRPr lang="zh-CN" altLang="en-US" baseline="30000"/>
            </a:p>
          </p:txBody>
        </p:sp>
        <p:sp>
          <p:nvSpPr>
            <p:cNvPr id="11" name="TextBox 10"/>
            <p:cNvSpPr txBox="1"/>
            <p:nvPr/>
          </p:nvSpPr>
          <p:spPr>
            <a:xfrm>
              <a:off x="8316416" y="4859868"/>
              <a:ext cx="576064" cy="369332"/>
            </a:xfrm>
            <a:prstGeom prst="rect">
              <a:avLst/>
            </a:prstGeom>
            <a:noFill/>
          </p:spPr>
          <p:txBody>
            <a:bodyPr wrap="square" rtlCol="0">
              <a:spAutoFit/>
            </a:bodyPr>
            <a:lstStyle/>
            <a:p>
              <a:r>
                <a:rPr lang="en-US" altLang="zh-CN" smtClean="0"/>
                <a:t>w</a:t>
              </a:r>
              <a:r>
                <a:rPr lang="en-US" altLang="zh-CN" baseline="30000" smtClean="0"/>
                <a:t>3</a:t>
              </a:r>
              <a:endParaRPr lang="zh-CN" altLang="en-US" baseline="30000"/>
            </a:p>
          </p:txBody>
        </p:sp>
        <p:sp>
          <p:nvSpPr>
            <p:cNvPr id="12" name="TextBox 11"/>
            <p:cNvSpPr txBox="1"/>
            <p:nvPr/>
          </p:nvSpPr>
          <p:spPr>
            <a:xfrm>
              <a:off x="8316416" y="4139788"/>
              <a:ext cx="576064" cy="369332"/>
            </a:xfrm>
            <a:prstGeom prst="rect">
              <a:avLst/>
            </a:prstGeom>
            <a:noFill/>
          </p:spPr>
          <p:txBody>
            <a:bodyPr wrap="square" rtlCol="0">
              <a:spAutoFit/>
            </a:bodyPr>
            <a:lstStyle/>
            <a:p>
              <a:r>
                <a:rPr lang="en-US" altLang="zh-CN" smtClean="0"/>
                <a:t>u</a:t>
              </a:r>
              <a:r>
                <a:rPr lang="en-US" altLang="zh-CN" baseline="30000" smtClean="0"/>
                <a:t>3</a:t>
              </a:r>
              <a:endParaRPr lang="zh-CN" altLang="en-US" baseline="30000"/>
            </a:p>
          </p:txBody>
        </p:sp>
        <p:sp>
          <p:nvSpPr>
            <p:cNvPr id="13" name="TextBox 12"/>
            <p:cNvSpPr txBox="1"/>
            <p:nvPr/>
          </p:nvSpPr>
          <p:spPr>
            <a:xfrm>
              <a:off x="8316416" y="4499828"/>
              <a:ext cx="576064" cy="369332"/>
            </a:xfrm>
            <a:prstGeom prst="rect">
              <a:avLst/>
            </a:prstGeom>
            <a:noFill/>
          </p:spPr>
          <p:txBody>
            <a:bodyPr wrap="square" rtlCol="0">
              <a:spAutoFit/>
            </a:bodyPr>
            <a:lstStyle/>
            <a:p>
              <a:r>
                <a:rPr lang="en-US" altLang="zh-CN" smtClean="0"/>
                <a:t>v</a:t>
              </a:r>
              <a:r>
                <a:rPr lang="en-US" altLang="zh-CN" baseline="30000" smtClean="0"/>
                <a:t>3</a:t>
              </a:r>
              <a:endParaRPr lang="zh-CN" altLang="en-US" baseline="30000"/>
            </a:p>
          </p:txBody>
        </p:sp>
        <p:sp>
          <p:nvSpPr>
            <p:cNvPr id="14" name="TextBox 13"/>
            <p:cNvSpPr txBox="1"/>
            <p:nvPr/>
          </p:nvSpPr>
          <p:spPr>
            <a:xfrm>
              <a:off x="6084168" y="6381328"/>
              <a:ext cx="576064" cy="369332"/>
            </a:xfrm>
            <a:prstGeom prst="rect">
              <a:avLst/>
            </a:prstGeom>
            <a:noFill/>
          </p:spPr>
          <p:txBody>
            <a:bodyPr wrap="square" rtlCol="0">
              <a:spAutoFit/>
            </a:bodyPr>
            <a:lstStyle/>
            <a:p>
              <a:r>
                <a:rPr lang="en-US" altLang="zh-CN" smtClean="0"/>
                <a:t>y</a:t>
              </a:r>
              <a:endParaRPr lang="zh-CN" altLang="en-US" baseline="30000"/>
            </a:p>
          </p:txBody>
        </p:sp>
        <p:sp>
          <p:nvSpPr>
            <p:cNvPr id="15" name="TextBox 14"/>
            <p:cNvSpPr txBox="1"/>
            <p:nvPr/>
          </p:nvSpPr>
          <p:spPr>
            <a:xfrm>
              <a:off x="8316416" y="5301208"/>
              <a:ext cx="576064" cy="369332"/>
            </a:xfrm>
            <a:prstGeom prst="rect">
              <a:avLst/>
            </a:prstGeom>
            <a:noFill/>
          </p:spPr>
          <p:txBody>
            <a:bodyPr wrap="square" rtlCol="0">
              <a:spAutoFit/>
            </a:bodyPr>
            <a:lstStyle/>
            <a:p>
              <a:r>
                <a:rPr lang="en-US" altLang="zh-CN" smtClean="0"/>
                <a:t>u</a:t>
              </a:r>
              <a:r>
                <a:rPr lang="en-US" altLang="zh-CN" baseline="30000" smtClean="0"/>
                <a:t>4</a:t>
              </a:r>
              <a:endParaRPr lang="zh-CN" altLang="en-US" baseline="30000"/>
            </a:p>
          </p:txBody>
        </p:sp>
        <p:sp>
          <p:nvSpPr>
            <p:cNvPr id="16" name="TextBox 15"/>
            <p:cNvSpPr txBox="1"/>
            <p:nvPr/>
          </p:nvSpPr>
          <p:spPr>
            <a:xfrm>
              <a:off x="8316416" y="5764788"/>
              <a:ext cx="576064" cy="369332"/>
            </a:xfrm>
            <a:prstGeom prst="rect">
              <a:avLst/>
            </a:prstGeom>
            <a:noFill/>
          </p:spPr>
          <p:txBody>
            <a:bodyPr wrap="square" rtlCol="0">
              <a:spAutoFit/>
            </a:bodyPr>
            <a:lstStyle/>
            <a:p>
              <a:r>
                <a:rPr lang="en-US" altLang="zh-CN" smtClean="0"/>
                <a:t>v</a:t>
              </a:r>
              <a:r>
                <a:rPr lang="en-US" altLang="zh-CN" baseline="30000" smtClean="0"/>
                <a:t>4</a:t>
              </a:r>
              <a:endParaRPr lang="zh-CN" altLang="en-US" baseline="30000"/>
            </a:p>
          </p:txBody>
        </p:sp>
        <p:sp>
          <p:nvSpPr>
            <p:cNvPr id="17" name="TextBox 16"/>
            <p:cNvSpPr txBox="1"/>
            <p:nvPr/>
          </p:nvSpPr>
          <p:spPr>
            <a:xfrm>
              <a:off x="8316416" y="3717032"/>
              <a:ext cx="576064" cy="369332"/>
            </a:xfrm>
            <a:prstGeom prst="rect">
              <a:avLst/>
            </a:prstGeom>
            <a:noFill/>
          </p:spPr>
          <p:txBody>
            <a:bodyPr wrap="square" rtlCol="0">
              <a:spAutoFit/>
            </a:bodyPr>
            <a:lstStyle/>
            <a:p>
              <a:r>
                <a:rPr lang="en-US" altLang="zh-CN" smtClean="0"/>
                <a:t>w</a:t>
              </a:r>
              <a:r>
                <a:rPr lang="en-US" altLang="zh-CN" baseline="30000" smtClean="0"/>
                <a:t>2</a:t>
              </a:r>
              <a:endParaRPr lang="zh-CN" altLang="en-US" baseline="30000"/>
            </a:p>
          </p:txBody>
        </p:sp>
        <p:sp>
          <p:nvSpPr>
            <p:cNvPr id="18" name="TextBox 17"/>
            <p:cNvSpPr txBox="1"/>
            <p:nvPr/>
          </p:nvSpPr>
          <p:spPr>
            <a:xfrm>
              <a:off x="8316416" y="2996952"/>
              <a:ext cx="576064" cy="369332"/>
            </a:xfrm>
            <a:prstGeom prst="rect">
              <a:avLst/>
            </a:prstGeom>
            <a:noFill/>
          </p:spPr>
          <p:txBody>
            <a:bodyPr wrap="square" rtlCol="0">
              <a:spAutoFit/>
            </a:bodyPr>
            <a:lstStyle/>
            <a:p>
              <a:r>
                <a:rPr lang="en-US" altLang="zh-CN" smtClean="0"/>
                <a:t>u</a:t>
              </a:r>
              <a:r>
                <a:rPr lang="en-US" altLang="zh-CN" baseline="30000" smtClean="0"/>
                <a:t>2</a:t>
              </a:r>
              <a:endParaRPr lang="zh-CN" altLang="en-US" baseline="30000"/>
            </a:p>
          </p:txBody>
        </p:sp>
        <p:sp>
          <p:nvSpPr>
            <p:cNvPr id="19" name="TextBox 18"/>
            <p:cNvSpPr txBox="1"/>
            <p:nvPr/>
          </p:nvSpPr>
          <p:spPr>
            <a:xfrm>
              <a:off x="8316416" y="3356992"/>
              <a:ext cx="576064" cy="369332"/>
            </a:xfrm>
            <a:prstGeom prst="rect">
              <a:avLst/>
            </a:prstGeom>
            <a:noFill/>
          </p:spPr>
          <p:txBody>
            <a:bodyPr wrap="square" rtlCol="0">
              <a:spAutoFit/>
            </a:bodyPr>
            <a:lstStyle/>
            <a:p>
              <a:r>
                <a:rPr lang="en-US" altLang="zh-CN" smtClean="0"/>
                <a:t>v</a:t>
              </a:r>
              <a:r>
                <a:rPr lang="en-US" altLang="zh-CN" baseline="30000" smtClean="0"/>
                <a:t>2</a:t>
              </a:r>
              <a:endParaRPr lang="zh-CN" altLang="en-US" baseline="30000"/>
            </a:p>
          </p:txBody>
        </p:sp>
      </p:grpSp>
      <p:sp>
        <p:nvSpPr>
          <p:cNvPr id="365" name="TextBox 364"/>
          <p:cNvSpPr txBox="1"/>
          <p:nvPr/>
        </p:nvSpPr>
        <p:spPr>
          <a:xfrm>
            <a:off x="395536" y="1628800"/>
            <a:ext cx="2664296" cy="2554545"/>
          </a:xfrm>
          <a:prstGeom prst="rect">
            <a:avLst/>
          </a:prstGeom>
          <a:noFill/>
        </p:spPr>
        <p:txBody>
          <a:bodyPr wrap="square" rtlCol="0">
            <a:spAutoFit/>
          </a:bodyPr>
          <a:lstStyle/>
          <a:p>
            <a:r>
              <a:rPr lang="zh-CN" altLang="en-US" sz="2000" smtClean="0"/>
              <a:t>在</a:t>
            </a:r>
            <a:r>
              <a:rPr lang="en-US" altLang="zh-CN" sz="2000" smtClean="0"/>
              <a:t>S</a:t>
            </a:r>
            <a:r>
              <a:rPr lang="en-US" altLang="zh-CN" sz="2000" baseline="30000" smtClean="0"/>
              <a:t>1</a:t>
            </a:r>
            <a:r>
              <a:rPr lang="en-US" altLang="zh-CN" sz="2000" baseline="-25000" smtClean="0"/>
              <a:t>2</a:t>
            </a:r>
            <a:r>
              <a:rPr lang="zh-CN" altLang="en-US" sz="2000" smtClean="0"/>
              <a:t>中，输入位选择</a:t>
            </a:r>
            <a:r>
              <a:rPr lang="en-US" altLang="zh-CN" sz="2000" smtClean="0"/>
              <a:t>1011</a:t>
            </a:r>
            <a:r>
              <a:rPr lang="zh-CN" altLang="en-US" sz="2000" smtClean="0"/>
              <a:t>，对应</a:t>
            </a:r>
            <a:r>
              <a:rPr lang="en-US" altLang="zh-CN" sz="2000" smtClean="0"/>
              <a:t>a</a:t>
            </a:r>
            <a:r>
              <a:rPr lang="zh-CN" altLang="en-US" sz="2000" smtClean="0"/>
              <a:t>值为</a:t>
            </a:r>
            <a:r>
              <a:rPr lang="en-US" altLang="zh-CN" sz="2000" smtClean="0"/>
              <a:t>B</a:t>
            </a:r>
            <a:r>
              <a:rPr lang="zh-CN" altLang="en-US" sz="2000" smtClean="0"/>
              <a:t>；输出位选择</a:t>
            </a:r>
            <a:r>
              <a:rPr lang="en-US" altLang="zh-CN" sz="2000" smtClean="0"/>
              <a:t>0100</a:t>
            </a:r>
            <a:r>
              <a:rPr lang="zh-CN" altLang="en-US" sz="2000" smtClean="0"/>
              <a:t>，对应</a:t>
            </a:r>
            <a:r>
              <a:rPr lang="en-US" altLang="zh-CN" sz="2000" smtClean="0"/>
              <a:t>b</a:t>
            </a:r>
            <a:r>
              <a:rPr lang="zh-CN" altLang="en-US" sz="2000" smtClean="0"/>
              <a:t>值为</a:t>
            </a:r>
            <a:r>
              <a:rPr lang="en-US" altLang="zh-CN" sz="2000" smtClean="0"/>
              <a:t>4</a:t>
            </a:r>
            <a:r>
              <a:rPr lang="zh-CN" altLang="en-US" sz="2000" smtClean="0"/>
              <a:t>，查表可知</a:t>
            </a:r>
            <a:r>
              <a:rPr lang="en-US" altLang="zh-CN" sz="2000" smtClean="0"/>
              <a:t>N</a:t>
            </a:r>
            <a:r>
              <a:rPr lang="en-US" altLang="zh-CN" sz="2000" baseline="-25000" smtClean="0"/>
              <a:t>L</a:t>
            </a:r>
            <a:r>
              <a:rPr lang="en-US" altLang="zh-CN" sz="2000" smtClean="0"/>
              <a:t>(B,4)=12</a:t>
            </a:r>
            <a:r>
              <a:rPr lang="zh-CN" altLang="en-US" sz="2000" smtClean="0"/>
              <a:t>，偏差为</a:t>
            </a:r>
            <a:r>
              <a:rPr lang="en-US" altLang="zh-CN" sz="2000" smtClean="0"/>
              <a:t>1/4</a:t>
            </a:r>
            <a:r>
              <a:rPr lang="zh-CN" altLang="en-US" sz="2000" smtClean="0"/>
              <a:t>，即随机变量</a:t>
            </a:r>
            <a:r>
              <a:rPr lang="en-US" altLang="zh-CN" sz="2000" smtClean="0"/>
              <a:t>T</a:t>
            </a:r>
            <a:r>
              <a:rPr lang="en-US" altLang="zh-CN" sz="2000" baseline="-25000" smtClean="0"/>
              <a:t>1</a:t>
            </a:r>
            <a:r>
              <a:rPr lang="en-US" altLang="zh-CN" sz="2000" smtClean="0"/>
              <a:t>=u</a:t>
            </a:r>
            <a:r>
              <a:rPr lang="en-US" altLang="zh-CN" sz="2000" baseline="30000" smtClean="0"/>
              <a:t>1</a:t>
            </a:r>
            <a:r>
              <a:rPr lang="en-US" altLang="zh-CN" sz="2000" baseline="-25000" smtClean="0"/>
              <a:t>5</a:t>
            </a:r>
            <a:r>
              <a:rPr lang="en-US" altLang="zh-CN" sz="2000" smtClean="0">
                <a:latin typeface="Cambria"/>
              </a:rPr>
              <a:t>⊕u</a:t>
            </a:r>
            <a:r>
              <a:rPr lang="en-US" altLang="zh-CN" sz="2000" baseline="30000" smtClean="0">
                <a:latin typeface="Cambria"/>
              </a:rPr>
              <a:t>1</a:t>
            </a:r>
            <a:r>
              <a:rPr lang="en-US" altLang="zh-CN" sz="2000" baseline="-25000" smtClean="0">
                <a:latin typeface="Cambria"/>
              </a:rPr>
              <a:t>7</a:t>
            </a:r>
            <a:r>
              <a:rPr lang="en-US" altLang="zh-CN" sz="2000" smtClean="0">
                <a:latin typeface="Cambria"/>
              </a:rPr>
              <a:t>⊕u</a:t>
            </a:r>
            <a:r>
              <a:rPr lang="en-US" altLang="zh-CN" sz="2000" baseline="30000" smtClean="0">
                <a:latin typeface="Cambria"/>
              </a:rPr>
              <a:t>1</a:t>
            </a:r>
            <a:r>
              <a:rPr lang="en-US" altLang="zh-CN" sz="2000" baseline="-25000" smtClean="0">
                <a:latin typeface="Cambria"/>
              </a:rPr>
              <a:t>8</a:t>
            </a:r>
            <a:r>
              <a:rPr lang="en-US" altLang="zh-CN" sz="2000" smtClean="0">
                <a:latin typeface="Cambria"/>
              </a:rPr>
              <a:t>⊕v</a:t>
            </a:r>
            <a:r>
              <a:rPr lang="en-US" altLang="zh-CN" sz="2000" baseline="30000" smtClean="0">
                <a:latin typeface="Cambria"/>
              </a:rPr>
              <a:t>1</a:t>
            </a:r>
            <a:r>
              <a:rPr lang="en-US" altLang="zh-CN" sz="2000" baseline="-25000" smtClean="0">
                <a:latin typeface="Cambria"/>
              </a:rPr>
              <a:t>6</a:t>
            </a:r>
            <a:r>
              <a:rPr lang="zh-CN" altLang="en-US" sz="2000" smtClean="0">
                <a:latin typeface="Cambria"/>
              </a:rPr>
              <a:t>具有偏差</a:t>
            </a:r>
            <a:r>
              <a:rPr lang="en-US" altLang="zh-CN" sz="2000" smtClean="0">
                <a:latin typeface="Cambria"/>
              </a:rPr>
              <a:t>1/4</a:t>
            </a:r>
            <a:endParaRPr lang="zh-CN" altLang="en-US" sz="2000"/>
          </a:p>
        </p:txBody>
      </p:sp>
      <p:sp>
        <p:nvSpPr>
          <p:cNvPr id="366" name="矩形 365"/>
          <p:cNvSpPr/>
          <p:nvPr/>
        </p:nvSpPr>
        <p:spPr>
          <a:xfrm>
            <a:off x="4427984" y="2060848"/>
            <a:ext cx="1080120" cy="432048"/>
          </a:xfrm>
          <a:prstGeom prst="rect">
            <a:avLst/>
          </a:prstGeom>
          <a:solidFill>
            <a:srgbClr val="FF0000">
              <a:alpha val="20000"/>
            </a:srgbClr>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 grpId="0"/>
      <p:bldP spid="36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SPN</a:t>
            </a:r>
            <a:r>
              <a:rPr lang="zh-CN" altLang="en-US" smtClean="0"/>
              <a:t>的线性密码分析</a:t>
            </a:r>
            <a:endParaRPr lang="zh-CN" altLang="en-US"/>
          </a:p>
        </p:txBody>
      </p:sp>
      <p:grpSp>
        <p:nvGrpSpPr>
          <p:cNvPr id="3" name="组合 3"/>
          <p:cNvGrpSpPr/>
          <p:nvPr/>
        </p:nvGrpSpPr>
        <p:grpSpPr>
          <a:xfrm>
            <a:off x="3419872" y="1187460"/>
            <a:ext cx="4752528" cy="5625916"/>
            <a:chOff x="4139952" y="1124744"/>
            <a:chExt cx="4752528" cy="5625916"/>
          </a:xfrm>
        </p:grpSpPr>
        <p:grpSp>
          <p:nvGrpSpPr>
            <p:cNvPr id="4" name="组合 3"/>
            <p:cNvGrpSpPr/>
            <p:nvPr/>
          </p:nvGrpSpPr>
          <p:grpSpPr>
            <a:xfrm>
              <a:off x="4139952" y="1484784"/>
              <a:ext cx="4186010" cy="4991835"/>
              <a:chOff x="4580384" y="845096"/>
              <a:chExt cx="4186010" cy="4991835"/>
            </a:xfrm>
          </p:grpSpPr>
          <p:grpSp>
            <p:nvGrpSpPr>
              <p:cNvPr id="5" name="组合 233"/>
              <p:cNvGrpSpPr/>
              <p:nvPr/>
            </p:nvGrpSpPr>
            <p:grpSpPr>
              <a:xfrm>
                <a:off x="4585447" y="2453287"/>
                <a:ext cx="4176464" cy="1164843"/>
                <a:chOff x="4585447" y="3533407"/>
                <a:chExt cx="4176464" cy="1164843"/>
              </a:xfrm>
            </p:grpSpPr>
            <p:grpSp>
              <p:nvGrpSpPr>
                <p:cNvPr id="20" name="组合 30"/>
                <p:cNvGrpSpPr/>
                <p:nvPr/>
              </p:nvGrpSpPr>
              <p:grpSpPr>
                <a:xfrm>
                  <a:off x="4742910" y="4368770"/>
                  <a:ext cx="3872390" cy="52947"/>
                  <a:chOff x="2211778" y="3573016"/>
                  <a:chExt cx="3872390" cy="216024"/>
                </a:xfrm>
              </p:grpSpPr>
              <p:grpSp>
                <p:nvGrpSpPr>
                  <p:cNvPr id="21" name="组合 12"/>
                  <p:cNvGrpSpPr/>
                  <p:nvPr/>
                </p:nvGrpSpPr>
                <p:grpSpPr>
                  <a:xfrm>
                    <a:off x="3307940" y="3573016"/>
                    <a:ext cx="615988" cy="216024"/>
                    <a:chOff x="2211778" y="3573016"/>
                    <a:chExt cx="615988" cy="216024"/>
                  </a:xfrm>
                </p:grpSpPr>
                <p:cxnSp>
                  <p:nvCxnSpPr>
                    <p:cNvPr id="361"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62"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组合 13"/>
                  <p:cNvGrpSpPr/>
                  <p:nvPr/>
                </p:nvGrpSpPr>
                <p:grpSpPr>
                  <a:xfrm>
                    <a:off x="4388060" y="3573016"/>
                    <a:ext cx="615988" cy="216024"/>
                    <a:chOff x="2211778" y="3573016"/>
                    <a:chExt cx="615988" cy="216024"/>
                  </a:xfrm>
                </p:grpSpPr>
                <p:cxnSp>
                  <p:nvCxnSpPr>
                    <p:cNvPr id="357" name="直接连接符 4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直接连接符 4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直接连接符 4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组合 18"/>
                  <p:cNvGrpSpPr/>
                  <p:nvPr/>
                </p:nvGrpSpPr>
                <p:grpSpPr>
                  <a:xfrm>
                    <a:off x="5468180" y="3573016"/>
                    <a:ext cx="615988" cy="216024"/>
                    <a:chOff x="2211778" y="3573016"/>
                    <a:chExt cx="615988" cy="216024"/>
                  </a:xfrm>
                </p:grpSpPr>
                <p:cxnSp>
                  <p:nvCxnSpPr>
                    <p:cNvPr id="353" name="直接连接符 39"/>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直接连接符 40"/>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直接连接符 41"/>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42"/>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组合 23"/>
                  <p:cNvGrpSpPr/>
                  <p:nvPr/>
                </p:nvGrpSpPr>
                <p:grpSpPr>
                  <a:xfrm>
                    <a:off x="2211778" y="3573016"/>
                    <a:ext cx="615988" cy="216024"/>
                    <a:chOff x="2211778" y="3573016"/>
                    <a:chExt cx="615988" cy="216024"/>
                  </a:xfrm>
                </p:grpSpPr>
                <p:cxnSp>
                  <p:nvCxnSpPr>
                    <p:cNvPr id="349" name="直接连接符 35"/>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直接连接符 3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直接连接符 3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直接连接符 3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2" name="矩形 281"/>
                <p:cNvSpPr/>
                <p:nvPr/>
              </p:nvSpPr>
              <p:spPr>
                <a:xfrm>
                  <a:off x="566556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2</a:t>
                  </a:r>
                  <a:r>
                    <a:rPr lang="en-US" altLang="zh-CN" sz="1600" baseline="-25000" smtClean="0">
                      <a:solidFill>
                        <a:schemeClr val="tx1"/>
                      </a:solidFill>
                    </a:rPr>
                    <a:t>2</a:t>
                  </a:r>
                  <a:endParaRPr lang="zh-CN" altLang="en-US" sz="1600" baseline="-25000" smtClean="0">
                    <a:solidFill>
                      <a:schemeClr val="tx1"/>
                    </a:solidFill>
                  </a:endParaRPr>
                </a:p>
              </p:txBody>
            </p:sp>
            <p:sp>
              <p:nvSpPr>
                <p:cNvPr id="283" name="矩形 282"/>
                <p:cNvSpPr/>
                <p:nvPr/>
              </p:nvSpPr>
              <p:spPr>
                <a:xfrm>
                  <a:off x="674568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矩形 53"/>
                <p:cNvSpPr/>
                <p:nvPr/>
              </p:nvSpPr>
              <p:spPr>
                <a:xfrm>
                  <a:off x="782580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矩形 54"/>
                <p:cNvSpPr/>
                <p:nvPr/>
              </p:nvSpPr>
              <p:spPr>
                <a:xfrm>
                  <a:off x="458544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86" name="矩形 55"/>
                <p:cNvSpPr/>
                <p:nvPr/>
              </p:nvSpPr>
              <p:spPr>
                <a:xfrm>
                  <a:off x="4585447" y="4433513"/>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3</a:t>
                  </a:r>
                  <a:r>
                    <a:rPr lang="zh-CN" altLang="en-US" smtClean="0">
                      <a:solidFill>
                        <a:schemeClr val="tx1"/>
                      </a:solidFill>
                    </a:rPr>
                    <a:t>异或</a:t>
                  </a:r>
                </a:p>
              </p:txBody>
            </p:sp>
            <p:grpSp>
              <p:nvGrpSpPr>
                <p:cNvPr id="30" name="组合 56"/>
                <p:cNvGrpSpPr/>
                <p:nvPr/>
              </p:nvGrpSpPr>
              <p:grpSpPr>
                <a:xfrm>
                  <a:off x="4742910" y="3986342"/>
                  <a:ext cx="3872390" cy="52947"/>
                  <a:chOff x="2211778" y="3573016"/>
                  <a:chExt cx="3872390" cy="216024"/>
                </a:xfrm>
              </p:grpSpPr>
              <p:grpSp>
                <p:nvGrpSpPr>
                  <p:cNvPr id="31" name="组合 12"/>
                  <p:cNvGrpSpPr/>
                  <p:nvPr/>
                </p:nvGrpSpPr>
                <p:grpSpPr>
                  <a:xfrm>
                    <a:off x="3307940" y="3573016"/>
                    <a:ext cx="615988" cy="216024"/>
                    <a:chOff x="2211778" y="3573016"/>
                    <a:chExt cx="615988" cy="216024"/>
                  </a:xfrm>
                </p:grpSpPr>
                <p:cxnSp>
                  <p:nvCxnSpPr>
                    <p:cNvPr id="341" name="直接连接符 4"/>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2" name="直接连接符 32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27"/>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4" name="直接连接符 32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组合 13"/>
                  <p:cNvGrpSpPr/>
                  <p:nvPr/>
                </p:nvGrpSpPr>
                <p:grpSpPr>
                  <a:xfrm>
                    <a:off x="4388060" y="3573016"/>
                    <a:ext cx="615988" cy="216024"/>
                    <a:chOff x="2211778" y="3573016"/>
                    <a:chExt cx="615988" cy="216024"/>
                  </a:xfrm>
                </p:grpSpPr>
                <p:cxnSp>
                  <p:nvCxnSpPr>
                    <p:cNvPr id="337" name="直接连接符 321"/>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接连接符 32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直接连接符 32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直接连接符 32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组合 18"/>
                  <p:cNvGrpSpPr/>
                  <p:nvPr/>
                </p:nvGrpSpPr>
                <p:grpSpPr>
                  <a:xfrm>
                    <a:off x="5468180" y="3573016"/>
                    <a:ext cx="615988" cy="216024"/>
                    <a:chOff x="2211778" y="3573016"/>
                    <a:chExt cx="615988" cy="216024"/>
                  </a:xfrm>
                </p:grpSpPr>
                <p:cxnSp>
                  <p:nvCxnSpPr>
                    <p:cNvPr id="333" name="直接连接符 33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直接连接符 33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直接连接符 31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直接连接符 32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组合 23"/>
                  <p:cNvGrpSpPr/>
                  <p:nvPr/>
                </p:nvGrpSpPr>
                <p:grpSpPr>
                  <a:xfrm>
                    <a:off x="2211778" y="3573016"/>
                    <a:ext cx="615988" cy="216024"/>
                    <a:chOff x="2211778" y="3573016"/>
                    <a:chExt cx="615988" cy="216024"/>
                  </a:xfrm>
                </p:grpSpPr>
                <p:cxnSp>
                  <p:nvCxnSpPr>
                    <p:cNvPr id="329" name="直接连接符 32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直接连接符 33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2" name="直接连接符 33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1" name="组合 77"/>
                <p:cNvGrpSpPr/>
                <p:nvPr/>
              </p:nvGrpSpPr>
              <p:grpSpPr>
                <a:xfrm>
                  <a:off x="4745505" y="3533407"/>
                  <a:ext cx="3872390" cy="158842"/>
                  <a:chOff x="2211778" y="3573016"/>
                  <a:chExt cx="3872390" cy="216024"/>
                </a:xfrm>
              </p:grpSpPr>
              <p:grpSp>
                <p:nvGrpSpPr>
                  <p:cNvPr id="52" name="组合 12"/>
                  <p:cNvGrpSpPr/>
                  <p:nvPr/>
                </p:nvGrpSpPr>
                <p:grpSpPr>
                  <a:xfrm>
                    <a:off x="3307940" y="3573016"/>
                    <a:ext cx="615988" cy="216024"/>
                    <a:chOff x="2211778" y="3573016"/>
                    <a:chExt cx="615988" cy="216024"/>
                  </a:xfrm>
                </p:grpSpPr>
                <p:cxnSp>
                  <p:nvCxnSpPr>
                    <p:cNvPr id="321"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直接连接符 32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直接连接符 9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组合 13"/>
                  <p:cNvGrpSpPr/>
                  <p:nvPr/>
                </p:nvGrpSpPr>
                <p:grpSpPr>
                  <a:xfrm>
                    <a:off x="4388060" y="3573016"/>
                    <a:ext cx="615988" cy="216024"/>
                    <a:chOff x="2211778" y="3573016"/>
                    <a:chExt cx="615988" cy="216024"/>
                  </a:xfrm>
                </p:grpSpPr>
                <p:cxnSp>
                  <p:nvCxnSpPr>
                    <p:cNvPr id="317" name="直接连接符 31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直接连接符 30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直接连接符 30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直接连接符 30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组合 18"/>
                  <p:cNvGrpSpPr/>
                  <p:nvPr/>
                </p:nvGrpSpPr>
                <p:grpSpPr>
                  <a:xfrm>
                    <a:off x="5468180" y="3573016"/>
                    <a:ext cx="615988" cy="216024"/>
                    <a:chOff x="2211778" y="3573016"/>
                    <a:chExt cx="615988" cy="216024"/>
                  </a:xfrm>
                </p:grpSpPr>
                <p:cxnSp>
                  <p:nvCxnSpPr>
                    <p:cNvPr id="313" name="直接连接符 31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直接连接符 31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 name="组合 23"/>
                  <p:cNvGrpSpPr/>
                  <p:nvPr/>
                </p:nvGrpSpPr>
                <p:grpSpPr>
                  <a:xfrm>
                    <a:off x="2211778" y="3573016"/>
                    <a:ext cx="615988" cy="216024"/>
                    <a:chOff x="2211778" y="3573016"/>
                    <a:chExt cx="615988" cy="216024"/>
                  </a:xfrm>
                </p:grpSpPr>
                <p:cxnSp>
                  <p:nvCxnSpPr>
                    <p:cNvPr id="309" name="直接连接符 30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直接连接符 31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89" name="直接连接符 288"/>
                <p:cNvCxnSpPr/>
                <p:nvPr/>
              </p:nvCxnSpPr>
              <p:spPr>
                <a:xfrm>
                  <a:off x="4742910" y="4009934"/>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a:off x="4948602" y="4039290"/>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a:off x="5161309" y="4046238"/>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a:off x="5357621" y="4038640"/>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直接连接符 120"/>
                <p:cNvCxnSpPr/>
                <p:nvPr/>
              </p:nvCxnSpPr>
              <p:spPr>
                <a:xfrm>
                  <a:off x="8617431" y="4031043"/>
                  <a:ext cx="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直接连接符 278"/>
                <p:cNvCxnSpPr/>
                <p:nvPr/>
              </p:nvCxnSpPr>
              <p:spPr>
                <a:xfrm flipH="1">
                  <a:off x="7537716" y="4042439"/>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flipH="1">
                  <a:off x="6452834" y="4046238"/>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flipH="1">
                  <a:off x="5357621" y="4038640"/>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flipH="1">
                  <a:off x="4944333" y="4038640"/>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a:off x="6039546" y="4038640"/>
                  <a:ext cx="0" cy="3304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a:off x="6251356" y="4038640"/>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直接连接符 284"/>
                <p:cNvCxnSpPr/>
                <p:nvPr/>
              </p:nvCxnSpPr>
              <p:spPr>
                <a:xfrm>
                  <a:off x="6447668" y="4038640"/>
                  <a:ext cx="1751309" cy="334279"/>
                </a:xfrm>
                <a:prstGeom prst="line">
                  <a:avLst/>
                </a:prstGeom>
                <a:ln>
                  <a:solidFill>
                    <a:srgbClr val="FF0000"/>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301" name="直接连接符 138"/>
                <p:cNvCxnSpPr/>
                <p:nvPr/>
              </p:nvCxnSpPr>
              <p:spPr>
                <a:xfrm flipH="1">
                  <a:off x="5156143" y="4038640"/>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直接连接符 140"/>
                <p:cNvCxnSpPr/>
                <p:nvPr/>
              </p:nvCxnSpPr>
              <p:spPr>
                <a:xfrm flipH="1">
                  <a:off x="6256522" y="4038640"/>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a:off x="7336238" y="4038640"/>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nvCxnSpPr>
              <p:spPr>
                <a:xfrm>
                  <a:off x="7537716" y="4038640"/>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组合 232"/>
              <p:cNvGrpSpPr/>
              <p:nvPr/>
            </p:nvGrpSpPr>
            <p:grpSpPr>
              <a:xfrm>
                <a:off x="4580384" y="845096"/>
                <a:ext cx="4176464" cy="1600218"/>
                <a:chOff x="4580384" y="1925216"/>
                <a:chExt cx="4176464" cy="1600218"/>
              </a:xfrm>
            </p:grpSpPr>
            <p:grpSp>
              <p:nvGrpSpPr>
                <p:cNvPr id="73" name="组合 28"/>
                <p:cNvGrpSpPr/>
                <p:nvPr/>
              </p:nvGrpSpPr>
              <p:grpSpPr>
                <a:xfrm>
                  <a:off x="4740442" y="1925216"/>
                  <a:ext cx="3872390" cy="158842"/>
                  <a:chOff x="2211778" y="3573016"/>
                  <a:chExt cx="3872390" cy="216024"/>
                </a:xfrm>
              </p:grpSpPr>
              <p:grpSp>
                <p:nvGrpSpPr>
                  <p:cNvPr id="74" name="组合 12"/>
                  <p:cNvGrpSpPr/>
                  <p:nvPr/>
                </p:nvGrpSpPr>
                <p:grpSpPr>
                  <a:xfrm>
                    <a:off x="3307940" y="3573016"/>
                    <a:ext cx="615988" cy="216024"/>
                    <a:chOff x="2211778" y="3573016"/>
                    <a:chExt cx="615988" cy="216024"/>
                  </a:xfrm>
                </p:grpSpPr>
                <p:cxnSp>
                  <p:nvCxnSpPr>
                    <p:cNvPr id="27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2211778"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grpSp>
              <p:grpSp>
                <p:nvGrpSpPr>
                  <p:cNvPr id="91" name="组合 13"/>
                  <p:cNvGrpSpPr/>
                  <p:nvPr/>
                </p:nvGrpSpPr>
                <p:grpSpPr>
                  <a:xfrm>
                    <a:off x="4388060" y="3573016"/>
                    <a:ext cx="615988" cy="216024"/>
                    <a:chOff x="2211778" y="3573016"/>
                    <a:chExt cx="615988" cy="216024"/>
                  </a:xfrm>
                </p:grpSpPr>
                <p:cxnSp>
                  <p:nvCxnSpPr>
                    <p:cNvPr id="273" name="直接连接符 22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直接连接符 22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接连接符 22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接连接符 2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组合 18"/>
                  <p:cNvGrpSpPr/>
                  <p:nvPr/>
                </p:nvGrpSpPr>
                <p:grpSpPr>
                  <a:xfrm>
                    <a:off x="5468180" y="3573016"/>
                    <a:ext cx="615988" cy="216024"/>
                    <a:chOff x="2211778" y="3573016"/>
                    <a:chExt cx="615988" cy="216024"/>
                  </a:xfrm>
                </p:grpSpPr>
                <p:cxnSp>
                  <p:nvCxnSpPr>
                    <p:cNvPr id="269" name="直接连接符 26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组合 23"/>
                  <p:cNvGrpSpPr/>
                  <p:nvPr/>
                </p:nvGrpSpPr>
                <p:grpSpPr>
                  <a:xfrm>
                    <a:off x="2211778" y="3573016"/>
                    <a:ext cx="615988" cy="216024"/>
                    <a:chOff x="2211778" y="3573016"/>
                    <a:chExt cx="615988" cy="216024"/>
                  </a:xfrm>
                </p:grpSpPr>
                <p:cxnSp>
                  <p:nvCxnSpPr>
                    <p:cNvPr id="265" name="直接连接符 26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76" name="矩形 175"/>
                <p:cNvSpPr/>
                <p:nvPr/>
              </p:nvSpPr>
              <p:spPr>
                <a:xfrm>
                  <a:off x="4580384" y="2095854"/>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1</a:t>
                  </a:r>
                  <a:r>
                    <a:rPr lang="zh-CN" altLang="en-US" smtClean="0">
                      <a:solidFill>
                        <a:schemeClr val="tx1"/>
                      </a:solidFill>
                    </a:rPr>
                    <a:t>异或</a:t>
                  </a:r>
                  <a:endParaRPr lang="zh-CN" altLang="en-US">
                    <a:solidFill>
                      <a:schemeClr val="tx1"/>
                    </a:solidFill>
                  </a:endParaRPr>
                </a:p>
              </p:txBody>
            </p:sp>
            <p:grpSp>
              <p:nvGrpSpPr>
                <p:cNvPr id="115" name="组合 30"/>
                <p:cNvGrpSpPr/>
                <p:nvPr/>
              </p:nvGrpSpPr>
              <p:grpSpPr>
                <a:xfrm>
                  <a:off x="4751294" y="3195954"/>
                  <a:ext cx="3872390" cy="52947"/>
                  <a:chOff x="2211778" y="3573016"/>
                  <a:chExt cx="3872390" cy="216024"/>
                </a:xfrm>
              </p:grpSpPr>
              <p:grpSp>
                <p:nvGrpSpPr>
                  <p:cNvPr id="116" name="组合 12"/>
                  <p:cNvGrpSpPr/>
                  <p:nvPr/>
                </p:nvGrpSpPr>
                <p:grpSpPr>
                  <a:xfrm>
                    <a:off x="3307940" y="3573016"/>
                    <a:ext cx="615988" cy="216024"/>
                    <a:chOff x="2211778" y="3573016"/>
                    <a:chExt cx="615988" cy="216024"/>
                  </a:xfrm>
                </p:grpSpPr>
                <p:cxnSp>
                  <p:nvCxnSpPr>
                    <p:cNvPr id="257"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58"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7" name="组合 13"/>
                  <p:cNvGrpSpPr/>
                  <p:nvPr/>
                </p:nvGrpSpPr>
                <p:grpSpPr>
                  <a:xfrm>
                    <a:off x="4388060" y="3573016"/>
                    <a:ext cx="615988" cy="216024"/>
                    <a:chOff x="2211778" y="3573016"/>
                    <a:chExt cx="615988" cy="216024"/>
                  </a:xfrm>
                </p:grpSpPr>
                <p:cxnSp>
                  <p:nvCxnSpPr>
                    <p:cNvPr id="253" name="直接连接符 20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直接连接符 20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直接连接符 20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0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8" name="组合 18"/>
                  <p:cNvGrpSpPr/>
                  <p:nvPr/>
                </p:nvGrpSpPr>
                <p:grpSpPr>
                  <a:xfrm>
                    <a:off x="5468180" y="3573016"/>
                    <a:ext cx="615988" cy="216024"/>
                    <a:chOff x="2211778" y="3573016"/>
                    <a:chExt cx="615988" cy="216024"/>
                  </a:xfrm>
                </p:grpSpPr>
                <p:cxnSp>
                  <p:nvCxnSpPr>
                    <p:cNvPr id="249" name="直接连接符 24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5" name="组合 23"/>
                  <p:cNvGrpSpPr/>
                  <p:nvPr/>
                </p:nvGrpSpPr>
                <p:grpSpPr>
                  <a:xfrm>
                    <a:off x="2211778" y="3573016"/>
                    <a:ext cx="615988" cy="216024"/>
                    <a:chOff x="2211778" y="3573016"/>
                    <a:chExt cx="615988" cy="216024"/>
                  </a:xfrm>
                </p:grpSpPr>
                <p:cxnSp>
                  <p:nvCxnSpPr>
                    <p:cNvPr id="245" name="直接连接符 24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78" name="矩形 177"/>
                <p:cNvSpPr/>
                <p:nvPr/>
              </p:nvSpPr>
              <p:spPr>
                <a:xfrm>
                  <a:off x="566050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1</a:t>
                  </a:r>
                  <a:r>
                    <a:rPr lang="en-US" altLang="zh-CN" sz="1600" baseline="-25000" smtClean="0">
                      <a:solidFill>
                        <a:schemeClr val="tx1"/>
                      </a:solidFill>
                    </a:rPr>
                    <a:t>2</a:t>
                  </a:r>
                  <a:endParaRPr lang="zh-CN" altLang="en-US" sz="1600" baseline="-25000" smtClean="0">
                    <a:solidFill>
                      <a:schemeClr val="tx1"/>
                    </a:solidFill>
                  </a:endParaRPr>
                </a:p>
              </p:txBody>
            </p:sp>
            <p:sp>
              <p:nvSpPr>
                <p:cNvPr id="179" name="矩形 117"/>
                <p:cNvSpPr/>
                <p:nvPr/>
              </p:nvSpPr>
              <p:spPr>
                <a:xfrm>
                  <a:off x="674062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80" name="矩形 118"/>
                <p:cNvSpPr/>
                <p:nvPr/>
              </p:nvSpPr>
              <p:spPr>
                <a:xfrm>
                  <a:off x="782074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81" name="矩形 119"/>
                <p:cNvSpPr/>
                <p:nvPr/>
              </p:nvSpPr>
              <p:spPr>
                <a:xfrm>
                  <a:off x="458038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82" name="矩形 181"/>
                <p:cNvSpPr/>
                <p:nvPr/>
              </p:nvSpPr>
              <p:spPr>
                <a:xfrm>
                  <a:off x="4580384" y="3260697"/>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2</a:t>
                  </a:r>
                  <a:r>
                    <a:rPr lang="zh-CN" altLang="en-US" smtClean="0">
                      <a:solidFill>
                        <a:schemeClr val="tx1"/>
                      </a:solidFill>
                    </a:rPr>
                    <a:t>异或</a:t>
                  </a:r>
                </a:p>
              </p:txBody>
            </p:sp>
            <p:grpSp>
              <p:nvGrpSpPr>
                <p:cNvPr id="136" name="组合 56"/>
                <p:cNvGrpSpPr/>
                <p:nvPr/>
              </p:nvGrpSpPr>
              <p:grpSpPr>
                <a:xfrm>
                  <a:off x="4751294" y="2813526"/>
                  <a:ext cx="3872390" cy="52947"/>
                  <a:chOff x="2211778" y="3573016"/>
                  <a:chExt cx="3872390" cy="216024"/>
                </a:xfrm>
              </p:grpSpPr>
              <p:grpSp>
                <p:nvGrpSpPr>
                  <p:cNvPr id="137" name="组合 12"/>
                  <p:cNvGrpSpPr/>
                  <p:nvPr/>
                </p:nvGrpSpPr>
                <p:grpSpPr>
                  <a:xfrm>
                    <a:off x="3307940" y="3573016"/>
                    <a:ext cx="615988" cy="216024"/>
                    <a:chOff x="2211778" y="3573016"/>
                    <a:chExt cx="615988" cy="216024"/>
                  </a:xfrm>
                </p:grpSpPr>
                <p:cxnSp>
                  <p:nvCxnSpPr>
                    <p:cNvPr id="237" name="直接连接符 4"/>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8" name="组合 13"/>
                  <p:cNvGrpSpPr/>
                  <p:nvPr/>
                </p:nvGrpSpPr>
                <p:grpSpPr>
                  <a:xfrm>
                    <a:off x="4388060" y="3573016"/>
                    <a:ext cx="615988" cy="216024"/>
                    <a:chOff x="2211778" y="3573016"/>
                    <a:chExt cx="615988" cy="216024"/>
                  </a:xfrm>
                </p:grpSpPr>
                <p:cxnSp>
                  <p:nvCxnSpPr>
                    <p:cNvPr id="233" name="直接连接符 18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直接连接符 18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直接连接符 18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直接连接符 18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5" name="组合 18"/>
                  <p:cNvGrpSpPr/>
                  <p:nvPr/>
                </p:nvGrpSpPr>
                <p:grpSpPr>
                  <a:xfrm>
                    <a:off x="5468180" y="3573016"/>
                    <a:ext cx="615988" cy="216024"/>
                    <a:chOff x="2211778" y="3573016"/>
                    <a:chExt cx="615988" cy="216024"/>
                  </a:xfrm>
                </p:grpSpPr>
                <p:cxnSp>
                  <p:nvCxnSpPr>
                    <p:cNvPr id="229" name="直接连接符 22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组合 23"/>
                  <p:cNvGrpSpPr/>
                  <p:nvPr/>
                </p:nvGrpSpPr>
                <p:grpSpPr>
                  <a:xfrm>
                    <a:off x="2211778" y="3573016"/>
                    <a:ext cx="615988" cy="216024"/>
                    <a:chOff x="2211778" y="3573016"/>
                    <a:chExt cx="615988" cy="216024"/>
                  </a:xfrm>
                </p:grpSpPr>
                <p:cxnSp>
                  <p:nvCxnSpPr>
                    <p:cNvPr id="225" name="直接连接符 22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7" name="组合 77"/>
                <p:cNvGrpSpPr/>
                <p:nvPr/>
              </p:nvGrpSpPr>
              <p:grpSpPr>
                <a:xfrm>
                  <a:off x="4740442" y="2360591"/>
                  <a:ext cx="3872390" cy="158842"/>
                  <a:chOff x="2211778" y="3573016"/>
                  <a:chExt cx="3872390" cy="216024"/>
                </a:xfrm>
              </p:grpSpPr>
              <p:grpSp>
                <p:nvGrpSpPr>
                  <p:cNvPr id="158" name="组合 12"/>
                  <p:cNvGrpSpPr/>
                  <p:nvPr/>
                </p:nvGrpSpPr>
                <p:grpSpPr>
                  <a:xfrm>
                    <a:off x="3307940" y="3573016"/>
                    <a:ext cx="615988" cy="216024"/>
                    <a:chOff x="2211778" y="3573016"/>
                    <a:chExt cx="615988" cy="216024"/>
                  </a:xfrm>
                </p:grpSpPr>
                <p:cxnSp>
                  <p:nvCxnSpPr>
                    <p:cNvPr id="21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2211778"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grpSp>
              <p:grpSp>
                <p:nvGrpSpPr>
                  <p:cNvPr id="175" name="组合 13"/>
                  <p:cNvGrpSpPr/>
                  <p:nvPr/>
                </p:nvGrpSpPr>
                <p:grpSpPr>
                  <a:xfrm>
                    <a:off x="4388060" y="3573016"/>
                    <a:ext cx="615988" cy="216024"/>
                    <a:chOff x="2211778" y="3573016"/>
                    <a:chExt cx="615988" cy="216024"/>
                  </a:xfrm>
                </p:grpSpPr>
                <p:cxnSp>
                  <p:nvCxnSpPr>
                    <p:cNvPr id="213" name="直接连接符 21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接连接符 19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直接连接符 16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直接连接符 16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7" name="组合 18"/>
                  <p:cNvGrpSpPr/>
                  <p:nvPr/>
                </p:nvGrpSpPr>
                <p:grpSpPr>
                  <a:xfrm>
                    <a:off x="5468180" y="3573016"/>
                    <a:ext cx="615988" cy="216024"/>
                    <a:chOff x="2211778" y="3573016"/>
                    <a:chExt cx="615988" cy="216024"/>
                  </a:xfrm>
                </p:grpSpPr>
                <p:cxnSp>
                  <p:nvCxnSpPr>
                    <p:cNvPr id="209" name="直接连接符 15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3" name="组合 23"/>
                  <p:cNvGrpSpPr/>
                  <p:nvPr/>
                </p:nvGrpSpPr>
                <p:grpSpPr>
                  <a:xfrm>
                    <a:off x="2211778" y="3573016"/>
                    <a:ext cx="615988" cy="216024"/>
                    <a:chOff x="2211778" y="3573016"/>
                    <a:chExt cx="615988" cy="216024"/>
                  </a:xfrm>
                </p:grpSpPr>
                <p:cxnSp>
                  <p:nvCxnSpPr>
                    <p:cNvPr id="205" name="直接连接符 20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直接连接符 15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85" name="直接连接符 184"/>
                <p:cNvCxnSpPr/>
                <p:nvPr/>
              </p:nvCxnSpPr>
              <p:spPr>
                <a:xfrm>
                  <a:off x="4751294" y="2837118"/>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4956986" y="2866474"/>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5169693" y="2873422"/>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直接连接符 172"/>
                <p:cNvCxnSpPr/>
                <p:nvPr/>
              </p:nvCxnSpPr>
              <p:spPr>
                <a:xfrm>
                  <a:off x="5366005" y="2865824"/>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8625815" y="2858227"/>
                  <a:ext cx="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直接连接符 174"/>
                <p:cNvCxnSpPr/>
                <p:nvPr/>
              </p:nvCxnSpPr>
              <p:spPr>
                <a:xfrm flipH="1">
                  <a:off x="7546100" y="2869623"/>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接连接符 137"/>
                <p:cNvCxnSpPr/>
                <p:nvPr/>
              </p:nvCxnSpPr>
              <p:spPr>
                <a:xfrm flipH="1">
                  <a:off x="6461218" y="2873422"/>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直接连接符 139"/>
                <p:cNvCxnSpPr/>
                <p:nvPr/>
              </p:nvCxnSpPr>
              <p:spPr>
                <a:xfrm flipH="1">
                  <a:off x="5366005" y="2865824"/>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H="1">
                  <a:off x="4952717" y="2865824"/>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6047930" y="2865824"/>
                  <a:ext cx="0" cy="3304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6259740" y="2865824"/>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接连接符 180"/>
                <p:cNvCxnSpPr/>
                <p:nvPr/>
              </p:nvCxnSpPr>
              <p:spPr>
                <a:xfrm>
                  <a:off x="6456052" y="2865824"/>
                  <a:ext cx="1751309"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接连接符 181"/>
                <p:cNvCxnSpPr/>
                <p:nvPr/>
              </p:nvCxnSpPr>
              <p:spPr>
                <a:xfrm flipH="1">
                  <a:off x="5164527" y="2865824"/>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flipH="1">
                  <a:off x="6264906" y="2865824"/>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7344622" y="2865824"/>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7546100" y="2865824"/>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4" name="组合 234"/>
              <p:cNvGrpSpPr/>
              <p:nvPr/>
            </p:nvGrpSpPr>
            <p:grpSpPr>
              <a:xfrm>
                <a:off x="4589930" y="3632309"/>
                <a:ext cx="4176464" cy="1164843"/>
                <a:chOff x="4585447" y="3533407"/>
                <a:chExt cx="4176464" cy="1164843"/>
              </a:xfrm>
            </p:grpSpPr>
            <p:grpSp>
              <p:nvGrpSpPr>
                <p:cNvPr id="201" name="组合 30"/>
                <p:cNvGrpSpPr/>
                <p:nvPr/>
              </p:nvGrpSpPr>
              <p:grpSpPr>
                <a:xfrm>
                  <a:off x="4742910" y="4368770"/>
                  <a:ext cx="3872390" cy="52947"/>
                  <a:chOff x="2211778" y="3573016"/>
                  <a:chExt cx="3872390" cy="216024"/>
                </a:xfrm>
              </p:grpSpPr>
              <p:grpSp>
                <p:nvGrpSpPr>
                  <p:cNvPr id="202" name="组合 12"/>
                  <p:cNvGrpSpPr/>
                  <p:nvPr/>
                </p:nvGrpSpPr>
                <p:grpSpPr>
                  <a:xfrm>
                    <a:off x="3307940" y="3573016"/>
                    <a:ext cx="615988" cy="216024"/>
                    <a:chOff x="2211778" y="3573016"/>
                    <a:chExt cx="615988" cy="216024"/>
                  </a:xfrm>
                </p:grpSpPr>
                <p:cxnSp>
                  <p:nvCxnSpPr>
                    <p:cNvPr id="171"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72"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49"/>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3" name="组合 13"/>
                  <p:cNvGrpSpPr/>
                  <p:nvPr/>
                </p:nvGrpSpPr>
                <p:grpSpPr>
                  <a:xfrm>
                    <a:off x="4388060" y="3573016"/>
                    <a:ext cx="615988" cy="216024"/>
                    <a:chOff x="2211778" y="3573016"/>
                    <a:chExt cx="615988" cy="216024"/>
                  </a:xfrm>
                </p:grpSpPr>
                <p:cxnSp>
                  <p:nvCxnSpPr>
                    <p:cNvPr id="167" name="直接连接符 16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15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接连接符 15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4" name="组合 18"/>
                  <p:cNvGrpSpPr/>
                  <p:nvPr/>
                </p:nvGrpSpPr>
                <p:grpSpPr>
                  <a:xfrm>
                    <a:off x="5468180" y="3573016"/>
                    <a:ext cx="615988" cy="216024"/>
                    <a:chOff x="2211778" y="3573016"/>
                    <a:chExt cx="615988" cy="216024"/>
                  </a:xfrm>
                </p:grpSpPr>
                <p:cxnSp>
                  <p:nvCxnSpPr>
                    <p:cNvPr id="163" name="直接连接符 162"/>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1" name="组合 23"/>
                  <p:cNvGrpSpPr/>
                  <p:nvPr/>
                </p:nvGrpSpPr>
                <p:grpSpPr>
                  <a:xfrm>
                    <a:off x="2211778" y="3573016"/>
                    <a:ext cx="615988" cy="216024"/>
                    <a:chOff x="2211778" y="3573016"/>
                    <a:chExt cx="615988" cy="216024"/>
                  </a:xfrm>
                </p:grpSpPr>
                <p:cxnSp>
                  <p:nvCxnSpPr>
                    <p:cNvPr id="159" name="直接连接符 15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2" name="矩形 91"/>
                <p:cNvSpPr/>
                <p:nvPr/>
              </p:nvSpPr>
              <p:spPr>
                <a:xfrm>
                  <a:off x="566556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3</a:t>
                  </a:r>
                  <a:r>
                    <a:rPr lang="en-US" altLang="zh-CN" sz="1600" baseline="-25000" smtClean="0">
                      <a:solidFill>
                        <a:schemeClr val="tx1"/>
                      </a:solidFill>
                    </a:rPr>
                    <a:t>2</a:t>
                  </a:r>
                  <a:endParaRPr lang="zh-CN" altLang="en-US" sz="1600" baseline="-25000" smtClean="0">
                    <a:solidFill>
                      <a:schemeClr val="tx1"/>
                    </a:solidFill>
                  </a:endParaRPr>
                </a:p>
              </p:txBody>
            </p:sp>
            <p:sp>
              <p:nvSpPr>
                <p:cNvPr id="93" name="矩形 92"/>
                <p:cNvSpPr/>
                <p:nvPr/>
              </p:nvSpPr>
              <p:spPr>
                <a:xfrm>
                  <a:off x="674568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782580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3</a:t>
                  </a:r>
                  <a:r>
                    <a:rPr lang="en-US" altLang="zh-CN" sz="1600" baseline="-25000" smtClean="0">
                      <a:solidFill>
                        <a:schemeClr val="tx1"/>
                      </a:solidFill>
                    </a:rPr>
                    <a:t>4</a:t>
                  </a:r>
                  <a:endParaRPr lang="zh-CN" altLang="en-US" sz="1600" baseline="-25000" smtClean="0">
                    <a:solidFill>
                      <a:schemeClr val="tx1"/>
                    </a:solidFill>
                  </a:endParaRPr>
                </a:p>
              </p:txBody>
            </p:sp>
            <p:sp>
              <p:nvSpPr>
                <p:cNvPr id="95" name="矩形 94"/>
                <p:cNvSpPr/>
                <p:nvPr/>
              </p:nvSpPr>
              <p:spPr>
                <a:xfrm>
                  <a:off x="458544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96" name="矩形 95"/>
                <p:cNvSpPr/>
                <p:nvPr/>
              </p:nvSpPr>
              <p:spPr>
                <a:xfrm>
                  <a:off x="4585447" y="4433513"/>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4</a:t>
                  </a:r>
                  <a:r>
                    <a:rPr lang="zh-CN" altLang="en-US" smtClean="0">
                      <a:solidFill>
                        <a:schemeClr val="tx1"/>
                      </a:solidFill>
                    </a:rPr>
                    <a:t>异或</a:t>
                  </a:r>
                </a:p>
              </p:txBody>
            </p:sp>
            <p:grpSp>
              <p:nvGrpSpPr>
                <p:cNvPr id="222" name="组合 56"/>
                <p:cNvGrpSpPr/>
                <p:nvPr/>
              </p:nvGrpSpPr>
              <p:grpSpPr>
                <a:xfrm>
                  <a:off x="4742910" y="3986342"/>
                  <a:ext cx="3872390" cy="52947"/>
                  <a:chOff x="2211778" y="3573016"/>
                  <a:chExt cx="3872390" cy="216024"/>
                </a:xfrm>
              </p:grpSpPr>
              <p:grpSp>
                <p:nvGrpSpPr>
                  <p:cNvPr id="223" name="组合 12"/>
                  <p:cNvGrpSpPr/>
                  <p:nvPr/>
                </p:nvGrpSpPr>
                <p:grpSpPr>
                  <a:xfrm>
                    <a:off x="3307940" y="3573016"/>
                    <a:ext cx="615988" cy="216024"/>
                    <a:chOff x="2211778" y="3573016"/>
                    <a:chExt cx="615988" cy="216024"/>
                  </a:xfrm>
                </p:grpSpPr>
                <p:cxnSp>
                  <p:nvCxnSpPr>
                    <p:cNvPr id="151" name="直接连接符 4"/>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4" name="组合 13"/>
                  <p:cNvGrpSpPr/>
                  <p:nvPr/>
                </p:nvGrpSpPr>
                <p:grpSpPr>
                  <a:xfrm>
                    <a:off x="4388060" y="3573016"/>
                    <a:ext cx="615988" cy="216024"/>
                    <a:chOff x="2211778" y="3573016"/>
                    <a:chExt cx="615988" cy="216024"/>
                  </a:xfrm>
                </p:grpSpPr>
                <p:cxnSp>
                  <p:nvCxnSpPr>
                    <p:cNvPr id="147" name="直接连接符 14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连接符 13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3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3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1" name="组合 18"/>
                  <p:cNvGrpSpPr/>
                  <p:nvPr/>
                </p:nvGrpSpPr>
                <p:grpSpPr>
                  <a:xfrm>
                    <a:off x="5468180" y="3573016"/>
                    <a:ext cx="615988" cy="216024"/>
                    <a:chOff x="2211778" y="3573016"/>
                    <a:chExt cx="615988" cy="216024"/>
                  </a:xfrm>
                </p:grpSpPr>
                <p:cxnSp>
                  <p:nvCxnSpPr>
                    <p:cNvPr id="143" name="直接连接符 142"/>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2" name="组合 23"/>
                  <p:cNvGrpSpPr/>
                  <p:nvPr/>
                </p:nvGrpSpPr>
                <p:grpSpPr>
                  <a:xfrm>
                    <a:off x="2211778" y="3573016"/>
                    <a:ext cx="615988" cy="216024"/>
                    <a:chOff x="2211778" y="3573016"/>
                    <a:chExt cx="615988" cy="216024"/>
                  </a:xfrm>
                </p:grpSpPr>
                <p:cxnSp>
                  <p:nvCxnSpPr>
                    <p:cNvPr id="139" name="直接连接符 13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43" name="组合 77"/>
                <p:cNvGrpSpPr/>
                <p:nvPr/>
              </p:nvGrpSpPr>
              <p:grpSpPr>
                <a:xfrm>
                  <a:off x="4745505" y="3533407"/>
                  <a:ext cx="3872390" cy="158842"/>
                  <a:chOff x="2211778" y="3573016"/>
                  <a:chExt cx="3872390" cy="216024"/>
                </a:xfrm>
              </p:grpSpPr>
              <p:grpSp>
                <p:nvGrpSpPr>
                  <p:cNvPr id="244" name="组合 12"/>
                  <p:cNvGrpSpPr/>
                  <p:nvPr/>
                </p:nvGrpSpPr>
                <p:grpSpPr>
                  <a:xfrm>
                    <a:off x="3307940" y="3573016"/>
                    <a:ext cx="615988" cy="216024"/>
                    <a:chOff x="2211778" y="3573016"/>
                    <a:chExt cx="615988" cy="216024"/>
                  </a:xfrm>
                </p:grpSpPr>
                <p:cxnSp>
                  <p:nvCxnSpPr>
                    <p:cNvPr id="131"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1" name="组合 13"/>
                  <p:cNvGrpSpPr/>
                  <p:nvPr/>
                </p:nvGrpSpPr>
                <p:grpSpPr>
                  <a:xfrm>
                    <a:off x="4388060" y="3573016"/>
                    <a:ext cx="615988" cy="216024"/>
                    <a:chOff x="2211778" y="3573016"/>
                    <a:chExt cx="615988" cy="216024"/>
                  </a:xfrm>
                </p:grpSpPr>
                <p:cxnSp>
                  <p:nvCxnSpPr>
                    <p:cNvPr id="127" name="直接连接符 12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1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1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1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组合 18"/>
                  <p:cNvGrpSpPr/>
                  <p:nvPr/>
                </p:nvGrpSpPr>
                <p:grpSpPr>
                  <a:xfrm>
                    <a:off x="5468180" y="3573016"/>
                    <a:ext cx="615988" cy="216024"/>
                    <a:chOff x="2211778" y="3573016"/>
                    <a:chExt cx="615988" cy="216024"/>
                  </a:xfrm>
                </p:grpSpPr>
                <p:cxnSp>
                  <p:nvCxnSpPr>
                    <p:cNvPr id="123" name="直接连接符 122"/>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3" name="组合 23"/>
                  <p:cNvGrpSpPr/>
                  <p:nvPr/>
                </p:nvGrpSpPr>
                <p:grpSpPr>
                  <a:xfrm>
                    <a:off x="2211778" y="3573016"/>
                    <a:ext cx="615988" cy="216024"/>
                    <a:chOff x="2211778" y="3573016"/>
                    <a:chExt cx="615988" cy="216024"/>
                  </a:xfrm>
                </p:grpSpPr>
                <p:cxnSp>
                  <p:nvCxnSpPr>
                    <p:cNvPr id="119" name="直接连接符 11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99" name="直接连接符 98"/>
                <p:cNvCxnSpPr/>
                <p:nvPr/>
              </p:nvCxnSpPr>
              <p:spPr>
                <a:xfrm>
                  <a:off x="4742910" y="4009934"/>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4948602" y="4039290"/>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5161309" y="4046238"/>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5357621" y="4038640"/>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8617431" y="4031043"/>
                  <a:ext cx="1" cy="3342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直接连接符 88"/>
                <p:cNvCxnSpPr/>
                <p:nvPr/>
              </p:nvCxnSpPr>
              <p:spPr>
                <a:xfrm flipH="1">
                  <a:off x="7537716" y="4042439"/>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H="1">
                  <a:off x="6452834" y="4046238"/>
                  <a:ext cx="1740976" cy="322883"/>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H="1">
                  <a:off x="5357621" y="4038640"/>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4944333" y="4038640"/>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6039546" y="4038640"/>
                  <a:ext cx="0" cy="3304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6251356" y="4038640"/>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94"/>
                <p:cNvCxnSpPr/>
                <p:nvPr/>
              </p:nvCxnSpPr>
              <p:spPr>
                <a:xfrm>
                  <a:off x="6447668" y="4038640"/>
                  <a:ext cx="1751309" cy="334279"/>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11" name="直接连接符 95"/>
                <p:cNvCxnSpPr/>
                <p:nvPr/>
              </p:nvCxnSpPr>
              <p:spPr>
                <a:xfrm flipH="1">
                  <a:off x="5156143" y="4038640"/>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a:off x="6256522" y="4038640"/>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7336238" y="4038640"/>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7537716" y="4038640"/>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566556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74568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782580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58544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27" name="矩形 26"/>
              <p:cNvSpPr/>
              <p:nvPr/>
            </p:nvSpPr>
            <p:spPr>
              <a:xfrm>
                <a:off x="4585447" y="5413352"/>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5</a:t>
                </a:r>
                <a:r>
                  <a:rPr lang="zh-CN" altLang="en-US" smtClean="0">
                    <a:solidFill>
                      <a:schemeClr val="tx1"/>
                    </a:solidFill>
                  </a:rPr>
                  <a:t>异或</a:t>
                </a:r>
              </a:p>
            </p:txBody>
          </p:sp>
          <p:grpSp>
            <p:nvGrpSpPr>
              <p:cNvPr id="264" name="组合 77"/>
              <p:cNvGrpSpPr/>
              <p:nvPr/>
            </p:nvGrpSpPr>
            <p:grpSpPr>
              <a:xfrm>
                <a:off x="4745505" y="5246041"/>
                <a:ext cx="3872390" cy="158842"/>
                <a:chOff x="2211778" y="3573016"/>
                <a:chExt cx="3872390" cy="216024"/>
              </a:xfrm>
            </p:grpSpPr>
            <p:grpSp>
              <p:nvGrpSpPr>
                <p:cNvPr id="281" name="组合 12"/>
                <p:cNvGrpSpPr/>
                <p:nvPr/>
              </p:nvGrpSpPr>
              <p:grpSpPr>
                <a:xfrm>
                  <a:off x="3307940" y="3573016"/>
                  <a:ext cx="615988" cy="216024"/>
                  <a:chOff x="2211778" y="3573016"/>
                  <a:chExt cx="615988" cy="216024"/>
                </a:xfrm>
              </p:grpSpPr>
              <p:cxnSp>
                <p:nvCxnSpPr>
                  <p:cNvPr id="8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7" name="组合 13"/>
                <p:cNvGrpSpPr/>
                <p:nvPr/>
              </p:nvGrpSpPr>
              <p:grpSpPr>
                <a:xfrm>
                  <a:off x="4388060" y="3573016"/>
                  <a:ext cx="615988" cy="216024"/>
                  <a:chOff x="2211778" y="3573016"/>
                  <a:chExt cx="615988" cy="216024"/>
                </a:xfrm>
              </p:grpSpPr>
              <p:cxnSp>
                <p:nvCxnSpPr>
                  <p:cNvPr id="83" name="直接连接符 8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6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6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7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8" name="组合 18"/>
                <p:cNvGrpSpPr/>
                <p:nvPr/>
              </p:nvGrpSpPr>
              <p:grpSpPr>
                <a:xfrm>
                  <a:off x="5468180" y="3573016"/>
                  <a:ext cx="615988" cy="216024"/>
                  <a:chOff x="2211778" y="3573016"/>
                  <a:chExt cx="615988" cy="216024"/>
                </a:xfrm>
              </p:grpSpPr>
              <p:cxnSp>
                <p:nvCxnSpPr>
                  <p:cNvPr id="79" name="直接连接符 7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5" name="组合 23"/>
                <p:cNvGrpSpPr/>
                <p:nvPr/>
              </p:nvGrpSpPr>
              <p:grpSpPr>
                <a:xfrm>
                  <a:off x="2211778" y="3573016"/>
                  <a:ext cx="615988" cy="216024"/>
                  <a:chOff x="2211778" y="3573016"/>
                  <a:chExt cx="615988" cy="216024"/>
                </a:xfrm>
              </p:grpSpPr>
              <p:cxnSp>
                <p:nvCxnSpPr>
                  <p:cNvPr id="75" name="直接连接符 7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06" name="组合 77"/>
              <p:cNvGrpSpPr/>
              <p:nvPr/>
            </p:nvGrpSpPr>
            <p:grpSpPr>
              <a:xfrm>
                <a:off x="4745505" y="5678089"/>
                <a:ext cx="3872390" cy="158842"/>
                <a:chOff x="2211778" y="3573016"/>
                <a:chExt cx="3872390" cy="216024"/>
              </a:xfrm>
            </p:grpSpPr>
            <p:grpSp>
              <p:nvGrpSpPr>
                <p:cNvPr id="307" name="组合 12"/>
                <p:cNvGrpSpPr/>
                <p:nvPr/>
              </p:nvGrpSpPr>
              <p:grpSpPr>
                <a:xfrm>
                  <a:off x="3307940" y="3573016"/>
                  <a:ext cx="615988" cy="216024"/>
                  <a:chOff x="2211778" y="3573016"/>
                  <a:chExt cx="615988" cy="216024"/>
                </a:xfrm>
              </p:grpSpPr>
              <p:cxnSp>
                <p:nvCxnSpPr>
                  <p:cNvPr id="6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8" name="组合 13"/>
                <p:cNvGrpSpPr/>
                <p:nvPr/>
              </p:nvGrpSpPr>
              <p:grpSpPr>
                <a:xfrm>
                  <a:off x="4388060" y="3573016"/>
                  <a:ext cx="615988" cy="216024"/>
                  <a:chOff x="2211778" y="3573016"/>
                  <a:chExt cx="615988" cy="216024"/>
                </a:xfrm>
              </p:grpSpPr>
              <p:cxnSp>
                <p:nvCxnSpPr>
                  <p:cNvPr id="63" name="直接连接符 6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5" name="组合 18"/>
                <p:cNvGrpSpPr/>
                <p:nvPr/>
              </p:nvGrpSpPr>
              <p:grpSpPr>
                <a:xfrm>
                  <a:off x="5468180" y="3573016"/>
                  <a:ext cx="615988" cy="216024"/>
                  <a:chOff x="2211778" y="3573016"/>
                  <a:chExt cx="615988" cy="216024"/>
                </a:xfrm>
              </p:grpSpPr>
              <p:cxnSp>
                <p:nvCxnSpPr>
                  <p:cNvPr id="59" name="直接连接符 5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6" name="组合 23"/>
                <p:cNvGrpSpPr/>
                <p:nvPr/>
              </p:nvGrpSpPr>
              <p:grpSpPr>
                <a:xfrm>
                  <a:off x="2211778" y="3573016"/>
                  <a:ext cx="615988" cy="216024"/>
                  <a:chOff x="2211778" y="3573016"/>
                  <a:chExt cx="615988" cy="216024"/>
                </a:xfrm>
              </p:grpSpPr>
              <p:cxnSp>
                <p:nvCxnSpPr>
                  <p:cNvPr id="55" name="直接连接符 5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27" name="组合 77"/>
              <p:cNvGrpSpPr/>
              <p:nvPr/>
            </p:nvGrpSpPr>
            <p:grpSpPr>
              <a:xfrm>
                <a:off x="4745505" y="4810666"/>
                <a:ext cx="3872390" cy="158842"/>
                <a:chOff x="2211778" y="3573016"/>
                <a:chExt cx="3872390" cy="216024"/>
              </a:xfrm>
            </p:grpSpPr>
            <p:grpSp>
              <p:nvGrpSpPr>
                <p:cNvPr id="328" name="组合 12"/>
                <p:cNvGrpSpPr/>
                <p:nvPr/>
              </p:nvGrpSpPr>
              <p:grpSpPr>
                <a:xfrm>
                  <a:off x="3307940" y="3573016"/>
                  <a:ext cx="615988" cy="216024"/>
                  <a:chOff x="2211778" y="3573016"/>
                  <a:chExt cx="615988" cy="216024"/>
                </a:xfrm>
              </p:grpSpPr>
              <p:cxnSp>
                <p:nvCxnSpPr>
                  <p:cNvPr id="47"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5" name="组合 13"/>
                <p:cNvGrpSpPr/>
                <p:nvPr/>
              </p:nvGrpSpPr>
              <p:grpSpPr>
                <a:xfrm>
                  <a:off x="4388060" y="3573016"/>
                  <a:ext cx="615988" cy="216024"/>
                  <a:chOff x="2211778" y="3573016"/>
                  <a:chExt cx="615988" cy="216024"/>
                </a:xfrm>
              </p:grpSpPr>
              <p:cxnSp>
                <p:nvCxnSpPr>
                  <p:cNvPr id="43" name="直接连接符 27"/>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2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2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3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6" name="组合 18"/>
                <p:cNvGrpSpPr/>
                <p:nvPr/>
              </p:nvGrpSpPr>
              <p:grpSpPr>
                <a:xfrm>
                  <a:off x="5468180" y="3573016"/>
                  <a:ext cx="615988" cy="216024"/>
                  <a:chOff x="2211778" y="3573016"/>
                  <a:chExt cx="615988" cy="216024"/>
                </a:xfrm>
              </p:grpSpPr>
              <p:cxnSp>
                <p:nvCxnSpPr>
                  <p:cNvPr id="39" name="直接连接符 38"/>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25"/>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2" name="直接连接符 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7" name="组合 23"/>
                <p:cNvGrpSpPr/>
                <p:nvPr/>
              </p:nvGrpSpPr>
              <p:grpSpPr>
                <a:xfrm>
                  <a:off x="2211778" y="3573016"/>
                  <a:ext cx="615988" cy="216024"/>
                  <a:chOff x="2211778" y="3573016"/>
                  <a:chExt cx="615988" cy="216024"/>
                </a:xfrm>
              </p:grpSpPr>
              <p:cxnSp>
                <p:nvCxnSpPr>
                  <p:cNvPr id="35" name="直接连接符 1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6" name="TextBox 5"/>
            <p:cNvSpPr txBox="1"/>
            <p:nvPr/>
          </p:nvSpPr>
          <p:spPr>
            <a:xfrm>
              <a:off x="6084168" y="1124744"/>
              <a:ext cx="792088" cy="369332"/>
            </a:xfrm>
            <a:prstGeom prst="rect">
              <a:avLst/>
            </a:prstGeom>
            <a:noFill/>
          </p:spPr>
          <p:txBody>
            <a:bodyPr wrap="square" rtlCol="0">
              <a:spAutoFit/>
            </a:bodyPr>
            <a:lstStyle/>
            <a:p>
              <a:r>
                <a:rPr lang="en-US" altLang="zh-CN" smtClean="0"/>
                <a:t>x</a:t>
              </a:r>
              <a:endParaRPr lang="zh-CN" altLang="en-US"/>
            </a:p>
          </p:txBody>
        </p:sp>
        <p:sp>
          <p:nvSpPr>
            <p:cNvPr id="7" name="TextBox 6"/>
            <p:cNvSpPr txBox="1"/>
            <p:nvPr/>
          </p:nvSpPr>
          <p:spPr>
            <a:xfrm>
              <a:off x="8316416" y="1340768"/>
              <a:ext cx="576064" cy="369332"/>
            </a:xfrm>
            <a:prstGeom prst="rect">
              <a:avLst/>
            </a:prstGeom>
            <a:noFill/>
          </p:spPr>
          <p:txBody>
            <a:bodyPr wrap="square" rtlCol="0">
              <a:spAutoFit/>
            </a:bodyPr>
            <a:lstStyle/>
            <a:p>
              <a:r>
                <a:rPr lang="en-US" altLang="zh-CN" smtClean="0"/>
                <a:t>w</a:t>
              </a:r>
              <a:r>
                <a:rPr lang="en-US" altLang="zh-CN" baseline="30000" smtClean="0"/>
                <a:t>0</a:t>
              </a:r>
              <a:endParaRPr lang="zh-CN" altLang="en-US" baseline="30000"/>
            </a:p>
          </p:txBody>
        </p:sp>
        <p:sp>
          <p:nvSpPr>
            <p:cNvPr id="8" name="TextBox 7"/>
            <p:cNvSpPr txBox="1"/>
            <p:nvPr/>
          </p:nvSpPr>
          <p:spPr>
            <a:xfrm>
              <a:off x="8316416" y="2555612"/>
              <a:ext cx="576064" cy="369332"/>
            </a:xfrm>
            <a:prstGeom prst="rect">
              <a:avLst/>
            </a:prstGeom>
            <a:noFill/>
          </p:spPr>
          <p:txBody>
            <a:bodyPr wrap="square" rtlCol="0">
              <a:spAutoFit/>
            </a:bodyPr>
            <a:lstStyle/>
            <a:p>
              <a:r>
                <a:rPr lang="en-US" altLang="zh-CN" smtClean="0"/>
                <a:t>w</a:t>
              </a:r>
              <a:r>
                <a:rPr lang="en-US" altLang="zh-CN" baseline="30000" smtClean="0"/>
                <a:t>1</a:t>
              </a:r>
              <a:endParaRPr lang="zh-CN" altLang="en-US" baseline="30000"/>
            </a:p>
          </p:txBody>
        </p:sp>
        <p:sp>
          <p:nvSpPr>
            <p:cNvPr id="9" name="TextBox 8"/>
            <p:cNvSpPr txBox="1"/>
            <p:nvPr/>
          </p:nvSpPr>
          <p:spPr>
            <a:xfrm>
              <a:off x="8316416" y="1835532"/>
              <a:ext cx="576064" cy="369332"/>
            </a:xfrm>
            <a:prstGeom prst="rect">
              <a:avLst/>
            </a:prstGeom>
            <a:noFill/>
          </p:spPr>
          <p:txBody>
            <a:bodyPr wrap="square" rtlCol="0">
              <a:spAutoFit/>
            </a:bodyPr>
            <a:lstStyle/>
            <a:p>
              <a:r>
                <a:rPr lang="en-US" altLang="zh-CN" smtClean="0"/>
                <a:t>u</a:t>
              </a:r>
              <a:r>
                <a:rPr lang="en-US" altLang="zh-CN" baseline="30000" smtClean="0"/>
                <a:t>1</a:t>
              </a:r>
              <a:endParaRPr lang="zh-CN" altLang="en-US" baseline="30000"/>
            </a:p>
          </p:txBody>
        </p:sp>
        <p:sp>
          <p:nvSpPr>
            <p:cNvPr id="10" name="TextBox 9"/>
            <p:cNvSpPr txBox="1"/>
            <p:nvPr/>
          </p:nvSpPr>
          <p:spPr>
            <a:xfrm>
              <a:off x="8316416" y="2195572"/>
              <a:ext cx="576064" cy="369332"/>
            </a:xfrm>
            <a:prstGeom prst="rect">
              <a:avLst/>
            </a:prstGeom>
            <a:noFill/>
          </p:spPr>
          <p:txBody>
            <a:bodyPr wrap="square" rtlCol="0">
              <a:spAutoFit/>
            </a:bodyPr>
            <a:lstStyle/>
            <a:p>
              <a:r>
                <a:rPr lang="en-US" altLang="zh-CN" smtClean="0"/>
                <a:t>v</a:t>
              </a:r>
              <a:r>
                <a:rPr lang="en-US" altLang="zh-CN" baseline="30000" smtClean="0"/>
                <a:t>1</a:t>
              </a:r>
              <a:endParaRPr lang="zh-CN" altLang="en-US" baseline="30000"/>
            </a:p>
          </p:txBody>
        </p:sp>
        <p:sp>
          <p:nvSpPr>
            <p:cNvPr id="11" name="TextBox 10"/>
            <p:cNvSpPr txBox="1"/>
            <p:nvPr/>
          </p:nvSpPr>
          <p:spPr>
            <a:xfrm>
              <a:off x="8316416" y="4859868"/>
              <a:ext cx="576064" cy="369332"/>
            </a:xfrm>
            <a:prstGeom prst="rect">
              <a:avLst/>
            </a:prstGeom>
            <a:noFill/>
          </p:spPr>
          <p:txBody>
            <a:bodyPr wrap="square" rtlCol="0">
              <a:spAutoFit/>
            </a:bodyPr>
            <a:lstStyle/>
            <a:p>
              <a:r>
                <a:rPr lang="en-US" altLang="zh-CN" smtClean="0"/>
                <a:t>w</a:t>
              </a:r>
              <a:r>
                <a:rPr lang="en-US" altLang="zh-CN" baseline="30000" smtClean="0"/>
                <a:t>3</a:t>
              </a:r>
              <a:endParaRPr lang="zh-CN" altLang="en-US" baseline="30000"/>
            </a:p>
          </p:txBody>
        </p:sp>
        <p:sp>
          <p:nvSpPr>
            <p:cNvPr id="12" name="TextBox 11"/>
            <p:cNvSpPr txBox="1"/>
            <p:nvPr/>
          </p:nvSpPr>
          <p:spPr>
            <a:xfrm>
              <a:off x="8316416" y="4139788"/>
              <a:ext cx="576064" cy="369332"/>
            </a:xfrm>
            <a:prstGeom prst="rect">
              <a:avLst/>
            </a:prstGeom>
            <a:noFill/>
          </p:spPr>
          <p:txBody>
            <a:bodyPr wrap="square" rtlCol="0">
              <a:spAutoFit/>
            </a:bodyPr>
            <a:lstStyle/>
            <a:p>
              <a:r>
                <a:rPr lang="en-US" altLang="zh-CN" smtClean="0"/>
                <a:t>u</a:t>
              </a:r>
              <a:r>
                <a:rPr lang="en-US" altLang="zh-CN" baseline="30000" smtClean="0"/>
                <a:t>3</a:t>
              </a:r>
              <a:endParaRPr lang="zh-CN" altLang="en-US" baseline="30000"/>
            </a:p>
          </p:txBody>
        </p:sp>
        <p:sp>
          <p:nvSpPr>
            <p:cNvPr id="13" name="TextBox 12"/>
            <p:cNvSpPr txBox="1"/>
            <p:nvPr/>
          </p:nvSpPr>
          <p:spPr>
            <a:xfrm>
              <a:off x="8316416" y="4499828"/>
              <a:ext cx="576064" cy="369332"/>
            </a:xfrm>
            <a:prstGeom prst="rect">
              <a:avLst/>
            </a:prstGeom>
            <a:noFill/>
          </p:spPr>
          <p:txBody>
            <a:bodyPr wrap="square" rtlCol="0">
              <a:spAutoFit/>
            </a:bodyPr>
            <a:lstStyle/>
            <a:p>
              <a:r>
                <a:rPr lang="en-US" altLang="zh-CN" smtClean="0"/>
                <a:t>v</a:t>
              </a:r>
              <a:r>
                <a:rPr lang="en-US" altLang="zh-CN" baseline="30000" smtClean="0"/>
                <a:t>3</a:t>
              </a:r>
              <a:endParaRPr lang="zh-CN" altLang="en-US" baseline="30000"/>
            </a:p>
          </p:txBody>
        </p:sp>
        <p:sp>
          <p:nvSpPr>
            <p:cNvPr id="14" name="TextBox 13"/>
            <p:cNvSpPr txBox="1"/>
            <p:nvPr/>
          </p:nvSpPr>
          <p:spPr>
            <a:xfrm>
              <a:off x="6084168" y="6381328"/>
              <a:ext cx="576064" cy="369332"/>
            </a:xfrm>
            <a:prstGeom prst="rect">
              <a:avLst/>
            </a:prstGeom>
            <a:noFill/>
          </p:spPr>
          <p:txBody>
            <a:bodyPr wrap="square" rtlCol="0">
              <a:spAutoFit/>
            </a:bodyPr>
            <a:lstStyle/>
            <a:p>
              <a:r>
                <a:rPr lang="en-US" altLang="zh-CN" smtClean="0"/>
                <a:t>y</a:t>
              </a:r>
              <a:endParaRPr lang="zh-CN" altLang="en-US" baseline="30000"/>
            </a:p>
          </p:txBody>
        </p:sp>
        <p:sp>
          <p:nvSpPr>
            <p:cNvPr id="15" name="TextBox 14"/>
            <p:cNvSpPr txBox="1"/>
            <p:nvPr/>
          </p:nvSpPr>
          <p:spPr>
            <a:xfrm>
              <a:off x="8316416" y="5301208"/>
              <a:ext cx="576064" cy="369332"/>
            </a:xfrm>
            <a:prstGeom prst="rect">
              <a:avLst/>
            </a:prstGeom>
            <a:noFill/>
          </p:spPr>
          <p:txBody>
            <a:bodyPr wrap="square" rtlCol="0">
              <a:spAutoFit/>
            </a:bodyPr>
            <a:lstStyle/>
            <a:p>
              <a:r>
                <a:rPr lang="en-US" altLang="zh-CN" smtClean="0"/>
                <a:t>u</a:t>
              </a:r>
              <a:r>
                <a:rPr lang="en-US" altLang="zh-CN" baseline="30000" smtClean="0"/>
                <a:t>4</a:t>
              </a:r>
              <a:endParaRPr lang="zh-CN" altLang="en-US" baseline="30000"/>
            </a:p>
          </p:txBody>
        </p:sp>
        <p:sp>
          <p:nvSpPr>
            <p:cNvPr id="16" name="TextBox 15"/>
            <p:cNvSpPr txBox="1"/>
            <p:nvPr/>
          </p:nvSpPr>
          <p:spPr>
            <a:xfrm>
              <a:off x="8316416" y="5764788"/>
              <a:ext cx="576064" cy="369332"/>
            </a:xfrm>
            <a:prstGeom prst="rect">
              <a:avLst/>
            </a:prstGeom>
            <a:noFill/>
          </p:spPr>
          <p:txBody>
            <a:bodyPr wrap="square" rtlCol="0">
              <a:spAutoFit/>
            </a:bodyPr>
            <a:lstStyle/>
            <a:p>
              <a:r>
                <a:rPr lang="en-US" altLang="zh-CN" smtClean="0"/>
                <a:t>v</a:t>
              </a:r>
              <a:r>
                <a:rPr lang="en-US" altLang="zh-CN" baseline="30000" smtClean="0"/>
                <a:t>4</a:t>
              </a:r>
              <a:endParaRPr lang="zh-CN" altLang="en-US" baseline="30000"/>
            </a:p>
          </p:txBody>
        </p:sp>
        <p:sp>
          <p:nvSpPr>
            <p:cNvPr id="17" name="TextBox 16"/>
            <p:cNvSpPr txBox="1"/>
            <p:nvPr/>
          </p:nvSpPr>
          <p:spPr>
            <a:xfrm>
              <a:off x="8316416" y="3717032"/>
              <a:ext cx="576064" cy="369332"/>
            </a:xfrm>
            <a:prstGeom prst="rect">
              <a:avLst/>
            </a:prstGeom>
            <a:noFill/>
          </p:spPr>
          <p:txBody>
            <a:bodyPr wrap="square" rtlCol="0">
              <a:spAutoFit/>
            </a:bodyPr>
            <a:lstStyle/>
            <a:p>
              <a:r>
                <a:rPr lang="en-US" altLang="zh-CN" smtClean="0"/>
                <a:t>w</a:t>
              </a:r>
              <a:r>
                <a:rPr lang="en-US" altLang="zh-CN" baseline="30000" smtClean="0"/>
                <a:t>2</a:t>
              </a:r>
              <a:endParaRPr lang="zh-CN" altLang="en-US" baseline="30000"/>
            </a:p>
          </p:txBody>
        </p:sp>
        <p:sp>
          <p:nvSpPr>
            <p:cNvPr id="18" name="TextBox 17"/>
            <p:cNvSpPr txBox="1"/>
            <p:nvPr/>
          </p:nvSpPr>
          <p:spPr>
            <a:xfrm>
              <a:off x="8316416" y="2996952"/>
              <a:ext cx="576064" cy="369332"/>
            </a:xfrm>
            <a:prstGeom prst="rect">
              <a:avLst/>
            </a:prstGeom>
            <a:noFill/>
          </p:spPr>
          <p:txBody>
            <a:bodyPr wrap="square" rtlCol="0">
              <a:spAutoFit/>
            </a:bodyPr>
            <a:lstStyle/>
            <a:p>
              <a:r>
                <a:rPr lang="en-US" altLang="zh-CN" smtClean="0"/>
                <a:t>u</a:t>
              </a:r>
              <a:r>
                <a:rPr lang="en-US" altLang="zh-CN" baseline="30000" smtClean="0"/>
                <a:t>2</a:t>
              </a:r>
              <a:endParaRPr lang="zh-CN" altLang="en-US" baseline="30000"/>
            </a:p>
          </p:txBody>
        </p:sp>
        <p:sp>
          <p:nvSpPr>
            <p:cNvPr id="19" name="TextBox 18"/>
            <p:cNvSpPr txBox="1"/>
            <p:nvPr/>
          </p:nvSpPr>
          <p:spPr>
            <a:xfrm>
              <a:off x="8316416" y="3356992"/>
              <a:ext cx="576064" cy="369332"/>
            </a:xfrm>
            <a:prstGeom prst="rect">
              <a:avLst/>
            </a:prstGeom>
            <a:noFill/>
          </p:spPr>
          <p:txBody>
            <a:bodyPr wrap="square" rtlCol="0">
              <a:spAutoFit/>
            </a:bodyPr>
            <a:lstStyle/>
            <a:p>
              <a:r>
                <a:rPr lang="en-US" altLang="zh-CN" smtClean="0"/>
                <a:t>v</a:t>
              </a:r>
              <a:r>
                <a:rPr lang="en-US" altLang="zh-CN" baseline="30000" smtClean="0"/>
                <a:t>2</a:t>
              </a:r>
              <a:endParaRPr lang="zh-CN" altLang="en-US" baseline="30000"/>
            </a:p>
          </p:txBody>
        </p:sp>
      </p:grpSp>
      <p:sp>
        <p:nvSpPr>
          <p:cNvPr id="365" name="TextBox 364"/>
          <p:cNvSpPr txBox="1"/>
          <p:nvPr/>
        </p:nvSpPr>
        <p:spPr>
          <a:xfrm>
            <a:off x="395536" y="1628800"/>
            <a:ext cx="2664296" cy="2554545"/>
          </a:xfrm>
          <a:prstGeom prst="rect">
            <a:avLst/>
          </a:prstGeom>
          <a:noFill/>
        </p:spPr>
        <p:txBody>
          <a:bodyPr wrap="square" rtlCol="0">
            <a:spAutoFit/>
          </a:bodyPr>
          <a:lstStyle/>
          <a:p>
            <a:r>
              <a:rPr lang="zh-CN" altLang="en-US" sz="2000" smtClean="0"/>
              <a:t>在</a:t>
            </a:r>
            <a:r>
              <a:rPr lang="en-US" altLang="zh-CN" sz="2000" smtClean="0"/>
              <a:t>S</a:t>
            </a:r>
            <a:r>
              <a:rPr lang="en-US" altLang="zh-CN" sz="2000" baseline="30000" smtClean="0"/>
              <a:t>2</a:t>
            </a:r>
            <a:r>
              <a:rPr lang="en-US" altLang="zh-CN" sz="2000" baseline="-25000" smtClean="0"/>
              <a:t>2</a:t>
            </a:r>
            <a:r>
              <a:rPr lang="zh-CN" altLang="en-US" sz="2000" smtClean="0"/>
              <a:t>中，输入位选择</a:t>
            </a:r>
            <a:r>
              <a:rPr lang="en-US" altLang="zh-CN" sz="2000" smtClean="0"/>
              <a:t>0100</a:t>
            </a:r>
            <a:r>
              <a:rPr lang="zh-CN" altLang="en-US" sz="2000" smtClean="0"/>
              <a:t>，对应</a:t>
            </a:r>
            <a:r>
              <a:rPr lang="en-US" altLang="zh-CN" sz="2000" smtClean="0"/>
              <a:t>a</a:t>
            </a:r>
            <a:r>
              <a:rPr lang="zh-CN" altLang="en-US" sz="2000" smtClean="0"/>
              <a:t>值为</a:t>
            </a:r>
            <a:r>
              <a:rPr lang="en-US" altLang="zh-CN" sz="2000" smtClean="0"/>
              <a:t>4</a:t>
            </a:r>
            <a:r>
              <a:rPr lang="zh-CN" altLang="en-US" sz="2000" smtClean="0"/>
              <a:t>；输出位选择</a:t>
            </a:r>
            <a:r>
              <a:rPr lang="en-US" altLang="zh-CN" sz="2000" smtClean="0"/>
              <a:t>0101</a:t>
            </a:r>
            <a:r>
              <a:rPr lang="zh-CN" altLang="en-US" sz="2000" smtClean="0"/>
              <a:t>，对应</a:t>
            </a:r>
            <a:r>
              <a:rPr lang="en-US" altLang="zh-CN" sz="2000" smtClean="0"/>
              <a:t>b</a:t>
            </a:r>
            <a:r>
              <a:rPr lang="zh-CN" altLang="en-US" sz="2000" smtClean="0"/>
              <a:t>值为</a:t>
            </a:r>
            <a:r>
              <a:rPr lang="en-US" altLang="zh-CN" sz="2000" smtClean="0"/>
              <a:t>5</a:t>
            </a:r>
            <a:r>
              <a:rPr lang="zh-CN" altLang="en-US" sz="2000" smtClean="0"/>
              <a:t>，查表可知</a:t>
            </a:r>
            <a:r>
              <a:rPr lang="en-US" altLang="zh-CN" sz="2000" smtClean="0"/>
              <a:t>N</a:t>
            </a:r>
            <a:r>
              <a:rPr lang="en-US" altLang="zh-CN" sz="2000" baseline="-25000" smtClean="0"/>
              <a:t>L</a:t>
            </a:r>
            <a:r>
              <a:rPr lang="en-US" altLang="zh-CN" sz="2000" smtClean="0"/>
              <a:t>(4,5)=4</a:t>
            </a:r>
            <a:r>
              <a:rPr lang="zh-CN" altLang="en-US" sz="2000" smtClean="0"/>
              <a:t>，偏差为负</a:t>
            </a:r>
            <a:r>
              <a:rPr lang="en-US" altLang="zh-CN" sz="2000" smtClean="0"/>
              <a:t>1/4</a:t>
            </a:r>
            <a:r>
              <a:rPr lang="zh-CN" altLang="en-US" sz="2000" smtClean="0"/>
              <a:t>，即随机变量</a:t>
            </a:r>
            <a:r>
              <a:rPr lang="en-US" altLang="zh-CN" sz="2000" smtClean="0"/>
              <a:t>T</a:t>
            </a:r>
            <a:r>
              <a:rPr lang="en-US" altLang="zh-CN" sz="2000" baseline="-25000" smtClean="0"/>
              <a:t>2</a:t>
            </a:r>
            <a:r>
              <a:rPr lang="en-US" altLang="zh-CN" sz="2000" smtClean="0"/>
              <a:t>=u</a:t>
            </a:r>
            <a:r>
              <a:rPr lang="en-US" altLang="zh-CN" sz="2000" baseline="30000" smtClean="0"/>
              <a:t>2</a:t>
            </a:r>
            <a:r>
              <a:rPr lang="en-US" altLang="zh-CN" sz="2000" baseline="-25000" smtClean="0"/>
              <a:t>6</a:t>
            </a:r>
            <a:r>
              <a:rPr lang="en-US" altLang="zh-CN" sz="2000" smtClean="0">
                <a:latin typeface="Cambria"/>
              </a:rPr>
              <a:t>⊕v</a:t>
            </a:r>
            <a:r>
              <a:rPr lang="en-US" altLang="zh-CN" sz="2000" baseline="30000" smtClean="0">
                <a:latin typeface="Cambria"/>
              </a:rPr>
              <a:t>2</a:t>
            </a:r>
            <a:r>
              <a:rPr lang="en-US" altLang="zh-CN" sz="2000" baseline="-25000" smtClean="0">
                <a:latin typeface="Cambria"/>
              </a:rPr>
              <a:t>6</a:t>
            </a:r>
            <a:r>
              <a:rPr lang="en-US" altLang="zh-CN" sz="2000" smtClean="0">
                <a:latin typeface="Cambria"/>
              </a:rPr>
              <a:t>⊕v</a:t>
            </a:r>
            <a:r>
              <a:rPr lang="en-US" altLang="zh-CN" sz="2000" baseline="30000" smtClean="0">
                <a:latin typeface="Cambria"/>
              </a:rPr>
              <a:t>2</a:t>
            </a:r>
            <a:r>
              <a:rPr lang="en-US" altLang="zh-CN" sz="2000" baseline="-25000" smtClean="0">
                <a:latin typeface="Cambria"/>
              </a:rPr>
              <a:t>8</a:t>
            </a:r>
            <a:r>
              <a:rPr lang="zh-CN" altLang="en-US" sz="2000" smtClean="0">
                <a:latin typeface="Cambria"/>
              </a:rPr>
              <a:t>具有偏差</a:t>
            </a:r>
            <a:r>
              <a:rPr lang="en-US" altLang="zh-CN" sz="2000" smtClean="0">
                <a:latin typeface="Cambria"/>
              </a:rPr>
              <a:t>-1/4</a:t>
            </a:r>
            <a:endParaRPr lang="zh-CN" altLang="en-US" sz="2000"/>
          </a:p>
        </p:txBody>
      </p:sp>
      <p:sp>
        <p:nvSpPr>
          <p:cNvPr id="366" name="矩形 365"/>
          <p:cNvSpPr/>
          <p:nvPr/>
        </p:nvSpPr>
        <p:spPr>
          <a:xfrm>
            <a:off x="4427984" y="3237690"/>
            <a:ext cx="1080120" cy="432048"/>
          </a:xfrm>
          <a:prstGeom prst="rect">
            <a:avLst/>
          </a:prstGeom>
          <a:solidFill>
            <a:srgbClr val="FF0000">
              <a:alpha val="20000"/>
            </a:srgbClr>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 grpId="0"/>
      <p:bldP spid="36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矩形 365"/>
          <p:cNvSpPr/>
          <p:nvPr/>
        </p:nvSpPr>
        <p:spPr>
          <a:xfrm>
            <a:off x="4427984" y="4424755"/>
            <a:ext cx="1080120" cy="432048"/>
          </a:xfrm>
          <a:prstGeom prst="rect">
            <a:avLst/>
          </a:prstGeom>
          <a:solidFill>
            <a:srgbClr val="FF0000">
              <a:alpha val="20000"/>
            </a:srgbClr>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
        <p:nvSpPr>
          <p:cNvPr id="2" name="标题 1"/>
          <p:cNvSpPr>
            <a:spLocks noGrp="1"/>
          </p:cNvSpPr>
          <p:nvPr>
            <p:ph type="title"/>
          </p:nvPr>
        </p:nvSpPr>
        <p:spPr/>
        <p:txBody>
          <a:bodyPr/>
          <a:lstStyle/>
          <a:p>
            <a:r>
              <a:rPr lang="en-US" altLang="zh-CN" smtClean="0"/>
              <a:t>SPN</a:t>
            </a:r>
            <a:r>
              <a:rPr lang="zh-CN" altLang="en-US" smtClean="0"/>
              <a:t>的线性密码分析</a:t>
            </a:r>
            <a:endParaRPr lang="zh-CN" altLang="en-US"/>
          </a:p>
        </p:txBody>
      </p:sp>
      <p:grpSp>
        <p:nvGrpSpPr>
          <p:cNvPr id="3" name="组合 3"/>
          <p:cNvGrpSpPr/>
          <p:nvPr/>
        </p:nvGrpSpPr>
        <p:grpSpPr>
          <a:xfrm>
            <a:off x="3419872" y="1187460"/>
            <a:ext cx="4752528" cy="5625916"/>
            <a:chOff x="4139952" y="1124744"/>
            <a:chExt cx="4752528" cy="5625916"/>
          </a:xfrm>
        </p:grpSpPr>
        <p:grpSp>
          <p:nvGrpSpPr>
            <p:cNvPr id="4" name="组合 3"/>
            <p:cNvGrpSpPr/>
            <p:nvPr/>
          </p:nvGrpSpPr>
          <p:grpSpPr>
            <a:xfrm>
              <a:off x="4139952" y="1484784"/>
              <a:ext cx="4186010" cy="4991835"/>
              <a:chOff x="4580384" y="845096"/>
              <a:chExt cx="4186010" cy="4991835"/>
            </a:xfrm>
          </p:grpSpPr>
          <p:grpSp>
            <p:nvGrpSpPr>
              <p:cNvPr id="5" name="组合 233"/>
              <p:cNvGrpSpPr/>
              <p:nvPr/>
            </p:nvGrpSpPr>
            <p:grpSpPr>
              <a:xfrm>
                <a:off x="4585447" y="2453287"/>
                <a:ext cx="4176464" cy="1164843"/>
                <a:chOff x="4585447" y="3533407"/>
                <a:chExt cx="4176464" cy="1164843"/>
              </a:xfrm>
            </p:grpSpPr>
            <p:grpSp>
              <p:nvGrpSpPr>
                <p:cNvPr id="20" name="组合 30"/>
                <p:cNvGrpSpPr/>
                <p:nvPr/>
              </p:nvGrpSpPr>
              <p:grpSpPr>
                <a:xfrm>
                  <a:off x="4742910" y="4368770"/>
                  <a:ext cx="3872390" cy="52947"/>
                  <a:chOff x="2211778" y="3573016"/>
                  <a:chExt cx="3872390" cy="216024"/>
                </a:xfrm>
              </p:grpSpPr>
              <p:grpSp>
                <p:nvGrpSpPr>
                  <p:cNvPr id="21" name="组合 12"/>
                  <p:cNvGrpSpPr/>
                  <p:nvPr/>
                </p:nvGrpSpPr>
                <p:grpSpPr>
                  <a:xfrm>
                    <a:off x="3307940" y="3573016"/>
                    <a:ext cx="615988" cy="216024"/>
                    <a:chOff x="2211778" y="3573016"/>
                    <a:chExt cx="615988" cy="216024"/>
                  </a:xfrm>
                </p:grpSpPr>
                <p:cxnSp>
                  <p:nvCxnSpPr>
                    <p:cNvPr id="361"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62"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组合 13"/>
                  <p:cNvGrpSpPr/>
                  <p:nvPr/>
                </p:nvGrpSpPr>
                <p:grpSpPr>
                  <a:xfrm>
                    <a:off x="4388060" y="3573016"/>
                    <a:ext cx="615988" cy="216024"/>
                    <a:chOff x="2211778" y="3573016"/>
                    <a:chExt cx="615988" cy="216024"/>
                  </a:xfrm>
                </p:grpSpPr>
                <p:cxnSp>
                  <p:nvCxnSpPr>
                    <p:cNvPr id="357" name="直接连接符 4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直接连接符 4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直接连接符 4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组合 18"/>
                  <p:cNvGrpSpPr/>
                  <p:nvPr/>
                </p:nvGrpSpPr>
                <p:grpSpPr>
                  <a:xfrm>
                    <a:off x="5468180" y="3573016"/>
                    <a:ext cx="615988" cy="216024"/>
                    <a:chOff x="2211778" y="3573016"/>
                    <a:chExt cx="615988" cy="216024"/>
                  </a:xfrm>
                </p:grpSpPr>
                <p:cxnSp>
                  <p:nvCxnSpPr>
                    <p:cNvPr id="353" name="直接连接符 39"/>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直接连接符 40"/>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直接连接符 41"/>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42"/>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组合 23"/>
                  <p:cNvGrpSpPr/>
                  <p:nvPr/>
                </p:nvGrpSpPr>
                <p:grpSpPr>
                  <a:xfrm>
                    <a:off x="2211778" y="3573016"/>
                    <a:ext cx="615988" cy="216024"/>
                    <a:chOff x="2211778" y="3573016"/>
                    <a:chExt cx="615988" cy="216024"/>
                  </a:xfrm>
                </p:grpSpPr>
                <p:cxnSp>
                  <p:nvCxnSpPr>
                    <p:cNvPr id="349" name="直接连接符 35"/>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直接连接符 3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直接连接符 3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直接连接符 3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2" name="矩形 281"/>
                <p:cNvSpPr/>
                <p:nvPr/>
              </p:nvSpPr>
              <p:spPr>
                <a:xfrm>
                  <a:off x="566556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2</a:t>
                  </a:r>
                  <a:r>
                    <a:rPr lang="en-US" altLang="zh-CN" sz="1600" baseline="-25000" smtClean="0">
                      <a:solidFill>
                        <a:schemeClr val="tx1"/>
                      </a:solidFill>
                    </a:rPr>
                    <a:t>2</a:t>
                  </a:r>
                  <a:endParaRPr lang="zh-CN" altLang="en-US" sz="1600" baseline="-25000" smtClean="0">
                    <a:solidFill>
                      <a:schemeClr val="tx1"/>
                    </a:solidFill>
                  </a:endParaRPr>
                </a:p>
              </p:txBody>
            </p:sp>
            <p:sp>
              <p:nvSpPr>
                <p:cNvPr id="283" name="矩形 282"/>
                <p:cNvSpPr/>
                <p:nvPr/>
              </p:nvSpPr>
              <p:spPr>
                <a:xfrm>
                  <a:off x="674568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矩形 53"/>
                <p:cNvSpPr/>
                <p:nvPr/>
              </p:nvSpPr>
              <p:spPr>
                <a:xfrm>
                  <a:off x="782580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矩形 54"/>
                <p:cNvSpPr/>
                <p:nvPr/>
              </p:nvSpPr>
              <p:spPr>
                <a:xfrm>
                  <a:off x="458544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86" name="矩形 55"/>
                <p:cNvSpPr/>
                <p:nvPr/>
              </p:nvSpPr>
              <p:spPr>
                <a:xfrm>
                  <a:off x="4585447" y="4433513"/>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3</a:t>
                  </a:r>
                  <a:r>
                    <a:rPr lang="zh-CN" altLang="en-US" smtClean="0">
                      <a:solidFill>
                        <a:schemeClr val="tx1"/>
                      </a:solidFill>
                    </a:rPr>
                    <a:t>异或</a:t>
                  </a:r>
                </a:p>
              </p:txBody>
            </p:sp>
            <p:grpSp>
              <p:nvGrpSpPr>
                <p:cNvPr id="30" name="组合 56"/>
                <p:cNvGrpSpPr/>
                <p:nvPr/>
              </p:nvGrpSpPr>
              <p:grpSpPr>
                <a:xfrm>
                  <a:off x="4742910" y="3986342"/>
                  <a:ext cx="3872390" cy="52947"/>
                  <a:chOff x="2211778" y="3573016"/>
                  <a:chExt cx="3872390" cy="216024"/>
                </a:xfrm>
              </p:grpSpPr>
              <p:grpSp>
                <p:nvGrpSpPr>
                  <p:cNvPr id="31" name="组合 12"/>
                  <p:cNvGrpSpPr/>
                  <p:nvPr/>
                </p:nvGrpSpPr>
                <p:grpSpPr>
                  <a:xfrm>
                    <a:off x="3307940" y="3573016"/>
                    <a:ext cx="615988" cy="216024"/>
                    <a:chOff x="2211778" y="3573016"/>
                    <a:chExt cx="615988" cy="216024"/>
                  </a:xfrm>
                </p:grpSpPr>
                <p:cxnSp>
                  <p:nvCxnSpPr>
                    <p:cNvPr id="341" name="直接连接符 4"/>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2" name="直接连接符 32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27"/>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4" name="直接连接符 32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组合 13"/>
                  <p:cNvGrpSpPr/>
                  <p:nvPr/>
                </p:nvGrpSpPr>
                <p:grpSpPr>
                  <a:xfrm>
                    <a:off x="4388060" y="3573016"/>
                    <a:ext cx="615988" cy="216024"/>
                    <a:chOff x="2211778" y="3573016"/>
                    <a:chExt cx="615988" cy="216024"/>
                  </a:xfrm>
                </p:grpSpPr>
                <p:cxnSp>
                  <p:nvCxnSpPr>
                    <p:cNvPr id="337" name="直接连接符 321"/>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接连接符 32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直接连接符 32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直接连接符 32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组合 18"/>
                  <p:cNvGrpSpPr/>
                  <p:nvPr/>
                </p:nvGrpSpPr>
                <p:grpSpPr>
                  <a:xfrm>
                    <a:off x="5468180" y="3573016"/>
                    <a:ext cx="615988" cy="216024"/>
                    <a:chOff x="2211778" y="3573016"/>
                    <a:chExt cx="615988" cy="216024"/>
                  </a:xfrm>
                </p:grpSpPr>
                <p:cxnSp>
                  <p:nvCxnSpPr>
                    <p:cNvPr id="333" name="直接连接符 33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直接连接符 33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直接连接符 31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直接连接符 32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组合 23"/>
                  <p:cNvGrpSpPr/>
                  <p:nvPr/>
                </p:nvGrpSpPr>
                <p:grpSpPr>
                  <a:xfrm>
                    <a:off x="2211778" y="3573016"/>
                    <a:ext cx="615988" cy="216024"/>
                    <a:chOff x="2211778" y="3573016"/>
                    <a:chExt cx="615988" cy="216024"/>
                  </a:xfrm>
                </p:grpSpPr>
                <p:cxnSp>
                  <p:nvCxnSpPr>
                    <p:cNvPr id="329" name="直接连接符 32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直接连接符 33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2" name="直接连接符 33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1" name="组合 77"/>
                <p:cNvGrpSpPr/>
                <p:nvPr/>
              </p:nvGrpSpPr>
              <p:grpSpPr>
                <a:xfrm>
                  <a:off x="4745505" y="3533407"/>
                  <a:ext cx="3872390" cy="158842"/>
                  <a:chOff x="2211778" y="3573016"/>
                  <a:chExt cx="3872390" cy="216024"/>
                </a:xfrm>
              </p:grpSpPr>
              <p:grpSp>
                <p:nvGrpSpPr>
                  <p:cNvPr id="52" name="组合 12"/>
                  <p:cNvGrpSpPr/>
                  <p:nvPr/>
                </p:nvGrpSpPr>
                <p:grpSpPr>
                  <a:xfrm>
                    <a:off x="3307940" y="3573016"/>
                    <a:ext cx="615988" cy="216024"/>
                    <a:chOff x="2211778" y="3573016"/>
                    <a:chExt cx="615988" cy="216024"/>
                  </a:xfrm>
                </p:grpSpPr>
                <p:cxnSp>
                  <p:nvCxnSpPr>
                    <p:cNvPr id="321"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直接连接符 32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直接连接符 9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组合 13"/>
                  <p:cNvGrpSpPr/>
                  <p:nvPr/>
                </p:nvGrpSpPr>
                <p:grpSpPr>
                  <a:xfrm>
                    <a:off x="4388060" y="3573016"/>
                    <a:ext cx="615988" cy="216024"/>
                    <a:chOff x="2211778" y="3573016"/>
                    <a:chExt cx="615988" cy="216024"/>
                  </a:xfrm>
                </p:grpSpPr>
                <p:cxnSp>
                  <p:nvCxnSpPr>
                    <p:cNvPr id="317" name="直接连接符 31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直接连接符 30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直接连接符 30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直接连接符 30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组合 18"/>
                  <p:cNvGrpSpPr/>
                  <p:nvPr/>
                </p:nvGrpSpPr>
                <p:grpSpPr>
                  <a:xfrm>
                    <a:off x="5468180" y="3573016"/>
                    <a:ext cx="615988" cy="216024"/>
                    <a:chOff x="2211778" y="3573016"/>
                    <a:chExt cx="615988" cy="216024"/>
                  </a:xfrm>
                </p:grpSpPr>
                <p:cxnSp>
                  <p:nvCxnSpPr>
                    <p:cNvPr id="313" name="直接连接符 31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直接连接符 31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 name="组合 23"/>
                  <p:cNvGrpSpPr/>
                  <p:nvPr/>
                </p:nvGrpSpPr>
                <p:grpSpPr>
                  <a:xfrm>
                    <a:off x="2211778" y="3573016"/>
                    <a:ext cx="615988" cy="216024"/>
                    <a:chOff x="2211778" y="3573016"/>
                    <a:chExt cx="615988" cy="216024"/>
                  </a:xfrm>
                </p:grpSpPr>
                <p:cxnSp>
                  <p:nvCxnSpPr>
                    <p:cNvPr id="309" name="直接连接符 30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直接连接符 31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89" name="直接连接符 288"/>
                <p:cNvCxnSpPr/>
                <p:nvPr/>
              </p:nvCxnSpPr>
              <p:spPr>
                <a:xfrm>
                  <a:off x="4742910" y="4009934"/>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a:off x="4948602" y="4039290"/>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a:off x="5161309" y="4046238"/>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a:off x="5357621" y="4038640"/>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直接连接符 120"/>
                <p:cNvCxnSpPr/>
                <p:nvPr/>
              </p:nvCxnSpPr>
              <p:spPr>
                <a:xfrm>
                  <a:off x="8617431" y="4031043"/>
                  <a:ext cx="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直接连接符 278"/>
                <p:cNvCxnSpPr/>
                <p:nvPr/>
              </p:nvCxnSpPr>
              <p:spPr>
                <a:xfrm flipH="1">
                  <a:off x="7537716" y="4042439"/>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flipH="1">
                  <a:off x="6452834" y="4046238"/>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flipH="1">
                  <a:off x="5357621" y="4038640"/>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flipH="1">
                  <a:off x="4944333" y="4038640"/>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a:off x="6039546" y="4038640"/>
                  <a:ext cx="0" cy="3304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a:off x="6251356" y="4038640"/>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直接连接符 284"/>
                <p:cNvCxnSpPr/>
                <p:nvPr/>
              </p:nvCxnSpPr>
              <p:spPr>
                <a:xfrm>
                  <a:off x="6447668" y="4038640"/>
                  <a:ext cx="1751309" cy="334279"/>
                </a:xfrm>
                <a:prstGeom prst="line">
                  <a:avLst/>
                </a:prstGeom>
                <a:ln>
                  <a:solidFill>
                    <a:srgbClr val="FF0000"/>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301" name="直接连接符 138"/>
                <p:cNvCxnSpPr/>
                <p:nvPr/>
              </p:nvCxnSpPr>
              <p:spPr>
                <a:xfrm flipH="1">
                  <a:off x="5156143" y="4038640"/>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直接连接符 140"/>
                <p:cNvCxnSpPr/>
                <p:nvPr/>
              </p:nvCxnSpPr>
              <p:spPr>
                <a:xfrm flipH="1">
                  <a:off x="6256522" y="4038640"/>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a:off x="7336238" y="4038640"/>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nvCxnSpPr>
              <p:spPr>
                <a:xfrm>
                  <a:off x="7537716" y="4038640"/>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组合 232"/>
              <p:cNvGrpSpPr/>
              <p:nvPr/>
            </p:nvGrpSpPr>
            <p:grpSpPr>
              <a:xfrm>
                <a:off x="4580384" y="845096"/>
                <a:ext cx="4176464" cy="1600218"/>
                <a:chOff x="4580384" y="1925216"/>
                <a:chExt cx="4176464" cy="1600218"/>
              </a:xfrm>
            </p:grpSpPr>
            <p:grpSp>
              <p:nvGrpSpPr>
                <p:cNvPr id="73" name="组合 28"/>
                <p:cNvGrpSpPr/>
                <p:nvPr/>
              </p:nvGrpSpPr>
              <p:grpSpPr>
                <a:xfrm>
                  <a:off x="4740442" y="1925216"/>
                  <a:ext cx="3872390" cy="158842"/>
                  <a:chOff x="2211778" y="3573016"/>
                  <a:chExt cx="3872390" cy="216024"/>
                </a:xfrm>
              </p:grpSpPr>
              <p:grpSp>
                <p:nvGrpSpPr>
                  <p:cNvPr id="74" name="组合 12"/>
                  <p:cNvGrpSpPr/>
                  <p:nvPr/>
                </p:nvGrpSpPr>
                <p:grpSpPr>
                  <a:xfrm>
                    <a:off x="3307940" y="3573016"/>
                    <a:ext cx="615988" cy="216024"/>
                    <a:chOff x="2211778" y="3573016"/>
                    <a:chExt cx="615988" cy="216024"/>
                  </a:xfrm>
                </p:grpSpPr>
                <p:cxnSp>
                  <p:nvCxnSpPr>
                    <p:cNvPr id="27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2211778"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grpSp>
              <p:grpSp>
                <p:nvGrpSpPr>
                  <p:cNvPr id="91" name="组合 13"/>
                  <p:cNvGrpSpPr/>
                  <p:nvPr/>
                </p:nvGrpSpPr>
                <p:grpSpPr>
                  <a:xfrm>
                    <a:off x="4388060" y="3573016"/>
                    <a:ext cx="615988" cy="216024"/>
                    <a:chOff x="2211778" y="3573016"/>
                    <a:chExt cx="615988" cy="216024"/>
                  </a:xfrm>
                </p:grpSpPr>
                <p:cxnSp>
                  <p:nvCxnSpPr>
                    <p:cNvPr id="273" name="直接连接符 22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直接连接符 22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接连接符 22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接连接符 2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组合 18"/>
                  <p:cNvGrpSpPr/>
                  <p:nvPr/>
                </p:nvGrpSpPr>
                <p:grpSpPr>
                  <a:xfrm>
                    <a:off x="5468180" y="3573016"/>
                    <a:ext cx="615988" cy="216024"/>
                    <a:chOff x="2211778" y="3573016"/>
                    <a:chExt cx="615988" cy="216024"/>
                  </a:xfrm>
                </p:grpSpPr>
                <p:cxnSp>
                  <p:nvCxnSpPr>
                    <p:cNvPr id="269" name="直接连接符 26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组合 23"/>
                  <p:cNvGrpSpPr/>
                  <p:nvPr/>
                </p:nvGrpSpPr>
                <p:grpSpPr>
                  <a:xfrm>
                    <a:off x="2211778" y="3573016"/>
                    <a:ext cx="615988" cy="216024"/>
                    <a:chOff x="2211778" y="3573016"/>
                    <a:chExt cx="615988" cy="216024"/>
                  </a:xfrm>
                </p:grpSpPr>
                <p:cxnSp>
                  <p:nvCxnSpPr>
                    <p:cNvPr id="265" name="直接连接符 26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76" name="矩形 175"/>
                <p:cNvSpPr/>
                <p:nvPr/>
              </p:nvSpPr>
              <p:spPr>
                <a:xfrm>
                  <a:off x="4580384" y="2095854"/>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1</a:t>
                  </a:r>
                  <a:r>
                    <a:rPr lang="zh-CN" altLang="en-US" smtClean="0">
                      <a:solidFill>
                        <a:schemeClr val="tx1"/>
                      </a:solidFill>
                    </a:rPr>
                    <a:t>异或</a:t>
                  </a:r>
                  <a:endParaRPr lang="zh-CN" altLang="en-US">
                    <a:solidFill>
                      <a:schemeClr val="tx1"/>
                    </a:solidFill>
                  </a:endParaRPr>
                </a:p>
              </p:txBody>
            </p:sp>
            <p:grpSp>
              <p:nvGrpSpPr>
                <p:cNvPr id="115" name="组合 30"/>
                <p:cNvGrpSpPr/>
                <p:nvPr/>
              </p:nvGrpSpPr>
              <p:grpSpPr>
                <a:xfrm>
                  <a:off x="4751294" y="3195954"/>
                  <a:ext cx="3872390" cy="52947"/>
                  <a:chOff x="2211778" y="3573016"/>
                  <a:chExt cx="3872390" cy="216024"/>
                </a:xfrm>
              </p:grpSpPr>
              <p:grpSp>
                <p:nvGrpSpPr>
                  <p:cNvPr id="116" name="组合 12"/>
                  <p:cNvGrpSpPr/>
                  <p:nvPr/>
                </p:nvGrpSpPr>
                <p:grpSpPr>
                  <a:xfrm>
                    <a:off x="3307940" y="3573016"/>
                    <a:ext cx="615988" cy="216024"/>
                    <a:chOff x="2211778" y="3573016"/>
                    <a:chExt cx="615988" cy="216024"/>
                  </a:xfrm>
                </p:grpSpPr>
                <p:cxnSp>
                  <p:nvCxnSpPr>
                    <p:cNvPr id="257"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58"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7" name="组合 13"/>
                  <p:cNvGrpSpPr/>
                  <p:nvPr/>
                </p:nvGrpSpPr>
                <p:grpSpPr>
                  <a:xfrm>
                    <a:off x="4388060" y="3573016"/>
                    <a:ext cx="615988" cy="216024"/>
                    <a:chOff x="2211778" y="3573016"/>
                    <a:chExt cx="615988" cy="216024"/>
                  </a:xfrm>
                </p:grpSpPr>
                <p:cxnSp>
                  <p:nvCxnSpPr>
                    <p:cNvPr id="253" name="直接连接符 20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直接连接符 20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直接连接符 20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0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8" name="组合 18"/>
                  <p:cNvGrpSpPr/>
                  <p:nvPr/>
                </p:nvGrpSpPr>
                <p:grpSpPr>
                  <a:xfrm>
                    <a:off x="5468180" y="3573016"/>
                    <a:ext cx="615988" cy="216024"/>
                    <a:chOff x="2211778" y="3573016"/>
                    <a:chExt cx="615988" cy="216024"/>
                  </a:xfrm>
                </p:grpSpPr>
                <p:cxnSp>
                  <p:nvCxnSpPr>
                    <p:cNvPr id="249" name="直接连接符 24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5" name="组合 23"/>
                  <p:cNvGrpSpPr/>
                  <p:nvPr/>
                </p:nvGrpSpPr>
                <p:grpSpPr>
                  <a:xfrm>
                    <a:off x="2211778" y="3573016"/>
                    <a:ext cx="615988" cy="216024"/>
                    <a:chOff x="2211778" y="3573016"/>
                    <a:chExt cx="615988" cy="216024"/>
                  </a:xfrm>
                </p:grpSpPr>
                <p:cxnSp>
                  <p:nvCxnSpPr>
                    <p:cNvPr id="245" name="直接连接符 24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78" name="矩形 177"/>
                <p:cNvSpPr/>
                <p:nvPr/>
              </p:nvSpPr>
              <p:spPr>
                <a:xfrm>
                  <a:off x="566050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1</a:t>
                  </a:r>
                  <a:r>
                    <a:rPr lang="en-US" altLang="zh-CN" sz="1600" baseline="-25000" smtClean="0">
                      <a:solidFill>
                        <a:schemeClr val="tx1"/>
                      </a:solidFill>
                    </a:rPr>
                    <a:t>2</a:t>
                  </a:r>
                  <a:endParaRPr lang="zh-CN" altLang="en-US" sz="1600" baseline="-25000" smtClean="0">
                    <a:solidFill>
                      <a:schemeClr val="tx1"/>
                    </a:solidFill>
                  </a:endParaRPr>
                </a:p>
              </p:txBody>
            </p:sp>
            <p:sp>
              <p:nvSpPr>
                <p:cNvPr id="179" name="矩形 117"/>
                <p:cNvSpPr/>
                <p:nvPr/>
              </p:nvSpPr>
              <p:spPr>
                <a:xfrm>
                  <a:off x="674062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80" name="矩形 118"/>
                <p:cNvSpPr/>
                <p:nvPr/>
              </p:nvSpPr>
              <p:spPr>
                <a:xfrm>
                  <a:off x="782074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81" name="矩形 119"/>
                <p:cNvSpPr/>
                <p:nvPr/>
              </p:nvSpPr>
              <p:spPr>
                <a:xfrm>
                  <a:off x="458038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82" name="矩形 181"/>
                <p:cNvSpPr/>
                <p:nvPr/>
              </p:nvSpPr>
              <p:spPr>
                <a:xfrm>
                  <a:off x="4580384" y="3260697"/>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2</a:t>
                  </a:r>
                  <a:r>
                    <a:rPr lang="zh-CN" altLang="en-US" smtClean="0">
                      <a:solidFill>
                        <a:schemeClr val="tx1"/>
                      </a:solidFill>
                    </a:rPr>
                    <a:t>异或</a:t>
                  </a:r>
                </a:p>
              </p:txBody>
            </p:sp>
            <p:grpSp>
              <p:nvGrpSpPr>
                <p:cNvPr id="136" name="组合 56"/>
                <p:cNvGrpSpPr/>
                <p:nvPr/>
              </p:nvGrpSpPr>
              <p:grpSpPr>
                <a:xfrm>
                  <a:off x="4751294" y="2813526"/>
                  <a:ext cx="3872390" cy="52947"/>
                  <a:chOff x="2211778" y="3573016"/>
                  <a:chExt cx="3872390" cy="216024"/>
                </a:xfrm>
              </p:grpSpPr>
              <p:grpSp>
                <p:nvGrpSpPr>
                  <p:cNvPr id="137" name="组合 12"/>
                  <p:cNvGrpSpPr/>
                  <p:nvPr/>
                </p:nvGrpSpPr>
                <p:grpSpPr>
                  <a:xfrm>
                    <a:off x="3307940" y="3573016"/>
                    <a:ext cx="615988" cy="216024"/>
                    <a:chOff x="2211778" y="3573016"/>
                    <a:chExt cx="615988" cy="216024"/>
                  </a:xfrm>
                </p:grpSpPr>
                <p:cxnSp>
                  <p:nvCxnSpPr>
                    <p:cNvPr id="237" name="直接连接符 4"/>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8" name="组合 13"/>
                  <p:cNvGrpSpPr/>
                  <p:nvPr/>
                </p:nvGrpSpPr>
                <p:grpSpPr>
                  <a:xfrm>
                    <a:off x="4388060" y="3573016"/>
                    <a:ext cx="615988" cy="216024"/>
                    <a:chOff x="2211778" y="3573016"/>
                    <a:chExt cx="615988" cy="216024"/>
                  </a:xfrm>
                </p:grpSpPr>
                <p:cxnSp>
                  <p:nvCxnSpPr>
                    <p:cNvPr id="233" name="直接连接符 18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直接连接符 18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直接连接符 18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直接连接符 18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5" name="组合 18"/>
                  <p:cNvGrpSpPr/>
                  <p:nvPr/>
                </p:nvGrpSpPr>
                <p:grpSpPr>
                  <a:xfrm>
                    <a:off x="5468180" y="3573016"/>
                    <a:ext cx="615988" cy="216024"/>
                    <a:chOff x="2211778" y="3573016"/>
                    <a:chExt cx="615988" cy="216024"/>
                  </a:xfrm>
                </p:grpSpPr>
                <p:cxnSp>
                  <p:nvCxnSpPr>
                    <p:cNvPr id="229" name="直接连接符 22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组合 23"/>
                  <p:cNvGrpSpPr/>
                  <p:nvPr/>
                </p:nvGrpSpPr>
                <p:grpSpPr>
                  <a:xfrm>
                    <a:off x="2211778" y="3573016"/>
                    <a:ext cx="615988" cy="216024"/>
                    <a:chOff x="2211778" y="3573016"/>
                    <a:chExt cx="615988" cy="216024"/>
                  </a:xfrm>
                </p:grpSpPr>
                <p:cxnSp>
                  <p:nvCxnSpPr>
                    <p:cNvPr id="225" name="直接连接符 22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7" name="组合 77"/>
                <p:cNvGrpSpPr/>
                <p:nvPr/>
              </p:nvGrpSpPr>
              <p:grpSpPr>
                <a:xfrm>
                  <a:off x="4740442" y="2360591"/>
                  <a:ext cx="3872390" cy="158842"/>
                  <a:chOff x="2211778" y="3573016"/>
                  <a:chExt cx="3872390" cy="216024"/>
                </a:xfrm>
              </p:grpSpPr>
              <p:grpSp>
                <p:nvGrpSpPr>
                  <p:cNvPr id="158" name="组合 12"/>
                  <p:cNvGrpSpPr/>
                  <p:nvPr/>
                </p:nvGrpSpPr>
                <p:grpSpPr>
                  <a:xfrm>
                    <a:off x="3307940" y="3573016"/>
                    <a:ext cx="615988" cy="216024"/>
                    <a:chOff x="2211778" y="3573016"/>
                    <a:chExt cx="615988" cy="216024"/>
                  </a:xfrm>
                </p:grpSpPr>
                <p:cxnSp>
                  <p:nvCxnSpPr>
                    <p:cNvPr id="21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2211778"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grpSp>
              <p:grpSp>
                <p:nvGrpSpPr>
                  <p:cNvPr id="175" name="组合 13"/>
                  <p:cNvGrpSpPr/>
                  <p:nvPr/>
                </p:nvGrpSpPr>
                <p:grpSpPr>
                  <a:xfrm>
                    <a:off x="4388060" y="3573016"/>
                    <a:ext cx="615988" cy="216024"/>
                    <a:chOff x="2211778" y="3573016"/>
                    <a:chExt cx="615988" cy="216024"/>
                  </a:xfrm>
                </p:grpSpPr>
                <p:cxnSp>
                  <p:nvCxnSpPr>
                    <p:cNvPr id="213" name="直接连接符 21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接连接符 19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直接连接符 16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直接连接符 16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7" name="组合 18"/>
                  <p:cNvGrpSpPr/>
                  <p:nvPr/>
                </p:nvGrpSpPr>
                <p:grpSpPr>
                  <a:xfrm>
                    <a:off x="5468180" y="3573016"/>
                    <a:ext cx="615988" cy="216024"/>
                    <a:chOff x="2211778" y="3573016"/>
                    <a:chExt cx="615988" cy="216024"/>
                  </a:xfrm>
                </p:grpSpPr>
                <p:cxnSp>
                  <p:nvCxnSpPr>
                    <p:cNvPr id="209" name="直接连接符 15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3" name="组合 23"/>
                  <p:cNvGrpSpPr/>
                  <p:nvPr/>
                </p:nvGrpSpPr>
                <p:grpSpPr>
                  <a:xfrm>
                    <a:off x="2211778" y="3573016"/>
                    <a:ext cx="615988" cy="216024"/>
                    <a:chOff x="2211778" y="3573016"/>
                    <a:chExt cx="615988" cy="216024"/>
                  </a:xfrm>
                </p:grpSpPr>
                <p:cxnSp>
                  <p:nvCxnSpPr>
                    <p:cNvPr id="205" name="直接连接符 20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直接连接符 15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85" name="直接连接符 184"/>
                <p:cNvCxnSpPr/>
                <p:nvPr/>
              </p:nvCxnSpPr>
              <p:spPr>
                <a:xfrm>
                  <a:off x="4751294" y="2837118"/>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4956986" y="2866474"/>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5169693" y="2873422"/>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直接连接符 172"/>
                <p:cNvCxnSpPr/>
                <p:nvPr/>
              </p:nvCxnSpPr>
              <p:spPr>
                <a:xfrm>
                  <a:off x="5366005" y="2865824"/>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8625815" y="2858227"/>
                  <a:ext cx="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直接连接符 174"/>
                <p:cNvCxnSpPr/>
                <p:nvPr/>
              </p:nvCxnSpPr>
              <p:spPr>
                <a:xfrm flipH="1">
                  <a:off x="7546100" y="2869623"/>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接连接符 137"/>
                <p:cNvCxnSpPr/>
                <p:nvPr/>
              </p:nvCxnSpPr>
              <p:spPr>
                <a:xfrm flipH="1">
                  <a:off x="6461218" y="2873422"/>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直接连接符 139"/>
                <p:cNvCxnSpPr/>
                <p:nvPr/>
              </p:nvCxnSpPr>
              <p:spPr>
                <a:xfrm flipH="1">
                  <a:off x="5366005" y="2865824"/>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H="1">
                  <a:off x="4952717" y="2865824"/>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6047930" y="2865824"/>
                  <a:ext cx="0" cy="3304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6259740" y="2865824"/>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接连接符 180"/>
                <p:cNvCxnSpPr/>
                <p:nvPr/>
              </p:nvCxnSpPr>
              <p:spPr>
                <a:xfrm>
                  <a:off x="6456052" y="2865824"/>
                  <a:ext cx="1751309"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接连接符 181"/>
                <p:cNvCxnSpPr/>
                <p:nvPr/>
              </p:nvCxnSpPr>
              <p:spPr>
                <a:xfrm flipH="1">
                  <a:off x="5164527" y="2865824"/>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flipH="1">
                  <a:off x="6264906" y="2865824"/>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7344622" y="2865824"/>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7546100" y="2865824"/>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4" name="组合 234"/>
              <p:cNvGrpSpPr/>
              <p:nvPr/>
            </p:nvGrpSpPr>
            <p:grpSpPr>
              <a:xfrm>
                <a:off x="4589930" y="3632309"/>
                <a:ext cx="4176464" cy="1164843"/>
                <a:chOff x="4585447" y="3533407"/>
                <a:chExt cx="4176464" cy="1164843"/>
              </a:xfrm>
            </p:grpSpPr>
            <p:grpSp>
              <p:nvGrpSpPr>
                <p:cNvPr id="201" name="组合 30"/>
                <p:cNvGrpSpPr/>
                <p:nvPr/>
              </p:nvGrpSpPr>
              <p:grpSpPr>
                <a:xfrm>
                  <a:off x="4742910" y="4368770"/>
                  <a:ext cx="3872390" cy="52947"/>
                  <a:chOff x="2211778" y="3573016"/>
                  <a:chExt cx="3872390" cy="216024"/>
                </a:xfrm>
              </p:grpSpPr>
              <p:grpSp>
                <p:nvGrpSpPr>
                  <p:cNvPr id="202" name="组合 12"/>
                  <p:cNvGrpSpPr/>
                  <p:nvPr/>
                </p:nvGrpSpPr>
                <p:grpSpPr>
                  <a:xfrm>
                    <a:off x="3307940" y="3573016"/>
                    <a:ext cx="615988" cy="216024"/>
                    <a:chOff x="2211778" y="3573016"/>
                    <a:chExt cx="615988" cy="216024"/>
                  </a:xfrm>
                </p:grpSpPr>
                <p:cxnSp>
                  <p:nvCxnSpPr>
                    <p:cNvPr id="171"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72"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49"/>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3" name="组合 13"/>
                  <p:cNvGrpSpPr/>
                  <p:nvPr/>
                </p:nvGrpSpPr>
                <p:grpSpPr>
                  <a:xfrm>
                    <a:off x="4388060" y="3573016"/>
                    <a:ext cx="615988" cy="216024"/>
                    <a:chOff x="2211778" y="3573016"/>
                    <a:chExt cx="615988" cy="216024"/>
                  </a:xfrm>
                </p:grpSpPr>
                <p:cxnSp>
                  <p:nvCxnSpPr>
                    <p:cNvPr id="167" name="直接连接符 16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15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接连接符 15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4" name="组合 18"/>
                  <p:cNvGrpSpPr/>
                  <p:nvPr/>
                </p:nvGrpSpPr>
                <p:grpSpPr>
                  <a:xfrm>
                    <a:off x="5468180" y="3573016"/>
                    <a:ext cx="615988" cy="216024"/>
                    <a:chOff x="2211778" y="3573016"/>
                    <a:chExt cx="615988" cy="216024"/>
                  </a:xfrm>
                </p:grpSpPr>
                <p:cxnSp>
                  <p:nvCxnSpPr>
                    <p:cNvPr id="163" name="直接连接符 162"/>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1" name="组合 23"/>
                  <p:cNvGrpSpPr/>
                  <p:nvPr/>
                </p:nvGrpSpPr>
                <p:grpSpPr>
                  <a:xfrm>
                    <a:off x="2211778" y="3573016"/>
                    <a:ext cx="615988" cy="216024"/>
                    <a:chOff x="2211778" y="3573016"/>
                    <a:chExt cx="615988" cy="216024"/>
                  </a:xfrm>
                </p:grpSpPr>
                <p:cxnSp>
                  <p:nvCxnSpPr>
                    <p:cNvPr id="159" name="直接连接符 15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2" name="矩形 91"/>
                <p:cNvSpPr/>
                <p:nvPr/>
              </p:nvSpPr>
              <p:spPr>
                <a:xfrm>
                  <a:off x="566556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3</a:t>
                  </a:r>
                  <a:r>
                    <a:rPr lang="en-US" altLang="zh-CN" sz="1600" baseline="-25000" smtClean="0">
                      <a:solidFill>
                        <a:schemeClr val="tx1"/>
                      </a:solidFill>
                    </a:rPr>
                    <a:t>2</a:t>
                  </a:r>
                  <a:endParaRPr lang="zh-CN" altLang="en-US" sz="1600" baseline="-25000" smtClean="0">
                    <a:solidFill>
                      <a:schemeClr val="tx1"/>
                    </a:solidFill>
                  </a:endParaRPr>
                </a:p>
              </p:txBody>
            </p:sp>
            <p:sp>
              <p:nvSpPr>
                <p:cNvPr id="93" name="矩形 92"/>
                <p:cNvSpPr/>
                <p:nvPr/>
              </p:nvSpPr>
              <p:spPr>
                <a:xfrm>
                  <a:off x="674568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782580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3</a:t>
                  </a:r>
                  <a:r>
                    <a:rPr lang="en-US" altLang="zh-CN" sz="1600" baseline="-25000" smtClean="0">
                      <a:solidFill>
                        <a:schemeClr val="tx1"/>
                      </a:solidFill>
                    </a:rPr>
                    <a:t>4</a:t>
                  </a:r>
                  <a:endParaRPr lang="zh-CN" altLang="en-US" sz="1600" baseline="-25000" smtClean="0">
                    <a:solidFill>
                      <a:schemeClr val="tx1"/>
                    </a:solidFill>
                  </a:endParaRPr>
                </a:p>
              </p:txBody>
            </p:sp>
            <p:sp>
              <p:nvSpPr>
                <p:cNvPr id="95" name="矩形 94"/>
                <p:cNvSpPr/>
                <p:nvPr/>
              </p:nvSpPr>
              <p:spPr>
                <a:xfrm>
                  <a:off x="458544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96" name="矩形 95"/>
                <p:cNvSpPr/>
                <p:nvPr/>
              </p:nvSpPr>
              <p:spPr>
                <a:xfrm>
                  <a:off x="4585447" y="4433513"/>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4</a:t>
                  </a:r>
                  <a:r>
                    <a:rPr lang="zh-CN" altLang="en-US" smtClean="0">
                      <a:solidFill>
                        <a:schemeClr val="tx1"/>
                      </a:solidFill>
                    </a:rPr>
                    <a:t>异或</a:t>
                  </a:r>
                </a:p>
              </p:txBody>
            </p:sp>
            <p:grpSp>
              <p:nvGrpSpPr>
                <p:cNvPr id="222" name="组合 56"/>
                <p:cNvGrpSpPr/>
                <p:nvPr/>
              </p:nvGrpSpPr>
              <p:grpSpPr>
                <a:xfrm>
                  <a:off x="4742910" y="3986342"/>
                  <a:ext cx="3872390" cy="52947"/>
                  <a:chOff x="2211778" y="3573016"/>
                  <a:chExt cx="3872390" cy="216024"/>
                </a:xfrm>
              </p:grpSpPr>
              <p:grpSp>
                <p:nvGrpSpPr>
                  <p:cNvPr id="223" name="组合 12"/>
                  <p:cNvGrpSpPr/>
                  <p:nvPr/>
                </p:nvGrpSpPr>
                <p:grpSpPr>
                  <a:xfrm>
                    <a:off x="3307940" y="3573016"/>
                    <a:ext cx="615988" cy="216024"/>
                    <a:chOff x="2211778" y="3573016"/>
                    <a:chExt cx="615988" cy="216024"/>
                  </a:xfrm>
                </p:grpSpPr>
                <p:cxnSp>
                  <p:nvCxnSpPr>
                    <p:cNvPr id="151" name="直接连接符 4"/>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4" name="组合 13"/>
                  <p:cNvGrpSpPr/>
                  <p:nvPr/>
                </p:nvGrpSpPr>
                <p:grpSpPr>
                  <a:xfrm>
                    <a:off x="4388060" y="3573016"/>
                    <a:ext cx="615988" cy="216024"/>
                    <a:chOff x="2211778" y="3573016"/>
                    <a:chExt cx="615988" cy="216024"/>
                  </a:xfrm>
                </p:grpSpPr>
                <p:cxnSp>
                  <p:nvCxnSpPr>
                    <p:cNvPr id="147" name="直接连接符 14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连接符 13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3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3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1" name="组合 18"/>
                  <p:cNvGrpSpPr/>
                  <p:nvPr/>
                </p:nvGrpSpPr>
                <p:grpSpPr>
                  <a:xfrm>
                    <a:off x="5468180" y="3573016"/>
                    <a:ext cx="615988" cy="216024"/>
                    <a:chOff x="2211778" y="3573016"/>
                    <a:chExt cx="615988" cy="216024"/>
                  </a:xfrm>
                </p:grpSpPr>
                <p:cxnSp>
                  <p:nvCxnSpPr>
                    <p:cNvPr id="143" name="直接连接符 142"/>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2" name="组合 23"/>
                  <p:cNvGrpSpPr/>
                  <p:nvPr/>
                </p:nvGrpSpPr>
                <p:grpSpPr>
                  <a:xfrm>
                    <a:off x="2211778" y="3573016"/>
                    <a:ext cx="615988" cy="216024"/>
                    <a:chOff x="2211778" y="3573016"/>
                    <a:chExt cx="615988" cy="216024"/>
                  </a:xfrm>
                </p:grpSpPr>
                <p:cxnSp>
                  <p:nvCxnSpPr>
                    <p:cNvPr id="139" name="直接连接符 13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43" name="组合 77"/>
                <p:cNvGrpSpPr/>
                <p:nvPr/>
              </p:nvGrpSpPr>
              <p:grpSpPr>
                <a:xfrm>
                  <a:off x="4745505" y="3533407"/>
                  <a:ext cx="3872390" cy="158842"/>
                  <a:chOff x="2211778" y="3573016"/>
                  <a:chExt cx="3872390" cy="216024"/>
                </a:xfrm>
              </p:grpSpPr>
              <p:grpSp>
                <p:nvGrpSpPr>
                  <p:cNvPr id="244" name="组合 12"/>
                  <p:cNvGrpSpPr/>
                  <p:nvPr/>
                </p:nvGrpSpPr>
                <p:grpSpPr>
                  <a:xfrm>
                    <a:off x="3307940" y="3573016"/>
                    <a:ext cx="615988" cy="216024"/>
                    <a:chOff x="2211778" y="3573016"/>
                    <a:chExt cx="615988" cy="216024"/>
                  </a:xfrm>
                </p:grpSpPr>
                <p:cxnSp>
                  <p:nvCxnSpPr>
                    <p:cNvPr id="131"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1" name="组合 13"/>
                  <p:cNvGrpSpPr/>
                  <p:nvPr/>
                </p:nvGrpSpPr>
                <p:grpSpPr>
                  <a:xfrm>
                    <a:off x="4388060" y="3573016"/>
                    <a:ext cx="615988" cy="216024"/>
                    <a:chOff x="2211778" y="3573016"/>
                    <a:chExt cx="615988" cy="216024"/>
                  </a:xfrm>
                </p:grpSpPr>
                <p:cxnSp>
                  <p:nvCxnSpPr>
                    <p:cNvPr id="127" name="直接连接符 12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1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1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1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组合 18"/>
                  <p:cNvGrpSpPr/>
                  <p:nvPr/>
                </p:nvGrpSpPr>
                <p:grpSpPr>
                  <a:xfrm>
                    <a:off x="5468180" y="3573016"/>
                    <a:ext cx="615988" cy="216024"/>
                    <a:chOff x="2211778" y="3573016"/>
                    <a:chExt cx="615988" cy="216024"/>
                  </a:xfrm>
                </p:grpSpPr>
                <p:cxnSp>
                  <p:nvCxnSpPr>
                    <p:cNvPr id="123" name="直接连接符 122"/>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3" name="组合 23"/>
                  <p:cNvGrpSpPr/>
                  <p:nvPr/>
                </p:nvGrpSpPr>
                <p:grpSpPr>
                  <a:xfrm>
                    <a:off x="2211778" y="3573016"/>
                    <a:ext cx="615988" cy="216024"/>
                    <a:chOff x="2211778" y="3573016"/>
                    <a:chExt cx="615988" cy="216024"/>
                  </a:xfrm>
                </p:grpSpPr>
                <p:cxnSp>
                  <p:nvCxnSpPr>
                    <p:cNvPr id="119" name="直接连接符 11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99" name="直接连接符 98"/>
                <p:cNvCxnSpPr/>
                <p:nvPr/>
              </p:nvCxnSpPr>
              <p:spPr>
                <a:xfrm>
                  <a:off x="4742910" y="4009934"/>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4948602" y="4039290"/>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5161309" y="4046238"/>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5357621" y="4038640"/>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8617431" y="4031043"/>
                  <a:ext cx="1" cy="3342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直接连接符 88"/>
                <p:cNvCxnSpPr/>
                <p:nvPr/>
              </p:nvCxnSpPr>
              <p:spPr>
                <a:xfrm flipH="1">
                  <a:off x="7537716" y="4042439"/>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H="1">
                  <a:off x="6452834" y="4046238"/>
                  <a:ext cx="1740976" cy="322883"/>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H="1">
                  <a:off x="5357621" y="4038640"/>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4944333" y="4038640"/>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6039546" y="4038640"/>
                  <a:ext cx="0" cy="3304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6251356" y="4038640"/>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94"/>
                <p:cNvCxnSpPr/>
                <p:nvPr/>
              </p:nvCxnSpPr>
              <p:spPr>
                <a:xfrm>
                  <a:off x="6447668" y="4038640"/>
                  <a:ext cx="1751309" cy="334279"/>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11" name="直接连接符 95"/>
                <p:cNvCxnSpPr/>
                <p:nvPr/>
              </p:nvCxnSpPr>
              <p:spPr>
                <a:xfrm flipH="1">
                  <a:off x="5156143" y="4038640"/>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a:off x="6256522" y="4038640"/>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7336238" y="4038640"/>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7537716" y="4038640"/>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566556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74568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782580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58544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27" name="矩形 26"/>
              <p:cNvSpPr/>
              <p:nvPr/>
            </p:nvSpPr>
            <p:spPr>
              <a:xfrm>
                <a:off x="4585447" y="5413352"/>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5</a:t>
                </a:r>
                <a:r>
                  <a:rPr lang="zh-CN" altLang="en-US" smtClean="0">
                    <a:solidFill>
                      <a:schemeClr val="tx1"/>
                    </a:solidFill>
                  </a:rPr>
                  <a:t>异或</a:t>
                </a:r>
              </a:p>
            </p:txBody>
          </p:sp>
          <p:grpSp>
            <p:nvGrpSpPr>
              <p:cNvPr id="264" name="组合 77"/>
              <p:cNvGrpSpPr/>
              <p:nvPr/>
            </p:nvGrpSpPr>
            <p:grpSpPr>
              <a:xfrm>
                <a:off x="4745505" y="5246041"/>
                <a:ext cx="3872390" cy="158842"/>
                <a:chOff x="2211778" y="3573016"/>
                <a:chExt cx="3872390" cy="216024"/>
              </a:xfrm>
            </p:grpSpPr>
            <p:grpSp>
              <p:nvGrpSpPr>
                <p:cNvPr id="281" name="组合 12"/>
                <p:cNvGrpSpPr/>
                <p:nvPr/>
              </p:nvGrpSpPr>
              <p:grpSpPr>
                <a:xfrm>
                  <a:off x="3307940" y="3573016"/>
                  <a:ext cx="615988" cy="216024"/>
                  <a:chOff x="2211778" y="3573016"/>
                  <a:chExt cx="615988" cy="216024"/>
                </a:xfrm>
              </p:grpSpPr>
              <p:cxnSp>
                <p:nvCxnSpPr>
                  <p:cNvPr id="8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7" name="组合 13"/>
                <p:cNvGrpSpPr/>
                <p:nvPr/>
              </p:nvGrpSpPr>
              <p:grpSpPr>
                <a:xfrm>
                  <a:off x="4388060" y="3573016"/>
                  <a:ext cx="615988" cy="216024"/>
                  <a:chOff x="2211778" y="3573016"/>
                  <a:chExt cx="615988" cy="216024"/>
                </a:xfrm>
              </p:grpSpPr>
              <p:cxnSp>
                <p:nvCxnSpPr>
                  <p:cNvPr id="83" name="直接连接符 8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6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6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7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8" name="组合 18"/>
                <p:cNvGrpSpPr/>
                <p:nvPr/>
              </p:nvGrpSpPr>
              <p:grpSpPr>
                <a:xfrm>
                  <a:off x="5468180" y="3573016"/>
                  <a:ext cx="615988" cy="216024"/>
                  <a:chOff x="2211778" y="3573016"/>
                  <a:chExt cx="615988" cy="216024"/>
                </a:xfrm>
              </p:grpSpPr>
              <p:cxnSp>
                <p:nvCxnSpPr>
                  <p:cNvPr id="79" name="直接连接符 7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5" name="组合 23"/>
                <p:cNvGrpSpPr/>
                <p:nvPr/>
              </p:nvGrpSpPr>
              <p:grpSpPr>
                <a:xfrm>
                  <a:off x="2211778" y="3573016"/>
                  <a:ext cx="615988" cy="216024"/>
                  <a:chOff x="2211778" y="3573016"/>
                  <a:chExt cx="615988" cy="216024"/>
                </a:xfrm>
              </p:grpSpPr>
              <p:cxnSp>
                <p:nvCxnSpPr>
                  <p:cNvPr id="75" name="直接连接符 7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06" name="组合 77"/>
              <p:cNvGrpSpPr/>
              <p:nvPr/>
            </p:nvGrpSpPr>
            <p:grpSpPr>
              <a:xfrm>
                <a:off x="4745505" y="5678089"/>
                <a:ext cx="3872390" cy="158842"/>
                <a:chOff x="2211778" y="3573016"/>
                <a:chExt cx="3872390" cy="216024"/>
              </a:xfrm>
            </p:grpSpPr>
            <p:grpSp>
              <p:nvGrpSpPr>
                <p:cNvPr id="307" name="组合 12"/>
                <p:cNvGrpSpPr/>
                <p:nvPr/>
              </p:nvGrpSpPr>
              <p:grpSpPr>
                <a:xfrm>
                  <a:off x="3307940" y="3573016"/>
                  <a:ext cx="615988" cy="216024"/>
                  <a:chOff x="2211778" y="3573016"/>
                  <a:chExt cx="615988" cy="216024"/>
                </a:xfrm>
              </p:grpSpPr>
              <p:cxnSp>
                <p:nvCxnSpPr>
                  <p:cNvPr id="6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8" name="组合 13"/>
                <p:cNvGrpSpPr/>
                <p:nvPr/>
              </p:nvGrpSpPr>
              <p:grpSpPr>
                <a:xfrm>
                  <a:off x="4388060" y="3573016"/>
                  <a:ext cx="615988" cy="216024"/>
                  <a:chOff x="2211778" y="3573016"/>
                  <a:chExt cx="615988" cy="216024"/>
                </a:xfrm>
              </p:grpSpPr>
              <p:cxnSp>
                <p:nvCxnSpPr>
                  <p:cNvPr id="63" name="直接连接符 6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5" name="组合 18"/>
                <p:cNvGrpSpPr/>
                <p:nvPr/>
              </p:nvGrpSpPr>
              <p:grpSpPr>
                <a:xfrm>
                  <a:off x="5468180" y="3573016"/>
                  <a:ext cx="615988" cy="216024"/>
                  <a:chOff x="2211778" y="3573016"/>
                  <a:chExt cx="615988" cy="216024"/>
                </a:xfrm>
              </p:grpSpPr>
              <p:cxnSp>
                <p:nvCxnSpPr>
                  <p:cNvPr id="59" name="直接连接符 5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6" name="组合 23"/>
                <p:cNvGrpSpPr/>
                <p:nvPr/>
              </p:nvGrpSpPr>
              <p:grpSpPr>
                <a:xfrm>
                  <a:off x="2211778" y="3573016"/>
                  <a:ext cx="615988" cy="216024"/>
                  <a:chOff x="2211778" y="3573016"/>
                  <a:chExt cx="615988" cy="216024"/>
                </a:xfrm>
              </p:grpSpPr>
              <p:cxnSp>
                <p:nvCxnSpPr>
                  <p:cNvPr id="55" name="直接连接符 5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27" name="组合 77"/>
              <p:cNvGrpSpPr/>
              <p:nvPr/>
            </p:nvGrpSpPr>
            <p:grpSpPr>
              <a:xfrm>
                <a:off x="4745505" y="4810666"/>
                <a:ext cx="3872390" cy="158842"/>
                <a:chOff x="2211778" y="3573016"/>
                <a:chExt cx="3872390" cy="216024"/>
              </a:xfrm>
            </p:grpSpPr>
            <p:grpSp>
              <p:nvGrpSpPr>
                <p:cNvPr id="328" name="组合 12"/>
                <p:cNvGrpSpPr/>
                <p:nvPr/>
              </p:nvGrpSpPr>
              <p:grpSpPr>
                <a:xfrm>
                  <a:off x="3307940" y="3573016"/>
                  <a:ext cx="615988" cy="216024"/>
                  <a:chOff x="2211778" y="3573016"/>
                  <a:chExt cx="615988" cy="216024"/>
                </a:xfrm>
              </p:grpSpPr>
              <p:cxnSp>
                <p:nvCxnSpPr>
                  <p:cNvPr id="47"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5" name="组合 13"/>
                <p:cNvGrpSpPr/>
                <p:nvPr/>
              </p:nvGrpSpPr>
              <p:grpSpPr>
                <a:xfrm>
                  <a:off x="4388060" y="3573016"/>
                  <a:ext cx="615988" cy="216024"/>
                  <a:chOff x="2211778" y="3573016"/>
                  <a:chExt cx="615988" cy="216024"/>
                </a:xfrm>
              </p:grpSpPr>
              <p:cxnSp>
                <p:nvCxnSpPr>
                  <p:cNvPr id="43" name="直接连接符 27"/>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2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2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3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6" name="组合 18"/>
                <p:cNvGrpSpPr/>
                <p:nvPr/>
              </p:nvGrpSpPr>
              <p:grpSpPr>
                <a:xfrm>
                  <a:off x="5468180" y="3573016"/>
                  <a:ext cx="615988" cy="216024"/>
                  <a:chOff x="2211778" y="3573016"/>
                  <a:chExt cx="615988" cy="216024"/>
                </a:xfrm>
              </p:grpSpPr>
              <p:cxnSp>
                <p:nvCxnSpPr>
                  <p:cNvPr id="39" name="直接连接符 38"/>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25"/>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2" name="直接连接符 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7" name="组合 23"/>
                <p:cNvGrpSpPr/>
                <p:nvPr/>
              </p:nvGrpSpPr>
              <p:grpSpPr>
                <a:xfrm>
                  <a:off x="2211778" y="3573016"/>
                  <a:ext cx="615988" cy="216024"/>
                  <a:chOff x="2211778" y="3573016"/>
                  <a:chExt cx="615988" cy="216024"/>
                </a:xfrm>
              </p:grpSpPr>
              <p:cxnSp>
                <p:nvCxnSpPr>
                  <p:cNvPr id="35" name="直接连接符 1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6" name="TextBox 5"/>
            <p:cNvSpPr txBox="1"/>
            <p:nvPr/>
          </p:nvSpPr>
          <p:spPr>
            <a:xfrm>
              <a:off x="6084168" y="1124744"/>
              <a:ext cx="792088" cy="369332"/>
            </a:xfrm>
            <a:prstGeom prst="rect">
              <a:avLst/>
            </a:prstGeom>
            <a:noFill/>
          </p:spPr>
          <p:txBody>
            <a:bodyPr wrap="square" rtlCol="0">
              <a:spAutoFit/>
            </a:bodyPr>
            <a:lstStyle/>
            <a:p>
              <a:r>
                <a:rPr lang="en-US" altLang="zh-CN" smtClean="0"/>
                <a:t>x</a:t>
              </a:r>
              <a:endParaRPr lang="zh-CN" altLang="en-US"/>
            </a:p>
          </p:txBody>
        </p:sp>
        <p:sp>
          <p:nvSpPr>
            <p:cNvPr id="7" name="TextBox 6"/>
            <p:cNvSpPr txBox="1"/>
            <p:nvPr/>
          </p:nvSpPr>
          <p:spPr>
            <a:xfrm>
              <a:off x="8316416" y="1340768"/>
              <a:ext cx="576064" cy="369332"/>
            </a:xfrm>
            <a:prstGeom prst="rect">
              <a:avLst/>
            </a:prstGeom>
            <a:noFill/>
          </p:spPr>
          <p:txBody>
            <a:bodyPr wrap="square" rtlCol="0">
              <a:spAutoFit/>
            </a:bodyPr>
            <a:lstStyle/>
            <a:p>
              <a:r>
                <a:rPr lang="en-US" altLang="zh-CN" smtClean="0"/>
                <a:t>w</a:t>
              </a:r>
              <a:r>
                <a:rPr lang="en-US" altLang="zh-CN" baseline="30000" smtClean="0"/>
                <a:t>0</a:t>
              </a:r>
              <a:endParaRPr lang="zh-CN" altLang="en-US" baseline="30000"/>
            </a:p>
          </p:txBody>
        </p:sp>
        <p:sp>
          <p:nvSpPr>
            <p:cNvPr id="8" name="TextBox 7"/>
            <p:cNvSpPr txBox="1"/>
            <p:nvPr/>
          </p:nvSpPr>
          <p:spPr>
            <a:xfrm>
              <a:off x="8316416" y="2555612"/>
              <a:ext cx="576064" cy="369332"/>
            </a:xfrm>
            <a:prstGeom prst="rect">
              <a:avLst/>
            </a:prstGeom>
            <a:noFill/>
          </p:spPr>
          <p:txBody>
            <a:bodyPr wrap="square" rtlCol="0">
              <a:spAutoFit/>
            </a:bodyPr>
            <a:lstStyle/>
            <a:p>
              <a:r>
                <a:rPr lang="en-US" altLang="zh-CN" smtClean="0"/>
                <a:t>w</a:t>
              </a:r>
              <a:r>
                <a:rPr lang="en-US" altLang="zh-CN" baseline="30000" smtClean="0"/>
                <a:t>1</a:t>
              </a:r>
              <a:endParaRPr lang="zh-CN" altLang="en-US" baseline="30000"/>
            </a:p>
          </p:txBody>
        </p:sp>
        <p:sp>
          <p:nvSpPr>
            <p:cNvPr id="9" name="TextBox 8"/>
            <p:cNvSpPr txBox="1"/>
            <p:nvPr/>
          </p:nvSpPr>
          <p:spPr>
            <a:xfrm>
              <a:off x="8316416" y="1835532"/>
              <a:ext cx="576064" cy="369332"/>
            </a:xfrm>
            <a:prstGeom prst="rect">
              <a:avLst/>
            </a:prstGeom>
            <a:noFill/>
          </p:spPr>
          <p:txBody>
            <a:bodyPr wrap="square" rtlCol="0">
              <a:spAutoFit/>
            </a:bodyPr>
            <a:lstStyle/>
            <a:p>
              <a:r>
                <a:rPr lang="en-US" altLang="zh-CN" smtClean="0"/>
                <a:t>u</a:t>
              </a:r>
              <a:r>
                <a:rPr lang="en-US" altLang="zh-CN" baseline="30000" smtClean="0"/>
                <a:t>1</a:t>
              </a:r>
              <a:endParaRPr lang="zh-CN" altLang="en-US" baseline="30000"/>
            </a:p>
          </p:txBody>
        </p:sp>
        <p:sp>
          <p:nvSpPr>
            <p:cNvPr id="10" name="TextBox 9"/>
            <p:cNvSpPr txBox="1"/>
            <p:nvPr/>
          </p:nvSpPr>
          <p:spPr>
            <a:xfrm>
              <a:off x="8316416" y="2195572"/>
              <a:ext cx="576064" cy="369332"/>
            </a:xfrm>
            <a:prstGeom prst="rect">
              <a:avLst/>
            </a:prstGeom>
            <a:noFill/>
          </p:spPr>
          <p:txBody>
            <a:bodyPr wrap="square" rtlCol="0">
              <a:spAutoFit/>
            </a:bodyPr>
            <a:lstStyle/>
            <a:p>
              <a:r>
                <a:rPr lang="en-US" altLang="zh-CN" smtClean="0"/>
                <a:t>v</a:t>
              </a:r>
              <a:r>
                <a:rPr lang="en-US" altLang="zh-CN" baseline="30000" smtClean="0"/>
                <a:t>1</a:t>
              </a:r>
              <a:endParaRPr lang="zh-CN" altLang="en-US" baseline="30000"/>
            </a:p>
          </p:txBody>
        </p:sp>
        <p:sp>
          <p:nvSpPr>
            <p:cNvPr id="11" name="TextBox 10"/>
            <p:cNvSpPr txBox="1"/>
            <p:nvPr/>
          </p:nvSpPr>
          <p:spPr>
            <a:xfrm>
              <a:off x="8316416" y="4859868"/>
              <a:ext cx="576064" cy="369332"/>
            </a:xfrm>
            <a:prstGeom prst="rect">
              <a:avLst/>
            </a:prstGeom>
            <a:noFill/>
          </p:spPr>
          <p:txBody>
            <a:bodyPr wrap="square" rtlCol="0">
              <a:spAutoFit/>
            </a:bodyPr>
            <a:lstStyle/>
            <a:p>
              <a:r>
                <a:rPr lang="en-US" altLang="zh-CN" smtClean="0"/>
                <a:t>w</a:t>
              </a:r>
              <a:r>
                <a:rPr lang="en-US" altLang="zh-CN" baseline="30000" smtClean="0"/>
                <a:t>3</a:t>
              </a:r>
              <a:endParaRPr lang="zh-CN" altLang="en-US" baseline="30000"/>
            </a:p>
          </p:txBody>
        </p:sp>
        <p:sp>
          <p:nvSpPr>
            <p:cNvPr id="12" name="TextBox 11"/>
            <p:cNvSpPr txBox="1"/>
            <p:nvPr/>
          </p:nvSpPr>
          <p:spPr>
            <a:xfrm>
              <a:off x="8316416" y="4139788"/>
              <a:ext cx="576064" cy="369332"/>
            </a:xfrm>
            <a:prstGeom prst="rect">
              <a:avLst/>
            </a:prstGeom>
            <a:noFill/>
          </p:spPr>
          <p:txBody>
            <a:bodyPr wrap="square" rtlCol="0">
              <a:spAutoFit/>
            </a:bodyPr>
            <a:lstStyle/>
            <a:p>
              <a:r>
                <a:rPr lang="en-US" altLang="zh-CN" smtClean="0"/>
                <a:t>u</a:t>
              </a:r>
              <a:r>
                <a:rPr lang="en-US" altLang="zh-CN" baseline="30000" smtClean="0"/>
                <a:t>3</a:t>
              </a:r>
              <a:endParaRPr lang="zh-CN" altLang="en-US" baseline="30000"/>
            </a:p>
          </p:txBody>
        </p:sp>
        <p:sp>
          <p:nvSpPr>
            <p:cNvPr id="13" name="TextBox 12"/>
            <p:cNvSpPr txBox="1"/>
            <p:nvPr/>
          </p:nvSpPr>
          <p:spPr>
            <a:xfrm>
              <a:off x="8316416" y="4499828"/>
              <a:ext cx="576064" cy="369332"/>
            </a:xfrm>
            <a:prstGeom prst="rect">
              <a:avLst/>
            </a:prstGeom>
            <a:noFill/>
          </p:spPr>
          <p:txBody>
            <a:bodyPr wrap="square" rtlCol="0">
              <a:spAutoFit/>
            </a:bodyPr>
            <a:lstStyle/>
            <a:p>
              <a:r>
                <a:rPr lang="en-US" altLang="zh-CN" smtClean="0"/>
                <a:t>v</a:t>
              </a:r>
              <a:r>
                <a:rPr lang="en-US" altLang="zh-CN" baseline="30000" smtClean="0"/>
                <a:t>3</a:t>
              </a:r>
              <a:endParaRPr lang="zh-CN" altLang="en-US" baseline="30000"/>
            </a:p>
          </p:txBody>
        </p:sp>
        <p:sp>
          <p:nvSpPr>
            <p:cNvPr id="14" name="TextBox 13"/>
            <p:cNvSpPr txBox="1"/>
            <p:nvPr/>
          </p:nvSpPr>
          <p:spPr>
            <a:xfrm>
              <a:off x="6084168" y="6381328"/>
              <a:ext cx="576064" cy="369332"/>
            </a:xfrm>
            <a:prstGeom prst="rect">
              <a:avLst/>
            </a:prstGeom>
            <a:noFill/>
          </p:spPr>
          <p:txBody>
            <a:bodyPr wrap="square" rtlCol="0">
              <a:spAutoFit/>
            </a:bodyPr>
            <a:lstStyle/>
            <a:p>
              <a:r>
                <a:rPr lang="en-US" altLang="zh-CN" smtClean="0"/>
                <a:t>y</a:t>
              </a:r>
              <a:endParaRPr lang="zh-CN" altLang="en-US" baseline="30000"/>
            </a:p>
          </p:txBody>
        </p:sp>
        <p:sp>
          <p:nvSpPr>
            <p:cNvPr id="15" name="TextBox 14"/>
            <p:cNvSpPr txBox="1"/>
            <p:nvPr/>
          </p:nvSpPr>
          <p:spPr>
            <a:xfrm>
              <a:off x="8316416" y="5301208"/>
              <a:ext cx="576064" cy="369332"/>
            </a:xfrm>
            <a:prstGeom prst="rect">
              <a:avLst/>
            </a:prstGeom>
            <a:noFill/>
          </p:spPr>
          <p:txBody>
            <a:bodyPr wrap="square" rtlCol="0">
              <a:spAutoFit/>
            </a:bodyPr>
            <a:lstStyle/>
            <a:p>
              <a:r>
                <a:rPr lang="en-US" altLang="zh-CN" smtClean="0"/>
                <a:t>u</a:t>
              </a:r>
              <a:r>
                <a:rPr lang="en-US" altLang="zh-CN" baseline="30000" smtClean="0"/>
                <a:t>4</a:t>
              </a:r>
              <a:endParaRPr lang="zh-CN" altLang="en-US" baseline="30000"/>
            </a:p>
          </p:txBody>
        </p:sp>
        <p:sp>
          <p:nvSpPr>
            <p:cNvPr id="16" name="TextBox 15"/>
            <p:cNvSpPr txBox="1"/>
            <p:nvPr/>
          </p:nvSpPr>
          <p:spPr>
            <a:xfrm>
              <a:off x="8316416" y="5764788"/>
              <a:ext cx="576064" cy="369332"/>
            </a:xfrm>
            <a:prstGeom prst="rect">
              <a:avLst/>
            </a:prstGeom>
            <a:noFill/>
          </p:spPr>
          <p:txBody>
            <a:bodyPr wrap="square" rtlCol="0">
              <a:spAutoFit/>
            </a:bodyPr>
            <a:lstStyle/>
            <a:p>
              <a:r>
                <a:rPr lang="en-US" altLang="zh-CN" smtClean="0"/>
                <a:t>v</a:t>
              </a:r>
              <a:r>
                <a:rPr lang="en-US" altLang="zh-CN" baseline="30000" smtClean="0"/>
                <a:t>4</a:t>
              </a:r>
              <a:endParaRPr lang="zh-CN" altLang="en-US" baseline="30000"/>
            </a:p>
          </p:txBody>
        </p:sp>
        <p:sp>
          <p:nvSpPr>
            <p:cNvPr id="17" name="TextBox 16"/>
            <p:cNvSpPr txBox="1"/>
            <p:nvPr/>
          </p:nvSpPr>
          <p:spPr>
            <a:xfrm>
              <a:off x="8316416" y="3717032"/>
              <a:ext cx="576064" cy="369332"/>
            </a:xfrm>
            <a:prstGeom prst="rect">
              <a:avLst/>
            </a:prstGeom>
            <a:noFill/>
          </p:spPr>
          <p:txBody>
            <a:bodyPr wrap="square" rtlCol="0">
              <a:spAutoFit/>
            </a:bodyPr>
            <a:lstStyle/>
            <a:p>
              <a:r>
                <a:rPr lang="en-US" altLang="zh-CN" smtClean="0"/>
                <a:t>w</a:t>
              </a:r>
              <a:r>
                <a:rPr lang="en-US" altLang="zh-CN" baseline="30000" smtClean="0"/>
                <a:t>2</a:t>
              </a:r>
              <a:endParaRPr lang="zh-CN" altLang="en-US" baseline="30000"/>
            </a:p>
          </p:txBody>
        </p:sp>
        <p:sp>
          <p:nvSpPr>
            <p:cNvPr id="18" name="TextBox 17"/>
            <p:cNvSpPr txBox="1"/>
            <p:nvPr/>
          </p:nvSpPr>
          <p:spPr>
            <a:xfrm>
              <a:off x="8316416" y="2996952"/>
              <a:ext cx="576064" cy="369332"/>
            </a:xfrm>
            <a:prstGeom prst="rect">
              <a:avLst/>
            </a:prstGeom>
            <a:noFill/>
          </p:spPr>
          <p:txBody>
            <a:bodyPr wrap="square" rtlCol="0">
              <a:spAutoFit/>
            </a:bodyPr>
            <a:lstStyle/>
            <a:p>
              <a:r>
                <a:rPr lang="en-US" altLang="zh-CN" smtClean="0"/>
                <a:t>u</a:t>
              </a:r>
              <a:r>
                <a:rPr lang="en-US" altLang="zh-CN" baseline="30000" smtClean="0"/>
                <a:t>2</a:t>
              </a:r>
              <a:endParaRPr lang="zh-CN" altLang="en-US" baseline="30000"/>
            </a:p>
          </p:txBody>
        </p:sp>
        <p:sp>
          <p:nvSpPr>
            <p:cNvPr id="19" name="TextBox 18"/>
            <p:cNvSpPr txBox="1"/>
            <p:nvPr/>
          </p:nvSpPr>
          <p:spPr>
            <a:xfrm>
              <a:off x="8316416" y="3356992"/>
              <a:ext cx="576064" cy="369332"/>
            </a:xfrm>
            <a:prstGeom prst="rect">
              <a:avLst/>
            </a:prstGeom>
            <a:noFill/>
          </p:spPr>
          <p:txBody>
            <a:bodyPr wrap="square" rtlCol="0">
              <a:spAutoFit/>
            </a:bodyPr>
            <a:lstStyle/>
            <a:p>
              <a:r>
                <a:rPr lang="en-US" altLang="zh-CN" smtClean="0"/>
                <a:t>v</a:t>
              </a:r>
              <a:r>
                <a:rPr lang="en-US" altLang="zh-CN" baseline="30000" smtClean="0"/>
                <a:t>2</a:t>
              </a:r>
              <a:endParaRPr lang="zh-CN" altLang="en-US" baseline="30000"/>
            </a:p>
          </p:txBody>
        </p:sp>
      </p:grpSp>
      <p:sp>
        <p:nvSpPr>
          <p:cNvPr id="365" name="TextBox 364"/>
          <p:cNvSpPr txBox="1"/>
          <p:nvPr/>
        </p:nvSpPr>
        <p:spPr>
          <a:xfrm>
            <a:off x="395536" y="1628800"/>
            <a:ext cx="2664296" cy="2554545"/>
          </a:xfrm>
          <a:prstGeom prst="rect">
            <a:avLst/>
          </a:prstGeom>
          <a:noFill/>
        </p:spPr>
        <p:txBody>
          <a:bodyPr wrap="square" rtlCol="0">
            <a:spAutoFit/>
          </a:bodyPr>
          <a:lstStyle/>
          <a:p>
            <a:r>
              <a:rPr lang="zh-CN" altLang="en-US" sz="2000" smtClean="0"/>
              <a:t>在</a:t>
            </a:r>
            <a:r>
              <a:rPr lang="en-US" altLang="zh-CN" sz="2000" smtClean="0"/>
              <a:t>S</a:t>
            </a:r>
            <a:r>
              <a:rPr lang="en-US" altLang="zh-CN" sz="2000" baseline="30000" smtClean="0"/>
              <a:t>3</a:t>
            </a:r>
            <a:r>
              <a:rPr lang="en-US" altLang="zh-CN" sz="2000" baseline="-25000" smtClean="0"/>
              <a:t>2</a:t>
            </a:r>
            <a:r>
              <a:rPr lang="zh-CN" altLang="en-US" sz="2000" smtClean="0"/>
              <a:t>中，输入位选择</a:t>
            </a:r>
            <a:r>
              <a:rPr lang="en-US" altLang="zh-CN" sz="2000" smtClean="0"/>
              <a:t>0100</a:t>
            </a:r>
            <a:r>
              <a:rPr lang="zh-CN" altLang="en-US" sz="2000" smtClean="0"/>
              <a:t>，对应</a:t>
            </a:r>
            <a:r>
              <a:rPr lang="en-US" altLang="zh-CN" sz="2000" smtClean="0"/>
              <a:t>a</a:t>
            </a:r>
            <a:r>
              <a:rPr lang="zh-CN" altLang="en-US" sz="2000" smtClean="0"/>
              <a:t>值为</a:t>
            </a:r>
            <a:r>
              <a:rPr lang="en-US" altLang="zh-CN" sz="2000" smtClean="0"/>
              <a:t>4</a:t>
            </a:r>
            <a:r>
              <a:rPr lang="zh-CN" altLang="en-US" sz="2000" smtClean="0"/>
              <a:t>；输出位选择</a:t>
            </a:r>
            <a:r>
              <a:rPr lang="en-US" altLang="zh-CN" sz="2000" smtClean="0"/>
              <a:t>0101</a:t>
            </a:r>
            <a:r>
              <a:rPr lang="zh-CN" altLang="en-US" sz="2000" smtClean="0"/>
              <a:t>，对应</a:t>
            </a:r>
            <a:r>
              <a:rPr lang="en-US" altLang="zh-CN" sz="2000" smtClean="0"/>
              <a:t>b</a:t>
            </a:r>
            <a:r>
              <a:rPr lang="zh-CN" altLang="en-US" sz="2000" smtClean="0"/>
              <a:t>值为</a:t>
            </a:r>
            <a:r>
              <a:rPr lang="en-US" altLang="zh-CN" sz="2000" smtClean="0"/>
              <a:t>5</a:t>
            </a:r>
            <a:r>
              <a:rPr lang="zh-CN" altLang="en-US" sz="2000" smtClean="0"/>
              <a:t>，查表可知</a:t>
            </a:r>
            <a:r>
              <a:rPr lang="en-US" altLang="zh-CN" sz="2000" smtClean="0"/>
              <a:t>N</a:t>
            </a:r>
            <a:r>
              <a:rPr lang="en-US" altLang="zh-CN" sz="2000" baseline="-25000" smtClean="0"/>
              <a:t>L</a:t>
            </a:r>
            <a:r>
              <a:rPr lang="en-US" altLang="zh-CN" sz="2000" smtClean="0"/>
              <a:t>(4,5)=4</a:t>
            </a:r>
            <a:r>
              <a:rPr lang="zh-CN" altLang="en-US" sz="2000" smtClean="0"/>
              <a:t>，偏差为负</a:t>
            </a:r>
            <a:r>
              <a:rPr lang="en-US" altLang="zh-CN" sz="2000" smtClean="0"/>
              <a:t>1/4</a:t>
            </a:r>
            <a:r>
              <a:rPr lang="zh-CN" altLang="en-US" sz="2000" smtClean="0"/>
              <a:t>，即随机变量</a:t>
            </a:r>
            <a:r>
              <a:rPr lang="en-US" altLang="zh-CN" sz="2000" smtClean="0"/>
              <a:t>T</a:t>
            </a:r>
            <a:r>
              <a:rPr lang="en-US" altLang="zh-CN" sz="2000" baseline="-25000" smtClean="0"/>
              <a:t>3</a:t>
            </a:r>
            <a:r>
              <a:rPr lang="en-US" altLang="zh-CN" sz="2000" smtClean="0"/>
              <a:t>=u</a:t>
            </a:r>
            <a:r>
              <a:rPr lang="en-US" altLang="zh-CN" sz="2000" baseline="30000" smtClean="0"/>
              <a:t>3</a:t>
            </a:r>
            <a:r>
              <a:rPr lang="en-US" altLang="zh-CN" sz="2000" baseline="-25000" smtClean="0"/>
              <a:t>6</a:t>
            </a:r>
            <a:r>
              <a:rPr lang="en-US" altLang="zh-CN" sz="2000" smtClean="0">
                <a:latin typeface="Cambria"/>
              </a:rPr>
              <a:t>⊕v</a:t>
            </a:r>
            <a:r>
              <a:rPr lang="en-US" altLang="zh-CN" sz="2000" baseline="30000" smtClean="0">
                <a:latin typeface="Cambria"/>
              </a:rPr>
              <a:t>3</a:t>
            </a:r>
            <a:r>
              <a:rPr lang="en-US" altLang="zh-CN" sz="2000" baseline="-25000" smtClean="0">
                <a:latin typeface="Cambria"/>
              </a:rPr>
              <a:t>6</a:t>
            </a:r>
            <a:r>
              <a:rPr lang="en-US" altLang="zh-CN" sz="2000" smtClean="0">
                <a:latin typeface="Cambria"/>
              </a:rPr>
              <a:t>⊕v</a:t>
            </a:r>
            <a:r>
              <a:rPr lang="en-US" altLang="zh-CN" sz="2000" baseline="30000" smtClean="0">
                <a:latin typeface="Cambria"/>
              </a:rPr>
              <a:t>3</a:t>
            </a:r>
            <a:r>
              <a:rPr lang="en-US" altLang="zh-CN" sz="2000" baseline="-25000" smtClean="0">
                <a:latin typeface="Cambria"/>
              </a:rPr>
              <a:t>8</a:t>
            </a:r>
            <a:r>
              <a:rPr lang="zh-CN" altLang="en-US" sz="2000" smtClean="0">
                <a:latin typeface="Cambria"/>
              </a:rPr>
              <a:t>具有偏差</a:t>
            </a:r>
            <a:r>
              <a:rPr lang="en-US" altLang="zh-CN" sz="2000" smtClean="0">
                <a:latin typeface="Cambria"/>
              </a:rPr>
              <a:t>-1/4</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 grpId="0" animBg="1"/>
      <p:bldP spid="36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SPN</a:t>
            </a:r>
            <a:r>
              <a:rPr lang="zh-CN" altLang="en-US" smtClean="0"/>
              <a:t>的线性密码分析</a:t>
            </a:r>
            <a:endParaRPr lang="zh-CN" altLang="en-US"/>
          </a:p>
        </p:txBody>
      </p:sp>
      <p:grpSp>
        <p:nvGrpSpPr>
          <p:cNvPr id="3" name="组合 3"/>
          <p:cNvGrpSpPr/>
          <p:nvPr/>
        </p:nvGrpSpPr>
        <p:grpSpPr>
          <a:xfrm>
            <a:off x="3419872" y="1187460"/>
            <a:ext cx="4752528" cy="5625916"/>
            <a:chOff x="4139952" y="1124744"/>
            <a:chExt cx="4752528" cy="5625916"/>
          </a:xfrm>
        </p:grpSpPr>
        <p:grpSp>
          <p:nvGrpSpPr>
            <p:cNvPr id="4" name="组合 3"/>
            <p:cNvGrpSpPr/>
            <p:nvPr/>
          </p:nvGrpSpPr>
          <p:grpSpPr>
            <a:xfrm>
              <a:off x="4139952" y="1484784"/>
              <a:ext cx="4186010" cy="4991835"/>
              <a:chOff x="4580384" y="845096"/>
              <a:chExt cx="4186010" cy="4991835"/>
            </a:xfrm>
          </p:grpSpPr>
          <p:grpSp>
            <p:nvGrpSpPr>
              <p:cNvPr id="5" name="组合 233"/>
              <p:cNvGrpSpPr/>
              <p:nvPr/>
            </p:nvGrpSpPr>
            <p:grpSpPr>
              <a:xfrm>
                <a:off x="4585447" y="2453287"/>
                <a:ext cx="4176464" cy="1164843"/>
                <a:chOff x="4585447" y="3533407"/>
                <a:chExt cx="4176464" cy="1164843"/>
              </a:xfrm>
            </p:grpSpPr>
            <p:grpSp>
              <p:nvGrpSpPr>
                <p:cNvPr id="20" name="组合 30"/>
                <p:cNvGrpSpPr/>
                <p:nvPr/>
              </p:nvGrpSpPr>
              <p:grpSpPr>
                <a:xfrm>
                  <a:off x="4742910" y="4368770"/>
                  <a:ext cx="3872390" cy="52947"/>
                  <a:chOff x="2211778" y="3573016"/>
                  <a:chExt cx="3872390" cy="216024"/>
                </a:xfrm>
              </p:grpSpPr>
              <p:grpSp>
                <p:nvGrpSpPr>
                  <p:cNvPr id="21" name="组合 12"/>
                  <p:cNvGrpSpPr/>
                  <p:nvPr/>
                </p:nvGrpSpPr>
                <p:grpSpPr>
                  <a:xfrm>
                    <a:off x="3307940" y="3573016"/>
                    <a:ext cx="615988" cy="216024"/>
                    <a:chOff x="2211778" y="3573016"/>
                    <a:chExt cx="615988" cy="216024"/>
                  </a:xfrm>
                </p:grpSpPr>
                <p:cxnSp>
                  <p:nvCxnSpPr>
                    <p:cNvPr id="361"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62"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组合 13"/>
                  <p:cNvGrpSpPr/>
                  <p:nvPr/>
                </p:nvGrpSpPr>
                <p:grpSpPr>
                  <a:xfrm>
                    <a:off x="4388060" y="3573016"/>
                    <a:ext cx="615988" cy="216024"/>
                    <a:chOff x="2211778" y="3573016"/>
                    <a:chExt cx="615988" cy="216024"/>
                  </a:xfrm>
                </p:grpSpPr>
                <p:cxnSp>
                  <p:nvCxnSpPr>
                    <p:cNvPr id="357" name="直接连接符 4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直接连接符 4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直接连接符 4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组合 18"/>
                  <p:cNvGrpSpPr/>
                  <p:nvPr/>
                </p:nvGrpSpPr>
                <p:grpSpPr>
                  <a:xfrm>
                    <a:off x="5468180" y="3573016"/>
                    <a:ext cx="615988" cy="216024"/>
                    <a:chOff x="2211778" y="3573016"/>
                    <a:chExt cx="615988" cy="216024"/>
                  </a:xfrm>
                </p:grpSpPr>
                <p:cxnSp>
                  <p:nvCxnSpPr>
                    <p:cNvPr id="353" name="直接连接符 39"/>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直接连接符 40"/>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直接连接符 41"/>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42"/>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组合 23"/>
                  <p:cNvGrpSpPr/>
                  <p:nvPr/>
                </p:nvGrpSpPr>
                <p:grpSpPr>
                  <a:xfrm>
                    <a:off x="2211778" y="3573016"/>
                    <a:ext cx="615988" cy="216024"/>
                    <a:chOff x="2211778" y="3573016"/>
                    <a:chExt cx="615988" cy="216024"/>
                  </a:xfrm>
                </p:grpSpPr>
                <p:cxnSp>
                  <p:nvCxnSpPr>
                    <p:cNvPr id="349" name="直接连接符 35"/>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直接连接符 3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直接连接符 3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直接连接符 3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2" name="矩形 281"/>
                <p:cNvSpPr/>
                <p:nvPr/>
              </p:nvSpPr>
              <p:spPr>
                <a:xfrm>
                  <a:off x="566556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2</a:t>
                  </a:r>
                  <a:r>
                    <a:rPr lang="en-US" altLang="zh-CN" sz="1600" baseline="-25000" smtClean="0">
                      <a:solidFill>
                        <a:schemeClr val="tx1"/>
                      </a:solidFill>
                    </a:rPr>
                    <a:t>2</a:t>
                  </a:r>
                  <a:endParaRPr lang="zh-CN" altLang="en-US" sz="1600" baseline="-25000" smtClean="0">
                    <a:solidFill>
                      <a:schemeClr val="tx1"/>
                    </a:solidFill>
                  </a:endParaRPr>
                </a:p>
              </p:txBody>
            </p:sp>
            <p:sp>
              <p:nvSpPr>
                <p:cNvPr id="283" name="矩形 282"/>
                <p:cNvSpPr/>
                <p:nvPr/>
              </p:nvSpPr>
              <p:spPr>
                <a:xfrm>
                  <a:off x="674568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矩形 53"/>
                <p:cNvSpPr/>
                <p:nvPr/>
              </p:nvSpPr>
              <p:spPr>
                <a:xfrm>
                  <a:off x="782580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矩形 54"/>
                <p:cNvSpPr/>
                <p:nvPr/>
              </p:nvSpPr>
              <p:spPr>
                <a:xfrm>
                  <a:off x="458544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86" name="矩形 55"/>
                <p:cNvSpPr/>
                <p:nvPr/>
              </p:nvSpPr>
              <p:spPr>
                <a:xfrm>
                  <a:off x="4585447" y="4433513"/>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3</a:t>
                  </a:r>
                  <a:r>
                    <a:rPr lang="zh-CN" altLang="en-US" smtClean="0">
                      <a:solidFill>
                        <a:schemeClr val="tx1"/>
                      </a:solidFill>
                    </a:rPr>
                    <a:t>异或</a:t>
                  </a:r>
                </a:p>
              </p:txBody>
            </p:sp>
            <p:grpSp>
              <p:nvGrpSpPr>
                <p:cNvPr id="30" name="组合 56"/>
                <p:cNvGrpSpPr/>
                <p:nvPr/>
              </p:nvGrpSpPr>
              <p:grpSpPr>
                <a:xfrm>
                  <a:off x="4742910" y="3986342"/>
                  <a:ext cx="3872390" cy="52947"/>
                  <a:chOff x="2211778" y="3573016"/>
                  <a:chExt cx="3872390" cy="216024"/>
                </a:xfrm>
              </p:grpSpPr>
              <p:grpSp>
                <p:nvGrpSpPr>
                  <p:cNvPr id="31" name="组合 12"/>
                  <p:cNvGrpSpPr/>
                  <p:nvPr/>
                </p:nvGrpSpPr>
                <p:grpSpPr>
                  <a:xfrm>
                    <a:off x="3307940" y="3573016"/>
                    <a:ext cx="615988" cy="216024"/>
                    <a:chOff x="2211778" y="3573016"/>
                    <a:chExt cx="615988" cy="216024"/>
                  </a:xfrm>
                </p:grpSpPr>
                <p:cxnSp>
                  <p:nvCxnSpPr>
                    <p:cNvPr id="341" name="直接连接符 4"/>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2" name="直接连接符 32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27"/>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4" name="直接连接符 32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组合 13"/>
                  <p:cNvGrpSpPr/>
                  <p:nvPr/>
                </p:nvGrpSpPr>
                <p:grpSpPr>
                  <a:xfrm>
                    <a:off x="4388060" y="3573016"/>
                    <a:ext cx="615988" cy="216024"/>
                    <a:chOff x="2211778" y="3573016"/>
                    <a:chExt cx="615988" cy="216024"/>
                  </a:xfrm>
                </p:grpSpPr>
                <p:cxnSp>
                  <p:nvCxnSpPr>
                    <p:cNvPr id="337" name="直接连接符 321"/>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接连接符 32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直接连接符 32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直接连接符 32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组合 18"/>
                  <p:cNvGrpSpPr/>
                  <p:nvPr/>
                </p:nvGrpSpPr>
                <p:grpSpPr>
                  <a:xfrm>
                    <a:off x="5468180" y="3573016"/>
                    <a:ext cx="615988" cy="216024"/>
                    <a:chOff x="2211778" y="3573016"/>
                    <a:chExt cx="615988" cy="216024"/>
                  </a:xfrm>
                </p:grpSpPr>
                <p:cxnSp>
                  <p:nvCxnSpPr>
                    <p:cNvPr id="333" name="直接连接符 33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直接连接符 33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直接连接符 31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直接连接符 32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组合 23"/>
                  <p:cNvGrpSpPr/>
                  <p:nvPr/>
                </p:nvGrpSpPr>
                <p:grpSpPr>
                  <a:xfrm>
                    <a:off x="2211778" y="3573016"/>
                    <a:ext cx="615988" cy="216024"/>
                    <a:chOff x="2211778" y="3573016"/>
                    <a:chExt cx="615988" cy="216024"/>
                  </a:xfrm>
                </p:grpSpPr>
                <p:cxnSp>
                  <p:nvCxnSpPr>
                    <p:cNvPr id="329" name="直接连接符 32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直接连接符 33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2" name="直接连接符 33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1" name="组合 77"/>
                <p:cNvGrpSpPr/>
                <p:nvPr/>
              </p:nvGrpSpPr>
              <p:grpSpPr>
                <a:xfrm>
                  <a:off x="4745505" y="3533407"/>
                  <a:ext cx="3872390" cy="158842"/>
                  <a:chOff x="2211778" y="3573016"/>
                  <a:chExt cx="3872390" cy="216024"/>
                </a:xfrm>
              </p:grpSpPr>
              <p:grpSp>
                <p:nvGrpSpPr>
                  <p:cNvPr id="52" name="组合 12"/>
                  <p:cNvGrpSpPr/>
                  <p:nvPr/>
                </p:nvGrpSpPr>
                <p:grpSpPr>
                  <a:xfrm>
                    <a:off x="3307940" y="3573016"/>
                    <a:ext cx="615988" cy="216024"/>
                    <a:chOff x="2211778" y="3573016"/>
                    <a:chExt cx="615988" cy="216024"/>
                  </a:xfrm>
                </p:grpSpPr>
                <p:cxnSp>
                  <p:nvCxnSpPr>
                    <p:cNvPr id="321"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直接连接符 32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直接连接符 9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组合 13"/>
                  <p:cNvGrpSpPr/>
                  <p:nvPr/>
                </p:nvGrpSpPr>
                <p:grpSpPr>
                  <a:xfrm>
                    <a:off x="4388060" y="3573016"/>
                    <a:ext cx="615988" cy="216024"/>
                    <a:chOff x="2211778" y="3573016"/>
                    <a:chExt cx="615988" cy="216024"/>
                  </a:xfrm>
                </p:grpSpPr>
                <p:cxnSp>
                  <p:nvCxnSpPr>
                    <p:cNvPr id="317" name="直接连接符 31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直接连接符 30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直接连接符 30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直接连接符 30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组合 18"/>
                  <p:cNvGrpSpPr/>
                  <p:nvPr/>
                </p:nvGrpSpPr>
                <p:grpSpPr>
                  <a:xfrm>
                    <a:off x="5468180" y="3573016"/>
                    <a:ext cx="615988" cy="216024"/>
                    <a:chOff x="2211778" y="3573016"/>
                    <a:chExt cx="615988" cy="216024"/>
                  </a:xfrm>
                </p:grpSpPr>
                <p:cxnSp>
                  <p:nvCxnSpPr>
                    <p:cNvPr id="313" name="直接连接符 31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直接连接符 31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 name="组合 23"/>
                  <p:cNvGrpSpPr/>
                  <p:nvPr/>
                </p:nvGrpSpPr>
                <p:grpSpPr>
                  <a:xfrm>
                    <a:off x="2211778" y="3573016"/>
                    <a:ext cx="615988" cy="216024"/>
                    <a:chOff x="2211778" y="3573016"/>
                    <a:chExt cx="615988" cy="216024"/>
                  </a:xfrm>
                </p:grpSpPr>
                <p:cxnSp>
                  <p:nvCxnSpPr>
                    <p:cNvPr id="309" name="直接连接符 30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直接连接符 31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89" name="直接连接符 288"/>
                <p:cNvCxnSpPr/>
                <p:nvPr/>
              </p:nvCxnSpPr>
              <p:spPr>
                <a:xfrm>
                  <a:off x="4742910" y="4009934"/>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a:off x="4948602" y="4039290"/>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a:off x="5161309" y="4046238"/>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a:off x="5357621" y="4038640"/>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直接连接符 120"/>
                <p:cNvCxnSpPr/>
                <p:nvPr/>
              </p:nvCxnSpPr>
              <p:spPr>
                <a:xfrm>
                  <a:off x="8617431" y="4031043"/>
                  <a:ext cx="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直接连接符 278"/>
                <p:cNvCxnSpPr/>
                <p:nvPr/>
              </p:nvCxnSpPr>
              <p:spPr>
                <a:xfrm flipH="1">
                  <a:off x="7537716" y="4042439"/>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flipH="1">
                  <a:off x="6452834" y="4046238"/>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flipH="1">
                  <a:off x="5357621" y="4038640"/>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flipH="1">
                  <a:off x="4944333" y="4038640"/>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a:off x="6039546" y="4038640"/>
                  <a:ext cx="0" cy="3304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a:off x="6251356" y="4038640"/>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直接连接符 284"/>
                <p:cNvCxnSpPr/>
                <p:nvPr/>
              </p:nvCxnSpPr>
              <p:spPr>
                <a:xfrm>
                  <a:off x="6447668" y="4038640"/>
                  <a:ext cx="1751309" cy="334279"/>
                </a:xfrm>
                <a:prstGeom prst="line">
                  <a:avLst/>
                </a:prstGeom>
                <a:ln>
                  <a:solidFill>
                    <a:srgbClr val="FF0000"/>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301" name="直接连接符 138"/>
                <p:cNvCxnSpPr/>
                <p:nvPr/>
              </p:nvCxnSpPr>
              <p:spPr>
                <a:xfrm flipH="1">
                  <a:off x="5156143" y="4038640"/>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直接连接符 140"/>
                <p:cNvCxnSpPr/>
                <p:nvPr/>
              </p:nvCxnSpPr>
              <p:spPr>
                <a:xfrm flipH="1">
                  <a:off x="6256522" y="4038640"/>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a:off x="7336238" y="4038640"/>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nvCxnSpPr>
              <p:spPr>
                <a:xfrm>
                  <a:off x="7537716" y="4038640"/>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组合 232"/>
              <p:cNvGrpSpPr/>
              <p:nvPr/>
            </p:nvGrpSpPr>
            <p:grpSpPr>
              <a:xfrm>
                <a:off x="4580384" y="845096"/>
                <a:ext cx="4176464" cy="1600218"/>
                <a:chOff x="4580384" y="1925216"/>
                <a:chExt cx="4176464" cy="1600218"/>
              </a:xfrm>
            </p:grpSpPr>
            <p:grpSp>
              <p:nvGrpSpPr>
                <p:cNvPr id="73" name="组合 28"/>
                <p:cNvGrpSpPr/>
                <p:nvPr/>
              </p:nvGrpSpPr>
              <p:grpSpPr>
                <a:xfrm>
                  <a:off x="4740442" y="1925216"/>
                  <a:ext cx="3872390" cy="158842"/>
                  <a:chOff x="2211778" y="3573016"/>
                  <a:chExt cx="3872390" cy="216024"/>
                </a:xfrm>
              </p:grpSpPr>
              <p:grpSp>
                <p:nvGrpSpPr>
                  <p:cNvPr id="74" name="组合 12"/>
                  <p:cNvGrpSpPr/>
                  <p:nvPr/>
                </p:nvGrpSpPr>
                <p:grpSpPr>
                  <a:xfrm>
                    <a:off x="3307940" y="3573016"/>
                    <a:ext cx="615988" cy="216024"/>
                    <a:chOff x="2211778" y="3573016"/>
                    <a:chExt cx="615988" cy="216024"/>
                  </a:xfrm>
                </p:grpSpPr>
                <p:cxnSp>
                  <p:nvCxnSpPr>
                    <p:cNvPr id="27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2211778"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grpSp>
              <p:grpSp>
                <p:nvGrpSpPr>
                  <p:cNvPr id="91" name="组合 13"/>
                  <p:cNvGrpSpPr/>
                  <p:nvPr/>
                </p:nvGrpSpPr>
                <p:grpSpPr>
                  <a:xfrm>
                    <a:off x="4388060" y="3573016"/>
                    <a:ext cx="615988" cy="216024"/>
                    <a:chOff x="2211778" y="3573016"/>
                    <a:chExt cx="615988" cy="216024"/>
                  </a:xfrm>
                </p:grpSpPr>
                <p:cxnSp>
                  <p:nvCxnSpPr>
                    <p:cNvPr id="273" name="直接连接符 22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直接连接符 22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接连接符 22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接连接符 2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组合 18"/>
                  <p:cNvGrpSpPr/>
                  <p:nvPr/>
                </p:nvGrpSpPr>
                <p:grpSpPr>
                  <a:xfrm>
                    <a:off x="5468180" y="3573016"/>
                    <a:ext cx="615988" cy="216024"/>
                    <a:chOff x="2211778" y="3573016"/>
                    <a:chExt cx="615988" cy="216024"/>
                  </a:xfrm>
                </p:grpSpPr>
                <p:cxnSp>
                  <p:nvCxnSpPr>
                    <p:cNvPr id="269" name="直接连接符 26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组合 23"/>
                  <p:cNvGrpSpPr/>
                  <p:nvPr/>
                </p:nvGrpSpPr>
                <p:grpSpPr>
                  <a:xfrm>
                    <a:off x="2211778" y="3573016"/>
                    <a:ext cx="615988" cy="216024"/>
                    <a:chOff x="2211778" y="3573016"/>
                    <a:chExt cx="615988" cy="216024"/>
                  </a:xfrm>
                </p:grpSpPr>
                <p:cxnSp>
                  <p:nvCxnSpPr>
                    <p:cNvPr id="265" name="直接连接符 26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76" name="矩形 175"/>
                <p:cNvSpPr/>
                <p:nvPr/>
              </p:nvSpPr>
              <p:spPr>
                <a:xfrm>
                  <a:off x="4580384" y="2095854"/>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1</a:t>
                  </a:r>
                  <a:r>
                    <a:rPr lang="zh-CN" altLang="en-US" smtClean="0">
                      <a:solidFill>
                        <a:schemeClr val="tx1"/>
                      </a:solidFill>
                    </a:rPr>
                    <a:t>异或</a:t>
                  </a:r>
                  <a:endParaRPr lang="zh-CN" altLang="en-US">
                    <a:solidFill>
                      <a:schemeClr val="tx1"/>
                    </a:solidFill>
                  </a:endParaRPr>
                </a:p>
              </p:txBody>
            </p:sp>
            <p:grpSp>
              <p:nvGrpSpPr>
                <p:cNvPr id="115" name="组合 30"/>
                <p:cNvGrpSpPr/>
                <p:nvPr/>
              </p:nvGrpSpPr>
              <p:grpSpPr>
                <a:xfrm>
                  <a:off x="4751294" y="3195954"/>
                  <a:ext cx="3872390" cy="52947"/>
                  <a:chOff x="2211778" y="3573016"/>
                  <a:chExt cx="3872390" cy="216024"/>
                </a:xfrm>
              </p:grpSpPr>
              <p:grpSp>
                <p:nvGrpSpPr>
                  <p:cNvPr id="116" name="组合 12"/>
                  <p:cNvGrpSpPr/>
                  <p:nvPr/>
                </p:nvGrpSpPr>
                <p:grpSpPr>
                  <a:xfrm>
                    <a:off x="3307940" y="3573016"/>
                    <a:ext cx="615988" cy="216024"/>
                    <a:chOff x="2211778" y="3573016"/>
                    <a:chExt cx="615988" cy="216024"/>
                  </a:xfrm>
                </p:grpSpPr>
                <p:cxnSp>
                  <p:nvCxnSpPr>
                    <p:cNvPr id="257"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58"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7" name="组合 13"/>
                  <p:cNvGrpSpPr/>
                  <p:nvPr/>
                </p:nvGrpSpPr>
                <p:grpSpPr>
                  <a:xfrm>
                    <a:off x="4388060" y="3573016"/>
                    <a:ext cx="615988" cy="216024"/>
                    <a:chOff x="2211778" y="3573016"/>
                    <a:chExt cx="615988" cy="216024"/>
                  </a:xfrm>
                </p:grpSpPr>
                <p:cxnSp>
                  <p:nvCxnSpPr>
                    <p:cNvPr id="253" name="直接连接符 20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直接连接符 20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直接连接符 20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0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8" name="组合 18"/>
                  <p:cNvGrpSpPr/>
                  <p:nvPr/>
                </p:nvGrpSpPr>
                <p:grpSpPr>
                  <a:xfrm>
                    <a:off x="5468180" y="3573016"/>
                    <a:ext cx="615988" cy="216024"/>
                    <a:chOff x="2211778" y="3573016"/>
                    <a:chExt cx="615988" cy="216024"/>
                  </a:xfrm>
                </p:grpSpPr>
                <p:cxnSp>
                  <p:nvCxnSpPr>
                    <p:cNvPr id="249" name="直接连接符 24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5" name="组合 23"/>
                  <p:cNvGrpSpPr/>
                  <p:nvPr/>
                </p:nvGrpSpPr>
                <p:grpSpPr>
                  <a:xfrm>
                    <a:off x="2211778" y="3573016"/>
                    <a:ext cx="615988" cy="216024"/>
                    <a:chOff x="2211778" y="3573016"/>
                    <a:chExt cx="615988" cy="216024"/>
                  </a:xfrm>
                </p:grpSpPr>
                <p:cxnSp>
                  <p:nvCxnSpPr>
                    <p:cNvPr id="245" name="直接连接符 24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78" name="矩形 177"/>
                <p:cNvSpPr/>
                <p:nvPr/>
              </p:nvSpPr>
              <p:spPr>
                <a:xfrm>
                  <a:off x="566050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1</a:t>
                  </a:r>
                  <a:r>
                    <a:rPr lang="en-US" altLang="zh-CN" sz="1600" baseline="-25000" smtClean="0">
                      <a:solidFill>
                        <a:schemeClr val="tx1"/>
                      </a:solidFill>
                    </a:rPr>
                    <a:t>2</a:t>
                  </a:r>
                  <a:endParaRPr lang="zh-CN" altLang="en-US" sz="1600" baseline="-25000" smtClean="0">
                    <a:solidFill>
                      <a:schemeClr val="tx1"/>
                    </a:solidFill>
                  </a:endParaRPr>
                </a:p>
              </p:txBody>
            </p:sp>
            <p:sp>
              <p:nvSpPr>
                <p:cNvPr id="179" name="矩形 117"/>
                <p:cNvSpPr/>
                <p:nvPr/>
              </p:nvSpPr>
              <p:spPr>
                <a:xfrm>
                  <a:off x="674062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80" name="矩形 118"/>
                <p:cNvSpPr/>
                <p:nvPr/>
              </p:nvSpPr>
              <p:spPr>
                <a:xfrm>
                  <a:off x="782074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81" name="矩形 119"/>
                <p:cNvSpPr/>
                <p:nvPr/>
              </p:nvSpPr>
              <p:spPr>
                <a:xfrm>
                  <a:off x="458038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82" name="矩形 181"/>
                <p:cNvSpPr/>
                <p:nvPr/>
              </p:nvSpPr>
              <p:spPr>
                <a:xfrm>
                  <a:off x="4580384" y="3260697"/>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2</a:t>
                  </a:r>
                  <a:r>
                    <a:rPr lang="zh-CN" altLang="en-US" smtClean="0">
                      <a:solidFill>
                        <a:schemeClr val="tx1"/>
                      </a:solidFill>
                    </a:rPr>
                    <a:t>异或</a:t>
                  </a:r>
                </a:p>
              </p:txBody>
            </p:sp>
            <p:grpSp>
              <p:nvGrpSpPr>
                <p:cNvPr id="136" name="组合 56"/>
                <p:cNvGrpSpPr/>
                <p:nvPr/>
              </p:nvGrpSpPr>
              <p:grpSpPr>
                <a:xfrm>
                  <a:off x="4751294" y="2813526"/>
                  <a:ext cx="3872390" cy="52947"/>
                  <a:chOff x="2211778" y="3573016"/>
                  <a:chExt cx="3872390" cy="216024"/>
                </a:xfrm>
              </p:grpSpPr>
              <p:grpSp>
                <p:nvGrpSpPr>
                  <p:cNvPr id="137" name="组合 12"/>
                  <p:cNvGrpSpPr/>
                  <p:nvPr/>
                </p:nvGrpSpPr>
                <p:grpSpPr>
                  <a:xfrm>
                    <a:off x="3307940" y="3573016"/>
                    <a:ext cx="615988" cy="216024"/>
                    <a:chOff x="2211778" y="3573016"/>
                    <a:chExt cx="615988" cy="216024"/>
                  </a:xfrm>
                </p:grpSpPr>
                <p:cxnSp>
                  <p:nvCxnSpPr>
                    <p:cNvPr id="237" name="直接连接符 4"/>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8" name="组合 13"/>
                  <p:cNvGrpSpPr/>
                  <p:nvPr/>
                </p:nvGrpSpPr>
                <p:grpSpPr>
                  <a:xfrm>
                    <a:off x="4388060" y="3573016"/>
                    <a:ext cx="615988" cy="216024"/>
                    <a:chOff x="2211778" y="3573016"/>
                    <a:chExt cx="615988" cy="216024"/>
                  </a:xfrm>
                </p:grpSpPr>
                <p:cxnSp>
                  <p:nvCxnSpPr>
                    <p:cNvPr id="233" name="直接连接符 18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直接连接符 18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直接连接符 18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直接连接符 18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5" name="组合 18"/>
                  <p:cNvGrpSpPr/>
                  <p:nvPr/>
                </p:nvGrpSpPr>
                <p:grpSpPr>
                  <a:xfrm>
                    <a:off x="5468180" y="3573016"/>
                    <a:ext cx="615988" cy="216024"/>
                    <a:chOff x="2211778" y="3573016"/>
                    <a:chExt cx="615988" cy="216024"/>
                  </a:xfrm>
                </p:grpSpPr>
                <p:cxnSp>
                  <p:nvCxnSpPr>
                    <p:cNvPr id="229" name="直接连接符 22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组合 23"/>
                  <p:cNvGrpSpPr/>
                  <p:nvPr/>
                </p:nvGrpSpPr>
                <p:grpSpPr>
                  <a:xfrm>
                    <a:off x="2211778" y="3573016"/>
                    <a:ext cx="615988" cy="216024"/>
                    <a:chOff x="2211778" y="3573016"/>
                    <a:chExt cx="615988" cy="216024"/>
                  </a:xfrm>
                </p:grpSpPr>
                <p:cxnSp>
                  <p:nvCxnSpPr>
                    <p:cNvPr id="225" name="直接连接符 22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7" name="组合 77"/>
                <p:cNvGrpSpPr/>
                <p:nvPr/>
              </p:nvGrpSpPr>
              <p:grpSpPr>
                <a:xfrm>
                  <a:off x="4740442" y="2360591"/>
                  <a:ext cx="3872390" cy="158842"/>
                  <a:chOff x="2211778" y="3573016"/>
                  <a:chExt cx="3872390" cy="216024"/>
                </a:xfrm>
              </p:grpSpPr>
              <p:grpSp>
                <p:nvGrpSpPr>
                  <p:cNvPr id="158" name="组合 12"/>
                  <p:cNvGrpSpPr/>
                  <p:nvPr/>
                </p:nvGrpSpPr>
                <p:grpSpPr>
                  <a:xfrm>
                    <a:off x="3307940" y="3573016"/>
                    <a:ext cx="615988" cy="216024"/>
                    <a:chOff x="2211778" y="3573016"/>
                    <a:chExt cx="615988" cy="216024"/>
                  </a:xfrm>
                </p:grpSpPr>
                <p:cxnSp>
                  <p:nvCxnSpPr>
                    <p:cNvPr id="21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2211778"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grpSp>
              <p:grpSp>
                <p:nvGrpSpPr>
                  <p:cNvPr id="175" name="组合 13"/>
                  <p:cNvGrpSpPr/>
                  <p:nvPr/>
                </p:nvGrpSpPr>
                <p:grpSpPr>
                  <a:xfrm>
                    <a:off x="4388060" y="3573016"/>
                    <a:ext cx="615988" cy="216024"/>
                    <a:chOff x="2211778" y="3573016"/>
                    <a:chExt cx="615988" cy="216024"/>
                  </a:xfrm>
                </p:grpSpPr>
                <p:cxnSp>
                  <p:nvCxnSpPr>
                    <p:cNvPr id="213" name="直接连接符 21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接连接符 19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直接连接符 16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直接连接符 16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7" name="组合 18"/>
                  <p:cNvGrpSpPr/>
                  <p:nvPr/>
                </p:nvGrpSpPr>
                <p:grpSpPr>
                  <a:xfrm>
                    <a:off x="5468180" y="3573016"/>
                    <a:ext cx="615988" cy="216024"/>
                    <a:chOff x="2211778" y="3573016"/>
                    <a:chExt cx="615988" cy="216024"/>
                  </a:xfrm>
                </p:grpSpPr>
                <p:cxnSp>
                  <p:nvCxnSpPr>
                    <p:cNvPr id="209" name="直接连接符 15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3" name="组合 23"/>
                  <p:cNvGrpSpPr/>
                  <p:nvPr/>
                </p:nvGrpSpPr>
                <p:grpSpPr>
                  <a:xfrm>
                    <a:off x="2211778" y="3573016"/>
                    <a:ext cx="615988" cy="216024"/>
                    <a:chOff x="2211778" y="3573016"/>
                    <a:chExt cx="615988" cy="216024"/>
                  </a:xfrm>
                </p:grpSpPr>
                <p:cxnSp>
                  <p:nvCxnSpPr>
                    <p:cNvPr id="205" name="直接连接符 20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直接连接符 15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85" name="直接连接符 184"/>
                <p:cNvCxnSpPr/>
                <p:nvPr/>
              </p:nvCxnSpPr>
              <p:spPr>
                <a:xfrm>
                  <a:off x="4751294" y="2837118"/>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4956986" y="2866474"/>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5169693" y="2873422"/>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直接连接符 172"/>
                <p:cNvCxnSpPr/>
                <p:nvPr/>
              </p:nvCxnSpPr>
              <p:spPr>
                <a:xfrm>
                  <a:off x="5366005" y="2865824"/>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8625815" y="2858227"/>
                  <a:ext cx="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直接连接符 174"/>
                <p:cNvCxnSpPr/>
                <p:nvPr/>
              </p:nvCxnSpPr>
              <p:spPr>
                <a:xfrm flipH="1">
                  <a:off x="7546100" y="2869623"/>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接连接符 137"/>
                <p:cNvCxnSpPr/>
                <p:nvPr/>
              </p:nvCxnSpPr>
              <p:spPr>
                <a:xfrm flipH="1">
                  <a:off x="6461218" y="2873422"/>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直接连接符 139"/>
                <p:cNvCxnSpPr/>
                <p:nvPr/>
              </p:nvCxnSpPr>
              <p:spPr>
                <a:xfrm flipH="1">
                  <a:off x="5366005" y="2865824"/>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H="1">
                  <a:off x="4952717" y="2865824"/>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6047930" y="2865824"/>
                  <a:ext cx="0" cy="3304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6259740" y="2865824"/>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接连接符 180"/>
                <p:cNvCxnSpPr/>
                <p:nvPr/>
              </p:nvCxnSpPr>
              <p:spPr>
                <a:xfrm>
                  <a:off x="6456052" y="2865824"/>
                  <a:ext cx="1751309"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接连接符 181"/>
                <p:cNvCxnSpPr/>
                <p:nvPr/>
              </p:nvCxnSpPr>
              <p:spPr>
                <a:xfrm flipH="1">
                  <a:off x="5164527" y="2865824"/>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flipH="1">
                  <a:off x="6264906" y="2865824"/>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7344622" y="2865824"/>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7546100" y="2865824"/>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4" name="组合 234"/>
              <p:cNvGrpSpPr/>
              <p:nvPr/>
            </p:nvGrpSpPr>
            <p:grpSpPr>
              <a:xfrm>
                <a:off x="4589930" y="3632309"/>
                <a:ext cx="4176464" cy="1164843"/>
                <a:chOff x="4585447" y="3533407"/>
                <a:chExt cx="4176464" cy="1164843"/>
              </a:xfrm>
            </p:grpSpPr>
            <p:grpSp>
              <p:nvGrpSpPr>
                <p:cNvPr id="201" name="组合 30"/>
                <p:cNvGrpSpPr/>
                <p:nvPr/>
              </p:nvGrpSpPr>
              <p:grpSpPr>
                <a:xfrm>
                  <a:off x="4742910" y="4368770"/>
                  <a:ext cx="3872390" cy="52947"/>
                  <a:chOff x="2211778" y="3573016"/>
                  <a:chExt cx="3872390" cy="216024"/>
                </a:xfrm>
              </p:grpSpPr>
              <p:grpSp>
                <p:nvGrpSpPr>
                  <p:cNvPr id="202" name="组合 12"/>
                  <p:cNvGrpSpPr/>
                  <p:nvPr/>
                </p:nvGrpSpPr>
                <p:grpSpPr>
                  <a:xfrm>
                    <a:off x="3307940" y="3573016"/>
                    <a:ext cx="615988" cy="216024"/>
                    <a:chOff x="2211778" y="3573016"/>
                    <a:chExt cx="615988" cy="216024"/>
                  </a:xfrm>
                </p:grpSpPr>
                <p:cxnSp>
                  <p:nvCxnSpPr>
                    <p:cNvPr id="171"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72"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49"/>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3" name="组合 13"/>
                  <p:cNvGrpSpPr/>
                  <p:nvPr/>
                </p:nvGrpSpPr>
                <p:grpSpPr>
                  <a:xfrm>
                    <a:off x="4388060" y="3573016"/>
                    <a:ext cx="615988" cy="216024"/>
                    <a:chOff x="2211778" y="3573016"/>
                    <a:chExt cx="615988" cy="216024"/>
                  </a:xfrm>
                </p:grpSpPr>
                <p:cxnSp>
                  <p:nvCxnSpPr>
                    <p:cNvPr id="167" name="直接连接符 16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15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接连接符 15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4" name="组合 18"/>
                  <p:cNvGrpSpPr/>
                  <p:nvPr/>
                </p:nvGrpSpPr>
                <p:grpSpPr>
                  <a:xfrm>
                    <a:off x="5468180" y="3573016"/>
                    <a:ext cx="615988" cy="216024"/>
                    <a:chOff x="2211778" y="3573016"/>
                    <a:chExt cx="615988" cy="216024"/>
                  </a:xfrm>
                </p:grpSpPr>
                <p:cxnSp>
                  <p:nvCxnSpPr>
                    <p:cNvPr id="163" name="直接连接符 162"/>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1" name="组合 23"/>
                  <p:cNvGrpSpPr/>
                  <p:nvPr/>
                </p:nvGrpSpPr>
                <p:grpSpPr>
                  <a:xfrm>
                    <a:off x="2211778" y="3573016"/>
                    <a:ext cx="615988" cy="216024"/>
                    <a:chOff x="2211778" y="3573016"/>
                    <a:chExt cx="615988" cy="216024"/>
                  </a:xfrm>
                </p:grpSpPr>
                <p:cxnSp>
                  <p:nvCxnSpPr>
                    <p:cNvPr id="159" name="直接连接符 15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2" name="矩形 91"/>
                <p:cNvSpPr/>
                <p:nvPr/>
              </p:nvSpPr>
              <p:spPr>
                <a:xfrm>
                  <a:off x="566556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S</a:t>
                  </a:r>
                  <a:r>
                    <a:rPr lang="en-US" altLang="zh-CN" baseline="30000" smtClean="0">
                      <a:solidFill>
                        <a:schemeClr val="tx1"/>
                      </a:solidFill>
                    </a:rPr>
                    <a:t>3</a:t>
                  </a:r>
                  <a:r>
                    <a:rPr lang="en-US" altLang="zh-CN" baseline="-25000" smtClean="0">
                      <a:solidFill>
                        <a:schemeClr val="tx1"/>
                      </a:solidFill>
                    </a:rPr>
                    <a:t>2</a:t>
                  </a:r>
                  <a:endParaRPr lang="zh-CN" altLang="en-US" baseline="-25000" smtClean="0">
                    <a:solidFill>
                      <a:schemeClr val="tx1"/>
                    </a:solidFill>
                  </a:endParaRPr>
                </a:p>
              </p:txBody>
            </p:sp>
            <p:sp>
              <p:nvSpPr>
                <p:cNvPr id="93" name="矩形 92"/>
                <p:cNvSpPr/>
                <p:nvPr/>
              </p:nvSpPr>
              <p:spPr>
                <a:xfrm>
                  <a:off x="674568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782580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3</a:t>
                  </a:r>
                  <a:r>
                    <a:rPr lang="en-US" altLang="zh-CN" sz="1600" baseline="-25000" smtClean="0">
                      <a:solidFill>
                        <a:schemeClr val="tx1"/>
                      </a:solidFill>
                    </a:rPr>
                    <a:t>4</a:t>
                  </a:r>
                  <a:endParaRPr lang="zh-CN" altLang="en-US" sz="1600" baseline="-25000" smtClean="0">
                    <a:solidFill>
                      <a:schemeClr val="tx1"/>
                    </a:solidFill>
                  </a:endParaRPr>
                </a:p>
              </p:txBody>
            </p:sp>
            <p:sp>
              <p:nvSpPr>
                <p:cNvPr id="95" name="矩形 94"/>
                <p:cNvSpPr/>
                <p:nvPr/>
              </p:nvSpPr>
              <p:spPr>
                <a:xfrm>
                  <a:off x="458544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96" name="矩形 95"/>
                <p:cNvSpPr/>
                <p:nvPr/>
              </p:nvSpPr>
              <p:spPr>
                <a:xfrm>
                  <a:off x="4585447" y="4433513"/>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4</a:t>
                  </a:r>
                  <a:r>
                    <a:rPr lang="zh-CN" altLang="en-US" smtClean="0">
                      <a:solidFill>
                        <a:schemeClr val="tx1"/>
                      </a:solidFill>
                    </a:rPr>
                    <a:t>异或</a:t>
                  </a:r>
                </a:p>
              </p:txBody>
            </p:sp>
            <p:grpSp>
              <p:nvGrpSpPr>
                <p:cNvPr id="222" name="组合 56"/>
                <p:cNvGrpSpPr/>
                <p:nvPr/>
              </p:nvGrpSpPr>
              <p:grpSpPr>
                <a:xfrm>
                  <a:off x="4742910" y="3986342"/>
                  <a:ext cx="3872390" cy="52947"/>
                  <a:chOff x="2211778" y="3573016"/>
                  <a:chExt cx="3872390" cy="216024"/>
                </a:xfrm>
              </p:grpSpPr>
              <p:grpSp>
                <p:nvGrpSpPr>
                  <p:cNvPr id="223" name="组合 12"/>
                  <p:cNvGrpSpPr/>
                  <p:nvPr/>
                </p:nvGrpSpPr>
                <p:grpSpPr>
                  <a:xfrm>
                    <a:off x="3307940" y="3573016"/>
                    <a:ext cx="615988" cy="216024"/>
                    <a:chOff x="2211778" y="3573016"/>
                    <a:chExt cx="615988" cy="216024"/>
                  </a:xfrm>
                </p:grpSpPr>
                <p:cxnSp>
                  <p:nvCxnSpPr>
                    <p:cNvPr id="151" name="直接连接符 4"/>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4" name="组合 13"/>
                  <p:cNvGrpSpPr/>
                  <p:nvPr/>
                </p:nvGrpSpPr>
                <p:grpSpPr>
                  <a:xfrm>
                    <a:off x="4388060" y="3573016"/>
                    <a:ext cx="615988" cy="216024"/>
                    <a:chOff x="2211778" y="3573016"/>
                    <a:chExt cx="615988" cy="216024"/>
                  </a:xfrm>
                </p:grpSpPr>
                <p:cxnSp>
                  <p:nvCxnSpPr>
                    <p:cNvPr id="147" name="直接连接符 14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连接符 13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3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3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1" name="组合 18"/>
                  <p:cNvGrpSpPr/>
                  <p:nvPr/>
                </p:nvGrpSpPr>
                <p:grpSpPr>
                  <a:xfrm>
                    <a:off x="5468180" y="3573016"/>
                    <a:ext cx="615988" cy="216024"/>
                    <a:chOff x="2211778" y="3573016"/>
                    <a:chExt cx="615988" cy="216024"/>
                  </a:xfrm>
                </p:grpSpPr>
                <p:cxnSp>
                  <p:nvCxnSpPr>
                    <p:cNvPr id="143" name="直接连接符 142"/>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2" name="组合 23"/>
                  <p:cNvGrpSpPr/>
                  <p:nvPr/>
                </p:nvGrpSpPr>
                <p:grpSpPr>
                  <a:xfrm>
                    <a:off x="2211778" y="3573016"/>
                    <a:ext cx="615988" cy="216024"/>
                    <a:chOff x="2211778" y="3573016"/>
                    <a:chExt cx="615988" cy="216024"/>
                  </a:xfrm>
                </p:grpSpPr>
                <p:cxnSp>
                  <p:nvCxnSpPr>
                    <p:cNvPr id="139" name="直接连接符 13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43" name="组合 77"/>
                <p:cNvGrpSpPr/>
                <p:nvPr/>
              </p:nvGrpSpPr>
              <p:grpSpPr>
                <a:xfrm>
                  <a:off x="4745505" y="3533407"/>
                  <a:ext cx="3872390" cy="158842"/>
                  <a:chOff x="2211778" y="3573016"/>
                  <a:chExt cx="3872390" cy="216024"/>
                </a:xfrm>
              </p:grpSpPr>
              <p:grpSp>
                <p:nvGrpSpPr>
                  <p:cNvPr id="244" name="组合 12"/>
                  <p:cNvGrpSpPr/>
                  <p:nvPr/>
                </p:nvGrpSpPr>
                <p:grpSpPr>
                  <a:xfrm>
                    <a:off x="3307940" y="3573016"/>
                    <a:ext cx="615988" cy="216024"/>
                    <a:chOff x="2211778" y="3573016"/>
                    <a:chExt cx="615988" cy="216024"/>
                  </a:xfrm>
                </p:grpSpPr>
                <p:cxnSp>
                  <p:nvCxnSpPr>
                    <p:cNvPr id="131"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1" name="组合 13"/>
                  <p:cNvGrpSpPr/>
                  <p:nvPr/>
                </p:nvGrpSpPr>
                <p:grpSpPr>
                  <a:xfrm>
                    <a:off x="4388060" y="3573016"/>
                    <a:ext cx="615988" cy="216024"/>
                    <a:chOff x="2211778" y="3573016"/>
                    <a:chExt cx="615988" cy="216024"/>
                  </a:xfrm>
                </p:grpSpPr>
                <p:cxnSp>
                  <p:nvCxnSpPr>
                    <p:cNvPr id="127" name="直接连接符 12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1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1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1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组合 18"/>
                  <p:cNvGrpSpPr/>
                  <p:nvPr/>
                </p:nvGrpSpPr>
                <p:grpSpPr>
                  <a:xfrm>
                    <a:off x="5468180" y="3573016"/>
                    <a:ext cx="615988" cy="216024"/>
                    <a:chOff x="2211778" y="3573016"/>
                    <a:chExt cx="615988" cy="216024"/>
                  </a:xfrm>
                </p:grpSpPr>
                <p:cxnSp>
                  <p:nvCxnSpPr>
                    <p:cNvPr id="123" name="直接连接符 122"/>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3" name="组合 23"/>
                  <p:cNvGrpSpPr/>
                  <p:nvPr/>
                </p:nvGrpSpPr>
                <p:grpSpPr>
                  <a:xfrm>
                    <a:off x="2211778" y="3573016"/>
                    <a:ext cx="615988" cy="216024"/>
                    <a:chOff x="2211778" y="3573016"/>
                    <a:chExt cx="615988" cy="216024"/>
                  </a:xfrm>
                </p:grpSpPr>
                <p:cxnSp>
                  <p:nvCxnSpPr>
                    <p:cNvPr id="119" name="直接连接符 11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99" name="直接连接符 98"/>
                <p:cNvCxnSpPr/>
                <p:nvPr/>
              </p:nvCxnSpPr>
              <p:spPr>
                <a:xfrm>
                  <a:off x="4742910" y="4009934"/>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4948602" y="4039290"/>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5161309" y="4046238"/>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5357621" y="4038640"/>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8617431" y="4031043"/>
                  <a:ext cx="1" cy="3342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直接连接符 88"/>
                <p:cNvCxnSpPr/>
                <p:nvPr/>
              </p:nvCxnSpPr>
              <p:spPr>
                <a:xfrm flipH="1">
                  <a:off x="7537716" y="4042439"/>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H="1">
                  <a:off x="6452834" y="4046238"/>
                  <a:ext cx="1740976" cy="322883"/>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H="1">
                  <a:off x="5357621" y="4038640"/>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4944333" y="4038640"/>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6039546" y="4038640"/>
                  <a:ext cx="0" cy="3304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6251356" y="4038640"/>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94"/>
                <p:cNvCxnSpPr/>
                <p:nvPr/>
              </p:nvCxnSpPr>
              <p:spPr>
                <a:xfrm>
                  <a:off x="6447668" y="4038640"/>
                  <a:ext cx="1751309" cy="334279"/>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11" name="直接连接符 95"/>
                <p:cNvCxnSpPr/>
                <p:nvPr/>
              </p:nvCxnSpPr>
              <p:spPr>
                <a:xfrm flipH="1">
                  <a:off x="5156143" y="4038640"/>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a:off x="6256522" y="4038640"/>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7336238" y="4038640"/>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7537716" y="4038640"/>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566556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74568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782580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58544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27" name="矩形 26"/>
              <p:cNvSpPr/>
              <p:nvPr/>
            </p:nvSpPr>
            <p:spPr>
              <a:xfrm>
                <a:off x="4585447" y="5413352"/>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5</a:t>
                </a:r>
                <a:r>
                  <a:rPr lang="zh-CN" altLang="en-US" smtClean="0">
                    <a:solidFill>
                      <a:schemeClr val="tx1"/>
                    </a:solidFill>
                  </a:rPr>
                  <a:t>异或</a:t>
                </a:r>
              </a:p>
            </p:txBody>
          </p:sp>
          <p:grpSp>
            <p:nvGrpSpPr>
              <p:cNvPr id="264" name="组合 77"/>
              <p:cNvGrpSpPr/>
              <p:nvPr/>
            </p:nvGrpSpPr>
            <p:grpSpPr>
              <a:xfrm>
                <a:off x="4745505" y="5246041"/>
                <a:ext cx="3872390" cy="158842"/>
                <a:chOff x="2211778" y="3573016"/>
                <a:chExt cx="3872390" cy="216024"/>
              </a:xfrm>
            </p:grpSpPr>
            <p:grpSp>
              <p:nvGrpSpPr>
                <p:cNvPr id="281" name="组合 12"/>
                <p:cNvGrpSpPr/>
                <p:nvPr/>
              </p:nvGrpSpPr>
              <p:grpSpPr>
                <a:xfrm>
                  <a:off x="3307940" y="3573016"/>
                  <a:ext cx="615988" cy="216024"/>
                  <a:chOff x="2211778" y="3573016"/>
                  <a:chExt cx="615988" cy="216024"/>
                </a:xfrm>
              </p:grpSpPr>
              <p:cxnSp>
                <p:nvCxnSpPr>
                  <p:cNvPr id="8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7" name="组合 13"/>
                <p:cNvGrpSpPr/>
                <p:nvPr/>
              </p:nvGrpSpPr>
              <p:grpSpPr>
                <a:xfrm>
                  <a:off x="4388060" y="3573016"/>
                  <a:ext cx="615988" cy="216024"/>
                  <a:chOff x="2211778" y="3573016"/>
                  <a:chExt cx="615988" cy="216024"/>
                </a:xfrm>
              </p:grpSpPr>
              <p:cxnSp>
                <p:nvCxnSpPr>
                  <p:cNvPr id="83" name="直接连接符 8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6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6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7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8" name="组合 18"/>
                <p:cNvGrpSpPr/>
                <p:nvPr/>
              </p:nvGrpSpPr>
              <p:grpSpPr>
                <a:xfrm>
                  <a:off x="5468180" y="3573016"/>
                  <a:ext cx="615988" cy="216024"/>
                  <a:chOff x="2211778" y="3573016"/>
                  <a:chExt cx="615988" cy="216024"/>
                </a:xfrm>
              </p:grpSpPr>
              <p:cxnSp>
                <p:nvCxnSpPr>
                  <p:cNvPr id="79" name="直接连接符 7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5" name="组合 23"/>
                <p:cNvGrpSpPr/>
                <p:nvPr/>
              </p:nvGrpSpPr>
              <p:grpSpPr>
                <a:xfrm>
                  <a:off x="2211778" y="3573016"/>
                  <a:ext cx="615988" cy="216024"/>
                  <a:chOff x="2211778" y="3573016"/>
                  <a:chExt cx="615988" cy="216024"/>
                </a:xfrm>
              </p:grpSpPr>
              <p:cxnSp>
                <p:nvCxnSpPr>
                  <p:cNvPr id="75" name="直接连接符 7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06" name="组合 77"/>
              <p:cNvGrpSpPr/>
              <p:nvPr/>
            </p:nvGrpSpPr>
            <p:grpSpPr>
              <a:xfrm>
                <a:off x="4745505" y="5678089"/>
                <a:ext cx="3872390" cy="158842"/>
                <a:chOff x="2211778" y="3573016"/>
                <a:chExt cx="3872390" cy="216024"/>
              </a:xfrm>
            </p:grpSpPr>
            <p:grpSp>
              <p:nvGrpSpPr>
                <p:cNvPr id="307" name="组合 12"/>
                <p:cNvGrpSpPr/>
                <p:nvPr/>
              </p:nvGrpSpPr>
              <p:grpSpPr>
                <a:xfrm>
                  <a:off x="3307940" y="3573016"/>
                  <a:ext cx="615988" cy="216024"/>
                  <a:chOff x="2211778" y="3573016"/>
                  <a:chExt cx="615988" cy="216024"/>
                </a:xfrm>
              </p:grpSpPr>
              <p:cxnSp>
                <p:nvCxnSpPr>
                  <p:cNvPr id="6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8" name="组合 13"/>
                <p:cNvGrpSpPr/>
                <p:nvPr/>
              </p:nvGrpSpPr>
              <p:grpSpPr>
                <a:xfrm>
                  <a:off x="4388060" y="3573016"/>
                  <a:ext cx="615988" cy="216024"/>
                  <a:chOff x="2211778" y="3573016"/>
                  <a:chExt cx="615988" cy="216024"/>
                </a:xfrm>
              </p:grpSpPr>
              <p:cxnSp>
                <p:nvCxnSpPr>
                  <p:cNvPr id="63" name="直接连接符 6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5" name="组合 18"/>
                <p:cNvGrpSpPr/>
                <p:nvPr/>
              </p:nvGrpSpPr>
              <p:grpSpPr>
                <a:xfrm>
                  <a:off x="5468180" y="3573016"/>
                  <a:ext cx="615988" cy="216024"/>
                  <a:chOff x="2211778" y="3573016"/>
                  <a:chExt cx="615988" cy="216024"/>
                </a:xfrm>
              </p:grpSpPr>
              <p:cxnSp>
                <p:nvCxnSpPr>
                  <p:cNvPr id="59" name="直接连接符 5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6" name="组合 23"/>
                <p:cNvGrpSpPr/>
                <p:nvPr/>
              </p:nvGrpSpPr>
              <p:grpSpPr>
                <a:xfrm>
                  <a:off x="2211778" y="3573016"/>
                  <a:ext cx="615988" cy="216024"/>
                  <a:chOff x="2211778" y="3573016"/>
                  <a:chExt cx="615988" cy="216024"/>
                </a:xfrm>
              </p:grpSpPr>
              <p:cxnSp>
                <p:nvCxnSpPr>
                  <p:cNvPr id="55" name="直接连接符 5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27" name="组合 77"/>
              <p:cNvGrpSpPr/>
              <p:nvPr/>
            </p:nvGrpSpPr>
            <p:grpSpPr>
              <a:xfrm>
                <a:off x="4745505" y="4810666"/>
                <a:ext cx="3872390" cy="158842"/>
                <a:chOff x="2211778" y="3573016"/>
                <a:chExt cx="3872390" cy="216024"/>
              </a:xfrm>
            </p:grpSpPr>
            <p:grpSp>
              <p:nvGrpSpPr>
                <p:cNvPr id="328" name="组合 12"/>
                <p:cNvGrpSpPr/>
                <p:nvPr/>
              </p:nvGrpSpPr>
              <p:grpSpPr>
                <a:xfrm>
                  <a:off x="3307940" y="3573016"/>
                  <a:ext cx="615988" cy="216024"/>
                  <a:chOff x="2211778" y="3573016"/>
                  <a:chExt cx="615988" cy="216024"/>
                </a:xfrm>
              </p:grpSpPr>
              <p:cxnSp>
                <p:nvCxnSpPr>
                  <p:cNvPr id="47"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5" name="组合 13"/>
                <p:cNvGrpSpPr/>
                <p:nvPr/>
              </p:nvGrpSpPr>
              <p:grpSpPr>
                <a:xfrm>
                  <a:off x="4388060" y="3573016"/>
                  <a:ext cx="615988" cy="216024"/>
                  <a:chOff x="2211778" y="3573016"/>
                  <a:chExt cx="615988" cy="216024"/>
                </a:xfrm>
              </p:grpSpPr>
              <p:cxnSp>
                <p:nvCxnSpPr>
                  <p:cNvPr id="43" name="直接连接符 27"/>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2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2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3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6" name="组合 18"/>
                <p:cNvGrpSpPr/>
                <p:nvPr/>
              </p:nvGrpSpPr>
              <p:grpSpPr>
                <a:xfrm>
                  <a:off x="5468180" y="3573016"/>
                  <a:ext cx="615988" cy="216024"/>
                  <a:chOff x="2211778" y="3573016"/>
                  <a:chExt cx="615988" cy="216024"/>
                </a:xfrm>
              </p:grpSpPr>
              <p:cxnSp>
                <p:nvCxnSpPr>
                  <p:cNvPr id="39" name="直接连接符 38"/>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25"/>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2" name="直接连接符 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7" name="组合 23"/>
                <p:cNvGrpSpPr/>
                <p:nvPr/>
              </p:nvGrpSpPr>
              <p:grpSpPr>
                <a:xfrm>
                  <a:off x="2211778" y="3573016"/>
                  <a:ext cx="615988" cy="216024"/>
                  <a:chOff x="2211778" y="3573016"/>
                  <a:chExt cx="615988" cy="216024"/>
                </a:xfrm>
              </p:grpSpPr>
              <p:cxnSp>
                <p:nvCxnSpPr>
                  <p:cNvPr id="35" name="直接连接符 1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6" name="TextBox 5"/>
            <p:cNvSpPr txBox="1"/>
            <p:nvPr/>
          </p:nvSpPr>
          <p:spPr>
            <a:xfrm>
              <a:off x="6084168" y="1124744"/>
              <a:ext cx="792088" cy="369332"/>
            </a:xfrm>
            <a:prstGeom prst="rect">
              <a:avLst/>
            </a:prstGeom>
            <a:noFill/>
          </p:spPr>
          <p:txBody>
            <a:bodyPr wrap="square" rtlCol="0">
              <a:spAutoFit/>
            </a:bodyPr>
            <a:lstStyle/>
            <a:p>
              <a:r>
                <a:rPr lang="en-US" altLang="zh-CN" smtClean="0"/>
                <a:t>x</a:t>
              </a:r>
              <a:endParaRPr lang="zh-CN" altLang="en-US"/>
            </a:p>
          </p:txBody>
        </p:sp>
        <p:sp>
          <p:nvSpPr>
            <p:cNvPr id="7" name="TextBox 6"/>
            <p:cNvSpPr txBox="1"/>
            <p:nvPr/>
          </p:nvSpPr>
          <p:spPr>
            <a:xfrm>
              <a:off x="8316416" y="1340768"/>
              <a:ext cx="576064" cy="369332"/>
            </a:xfrm>
            <a:prstGeom prst="rect">
              <a:avLst/>
            </a:prstGeom>
            <a:noFill/>
          </p:spPr>
          <p:txBody>
            <a:bodyPr wrap="square" rtlCol="0">
              <a:spAutoFit/>
            </a:bodyPr>
            <a:lstStyle/>
            <a:p>
              <a:r>
                <a:rPr lang="en-US" altLang="zh-CN" smtClean="0"/>
                <a:t>w</a:t>
              </a:r>
              <a:r>
                <a:rPr lang="en-US" altLang="zh-CN" baseline="30000" smtClean="0"/>
                <a:t>0</a:t>
              </a:r>
              <a:endParaRPr lang="zh-CN" altLang="en-US" baseline="30000"/>
            </a:p>
          </p:txBody>
        </p:sp>
        <p:sp>
          <p:nvSpPr>
            <p:cNvPr id="8" name="TextBox 7"/>
            <p:cNvSpPr txBox="1"/>
            <p:nvPr/>
          </p:nvSpPr>
          <p:spPr>
            <a:xfrm>
              <a:off x="8316416" y="2555612"/>
              <a:ext cx="576064" cy="369332"/>
            </a:xfrm>
            <a:prstGeom prst="rect">
              <a:avLst/>
            </a:prstGeom>
            <a:noFill/>
          </p:spPr>
          <p:txBody>
            <a:bodyPr wrap="square" rtlCol="0">
              <a:spAutoFit/>
            </a:bodyPr>
            <a:lstStyle/>
            <a:p>
              <a:r>
                <a:rPr lang="en-US" altLang="zh-CN" smtClean="0"/>
                <a:t>w</a:t>
              </a:r>
              <a:r>
                <a:rPr lang="en-US" altLang="zh-CN" baseline="30000" smtClean="0"/>
                <a:t>1</a:t>
              </a:r>
              <a:endParaRPr lang="zh-CN" altLang="en-US" baseline="30000"/>
            </a:p>
          </p:txBody>
        </p:sp>
        <p:sp>
          <p:nvSpPr>
            <p:cNvPr id="9" name="TextBox 8"/>
            <p:cNvSpPr txBox="1"/>
            <p:nvPr/>
          </p:nvSpPr>
          <p:spPr>
            <a:xfrm>
              <a:off x="8316416" y="1835532"/>
              <a:ext cx="576064" cy="369332"/>
            </a:xfrm>
            <a:prstGeom prst="rect">
              <a:avLst/>
            </a:prstGeom>
            <a:noFill/>
          </p:spPr>
          <p:txBody>
            <a:bodyPr wrap="square" rtlCol="0">
              <a:spAutoFit/>
            </a:bodyPr>
            <a:lstStyle/>
            <a:p>
              <a:r>
                <a:rPr lang="en-US" altLang="zh-CN" smtClean="0"/>
                <a:t>u</a:t>
              </a:r>
              <a:r>
                <a:rPr lang="en-US" altLang="zh-CN" baseline="30000" smtClean="0"/>
                <a:t>1</a:t>
              </a:r>
              <a:endParaRPr lang="zh-CN" altLang="en-US" baseline="30000"/>
            </a:p>
          </p:txBody>
        </p:sp>
        <p:sp>
          <p:nvSpPr>
            <p:cNvPr id="10" name="TextBox 9"/>
            <p:cNvSpPr txBox="1"/>
            <p:nvPr/>
          </p:nvSpPr>
          <p:spPr>
            <a:xfrm>
              <a:off x="8316416" y="2195572"/>
              <a:ext cx="576064" cy="369332"/>
            </a:xfrm>
            <a:prstGeom prst="rect">
              <a:avLst/>
            </a:prstGeom>
            <a:noFill/>
          </p:spPr>
          <p:txBody>
            <a:bodyPr wrap="square" rtlCol="0">
              <a:spAutoFit/>
            </a:bodyPr>
            <a:lstStyle/>
            <a:p>
              <a:r>
                <a:rPr lang="en-US" altLang="zh-CN" smtClean="0"/>
                <a:t>v</a:t>
              </a:r>
              <a:r>
                <a:rPr lang="en-US" altLang="zh-CN" baseline="30000" smtClean="0"/>
                <a:t>1</a:t>
              </a:r>
              <a:endParaRPr lang="zh-CN" altLang="en-US" baseline="30000"/>
            </a:p>
          </p:txBody>
        </p:sp>
        <p:sp>
          <p:nvSpPr>
            <p:cNvPr id="11" name="TextBox 10"/>
            <p:cNvSpPr txBox="1"/>
            <p:nvPr/>
          </p:nvSpPr>
          <p:spPr>
            <a:xfrm>
              <a:off x="8316416" y="4859868"/>
              <a:ext cx="576064" cy="369332"/>
            </a:xfrm>
            <a:prstGeom prst="rect">
              <a:avLst/>
            </a:prstGeom>
            <a:noFill/>
          </p:spPr>
          <p:txBody>
            <a:bodyPr wrap="square" rtlCol="0">
              <a:spAutoFit/>
            </a:bodyPr>
            <a:lstStyle/>
            <a:p>
              <a:r>
                <a:rPr lang="en-US" altLang="zh-CN" smtClean="0"/>
                <a:t>w</a:t>
              </a:r>
              <a:r>
                <a:rPr lang="en-US" altLang="zh-CN" baseline="30000" smtClean="0"/>
                <a:t>3</a:t>
              </a:r>
              <a:endParaRPr lang="zh-CN" altLang="en-US" baseline="30000"/>
            </a:p>
          </p:txBody>
        </p:sp>
        <p:sp>
          <p:nvSpPr>
            <p:cNvPr id="12" name="TextBox 11"/>
            <p:cNvSpPr txBox="1"/>
            <p:nvPr/>
          </p:nvSpPr>
          <p:spPr>
            <a:xfrm>
              <a:off x="8316416" y="4139788"/>
              <a:ext cx="576064" cy="369332"/>
            </a:xfrm>
            <a:prstGeom prst="rect">
              <a:avLst/>
            </a:prstGeom>
            <a:noFill/>
          </p:spPr>
          <p:txBody>
            <a:bodyPr wrap="square" rtlCol="0">
              <a:spAutoFit/>
            </a:bodyPr>
            <a:lstStyle/>
            <a:p>
              <a:r>
                <a:rPr lang="en-US" altLang="zh-CN" smtClean="0"/>
                <a:t>u</a:t>
              </a:r>
              <a:r>
                <a:rPr lang="en-US" altLang="zh-CN" baseline="30000" smtClean="0"/>
                <a:t>3</a:t>
              </a:r>
              <a:endParaRPr lang="zh-CN" altLang="en-US" baseline="30000"/>
            </a:p>
          </p:txBody>
        </p:sp>
        <p:sp>
          <p:nvSpPr>
            <p:cNvPr id="13" name="TextBox 12"/>
            <p:cNvSpPr txBox="1"/>
            <p:nvPr/>
          </p:nvSpPr>
          <p:spPr>
            <a:xfrm>
              <a:off x="8316416" y="4499828"/>
              <a:ext cx="576064" cy="369332"/>
            </a:xfrm>
            <a:prstGeom prst="rect">
              <a:avLst/>
            </a:prstGeom>
            <a:noFill/>
          </p:spPr>
          <p:txBody>
            <a:bodyPr wrap="square" rtlCol="0">
              <a:spAutoFit/>
            </a:bodyPr>
            <a:lstStyle/>
            <a:p>
              <a:r>
                <a:rPr lang="en-US" altLang="zh-CN" smtClean="0"/>
                <a:t>v</a:t>
              </a:r>
              <a:r>
                <a:rPr lang="en-US" altLang="zh-CN" baseline="30000" smtClean="0"/>
                <a:t>3</a:t>
              </a:r>
              <a:endParaRPr lang="zh-CN" altLang="en-US" baseline="30000"/>
            </a:p>
          </p:txBody>
        </p:sp>
        <p:sp>
          <p:nvSpPr>
            <p:cNvPr id="14" name="TextBox 13"/>
            <p:cNvSpPr txBox="1"/>
            <p:nvPr/>
          </p:nvSpPr>
          <p:spPr>
            <a:xfrm>
              <a:off x="6084168" y="6381328"/>
              <a:ext cx="576064" cy="369332"/>
            </a:xfrm>
            <a:prstGeom prst="rect">
              <a:avLst/>
            </a:prstGeom>
            <a:noFill/>
          </p:spPr>
          <p:txBody>
            <a:bodyPr wrap="square" rtlCol="0">
              <a:spAutoFit/>
            </a:bodyPr>
            <a:lstStyle/>
            <a:p>
              <a:r>
                <a:rPr lang="en-US" altLang="zh-CN" smtClean="0"/>
                <a:t>y</a:t>
              </a:r>
              <a:endParaRPr lang="zh-CN" altLang="en-US" baseline="30000"/>
            </a:p>
          </p:txBody>
        </p:sp>
        <p:sp>
          <p:nvSpPr>
            <p:cNvPr id="15" name="TextBox 14"/>
            <p:cNvSpPr txBox="1"/>
            <p:nvPr/>
          </p:nvSpPr>
          <p:spPr>
            <a:xfrm>
              <a:off x="8316416" y="5301208"/>
              <a:ext cx="576064" cy="369332"/>
            </a:xfrm>
            <a:prstGeom prst="rect">
              <a:avLst/>
            </a:prstGeom>
            <a:noFill/>
          </p:spPr>
          <p:txBody>
            <a:bodyPr wrap="square" rtlCol="0">
              <a:spAutoFit/>
            </a:bodyPr>
            <a:lstStyle/>
            <a:p>
              <a:r>
                <a:rPr lang="en-US" altLang="zh-CN" smtClean="0"/>
                <a:t>u</a:t>
              </a:r>
              <a:r>
                <a:rPr lang="en-US" altLang="zh-CN" baseline="30000" smtClean="0"/>
                <a:t>4</a:t>
              </a:r>
              <a:endParaRPr lang="zh-CN" altLang="en-US" baseline="30000"/>
            </a:p>
          </p:txBody>
        </p:sp>
        <p:sp>
          <p:nvSpPr>
            <p:cNvPr id="16" name="TextBox 15"/>
            <p:cNvSpPr txBox="1"/>
            <p:nvPr/>
          </p:nvSpPr>
          <p:spPr>
            <a:xfrm>
              <a:off x="8316416" y="5764788"/>
              <a:ext cx="576064" cy="369332"/>
            </a:xfrm>
            <a:prstGeom prst="rect">
              <a:avLst/>
            </a:prstGeom>
            <a:noFill/>
          </p:spPr>
          <p:txBody>
            <a:bodyPr wrap="square" rtlCol="0">
              <a:spAutoFit/>
            </a:bodyPr>
            <a:lstStyle/>
            <a:p>
              <a:r>
                <a:rPr lang="en-US" altLang="zh-CN" smtClean="0"/>
                <a:t>v</a:t>
              </a:r>
              <a:r>
                <a:rPr lang="en-US" altLang="zh-CN" baseline="30000" smtClean="0"/>
                <a:t>4</a:t>
              </a:r>
              <a:endParaRPr lang="zh-CN" altLang="en-US" baseline="30000"/>
            </a:p>
          </p:txBody>
        </p:sp>
        <p:sp>
          <p:nvSpPr>
            <p:cNvPr id="17" name="TextBox 16"/>
            <p:cNvSpPr txBox="1"/>
            <p:nvPr/>
          </p:nvSpPr>
          <p:spPr>
            <a:xfrm>
              <a:off x="8316416" y="3717032"/>
              <a:ext cx="576064" cy="369332"/>
            </a:xfrm>
            <a:prstGeom prst="rect">
              <a:avLst/>
            </a:prstGeom>
            <a:noFill/>
          </p:spPr>
          <p:txBody>
            <a:bodyPr wrap="square" rtlCol="0">
              <a:spAutoFit/>
            </a:bodyPr>
            <a:lstStyle/>
            <a:p>
              <a:r>
                <a:rPr lang="en-US" altLang="zh-CN" smtClean="0"/>
                <a:t>w</a:t>
              </a:r>
              <a:r>
                <a:rPr lang="en-US" altLang="zh-CN" baseline="30000" smtClean="0"/>
                <a:t>2</a:t>
              </a:r>
              <a:endParaRPr lang="zh-CN" altLang="en-US" baseline="30000"/>
            </a:p>
          </p:txBody>
        </p:sp>
        <p:sp>
          <p:nvSpPr>
            <p:cNvPr id="18" name="TextBox 17"/>
            <p:cNvSpPr txBox="1"/>
            <p:nvPr/>
          </p:nvSpPr>
          <p:spPr>
            <a:xfrm>
              <a:off x="8316416" y="2996952"/>
              <a:ext cx="576064" cy="369332"/>
            </a:xfrm>
            <a:prstGeom prst="rect">
              <a:avLst/>
            </a:prstGeom>
            <a:noFill/>
          </p:spPr>
          <p:txBody>
            <a:bodyPr wrap="square" rtlCol="0">
              <a:spAutoFit/>
            </a:bodyPr>
            <a:lstStyle/>
            <a:p>
              <a:r>
                <a:rPr lang="en-US" altLang="zh-CN" smtClean="0"/>
                <a:t>u</a:t>
              </a:r>
              <a:r>
                <a:rPr lang="en-US" altLang="zh-CN" baseline="30000" smtClean="0"/>
                <a:t>2</a:t>
              </a:r>
              <a:endParaRPr lang="zh-CN" altLang="en-US" baseline="30000"/>
            </a:p>
          </p:txBody>
        </p:sp>
        <p:sp>
          <p:nvSpPr>
            <p:cNvPr id="19" name="TextBox 18"/>
            <p:cNvSpPr txBox="1"/>
            <p:nvPr/>
          </p:nvSpPr>
          <p:spPr>
            <a:xfrm>
              <a:off x="8316416" y="3356992"/>
              <a:ext cx="576064" cy="369332"/>
            </a:xfrm>
            <a:prstGeom prst="rect">
              <a:avLst/>
            </a:prstGeom>
            <a:noFill/>
          </p:spPr>
          <p:txBody>
            <a:bodyPr wrap="square" rtlCol="0">
              <a:spAutoFit/>
            </a:bodyPr>
            <a:lstStyle/>
            <a:p>
              <a:r>
                <a:rPr lang="en-US" altLang="zh-CN" smtClean="0"/>
                <a:t>v</a:t>
              </a:r>
              <a:r>
                <a:rPr lang="en-US" altLang="zh-CN" baseline="30000" smtClean="0"/>
                <a:t>2</a:t>
              </a:r>
              <a:endParaRPr lang="zh-CN" altLang="en-US" baseline="30000"/>
            </a:p>
          </p:txBody>
        </p:sp>
      </p:grpSp>
      <p:sp>
        <p:nvSpPr>
          <p:cNvPr id="365" name="TextBox 364"/>
          <p:cNvSpPr txBox="1"/>
          <p:nvPr/>
        </p:nvSpPr>
        <p:spPr>
          <a:xfrm>
            <a:off x="395536" y="1628800"/>
            <a:ext cx="2664296" cy="2554545"/>
          </a:xfrm>
          <a:prstGeom prst="rect">
            <a:avLst/>
          </a:prstGeom>
          <a:noFill/>
        </p:spPr>
        <p:txBody>
          <a:bodyPr wrap="square" rtlCol="0">
            <a:spAutoFit/>
          </a:bodyPr>
          <a:lstStyle/>
          <a:p>
            <a:r>
              <a:rPr lang="zh-CN" altLang="en-US" sz="2000" smtClean="0"/>
              <a:t>在</a:t>
            </a:r>
            <a:r>
              <a:rPr lang="en-US" altLang="zh-CN" sz="2000" smtClean="0"/>
              <a:t>S</a:t>
            </a:r>
            <a:r>
              <a:rPr lang="en-US" altLang="zh-CN" sz="2000" baseline="30000" smtClean="0"/>
              <a:t>3</a:t>
            </a:r>
            <a:r>
              <a:rPr lang="en-US" altLang="zh-CN" sz="2000" baseline="-25000" smtClean="0"/>
              <a:t>4</a:t>
            </a:r>
            <a:r>
              <a:rPr lang="zh-CN" altLang="en-US" sz="2000" smtClean="0"/>
              <a:t>中，输入位选择</a:t>
            </a:r>
            <a:r>
              <a:rPr lang="en-US" altLang="zh-CN" sz="2000" smtClean="0"/>
              <a:t>0100</a:t>
            </a:r>
            <a:r>
              <a:rPr lang="zh-CN" altLang="en-US" sz="2000" smtClean="0"/>
              <a:t>，对应</a:t>
            </a:r>
            <a:r>
              <a:rPr lang="en-US" altLang="zh-CN" sz="2000" smtClean="0"/>
              <a:t>a</a:t>
            </a:r>
            <a:r>
              <a:rPr lang="zh-CN" altLang="en-US" sz="2000" smtClean="0"/>
              <a:t>值为</a:t>
            </a:r>
            <a:r>
              <a:rPr lang="en-US" altLang="zh-CN" sz="2000" smtClean="0"/>
              <a:t>4</a:t>
            </a:r>
            <a:r>
              <a:rPr lang="zh-CN" altLang="en-US" sz="2000" smtClean="0"/>
              <a:t>；输出位选择</a:t>
            </a:r>
            <a:r>
              <a:rPr lang="en-US" altLang="zh-CN" sz="2000" smtClean="0"/>
              <a:t>0101</a:t>
            </a:r>
            <a:r>
              <a:rPr lang="zh-CN" altLang="en-US" sz="2000" smtClean="0"/>
              <a:t>，对应</a:t>
            </a:r>
            <a:r>
              <a:rPr lang="en-US" altLang="zh-CN" sz="2000" smtClean="0"/>
              <a:t>b</a:t>
            </a:r>
            <a:r>
              <a:rPr lang="zh-CN" altLang="en-US" sz="2000" smtClean="0"/>
              <a:t>值为</a:t>
            </a:r>
            <a:r>
              <a:rPr lang="en-US" altLang="zh-CN" sz="2000" smtClean="0"/>
              <a:t>5</a:t>
            </a:r>
            <a:r>
              <a:rPr lang="zh-CN" altLang="en-US" sz="2000" smtClean="0"/>
              <a:t>，查表可知</a:t>
            </a:r>
            <a:r>
              <a:rPr lang="en-US" altLang="zh-CN" sz="2000" smtClean="0"/>
              <a:t>N</a:t>
            </a:r>
            <a:r>
              <a:rPr lang="en-US" altLang="zh-CN" sz="2000" baseline="-25000" smtClean="0"/>
              <a:t>L</a:t>
            </a:r>
            <a:r>
              <a:rPr lang="en-US" altLang="zh-CN" sz="2000" smtClean="0"/>
              <a:t>(4,5)=4</a:t>
            </a:r>
            <a:r>
              <a:rPr lang="zh-CN" altLang="en-US" sz="2000" smtClean="0"/>
              <a:t>，偏差为负</a:t>
            </a:r>
            <a:r>
              <a:rPr lang="en-US" altLang="zh-CN" sz="2000" smtClean="0"/>
              <a:t>1/4</a:t>
            </a:r>
            <a:r>
              <a:rPr lang="zh-CN" altLang="en-US" sz="2000" smtClean="0"/>
              <a:t>，即随机变量</a:t>
            </a:r>
            <a:r>
              <a:rPr lang="en-US" altLang="zh-CN" sz="2000" smtClean="0"/>
              <a:t>T</a:t>
            </a:r>
            <a:r>
              <a:rPr lang="en-US" altLang="zh-CN" sz="2000" baseline="-25000" smtClean="0"/>
              <a:t>4</a:t>
            </a:r>
            <a:r>
              <a:rPr lang="en-US" altLang="zh-CN" sz="2000" smtClean="0"/>
              <a:t>=u</a:t>
            </a:r>
            <a:r>
              <a:rPr lang="en-US" altLang="zh-CN" sz="2000" baseline="30000" smtClean="0"/>
              <a:t>3</a:t>
            </a:r>
            <a:r>
              <a:rPr lang="en-US" altLang="zh-CN" sz="2000" baseline="-25000" smtClean="0"/>
              <a:t>14</a:t>
            </a:r>
            <a:r>
              <a:rPr lang="en-US" altLang="zh-CN" sz="2000" smtClean="0">
                <a:latin typeface="Cambria"/>
              </a:rPr>
              <a:t>⊕v</a:t>
            </a:r>
            <a:r>
              <a:rPr lang="en-US" altLang="zh-CN" sz="2000" baseline="30000" smtClean="0">
                <a:latin typeface="Cambria"/>
              </a:rPr>
              <a:t>3</a:t>
            </a:r>
            <a:r>
              <a:rPr lang="en-US" altLang="zh-CN" sz="2000" baseline="-25000" smtClean="0">
                <a:latin typeface="Cambria"/>
              </a:rPr>
              <a:t>14</a:t>
            </a:r>
            <a:r>
              <a:rPr lang="en-US" altLang="zh-CN" sz="2000" smtClean="0">
                <a:latin typeface="Cambria"/>
              </a:rPr>
              <a:t>⊕v</a:t>
            </a:r>
            <a:r>
              <a:rPr lang="en-US" altLang="zh-CN" sz="2000" baseline="30000" smtClean="0">
                <a:latin typeface="Cambria"/>
              </a:rPr>
              <a:t>3</a:t>
            </a:r>
            <a:r>
              <a:rPr lang="en-US" altLang="zh-CN" sz="2000" baseline="-25000" smtClean="0">
                <a:latin typeface="Cambria"/>
              </a:rPr>
              <a:t>16</a:t>
            </a:r>
            <a:r>
              <a:rPr lang="zh-CN" altLang="en-US" sz="2000" smtClean="0">
                <a:latin typeface="Cambria"/>
              </a:rPr>
              <a:t>具有偏差</a:t>
            </a:r>
            <a:r>
              <a:rPr lang="en-US" altLang="zh-CN" sz="2000" smtClean="0">
                <a:latin typeface="Cambria"/>
              </a:rPr>
              <a:t>-1/4</a:t>
            </a:r>
            <a:endParaRPr lang="zh-CN" altLang="en-US" sz="2000"/>
          </a:p>
        </p:txBody>
      </p:sp>
      <p:sp>
        <p:nvSpPr>
          <p:cNvPr id="366" name="矩形 365"/>
          <p:cNvSpPr/>
          <p:nvPr/>
        </p:nvSpPr>
        <p:spPr>
          <a:xfrm>
            <a:off x="6610804" y="4424755"/>
            <a:ext cx="1080120" cy="432048"/>
          </a:xfrm>
          <a:prstGeom prst="rect">
            <a:avLst/>
          </a:prstGeom>
          <a:solidFill>
            <a:srgbClr val="FF0000">
              <a:alpha val="20000"/>
            </a:srgbClr>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 grpId="0"/>
      <p:bldP spid="36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SPN</a:t>
            </a:r>
            <a:r>
              <a:rPr lang="zh-CN" altLang="en-US" smtClean="0"/>
              <a:t>的线性密码分析</a:t>
            </a:r>
            <a:endParaRPr lang="zh-CN" altLang="en-US"/>
          </a:p>
        </p:txBody>
      </p:sp>
      <p:sp>
        <p:nvSpPr>
          <p:cNvPr id="3" name="内容占位符 2"/>
          <p:cNvSpPr>
            <a:spLocks noGrp="1"/>
          </p:cNvSpPr>
          <p:nvPr>
            <p:ph idx="1"/>
          </p:nvPr>
        </p:nvSpPr>
        <p:spPr/>
        <p:txBody>
          <a:bodyPr>
            <a:noAutofit/>
          </a:bodyPr>
          <a:lstStyle/>
          <a:p>
            <a:r>
              <a:rPr lang="zh-CN" altLang="en-US" sz="2400" dirty="0" smtClean="0"/>
              <a:t>汇总结果可知</a:t>
            </a:r>
            <a:endParaRPr lang="en-US" altLang="zh-CN" sz="2400" dirty="0" smtClean="0"/>
          </a:p>
          <a:p>
            <a:pPr lvl="1"/>
            <a:r>
              <a:rPr lang="en-US" altLang="zh-CN" sz="2000" dirty="0" smtClean="0"/>
              <a:t>T</a:t>
            </a:r>
            <a:r>
              <a:rPr lang="en-US" altLang="zh-CN" sz="2000" baseline="-25000" dirty="0" smtClean="0"/>
              <a:t>1</a:t>
            </a:r>
            <a:r>
              <a:rPr lang="en-US" altLang="zh-CN" sz="2000" dirty="0" smtClean="0"/>
              <a:t>=u</a:t>
            </a:r>
            <a:r>
              <a:rPr lang="en-US" altLang="zh-CN" sz="2000" baseline="30000" dirty="0" smtClean="0"/>
              <a:t>1</a:t>
            </a:r>
            <a:r>
              <a:rPr lang="en-US" altLang="zh-CN" sz="2000" baseline="-25000" dirty="0" smtClean="0"/>
              <a:t>5</a:t>
            </a:r>
            <a:r>
              <a:rPr lang="en-US" altLang="zh-CN" sz="2000" dirty="0" smtClean="0"/>
              <a:t>⊕u</a:t>
            </a:r>
            <a:r>
              <a:rPr lang="en-US" altLang="zh-CN" sz="2000" baseline="30000" dirty="0" smtClean="0"/>
              <a:t>1</a:t>
            </a:r>
            <a:r>
              <a:rPr lang="en-US" altLang="zh-CN" sz="2000" baseline="-25000" dirty="0" smtClean="0"/>
              <a:t>7</a:t>
            </a:r>
            <a:r>
              <a:rPr lang="en-US" altLang="zh-CN" sz="2000" dirty="0" smtClean="0"/>
              <a:t>⊕u</a:t>
            </a:r>
            <a:r>
              <a:rPr lang="en-US" altLang="zh-CN" sz="2000" baseline="30000" dirty="0" smtClean="0"/>
              <a:t>1</a:t>
            </a:r>
            <a:r>
              <a:rPr lang="en-US" altLang="zh-CN" sz="2000" baseline="-25000" dirty="0" smtClean="0"/>
              <a:t>8</a:t>
            </a:r>
            <a:r>
              <a:rPr lang="en-US" altLang="zh-CN" sz="2000" dirty="0" smtClean="0"/>
              <a:t>⊕v</a:t>
            </a:r>
            <a:r>
              <a:rPr lang="en-US" altLang="zh-CN" sz="2000" baseline="30000" dirty="0" smtClean="0"/>
              <a:t>1</a:t>
            </a:r>
            <a:r>
              <a:rPr lang="en-US" altLang="zh-CN" sz="2000" baseline="-25000" dirty="0" smtClean="0"/>
              <a:t>6 </a:t>
            </a:r>
          </a:p>
          <a:p>
            <a:pPr lvl="1">
              <a:buNone/>
            </a:pPr>
            <a:r>
              <a:rPr lang="en-US" altLang="zh-CN" sz="2000" dirty="0" smtClean="0"/>
              <a:t>		=x</a:t>
            </a:r>
            <a:r>
              <a:rPr lang="en-US" altLang="zh-CN" sz="2000" baseline="-25000" dirty="0" smtClean="0"/>
              <a:t>5</a:t>
            </a:r>
            <a:r>
              <a:rPr lang="en-US" altLang="zh-CN" sz="2000" dirty="0" smtClean="0">
                <a:latin typeface="Cambria"/>
              </a:rPr>
              <a:t>⊕k</a:t>
            </a:r>
            <a:r>
              <a:rPr lang="en-US" altLang="zh-CN" sz="2000" baseline="30000" dirty="0" smtClean="0">
                <a:latin typeface="Cambria"/>
              </a:rPr>
              <a:t>1</a:t>
            </a:r>
            <a:r>
              <a:rPr lang="en-US" altLang="zh-CN" sz="2000" baseline="-25000" dirty="0" smtClean="0">
                <a:latin typeface="Cambria"/>
              </a:rPr>
              <a:t>5</a:t>
            </a:r>
            <a:r>
              <a:rPr lang="en-US" altLang="zh-CN" sz="2000" dirty="0" smtClean="0">
                <a:latin typeface="Cambria"/>
              </a:rPr>
              <a:t>⊕x</a:t>
            </a:r>
            <a:r>
              <a:rPr lang="en-US" altLang="zh-CN" sz="2000" baseline="-25000" dirty="0" smtClean="0">
                <a:latin typeface="Cambria"/>
              </a:rPr>
              <a:t>7</a:t>
            </a:r>
            <a:r>
              <a:rPr lang="en-US" altLang="zh-CN" sz="2000" dirty="0" smtClean="0">
                <a:latin typeface="Cambria"/>
              </a:rPr>
              <a:t>⊕k</a:t>
            </a:r>
            <a:r>
              <a:rPr lang="en-US" altLang="zh-CN" sz="2000" baseline="30000" dirty="0" smtClean="0">
                <a:latin typeface="Cambria"/>
              </a:rPr>
              <a:t>1</a:t>
            </a:r>
            <a:r>
              <a:rPr lang="en-US" altLang="zh-CN" sz="2000" baseline="-25000" dirty="0" smtClean="0">
                <a:latin typeface="Cambria"/>
              </a:rPr>
              <a:t>7</a:t>
            </a:r>
            <a:r>
              <a:rPr lang="en-US" altLang="zh-CN" sz="2000" dirty="0" smtClean="0"/>
              <a:t> ⊕x</a:t>
            </a:r>
            <a:r>
              <a:rPr lang="en-US" altLang="zh-CN" sz="2000" baseline="-25000" dirty="0" smtClean="0"/>
              <a:t>8</a:t>
            </a:r>
            <a:r>
              <a:rPr lang="en-US" altLang="zh-CN" sz="2000" dirty="0" smtClean="0"/>
              <a:t>⊕k</a:t>
            </a:r>
            <a:r>
              <a:rPr lang="en-US" altLang="zh-CN" sz="2000" baseline="30000" dirty="0" smtClean="0"/>
              <a:t>1</a:t>
            </a:r>
            <a:r>
              <a:rPr lang="en-US" altLang="zh-CN" sz="2000" baseline="-25000" dirty="0" smtClean="0"/>
              <a:t>8</a:t>
            </a:r>
            <a:r>
              <a:rPr lang="en-US" altLang="zh-CN" sz="2000" dirty="0" smtClean="0"/>
              <a:t> ⊕v</a:t>
            </a:r>
            <a:r>
              <a:rPr lang="en-US" altLang="zh-CN" sz="2000" baseline="30000" dirty="0" smtClean="0"/>
              <a:t>1</a:t>
            </a:r>
            <a:r>
              <a:rPr lang="en-US" altLang="zh-CN" sz="2000" baseline="-25000" dirty="0" smtClean="0"/>
              <a:t>6</a:t>
            </a:r>
            <a:r>
              <a:rPr lang="zh-CN" altLang="en-US" sz="2000" dirty="0" smtClean="0"/>
              <a:t>，具有有</a:t>
            </a:r>
            <a:r>
              <a:rPr lang="en-US" altLang="zh-CN" sz="2000" baseline="-25000" dirty="0" smtClean="0"/>
              <a:t> </a:t>
            </a:r>
            <a:r>
              <a:rPr lang="zh-CN" altLang="en-US" sz="2000" dirty="0" smtClean="0"/>
              <a:t>偏差</a:t>
            </a:r>
            <a:r>
              <a:rPr lang="en-US" altLang="zh-CN" sz="2000" dirty="0" smtClean="0"/>
              <a:t>1/4</a:t>
            </a:r>
          </a:p>
          <a:p>
            <a:pPr lvl="1"/>
            <a:r>
              <a:rPr lang="en-US" altLang="zh-CN" sz="2000" dirty="0" smtClean="0"/>
              <a:t>T</a:t>
            </a:r>
            <a:r>
              <a:rPr lang="en-US" altLang="zh-CN" sz="2000" baseline="-25000" dirty="0" smtClean="0"/>
              <a:t>2</a:t>
            </a:r>
            <a:r>
              <a:rPr lang="en-US" altLang="zh-CN" sz="2000" dirty="0" smtClean="0"/>
              <a:t>=u</a:t>
            </a:r>
            <a:r>
              <a:rPr lang="en-US" altLang="zh-CN" sz="2000" baseline="30000" dirty="0" smtClean="0"/>
              <a:t>2</a:t>
            </a:r>
            <a:r>
              <a:rPr lang="en-US" altLang="zh-CN" sz="2000" baseline="-25000" dirty="0" smtClean="0"/>
              <a:t>6</a:t>
            </a:r>
            <a:r>
              <a:rPr lang="en-US" altLang="zh-CN" sz="2000" dirty="0" smtClean="0"/>
              <a:t>⊕v</a:t>
            </a:r>
            <a:r>
              <a:rPr lang="en-US" altLang="zh-CN" sz="2000" baseline="30000" dirty="0" smtClean="0"/>
              <a:t>2</a:t>
            </a:r>
            <a:r>
              <a:rPr lang="en-US" altLang="zh-CN" sz="2000" baseline="-25000" dirty="0" smtClean="0"/>
              <a:t>6</a:t>
            </a:r>
            <a:r>
              <a:rPr lang="en-US" altLang="zh-CN" sz="2000" dirty="0" smtClean="0"/>
              <a:t>⊕v</a:t>
            </a:r>
            <a:r>
              <a:rPr lang="en-US" altLang="zh-CN" sz="2000" baseline="30000" dirty="0" smtClean="0"/>
              <a:t>2</a:t>
            </a:r>
            <a:r>
              <a:rPr lang="en-US" altLang="zh-CN" sz="2000" baseline="-25000" dirty="0" smtClean="0"/>
              <a:t>8</a:t>
            </a:r>
            <a:r>
              <a:rPr lang="en-US" altLang="zh-CN" sz="2000" dirty="0" smtClean="0"/>
              <a:t> </a:t>
            </a:r>
          </a:p>
          <a:p>
            <a:pPr lvl="1">
              <a:buNone/>
            </a:pPr>
            <a:r>
              <a:rPr lang="en-US" altLang="zh-CN" sz="2000" dirty="0" smtClean="0"/>
              <a:t>		=v</a:t>
            </a:r>
            <a:r>
              <a:rPr lang="en-US" altLang="zh-CN" sz="2000" baseline="30000" dirty="0" smtClean="0"/>
              <a:t>1</a:t>
            </a:r>
            <a:r>
              <a:rPr lang="en-US" altLang="zh-CN" sz="2000" baseline="-25000" dirty="0" smtClean="0"/>
              <a:t>6</a:t>
            </a:r>
            <a:r>
              <a:rPr lang="en-US" altLang="zh-CN" sz="2000" dirty="0" smtClean="0">
                <a:latin typeface="Cambria"/>
              </a:rPr>
              <a:t>⊕k</a:t>
            </a:r>
            <a:r>
              <a:rPr lang="en-US" altLang="zh-CN" sz="2000" baseline="30000" dirty="0" smtClean="0">
                <a:latin typeface="Cambria"/>
              </a:rPr>
              <a:t>2</a:t>
            </a:r>
            <a:r>
              <a:rPr lang="en-US" altLang="zh-CN" sz="2000" baseline="-25000" dirty="0" smtClean="0">
                <a:latin typeface="Cambria"/>
              </a:rPr>
              <a:t>6</a:t>
            </a:r>
            <a:r>
              <a:rPr lang="en-US" altLang="zh-CN" sz="2000" dirty="0" smtClean="0">
                <a:latin typeface="Cambria"/>
              </a:rPr>
              <a:t>⊕v</a:t>
            </a:r>
            <a:r>
              <a:rPr lang="en-US" altLang="zh-CN" sz="2000" baseline="30000" dirty="0" smtClean="0">
                <a:latin typeface="Cambria"/>
              </a:rPr>
              <a:t>2</a:t>
            </a:r>
            <a:r>
              <a:rPr lang="en-US" altLang="zh-CN" sz="2000" baseline="-25000" dirty="0" smtClean="0">
                <a:latin typeface="Cambria"/>
              </a:rPr>
              <a:t>6</a:t>
            </a:r>
            <a:r>
              <a:rPr lang="en-US" altLang="zh-CN" sz="2000" dirty="0" smtClean="0">
                <a:latin typeface="Cambria"/>
              </a:rPr>
              <a:t>⊕v</a:t>
            </a:r>
            <a:r>
              <a:rPr lang="en-US" altLang="zh-CN" sz="2000" baseline="30000" dirty="0" smtClean="0">
                <a:latin typeface="Cambria"/>
              </a:rPr>
              <a:t>2</a:t>
            </a:r>
            <a:r>
              <a:rPr lang="en-US" altLang="zh-CN" sz="2000" baseline="-25000" dirty="0" smtClean="0">
                <a:latin typeface="Cambria"/>
              </a:rPr>
              <a:t>8</a:t>
            </a:r>
            <a:r>
              <a:rPr lang="zh-CN" altLang="en-US" sz="2000" dirty="0" smtClean="0"/>
              <a:t> ，具有有</a:t>
            </a:r>
            <a:r>
              <a:rPr lang="en-US" altLang="zh-CN" sz="2000" baseline="-25000" dirty="0" smtClean="0"/>
              <a:t> </a:t>
            </a:r>
            <a:r>
              <a:rPr lang="zh-CN" altLang="en-US" sz="2000" dirty="0" smtClean="0"/>
              <a:t>偏差</a:t>
            </a:r>
            <a:r>
              <a:rPr lang="en-US" altLang="zh-CN" sz="2000" dirty="0" smtClean="0"/>
              <a:t>-1/4</a:t>
            </a:r>
            <a:endParaRPr lang="en-US" altLang="zh-CN" sz="2000" baseline="-25000" dirty="0" smtClean="0"/>
          </a:p>
          <a:p>
            <a:pPr lvl="1"/>
            <a:r>
              <a:rPr lang="en-US" altLang="zh-CN" sz="2000" dirty="0" smtClean="0"/>
              <a:t>T</a:t>
            </a:r>
            <a:r>
              <a:rPr lang="en-US" altLang="zh-CN" sz="2000" baseline="-25000" dirty="0" smtClean="0"/>
              <a:t>3</a:t>
            </a:r>
            <a:r>
              <a:rPr lang="en-US" altLang="zh-CN" sz="2000" dirty="0" smtClean="0"/>
              <a:t>=u</a:t>
            </a:r>
            <a:r>
              <a:rPr lang="en-US" altLang="zh-CN" sz="2000" baseline="30000" dirty="0" smtClean="0"/>
              <a:t>3</a:t>
            </a:r>
            <a:r>
              <a:rPr lang="en-US" altLang="zh-CN" sz="2000" baseline="-25000" dirty="0" smtClean="0"/>
              <a:t>6</a:t>
            </a:r>
            <a:r>
              <a:rPr lang="en-US" altLang="zh-CN" sz="2000" dirty="0" smtClean="0"/>
              <a:t>⊕v</a:t>
            </a:r>
            <a:r>
              <a:rPr lang="en-US" altLang="zh-CN" sz="2000" baseline="30000" dirty="0" smtClean="0"/>
              <a:t>3</a:t>
            </a:r>
            <a:r>
              <a:rPr lang="en-US" altLang="zh-CN" sz="2000" baseline="-25000" dirty="0" smtClean="0"/>
              <a:t>6</a:t>
            </a:r>
            <a:r>
              <a:rPr lang="en-US" altLang="zh-CN" sz="2000" dirty="0" smtClean="0"/>
              <a:t>⊕v</a:t>
            </a:r>
            <a:r>
              <a:rPr lang="en-US" altLang="zh-CN" sz="2000" baseline="30000" dirty="0" smtClean="0"/>
              <a:t>3</a:t>
            </a:r>
            <a:r>
              <a:rPr lang="en-US" altLang="zh-CN" sz="2000" baseline="-25000" dirty="0" smtClean="0"/>
              <a:t>8</a:t>
            </a:r>
            <a:r>
              <a:rPr lang="en-US" altLang="zh-CN" sz="2000" dirty="0" smtClean="0"/>
              <a:t> </a:t>
            </a:r>
          </a:p>
          <a:p>
            <a:pPr lvl="1">
              <a:buNone/>
            </a:pPr>
            <a:r>
              <a:rPr lang="en-US" altLang="zh-CN" sz="2000" dirty="0" smtClean="0"/>
              <a:t>		=v</a:t>
            </a:r>
            <a:r>
              <a:rPr lang="en-US" altLang="zh-CN" sz="2000" baseline="30000" dirty="0" smtClean="0"/>
              <a:t>2</a:t>
            </a:r>
            <a:r>
              <a:rPr lang="en-US" altLang="zh-CN" sz="2000" baseline="-25000" dirty="0" smtClean="0"/>
              <a:t>6</a:t>
            </a:r>
            <a:r>
              <a:rPr lang="en-US" altLang="zh-CN" sz="2000" dirty="0" smtClean="0">
                <a:latin typeface="Cambria"/>
              </a:rPr>
              <a:t>⊕k</a:t>
            </a:r>
            <a:r>
              <a:rPr lang="en-US" altLang="zh-CN" sz="2000" baseline="30000" dirty="0" smtClean="0">
                <a:latin typeface="Cambria"/>
              </a:rPr>
              <a:t>3</a:t>
            </a:r>
            <a:r>
              <a:rPr lang="en-US" altLang="zh-CN" sz="2000" baseline="-25000" dirty="0" smtClean="0">
                <a:latin typeface="Cambria"/>
              </a:rPr>
              <a:t>6</a:t>
            </a:r>
            <a:r>
              <a:rPr lang="en-US" altLang="zh-CN" sz="2000" dirty="0" smtClean="0">
                <a:latin typeface="Cambria"/>
              </a:rPr>
              <a:t>⊕v</a:t>
            </a:r>
            <a:r>
              <a:rPr lang="en-US" altLang="zh-CN" sz="2000" baseline="30000" dirty="0" smtClean="0">
                <a:latin typeface="Cambria"/>
              </a:rPr>
              <a:t>3</a:t>
            </a:r>
            <a:r>
              <a:rPr lang="en-US" altLang="zh-CN" sz="2000" baseline="-25000" dirty="0" smtClean="0">
                <a:latin typeface="Cambria"/>
              </a:rPr>
              <a:t>6</a:t>
            </a:r>
            <a:r>
              <a:rPr lang="en-US" altLang="zh-CN" sz="2000" dirty="0" smtClean="0">
                <a:latin typeface="Cambria"/>
              </a:rPr>
              <a:t>⊕v</a:t>
            </a:r>
            <a:r>
              <a:rPr lang="en-US" altLang="zh-CN" sz="2000" baseline="30000" dirty="0" smtClean="0">
                <a:latin typeface="Cambria"/>
              </a:rPr>
              <a:t>3</a:t>
            </a:r>
            <a:r>
              <a:rPr lang="en-US" altLang="zh-CN" sz="2000" baseline="-25000" dirty="0" smtClean="0">
                <a:latin typeface="Cambria"/>
              </a:rPr>
              <a:t>8</a:t>
            </a:r>
            <a:r>
              <a:rPr lang="zh-CN" altLang="en-US" sz="2000" dirty="0" smtClean="0"/>
              <a:t> ，具有有</a:t>
            </a:r>
            <a:r>
              <a:rPr lang="en-US" altLang="zh-CN" sz="2000" baseline="-25000" dirty="0" smtClean="0"/>
              <a:t> </a:t>
            </a:r>
            <a:r>
              <a:rPr lang="zh-CN" altLang="en-US" sz="2000" dirty="0" smtClean="0"/>
              <a:t>偏差</a:t>
            </a:r>
            <a:r>
              <a:rPr lang="en-US" altLang="zh-CN" sz="2000" dirty="0" smtClean="0"/>
              <a:t>-1/4</a:t>
            </a:r>
            <a:endParaRPr lang="en-US" altLang="zh-CN" sz="2000" baseline="-25000" dirty="0" smtClean="0"/>
          </a:p>
          <a:p>
            <a:pPr lvl="1"/>
            <a:r>
              <a:rPr lang="en-US" altLang="zh-CN" sz="2000" dirty="0" smtClean="0"/>
              <a:t>T</a:t>
            </a:r>
            <a:r>
              <a:rPr lang="en-US" altLang="zh-CN" sz="2000" baseline="-25000" dirty="0" smtClean="0"/>
              <a:t>4</a:t>
            </a:r>
            <a:r>
              <a:rPr lang="en-US" altLang="zh-CN" sz="2000" dirty="0" smtClean="0"/>
              <a:t>=u</a:t>
            </a:r>
            <a:r>
              <a:rPr lang="en-US" altLang="zh-CN" sz="2000" baseline="30000" dirty="0" smtClean="0"/>
              <a:t>3</a:t>
            </a:r>
            <a:r>
              <a:rPr lang="en-US" altLang="zh-CN" sz="2000" baseline="-25000" dirty="0" smtClean="0"/>
              <a:t>14</a:t>
            </a:r>
            <a:r>
              <a:rPr lang="en-US" altLang="zh-CN" sz="2000" dirty="0" smtClean="0"/>
              <a:t>⊕v</a:t>
            </a:r>
            <a:r>
              <a:rPr lang="en-US" altLang="zh-CN" sz="2000" baseline="30000" dirty="0" smtClean="0"/>
              <a:t>3</a:t>
            </a:r>
            <a:r>
              <a:rPr lang="en-US" altLang="zh-CN" sz="2000" baseline="-25000" dirty="0" smtClean="0"/>
              <a:t>14</a:t>
            </a:r>
            <a:r>
              <a:rPr lang="en-US" altLang="zh-CN" sz="2000" dirty="0" smtClean="0"/>
              <a:t>⊕v</a:t>
            </a:r>
            <a:r>
              <a:rPr lang="en-US" altLang="zh-CN" sz="2000" baseline="30000" dirty="0" smtClean="0"/>
              <a:t>3</a:t>
            </a:r>
            <a:r>
              <a:rPr lang="en-US" altLang="zh-CN" sz="2000" baseline="-25000" dirty="0" smtClean="0"/>
              <a:t>16</a:t>
            </a:r>
            <a:r>
              <a:rPr lang="en-US" altLang="zh-CN" sz="2000" dirty="0" smtClean="0"/>
              <a:t> </a:t>
            </a:r>
          </a:p>
          <a:p>
            <a:pPr lvl="1">
              <a:buNone/>
            </a:pPr>
            <a:r>
              <a:rPr lang="en-US" altLang="zh-CN" sz="2000" dirty="0" smtClean="0"/>
              <a:t>		=v</a:t>
            </a:r>
            <a:r>
              <a:rPr lang="en-US" altLang="zh-CN" sz="2000" baseline="30000" dirty="0" smtClean="0"/>
              <a:t>2</a:t>
            </a:r>
            <a:r>
              <a:rPr lang="en-US" altLang="zh-CN" sz="2000" baseline="-25000" dirty="0" smtClean="0"/>
              <a:t>8</a:t>
            </a:r>
            <a:r>
              <a:rPr lang="en-US" altLang="zh-CN" sz="2000" dirty="0" smtClean="0">
                <a:latin typeface="Cambria"/>
              </a:rPr>
              <a:t>⊕k</a:t>
            </a:r>
            <a:r>
              <a:rPr lang="en-US" altLang="zh-CN" sz="2000" baseline="30000" dirty="0" smtClean="0">
                <a:latin typeface="Cambria"/>
              </a:rPr>
              <a:t>3</a:t>
            </a:r>
            <a:r>
              <a:rPr lang="en-US" altLang="zh-CN" sz="2000" baseline="-25000" dirty="0" smtClean="0">
                <a:latin typeface="Cambria"/>
              </a:rPr>
              <a:t>14</a:t>
            </a:r>
            <a:r>
              <a:rPr lang="en-US" altLang="zh-CN" sz="2000" dirty="0" smtClean="0">
                <a:latin typeface="Cambria"/>
              </a:rPr>
              <a:t>⊕v</a:t>
            </a:r>
            <a:r>
              <a:rPr lang="en-US" altLang="zh-CN" sz="2000" baseline="30000" dirty="0" smtClean="0">
                <a:latin typeface="Cambria"/>
              </a:rPr>
              <a:t>3</a:t>
            </a:r>
            <a:r>
              <a:rPr lang="en-US" altLang="zh-CN" sz="2000" baseline="-25000" dirty="0" smtClean="0">
                <a:latin typeface="Cambria"/>
              </a:rPr>
              <a:t>14</a:t>
            </a:r>
            <a:r>
              <a:rPr lang="en-US" altLang="zh-CN" sz="2000" dirty="0" smtClean="0">
                <a:latin typeface="Cambria"/>
              </a:rPr>
              <a:t>⊕v</a:t>
            </a:r>
            <a:r>
              <a:rPr lang="en-US" altLang="zh-CN" sz="2000" baseline="30000" dirty="0" smtClean="0">
                <a:latin typeface="Cambria"/>
              </a:rPr>
              <a:t>3</a:t>
            </a:r>
            <a:r>
              <a:rPr lang="en-US" altLang="zh-CN" sz="2000" baseline="-25000" dirty="0" smtClean="0">
                <a:latin typeface="Cambria"/>
              </a:rPr>
              <a:t>16</a:t>
            </a:r>
            <a:r>
              <a:rPr lang="zh-CN" altLang="en-US" sz="2000" dirty="0" smtClean="0"/>
              <a:t> ，具有有</a:t>
            </a:r>
            <a:r>
              <a:rPr lang="en-US" altLang="zh-CN" sz="2000" baseline="-25000" dirty="0" smtClean="0"/>
              <a:t> </a:t>
            </a:r>
            <a:r>
              <a:rPr lang="zh-CN" altLang="en-US" sz="2000" dirty="0" smtClean="0"/>
              <a:t>偏差</a:t>
            </a:r>
            <a:r>
              <a:rPr lang="en-US" altLang="zh-CN" sz="2000" dirty="0" smtClean="0"/>
              <a:t>-1/4</a:t>
            </a:r>
          </a:p>
          <a:p>
            <a:r>
              <a:rPr lang="zh-CN" altLang="en-US" sz="2400" dirty="0" smtClean="0"/>
              <a:t>根据堆积引理</a:t>
            </a:r>
            <a:endParaRPr lang="en-US" altLang="zh-CN" sz="2400" dirty="0" smtClean="0"/>
          </a:p>
          <a:p>
            <a:pPr lvl="1"/>
            <a:r>
              <a:rPr lang="en-US" altLang="zh-CN" sz="2000" dirty="0" smtClean="0"/>
              <a:t> T</a:t>
            </a:r>
            <a:r>
              <a:rPr lang="en-US" altLang="zh-CN" sz="2000" baseline="-25000" dirty="0" smtClean="0"/>
              <a:t>1</a:t>
            </a:r>
            <a:r>
              <a:rPr lang="en-US" altLang="zh-CN" sz="2000" dirty="0" smtClean="0"/>
              <a:t>⊕T</a:t>
            </a:r>
            <a:r>
              <a:rPr lang="en-US" altLang="zh-CN" sz="2000" baseline="-25000" dirty="0" smtClean="0"/>
              <a:t>2</a:t>
            </a:r>
            <a:r>
              <a:rPr lang="en-US" altLang="zh-CN" sz="2000" dirty="0" smtClean="0"/>
              <a:t>⊕T</a:t>
            </a:r>
            <a:r>
              <a:rPr lang="en-US" altLang="zh-CN" sz="2000" baseline="-25000" dirty="0" smtClean="0"/>
              <a:t>3</a:t>
            </a:r>
            <a:r>
              <a:rPr lang="en-US" altLang="zh-CN" sz="2000" dirty="0" smtClean="0"/>
              <a:t>⊕T</a:t>
            </a:r>
            <a:r>
              <a:rPr lang="en-US" altLang="zh-CN" sz="2000" baseline="-25000" dirty="0" smtClean="0"/>
              <a:t>4</a:t>
            </a:r>
            <a:r>
              <a:rPr lang="zh-CN" altLang="en-US" sz="2000" dirty="0" smtClean="0"/>
              <a:t>偏差为</a:t>
            </a:r>
            <a:r>
              <a:rPr lang="en-US" altLang="zh-CN" sz="2000" dirty="0" smtClean="0"/>
              <a:t>2</a:t>
            </a:r>
            <a:r>
              <a:rPr lang="en-US" altLang="zh-CN" sz="2000" baseline="30000" dirty="0" smtClean="0"/>
              <a:t>3</a:t>
            </a:r>
            <a:r>
              <a:rPr lang="en-US" altLang="zh-CN" sz="2000" dirty="0" smtClean="0"/>
              <a:t>(1/4)(-1/4)</a:t>
            </a:r>
            <a:r>
              <a:rPr lang="en-US" altLang="zh-CN" sz="2000" baseline="30000" dirty="0" smtClean="0"/>
              <a:t>3</a:t>
            </a:r>
            <a:r>
              <a:rPr lang="en-US" altLang="zh-CN" sz="2000" dirty="0" smtClean="0"/>
              <a:t>=-1/32</a:t>
            </a:r>
          </a:p>
          <a:p>
            <a:pPr lvl="1"/>
            <a:r>
              <a:rPr lang="zh-CN" altLang="en-US" sz="2000" dirty="0" smtClean="0"/>
              <a:t>注意此推导并不严格但却实际有效</a:t>
            </a:r>
            <a:endParaRPr lang="en-US" altLang="zh-CN" sz="20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SPN</a:t>
            </a:r>
            <a:r>
              <a:rPr lang="zh-CN" altLang="en-US" smtClean="0"/>
              <a:t>的线性密码分析</a:t>
            </a:r>
            <a:endParaRPr lang="zh-CN" altLang="en-US"/>
          </a:p>
        </p:txBody>
      </p:sp>
      <p:sp>
        <p:nvSpPr>
          <p:cNvPr id="3" name="内容占位符 2"/>
          <p:cNvSpPr>
            <a:spLocks noGrp="1"/>
          </p:cNvSpPr>
          <p:nvPr>
            <p:ph idx="1"/>
          </p:nvPr>
        </p:nvSpPr>
        <p:spPr>
          <a:xfrm>
            <a:off x="457200" y="1600200"/>
            <a:ext cx="8363272" cy="4997152"/>
          </a:xfrm>
        </p:spPr>
        <p:txBody>
          <a:bodyPr>
            <a:noAutofit/>
          </a:bodyPr>
          <a:lstStyle/>
          <a:p>
            <a:r>
              <a:rPr lang="zh-CN" altLang="en-US" sz="2800" smtClean="0"/>
              <a:t>计算</a:t>
            </a:r>
            <a:r>
              <a:rPr lang="en-US" altLang="zh-CN" sz="2800" smtClean="0"/>
              <a:t>T</a:t>
            </a:r>
            <a:r>
              <a:rPr lang="en-US" altLang="zh-CN" sz="2800" baseline="-25000" smtClean="0"/>
              <a:t>1</a:t>
            </a:r>
            <a:r>
              <a:rPr lang="en-US" altLang="zh-CN" sz="2800" smtClean="0"/>
              <a:t>⊕T</a:t>
            </a:r>
            <a:r>
              <a:rPr lang="en-US" altLang="zh-CN" sz="2800" baseline="-25000" smtClean="0"/>
              <a:t>2</a:t>
            </a:r>
            <a:r>
              <a:rPr lang="en-US" altLang="zh-CN" sz="2800" smtClean="0"/>
              <a:t>⊕T</a:t>
            </a:r>
            <a:r>
              <a:rPr lang="en-US" altLang="zh-CN" sz="2800" baseline="-25000" smtClean="0"/>
              <a:t>3</a:t>
            </a:r>
            <a:r>
              <a:rPr lang="en-US" altLang="zh-CN" sz="2800" smtClean="0"/>
              <a:t>⊕T</a:t>
            </a:r>
            <a:r>
              <a:rPr lang="en-US" altLang="zh-CN" sz="2800" baseline="-25000" smtClean="0"/>
              <a:t>4</a:t>
            </a:r>
            <a:r>
              <a:rPr lang="zh-CN" altLang="en-US" sz="2800" smtClean="0"/>
              <a:t>有</a:t>
            </a:r>
            <a:endParaRPr lang="en-US" altLang="zh-CN" sz="2800" smtClean="0"/>
          </a:p>
          <a:p>
            <a:pPr lvl="1"/>
            <a:r>
              <a:rPr lang="en-US" altLang="zh-CN" sz="2400" smtClean="0"/>
              <a:t>T</a:t>
            </a:r>
            <a:r>
              <a:rPr lang="en-US" altLang="zh-CN" sz="2400" baseline="-25000" smtClean="0"/>
              <a:t>1</a:t>
            </a:r>
            <a:r>
              <a:rPr lang="en-US" altLang="zh-CN" sz="2400" smtClean="0">
                <a:latin typeface="Cambria"/>
              </a:rPr>
              <a:t>⊕T</a:t>
            </a:r>
            <a:r>
              <a:rPr lang="en-US" altLang="zh-CN" sz="2400" baseline="-25000" smtClean="0">
                <a:latin typeface="Cambria"/>
              </a:rPr>
              <a:t>2</a:t>
            </a:r>
            <a:r>
              <a:rPr lang="en-US" altLang="zh-CN" sz="2400" smtClean="0">
                <a:latin typeface="Cambria"/>
              </a:rPr>
              <a:t>⊕T</a:t>
            </a:r>
            <a:r>
              <a:rPr lang="en-US" altLang="zh-CN" sz="2400" baseline="-25000" smtClean="0">
                <a:latin typeface="Cambria"/>
              </a:rPr>
              <a:t>3</a:t>
            </a:r>
            <a:r>
              <a:rPr lang="en-US" altLang="zh-CN" sz="2400" smtClean="0">
                <a:latin typeface="Cambria"/>
              </a:rPr>
              <a:t>⊕T</a:t>
            </a:r>
            <a:r>
              <a:rPr lang="en-US" altLang="zh-CN" sz="2400" baseline="-25000" smtClean="0">
                <a:latin typeface="Cambria"/>
              </a:rPr>
              <a:t>4</a:t>
            </a:r>
            <a:r>
              <a:rPr lang="en-US" altLang="zh-CN" sz="2400" smtClean="0">
                <a:latin typeface="Cambria"/>
              </a:rPr>
              <a:t>=</a:t>
            </a:r>
            <a:endParaRPr lang="en-US" altLang="zh-CN" sz="2400" smtClean="0"/>
          </a:p>
          <a:p>
            <a:pPr lvl="1">
              <a:buNone/>
            </a:pPr>
            <a:r>
              <a:rPr lang="en-US" altLang="zh-CN" sz="2400" smtClean="0"/>
              <a:t>x</a:t>
            </a:r>
            <a:r>
              <a:rPr lang="en-US" altLang="zh-CN" sz="2400" baseline="-25000" smtClean="0"/>
              <a:t>5</a:t>
            </a:r>
            <a:r>
              <a:rPr lang="en-US" altLang="zh-CN" sz="2400" smtClean="0"/>
              <a:t>⊕k</a:t>
            </a:r>
            <a:r>
              <a:rPr lang="en-US" altLang="zh-CN" sz="2400" baseline="30000" smtClean="0"/>
              <a:t>1</a:t>
            </a:r>
            <a:r>
              <a:rPr lang="en-US" altLang="zh-CN" sz="2400" baseline="-25000" smtClean="0"/>
              <a:t>5</a:t>
            </a:r>
            <a:r>
              <a:rPr lang="en-US" altLang="zh-CN" sz="2400" smtClean="0"/>
              <a:t>⊕x</a:t>
            </a:r>
            <a:r>
              <a:rPr lang="en-US" altLang="zh-CN" sz="2400" baseline="-25000" smtClean="0"/>
              <a:t>7</a:t>
            </a:r>
            <a:r>
              <a:rPr lang="en-US" altLang="zh-CN" sz="2400" smtClean="0"/>
              <a:t>⊕k</a:t>
            </a:r>
            <a:r>
              <a:rPr lang="en-US" altLang="zh-CN" sz="2400" baseline="30000" smtClean="0"/>
              <a:t>1</a:t>
            </a:r>
            <a:r>
              <a:rPr lang="en-US" altLang="zh-CN" sz="2400" baseline="-25000" smtClean="0"/>
              <a:t>7</a:t>
            </a:r>
            <a:r>
              <a:rPr lang="en-US" altLang="zh-CN" sz="2400" smtClean="0"/>
              <a:t> ⊕x</a:t>
            </a:r>
            <a:r>
              <a:rPr lang="en-US" altLang="zh-CN" sz="2400" baseline="-25000" smtClean="0"/>
              <a:t>8</a:t>
            </a:r>
            <a:r>
              <a:rPr lang="en-US" altLang="zh-CN" sz="2400" smtClean="0"/>
              <a:t>⊕k</a:t>
            </a:r>
            <a:r>
              <a:rPr lang="en-US" altLang="zh-CN" sz="2400" baseline="30000" smtClean="0"/>
              <a:t>1</a:t>
            </a:r>
            <a:r>
              <a:rPr lang="en-US" altLang="zh-CN" sz="2400" baseline="-25000" smtClean="0"/>
              <a:t>8</a:t>
            </a:r>
            <a:r>
              <a:rPr lang="en-US" altLang="zh-CN" sz="2400" smtClean="0"/>
              <a:t> ⊕v</a:t>
            </a:r>
            <a:r>
              <a:rPr lang="en-US" altLang="zh-CN" sz="2400" baseline="30000" smtClean="0"/>
              <a:t>1</a:t>
            </a:r>
            <a:r>
              <a:rPr lang="en-US" altLang="zh-CN" sz="2400" baseline="-25000" smtClean="0"/>
              <a:t>6</a:t>
            </a:r>
            <a:endParaRPr lang="en-US" altLang="zh-CN" sz="2400" smtClean="0"/>
          </a:p>
          <a:p>
            <a:pPr lvl="1">
              <a:buNone/>
            </a:pPr>
            <a:r>
              <a:rPr lang="en-US" altLang="zh-CN" sz="2400" smtClean="0"/>
              <a:t>⊕ v</a:t>
            </a:r>
            <a:r>
              <a:rPr lang="en-US" altLang="zh-CN" sz="2400" baseline="30000" smtClean="0"/>
              <a:t>1</a:t>
            </a:r>
            <a:r>
              <a:rPr lang="en-US" altLang="zh-CN" sz="2400" baseline="-25000" smtClean="0"/>
              <a:t>6</a:t>
            </a:r>
            <a:r>
              <a:rPr lang="en-US" altLang="zh-CN" sz="2400" smtClean="0"/>
              <a:t>⊕k</a:t>
            </a:r>
            <a:r>
              <a:rPr lang="en-US" altLang="zh-CN" sz="2400" baseline="30000" smtClean="0"/>
              <a:t>2</a:t>
            </a:r>
            <a:r>
              <a:rPr lang="en-US" altLang="zh-CN" sz="2400" baseline="-25000" smtClean="0"/>
              <a:t>6</a:t>
            </a:r>
            <a:r>
              <a:rPr lang="en-US" altLang="zh-CN" sz="2400" smtClean="0"/>
              <a:t>⊕v</a:t>
            </a:r>
            <a:r>
              <a:rPr lang="en-US" altLang="zh-CN" sz="2400" baseline="30000" smtClean="0"/>
              <a:t>2</a:t>
            </a:r>
            <a:r>
              <a:rPr lang="en-US" altLang="zh-CN" sz="2400" baseline="-25000" smtClean="0"/>
              <a:t>6</a:t>
            </a:r>
            <a:r>
              <a:rPr lang="en-US" altLang="zh-CN" sz="2400" smtClean="0"/>
              <a:t>⊕v</a:t>
            </a:r>
            <a:r>
              <a:rPr lang="en-US" altLang="zh-CN" sz="2400" baseline="30000" smtClean="0"/>
              <a:t>2</a:t>
            </a:r>
            <a:r>
              <a:rPr lang="en-US" altLang="zh-CN" sz="2400" baseline="-25000" smtClean="0"/>
              <a:t>8</a:t>
            </a:r>
            <a:endParaRPr lang="en-US" altLang="zh-CN" sz="2400" baseline="-25000" smtClean="0">
              <a:latin typeface="Cambria"/>
            </a:endParaRPr>
          </a:p>
          <a:p>
            <a:pPr lvl="1">
              <a:buNone/>
            </a:pPr>
            <a:r>
              <a:rPr lang="en-US" altLang="zh-CN" sz="2400" smtClean="0"/>
              <a:t>⊕ v</a:t>
            </a:r>
            <a:r>
              <a:rPr lang="en-US" altLang="zh-CN" sz="2400" baseline="30000" smtClean="0"/>
              <a:t>2</a:t>
            </a:r>
            <a:r>
              <a:rPr lang="en-US" altLang="zh-CN" sz="2400" baseline="-25000" smtClean="0"/>
              <a:t>6</a:t>
            </a:r>
            <a:r>
              <a:rPr lang="en-US" altLang="zh-CN" sz="2400" smtClean="0"/>
              <a:t>⊕k</a:t>
            </a:r>
            <a:r>
              <a:rPr lang="en-US" altLang="zh-CN" sz="2400" baseline="30000" smtClean="0"/>
              <a:t>3</a:t>
            </a:r>
            <a:r>
              <a:rPr lang="en-US" altLang="zh-CN" sz="2400" baseline="-25000" smtClean="0"/>
              <a:t>6</a:t>
            </a:r>
            <a:r>
              <a:rPr lang="en-US" altLang="zh-CN" sz="2400" smtClean="0"/>
              <a:t>⊕v</a:t>
            </a:r>
            <a:r>
              <a:rPr lang="en-US" altLang="zh-CN" sz="2400" baseline="30000" smtClean="0"/>
              <a:t>3</a:t>
            </a:r>
            <a:r>
              <a:rPr lang="en-US" altLang="zh-CN" sz="2400" baseline="-25000" smtClean="0"/>
              <a:t>6</a:t>
            </a:r>
            <a:r>
              <a:rPr lang="en-US" altLang="zh-CN" sz="2400" smtClean="0"/>
              <a:t>⊕v</a:t>
            </a:r>
            <a:r>
              <a:rPr lang="en-US" altLang="zh-CN" sz="2400" baseline="30000" smtClean="0"/>
              <a:t>3</a:t>
            </a:r>
            <a:r>
              <a:rPr lang="en-US" altLang="zh-CN" sz="2400" baseline="-25000" smtClean="0"/>
              <a:t>8</a:t>
            </a:r>
          </a:p>
          <a:p>
            <a:pPr lvl="1">
              <a:buNone/>
            </a:pPr>
            <a:r>
              <a:rPr lang="en-US" altLang="zh-CN" sz="2400" smtClean="0"/>
              <a:t>⊕ v</a:t>
            </a:r>
            <a:r>
              <a:rPr lang="en-US" altLang="zh-CN" sz="2400" baseline="30000" smtClean="0"/>
              <a:t>2</a:t>
            </a:r>
            <a:r>
              <a:rPr lang="en-US" altLang="zh-CN" sz="2400" baseline="-25000" smtClean="0"/>
              <a:t>8</a:t>
            </a:r>
            <a:r>
              <a:rPr lang="en-US" altLang="zh-CN" sz="2400" smtClean="0"/>
              <a:t>⊕k</a:t>
            </a:r>
            <a:r>
              <a:rPr lang="en-US" altLang="zh-CN" sz="2400" baseline="30000" smtClean="0"/>
              <a:t>3</a:t>
            </a:r>
            <a:r>
              <a:rPr lang="en-US" altLang="zh-CN" sz="2400" baseline="-25000" smtClean="0"/>
              <a:t>14</a:t>
            </a:r>
            <a:r>
              <a:rPr lang="en-US" altLang="zh-CN" sz="2400" smtClean="0"/>
              <a:t>⊕v</a:t>
            </a:r>
            <a:r>
              <a:rPr lang="en-US" altLang="zh-CN" sz="2400" baseline="30000" smtClean="0"/>
              <a:t>3</a:t>
            </a:r>
            <a:r>
              <a:rPr lang="en-US" altLang="zh-CN" sz="2400" baseline="-25000" smtClean="0"/>
              <a:t>14</a:t>
            </a:r>
            <a:r>
              <a:rPr lang="en-US" altLang="zh-CN" sz="2400" smtClean="0"/>
              <a:t>⊕v</a:t>
            </a:r>
            <a:r>
              <a:rPr lang="en-US" altLang="zh-CN" sz="2400" baseline="30000" smtClean="0"/>
              <a:t>3</a:t>
            </a:r>
            <a:r>
              <a:rPr lang="en-US" altLang="zh-CN" sz="2400" baseline="-25000" smtClean="0"/>
              <a:t>16</a:t>
            </a:r>
          </a:p>
          <a:p>
            <a:pPr lvl="1">
              <a:buNone/>
            </a:pPr>
            <a:r>
              <a:rPr lang="en-US" altLang="zh-CN" sz="2400" smtClean="0"/>
              <a:t>=x</a:t>
            </a:r>
            <a:r>
              <a:rPr lang="en-US" altLang="zh-CN" sz="2400" baseline="-25000" smtClean="0"/>
              <a:t>5</a:t>
            </a:r>
            <a:r>
              <a:rPr lang="en-US" altLang="zh-CN" sz="2400" smtClean="0"/>
              <a:t>⊕x</a:t>
            </a:r>
            <a:r>
              <a:rPr lang="en-US" altLang="zh-CN" sz="2400" baseline="-25000" smtClean="0"/>
              <a:t>7</a:t>
            </a:r>
            <a:r>
              <a:rPr lang="en-US" altLang="zh-CN" sz="2400" smtClean="0"/>
              <a:t>⊕x</a:t>
            </a:r>
            <a:r>
              <a:rPr lang="en-US" altLang="zh-CN" sz="2400" baseline="-25000" smtClean="0"/>
              <a:t>8</a:t>
            </a:r>
            <a:r>
              <a:rPr lang="en-US" altLang="zh-CN" sz="2400" smtClean="0"/>
              <a:t>⊕v</a:t>
            </a:r>
            <a:r>
              <a:rPr lang="en-US" altLang="zh-CN" sz="2400" baseline="30000" smtClean="0"/>
              <a:t>3</a:t>
            </a:r>
            <a:r>
              <a:rPr lang="en-US" altLang="zh-CN" sz="2400" baseline="-25000" smtClean="0"/>
              <a:t>6</a:t>
            </a:r>
            <a:r>
              <a:rPr lang="en-US" altLang="zh-CN" sz="2400" smtClean="0"/>
              <a:t>⊕v</a:t>
            </a:r>
            <a:r>
              <a:rPr lang="en-US" altLang="zh-CN" sz="2400" baseline="30000" smtClean="0"/>
              <a:t>3</a:t>
            </a:r>
            <a:r>
              <a:rPr lang="en-US" altLang="zh-CN" sz="2400" baseline="-25000" smtClean="0"/>
              <a:t>8</a:t>
            </a:r>
            <a:r>
              <a:rPr lang="en-US" altLang="zh-CN" sz="2400" smtClean="0"/>
              <a:t>⊕v</a:t>
            </a:r>
            <a:r>
              <a:rPr lang="en-US" altLang="zh-CN" sz="2400" baseline="30000" smtClean="0"/>
              <a:t>3</a:t>
            </a:r>
            <a:r>
              <a:rPr lang="en-US" altLang="zh-CN" sz="2400" baseline="-25000" smtClean="0"/>
              <a:t>14</a:t>
            </a:r>
            <a:r>
              <a:rPr lang="en-US" altLang="zh-CN" sz="2400" smtClean="0"/>
              <a:t>⊕v</a:t>
            </a:r>
            <a:r>
              <a:rPr lang="en-US" altLang="zh-CN" sz="2400" baseline="30000" smtClean="0"/>
              <a:t>3</a:t>
            </a:r>
            <a:r>
              <a:rPr lang="en-US" altLang="zh-CN" sz="2400" baseline="-25000" smtClean="0"/>
              <a:t>16</a:t>
            </a:r>
          </a:p>
          <a:p>
            <a:pPr lvl="1">
              <a:buNone/>
            </a:pPr>
            <a:r>
              <a:rPr lang="en-US" altLang="zh-CN" sz="2400" smtClean="0"/>
              <a:t>⊕k</a:t>
            </a:r>
            <a:r>
              <a:rPr lang="en-US" altLang="zh-CN" sz="2400" baseline="30000" smtClean="0"/>
              <a:t>1</a:t>
            </a:r>
            <a:r>
              <a:rPr lang="en-US" altLang="zh-CN" sz="2400" baseline="-25000" smtClean="0"/>
              <a:t>5</a:t>
            </a:r>
            <a:r>
              <a:rPr lang="en-US" altLang="zh-CN" sz="2400" smtClean="0"/>
              <a:t>⊕k</a:t>
            </a:r>
            <a:r>
              <a:rPr lang="en-US" altLang="zh-CN" sz="2400" baseline="30000" smtClean="0"/>
              <a:t>1</a:t>
            </a:r>
            <a:r>
              <a:rPr lang="en-US" altLang="zh-CN" sz="2400" baseline="-25000" smtClean="0"/>
              <a:t>7</a:t>
            </a:r>
            <a:r>
              <a:rPr lang="en-US" altLang="zh-CN" sz="2400" smtClean="0"/>
              <a:t> ⊕k</a:t>
            </a:r>
            <a:r>
              <a:rPr lang="en-US" altLang="zh-CN" sz="2400" baseline="30000" smtClean="0"/>
              <a:t>1</a:t>
            </a:r>
            <a:r>
              <a:rPr lang="en-US" altLang="zh-CN" sz="2400" baseline="-25000" smtClean="0"/>
              <a:t>8</a:t>
            </a:r>
            <a:r>
              <a:rPr lang="en-US" altLang="zh-CN" sz="2400" smtClean="0"/>
              <a:t> ⊕k</a:t>
            </a:r>
            <a:r>
              <a:rPr lang="en-US" altLang="zh-CN" sz="2400" baseline="30000" smtClean="0"/>
              <a:t>2</a:t>
            </a:r>
            <a:r>
              <a:rPr lang="en-US" altLang="zh-CN" sz="2400" baseline="-25000" smtClean="0"/>
              <a:t>6</a:t>
            </a:r>
            <a:r>
              <a:rPr lang="en-US" altLang="zh-CN" sz="2400" smtClean="0"/>
              <a:t>⊕k</a:t>
            </a:r>
            <a:r>
              <a:rPr lang="en-US" altLang="zh-CN" sz="2400" baseline="30000" smtClean="0"/>
              <a:t>3</a:t>
            </a:r>
            <a:r>
              <a:rPr lang="en-US" altLang="zh-CN" sz="2400" baseline="-25000" smtClean="0"/>
              <a:t>6</a:t>
            </a:r>
            <a:r>
              <a:rPr lang="en-US" altLang="zh-CN" sz="2400" smtClean="0"/>
              <a:t>⊕k</a:t>
            </a:r>
            <a:r>
              <a:rPr lang="en-US" altLang="zh-CN" sz="2400" baseline="30000" smtClean="0"/>
              <a:t>3</a:t>
            </a:r>
            <a:r>
              <a:rPr lang="en-US" altLang="zh-CN" sz="2400" baseline="-25000" smtClean="0"/>
              <a:t>14</a:t>
            </a:r>
          </a:p>
          <a:p>
            <a:pPr lvl="1">
              <a:buNone/>
            </a:pPr>
            <a:r>
              <a:rPr lang="en-US" altLang="zh-CN" sz="2400" smtClean="0"/>
              <a:t>= x</a:t>
            </a:r>
            <a:r>
              <a:rPr lang="en-US" altLang="zh-CN" sz="2400" baseline="-25000" smtClean="0"/>
              <a:t>5</a:t>
            </a:r>
            <a:r>
              <a:rPr lang="en-US" altLang="zh-CN" sz="2400" smtClean="0"/>
              <a:t>⊕x</a:t>
            </a:r>
            <a:r>
              <a:rPr lang="en-US" altLang="zh-CN" sz="2400" baseline="-25000" smtClean="0"/>
              <a:t>7</a:t>
            </a:r>
            <a:r>
              <a:rPr lang="en-US" altLang="zh-CN" sz="2400" smtClean="0"/>
              <a:t>⊕x</a:t>
            </a:r>
            <a:r>
              <a:rPr lang="en-US" altLang="zh-CN" sz="2400" baseline="-25000" smtClean="0"/>
              <a:t>8</a:t>
            </a:r>
            <a:r>
              <a:rPr lang="en-US" altLang="zh-CN" sz="2400" smtClean="0"/>
              <a:t>⊕u</a:t>
            </a:r>
            <a:r>
              <a:rPr lang="en-US" altLang="zh-CN" sz="2400" baseline="30000" smtClean="0"/>
              <a:t>4</a:t>
            </a:r>
            <a:r>
              <a:rPr lang="en-US" altLang="zh-CN" sz="2400" baseline="-25000" smtClean="0"/>
              <a:t>6</a:t>
            </a:r>
            <a:r>
              <a:rPr lang="en-US" altLang="zh-CN" sz="2400" smtClean="0"/>
              <a:t>⊕u</a:t>
            </a:r>
            <a:r>
              <a:rPr lang="en-US" altLang="zh-CN" sz="2400" baseline="30000" smtClean="0"/>
              <a:t>4</a:t>
            </a:r>
            <a:r>
              <a:rPr lang="en-US" altLang="zh-CN" sz="2400" baseline="-25000" smtClean="0"/>
              <a:t>8</a:t>
            </a:r>
            <a:r>
              <a:rPr lang="en-US" altLang="zh-CN" sz="2400" smtClean="0"/>
              <a:t>⊕u</a:t>
            </a:r>
            <a:r>
              <a:rPr lang="en-US" altLang="zh-CN" sz="2400" baseline="30000" smtClean="0"/>
              <a:t>4</a:t>
            </a:r>
            <a:r>
              <a:rPr lang="en-US" altLang="zh-CN" sz="2400" baseline="-25000" smtClean="0"/>
              <a:t>14</a:t>
            </a:r>
            <a:r>
              <a:rPr lang="en-US" altLang="zh-CN" sz="2400" smtClean="0"/>
              <a:t>⊕u</a:t>
            </a:r>
            <a:r>
              <a:rPr lang="en-US" altLang="zh-CN" sz="2400" baseline="30000" smtClean="0"/>
              <a:t>4</a:t>
            </a:r>
            <a:r>
              <a:rPr lang="en-US" altLang="zh-CN" sz="2400" baseline="-25000" smtClean="0"/>
              <a:t>16</a:t>
            </a:r>
          </a:p>
          <a:p>
            <a:pPr lvl="1">
              <a:buNone/>
            </a:pPr>
            <a:r>
              <a:rPr lang="en-US" altLang="zh-CN" sz="2400" smtClean="0"/>
              <a:t>⊕k</a:t>
            </a:r>
            <a:r>
              <a:rPr lang="en-US" altLang="zh-CN" sz="2400" baseline="30000" smtClean="0"/>
              <a:t>1</a:t>
            </a:r>
            <a:r>
              <a:rPr lang="en-US" altLang="zh-CN" sz="2400" baseline="-25000" smtClean="0"/>
              <a:t>5</a:t>
            </a:r>
            <a:r>
              <a:rPr lang="en-US" altLang="zh-CN" sz="2400" smtClean="0"/>
              <a:t>⊕k</a:t>
            </a:r>
            <a:r>
              <a:rPr lang="en-US" altLang="zh-CN" sz="2400" baseline="30000" smtClean="0"/>
              <a:t>1</a:t>
            </a:r>
            <a:r>
              <a:rPr lang="en-US" altLang="zh-CN" sz="2400" baseline="-25000" smtClean="0"/>
              <a:t>7</a:t>
            </a:r>
            <a:r>
              <a:rPr lang="en-US" altLang="zh-CN" sz="2400" smtClean="0"/>
              <a:t> ⊕k</a:t>
            </a:r>
            <a:r>
              <a:rPr lang="en-US" altLang="zh-CN" sz="2400" baseline="30000" smtClean="0"/>
              <a:t>1</a:t>
            </a:r>
            <a:r>
              <a:rPr lang="en-US" altLang="zh-CN" sz="2400" baseline="-25000" smtClean="0"/>
              <a:t>8</a:t>
            </a:r>
            <a:r>
              <a:rPr lang="en-US" altLang="zh-CN" sz="2400" smtClean="0"/>
              <a:t> ⊕k</a:t>
            </a:r>
            <a:r>
              <a:rPr lang="en-US" altLang="zh-CN" sz="2400" baseline="30000" smtClean="0"/>
              <a:t>2</a:t>
            </a:r>
            <a:r>
              <a:rPr lang="en-US" altLang="zh-CN" sz="2400" baseline="-25000" smtClean="0"/>
              <a:t>6</a:t>
            </a:r>
            <a:r>
              <a:rPr lang="en-US" altLang="zh-CN" sz="2400" smtClean="0"/>
              <a:t>⊕k</a:t>
            </a:r>
            <a:r>
              <a:rPr lang="en-US" altLang="zh-CN" sz="2400" baseline="30000" smtClean="0"/>
              <a:t>3</a:t>
            </a:r>
            <a:r>
              <a:rPr lang="en-US" altLang="zh-CN" sz="2400" baseline="-25000" smtClean="0"/>
              <a:t>6</a:t>
            </a:r>
            <a:r>
              <a:rPr lang="en-US" altLang="zh-CN" sz="2400" smtClean="0"/>
              <a:t>⊕k</a:t>
            </a:r>
            <a:r>
              <a:rPr lang="en-US" altLang="zh-CN" sz="2400" baseline="30000" smtClean="0"/>
              <a:t>3</a:t>
            </a:r>
            <a:r>
              <a:rPr lang="en-US" altLang="zh-CN" sz="2400" baseline="-25000" smtClean="0"/>
              <a:t>14</a:t>
            </a:r>
            <a:r>
              <a:rPr lang="en-US" altLang="zh-CN" sz="2400" smtClean="0"/>
              <a:t> ⊕k</a:t>
            </a:r>
            <a:r>
              <a:rPr lang="en-US" altLang="zh-CN" sz="2400" baseline="30000" smtClean="0"/>
              <a:t>4</a:t>
            </a:r>
            <a:r>
              <a:rPr lang="en-US" altLang="zh-CN" sz="2400" baseline="-25000" smtClean="0"/>
              <a:t>6</a:t>
            </a:r>
            <a:r>
              <a:rPr lang="en-US" altLang="zh-CN" sz="2400" smtClean="0"/>
              <a:t> ⊕k</a:t>
            </a:r>
            <a:r>
              <a:rPr lang="en-US" altLang="zh-CN" sz="2400" baseline="30000" smtClean="0"/>
              <a:t>4</a:t>
            </a:r>
            <a:r>
              <a:rPr lang="en-US" altLang="zh-CN" sz="2400" baseline="-25000" smtClean="0"/>
              <a:t>8</a:t>
            </a:r>
            <a:r>
              <a:rPr lang="en-US" altLang="zh-CN" sz="2400" smtClean="0"/>
              <a:t> ⊕k</a:t>
            </a:r>
            <a:r>
              <a:rPr lang="en-US" altLang="zh-CN" sz="2400" baseline="30000" smtClean="0"/>
              <a:t>4</a:t>
            </a:r>
            <a:r>
              <a:rPr lang="en-US" altLang="zh-CN" sz="2400" baseline="-25000" smtClean="0"/>
              <a:t>14</a:t>
            </a:r>
            <a:r>
              <a:rPr lang="en-US" altLang="zh-CN" sz="2400" smtClean="0"/>
              <a:t> ⊕k</a:t>
            </a:r>
            <a:r>
              <a:rPr lang="en-US" altLang="zh-CN" sz="2400" baseline="30000" smtClean="0"/>
              <a:t>4</a:t>
            </a:r>
            <a:r>
              <a:rPr lang="en-US" altLang="zh-CN" sz="2400" baseline="-25000" smtClean="0"/>
              <a:t>16</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迭代密码</a:t>
            </a:r>
            <a:endParaRPr lang="zh-CN" altLang="en-US"/>
          </a:p>
        </p:txBody>
      </p:sp>
      <p:sp>
        <p:nvSpPr>
          <p:cNvPr id="3" name="内容占位符 2"/>
          <p:cNvSpPr>
            <a:spLocks noGrp="1"/>
          </p:cNvSpPr>
          <p:nvPr>
            <p:ph idx="1"/>
          </p:nvPr>
        </p:nvSpPr>
        <p:spPr/>
        <p:txBody>
          <a:bodyPr/>
          <a:lstStyle/>
          <a:p>
            <a:r>
              <a:rPr lang="zh-CN" altLang="en-US" smtClean="0"/>
              <a:t>迭代密码的核心是一个密钥编排方案和一个轮函数</a:t>
            </a:r>
            <a:endParaRPr lang="en-US" altLang="zh-CN" smtClean="0"/>
          </a:p>
          <a:p>
            <a:r>
              <a:rPr lang="zh-CN" altLang="en-US" smtClean="0"/>
              <a:t>密钥编排方案对密钥</a:t>
            </a:r>
            <a:r>
              <a:rPr lang="en-US" altLang="zh-CN" smtClean="0"/>
              <a:t>k</a:t>
            </a:r>
            <a:r>
              <a:rPr lang="zh-CN" altLang="en-US" smtClean="0"/>
              <a:t>进行变换，生成</a:t>
            </a:r>
            <a:r>
              <a:rPr lang="en-US" altLang="zh-CN" smtClean="0"/>
              <a:t>Nr</a:t>
            </a:r>
            <a:r>
              <a:rPr lang="zh-CN" altLang="en-US" smtClean="0"/>
              <a:t>个子密钥</a:t>
            </a:r>
            <a:r>
              <a:rPr lang="en-US" altLang="zh-CN" smtClean="0"/>
              <a:t>(</a:t>
            </a:r>
            <a:r>
              <a:rPr lang="zh-CN" altLang="en-US" smtClean="0"/>
              <a:t>也叫轮密钥</a:t>
            </a:r>
            <a:r>
              <a:rPr lang="en-US" altLang="zh-CN" smtClean="0"/>
              <a:t>)</a:t>
            </a:r>
            <a:r>
              <a:rPr lang="zh-CN" altLang="en-US" smtClean="0"/>
              <a:t>，记为</a:t>
            </a:r>
            <a:r>
              <a:rPr lang="en-US" altLang="zh-CN" smtClean="0"/>
              <a:t>k</a:t>
            </a:r>
            <a:r>
              <a:rPr lang="en-US" altLang="zh-CN" baseline="30000" smtClean="0"/>
              <a:t>1</a:t>
            </a:r>
            <a:r>
              <a:rPr lang="en-US" altLang="zh-CN" smtClean="0"/>
              <a:t>,k</a:t>
            </a:r>
            <a:r>
              <a:rPr lang="en-US" altLang="zh-CN" baseline="30000" smtClean="0"/>
              <a:t>2</a:t>
            </a:r>
            <a:r>
              <a:rPr lang="en-US" altLang="zh-CN" smtClean="0"/>
              <a:t>,...,k</a:t>
            </a:r>
            <a:r>
              <a:rPr lang="en-US" altLang="zh-CN" baseline="30000" smtClean="0"/>
              <a:t>Nr</a:t>
            </a:r>
          </a:p>
          <a:p>
            <a:r>
              <a:rPr lang="zh-CN" altLang="en-US" smtClean="0"/>
              <a:t>轮函数</a:t>
            </a:r>
            <a:r>
              <a:rPr lang="en-US" altLang="zh-CN" smtClean="0"/>
              <a:t>g</a:t>
            </a:r>
            <a:r>
              <a:rPr lang="zh-CN" altLang="en-US" smtClean="0"/>
              <a:t>是一个状态加密函数，以</a:t>
            </a:r>
            <a:r>
              <a:rPr lang="en-US" altLang="zh-CN" smtClean="0"/>
              <a:t>k</a:t>
            </a:r>
            <a:r>
              <a:rPr lang="en-US" altLang="zh-CN" baseline="30000" smtClean="0"/>
              <a:t>i</a:t>
            </a:r>
            <a:r>
              <a:rPr lang="zh-CN" altLang="en-US" smtClean="0"/>
              <a:t>为密钥对当前状态</a:t>
            </a:r>
            <a:r>
              <a:rPr lang="en-US" altLang="zh-CN" smtClean="0"/>
              <a:t>w</a:t>
            </a:r>
            <a:r>
              <a:rPr lang="en-US" altLang="zh-CN" baseline="30000" smtClean="0"/>
              <a:t>r-1</a:t>
            </a:r>
            <a:r>
              <a:rPr lang="zh-CN" altLang="en-US" smtClean="0"/>
              <a:t>进行变换，输出新的状态值</a:t>
            </a:r>
            <a:r>
              <a:rPr lang="en-US" altLang="zh-CN" smtClean="0"/>
              <a:t>w</a:t>
            </a:r>
            <a:r>
              <a:rPr lang="en-US" altLang="zh-CN" baseline="30000" smtClean="0"/>
              <a:t>r</a:t>
            </a:r>
            <a:r>
              <a:rPr lang="zh-CN" altLang="en-US" smtClean="0"/>
              <a:t>，即</a:t>
            </a:r>
            <a:r>
              <a:rPr lang="en-US" altLang="zh-CN" smtClean="0"/>
              <a:t>g(w</a:t>
            </a:r>
            <a:r>
              <a:rPr lang="en-US" altLang="zh-CN" baseline="30000" smtClean="0"/>
              <a:t>r-1</a:t>
            </a:r>
            <a:r>
              <a:rPr lang="en-US" altLang="zh-CN" smtClean="0"/>
              <a:t>,k</a:t>
            </a:r>
            <a:r>
              <a:rPr lang="en-US" altLang="zh-CN" baseline="30000" smtClean="0"/>
              <a:t>i</a:t>
            </a:r>
            <a:r>
              <a:rPr lang="en-US" altLang="zh-CN" smtClean="0"/>
              <a:t>)=w</a:t>
            </a:r>
            <a:r>
              <a:rPr lang="en-US" altLang="zh-CN" baseline="30000" smtClean="0"/>
              <a:t>r</a:t>
            </a:r>
            <a:r>
              <a:rPr lang="zh-CN" altLang="en-US" smtClean="0"/>
              <a:t>；轮函数是单射函数，存在一个逆变换</a:t>
            </a:r>
            <a:r>
              <a:rPr lang="en-US" altLang="zh-CN" smtClean="0"/>
              <a:t>g</a:t>
            </a:r>
            <a:r>
              <a:rPr lang="en-US" altLang="zh-CN" baseline="30000" smtClean="0"/>
              <a:t>-1</a:t>
            </a:r>
            <a:r>
              <a:rPr lang="zh-CN" altLang="en-US" smtClean="0"/>
              <a:t>，有</a:t>
            </a:r>
            <a:r>
              <a:rPr lang="en-US" altLang="zh-CN" smtClean="0"/>
              <a:t>g</a:t>
            </a:r>
            <a:r>
              <a:rPr lang="en-US" altLang="zh-CN" baseline="30000" smtClean="0"/>
              <a:t>-1</a:t>
            </a:r>
            <a:r>
              <a:rPr lang="en-US" altLang="zh-CN" smtClean="0"/>
              <a:t>(w</a:t>
            </a:r>
            <a:r>
              <a:rPr lang="en-US" altLang="zh-CN" baseline="30000" smtClean="0"/>
              <a:t>r</a:t>
            </a:r>
            <a:r>
              <a:rPr lang="en-US" altLang="zh-CN" smtClean="0"/>
              <a:t>,k</a:t>
            </a:r>
            <a:r>
              <a:rPr lang="en-US" altLang="zh-CN" baseline="30000" smtClean="0"/>
              <a:t>i</a:t>
            </a:r>
            <a:r>
              <a:rPr lang="en-US" altLang="zh-CN" smtClean="0"/>
              <a:t>)=w</a:t>
            </a:r>
            <a:r>
              <a:rPr lang="en-US" altLang="zh-CN" baseline="30000" smtClean="0"/>
              <a:t>r-1</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SPN</a:t>
            </a:r>
            <a:r>
              <a:rPr lang="zh-CN" altLang="en-US" smtClean="0"/>
              <a:t>的线性密码分析</a:t>
            </a:r>
            <a:endParaRPr lang="zh-CN" altLang="en-US"/>
          </a:p>
        </p:txBody>
      </p:sp>
      <p:sp>
        <p:nvSpPr>
          <p:cNvPr id="3" name="内容占位符 2"/>
          <p:cNvSpPr>
            <a:spLocks noGrp="1"/>
          </p:cNvSpPr>
          <p:nvPr>
            <p:ph idx="1"/>
          </p:nvPr>
        </p:nvSpPr>
        <p:spPr>
          <a:xfrm>
            <a:off x="457200" y="1600200"/>
            <a:ext cx="8363272" cy="4997152"/>
          </a:xfrm>
        </p:spPr>
        <p:txBody>
          <a:bodyPr>
            <a:noAutofit/>
          </a:bodyPr>
          <a:lstStyle/>
          <a:p>
            <a:r>
              <a:rPr lang="zh-CN" altLang="en-US" sz="2800" dirty="0" smtClean="0"/>
              <a:t>在进行已知明文攻击时，密钥是固定不变的，因此</a:t>
            </a:r>
            <a:endParaRPr lang="en-US" altLang="zh-CN" sz="2800" dirty="0" smtClean="0"/>
          </a:p>
          <a:p>
            <a:pPr>
              <a:buNone/>
            </a:pPr>
            <a:r>
              <a:rPr lang="en-US" altLang="zh-CN" sz="2400" dirty="0" smtClean="0"/>
              <a:t>	k</a:t>
            </a:r>
            <a:r>
              <a:rPr lang="en-US" altLang="zh-CN" sz="2400" baseline="30000" dirty="0" smtClean="0"/>
              <a:t>1</a:t>
            </a:r>
            <a:r>
              <a:rPr lang="en-US" altLang="zh-CN" sz="2400" baseline="-25000" dirty="0" smtClean="0"/>
              <a:t>5</a:t>
            </a:r>
            <a:r>
              <a:rPr lang="en-US" altLang="zh-CN" sz="2400" dirty="0" smtClean="0"/>
              <a:t>⊕k</a:t>
            </a:r>
            <a:r>
              <a:rPr lang="en-US" altLang="zh-CN" sz="2400" baseline="30000" dirty="0" smtClean="0"/>
              <a:t>1</a:t>
            </a:r>
            <a:r>
              <a:rPr lang="en-US" altLang="zh-CN" sz="2400" baseline="-25000" dirty="0" smtClean="0"/>
              <a:t>7</a:t>
            </a:r>
            <a:r>
              <a:rPr lang="en-US" altLang="zh-CN" sz="2400" dirty="0" smtClean="0"/>
              <a:t> ⊕k</a:t>
            </a:r>
            <a:r>
              <a:rPr lang="en-US" altLang="zh-CN" sz="2400" baseline="30000" dirty="0" smtClean="0"/>
              <a:t>1</a:t>
            </a:r>
            <a:r>
              <a:rPr lang="en-US" altLang="zh-CN" sz="2400" baseline="-25000" dirty="0" smtClean="0"/>
              <a:t>8</a:t>
            </a:r>
            <a:r>
              <a:rPr lang="en-US" altLang="zh-CN" sz="2400" dirty="0" smtClean="0"/>
              <a:t> ⊕k</a:t>
            </a:r>
            <a:r>
              <a:rPr lang="en-US" altLang="zh-CN" sz="2400" baseline="30000" dirty="0" smtClean="0"/>
              <a:t>2</a:t>
            </a:r>
            <a:r>
              <a:rPr lang="en-US" altLang="zh-CN" sz="2400" baseline="-25000" dirty="0" smtClean="0"/>
              <a:t>6</a:t>
            </a:r>
            <a:r>
              <a:rPr lang="en-US" altLang="zh-CN" sz="2400" dirty="0" smtClean="0"/>
              <a:t>⊕k</a:t>
            </a:r>
            <a:r>
              <a:rPr lang="en-US" altLang="zh-CN" sz="2400" baseline="30000" dirty="0" smtClean="0"/>
              <a:t>3</a:t>
            </a:r>
            <a:r>
              <a:rPr lang="en-US" altLang="zh-CN" sz="2400" baseline="-25000" dirty="0" smtClean="0"/>
              <a:t>6</a:t>
            </a:r>
            <a:r>
              <a:rPr lang="en-US" altLang="zh-CN" sz="2400" dirty="0" smtClean="0"/>
              <a:t>⊕k</a:t>
            </a:r>
            <a:r>
              <a:rPr lang="en-US" altLang="zh-CN" sz="2400" baseline="30000" dirty="0" smtClean="0"/>
              <a:t>3</a:t>
            </a:r>
            <a:r>
              <a:rPr lang="en-US" altLang="zh-CN" sz="2400" baseline="-25000" dirty="0" smtClean="0"/>
              <a:t>14</a:t>
            </a:r>
            <a:r>
              <a:rPr lang="en-US" altLang="zh-CN" sz="2400" dirty="0" smtClean="0"/>
              <a:t> ⊕k</a:t>
            </a:r>
            <a:r>
              <a:rPr lang="en-US" altLang="zh-CN" sz="2400" baseline="30000" dirty="0" smtClean="0"/>
              <a:t>4</a:t>
            </a:r>
            <a:r>
              <a:rPr lang="en-US" altLang="zh-CN" sz="2400" baseline="-25000" dirty="0" smtClean="0"/>
              <a:t>6</a:t>
            </a:r>
            <a:r>
              <a:rPr lang="en-US" altLang="zh-CN" sz="2400" dirty="0" smtClean="0"/>
              <a:t> ⊕k</a:t>
            </a:r>
            <a:r>
              <a:rPr lang="en-US" altLang="zh-CN" sz="2400" baseline="30000" dirty="0" smtClean="0"/>
              <a:t>4</a:t>
            </a:r>
            <a:r>
              <a:rPr lang="en-US" altLang="zh-CN" sz="2400" baseline="-25000" dirty="0" smtClean="0"/>
              <a:t>8</a:t>
            </a:r>
            <a:r>
              <a:rPr lang="en-US" altLang="zh-CN" sz="2400" dirty="0" smtClean="0"/>
              <a:t> ⊕k</a:t>
            </a:r>
            <a:r>
              <a:rPr lang="en-US" altLang="zh-CN" sz="2400" baseline="30000" dirty="0" smtClean="0"/>
              <a:t>4</a:t>
            </a:r>
            <a:r>
              <a:rPr lang="en-US" altLang="zh-CN" sz="2400" baseline="-25000" dirty="0" smtClean="0"/>
              <a:t>14</a:t>
            </a:r>
            <a:r>
              <a:rPr lang="en-US" altLang="zh-CN" sz="2400" dirty="0" smtClean="0"/>
              <a:t> ⊕k</a:t>
            </a:r>
            <a:r>
              <a:rPr lang="en-US" altLang="zh-CN" sz="2400" baseline="30000" dirty="0" smtClean="0"/>
              <a:t>4</a:t>
            </a:r>
            <a:r>
              <a:rPr lang="en-US" altLang="zh-CN" sz="2400" baseline="-25000" dirty="0" smtClean="0"/>
              <a:t>16</a:t>
            </a:r>
          </a:p>
          <a:p>
            <a:pPr>
              <a:buNone/>
            </a:pPr>
            <a:r>
              <a:rPr lang="en-US" altLang="zh-CN" sz="2800" dirty="0" smtClean="0"/>
              <a:t>	</a:t>
            </a:r>
            <a:r>
              <a:rPr lang="zh-CN" altLang="en-US" sz="2800" dirty="0" smtClean="0"/>
              <a:t>的值固定为</a:t>
            </a:r>
            <a:r>
              <a:rPr lang="en-US" altLang="zh-CN" sz="2800" dirty="0" smtClean="0"/>
              <a:t>0</a:t>
            </a:r>
            <a:r>
              <a:rPr lang="zh-CN" altLang="en-US" sz="2800" dirty="0" smtClean="0"/>
              <a:t>或</a:t>
            </a:r>
            <a:r>
              <a:rPr lang="en-US" altLang="zh-CN" sz="2800" dirty="0" smtClean="0"/>
              <a:t>1</a:t>
            </a:r>
            <a:r>
              <a:rPr lang="zh-CN" altLang="en-US" sz="2800" dirty="0" smtClean="0"/>
              <a:t>，随机变量</a:t>
            </a:r>
            <a:endParaRPr lang="en-US" altLang="zh-CN" sz="2800" dirty="0" smtClean="0"/>
          </a:p>
          <a:p>
            <a:pPr>
              <a:buNone/>
            </a:pPr>
            <a:r>
              <a:rPr lang="en-US" altLang="zh-CN" sz="2800" dirty="0" smtClean="0"/>
              <a:t>		x</a:t>
            </a:r>
            <a:r>
              <a:rPr lang="en-US" altLang="zh-CN" sz="2800" baseline="-25000" dirty="0" smtClean="0"/>
              <a:t>5</a:t>
            </a:r>
            <a:r>
              <a:rPr lang="en-US" altLang="zh-CN" sz="2800" dirty="0" smtClean="0"/>
              <a:t>⊕x</a:t>
            </a:r>
            <a:r>
              <a:rPr lang="en-US" altLang="zh-CN" sz="2800" baseline="-25000" dirty="0" smtClean="0"/>
              <a:t>7</a:t>
            </a:r>
            <a:r>
              <a:rPr lang="en-US" altLang="zh-CN" sz="2800" dirty="0" smtClean="0"/>
              <a:t>⊕x</a:t>
            </a:r>
            <a:r>
              <a:rPr lang="en-US" altLang="zh-CN" sz="2800" baseline="-25000" dirty="0" smtClean="0"/>
              <a:t>8</a:t>
            </a:r>
            <a:r>
              <a:rPr lang="en-US" altLang="zh-CN" sz="2800" dirty="0" smtClean="0"/>
              <a:t>⊕u</a:t>
            </a:r>
            <a:r>
              <a:rPr lang="en-US" altLang="zh-CN" sz="2800" baseline="30000" dirty="0" smtClean="0"/>
              <a:t>4</a:t>
            </a:r>
            <a:r>
              <a:rPr lang="en-US" altLang="zh-CN" sz="2800" baseline="-25000" dirty="0" smtClean="0"/>
              <a:t>6</a:t>
            </a:r>
            <a:r>
              <a:rPr lang="en-US" altLang="zh-CN" sz="2800" dirty="0" smtClean="0"/>
              <a:t>⊕u</a:t>
            </a:r>
            <a:r>
              <a:rPr lang="en-US" altLang="zh-CN" sz="2800" baseline="30000" dirty="0" smtClean="0"/>
              <a:t>4</a:t>
            </a:r>
            <a:r>
              <a:rPr lang="en-US" altLang="zh-CN" sz="2800" baseline="-25000" dirty="0" smtClean="0"/>
              <a:t>8</a:t>
            </a:r>
            <a:r>
              <a:rPr lang="en-US" altLang="zh-CN" sz="2800" dirty="0" smtClean="0"/>
              <a:t>⊕u</a:t>
            </a:r>
            <a:r>
              <a:rPr lang="en-US" altLang="zh-CN" sz="2800" baseline="30000" dirty="0" smtClean="0"/>
              <a:t>4</a:t>
            </a:r>
            <a:r>
              <a:rPr lang="en-US" altLang="zh-CN" sz="2800" baseline="-25000" dirty="0" smtClean="0"/>
              <a:t>14</a:t>
            </a:r>
            <a:r>
              <a:rPr lang="en-US" altLang="zh-CN" sz="2800" dirty="0" smtClean="0"/>
              <a:t>⊕u</a:t>
            </a:r>
            <a:r>
              <a:rPr lang="en-US" altLang="zh-CN" sz="2800" baseline="30000" dirty="0" smtClean="0"/>
              <a:t>4</a:t>
            </a:r>
            <a:r>
              <a:rPr lang="en-US" altLang="zh-CN" sz="2800" baseline="-25000" dirty="0" smtClean="0"/>
              <a:t>16</a:t>
            </a:r>
          </a:p>
          <a:p>
            <a:pPr>
              <a:buNone/>
            </a:pPr>
            <a:r>
              <a:rPr lang="en-US" altLang="zh-CN" sz="2800" dirty="0" smtClean="0"/>
              <a:t>	</a:t>
            </a:r>
            <a:r>
              <a:rPr lang="zh-CN" altLang="en-US" sz="2800" dirty="0" smtClean="0"/>
              <a:t>具有偏差</a:t>
            </a:r>
            <a:r>
              <a:rPr lang="en-US" altLang="zh-CN" sz="2800" dirty="0" smtClean="0"/>
              <a:t>± 1/32</a:t>
            </a:r>
          </a:p>
          <a:p>
            <a:r>
              <a:rPr lang="zh-CN" altLang="en-US" sz="2800" dirty="0" smtClean="0"/>
              <a:t>实际上，这是绝对值最大的偏差</a:t>
            </a:r>
            <a:endParaRPr lang="en-US" altLang="zh-CN" sz="2800" dirty="0" smtClean="0"/>
          </a:p>
          <a:p>
            <a:pPr>
              <a:buNone/>
            </a:pPr>
            <a:endParaRPr lang="en-US" altLang="zh-CN" sz="28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SPN</a:t>
            </a:r>
            <a:r>
              <a:rPr lang="zh-CN" altLang="en-US" smtClean="0"/>
              <a:t>的线性密码分析</a:t>
            </a:r>
            <a:endParaRPr lang="zh-CN" altLang="en-US"/>
          </a:p>
        </p:txBody>
      </p:sp>
      <p:sp>
        <p:nvSpPr>
          <p:cNvPr id="3" name="内容占位符 2"/>
          <p:cNvSpPr>
            <a:spLocks noGrp="1"/>
          </p:cNvSpPr>
          <p:nvPr>
            <p:ph idx="1"/>
          </p:nvPr>
        </p:nvSpPr>
        <p:spPr>
          <a:xfrm>
            <a:off x="457200" y="1600200"/>
            <a:ext cx="8363272" cy="4997152"/>
          </a:xfrm>
        </p:spPr>
        <p:txBody>
          <a:bodyPr>
            <a:noAutofit/>
          </a:bodyPr>
          <a:lstStyle/>
          <a:p>
            <a:r>
              <a:rPr lang="zh-CN" altLang="en-US" smtClean="0"/>
              <a:t>线性密码分析思路</a:t>
            </a:r>
            <a:endParaRPr lang="en-US" altLang="zh-CN" smtClean="0"/>
          </a:p>
          <a:p>
            <a:pPr lvl="1"/>
            <a:r>
              <a:rPr lang="zh-CN" altLang="en-US" smtClean="0"/>
              <a:t>找到足够多的明文</a:t>
            </a:r>
            <a:r>
              <a:rPr lang="en-US" altLang="zh-CN" smtClean="0"/>
              <a:t>-</a:t>
            </a:r>
            <a:r>
              <a:rPr lang="zh-CN" altLang="en-US" smtClean="0"/>
              <a:t>密文对，对可能的密钥进行穷举，计算相关随机变量的偏差，正确的密钥作用下，偏差的绝对值最大</a:t>
            </a:r>
            <a:endParaRPr lang="en-US" altLang="zh-CN" smtClean="0"/>
          </a:p>
          <a:p>
            <a:pPr lvl="1"/>
            <a:r>
              <a:rPr lang="zh-CN" altLang="en-US" smtClean="0"/>
              <a:t>不需要对全部密钥空间进行穷举，只需要对随机变量有影响的密钥比特进行穷举，这些密钥比特称为候选子密钥</a:t>
            </a:r>
            <a:endParaRPr lang="en-US" altLang="zh-CN" smtClean="0"/>
          </a:p>
          <a:p>
            <a:pPr>
              <a:buNone/>
            </a:pPr>
            <a:endParaRPr lang="en-US" altLang="zh-CN"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SPN</a:t>
            </a:r>
            <a:r>
              <a:rPr lang="zh-CN" altLang="en-US" smtClean="0"/>
              <a:t>的线性密码分析</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smtClean="0"/>
              <a:t>对随机变量有影响的密钥比特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只需要穷举密钥中的</a:t>
            </a:r>
            <a:r>
              <a:rPr lang="en-US" altLang="zh-CN" dirty="0" smtClean="0"/>
              <a:t>8</a:t>
            </a:r>
            <a:r>
              <a:rPr lang="zh-CN" altLang="en-US" dirty="0" smtClean="0"/>
              <a:t>位即可，即穷举</a:t>
            </a:r>
            <a:r>
              <a:rPr lang="en-US" altLang="zh-CN" dirty="0" smtClean="0"/>
              <a:t>2</a:t>
            </a:r>
            <a:r>
              <a:rPr lang="en-US" altLang="zh-CN" baseline="30000" dirty="0" smtClean="0"/>
              <a:t>8</a:t>
            </a:r>
            <a:r>
              <a:rPr lang="en-US" altLang="zh-CN" dirty="0" smtClean="0"/>
              <a:t>=256</a:t>
            </a:r>
            <a:r>
              <a:rPr lang="zh-CN" altLang="en-US" dirty="0" smtClean="0"/>
              <a:t>个密钥</a:t>
            </a:r>
            <a:endParaRPr lang="en-US" altLang="zh-CN" dirty="0" smtClean="0"/>
          </a:p>
          <a:p>
            <a:r>
              <a:rPr lang="en-US" altLang="zh-CN" dirty="0" smtClean="0"/>
              <a:t>y</a:t>
            </a:r>
            <a:r>
              <a:rPr lang="en-US" altLang="zh-CN" baseline="-25000" dirty="0" smtClean="0"/>
              <a:t>&lt;2&gt;</a:t>
            </a:r>
            <a:r>
              <a:rPr lang="zh-CN" altLang="en-US" dirty="0" smtClean="0"/>
              <a:t>和</a:t>
            </a:r>
            <a:r>
              <a:rPr lang="en-US" altLang="zh-CN" dirty="0" smtClean="0"/>
              <a:t>k</a:t>
            </a:r>
            <a:r>
              <a:rPr lang="en-US" altLang="zh-CN" baseline="30000" dirty="0" smtClean="0"/>
              <a:t>5</a:t>
            </a:r>
            <a:r>
              <a:rPr lang="en-US" altLang="zh-CN" baseline="-25000" dirty="0" smtClean="0"/>
              <a:t>&lt;2&gt;</a:t>
            </a:r>
            <a:r>
              <a:rPr lang="zh-CN" altLang="en-US" dirty="0" smtClean="0"/>
              <a:t>异或，可得到</a:t>
            </a:r>
            <a:r>
              <a:rPr lang="en-US" altLang="zh-CN" dirty="0" smtClean="0"/>
              <a:t>v</a:t>
            </a:r>
            <a:r>
              <a:rPr lang="en-US" altLang="zh-CN" baseline="30000" dirty="0" smtClean="0"/>
              <a:t>4</a:t>
            </a:r>
            <a:r>
              <a:rPr lang="en-US" altLang="zh-CN" baseline="-25000" dirty="0" smtClean="0"/>
              <a:t>&lt;2&gt;</a:t>
            </a:r>
            <a:r>
              <a:rPr lang="zh-CN" altLang="en-US" dirty="0" smtClean="0"/>
              <a:t>，再通过逆置换可得到</a:t>
            </a:r>
            <a:r>
              <a:rPr lang="en-US" altLang="zh-CN" dirty="0" smtClean="0"/>
              <a:t>u</a:t>
            </a:r>
            <a:r>
              <a:rPr lang="en-US" altLang="zh-CN" baseline="30000" dirty="0" smtClean="0"/>
              <a:t>4</a:t>
            </a:r>
            <a:r>
              <a:rPr lang="en-US" altLang="zh-CN" baseline="-25000" dirty="0" smtClean="0"/>
              <a:t>&lt;2&gt;</a:t>
            </a:r>
            <a:r>
              <a:rPr lang="zh-CN" altLang="en-US" dirty="0" smtClean="0"/>
              <a:t>，最终得到</a:t>
            </a:r>
            <a:r>
              <a:rPr lang="en-US" altLang="zh-CN" dirty="0" smtClean="0"/>
              <a:t>u</a:t>
            </a:r>
            <a:r>
              <a:rPr lang="en-US" altLang="zh-CN" baseline="30000" dirty="0" smtClean="0"/>
              <a:t>4</a:t>
            </a:r>
            <a:r>
              <a:rPr lang="en-US" altLang="zh-CN" baseline="-25000" dirty="0" smtClean="0"/>
              <a:t>6</a:t>
            </a:r>
            <a:r>
              <a:rPr lang="zh-CN" altLang="en-US" dirty="0" smtClean="0"/>
              <a:t>和</a:t>
            </a:r>
            <a:r>
              <a:rPr lang="en-US" altLang="zh-CN" dirty="0" smtClean="0"/>
              <a:t>u</a:t>
            </a:r>
            <a:r>
              <a:rPr lang="en-US" altLang="zh-CN" baseline="30000" dirty="0" smtClean="0"/>
              <a:t>4</a:t>
            </a:r>
            <a:r>
              <a:rPr lang="en-US" altLang="zh-CN" baseline="-25000" dirty="0" smtClean="0"/>
              <a:t>8</a:t>
            </a:r>
            <a:r>
              <a:rPr lang="zh-CN" altLang="en-US" dirty="0" smtClean="0"/>
              <a:t>。同样的方法可以得到</a:t>
            </a:r>
            <a:r>
              <a:rPr lang="en-US" altLang="zh-CN" dirty="0" smtClean="0"/>
              <a:t>u</a:t>
            </a:r>
            <a:r>
              <a:rPr lang="en-US" altLang="zh-CN" baseline="30000" dirty="0" smtClean="0"/>
              <a:t>4</a:t>
            </a:r>
            <a:r>
              <a:rPr lang="en-US" altLang="zh-CN" baseline="-25000" dirty="0" smtClean="0"/>
              <a:t>14</a:t>
            </a:r>
            <a:r>
              <a:rPr lang="zh-CN" altLang="en-US" dirty="0" smtClean="0"/>
              <a:t>和</a:t>
            </a:r>
            <a:r>
              <a:rPr lang="en-US" altLang="zh-CN" dirty="0" smtClean="0"/>
              <a:t>u</a:t>
            </a:r>
            <a:r>
              <a:rPr lang="en-US" altLang="zh-CN" baseline="30000" dirty="0" smtClean="0"/>
              <a:t>4</a:t>
            </a:r>
            <a:r>
              <a:rPr lang="en-US" altLang="zh-CN" baseline="-25000" dirty="0" smtClean="0"/>
              <a:t>16</a:t>
            </a:r>
            <a:endParaRPr lang="zh-CN" altLang="en-US" baseline="-25000" dirty="0"/>
          </a:p>
        </p:txBody>
      </p:sp>
      <p:grpSp>
        <p:nvGrpSpPr>
          <p:cNvPr id="4" name="组合 3"/>
          <p:cNvGrpSpPr/>
          <p:nvPr/>
        </p:nvGrpSpPr>
        <p:grpSpPr>
          <a:xfrm>
            <a:off x="1691680" y="1988840"/>
            <a:ext cx="6192687" cy="1872208"/>
            <a:chOff x="2027683" y="2339588"/>
            <a:chExt cx="6158591" cy="2034808"/>
          </a:xfrm>
        </p:grpSpPr>
        <p:grpSp>
          <p:nvGrpSpPr>
            <p:cNvPr id="5" name="组合 376"/>
            <p:cNvGrpSpPr/>
            <p:nvPr/>
          </p:nvGrpSpPr>
          <p:grpSpPr>
            <a:xfrm>
              <a:off x="2027683" y="2564904"/>
              <a:ext cx="6158591" cy="1516354"/>
              <a:chOff x="2027683" y="2564904"/>
              <a:chExt cx="6158591" cy="1516354"/>
            </a:xfrm>
          </p:grpSpPr>
          <p:sp>
            <p:nvSpPr>
              <p:cNvPr id="17" name="矩形 16"/>
              <p:cNvSpPr/>
              <p:nvPr/>
            </p:nvSpPr>
            <p:spPr>
              <a:xfrm>
                <a:off x="3403847" y="2924944"/>
                <a:ext cx="1192676" cy="3577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代换</a:t>
                </a:r>
                <a:endParaRPr lang="zh-CN" altLang="en-US" dirty="0">
                  <a:solidFill>
                    <a:schemeClr val="tx1"/>
                  </a:solidFill>
                </a:endParaRPr>
              </a:p>
            </p:txBody>
          </p:sp>
          <p:sp>
            <p:nvSpPr>
              <p:cNvPr id="18" name="矩形 17"/>
              <p:cNvSpPr/>
              <p:nvPr/>
            </p:nvSpPr>
            <p:spPr>
              <a:xfrm>
                <a:off x="4780011" y="2924944"/>
                <a:ext cx="1192676" cy="3577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156176" y="2924944"/>
                <a:ext cx="1192676" cy="3577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代换</a:t>
                </a:r>
                <a:endParaRPr lang="zh-CN" altLang="en-US" dirty="0">
                  <a:solidFill>
                    <a:schemeClr val="tx1"/>
                  </a:solidFill>
                </a:endParaRPr>
              </a:p>
            </p:txBody>
          </p:sp>
          <p:sp>
            <p:nvSpPr>
              <p:cNvPr id="20" name="矩形 19"/>
              <p:cNvSpPr/>
              <p:nvPr/>
            </p:nvSpPr>
            <p:spPr>
              <a:xfrm>
                <a:off x="2027683" y="2924944"/>
                <a:ext cx="1192676" cy="3577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21" name="矩形 20"/>
              <p:cNvSpPr/>
              <p:nvPr/>
            </p:nvSpPr>
            <p:spPr>
              <a:xfrm>
                <a:off x="2027683" y="3508823"/>
                <a:ext cx="5321168" cy="3577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grpSp>
            <p:nvGrpSpPr>
              <p:cNvPr id="22" name="组合 77"/>
              <p:cNvGrpSpPr/>
              <p:nvPr/>
            </p:nvGrpSpPr>
            <p:grpSpPr>
              <a:xfrm>
                <a:off x="2231610" y="3282716"/>
                <a:ext cx="4933752" cy="214663"/>
                <a:chOff x="2211778" y="3573016"/>
                <a:chExt cx="3872390" cy="216024"/>
              </a:xfrm>
            </p:grpSpPr>
            <p:grpSp>
              <p:nvGrpSpPr>
                <p:cNvPr id="68" name="组合 12"/>
                <p:cNvGrpSpPr/>
                <p:nvPr/>
              </p:nvGrpSpPr>
              <p:grpSpPr>
                <a:xfrm>
                  <a:off x="3307940" y="3573016"/>
                  <a:ext cx="615988" cy="216024"/>
                  <a:chOff x="2211778" y="3573016"/>
                  <a:chExt cx="615988" cy="216024"/>
                </a:xfrm>
              </p:grpSpPr>
              <p:cxnSp>
                <p:nvCxnSpPr>
                  <p:cNvPr id="84" name="直接连接符 4"/>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2627784"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2211778"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组合 13"/>
                <p:cNvGrpSpPr/>
                <p:nvPr/>
              </p:nvGrpSpPr>
              <p:grpSpPr>
                <a:xfrm>
                  <a:off x="4388060" y="3573016"/>
                  <a:ext cx="615988" cy="216024"/>
                  <a:chOff x="2211778" y="3573016"/>
                  <a:chExt cx="615988" cy="216024"/>
                </a:xfrm>
              </p:grpSpPr>
              <p:cxnSp>
                <p:nvCxnSpPr>
                  <p:cNvPr id="80" name="直接连接符 7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6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6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7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组合 18"/>
                <p:cNvGrpSpPr/>
                <p:nvPr/>
              </p:nvGrpSpPr>
              <p:grpSpPr>
                <a:xfrm>
                  <a:off x="5468180" y="3573016"/>
                  <a:ext cx="615988" cy="216024"/>
                  <a:chOff x="2211778" y="3573016"/>
                  <a:chExt cx="615988" cy="216024"/>
                </a:xfrm>
              </p:grpSpPr>
              <p:cxnSp>
                <p:nvCxnSpPr>
                  <p:cNvPr id="76" name="直接连接符 75"/>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627784"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2211778"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1" name="组合 23"/>
                <p:cNvGrpSpPr/>
                <p:nvPr/>
              </p:nvGrpSpPr>
              <p:grpSpPr>
                <a:xfrm>
                  <a:off x="2211778" y="3573016"/>
                  <a:ext cx="615988" cy="216024"/>
                  <a:chOff x="2211778" y="3573016"/>
                  <a:chExt cx="615988" cy="216024"/>
                </a:xfrm>
              </p:grpSpPr>
              <p:cxnSp>
                <p:nvCxnSpPr>
                  <p:cNvPr id="72" name="直接连接符 71"/>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3" name="组合 77"/>
              <p:cNvGrpSpPr/>
              <p:nvPr/>
            </p:nvGrpSpPr>
            <p:grpSpPr>
              <a:xfrm>
                <a:off x="2231610" y="3866595"/>
                <a:ext cx="4933752" cy="214663"/>
                <a:chOff x="2211778" y="3573016"/>
                <a:chExt cx="3872390" cy="216024"/>
              </a:xfrm>
            </p:grpSpPr>
            <p:grpSp>
              <p:nvGrpSpPr>
                <p:cNvPr id="48" name="组合 12"/>
                <p:cNvGrpSpPr/>
                <p:nvPr/>
              </p:nvGrpSpPr>
              <p:grpSpPr>
                <a:xfrm>
                  <a:off x="3307940" y="3573016"/>
                  <a:ext cx="615988" cy="216024"/>
                  <a:chOff x="2211778" y="3573016"/>
                  <a:chExt cx="615988" cy="216024"/>
                </a:xfrm>
              </p:grpSpPr>
              <p:cxnSp>
                <p:nvCxnSpPr>
                  <p:cNvPr id="64" name="直接连接符 4"/>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2627784"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211778"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9" name="组合 13"/>
                <p:cNvGrpSpPr/>
                <p:nvPr/>
              </p:nvGrpSpPr>
              <p:grpSpPr>
                <a:xfrm>
                  <a:off x="4388060" y="3573016"/>
                  <a:ext cx="615988" cy="216024"/>
                  <a:chOff x="2211778" y="3573016"/>
                  <a:chExt cx="615988" cy="216024"/>
                </a:xfrm>
              </p:grpSpPr>
              <p:cxnSp>
                <p:nvCxnSpPr>
                  <p:cNvPr id="60" name="直接连接符 5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0" name="组合 18"/>
                <p:cNvGrpSpPr/>
                <p:nvPr/>
              </p:nvGrpSpPr>
              <p:grpSpPr>
                <a:xfrm>
                  <a:off x="5468180" y="3573016"/>
                  <a:ext cx="615988" cy="216024"/>
                  <a:chOff x="2211778" y="3573016"/>
                  <a:chExt cx="615988" cy="216024"/>
                </a:xfrm>
              </p:grpSpPr>
              <p:cxnSp>
                <p:nvCxnSpPr>
                  <p:cNvPr id="56" name="直接连接符 55"/>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627784"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211778"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 name="组合 23"/>
                <p:cNvGrpSpPr/>
                <p:nvPr/>
              </p:nvGrpSpPr>
              <p:grpSpPr>
                <a:xfrm>
                  <a:off x="2211778" y="3573016"/>
                  <a:ext cx="615988" cy="216024"/>
                  <a:chOff x="2211778" y="3573016"/>
                  <a:chExt cx="615988" cy="216024"/>
                </a:xfrm>
              </p:grpSpPr>
              <p:cxnSp>
                <p:nvCxnSpPr>
                  <p:cNvPr id="52" name="直接连接符 51"/>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4" name="组合 77"/>
              <p:cNvGrpSpPr/>
              <p:nvPr/>
            </p:nvGrpSpPr>
            <p:grpSpPr>
              <a:xfrm>
                <a:off x="2231610" y="2694340"/>
                <a:ext cx="4933752" cy="214663"/>
                <a:chOff x="2211778" y="3573016"/>
                <a:chExt cx="3872390" cy="216024"/>
              </a:xfrm>
            </p:grpSpPr>
            <p:grpSp>
              <p:nvGrpSpPr>
                <p:cNvPr id="28" name="组合 12"/>
                <p:cNvGrpSpPr/>
                <p:nvPr/>
              </p:nvGrpSpPr>
              <p:grpSpPr>
                <a:xfrm>
                  <a:off x="3307940" y="3573016"/>
                  <a:ext cx="615988" cy="216024"/>
                  <a:chOff x="2211778" y="3573016"/>
                  <a:chExt cx="615988" cy="216024"/>
                </a:xfrm>
              </p:grpSpPr>
              <p:cxnSp>
                <p:nvCxnSpPr>
                  <p:cNvPr id="44"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组合 13"/>
                <p:cNvGrpSpPr/>
                <p:nvPr/>
              </p:nvGrpSpPr>
              <p:grpSpPr>
                <a:xfrm>
                  <a:off x="4388060" y="3573016"/>
                  <a:ext cx="615988" cy="216024"/>
                  <a:chOff x="2211778" y="3573016"/>
                  <a:chExt cx="615988" cy="216024"/>
                </a:xfrm>
              </p:grpSpPr>
              <p:cxnSp>
                <p:nvCxnSpPr>
                  <p:cNvPr id="40" name="直接连接符 27"/>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2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2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3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组合 18"/>
                <p:cNvGrpSpPr/>
                <p:nvPr/>
              </p:nvGrpSpPr>
              <p:grpSpPr>
                <a:xfrm>
                  <a:off x="5468180" y="3573016"/>
                  <a:ext cx="615988" cy="216024"/>
                  <a:chOff x="2211778" y="3573016"/>
                  <a:chExt cx="615988" cy="216024"/>
                </a:xfrm>
              </p:grpSpPr>
              <p:cxnSp>
                <p:nvCxnSpPr>
                  <p:cNvPr id="36" name="直接连接符 35"/>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25"/>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9" name="直接连接符 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组合 23"/>
                <p:cNvGrpSpPr/>
                <p:nvPr/>
              </p:nvGrpSpPr>
              <p:grpSpPr>
                <a:xfrm>
                  <a:off x="2211778" y="3573016"/>
                  <a:ext cx="615988" cy="216024"/>
                  <a:chOff x="2211778" y="3573016"/>
                  <a:chExt cx="615988" cy="216024"/>
                </a:xfrm>
              </p:grpSpPr>
              <p:cxnSp>
                <p:nvCxnSpPr>
                  <p:cNvPr id="32" name="直接连接符 1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p:nvSpPr>
            <p:spPr>
              <a:xfrm>
                <a:off x="7452320" y="3501008"/>
                <a:ext cx="733954" cy="369332"/>
              </a:xfrm>
              <a:prstGeom prst="rect">
                <a:avLst/>
              </a:prstGeom>
              <a:noFill/>
            </p:spPr>
            <p:txBody>
              <a:bodyPr wrap="square" rtlCol="0">
                <a:spAutoFit/>
              </a:bodyPr>
              <a:lstStyle/>
              <a:p>
                <a:r>
                  <a:rPr lang="en-US" altLang="zh-CN" smtClean="0"/>
                  <a:t>k</a:t>
                </a:r>
                <a:r>
                  <a:rPr lang="en-US" altLang="zh-CN" baseline="30000" smtClean="0"/>
                  <a:t>5</a:t>
                </a:r>
                <a:endParaRPr lang="zh-CN" altLang="en-US" baseline="30000"/>
              </a:p>
            </p:txBody>
          </p:sp>
          <p:sp>
            <p:nvSpPr>
              <p:cNvPr id="26" name="TextBox 25"/>
              <p:cNvSpPr txBox="1"/>
              <p:nvPr/>
            </p:nvSpPr>
            <p:spPr>
              <a:xfrm>
                <a:off x="7452320" y="2564904"/>
                <a:ext cx="733954" cy="499124"/>
              </a:xfrm>
              <a:prstGeom prst="rect">
                <a:avLst/>
              </a:prstGeom>
              <a:noFill/>
            </p:spPr>
            <p:txBody>
              <a:bodyPr wrap="square" rtlCol="0">
                <a:spAutoFit/>
              </a:bodyPr>
              <a:lstStyle/>
              <a:p>
                <a:r>
                  <a:rPr lang="en-US" altLang="zh-CN" smtClean="0"/>
                  <a:t>u</a:t>
                </a:r>
                <a:r>
                  <a:rPr lang="en-US" altLang="zh-CN" baseline="30000" smtClean="0"/>
                  <a:t>4</a:t>
                </a:r>
                <a:endParaRPr lang="zh-CN" altLang="en-US" baseline="30000"/>
              </a:p>
            </p:txBody>
          </p:sp>
          <p:sp>
            <p:nvSpPr>
              <p:cNvPr id="27" name="TextBox 26"/>
              <p:cNvSpPr txBox="1"/>
              <p:nvPr/>
            </p:nvSpPr>
            <p:spPr>
              <a:xfrm>
                <a:off x="7452320" y="3212976"/>
                <a:ext cx="733954" cy="499124"/>
              </a:xfrm>
              <a:prstGeom prst="rect">
                <a:avLst/>
              </a:prstGeom>
              <a:noFill/>
            </p:spPr>
            <p:txBody>
              <a:bodyPr wrap="square" rtlCol="0">
                <a:spAutoFit/>
              </a:bodyPr>
              <a:lstStyle/>
              <a:p>
                <a:r>
                  <a:rPr lang="en-US" altLang="zh-CN" smtClean="0"/>
                  <a:t>v</a:t>
                </a:r>
                <a:r>
                  <a:rPr lang="en-US" altLang="zh-CN" baseline="30000" smtClean="0"/>
                  <a:t>4</a:t>
                </a:r>
                <a:endParaRPr lang="zh-CN" altLang="en-US" baseline="30000"/>
              </a:p>
            </p:txBody>
          </p:sp>
        </p:grpSp>
        <p:sp>
          <p:nvSpPr>
            <p:cNvPr id="6" name="TextBox 5"/>
            <p:cNvSpPr txBox="1"/>
            <p:nvPr/>
          </p:nvSpPr>
          <p:spPr>
            <a:xfrm>
              <a:off x="3635896" y="2348880"/>
              <a:ext cx="576064" cy="369332"/>
            </a:xfrm>
            <a:prstGeom prst="rect">
              <a:avLst/>
            </a:prstGeom>
            <a:noFill/>
          </p:spPr>
          <p:txBody>
            <a:bodyPr wrap="square" rtlCol="0">
              <a:spAutoFit/>
            </a:bodyPr>
            <a:lstStyle/>
            <a:p>
              <a:r>
                <a:rPr lang="en-US" altLang="zh-CN" smtClean="0"/>
                <a:t>u</a:t>
              </a:r>
              <a:r>
                <a:rPr lang="en-US" altLang="zh-CN" baseline="30000" smtClean="0"/>
                <a:t>4</a:t>
              </a:r>
              <a:r>
                <a:rPr lang="en-US" altLang="zh-CN" baseline="-25000" smtClean="0"/>
                <a:t>6</a:t>
              </a:r>
              <a:endParaRPr lang="zh-CN" altLang="en-US" baseline="-25000"/>
            </a:p>
          </p:txBody>
        </p:sp>
        <p:sp>
          <p:nvSpPr>
            <p:cNvPr id="7" name="TextBox 6"/>
            <p:cNvSpPr txBox="1"/>
            <p:nvPr/>
          </p:nvSpPr>
          <p:spPr>
            <a:xfrm>
              <a:off x="4139952" y="2348880"/>
              <a:ext cx="576064" cy="369332"/>
            </a:xfrm>
            <a:prstGeom prst="rect">
              <a:avLst/>
            </a:prstGeom>
            <a:noFill/>
          </p:spPr>
          <p:txBody>
            <a:bodyPr wrap="square" rtlCol="0">
              <a:spAutoFit/>
            </a:bodyPr>
            <a:lstStyle/>
            <a:p>
              <a:r>
                <a:rPr lang="en-US" altLang="zh-CN" smtClean="0"/>
                <a:t>u</a:t>
              </a:r>
              <a:r>
                <a:rPr lang="en-US" altLang="zh-CN" baseline="30000" smtClean="0"/>
                <a:t>4</a:t>
              </a:r>
              <a:r>
                <a:rPr lang="en-US" altLang="zh-CN" baseline="-25000" smtClean="0"/>
                <a:t>8</a:t>
              </a:r>
              <a:endParaRPr lang="zh-CN" altLang="en-US" baseline="-25000"/>
            </a:p>
          </p:txBody>
        </p:sp>
        <p:sp>
          <p:nvSpPr>
            <p:cNvPr id="8" name="TextBox 7"/>
            <p:cNvSpPr txBox="1"/>
            <p:nvPr/>
          </p:nvSpPr>
          <p:spPr>
            <a:xfrm>
              <a:off x="6372200" y="2339588"/>
              <a:ext cx="576064" cy="369332"/>
            </a:xfrm>
            <a:prstGeom prst="rect">
              <a:avLst/>
            </a:prstGeom>
            <a:noFill/>
          </p:spPr>
          <p:txBody>
            <a:bodyPr wrap="square" rtlCol="0">
              <a:spAutoFit/>
            </a:bodyPr>
            <a:lstStyle/>
            <a:p>
              <a:r>
                <a:rPr lang="en-US" altLang="zh-CN" smtClean="0"/>
                <a:t>u</a:t>
              </a:r>
              <a:r>
                <a:rPr lang="en-US" altLang="zh-CN" baseline="30000" smtClean="0"/>
                <a:t>4</a:t>
              </a:r>
              <a:r>
                <a:rPr lang="en-US" altLang="zh-CN" baseline="-25000" smtClean="0"/>
                <a:t>14</a:t>
              </a:r>
              <a:endParaRPr lang="zh-CN" altLang="en-US" baseline="-25000"/>
            </a:p>
          </p:txBody>
        </p:sp>
        <p:sp>
          <p:nvSpPr>
            <p:cNvPr id="9" name="TextBox 8"/>
            <p:cNvSpPr txBox="1"/>
            <p:nvPr/>
          </p:nvSpPr>
          <p:spPr>
            <a:xfrm>
              <a:off x="6876256" y="2339588"/>
              <a:ext cx="576064" cy="369332"/>
            </a:xfrm>
            <a:prstGeom prst="rect">
              <a:avLst/>
            </a:prstGeom>
            <a:noFill/>
          </p:spPr>
          <p:txBody>
            <a:bodyPr wrap="square" rtlCol="0">
              <a:spAutoFit/>
            </a:bodyPr>
            <a:lstStyle/>
            <a:p>
              <a:r>
                <a:rPr lang="en-US" altLang="zh-CN" smtClean="0"/>
                <a:t>u</a:t>
              </a:r>
              <a:r>
                <a:rPr lang="en-US" altLang="zh-CN" baseline="30000" smtClean="0"/>
                <a:t>4</a:t>
              </a:r>
              <a:r>
                <a:rPr lang="en-US" altLang="zh-CN" baseline="-25000" smtClean="0"/>
                <a:t>16</a:t>
              </a:r>
              <a:endParaRPr lang="zh-CN" altLang="en-US" baseline="-25000"/>
            </a:p>
          </p:txBody>
        </p:sp>
        <p:sp>
          <p:nvSpPr>
            <p:cNvPr id="10" name="TextBox 9"/>
            <p:cNvSpPr txBox="1"/>
            <p:nvPr/>
          </p:nvSpPr>
          <p:spPr>
            <a:xfrm>
              <a:off x="6516216" y="4005064"/>
              <a:ext cx="733954" cy="369332"/>
            </a:xfrm>
            <a:prstGeom prst="rect">
              <a:avLst/>
            </a:prstGeom>
            <a:noFill/>
          </p:spPr>
          <p:txBody>
            <a:bodyPr wrap="square" rtlCol="0">
              <a:spAutoFit/>
            </a:bodyPr>
            <a:lstStyle/>
            <a:p>
              <a:r>
                <a:rPr lang="en-US" altLang="zh-CN" smtClean="0"/>
                <a:t>y</a:t>
              </a:r>
              <a:r>
                <a:rPr lang="en-US" altLang="zh-CN" baseline="-25000" smtClean="0"/>
                <a:t>&lt;4&gt;</a:t>
              </a:r>
              <a:endParaRPr lang="zh-CN" altLang="en-US" baseline="-25000"/>
            </a:p>
          </p:txBody>
        </p:sp>
        <p:sp>
          <p:nvSpPr>
            <p:cNvPr id="11" name="TextBox 10"/>
            <p:cNvSpPr txBox="1"/>
            <p:nvPr/>
          </p:nvSpPr>
          <p:spPr>
            <a:xfrm>
              <a:off x="2339752" y="4005064"/>
              <a:ext cx="733954" cy="369332"/>
            </a:xfrm>
            <a:prstGeom prst="rect">
              <a:avLst/>
            </a:prstGeom>
            <a:noFill/>
          </p:spPr>
          <p:txBody>
            <a:bodyPr wrap="square" rtlCol="0">
              <a:spAutoFit/>
            </a:bodyPr>
            <a:lstStyle/>
            <a:p>
              <a:r>
                <a:rPr lang="en-US" altLang="zh-CN" smtClean="0"/>
                <a:t>y</a:t>
              </a:r>
              <a:r>
                <a:rPr lang="en-US" altLang="zh-CN" baseline="-25000" smtClean="0"/>
                <a:t>&lt;1&gt;</a:t>
              </a:r>
              <a:endParaRPr lang="zh-CN" altLang="en-US" baseline="-25000"/>
            </a:p>
          </p:txBody>
        </p:sp>
        <p:sp>
          <p:nvSpPr>
            <p:cNvPr id="12" name="TextBox 11"/>
            <p:cNvSpPr txBox="1"/>
            <p:nvPr/>
          </p:nvSpPr>
          <p:spPr>
            <a:xfrm>
              <a:off x="5134190" y="4005064"/>
              <a:ext cx="733954" cy="369332"/>
            </a:xfrm>
            <a:prstGeom prst="rect">
              <a:avLst/>
            </a:prstGeom>
            <a:noFill/>
          </p:spPr>
          <p:txBody>
            <a:bodyPr wrap="square" rtlCol="0">
              <a:spAutoFit/>
            </a:bodyPr>
            <a:lstStyle/>
            <a:p>
              <a:r>
                <a:rPr lang="en-US" altLang="zh-CN" smtClean="0"/>
                <a:t>y</a:t>
              </a:r>
              <a:r>
                <a:rPr lang="en-US" altLang="zh-CN" baseline="-25000" smtClean="0"/>
                <a:t>&lt;3&gt;</a:t>
              </a:r>
              <a:endParaRPr lang="zh-CN" altLang="en-US" baseline="-25000"/>
            </a:p>
          </p:txBody>
        </p:sp>
        <p:sp>
          <p:nvSpPr>
            <p:cNvPr id="13" name="TextBox 12"/>
            <p:cNvSpPr txBox="1"/>
            <p:nvPr/>
          </p:nvSpPr>
          <p:spPr>
            <a:xfrm>
              <a:off x="3563888" y="3501008"/>
              <a:ext cx="1008112" cy="369332"/>
            </a:xfrm>
            <a:prstGeom prst="rect">
              <a:avLst/>
            </a:prstGeom>
            <a:noFill/>
          </p:spPr>
          <p:txBody>
            <a:bodyPr wrap="square" rtlCol="0">
              <a:spAutoFit/>
            </a:bodyPr>
            <a:lstStyle/>
            <a:p>
              <a:r>
                <a:rPr lang="en-US" altLang="zh-CN" smtClean="0">
                  <a:latin typeface="Cambria"/>
                </a:rPr>
                <a:t>⊕</a:t>
              </a:r>
              <a:r>
                <a:rPr lang="en-US" altLang="zh-CN" smtClean="0"/>
                <a:t>k</a:t>
              </a:r>
              <a:r>
                <a:rPr lang="en-US" altLang="zh-CN" baseline="30000" smtClean="0"/>
                <a:t>5</a:t>
              </a:r>
              <a:r>
                <a:rPr lang="en-US" altLang="zh-CN" baseline="-25000" smtClean="0"/>
                <a:t>&lt;2&gt;</a:t>
              </a:r>
              <a:endParaRPr lang="zh-CN" altLang="en-US" baseline="-25000"/>
            </a:p>
          </p:txBody>
        </p:sp>
        <p:sp>
          <p:nvSpPr>
            <p:cNvPr id="14" name="TextBox 13"/>
            <p:cNvSpPr txBox="1"/>
            <p:nvPr/>
          </p:nvSpPr>
          <p:spPr>
            <a:xfrm>
              <a:off x="7452320" y="3861048"/>
              <a:ext cx="733954" cy="499124"/>
            </a:xfrm>
            <a:prstGeom prst="rect">
              <a:avLst/>
            </a:prstGeom>
            <a:noFill/>
          </p:spPr>
          <p:txBody>
            <a:bodyPr wrap="square" rtlCol="0">
              <a:spAutoFit/>
            </a:bodyPr>
            <a:lstStyle/>
            <a:p>
              <a:r>
                <a:rPr lang="en-US" altLang="zh-CN" smtClean="0"/>
                <a:t>y</a:t>
              </a:r>
              <a:endParaRPr lang="zh-CN" altLang="en-US" baseline="30000"/>
            </a:p>
          </p:txBody>
        </p:sp>
        <p:sp>
          <p:nvSpPr>
            <p:cNvPr id="15" name="TextBox 14"/>
            <p:cNvSpPr txBox="1"/>
            <p:nvPr/>
          </p:nvSpPr>
          <p:spPr>
            <a:xfrm>
              <a:off x="6358326" y="3501008"/>
              <a:ext cx="1093994" cy="369332"/>
            </a:xfrm>
            <a:prstGeom prst="rect">
              <a:avLst/>
            </a:prstGeom>
            <a:noFill/>
          </p:spPr>
          <p:txBody>
            <a:bodyPr wrap="square" rtlCol="0">
              <a:spAutoFit/>
            </a:bodyPr>
            <a:lstStyle/>
            <a:p>
              <a:r>
                <a:rPr lang="en-US" altLang="zh-CN" smtClean="0">
                  <a:latin typeface="Cambria"/>
                </a:rPr>
                <a:t>⊕</a:t>
              </a:r>
              <a:r>
                <a:rPr lang="en-US" altLang="zh-CN" smtClean="0"/>
                <a:t>k</a:t>
              </a:r>
              <a:r>
                <a:rPr lang="en-US" altLang="zh-CN" baseline="30000" smtClean="0"/>
                <a:t>5</a:t>
              </a:r>
              <a:r>
                <a:rPr lang="en-US" altLang="zh-CN" baseline="-25000" smtClean="0"/>
                <a:t>&lt;4&gt;</a:t>
              </a:r>
              <a:endParaRPr lang="zh-CN" altLang="en-US" baseline="-25000"/>
            </a:p>
          </p:txBody>
        </p:sp>
        <p:sp>
          <p:nvSpPr>
            <p:cNvPr id="16" name="TextBox 15"/>
            <p:cNvSpPr txBox="1"/>
            <p:nvPr/>
          </p:nvSpPr>
          <p:spPr>
            <a:xfrm>
              <a:off x="3766038" y="4005064"/>
              <a:ext cx="733954" cy="369332"/>
            </a:xfrm>
            <a:prstGeom prst="rect">
              <a:avLst/>
            </a:prstGeom>
            <a:noFill/>
          </p:spPr>
          <p:txBody>
            <a:bodyPr wrap="square" rtlCol="0">
              <a:spAutoFit/>
            </a:bodyPr>
            <a:lstStyle/>
            <a:p>
              <a:r>
                <a:rPr lang="en-US" altLang="zh-CN" smtClean="0"/>
                <a:t>y</a:t>
              </a:r>
              <a:r>
                <a:rPr lang="en-US" altLang="zh-CN" baseline="-25000" smtClean="0"/>
                <a:t>&lt;2&gt;</a:t>
              </a:r>
              <a:endParaRPr lang="zh-CN" altLang="en-US" baseline="-25000"/>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SPN</a:t>
            </a:r>
            <a:r>
              <a:rPr lang="zh-CN" altLang="en-US" smtClean="0"/>
              <a:t>的线性密码分析</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smtClean="0"/>
              <a:t>分析过程</a:t>
            </a:r>
            <a:endParaRPr lang="en-US" altLang="zh-CN" smtClean="0"/>
          </a:p>
          <a:p>
            <a:pPr lvl="1"/>
            <a:r>
              <a:rPr lang="zh-CN" altLang="en-US" smtClean="0"/>
              <a:t>收集尽可能多的在同一未知密钥</a:t>
            </a:r>
            <a:r>
              <a:rPr lang="en-US" altLang="zh-CN" smtClean="0"/>
              <a:t>k</a:t>
            </a:r>
            <a:r>
              <a:rPr lang="zh-CN" altLang="en-US" smtClean="0"/>
              <a:t>加密的</a:t>
            </a:r>
            <a:r>
              <a:rPr lang="en-US" altLang="zh-CN" smtClean="0"/>
              <a:t>T</a:t>
            </a:r>
            <a:r>
              <a:rPr lang="zh-CN" altLang="en-US" smtClean="0"/>
              <a:t>对明</a:t>
            </a:r>
            <a:r>
              <a:rPr lang="en-US" altLang="zh-CN" smtClean="0"/>
              <a:t>-</a:t>
            </a:r>
            <a:r>
              <a:rPr lang="zh-CN" altLang="en-US" smtClean="0"/>
              <a:t>密文对，用</a:t>
            </a:r>
            <a:r>
              <a:rPr lang="en-US" altLang="zh-CN" b="1" i="1" smtClean="0"/>
              <a:t>T</a:t>
            </a:r>
            <a:r>
              <a:rPr lang="zh-CN" altLang="en-US" smtClean="0"/>
              <a:t>表示明</a:t>
            </a:r>
            <a:r>
              <a:rPr lang="en-US" altLang="zh-CN" smtClean="0"/>
              <a:t>-</a:t>
            </a:r>
            <a:r>
              <a:rPr lang="zh-CN" altLang="en-US" smtClean="0"/>
              <a:t>密文对的集合</a:t>
            </a:r>
            <a:r>
              <a:rPr lang="en-US" altLang="zh-CN" smtClean="0"/>
              <a:t>(|</a:t>
            </a:r>
            <a:r>
              <a:rPr lang="en-US" altLang="zh-CN" b="1" i="1" smtClean="0"/>
              <a:t>T</a:t>
            </a:r>
            <a:r>
              <a:rPr lang="en-US" altLang="zh-CN" smtClean="0"/>
              <a:t>|=T)</a:t>
            </a:r>
            <a:r>
              <a:rPr lang="zh-CN" altLang="en-US" smtClean="0"/>
              <a:t>，目标是获得候选子密钥</a:t>
            </a:r>
            <a:r>
              <a:rPr lang="en-US" altLang="zh-CN" smtClean="0"/>
              <a:t>(k</a:t>
            </a:r>
            <a:r>
              <a:rPr lang="en-US" altLang="zh-CN" baseline="30000" smtClean="0"/>
              <a:t>5</a:t>
            </a:r>
            <a:r>
              <a:rPr lang="en-US" altLang="zh-CN" baseline="-25000" smtClean="0"/>
              <a:t>&lt;2&gt;</a:t>
            </a:r>
            <a:r>
              <a:rPr lang="en-US" altLang="zh-CN" smtClean="0"/>
              <a:t>,k</a:t>
            </a:r>
            <a:r>
              <a:rPr lang="en-US" altLang="zh-CN" baseline="30000" smtClean="0"/>
              <a:t>5</a:t>
            </a:r>
            <a:r>
              <a:rPr lang="en-US" altLang="zh-CN" baseline="-25000" smtClean="0"/>
              <a:t>&lt;4&gt;</a:t>
            </a:r>
            <a:r>
              <a:rPr lang="en-US" altLang="zh-CN" smtClean="0"/>
              <a:t>)</a:t>
            </a:r>
            <a:r>
              <a:rPr lang="zh-CN" altLang="en-US" smtClean="0"/>
              <a:t>。</a:t>
            </a:r>
            <a:endParaRPr lang="en-US" altLang="zh-CN" smtClean="0"/>
          </a:p>
          <a:p>
            <a:pPr lvl="1"/>
            <a:r>
              <a:rPr lang="zh-CN" altLang="en-US" smtClean="0"/>
              <a:t>每个候选子密钥分配一个计数器，初始值为</a:t>
            </a:r>
            <a:r>
              <a:rPr lang="en-US" altLang="zh-CN" smtClean="0"/>
              <a:t>0</a:t>
            </a:r>
          </a:p>
          <a:p>
            <a:pPr lvl="1"/>
            <a:r>
              <a:rPr lang="zh-CN" altLang="en-US" smtClean="0"/>
              <a:t>对每对明</a:t>
            </a:r>
            <a:r>
              <a:rPr lang="en-US" altLang="zh-CN" smtClean="0"/>
              <a:t>-</a:t>
            </a:r>
            <a:r>
              <a:rPr lang="zh-CN" altLang="en-US" smtClean="0"/>
              <a:t>密文，尝试所有可能的候选子密钥，计算出随机变量</a:t>
            </a:r>
            <a:endParaRPr lang="en-US" altLang="zh-CN" smtClean="0"/>
          </a:p>
          <a:p>
            <a:pPr lvl="1">
              <a:buNone/>
            </a:pPr>
            <a:r>
              <a:rPr lang="en-US" altLang="zh-CN" smtClean="0"/>
              <a:t>			x</a:t>
            </a:r>
            <a:r>
              <a:rPr lang="en-US" altLang="zh-CN" baseline="-25000" smtClean="0"/>
              <a:t>5</a:t>
            </a:r>
            <a:r>
              <a:rPr lang="en-US" altLang="zh-CN" smtClean="0"/>
              <a:t>⊕x</a:t>
            </a:r>
            <a:r>
              <a:rPr lang="en-US" altLang="zh-CN" baseline="-25000" smtClean="0"/>
              <a:t>7</a:t>
            </a:r>
            <a:r>
              <a:rPr lang="en-US" altLang="zh-CN" smtClean="0"/>
              <a:t>⊕x</a:t>
            </a:r>
            <a:r>
              <a:rPr lang="en-US" altLang="zh-CN" baseline="-25000" smtClean="0"/>
              <a:t>8</a:t>
            </a:r>
            <a:r>
              <a:rPr lang="en-US" altLang="zh-CN" smtClean="0"/>
              <a:t>⊕u</a:t>
            </a:r>
            <a:r>
              <a:rPr lang="en-US" altLang="zh-CN" baseline="30000" smtClean="0"/>
              <a:t>4</a:t>
            </a:r>
            <a:r>
              <a:rPr lang="en-US" altLang="zh-CN" baseline="-25000" smtClean="0"/>
              <a:t>6</a:t>
            </a:r>
            <a:r>
              <a:rPr lang="en-US" altLang="zh-CN" smtClean="0"/>
              <a:t>⊕u</a:t>
            </a:r>
            <a:r>
              <a:rPr lang="en-US" altLang="zh-CN" baseline="30000" smtClean="0"/>
              <a:t>4</a:t>
            </a:r>
            <a:r>
              <a:rPr lang="en-US" altLang="zh-CN" baseline="-25000" smtClean="0"/>
              <a:t>8</a:t>
            </a:r>
            <a:r>
              <a:rPr lang="en-US" altLang="zh-CN" smtClean="0"/>
              <a:t>⊕u</a:t>
            </a:r>
            <a:r>
              <a:rPr lang="en-US" altLang="zh-CN" baseline="30000" smtClean="0"/>
              <a:t>4</a:t>
            </a:r>
            <a:r>
              <a:rPr lang="en-US" altLang="zh-CN" baseline="-25000" smtClean="0"/>
              <a:t>14</a:t>
            </a:r>
            <a:r>
              <a:rPr lang="en-US" altLang="zh-CN" smtClean="0"/>
              <a:t>⊕u</a:t>
            </a:r>
            <a:r>
              <a:rPr lang="en-US" altLang="zh-CN" baseline="30000" smtClean="0"/>
              <a:t>4</a:t>
            </a:r>
            <a:r>
              <a:rPr lang="en-US" altLang="zh-CN" baseline="-25000" smtClean="0"/>
              <a:t>16</a:t>
            </a:r>
            <a:endParaRPr lang="zh-CN" altLang="en-US" smtClean="0"/>
          </a:p>
          <a:p>
            <a:pPr lvl="1">
              <a:buNone/>
            </a:pPr>
            <a:r>
              <a:rPr lang="en-US" altLang="zh-CN" smtClean="0"/>
              <a:t>	</a:t>
            </a:r>
            <a:r>
              <a:rPr lang="zh-CN" altLang="en-US" smtClean="0"/>
              <a:t>的结果，如果结果为</a:t>
            </a:r>
            <a:r>
              <a:rPr lang="en-US" altLang="zh-CN" smtClean="0"/>
              <a:t>0</a:t>
            </a:r>
            <a:r>
              <a:rPr lang="zh-CN" altLang="en-US" smtClean="0"/>
              <a:t>，则相应的计数器加</a:t>
            </a:r>
            <a:r>
              <a:rPr lang="en-US" altLang="zh-CN" smtClean="0"/>
              <a:t>1</a:t>
            </a:r>
          </a:p>
          <a:p>
            <a:pPr lvl="1"/>
            <a:r>
              <a:rPr lang="en-US" altLang="zh-CN" smtClean="0"/>
              <a:t>T</a:t>
            </a:r>
            <a:r>
              <a:rPr lang="zh-CN" altLang="en-US" smtClean="0"/>
              <a:t>对明</a:t>
            </a:r>
            <a:r>
              <a:rPr lang="en-US" altLang="zh-CN" smtClean="0"/>
              <a:t>-</a:t>
            </a:r>
            <a:r>
              <a:rPr lang="zh-CN" altLang="en-US" smtClean="0"/>
              <a:t>密文尝试完毕后，真子密钥对应的计数值最接近</a:t>
            </a:r>
            <a:r>
              <a:rPr lang="en-US" altLang="zh-CN" smtClean="0"/>
              <a:t>T/2±T/32</a:t>
            </a:r>
            <a:r>
              <a:rPr lang="zh-CN" altLang="en-US" smtClean="0"/>
              <a:t>，其他则接近</a:t>
            </a:r>
            <a:r>
              <a:rPr lang="en-US" altLang="zh-CN" smtClean="0"/>
              <a:t>T/2</a:t>
            </a:r>
          </a:p>
          <a:p>
            <a:pPr lvl="1"/>
            <a:r>
              <a:rPr lang="en-US" altLang="zh-CN" smtClean="0"/>
              <a:t>T</a:t>
            </a:r>
            <a:r>
              <a:rPr lang="zh-CN" altLang="en-US" smtClean="0"/>
              <a:t>越大，结果越准确</a:t>
            </a:r>
            <a:endParaRPr lang="en-US" altLang="zh-CN"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SPN</a:t>
            </a:r>
            <a:r>
              <a:rPr lang="zh-CN" altLang="en-US" smtClean="0"/>
              <a:t>的线性密码分析</a:t>
            </a:r>
            <a:endParaRPr lang="zh-CN" altLang="en-US"/>
          </a:p>
        </p:txBody>
      </p:sp>
      <p:sp>
        <p:nvSpPr>
          <p:cNvPr id="3" name="内容占位符 2"/>
          <p:cNvSpPr>
            <a:spLocks noGrp="1"/>
          </p:cNvSpPr>
          <p:nvPr>
            <p:ph idx="1"/>
          </p:nvPr>
        </p:nvSpPr>
        <p:spPr>
          <a:xfrm>
            <a:off x="457200" y="1600200"/>
            <a:ext cx="8229600" cy="5501208"/>
          </a:xfrm>
        </p:spPr>
        <p:txBody>
          <a:bodyPr>
            <a:normAutofit fontScale="92500" lnSpcReduction="10000"/>
          </a:bodyPr>
          <a:lstStyle/>
          <a:p>
            <a:r>
              <a:rPr lang="zh-CN" altLang="en-US" sz="3500" smtClean="0"/>
              <a:t>算法</a:t>
            </a:r>
            <a:r>
              <a:rPr lang="en-US" altLang="zh-CN" sz="3500" smtClean="0"/>
              <a:t>3.2  </a:t>
            </a:r>
            <a:r>
              <a:rPr lang="zh-CN" altLang="en-US" sz="3500" smtClean="0"/>
              <a:t>线性攻击</a:t>
            </a:r>
            <a:r>
              <a:rPr lang="en-US" altLang="zh-CN" sz="3500" smtClean="0"/>
              <a:t>(</a:t>
            </a:r>
            <a:r>
              <a:rPr lang="en-US" altLang="zh-CN" sz="3500" b="1" i="1" smtClean="0"/>
              <a:t>T</a:t>
            </a:r>
            <a:r>
              <a:rPr lang="en-US" altLang="zh-CN" sz="3500" smtClean="0"/>
              <a:t>, T, π</a:t>
            </a:r>
            <a:r>
              <a:rPr lang="en-US" altLang="zh-CN" sz="3500" baseline="-25000" smtClean="0"/>
              <a:t>s</a:t>
            </a:r>
            <a:r>
              <a:rPr lang="en-US" altLang="zh-CN" sz="3500" baseline="30000" smtClean="0"/>
              <a:t>-1</a:t>
            </a:r>
            <a:r>
              <a:rPr lang="en-US" altLang="zh-CN" sz="3500" smtClean="0"/>
              <a:t>)</a:t>
            </a:r>
          </a:p>
          <a:p>
            <a:pPr lvl="1"/>
            <a:r>
              <a:rPr lang="en-US" altLang="zh-CN" sz="2100" smtClean="0"/>
              <a:t>for (L</a:t>
            </a:r>
            <a:r>
              <a:rPr lang="en-US" altLang="zh-CN" sz="2100" baseline="-25000" smtClean="0"/>
              <a:t>1</a:t>
            </a:r>
            <a:r>
              <a:rPr lang="en-US" altLang="zh-CN" sz="2100" smtClean="0"/>
              <a:t>,L</a:t>
            </a:r>
            <a:r>
              <a:rPr lang="en-US" altLang="zh-CN" sz="2100" baseline="-25000" smtClean="0"/>
              <a:t>2</a:t>
            </a:r>
            <a:r>
              <a:rPr lang="en-US" altLang="zh-CN" sz="2100" smtClean="0"/>
              <a:t>)=(0,0) to (F,F)  {  // L</a:t>
            </a:r>
            <a:r>
              <a:rPr lang="en-US" altLang="zh-CN" sz="2100" baseline="-25000" smtClean="0"/>
              <a:t>1</a:t>
            </a:r>
            <a:r>
              <a:rPr lang="en-US" altLang="zh-CN" sz="2100" smtClean="0"/>
              <a:t>,L</a:t>
            </a:r>
            <a:r>
              <a:rPr lang="en-US" altLang="zh-CN" sz="2100" baseline="-25000" smtClean="0"/>
              <a:t>2</a:t>
            </a:r>
            <a:r>
              <a:rPr lang="zh-CN" altLang="en-US" sz="2100" smtClean="0"/>
              <a:t>表示候选子密钥</a:t>
            </a:r>
            <a:r>
              <a:rPr lang="en-US" altLang="zh-CN" sz="2100" smtClean="0"/>
              <a:t>k</a:t>
            </a:r>
            <a:r>
              <a:rPr lang="en-US" altLang="zh-CN" sz="2100" baseline="30000" smtClean="0"/>
              <a:t>5</a:t>
            </a:r>
            <a:r>
              <a:rPr lang="en-US" altLang="zh-CN" sz="2100" baseline="-25000" smtClean="0"/>
              <a:t>&lt;2&gt;</a:t>
            </a:r>
            <a:r>
              <a:rPr lang="zh-CN" altLang="en-US" sz="2100" smtClean="0"/>
              <a:t>和</a:t>
            </a:r>
            <a:r>
              <a:rPr lang="en-US" altLang="zh-CN" sz="2100" smtClean="0"/>
              <a:t>k</a:t>
            </a:r>
            <a:r>
              <a:rPr lang="en-US" altLang="zh-CN" sz="2100" baseline="30000" smtClean="0"/>
              <a:t>5</a:t>
            </a:r>
            <a:r>
              <a:rPr lang="en-US" altLang="zh-CN" sz="2100" baseline="-25000" smtClean="0"/>
              <a:t>&lt;4&gt;</a:t>
            </a:r>
          </a:p>
          <a:p>
            <a:pPr lvl="1">
              <a:buNone/>
            </a:pPr>
            <a:r>
              <a:rPr lang="en-US" altLang="zh-CN" sz="2100" smtClean="0"/>
              <a:t>		   Count[L</a:t>
            </a:r>
            <a:r>
              <a:rPr lang="en-US" altLang="zh-CN" sz="2100" baseline="-25000" smtClean="0"/>
              <a:t>1</a:t>
            </a:r>
            <a:r>
              <a:rPr lang="en-US" altLang="zh-CN" sz="2100" smtClean="0"/>
              <a:t>,L</a:t>
            </a:r>
            <a:r>
              <a:rPr lang="en-US" altLang="zh-CN" sz="2100" baseline="-25000" smtClean="0"/>
              <a:t>2</a:t>
            </a:r>
            <a:r>
              <a:rPr lang="en-US" altLang="zh-CN" sz="2100" smtClean="0"/>
              <a:t>]=0    // </a:t>
            </a:r>
            <a:r>
              <a:rPr lang="zh-CN" altLang="en-US" sz="2100" smtClean="0"/>
              <a:t>每个候选子密钥分配一个计数器并初始化为</a:t>
            </a:r>
            <a:r>
              <a:rPr lang="en-US" altLang="zh-CN" sz="2100" smtClean="0"/>
              <a:t>0</a:t>
            </a:r>
          </a:p>
          <a:p>
            <a:pPr lvl="1"/>
            <a:r>
              <a:rPr lang="en-US" altLang="zh-CN" sz="2100" smtClean="0"/>
              <a:t>}</a:t>
            </a:r>
          </a:p>
          <a:p>
            <a:pPr lvl="1"/>
            <a:r>
              <a:rPr lang="en-US" altLang="zh-CN" sz="2100" smtClean="0"/>
              <a:t>for  each (x,y) </a:t>
            </a:r>
            <a:r>
              <a:rPr lang="zh-CN" altLang="en-US" sz="2100" smtClean="0"/>
              <a:t>∈ </a:t>
            </a:r>
            <a:r>
              <a:rPr lang="en-US" altLang="zh-CN" sz="2100" b="1" i="1" smtClean="0"/>
              <a:t>T</a:t>
            </a:r>
            <a:r>
              <a:rPr lang="en-US" altLang="zh-CN" sz="2100" smtClean="0"/>
              <a:t>   {</a:t>
            </a:r>
          </a:p>
          <a:p>
            <a:pPr lvl="1">
              <a:buNone/>
            </a:pPr>
            <a:r>
              <a:rPr lang="en-US" altLang="zh-CN" sz="2100" smtClean="0"/>
              <a:t>		   for (L</a:t>
            </a:r>
            <a:r>
              <a:rPr lang="en-US" altLang="zh-CN" sz="2100" baseline="-25000" smtClean="0"/>
              <a:t>1</a:t>
            </a:r>
            <a:r>
              <a:rPr lang="en-US" altLang="zh-CN" sz="2100" smtClean="0"/>
              <a:t>,L</a:t>
            </a:r>
            <a:r>
              <a:rPr lang="en-US" altLang="zh-CN" sz="2100" baseline="-25000" smtClean="0"/>
              <a:t>2</a:t>
            </a:r>
            <a:r>
              <a:rPr lang="en-US" altLang="zh-CN" sz="2100" smtClean="0"/>
              <a:t>)=(0,0) to (F,F)  {</a:t>
            </a:r>
          </a:p>
          <a:p>
            <a:pPr lvl="1">
              <a:buNone/>
            </a:pPr>
            <a:r>
              <a:rPr lang="en-US" altLang="zh-CN" sz="2100" smtClean="0"/>
              <a:t>			v</a:t>
            </a:r>
            <a:r>
              <a:rPr lang="en-US" altLang="zh-CN" sz="2100" baseline="30000" smtClean="0"/>
              <a:t>4</a:t>
            </a:r>
            <a:r>
              <a:rPr lang="en-US" altLang="zh-CN" sz="2100" baseline="-25000" smtClean="0"/>
              <a:t>&lt;2&gt;</a:t>
            </a:r>
            <a:r>
              <a:rPr lang="en-US" altLang="zh-CN" sz="2100" smtClean="0"/>
              <a:t> = L</a:t>
            </a:r>
            <a:r>
              <a:rPr lang="en-US" altLang="zh-CN" sz="2100" baseline="-25000" smtClean="0"/>
              <a:t>1</a:t>
            </a:r>
            <a:r>
              <a:rPr lang="en-US" altLang="zh-CN" sz="2100" smtClean="0">
                <a:latin typeface="Cambria"/>
              </a:rPr>
              <a:t>⊕y</a:t>
            </a:r>
            <a:r>
              <a:rPr lang="en-US" altLang="zh-CN" sz="2100" baseline="-25000" smtClean="0">
                <a:latin typeface="Cambria"/>
              </a:rPr>
              <a:t>&lt;2&gt;</a:t>
            </a:r>
          </a:p>
          <a:p>
            <a:pPr lvl="1">
              <a:buNone/>
            </a:pPr>
            <a:r>
              <a:rPr lang="en-US" altLang="zh-CN" sz="2100" smtClean="0">
                <a:latin typeface="Cambria"/>
              </a:rPr>
              <a:t>			v</a:t>
            </a:r>
            <a:r>
              <a:rPr lang="en-US" altLang="zh-CN" sz="2100" baseline="30000" smtClean="0">
                <a:latin typeface="Cambria"/>
              </a:rPr>
              <a:t>4</a:t>
            </a:r>
            <a:r>
              <a:rPr lang="en-US" altLang="zh-CN" sz="2100" baseline="-25000" smtClean="0">
                <a:latin typeface="Cambria"/>
              </a:rPr>
              <a:t>&lt;4&gt;</a:t>
            </a:r>
            <a:r>
              <a:rPr lang="en-US" altLang="zh-CN" sz="2100" smtClean="0">
                <a:latin typeface="Cambria"/>
              </a:rPr>
              <a:t> =</a:t>
            </a:r>
            <a:r>
              <a:rPr lang="en-US" altLang="zh-CN" sz="2100" smtClean="0"/>
              <a:t> L</a:t>
            </a:r>
            <a:r>
              <a:rPr lang="en-US" altLang="zh-CN" sz="2100" baseline="-25000" smtClean="0"/>
              <a:t>2</a:t>
            </a:r>
            <a:r>
              <a:rPr lang="en-US" altLang="zh-CN" sz="2100" smtClean="0">
                <a:latin typeface="Cambria"/>
              </a:rPr>
              <a:t>⊕y</a:t>
            </a:r>
            <a:r>
              <a:rPr lang="en-US" altLang="zh-CN" sz="2100" baseline="-25000" smtClean="0">
                <a:latin typeface="Cambria"/>
              </a:rPr>
              <a:t>&lt;4&gt;</a:t>
            </a:r>
          </a:p>
          <a:p>
            <a:pPr lvl="1">
              <a:buNone/>
            </a:pPr>
            <a:r>
              <a:rPr lang="en-US" altLang="zh-CN" sz="2100" smtClean="0">
                <a:latin typeface="Cambria"/>
              </a:rPr>
              <a:t>			u</a:t>
            </a:r>
            <a:r>
              <a:rPr lang="en-US" altLang="zh-CN" sz="2100" baseline="30000" smtClean="0">
                <a:latin typeface="Cambria"/>
              </a:rPr>
              <a:t>4</a:t>
            </a:r>
            <a:r>
              <a:rPr lang="en-US" altLang="zh-CN" sz="2100" baseline="-25000" smtClean="0">
                <a:latin typeface="Cambria"/>
              </a:rPr>
              <a:t>&lt;2&gt;</a:t>
            </a:r>
            <a:r>
              <a:rPr lang="en-US" altLang="zh-CN" sz="2100" smtClean="0">
                <a:latin typeface="Cambria"/>
              </a:rPr>
              <a:t> = π</a:t>
            </a:r>
            <a:r>
              <a:rPr lang="en-US" altLang="zh-CN" sz="2100" baseline="-25000" smtClean="0">
                <a:latin typeface="Cambria"/>
              </a:rPr>
              <a:t>s</a:t>
            </a:r>
            <a:r>
              <a:rPr lang="en-US" altLang="zh-CN" sz="2100" baseline="30000" smtClean="0">
                <a:latin typeface="Cambria"/>
              </a:rPr>
              <a:t>-1</a:t>
            </a:r>
            <a:r>
              <a:rPr lang="en-US" altLang="zh-CN" sz="2100" smtClean="0">
                <a:latin typeface="Cambria"/>
              </a:rPr>
              <a:t>(v</a:t>
            </a:r>
            <a:r>
              <a:rPr lang="en-US" altLang="zh-CN" sz="2100" baseline="30000" smtClean="0">
                <a:latin typeface="Cambria"/>
              </a:rPr>
              <a:t>4</a:t>
            </a:r>
            <a:r>
              <a:rPr lang="en-US" altLang="zh-CN" sz="2100" baseline="-25000" smtClean="0">
                <a:latin typeface="Cambria"/>
              </a:rPr>
              <a:t>&lt;2&gt;</a:t>
            </a:r>
            <a:r>
              <a:rPr lang="en-US" altLang="zh-CN" sz="2100" smtClean="0">
                <a:latin typeface="Cambria"/>
              </a:rPr>
              <a:t>)</a:t>
            </a:r>
          </a:p>
          <a:p>
            <a:pPr lvl="1">
              <a:buNone/>
            </a:pPr>
            <a:r>
              <a:rPr lang="en-US" altLang="zh-CN" sz="2100" smtClean="0">
                <a:latin typeface="Cambria"/>
              </a:rPr>
              <a:t>			u</a:t>
            </a:r>
            <a:r>
              <a:rPr lang="en-US" altLang="zh-CN" sz="2100" baseline="30000" smtClean="0">
                <a:latin typeface="Cambria"/>
              </a:rPr>
              <a:t>4</a:t>
            </a:r>
            <a:r>
              <a:rPr lang="en-US" altLang="zh-CN" sz="2100" baseline="-25000" smtClean="0">
                <a:latin typeface="Cambria"/>
              </a:rPr>
              <a:t>&lt;4&gt;</a:t>
            </a:r>
            <a:r>
              <a:rPr lang="en-US" altLang="zh-CN" sz="2100" smtClean="0">
                <a:latin typeface="Cambria"/>
              </a:rPr>
              <a:t> = π</a:t>
            </a:r>
            <a:r>
              <a:rPr lang="en-US" altLang="zh-CN" sz="2100" baseline="-25000" smtClean="0">
                <a:latin typeface="Cambria"/>
              </a:rPr>
              <a:t>s</a:t>
            </a:r>
            <a:r>
              <a:rPr lang="en-US" altLang="zh-CN" sz="2100" baseline="30000" smtClean="0">
                <a:latin typeface="Cambria"/>
              </a:rPr>
              <a:t>-1</a:t>
            </a:r>
            <a:r>
              <a:rPr lang="en-US" altLang="zh-CN" sz="2100" smtClean="0">
                <a:latin typeface="Cambria"/>
              </a:rPr>
              <a:t>(v</a:t>
            </a:r>
            <a:r>
              <a:rPr lang="en-US" altLang="zh-CN" sz="2100" baseline="30000" smtClean="0">
                <a:latin typeface="Cambria"/>
              </a:rPr>
              <a:t>4</a:t>
            </a:r>
            <a:r>
              <a:rPr lang="en-US" altLang="zh-CN" sz="2100" baseline="-25000" smtClean="0">
                <a:latin typeface="Cambria"/>
              </a:rPr>
              <a:t>&lt;4&gt;</a:t>
            </a:r>
            <a:r>
              <a:rPr lang="en-US" altLang="zh-CN" sz="2100" smtClean="0">
                <a:latin typeface="Cambria"/>
              </a:rPr>
              <a:t>)</a:t>
            </a:r>
          </a:p>
          <a:p>
            <a:pPr lvl="1">
              <a:buNone/>
            </a:pPr>
            <a:r>
              <a:rPr lang="en-US" altLang="zh-CN" sz="2100" smtClean="0">
                <a:latin typeface="Cambria"/>
              </a:rPr>
              <a:t>			z = </a:t>
            </a:r>
            <a:r>
              <a:rPr lang="en-US" altLang="zh-CN" sz="2100" smtClean="0"/>
              <a:t>x</a:t>
            </a:r>
            <a:r>
              <a:rPr lang="en-US" altLang="zh-CN" sz="2100" baseline="-25000" smtClean="0"/>
              <a:t>5</a:t>
            </a:r>
            <a:r>
              <a:rPr lang="en-US" altLang="zh-CN" sz="2100" smtClean="0"/>
              <a:t>⊕x</a:t>
            </a:r>
            <a:r>
              <a:rPr lang="en-US" altLang="zh-CN" sz="2100" baseline="-25000" smtClean="0"/>
              <a:t>7</a:t>
            </a:r>
            <a:r>
              <a:rPr lang="en-US" altLang="zh-CN" sz="2100" smtClean="0"/>
              <a:t>⊕x</a:t>
            </a:r>
            <a:r>
              <a:rPr lang="en-US" altLang="zh-CN" sz="2100" baseline="-25000" smtClean="0"/>
              <a:t>8</a:t>
            </a:r>
            <a:r>
              <a:rPr lang="en-US" altLang="zh-CN" sz="2100" smtClean="0"/>
              <a:t>⊕u</a:t>
            </a:r>
            <a:r>
              <a:rPr lang="en-US" altLang="zh-CN" sz="2100" baseline="30000" smtClean="0"/>
              <a:t>4</a:t>
            </a:r>
            <a:r>
              <a:rPr lang="en-US" altLang="zh-CN" sz="2100" baseline="-25000" smtClean="0"/>
              <a:t>6</a:t>
            </a:r>
            <a:r>
              <a:rPr lang="en-US" altLang="zh-CN" sz="2100" smtClean="0"/>
              <a:t>⊕u</a:t>
            </a:r>
            <a:r>
              <a:rPr lang="en-US" altLang="zh-CN" sz="2100" baseline="30000" smtClean="0"/>
              <a:t>4</a:t>
            </a:r>
            <a:r>
              <a:rPr lang="en-US" altLang="zh-CN" sz="2100" baseline="-25000" smtClean="0"/>
              <a:t>8</a:t>
            </a:r>
            <a:r>
              <a:rPr lang="en-US" altLang="zh-CN" sz="2100" smtClean="0"/>
              <a:t>⊕u</a:t>
            </a:r>
            <a:r>
              <a:rPr lang="en-US" altLang="zh-CN" sz="2100" baseline="30000" smtClean="0"/>
              <a:t>4</a:t>
            </a:r>
            <a:r>
              <a:rPr lang="en-US" altLang="zh-CN" sz="2100" baseline="-25000" smtClean="0"/>
              <a:t>14</a:t>
            </a:r>
            <a:r>
              <a:rPr lang="en-US" altLang="zh-CN" sz="2100" smtClean="0"/>
              <a:t>⊕u</a:t>
            </a:r>
            <a:r>
              <a:rPr lang="en-US" altLang="zh-CN" sz="2100" baseline="30000" smtClean="0"/>
              <a:t>4</a:t>
            </a:r>
            <a:r>
              <a:rPr lang="en-US" altLang="zh-CN" sz="2100" baseline="-25000" smtClean="0"/>
              <a:t>16</a:t>
            </a:r>
            <a:r>
              <a:rPr lang="en-US" altLang="zh-CN" sz="2100" smtClean="0"/>
              <a:t>   // </a:t>
            </a:r>
            <a:r>
              <a:rPr lang="zh-CN" altLang="en-US" sz="2100" smtClean="0"/>
              <a:t>计算随机变量值</a:t>
            </a:r>
            <a:endParaRPr lang="en-US" altLang="zh-CN" sz="2100" smtClean="0"/>
          </a:p>
          <a:p>
            <a:pPr lvl="1">
              <a:buNone/>
            </a:pPr>
            <a:r>
              <a:rPr lang="en-US" altLang="zh-CN" sz="2100" smtClean="0"/>
              <a:t>			if  z=0  {</a:t>
            </a:r>
          </a:p>
          <a:p>
            <a:pPr lvl="1">
              <a:buNone/>
            </a:pPr>
            <a:r>
              <a:rPr lang="en-US" altLang="zh-CN" sz="2100" smtClean="0"/>
              <a:t>				Count[L</a:t>
            </a:r>
            <a:r>
              <a:rPr lang="en-US" altLang="zh-CN" sz="2100" baseline="-25000" smtClean="0"/>
              <a:t>1</a:t>
            </a:r>
            <a:r>
              <a:rPr lang="en-US" altLang="zh-CN" sz="2100" smtClean="0"/>
              <a:t>,L</a:t>
            </a:r>
            <a:r>
              <a:rPr lang="en-US" altLang="zh-CN" sz="2100" baseline="-25000" smtClean="0"/>
              <a:t>2</a:t>
            </a:r>
            <a:r>
              <a:rPr lang="en-US" altLang="zh-CN" sz="2100" smtClean="0"/>
              <a:t>] ++;</a:t>
            </a:r>
          </a:p>
          <a:p>
            <a:pPr lvl="1">
              <a:buNone/>
            </a:pPr>
            <a:r>
              <a:rPr lang="en-US" altLang="zh-CN" sz="2100" smtClean="0"/>
              <a:t>			}	</a:t>
            </a:r>
          </a:p>
          <a:p>
            <a:pPr lvl="1">
              <a:buNone/>
            </a:pPr>
            <a:r>
              <a:rPr lang="en-US" altLang="zh-CN" sz="2100" smtClean="0"/>
              <a:t>		   }</a:t>
            </a:r>
          </a:p>
          <a:p>
            <a:pPr lvl="1"/>
            <a:r>
              <a:rPr lang="en-US" altLang="zh-CN" sz="2100" smtClean="0"/>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SPN</a:t>
            </a:r>
            <a:r>
              <a:rPr lang="zh-CN" altLang="en-US" smtClean="0"/>
              <a:t>的线性密码分析</a:t>
            </a:r>
            <a:endParaRPr lang="zh-CN" altLang="en-US"/>
          </a:p>
        </p:txBody>
      </p:sp>
      <p:sp>
        <p:nvSpPr>
          <p:cNvPr id="3" name="内容占位符 2"/>
          <p:cNvSpPr>
            <a:spLocks noGrp="1"/>
          </p:cNvSpPr>
          <p:nvPr>
            <p:ph idx="1"/>
          </p:nvPr>
        </p:nvSpPr>
        <p:spPr/>
        <p:txBody>
          <a:bodyPr>
            <a:normAutofit/>
          </a:bodyPr>
          <a:lstStyle/>
          <a:p>
            <a:r>
              <a:rPr lang="zh-CN" altLang="en-US" smtClean="0"/>
              <a:t>算法</a:t>
            </a:r>
            <a:r>
              <a:rPr lang="en-US" altLang="zh-CN" smtClean="0"/>
              <a:t>3.2  </a:t>
            </a:r>
            <a:r>
              <a:rPr lang="zh-CN" altLang="en-US" smtClean="0"/>
              <a:t>线性攻击</a:t>
            </a:r>
            <a:r>
              <a:rPr lang="en-US" altLang="zh-CN" smtClean="0"/>
              <a:t>(</a:t>
            </a:r>
            <a:r>
              <a:rPr lang="en-US" altLang="zh-CN" b="1" i="1" smtClean="0"/>
              <a:t>T</a:t>
            </a:r>
            <a:r>
              <a:rPr lang="en-US" altLang="zh-CN" smtClean="0"/>
              <a:t>, T, π</a:t>
            </a:r>
            <a:r>
              <a:rPr lang="en-US" altLang="zh-CN" baseline="-25000" smtClean="0"/>
              <a:t>s</a:t>
            </a:r>
            <a:r>
              <a:rPr lang="en-US" altLang="zh-CN" baseline="30000" smtClean="0"/>
              <a:t>-1</a:t>
            </a:r>
            <a:r>
              <a:rPr lang="en-US" altLang="zh-CN" smtClean="0"/>
              <a:t>)  (</a:t>
            </a:r>
            <a:r>
              <a:rPr lang="zh-CN" altLang="en-US" smtClean="0"/>
              <a:t>续</a:t>
            </a:r>
            <a:r>
              <a:rPr lang="en-US" altLang="zh-CN" smtClean="0"/>
              <a:t>)</a:t>
            </a:r>
          </a:p>
          <a:p>
            <a:pPr lvl="1"/>
            <a:r>
              <a:rPr lang="en-US" altLang="zh-CN" sz="2000" smtClean="0"/>
              <a:t>max = -1</a:t>
            </a:r>
          </a:p>
          <a:p>
            <a:pPr lvl="1"/>
            <a:r>
              <a:rPr lang="en-US" altLang="zh-CN" sz="2000" smtClean="0"/>
              <a:t>for (L</a:t>
            </a:r>
            <a:r>
              <a:rPr lang="en-US" altLang="zh-CN" sz="2000" baseline="-25000" smtClean="0"/>
              <a:t>1</a:t>
            </a:r>
            <a:r>
              <a:rPr lang="en-US" altLang="zh-CN" sz="2000" smtClean="0"/>
              <a:t>,L</a:t>
            </a:r>
            <a:r>
              <a:rPr lang="en-US" altLang="zh-CN" sz="2000" baseline="-25000" smtClean="0"/>
              <a:t>2</a:t>
            </a:r>
            <a:r>
              <a:rPr lang="en-US" altLang="zh-CN" sz="2000" smtClean="0"/>
              <a:t>)=(0,0) to (F,F)  {</a:t>
            </a:r>
          </a:p>
          <a:p>
            <a:pPr lvl="1"/>
            <a:r>
              <a:rPr lang="en-US" altLang="zh-CN" sz="2000" smtClean="0"/>
              <a:t>Count[L</a:t>
            </a:r>
            <a:r>
              <a:rPr lang="en-US" altLang="zh-CN" sz="2000" baseline="-25000" smtClean="0"/>
              <a:t>1</a:t>
            </a:r>
            <a:r>
              <a:rPr lang="en-US" altLang="zh-CN" sz="2000" smtClean="0"/>
              <a:t>,L</a:t>
            </a:r>
            <a:r>
              <a:rPr lang="en-US" altLang="zh-CN" sz="2000" baseline="-25000" smtClean="0"/>
              <a:t>2</a:t>
            </a:r>
            <a:r>
              <a:rPr lang="en-US" altLang="zh-CN" sz="2000" smtClean="0"/>
              <a:t>] = | Count[L</a:t>
            </a:r>
            <a:r>
              <a:rPr lang="en-US" altLang="zh-CN" sz="2000" baseline="-25000" smtClean="0"/>
              <a:t>1</a:t>
            </a:r>
            <a:r>
              <a:rPr lang="en-US" altLang="zh-CN" sz="2000" smtClean="0"/>
              <a:t>,L</a:t>
            </a:r>
            <a:r>
              <a:rPr lang="en-US" altLang="zh-CN" sz="2000" baseline="-25000" smtClean="0"/>
              <a:t>2</a:t>
            </a:r>
            <a:r>
              <a:rPr lang="en-US" altLang="zh-CN" sz="2000" smtClean="0"/>
              <a:t>] - T/2 |</a:t>
            </a:r>
          </a:p>
          <a:p>
            <a:pPr lvl="1"/>
            <a:r>
              <a:rPr lang="en-US" altLang="zh-CN" sz="2000" smtClean="0"/>
              <a:t>if  Count[L</a:t>
            </a:r>
            <a:r>
              <a:rPr lang="en-US" altLang="zh-CN" sz="2000" baseline="-25000" smtClean="0"/>
              <a:t>1</a:t>
            </a:r>
            <a:r>
              <a:rPr lang="en-US" altLang="zh-CN" sz="2000" smtClean="0"/>
              <a:t>,L</a:t>
            </a:r>
            <a:r>
              <a:rPr lang="en-US" altLang="zh-CN" sz="2000" baseline="-25000" smtClean="0"/>
              <a:t>2</a:t>
            </a:r>
            <a:r>
              <a:rPr lang="en-US" altLang="zh-CN" sz="2000" smtClean="0"/>
              <a:t>] &gt; max  {</a:t>
            </a:r>
          </a:p>
          <a:p>
            <a:pPr lvl="1"/>
            <a:r>
              <a:rPr lang="en-US" altLang="zh-CN" sz="2000" smtClean="0"/>
              <a:t> 		max = Count[L</a:t>
            </a:r>
            <a:r>
              <a:rPr lang="en-US" altLang="zh-CN" sz="2000" baseline="-25000" smtClean="0"/>
              <a:t>1</a:t>
            </a:r>
            <a:r>
              <a:rPr lang="en-US" altLang="zh-CN" sz="2000" smtClean="0"/>
              <a:t>,L</a:t>
            </a:r>
            <a:r>
              <a:rPr lang="en-US" altLang="zh-CN" sz="2000" baseline="-25000" smtClean="0"/>
              <a:t>2</a:t>
            </a:r>
            <a:r>
              <a:rPr lang="en-US" altLang="zh-CN" sz="2000" smtClean="0"/>
              <a:t>]</a:t>
            </a:r>
          </a:p>
          <a:p>
            <a:pPr lvl="1"/>
            <a:r>
              <a:rPr lang="en-US" altLang="zh-CN" sz="2000" smtClean="0"/>
              <a:t>    	maxkey = (L</a:t>
            </a:r>
            <a:r>
              <a:rPr lang="en-US" altLang="zh-CN" sz="2000" baseline="-25000" smtClean="0"/>
              <a:t>1</a:t>
            </a:r>
            <a:r>
              <a:rPr lang="en-US" altLang="zh-CN" sz="2000" smtClean="0"/>
              <a:t>,L</a:t>
            </a:r>
            <a:r>
              <a:rPr lang="en-US" altLang="zh-CN" sz="2000" baseline="-25000" smtClean="0"/>
              <a:t>2</a:t>
            </a:r>
            <a:r>
              <a:rPr lang="en-US" altLang="zh-CN" sz="2000" smtClean="0"/>
              <a:t>)</a:t>
            </a:r>
          </a:p>
          <a:p>
            <a:pPr lvl="1"/>
            <a:r>
              <a:rPr lang="en-US" altLang="zh-CN" sz="2000" smtClean="0"/>
              <a:t>}</a:t>
            </a:r>
          </a:p>
          <a:p>
            <a:pPr lvl="1"/>
            <a:r>
              <a:rPr lang="en-US" altLang="zh-CN" sz="2000" smtClean="0"/>
              <a:t>// maxkey</a:t>
            </a:r>
            <a:r>
              <a:rPr lang="zh-CN" altLang="en-US" sz="2000" smtClean="0"/>
              <a:t>即为所求子密钥</a:t>
            </a:r>
            <a:endParaRPr lang="en-US" altLang="zh-CN" sz="200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950" y="428604"/>
            <a:ext cx="8229600" cy="1143000"/>
          </a:xfrm>
        </p:spPr>
        <p:txBody>
          <a:bodyPr/>
          <a:lstStyle/>
          <a:p>
            <a:r>
              <a:rPr lang="zh-CN" altLang="en-US" dirty="0" smtClean="0"/>
              <a:t>线性密码分析小结</a:t>
            </a:r>
            <a:endParaRPr lang="zh-CN" altLang="en-US" dirty="0"/>
          </a:p>
        </p:txBody>
      </p:sp>
      <p:sp>
        <p:nvSpPr>
          <p:cNvPr id="3" name="内容占位符 2"/>
          <p:cNvSpPr>
            <a:spLocks noGrp="1"/>
          </p:cNvSpPr>
          <p:nvPr>
            <p:ph idx="1"/>
          </p:nvPr>
        </p:nvSpPr>
        <p:spPr>
          <a:xfrm>
            <a:off x="500034" y="1692252"/>
            <a:ext cx="8229600" cy="4257692"/>
          </a:xfrm>
        </p:spPr>
        <p:txBody>
          <a:bodyPr>
            <a:normAutofit/>
          </a:bodyPr>
          <a:lstStyle/>
          <a:p>
            <a:r>
              <a:rPr lang="zh-CN" altLang="en-US" dirty="0" smtClean="0"/>
              <a:t>线性密码分析需要较多的明</a:t>
            </a:r>
            <a:r>
              <a:rPr lang="en-US" altLang="zh-CN" dirty="0" smtClean="0"/>
              <a:t>-</a:t>
            </a:r>
            <a:r>
              <a:rPr lang="zh-CN" altLang="en-US" dirty="0" smtClean="0"/>
              <a:t>密文对</a:t>
            </a:r>
            <a:endParaRPr lang="en-US" altLang="zh-CN" dirty="0" smtClean="0"/>
          </a:p>
          <a:p>
            <a:pPr lvl="1"/>
            <a:r>
              <a:rPr lang="zh-CN" altLang="en-US" dirty="0" smtClean="0"/>
              <a:t>基于偏差</a:t>
            </a:r>
            <a:r>
              <a:rPr lang="el-GR" altLang="zh-CN" dirty="0" smtClean="0">
                <a:latin typeface="Cambria"/>
              </a:rPr>
              <a:t>ε</a:t>
            </a:r>
            <a:r>
              <a:rPr lang="zh-CN" altLang="en-US" dirty="0" smtClean="0">
                <a:latin typeface="Cambria"/>
              </a:rPr>
              <a:t>的线性攻击要想获得成功，所需明</a:t>
            </a:r>
            <a:r>
              <a:rPr lang="en-US" altLang="zh-CN" dirty="0" smtClean="0">
                <a:latin typeface="Cambria"/>
              </a:rPr>
              <a:t>-</a:t>
            </a:r>
            <a:r>
              <a:rPr lang="zh-CN" altLang="en-US" dirty="0" smtClean="0">
                <a:latin typeface="Cambria"/>
              </a:rPr>
              <a:t>密文对数目</a:t>
            </a:r>
            <a:r>
              <a:rPr lang="en-US" altLang="zh-CN" dirty="0" smtClean="0">
                <a:latin typeface="Cambria"/>
              </a:rPr>
              <a:t>T</a:t>
            </a:r>
            <a:r>
              <a:rPr lang="zh-CN" altLang="en-US" dirty="0" smtClean="0">
                <a:latin typeface="Cambria"/>
              </a:rPr>
              <a:t>接近</a:t>
            </a:r>
            <a:r>
              <a:rPr lang="en-US" altLang="zh-CN" dirty="0" smtClean="0">
                <a:latin typeface="Cambria"/>
              </a:rPr>
              <a:t>c</a:t>
            </a:r>
            <a:r>
              <a:rPr lang="el-GR" altLang="zh-CN" dirty="0" smtClean="0">
                <a:latin typeface="Cambria"/>
              </a:rPr>
              <a:t>ε</a:t>
            </a:r>
            <a:r>
              <a:rPr lang="en-US" altLang="zh-CN" baseline="30000" dirty="0" smtClean="0">
                <a:latin typeface="Cambria"/>
              </a:rPr>
              <a:t>-2</a:t>
            </a:r>
            <a:r>
              <a:rPr lang="zh-CN" altLang="en-US" dirty="0" smtClean="0">
                <a:latin typeface="Cambria"/>
              </a:rPr>
              <a:t>，</a:t>
            </a:r>
            <a:r>
              <a:rPr lang="en-US" altLang="zh-CN" dirty="0" smtClean="0">
                <a:latin typeface="Cambria"/>
              </a:rPr>
              <a:t>c</a:t>
            </a:r>
            <a:r>
              <a:rPr lang="zh-CN" altLang="en-US" dirty="0" smtClean="0">
                <a:latin typeface="Cambria"/>
              </a:rPr>
              <a:t>为候选子密钥位数</a:t>
            </a:r>
            <a:endParaRPr lang="en-US" altLang="zh-CN" dirty="0" smtClean="0">
              <a:latin typeface="Cambria"/>
            </a:endParaRPr>
          </a:p>
          <a:p>
            <a:pPr lvl="1"/>
            <a:r>
              <a:rPr lang="zh-CN" altLang="en-US" dirty="0" smtClean="0"/>
              <a:t>前例中</a:t>
            </a:r>
            <a:r>
              <a:rPr lang="en-US" altLang="zh-CN" dirty="0" smtClean="0"/>
              <a:t>c=8</a:t>
            </a:r>
            <a:r>
              <a:rPr lang="zh-CN" altLang="en-US" dirty="0" smtClean="0"/>
              <a:t>，</a:t>
            </a:r>
            <a:r>
              <a:rPr lang="el-GR" altLang="zh-CN" dirty="0" smtClean="0">
                <a:latin typeface="Cambria"/>
              </a:rPr>
              <a:t>ε</a:t>
            </a:r>
            <a:r>
              <a:rPr lang="en-US" altLang="zh-CN" dirty="0" smtClean="0">
                <a:latin typeface="Cambria"/>
              </a:rPr>
              <a:t>=±1/32</a:t>
            </a:r>
            <a:r>
              <a:rPr lang="zh-CN" altLang="en-US" dirty="0" smtClean="0">
                <a:latin typeface="Cambria"/>
              </a:rPr>
              <a:t>，</a:t>
            </a:r>
            <a:r>
              <a:rPr lang="en-US" altLang="zh-CN" dirty="0" smtClean="0">
                <a:latin typeface="Cambria"/>
              </a:rPr>
              <a:t>T=8k</a:t>
            </a:r>
          </a:p>
          <a:p>
            <a:r>
              <a:rPr lang="zh-CN" altLang="en-US" dirty="0" smtClean="0"/>
              <a:t>此算法缩小了穷举密钥的范围</a:t>
            </a:r>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差分密码分析</a:t>
            </a:r>
            <a:endParaRPr lang="zh-CN" altLang="en-US"/>
          </a:p>
        </p:txBody>
      </p:sp>
      <p:sp>
        <p:nvSpPr>
          <p:cNvPr id="4" name="内容占位符 2"/>
          <p:cNvSpPr txBox="1">
            <a:spLocks/>
          </p:cNvSpPr>
          <p:nvPr/>
        </p:nvSpPr>
        <p:spPr>
          <a:xfrm>
            <a:off x="285720" y="1643050"/>
            <a:ext cx="8501122" cy="3286148"/>
          </a:xfrm>
          <a:prstGeom prst="rect">
            <a:avLst/>
          </a:prstGeom>
        </p:spPr>
        <p:txBody>
          <a:bodyPr vert="horz" rtlCol="0" anchor="t" anchorCtr="0">
            <a:normAutofit/>
          </a:bodyPr>
          <a:lstStyle/>
          <a:p>
            <a:pPr marL="342900" lvl="0" indent="-342900">
              <a:spcBef>
                <a:spcPct val="20000"/>
              </a:spcBef>
              <a:buClr>
                <a:schemeClr val="accent1"/>
              </a:buClr>
              <a:buSzPct val="50000"/>
              <a:buFont typeface="Wingdings 2"/>
              <a:buChar char=""/>
            </a:pP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Eli </a:t>
            </a:r>
            <a:r>
              <a:rPr kumimoji="0" lang="en-US" altLang="zh-CN" sz="28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Biham</a:t>
            </a:r>
            <a:r>
              <a:rPr lang="en-US" altLang="zh-CN" sz="2800" dirty="0" smtClean="0">
                <a:latin typeface="Times New Roman" pitchFamily="18" charset="0"/>
                <a:cs typeface="Times New Roman" pitchFamily="18" charset="0"/>
              </a:rPr>
              <a:t> and </a:t>
            </a:r>
            <a:r>
              <a:rPr lang="en-US" altLang="zh-CN" sz="2800" dirty="0" err="1" smtClean="0">
                <a:latin typeface="Times New Roman" pitchFamily="18" charset="0"/>
                <a:cs typeface="Times New Roman" pitchFamily="18" charset="0"/>
              </a:rPr>
              <a:t>Adi</a:t>
            </a:r>
            <a:r>
              <a:rPr lang="en-US" altLang="zh-CN" sz="2800" dirty="0" smtClean="0">
                <a:latin typeface="Times New Roman" pitchFamily="18" charset="0"/>
                <a:cs typeface="Times New Roman" pitchFamily="18" charset="0"/>
              </a:rPr>
              <a:t> Shamir</a:t>
            </a:r>
            <a:r>
              <a:rPr kumimoji="0" lang="en-US"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Differential Cryptanalysis  of  DES-like Cryptosystems, Journal of Cryptology, 1991, 4:3-72</a:t>
            </a:r>
            <a:endParaRPr kumimoji="0" lang="en-US" altLang="zh-CN" sz="2800" b="0" i="0" u="none" strike="noStrike" kern="1200" cap="none" spc="0" normalizeH="0" noProof="0" dirty="0" smtClean="0">
              <a:ln>
                <a:noFill/>
              </a:ln>
              <a:solidFill>
                <a:schemeClr val="tx1"/>
              </a:solidFill>
              <a:effectLst/>
              <a:uLnTx/>
              <a:uFillTx/>
              <a:latin typeface="Times New Roman" pitchFamily="18" charset="0"/>
              <a:cs typeface="Times New Roman" pitchFamily="18" charset="0"/>
            </a:endParaRPr>
          </a:p>
          <a:p>
            <a:pPr marL="342900" lvl="0" indent="-342900">
              <a:spcBef>
                <a:spcPct val="20000"/>
              </a:spcBef>
              <a:buClr>
                <a:schemeClr val="accent1"/>
              </a:buClr>
              <a:buSzPct val="50000"/>
              <a:buFont typeface="Wingdings 2"/>
              <a:buChar char=""/>
            </a:pPr>
            <a:r>
              <a:rPr lang="en-US" altLang="zh-CN" sz="2800" dirty="0" smtClean="0">
                <a:latin typeface="Times New Roman" pitchFamily="18" charset="0"/>
                <a:cs typeface="Times New Roman" pitchFamily="18" charset="0"/>
              </a:rPr>
              <a:t>Eli </a:t>
            </a:r>
            <a:r>
              <a:rPr lang="en-US" altLang="zh-CN" sz="2800" dirty="0" err="1" smtClean="0">
                <a:latin typeface="Times New Roman" pitchFamily="18" charset="0"/>
                <a:cs typeface="Times New Roman" pitchFamily="18" charset="0"/>
              </a:rPr>
              <a:t>Biham</a:t>
            </a:r>
            <a:r>
              <a:rPr lang="en-US" altLang="zh-CN" sz="2800" dirty="0" smtClean="0">
                <a:latin typeface="Times New Roman" pitchFamily="18" charset="0"/>
                <a:cs typeface="Times New Roman" pitchFamily="18" charset="0"/>
              </a:rPr>
              <a:t> and </a:t>
            </a:r>
            <a:r>
              <a:rPr lang="en-US" altLang="zh-CN" sz="2800" dirty="0" err="1" smtClean="0">
                <a:latin typeface="Times New Roman" pitchFamily="18" charset="0"/>
                <a:cs typeface="Times New Roman" pitchFamily="18" charset="0"/>
              </a:rPr>
              <a:t>Adi</a:t>
            </a:r>
            <a:r>
              <a:rPr lang="en-US" altLang="zh-CN" sz="2800" dirty="0" smtClean="0">
                <a:latin typeface="Times New Roman" pitchFamily="18" charset="0"/>
                <a:cs typeface="Times New Roman" pitchFamily="18" charset="0"/>
              </a:rPr>
              <a:t> Shamir, Differential Cryptanalysis  of  the Full 16-round DES, Advances in Cryptology - Crypto’92,LNCS 740, pp 487-496, Springer-</a:t>
            </a:r>
            <a:r>
              <a:rPr lang="en-US" altLang="zh-CN" sz="2800" dirty="0" err="1" smtClean="0">
                <a:latin typeface="Times New Roman" pitchFamily="18" charset="0"/>
                <a:cs typeface="Times New Roman" pitchFamily="18" charset="0"/>
              </a:rPr>
              <a:t>Verlag</a:t>
            </a:r>
            <a:r>
              <a:rPr lang="en-US" altLang="zh-CN" sz="2800" dirty="0" smtClean="0">
                <a:latin typeface="Times New Roman" pitchFamily="18" charset="0"/>
                <a:cs typeface="Times New Roman" pitchFamily="18" charset="0"/>
              </a:rPr>
              <a:t>, 1993</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差分密码分析</a:t>
            </a:r>
            <a:endParaRPr lang="zh-CN" altLang="en-US"/>
          </a:p>
        </p:txBody>
      </p:sp>
      <p:sp>
        <p:nvSpPr>
          <p:cNvPr id="3" name="内容占位符 2"/>
          <p:cNvSpPr>
            <a:spLocks noGrp="1"/>
          </p:cNvSpPr>
          <p:nvPr>
            <p:ph idx="1"/>
          </p:nvPr>
        </p:nvSpPr>
        <p:spPr>
          <a:xfrm>
            <a:off x="571472" y="1500174"/>
            <a:ext cx="7859216" cy="4525963"/>
          </a:xfrm>
        </p:spPr>
        <p:txBody>
          <a:bodyPr>
            <a:normAutofit lnSpcReduction="10000"/>
          </a:bodyPr>
          <a:lstStyle/>
          <a:p>
            <a:r>
              <a:rPr lang="zh-CN" altLang="en-US" dirty="0" smtClean="0"/>
              <a:t>通过分析明文对的差值对密文对差值的影响来恢复某些密钥比特的分析方法</a:t>
            </a:r>
            <a:endParaRPr lang="en-US" altLang="zh-CN" dirty="0" smtClean="0"/>
          </a:p>
          <a:p>
            <a:r>
              <a:rPr lang="zh-CN" altLang="en-US" dirty="0" smtClean="0"/>
              <a:t>分析给定异或值的明文对所导致的输出异或的分布</a:t>
            </a:r>
            <a:endParaRPr lang="en-US" altLang="zh-CN" dirty="0" smtClean="0"/>
          </a:p>
          <a:p>
            <a:r>
              <a:rPr lang="zh-CN" altLang="en-US" dirty="0" smtClean="0"/>
              <a:t>构</a:t>
            </a:r>
            <a:r>
              <a:rPr lang="zh-CN" altLang="en-US" dirty="0" smtClean="0"/>
              <a:t>造若干个明文串对，每对明文的异或结果相同，观察相应的密文异或结果</a:t>
            </a:r>
            <a:endParaRPr lang="en-US" altLang="zh-CN" dirty="0" smtClean="0"/>
          </a:p>
          <a:p>
            <a:r>
              <a:rPr lang="zh-CN" altLang="en-US" dirty="0" smtClean="0"/>
              <a:t>一种选择明文攻击方法</a:t>
            </a:r>
            <a:endParaRPr lang="en-US" altLang="zh-CN" dirty="0" smtClean="0"/>
          </a:p>
          <a:p>
            <a:pPr lvl="1"/>
            <a:r>
              <a:rPr lang="zh-CN" altLang="en-US" dirty="0" smtClean="0"/>
              <a:t>比线性分析更早提出</a:t>
            </a:r>
            <a:endParaRPr lang="en-US" altLang="zh-CN" dirty="0" smtClean="0"/>
          </a:p>
          <a:p>
            <a:pPr lvl="1"/>
            <a:r>
              <a:rPr lang="zh-CN" altLang="en-US" dirty="0" smtClean="0"/>
              <a:t>分析效果略差于线性分析</a:t>
            </a:r>
            <a:endParaRPr lang="en-US" altLang="zh-CN"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差分密码分析</a:t>
            </a:r>
            <a:endParaRPr lang="zh-CN" altLang="en-US"/>
          </a:p>
        </p:txBody>
      </p:sp>
      <p:sp>
        <p:nvSpPr>
          <p:cNvPr id="3" name="内容占位符 2"/>
          <p:cNvSpPr>
            <a:spLocks noGrp="1"/>
          </p:cNvSpPr>
          <p:nvPr>
            <p:ph idx="1"/>
          </p:nvPr>
        </p:nvSpPr>
        <p:spPr>
          <a:xfrm>
            <a:off x="457200" y="1600200"/>
            <a:ext cx="7859216" cy="4525963"/>
          </a:xfrm>
        </p:spPr>
        <p:txBody>
          <a:bodyPr>
            <a:normAutofit/>
          </a:bodyPr>
          <a:lstStyle/>
          <a:p>
            <a:r>
              <a:rPr lang="zh-CN" altLang="en-US" smtClean="0"/>
              <a:t>仍以“循环左移”</a:t>
            </a:r>
            <a:r>
              <a:rPr lang="en-US" altLang="zh-CN" smtClean="0"/>
              <a:t>S</a:t>
            </a:r>
            <a:r>
              <a:rPr lang="zh-CN" altLang="en-US" smtClean="0"/>
              <a:t>盒为例</a:t>
            </a:r>
            <a:endParaRPr lang="en-US" altLang="zh-CN" smtClean="0"/>
          </a:p>
          <a:p>
            <a:pPr lvl="1"/>
            <a:r>
              <a:rPr lang="zh-CN" altLang="en-US" smtClean="0"/>
              <a:t>假设两个输入分别是</a:t>
            </a:r>
            <a:r>
              <a:rPr lang="en-US" altLang="zh-CN" smtClean="0"/>
              <a:t>x=1010</a:t>
            </a:r>
            <a:r>
              <a:rPr lang="zh-CN" altLang="en-US" smtClean="0"/>
              <a:t>和</a:t>
            </a:r>
            <a:r>
              <a:rPr lang="en-US" altLang="zh-CN" smtClean="0"/>
              <a:t>x*=1101</a:t>
            </a:r>
          </a:p>
          <a:p>
            <a:pPr lvl="1"/>
            <a:r>
              <a:rPr lang="zh-CN" altLang="en-US" smtClean="0"/>
              <a:t>则相应的输出是</a:t>
            </a:r>
            <a:r>
              <a:rPr lang="en-US" altLang="zh-CN" smtClean="0"/>
              <a:t>y=0101</a:t>
            </a:r>
            <a:r>
              <a:rPr lang="zh-CN" altLang="en-US" smtClean="0"/>
              <a:t>和</a:t>
            </a:r>
            <a:r>
              <a:rPr lang="en-US" altLang="zh-CN" smtClean="0"/>
              <a:t>y*=1011</a:t>
            </a:r>
          </a:p>
          <a:p>
            <a:pPr lvl="1"/>
            <a:r>
              <a:rPr lang="zh-CN" altLang="en-US" smtClean="0"/>
              <a:t>输入的异或为</a:t>
            </a:r>
            <a:r>
              <a:rPr lang="en-US" altLang="zh-CN" smtClean="0"/>
              <a:t>x’=x</a:t>
            </a:r>
            <a:r>
              <a:rPr lang="en-US" altLang="zh-CN" smtClean="0">
                <a:latin typeface="Cambria"/>
              </a:rPr>
              <a:t>⊕x*=0111</a:t>
            </a:r>
          </a:p>
          <a:p>
            <a:pPr lvl="1"/>
            <a:r>
              <a:rPr lang="zh-CN" altLang="en-US" smtClean="0">
                <a:latin typeface="Cambria"/>
              </a:rPr>
              <a:t>输出的异或为</a:t>
            </a:r>
            <a:r>
              <a:rPr lang="en-US" altLang="zh-CN" smtClean="0">
                <a:latin typeface="Cambria"/>
              </a:rPr>
              <a:t>y’=y⊕y*=1110</a:t>
            </a:r>
            <a:endParaRPr lang="en-US" altLang="zh-CN" smtClean="0"/>
          </a:p>
          <a:p>
            <a:pPr lvl="1"/>
            <a:r>
              <a:rPr lang="zh-CN" altLang="en-US" smtClean="0"/>
              <a:t>可以发现不论</a:t>
            </a:r>
            <a:r>
              <a:rPr lang="en-US" altLang="zh-CN" smtClean="0"/>
              <a:t>x</a:t>
            </a:r>
            <a:r>
              <a:rPr lang="zh-CN" altLang="en-US" smtClean="0"/>
              <a:t>和</a:t>
            </a:r>
            <a:r>
              <a:rPr lang="en-US" altLang="zh-CN" smtClean="0"/>
              <a:t>x*</a:t>
            </a:r>
            <a:r>
              <a:rPr lang="zh-CN" altLang="en-US" smtClean="0"/>
              <a:t>如何变化，只要它们的异或是</a:t>
            </a:r>
            <a:r>
              <a:rPr lang="en-US" altLang="zh-CN" smtClean="0"/>
              <a:t>0111</a:t>
            </a:r>
            <a:r>
              <a:rPr lang="zh-CN" altLang="en-US" smtClean="0"/>
              <a:t>，相应输出的异或都是</a:t>
            </a:r>
            <a:r>
              <a:rPr lang="en-US" altLang="zh-CN" smtClean="0"/>
              <a:t>1110</a:t>
            </a:r>
          </a:p>
          <a:p>
            <a:pPr lvl="1"/>
            <a:r>
              <a:rPr lang="en-US" altLang="zh-CN" smtClean="0"/>
              <a:t>(x’,y’)</a:t>
            </a:r>
            <a:r>
              <a:rPr lang="zh-CN" altLang="en-US" smtClean="0"/>
              <a:t>被称为一个差分</a:t>
            </a:r>
            <a:endParaRPr lang="en-US" altLang="zh-CN" smtClean="0"/>
          </a:p>
        </p:txBody>
      </p:sp>
      <p:grpSp>
        <p:nvGrpSpPr>
          <p:cNvPr id="4" name="组合 384"/>
          <p:cNvGrpSpPr/>
          <p:nvPr/>
        </p:nvGrpSpPr>
        <p:grpSpPr>
          <a:xfrm>
            <a:off x="7236296" y="1556792"/>
            <a:ext cx="1584176" cy="648072"/>
            <a:chOff x="3851920" y="5013176"/>
            <a:chExt cx="1728192" cy="1296144"/>
          </a:xfrm>
        </p:grpSpPr>
        <p:sp>
          <p:nvSpPr>
            <p:cNvPr id="366" name="矩形 365"/>
            <p:cNvSpPr/>
            <p:nvPr/>
          </p:nvSpPr>
          <p:spPr>
            <a:xfrm>
              <a:off x="3851920" y="5373216"/>
              <a:ext cx="1728192" cy="576064"/>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cxnSp>
          <p:nvCxnSpPr>
            <p:cNvPr id="368" name="直接连接符 367"/>
            <p:cNvCxnSpPr/>
            <p:nvPr/>
          </p:nvCxnSpPr>
          <p:spPr>
            <a:xfrm>
              <a:off x="4932040" y="5013176"/>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直接连接符 369"/>
            <p:cNvCxnSpPr/>
            <p:nvPr/>
          </p:nvCxnSpPr>
          <p:spPr>
            <a:xfrm>
              <a:off x="5364088" y="5013176"/>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p:nvPr/>
          </p:nvCxnSpPr>
          <p:spPr>
            <a:xfrm>
              <a:off x="4067944" y="5013176"/>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 name="直接连接符 371"/>
            <p:cNvCxnSpPr/>
            <p:nvPr/>
          </p:nvCxnSpPr>
          <p:spPr>
            <a:xfrm>
              <a:off x="4499992" y="5013176"/>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 name="直接连接符 372"/>
            <p:cNvCxnSpPr/>
            <p:nvPr/>
          </p:nvCxnSpPr>
          <p:spPr>
            <a:xfrm>
              <a:off x="4932040" y="5949280"/>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4" name="直接连接符 373"/>
            <p:cNvCxnSpPr/>
            <p:nvPr/>
          </p:nvCxnSpPr>
          <p:spPr>
            <a:xfrm>
              <a:off x="5364088" y="5949280"/>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直接连接符 374"/>
            <p:cNvCxnSpPr/>
            <p:nvPr/>
          </p:nvCxnSpPr>
          <p:spPr>
            <a:xfrm>
              <a:off x="4067944" y="5949280"/>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6" name="直接连接符 375"/>
            <p:cNvCxnSpPr/>
            <p:nvPr/>
          </p:nvCxnSpPr>
          <p:spPr>
            <a:xfrm>
              <a:off x="4499992" y="5949280"/>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8" name="直接箭头连接符 377"/>
            <p:cNvCxnSpPr/>
            <p:nvPr/>
          </p:nvCxnSpPr>
          <p:spPr>
            <a:xfrm flipH="1">
              <a:off x="4067944" y="5373216"/>
              <a:ext cx="432048"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0" name="直接箭头连接符 379"/>
            <p:cNvCxnSpPr/>
            <p:nvPr/>
          </p:nvCxnSpPr>
          <p:spPr>
            <a:xfrm flipH="1">
              <a:off x="4499992" y="5373216"/>
              <a:ext cx="432048"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2" name="直接箭头连接符 381"/>
            <p:cNvCxnSpPr/>
            <p:nvPr/>
          </p:nvCxnSpPr>
          <p:spPr>
            <a:xfrm flipH="1">
              <a:off x="4932040" y="5373216"/>
              <a:ext cx="432048"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4" name="直接箭头连接符 383"/>
            <p:cNvCxnSpPr/>
            <p:nvPr/>
          </p:nvCxnSpPr>
          <p:spPr>
            <a:xfrm>
              <a:off x="4067944" y="5373216"/>
              <a:ext cx="1296144"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迭代密码的加解密过程</a:t>
            </a:r>
            <a:endParaRPr lang="zh-CN" altLang="en-US"/>
          </a:p>
        </p:txBody>
      </p:sp>
      <p:sp>
        <p:nvSpPr>
          <p:cNvPr id="3" name="内容占位符 2"/>
          <p:cNvSpPr>
            <a:spLocks noGrp="1"/>
          </p:cNvSpPr>
          <p:nvPr>
            <p:ph idx="1"/>
          </p:nvPr>
        </p:nvSpPr>
        <p:spPr/>
        <p:txBody>
          <a:bodyPr/>
          <a:lstStyle/>
          <a:p>
            <a:r>
              <a:rPr lang="zh-CN" altLang="en-US" smtClean="0"/>
              <a:t>将密钥</a:t>
            </a:r>
            <a:r>
              <a:rPr lang="en-US" altLang="zh-CN" smtClean="0"/>
              <a:t>k</a:t>
            </a:r>
            <a:r>
              <a:rPr lang="zh-CN" altLang="en-US" smtClean="0"/>
              <a:t>编排成</a:t>
            </a:r>
            <a:r>
              <a:rPr lang="en-US" altLang="zh-CN" smtClean="0"/>
              <a:t>Nr</a:t>
            </a:r>
            <a:r>
              <a:rPr lang="zh-CN" altLang="en-US" smtClean="0"/>
              <a:t>个轮密钥</a:t>
            </a:r>
            <a:r>
              <a:rPr lang="en-US" altLang="zh-CN" smtClean="0"/>
              <a:t>k</a:t>
            </a:r>
            <a:r>
              <a:rPr lang="en-US" altLang="zh-CN" baseline="30000" smtClean="0"/>
              <a:t>1</a:t>
            </a:r>
            <a:r>
              <a:rPr lang="en-US" altLang="zh-CN" smtClean="0"/>
              <a:t>,k</a:t>
            </a:r>
            <a:r>
              <a:rPr lang="en-US" altLang="zh-CN" baseline="30000" smtClean="0"/>
              <a:t>2</a:t>
            </a:r>
            <a:r>
              <a:rPr lang="en-US" altLang="zh-CN" smtClean="0"/>
              <a:t>,...,k</a:t>
            </a:r>
            <a:r>
              <a:rPr lang="en-US" altLang="zh-CN" baseline="30000" smtClean="0"/>
              <a:t>Nr</a:t>
            </a:r>
          </a:p>
          <a:p>
            <a:r>
              <a:rPr lang="zh-CN" altLang="en-US" smtClean="0"/>
              <a:t>加密：</a:t>
            </a:r>
            <a:endParaRPr lang="en-US" altLang="zh-CN" smtClean="0"/>
          </a:p>
          <a:p>
            <a:pPr lvl="1"/>
            <a:r>
              <a:rPr lang="zh-CN" altLang="en-US" smtClean="0"/>
              <a:t>将明文</a:t>
            </a:r>
            <a:r>
              <a:rPr lang="en-US" altLang="zh-CN" smtClean="0"/>
              <a:t>x</a:t>
            </a:r>
            <a:r>
              <a:rPr lang="zh-CN" altLang="en-US" smtClean="0"/>
              <a:t>定义为初始状态</a:t>
            </a:r>
            <a:r>
              <a:rPr lang="en-US" altLang="zh-CN" smtClean="0"/>
              <a:t>w</a:t>
            </a:r>
            <a:r>
              <a:rPr lang="en-US" altLang="zh-CN" baseline="30000" smtClean="0"/>
              <a:t>0</a:t>
            </a:r>
            <a:r>
              <a:rPr lang="zh-CN" altLang="en-US" smtClean="0"/>
              <a:t>，经过</a:t>
            </a:r>
            <a:r>
              <a:rPr lang="en-US" altLang="zh-CN" smtClean="0"/>
              <a:t>Nr</a:t>
            </a:r>
            <a:r>
              <a:rPr lang="zh-CN" altLang="en-US" smtClean="0"/>
              <a:t>轮变换得到</a:t>
            </a:r>
            <a:r>
              <a:rPr lang="en-US" altLang="zh-CN" smtClean="0"/>
              <a:t>w</a:t>
            </a:r>
            <a:r>
              <a:rPr lang="en-US" altLang="zh-CN" baseline="30000" smtClean="0"/>
              <a:t>Nr</a:t>
            </a:r>
            <a:r>
              <a:rPr lang="zh-CN" altLang="en-US" smtClean="0"/>
              <a:t>为密文</a:t>
            </a:r>
            <a:r>
              <a:rPr lang="en-US" altLang="zh-CN" smtClean="0"/>
              <a:t>y</a:t>
            </a:r>
            <a:r>
              <a:rPr lang="zh-CN" altLang="en-US" smtClean="0"/>
              <a:t>，即</a:t>
            </a:r>
            <a:endParaRPr lang="en-US" altLang="zh-CN" smtClean="0"/>
          </a:p>
          <a:p>
            <a:pPr lvl="1"/>
            <a:r>
              <a:rPr lang="en-US" altLang="zh-CN" smtClean="0"/>
              <a:t>w</a:t>
            </a:r>
            <a:r>
              <a:rPr lang="en-US" altLang="zh-CN" baseline="30000" smtClean="0"/>
              <a:t>0</a:t>
            </a:r>
            <a:r>
              <a:rPr lang="en-US" altLang="zh-CN" smtClean="0"/>
              <a:t>=x,    w</a:t>
            </a:r>
            <a:r>
              <a:rPr lang="en-US" altLang="zh-CN" baseline="30000" smtClean="0"/>
              <a:t>1</a:t>
            </a:r>
            <a:r>
              <a:rPr lang="en-US" altLang="zh-CN" smtClean="0"/>
              <a:t>=g(w</a:t>
            </a:r>
            <a:r>
              <a:rPr lang="en-US" altLang="zh-CN" baseline="30000" smtClean="0"/>
              <a:t>0</a:t>
            </a:r>
            <a:r>
              <a:rPr lang="en-US" altLang="zh-CN" smtClean="0"/>
              <a:t>,k</a:t>
            </a:r>
            <a:r>
              <a:rPr lang="en-US" altLang="zh-CN" baseline="30000" smtClean="0"/>
              <a:t>1</a:t>
            </a:r>
            <a:r>
              <a:rPr lang="en-US" altLang="zh-CN" smtClean="0"/>
              <a:t>),    w</a:t>
            </a:r>
            <a:r>
              <a:rPr lang="en-US" altLang="zh-CN" baseline="30000" smtClean="0"/>
              <a:t>2</a:t>
            </a:r>
            <a:r>
              <a:rPr lang="en-US" altLang="zh-CN" smtClean="0"/>
              <a:t>=g(w</a:t>
            </a:r>
            <a:r>
              <a:rPr lang="en-US" altLang="zh-CN" baseline="30000" smtClean="0"/>
              <a:t>1</a:t>
            </a:r>
            <a:r>
              <a:rPr lang="en-US" altLang="zh-CN" smtClean="0"/>
              <a:t>,k</a:t>
            </a:r>
            <a:r>
              <a:rPr lang="en-US" altLang="zh-CN" baseline="30000" smtClean="0"/>
              <a:t>2</a:t>
            </a:r>
            <a:r>
              <a:rPr lang="en-US" altLang="zh-CN" smtClean="0"/>
              <a:t>),    ...</a:t>
            </a:r>
          </a:p>
          <a:p>
            <a:pPr lvl="1"/>
            <a:r>
              <a:rPr lang="en-US" altLang="zh-CN" smtClean="0"/>
              <a:t>w</a:t>
            </a:r>
            <a:r>
              <a:rPr lang="en-US" altLang="zh-CN" baseline="30000" smtClean="0"/>
              <a:t>Nr-1</a:t>
            </a:r>
            <a:r>
              <a:rPr lang="en-US" altLang="zh-CN" smtClean="0"/>
              <a:t>=g(w</a:t>
            </a:r>
            <a:r>
              <a:rPr lang="en-US" altLang="zh-CN" baseline="30000" smtClean="0"/>
              <a:t>Nr-2</a:t>
            </a:r>
            <a:r>
              <a:rPr lang="en-US" altLang="zh-CN" smtClean="0"/>
              <a:t>,k</a:t>
            </a:r>
            <a:r>
              <a:rPr lang="en-US" altLang="zh-CN" baseline="30000" smtClean="0"/>
              <a:t>Nr-1</a:t>
            </a:r>
            <a:r>
              <a:rPr lang="en-US" altLang="zh-CN" smtClean="0"/>
              <a:t>),    w</a:t>
            </a:r>
            <a:r>
              <a:rPr lang="en-US" altLang="zh-CN" baseline="30000" smtClean="0"/>
              <a:t>Nr</a:t>
            </a:r>
            <a:r>
              <a:rPr lang="en-US" altLang="zh-CN" smtClean="0"/>
              <a:t>=g(w</a:t>
            </a:r>
            <a:r>
              <a:rPr lang="en-US" altLang="zh-CN" baseline="30000" smtClean="0"/>
              <a:t>Nr-1</a:t>
            </a:r>
            <a:r>
              <a:rPr lang="en-US" altLang="zh-CN" smtClean="0"/>
              <a:t>,k</a:t>
            </a:r>
            <a:r>
              <a:rPr lang="en-US" altLang="zh-CN" baseline="30000" smtClean="0"/>
              <a:t>Nr</a:t>
            </a:r>
            <a:r>
              <a:rPr lang="en-US" altLang="zh-CN" smtClean="0"/>
              <a:t>)</a:t>
            </a:r>
          </a:p>
          <a:p>
            <a:pPr lvl="1"/>
            <a:r>
              <a:rPr lang="en-US" altLang="zh-CN" smtClean="0"/>
              <a:t>y=w</a:t>
            </a:r>
            <a:r>
              <a:rPr lang="en-US" altLang="zh-CN" baseline="30000" smtClean="0"/>
              <a:t>Nr</a:t>
            </a:r>
            <a:endParaRPr lang="zh-CN" altLang="en-US" baseline="300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差分密码分析</a:t>
            </a:r>
            <a:endParaRPr lang="zh-CN" altLang="en-US"/>
          </a:p>
        </p:txBody>
      </p:sp>
      <p:sp>
        <p:nvSpPr>
          <p:cNvPr id="3" name="内容占位符 2"/>
          <p:cNvSpPr>
            <a:spLocks noGrp="1"/>
          </p:cNvSpPr>
          <p:nvPr>
            <p:ph idx="1"/>
          </p:nvPr>
        </p:nvSpPr>
        <p:spPr>
          <a:xfrm>
            <a:off x="457200" y="1600200"/>
            <a:ext cx="7859216" cy="4525963"/>
          </a:xfrm>
        </p:spPr>
        <p:txBody>
          <a:bodyPr>
            <a:normAutofit/>
          </a:bodyPr>
          <a:lstStyle/>
          <a:p>
            <a:r>
              <a:rPr lang="zh-CN" altLang="en-US" dirty="0" smtClean="0"/>
              <a:t>如果</a:t>
            </a:r>
            <a:r>
              <a:rPr lang="en-US" altLang="zh-CN" dirty="0" smtClean="0"/>
              <a:t>S</a:t>
            </a:r>
            <a:r>
              <a:rPr lang="zh-CN" altLang="en-US" dirty="0" smtClean="0"/>
              <a:t>盒是线性的，整个</a:t>
            </a:r>
            <a:r>
              <a:rPr lang="en-US" altLang="zh-CN" dirty="0" smtClean="0"/>
              <a:t>SPN</a:t>
            </a:r>
            <a:r>
              <a:rPr lang="zh-CN" altLang="en-US" dirty="0" smtClean="0"/>
              <a:t>也会是线性的，明文和密文的差分也会是线性的</a:t>
            </a:r>
            <a:endParaRPr lang="en-US" altLang="zh-CN" dirty="0" smtClean="0"/>
          </a:p>
          <a:p>
            <a:r>
              <a:rPr lang="zh-CN" altLang="en-US" dirty="0" smtClean="0"/>
              <a:t>差分分析的优势在于</a:t>
            </a:r>
            <a:r>
              <a:rPr lang="zh-CN" altLang="en-US" dirty="0" smtClean="0"/>
              <a:t>，输入差分可以忽略密钥的干扰作用，</a:t>
            </a:r>
            <a:r>
              <a:rPr lang="zh-CN" altLang="en-US" dirty="0" smtClean="0"/>
              <a:t>比如</a:t>
            </a:r>
            <a:endParaRPr lang="en-US" altLang="zh-CN" dirty="0" smtClean="0"/>
          </a:p>
          <a:p>
            <a:pPr lvl="1"/>
            <a:r>
              <a:rPr lang="en-US" altLang="zh-CN" dirty="0" err="1" smtClean="0"/>
              <a:t>x</a:t>
            </a:r>
            <a:r>
              <a:rPr lang="en-US" altLang="zh-CN" dirty="0" err="1" smtClean="0">
                <a:latin typeface="Cambria"/>
              </a:rPr>
              <a:t>⊕k</a:t>
            </a:r>
            <a:r>
              <a:rPr lang="en-US" altLang="zh-CN" dirty="0" smtClean="0">
                <a:latin typeface="Cambria"/>
              </a:rPr>
              <a:t>=u</a:t>
            </a:r>
            <a:r>
              <a:rPr lang="zh-CN" altLang="en-US" dirty="0" smtClean="0">
                <a:latin typeface="Cambria"/>
              </a:rPr>
              <a:t>，</a:t>
            </a:r>
            <a:r>
              <a:rPr lang="en-US" altLang="zh-CN" dirty="0" smtClean="0">
                <a:latin typeface="Cambria"/>
              </a:rPr>
              <a:t>x*⊕k=u*</a:t>
            </a:r>
          </a:p>
          <a:p>
            <a:pPr lvl="1"/>
            <a:r>
              <a:rPr lang="en-US" altLang="zh-CN" dirty="0" err="1" smtClean="0">
                <a:latin typeface="Cambria"/>
              </a:rPr>
              <a:t>x⊕k</a:t>
            </a:r>
            <a:r>
              <a:rPr lang="en-US" altLang="zh-CN" dirty="0" smtClean="0">
                <a:latin typeface="Cambria"/>
              </a:rPr>
              <a:t>⊕</a:t>
            </a:r>
            <a:r>
              <a:rPr lang="en-US" altLang="zh-CN" dirty="0" smtClean="0"/>
              <a:t> x*⊕k=</a:t>
            </a:r>
            <a:r>
              <a:rPr lang="en-US" altLang="zh-CN" dirty="0" err="1" smtClean="0"/>
              <a:t>u</a:t>
            </a:r>
            <a:r>
              <a:rPr lang="en-US" altLang="zh-CN" dirty="0" err="1" smtClean="0">
                <a:latin typeface="Cambria"/>
              </a:rPr>
              <a:t>⊕u</a:t>
            </a:r>
            <a:r>
              <a:rPr lang="en-US" altLang="zh-CN" dirty="0" smtClean="0">
                <a:latin typeface="Cambria"/>
              </a:rPr>
              <a:t>*</a:t>
            </a:r>
          </a:p>
          <a:p>
            <a:pPr lvl="1"/>
            <a:r>
              <a:rPr lang="en-US" altLang="zh-CN" dirty="0" err="1" smtClean="0">
                <a:latin typeface="Cambria"/>
              </a:rPr>
              <a:t>x⊕x</a:t>
            </a:r>
            <a:r>
              <a:rPr lang="en-US" altLang="zh-CN" dirty="0" smtClean="0">
                <a:latin typeface="Cambria"/>
              </a:rPr>
              <a:t>*=</a:t>
            </a:r>
            <a:r>
              <a:rPr lang="en-US" altLang="zh-CN" dirty="0" err="1" smtClean="0">
                <a:latin typeface="Cambria"/>
              </a:rPr>
              <a:t>u⊕u</a:t>
            </a:r>
            <a:r>
              <a:rPr lang="en-US" altLang="zh-CN" dirty="0" smtClean="0">
                <a:latin typeface="Cambria"/>
              </a:rPr>
              <a:t>*</a:t>
            </a:r>
            <a:endParaRPr lang="en-US" altLang="zh-CN"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差分密码分析</a:t>
            </a:r>
            <a:endParaRPr lang="zh-CN" altLang="en-US"/>
          </a:p>
        </p:txBody>
      </p:sp>
      <p:sp>
        <p:nvSpPr>
          <p:cNvPr id="3" name="内容占位符 2"/>
          <p:cNvSpPr>
            <a:spLocks noGrp="1"/>
          </p:cNvSpPr>
          <p:nvPr>
            <p:ph idx="1"/>
          </p:nvPr>
        </p:nvSpPr>
        <p:spPr/>
        <p:txBody>
          <a:bodyPr/>
          <a:lstStyle/>
          <a:p>
            <a:r>
              <a:rPr lang="zh-CN" altLang="en-US" dirty="0" smtClean="0"/>
              <a:t>定义</a:t>
            </a:r>
            <a:r>
              <a:rPr lang="en-US" altLang="zh-CN" dirty="0" smtClean="0"/>
              <a:t>3.1  </a:t>
            </a:r>
            <a:r>
              <a:rPr lang="zh-CN" altLang="en-US" dirty="0" smtClean="0"/>
              <a:t>设</a:t>
            </a:r>
            <a:r>
              <a:rPr lang="en-US" altLang="zh-CN" dirty="0" err="1" smtClean="0"/>
              <a:t>π</a:t>
            </a:r>
            <a:r>
              <a:rPr lang="en-US" altLang="zh-CN" baseline="-25000" dirty="0" err="1" smtClean="0"/>
              <a:t>s</a:t>
            </a:r>
            <a:r>
              <a:rPr lang="en-US" altLang="zh-CN" dirty="0" smtClean="0"/>
              <a:t>:{0,1}</a:t>
            </a:r>
            <a:r>
              <a:rPr lang="en-US" altLang="zh-CN" baseline="30000" dirty="0" smtClean="0"/>
              <a:t>m</a:t>
            </a:r>
            <a:r>
              <a:rPr lang="en-US" altLang="zh-CN" dirty="0" smtClean="0"/>
              <a:t>→{0,1}</a:t>
            </a:r>
            <a:r>
              <a:rPr lang="en-US" altLang="zh-CN" baseline="30000" dirty="0" smtClean="0"/>
              <a:t>n</a:t>
            </a:r>
            <a:r>
              <a:rPr lang="zh-CN" altLang="en-US" dirty="0" smtClean="0"/>
              <a:t>是一个</a:t>
            </a:r>
            <a:r>
              <a:rPr lang="en-US" altLang="zh-CN" dirty="0" smtClean="0"/>
              <a:t>S</a:t>
            </a:r>
            <a:r>
              <a:rPr lang="zh-CN" altLang="en-US" dirty="0" smtClean="0"/>
              <a:t>盒，考虑长为</a:t>
            </a:r>
            <a:r>
              <a:rPr lang="en-US" altLang="zh-CN" dirty="0" smtClean="0"/>
              <a:t>m</a:t>
            </a:r>
            <a:r>
              <a:rPr lang="zh-CN" altLang="en-US" dirty="0" smtClean="0"/>
              <a:t>的有序比特串对</a:t>
            </a:r>
            <a:r>
              <a:rPr lang="en-US" altLang="zh-CN" dirty="0" smtClean="0"/>
              <a:t>(</a:t>
            </a:r>
            <a:r>
              <a:rPr lang="en-US" altLang="zh-CN" dirty="0" err="1" smtClean="0"/>
              <a:t>x,x</a:t>
            </a:r>
            <a:r>
              <a:rPr lang="en-US" altLang="zh-CN" dirty="0" smtClean="0"/>
              <a:t>*)</a:t>
            </a:r>
            <a:r>
              <a:rPr lang="zh-CN" altLang="en-US" dirty="0" smtClean="0"/>
              <a:t>，称</a:t>
            </a:r>
            <a:r>
              <a:rPr lang="en-US" altLang="zh-CN" dirty="0" smtClean="0"/>
              <a:t>S</a:t>
            </a:r>
            <a:r>
              <a:rPr lang="zh-CN" altLang="en-US" dirty="0" smtClean="0"/>
              <a:t>盒的输入异或为</a:t>
            </a:r>
            <a:r>
              <a:rPr lang="en-US" altLang="zh-CN" dirty="0" err="1" smtClean="0"/>
              <a:t>x</a:t>
            </a:r>
            <a:r>
              <a:rPr lang="en-US" altLang="zh-CN" dirty="0" err="1" smtClean="0">
                <a:latin typeface="Cambria"/>
              </a:rPr>
              <a:t>⊕x</a:t>
            </a:r>
            <a:r>
              <a:rPr lang="en-US" altLang="zh-CN" dirty="0" smtClean="0">
                <a:latin typeface="Cambria"/>
              </a:rPr>
              <a:t>*</a:t>
            </a:r>
            <a:r>
              <a:rPr lang="zh-CN" altLang="en-US" dirty="0" smtClean="0">
                <a:latin typeface="Cambria"/>
              </a:rPr>
              <a:t>，输出异或为</a:t>
            </a:r>
            <a:r>
              <a:rPr lang="en-US" altLang="zh-CN" dirty="0" err="1" smtClean="0">
                <a:latin typeface="Cambria"/>
              </a:rPr>
              <a:t>π</a:t>
            </a:r>
            <a:r>
              <a:rPr lang="en-US" altLang="zh-CN" baseline="-25000" dirty="0" err="1" smtClean="0">
                <a:latin typeface="Cambria"/>
              </a:rPr>
              <a:t>s</a:t>
            </a:r>
            <a:r>
              <a:rPr lang="en-US" altLang="zh-CN" dirty="0" smtClean="0">
                <a:latin typeface="Cambria"/>
              </a:rPr>
              <a:t>(x)⊕</a:t>
            </a:r>
            <a:r>
              <a:rPr lang="en-US" altLang="zh-CN" dirty="0" err="1" smtClean="0">
                <a:latin typeface="Cambria"/>
              </a:rPr>
              <a:t>π</a:t>
            </a:r>
            <a:r>
              <a:rPr lang="en-US" altLang="zh-CN" baseline="-25000" dirty="0" err="1" smtClean="0">
                <a:latin typeface="Cambria"/>
              </a:rPr>
              <a:t>s</a:t>
            </a:r>
            <a:r>
              <a:rPr lang="en-US" altLang="zh-CN" dirty="0" smtClean="0">
                <a:latin typeface="Cambria"/>
              </a:rPr>
              <a:t>(x*)</a:t>
            </a:r>
          </a:p>
          <a:p>
            <a:r>
              <a:rPr lang="zh-CN" altLang="en-US" dirty="0" smtClean="0">
                <a:latin typeface="Cambria"/>
              </a:rPr>
              <a:t>对任意</a:t>
            </a:r>
            <a:r>
              <a:rPr lang="en-US" altLang="zh-CN" dirty="0" smtClean="0">
                <a:latin typeface="Cambria"/>
              </a:rPr>
              <a:t>x’</a:t>
            </a:r>
            <a:r>
              <a:rPr lang="zh-CN" altLang="en-US" dirty="0" smtClean="0">
                <a:latin typeface="Cambria"/>
              </a:rPr>
              <a:t>∈</a:t>
            </a:r>
            <a:r>
              <a:rPr lang="en-US" altLang="zh-CN" dirty="0" smtClean="0">
                <a:latin typeface="Cambria"/>
              </a:rPr>
              <a:t>{0,1}</a:t>
            </a:r>
            <a:r>
              <a:rPr lang="en-US" altLang="zh-CN" baseline="30000" dirty="0" smtClean="0">
                <a:latin typeface="Cambria"/>
              </a:rPr>
              <a:t>m</a:t>
            </a:r>
            <a:r>
              <a:rPr lang="zh-CN" altLang="en-US" dirty="0" smtClean="0">
                <a:latin typeface="Cambria"/>
              </a:rPr>
              <a:t>，定义集合∆</a:t>
            </a:r>
            <a:r>
              <a:rPr lang="en-US" altLang="zh-CN" dirty="0" smtClean="0">
                <a:latin typeface="Cambria"/>
              </a:rPr>
              <a:t>(x’)</a:t>
            </a:r>
            <a:r>
              <a:rPr lang="zh-CN" altLang="en-US" dirty="0" smtClean="0">
                <a:latin typeface="Cambria"/>
              </a:rPr>
              <a:t>为包含所有输入异或值为</a:t>
            </a:r>
            <a:r>
              <a:rPr lang="en-US" altLang="zh-CN" dirty="0" smtClean="0">
                <a:latin typeface="Cambria"/>
              </a:rPr>
              <a:t>x’</a:t>
            </a:r>
            <a:r>
              <a:rPr lang="zh-CN" altLang="en-US" dirty="0" smtClean="0">
                <a:latin typeface="Cambria"/>
              </a:rPr>
              <a:t>的有序对</a:t>
            </a:r>
            <a:r>
              <a:rPr lang="en-US" altLang="zh-CN" dirty="0" smtClean="0">
                <a:latin typeface="Cambria"/>
              </a:rPr>
              <a:t>(</a:t>
            </a:r>
            <a:r>
              <a:rPr lang="en-US" altLang="zh-CN" dirty="0" err="1" smtClean="0">
                <a:latin typeface="Cambria"/>
              </a:rPr>
              <a:t>x,x</a:t>
            </a:r>
            <a:r>
              <a:rPr lang="en-US" altLang="zh-CN" dirty="0" smtClean="0">
                <a:latin typeface="Cambria"/>
              </a:rPr>
              <a:t>*)</a:t>
            </a:r>
            <a:endParaRPr lang="zh-CN"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差分密码分析示例</a:t>
            </a:r>
            <a:endParaRPr lang="zh-CN" altLang="en-US"/>
          </a:p>
        </p:txBody>
      </p:sp>
      <p:sp>
        <p:nvSpPr>
          <p:cNvPr id="3" name="内容占位符 2"/>
          <p:cNvSpPr>
            <a:spLocks noGrp="1"/>
          </p:cNvSpPr>
          <p:nvPr>
            <p:ph idx="1"/>
          </p:nvPr>
        </p:nvSpPr>
        <p:spPr/>
        <p:txBody>
          <a:bodyPr/>
          <a:lstStyle/>
          <a:p>
            <a:r>
              <a:rPr lang="zh-CN" altLang="en-US" smtClean="0"/>
              <a:t>采用例</a:t>
            </a:r>
            <a:r>
              <a:rPr lang="en-US" altLang="zh-CN" smtClean="0"/>
              <a:t>3.1</a:t>
            </a:r>
            <a:r>
              <a:rPr lang="zh-CN" altLang="en-US" smtClean="0"/>
              <a:t>中的</a:t>
            </a:r>
            <a:r>
              <a:rPr lang="en-US" altLang="zh-CN" smtClean="0"/>
              <a:t>S</a:t>
            </a:r>
            <a:r>
              <a:rPr lang="zh-CN" altLang="en-US" smtClean="0"/>
              <a:t>盒</a:t>
            </a:r>
            <a:endParaRPr lang="en-US" altLang="zh-CN" smtClean="0"/>
          </a:p>
          <a:p>
            <a:endParaRPr lang="en-US" altLang="zh-CN" smtClean="0"/>
          </a:p>
          <a:p>
            <a:endParaRPr lang="en-US" altLang="zh-CN" smtClean="0"/>
          </a:p>
          <a:p>
            <a:r>
              <a:rPr lang="zh-CN" altLang="en-US" smtClean="0"/>
              <a:t>设输入异或</a:t>
            </a:r>
            <a:r>
              <a:rPr lang="en-US" altLang="zh-CN" smtClean="0"/>
              <a:t>x’=1011</a:t>
            </a:r>
            <a:r>
              <a:rPr lang="zh-CN" altLang="en-US" smtClean="0"/>
              <a:t>，则有</a:t>
            </a:r>
            <a:endParaRPr lang="en-US" altLang="zh-CN" smtClean="0"/>
          </a:p>
          <a:p>
            <a:pPr>
              <a:buNone/>
            </a:pPr>
            <a:r>
              <a:rPr lang="zh-CN" altLang="en-US" sz="2800" smtClean="0">
                <a:latin typeface="Cambria"/>
              </a:rPr>
              <a:t>∆</a:t>
            </a:r>
            <a:r>
              <a:rPr lang="en-US" altLang="zh-CN" sz="2800" smtClean="0">
                <a:latin typeface="Cambria"/>
              </a:rPr>
              <a:t>(1011)={(0000,1011),(0001,1010),...,(1111,0100)}</a:t>
            </a:r>
            <a:endParaRPr lang="en-US" altLang="zh-CN" smtClean="0">
              <a:latin typeface="Cambria"/>
            </a:endParaRPr>
          </a:p>
          <a:p>
            <a:r>
              <a:rPr lang="zh-CN" altLang="en-US" smtClean="0">
                <a:latin typeface="Cambria"/>
              </a:rPr>
              <a:t>对</a:t>
            </a:r>
            <a:r>
              <a:rPr lang="zh-CN" altLang="en-US" smtClean="0"/>
              <a:t>∆</a:t>
            </a:r>
            <a:r>
              <a:rPr lang="en-US" altLang="zh-CN" smtClean="0"/>
              <a:t>(1011)</a:t>
            </a:r>
            <a:r>
              <a:rPr lang="zh-CN" altLang="en-US" smtClean="0"/>
              <a:t>中的每对输入，可计算相应的输出异或，构成分析表，其中</a:t>
            </a:r>
            <a:r>
              <a:rPr lang="en-US" altLang="zh-CN" smtClean="0"/>
              <a:t>x</a:t>
            </a:r>
            <a:r>
              <a:rPr lang="en-US" altLang="zh-CN" smtClean="0">
                <a:latin typeface="Cambria"/>
              </a:rPr>
              <a:t>⊕x*=1011</a:t>
            </a:r>
            <a:r>
              <a:rPr lang="zh-CN" altLang="en-US" smtClean="0">
                <a:latin typeface="Cambria"/>
              </a:rPr>
              <a:t>，</a:t>
            </a:r>
            <a:r>
              <a:rPr lang="en-US" altLang="zh-CN" smtClean="0">
                <a:latin typeface="Cambria"/>
              </a:rPr>
              <a:t>y=π</a:t>
            </a:r>
            <a:r>
              <a:rPr lang="en-US" altLang="zh-CN" baseline="-25000" smtClean="0">
                <a:latin typeface="Cambria"/>
              </a:rPr>
              <a:t>s</a:t>
            </a:r>
            <a:r>
              <a:rPr lang="en-US" altLang="zh-CN" smtClean="0">
                <a:latin typeface="Cambria"/>
              </a:rPr>
              <a:t>(x)</a:t>
            </a:r>
            <a:r>
              <a:rPr lang="zh-CN" altLang="en-US" smtClean="0">
                <a:latin typeface="Cambria"/>
              </a:rPr>
              <a:t>，</a:t>
            </a:r>
            <a:r>
              <a:rPr lang="en-US" altLang="zh-CN" smtClean="0">
                <a:latin typeface="Cambria"/>
              </a:rPr>
              <a:t>y*=π</a:t>
            </a:r>
            <a:r>
              <a:rPr lang="en-US" altLang="zh-CN" baseline="-25000" smtClean="0">
                <a:latin typeface="Cambria"/>
              </a:rPr>
              <a:t>s</a:t>
            </a:r>
            <a:r>
              <a:rPr lang="en-US" altLang="zh-CN" smtClean="0">
                <a:latin typeface="Cambria"/>
              </a:rPr>
              <a:t>(x*)</a:t>
            </a:r>
            <a:r>
              <a:rPr lang="zh-CN" altLang="en-US" smtClean="0">
                <a:latin typeface="Cambria"/>
              </a:rPr>
              <a:t>及</a:t>
            </a:r>
            <a:r>
              <a:rPr lang="en-US" altLang="zh-CN" smtClean="0">
                <a:latin typeface="Cambria"/>
              </a:rPr>
              <a:t>y’=y⊕y*</a:t>
            </a:r>
            <a:endParaRPr lang="zh-CN" altLang="en-US"/>
          </a:p>
        </p:txBody>
      </p:sp>
      <p:graphicFrame>
        <p:nvGraphicFramePr>
          <p:cNvPr id="4" name="表格 3"/>
          <p:cNvGraphicFramePr>
            <a:graphicFrameLocks noGrp="1"/>
          </p:cNvGraphicFramePr>
          <p:nvPr/>
        </p:nvGraphicFramePr>
        <p:xfrm>
          <a:off x="755576" y="2348880"/>
          <a:ext cx="7704865" cy="827392"/>
        </p:xfrm>
        <a:graphic>
          <a:graphicData uri="http://schemas.openxmlformats.org/drawingml/2006/table">
            <a:tbl>
              <a:tblPr firstRow="1" bandRow="1">
                <a:tableStyleId>{5C22544A-7EE6-4342-B048-85BDC9FD1C3A}</a:tableStyleId>
              </a:tblPr>
              <a:tblGrid>
                <a:gridCol w="718254"/>
                <a:gridCol w="444738"/>
                <a:gridCol w="436125"/>
                <a:gridCol w="436125"/>
                <a:gridCol w="436125"/>
                <a:gridCol w="436125"/>
                <a:gridCol w="436125"/>
                <a:gridCol w="436125"/>
                <a:gridCol w="436125"/>
                <a:gridCol w="436125"/>
                <a:gridCol w="436125"/>
                <a:gridCol w="436125"/>
                <a:gridCol w="436125"/>
                <a:gridCol w="436125"/>
                <a:gridCol w="436125"/>
                <a:gridCol w="436125"/>
                <a:gridCol w="436123"/>
              </a:tblGrid>
              <a:tr h="432047">
                <a:tc>
                  <a:txBody>
                    <a:bodyPr/>
                    <a:lstStyle/>
                    <a:p>
                      <a:r>
                        <a:rPr lang="en-US" altLang="zh-CN" sz="1400" smtClean="0"/>
                        <a:t>x</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3</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5</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7</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9</a:t>
                      </a:r>
                      <a:endParaRPr lang="zh-CN" altLang="en-US" sz="1400"/>
                    </a:p>
                  </a:txBody>
                  <a:tcPr anchor="ctr" anchorCtr="1"/>
                </a:tc>
                <a:tc>
                  <a:txBody>
                    <a:bodyPr/>
                    <a:lstStyle/>
                    <a:p>
                      <a:r>
                        <a:rPr lang="en-US" altLang="zh-CN" sz="1400" smtClean="0"/>
                        <a:t>A</a:t>
                      </a:r>
                      <a:endParaRPr lang="zh-CN" altLang="en-US" sz="1400"/>
                    </a:p>
                  </a:txBody>
                  <a:tcPr anchor="ctr" anchorCtr="1"/>
                </a:tc>
                <a:tc>
                  <a:txBody>
                    <a:bodyPr/>
                    <a:lstStyle/>
                    <a:p>
                      <a:r>
                        <a:rPr lang="en-US" altLang="zh-CN" sz="1400" smtClean="0"/>
                        <a:t>B</a:t>
                      </a:r>
                      <a:endParaRPr lang="zh-CN" altLang="en-US" sz="1400"/>
                    </a:p>
                  </a:txBody>
                  <a:tcPr anchor="ctr" anchorCtr="1"/>
                </a:tc>
                <a:tc>
                  <a:txBody>
                    <a:bodyPr/>
                    <a:lstStyle/>
                    <a:p>
                      <a:r>
                        <a:rPr lang="en-US" altLang="zh-CN" sz="1400" smtClean="0"/>
                        <a:t>C</a:t>
                      </a:r>
                      <a:endParaRPr lang="zh-CN" altLang="en-US" sz="1400"/>
                    </a:p>
                  </a:txBody>
                  <a:tcPr anchor="ctr" anchorCtr="1"/>
                </a:tc>
                <a:tc>
                  <a:txBody>
                    <a:bodyPr/>
                    <a:lstStyle/>
                    <a:p>
                      <a:r>
                        <a:rPr lang="en-US" altLang="zh-CN" sz="1400" smtClean="0"/>
                        <a:t>D</a:t>
                      </a:r>
                      <a:endParaRPr lang="zh-CN" altLang="en-US" sz="1400"/>
                    </a:p>
                  </a:txBody>
                  <a:tcPr anchor="ctr" anchorCtr="1"/>
                </a:tc>
                <a:tc>
                  <a:txBody>
                    <a:bodyPr/>
                    <a:lstStyle/>
                    <a:p>
                      <a:r>
                        <a:rPr lang="en-US" altLang="zh-CN" sz="1400" smtClean="0"/>
                        <a:t>E</a:t>
                      </a:r>
                      <a:endParaRPr lang="zh-CN" altLang="en-US" sz="1400"/>
                    </a:p>
                  </a:txBody>
                  <a:tcPr anchor="ctr" anchorCtr="1"/>
                </a:tc>
                <a:tc>
                  <a:txBody>
                    <a:bodyPr/>
                    <a:lstStyle/>
                    <a:p>
                      <a:r>
                        <a:rPr lang="en-US" altLang="zh-CN" sz="1400" smtClean="0"/>
                        <a:t>F</a:t>
                      </a:r>
                      <a:endParaRPr lang="zh-CN" altLang="en-US" sz="1400"/>
                    </a:p>
                  </a:txBody>
                  <a:tcPr anchor="ctr" anchorCtr="1"/>
                </a:tc>
              </a:tr>
              <a:tr h="395345">
                <a:tc>
                  <a:txBody>
                    <a:bodyPr/>
                    <a:lstStyle/>
                    <a:p>
                      <a:r>
                        <a:rPr lang="en-US" altLang="zh-CN" sz="1400" smtClean="0"/>
                        <a:t>y=π</a:t>
                      </a:r>
                      <a:r>
                        <a:rPr lang="en-US" altLang="zh-CN" sz="1400" baseline="-25000" smtClean="0"/>
                        <a:t>s</a:t>
                      </a:r>
                      <a:r>
                        <a:rPr lang="en-US" altLang="zh-CN" sz="1400" smtClean="0"/>
                        <a:t>(x)</a:t>
                      </a:r>
                      <a:endParaRPr lang="zh-CN" altLang="en-US" sz="1400"/>
                    </a:p>
                  </a:txBody>
                  <a:tcPr anchor="ctr" anchorCtr="1"/>
                </a:tc>
                <a:tc>
                  <a:txBody>
                    <a:bodyPr/>
                    <a:lstStyle/>
                    <a:p>
                      <a:r>
                        <a:rPr lang="en-US" altLang="zh-CN" sz="1400" smtClean="0"/>
                        <a:t>E</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D</a:t>
                      </a:r>
                      <a:endParaRPr lang="zh-CN" altLang="en-US" sz="1400"/>
                    </a:p>
                  </a:txBody>
                  <a:tcPr anchor="ctr" anchorCtr="1"/>
                </a:tc>
                <a:tc>
                  <a:txBody>
                    <a:bodyPr/>
                    <a:lstStyle/>
                    <a:p>
                      <a:r>
                        <a:rPr lang="en-US" altLang="zh-CN" sz="1400" smtClean="0"/>
                        <a:t>1</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F</a:t>
                      </a:r>
                      <a:endParaRPr lang="zh-CN" altLang="en-US" sz="1400"/>
                    </a:p>
                  </a:txBody>
                  <a:tcPr anchor="ctr" anchorCtr="1"/>
                </a:tc>
                <a:tc>
                  <a:txBody>
                    <a:bodyPr/>
                    <a:lstStyle/>
                    <a:p>
                      <a:r>
                        <a:rPr lang="en-US" altLang="zh-CN" sz="1400" smtClean="0"/>
                        <a:t>B</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3</a:t>
                      </a:r>
                      <a:endParaRPr lang="zh-CN" altLang="en-US" sz="1400"/>
                    </a:p>
                  </a:txBody>
                  <a:tcPr anchor="ctr" anchorCtr="1"/>
                </a:tc>
                <a:tc>
                  <a:txBody>
                    <a:bodyPr/>
                    <a:lstStyle/>
                    <a:p>
                      <a:r>
                        <a:rPr lang="en-US" altLang="zh-CN" sz="1400" smtClean="0"/>
                        <a:t>A</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C</a:t>
                      </a:r>
                      <a:endParaRPr lang="zh-CN" altLang="en-US" sz="1400"/>
                    </a:p>
                  </a:txBody>
                  <a:tcPr anchor="ctr" anchorCtr="1"/>
                </a:tc>
                <a:tc>
                  <a:txBody>
                    <a:bodyPr/>
                    <a:lstStyle/>
                    <a:p>
                      <a:r>
                        <a:rPr lang="en-US" altLang="zh-CN" sz="1400" smtClean="0"/>
                        <a:t>5</a:t>
                      </a:r>
                      <a:endParaRPr lang="zh-CN" altLang="en-US" sz="1400"/>
                    </a:p>
                  </a:txBody>
                  <a:tcPr anchor="ctr" anchorCtr="1"/>
                </a:tc>
                <a:tc>
                  <a:txBody>
                    <a:bodyPr/>
                    <a:lstStyle/>
                    <a:p>
                      <a:r>
                        <a:rPr lang="en-US" altLang="zh-CN" sz="1400" smtClean="0"/>
                        <a:t>9</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7</a:t>
                      </a:r>
                      <a:endParaRPr lang="zh-CN" altLang="en-US" sz="1400"/>
                    </a:p>
                  </a:txBody>
                  <a:tcPr anchor="ctr" anchorCtr="1"/>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差分密码分析示例</a:t>
            </a:r>
            <a:endParaRPr lang="zh-CN" altLang="en-US"/>
          </a:p>
        </p:txBody>
      </p:sp>
      <p:graphicFrame>
        <p:nvGraphicFramePr>
          <p:cNvPr id="4" name="表格 3"/>
          <p:cNvGraphicFramePr>
            <a:graphicFrameLocks noGrp="1"/>
          </p:cNvGraphicFramePr>
          <p:nvPr/>
        </p:nvGraphicFramePr>
        <p:xfrm>
          <a:off x="2339752" y="1268760"/>
          <a:ext cx="5688630" cy="5256587"/>
        </p:xfrm>
        <a:graphic>
          <a:graphicData uri="http://schemas.openxmlformats.org/drawingml/2006/table">
            <a:tbl>
              <a:tblPr firstRow="1" bandRow="1">
                <a:tableStyleId>{5940675A-B579-460E-94D1-54222C63F5DA}</a:tableStyleId>
              </a:tblPr>
              <a:tblGrid>
                <a:gridCol w="1137726"/>
                <a:gridCol w="1137726"/>
                <a:gridCol w="1137726"/>
                <a:gridCol w="1137726"/>
                <a:gridCol w="1137726"/>
              </a:tblGrid>
              <a:tr h="309211">
                <a:tc>
                  <a:txBody>
                    <a:bodyPr/>
                    <a:lstStyle/>
                    <a:p>
                      <a:r>
                        <a:rPr lang="en-US" altLang="zh-CN" sz="1400" smtClean="0"/>
                        <a:t>x</a:t>
                      </a:r>
                      <a:endParaRPr lang="zh-CN" altLang="en-US" sz="1400"/>
                    </a:p>
                  </a:txBody>
                  <a:tcPr anchor="ctr" anchorCtr="1"/>
                </a:tc>
                <a:tc>
                  <a:txBody>
                    <a:bodyPr/>
                    <a:lstStyle/>
                    <a:p>
                      <a:r>
                        <a:rPr lang="en-US" altLang="zh-CN" sz="1400" smtClean="0"/>
                        <a:t>x*</a:t>
                      </a:r>
                      <a:endParaRPr lang="zh-CN" altLang="en-US" sz="1400"/>
                    </a:p>
                  </a:txBody>
                  <a:tcPr anchor="ctr" anchorCtr="1"/>
                </a:tc>
                <a:tc>
                  <a:txBody>
                    <a:bodyPr/>
                    <a:lstStyle/>
                    <a:p>
                      <a:r>
                        <a:rPr lang="en-US" altLang="zh-CN" sz="1400" smtClean="0"/>
                        <a:t>y</a:t>
                      </a:r>
                      <a:endParaRPr lang="zh-CN" altLang="en-US" sz="1400"/>
                    </a:p>
                  </a:txBody>
                  <a:tcPr anchor="ctr" anchorCtr="1"/>
                </a:tc>
                <a:tc>
                  <a:txBody>
                    <a:bodyPr/>
                    <a:lstStyle/>
                    <a:p>
                      <a:r>
                        <a:rPr lang="en-US" altLang="zh-CN" sz="1400" smtClean="0"/>
                        <a:t>y*</a:t>
                      </a:r>
                      <a:endParaRPr lang="zh-CN" altLang="en-US" sz="1400"/>
                    </a:p>
                  </a:txBody>
                  <a:tcPr anchor="ctr" anchorCtr="1"/>
                </a:tc>
                <a:tc>
                  <a:txBody>
                    <a:bodyPr/>
                    <a:lstStyle/>
                    <a:p>
                      <a:r>
                        <a:rPr lang="en-US" altLang="zh-CN" sz="1400" smtClean="0"/>
                        <a:t>y’</a:t>
                      </a:r>
                      <a:endParaRPr lang="zh-CN" altLang="en-US" sz="1400"/>
                    </a:p>
                  </a:txBody>
                  <a:tcPr anchor="ctr" anchorCtr="1"/>
                </a:tc>
              </a:tr>
              <a:tr h="309211">
                <a:tc>
                  <a:txBody>
                    <a:bodyPr/>
                    <a:lstStyle/>
                    <a:p>
                      <a:r>
                        <a:rPr lang="en-US" altLang="zh-CN" sz="1400" smtClean="0"/>
                        <a:t>0000</a:t>
                      </a:r>
                      <a:endParaRPr lang="zh-CN" altLang="en-US" sz="1400"/>
                    </a:p>
                  </a:txBody>
                  <a:tcPr anchor="ctr" anchorCtr="1"/>
                </a:tc>
                <a:tc>
                  <a:txBody>
                    <a:bodyPr/>
                    <a:lstStyle/>
                    <a:p>
                      <a:r>
                        <a:rPr lang="en-US" altLang="zh-CN" sz="1400" smtClean="0"/>
                        <a:t>1011</a:t>
                      </a:r>
                      <a:endParaRPr lang="zh-CN" altLang="en-US" sz="1400"/>
                    </a:p>
                  </a:txBody>
                  <a:tcPr anchor="ctr" anchorCtr="1"/>
                </a:tc>
                <a:tc>
                  <a:txBody>
                    <a:bodyPr/>
                    <a:lstStyle/>
                    <a:p>
                      <a:r>
                        <a:rPr lang="en-US" altLang="zh-CN" sz="1400" smtClean="0"/>
                        <a:t>1110</a:t>
                      </a:r>
                      <a:endParaRPr lang="zh-CN" altLang="en-US" sz="1400"/>
                    </a:p>
                  </a:txBody>
                  <a:tcPr anchor="ctr" anchorCtr="1"/>
                </a:tc>
                <a:tc>
                  <a:txBody>
                    <a:bodyPr/>
                    <a:lstStyle/>
                    <a:p>
                      <a:r>
                        <a:rPr lang="en-US" altLang="zh-CN" sz="1400" smtClean="0"/>
                        <a:t>1100</a:t>
                      </a:r>
                      <a:endParaRPr lang="zh-CN" altLang="en-US" sz="1400"/>
                    </a:p>
                  </a:txBody>
                  <a:tcPr anchor="ctr" anchorCtr="1"/>
                </a:tc>
                <a:tc>
                  <a:txBody>
                    <a:bodyPr/>
                    <a:lstStyle/>
                    <a:p>
                      <a:r>
                        <a:rPr lang="en-US" altLang="zh-CN" sz="1400" smtClean="0"/>
                        <a:t>0010</a:t>
                      </a:r>
                      <a:endParaRPr lang="zh-CN" altLang="en-US" sz="1400"/>
                    </a:p>
                  </a:txBody>
                  <a:tcPr anchor="ctr" anchorCtr="1"/>
                </a:tc>
              </a:tr>
              <a:tr h="309211">
                <a:tc>
                  <a:txBody>
                    <a:bodyPr/>
                    <a:lstStyle/>
                    <a:p>
                      <a:r>
                        <a:rPr lang="en-US" altLang="zh-CN" sz="1400" smtClean="0"/>
                        <a:t>0001</a:t>
                      </a:r>
                      <a:endParaRPr lang="zh-CN" altLang="en-US" sz="1400"/>
                    </a:p>
                  </a:txBody>
                  <a:tcPr anchor="ctr" anchorCtr="1"/>
                </a:tc>
                <a:tc>
                  <a:txBody>
                    <a:bodyPr/>
                    <a:lstStyle/>
                    <a:p>
                      <a:r>
                        <a:rPr lang="en-US" altLang="zh-CN" sz="1400" smtClean="0"/>
                        <a:t>1010</a:t>
                      </a:r>
                      <a:endParaRPr lang="zh-CN" altLang="en-US" sz="1400"/>
                    </a:p>
                  </a:txBody>
                  <a:tcPr anchor="ctr" anchorCtr="1"/>
                </a:tc>
                <a:tc>
                  <a:txBody>
                    <a:bodyPr/>
                    <a:lstStyle/>
                    <a:p>
                      <a:r>
                        <a:rPr lang="en-US" altLang="zh-CN" sz="1400" smtClean="0"/>
                        <a:t>0100</a:t>
                      </a:r>
                      <a:endParaRPr lang="zh-CN" altLang="en-US" sz="1400"/>
                    </a:p>
                  </a:txBody>
                  <a:tcPr anchor="ctr" anchorCtr="1"/>
                </a:tc>
                <a:tc>
                  <a:txBody>
                    <a:bodyPr/>
                    <a:lstStyle/>
                    <a:p>
                      <a:r>
                        <a:rPr lang="en-US" altLang="zh-CN" sz="1400" smtClean="0"/>
                        <a:t>0110</a:t>
                      </a:r>
                      <a:endParaRPr lang="zh-CN" altLang="en-US" sz="1400"/>
                    </a:p>
                  </a:txBody>
                  <a:tcPr anchor="ctr" anchorCtr="1"/>
                </a:tc>
                <a:tc>
                  <a:txBody>
                    <a:bodyPr/>
                    <a:lstStyle/>
                    <a:p>
                      <a:r>
                        <a:rPr lang="en-US" altLang="zh-CN" sz="1400" smtClean="0"/>
                        <a:t>0010</a:t>
                      </a:r>
                      <a:endParaRPr lang="zh-CN" altLang="en-US" sz="1400"/>
                    </a:p>
                  </a:txBody>
                  <a:tcPr anchor="ctr" anchorCtr="1"/>
                </a:tc>
              </a:tr>
              <a:tr h="309211">
                <a:tc>
                  <a:txBody>
                    <a:bodyPr/>
                    <a:lstStyle/>
                    <a:p>
                      <a:r>
                        <a:rPr lang="en-US" altLang="zh-CN" sz="1400" smtClean="0"/>
                        <a:t>0010</a:t>
                      </a:r>
                      <a:endParaRPr lang="zh-CN" altLang="en-US" sz="1400"/>
                    </a:p>
                  </a:txBody>
                  <a:tcPr anchor="ctr" anchorCtr="1"/>
                </a:tc>
                <a:tc>
                  <a:txBody>
                    <a:bodyPr/>
                    <a:lstStyle/>
                    <a:p>
                      <a:r>
                        <a:rPr lang="en-US" altLang="zh-CN" sz="1400" smtClean="0"/>
                        <a:t>1001</a:t>
                      </a:r>
                      <a:endParaRPr lang="zh-CN" altLang="en-US" sz="1400"/>
                    </a:p>
                  </a:txBody>
                  <a:tcPr anchor="ctr" anchorCtr="1"/>
                </a:tc>
                <a:tc>
                  <a:txBody>
                    <a:bodyPr/>
                    <a:lstStyle/>
                    <a:p>
                      <a:r>
                        <a:rPr lang="en-US" altLang="zh-CN" sz="1400" smtClean="0"/>
                        <a:t>1101</a:t>
                      </a:r>
                      <a:endParaRPr lang="zh-CN" altLang="en-US" sz="1400"/>
                    </a:p>
                  </a:txBody>
                  <a:tcPr anchor="ctr" anchorCtr="1"/>
                </a:tc>
                <a:tc>
                  <a:txBody>
                    <a:bodyPr/>
                    <a:lstStyle/>
                    <a:p>
                      <a:r>
                        <a:rPr lang="en-US" altLang="zh-CN" sz="1400" smtClean="0"/>
                        <a:t>1010</a:t>
                      </a:r>
                      <a:endParaRPr lang="zh-CN" altLang="en-US" sz="1400"/>
                    </a:p>
                  </a:txBody>
                  <a:tcPr anchor="ctr" anchorCtr="1"/>
                </a:tc>
                <a:tc>
                  <a:txBody>
                    <a:bodyPr/>
                    <a:lstStyle/>
                    <a:p>
                      <a:r>
                        <a:rPr lang="en-US" altLang="zh-CN" sz="1400" smtClean="0"/>
                        <a:t>0111</a:t>
                      </a:r>
                      <a:endParaRPr lang="zh-CN" altLang="en-US" sz="1400"/>
                    </a:p>
                  </a:txBody>
                  <a:tcPr anchor="ctr" anchorCtr="1"/>
                </a:tc>
              </a:tr>
              <a:tr h="309211">
                <a:tc>
                  <a:txBody>
                    <a:bodyPr/>
                    <a:lstStyle/>
                    <a:p>
                      <a:r>
                        <a:rPr lang="en-US" altLang="zh-CN" sz="1400" smtClean="0"/>
                        <a:t>0011</a:t>
                      </a:r>
                      <a:endParaRPr lang="zh-CN" altLang="en-US" sz="1400"/>
                    </a:p>
                  </a:txBody>
                  <a:tcPr anchor="ctr" anchorCtr="1"/>
                </a:tc>
                <a:tc>
                  <a:txBody>
                    <a:bodyPr/>
                    <a:lstStyle/>
                    <a:p>
                      <a:r>
                        <a:rPr lang="en-US" altLang="zh-CN" sz="1400" smtClean="0"/>
                        <a:t>1000</a:t>
                      </a:r>
                      <a:endParaRPr lang="zh-CN" altLang="en-US" sz="1400"/>
                    </a:p>
                  </a:txBody>
                  <a:tcPr anchor="ctr" anchorCtr="1"/>
                </a:tc>
                <a:tc>
                  <a:txBody>
                    <a:bodyPr/>
                    <a:lstStyle/>
                    <a:p>
                      <a:r>
                        <a:rPr lang="en-US" altLang="zh-CN" sz="1400" smtClean="0"/>
                        <a:t>0001</a:t>
                      </a:r>
                      <a:endParaRPr lang="zh-CN" altLang="en-US" sz="1400"/>
                    </a:p>
                  </a:txBody>
                  <a:tcPr anchor="ctr" anchorCtr="1"/>
                </a:tc>
                <a:tc>
                  <a:txBody>
                    <a:bodyPr/>
                    <a:lstStyle/>
                    <a:p>
                      <a:r>
                        <a:rPr lang="en-US" altLang="zh-CN" sz="1400" smtClean="0"/>
                        <a:t>0011</a:t>
                      </a:r>
                      <a:endParaRPr lang="zh-CN" altLang="en-US" sz="1400"/>
                    </a:p>
                  </a:txBody>
                  <a:tcPr anchor="ctr" anchorCtr="1"/>
                </a:tc>
                <a:tc>
                  <a:txBody>
                    <a:bodyPr/>
                    <a:lstStyle/>
                    <a:p>
                      <a:r>
                        <a:rPr lang="en-US" altLang="zh-CN" sz="1400" smtClean="0"/>
                        <a:t>0010</a:t>
                      </a:r>
                      <a:endParaRPr lang="zh-CN" altLang="en-US" sz="1400"/>
                    </a:p>
                  </a:txBody>
                  <a:tcPr anchor="ctr" anchorCtr="1"/>
                </a:tc>
              </a:tr>
              <a:tr h="309211">
                <a:tc>
                  <a:txBody>
                    <a:bodyPr/>
                    <a:lstStyle/>
                    <a:p>
                      <a:r>
                        <a:rPr lang="en-US" altLang="zh-CN" sz="1400" smtClean="0"/>
                        <a:t>0100</a:t>
                      </a:r>
                      <a:endParaRPr lang="zh-CN" altLang="en-US" sz="1400"/>
                    </a:p>
                  </a:txBody>
                  <a:tcPr anchor="ctr" anchorCtr="1"/>
                </a:tc>
                <a:tc>
                  <a:txBody>
                    <a:bodyPr/>
                    <a:lstStyle/>
                    <a:p>
                      <a:r>
                        <a:rPr lang="en-US" altLang="zh-CN" sz="1400" smtClean="0"/>
                        <a:t>1111</a:t>
                      </a:r>
                      <a:endParaRPr lang="zh-CN" altLang="en-US" sz="1400"/>
                    </a:p>
                  </a:txBody>
                  <a:tcPr anchor="ctr" anchorCtr="1"/>
                </a:tc>
                <a:tc>
                  <a:txBody>
                    <a:bodyPr/>
                    <a:lstStyle/>
                    <a:p>
                      <a:r>
                        <a:rPr lang="en-US" altLang="zh-CN" sz="1400" smtClean="0"/>
                        <a:t>0010</a:t>
                      </a:r>
                      <a:endParaRPr lang="zh-CN" altLang="en-US" sz="1400"/>
                    </a:p>
                  </a:txBody>
                  <a:tcPr anchor="ctr" anchorCtr="1"/>
                </a:tc>
                <a:tc>
                  <a:txBody>
                    <a:bodyPr/>
                    <a:lstStyle/>
                    <a:p>
                      <a:r>
                        <a:rPr lang="en-US" altLang="zh-CN" sz="1400" smtClean="0"/>
                        <a:t>0111</a:t>
                      </a:r>
                      <a:endParaRPr lang="zh-CN" altLang="en-US" sz="1400"/>
                    </a:p>
                  </a:txBody>
                  <a:tcPr anchor="ctr" anchorCtr="1"/>
                </a:tc>
                <a:tc>
                  <a:txBody>
                    <a:bodyPr/>
                    <a:lstStyle/>
                    <a:p>
                      <a:r>
                        <a:rPr lang="en-US" altLang="zh-CN" sz="1400" smtClean="0"/>
                        <a:t>0101</a:t>
                      </a:r>
                      <a:endParaRPr lang="zh-CN" altLang="en-US" sz="1400"/>
                    </a:p>
                  </a:txBody>
                  <a:tcPr anchor="ctr" anchorCtr="1"/>
                </a:tc>
              </a:tr>
              <a:tr h="309211">
                <a:tc>
                  <a:txBody>
                    <a:bodyPr/>
                    <a:lstStyle/>
                    <a:p>
                      <a:r>
                        <a:rPr lang="en-US" altLang="zh-CN" sz="1400" smtClean="0"/>
                        <a:t>0101</a:t>
                      </a:r>
                      <a:endParaRPr lang="zh-CN" altLang="en-US" sz="1400"/>
                    </a:p>
                  </a:txBody>
                  <a:tcPr anchor="ctr" anchorCtr="1"/>
                </a:tc>
                <a:tc>
                  <a:txBody>
                    <a:bodyPr/>
                    <a:lstStyle/>
                    <a:p>
                      <a:r>
                        <a:rPr lang="en-US" altLang="zh-CN" sz="1400" smtClean="0"/>
                        <a:t>1110</a:t>
                      </a:r>
                      <a:endParaRPr lang="zh-CN" altLang="en-US" sz="1400"/>
                    </a:p>
                  </a:txBody>
                  <a:tcPr anchor="ctr" anchorCtr="1"/>
                </a:tc>
                <a:tc>
                  <a:txBody>
                    <a:bodyPr/>
                    <a:lstStyle/>
                    <a:p>
                      <a:r>
                        <a:rPr lang="en-US" altLang="zh-CN" sz="1400" smtClean="0"/>
                        <a:t>1111</a:t>
                      </a:r>
                      <a:endParaRPr lang="zh-CN" altLang="en-US" sz="1400"/>
                    </a:p>
                  </a:txBody>
                  <a:tcPr anchor="ctr" anchorCtr="1"/>
                </a:tc>
                <a:tc>
                  <a:txBody>
                    <a:bodyPr/>
                    <a:lstStyle/>
                    <a:p>
                      <a:r>
                        <a:rPr lang="en-US" altLang="zh-CN" sz="1400" smtClean="0"/>
                        <a:t>0000</a:t>
                      </a:r>
                      <a:endParaRPr lang="zh-CN" altLang="en-US" sz="1400"/>
                    </a:p>
                  </a:txBody>
                  <a:tcPr anchor="ctr" anchorCtr="1"/>
                </a:tc>
                <a:tc>
                  <a:txBody>
                    <a:bodyPr/>
                    <a:lstStyle/>
                    <a:p>
                      <a:r>
                        <a:rPr lang="en-US" altLang="zh-CN" sz="1400" smtClean="0"/>
                        <a:t>1111</a:t>
                      </a:r>
                      <a:endParaRPr lang="zh-CN" altLang="en-US" sz="1400"/>
                    </a:p>
                  </a:txBody>
                  <a:tcPr anchor="ctr" anchorCtr="1"/>
                </a:tc>
              </a:tr>
              <a:tr h="309211">
                <a:tc>
                  <a:txBody>
                    <a:bodyPr/>
                    <a:lstStyle/>
                    <a:p>
                      <a:r>
                        <a:rPr lang="en-US" altLang="zh-CN" sz="1400" smtClean="0"/>
                        <a:t>0110</a:t>
                      </a:r>
                      <a:endParaRPr lang="zh-CN" altLang="en-US" sz="1400"/>
                    </a:p>
                  </a:txBody>
                  <a:tcPr anchor="ctr" anchorCtr="1"/>
                </a:tc>
                <a:tc>
                  <a:txBody>
                    <a:bodyPr/>
                    <a:lstStyle/>
                    <a:p>
                      <a:r>
                        <a:rPr lang="en-US" altLang="zh-CN" sz="1400" smtClean="0"/>
                        <a:t>1101</a:t>
                      </a:r>
                      <a:endParaRPr lang="zh-CN" altLang="en-US" sz="1400"/>
                    </a:p>
                  </a:txBody>
                  <a:tcPr anchor="ctr" anchorCtr="1"/>
                </a:tc>
                <a:tc>
                  <a:txBody>
                    <a:bodyPr/>
                    <a:lstStyle/>
                    <a:p>
                      <a:r>
                        <a:rPr lang="en-US" altLang="zh-CN" sz="1400" smtClean="0"/>
                        <a:t>1011</a:t>
                      </a:r>
                      <a:endParaRPr lang="zh-CN" altLang="en-US" sz="1400"/>
                    </a:p>
                  </a:txBody>
                  <a:tcPr anchor="ctr" anchorCtr="1"/>
                </a:tc>
                <a:tc>
                  <a:txBody>
                    <a:bodyPr/>
                    <a:lstStyle/>
                    <a:p>
                      <a:r>
                        <a:rPr lang="en-US" altLang="zh-CN" sz="1400" smtClean="0"/>
                        <a:t>1001</a:t>
                      </a:r>
                      <a:endParaRPr lang="zh-CN" altLang="en-US" sz="1400"/>
                    </a:p>
                  </a:txBody>
                  <a:tcPr anchor="ctr" anchorCtr="1"/>
                </a:tc>
                <a:tc>
                  <a:txBody>
                    <a:bodyPr/>
                    <a:lstStyle/>
                    <a:p>
                      <a:r>
                        <a:rPr lang="en-US" altLang="zh-CN" sz="1400" smtClean="0"/>
                        <a:t>0010</a:t>
                      </a:r>
                      <a:endParaRPr lang="zh-CN" altLang="en-US" sz="1400"/>
                    </a:p>
                  </a:txBody>
                  <a:tcPr anchor="ctr" anchorCtr="1"/>
                </a:tc>
              </a:tr>
              <a:tr h="309211">
                <a:tc>
                  <a:txBody>
                    <a:bodyPr/>
                    <a:lstStyle/>
                    <a:p>
                      <a:r>
                        <a:rPr lang="en-US" altLang="zh-CN" sz="1400" smtClean="0"/>
                        <a:t>0111</a:t>
                      </a:r>
                      <a:endParaRPr lang="zh-CN" altLang="en-US" sz="1400"/>
                    </a:p>
                  </a:txBody>
                  <a:tcPr anchor="ctr" anchorCtr="1"/>
                </a:tc>
                <a:tc>
                  <a:txBody>
                    <a:bodyPr/>
                    <a:lstStyle/>
                    <a:p>
                      <a:r>
                        <a:rPr lang="en-US" altLang="zh-CN" sz="1400" smtClean="0"/>
                        <a:t>1100</a:t>
                      </a:r>
                      <a:endParaRPr lang="zh-CN" altLang="en-US" sz="1400"/>
                    </a:p>
                  </a:txBody>
                  <a:tcPr anchor="ctr" anchorCtr="1"/>
                </a:tc>
                <a:tc>
                  <a:txBody>
                    <a:bodyPr/>
                    <a:lstStyle/>
                    <a:p>
                      <a:r>
                        <a:rPr lang="en-US" altLang="zh-CN" sz="1400" smtClean="0"/>
                        <a:t>1000</a:t>
                      </a:r>
                      <a:endParaRPr lang="zh-CN" altLang="en-US" sz="1400"/>
                    </a:p>
                  </a:txBody>
                  <a:tcPr anchor="ctr" anchorCtr="1"/>
                </a:tc>
                <a:tc>
                  <a:txBody>
                    <a:bodyPr/>
                    <a:lstStyle/>
                    <a:p>
                      <a:r>
                        <a:rPr lang="en-US" altLang="zh-CN" sz="1400" smtClean="0"/>
                        <a:t>0101</a:t>
                      </a:r>
                      <a:endParaRPr lang="zh-CN" altLang="en-US" sz="1400"/>
                    </a:p>
                  </a:txBody>
                  <a:tcPr anchor="ctr" anchorCtr="1"/>
                </a:tc>
                <a:tc>
                  <a:txBody>
                    <a:bodyPr/>
                    <a:lstStyle/>
                    <a:p>
                      <a:r>
                        <a:rPr lang="en-US" altLang="zh-CN" sz="1400" smtClean="0"/>
                        <a:t>1101</a:t>
                      </a:r>
                      <a:endParaRPr lang="zh-CN" altLang="en-US" sz="1400"/>
                    </a:p>
                  </a:txBody>
                  <a:tcPr anchor="ctr" anchorCtr="1"/>
                </a:tc>
              </a:tr>
              <a:tr h="309211">
                <a:tc>
                  <a:txBody>
                    <a:bodyPr/>
                    <a:lstStyle/>
                    <a:p>
                      <a:r>
                        <a:rPr lang="en-US" altLang="zh-CN" sz="1400" smtClean="0"/>
                        <a:t>1000</a:t>
                      </a:r>
                      <a:endParaRPr lang="zh-CN" altLang="en-US" sz="1400"/>
                    </a:p>
                  </a:txBody>
                  <a:tcPr anchor="ctr" anchorCtr="1"/>
                </a:tc>
                <a:tc>
                  <a:txBody>
                    <a:bodyPr/>
                    <a:lstStyle/>
                    <a:p>
                      <a:r>
                        <a:rPr lang="en-US" altLang="zh-CN" sz="1400" smtClean="0"/>
                        <a:t>0011</a:t>
                      </a:r>
                      <a:endParaRPr lang="zh-CN" altLang="en-US" sz="1400"/>
                    </a:p>
                  </a:txBody>
                  <a:tcPr anchor="ctr" anchorCtr="1"/>
                </a:tc>
                <a:tc>
                  <a:txBody>
                    <a:bodyPr/>
                    <a:lstStyle/>
                    <a:p>
                      <a:r>
                        <a:rPr lang="en-US" altLang="zh-CN" sz="1400" smtClean="0"/>
                        <a:t>0011</a:t>
                      </a:r>
                      <a:endParaRPr lang="zh-CN" altLang="en-US" sz="1400"/>
                    </a:p>
                  </a:txBody>
                  <a:tcPr anchor="ctr" anchorCtr="1"/>
                </a:tc>
                <a:tc>
                  <a:txBody>
                    <a:bodyPr/>
                    <a:lstStyle/>
                    <a:p>
                      <a:r>
                        <a:rPr lang="en-US" altLang="zh-CN" sz="1400" smtClean="0"/>
                        <a:t>0001</a:t>
                      </a:r>
                      <a:endParaRPr lang="zh-CN" altLang="en-US" sz="1400"/>
                    </a:p>
                  </a:txBody>
                  <a:tcPr anchor="ctr" anchorCtr="1"/>
                </a:tc>
                <a:tc>
                  <a:txBody>
                    <a:bodyPr/>
                    <a:lstStyle/>
                    <a:p>
                      <a:r>
                        <a:rPr lang="en-US" altLang="zh-CN" sz="1400" smtClean="0"/>
                        <a:t>0010</a:t>
                      </a:r>
                      <a:endParaRPr lang="zh-CN" altLang="en-US" sz="1400"/>
                    </a:p>
                  </a:txBody>
                  <a:tcPr anchor="ctr" anchorCtr="1"/>
                </a:tc>
              </a:tr>
              <a:tr h="309211">
                <a:tc>
                  <a:txBody>
                    <a:bodyPr/>
                    <a:lstStyle/>
                    <a:p>
                      <a:r>
                        <a:rPr lang="en-US" altLang="zh-CN" sz="1400" smtClean="0"/>
                        <a:t>1001</a:t>
                      </a:r>
                      <a:endParaRPr lang="zh-CN" altLang="en-US" sz="1400"/>
                    </a:p>
                  </a:txBody>
                  <a:tcPr anchor="ctr" anchorCtr="1"/>
                </a:tc>
                <a:tc>
                  <a:txBody>
                    <a:bodyPr/>
                    <a:lstStyle/>
                    <a:p>
                      <a:r>
                        <a:rPr lang="en-US" altLang="zh-CN" sz="1400" smtClean="0"/>
                        <a:t>0010</a:t>
                      </a:r>
                      <a:endParaRPr lang="zh-CN" altLang="en-US" sz="1400"/>
                    </a:p>
                  </a:txBody>
                  <a:tcPr anchor="ctr" anchorCtr="1"/>
                </a:tc>
                <a:tc>
                  <a:txBody>
                    <a:bodyPr/>
                    <a:lstStyle/>
                    <a:p>
                      <a:r>
                        <a:rPr lang="en-US" altLang="zh-CN" sz="1400" smtClean="0"/>
                        <a:t>1010</a:t>
                      </a:r>
                      <a:endParaRPr lang="zh-CN" altLang="en-US" sz="1400"/>
                    </a:p>
                  </a:txBody>
                  <a:tcPr anchor="ctr" anchorCtr="1"/>
                </a:tc>
                <a:tc>
                  <a:txBody>
                    <a:bodyPr/>
                    <a:lstStyle/>
                    <a:p>
                      <a:r>
                        <a:rPr lang="en-US" altLang="zh-CN" sz="1400" smtClean="0"/>
                        <a:t>1101</a:t>
                      </a:r>
                      <a:endParaRPr lang="zh-CN" altLang="en-US" sz="1400"/>
                    </a:p>
                  </a:txBody>
                  <a:tcPr anchor="ctr" anchorCtr="1"/>
                </a:tc>
                <a:tc>
                  <a:txBody>
                    <a:bodyPr/>
                    <a:lstStyle/>
                    <a:p>
                      <a:r>
                        <a:rPr lang="en-US" altLang="zh-CN" sz="1400" smtClean="0"/>
                        <a:t>0111</a:t>
                      </a:r>
                      <a:endParaRPr lang="zh-CN" altLang="en-US" sz="1400"/>
                    </a:p>
                  </a:txBody>
                  <a:tcPr anchor="ctr" anchorCtr="1"/>
                </a:tc>
              </a:tr>
              <a:tr h="309211">
                <a:tc>
                  <a:txBody>
                    <a:bodyPr/>
                    <a:lstStyle/>
                    <a:p>
                      <a:r>
                        <a:rPr lang="en-US" altLang="zh-CN" sz="1400" smtClean="0"/>
                        <a:t>1010</a:t>
                      </a:r>
                      <a:endParaRPr lang="zh-CN" altLang="en-US" sz="1400"/>
                    </a:p>
                  </a:txBody>
                  <a:tcPr anchor="ctr" anchorCtr="1"/>
                </a:tc>
                <a:tc>
                  <a:txBody>
                    <a:bodyPr/>
                    <a:lstStyle/>
                    <a:p>
                      <a:r>
                        <a:rPr lang="en-US" altLang="zh-CN" sz="1400" smtClean="0"/>
                        <a:t>0001</a:t>
                      </a:r>
                      <a:endParaRPr lang="zh-CN" altLang="en-US" sz="1400"/>
                    </a:p>
                  </a:txBody>
                  <a:tcPr anchor="ctr" anchorCtr="1"/>
                </a:tc>
                <a:tc>
                  <a:txBody>
                    <a:bodyPr/>
                    <a:lstStyle/>
                    <a:p>
                      <a:r>
                        <a:rPr lang="en-US" altLang="zh-CN" sz="1400" smtClean="0"/>
                        <a:t>0110</a:t>
                      </a:r>
                      <a:endParaRPr lang="zh-CN" altLang="en-US" sz="1400"/>
                    </a:p>
                  </a:txBody>
                  <a:tcPr anchor="ctr" anchorCtr="1"/>
                </a:tc>
                <a:tc>
                  <a:txBody>
                    <a:bodyPr/>
                    <a:lstStyle/>
                    <a:p>
                      <a:r>
                        <a:rPr lang="en-US" altLang="zh-CN" sz="1400" smtClean="0"/>
                        <a:t>0100</a:t>
                      </a:r>
                      <a:endParaRPr lang="zh-CN" altLang="en-US" sz="1400"/>
                    </a:p>
                  </a:txBody>
                  <a:tcPr anchor="ctr" anchorCtr="1"/>
                </a:tc>
                <a:tc>
                  <a:txBody>
                    <a:bodyPr/>
                    <a:lstStyle/>
                    <a:p>
                      <a:r>
                        <a:rPr lang="en-US" altLang="zh-CN" sz="1400" smtClean="0"/>
                        <a:t>0010</a:t>
                      </a:r>
                      <a:endParaRPr lang="zh-CN" altLang="en-US" sz="1400"/>
                    </a:p>
                  </a:txBody>
                  <a:tcPr anchor="ctr" anchorCtr="1"/>
                </a:tc>
              </a:tr>
              <a:tr h="309211">
                <a:tc>
                  <a:txBody>
                    <a:bodyPr/>
                    <a:lstStyle/>
                    <a:p>
                      <a:r>
                        <a:rPr lang="en-US" altLang="zh-CN" sz="1400" smtClean="0"/>
                        <a:t>1011</a:t>
                      </a:r>
                      <a:endParaRPr lang="zh-CN" altLang="en-US" sz="1400"/>
                    </a:p>
                  </a:txBody>
                  <a:tcPr anchor="ctr" anchorCtr="1"/>
                </a:tc>
                <a:tc>
                  <a:txBody>
                    <a:bodyPr/>
                    <a:lstStyle/>
                    <a:p>
                      <a:r>
                        <a:rPr lang="en-US" altLang="zh-CN" sz="1400" smtClean="0"/>
                        <a:t>0000</a:t>
                      </a:r>
                      <a:endParaRPr lang="zh-CN" altLang="en-US" sz="1400"/>
                    </a:p>
                  </a:txBody>
                  <a:tcPr anchor="ctr" anchorCtr="1"/>
                </a:tc>
                <a:tc>
                  <a:txBody>
                    <a:bodyPr/>
                    <a:lstStyle/>
                    <a:p>
                      <a:r>
                        <a:rPr lang="en-US" altLang="zh-CN" sz="1400" smtClean="0"/>
                        <a:t>1100</a:t>
                      </a:r>
                      <a:endParaRPr lang="zh-CN" altLang="en-US" sz="1400"/>
                    </a:p>
                  </a:txBody>
                  <a:tcPr anchor="ctr" anchorCtr="1"/>
                </a:tc>
                <a:tc>
                  <a:txBody>
                    <a:bodyPr/>
                    <a:lstStyle/>
                    <a:p>
                      <a:r>
                        <a:rPr lang="en-US" altLang="zh-CN" sz="1400" smtClean="0"/>
                        <a:t>1110</a:t>
                      </a:r>
                      <a:endParaRPr lang="zh-CN" altLang="en-US" sz="1400"/>
                    </a:p>
                  </a:txBody>
                  <a:tcPr anchor="ctr" anchorCtr="1"/>
                </a:tc>
                <a:tc>
                  <a:txBody>
                    <a:bodyPr/>
                    <a:lstStyle/>
                    <a:p>
                      <a:r>
                        <a:rPr lang="en-US" altLang="zh-CN" sz="1400" smtClean="0"/>
                        <a:t>0010</a:t>
                      </a:r>
                      <a:endParaRPr lang="zh-CN" altLang="en-US" sz="1400"/>
                    </a:p>
                  </a:txBody>
                  <a:tcPr anchor="ctr" anchorCtr="1"/>
                </a:tc>
              </a:tr>
              <a:tr h="309211">
                <a:tc>
                  <a:txBody>
                    <a:bodyPr/>
                    <a:lstStyle/>
                    <a:p>
                      <a:r>
                        <a:rPr lang="en-US" altLang="zh-CN" sz="1400" smtClean="0"/>
                        <a:t>1100</a:t>
                      </a:r>
                      <a:endParaRPr lang="zh-CN" altLang="en-US" sz="1400"/>
                    </a:p>
                  </a:txBody>
                  <a:tcPr anchor="ctr" anchorCtr="1"/>
                </a:tc>
                <a:tc>
                  <a:txBody>
                    <a:bodyPr/>
                    <a:lstStyle/>
                    <a:p>
                      <a:r>
                        <a:rPr lang="en-US" altLang="zh-CN" sz="1400" smtClean="0"/>
                        <a:t>0111</a:t>
                      </a:r>
                      <a:endParaRPr lang="zh-CN" altLang="en-US" sz="1400"/>
                    </a:p>
                  </a:txBody>
                  <a:tcPr anchor="ctr" anchorCtr="1"/>
                </a:tc>
                <a:tc>
                  <a:txBody>
                    <a:bodyPr/>
                    <a:lstStyle/>
                    <a:p>
                      <a:r>
                        <a:rPr lang="en-US" altLang="zh-CN" sz="1400" smtClean="0"/>
                        <a:t>0101</a:t>
                      </a:r>
                      <a:endParaRPr lang="zh-CN" altLang="en-US" sz="1400"/>
                    </a:p>
                  </a:txBody>
                  <a:tcPr anchor="ctr" anchorCtr="1"/>
                </a:tc>
                <a:tc>
                  <a:txBody>
                    <a:bodyPr/>
                    <a:lstStyle/>
                    <a:p>
                      <a:r>
                        <a:rPr lang="en-US" altLang="zh-CN" sz="1400" smtClean="0"/>
                        <a:t>1000</a:t>
                      </a:r>
                      <a:endParaRPr lang="zh-CN" altLang="en-US" sz="1400"/>
                    </a:p>
                  </a:txBody>
                  <a:tcPr anchor="ctr" anchorCtr="1"/>
                </a:tc>
                <a:tc>
                  <a:txBody>
                    <a:bodyPr/>
                    <a:lstStyle/>
                    <a:p>
                      <a:r>
                        <a:rPr lang="en-US" altLang="zh-CN" sz="1400" smtClean="0"/>
                        <a:t>1101</a:t>
                      </a:r>
                      <a:endParaRPr lang="zh-CN" altLang="en-US" sz="1400"/>
                    </a:p>
                  </a:txBody>
                  <a:tcPr anchor="ctr" anchorCtr="1"/>
                </a:tc>
              </a:tr>
              <a:tr h="309211">
                <a:tc>
                  <a:txBody>
                    <a:bodyPr/>
                    <a:lstStyle/>
                    <a:p>
                      <a:r>
                        <a:rPr lang="en-US" altLang="zh-CN" sz="1400" smtClean="0"/>
                        <a:t>1101</a:t>
                      </a:r>
                      <a:endParaRPr lang="zh-CN" altLang="en-US" sz="1400"/>
                    </a:p>
                  </a:txBody>
                  <a:tcPr anchor="ctr" anchorCtr="1"/>
                </a:tc>
                <a:tc>
                  <a:txBody>
                    <a:bodyPr/>
                    <a:lstStyle/>
                    <a:p>
                      <a:r>
                        <a:rPr lang="en-US" altLang="zh-CN" sz="1400" smtClean="0"/>
                        <a:t>0110</a:t>
                      </a:r>
                      <a:endParaRPr lang="zh-CN" altLang="en-US" sz="1400"/>
                    </a:p>
                  </a:txBody>
                  <a:tcPr anchor="ctr" anchorCtr="1"/>
                </a:tc>
                <a:tc>
                  <a:txBody>
                    <a:bodyPr/>
                    <a:lstStyle/>
                    <a:p>
                      <a:r>
                        <a:rPr lang="en-US" altLang="zh-CN" sz="1400" smtClean="0"/>
                        <a:t>1001</a:t>
                      </a:r>
                      <a:endParaRPr lang="zh-CN" altLang="en-US" sz="1400"/>
                    </a:p>
                  </a:txBody>
                  <a:tcPr anchor="ctr" anchorCtr="1"/>
                </a:tc>
                <a:tc>
                  <a:txBody>
                    <a:bodyPr/>
                    <a:lstStyle/>
                    <a:p>
                      <a:r>
                        <a:rPr lang="en-US" altLang="zh-CN" sz="1400" smtClean="0"/>
                        <a:t>1011</a:t>
                      </a:r>
                      <a:endParaRPr lang="zh-CN" altLang="en-US" sz="1400"/>
                    </a:p>
                  </a:txBody>
                  <a:tcPr anchor="ctr" anchorCtr="1"/>
                </a:tc>
                <a:tc>
                  <a:txBody>
                    <a:bodyPr/>
                    <a:lstStyle/>
                    <a:p>
                      <a:r>
                        <a:rPr lang="en-US" altLang="zh-CN" sz="1400" smtClean="0"/>
                        <a:t>0010</a:t>
                      </a:r>
                      <a:endParaRPr lang="zh-CN" altLang="en-US" sz="1400"/>
                    </a:p>
                  </a:txBody>
                  <a:tcPr anchor="ctr" anchorCtr="1"/>
                </a:tc>
              </a:tr>
              <a:tr h="309211">
                <a:tc>
                  <a:txBody>
                    <a:bodyPr/>
                    <a:lstStyle/>
                    <a:p>
                      <a:r>
                        <a:rPr lang="en-US" altLang="zh-CN" sz="1400" smtClean="0"/>
                        <a:t>1110</a:t>
                      </a:r>
                      <a:endParaRPr lang="zh-CN" altLang="en-US" sz="1400"/>
                    </a:p>
                  </a:txBody>
                  <a:tcPr anchor="ctr" anchorCtr="1"/>
                </a:tc>
                <a:tc>
                  <a:txBody>
                    <a:bodyPr/>
                    <a:lstStyle/>
                    <a:p>
                      <a:r>
                        <a:rPr lang="en-US" altLang="zh-CN" sz="1400" smtClean="0"/>
                        <a:t>0101</a:t>
                      </a:r>
                      <a:endParaRPr lang="zh-CN" altLang="en-US" sz="1400"/>
                    </a:p>
                  </a:txBody>
                  <a:tcPr anchor="ctr" anchorCtr="1"/>
                </a:tc>
                <a:tc>
                  <a:txBody>
                    <a:bodyPr/>
                    <a:lstStyle/>
                    <a:p>
                      <a:r>
                        <a:rPr lang="en-US" altLang="zh-CN" sz="1400" smtClean="0"/>
                        <a:t>0000</a:t>
                      </a:r>
                      <a:endParaRPr lang="zh-CN" altLang="en-US" sz="1400"/>
                    </a:p>
                  </a:txBody>
                  <a:tcPr anchor="ctr" anchorCtr="1"/>
                </a:tc>
                <a:tc>
                  <a:txBody>
                    <a:bodyPr/>
                    <a:lstStyle/>
                    <a:p>
                      <a:r>
                        <a:rPr lang="en-US" altLang="zh-CN" sz="1400" smtClean="0"/>
                        <a:t>1111</a:t>
                      </a:r>
                      <a:endParaRPr lang="zh-CN" altLang="en-US" sz="1400"/>
                    </a:p>
                  </a:txBody>
                  <a:tcPr anchor="ctr" anchorCtr="1"/>
                </a:tc>
                <a:tc>
                  <a:txBody>
                    <a:bodyPr/>
                    <a:lstStyle/>
                    <a:p>
                      <a:r>
                        <a:rPr lang="en-US" altLang="zh-CN" sz="1400" smtClean="0"/>
                        <a:t>1111</a:t>
                      </a:r>
                      <a:endParaRPr lang="zh-CN" altLang="en-US" sz="1400"/>
                    </a:p>
                  </a:txBody>
                  <a:tcPr anchor="ctr" anchorCtr="1"/>
                </a:tc>
              </a:tr>
              <a:tr h="309211">
                <a:tc>
                  <a:txBody>
                    <a:bodyPr/>
                    <a:lstStyle/>
                    <a:p>
                      <a:r>
                        <a:rPr lang="en-US" altLang="zh-CN" sz="1400" smtClean="0"/>
                        <a:t>1111</a:t>
                      </a:r>
                      <a:endParaRPr lang="zh-CN" altLang="en-US" sz="1400"/>
                    </a:p>
                  </a:txBody>
                  <a:tcPr anchor="ctr" anchorCtr="1"/>
                </a:tc>
                <a:tc>
                  <a:txBody>
                    <a:bodyPr/>
                    <a:lstStyle/>
                    <a:p>
                      <a:r>
                        <a:rPr lang="en-US" altLang="zh-CN" sz="1400" smtClean="0"/>
                        <a:t>0100</a:t>
                      </a:r>
                      <a:endParaRPr lang="zh-CN" altLang="en-US" sz="1400"/>
                    </a:p>
                  </a:txBody>
                  <a:tcPr anchor="ctr" anchorCtr="1"/>
                </a:tc>
                <a:tc>
                  <a:txBody>
                    <a:bodyPr/>
                    <a:lstStyle/>
                    <a:p>
                      <a:r>
                        <a:rPr lang="en-US" altLang="zh-CN" sz="1400" smtClean="0"/>
                        <a:t>0111</a:t>
                      </a:r>
                      <a:endParaRPr lang="zh-CN" altLang="en-US" sz="1400"/>
                    </a:p>
                  </a:txBody>
                  <a:tcPr anchor="ctr" anchorCtr="1"/>
                </a:tc>
                <a:tc>
                  <a:txBody>
                    <a:bodyPr/>
                    <a:lstStyle/>
                    <a:p>
                      <a:r>
                        <a:rPr lang="en-US" altLang="zh-CN" sz="1400" smtClean="0"/>
                        <a:t>0010</a:t>
                      </a:r>
                      <a:endParaRPr lang="zh-CN" altLang="en-US" sz="1400"/>
                    </a:p>
                  </a:txBody>
                  <a:tcPr anchor="ctr" anchorCtr="1"/>
                </a:tc>
                <a:tc>
                  <a:txBody>
                    <a:bodyPr/>
                    <a:lstStyle/>
                    <a:p>
                      <a:r>
                        <a:rPr lang="en-US" altLang="zh-CN" sz="1400" smtClean="0"/>
                        <a:t>0101</a:t>
                      </a:r>
                      <a:endParaRPr lang="zh-CN" altLang="en-US" sz="1400"/>
                    </a:p>
                  </a:txBody>
                  <a:tcPr anchor="ctr" anchorCtr="1"/>
                </a:tc>
              </a:tr>
            </a:tbl>
          </a:graphicData>
        </a:graphic>
      </p:graphicFrame>
      <p:sp>
        <p:nvSpPr>
          <p:cNvPr id="5" name="TextBox 4"/>
          <p:cNvSpPr txBox="1"/>
          <p:nvPr/>
        </p:nvSpPr>
        <p:spPr>
          <a:xfrm>
            <a:off x="323528" y="1268760"/>
            <a:ext cx="2016224" cy="830997"/>
          </a:xfrm>
          <a:prstGeom prst="rect">
            <a:avLst/>
          </a:prstGeom>
          <a:noFill/>
        </p:spPr>
        <p:txBody>
          <a:bodyPr wrap="square" rtlCol="0">
            <a:spAutoFit/>
          </a:bodyPr>
          <a:lstStyle/>
          <a:p>
            <a:r>
              <a:rPr lang="en-US" altLang="zh-CN" sz="2400" smtClean="0"/>
              <a:t>x’=1011</a:t>
            </a:r>
            <a:r>
              <a:rPr lang="zh-CN" altLang="en-US" sz="2400" smtClean="0"/>
              <a:t>分析结果</a:t>
            </a:r>
            <a:endParaRPr lang="zh-CN" altLang="en-US" sz="240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差分密码分析示例</a:t>
            </a:r>
            <a:endParaRPr lang="zh-CN" altLang="en-US"/>
          </a:p>
        </p:txBody>
      </p:sp>
      <p:graphicFrame>
        <p:nvGraphicFramePr>
          <p:cNvPr id="4" name="表格 3"/>
          <p:cNvGraphicFramePr>
            <a:graphicFrameLocks noGrp="1"/>
          </p:cNvGraphicFramePr>
          <p:nvPr/>
        </p:nvGraphicFramePr>
        <p:xfrm>
          <a:off x="2339752" y="1268760"/>
          <a:ext cx="5688630" cy="5256587"/>
        </p:xfrm>
        <a:graphic>
          <a:graphicData uri="http://schemas.openxmlformats.org/drawingml/2006/table">
            <a:tbl>
              <a:tblPr firstRow="1" bandRow="1">
                <a:tableStyleId>{5940675A-B579-460E-94D1-54222C63F5DA}</a:tableStyleId>
              </a:tblPr>
              <a:tblGrid>
                <a:gridCol w="1137726"/>
                <a:gridCol w="1137726"/>
                <a:gridCol w="1137726"/>
                <a:gridCol w="1137726"/>
                <a:gridCol w="1137726"/>
              </a:tblGrid>
              <a:tr h="309211">
                <a:tc>
                  <a:txBody>
                    <a:bodyPr/>
                    <a:lstStyle/>
                    <a:p>
                      <a:r>
                        <a:rPr lang="en-US" altLang="zh-CN" sz="1400" smtClean="0"/>
                        <a:t>x</a:t>
                      </a:r>
                      <a:endParaRPr lang="zh-CN" altLang="en-US" sz="1400"/>
                    </a:p>
                  </a:txBody>
                  <a:tcPr anchor="ctr" anchorCtr="1"/>
                </a:tc>
                <a:tc>
                  <a:txBody>
                    <a:bodyPr/>
                    <a:lstStyle/>
                    <a:p>
                      <a:r>
                        <a:rPr lang="en-US" altLang="zh-CN" sz="1400" smtClean="0"/>
                        <a:t>x*</a:t>
                      </a:r>
                      <a:endParaRPr lang="zh-CN" altLang="en-US" sz="1400"/>
                    </a:p>
                  </a:txBody>
                  <a:tcPr anchor="ctr" anchorCtr="1"/>
                </a:tc>
                <a:tc>
                  <a:txBody>
                    <a:bodyPr/>
                    <a:lstStyle/>
                    <a:p>
                      <a:r>
                        <a:rPr lang="en-US" altLang="zh-CN" sz="1400" smtClean="0"/>
                        <a:t>y</a:t>
                      </a:r>
                      <a:endParaRPr lang="zh-CN" altLang="en-US" sz="1400"/>
                    </a:p>
                  </a:txBody>
                  <a:tcPr anchor="ctr" anchorCtr="1"/>
                </a:tc>
                <a:tc>
                  <a:txBody>
                    <a:bodyPr/>
                    <a:lstStyle/>
                    <a:p>
                      <a:r>
                        <a:rPr lang="en-US" altLang="zh-CN" sz="1400" smtClean="0"/>
                        <a:t>y*</a:t>
                      </a:r>
                      <a:endParaRPr lang="zh-CN" altLang="en-US" sz="1400"/>
                    </a:p>
                  </a:txBody>
                  <a:tcPr anchor="ctr" anchorCtr="1"/>
                </a:tc>
                <a:tc>
                  <a:txBody>
                    <a:bodyPr/>
                    <a:lstStyle/>
                    <a:p>
                      <a:r>
                        <a:rPr lang="en-US" altLang="zh-CN" sz="1400" smtClean="0"/>
                        <a:t>y’</a:t>
                      </a:r>
                      <a:endParaRPr lang="zh-CN" altLang="en-US" sz="1400"/>
                    </a:p>
                  </a:txBody>
                  <a:tcPr anchor="ctr" anchorCtr="1"/>
                </a:tc>
              </a:tr>
              <a:tr h="309211">
                <a:tc>
                  <a:txBody>
                    <a:bodyPr/>
                    <a:lstStyle/>
                    <a:p>
                      <a:r>
                        <a:rPr lang="en-US" altLang="zh-CN" sz="1400" smtClean="0"/>
                        <a:t>0000</a:t>
                      </a:r>
                      <a:endParaRPr lang="zh-CN" altLang="en-US" sz="1400"/>
                    </a:p>
                  </a:txBody>
                  <a:tcPr anchor="ctr" anchorCtr="1"/>
                </a:tc>
                <a:tc>
                  <a:txBody>
                    <a:bodyPr/>
                    <a:lstStyle/>
                    <a:p>
                      <a:r>
                        <a:rPr lang="en-US" altLang="zh-CN" sz="1400" smtClean="0"/>
                        <a:t>1011</a:t>
                      </a:r>
                      <a:endParaRPr lang="zh-CN" altLang="en-US" sz="1400"/>
                    </a:p>
                  </a:txBody>
                  <a:tcPr anchor="ctr" anchorCtr="1"/>
                </a:tc>
                <a:tc>
                  <a:txBody>
                    <a:bodyPr/>
                    <a:lstStyle/>
                    <a:p>
                      <a:r>
                        <a:rPr lang="en-US" altLang="zh-CN" sz="1400" smtClean="0"/>
                        <a:t>1110</a:t>
                      </a:r>
                      <a:endParaRPr lang="zh-CN" altLang="en-US" sz="1400"/>
                    </a:p>
                  </a:txBody>
                  <a:tcPr anchor="ctr" anchorCtr="1"/>
                </a:tc>
                <a:tc>
                  <a:txBody>
                    <a:bodyPr/>
                    <a:lstStyle/>
                    <a:p>
                      <a:r>
                        <a:rPr lang="en-US" altLang="zh-CN" sz="1400" smtClean="0"/>
                        <a:t>1100</a:t>
                      </a:r>
                      <a:endParaRPr lang="zh-CN" altLang="en-US" sz="1400"/>
                    </a:p>
                  </a:txBody>
                  <a:tcPr anchor="ctr" anchorCtr="1"/>
                </a:tc>
                <a:tc>
                  <a:txBody>
                    <a:bodyPr/>
                    <a:lstStyle/>
                    <a:p>
                      <a:r>
                        <a:rPr lang="en-US" altLang="zh-CN" sz="1400" smtClean="0"/>
                        <a:t>0010</a:t>
                      </a:r>
                      <a:endParaRPr lang="zh-CN" altLang="en-US" sz="1400"/>
                    </a:p>
                  </a:txBody>
                  <a:tcPr anchor="ctr" anchorCtr="1">
                    <a:solidFill>
                      <a:schemeClr val="accent6">
                        <a:lumMod val="20000"/>
                        <a:lumOff val="80000"/>
                      </a:schemeClr>
                    </a:solidFill>
                  </a:tcPr>
                </a:tc>
              </a:tr>
              <a:tr h="309211">
                <a:tc>
                  <a:txBody>
                    <a:bodyPr/>
                    <a:lstStyle/>
                    <a:p>
                      <a:r>
                        <a:rPr lang="en-US" altLang="zh-CN" sz="1400" smtClean="0"/>
                        <a:t>0001</a:t>
                      </a:r>
                      <a:endParaRPr lang="zh-CN" altLang="en-US" sz="1400"/>
                    </a:p>
                  </a:txBody>
                  <a:tcPr anchor="ctr" anchorCtr="1"/>
                </a:tc>
                <a:tc>
                  <a:txBody>
                    <a:bodyPr/>
                    <a:lstStyle/>
                    <a:p>
                      <a:r>
                        <a:rPr lang="en-US" altLang="zh-CN" sz="1400" smtClean="0"/>
                        <a:t>1010</a:t>
                      </a:r>
                      <a:endParaRPr lang="zh-CN" altLang="en-US" sz="1400"/>
                    </a:p>
                  </a:txBody>
                  <a:tcPr anchor="ctr" anchorCtr="1"/>
                </a:tc>
                <a:tc>
                  <a:txBody>
                    <a:bodyPr/>
                    <a:lstStyle/>
                    <a:p>
                      <a:r>
                        <a:rPr lang="en-US" altLang="zh-CN" sz="1400" smtClean="0"/>
                        <a:t>0100</a:t>
                      </a:r>
                      <a:endParaRPr lang="zh-CN" altLang="en-US" sz="1400"/>
                    </a:p>
                  </a:txBody>
                  <a:tcPr anchor="ctr" anchorCtr="1"/>
                </a:tc>
                <a:tc>
                  <a:txBody>
                    <a:bodyPr/>
                    <a:lstStyle/>
                    <a:p>
                      <a:r>
                        <a:rPr lang="en-US" altLang="zh-CN" sz="1400" smtClean="0"/>
                        <a:t>0110</a:t>
                      </a:r>
                      <a:endParaRPr lang="zh-CN" altLang="en-US" sz="1400"/>
                    </a:p>
                  </a:txBody>
                  <a:tcPr anchor="ctr" anchorCtr="1"/>
                </a:tc>
                <a:tc>
                  <a:txBody>
                    <a:bodyPr/>
                    <a:lstStyle/>
                    <a:p>
                      <a:r>
                        <a:rPr lang="en-US" altLang="zh-CN" sz="1400" smtClean="0"/>
                        <a:t>0010</a:t>
                      </a:r>
                      <a:endParaRPr lang="zh-CN" altLang="en-US" sz="1400"/>
                    </a:p>
                  </a:txBody>
                  <a:tcPr anchor="ctr" anchorCtr="1">
                    <a:solidFill>
                      <a:schemeClr val="accent6">
                        <a:lumMod val="20000"/>
                        <a:lumOff val="80000"/>
                      </a:schemeClr>
                    </a:solidFill>
                  </a:tcPr>
                </a:tc>
              </a:tr>
              <a:tr h="309211">
                <a:tc>
                  <a:txBody>
                    <a:bodyPr/>
                    <a:lstStyle/>
                    <a:p>
                      <a:r>
                        <a:rPr lang="en-US" altLang="zh-CN" sz="1400" smtClean="0"/>
                        <a:t>0010</a:t>
                      </a:r>
                      <a:endParaRPr lang="zh-CN" altLang="en-US" sz="1400"/>
                    </a:p>
                  </a:txBody>
                  <a:tcPr anchor="ctr" anchorCtr="1"/>
                </a:tc>
                <a:tc>
                  <a:txBody>
                    <a:bodyPr/>
                    <a:lstStyle/>
                    <a:p>
                      <a:r>
                        <a:rPr lang="en-US" altLang="zh-CN" sz="1400" smtClean="0"/>
                        <a:t>1001</a:t>
                      </a:r>
                      <a:endParaRPr lang="zh-CN" altLang="en-US" sz="1400"/>
                    </a:p>
                  </a:txBody>
                  <a:tcPr anchor="ctr" anchorCtr="1"/>
                </a:tc>
                <a:tc>
                  <a:txBody>
                    <a:bodyPr/>
                    <a:lstStyle/>
                    <a:p>
                      <a:r>
                        <a:rPr lang="en-US" altLang="zh-CN" sz="1400" smtClean="0"/>
                        <a:t>1101</a:t>
                      </a:r>
                      <a:endParaRPr lang="zh-CN" altLang="en-US" sz="1400"/>
                    </a:p>
                  </a:txBody>
                  <a:tcPr anchor="ctr" anchorCtr="1"/>
                </a:tc>
                <a:tc>
                  <a:txBody>
                    <a:bodyPr/>
                    <a:lstStyle/>
                    <a:p>
                      <a:r>
                        <a:rPr lang="en-US" altLang="zh-CN" sz="1400" smtClean="0"/>
                        <a:t>1010</a:t>
                      </a:r>
                      <a:endParaRPr lang="zh-CN" altLang="en-US" sz="1400"/>
                    </a:p>
                  </a:txBody>
                  <a:tcPr anchor="ctr" anchorCtr="1"/>
                </a:tc>
                <a:tc>
                  <a:txBody>
                    <a:bodyPr/>
                    <a:lstStyle/>
                    <a:p>
                      <a:r>
                        <a:rPr lang="en-US" altLang="zh-CN" sz="1400" smtClean="0"/>
                        <a:t>0111</a:t>
                      </a:r>
                      <a:endParaRPr lang="zh-CN" altLang="en-US" sz="1400"/>
                    </a:p>
                  </a:txBody>
                  <a:tcPr anchor="ctr" anchorCtr="1"/>
                </a:tc>
              </a:tr>
              <a:tr h="309211">
                <a:tc>
                  <a:txBody>
                    <a:bodyPr/>
                    <a:lstStyle/>
                    <a:p>
                      <a:r>
                        <a:rPr lang="en-US" altLang="zh-CN" sz="1400" smtClean="0"/>
                        <a:t>0011</a:t>
                      </a:r>
                      <a:endParaRPr lang="zh-CN" altLang="en-US" sz="1400"/>
                    </a:p>
                  </a:txBody>
                  <a:tcPr anchor="ctr" anchorCtr="1"/>
                </a:tc>
                <a:tc>
                  <a:txBody>
                    <a:bodyPr/>
                    <a:lstStyle/>
                    <a:p>
                      <a:r>
                        <a:rPr lang="en-US" altLang="zh-CN" sz="1400" smtClean="0"/>
                        <a:t>1000</a:t>
                      </a:r>
                      <a:endParaRPr lang="zh-CN" altLang="en-US" sz="1400"/>
                    </a:p>
                  </a:txBody>
                  <a:tcPr anchor="ctr" anchorCtr="1"/>
                </a:tc>
                <a:tc>
                  <a:txBody>
                    <a:bodyPr/>
                    <a:lstStyle/>
                    <a:p>
                      <a:r>
                        <a:rPr lang="en-US" altLang="zh-CN" sz="1400" smtClean="0"/>
                        <a:t>0001</a:t>
                      </a:r>
                      <a:endParaRPr lang="zh-CN" altLang="en-US" sz="1400"/>
                    </a:p>
                  </a:txBody>
                  <a:tcPr anchor="ctr" anchorCtr="1"/>
                </a:tc>
                <a:tc>
                  <a:txBody>
                    <a:bodyPr/>
                    <a:lstStyle/>
                    <a:p>
                      <a:r>
                        <a:rPr lang="en-US" altLang="zh-CN" sz="1400" smtClean="0"/>
                        <a:t>0011</a:t>
                      </a:r>
                      <a:endParaRPr lang="zh-CN" altLang="en-US" sz="1400"/>
                    </a:p>
                  </a:txBody>
                  <a:tcPr anchor="ctr" anchorCtr="1"/>
                </a:tc>
                <a:tc>
                  <a:txBody>
                    <a:bodyPr/>
                    <a:lstStyle/>
                    <a:p>
                      <a:r>
                        <a:rPr lang="en-US" altLang="zh-CN" sz="1400" smtClean="0"/>
                        <a:t>0010</a:t>
                      </a:r>
                      <a:endParaRPr lang="zh-CN" altLang="en-US" sz="1400"/>
                    </a:p>
                  </a:txBody>
                  <a:tcPr anchor="ctr" anchorCtr="1">
                    <a:solidFill>
                      <a:schemeClr val="accent6">
                        <a:lumMod val="20000"/>
                        <a:lumOff val="80000"/>
                      </a:schemeClr>
                    </a:solidFill>
                  </a:tcPr>
                </a:tc>
              </a:tr>
              <a:tr h="309211">
                <a:tc>
                  <a:txBody>
                    <a:bodyPr/>
                    <a:lstStyle/>
                    <a:p>
                      <a:r>
                        <a:rPr lang="en-US" altLang="zh-CN" sz="1400" smtClean="0"/>
                        <a:t>0100</a:t>
                      </a:r>
                      <a:endParaRPr lang="zh-CN" altLang="en-US" sz="1400"/>
                    </a:p>
                  </a:txBody>
                  <a:tcPr anchor="ctr" anchorCtr="1"/>
                </a:tc>
                <a:tc>
                  <a:txBody>
                    <a:bodyPr/>
                    <a:lstStyle/>
                    <a:p>
                      <a:r>
                        <a:rPr lang="en-US" altLang="zh-CN" sz="1400" smtClean="0"/>
                        <a:t>1111</a:t>
                      </a:r>
                      <a:endParaRPr lang="zh-CN" altLang="en-US" sz="1400"/>
                    </a:p>
                  </a:txBody>
                  <a:tcPr anchor="ctr" anchorCtr="1"/>
                </a:tc>
                <a:tc>
                  <a:txBody>
                    <a:bodyPr/>
                    <a:lstStyle/>
                    <a:p>
                      <a:r>
                        <a:rPr lang="en-US" altLang="zh-CN" sz="1400" smtClean="0"/>
                        <a:t>0010</a:t>
                      </a:r>
                      <a:endParaRPr lang="zh-CN" altLang="en-US" sz="1400"/>
                    </a:p>
                  </a:txBody>
                  <a:tcPr anchor="ctr" anchorCtr="1"/>
                </a:tc>
                <a:tc>
                  <a:txBody>
                    <a:bodyPr/>
                    <a:lstStyle/>
                    <a:p>
                      <a:r>
                        <a:rPr lang="en-US" altLang="zh-CN" sz="1400" smtClean="0"/>
                        <a:t>0111</a:t>
                      </a:r>
                      <a:endParaRPr lang="zh-CN" altLang="en-US" sz="1400"/>
                    </a:p>
                  </a:txBody>
                  <a:tcPr anchor="ctr" anchorCtr="1"/>
                </a:tc>
                <a:tc>
                  <a:txBody>
                    <a:bodyPr/>
                    <a:lstStyle/>
                    <a:p>
                      <a:r>
                        <a:rPr lang="en-US" altLang="zh-CN" sz="1400" smtClean="0"/>
                        <a:t>0101</a:t>
                      </a:r>
                      <a:endParaRPr lang="zh-CN" altLang="en-US" sz="1400"/>
                    </a:p>
                  </a:txBody>
                  <a:tcPr anchor="ctr" anchorCtr="1"/>
                </a:tc>
              </a:tr>
              <a:tr h="309211">
                <a:tc>
                  <a:txBody>
                    <a:bodyPr/>
                    <a:lstStyle/>
                    <a:p>
                      <a:r>
                        <a:rPr lang="en-US" altLang="zh-CN" sz="1400" smtClean="0"/>
                        <a:t>0101</a:t>
                      </a:r>
                      <a:endParaRPr lang="zh-CN" altLang="en-US" sz="1400"/>
                    </a:p>
                  </a:txBody>
                  <a:tcPr anchor="ctr" anchorCtr="1"/>
                </a:tc>
                <a:tc>
                  <a:txBody>
                    <a:bodyPr/>
                    <a:lstStyle/>
                    <a:p>
                      <a:r>
                        <a:rPr lang="en-US" altLang="zh-CN" sz="1400" smtClean="0"/>
                        <a:t>1110</a:t>
                      </a:r>
                      <a:endParaRPr lang="zh-CN" altLang="en-US" sz="1400"/>
                    </a:p>
                  </a:txBody>
                  <a:tcPr anchor="ctr" anchorCtr="1"/>
                </a:tc>
                <a:tc>
                  <a:txBody>
                    <a:bodyPr/>
                    <a:lstStyle/>
                    <a:p>
                      <a:r>
                        <a:rPr lang="en-US" altLang="zh-CN" sz="1400" smtClean="0"/>
                        <a:t>1111</a:t>
                      </a:r>
                      <a:endParaRPr lang="zh-CN" altLang="en-US" sz="1400"/>
                    </a:p>
                  </a:txBody>
                  <a:tcPr anchor="ctr" anchorCtr="1"/>
                </a:tc>
                <a:tc>
                  <a:txBody>
                    <a:bodyPr/>
                    <a:lstStyle/>
                    <a:p>
                      <a:r>
                        <a:rPr lang="en-US" altLang="zh-CN" sz="1400" smtClean="0"/>
                        <a:t>0000</a:t>
                      </a:r>
                      <a:endParaRPr lang="zh-CN" altLang="en-US" sz="1400"/>
                    </a:p>
                  </a:txBody>
                  <a:tcPr anchor="ctr" anchorCtr="1"/>
                </a:tc>
                <a:tc>
                  <a:txBody>
                    <a:bodyPr/>
                    <a:lstStyle/>
                    <a:p>
                      <a:r>
                        <a:rPr lang="en-US" altLang="zh-CN" sz="1400" smtClean="0"/>
                        <a:t>1111</a:t>
                      </a:r>
                      <a:endParaRPr lang="zh-CN" altLang="en-US" sz="1400"/>
                    </a:p>
                  </a:txBody>
                  <a:tcPr anchor="ctr" anchorCtr="1"/>
                </a:tc>
              </a:tr>
              <a:tr h="309211">
                <a:tc>
                  <a:txBody>
                    <a:bodyPr/>
                    <a:lstStyle/>
                    <a:p>
                      <a:r>
                        <a:rPr lang="en-US" altLang="zh-CN" sz="1400" smtClean="0"/>
                        <a:t>0110</a:t>
                      </a:r>
                      <a:endParaRPr lang="zh-CN" altLang="en-US" sz="1400"/>
                    </a:p>
                  </a:txBody>
                  <a:tcPr anchor="ctr" anchorCtr="1"/>
                </a:tc>
                <a:tc>
                  <a:txBody>
                    <a:bodyPr/>
                    <a:lstStyle/>
                    <a:p>
                      <a:r>
                        <a:rPr lang="en-US" altLang="zh-CN" sz="1400" smtClean="0"/>
                        <a:t>1101</a:t>
                      </a:r>
                      <a:endParaRPr lang="zh-CN" altLang="en-US" sz="1400"/>
                    </a:p>
                  </a:txBody>
                  <a:tcPr anchor="ctr" anchorCtr="1"/>
                </a:tc>
                <a:tc>
                  <a:txBody>
                    <a:bodyPr/>
                    <a:lstStyle/>
                    <a:p>
                      <a:r>
                        <a:rPr lang="en-US" altLang="zh-CN" sz="1400" smtClean="0"/>
                        <a:t>1011</a:t>
                      </a:r>
                      <a:endParaRPr lang="zh-CN" altLang="en-US" sz="1400"/>
                    </a:p>
                  </a:txBody>
                  <a:tcPr anchor="ctr" anchorCtr="1"/>
                </a:tc>
                <a:tc>
                  <a:txBody>
                    <a:bodyPr/>
                    <a:lstStyle/>
                    <a:p>
                      <a:r>
                        <a:rPr lang="en-US" altLang="zh-CN" sz="1400" smtClean="0"/>
                        <a:t>1001</a:t>
                      </a:r>
                      <a:endParaRPr lang="zh-CN" altLang="en-US" sz="1400"/>
                    </a:p>
                  </a:txBody>
                  <a:tcPr anchor="ctr" anchorCtr="1"/>
                </a:tc>
                <a:tc>
                  <a:txBody>
                    <a:bodyPr/>
                    <a:lstStyle/>
                    <a:p>
                      <a:r>
                        <a:rPr lang="en-US" altLang="zh-CN" sz="1400" smtClean="0"/>
                        <a:t>0010</a:t>
                      </a:r>
                      <a:endParaRPr lang="zh-CN" altLang="en-US" sz="1400"/>
                    </a:p>
                  </a:txBody>
                  <a:tcPr anchor="ctr" anchorCtr="1">
                    <a:solidFill>
                      <a:schemeClr val="accent6">
                        <a:lumMod val="20000"/>
                        <a:lumOff val="80000"/>
                      </a:schemeClr>
                    </a:solidFill>
                  </a:tcPr>
                </a:tc>
              </a:tr>
              <a:tr h="309211">
                <a:tc>
                  <a:txBody>
                    <a:bodyPr/>
                    <a:lstStyle/>
                    <a:p>
                      <a:r>
                        <a:rPr lang="en-US" altLang="zh-CN" sz="1400" smtClean="0"/>
                        <a:t>0111</a:t>
                      </a:r>
                      <a:endParaRPr lang="zh-CN" altLang="en-US" sz="1400"/>
                    </a:p>
                  </a:txBody>
                  <a:tcPr anchor="ctr" anchorCtr="1"/>
                </a:tc>
                <a:tc>
                  <a:txBody>
                    <a:bodyPr/>
                    <a:lstStyle/>
                    <a:p>
                      <a:r>
                        <a:rPr lang="en-US" altLang="zh-CN" sz="1400" smtClean="0"/>
                        <a:t>1100</a:t>
                      </a:r>
                      <a:endParaRPr lang="zh-CN" altLang="en-US" sz="1400"/>
                    </a:p>
                  </a:txBody>
                  <a:tcPr anchor="ctr" anchorCtr="1"/>
                </a:tc>
                <a:tc>
                  <a:txBody>
                    <a:bodyPr/>
                    <a:lstStyle/>
                    <a:p>
                      <a:r>
                        <a:rPr lang="en-US" altLang="zh-CN" sz="1400" smtClean="0"/>
                        <a:t>1000</a:t>
                      </a:r>
                      <a:endParaRPr lang="zh-CN" altLang="en-US" sz="1400"/>
                    </a:p>
                  </a:txBody>
                  <a:tcPr anchor="ctr" anchorCtr="1"/>
                </a:tc>
                <a:tc>
                  <a:txBody>
                    <a:bodyPr/>
                    <a:lstStyle/>
                    <a:p>
                      <a:r>
                        <a:rPr lang="en-US" altLang="zh-CN" sz="1400" smtClean="0"/>
                        <a:t>0101</a:t>
                      </a:r>
                      <a:endParaRPr lang="zh-CN" altLang="en-US" sz="1400"/>
                    </a:p>
                  </a:txBody>
                  <a:tcPr anchor="ctr" anchorCtr="1"/>
                </a:tc>
                <a:tc>
                  <a:txBody>
                    <a:bodyPr/>
                    <a:lstStyle/>
                    <a:p>
                      <a:r>
                        <a:rPr lang="en-US" altLang="zh-CN" sz="1400" smtClean="0"/>
                        <a:t>1101</a:t>
                      </a:r>
                      <a:endParaRPr lang="zh-CN" altLang="en-US" sz="1400"/>
                    </a:p>
                  </a:txBody>
                  <a:tcPr anchor="ctr" anchorCtr="1"/>
                </a:tc>
              </a:tr>
              <a:tr h="309211">
                <a:tc>
                  <a:txBody>
                    <a:bodyPr/>
                    <a:lstStyle/>
                    <a:p>
                      <a:r>
                        <a:rPr lang="en-US" altLang="zh-CN" sz="1400" smtClean="0"/>
                        <a:t>1000</a:t>
                      </a:r>
                      <a:endParaRPr lang="zh-CN" altLang="en-US" sz="1400"/>
                    </a:p>
                  </a:txBody>
                  <a:tcPr anchor="ctr" anchorCtr="1"/>
                </a:tc>
                <a:tc>
                  <a:txBody>
                    <a:bodyPr/>
                    <a:lstStyle/>
                    <a:p>
                      <a:r>
                        <a:rPr lang="en-US" altLang="zh-CN" sz="1400" smtClean="0"/>
                        <a:t>0011</a:t>
                      </a:r>
                      <a:endParaRPr lang="zh-CN" altLang="en-US" sz="1400"/>
                    </a:p>
                  </a:txBody>
                  <a:tcPr anchor="ctr" anchorCtr="1"/>
                </a:tc>
                <a:tc>
                  <a:txBody>
                    <a:bodyPr/>
                    <a:lstStyle/>
                    <a:p>
                      <a:r>
                        <a:rPr lang="en-US" altLang="zh-CN" sz="1400" smtClean="0"/>
                        <a:t>0011</a:t>
                      </a:r>
                      <a:endParaRPr lang="zh-CN" altLang="en-US" sz="1400"/>
                    </a:p>
                  </a:txBody>
                  <a:tcPr anchor="ctr" anchorCtr="1"/>
                </a:tc>
                <a:tc>
                  <a:txBody>
                    <a:bodyPr/>
                    <a:lstStyle/>
                    <a:p>
                      <a:r>
                        <a:rPr lang="en-US" altLang="zh-CN" sz="1400" smtClean="0"/>
                        <a:t>0001</a:t>
                      </a:r>
                      <a:endParaRPr lang="zh-CN" altLang="en-US" sz="1400"/>
                    </a:p>
                  </a:txBody>
                  <a:tcPr anchor="ctr" anchorCtr="1"/>
                </a:tc>
                <a:tc>
                  <a:txBody>
                    <a:bodyPr/>
                    <a:lstStyle/>
                    <a:p>
                      <a:r>
                        <a:rPr lang="en-US" altLang="zh-CN" sz="1400" smtClean="0"/>
                        <a:t>0010</a:t>
                      </a:r>
                      <a:endParaRPr lang="zh-CN" altLang="en-US" sz="1400"/>
                    </a:p>
                  </a:txBody>
                  <a:tcPr anchor="ctr" anchorCtr="1">
                    <a:solidFill>
                      <a:schemeClr val="accent6">
                        <a:lumMod val="20000"/>
                        <a:lumOff val="80000"/>
                      </a:schemeClr>
                    </a:solidFill>
                  </a:tcPr>
                </a:tc>
              </a:tr>
              <a:tr h="309211">
                <a:tc>
                  <a:txBody>
                    <a:bodyPr/>
                    <a:lstStyle/>
                    <a:p>
                      <a:r>
                        <a:rPr lang="en-US" altLang="zh-CN" sz="1400" smtClean="0"/>
                        <a:t>1001</a:t>
                      </a:r>
                      <a:endParaRPr lang="zh-CN" altLang="en-US" sz="1400"/>
                    </a:p>
                  </a:txBody>
                  <a:tcPr anchor="ctr" anchorCtr="1"/>
                </a:tc>
                <a:tc>
                  <a:txBody>
                    <a:bodyPr/>
                    <a:lstStyle/>
                    <a:p>
                      <a:r>
                        <a:rPr lang="en-US" altLang="zh-CN" sz="1400" smtClean="0"/>
                        <a:t>0010</a:t>
                      </a:r>
                      <a:endParaRPr lang="zh-CN" altLang="en-US" sz="1400"/>
                    </a:p>
                  </a:txBody>
                  <a:tcPr anchor="ctr" anchorCtr="1"/>
                </a:tc>
                <a:tc>
                  <a:txBody>
                    <a:bodyPr/>
                    <a:lstStyle/>
                    <a:p>
                      <a:r>
                        <a:rPr lang="en-US" altLang="zh-CN" sz="1400" smtClean="0"/>
                        <a:t>1010</a:t>
                      </a:r>
                      <a:endParaRPr lang="zh-CN" altLang="en-US" sz="1400"/>
                    </a:p>
                  </a:txBody>
                  <a:tcPr anchor="ctr" anchorCtr="1"/>
                </a:tc>
                <a:tc>
                  <a:txBody>
                    <a:bodyPr/>
                    <a:lstStyle/>
                    <a:p>
                      <a:r>
                        <a:rPr lang="en-US" altLang="zh-CN" sz="1400" smtClean="0"/>
                        <a:t>1101</a:t>
                      </a:r>
                      <a:endParaRPr lang="zh-CN" altLang="en-US" sz="1400"/>
                    </a:p>
                  </a:txBody>
                  <a:tcPr anchor="ctr" anchorCtr="1"/>
                </a:tc>
                <a:tc>
                  <a:txBody>
                    <a:bodyPr/>
                    <a:lstStyle/>
                    <a:p>
                      <a:r>
                        <a:rPr lang="en-US" altLang="zh-CN" sz="1400" smtClean="0"/>
                        <a:t>0111</a:t>
                      </a:r>
                      <a:endParaRPr lang="zh-CN" altLang="en-US" sz="1400"/>
                    </a:p>
                  </a:txBody>
                  <a:tcPr anchor="ctr" anchorCtr="1"/>
                </a:tc>
              </a:tr>
              <a:tr h="309211">
                <a:tc>
                  <a:txBody>
                    <a:bodyPr/>
                    <a:lstStyle/>
                    <a:p>
                      <a:r>
                        <a:rPr lang="en-US" altLang="zh-CN" sz="1400" smtClean="0"/>
                        <a:t>1010</a:t>
                      </a:r>
                      <a:endParaRPr lang="zh-CN" altLang="en-US" sz="1400"/>
                    </a:p>
                  </a:txBody>
                  <a:tcPr anchor="ctr" anchorCtr="1"/>
                </a:tc>
                <a:tc>
                  <a:txBody>
                    <a:bodyPr/>
                    <a:lstStyle/>
                    <a:p>
                      <a:r>
                        <a:rPr lang="en-US" altLang="zh-CN" sz="1400" smtClean="0"/>
                        <a:t>0001</a:t>
                      </a:r>
                      <a:endParaRPr lang="zh-CN" altLang="en-US" sz="1400"/>
                    </a:p>
                  </a:txBody>
                  <a:tcPr anchor="ctr" anchorCtr="1"/>
                </a:tc>
                <a:tc>
                  <a:txBody>
                    <a:bodyPr/>
                    <a:lstStyle/>
                    <a:p>
                      <a:r>
                        <a:rPr lang="en-US" altLang="zh-CN" sz="1400" smtClean="0"/>
                        <a:t>0110</a:t>
                      </a:r>
                      <a:endParaRPr lang="zh-CN" altLang="en-US" sz="1400"/>
                    </a:p>
                  </a:txBody>
                  <a:tcPr anchor="ctr" anchorCtr="1"/>
                </a:tc>
                <a:tc>
                  <a:txBody>
                    <a:bodyPr/>
                    <a:lstStyle/>
                    <a:p>
                      <a:r>
                        <a:rPr lang="en-US" altLang="zh-CN" sz="1400" smtClean="0"/>
                        <a:t>0100</a:t>
                      </a:r>
                      <a:endParaRPr lang="zh-CN" altLang="en-US" sz="1400"/>
                    </a:p>
                  </a:txBody>
                  <a:tcPr anchor="ctr" anchorCtr="1"/>
                </a:tc>
                <a:tc>
                  <a:txBody>
                    <a:bodyPr/>
                    <a:lstStyle/>
                    <a:p>
                      <a:r>
                        <a:rPr lang="en-US" altLang="zh-CN" sz="1400" smtClean="0"/>
                        <a:t>0010</a:t>
                      </a:r>
                      <a:endParaRPr lang="zh-CN" altLang="en-US" sz="1400"/>
                    </a:p>
                  </a:txBody>
                  <a:tcPr anchor="ctr" anchorCtr="1">
                    <a:solidFill>
                      <a:schemeClr val="accent6">
                        <a:lumMod val="20000"/>
                        <a:lumOff val="80000"/>
                      </a:schemeClr>
                    </a:solidFill>
                  </a:tcPr>
                </a:tc>
              </a:tr>
              <a:tr h="309211">
                <a:tc>
                  <a:txBody>
                    <a:bodyPr/>
                    <a:lstStyle/>
                    <a:p>
                      <a:r>
                        <a:rPr lang="en-US" altLang="zh-CN" sz="1400" smtClean="0"/>
                        <a:t>1011</a:t>
                      </a:r>
                      <a:endParaRPr lang="zh-CN" altLang="en-US" sz="1400"/>
                    </a:p>
                  </a:txBody>
                  <a:tcPr anchor="ctr" anchorCtr="1"/>
                </a:tc>
                <a:tc>
                  <a:txBody>
                    <a:bodyPr/>
                    <a:lstStyle/>
                    <a:p>
                      <a:r>
                        <a:rPr lang="en-US" altLang="zh-CN" sz="1400" smtClean="0"/>
                        <a:t>0000</a:t>
                      </a:r>
                      <a:endParaRPr lang="zh-CN" altLang="en-US" sz="1400"/>
                    </a:p>
                  </a:txBody>
                  <a:tcPr anchor="ctr" anchorCtr="1"/>
                </a:tc>
                <a:tc>
                  <a:txBody>
                    <a:bodyPr/>
                    <a:lstStyle/>
                    <a:p>
                      <a:r>
                        <a:rPr lang="en-US" altLang="zh-CN" sz="1400" smtClean="0"/>
                        <a:t>1100</a:t>
                      </a:r>
                      <a:endParaRPr lang="zh-CN" altLang="en-US" sz="1400"/>
                    </a:p>
                  </a:txBody>
                  <a:tcPr anchor="ctr" anchorCtr="1"/>
                </a:tc>
                <a:tc>
                  <a:txBody>
                    <a:bodyPr/>
                    <a:lstStyle/>
                    <a:p>
                      <a:r>
                        <a:rPr lang="en-US" altLang="zh-CN" sz="1400" smtClean="0"/>
                        <a:t>1110</a:t>
                      </a:r>
                      <a:endParaRPr lang="zh-CN" altLang="en-US" sz="1400"/>
                    </a:p>
                  </a:txBody>
                  <a:tcPr anchor="ctr" anchorCtr="1"/>
                </a:tc>
                <a:tc>
                  <a:txBody>
                    <a:bodyPr/>
                    <a:lstStyle/>
                    <a:p>
                      <a:r>
                        <a:rPr lang="en-US" altLang="zh-CN" sz="1400" smtClean="0"/>
                        <a:t>0010</a:t>
                      </a:r>
                      <a:endParaRPr lang="zh-CN" altLang="en-US" sz="1400"/>
                    </a:p>
                  </a:txBody>
                  <a:tcPr anchor="ctr" anchorCtr="1">
                    <a:solidFill>
                      <a:schemeClr val="accent6">
                        <a:lumMod val="20000"/>
                        <a:lumOff val="80000"/>
                      </a:schemeClr>
                    </a:solidFill>
                  </a:tcPr>
                </a:tc>
              </a:tr>
              <a:tr h="309211">
                <a:tc>
                  <a:txBody>
                    <a:bodyPr/>
                    <a:lstStyle/>
                    <a:p>
                      <a:r>
                        <a:rPr lang="en-US" altLang="zh-CN" sz="1400" smtClean="0"/>
                        <a:t>1100</a:t>
                      </a:r>
                      <a:endParaRPr lang="zh-CN" altLang="en-US" sz="1400"/>
                    </a:p>
                  </a:txBody>
                  <a:tcPr anchor="ctr" anchorCtr="1"/>
                </a:tc>
                <a:tc>
                  <a:txBody>
                    <a:bodyPr/>
                    <a:lstStyle/>
                    <a:p>
                      <a:r>
                        <a:rPr lang="en-US" altLang="zh-CN" sz="1400" smtClean="0"/>
                        <a:t>0111</a:t>
                      </a:r>
                      <a:endParaRPr lang="zh-CN" altLang="en-US" sz="1400"/>
                    </a:p>
                  </a:txBody>
                  <a:tcPr anchor="ctr" anchorCtr="1"/>
                </a:tc>
                <a:tc>
                  <a:txBody>
                    <a:bodyPr/>
                    <a:lstStyle/>
                    <a:p>
                      <a:r>
                        <a:rPr lang="en-US" altLang="zh-CN" sz="1400" smtClean="0"/>
                        <a:t>0101</a:t>
                      </a:r>
                      <a:endParaRPr lang="zh-CN" altLang="en-US" sz="1400"/>
                    </a:p>
                  </a:txBody>
                  <a:tcPr anchor="ctr" anchorCtr="1"/>
                </a:tc>
                <a:tc>
                  <a:txBody>
                    <a:bodyPr/>
                    <a:lstStyle/>
                    <a:p>
                      <a:r>
                        <a:rPr lang="en-US" altLang="zh-CN" sz="1400" smtClean="0"/>
                        <a:t>1000</a:t>
                      </a:r>
                      <a:endParaRPr lang="zh-CN" altLang="en-US" sz="1400"/>
                    </a:p>
                  </a:txBody>
                  <a:tcPr anchor="ctr" anchorCtr="1"/>
                </a:tc>
                <a:tc>
                  <a:txBody>
                    <a:bodyPr/>
                    <a:lstStyle/>
                    <a:p>
                      <a:r>
                        <a:rPr lang="en-US" altLang="zh-CN" sz="1400" smtClean="0"/>
                        <a:t>1101</a:t>
                      </a:r>
                      <a:endParaRPr lang="zh-CN" altLang="en-US" sz="1400"/>
                    </a:p>
                  </a:txBody>
                  <a:tcPr anchor="ctr" anchorCtr="1"/>
                </a:tc>
              </a:tr>
              <a:tr h="309211">
                <a:tc>
                  <a:txBody>
                    <a:bodyPr/>
                    <a:lstStyle/>
                    <a:p>
                      <a:r>
                        <a:rPr lang="en-US" altLang="zh-CN" sz="1400" smtClean="0"/>
                        <a:t>1101</a:t>
                      </a:r>
                      <a:endParaRPr lang="zh-CN" altLang="en-US" sz="1400"/>
                    </a:p>
                  </a:txBody>
                  <a:tcPr anchor="ctr" anchorCtr="1"/>
                </a:tc>
                <a:tc>
                  <a:txBody>
                    <a:bodyPr/>
                    <a:lstStyle/>
                    <a:p>
                      <a:r>
                        <a:rPr lang="en-US" altLang="zh-CN" sz="1400" smtClean="0"/>
                        <a:t>0110</a:t>
                      </a:r>
                      <a:endParaRPr lang="zh-CN" altLang="en-US" sz="1400"/>
                    </a:p>
                  </a:txBody>
                  <a:tcPr anchor="ctr" anchorCtr="1"/>
                </a:tc>
                <a:tc>
                  <a:txBody>
                    <a:bodyPr/>
                    <a:lstStyle/>
                    <a:p>
                      <a:r>
                        <a:rPr lang="en-US" altLang="zh-CN" sz="1400" smtClean="0"/>
                        <a:t>1001</a:t>
                      </a:r>
                      <a:endParaRPr lang="zh-CN" altLang="en-US" sz="1400"/>
                    </a:p>
                  </a:txBody>
                  <a:tcPr anchor="ctr" anchorCtr="1"/>
                </a:tc>
                <a:tc>
                  <a:txBody>
                    <a:bodyPr/>
                    <a:lstStyle/>
                    <a:p>
                      <a:r>
                        <a:rPr lang="en-US" altLang="zh-CN" sz="1400" smtClean="0"/>
                        <a:t>1011</a:t>
                      </a:r>
                      <a:endParaRPr lang="zh-CN" altLang="en-US" sz="1400"/>
                    </a:p>
                  </a:txBody>
                  <a:tcPr anchor="ctr" anchorCtr="1"/>
                </a:tc>
                <a:tc>
                  <a:txBody>
                    <a:bodyPr/>
                    <a:lstStyle/>
                    <a:p>
                      <a:r>
                        <a:rPr lang="en-US" altLang="zh-CN" sz="1400" smtClean="0"/>
                        <a:t>0010</a:t>
                      </a:r>
                      <a:endParaRPr lang="zh-CN" altLang="en-US" sz="1400"/>
                    </a:p>
                  </a:txBody>
                  <a:tcPr anchor="ctr" anchorCtr="1">
                    <a:solidFill>
                      <a:schemeClr val="accent6">
                        <a:lumMod val="20000"/>
                        <a:lumOff val="80000"/>
                      </a:schemeClr>
                    </a:solidFill>
                  </a:tcPr>
                </a:tc>
              </a:tr>
              <a:tr h="309211">
                <a:tc>
                  <a:txBody>
                    <a:bodyPr/>
                    <a:lstStyle/>
                    <a:p>
                      <a:r>
                        <a:rPr lang="en-US" altLang="zh-CN" sz="1400" smtClean="0"/>
                        <a:t>1110</a:t>
                      </a:r>
                      <a:endParaRPr lang="zh-CN" altLang="en-US" sz="1400"/>
                    </a:p>
                  </a:txBody>
                  <a:tcPr anchor="ctr" anchorCtr="1"/>
                </a:tc>
                <a:tc>
                  <a:txBody>
                    <a:bodyPr/>
                    <a:lstStyle/>
                    <a:p>
                      <a:r>
                        <a:rPr lang="en-US" altLang="zh-CN" sz="1400" smtClean="0"/>
                        <a:t>0101</a:t>
                      </a:r>
                      <a:endParaRPr lang="zh-CN" altLang="en-US" sz="1400"/>
                    </a:p>
                  </a:txBody>
                  <a:tcPr anchor="ctr" anchorCtr="1"/>
                </a:tc>
                <a:tc>
                  <a:txBody>
                    <a:bodyPr/>
                    <a:lstStyle/>
                    <a:p>
                      <a:r>
                        <a:rPr lang="en-US" altLang="zh-CN" sz="1400" smtClean="0"/>
                        <a:t>0000</a:t>
                      </a:r>
                      <a:endParaRPr lang="zh-CN" altLang="en-US" sz="1400"/>
                    </a:p>
                  </a:txBody>
                  <a:tcPr anchor="ctr" anchorCtr="1"/>
                </a:tc>
                <a:tc>
                  <a:txBody>
                    <a:bodyPr/>
                    <a:lstStyle/>
                    <a:p>
                      <a:r>
                        <a:rPr lang="en-US" altLang="zh-CN" sz="1400" smtClean="0"/>
                        <a:t>1111</a:t>
                      </a:r>
                      <a:endParaRPr lang="zh-CN" altLang="en-US" sz="1400"/>
                    </a:p>
                  </a:txBody>
                  <a:tcPr anchor="ctr" anchorCtr="1"/>
                </a:tc>
                <a:tc>
                  <a:txBody>
                    <a:bodyPr/>
                    <a:lstStyle/>
                    <a:p>
                      <a:r>
                        <a:rPr lang="en-US" altLang="zh-CN" sz="1400" smtClean="0"/>
                        <a:t>1111</a:t>
                      </a:r>
                      <a:endParaRPr lang="zh-CN" altLang="en-US" sz="1400"/>
                    </a:p>
                  </a:txBody>
                  <a:tcPr anchor="ctr" anchorCtr="1"/>
                </a:tc>
              </a:tr>
              <a:tr h="309211">
                <a:tc>
                  <a:txBody>
                    <a:bodyPr/>
                    <a:lstStyle/>
                    <a:p>
                      <a:r>
                        <a:rPr lang="en-US" altLang="zh-CN" sz="1400" smtClean="0"/>
                        <a:t>1111</a:t>
                      </a:r>
                      <a:endParaRPr lang="zh-CN" altLang="en-US" sz="1400"/>
                    </a:p>
                  </a:txBody>
                  <a:tcPr anchor="ctr" anchorCtr="1"/>
                </a:tc>
                <a:tc>
                  <a:txBody>
                    <a:bodyPr/>
                    <a:lstStyle/>
                    <a:p>
                      <a:r>
                        <a:rPr lang="en-US" altLang="zh-CN" sz="1400" smtClean="0"/>
                        <a:t>0100</a:t>
                      </a:r>
                      <a:endParaRPr lang="zh-CN" altLang="en-US" sz="1400"/>
                    </a:p>
                  </a:txBody>
                  <a:tcPr anchor="ctr" anchorCtr="1"/>
                </a:tc>
                <a:tc>
                  <a:txBody>
                    <a:bodyPr/>
                    <a:lstStyle/>
                    <a:p>
                      <a:r>
                        <a:rPr lang="en-US" altLang="zh-CN" sz="1400" smtClean="0"/>
                        <a:t>0111</a:t>
                      </a:r>
                      <a:endParaRPr lang="zh-CN" altLang="en-US" sz="1400"/>
                    </a:p>
                  </a:txBody>
                  <a:tcPr anchor="ctr" anchorCtr="1"/>
                </a:tc>
                <a:tc>
                  <a:txBody>
                    <a:bodyPr/>
                    <a:lstStyle/>
                    <a:p>
                      <a:r>
                        <a:rPr lang="en-US" altLang="zh-CN" sz="1400" smtClean="0"/>
                        <a:t>0010</a:t>
                      </a:r>
                      <a:endParaRPr lang="zh-CN" altLang="en-US" sz="1400"/>
                    </a:p>
                  </a:txBody>
                  <a:tcPr anchor="ctr" anchorCtr="1"/>
                </a:tc>
                <a:tc>
                  <a:txBody>
                    <a:bodyPr/>
                    <a:lstStyle/>
                    <a:p>
                      <a:r>
                        <a:rPr lang="en-US" altLang="zh-CN" sz="1400" smtClean="0"/>
                        <a:t>0101</a:t>
                      </a:r>
                      <a:endParaRPr lang="zh-CN" altLang="en-US" sz="1400"/>
                    </a:p>
                  </a:txBody>
                  <a:tcPr anchor="ctr" anchorCtr="1"/>
                </a:tc>
              </a:tr>
            </a:tbl>
          </a:graphicData>
        </a:graphic>
      </p:graphicFrame>
      <p:sp>
        <p:nvSpPr>
          <p:cNvPr id="5" name="TextBox 4"/>
          <p:cNvSpPr txBox="1"/>
          <p:nvPr/>
        </p:nvSpPr>
        <p:spPr>
          <a:xfrm>
            <a:off x="323528" y="2204864"/>
            <a:ext cx="2016224" cy="1200329"/>
          </a:xfrm>
          <a:prstGeom prst="rect">
            <a:avLst/>
          </a:prstGeom>
          <a:noFill/>
        </p:spPr>
        <p:txBody>
          <a:bodyPr wrap="square" rtlCol="0">
            <a:spAutoFit/>
          </a:bodyPr>
          <a:lstStyle/>
          <a:p>
            <a:r>
              <a:rPr lang="zh-CN" altLang="en-US" sz="2400" smtClean="0"/>
              <a:t>当</a:t>
            </a:r>
            <a:r>
              <a:rPr lang="en-US" altLang="zh-CN" sz="2400" smtClean="0"/>
              <a:t>x’=1011</a:t>
            </a:r>
            <a:r>
              <a:rPr lang="zh-CN" altLang="en-US" sz="2400" smtClean="0"/>
              <a:t>时，</a:t>
            </a:r>
            <a:r>
              <a:rPr lang="en-US" altLang="zh-CN" sz="2400" smtClean="0"/>
              <a:t>y’</a:t>
            </a:r>
            <a:r>
              <a:rPr lang="zh-CN" altLang="en-US" sz="2400" smtClean="0"/>
              <a:t>大概率等于</a:t>
            </a:r>
            <a:r>
              <a:rPr lang="en-US" altLang="zh-CN" sz="2400" smtClean="0"/>
              <a:t>0010</a:t>
            </a:r>
            <a:endParaRPr lang="zh-CN" altLang="en-US" sz="2400"/>
          </a:p>
        </p:txBody>
      </p:sp>
      <p:sp>
        <p:nvSpPr>
          <p:cNvPr id="6" name="TextBox 5"/>
          <p:cNvSpPr txBox="1"/>
          <p:nvPr/>
        </p:nvSpPr>
        <p:spPr>
          <a:xfrm>
            <a:off x="323528" y="1268760"/>
            <a:ext cx="2016224" cy="830997"/>
          </a:xfrm>
          <a:prstGeom prst="rect">
            <a:avLst/>
          </a:prstGeom>
          <a:noFill/>
        </p:spPr>
        <p:txBody>
          <a:bodyPr wrap="square" rtlCol="0">
            <a:spAutoFit/>
          </a:bodyPr>
          <a:lstStyle/>
          <a:p>
            <a:r>
              <a:rPr lang="en-US" altLang="zh-CN" sz="2400" smtClean="0"/>
              <a:t>x’=1011</a:t>
            </a:r>
            <a:r>
              <a:rPr lang="zh-CN" altLang="en-US" sz="2400" smtClean="0"/>
              <a:t>分析结果</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差分密码分析示例</a:t>
            </a:r>
            <a:endParaRPr lang="zh-CN" altLang="en-US"/>
          </a:p>
        </p:txBody>
      </p:sp>
      <p:sp>
        <p:nvSpPr>
          <p:cNvPr id="3" name="内容占位符 2"/>
          <p:cNvSpPr>
            <a:spLocks noGrp="1"/>
          </p:cNvSpPr>
          <p:nvPr>
            <p:ph idx="1"/>
          </p:nvPr>
        </p:nvSpPr>
        <p:spPr/>
        <p:txBody>
          <a:bodyPr/>
          <a:lstStyle/>
          <a:p>
            <a:r>
              <a:rPr lang="en-US" altLang="zh-CN" smtClean="0"/>
              <a:t>x’=1011</a:t>
            </a:r>
            <a:r>
              <a:rPr lang="zh-CN" altLang="en-US" smtClean="0"/>
              <a:t>时</a:t>
            </a:r>
            <a:r>
              <a:rPr lang="en-US" altLang="zh-CN" smtClean="0"/>
              <a:t>y’</a:t>
            </a:r>
            <a:r>
              <a:rPr lang="zh-CN" altLang="en-US" smtClean="0"/>
              <a:t>的分布结果</a:t>
            </a:r>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说明分布很不均匀</a:t>
            </a:r>
            <a:endParaRPr lang="zh-CN" altLang="en-US"/>
          </a:p>
        </p:txBody>
      </p:sp>
      <p:graphicFrame>
        <p:nvGraphicFramePr>
          <p:cNvPr id="4" name="表格 3"/>
          <p:cNvGraphicFramePr>
            <a:graphicFrameLocks noGrp="1"/>
          </p:cNvGraphicFramePr>
          <p:nvPr/>
        </p:nvGraphicFramePr>
        <p:xfrm>
          <a:off x="1475656" y="3645024"/>
          <a:ext cx="6096000" cy="74168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r>
                        <a:rPr lang="en-US" altLang="zh-CN" smtClean="0"/>
                        <a:t>1000</a:t>
                      </a:r>
                      <a:endParaRPr lang="zh-CN" altLang="en-US"/>
                    </a:p>
                  </a:txBody>
                  <a:tcPr anchor="ctr" anchorCtr="1"/>
                </a:tc>
                <a:tc>
                  <a:txBody>
                    <a:bodyPr/>
                    <a:lstStyle/>
                    <a:p>
                      <a:r>
                        <a:rPr lang="en-US" altLang="zh-CN" smtClean="0"/>
                        <a:t>1001</a:t>
                      </a:r>
                      <a:endParaRPr lang="zh-CN" altLang="en-US"/>
                    </a:p>
                  </a:txBody>
                  <a:tcPr anchor="ctr" anchorCtr="1"/>
                </a:tc>
                <a:tc>
                  <a:txBody>
                    <a:bodyPr/>
                    <a:lstStyle/>
                    <a:p>
                      <a:r>
                        <a:rPr lang="en-US" altLang="zh-CN" smtClean="0"/>
                        <a:t>1010</a:t>
                      </a:r>
                      <a:endParaRPr lang="zh-CN" altLang="en-US"/>
                    </a:p>
                  </a:txBody>
                  <a:tcPr anchor="ctr" anchorCtr="1"/>
                </a:tc>
                <a:tc>
                  <a:txBody>
                    <a:bodyPr/>
                    <a:lstStyle/>
                    <a:p>
                      <a:r>
                        <a:rPr lang="en-US" altLang="zh-CN" smtClean="0"/>
                        <a:t>1011</a:t>
                      </a:r>
                      <a:endParaRPr lang="zh-CN" altLang="en-US"/>
                    </a:p>
                  </a:txBody>
                  <a:tcPr anchor="ctr" anchorCtr="1"/>
                </a:tc>
                <a:tc>
                  <a:txBody>
                    <a:bodyPr/>
                    <a:lstStyle/>
                    <a:p>
                      <a:r>
                        <a:rPr lang="en-US" altLang="zh-CN" smtClean="0"/>
                        <a:t>1100</a:t>
                      </a:r>
                      <a:endParaRPr lang="zh-CN" altLang="en-US"/>
                    </a:p>
                  </a:txBody>
                  <a:tcPr anchor="ctr" anchorCtr="1"/>
                </a:tc>
                <a:tc>
                  <a:txBody>
                    <a:bodyPr/>
                    <a:lstStyle/>
                    <a:p>
                      <a:r>
                        <a:rPr lang="en-US" altLang="zh-CN" smtClean="0"/>
                        <a:t>1101</a:t>
                      </a:r>
                      <a:endParaRPr lang="zh-CN" altLang="en-US"/>
                    </a:p>
                  </a:txBody>
                  <a:tcPr anchor="ctr" anchorCtr="1"/>
                </a:tc>
                <a:tc>
                  <a:txBody>
                    <a:bodyPr/>
                    <a:lstStyle/>
                    <a:p>
                      <a:r>
                        <a:rPr lang="en-US" altLang="zh-CN" smtClean="0"/>
                        <a:t>1110</a:t>
                      </a:r>
                      <a:endParaRPr lang="zh-CN" altLang="en-US"/>
                    </a:p>
                  </a:txBody>
                  <a:tcPr anchor="ctr" anchorCtr="1"/>
                </a:tc>
                <a:tc>
                  <a:txBody>
                    <a:bodyPr/>
                    <a:lstStyle/>
                    <a:p>
                      <a:r>
                        <a:rPr lang="en-US" altLang="zh-CN" smtClean="0"/>
                        <a:t>1111</a:t>
                      </a:r>
                      <a:endParaRPr lang="zh-CN" altLang="en-US"/>
                    </a:p>
                  </a:txBody>
                  <a:tcPr anchor="ctr" anchorCtr="1"/>
                </a:tc>
              </a:tr>
              <a:tr h="370840">
                <a:tc>
                  <a:txBody>
                    <a:bodyPr/>
                    <a:lstStyle/>
                    <a:p>
                      <a:r>
                        <a:rPr lang="en-US" altLang="zh-CN" smtClean="0"/>
                        <a:t>0</a:t>
                      </a:r>
                      <a:endParaRPr lang="zh-CN" altLang="en-US"/>
                    </a:p>
                  </a:txBody>
                  <a:tcPr anchor="ctr" anchorCtr="1"/>
                </a:tc>
                <a:tc>
                  <a:txBody>
                    <a:bodyPr/>
                    <a:lstStyle/>
                    <a:p>
                      <a:r>
                        <a:rPr lang="en-US" altLang="zh-CN" smtClean="0"/>
                        <a:t>0</a:t>
                      </a:r>
                      <a:endParaRPr lang="zh-CN" altLang="en-US"/>
                    </a:p>
                  </a:txBody>
                  <a:tcPr anchor="ctr" anchorCtr="1"/>
                </a:tc>
                <a:tc>
                  <a:txBody>
                    <a:bodyPr/>
                    <a:lstStyle/>
                    <a:p>
                      <a:r>
                        <a:rPr lang="en-US" altLang="zh-CN" smtClean="0"/>
                        <a:t>0</a:t>
                      </a:r>
                      <a:endParaRPr lang="zh-CN" altLang="en-US"/>
                    </a:p>
                  </a:txBody>
                  <a:tcPr anchor="ctr" anchorCtr="1"/>
                </a:tc>
                <a:tc>
                  <a:txBody>
                    <a:bodyPr/>
                    <a:lstStyle/>
                    <a:p>
                      <a:r>
                        <a:rPr lang="en-US" altLang="zh-CN" smtClean="0"/>
                        <a:t>0</a:t>
                      </a:r>
                      <a:endParaRPr lang="zh-CN" altLang="en-US"/>
                    </a:p>
                  </a:txBody>
                  <a:tcPr anchor="ctr" anchorCtr="1"/>
                </a:tc>
                <a:tc>
                  <a:txBody>
                    <a:bodyPr/>
                    <a:lstStyle/>
                    <a:p>
                      <a:r>
                        <a:rPr lang="en-US" altLang="zh-CN" smtClean="0"/>
                        <a:t>0</a:t>
                      </a:r>
                      <a:endParaRPr lang="zh-CN" altLang="en-US"/>
                    </a:p>
                  </a:txBody>
                  <a:tcPr anchor="ctr" anchorCtr="1"/>
                </a:tc>
                <a:tc>
                  <a:txBody>
                    <a:bodyPr/>
                    <a:lstStyle/>
                    <a:p>
                      <a:r>
                        <a:rPr lang="en-US" altLang="zh-CN" smtClean="0"/>
                        <a:t>2</a:t>
                      </a:r>
                      <a:endParaRPr lang="zh-CN" altLang="en-US"/>
                    </a:p>
                  </a:txBody>
                  <a:tcPr anchor="ctr" anchorCtr="1"/>
                </a:tc>
                <a:tc>
                  <a:txBody>
                    <a:bodyPr/>
                    <a:lstStyle/>
                    <a:p>
                      <a:r>
                        <a:rPr lang="en-US" altLang="zh-CN" smtClean="0"/>
                        <a:t>0</a:t>
                      </a:r>
                      <a:endParaRPr lang="zh-CN" altLang="en-US"/>
                    </a:p>
                  </a:txBody>
                  <a:tcPr anchor="ctr" anchorCtr="1"/>
                </a:tc>
                <a:tc>
                  <a:txBody>
                    <a:bodyPr/>
                    <a:lstStyle/>
                    <a:p>
                      <a:r>
                        <a:rPr lang="en-US" altLang="zh-CN" smtClean="0"/>
                        <a:t>2</a:t>
                      </a:r>
                      <a:endParaRPr lang="zh-CN" altLang="en-US"/>
                    </a:p>
                  </a:txBody>
                  <a:tcPr anchor="ctr" anchorCtr="1"/>
                </a:tc>
              </a:tr>
            </a:tbl>
          </a:graphicData>
        </a:graphic>
      </p:graphicFrame>
      <p:graphicFrame>
        <p:nvGraphicFramePr>
          <p:cNvPr id="5" name="表格 4"/>
          <p:cNvGraphicFramePr>
            <a:graphicFrameLocks noGrp="1"/>
          </p:cNvGraphicFramePr>
          <p:nvPr/>
        </p:nvGraphicFramePr>
        <p:xfrm>
          <a:off x="1475656" y="2492896"/>
          <a:ext cx="6096000" cy="74168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r>
                        <a:rPr lang="en-US" altLang="zh-CN" smtClean="0"/>
                        <a:t>0000</a:t>
                      </a:r>
                      <a:endParaRPr lang="zh-CN" altLang="en-US"/>
                    </a:p>
                  </a:txBody>
                  <a:tcPr anchor="ctr" anchorCtr="1"/>
                </a:tc>
                <a:tc>
                  <a:txBody>
                    <a:bodyPr/>
                    <a:lstStyle/>
                    <a:p>
                      <a:r>
                        <a:rPr lang="en-US" altLang="zh-CN" smtClean="0"/>
                        <a:t>0001</a:t>
                      </a:r>
                      <a:endParaRPr lang="zh-CN" altLang="en-US"/>
                    </a:p>
                  </a:txBody>
                  <a:tcPr anchor="ctr" anchorCtr="1"/>
                </a:tc>
                <a:tc>
                  <a:txBody>
                    <a:bodyPr/>
                    <a:lstStyle/>
                    <a:p>
                      <a:r>
                        <a:rPr lang="en-US" altLang="zh-CN" smtClean="0"/>
                        <a:t>0010</a:t>
                      </a:r>
                      <a:endParaRPr lang="zh-CN" altLang="en-US"/>
                    </a:p>
                  </a:txBody>
                  <a:tcPr anchor="ctr" anchorCtr="1"/>
                </a:tc>
                <a:tc>
                  <a:txBody>
                    <a:bodyPr/>
                    <a:lstStyle/>
                    <a:p>
                      <a:r>
                        <a:rPr lang="en-US" altLang="zh-CN" smtClean="0"/>
                        <a:t>0011</a:t>
                      </a:r>
                      <a:endParaRPr lang="zh-CN" altLang="en-US"/>
                    </a:p>
                  </a:txBody>
                  <a:tcPr anchor="ctr" anchorCtr="1"/>
                </a:tc>
                <a:tc>
                  <a:txBody>
                    <a:bodyPr/>
                    <a:lstStyle/>
                    <a:p>
                      <a:r>
                        <a:rPr lang="en-US" altLang="zh-CN" smtClean="0"/>
                        <a:t>0100</a:t>
                      </a:r>
                      <a:endParaRPr lang="zh-CN" altLang="en-US"/>
                    </a:p>
                  </a:txBody>
                  <a:tcPr anchor="ctr" anchorCtr="1"/>
                </a:tc>
                <a:tc>
                  <a:txBody>
                    <a:bodyPr/>
                    <a:lstStyle/>
                    <a:p>
                      <a:r>
                        <a:rPr lang="en-US" altLang="zh-CN" smtClean="0"/>
                        <a:t>0101</a:t>
                      </a:r>
                      <a:endParaRPr lang="zh-CN" altLang="en-US"/>
                    </a:p>
                  </a:txBody>
                  <a:tcPr anchor="ctr" anchorCtr="1"/>
                </a:tc>
                <a:tc>
                  <a:txBody>
                    <a:bodyPr/>
                    <a:lstStyle/>
                    <a:p>
                      <a:r>
                        <a:rPr lang="en-US" altLang="zh-CN" smtClean="0"/>
                        <a:t>0110</a:t>
                      </a:r>
                      <a:endParaRPr lang="zh-CN" altLang="en-US"/>
                    </a:p>
                  </a:txBody>
                  <a:tcPr anchor="ctr" anchorCtr="1"/>
                </a:tc>
                <a:tc>
                  <a:txBody>
                    <a:bodyPr/>
                    <a:lstStyle/>
                    <a:p>
                      <a:r>
                        <a:rPr lang="en-US" altLang="zh-CN" smtClean="0"/>
                        <a:t>0111</a:t>
                      </a:r>
                      <a:endParaRPr lang="zh-CN" altLang="en-US"/>
                    </a:p>
                  </a:txBody>
                  <a:tcPr anchor="ctr" anchorCtr="1"/>
                </a:tc>
              </a:tr>
              <a:tr h="370840">
                <a:tc>
                  <a:txBody>
                    <a:bodyPr/>
                    <a:lstStyle/>
                    <a:p>
                      <a:r>
                        <a:rPr lang="en-US" altLang="zh-CN" smtClean="0"/>
                        <a:t>0</a:t>
                      </a:r>
                      <a:endParaRPr lang="zh-CN" altLang="en-US"/>
                    </a:p>
                  </a:txBody>
                  <a:tcPr anchor="ctr" anchorCtr="1"/>
                </a:tc>
                <a:tc>
                  <a:txBody>
                    <a:bodyPr/>
                    <a:lstStyle/>
                    <a:p>
                      <a:r>
                        <a:rPr lang="en-US" altLang="zh-CN" smtClean="0"/>
                        <a:t>0</a:t>
                      </a:r>
                      <a:endParaRPr lang="zh-CN" altLang="en-US"/>
                    </a:p>
                  </a:txBody>
                  <a:tcPr anchor="ctr" anchorCtr="1"/>
                </a:tc>
                <a:tc>
                  <a:txBody>
                    <a:bodyPr/>
                    <a:lstStyle/>
                    <a:p>
                      <a:r>
                        <a:rPr lang="en-US" altLang="zh-CN" smtClean="0"/>
                        <a:t>8</a:t>
                      </a:r>
                      <a:endParaRPr lang="zh-CN" altLang="en-US"/>
                    </a:p>
                  </a:txBody>
                  <a:tcPr anchor="ctr" anchorCtr="1"/>
                </a:tc>
                <a:tc>
                  <a:txBody>
                    <a:bodyPr/>
                    <a:lstStyle/>
                    <a:p>
                      <a:r>
                        <a:rPr lang="en-US" altLang="zh-CN" smtClean="0"/>
                        <a:t>0</a:t>
                      </a:r>
                      <a:endParaRPr lang="zh-CN" altLang="en-US"/>
                    </a:p>
                  </a:txBody>
                  <a:tcPr anchor="ctr" anchorCtr="1"/>
                </a:tc>
                <a:tc>
                  <a:txBody>
                    <a:bodyPr/>
                    <a:lstStyle/>
                    <a:p>
                      <a:r>
                        <a:rPr lang="en-US" altLang="zh-CN" smtClean="0"/>
                        <a:t>0</a:t>
                      </a:r>
                      <a:endParaRPr lang="zh-CN" altLang="en-US"/>
                    </a:p>
                  </a:txBody>
                  <a:tcPr anchor="ctr" anchorCtr="1"/>
                </a:tc>
                <a:tc>
                  <a:txBody>
                    <a:bodyPr/>
                    <a:lstStyle/>
                    <a:p>
                      <a:r>
                        <a:rPr lang="en-US" altLang="zh-CN" smtClean="0"/>
                        <a:t>2</a:t>
                      </a:r>
                      <a:endParaRPr lang="zh-CN" altLang="en-US"/>
                    </a:p>
                  </a:txBody>
                  <a:tcPr anchor="ctr" anchorCtr="1"/>
                </a:tc>
                <a:tc>
                  <a:txBody>
                    <a:bodyPr/>
                    <a:lstStyle/>
                    <a:p>
                      <a:r>
                        <a:rPr lang="en-US" altLang="zh-CN" smtClean="0"/>
                        <a:t>0</a:t>
                      </a:r>
                      <a:endParaRPr lang="zh-CN" altLang="en-US"/>
                    </a:p>
                  </a:txBody>
                  <a:tcPr anchor="ctr" anchorCtr="1"/>
                </a:tc>
                <a:tc>
                  <a:txBody>
                    <a:bodyPr/>
                    <a:lstStyle/>
                    <a:p>
                      <a:r>
                        <a:rPr lang="en-US" altLang="zh-CN" smtClean="0"/>
                        <a:t>2</a:t>
                      </a:r>
                      <a:endParaRPr lang="zh-CN" altLang="en-US"/>
                    </a:p>
                  </a:txBody>
                  <a:tcPr anchor="ctr" anchorCtr="1"/>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差分密码分析示例</a:t>
            </a:r>
            <a:endParaRPr lang="zh-CN" altLang="en-US"/>
          </a:p>
        </p:txBody>
      </p:sp>
      <p:sp>
        <p:nvSpPr>
          <p:cNvPr id="3" name="内容占位符 2"/>
          <p:cNvSpPr>
            <a:spLocks noGrp="1"/>
          </p:cNvSpPr>
          <p:nvPr>
            <p:ph idx="1"/>
          </p:nvPr>
        </p:nvSpPr>
        <p:spPr/>
        <p:txBody>
          <a:bodyPr>
            <a:normAutofit/>
          </a:bodyPr>
          <a:lstStyle/>
          <a:p>
            <a:r>
              <a:rPr lang="zh-CN" altLang="en-US" sz="2800" smtClean="0"/>
              <a:t>设</a:t>
            </a:r>
            <a:r>
              <a:rPr lang="en-US" altLang="zh-CN" sz="2800" smtClean="0"/>
              <a:t>N</a:t>
            </a:r>
            <a:r>
              <a:rPr lang="en-US" altLang="zh-CN" sz="2800" baseline="-25000" smtClean="0"/>
              <a:t>D</a:t>
            </a:r>
            <a:r>
              <a:rPr lang="en-US" altLang="zh-CN" sz="2800" smtClean="0"/>
              <a:t>(x’,y’)</a:t>
            </a:r>
            <a:r>
              <a:rPr lang="zh-CN" altLang="en-US" sz="2800" smtClean="0"/>
              <a:t>表示满足输入异或为</a:t>
            </a:r>
            <a:r>
              <a:rPr lang="en-US" altLang="zh-CN" sz="2800" smtClean="0"/>
              <a:t>x’</a:t>
            </a:r>
            <a:r>
              <a:rPr lang="zh-CN" altLang="en-US" sz="2800" smtClean="0"/>
              <a:t>且输出异或为</a:t>
            </a:r>
            <a:r>
              <a:rPr lang="en-US" altLang="zh-CN" sz="2800" smtClean="0"/>
              <a:t>y’</a:t>
            </a:r>
            <a:r>
              <a:rPr lang="zh-CN" altLang="en-US" sz="2800" smtClean="0"/>
              <a:t>的四元组</a:t>
            </a:r>
            <a:r>
              <a:rPr lang="en-US" altLang="zh-CN" sz="2800" smtClean="0"/>
              <a:t>(x,x*,y,y*)</a:t>
            </a:r>
            <a:r>
              <a:rPr lang="zh-CN" altLang="en-US" sz="2800" smtClean="0"/>
              <a:t>的个数，其中</a:t>
            </a:r>
            <a:r>
              <a:rPr lang="en-US" altLang="zh-CN" sz="2800" smtClean="0"/>
              <a:t>x</a:t>
            </a:r>
            <a:r>
              <a:rPr lang="en-US" altLang="zh-CN" sz="2800" smtClean="0">
                <a:latin typeface="Cambria"/>
              </a:rPr>
              <a:t>⊕x*=x’</a:t>
            </a:r>
            <a:r>
              <a:rPr lang="zh-CN" altLang="en-US" sz="2800" smtClean="0">
                <a:latin typeface="Cambria"/>
              </a:rPr>
              <a:t>；</a:t>
            </a:r>
            <a:r>
              <a:rPr lang="en-US" altLang="zh-CN" sz="2800" smtClean="0">
                <a:latin typeface="Cambria"/>
              </a:rPr>
              <a:t>y⊕y*=y’</a:t>
            </a:r>
            <a:r>
              <a:rPr lang="zh-CN" altLang="en-US" sz="2800" smtClean="0">
                <a:latin typeface="Cambria"/>
              </a:rPr>
              <a:t>。即</a:t>
            </a:r>
            <a:endParaRPr lang="en-US" altLang="zh-CN" sz="2800" smtClean="0">
              <a:latin typeface="Cambria"/>
            </a:endParaRPr>
          </a:p>
          <a:p>
            <a:pPr>
              <a:buNone/>
            </a:pPr>
            <a:r>
              <a:rPr lang="en-US" altLang="zh-CN" sz="2800" smtClean="0"/>
              <a:t>	N</a:t>
            </a:r>
            <a:r>
              <a:rPr lang="en-US" altLang="zh-CN" sz="2800" baseline="-25000" smtClean="0"/>
              <a:t>D</a:t>
            </a:r>
            <a:r>
              <a:rPr lang="en-US" altLang="zh-CN" sz="2800" smtClean="0"/>
              <a:t>(x’,y’)=|{x,x*}</a:t>
            </a:r>
            <a:r>
              <a:rPr lang="zh-CN" altLang="en-US" sz="2800" smtClean="0"/>
              <a:t>∈</a:t>
            </a:r>
            <a:r>
              <a:rPr lang="zh-CN" altLang="en-US" sz="2800" smtClean="0">
                <a:latin typeface="Cambria"/>
              </a:rPr>
              <a:t>∆</a:t>
            </a:r>
            <a:r>
              <a:rPr lang="en-US" altLang="zh-CN" sz="2800" smtClean="0">
                <a:latin typeface="Cambria"/>
              </a:rPr>
              <a:t>(x’) : π</a:t>
            </a:r>
            <a:r>
              <a:rPr lang="en-US" altLang="zh-CN" sz="2800" baseline="-25000" smtClean="0">
                <a:latin typeface="Cambria"/>
              </a:rPr>
              <a:t>s</a:t>
            </a:r>
            <a:r>
              <a:rPr lang="en-US" altLang="zh-CN" sz="2800" smtClean="0">
                <a:latin typeface="Cambria"/>
              </a:rPr>
              <a:t>(x)⊕π</a:t>
            </a:r>
            <a:r>
              <a:rPr lang="en-US" altLang="zh-CN" sz="2800" baseline="-25000" smtClean="0">
                <a:latin typeface="Cambria"/>
              </a:rPr>
              <a:t>s</a:t>
            </a:r>
            <a:r>
              <a:rPr lang="en-US" altLang="zh-CN" sz="2800" smtClean="0">
                <a:latin typeface="Cambria"/>
              </a:rPr>
              <a:t>(x*)=y’}|</a:t>
            </a:r>
            <a:endParaRPr lang="en-US" altLang="zh-CN" sz="2800" smtClean="0"/>
          </a:p>
          <a:p>
            <a:r>
              <a:rPr lang="zh-CN" altLang="en-US" sz="2800" smtClean="0"/>
              <a:t>在本例中，显然</a:t>
            </a:r>
            <a:r>
              <a:rPr lang="en-US" altLang="zh-CN" sz="2800" smtClean="0"/>
              <a:t>N</a:t>
            </a:r>
            <a:r>
              <a:rPr lang="en-US" altLang="zh-CN" sz="2800" baseline="-25000" smtClean="0"/>
              <a:t>D</a:t>
            </a:r>
            <a:r>
              <a:rPr lang="en-US" altLang="zh-CN" sz="2800" smtClean="0"/>
              <a:t>(B,0)=0</a:t>
            </a:r>
            <a:r>
              <a:rPr lang="zh-CN" altLang="en-US" sz="2800" smtClean="0"/>
              <a:t>；</a:t>
            </a:r>
            <a:r>
              <a:rPr lang="en-US" altLang="zh-CN" sz="2800" smtClean="0"/>
              <a:t>N</a:t>
            </a:r>
            <a:r>
              <a:rPr lang="en-US" altLang="zh-CN" sz="2800" baseline="-25000" smtClean="0"/>
              <a:t>D</a:t>
            </a:r>
            <a:r>
              <a:rPr lang="en-US" altLang="zh-CN" sz="2800" smtClean="0"/>
              <a:t>(B,2)=8</a:t>
            </a:r>
            <a:r>
              <a:rPr lang="zh-CN" altLang="en-US" sz="2800" smtClean="0"/>
              <a:t>；</a:t>
            </a:r>
            <a:r>
              <a:rPr lang="en-US" altLang="zh-CN" sz="2800" smtClean="0"/>
              <a:t>N</a:t>
            </a:r>
            <a:r>
              <a:rPr lang="en-US" altLang="zh-CN" sz="2800" baseline="-25000" smtClean="0"/>
              <a:t>D</a:t>
            </a:r>
            <a:r>
              <a:rPr lang="en-US" altLang="zh-CN" sz="2800" smtClean="0"/>
              <a:t>(B,5)=2</a:t>
            </a:r>
          </a:p>
          <a:p>
            <a:r>
              <a:rPr lang="zh-CN" altLang="en-US" sz="2800" smtClean="0"/>
              <a:t>定义条件概率</a:t>
            </a:r>
            <a:r>
              <a:rPr lang="en-US" altLang="zh-CN" sz="2800" smtClean="0"/>
              <a:t>Pr[y’=b’|x’=a’]</a:t>
            </a:r>
            <a:r>
              <a:rPr lang="zh-CN" altLang="en-US" sz="2800" smtClean="0"/>
              <a:t>为差分</a:t>
            </a:r>
            <a:r>
              <a:rPr lang="en-US" altLang="zh-CN" sz="2800" smtClean="0"/>
              <a:t>(a’,b’)</a:t>
            </a:r>
            <a:r>
              <a:rPr lang="zh-CN" altLang="en-US" sz="2800" smtClean="0"/>
              <a:t>的扩散率</a:t>
            </a:r>
            <a:r>
              <a:rPr lang="en-US" altLang="zh-CN" sz="2800" smtClean="0"/>
              <a:t>R</a:t>
            </a:r>
            <a:r>
              <a:rPr lang="en-US" altLang="zh-CN" sz="2800" baseline="-25000" smtClean="0"/>
              <a:t>p</a:t>
            </a:r>
            <a:r>
              <a:rPr lang="en-US" altLang="zh-CN" sz="2800" smtClean="0"/>
              <a:t>(a’,b’)</a:t>
            </a:r>
            <a:r>
              <a:rPr lang="zh-CN" altLang="en-US" sz="2800" smtClean="0"/>
              <a:t>，有</a:t>
            </a:r>
            <a:endParaRPr lang="zh-CN" altLang="en-US" sz="2800"/>
          </a:p>
        </p:txBody>
      </p:sp>
      <p:graphicFrame>
        <p:nvGraphicFramePr>
          <p:cNvPr id="5" name="对象 4"/>
          <p:cNvGraphicFramePr>
            <a:graphicFrameLocks noChangeAspect="1"/>
          </p:cNvGraphicFramePr>
          <p:nvPr/>
        </p:nvGraphicFramePr>
        <p:xfrm>
          <a:off x="3059832" y="5301208"/>
          <a:ext cx="3120347" cy="936104"/>
        </p:xfrm>
        <a:graphic>
          <a:graphicData uri="http://schemas.openxmlformats.org/presentationml/2006/ole">
            <p:oleObj spid="_x0000_s261123" name="Equation" r:id="rId4" imgW="1396800" imgH="419040" progId="Equation.DSMT4">
              <p:embed/>
            </p:oleObj>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差分密码分析示例</a:t>
            </a:r>
            <a:endParaRPr lang="zh-CN" altLang="en-US"/>
          </a:p>
        </p:txBody>
      </p:sp>
      <p:graphicFrame>
        <p:nvGraphicFramePr>
          <p:cNvPr id="5" name="表格 4"/>
          <p:cNvGraphicFramePr>
            <a:graphicFrameLocks noGrp="1"/>
          </p:cNvGraphicFramePr>
          <p:nvPr/>
        </p:nvGraphicFramePr>
        <p:xfrm>
          <a:off x="899592" y="1268760"/>
          <a:ext cx="7344810" cy="5200351"/>
        </p:xfrm>
        <a:graphic>
          <a:graphicData uri="http://schemas.openxmlformats.org/drawingml/2006/table">
            <a:tbl>
              <a:tblPr firstRow="1" bandRow="1">
                <a:tableStyleId>{5940675A-B579-460E-94D1-54222C63F5DA}</a:tableStyleId>
              </a:tblPr>
              <a:tblGrid>
                <a:gridCol w="408045"/>
                <a:gridCol w="408045"/>
                <a:gridCol w="408045"/>
                <a:gridCol w="408045"/>
                <a:gridCol w="408045"/>
                <a:gridCol w="408045"/>
                <a:gridCol w="408045"/>
                <a:gridCol w="408045"/>
                <a:gridCol w="408045"/>
                <a:gridCol w="408045"/>
                <a:gridCol w="408045"/>
                <a:gridCol w="408045"/>
                <a:gridCol w="408045"/>
                <a:gridCol w="408045"/>
                <a:gridCol w="408045"/>
                <a:gridCol w="408045"/>
                <a:gridCol w="408045"/>
                <a:gridCol w="408045"/>
              </a:tblGrid>
              <a:tr h="305903">
                <a:tc gridSpan="2">
                  <a:txBody>
                    <a:bodyPr/>
                    <a:lstStyle/>
                    <a:p>
                      <a:r>
                        <a:rPr lang="en-US" altLang="zh-CN" sz="1400" smtClean="0"/>
                        <a:t>b</a:t>
                      </a:r>
                      <a:endParaRPr lang="zh-CN" altLang="en-US" sz="1400"/>
                    </a:p>
                  </a:txBody>
                  <a:tcPr anchor="ctr" anchorCtr="1">
                    <a:solidFill>
                      <a:schemeClr val="bg2"/>
                    </a:solidFill>
                  </a:tcPr>
                </a:tc>
                <a:tc hMerge="1">
                  <a:txBody>
                    <a:bodyPr/>
                    <a:lstStyle/>
                    <a:p>
                      <a:endParaRPr lang="zh-CN" altLang="en-US" sz="1000"/>
                    </a:p>
                  </a:txBody>
                  <a:tcPr/>
                </a:tc>
                <a:tc>
                  <a:txBody>
                    <a:bodyPr/>
                    <a:lstStyle/>
                    <a:p>
                      <a:r>
                        <a:rPr lang="en-US" altLang="zh-CN" sz="1400" smtClean="0"/>
                        <a:t>0</a:t>
                      </a:r>
                      <a:endParaRPr lang="zh-CN" altLang="en-US" sz="1400"/>
                    </a:p>
                  </a:txBody>
                  <a:tcPr anchor="ctr" anchorCtr="1">
                    <a:solidFill>
                      <a:schemeClr val="bg2"/>
                    </a:solidFill>
                  </a:tcPr>
                </a:tc>
                <a:tc>
                  <a:txBody>
                    <a:bodyPr/>
                    <a:lstStyle/>
                    <a:p>
                      <a:r>
                        <a:rPr lang="en-US" altLang="zh-CN" sz="1400" smtClean="0"/>
                        <a:t>1</a:t>
                      </a:r>
                      <a:endParaRPr lang="zh-CN" altLang="en-US" sz="1400"/>
                    </a:p>
                  </a:txBody>
                  <a:tcPr anchor="ctr" anchorCtr="1">
                    <a:solidFill>
                      <a:schemeClr val="bg2"/>
                    </a:solidFill>
                  </a:tcPr>
                </a:tc>
                <a:tc>
                  <a:txBody>
                    <a:bodyPr/>
                    <a:lstStyle/>
                    <a:p>
                      <a:r>
                        <a:rPr lang="en-US" altLang="zh-CN" sz="1400" smtClean="0"/>
                        <a:t>2</a:t>
                      </a:r>
                      <a:endParaRPr lang="zh-CN" altLang="en-US" sz="1400"/>
                    </a:p>
                  </a:txBody>
                  <a:tcPr anchor="ctr" anchorCtr="1">
                    <a:solidFill>
                      <a:schemeClr val="bg2"/>
                    </a:solidFill>
                  </a:tcPr>
                </a:tc>
                <a:tc>
                  <a:txBody>
                    <a:bodyPr/>
                    <a:lstStyle/>
                    <a:p>
                      <a:r>
                        <a:rPr lang="en-US" altLang="zh-CN" sz="1400" smtClean="0"/>
                        <a:t>3</a:t>
                      </a:r>
                      <a:endParaRPr lang="zh-CN" altLang="en-US" sz="1400"/>
                    </a:p>
                  </a:txBody>
                  <a:tcPr anchor="ctr" anchorCtr="1">
                    <a:solidFill>
                      <a:schemeClr val="bg2"/>
                    </a:solidFill>
                  </a:tcPr>
                </a:tc>
                <a:tc>
                  <a:txBody>
                    <a:bodyPr/>
                    <a:lstStyle/>
                    <a:p>
                      <a:r>
                        <a:rPr lang="en-US" altLang="zh-CN" sz="1400" smtClean="0"/>
                        <a:t>4</a:t>
                      </a:r>
                      <a:endParaRPr lang="zh-CN" altLang="en-US" sz="1400"/>
                    </a:p>
                  </a:txBody>
                  <a:tcPr anchor="ctr" anchorCtr="1">
                    <a:solidFill>
                      <a:schemeClr val="bg2"/>
                    </a:solidFill>
                  </a:tcPr>
                </a:tc>
                <a:tc>
                  <a:txBody>
                    <a:bodyPr/>
                    <a:lstStyle/>
                    <a:p>
                      <a:r>
                        <a:rPr lang="en-US" altLang="zh-CN" sz="1400" smtClean="0"/>
                        <a:t>5</a:t>
                      </a:r>
                      <a:endParaRPr lang="zh-CN" altLang="en-US" sz="1400"/>
                    </a:p>
                  </a:txBody>
                  <a:tcPr anchor="ctr" anchorCtr="1">
                    <a:solidFill>
                      <a:schemeClr val="bg2"/>
                    </a:solidFill>
                  </a:tcPr>
                </a:tc>
                <a:tc>
                  <a:txBody>
                    <a:bodyPr/>
                    <a:lstStyle/>
                    <a:p>
                      <a:r>
                        <a:rPr lang="en-US" altLang="zh-CN" sz="1400" smtClean="0"/>
                        <a:t>6</a:t>
                      </a:r>
                      <a:endParaRPr lang="zh-CN" altLang="en-US" sz="1400"/>
                    </a:p>
                  </a:txBody>
                  <a:tcPr anchor="ctr" anchorCtr="1">
                    <a:solidFill>
                      <a:schemeClr val="bg2"/>
                    </a:solidFill>
                  </a:tcPr>
                </a:tc>
                <a:tc>
                  <a:txBody>
                    <a:bodyPr/>
                    <a:lstStyle/>
                    <a:p>
                      <a:r>
                        <a:rPr lang="en-US" altLang="zh-CN" sz="1400" smtClean="0"/>
                        <a:t>7</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solidFill>
                      <a:schemeClr val="bg2"/>
                    </a:solidFill>
                  </a:tcPr>
                </a:tc>
                <a:tc>
                  <a:txBody>
                    <a:bodyPr/>
                    <a:lstStyle/>
                    <a:p>
                      <a:r>
                        <a:rPr lang="en-US" altLang="zh-CN" sz="1400" smtClean="0"/>
                        <a:t>9</a:t>
                      </a:r>
                      <a:endParaRPr lang="zh-CN" altLang="en-US" sz="1400"/>
                    </a:p>
                  </a:txBody>
                  <a:tcPr anchor="ctr" anchorCtr="1">
                    <a:solidFill>
                      <a:schemeClr val="bg2"/>
                    </a:solidFill>
                  </a:tcPr>
                </a:tc>
                <a:tc>
                  <a:txBody>
                    <a:bodyPr/>
                    <a:lstStyle/>
                    <a:p>
                      <a:r>
                        <a:rPr lang="en-US" altLang="zh-CN" sz="1400" smtClean="0"/>
                        <a:t>A</a:t>
                      </a:r>
                      <a:endParaRPr lang="zh-CN" altLang="en-US" sz="1400"/>
                    </a:p>
                  </a:txBody>
                  <a:tcPr anchor="ctr" anchorCtr="1">
                    <a:solidFill>
                      <a:schemeClr val="bg2"/>
                    </a:solidFill>
                  </a:tcPr>
                </a:tc>
                <a:tc>
                  <a:txBody>
                    <a:bodyPr/>
                    <a:lstStyle/>
                    <a:p>
                      <a:r>
                        <a:rPr lang="en-US" altLang="zh-CN" sz="1400" smtClean="0"/>
                        <a:t>B</a:t>
                      </a:r>
                      <a:endParaRPr lang="zh-CN" altLang="en-US" sz="1400"/>
                    </a:p>
                  </a:txBody>
                  <a:tcPr anchor="ctr" anchorCtr="1">
                    <a:solidFill>
                      <a:schemeClr val="bg2"/>
                    </a:solidFill>
                  </a:tcPr>
                </a:tc>
                <a:tc>
                  <a:txBody>
                    <a:bodyPr/>
                    <a:lstStyle/>
                    <a:p>
                      <a:r>
                        <a:rPr lang="en-US" altLang="zh-CN" sz="1400" smtClean="0"/>
                        <a:t>C</a:t>
                      </a:r>
                      <a:endParaRPr lang="zh-CN" altLang="en-US" sz="1400"/>
                    </a:p>
                  </a:txBody>
                  <a:tcPr anchor="ctr" anchorCtr="1">
                    <a:solidFill>
                      <a:schemeClr val="bg2"/>
                    </a:solidFill>
                  </a:tcPr>
                </a:tc>
                <a:tc>
                  <a:txBody>
                    <a:bodyPr/>
                    <a:lstStyle/>
                    <a:p>
                      <a:r>
                        <a:rPr lang="en-US" altLang="zh-CN" sz="1400" smtClean="0"/>
                        <a:t>D</a:t>
                      </a:r>
                      <a:endParaRPr lang="zh-CN" altLang="en-US" sz="1400"/>
                    </a:p>
                  </a:txBody>
                  <a:tcPr anchor="ctr" anchorCtr="1">
                    <a:solidFill>
                      <a:schemeClr val="bg2"/>
                    </a:solidFill>
                  </a:tcPr>
                </a:tc>
                <a:tc>
                  <a:txBody>
                    <a:bodyPr/>
                    <a:lstStyle/>
                    <a:p>
                      <a:r>
                        <a:rPr lang="en-US" altLang="zh-CN" sz="1400" smtClean="0"/>
                        <a:t>E</a:t>
                      </a:r>
                      <a:endParaRPr lang="zh-CN" altLang="en-US" sz="1400"/>
                    </a:p>
                  </a:txBody>
                  <a:tcPr anchor="ctr" anchorCtr="1">
                    <a:solidFill>
                      <a:schemeClr val="bg2"/>
                    </a:solidFill>
                  </a:tcPr>
                </a:tc>
                <a:tc>
                  <a:txBody>
                    <a:bodyPr/>
                    <a:lstStyle/>
                    <a:p>
                      <a:r>
                        <a:rPr lang="en-US" altLang="zh-CN" sz="1400" smtClean="0"/>
                        <a:t>F</a:t>
                      </a:r>
                      <a:endParaRPr lang="zh-CN" altLang="en-US" sz="1400"/>
                    </a:p>
                  </a:txBody>
                  <a:tcPr anchor="ctr" anchorCtr="1">
                    <a:solidFill>
                      <a:schemeClr val="bg2"/>
                    </a:solidFill>
                  </a:tcPr>
                </a:tc>
              </a:tr>
              <a:tr h="305903">
                <a:tc rowSpan="16">
                  <a:txBody>
                    <a:bodyPr/>
                    <a:lstStyle/>
                    <a:p>
                      <a:r>
                        <a:rPr lang="en-US" altLang="zh-CN" sz="1400" smtClean="0"/>
                        <a:t>a</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solidFill>
                      <a:schemeClr val="bg2"/>
                    </a:solidFill>
                  </a:tcPr>
                </a:tc>
                <a:tc>
                  <a:txBody>
                    <a:bodyPr/>
                    <a:lstStyle/>
                    <a:p>
                      <a:r>
                        <a:rPr lang="en-US" altLang="zh-CN" sz="1400" smtClean="0"/>
                        <a:t>16</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1</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solidFill>
                            <a:schemeClr val="tx1"/>
                          </a:solidFill>
                        </a:rPr>
                        <a:t>2</a:t>
                      </a:r>
                      <a:endParaRPr lang="zh-CN" altLang="en-US" sz="1400">
                        <a:solidFill>
                          <a:schemeClr val="tx1"/>
                        </a:solidFill>
                      </a:endParaRPr>
                    </a:p>
                  </a:txBody>
                  <a:tcPr anchor="ctr" anchorCtr="1">
                    <a:noFill/>
                  </a:tcPr>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2</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3</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solidFill>
                            <a:schemeClr val="tx1"/>
                          </a:solidFill>
                        </a:rPr>
                        <a:t>4</a:t>
                      </a:r>
                      <a:endParaRPr lang="zh-CN" altLang="en-US" sz="1400">
                        <a:solidFill>
                          <a:schemeClr val="tx1"/>
                        </a:solidFill>
                      </a:endParaRPr>
                    </a:p>
                  </a:txBody>
                  <a:tcPr anchor="ctr" anchorCtr="1">
                    <a:noFill/>
                  </a:tcPr>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4</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5</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solidFill>
                            <a:schemeClr val="tx1"/>
                          </a:solidFill>
                        </a:rPr>
                        <a:t>0</a:t>
                      </a:r>
                      <a:endParaRPr lang="zh-CN" altLang="en-US" sz="1400">
                        <a:solidFill>
                          <a:schemeClr val="tx1"/>
                        </a:solidFill>
                      </a:endParaRPr>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6</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7</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solidFill>
                            <a:schemeClr val="tx1"/>
                          </a:solidFill>
                        </a:rPr>
                        <a:t>2</a:t>
                      </a:r>
                      <a:endParaRPr lang="zh-CN" altLang="en-US" sz="1400">
                        <a:solidFill>
                          <a:schemeClr val="tx1"/>
                        </a:solidFill>
                      </a:endParaRPr>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8</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9</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solidFill>
                            <a:schemeClr val="tx1"/>
                          </a:solidFill>
                        </a:rPr>
                        <a:t>4</a:t>
                      </a:r>
                      <a:endParaRPr lang="zh-CN" altLang="en-US" sz="1400">
                        <a:solidFill>
                          <a:schemeClr val="tx1"/>
                        </a:solidFill>
                      </a:endParaRPr>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A</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B</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8</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solidFill>
                            <a:schemeClr val="tx1"/>
                          </a:solidFill>
                        </a:rPr>
                        <a:t>0</a:t>
                      </a:r>
                      <a:endParaRPr lang="zh-CN" altLang="en-US" sz="1400">
                        <a:solidFill>
                          <a:schemeClr val="tx1"/>
                        </a:solidFill>
                      </a:endParaRPr>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C</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D</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solidFill>
                            <a:schemeClr val="tx1"/>
                          </a:solidFill>
                        </a:rPr>
                        <a:t>4</a:t>
                      </a:r>
                      <a:endParaRPr lang="zh-CN" altLang="en-US" sz="1400">
                        <a:solidFill>
                          <a:schemeClr val="tx1"/>
                        </a:solidFill>
                      </a:endParaRPr>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E</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F</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solidFill>
                            <a:schemeClr val="tx1"/>
                          </a:solidFill>
                        </a:rPr>
                        <a:t>4</a:t>
                      </a:r>
                      <a:endParaRPr lang="zh-CN" altLang="en-US" sz="1400">
                        <a:solidFill>
                          <a:schemeClr val="tx1"/>
                        </a:solidFill>
                      </a:endParaRPr>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r>
            </a:tbl>
          </a:graphicData>
        </a:graphic>
      </p:graphicFrame>
      <p:sp>
        <p:nvSpPr>
          <p:cNvPr id="4" name="矩形 3"/>
          <p:cNvSpPr/>
          <p:nvPr/>
        </p:nvSpPr>
        <p:spPr>
          <a:xfrm>
            <a:off x="1619672" y="4869160"/>
            <a:ext cx="6696744" cy="432048"/>
          </a:xfrm>
          <a:prstGeom prst="rect">
            <a:avLst/>
          </a:prstGeom>
          <a:solidFill>
            <a:srgbClr val="FF0000">
              <a:alpha val="20000"/>
            </a:srgbClr>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差分密码分析示例</a:t>
            </a:r>
            <a:endParaRPr lang="zh-CN" altLang="en-US"/>
          </a:p>
        </p:txBody>
      </p:sp>
      <p:graphicFrame>
        <p:nvGraphicFramePr>
          <p:cNvPr id="5" name="表格 4"/>
          <p:cNvGraphicFramePr>
            <a:graphicFrameLocks noGrp="1"/>
          </p:cNvGraphicFramePr>
          <p:nvPr/>
        </p:nvGraphicFramePr>
        <p:xfrm>
          <a:off x="899592" y="1268760"/>
          <a:ext cx="7344810" cy="5200351"/>
        </p:xfrm>
        <a:graphic>
          <a:graphicData uri="http://schemas.openxmlformats.org/drawingml/2006/table">
            <a:tbl>
              <a:tblPr firstRow="1" bandRow="1">
                <a:tableStyleId>{5940675A-B579-460E-94D1-54222C63F5DA}</a:tableStyleId>
              </a:tblPr>
              <a:tblGrid>
                <a:gridCol w="408045"/>
                <a:gridCol w="408045"/>
                <a:gridCol w="408045"/>
                <a:gridCol w="408045"/>
                <a:gridCol w="408045"/>
                <a:gridCol w="408045"/>
                <a:gridCol w="408045"/>
                <a:gridCol w="408045"/>
                <a:gridCol w="408045"/>
                <a:gridCol w="408045"/>
                <a:gridCol w="408045"/>
                <a:gridCol w="408045"/>
                <a:gridCol w="408045"/>
                <a:gridCol w="408045"/>
                <a:gridCol w="408045"/>
                <a:gridCol w="408045"/>
                <a:gridCol w="408045"/>
                <a:gridCol w="408045"/>
              </a:tblGrid>
              <a:tr h="305903">
                <a:tc gridSpan="2">
                  <a:txBody>
                    <a:bodyPr/>
                    <a:lstStyle/>
                    <a:p>
                      <a:r>
                        <a:rPr lang="en-US" altLang="zh-CN" sz="1400" smtClean="0"/>
                        <a:t>b</a:t>
                      </a:r>
                      <a:endParaRPr lang="zh-CN" altLang="en-US" sz="1400"/>
                    </a:p>
                  </a:txBody>
                  <a:tcPr anchor="ctr" anchorCtr="1">
                    <a:solidFill>
                      <a:schemeClr val="bg2"/>
                    </a:solidFill>
                  </a:tcPr>
                </a:tc>
                <a:tc hMerge="1">
                  <a:txBody>
                    <a:bodyPr/>
                    <a:lstStyle/>
                    <a:p>
                      <a:endParaRPr lang="zh-CN" altLang="en-US" sz="1000"/>
                    </a:p>
                  </a:txBody>
                  <a:tcPr/>
                </a:tc>
                <a:tc>
                  <a:txBody>
                    <a:bodyPr/>
                    <a:lstStyle/>
                    <a:p>
                      <a:r>
                        <a:rPr lang="en-US" altLang="zh-CN" sz="1400" smtClean="0"/>
                        <a:t>0</a:t>
                      </a:r>
                      <a:endParaRPr lang="zh-CN" altLang="en-US" sz="1400"/>
                    </a:p>
                  </a:txBody>
                  <a:tcPr anchor="ctr" anchorCtr="1">
                    <a:solidFill>
                      <a:schemeClr val="bg2"/>
                    </a:solidFill>
                  </a:tcPr>
                </a:tc>
                <a:tc>
                  <a:txBody>
                    <a:bodyPr/>
                    <a:lstStyle/>
                    <a:p>
                      <a:r>
                        <a:rPr lang="en-US" altLang="zh-CN" sz="1400" smtClean="0"/>
                        <a:t>1</a:t>
                      </a:r>
                      <a:endParaRPr lang="zh-CN" altLang="en-US" sz="1400"/>
                    </a:p>
                  </a:txBody>
                  <a:tcPr anchor="ctr" anchorCtr="1">
                    <a:solidFill>
                      <a:schemeClr val="bg2"/>
                    </a:solidFill>
                  </a:tcPr>
                </a:tc>
                <a:tc>
                  <a:txBody>
                    <a:bodyPr/>
                    <a:lstStyle/>
                    <a:p>
                      <a:r>
                        <a:rPr lang="en-US" altLang="zh-CN" sz="1400" smtClean="0"/>
                        <a:t>2</a:t>
                      </a:r>
                      <a:endParaRPr lang="zh-CN" altLang="en-US" sz="1400"/>
                    </a:p>
                  </a:txBody>
                  <a:tcPr anchor="ctr" anchorCtr="1">
                    <a:solidFill>
                      <a:schemeClr val="bg2"/>
                    </a:solidFill>
                  </a:tcPr>
                </a:tc>
                <a:tc>
                  <a:txBody>
                    <a:bodyPr/>
                    <a:lstStyle/>
                    <a:p>
                      <a:r>
                        <a:rPr lang="en-US" altLang="zh-CN" sz="1400" smtClean="0"/>
                        <a:t>3</a:t>
                      </a:r>
                      <a:endParaRPr lang="zh-CN" altLang="en-US" sz="1400"/>
                    </a:p>
                  </a:txBody>
                  <a:tcPr anchor="ctr" anchorCtr="1">
                    <a:solidFill>
                      <a:schemeClr val="bg2"/>
                    </a:solidFill>
                  </a:tcPr>
                </a:tc>
                <a:tc>
                  <a:txBody>
                    <a:bodyPr/>
                    <a:lstStyle/>
                    <a:p>
                      <a:r>
                        <a:rPr lang="en-US" altLang="zh-CN" sz="1400" smtClean="0"/>
                        <a:t>4</a:t>
                      </a:r>
                      <a:endParaRPr lang="zh-CN" altLang="en-US" sz="1400"/>
                    </a:p>
                  </a:txBody>
                  <a:tcPr anchor="ctr" anchorCtr="1">
                    <a:solidFill>
                      <a:schemeClr val="bg2"/>
                    </a:solidFill>
                  </a:tcPr>
                </a:tc>
                <a:tc>
                  <a:txBody>
                    <a:bodyPr/>
                    <a:lstStyle/>
                    <a:p>
                      <a:r>
                        <a:rPr lang="en-US" altLang="zh-CN" sz="1400" smtClean="0"/>
                        <a:t>5</a:t>
                      </a:r>
                      <a:endParaRPr lang="zh-CN" altLang="en-US" sz="1400"/>
                    </a:p>
                  </a:txBody>
                  <a:tcPr anchor="ctr" anchorCtr="1">
                    <a:solidFill>
                      <a:schemeClr val="bg2"/>
                    </a:solidFill>
                  </a:tcPr>
                </a:tc>
                <a:tc>
                  <a:txBody>
                    <a:bodyPr/>
                    <a:lstStyle/>
                    <a:p>
                      <a:r>
                        <a:rPr lang="en-US" altLang="zh-CN" sz="1400" smtClean="0"/>
                        <a:t>6</a:t>
                      </a:r>
                      <a:endParaRPr lang="zh-CN" altLang="en-US" sz="1400"/>
                    </a:p>
                  </a:txBody>
                  <a:tcPr anchor="ctr" anchorCtr="1">
                    <a:solidFill>
                      <a:schemeClr val="bg2"/>
                    </a:solidFill>
                  </a:tcPr>
                </a:tc>
                <a:tc>
                  <a:txBody>
                    <a:bodyPr/>
                    <a:lstStyle/>
                    <a:p>
                      <a:r>
                        <a:rPr lang="en-US" altLang="zh-CN" sz="1400" smtClean="0"/>
                        <a:t>7</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solidFill>
                      <a:schemeClr val="bg2"/>
                    </a:solidFill>
                  </a:tcPr>
                </a:tc>
                <a:tc>
                  <a:txBody>
                    <a:bodyPr/>
                    <a:lstStyle/>
                    <a:p>
                      <a:r>
                        <a:rPr lang="en-US" altLang="zh-CN" sz="1400" smtClean="0"/>
                        <a:t>9</a:t>
                      </a:r>
                      <a:endParaRPr lang="zh-CN" altLang="en-US" sz="1400"/>
                    </a:p>
                  </a:txBody>
                  <a:tcPr anchor="ctr" anchorCtr="1">
                    <a:solidFill>
                      <a:schemeClr val="bg2"/>
                    </a:solidFill>
                  </a:tcPr>
                </a:tc>
                <a:tc>
                  <a:txBody>
                    <a:bodyPr/>
                    <a:lstStyle/>
                    <a:p>
                      <a:r>
                        <a:rPr lang="en-US" altLang="zh-CN" sz="1400" smtClean="0"/>
                        <a:t>A</a:t>
                      </a:r>
                      <a:endParaRPr lang="zh-CN" altLang="en-US" sz="1400"/>
                    </a:p>
                  </a:txBody>
                  <a:tcPr anchor="ctr" anchorCtr="1">
                    <a:solidFill>
                      <a:schemeClr val="bg2"/>
                    </a:solidFill>
                  </a:tcPr>
                </a:tc>
                <a:tc>
                  <a:txBody>
                    <a:bodyPr/>
                    <a:lstStyle/>
                    <a:p>
                      <a:r>
                        <a:rPr lang="en-US" altLang="zh-CN" sz="1400" smtClean="0"/>
                        <a:t>B</a:t>
                      </a:r>
                      <a:endParaRPr lang="zh-CN" altLang="en-US" sz="1400"/>
                    </a:p>
                  </a:txBody>
                  <a:tcPr anchor="ctr" anchorCtr="1">
                    <a:solidFill>
                      <a:schemeClr val="bg2"/>
                    </a:solidFill>
                  </a:tcPr>
                </a:tc>
                <a:tc>
                  <a:txBody>
                    <a:bodyPr/>
                    <a:lstStyle/>
                    <a:p>
                      <a:r>
                        <a:rPr lang="en-US" altLang="zh-CN" sz="1400" smtClean="0"/>
                        <a:t>C</a:t>
                      </a:r>
                      <a:endParaRPr lang="zh-CN" altLang="en-US" sz="1400"/>
                    </a:p>
                  </a:txBody>
                  <a:tcPr anchor="ctr" anchorCtr="1">
                    <a:solidFill>
                      <a:schemeClr val="bg2"/>
                    </a:solidFill>
                  </a:tcPr>
                </a:tc>
                <a:tc>
                  <a:txBody>
                    <a:bodyPr/>
                    <a:lstStyle/>
                    <a:p>
                      <a:r>
                        <a:rPr lang="en-US" altLang="zh-CN" sz="1400" smtClean="0"/>
                        <a:t>D</a:t>
                      </a:r>
                      <a:endParaRPr lang="zh-CN" altLang="en-US" sz="1400"/>
                    </a:p>
                  </a:txBody>
                  <a:tcPr anchor="ctr" anchorCtr="1">
                    <a:solidFill>
                      <a:schemeClr val="bg2"/>
                    </a:solidFill>
                  </a:tcPr>
                </a:tc>
                <a:tc>
                  <a:txBody>
                    <a:bodyPr/>
                    <a:lstStyle/>
                    <a:p>
                      <a:r>
                        <a:rPr lang="en-US" altLang="zh-CN" sz="1400" smtClean="0"/>
                        <a:t>E</a:t>
                      </a:r>
                      <a:endParaRPr lang="zh-CN" altLang="en-US" sz="1400"/>
                    </a:p>
                  </a:txBody>
                  <a:tcPr anchor="ctr" anchorCtr="1">
                    <a:solidFill>
                      <a:schemeClr val="bg2"/>
                    </a:solidFill>
                  </a:tcPr>
                </a:tc>
                <a:tc>
                  <a:txBody>
                    <a:bodyPr/>
                    <a:lstStyle/>
                    <a:p>
                      <a:r>
                        <a:rPr lang="en-US" altLang="zh-CN" sz="1400" smtClean="0"/>
                        <a:t>F</a:t>
                      </a:r>
                      <a:endParaRPr lang="zh-CN" altLang="en-US" sz="1400"/>
                    </a:p>
                  </a:txBody>
                  <a:tcPr anchor="ctr" anchorCtr="1">
                    <a:solidFill>
                      <a:schemeClr val="bg2"/>
                    </a:solidFill>
                  </a:tcPr>
                </a:tc>
              </a:tr>
              <a:tr h="305903">
                <a:tc rowSpan="16">
                  <a:txBody>
                    <a:bodyPr/>
                    <a:lstStyle/>
                    <a:p>
                      <a:r>
                        <a:rPr lang="en-US" altLang="zh-CN" sz="1400" smtClean="0"/>
                        <a:t>a</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solidFill>
                      <a:schemeClr val="bg2"/>
                    </a:solidFill>
                  </a:tcPr>
                </a:tc>
                <a:tc>
                  <a:txBody>
                    <a:bodyPr/>
                    <a:lstStyle/>
                    <a:p>
                      <a:r>
                        <a:rPr lang="en-US" altLang="zh-CN" sz="1400" smtClean="0"/>
                        <a:t>16</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1</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solidFill>
                            <a:schemeClr val="tx1"/>
                          </a:solidFill>
                        </a:rPr>
                        <a:t>2</a:t>
                      </a:r>
                      <a:endParaRPr lang="zh-CN" altLang="en-US" sz="1400">
                        <a:solidFill>
                          <a:schemeClr val="tx1"/>
                        </a:solidFill>
                      </a:endParaRPr>
                    </a:p>
                  </a:txBody>
                  <a:tcPr anchor="ctr" anchorCtr="1">
                    <a:noFill/>
                  </a:tcPr>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2</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3</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solidFill>
                            <a:schemeClr val="tx1"/>
                          </a:solidFill>
                        </a:rPr>
                        <a:t>4</a:t>
                      </a:r>
                      <a:endParaRPr lang="zh-CN" altLang="en-US" sz="1400">
                        <a:solidFill>
                          <a:schemeClr val="tx1"/>
                        </a:solidFill>
                      </a:endParaRPr>
                    </a:p>
                  </a:txBody>
                  <a:tcPr anchor="ctr" anchorCtr="1">
                    <a:noFill/>
                  </a:tcPr>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4</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5</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solidFill>
                            <a:schemeClr val="tx1"/>
                          </a:solidFill>
                        </a:rPr>
                        <a:t>0</a:t>
                      </a:r>
                      <a:endParaRPr lang="zh-CN" altLang="en-US" sz="1400">
                        <a:solidFill>
                          <a:schemeClr val="tx1"/>
                        </a:solidFill>
                      </a:endParaRPr>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6</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7</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solidFill>
                            <a:schemeClr val="tx1"/>
                          </a:solidFill>
                        </a:rPr>
                        <a:t>2</a:t>
                      </a:r>
                      <a:endParaRPr lang="zh-CN" altLang="en-US" sz="1400">
                        <a:solidFill>
                          <a:schemeClr val="tx1"/>
                        </a:solidFill>
                      </a:endParaRPr>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8</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9</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solidFill>
                            <a:schemeClr val="tx1"/>
                          </a:solidFill>
                        </a:rPr>
                        <a:t>4</a:t>
                      </a:r>
                      <a:endParaRPr lang="zh-CN" altLang="en-US" sz="1400">
                        <a:solidFill>
                          <a:schemeClr val="tx1"/>
                        </a:solidFill>
                      </a:endParaRPr>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A</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B</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solidFill>
                            <a:schemeClr val="bg1"/>
                          </a:solidFill>
                        </a:rPr>
                        <a:t>8</a:t>
                      </a:r>
                      <a:endParaRPr lang="zh-CN" altLang="en-US" sz="1400">
                        <a:solidFill>
                          <a:schemeClr val="bg1"/>
                        </a:solidFill>
                      </a:endParaRPr>
                    </a:p>
                  </a:txBody>
                  <a:tcPr anchor="ctr" anchorCtr="1">
                    <a:solidFill>
                      <a:srgbClr val="FF0000"/>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solidFill>
                            <a:schemeClr val="tx1"/>
                          </a:solidFill>
                        </a:rPr>
                        <a:t>0</a:t>
                      </a:r>
                      <a:endParaRPr lang="zh-CN" altLang="en-US" sz="1400">
                        <a:solidFill>
                          <a:schemeClr val="tx1"/>
                        </a:solidFill>
                      </a:endParaRPr>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C</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D</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solidFill>
                            <a:schemeClr val="tx1"/>
                          </a:solidFill>
                        </a:rPr>
                        <a:t>4</a:t>
                      </a:r>
                      <a:endParaRPr lang="zh-CN" altLang="en-US" sz="1400">
                        <a:solidFill>
                          <a:schemeClr val="tx1"/>
                        </a:solidFill>
                      </a:endParaRPr>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E</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F</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6</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solidFill>
                            <a:schemeClr val="tx1"/>
                          </a:solidFill>
                        </a:rPr>
                        <a:t>4</a:t>
                      </a:r>
                      <a:endParaRPr lang="zh-CN" altLang="en-US" sz="1400">
                        <a:solidFill>
                          <a:schemeClr val="tx1"/>
                        </a:solidFill>
                      </a:endParaRPr>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差分密码分析示例</a:t>
            </a:r>
            <a:endParaRPr lang="zh-CN" altLang="en-US"/>
          </a:p>
        </p:txBody>
      </p:sp>
      <p:graphicFrame>
        <p:nvGraphicFramePr>
          <p:cNvPr id="5" name="表格 4"/>
          <p:cNvGraphicFramePr>
            <a:graphicFrameLocks noGrp="1"/>
          </p:cNvGraphicFramePr>
          <p:nvPr/>
        </p:nvGraphicFramePr>
        <p:xfrm>
          <a:off x="899592" y="1268760"/>
          <a:ext cx="7344810" cy="5200351"/>
        </p:xfrm>
        <a:graphic>
          <a:graphicData uri="http://schemas.openxmlformats.org/drawingml/2006/table">
            <a:tbl>
              <a:tblPr firstRow="1" bandRow="1">
                <a:tableStyleId>{5940675A-B579-460E-94D1-54222C63F5DA}</a:tableStyleId>
              </a:tblPr>
              <a:tblGrid>
                <a:gridCol w="408045"/>
                <a:gridCol w="408045"/>
                <a:gridCol w="408045"/>
                <a:gridCol w="408045"/>
                <a:gridCol w="408045"/>
                <a:gridCol w="408045"/>
                <a:gridCol w="408045"/>
                <a:gridCol w="408045"/>
                <a:gridCol w="408045"/>
                <a:gridCol w="408045"/>
                <a:gridCol w="408045"/>
                <a:gridCol w="408045"/>
                <a:gridCol w="408045"/>
                <a:gridCol w="408045"/>
                <a:gridCol w="408045"/>
                <a:gridCol w="408045"/>
                <a:gridCol w="408045"/>
                <a:gridCol w="408045"/>
              </a:tblGrid>
              <a:tr h="305903">
                <a:tc gridSpan="2">
                  <a:txBody>
                    <a:bodyPr/>
                    <a:lstStyle/>
                    <a:p>
                      <a:r>
                        <a:rPr lang="en-US" altLang="zh-CN" sz="1400" smtClean="0"/>
                        <a:t>b</a:t>
                      </a:r>
                      <a:endParaRPr lang="zh-CN" altLang="en-US" sz="1400"/>
                    </a:p>
                  </a:txBody>
                  <a:tcPr anchor="ctr" anchorCtr="1">
                    <a:solidFill>
                      <a:schemeClr val="bg2"/>
                    </a:solidFill>
                  </a:tcPr>
                </a:tc>
                <a:tc hMerge="1">
                  <a:txBody>
                    <a:bodyPr/>
                    <a:lstStyle/>
                    <a:p>
                      <a:endParaRPr lang="zh-CN" altLang="en-US" sz="1000"/>
                    </a:p>
                  </a:txBody>
                  <a:tcPr/>
                </a:tc>
                <a:tc>
                  <a:txBody>
                    <a:bodyPr/>
                    <a:lstStyle/>
                    <a:p>
                      <a:r>
                        <a:rPr lang="en-US" altLang="zh-CN" sz="1400" smtClean="0"/>
                        <a:t>0</a:t>
                      </a:r>
                      <a:endParaRPr lang="zh-CN" altLang="en-US" sz="1400"/>
                    </a:p>
                  </a:txBody>
                  <a:tcPr anchor="ctr" anchorCtr="1">
                    <a:solidFill>
                      <a:schemeClr val="bg2"/>
                    </a:solidFill>
                  </a:tcPr>
                </a:tc>
                <a:tc>
                  <a:txBody>
                    <a:bodyPr/>
                    <a:lstStyle/>
                    <a:p>
                      <a:r>
                        <a:rPr lang="en-US" altLang="zh-CN" sz="1400" smtClean="0"/>
                        <a:t>1</a:t>
                      </a:r>
                      <a:endParaRPr lang="zh-CN" altLang="en-US" sz="1400"/>
                    </a:p>
                  </a:txBody>
                  <a:tcPr anchor="ctr" anchorCtr="1">
                    <a:solidFill>
                      <a:schemeClr val="bg2"/>
                    </a:solidFill>
                  </a:tcPr>
                </a:tc>
                <a:tc>
                  <a:txBody>
                    <a:bodyPr/>
                    <a:lstStyle/>
                    <a:p>
                      <a:r>
                        <a:rPr lang="en-US" altLang="zh-CN" sz="1400" smtClean="0"/>
                        <a:t>2</a:t>
                      </a:r>
                      <a:endParaRPr lang="zh-CN" altLang="en-US" sz="1400"/>
                    </a:p>
                  </a:txBody>
                  <a:tcPr anchor="ctr" anchorCtr="1">
                    <a:solidFill>
                      <a:schemeClr val="bg2"/>
                    </a:solidFill>
                  </a:tcPr>
                </a:tc>
                <a:tc>
                  <a:txBody>
                    <a:bodyPr/>
                    <a:lstStyle/>
                    <a:p>
                      <a:r>
                        <a:rPr lang="en-US" altLang="zh-CN" sz="1400" smtClean="0"/>
                        <a:t>3</a:t>
                      </a:r>
                      <a:endParaRPr lang="zh-CN" altLang="en-US" sz="1400"/>
                    </a:p>
                  </a:txBody>
                  <a:tcPr anchor="ctr" anchorCtr="1">
                    <a:solidFill>
                      <a:schemeClr val="bg2"/>
                    </a:solidFill>
                  </a:tcPr>
                </a:tc>
                <a:tc>
                  <a:txBody>
                    <a:bodyPr/>
                    <a:lstStyle/>
                    <a:p>
                      <a:r>
                        <a:rPr lang="en-US" altLang="zh-CN" sz="1400" smtClean="0"/>
                        <a:t>4</a:t>
                      </a:r>
                      <a:endParaRPr lang="zh-CN" altLang="en-US" sz="1400"/>
                    </a:p>
                  </a:txBody>
                  <a:tcPr anchor="ctr" anchorCtr="1">
                    <a:solidFill>
                      <a:schemeClr val="bg2"/>
                    </a:solidFill>
                  </a:tcPr>
                </a:tc>
                <a:tc>
                  <a:txBody>
                    <a:bodyPr/>
                    <a:lstStyle/>
                    <a:p>
                      <a:r>
                        <a:rPr lang="en-US" altLang="zh-CN" sz="1400" smtClean="0"/>
                        <a:t>5</a:t>
                      </a:r>
                      <a:endParaRPr lang="zh-CN" altLang="en-US" sz="1400"/>
                    </a:p>
                  </a:txBody>
                  <a:tcPr anchor="ctr" anchorCtr="1">
                    <a:solidFill>
                      <a:schemeClr val="bg2"/>
                    </a:solidFill>
                  </a:tcPr>
                </a:tc>
                <a:tc>
                  <a:txBody>
                    <a:bodyPr/>
                    <a:lstStyle/>
                    <a:p>
                      <a:r>
                        <a:rPr lang="en-US" altLang="zh-CN" sz="1400" smtClean="0"/>
                        <a:t>6</a:t>
                      </a:r>
                      <a:endParaRPr lang="zh-CN" altLang="en-US" sz="1400"/>
                    </a:p>
                  </a:txBody>
                  <a:tcPr anchor="ctr" anchorCtr="1">
                    <a:solidFill>
                      <a:schemeClr val="bg2"/>
                    </a:solidFill>
                  </a:tcPr>
                </a:tc>
                <a:tc>
                  <a:txBody>
                    <a:bodyPr/>
                    <a:lstStyle/>
                    <a:p>
                      <a:r>
                        <a:rPr lang="en-US" altLang="zh-CN" sz="1400" smtClean="0"/>
                        <a:t>7</a:t>
                      </a:r>
                      <a:endParaRPr lang="zh-CN" altLang="en-US" sz="1400"/>
                    </a:p>
                  </a:txBody>
                  <a:tcPr anchor="ctr" anchorCtr="1">
                    <a:solidFill>
                      <a:schemeClr val="bg2"/>
                    </a:solidFill>
                  </a:tcPr>
                </a:tc>
                <a:tc>
                  <a:txBody>
                    <a:bodyPr/>
                    <a:lstStyle/>
                    <a:p>
                      <a:r>
                        <a:rPr lang="en-US" altLang="zh-CN" sz="1400" smtClean="0"/>
                        <a:t>8</a:t>
                      </a:r>
                      <a:endParaRPr lang="zh-CN" altLang="en-US" sz="1400"/>
                    </a:p>
                  </a:txBody>
                  <a:tcPr anchor="ctr" anchorCtr="1">
                    <a:solidFill>
                      <a:schemeClr val="bg2"/>
                    </a:solidFill>
                  </a:tcPr>
                </a:tc>
                <a:tc>
                  <a:txBody>
                    <a:bodyPr/>
                    <a:lstStyle/>
                    <a:p>
                      <a:r>
                        <a:rPr lang="en-US" altLang="zh-CN" sz="1400" smtClean="0"/>
                        <a:t>9</a:t>
                      </a:r>
                      <a:endParaRPr lang="zh-CN" altLang="en-US" sz="1400"/>
                    </a:p>
                  </a:txBody>
                  <a:tcPr anchor="ctr" anchorCtr="1">
                    <a:solidFill>
                      <a:schemeClr val="bg2"/>
                    </a:solidFill>
                  </a:tcPr>
                </a:tc>
                <a:tc>
                  <a:txBody>
                    <a:bodyPr/>
                    <a:lstStyle/>
                    <a:p>
                      <a:r>
                        <a:rPr lang="en-US" altLang="zh-CN" sz="1400" smtClean="0"/>
                        <a:t>A</a:t>
                      </a:r>
                      <a:endParaRPr lang="zh-CN" altLang="en-US" sz="1400"/>
                    </a:p>
                  </a:txBody>
                  <a:tcPr anchor="ctr" anchorCtr="1">
                    <a:solidFill>
                      <a:schemeClr val="bg2"/>
                    </a:solidFill>
                  </a:tcPr>
                </a:tc>
                <a:tc>
                  <a:txBody>
                    <a:bodyPr/>
                    <a:lstStyle/>
                    <a:p>
                      <a:r>
                        <a:rPr lang="en-US" altLang="zh-CN" sz="1400" smtClean="0"/>
                        <a:t>B</a:t>
                      </a:r>
                      <a:endParaRPr lang="zh-CN" altLang="en-US" sz="1400"/>
                    </a:p>
                  </a:txBody>
                  <a:tcPr anchor="ctr" anchorCtr="1">
                    <a:solidFill>
                      <a:schemeClr val="bg2"/>
                    </a:solidFill>
                  </a:tcPr>
                </a:tc>
                <a:tc>
                  <a:txBody>
                    <a:bodyPr/>
                    <a:lstStyle/>
                    <a:p>
                      <a:r>
                        <a:rPr lang="en-US" altLang="zh-CN" sz="1400" smtClean="0"/>
                        <a:t>C</a:t>
                      </a:r>
                      <a:endParaRPr lang="zh-CN" altLang="en-US" sz="1400"/>
                    </a:p>
                  </a:txBody>
                  <a:tcPr anchor="ctr" anchorCtr="1">
                    <a:solidFill>
                      <a:schemeClr val="bg2"/>
                    </a:solidFill>
                  </a:tcPr>
                </a:tc>
                <a:tc>
                  <a:txBody>
                    <a:bodyPr/>
                    <a:lstStyle/>
                    <a:p>
                      <a:r>
                        <a:rPr lang="en-US" altLang="zh-CN" sz="1400" smtClean="0"/>
                        <a:t>D</a:t>
                      </a:r>
                      <a:endParaRPr lang="zh-CN" altLang="en-US" sz="1400"/>
                    </a:p>
                  </a:txBody>
                  <a:tcPr anchor="ctr" anchorCtr="1">
                    <a:solidFill>
                      <a:schemeClr val="bg2"/>
                    </a:solidFill>
                  </a:tcPr>
                </a:tc>
                <a:tc>
                  <a:txBody>
                    <a:bodyPr/>
                    <a:lstStyle/>
                    <a:p>
                      <a:r>
                        <a:rPr lang="en-US" altLang="zh-CN" sz="1400" smtClean="0"/>
                        <a:t>E</a:t>
                      </a:r>
                      <a:endParaRPr lang="zh-CN" altLang="en-US" sz="1400"/>
                    </a:p>
                  </a:txBody>
                  <a:tcPr anchor="ctr" anchorCtr="1">
                    <a:solidFill>
                      <a:schemeClr val="bg2"/>
                    </a:solidFill>
                  </a:tcPr>
                </a:tc>
                <a:tc>
                  <a:txBody>
                    <a:bodyPr/>
                    <a:lstStyle/>
                    <a:p>
                      <a:r>
                        <a:rPr lang="en-US" altLang="zh-CN" sz="1400" smtClean="0"/>
                        <a:t>F</a:t>
                      </a:r>
                      <a:endParaRPr lang="zh-CN" altLang="en-US" sz="1400"/>
                    </a:p>
                  </a:txBody>
                  <a:tcPr anchor="ctr" anchorCtr="1">
                    <a:solidFill>
                      <a:schemeClr val="bg2"/>
                    </a:solidFill>
                  </a:tcPr>
                </a:tc>
              </a:tr>
              <a:tr h="305903">
                <a:tc rowSpan="16">
                  <a:txBody>
                    <a:bodyPr/>
                    <a:lstStyle/>
                    <a:p>
                      <a:r>
                        <a:rPr lang="en-US" altLang="zh-CN" sz="1400" smtClean="0"/>
                        <a:t>a</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solidFill>
                      <a:schemeClr val="bg2"/>
                    </a:solidFill>
                  </a:tcPr>
                </a:tc>
                <a:tc>
                  <a:txBody>
                    <a:bodyPr/>
                    <a:lstStyle/>
                    <a:p>
                      <a:r>
                        <a:rPr lang="en-US" altLang="zh-CN" sz="1400" smtClean="0"/>
                        <a:t>16</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1</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solidFill>
                            <a:schemeClr val="tx1"/>
                          </a:solidFill>
                        </a:rPr>
                        <a:t>2</a:t>
                      </a:r>
                      <a:endParaRPr lang="zh-CN" altLang="en-US" sz="1400">
                        <a:solidFill>
                          <a:schemeClr val="tx1"/>
                        </a:solidFill>
                      </a:endParaRPr>
                    </a:p>
                  </a:txBody>
                  <a:tcPr anchor="ctr" anchorCtr="1">
                    <a:noFill/>
                  </a:tcPr>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2</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6</a:t>
                      </a:r>
                      <a:endParaRPr lang="zh-CN" altLang="en-US" sz="1400"/>
                    </a:p>
                  </a:txBody>
                  <a:tcPr anchor="ctr" anchorCtr="1">
                    <a:solidFill>
                      <a:schemeClr val="accent6">
                        <a:lumMod val="20000"/>
                        <a:lumOff val="80000"/>
                      </a:schemeClr>
                    </a:solidFill>
                  </a:tcPr>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3</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solidFill>
                            <a:schemeClr val="tx1"/>
                          </a:solidFill>
                        </a:rPr>
                        <a:t>4</a:t>
                      </a:r>
                      <a:endParaRPr lang="zh-CN" altLang="en-US" sz="1400">
                        <a:solidFill>
                          <a:schemeClr val="tx1"/>
                        </a:solidFill>
                      </a:endParaRPr>
                    </a:p>
                  </a:txBody>
                  <a:tcPr anchor="ctr" anchorCtr="1">
                    <a:noFill/>
                  </a:tcPr>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4</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6</a:t>
                      </a:r>
                      <a:endParaRPr lang="zh-CN" altLang="en-US" sz="1400"/>
                    </a:p>
                  </a:txBody>
                  <a:tcPr anchor="ctr" anchorCtr="1">
                    <a:solidFill>
                      <a:schemeClr val="accent6">
                        <a:lumMod val="20000"/>
                        <a:lumOff val="80000"/>
                      </a:schemeClr>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5</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solidFill>
                            <a:schemeClr val="tx1"/>
                          </a:solidFill>
                        </a:rPr>
                        <a:t>0</a:t>
                      </a:r>
                      <a:endParaRPr lang="zh-CN" altLang="en-US" sz="1400">
                        <a:solidFill>
                          <a:schemeClr val="tx1"/>
                        </a:solidFill>
                      </a:endParaRPr>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6</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7</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solidFill>
                            <a:schemeClr val="tx1"/>
                          </a:solidFill>
                        </a:rPr>
                        <a:t>2</a:t>
                      </a:r>
                      <a:endParaRPr lang="zh-CN" altLang="en-US" sz="1400">
                        <a:solidFill>
                          <a:schemeClr val="tx1"/>
                        </a:solidFill>
                      </a:endParaRPr>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8</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9</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solidFill>
                            <a:schemeClr val="tx1"/>
                          </a:solidFill>
                        </a:rPr>
                        <a:t>4</a:t>
                      </a:r>
                      <a:endParaRPr lang="zh-CN" altLang="en-US" sz="1400">
                        <a:solidFill>
                          <a:schemeClr val="tx1"/>
                        </a:solidFill>
                      </a:endParaRPr>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A</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6</a:t>
                      </a:r>
                      <a:endParaRPr lang="zh-CN" altLang="en-US" sz="1400"/>
                    </a:p>
                  </a:txBody>
                  <a:tcPr anchor="ctr" anchorCtr="1">
                    <a:solidFill>
                      <a:schemeClr val="accent6">
                        <a:lumMod val="20000"/>
                        <a:lumOff val="80000"/>
                      </a:schemeClr>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B</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solidFill>
                            <a:schemeClr val="bg1"/>
                          </a:solidFill>
                        </a:rPr>
                        <a:t>8</a:t>
                      </a:r>
                      <a:endParaRPr lang="zh-CN" altLang="en-US" sz="1400">
                        <a:solidFill>
                          <a:schemeClr val="bg1"/>
                        </a:solidFill>
                      </a:endParaRPr>
                    </a:p>
                  </a:txBody>
                  <a:tcPr anchor="ctr" anchorCtr="1">
                    <a:solidFill>
                      <a:srgbClr val="FF0000"/>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solidFill>
                            <a:schemeClr val="tx1"/>
                          </a:solidFill>
                        </a:rPr>
                        <a:t>0</a:t>
                      </a:r>
                      <a:endParaRPr lang="zh-CN" altLang="en-US" sz="1400">
                        <a:solidFill>
                          <a:schemeClr val="tx1"/>
                        </a:solidFill>
                      </a:endParaRPr>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C</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6</a:t>
                      </a:r>
                      <a:endParaRPr lang="zh-CN" altLang="en-US" sz="1400"/>
                    </a:p>
                  </a:txBody>
                  <a:tcPr anchor="ctr" anchorCtr="1">
                    <a:solidFill>
                      <a:schemeClr val="accent6">
                        <a:lumMod val="20000"/>
                        <a:lumOff val="80000"/>
                      </a:schemeClr>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D</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solidFill>
                            <a:schemeClr val="tx1"/>
                          </a:solidFill>
                        </a:rPr>
                        <a:t>4</a:t>
                      </a:r>
                      <a:endParaRPr lang="zh-CN" altLang="en-US" sz="1400">
                        <a:solidFill>
                          <a:schemeClr val="tx1"/>
                        </a:solidFill>
                      </a:endParaRPr>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E</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4</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6</a:t>
                      </a:r>
                      <a:endParaRPr lang="zh-CN" altLang="en-US" sz="1400"/>
                    </a:p>
                  </a:txBody>
                  <a:tcPr anchor="ctr" anchorCtr="1">
                    <a:solidFill>
                      <a:schemeClr val="accent6">
                        <a:lumMod val="20000"/>
                        <a:lumOff val="80000"/>
                      </a:schemeClr>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r>
              <a:tr h="305903">
                <a:tc vMerge="1">
                  <a:txBody>
                    <a:bodyPr/>
                    <a:lstStyle/>
                    <a:p>
                      <a:endParaRPr lang="zh-CN" altLang="en-US" sz="1400"/>
                    </a:p>
                  </a:txBody>
                  <a:tcPr anchor="ctr" anchorCtr="1"/>
                </a:tc>
                <a:tc>
                  <a:txBody>
                    <a:bodyPr/>
                    <a:lstStyle/>
                    <a:p>
                      <a:r>
                        <a:rPr lang="en-US" altLang="zh-CN" sz="1400" smtClean="0"/>
                        <a:t>F</a:t>
                      </a:r>
                      <a:endParaRPr lang="zh-CN" altLang="en-US" sz="1400"/>
                    </a:p>
                  </a:txBody>
                  <a:tcPr anchor="ctr" anchorCtr="1">
                    <a:solidFill>
                      <a:schemeClr val="bg2"/>
                    </a:solidFill>
                  </a:tcPr>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6</a:t>
                      </a:r>
                      <a:endParaRPr lang="zh-CN" altLang="en-US" sz="1400"/>
                    </a:p>
                  </a:txBody>
                  <a:tcPr anchor="ctr" anchorCtr="1">
                    <a:solidFill>
                      <a:schemeClr val="accent6">
                        <a:lumMod val="20000"/>
                        <a:lumOff val="80000"/>
                      </a:schemeClr>
                    </a:solidFill>
                  </a:tcPr>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solidFill>
                            <a:schemeClr val="tx1"/>
                          </a:solidFill>
                        </a:rPr>
                        <a:t>4</a:t>
                      </a:r>
                      <a:endParaRPr lang="zh-CN" altLang="en-US" sz="1400">
                        <a:solidFill>
                          <a:schemeClr val="tx1"/>
                        </a:solidFill>
                      </a:endParaRPr>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0</a:t>
                      </a:r>
                      <a:endParaRPr lang="zh-CN" altLang="en-US" sz="1400"/>
                    </a:p>
                  </a:txBody>
                  <a:tcPr anchor="ctr" anchorCtr="1"/>
                </a:tc>
                <a:tc>
                  <a:txBody>
                    <a:bodyPr/>
                    <a:lstStyle/>
                    <a:p>
                      <a:r>
                        <a:rPr lang="en-US" altLang="zh-CN" sz="1400" smtClean="0"/>
                        <a:t>2</a:t>
                      </a:r>
                      <a:endParaRPr lang="zh-CN" altLang="en-US" sz="1400"/>
                    </a:p>
                  </a:txBody>
                  <a:tcPr anchor="ctr" anchorCtr="1"/>
                </a:tc>
                <a:tc>
                  <a:txBody>
                    <a:bodyPr/>
                    <a:lstStyle/>
                    <a:p>
                      <a:r>
                        <a:rPr lang="en-US" altLang="zh-CN" sz="1400" smtClean="0"/>
                        <a:t>0</a:t>
                      </a:r>
                      <a:endParaRPr lang="zh-CN" altLang="en-US" sz="1400"/>
                    </a:p>
                  </a:txBody>
                  <a:tcPr anchor="ctr" anchorCtr="1"/>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迭代密码的加解密过程</a:t>
            </a:r>
            <a:endParaRPr lang="zh-CN" altLang="en-US"/>
          </a:p>
        </p:txBody>
      </p:sp>
      <p:sp>
        <p:nvSpPr>
          <p:cNvPr id="3" name="内容占位符 2"/>
          <p:cNvSpPr>
            <a:spLocks noGrp="1"/>
          </p:cNvSpPr>
          <p:nvPr>
            <p:ph idx="1"/>
          </p:nvPr>
        </p:nvSpPr>
        <p:spPr/>
        <p:txBody>
          <a:bodyPr/>
          <a:lstStyle/>
          <a:p>
            <a:r>
              <a:rPr lang="zh-CN" altLang="en-US" smtClean="0"/>
              <a:t>解密：</a:t>
            </a:r>
            <a:endParaRPr lang="en-US" altLang="zh-CN" smtClean="0"/>
          </a:p>
          <a:p>
            <a:pPr lvl="1"/>
            <a:r>
              <a:rPr lang="zh-CN" altLang="en-US" smtClean="0"/>
              <a:t>将密文</a:t>
            </a:r>
            <a:r>
              <a:rPr lang="en-US" altLang="zh-CN" smtClean="0"/>
              <a:t>y</a:t>
            </a:r>
            <a:r>
              <a:rPr lang="zh-CN" altLang="en-US" smtClean="0"/>
              <a:t>定义为初始状态</a:t>
            </a:r>
            <a:r>
              <a:rPr lang="en-US" altLang="zh-CN" smtClean="0"/>
              <a:t>w</a:t>
            </a:r>
            <a:r>
              <a:rPr lang="en-US" altLang="zh-CN" baseline="30000" smtClean="0"/>
              <a:t>Nr</a:t>
            </a:r>
            <a:r>
              <a:rPr lang="zh-CN" altLang="en-US" smtClean="0"/>
              <a:t>，经过</a:t>
            </a:r>
            <a:r>
              <a:rPr lang="en-US" altLang="zh-CN" smtClean="0"/>
              <a:t>Nr</a:t>
            </a:r>
            <a:r>
              <a:rPr lang="zh-CN" altLang="en-US" smtClean="0"/>
              <a:t>轮逆变换得到</a:t>
            </a:r>
            <a:r>
              <a:rPr lang="en-US" altLang="zh-CN" smtClean="0"/>
              <a:t>w</a:t>
            </a:r>
            <a:r>
              <a:rPr lang="en-US" altLang="zh-CN" baseline="30000" smtClean="0"/>
              <a:t>0</a:t>
            </a:r>
            <a:r>
              <a:rPr lang="zh-CN" altLang="en-US" smtClean="0"/>
              <a:t>为明文</a:t>
            </a:r>
            <a:r>
              <a:rPr lang="en-US" altLang="zh-CN" smtClean="0"/>
              <a:t>x</a:t>
            </a:r>
            <a:r>
              <a:rPr lang="zh-CN" altLang="en-US" smtClean="0"/>
              <a:t>，即</a:t>
            </a:r>
            <a:endParaRPr lang="en-US" altLang="zh-CN" smtClean="0"/>
          </a:p>
          <a:p>
            <a:pPr lvl="1"/>
            <a:r>
              <a:rPr lang="en-US" altLang="zh-CN" smtClean="0"/>
              <a:t>y=w</a:t>
            </a:r>
            <a:r>
              <a:rPr lang="en-US" altLang="zh-CN" baseline="30000" smtClean="0"/>
              <a:t>Nr</a:t>
            </a:r>
            <a:r>
              <a:rPr lang="en-US" altLang="zh-CN" smtClean="0"/>
              <a:t>,   w</a:t>
            </a:r>
            <a:r>
              <a:rPr lang="en-US" altLang="zh-CN" baseline="30000" smtClean="0"/>
              <a:t>Nr-1</a:t>
            </a:r>
            <a:r>
              <a:rPr lang="en-US" altLang="zh-CN" smtClean="0"/>
              <a:t>=g</a:t>
            </a:r>
            <a:r>
              <a:rPr lang="en-US" altLang="zh-CN" baseline="30000" smtClean="0"/>
              <a:t>-1</a:t>
            </a:r>
            <a:r>
              <a:rPr lang="en-US" altLang="zh-CN" smtClean="0"/>
              <a:t>(w</a:t>
            </a:r>
            <a:r>
              <a:rPr lang="en-US" altLang="zh-CN" baseline="30000" smtClean="0"/>
              <a:t>Nr</a:t>
            </a:r>
            <a:r>
              <a:rPr lang="en-US" altLang="zh-CN" smtClean="0"/>
              <a:t>,k</a:t>
            </a:r>
            <a:r>
              <a:rPr lang="en-US" altLang="zh-CN" baseline="30000" smtClean="0"/>
              <a:t>Nr</a:t>
            </a:r>
            <a:r>
              <a:rPr lang="en-US" altLang="zh-CN" smtClean="0"/>
              <a:t>)</a:t>
            </a:r>
            <a:r>
              <a:rPr lang="zh-CN" altLang="en-US" smtClean="0"/>
              <a:t>，</a:t>
            </a:r>
            <a:r>
              <a:rPr lang="en-US" altLang="zh-CN" smtClean="0"/>
              <a:t>w</a:t>
            </a:r>
            <a:r>
              <a:rPr lang="en-US" altLang="zh-CN" baseline="30000" smtClean="0"/>
              <a:t>Nr-2</a:t>
            </a:r>
            <a:r>
              <a:rPr lang="en-US" altLang="zh-CN" smtClean="0"/>
              <a:t>=g</a:t>
            </a:r>
            <a:r>
              <a:rPr lang="en-US" altLang="zh-CN" baseline="30000" smtClean="0"/>
              <a:t>-1</a:t>
            </a:r>
            <a:r>
              <a:rPr lang="en-US" altLang="zh-CN" smtClean="0"/>
              <a:t>(w</a:t>
            </a:r>
            <a:r>
              <a:rPr lang="en-US" altLang="zh-CN" baseline="30000" smtClean="0"/>
              <a:t>Nr-1</a:t>
            </a:r>
            <a:r>
              <a:rPr lang="en-US" altLang="zh-CN" smtClean="0"/>
              <a:t>,k</a:t>
            </a:r>
            <a:r>
              <a:rPr lang="en-US" altLang="zh-CN" baseline="30000" smtClean="0"/>
              <a:t>Nr-1</a:t>
            </a:r>
            <a:r>
              <a:rPr lang="en-US" altLang="zh-CN" smtClean="0"/>
              <a:t>)</a:t>
            </a:r>
          </a:p>
          <a:p>
            <a:pPr lvl="1"/>
            <a:r>
              <a:rPr lang="en-US" altLang="zh-CN" smtClean="0"/>
              <a:t>...</a:t>
            </a:r>
          </a:p>
          <a:p>
            <a:pPr lvl="1"/>
            <a:r>
              <a:rPr lang="en-US" altLang="zh-CN" smtClean="0"/>
              <a:t>w</a:t>
            </a:r>
            <a:r>
              <a:rPr lang="en-US" altLang="zh-CN" baseline="30000" smtClean="0"/>
              <a:t>1</a:t>
            </a:r>
            <a:r>
              <a:rPr lang="en-US" altLang="zh-CN" smtClean="0"/>
              <a:t>=g</a:t>
            </a:r>
            <a:r>
              <a:rPr lang="en-US" altLang="zh-CN" baseline="30000" smtClean="0"/>
              <a:t>-1</a:t>
            </a:r>
            <a:r>
              <a:rPr lang="en-US" altLang="zh-CN" smtClean="0"/>
              <a:t>(w</a:t>
            </a:r>
            <a:r>
              <a:rPr lang="en-US" altLang="zh-CN" baseline="30000" smtClean="0"/>
              <a:t>2</a:t>
            </a:r>
            <a:r>
              <a:rPr lang="en-US" altLang="zh-CN" smtClean="0"/>
              <a:t>,k</a:t>
            </a:r>
            <a:r>
              <a:rPr lang="en-US" altLang="zh-CN" baseline="30000" smtClean="0"/>
              <a:t>2</a:t>
            </a:r>
            <a:r>
              <a:rPr lang="en-US" altLang="zh-CN" smtClean="0"/>
              <a:t>), w</a:t>
            </a:r>
            <a:r>
              <a:rPr lang="en-US" altLang="zh-CN" baseline="30000" smtClean="0"/>
              <a:t>0</a:t>
            </a:r>
            <a:r>
              <a:rPr lang="en-US" altLang="zh-CN" smtClean="0"/>
              <a:t>=g</a:t>
            </a:r>
            <a:r>
              <a:rPr lang="en-US" altLang="zh-CN" baseline="30000" smtClean="0"/>
              <a:t>-1</a:t>
            </a:r>
            <a:r>
              <a:rPr lang="en-US" altLang="zh-CN" smtClean="0"/>
              <a:t>(w</a:t>
            </a:r>
            <a:r>
              <a:rPr lang="en-US" altLang="zh-CN" baseline="30000" smtClean="0"/>
              <a:t>1</a:t>
            </a:r>
            <a:r>
              <a:rPr lang="en-US" altLang="zh-CN" smtClean="0"/>
              <a:t>,k</a:t>
            </a:r>
            <a:r>
              <a:rPr lang="en-US" altLang="zh-CN" baseline="30000" smtClean="0"/>
              <a:t>1</a:t>
            </a:r>
            <a:r>
              <a:rPr lang="en-US" altLang="zh-CN" smtClean="0"/>
              <a:t>),</a:t>
            </a:r>
          </a:p>
          <a:p>
            <a:pPr lvl="1"/>
            <a:r>
              <a:rPr lang="en-US" altLang="zh-CN" smtClean="0"/>
              <a:t>x=w</a:t>
            </a:r>
            <a:r>
              <a:rPr lang="en-US" altLang="zh-CN" baseline="30000" smtClean="0"/>
              <a:t>0</a:t>
            </a:r>
            <a:r>
              <a:rPr lang="en-US" altLang="zh-CN" smtClean="0"/>
              <a:t> </a:t>
            </a:r>
          </a:p>
          <a:p>
            <a:pPr lvl="1"/>
            <a:endParaRPr lang="zh-CN" altLang="en-US" baseline="3000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SPN</a:t>
            </a:r>
            <a:r>
              <a:rPr lang="zh-CN" altLang="en-US" smtClean="0"/>
              <a:t>的差分密码分析</a:t>
            </a:r>
            <a:endParaRPr lang="zh-CN" altLang="en-US"/>
          </a:p>
        </p:txBody>
      </p:sp>
      <p:grpSp>
        <p:nvGrpSpPr>
          <p:cNvPr id="3" name="组合 3"/>
          <p:cNvGrpSpPr/>
          <p:nvPr/>
        </p:nvGrpSpPr>
        <p:grpSpPr>
          <a:xfrm>
            <a:off x="3419872" y="1196752"/>
            <a:ext cx="4752528" cy="5616624"/>
            <a:chOff x="4139952" y="1134036"/>
            <a:chExt cx="4752528" cy="5616624"/>
          </a:xfrm>
        </p:grpSpPr>
        <p:grpSp>
          <p:nvGrpSpPr>
            <p:cNvPr id="4" name="组合 3"/>
            <p:cNvGrpSpPr/>
            <p:nvPr/>
          </p:nvGrpSpPr>
          <p:grpSpPr>
            <a:xfrm>
              <a:off x="4139952" y="1484784"/>
              <a:ext cx="4186010" cy="4991835"/>
              <a:chOff x="4580384" y="845096"/>
              <a:chExt cx="4186010" cy="4991835"/>
            </a:xfrm>
          </p:grpSpPr>
          <p:grpSp>
            <p:nvGrpSpPr>
              <p:cNvPr id="5" name="组合 233"/>
              <p:cNvGrpSpPr/>
              <p:nvPr/>
            </p:nvGrpSpPr>
            <p:grpSpPr>
              <a:xfrm>
                <a:off x="4585447" y="2453287"/>
                <a:ext cx="4176464" cy="1164843"/>
                <a:chOff x="4585447" y="3533407"/>
                <a:chExt cx="4176464" cy="1164843"/>
              </a:xfrm>
            </p:grpSpPr>
            <p:grpSp>
              <p:nvGrpSpPr>
                <p:cNvPr id="20" name="组合 30"/>
                <p:cNvGrpSpPr/>
                <p:nvPr/>
              </p:nvGrpSpPr>
              <p:grpSpPr>
                <a:xfrm>
                  <a:off x="4742910" y="4368770"/>
                  <a:ext cx="3872390" cy="52947"/>
                  <a:chOff x="2211778" y="3573016"/>
                  <a:chExt cx="3872390" cy="216024"/>
                </a:xfrm>
              </p:grpSpPr>
              <p:grpSp>
                <p:nvGrpSpPr>
                  <p:cNvPr id="21" name="组合 12"/>
                  <p:cNvGrpSpPr/>
                  <p:nvPr/>
                </p:nvGrpSpPr>
                <p:grpSpPr>
                  <a:xfrm>
                    <a:off x="3307940" y="3573016"/>
                    <a:ext cx="615988" cy="216024"/>
                    <a:chOff x="2211778" y="3573016"/>
                    <a:chExt cx="615988" cy="216024"/>
                  </a:xfrm>
                </p:grpSpPr>
                <p:cxnSp>
                  <p:nvCxnSpPr>
                    <p:cNvPr id="361" name="直接连接符 4"/>
                    <p:cNvCxnSpPr/>
                    <p:nvPr/>
                  </p:nvCxnSpPr>
                  <p:spPr>
                    <a:xfrm>
                      <a:off x="2411760" y="3573016"/>
                      <a:ext cx="0" cy="216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2" name="直接连接符 48"/>
                    <p:cNvCxnSpPr/>
                    <p:nvPr/>
                  </p:nvCxnSpPr>
                  <p:spPr>
                    <a:xfrm>
                      <a:off x="2627784"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3"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组合 13"/>
                  <p:cNvGrpSpPr/>
                  <p:nvPr/>
                </p:nvGrpSpPr>
                <p:grpSpPr>
                  <a:xfrm>
                    <a:off x="4388060" y="3573016"/>
                    <a:ext cx="615988" cy="216024"/>
                    <a:chOff x="2211778" y="3573016"/>
                    <a:chExt cx="615988" cy="216024"/>
                  </a:xfrm>
                </p:grpSpPr>
                <p:cxnSp>
                  <p:nvCxnSpPr>
                    <p:cNvPr id="357" name="直接连接符 4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直接连接符 44"/>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59" name="直接连接符 4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组合 18"/>
                  <p:cNvGrpSpPr/>
                  <p:nvPr/>
                </p:nvGrpSpPr>
                <p:grpSpPr>
                  <a:xfrm>
                    <a:off x="5468180" y="3573016"/>
                    <a:ext cx="615988" cy="216024"/>
                    <a:chOff x="2211778" y="3573016"/>
                    <a:chExt cx="615988" cy="216024"/>
                  </a:xfrm>
                </p:grpSpPr>
                <p:cxnSp>
                  <p:nvCxnSpPr>
                    <p:cNvPr id="353" name="直接连接符 3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直接连接符 40"/>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直接连接符 41"/>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42"/>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组合 23"/>
                  <p:cNvGrpSpPr/>
                  <p:nvPr/>
                </p:nvGrpSpPr>
                <p:grpSpPr>
                  <a:xfrm>
                    <a:off x="2211778" y="3573016"/>
                    <a:ext cx="615988" cy="216024"/>
                    <a:chOff x="2211778" y="3573016"/>
                    <a:chExt cx="615988" cy="216024"/>
                  </a:xfrm>
                </p:grpSpPr>
                <p:cxnSp>
                  <p:nvCxnSpPr>
                    <p:cNvPr id="349" name="直接连接符 35"/>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直接连接符 3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直接连接符 3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直接连接符 3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2" name="矩形 281"/>
                <p:cNvSpPr/>
                <p:nvPr/>
              </p:nvSpPr>
              <p:spPr>
                <a:xfrm>
                  <a:off x="566556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aseline="-25000" smtClean="0">
                    <a:solidFill>
                      <a:schemeClr val="tx1"/>
                    </a:solidFill>
                  </a:endParaRPr>
                </a:p>
              </p:txBody>
            </p:sp>
            <p:sp>
              <p:nvSpPr>
                <p:cNvPr id="283" name="矩形 282"/>
                <p:cNvSpPr/>
                <p:nvPr/>
              </p:nvSpPr>
              <p:spPr>
                <a:xfrm>
                  <a:off x="674568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2</a:t>
                  </a:r>
                  <a:r>
                    <a:rPr lang="en-US" altLang="zh-CN" sz="1600" baseline="-25000" smtClean="0">
                      <a:solidFill>
                        <a:schemeClr val="tx1"/>
                      </a:solidFill>
                    </a:rPr>
                    <a:t>3</a:t>
                  </a:r>
                  <a:endParaRPr lang="zh-CN" altLang="en-US" sz="1600" baseline="-25000" smtClean="0">
                    <a:solidFill>
                      <a:schemeClr val="tx1"/>
                    </a:solidFill>
                  </a:endParaRPr>
                </a:p>
              </p:txBody>
            </p:sp>
            <p:sp>
              <p:nvSpPr>
                <p:cNvPr id="284" name="矩形 53"/>
                <p:cNvSpPr/>
                <p:nvPr/>
              </p:nvSpPr>
              <p:spPr>
                <a:xfrm>
                  <a:off x="782580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矩形 54"/>
                <p:cNvSpPr/>
                <p:nvPr/>
              </p:nvSpPr>
              <p:spPr>
                <a:xfrm>
                  <a:off x="458544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86" name="矩形 55"/>
                <p:cNvSpPr/>
                <p:nvPr/>
              </p:nvSpPr>
              <p:spPr>
                <a:xfrm>
                  <a:off x="4585447" y="4433513"/>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3</a:t>
                  </a:r>
                  <a:r>
                    <a:rPr lang="zh-CN" altLang="en-US" smtClean="0">
                      <a:solidFill>
                        <a:schemeClr val="tx1"/>
                      </a:solidFill>
                    </a:rPr>
                    <a:t>异或</a:t>
                  </a:r>
                </a:p>
              </p:txBody>
            </p:sp>
            <p:grpSp>
              <p:nvGrpSpPr>
                <p:cNvPr id="30" name="组合 56"/>
                <p:cNvGrpSpPr/>
                <p:nvPr/>
              </p:nvGrpSpPr>
              <p:grpSpPr>
                <a:xfrm>
                  <a:off x="4742910" y="3986342"/>
                  <a:ext cx="3872390" cy="52947"/>
                  <a:chOff x="2211778" y="3573016"/>
                  <a:chExt cx="3872390" cy="216024"/>
                </a:xfrm>
              </p:grpSpPr>
              <p:grpSp>
                <p:nvGrpSpPr>
                  <p:cNvPr id="31" name="组合 12"/>
                  <p:cNvGrpSpPr/>
                  <p:nvPr/>
                </p:nvGrpSpPr>
                <p:grpSpPr>
                  <a:xfrm>
                    <a:off x="3307940" y="3573016"/>
                    <a:ext cx="615988" cy="216024"/>
                    <a:chOff x="2211778" y="3573016"/>
                    <a:chExt cx="615988" cy="216024"/>
                  </a:xfrm>
                </p:grpSpPr>
                <p:cxnSp>
                  <p:nvCxnSpPr>
                    <p:cNvPr id="34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2" name="直接连接符 32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2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直接连接符 32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组合 13"/>
                  <p:cNvGrpSpPr/>
                  <p:nvPr/>
                </p:nvGrpSpPr>
                <p:grpSpPr>
                  <a:xfrm>
                    <a:off x="4388060" y="3573016"/>
                    <a:ext cx="615988" cy="216024"/>
                    <a:chOff x="2211778" y="3573016"/>
                    <a:chExt cx="615988" cy="216024"/>
                  </a:xfrm>
                </p:grpSpPr>
                <p:cxnSp>
                  <p:nvCxnSpPr>
                    <p:cNvPr id="337" name="直接连接符 321"/>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8" name="直接连接符 322"/>
                    <p:cNvCxnSpPr/>
                    <p:nvPr/>
                  </p:nvCxnSpPr>
                  <p:spPr>
                    <a:xfrm>
                      <a:off x="2627784"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9" name="直接连接符 32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直接连接符 32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组合 18"/>
                  <p:cNvGrpSpPr/>
                  <p:nvPr/>
                </p:nvGrpSpPr>
                <p:grpSpPr>
                  <a:xfrm>
                    <a:off x="5468180" y="3573016"/>
                    <a:ext cx="615988" cy="216024"/>
                    <a:chOff x="2211778" y="3573016"/>
                    <a:chExt cx="615988" cy="216024"/>
                  </a:xfrm>
                </p:grpSpPr>
                <p:cxnSp>
                  <p:nvCxnSpPr>
                    <p:cNvPr id="333" name="直接连接符 33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直接连接符 33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直接连接符 31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直接连接符 32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组合 23"/>
                  <p:cNvGrpSpPr/>
                  <p:nvPr/>
                </p:nvGrpSpPr>
                <p:grpSpPr>
                  <a:xfrm>
                    <a:off x="2211778" y="3573016"/>
                    <a:ext cx="615988" cy="216024"/>
                    <a:chOff x="2211778" y="3573016"/>
                    <a:chExt cx="615988" cy="216024"/>
                  </a:xfrm>
                </p:grpSpPr>
                <p:cxnSp>
                  <p:nvCxnSpPr>
                    <p:cNvPr id="329" name="直接连接符 32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直接连接符 33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2" name="直接连接符 33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1" name="组合 77"/>
                <p:cNvGrpSpPr/>
                <p:nvPr/>
              </p:nvGrpSpPr>
              <p:grpSpPr>
                <a:xfrm>
                  <a:off x="4745505" y="3533407"/>
                  <a:ext cx="3872390" cy="158842"/>
                  <a:chOff x="2211778" y="3573016"/>
                  <a:chExt cx="3872390" cy="216024"/>
                </a:xfrm>
              </p:grpSpPr>
              <p:grpSp>
                <p:nvGrpSpPr>
                  <p:cNvPr id="52" name="组合 12"/>
                  <p:cNvGrpSpPr/>
                  <p:nvPr/>
                </p:nvGrpSpPr>
                <p:grpSpPr>
                  <a:xfrm>
                    <a:off x="3307940" y="3573016"/>
                    <a:ext cx="615988" cy="216024"/>
                    <a:chOff x="2211778" y="3573016"/>
                    <a:chExt cx="615988" cy="216024"/>
                  </a:xfrm>
                </p:grpSpPr>
                <p:cxnSp>
                  <p:nvCxnSpPr>
                    <p:cNvPr id="321" name="直接连接符 4"/>
                    <p:cNvCxnSpPr/>
                    <p:nvPr/>
                  </p:nvCxnSpPr>
                  <p:spPr>
                    <a:xfrm>
                      <a:off x="2411760" y="3573016"/>
                      <a:ext cx="0" cy="216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直接连接符 32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直接连接符 9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组合 13"/>
                  <p:cNvGrpSpPr/>
                  <p:nvPr/>
                </p:nvGrpSpPr>
                <p:grpSpPr>
                  <a:xfrm>
                    <a:off x="4388060" y="3573016"/>
                    <a:ext cx="615988" cy="216024"/>
                    <a:chOff x="2211778" y="3573016"/>
                    <a:chExt cx="615988" cy="216024"/>
                  </a:xfrm>
                </p:grpSpPr>
                <p:cxnSp>
                  <p:nvCxnSpPr>
                    <p:cNvPr id="317" name="直接连接符 316"/>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18" name="直接连接符 30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直接连接符 30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直接连接符 30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组合 18"/>
                  <p:cNvGrpSpPr/>
                  <p:nvPr/>
                </p:nvGrpSpPr>
                <p:grpSpPr>
                  <a:xfrm>
                    <a:off x="5468180" y="3573016"/>
                    <a:ext cx="615988" cy="216024"/>
                    <a:chOff x="2211778" y="3573016"/>
                    <a:chExt cx="615988" cy="216024"/>
                  </a:xfrm>
                </p:grpSpPr>
                <p:cxnSp>
                  <p:nvCxnSpPr>
                    <p:cNvPr id="313" name="直接连接符 31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直接连接符 31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 name="组合 23"/>
                  <p:cNvGrpSpPr/>
                  <p:nvPr/>
                </p:nvGrpSpPr>
                <p:grpSpPr>
                  <a:xfrm>
                    <a:off x="2211778" y="3573016"/>
                    <a:ext cx="615988" cy="216024"/>
                    <a:chOff x="2211778" y="3573016"/>
                    <a:chExt cx="615988" cy="216024"/>
                  </a:xfrm>
                </p:grpSpPr>
                <p:cxnSp>
                  <p:nvCxnSpPr>
                    <p:cNvPr id="309" name="直接连接符 30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直接连接符 31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89" name="直接连接符 288"/>
                <p:cNvCxnSpPr/>
                <p:nvPr/>
              </p:nvCxnSpPr>
              <p:spPr>
                <a:xfrm>
                  <a:off x="4742910" y="4009934"/>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a:off x="4948602" y="4039290"/>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a:off x="5161309" y="4046238"/>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a:off x="5357621" y="4038640"/>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直接连接符 120"/>
                <p:cNvCxnSpPr/>
                <p:nvPr/>
              </p:nvCxnSpPr>
              <p:spPr>
                <a:xfrm>
                  <a:off x="8617431" y="4031043"/>
                  <a:ext cx="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直接连接符 278"/>
                <p:cNvCxnSpPr/>
                <p:nvPr/>
              </p:nvCxnSpPr>
              <p:spPr>
                <a:xfrm flipH="1">
                  <a:off x="7537716" y="4042439"/>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flipH="1">
                  <a:off x="6452834" y="4046238"/>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flipH="1">
                  <a:off x="5357621" y="4038640"/>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flipH="1">
                  <a:off x="4944333" y="4038640"/>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a:off x="6039546" y="4038640"/>
                  <a:ext cx="0" cy="330481"/>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a:off x="6251356" y="4038640"/>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直接连接符 284"/>
                <p:cNvCxnSpPr/>
                <p:nvPr/>
              </p:nvCxnSpPr>
              <p:spPr>
                <a:xfrm>
                  <a:off x="6447668" y="4038640"/>
                  <a:ext cx="1751309" cy="334279"/>
                </a:xfrm>
                <a:prstGeom prst="line">
                  <a:avLst/>
                </a:prstGeom>
                <a:ln>
                  <a:solidFill>
                    <a:schemeClr val="tx1"/>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301" name="直接连接符 138"/>
                <p:cNvCxnSpPr/>
                <p:nvPr/>
              </p:nvCxnSpPr>
              <p:spPr>
                <a:xfrm flipH="1">
                  <a:off x="5156143" y="4038640"/>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直接连接符 140"/>
                <p:cNvCxnSpPr/>
                <p:nvPr/>
              </p:nvCxnSpPr>
              <p:spPr>
                <a:xfrm flipH="1">
                  <a:off x="6256522" y="4038640"/>
                  <a:ext cx="857573" cy="326682"/>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a:off x="7336238" y="4038640"/>
                  <a:ext cx="0" cy="34187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nvCxnSpPr>
              <p:spPr>
                <a:xfrm>
                  <a:off x="7537716" y="4038640"/>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组合 232"/>
              <p:cNvGrpSpPr/>
              <p:nvPr/>
            </p:nvGrpSpPr>
            <p:grpSpPr>
              <a:xfrm>
                <a:off x="4580384" y="845096"/>
                <a:ext cx="4176464" cy="1600218"/>
                <a:chOff x="4580384" y="1925216"/>
                <a:chExt cx="4176464" cy="1600218"/>
              </a:xfrm>
            </p:grpSpPr>
            <p:grpSp>
              <p:nvGrpSpPr>
                <p:cNvPr id="73" name="组合 28"/>
                <p:cNvGrpSpPr/>
                <p:nvPr/>
              </p:nvGrpSpPr>
              <p:grpSpPr>
                <a:xfrm>
                  <a:off x="4740442" y="1925216"/>
                  <a:ext cx="3872390" cy="158842"/>
                  <a:chOff x="2211778" y="3573016"/>
                  <a:chExt cx="3872390" cy="216024"/>
                </a:xfrm>
              </p:grpSpPr>
              <p:grpSp>
                <p:nvGrpSpPr>
                  <p:cNvPr id="74" name="组合 12"/>
                  <p:cNvGrpSpPr/>
                  <p:nvPr/>
                </p:nvGrpSpPr>
                <p:grpSpPr>
                  <a:xfrm>
                    <a:off x="3307940" y="3573016"/>
                    <a:ext cx="615988" cy="216024"/>
                    <a:chOff x="2211778" y="3573016"/>
                    <a:chExt cx="615988" cy="216024"/>
                  </a:xfrm>
                </p:grpSpPr>
                <p:cxnSp>
                  <p:nvCxnSpPr>
                    <p:cNvPr id="27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2211778"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grpSp>
              <p:grpSp>
                <p:nvGrpSpPr>
                  <p:cNvPr id="91" name="组合 13"/>
                  <p:cNvGrpSpPr/>
                  <p:nvPr/>
                </p:nvGrpSpPr>
                <p:grpSpPr>
                  <a:xfrm>
                    <a:off x="4388060" y="3573016"/>
                    <a:ext cx="615988" cy="216024"/>
                    <a:chOff x="2211778" y="3573016"/>
                    <a:chExt cx="615988" cy="216024"/>
                  </a:xfrm>
                </p:grpSpPr>
                <p:cxnSp>
                  <p:nvCxnSpPr>
                    <p:cNvPr id="273" name="直接连接符 22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直接连接符 22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接连接符 22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接连接符 2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组合 18"/>
                  <p:cNvGrpSpPr/>
                  <p:nvPr/>
                </p:nvGrpSpPr>
                <p:grpSpPr>
                  <a:xfrm>
                    <a:off x="5468180" y="3573016"/>
                    <a:ext cx="615988" cy="216024"/>
                    <a:chOff x="2211778" y="3573016"/>
                    <a:chExt cx="615988" cy="216024"/>
                  </a:xfrm>
                </p:grpSpPr>
                <p:cxnSp>
                  <p:nvCxnSpPr>
                    <p:cNvPr id="269" name="直接连接符 26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组合 23"/>
                  <p:cNvGrpSpPr/>
                  <p:nvPr/>
                </p:nvGrpSpPr>
                <p:grpSpPr>
                  <a:xfrm>
                    <a:off x="2211778" y="3573016"/>
                    <a:ext cx="615988" cy="216024"/>
                    <a:chOff x="2211778" y="3573016"/>
                    <a:chExt cx="615988" cy="216024"/>
                  </a:xfrm>
                </p:grpSpPr>
                <p:cxnSp>
                  <p:nvCxnSpPr>
                    <p:cNvPr id="265" name="直接连接符 26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76" name="矩形 175"/>
                <p:cNvSpPr/>
                <p:nvPr/>
              </p:nvSpPr>
              <p:spPr>
                <a:xfrm>
                  <a:off x="4580384" y="2095854"/>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1</a:t>
                  </a:r>
                  <a:r>
                    <a:rPr lang="zh-CN" altLang="en-US" smtClean="0">
                      <a:solidFill>
                        <a:schemeClr val="tx1"/>
                      </a:solidFill>
                    </a:rPr>
                    <a:t>异或</a:t>
                  </a:r>
                  <a:endParaRPr lang="zh-CN" altLang="en-US">
                    <a:solidFill>
                      <a:schemeClr val="tx1"/>
                    </a:solidFill>
                  </a:endParaRPr>
                </a:p>
              </p:txBody>
            </p:sp>
            <p:grpSp>
              <p:nvGrpSpPr>
                <p:cNvPr id="115" name="组合 30"/>
                <p:cNvGrpSpPr/>
                <p:nvPr/>
              </p:nvGrpSpPr>
              <p:grpSpPr>
                <a:xfrm>
                  <a:off x="4751294" y="3195954"/>
                  <a:ext cx="3872390" cy="52947"/>
                  <a:chOff x="2211778" y="3573016"/>
                  <a:chExt cx="3872390" cy="216024"/>
                </a:xfrm>
              </p:grpSpPr>
              <p:grpSp>
                <p:nvGrpSpPr>
                  <p:cNvPr id="116" name="组合 12"/>
                  <p:cNvGrpSpPr/>
                  <p:nvPr/>
                </p:nvGrpSpPr>
                <p:grpSpPr>
                  <a:xfrm>
                    <a:off x="3307940" y="3573016"/>
                    <a:ext cx="615988" cy="216024"/>
                    <a:chOff x="2211778" y="3573016"/>
                    <a:chExt cx="615988" cy="216024"/>
                  </a:xfrm>
                </p:grpSpPr>
                <p:cxnSp>
                  <p:nvCxnSpPr>
                    <p:cNvPr id="257" name="直接连接符 4"/>
                    <p:cNvCxnSpPr/>
                    <p:nvPr/>
                  </p:nvCxnSpPr>
                  <p:spPr>
                    <a:xfrm>
                      <a:off x="2411760" y="3573016"/>
                      <a:ext cx="0" cy="216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8"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7" name="组合 13"/>
                  <p:cNvGrpSpPr/>
                  <p:nvPr/>
                </p:nvGrpSpPr>
                <p:grpSpPr>
                  <a:xfrm>
                    <a:off x="4388060" y="3573016"/>
                    <a:ext cx="615988" cy="216024"/>
                    <a:chOff x="2211778" y="3573016"/>
                    <a:chExt cx="615988" cy="216024"/>
                  </a:xfrm>
                </p:grpSpPr>
                <p:cxnSp>
                  <p:nvCxnSpPr>
                    <p:cNvPr id="253" name="直接连接符 203"/>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4" name="直接连接符 20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直接连接符 20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0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8" name="组合 18"/>
                  <p:cNvGrpSpPr/>
                  <p:nvPr/>
                </p:nvGrpSpPr>
                <p:grpSpPr>
                  <a:xfrm>
                    <a:off x="5468180" y="3573016"/>
                    <a:ext cx="615988" cy="216024"/>
                    <a:chOff x="2211778" y="3573016"/>
                    <a:chExt cx="615988" cy="216024"/>
                  </a:xfrm>
                </p:grpSpPr>
                <p:cxnSp>
                  <p:nvCxnSpPr>
                    <p:cNvPr id="249" name="直接连接符 24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5" name="组合 23"/>
                  <p:cNvGrpSpPr/>
                  <p:nvPr/>
                </p:nvGrpSpPr>
                <p:grpSpPr>
                  <a:xfrm>
                    <a:off x="2211778" y="3573016"/>
                    <a:ext cx="615988" cy="216024"/>
                    <a:chOff x="2211778" y="3573016"/>
                    <a:chExt cx="615988" cy="216024"/>
                  </a:xfrm>
                </p:grpSpPr>
                <p:cxnSp>
                  <p:nvCxnSpPr>
                    <p:cNvPr id="245" name="直接连接符 24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78" name="矩形 177"/>
                <p:cNvSpPr/>
                <p:nvPr/>
              </p:nvSpPr>
              <p:spPr>
                <a:xfrm>
                  <a:off x="566050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1</a:t>
                  </a:r>
                  <a:r>
                    <a:rPr lang="en-US" altLang="zh-CN" sz="1600" baseline="-25000" smtClean="0">
                      <a:solidFill>
                        <a:schemeClr val="tx1"/>
                      </a:solidFill>
                    </a:rPr>
                    <a:t>2</a:t>
                  </a:r>
                  <a:endParaRPr lang="zh-CN" altLang="en-US" sz="1600" baseline="-25000" smtClean="0">
                    <a:solidFill>
                      <a:schemeClr val="tx1"/>
                    </a:solidFill>
                  </a:endParaRPr>
                </a:p>
              </p:txBody>
            </p:sp>
            <p:sp>
              <p:nvSpPr>
                <p:cNvPr id="179" name="矩形 117"/>
                <p:cNvSpPr/>
                <p:nvPr/>
              </p:nvSpPr>
              <p:spPr>
                <a:xfrm>
                  <a:off x="674062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80" name="矩形 118"/>
                <p:cNvSpPr/>
                <p:nvPr/>
              </p:nvSpPr>
              <p:spPr>
                <a:xfrm>
                  <a:off x="782074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81" name="矩形 119"/>
                <p:cNvSpPr/>
                <p:nvPr/>
              </p:nvSpPr>
              <p:spPr>
                <a:xfrm>
                  <a:off x="458038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82" name="矩形 181"/>
                <p:cNvSpPr/>
                <p:nvPr/>
              </p:nvSpPr>
              <p:spPr>
                <a:xfrm>
                  <a:off x="4580384" y="3260697"/>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2</a:t>
                  </a:r>
                  <a:r>
                    <a:rPr lang="zh-CN" altLang="en-US" smtClean="0">
                      <a:solidFill>
                        <a:schemeClr val="tx1"/>
                      </a:solidFill>
                    </a:rPr>
                    <a:t>异或</a:t>
                  </a:r>
                </a:p>
              </p:txBody>
            </p:sp>
            <p:grpSp>
              <p:nvGrpSpPr>
                <p:cNvPr id="136" name="组合 56"/>
                <p:cNvGrpSpPr/>
                <p:nvPr/>
              </p:nvGrpSpPr>
              <p:grpSpPr>
                <a:xfrm>
                  <a:off x="4751294" y="2813526"/>
                  <a:ext cx="3872390" cy="52947"/>
                  <a:chOff x="2211778" y="3573016"/>
                  <a:chExt cx="3872390" cy="216024"/>
                </a:xfrm>
              </p:grpSpPr>
              <p:grpSp>
                <p:nvGrpSpPr>
                  <p:cNvPr id="137" name="组合 12"/>
                  <p:cNvGrpSpPr/>
                  <p:nvPr/>
                </p:nvGrpSpPr>
                <p:grpSpPr>
                  <a:xfrm>
                    <a:off x="3307940" y="3573016"/>
                    <a:ext cx="615988" cy="216024"/>
                    <a:chOff x="2211778" y="3573016"/>
                    <a:chExt cx="615988" cy="216024"/>
                  </a:xfrm>
                </p:grpSpPr>
                <p:cxnSp>
                  <p:nvCxnSpPr>
                    <p:cNvPr id="23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2627784"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8" name="组合 13"/>
                  <p:cNvGrpSpPr/>
                  <p:nvPr/>
                </p:nvGrpSpPr>
                <p:grpSpPr>
                  <a:xfrm>
                    <a:off x="4388060" y="3573016"/>
                    <a:ext cx="615988" cy="216024"/>
                    <a:chOff x="2211778" y="3573016"/>
                    <a:chExt cx="615988" cy="216024"/>
                  </a:xfrm>
                </p:grpSpPr>
                <p:cxnSp>
                  <p:nvCxnSpPr>
                    <p:cNvPr id="233" name="直接连接符 18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直接连接符 18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直接连接符 18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直接连接符 18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5" name="组合 18"/>
                  <p:cNvGrpSpPr/>
                  <p:nvPr/>
                </p:nvGrpSpPr>
                <p:grpSpPr>
                  <a:xfrm>
                    <a:off x="5468180" y="3573016"/>
                    <a:ext cx="615988" cy="216024"/>
                    <a:chOff x="2211778" y="3573016"/>
                    <a:chExt cx="615988" cy="216024"/>
                  </a:xfrm>
                </p:grpSpPr>
                <p:cxnSp>
                  <p:nvCxnSpPr>
                    <p:cNvPr id="229" name="直接连接符 22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组合 23"/>
                  <p:cNvGrpSpPr/>
                  <p:nvPr/>
                </p:nvGrpSpPr>
                <p:grpSpPr>
                  <a:xfrm>
                    <a:off x="2211778" y="3573016"/>
                    <a:ext cx="615988" cy="216024"/>
                    <a:chOff x="2211778" y="3573016"/>
                    <a:chExt cx="615988" cy="216024"/>
                  </a:xfrm>
                </p:grpSpPr>
                <p:cxnSp>
                  <p:nvCxnSpPr>
                    <p:cNvPr id="225" name="直接连接符 22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7" name="组合 77"/>
                <p:cNvGrpSpPr/>
                <p:nvPr/>
              </p:nvGrpSpPr>
              <p:grpSpPr>
                <a:xfrm>
                  <a:off x="4740442" y="2360591"/>
                  <a:ext cx="3872390" cy="158842"/>
                  <a:chOff x="2211778" y="3573016"/>
                  <a:chExt cx="3872390" cy="216024"/>
                </a:xfrm>
              </p:grpSpPr>
              <p:grpSp>
                <p:nvGrpSpPr>
                  <p:cNvPr id="158" name="组合 12"/>
                  <p:cNvGrpSpPr/>
                  <p:nvPr/>
                </p:nvGrpSpPr>
                <p:grpSpPr>
                  <a:xfrm>
                    <a:off x="3307940" y="3573016"/>
                    <a:ext cx="615988" cy="216024"/>
                    <a:chOff x="2211778" y="3573016"/>
                    <a:chExt cx="615988" cy="216024"/>
                  </a:xfrm>
                </p:grpSpPr>
                <p:cxnSp>
                  <p:nvCxnSpPr>
                    <p:cNvPr id="21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2211778"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grpSp>
              <p:grpSp>
                <p:nvGrpSpPr>
                  <p:cNvPr id="175" name="组合 13"/>
                  <p:cNvGrpSpPr/>
                  <p:nvPr/>
                </p:nvGrpSpPr>
                <p:grpSpPr>
                  <a:xfrm>
                    <a:off x="4388060" y="3573016"/>
                    <a:ext cx="615988" cy="216024"/>
                    <a:chOff x="2211778" y="3573016"/>
                    <a:chExt cx="615988" cy="216024"/>
                  </a:xfrm>
                </p:grpSpPr>
                <p:cxnSp>
                  <p:nvCxnSpPr>
                    <p:cNvPr id="213" name="直接连接符 21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接连接符 19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直接连接符 16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直接连接符 16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7" name="组合 18"/>
                  <p:cNvGrpSpPr/>
                  <p:nvPr/>
                </p:nvGrpSpPr>
                <p:grpSpPr>
                  <a:xfrm>
                    <a:off x="5468180" y="3573016"/>
                    <a:ext cx="615988" cy="216024"/>
                    <a:chOff x="2211778" y="3573016"/>
                    <a:chExt cx="615988" cy="216024"/>
                  </a:xfrm>
                </p:grpSpPr>
                <p:cxnSp>
                  <p:nvCxnSpPr>
                    <p:cNvPr id="209" name="直接连接符 15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3" name="组合 23"/>
                  <p:cNvGrpSpPr/>
                  <p:nvPr/>
                </p:nvGrpSpPr>
                <p:grpSpPr>
                  <a:xfrm>
                    <a:off x="2211778" y="3573016"/>
                    <a:ext cx="615988" cy="216024"/>
                    <a:chOff x="2211778" y="3573016"/>
                    <a:chExt cx="615988" cy="216024"/>
                  </a:xfrm>
                </p:grpSpPr>
                <p:cxnSp>
                  <p:nvCxnSpPr>
                    <p:cNvPr id="205" name="直接连接符 20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直接连接符 15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85" name="直接连接符 184"/>
                <p:cNvCxnSpPr/>
                <p:nvPr/>
              </p:nvCxnSpPr>
              <p:spPr>
                <a:xfrm>
                  <a:off x="4751294" y="2837118"/>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4956986" y="2866474"/>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5169693" y="2873422"/>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直接连接符 172"/>
                <p:cNvCxnSpPr/>
                <p:nvPr/>
              </p:nvCxnSpPr>
              <p:spPr>
                <a:xfrm>
                  <a:off x="5366005" y="2865824"/>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8625815" y="2858227"/>
                  <a:ext cx="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直接连接符 174"/>
                <p:cNvCxnSpPr/>
                <p:nvPr/>
              </p:nvCxnSpPr>
              <p:spPr>
                <a:xfrm flipH="1">
                  <a:off x="7546100" y="2869623"/>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接连接符 137"/>
                <p:cNvCxnSpPr/>
                <p:nvPr/>
              </p:nvCxnSpPr>
              <p:spPr>
                <a:xfrm flipH="1">
                  <a:off x="6461218" y="2873422"/>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直接连接符 139"/>
                <p:cNvCxnSpPr/>
                <p:nvPr/>
              </p:nvCxnSpPr>
              <p:spPr>
                <a:xfrm flipH="1">
                  <a:off x="5366005" y="2865824"/>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H="1">
                  <a:off x="4952717" y="2865824"/>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6047930" y="2865824"/>
                  <a:ext cx="0"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6259740" y="2865824"/>
                  <a:ext cx="873071" cy="334279"/>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96" name="直接连接符 180"/>
                <p:cNvCxnSpPr/>
                <p:nvPr/>
              </p:nvCxnSpPr>
              <p:spPr>
                <a:xfrm>
                  <a:off x="6456052" y="2865824"/>
                  <a:ext cx="1751309"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接连接符 181"/>
                <p:cNvCxnSpPr/>
                <p:nvPr/>
              </p:nvCxnSpPr>
              <p:spPr>
                <a:xfrm flipH="1">
                  <a:off x="5164527" y="2865824"/>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flipH="1">
                  <a:off x="6264906" y="2865824"/>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7344622" y="2865824"/>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7546100" y="2865824"/>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4" name="组合 234"/>
              <p:cNvGrpSpPr/>
              <p:nvPr/>
            </p:nvGrpSpPr>
            <p:grpSpPr>
              <a:xfrm>
                <a:off x="4589930" y="3632309"/>
                <a:ext cx="4176464" cy="1164843"/>
                <a:chOff x="4585447" y="3533407"/>
                <a:chExt cx="4176464" cy="1164843"/>
              </a:xfrm>
            </p:grpSpPr>
            <p:grpSp>
              <p:nvGrpSpPr>
                <p:cNvPr id="201" name="组合 30"/>
                <p:cNvGrpSpPr/>
                <p:nvPr/>
              </p:nvGrpSpPr>
              <p:grpSpPr>
                <a:xfrm>
                  <a:off x="4742910" y="4368770"/>
                  <a:ext cx="3872390" cy="52947"/>
                  <a:chOff x="2211778" y="3573016"/>
                  <a:chExt cx="3872390" cy="216024"/>
                </a:xfrm>
              </p:grpSpPr>
              <p:grpSp>
                <p:nvGrpSpPr>
                  <p:cNvPr id="202" name="组合 12"/>
                  <p:cNvGrpSpPr/>
                  <p:nvPr/>
                </p:nvGrpSpPr>
                <p:grpSpPr>
                  <a:xfrm>
                    <a:off x="3307940" y="3573016"/>
                    <a:ext cx="615988" cy="216024"/>
                    <a:chOff x="2211778" y="3573016"/>
                    <a:chExt cx="615988" cy="216024"/>
                  </a:xfrm>
                </p:grpSpPr>
                <p:cxnSp>
                  <p:nvCxnSpPr>
                    <p:cNvPr id="171"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72" name="直接连接符 48"/>
                    <p:cNvCxnSpPr/>
                    <p:nvPr/>
                  </p:nvCxnSpPr>
                  <p:spPr>
                    <a:xfrm>
                      <a:off x="2627784"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3"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3" name="组合 13"/>
                  <p:cNvGrpSpPr/>
                  <p:nvPr/>
                </p:nvGrpSpPr>
                <p:grpSpPr>
                  <a:xfrm>
                    <a:off x="4388060" y="3573016"/>
                    <a:ext cx="615988" cy="216024"/>
                    <a:chOff x="2211778" y="3573016"/>
                    <a:chExt cx="615988" cy="216024"/>
                  </a:xfrm>
                </p:grpSpPr>
                <p:cxnSp>
                  <p:nvCxnSpPr>
                    <p:cNvPr id="167" name="直接连接符 16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15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接连接符 15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4" name="组合 18"/>
                  <p:cNvGrpSpPr/>
                  <p:nvPr/>
                </p:nvGrpSpPr>
                <p:grpSpPr>
                  <a:xfrm>
                    <a:off x="5468180" y="3573016"/>
                    <a:ext cx="615988" cy="216024"/>
                    <a:chOff x="2211778" y="3573016"/>
                    <a:chExt cx="615988" cy="216024"/>
                  </a:xfrm>
                </p:grpSpPr>
                <p:cxnSp>
                  <p:nvCxnSpPr>
                    <p:cNvPr id="163" name="直接连接符 162"/>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2627784"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2827766" y="3573016"/>
                      <a:ext cx="0" cy="216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1" name="组合 23"/>
                  <p:cNvGrpSpPr/>
                  <p:nvPr/>
                </p:nvGrpSpPr>
                <p:grpSpPr>
                  <a:xfrm>
                    <a:off x="2211778" y="3573016"/>
                    <a:ext cx="615988" cy="216024"/>
                    <a:chOff x="2211778" y="3573016"/>
                    <a:chExt cx="615988" cy="216024"/>
                  </a:xfrm>
                </p:grpSpPr>
                <p:cxnSp>
                  <p:nvCxnSpPr>
                    <p:cNvPr id="159" name="直接连接符 15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2" name="矩形 91"/>
                <p:cNvSpPr/>
                <p:nvPr/>
              </p:nvSpPr>
              <p:spPr>
                <a:xfrm>
                  <a:off x="566556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3</a:t>
                  </a:r>
                  <a:r>
                    <a:rPr lang="en-US" altLang="zh-CN" sz="1600" baseline="-25000" smtClean="0">
                      <a:solidFill>
                        <a:schemeClr val="tx1"/>
                      </a:solidFill>
                    </a:rPr>
                    <a:t>2</a:t>
                  </a:r>
                  <a:endParaRPr lang="zh-CN" altLang="en-US" sz="1600" baseline="-25000" smtClean="0">
                    <a:solidFill>
                      <a:schemeClr val="tx1"/>
                    </a:solidFill>
                  </a:endParaRPr>
                </a:p>
              </p:txBody>
            </p:sp>
            <p:sp>
              <p:nvSpPr>
                <p:cNvPr id="93" name="矩形 92"/>
                <p:cNvSpPr/>
                <p:nvPr/>
              </p:nvSpPr>
              <p:spPr>
                <a:xfrm>
                  <a:off x="674568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3</a:t>
                  </a:r>
                  <a:r>
                    <a:rPr lang="en-US" altLang="zh-CN" sz="1600" baseline="-25000" smtClean="0">
                      <a:solidFill>
                        <a:schemeClr val="tx1"/>
                      </a:solidFill>
                    </a:rPr>
                    <a:t>3</a:t>
                  </a:r>
                  <a:endParaRPr lang="zh-CN" altLang="en-US" sz="1600" baseline="-25000" smtClean="0">
                    <a:solidFill>
                      <a:schemeClr val="tx1"/>
                    </a:solidFill>
                  </a:endParaRPr>
                </a:p>
              </p:txBody>
            </p:sp>
            <p:sp>
              <p:nvSpPr>
                <p:cNvPr id="94" name="矩形 93"/>
                <p:cNvSpPr/>
                <p:nvPr/>
              </p:nvSpPr>
              <p:spPr>
                <a:xfrm>
                  <a:off x="782580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aseline="-25000" smtClean="0">
                    <a:solidFill>
                      <a:schemeClr val="tx1"/>
                    </a:solidFill>
                  </a:endParaRPr>
                </a:p>
              </p:txBody>
            </p:sp>
            <p:sp>
              <p:nvSpPr>
                <p:cNvPr id="95" name="矩形 94"/>
                <p:cNvSpPr/>
                <p:nvPr/>
              </p:nvSpPr>
              <p:spPr>
                <a:xfrm>
                  <a:off x="458544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96" name="矩形 95"/>
                <p:cNvSpPr/>
                <p:nvPr/>
              </p:nvSpPr>
              <p:spPr>
                <a:xfrm>
                  <a:off x="4585447" y="4433513"/>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4</a:t>
                  </a:r>
                  <a:r>
                    <a:rPr lang="zh-CN" altLang="en-US" smtClean="0">
                      <a:solidFill>
                        <a:schemeClr val="tx1"/>
                      </a:solidFill>
                    </a:rPr>
                    <a:t>异或</a:t>
                  </a:r>
                </a:p>
              </p:txBody>
            </p:sp>
            <p:grpSp>
              <p:nvGrpSpPr>
                <p:cNvPr id="222" name="组合 56"/>
                <p:cNvGrpSpPr/>
                <p:nvPr/>
              </p:nvGrpSpPr>
              <p:grpSpPr>
                <a:xfrm>
                  <a:off x="4742910" y="3986342"/>
                  <a:ext cx="3872390" cy="52947"/>
                  <a:chOff x="2211778" y="3573016"/>
                  <a:chExt cx="3872390" cy="216024"/>
                </a:xfrm>
              </p:grpSpPr>
              <p:grpSp>
                <p:nvGrpSpPr>
                  <p:cNvPr id="223" name="组合 12"/>
                  <p:cNvGrpSpPr/>
                  <p:nvPr/>
                </p:nvGrpSpPr>
                <p:grpSpPr>
                  <a:xfrm>
                    <a:off x="3307940" y="3573016"/>
                    <a:ext cx="615988" cy="216024"/>
                    <a:chOff x="2211778" y="3573016"/>
                    <a:chExt cx="615988" cy="216024"/>
                  </a:xfrm>
                </p:grpSpPr>
                <p:cxnSp>
                  <p:nvCxnSpPr>
                    <p:cNvPr id="151" name="直接连接符 4"/>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4" name="组合 13"/>
                  <p:cNvGrpSpPr/>
                  <p:nvPr/>
                </p:nvGrpSpPr>
                <p:grpSpPr>
                  <a:xfrm>
                    <a:off x="4388060" y="3573016"/>
                    <a:ext cx="615988" cy="216024"/>
                    <a:chOff x="2211778" y="3573016"/>
                    <a:chExt cx="615988" cy="216024"/>
                  </a:xfrm>
                </p:grpSpPr>
                <p:cxnSp>
                  <p:nvCxnSpPr>
                    <p:cNvPr id="147" name="直接连接符 146"/>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直接连接符 13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33"/>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直接连接符 13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1" name="组合 18"/>
                  <p:cNvGrpSpPr/>
                  <p:nvPr/>
                </p:nvGrpSpPr>
                <p:grpSpPr>
                  <a:xfrm>
                    <a:off x="5468180" y="3573016"/>
                    <a:ext cx="615988" cy="216024"/>
                    <a:chOff x="2211778" y="3573016"/>
                    <a:chExt cx="615988" cy="216024"/>
                  </a:xfrm>
                </p:grpSpPr>
                <p:cxnSp>
                  <p:nvCxnSpPr>
                    <p:cNvPr id="143" name="直接连接符 14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2" name="组合 23"/>
                  <p:cNvGrpSpPr/>
                  <p:nvPr/>
                </p:nvGrpSpPr>
                <p:grpSpPr>
                  <a:xfrm>
                    <a:off x="2211778" y="3573016"/>
                    <a:ext cx="615988" cy="216024"/>
                    <a:chOff x="2211778" y="3573016"/>
                    <a:chExt cx="615988" cy="216024"/>
                  </a:xfrm>
                </p:grpSpPr>
                <p:cxnSp>
                  <p:nvCxnSpPr>
                    <p:cNvPr id="139" name="直接连接符 13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43" name="组合 77"/>
                <p:cNvGrpSpPr/>
                <p:nvPr/>
              </p:nvGrpSpPr>
              <p:grpSpPr>
                <a:xfrm>
                  <a:off x="4745505" y="3533407"/>
                  <a:ext cx="3872390" cy="158842"/>
                  <a:chOff x="2211778" y="3573016"/>
                  <a:chExt cx="3872390" cy="216024"/>
                </a:xfrm>
              </p:grpSpPr>
              <p:grpSp>
                <p:nvGrpSpPr>
                  <p:cNvPr id="244" name="组合 12"/>
                  <p:cNvGrpSpPr/>
                  <p:nvPr/>
                </p:nvGrpSpPr>
                <p:grpSpPr>
                  <a:xfrm>
                    <a:off x="3307940" y="3573016"/>
                    <a:ext cx="615988" cy="216024"/>
                    <a:chOff x="2211778" y="3573016"/>
                    <a:chExt cx="615988" cy="216024"/>
                  </a:xfrm>
                </p:grpSpPr>
                <p:cxnSp>
                  <p:nvCxnSpPr>
                    <p:cNvPr id="131" name="直接连接符 4"/>
                    <p:cNvCxnSpPr/>
                    <p:nvPr/>
                  </p:nvCxnSpPr>
                  <p:spPr>
                    <a:xfrm>
                      <a:off x="2411760" y="3573016"/>
                      <a:ext cx="0" cy="216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1" name="组合 13"/>
                  <p:cNvGrpSpPr/>
                  <p:nvPr/>
                </p:nvGrpSpPr>
                <p:grpSpPr>
                  <a:xfrm>
                    <a:off x="4388060" y="3573016"/>
                    <a:ext cx="615988" cy="216024"/>
                    <a:chOff x="2211778" y="3573016"/>
                    <a:chExt cx="615988" cy="216024"/>
                  </a:xfrm>
                </p:grpSpPr>
                <p:cxnSp>
                  <p:nvCxnSpPr>
                    <p:cNvPr id="127" name="直接连接符 12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12"/>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29" name="直接连接符 11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1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组合 18"/>
                  <p:cNvGrpSpPr/>
                  <p:nvPr/>
                </p:nvGrpSpPr>
                <p:grpSpPr>
                  <a:xfrm>
                    <a:off x="5468180" y="3573016"/>
                    <a:ext cx="615988" cy="216024"/>
                    <a:chOff x="2211778" y="3573016"/>
                    <a:chExt cx="615988" cy="216024"/>
                  </a:xfrm>
                </p:grpSpPr>
                <p:cxnSp>
                  <p:nvCxnSpPr>
                    <p:cNvPr id="123" name="直接连接符 122"/>
                    <p:cNvCxnSpPr/>
                    <p:nvPr/>
                  </p:nvCxnSpPr>
                  <p:spPr>
                    <a:xfrm>
                      <a:off x="2411760" y="3573016"/>
                      <a:ext cx="0" cy="216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3" name="组合 23"/>
                  <p:cNvGrpSpPr/>
                  <p:nvPr/>
                </p:nvGrpSpPr>
                <p:grpSpPr>
                  <a:xfrm>
                    <a:off x="2211778" y="3573016"/>
                    <a:ext cx="615988" cy="216024"/>
                    <a:chOff x="2211778" y="3573016"/>
                    <a:chExt cx="615988" cy="216024"/>
                  </a:xfrm>
                </p:grpSpPr>
                <p:cxnSp>
                  <p:nvCxnSpPr>
                    <p:cNvPr id="119" name="直接连接符 11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99" name="直接连接符 98"/>
                <p:cNvCxnSpPr/>
                <p:nvPr/>
              </p:nvCxnSpPr>
              <p:spPr>
                <a:xfrm>
                  <a:off x="4742910" y="4009934"/>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4948602" y="4039290"/>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5161309" y="4046238"/>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5357621" y="4038640"/>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8617431" y="4031043"/>
                  <a:ext cx="1" cy="334279"/>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4" name="直接连接符 88"/>
                <p:cNvCxnSpPr/>
                <p:nvPr/>
              </p:nvCxnSpPr>
              <p:spPr>
                <a:xfrm flipH="1">
                  <a:off x="7537716" y="4042439"/>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H="1">
                  <a:off x="6452834" y="4046238"/>
                  <a:ext cx="1740976" cy="322883"/>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H="1">
                  <a:off x="5357621" y="4038640"/>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4944333" y="4038640"/>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6039546" y="4038640"/>
                  <a:ext cx="0" cy="3304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6251356" y="4038640"/>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94"/>
                <p:cNvCxnSpPr/>
                <p:nvPr/>
              </p:nvCxnSpPr>
              <p:spPr>
                <a:xfrm>
                  <a:off x="6447668" y="4038640"/>
                  <a:ext cx="1751309" cy="334279"/>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11" name="直接连接符 95"/>
                <p:cNvCxnSpPr/>
                <p:nvPr/>
              </p:nvCxnSpPr>
              <p:spPr>
                <a:xfrm flipH="1">
                  <a:off x="5156143" y="4038640"/>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a:off x="6256522" y="4038640"/>
                  <a:ext cx="857573" cy="3266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7336238" y="4038640"/>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7537716" y="4038640"/>
                  <a:ext cx="878237" cy="326682"/>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566556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74568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782580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58544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27" name="矩形 26"/>
              <p:cNvSpPr/>
              <p:nvPr/>
            </p:nvSpPr>
            <p:spPr>
              <a:xfrm>
                <a:off x="4585447" y="5413352"/>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5</a:t>
                </a:r>
                <a:r>
                  <a:rPr lang="zh-CN" altLang="en-US" smtClean="0">
                    <a:solidFill>
                      <a:schemeClr val="tx1"/>
                    </a:solidFill>
                  </a:rPr>
                  <a:t>异或</a:t>
                </a:r>
              </a:p>
            </p:txBody>
          </p:sp>
          <p:grpSp>
            <p:nvGrpSpPr>
              <p:cNvPr id="264" name="组合 77"/>
              <p:cNvGrpSpPr/>
              <p:nvPr/>
            </p:nvGrpSpPr>
            <p:grpSpPr>
              <a:xfrm>
                <a:off x="4745505" y="5246041"/>
                <a:ext cx="3872390" cy="158842"/>
                <a:chOff x="2211778" y="3573016"/>
                <a:chExt cx="3872390" cy="216024"/>
              </a:xfrm>
            </p:grpSpPr>
            <p:grpSp>
              <p:nvGrpSpPr>
                <p:cNvPr id="281" name="组合 12"/>
                <p:cNvGrpSpPr/>
                <p:nvPr/>
              </p:nvGrpSpPr>
              <p:grpSpPr>
                <a:xfrm>
                  <a:off x="3307940" y="3573016"/>
                  <a:ext cx="615988" cy="216024"/>
                  <a:chOff x="2211778" y="3573016"/>
                  <a:chExt cx="615988" cy="216024"/>
                </a:xfrm>
              </p:grpSpPr>
              <p:cxnSp>
                <p:nvCxnSpPr>
                  <p:cNvPr id="8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7" name="组合 13"/>
                <p:cNvGrpSpPr/>
                <p:nvPr/>
              </p:nvGrpSpPr>
              <p:grpSpPr>
                <a:xfrm>
                  <a:off x="4388060" y="3573016"/>
                  <a:ext cx="615988" cy="216024"/>
                  <a:chOff x="2211778" y="3573016"/>
                  <a:chExt cx="615988" cy="216024"/>
                </a:xfrm>
              </p:grpSpPr>
              <p:cxnSp>
                <p:nvCxnSpPr>
                  <p:cNvPr id="83" name="直接连接符 8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6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6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7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8" name="组合 18"/>
                <p:cNvGrpSpPr/>
                <p:nvPr/>
              </p:nvGrpSpPr>
              <p:grpSpPr>
                <a:xfrm>
                  <a:off x="5468180" y="3573016"/>
                  <a:ext cx="615988" cy="216024"/>
                  <a:chOff x="2211778" y="3573016"/>
                  <a:chExt cx="615988" cy="216024"/>
                </a:xfrm>
              </p:grpSpPr>
              <p:cxnSp>
                <p:nvCxnSpPr>
                  <p:cNvPr id="79" name="直接连接符 7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5" name="组合 23"/>
                <p:cNvGrpSpPr/>
                <p:nvPr/>
              </p:nvGrpSpPr>
              <p:grpSpPr>
                <a:xfrm>
                  <a:off x="2211778" y="3573016"/>
                  <a:ext cx="615988" cy="216024"/>
                  <a:chOff x="2211778" y="3573016"/>
                  <a:chExt cx="615988" cy="216024"/>
                </a:xfrm>
              </p:grpSpPr>
              <p:cxnSp>
                <p:nvCxnSpPr>
                  <p:cNvPr id="75" name="直接连接符 7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06" name="组合 77"/>
              <p:cNvGrpSpPr/>
              <p:nvPr/>
            </p:nvGrpSpPr>
            <p:grpSpPr>
              <a:xfrm>
                <a:off x="4745505" y="5678089"/>
                <a:ext cx="3872390" cy="158842"/>
                <a:chOff x="2211778" y="3573016"/>
                <a:chExt cx="3872390" cy="216024"/>
              </a:xfrm>
            </p:grpSpPr>
            <p:grpSp>
              <p:nvGrpSpPr>
                <p:cNvPr id="307" name="组合 12"/>
                <p:cNvGrpSpPr/>
                <p:nvPr/>
              </p:nvGrpSpPr>
              <p:grpSpPr>
                <a:xfrm>
                  <a:off x="3307940" y="3573016"/>
                  <a:ext cx="615988" cy="216024"/>
                  <a:chOff x="2211778" y="3573016"/>
                  <a:chExt cx="615988" cy="216024"/>
                </a:xfrm>
              </p:grpSpPr>
              <p:cxnSp>
                <p:nvCxnSpPr>
                  <p:cNvPr id="6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8" name="组合 13"/>
                <p:cNvGrpSpPr/>
                <p:nvPr/>
              </p:nvGrpSpPr>
              <p:grpSpPr>
                <a:xfrm>
                  <a:off x="4388060" y="3573016"/>
                  <a:ext cx="615988" cy="216024"/>
                  <a:chOff x="2211778" y="3573016"/>
                  <a:chExt cx="615988" cy="216024"/>
                </a:xfrm>
              </p:grpSpPr>
              <p:cxnSp>
                <p:nvCxnSpPr>
                  <p:cNvPr id="63" name="直接连接符 6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5" name="组合 18"/>
                <p:cNvGrpSpPr/>
                <p:nvPr/>
              </p:nvGrpSpPr>
              <p:grpSpPr>
                <a:xfrm>
                  <a:off x="5468180" y="3573016"/>
                  <a:ext cx="615988" cy="216024"/>
                  <a:chOff x="2211778" y="3573016"/>
                  <a:chExt cx="615988" cy="216024"/>
                </a:xfrm>
              </p:grpSpPr>
              <p:cxnSp>
                <p:nvCxnSpPr>
                  <p:cNvPr id="59" name="直接连接符 5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6" name="组合 23"/>
                <p:cNvGrpSpPr/>
                <p:nvPr/>
              </p:nvGrpSpPr>
              <p:grpSpPr>
                <a:xfrm>
                  <a:off x="2211778" y="3573016"/>
                  <a:ext cx="615988" cy="216024"/>
                  <a:chOff x="2211778" y="3573016"/>
                  <a:chExt cx="615988" cy="216024"/>
                </a:xfrm>
              </p:grpSpPr>
              <p:cxnSp>
                <p:nvCxnSpPr>
                  <p:cNvPr id="55" name="直接连接符 5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27" name="组合 77"/>
              <p:cNvGrpSpPr/>
              <p:nvPr/>
            </p:nvGrpSpPr>
            <p:grpSpPr>
              <a:xfrm>
                <a:off x="4745505" y="4810666"/>
                <a:ext cx="3872390" cy="158842"/>
                <a:chOff x="2211778" y="3573016"/>
                <a:chExt cx="3872390" cy="216024"/>
              </a:xfrm>
            </p:grpSpPr>
            <p:grpSp>
              <p:nvGrpSpPr>
                <p:cNvPr id="328" name="组合 12"/>
                <p:cNvGrpSpPr/>
                <p:nvPr/>
              </p:nvGrpSpPr>
              <p:grpSpPr>
                <a:xfrm>
                  <a:off x="3307940" y="3573016"/>
                  <a:ext cx="615988" cy="216024"/>
                  <a:chOff x="2211778" y="3573016"/>
                  <a:chExt cx="615988" cy="216024"/>
                </a:xfrm>
              </p:grpSpPr>
              <p:cxnSp>
                <p:nvCxnSpPr>
                  <p:cNvPr id="47"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827766" y="3573016"/>
                    <a:ext cx="0" cy="216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5" name="组合 13"/>
                <p:cNvGrpSpPr/>
                <p:nvPr/>
              </p:nvGrpSpPr>
              <p:grpSpPr>
                <a:xfrm>
                  <a:off x="4388060" y="3573016"/>
                  <a:ext cx="615988" cy="216024"/>
                  <a:chOff x="2211778" y="3573016"/>
                  <a:chExt cx="615988" cy="216024"/>
                </a:xfrm>
              </p:grpSpPr>
              <p:cxnSp>
                <p:nvCxnSpPr>
                  <p:cNvPr id="43" name="直接连接符 27"/>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2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2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3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6" name="组合 18"/>
                <p:cNvGrpSpPr/>
                <p:nvPr/>
              </p:nvGrpSpPr>
              <p:grpSpPr>
                <a:xfrm>
                  <a:off x="5468180" y="3573016"/>
                  <a:ext cx="615988" cy="216024"/>
                  <a:chOff x="2211778" y="3573016"/>
                  <a:chExt cx="615988" cy="216024"/>
                </a:xfrm>
              </p:grpSpPr>
              <p:cxnSp>
                <p:nvCxnSpPr>
                  <p:cNvPr id="39" name="直接连接符 38"/>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1" name="直接连接符 25"/>
                  <p:cNvCxnSpPr/>
                  <p:nvPr/>
                </p:nvCxnSpPr>
                <p:spPr>
                  <a:xfrm>
                    <a:off x="2827766" y="3573016"/>
                    <a:ext cx="0" cy="216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7" name="组合 23"/>
                <p:cNvGrpSpPr/>
                <p:nvPr/>
              </p:nvGrpSpPr>
              <p:grpSpPr>
                <a:xfrm>
                  <a:off x="2211778" y="3573016"/>
                  <a:ext cx="615988" cy="216024"/>
                  <a:chOff x="2211778" y="3573016"/>
                  <a:chExt cx="615988" cy="216024"/>
                </a:xfrm>
              </p:grpSpPr>
              <p:cxnSp>
                <p:nvCxnSpPr>
                  <p:cNvPr id="35" name="直接连接符 1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6" name="TextBox 5"/>
            <p:cNvSpPr txBox="1"/>
            <p:nvPr/>
          </p:nvSpPr>
          <p:spPr>
            <a:xfrm>
              <a:off x="5868144" y="1134036"/>
              <a:ext cx="1368152" cy="369332"/>
            </a:xfrm>
            <a:prstGeom prst="rect">
              <a:avLst/>
            </a:prstGeom>
            <a:noFill/>
          </p:spPr>
          <p:txBody>
            <a:bodyPr wrap="square" rtlCol="0">
              <a:spAutoFit/>
            </a:bodyPr>
            <a:lstStyle/>
            <a:p>
              <a:r>
                <a:rPr lang="en-US" altLang="zh-CN" smtClean="0"/>
                <a:t>x’=x</a:t>
              </a:r>
              <a:r>
                <a:rPr lang="en-US" altLang="zh-CN" smtClean="0">
                  <a:latin typeface="Cambria"/>
                </a:rPr>
                <a:t>⊕x*</a:t>
              </a:r>
              <a:endParaRPr lang="zh-CN" altLang="en-US"/>
            </a:p>
          </p:txBody>
        </p:sp>
        <p:sp>
          <p:nvSpPr>
            <p:cNvPr id="7" name="TextBox 6"/>
            <p:cNvSpPr txBox="1"/>
            <p:nvPr/>
          </p:nvSpPr>
          <p:spPr>
            <a:xfrm>
              <a:off x="8316416" y="1340768"/>
              <a:ext cx="576064" cy="369332"/>
            </a:xfrm>
            <a:prstGeom prst="rect">
              <a:avLst/>
            </a:prstGeom>
            <a:noFill/>
          </p:spPr>
          <p:txBody>
            <a:bodyPr wrap="square" rtlCol="0">
              <a:spAutoFit/>
            </a:bodyPr>
            <a:lstStyle/>
            <a:p>
              <a:r>
                <a:rPr lang="en-US" altLang="zh-CN" smtClean="0"/>
                <a:t>w</a:t>
              </a:r>
              <a:r>
                <a:rPr lang="en-US" altLang="zh-CN" baseline="30000" smtClean="0"/>
                <a:t>0</a:t>
              </a:r>
              <a:endParaRPr lang="zh-CN" altLang="en-US" baseline="30000"/>
            </a:p>
          </p:txBody>
        </p:sp>
        <p:sp>
          <p:nvSpPr>
            <p:cNvPr id="8" name="TextBox 7"/>
            <p:cNvSpPr txBox="1"/>
            <p:nvPr/>
          </p:nvSpPr>
          <p:spPr>
            <a:xfrm>
              <a:off x="8316416" y="2555612"/>
              <a:ext cx="576064" cy="369332"/>
            </a:xfrm>
            <a:prstGeom prst="rect">
              <a:avLst/>
            </a:prstGeom>
            <a:noFill/>
          </p:spPr>
          <p:txBody>
            <a:bodyPr wrap="square" rtlCol="0">
              <a:spAutoFit/>
            </a:bodyPr>
            <a:lstStyle/>
            <a:p>
              <a:r>
                <a:rPr lang="en-US" altLang="zh-CN" smtClean="0"/>
                <a:t>w</a:t>
              </a:r>
              <a:r>
                <a:rPr lang="en-US" altLang="zh-CN" baseline="30000" smtClean="0"/>
                <a:t>1</a:t>
              </a:r>
              <a:endParaRPr lang="zh-CN" altLang="en-US" baseline="30000"/>
            </a:p>
          </p:txBody>
        </p:sp>
        <p:sp>
          <p:nvSpPr>
            <p:cNvPr id="9" name="TextBox 8"/>
            <p:cNvSpPr txBox="1"/>
            <p:nvPr/>
          </p:nvSpPr>
          <p:spPr>
            <a:xfrm>
              <a:off x="8316416" y="1835532"/>
              <a:ext cx="576064" cy="369332"/>
            </a:xfrm>
            <a:prstGeom prst="rect">
              <a:avLst/>
            </a:prstGeom>
            <a:noFill/>
          </p:spPr>
          <p:txBody>
            <a:bodyPr wrap="square" rtlCol="0">
              <a:spAutoFit/>
            </a:bodyPr>
            <a:lstStyle/>
            <a:p>
              <a:r>
                <a:rPr lang="en-US" altLang="zh-CN" smtClean="0"/>
                <a:t>u</a:t>
              </a:r>
              <a:r>
                <a:rPr lang="en-US" altLang="zh-CN" baseline="30000" smtClean="0"/>
                <a:t>1</a:t>
              </a:r>
              <a:endParaRPr lang="zh-CN" altLang="en-US" baseline="30000"/>
            </a:p>
          </p:txBody>
        </p:sp>
        <p:sp>
          <p:nvSpPr>
            <p:cNvPr id="10" name="TextBox 9"/>
            <p:cNvSpPr txBox="1"/>
            <p:nvPr/>
          </p:nvSpPr>
          <p:spPr>
            <a:xfrm>
              <a:off x="8316416" y="2195572"/>
              <a:ext cx="576064" cy="369332"/>
            </a:xfrm>
            <a:prstGeom prst="rect">
              <a:avLst/>
            </a:prstGeom>
            <a:noFill/>
          </p:spPr>
          <p:txBody>
            <a:bodyPr wrap="square" rtlCol="0">
              <a:spAutoFit/>
            </a:bodyPr>
            <a:lstStyle/>
            <a:p>
              <a:r>
                <a:rPr lang="en-US" altLang="zh-CN" smtClean="0"/>
                <a:t>v</a:t>
              </a:r>
              <a:r>
                <a:rPr lang="en-US" altLang="zh-CN" baseline="30000" smtClean="0"/>
                <a:t>1</a:t>
              </a:r>
              <a:endParaRPr lang="zh-CN" altLang="en-US" baseline="30000"/>
            </a:p>
          </p:txBody>
        </p:sp>
        <p:sp>
          <p:nvSpPr>
            <p:cNvPr id="11" name="TextBox 10"/>
            <p:cNvSpPr txBox="1"/>
            <p:nvPr/>
          </p:nvSpPr>
          <p:spPr>
            <a:xfrm>
              <a:off x="8316416" y="4859868"/>
              <a:ext cx="576064" cy="369332"/>
            </a:xfrm>
            <a:prstGeom prst="rect">
              <a:avLst/>
            </a:prstGeom>
            <a:noFill/>
          </p:spPr>
          <p:txBody>
            <a:bodyPr wrap="square" rtlCol="0">
              <a:spAutoFit/>
            </a:bodyPr>
            <a:lstStyle/>
            <a:p>
              <a:r>
                <a:rPr lang="en-US" altLang="zh-CN" smtClean="0"/>
                <a:t>w</a:t>
              </a:r>
              <a:r>
                <a:rPr lang="en-US" altLang="zh-CN" baseline="30000" smtClean="0"/>
                <a:t>3</a:t>
              </a:r>
              <a:endParaRPr lang="zh-CN" altLang="en-US" baseline="30000"/>
            </a:p>
          </p:txBody>
        </p:sp>
        <p:sp>
          <p:nvSpPr>
            <p:cNvPr id="12" name="TextBox 11"/>
            <p:cNvSpPr txBox="1"/>
            <p:nvPr/>
          </p:nvSpPr>
          <p:spPr>
            <a:xfrm>
              <a:off x="8316416" y="4139788"/>
              <a:ext cx="576064" cy="369332"/>
            </a:xfrm>
            <a:prstGeom prst="rect">
              <a:avLst/>
            </a:prstGeom>
            <a:noFill/>
          </p:spPr>
          <p:txBody>
            <a:bodyPr wrap="square" rtlCol="0">
              <a:spAutoFit/>
            </a:bodyPr>
            <a:lstStyle/>
            <a:p>
              <a:r>
                <a:rPr lang="en-US" altLang="zh-CN" smtClean="0"/>
                <a:t>u</a:t>
              </a:r>
              <a:r>
                <a:rPr lang="en-US" altLang="zh-CN" baseline="30000" smtClean="0"/>
                <a:t>3</a:t>
              </a:r>
              <a:endParaRPr lang="zh-CN" altLang="en-US" baseline="30000"/>
            </a:p>
          </p:txBody>
        </p:sp>
        <p:sp>
          <p:nvSpPr>
            <p:cNvPr id="13" name="TextBox 12"/>
            <p:cNvSpPr txBox="1"/>
            <p:nvPr/>
          </p:nvSpPr>
          <p:spPr>
            <a:xfrm>
              <a:off x="8316416" y="4499828"/>
              <a:ext cx="576064" cy="369332"/>
            </a:xfrm>
            <a:prstGeom prst="rect">
              <a:avLst/>
            </a:prstGeom>
            <a:noFill/>
          </p:spPr>
          <p:txBody>
            <a:bodyPr wrap="square" rtlCol="0">
              <a:spAutoFit/>
            </a:bodyPr>
            <a:lstStyle/>
            <a:p>
              <a:r>
                <a:rPr lang="en-US" altLang="zh-CN" smtClean="0"/>
                <a:t>v</a:t>
              </a:r>
              <a:r>
                <a:rPr lang="en-US" altLang="zh-CN" baseline="30000" smtClean="0"/>
                <a:t>3</a:t>
              </a:r>
              <a:endParaRPr lang="zh-CN" altLang="en-US" baseline="30000"/>
            </a:p>
          </p:txBody>
        </p:sp>
        <p:sp>
          <p:nvSpPr>
            <p:cNvPr id="14" name="TextBox 13"/>
            <p:cNvSpPr txBox="1"/>
            <p:nvPr/>
          </p:nvSpPr>
          <p:spPr>
            <a:xfrm>
              <a:off x="5868144" y="6381328"/>
              <a:ext cx="1152128" cy="369332"/>
            </a:xfrm>
            <a:prstGeom prst="rect">
              <a:avLst/>
            </a:prstGeom>
            <a:noFill/>
          </p:spPr>
          <p:txBody>
            <a:bodyPr wrap="square" rtlCol="0">
              <a:spAutoFit/>
            </a:bodyPr>
            <a:lstStyle/>
            <a:p>
              <a:r>
                <a:rPr lang="en-US" altLang="zh-CN" smtClean="0"/>
                <a:t>y’=y</a:t>
              </a:r>
              <a:r>
                <a:rPr lang="en-US" altLang="zh-CN" smtClean="0">
                  <a:latin typeface="Cambria"/>
                </a:rPr>
                <a:t>⊕y*</a:t>
              </a:r>
              <a:endParaRPr lang="zh-CN" altLang="en-US" baseline="30000"/>
            </a:p>
          </p:txBody>
        </p:sp>
        <p:sp>
          <p:nvSpPr>
            <p:cNvPr id="15" name="TextBox 14"/>
            <p:cNvSpPr txBox="1"/>
            <p:nvPr/>
          </p:nvSpPr>
          <p:spPr>
            <a:xfrm>
              <a:off x="8316416" y="5301208"/>
              <a:ext cx="576064" cy="369332"/>
            </a:xfrm>
            <a:prstGeom prst="rect">
              <a:avLst/>
            </a:prstGeom>
            <a:noFill/>
          </p:spPr>
          <p:txBody>
            <a:bodyPr wrap="square" rtlCol="0">
              <a:spAutoFit/>
            </a:bodyPr>
            <a:lstStyle/>
            <a:p>
              <a:r>
                <a:rPr lang="en-US" altLang="zh-CN" smtClean="0"/>
                <a:t>u</a:t>
              </a:r>
              <a:r>
                <a:rPr lang="en-US" altLang="zh-CN" baseline="30000" smtClean="0"/>
                <a:t>4</a:t>
              </a:r>
              <a:endParaRPr lang="zh-CN" altLang="en-US" baseline="30000"/>
            </a:p>
          </p:txBody>
        </p:sp>
        <p:sp>
          <p:nvSpPr>
            <p:cNvPr id="16" name="TextBox 15"/>
            <p:cNvSpPr txBox="1"/>
            <p:nvPr/>
          </p:nvSpPr>
          <p:spPr>
            <a:xfrm>
              <a:off x="8316416" y="5764788"/>
              <a:ext cx="576064" cy="369332"/>
            </a:xfrm>
            <a:prstGeom prst="rect">
              <a:avLst/>
            </a:prstGeom>
            <a:noFill/>
          </p:spPr>
          <p:txBody>
            <a:bodyPr wrap="square" rtlCol="0">
              <a:spAutoFit/>
            </a:bodyPr>
            <a:lstStyle/>
            <a:p>
              <a:r>
                <a:rPr lang="en-US" altLang="zh-CN" smtClean="0"/>
                <a:t>v</a:t>
              </a:r>
              <a:r>
                <a:rPr lang="en-US" altLang="zh-CN" baseline="30000" smtClean="0"/>
                <a:t>4</a:t>
              </a:r>
              <a:endParaRPr lang="zh-CN" altLang="en-US" baseline="30000"/>
            </a:p>
          </p:txBody>
        </p:sp>
        <p:sp>
          <p:nvSpPr>
            <p:cNvPr id="17" name="TextBox 16"/>
            <p:cNvSpPr txBox="1"/>
            <p:nvPr/>
          </p:nvSpPr>
          <p:spPr>
            <a:xfrm>
              <a:off x="8316416" y="3717032"/>
              <a:ext cx="576064" cy="369332"/>
            </a:xfrm>
            <a:prstGeom prst="rect">
              <a:avLst/>
            </a:prstGeom>
            <a:noFill/>
          </p:spPr>
          <p:txBody>
            <a:bodyPr wrap="square" rtlCol="0">
              <a:spAutoFit/>
            </a:bodyPr>
            <a:lstStyle/>
            <a:p>
              <a:r>
                <a:rPr lang="en-US" altLang="zh-CN" smtClean="0"/>
                <a:t>w</a:t>
              </a:r>
              <a:r>
                <a:rPr lang="en-US" altLang="zh-CN" baseline="30000" smtClean="0"/>
                <a:t>2</a:t>
              </a:r>
              <a:endParaRPr lang="zh-CN" altLang="en-US" baseline="30000"/>
            </a:p>
          </p:txBody>
        </p:sp>
        <p:sp>
          <p:nvSpPr>
            <p:cNvPr id="18" name="TextBox 17"/>
            <p:cNvSpPr txBox="1"/>
            <p:nvPr/>
          </p:nvSpPr>
          <p:spPr>
            <a:xfrm>
              <a:off x="8316416" y="2996952"/>
              <a:ext cx="576064" cy="369332"/>
            </a:xfrm>
            <a:prstGeom prst="rect">
              <a:avLst/>
            </a:prstGeom>
            <a:noFill/>
          </p:spPr>
          <p:txBody>
            <a:bodyPr wrap="square" rtlCol="0">
              <a:spAutoFit/>
            </a:bodyPr>
            <a:lstStyle/>
            <a:p>
              <a:r>
                <a:rPr lang="en-US" altLang="zh-CN" smtClean="0"/>
                <a:t>u</a:t>
              </a:r>
              <a:r>
                <a:rPr lang="en-US" altLang="zh-CN" baseline="30000" smtClean="0"/>
                <a:t>2</a:t>
              </a:r>
              <a:endParaRPr lang="zh-CN" altLang="en-US" baseline="30000"/>
            </a:p>
          </p:txBody>
        </p:sp>
        <p:sp>
          <p:nvSpPr>
            <p:cNvPr id="19" name="TextBox 18"/>
            <p:cNvSpPr txBox="1"/>
            <p:nvPr/>
          </p:nvSpPr>
          <p:spPr>
            <a:xfrm>
              <a:off x="8316416" y="3356992"/>
              <a:ext cx="576064" cy="369332"/>
            </a:xfrm>
            <a:prstGeom prst="rect">
              <a:avLst/>
            </a:prstGeom>
            <a:noFill/>
          </p:spPr>
          <p:txBody>
            <a:bodyPr wrap="square" rtlCol="0">
              <a:spAutoFit/>
            </a:bodyPr>
            <a:lstStyle/>
            <a:p>
              <a:r>
                <a:rPr lang="en-US" altLang="zh-CN" smtClean="0"/>
                <a:t>v</a:t>
              </a:r>
              <a:r>
                <a:rPr lang="en-US" altLang="zh-CN" baseline="30000" smtClean="0"/>
                <a:t>2</a:t>
              </a:r>
              <a:endParaRPr lang="zh-CN" altLang="en-US" baseline="30000"/>
            </a:p>
          </p:txBody>
        </p:sp>
      </p:grpSp>
      <p:sp>
        <p:nvSpPr>
          <p:cNvPr id="365" name="TextBox 364"/>
          <p:cNvSpPr txBox="1"/>
          <p:nvPr/>
        </p:nvSpPr>
        <p:spPr>
          <a:xfrm>
            <a:off x="395536" y="1628800"/>
            <a:ext cx="2664296" cy="1938992"/>
          </a:xfrm>
          <a:prstGeom prst="rect">
            <a:avLst/>
          </a:prstGeom>
          <a:noFill/>
        </p:spPr>
        <p:txBody>
          <a:bodyPr wrap="square" rtlCol="0">
            <a:spAutoFit/>
          </a:bodyPr>
          <a:lstStyle/>
          <a:p>
            <a:r>
              <a:rPr lang="zh-CN" altLang="en-US" sz="2000" smtClean="0"/>
              <a:t>在</a:t>
            </a:r>
            <a:r>
              <a:rPr lang="en-US" altLang="zh-CN" sz="2000" smtClean="0"/>
              <a:t>S</a:t>
            </a:r>
            <a:r>
              <a:rPr lang="en-US" altLang="zh-CN" sz="2000" baseline="30000" smtClean="0"/>
              <a:t>1</a:t>
            </a:r>
            <a:r>
              <a:rPr lang="en-US" altLang="zh-CN" sz="2000" baseline="-25000" smtClean="0"/>
              <a:t>2</a:t>
            </a:r>
            <a:r>
              <a:rPr lang="zh-CN" altLang="en-US" sz="2000" smtClean="0"/>
              <a:t>中，输入位选择</a:t>
            </a:r>
            <a:r>
              <a:rPr lang="en-US" altLang="zh-CN" sz="2000" smtClean="0"/>
              <a:t>1011</a:t>
            </a:r>
            <a:r>
              <a:rPr lang="zh-CN" altLang="en-US" sz="2000" smtClean="0"/>
              <a:t>，对应</a:t>
            </a:r>
            <a:r>
              <a:rPr lang="en-US" altLang="zh-CN" sz="2000" smtClean="0"/>
              <a:t>a</a:t>
            </a:r>
            <a:r>
              <a:rPr lang="zh-CN" altLang="en-US" sz="2000" smtClean="0"/>
              <a:t>值为</a:t>
            </a:r>
            <a:r>
              <a:rPr lang="en-US" altLang="zh-CN" sz="2000" smtClean="0"/>
              <a:t>B</a:t>
            </a:r>
            <a:r>
              <a:rPr lang="zh-CN" altLang="en-US" sz="2000" smtClean="0"/>
              <a:t>；输出位选择</a:t>
            </a:r>
            <a:r>
              <a:rPr lang="en-US" altLang="zh-CN" sz="2000" smtClean="0"/>
              <a:t>0010</a:t>
            </a:r>
            <a:r>
              <a:rPr lang="zh-CN" altLang="en-US" sz="2000" smtClean="0"/>
              <a:t>，对应</a:t>
            </a:r>
            <a:r>
              <a:rPr lang="en-US" altLang="zh-CN" sz="2000" smtClean="0"/>
              <a:t>b</a:t>
            </a:r>
            <a:r>
              <a:rPr lang="zh-CN" altLang="en-US" sz="2000" smtClean="0"/>
              <a:t>值为</a:t>
            </a:r>
            <a:r>
              <a:rPr lang="en-US" altLang="zh-CN" sz="2000" smtClean="0"/>
              <a:t>2</a:t>
            </a:r>
            <a:r>
              <a:rPr lang="zh-CN" altLang="en-US" sz="2000" smtClean="0"/>
              <a:t>，查表可知</a:t>
            </a:r>
            <a:r>
              <a:rPr lang="en-US" altLang="zh-CN" sz="2000" smtClean="0"/>
              <a:t>N</a:t>
            </a:r>
            <a:r>
              <a:rPr lang="en-US" altLang="zh-CN" sz="2000" baseline="-25000" smtClean="0"/>
              <a:t>D</a:t>
            </a:r>
            <a:r>
              <a:rPr lang="en-US" altLang="zh-CN" sz="2000" smtClean="0"/>
              <a:t>(B,2)=8</a:t>
            </a:r>
            <a:r>
              <a:rPr lang="zh-CN" altLang="en-US" sz="2000" smtClean="0"/>
              <a:t>，扩散率为</a:t>
            </a:r>
            <a:r>
              <a:rPr lang="en-US" altLang="zh-CN" sz="2000" smtClean="0"/>
              <a:t>R</a:t>
            </a:r>
            <a:r>
              <a:rPr lang="en-US" altLang="zh-CN" sz="2000" baseline="-25000" smtClean="0"/>
              <a:t>p</a:t>
            </a:r>
            <a:r>
              <a:rPr lang="en-US" altLang="zh-CN" sz="2000" smtClean="0"/>
              <a:t>(1011,0010)=1/2</a:t>
            </a:r>
            <a:endParaRPr lang="zh-CN" altLang="en-US" sz="2000"/>
          </a:p>
        </p:txBody>
      </p:sp>
      <p:sp>
        <p:nvSpPr>
          <p:cNvPr id="367" name="矩形 366"/>
          <p:cNvSpPr/>
          <p:nvPr/>
        </p:nvSpPr>
        <p:spPr>
          <a:xfrm>
            <a:off x="4427984" y="2060848"/>
            <a:ext cx="1080120" cy="432048"/>
          </a:xfrm>
          <a:prstGeom prst="rect">
            <a:avLst/>
          </a:prstGeom>
          <a:solidFill>
            <a:srgbClr val="FF0000">
              <a:alpha val="20000"/>
            </a:srgbClr>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 grpId="0"/>
      <p:bldP spid="36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SPN</a:t>
            </a:r>
            <a:r>
              <a:rPr lang="zh-CN" altLang="en-US" smtClean="0"/>
              <a:t>的差分密码分析</a:t>
            </a:r>
            <a:endParaRPr lang="zh-CN" altLang="en-US"/>
          </a:p>
        </p:txBody>
      </p:sp>
      <p:grpSp>
        <p:nvGrpSpPr>
          <p:cNvPr id="3" name="组合 3"/>
          <p:cNvGrpSpPr/>
          <p:nvPr/>
        </p:nvGrpSpPr>
        <p:grpSpPr>
          <a:xfrm>
            <a:off x="3419872" y="1196752"/>
            <a:ext cx="4752528" cy="5616624"/>
            <a:chOff x="4139952" y="1134036"/>
            <a:chExt cx="4752528" cy="5616624"/>
          </a:xfrm>
        </p:grpSpPr>
        <p:grpSp>
          <p:nvGrpSpPr>
            <p:cNvPr id="4" name="组合 3"/>
            <p:cNvGrpSpPr/>
            <p:nvPr/>
          </p:nvGrpSpPr>
          <p:grpSpPr>
            <a:xfrm>
              <a:off x="4139952" y="1484784"/>
              <a:ext cx="4186010" cy="4991835"/>
              <a:chOff x="4580384" y="845096"/>
              <a:chExt cx="4186010" cy="4991835"/>
            </a:xfrm>
          </p:grpSpPr>
          <p:grpSp>
            <p:nvGrpSpPr>
              <p:cNvPr id="5" name="组合 233"/>
              <p:cNvGrpSpPr/>
              <p:nvPr/>
            </p:nvGrpSpPr>
            <p:grpSpPr>
              <a:xfrm>
                <a:off x="4585447" y="2453287"/>
                <a:ext cx="4176464" cy="1164843"/>
                <a:chOff x="4585447" y="3533407"/>
                <a:chExt cx="4176464" cy="1164843"/>
              </a:xfrm>
            </p:grpSpPr>
            <p:grpSp>
              <p:nvGrpSpPr>
                <p:cNvPr id="20" name="组合 30"/>
                <p:cNvGrpSpPr/>
                <p:nvPr/>
              </p:nvGrpSpPr>
              <p:grpSpPr>
                <a:xfrm>
                  <a:off x="4742910" y="4368770"/>
                  <a:ext cx="3872390" cy="52947"/>
                  <a:chOff x="2211778" y="3573016"/>
                  <a:chExt cx="3872390" cy="216024"/>
                </a:xfrm>
              </p:grpSpPr>
              <p:grpSp>
                <p:nvGrpSpPr>
                  <p:cNvPr id="21" name="组合 12"/>
                  <p:cNvGrpSpPr/>
                  <p:nvPr/>
                </p:nvGrpSpPr>
                <p:grpSpPr>
                  <a:xfrm>
                    <a:off x="3307940" y="3573016"/>
                    <a:ext cx="615988" cy="216024"/>
                    <a:chOff x="2211778" y="3573016"/>
                    <a:chExt cx="615988" cy="216024"/>
                  </a:xfrm>
                </p:grpSpPr>
                <p:cxnSp>
                  <p:nvCxnSpPr>
                    <p:cNvPr id="361" name="直接连接符 4"/>
                    <p:cNvCxnSpPr/>
                    <p:nvPr/>
                  </p:nvCxnSpPr>
                  <p:spPr>
                    <a:xfrm>
                      <a:off x="2411760" y="3573016"/>
                      <a:ext cx="0" cy="216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2" name="直接连接符 48"/>
                    <p:cNvCxnSpPr/>
                    <p:nvPr/>
                  </p:nvCxnSpPr>
                  <p:spPr>
                    <a:xfrm>
                      <a:off x="2627784"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3"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组合 13"/>
                  <p:cNvGrpSpPr/>
                  <p:nvPr/>
                </p:nvGrpSpPr>
                <p:grpSpPr>
                  <a:xfrm>
                    <a:off x="4388060" y="3573016"/>
                    <a:ext cx="615988" cy="216024"/>
                    <a:chOff x="2211778" y="3573016"/>
                    <a:chExt cx="615988" cy="216024"/>
                  </a:xfrm>
                </p:grpSpPr>
                <p:cxnSp>
                  <p:nvCxnSpPr>
                    <p:cNvPr id="357" name="直接连接符 4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直接连接符 44"/>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59" name="直接连接符 4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组合 18"/>
                  <p:cNvGrpSpPr/>
                  <p:nvPr/>
                </p:nvGrpSpPr>
                <p:grpSpPr>
                  <a:xfrm>
                    <a:off x="5468180" y="3573016"/>
                    <a:ext cx="615988" cy="216024"/>
                    <a:chOff x="2211778" y="3573016"/>
                    <a:chExt cx="615988" cy="216024"/>
                  </a:xfrm>
                </p:grpSpPr>
                <p:cxnSp>
                  <p:nvCxnSpPr>
                    <p:cNvPr id="353" name="直接连接符 3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直接连接符 40"/>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直接连接符 41"/>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42"/>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组合 23"/>
                  <p:cNvGrpSpPr/>
                  <p:nvPr/>
                </p:nvGrpSpPr>
                <p:grpSpPr>
                  <a:xfrm>
                    <a:off x="2211778" y="3573016"/>
                    <a:ext cx="615988" cy="216024"/>
                    <a:chOff x="2211778" y="3573016"/>
                    <a:chExt cx="615988" cy="216024"/>
                  </a:xfrm>
                </p:grpSpPr>
                <p:cxnSp>
                  <p:nvCxnSpPr>
                    <p:cNvPr id="349" name="直接连接符 35"/>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直接连接符 3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直接连接符 3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直接连接符 3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2" name="矩形 281"/>
                <p:cNvSpPr/>
                <p:nvPr/>
              </p:nvSpPr>
              <p:spPr>
                <a:xfrm>
                  <a:off x="566556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aseline="-25000" smtClean="0">
                    <a:solidFill>
                      <a:schemeClr val="tx1"/>
                    </a:solidFill>
                  </a:endParaRPr>
                </a:p>
              </p:txBody>
            </p:sp>
            <p:sp>
              <p:nvSpPr>
                <p:cNvPr id="283" name="矩形 282"/>
                <p:cNvSpPr/>
                <p:nvPr/>
              </p:nvSpPr>
              <p:spPr>
                <a:xfrm>
                  <a:off x="674568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2</a:t>
                  </a:r>
                  <a:r>
                    <a:rPr lang="en-US" altLang="zh-CN" sz="1600" baseline="-25000" smtClean="0">
                      <a:solidFill>
                        <a:schemeClr val="tx1"/>
                      </a:solidFill>
                    </a:rPr>
                    <a:t>3</a:t>
                  </a:r>
                  <a:endParaRPr lang="zh-CN" altLang="en-US" sz="1600" baseline="-25000" smtClean="0">
                    <a:solidFill>
                      <a:schemeClr val="tx1"/>
                    </a:solidFill>
                  </a:endParaRPr>
                </a:p>
              </p:txBody>
            </p:sp>
            <p:sp>
              <p:nvSpPr>
                <p:cNvPr id="284" name="矩形 53"/>
                <p:cNvSpPr/>
                <p:nvPr/>
              </p:nvSpPr>
              <p:spPr>
                <a:xfrm>
                  <a:off x="782580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矩形 54"/>
                <p:cNvSpPr/>
                <p:nvPr/>
              </p:nvSpPr>
              <p:spPr>
                <a:xfrm>
                  <a:off x="458544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86" name="矩形 55"/>
                <p:cNvSpPr/>
                <p:nvPr/>
              </p:nvSpPr>
              <p:spPr>
                <a:xfrm>
                  <a:off x="4585447" y="4433513"/>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3</a:t>
                  </a:r>
                  <a:r>
                    <a:rPr lang="zh-CN" altLang="en-US" smtClean="0">
                      <a:solidFill>
                        <a:schemeClr val="tx1"/>
                      </a:solidFill>
                    </a:rPr>
                    <a:t>异或</a:t>
                  </a:r>
                </a:p>
              </p:txBody>
            </p:sp>
            <p:grpSp>
              <p:nvGrpSpPr>
                <p:cNvPr id="30" name="组合 56"/>
                <p:cNvGrpSpPr/>
                <p:nvPr/>
              </p:nvGrpSpPr>
              <p:grpSpPr>
                <a:xfrm>
                  <a:off x="4742910" y="3986342"/>
                  <a:ext cx="3872390" cy="52947"/>
                  <a:chOff x="2211778" y="3573016"/>
                  <a:chExt cx="3872390" cy="216024"/>
                </a:xfrm>
              </p:grpSpPr>
              <p:grpSp>
                <p:nvGrpSpPr>
                  <p:cNvPr id="31" name="组合 12"/>
                  <p:cNvGrpSpPr/>
                  <p:nvPr/>
                </p:nvGrpSpPr>
                <p:grpSpPr>
                  <a:xfrm>
                    <a:off x="3307940" y="3573016"/>
                    <a:ext cx="615988" cy="216024"/>
                    <a:chOff x="2211778" y="3573016"/>
                    <a:chExt cx="615988" cy="216024"/>
                  </a:xfrm>
                </p:grpSpPr>
                <p:cxnSp>
                  <p:nvCxnSpPr>
                    <p:cNvPr id="34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2" name="直接连接符 32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2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直接连接符 32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组合 13"/>
                  <p:cNvGrpSpPr/>
                  <p:nvPr/>
                </p:nvGrpSpPr>
                <p:grpSpPr>
                  <a:xfrm>
                    <a:off x="4388060" y="3573016"/>
                    <a:ext cx="615988" cy="216024"/>
                    <a:chOff x="2211778" y="3573016"/>
                    <a:chExt cx="615988" cy="216024"/>
                  </a:xfrm>
                </p:grpSpPr>
                <p:cxnSp>
                  <p:nvCxnSpPr>
                    <p:cNvPr id="337" name="直接连接符 321"/>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8" name="直接连接符 322"/>
                    <p:cNvCxnSpPr/>
                    <p:nvPr/>
                  </p:nvCxnSpPr>
                  <p:spPr>
                    <a:xfrm>
                      <a:off x="2627784"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9" name="直接连接符 32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直接连接符 32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组合 18"/>
                  <p:cNvGrpSpPr/>
                  <p:nvPr/>
                </p:nvGrpSpPr>
                <p:grpSpPr>
                  <a:xfrm>
                    <a:off x="5468180" y="3573016"/>
                    <a:ext cx="615988" cy="216024"/>
                    <a:chOff x="2211778" y="3573016"/>
                    <a:chExt cx="615988" cy="216024"/>
                  </a:xfrm>
                </p:grpSpPr>
                <p:cxnSp>
                  <p:nvCxnSpPr>
                    <p:cNvPr id="333" name="直接连接符 33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直接连接符 33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直接连接符 31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直接连接符 32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组合 23"/>
                  <p:cNvGrpSpPr/>
                  <p:nvPr/>
                </p:nvGrpSpPr>
                <p:grpSpPr>
                  <a:xfrm>
                    <a:off x="2211778" y="3573016"/>
                    <a:ext cx="615988" cy="216024"/>
                    <a:chOff x="2211778" y="3573016"/>
                    <a:chExt cx="615988" cy="216024"/>
                  </a:xfrm>
                </p:grpSpPr>
                <p:cxnSp>
                  <p:nvCxnSpPr>
                    <p:cNvPr id="329" name="直接连接符 32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直接连接符 33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2" name="直接连接符 33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1" name="组合 77"/>
                <p:cNvGrpSpPr/>
                <p:nvPr/>
              </p:nvGrpSpPr>
              <p:grpSpPr>
                <a:xfrm>
                  <a:off x="4745505" y="3533407"/>
                  <a:ext cx="3872390" cy="158842"/>
                  <a:chOff x="2211778" y="3573016"/>
                  <a:chExt cx="3872390" cy="216024"/>
                </a:xfrm>
              </p:grpSpPr>
              <p:grpSp>
                <p:nvGrpSpPr>
                  <p:cNvPr id="52" name="组合 12"/>
                  <p:cNvGrpSpPr/>
                  <p:nvPr/>
                </p:nvGrpSpPr>
                <p:grpSpPr>
                  <a:xfrm>
                    <a:off x="3307940" y="3573016"/>
                    <a:ext cx="615988" cy="216024"/>
                    <a:chOff x="2211778" y="3573016"/>
                    <a:chExt cx="615988" cy="216024"/>
                  </a:xfrm>
                </p:grpSpPr>
                <p:cxnSp>
                  <p:nvCxnSpPr>
                    <p:cNvPr id="321" name="直接连接符 4"/>
                    <p:cNvCxnSpPr/>
                    <p:nvPr/>
                  </p:nvCxnSpPr>
                  <p:spPr>
                    <a:xfrm>
                      <a:off x="2411760" y="3573016"/>
                      <a:ext cx="0" cy="216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直接连接符 32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直接连接符 9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组合 13"/>
                  <p:cNvGrpSpPr/>
                  <p:nvPr/>
                </p:nvGrpSpPr>
                <p:grpSpPr>
                  <a:xfrm>
                    <a:off x="4388060" y="3573016"/>
                    <a:ext cx="615988" cy="216024"/>
                    <a:chOff x="2211778" y="3573016"/>
                    <a:chExt cx="615988" cy="216024"/>
                  </a:xfrm>
                </p:grpSpPr>
                <p:cxnSp>
                  <p:nvCxnSpPr>
                    <p:cNvPr id="317" name="直接连接符 316"/>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18" name="直接连接符 30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直接连接符 30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直接连接符 30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组合 18"/>
                  <p:cNvGrpSpPr/>
                  <p:nvPr/>
                </p:nvGrpSpPr>
                <p:grpSpPr>
                  <a:xfrm>
                    <a:off x="5468180" y="3573016"/>
                    <a:ext cx="615988" cy="216024"/>
                    <a:chOff x="2211778" y="3573016"/>
                    <a:chExt cx="615988" cy="216024"/>
                  </a:xfrm>
                </p:grpSpPr>
                <p:cxnSp>
                  <p:nvCxnSpPr>
                    <p:cNvPr id="313" name="直接连接符 31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直接连接符 31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 name="组合 23"/>
                  <p:cNvGrpSpPr/>
                  <p:nvPr/>
                </p:nvGrpSpPr>
                <p:grpSpPr>
                  <a:xfrm>
                    <a:off x="2211778" y="3573016"/>
                    <a:ext cx="615988" cy="216024"/>
                    <a:chOff x="2211778" y="3573016"/>
                    <a:chExt cx="615988" cy="216024"/>
                  </a:xfrm>
                </p:grpSpPr>
                <p:cxnSp>
                  <p:nvCxnSpPr>
                    <p:cNvPr id="309" name="直接连接符 30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直接连接符 31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89" name="直接连接符 288"/>
                <p:cNvCxnSpPr/>
                <p:nvPr/>
              </p:nvCxnSpPr>
              <p:spPr>
                <a:xfrm>
                  <a:off x="4742910" y="4009934"/>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a:off x="4948602" y="4039290"/>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a:off x="5161309" y="4046238"/>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a:off x="5357621" y="4038640"/>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直接连接符 120"/>
                <p:cNvCxnSpPr/>
                <p:nvPr/>
              </p:nvCxnSpPr>
              <p:spPr>
                <a:xfrm>
                  <a:off x="8617431" y="4031043"/>
                  <a:ext cx="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直接连接符 278"/>
                <p:cNvCxnSpPr/>
                <p:nvPr/>
              </p:nvCxnSpPr>
              <p:spPr>
                <a:xfrm flipH="1">
                  <a:off x="7537716" y="4042439"/>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flipH="1">
                  <a:off x="6452834" y="4046238"/>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flipH="1">
                  <a:off x="5357621" y="4038640"/>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flipH="1">
                  <a:off x="4944333" y="4038640"/>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a:off x="6039546" y="4038640"/>
                  <a:ext cx="0" cy="330481"/>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a:off x="6251356" y="4038640"/>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直接连接符 284"/>
                <p:cNvCxnSpPr/>
                <p:nvPr/>
              </p:nvCxnSpPr>
              <p:spPr>
                <a:xfrm>
                  <a:off x="6447668" y="4038640"/>
                  <a:ext cx="1751309" cy="334279"/>
                </a:xfrm>
                <a:prstGeom prst="line">
                  <a:avLst/>
                </a:prstGeom>
                <a:ln>
                  <a:solidFill>
                    <a:schemeClr val="tx1"/>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301" name="直接连接符 138"/>
                <p:cNvCxnSpPr/>
                <p:nvPr/>
              </p:nvCxnSpPr>
              <p:spPr>
                <a:xfrm flipH="1">
                  <a:off x="5156143" y="4038640"/>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直接连接符 140"/>
                <p:cNvCxnSpPr/>
                <p:nvPr/>
              </p:nvCxnSpPr>
              <p:spPr>
                <a:xfrm flipH="1">
                  <a:off x="6256522" y="4038640"/>
                  <a:ext cx="857573" cy="326682"/>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a:off x="7336238" y="4038640"/>
                  <a:ext cx="0" cy="34187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nvCxnSpPr>
              <p:spPr>
                <a:xfrm>
                  <a:off x="7537716" y="4038640"/>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组合 232"/>
              <p:cNvGrpSpPr/>
              <p:nvPr/>
            </p:nvGrpSpPr>
            <p:grpSpPr>
              <a:xfrm>
                <a:off x="4580384" y="845096"/>
                <a:ext cx="4176464" cy="1600218"/>
                <a:chOff x="4580384" y="1925216"/>
                <a:chExt cx="4176464" cy="1600218"/>
              </a:xfrm>
            </p:grpSpPr>
            <p:grpSp>
              <p:nvGrpSpPr>
                <p:cNvPr id="73" name="组合 28"/>
                <p:cNvGrpSpPr/>
                <p:nvPr/>
              </p:nvGrpSpPr>
              <p:grpSpPr>
                <a:xfrm>
                  <a:off x="4740442" y="1925216"/>
                  <a:ext cx="3872390" cy="158842"/>
                  <a:chOff x="2211778" y="3573016"/>
                  <a:chExt cx="3872390" cy="216024"/>
                </a:xfrm>
              </p:grpSpPr>
              <p:grpSp>
                <p:nvGrpSpPr>
                  <p:cNvPr id="74" name="组合 12"/>
                  <p:cNvGrpSpPr/>
                  <p:nvPr/>
                </p:nvGrpSpPr>
                <p:grpSpPr>
                  <a:xfrm>
                    <a:off x="3307940" y="3573016"/>
                    <a:ext cx="615988" cy="216024"/>
                    <a:chOff x="2211778" y="3573016"/>
                    <a:chExt cx="615988" cy="216024"/>
                  </a:xfrm>
                </p:grpSpPr>
                <p:cxnSp>
                  <p:nvCxnSpPr>
                    <p:cNvPr id="27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2211778"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grpSp>
              <p:grpSp>
                <p:nvGrpSpPr>
                  <p:cNvPr id="91" name="组合 13"/>
                  <p:cNvGrpSpPr/>
                  <p:nvPr/>
                </p:nvGrpSpPr>
                <p:grpSpPr>
                  <a:xfrm>
                    <a:off x="4388060" y="3573016"/>
                    <a:ext cx="615988" cy="216024"/>
                    <a:chOff x="2211778" y="3573016"/>
                    <a:chExt cx="615988" cy="216024"/>
                  </a:xfrm>
                </p:grpSpPr>
                <p:cxnSp>
                  <p:nvCxnSpPr>
                    <p:cNvPr id="273" name="直接连接符 22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直接连接符 22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接连接符 22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接连接符 2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组合 18"/>
                  <p:cNvGrpSpPr/>
                  <p:nvPr/>
                </p:nvGrpSpPr>
                <p:grpSpPr>
                  <a:xfrm>
                    <a:off x="5468180" y="3573016"/>
                    <a:ext cx="615988" cy="216024"/>
                    <a:chOff x="2211778" y="3573016"/>
                    <a:chExt cx="615988" cy="216024"/>
                  </a:xfrm>
                </p:grpSpPr>
                <p:cxnSp>
                  <p:nvCxnSpPr>
                    <p:cNvPr id="269" name="直接连接符 26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组合 23"/>
                  <p:cNvGrpSpPr/>
                  <p:nvPr/>
                </p:nvGrpSpPr>
                <p:grpSpPr>
                  <a:xfrm>
                    <a:off x="2211778" y="3573016"/>
                    <a:ext cx="615988" cy="216024"/>
                    <a:chOff x="2211778" y="3573016"/>
                    <a:chExt cx="615988" cy="216024"/>
                  </a:xfrm>
                </p:grpSpPr>
                <p:cxnSp>
                  <p:nvCxnSpPr>
                    <p:cNvPr id="265" name="直接连接符 26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76" name="矩形 175"/>
                <p:cNvSpPr/>
                <p:nvPr/>
              </p:nvSpPr>
              <p:spPr>
                <a:xfrm>
                  <a:off x="4580384" y="2095854"/>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1</a:t>
                  </a:r>
                  <a:r>
                    <a:rPr lang="zh-CN" altLang="en-US" smtClean="0">
                      <a:solidFill>
                        <a:schemeClr val="tx1"/>
                      </a:solidFill>
                    </a:rPr>
                    <a:t>异或</a:t>
                  </a:r>
                  <a:endParaRPr lang="zh-CN" altLang="en-US">
                    <a:solidFill>
                      <a:schemeClr val="tx1"/>
                    </a:solidFill>
                  </a:endParaRPr>
                </a:p>
              </p:txBody>
            </p:sp>
            <p:grpSp>
              <p:nvGrpSpPr>
                <p:cNvPr id="115" name="组合 30"/>
                <p:cNvGrpSpPr/>
                <p:nvPr/>
              </p:nvGrpSpPr>
              <p:grpSpPr>
                <a:xfrm>
                  <a:off x="4751294" y="3195954"/>
                  <a:ext cx="3872390" cy="52947"/>
                  <a:chOff x="2211778" y="3573016"/>
                  <a:chExt cx="3872390" cy="216024"/>
                </a:xfrm>
              </p:grpSpPr>
              <p:grpSp>
                <p:nvGrpSpPr>
                  <p:cNvPr id="116" name="组合 12"/>
                  <p:cNvGrpSpPr/>
                  <p:nvPr/>
                </p:nvGrpSpPr>
                <p:grpSpPr>
                  <a:xfrm>
                    <a:off x="3307940" y="3573016"/>
                    <a:ext cx="615988" cy="216024"/>
                    <a:chOff x="2211778" y="3573016"/>
                    <a:chExt cx="615988" cy="216024"/>
                  </a:xfrm>
                </p:grpSpPr>
                <p:cxnSp>
                  <p:nvCxnSpPr>
                    <p:cNvPr id="257" name="直接连接符 4"/>
                    <p:cNvCxnSpPr/>
                    <p:nvPr/>
                  </p:nvCxnSpPr>
                  <p:spPr>
                    <a:xfrm>
                      <a:off x="2411760" y="3573016"/>
                      <a:ext cx="0" cy="216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8"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7" name="组合 13"/>
                  <p:cNvGrpSpPr/>
                  <p:nvPr/>
                </p:nvGrpSpPr>
                <p:grpSpPr>
                  <a:xfrm>
                    <a:off x="4388060" y="3573016"/>
                    <a:ext cx="615988" cy="216024"/>
                    <a:chOff x="2211778" y="3573016"/>
                    <a:chExt cx="615988" cy="216024"/>
                  </a:xfrm>
                </p:grpSpPr>
                <p:cxnSp>
                  <p:nvCxnSpPr>
                    <p:cNvPr id="253" name="直接连接符 203"/>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4" name="直接连接符 20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直接连接符 20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0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8" name="组合 18"/>
                  <p:cNvGrpSpPr/>
                  <p:nvPr/>
                </p:nvGrpSpPr>
                <p:grpSpPr>
                  <a:xfrm>
                    <a:off x="5468180" y="3573016"/>
                    <a:ext cx="615988" cy="216024"/>
                    <a:chOff x="2211778" y="3573016"/>
                    <a:chExt cx="615988" cy="216024"/>
                  </a:xfrm>
                </p:grpSpPr>
                <p:cxnSp>
                  <p:nvCxnSpPr>
                    <p:cNvPr id="249" name="直接连接符 24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5" name="组合 23"/>
                  <p:cNvGrpSpPr/>
                  <p:nvPr/>
                </p:nvGrpSpPr>
                <p:grpSpPr>
                  <a:xfrm>
                    <a:off x="2211778" y="3573016"/>
                    <a:ext cx="615988" cy="216024"/>
                    <a:chOff x="2211778" y="3573016"/>
                    <a:chExt cx="615988" cy="216024"/>
                  </a:xfrm>
                </p:grpSpPr>
                <p:cxnSp>
                  <p:nvCxnSpPr>
                    <p:cNvPr id="245" name="直接连接符 24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78" name="矩形 177"/>
                <p:cNvSpPr/>
                <p:nvPr/>
              </p:nvSpPr>
              <p:spPr>
                <a:xfrm>
                  <a:off x="566050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1</a:t>
                  </a:r>
                  <a:r>
                    <a:rPr lang="en-US" altLang="zh-CN" sz="1600" baseline="-25000" smtClean="0">
                      <a:solidFill>
                        <a:schemeClr val="tx1"/>
                      </a:solidFill>
                    </a:rPr>
                    <a:t>2</a:t>
                  </a:r>
                  <a:endParaRPr lang="zh-CN" altLang="en-US" sz="1600" baseline="-25000" smtClean="0">
                    <a:solidFill>
                      <a:schemeClr val="tx1"/>
                    </a:solidFill>
                  </a:endParaRPr>
                </a:p>
              </p:txBody>
            </p:sp>
            <p:sp>
              <p:nvSpPr>
                <p:cNvPr id="179" name="矩形 117"/>
                <p:cNvSpPr/>
                <p:nvPr/>
              </p:nvSpPr>
              <p:spPr>
                <a:xfrm>
                  <a:off x="674062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80" name="矩形 118"/>
                <p:cNvSpPr/>
                <p:nvPr/>
              </p:nvSpPr>
              <p:spPr>
                <a:xfrm>
                  <a:off x="782074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81" name="矩形 119"/>
                <p:cNvSpPr/>
                <p:nvPr/>
              </p:nvSpPr>
              <p:spPr>
                <a:xfrm>
                  <a:off x="458038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82" name="矩形 181"/>
                <p:cNvSpPr/>
                <p:nvPr/>
              </p:nvSpPr>
              <p:spPr>
                <a:xfrm>
                  <a:off x="4580384" y="3260697"/>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2</a:t>
                  </a:r>
                  <a:r>
                    <a:rPr lang="zh-CN" altLang="en-US" smtClean="0">
                      <a:solidFill>
                        <a:schemeClr val="tx1"/>
                      </a:solidFill>
                    </a:rPr>
                    <a:t>异或</a:t>
                  </a:r>
                </a:p>
              </p:txBody>
            </p:sp>
            <p:grpSp>
              <p:nvGrpSpPr>
                <p:cNvPr id="136" name="组合 56"/>
                <p:cNvGrpSpPr/>
                <p:nvPr/>
              </p:nvGrpSpPr>
              <p:grpSpPr>
                <a:xfrm>
                  <a:off x="4751294" y="2813526"/>
                  <a:ext cx="3872390" cy="52947"/>
                  <a:chOff x="2211778" y="3573016"/>
                  <a:chExt cx="3872390" cy="216024"/>
                </a:xfrm>
              </p:grpSpPr>
              <p:grpSp>
                <p:nvGrpSpPr>
                  <p:cNvPr id="137" name="组合 12"/>
                  <p:cNvGrpSpPr/>
                  <p:nvPr/>
                </p:nvGrpSpPr>
                <p:grpSpPr>
                  <a:xfrm>
                    <a:off x="3307940" y="3573016"/>
                    <a:ext cx="615988" cy="216024"/>
                    <a:chOff x="2211778" y="3573016"/>
                    <a:chExt cx="615988" cy="216024"/>
                  </a:xfrm>
                </p:grpSpPr>
                <p:cxnSp>
                  <p:nvCxnSpPr>
                    <p:cNvPr id="23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2627784"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8" name="组合 13"/>
                  <p:cNvGrpSpPr/>
                  <p:nvPr/>
                </p:nvGrpSpPr>
                <p:grpSpPr>
                  <a:xfrm>
                    <a:off x="4388060" y="3573016"/>
                    <a:ext cx="615988" cy="216024"/>
                    <a:chOff x="2211778" y="3573016"/>
                    <a:chExt cx="615988" cy="216024"/>
                  </a:xfrm>
                </p:grpSpPr>
                <p:cxnSp>
                  <p:nvCxnSpPr>
                    <p:cNvPr id="233" name="直接连接符 18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直接连接符 18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直接连接符 18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直接连接符 18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5" name="组合 18"/>
                  <p:cNvGrpSpPr/>
                  <p:nvPr/>
                </p:nvGrpSpPr>
                <p:grpSpPr>
                  <a:xfrm>
                    <a:off x="5468180" y="3573016"/>
                    <a:ext cx="615988" cy="216024"/>
                    <a:chOff x="2211778" y="3573016"/>
                    <a:chExt cx="615988" cy="216024"/>
                  </a:xfrm>
                </p:grpSpPr>
                <p:cxnSp>
                  <p:nvCxnSpPr>
                    <p:cNvPr id="229" name="直接连接符 22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组合 23"/>
                  <p:cNvGrpSpPr/>
                  <p:nvPr/>
                </p:nvGrpSpPr>
                <p:grpSpPr>
                  <a:xfrm>
                    <a:off x="2211778" y="3573016"/>
                    <a:ext cx="615988" cy="216024"/>
                    <a:chOff x="2211778" y="3573016"/>
                    <a:chExt cx="615988" cy="216024"/>
                  </a:xfrm>
                </p:grpSpPr>
                <p:cxnSp>
                  <p:nvCxnSpPr>
                    <p:cNvPr id="225" name="直接连接符 22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7" name="组合 77"/>
                <p:cNvGrpSpPr/>
                <p:nvPr/>
              </p:nvGrpSpPr>
              <p:grpSpPr>
                <a:xfrm>
                  <a:off x="4740442" y="2360591"/>
                  <a:ext cx="3872390" cy="158842"/>
                  <a:chOff x="2211778" y="3573016"/>
                  <a:chExt cx="3872390" cy="216024"/>
                </a:xfrm>
              </p:grpSpPr>
              <p:grpSp>
                <p:nvGrpSpPr>
                  <p:cNvPr id="158" name="组合 12"/>
                  <p:cNvGrpSpPr/>
                  <p:nvPr/>
                </p:nvGrpSpPr>
                <p:grpSpPr>
                  <a:xfrm>
                    <a:off x="3307940" y="3573016"/>
                    <a:ext cx="615988" cy="216024"/>
                    <a:chOff x="2211778" y="3573016"/>
                    <a:chExt cx="615988" cy="216024"/>
                  </a:xfrm>
                </p:grpSpPr>
                <p:cxnSp>
                  <p:nvCxnSpPr>
                    <p:cNvPr id="21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2211778"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grpSp>
              <p:grpSp>
                <p:nvGrpSpPr>
                  <p:cNvPr id="175" name="组合 13"/>
                  <p:cNvGrpSpPr/>
                  <p:nvPr/>
                </p:nvGrpSpPr>
                <p:grpSpPr>
                  <a:xfrm>
                    <a:off x="4388060" y="3573016"/>
                    <a:ext cx="615988" cy="216024"/>
                    <a:chOff x="2211778" y="3573016"/>
                    <a:chExt cx="615988" cy="216024"/>
                  </a:xfrm>
                </p:grpSpPr>
                <p:cxnSp>
                  <p:nvCxnSpPr>
                    <p:cNvPr id="213" name="直接连接符 21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接连接符 19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直接连接符 16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直接连接符 16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7" name="组合 18"/>
                  <p:cNvGrpSpPr/>
                  <p:nvPr/>
                </p:nvGrpSpPr>
                <p:grpSpPr>
                  <a:xfrm>
                    <a:off x="5468180" y="3573016"/>
                    <a:ext cx="615988" cy="216024"/>
                    <a:chOff x="2211778" y="3573016"/>
                    <a:chExt cx="615988" cy="216024"/>
                  </a:xfrm>
                </p:grpSpPr>
                <p:cxnSp>
                  <p:nvCxnSpPr>
                    <p:cNvPr id="209" name="直接连接符 15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3" name="组合 23"/>
                  <p:cNvGrpSpPr/>
                  <p:nvPr/>
                </p:nvGrpSpPr>
                <p:grpSpPr>
                  <a:xfrm>
                    <a:off x="2211778" y="3573016"/>
                    <a:ext cx="615988" cy="216024"/>
                    <a:chOff x="2211778" y="3573016"/>
                    <a:chExt cx="615988" cy="216024"/>
                  </a:xfrm>
                </p:grpSpPr>
                <p:cxnSp>
                  <p:nvCxnSpPr>
                    <p:cNvPr id="205" name="直接连接符 20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直接连接符 15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85" name="直接连接符 184"/>
                <p:cNvCxnSpPr/>
                <p:nvPr/>
              </p:nvCxnSpPr>
              <p:spPr>
                <a:xfrm>
                  <a:off x="4751294" y="2837118"/>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4956986" y="2866474"/>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5169693" y="2873422"/>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直接连接符 172"/>
                <p:cNvCxnSpPr/>
                <p:nvPr/>
              </p:nvCxnSpPr>
              <p:spPr>
                <a:xfrm>
                  <a:off x="5366005" y="2865824"/>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8625815" y="2858227"/>
                  <a:ext cx="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直接连接符 174"/>
                <p:cNvCxnSpPr/>
                <p:nvPr/>
              </p:nvCxnSpPr>
              <p:spPr>
                <a:xfrm flipH="1">
                  <a:off x="7546100" y="2869623"/>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接连接符 137"/>
                <p:cNvCxnSpPr/>
                <p:nvPr/>
              </p:nvCxnSpPr>
              <p:spPr>
                <a:xfrm flipH="1">
                  <a:off x="6461218" y="2873422"/>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直接连接符 139"/>
                <p:cNvCxnSpPr/>
                <p:nvPr/>
              </p:nvCxnSpPr>
              <p:spPr>
                <a:xfrm flipH="1">
                  <a:off x="5366005" y="2865824"/>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H="1">
                  <a:off x="4952717" y="2865824"/>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6047930" y="2865824"/>
                  <a:ext cx="0"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6259740" y="2865824"/>
                  <a:ext cx="873071" cy="334279"/>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96" name="直接连接符 180"/>
                <p:cNvCxnSpPr/>
                <p:nvPr/>
              </p:nvCxnSpPr>
              <p:spPr>
                <a:xfrm>
                  <a:off x="6456052" y="2865824"/>
                  <a:ext cx="1751309"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接连接符 181"/>
                <p:cNvCxnSpPr/>
                <p:nvPr/>
              </p:nvCxnSpPr>
              <p:spPr>
                <a:xfrm flipH="1">
                  <a:off x="5164527" y="2865824"/>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flipH="1">
                  <a:off x="6264906" y="2865824"/>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7344622" y="2865824"/>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7546100" y="2865824"/>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4" name="组合 234"/>
              <p:cNvGrpSpPr/>
              <p:nvPr/>
            </p:nvGrpSpPr>
            <p:grpSpPr>
              <a:xfrm>
                <a:off x="4589930" y="3632309"/>
                <a:ext cx="4176464" cy="1164843"/>
                <a:chOff x="4585447" y="3533407"/>
                <a:chExt cx="4176464" cy="1164843"/>
              </a:xfrm>
            </p:grpSpPr>
            <p:grpSp>
              <p:nvGrpSpPr>
                <p:cNvPr id="201" name="组合 30"/>
                <p:cNvGrpSpPr/>
                <p:nvPr/>
              </p:nvGrpSpPr>
              <p:grpSpPr>
                <a:xfrm>
                  <a:off x="4742910" y="4368770"/>
                  <a:ext cx="3872390" cy="52947"/>
                  <a:chOff x="2211778" y="3573016"/>
                  <a:chExt cx="3872390" cy="216024"/>
                </a:xfrm>
              </p:grpSpPr>
              <p:grpSp>
                <p:nvGrpSpPr>
                  <p:cNvPr id="202" name="组合 12"/>
                  <p:cNvGrpSpPr/>
                  <p:nvPr/>
                </p:nvGrpSpPr>
                <p:grpSpPr>
                  <a:xfrm>
                    <a:off x="3307940" y="3573016"/>
                    <a:ext cx="615988" cy="216024"/>
                    <a:chOff x="2211778" y="3573016"/>
                    <a:chExt cx="615988" cy="216024"/>
                  </a:xfrm>
                </p:grpSpPr>
                <p:cxnSp>
                  <p:nvCxnSpPr>
                    <p:cNvPr id="171"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72" name="直接连接符 48"/>
                    <p:cNvCxnSpPr/>
                    <p:nvPr/>
                  </p:nvCxnSpPr>
                  <p:spPr>
                    <a:xfrm>
                      <a:off x="2627784"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3"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3" name="组合 13"/>
                  <p:cNvGrpSpPr/>
                  <p:nvPr/>
                </p:nvGrpSpPr>
                <p:grpSpPr>
                  <a:xfrm>
                    <a:off x="4388060" y="3573016"/>
                    <a:ext cx="615988" cy="216024"/>
                    <a:chOff x="2211778" y="3573016"/>
                    <a:chExt cx="615988" cy="216024"/>
                  </a:xfrm>
                </p:grpSpPr>
                <p:cxnSp>
                  <p:nvCxnSpPr>
                    <p:cNvPr id="167" name="直接连接符 16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15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接连接符 15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4" name="组合 18"/>
                  <p:cNvGrpSpPr/>
                  <p:nvPr/>
                </p:nvGrpSpPr>
                <p:grpSpPr>
                  <a:xfrm>
                    <a:off x="5468180" y="3573016"/>
                    <a:ext cx="615988" cy="216024"/>
                    <a:chOff x="2211778" y="3573016"/>
                    <a:chExt cx="615988" cy="216024"/>
                  </a:xfrm>
                </p:grpSpPr>
                <p:cxnSp>
                  <p:nvCxnSpPr>
                    <p:cNvPr id="163" name="直接连接符 162"/>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2627784"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2827766" y="3573016"/>
                      <a:ext cx="0" cy="216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1" name="组合 23"/>
                  <p:cNvGrpSpPr/>
                  <p:nvPr/>
                </p:nvGrpSpPr>
                <p:grpSpPr>
                  <a:xfrm>
                    <a:off x="2211778" y="3573016"/>
                    <a:ext cx="615988" cy="216024"/>
                    <a:chOff x="2211778" y="3573016"/>
                    <a:chExt cx="615988" cy="216024"/>
                  </a:xfrm>
                </p:grpSpPr>
                <p:cxnSp>
                  <p:nvCxnSpPr>
                    <p:cNvPr id="159" name="直接连接符 15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2" name="矩形 91"/>
                <p:cNvSpPr/>
                <p:nvPr/>
              </p:nvSpPr>
              <p:spPr>
                <a:xfrm>
                  <a:off x="566556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3</a:t>
                  </a:r>
                  <a:r>
                    <a:rPr lang="en-US" altLang="zh-CN" sz="1600" baseline="-25000" smtClean="0">
                      <a:solidFill>
                        <a:schemeClr val="tx1"/>
                      </a:solidFill>
                    </a:rPr>
                    <a:t>2</a:t>
                  </a:r>
                  <a:endParaRPr lang="zh-CN" altLang="en-US" sz="1600" baseline="-25000" smtClean="0">
                    <a:solidFill>
                      <a:schemeClr val="tx1"/>
                    </a:solidFill>
                  </a:endParaRPr>
                </a:p>
              </p:txBody>
            </p:sp>
            <p:sp>
              <p:nvSpPr>
                <p:cNvPr id="93" name="矩形 92"/>
                <p:cNvSpPr/>
                <p:nvPr/>
              </p:nvSpPr>
              <p:spPr>
                <a:xfrm>
                  <a:off x="674568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3</a:t>
                  </a:r>
                  <a:r>
                    <a:rPr lang="en-US" altLang="zh-CN" sz="1600" baseline="-25000" smtClean="0">
                      <a:solidFill>
                        <a:schemeClr val="tx1"/>
                      </a:solidFill>
                    </a:rPr>
                    <a:t>3</a:t>
                  </a:r>
                  <a:endParaRPr lang="zh-CN" altLang="en-US" sz="1600" baseline="-25000" smtClean="0">
                    <a:solidFill>
                      <a:schemeClr val="tx1"/>
                    </a:solidFill>
                  </a:endParaRPr>
                </a:p>
              </p:txBody>
            </p:sp>
            <p:sp>
              <p:nvSpPr>
                <p:cNvPr id="94" name="矩形 93"/>
                <p:cNvSpPr/>
                <p:nvPr/>
              </p:nvSpPr>
              <p:spPr>
                <a:xfrm>
                  <a:off x="782580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aseline="-25000" smtClean="0">
                    <a:solidFill>
                      <a:schemeClr val="tx1"/>
                    </a:solidFill>
                  </a:endParaRPr>
                </a:p>
              </p:txBody>
            </p:sp>
            <p:sp>
              <p:nvSpPr>
                <p:cNvPr id="95" name="矩形 94"/>
                <p:cNvSpPr/>
                <p:nvPr/>
              </p:nvSpPr>
              <p:spPr>
                <a:xfrm>
                  <a:off x="458544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96" name="矩形 95"/>
                <p:cNvSpPr/>
                <p:nvPr/>
              </p:nvSpPr>
              <p:spPr>
                <a:xfrm>
                  <a:off x="4585447" y="4433513"/>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4</a:t>
                  </a:r>
                  <a:r>
                    <a:rPr lang="zh-CN" altLang="en-US" smtClean="0">
                      <a:solidFill>
                        <a:schemeClr val="tx1"/>
                      </a:solidFill>
                    </a:rPr>
                    <a:t>异或</a:t>
                  </a:r>
                </a:p>
              </p:txBody>
            </p:sp>
            <p:grpSp>
              <p:nvGrpSpPr>
                <p:cNvPr id="222" name="组合 56"/>
                <p:cNvGrpSpPr/>
                <p:nvPr/>
              </p:nvGrpSpPr>
              <p:grpSpPr>
                <a:xfrm>
                  <a:off x="4742910" y="3986342"/>
                  <a:ext cx="3872390" cy="52947"/>
                  <a:chOff x="2211778" y="3573016"/>
                  <a:chExt cx="3872390" cy="216024"/>
                </a:xfrm>
              </p:grpSpPr>
              <p:grpSp>
                <p:nvGrpSpPr>
                  <p:cNvPr id="223" name="组合 12"/>
                  <p:cNvGrpSpPr/>
                  <p:nvPr/>
                </p:nvGrpSpPr>
                <p:grpSpPr>
                  <a:xfrm>
                    <a:off x="3307940" y="3573016"/>
                    <a:ext cx="615988" cy="216024"/>
                    <a:chOff x="2211778" y="3573016"/>
                    <a:chExt cx="615988" cy="216024"/>
                  </a:xfrm>
                </p:grpSpPr>
                <p:cxnSp>
                  <p:nvCxnSpPr>
                    <p:cNvPr id="151" name="直接连接符 4"/>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4" name="组合 13"/>
                  <p:cNvGrpSpPr/>
                  <p:nvPr/>
                </p:nvGrpSpPr>
                <p:grpSpPr>
                  <a:xfrm>
                    <a:off x="4388060" y="3573016"/>
                    <a:ext cx="615988" cy="216024"/>
                    <a:chOff x="2211778" y="3573016"/>
                    <a:chExt cx="615988" cy="216024"/>
                  </a:xfrm>
                </p:grpSpPr>
                <p:cxnSp>
                  <p:nvCxnSpPr>
                    <p:cNvPr id="147" name="直接连接符 146"/>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直接连接符 13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33"/>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直接连接符 13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1" name="组合 18"/>
                  <p:cNvGrpSpPr/>
                  <p:nvPr/>
                </p:nvGrpSpPr>
                <p:grpSpPr>
                  <a:xfrm>
                    <a:off x="5468180" y="3573016"/>
                    <a:ext cx="615988" cy="216024"/>
                    <a:chOff x="2211778" y="3573016"/>
                    <a:chExt cx="615988" cy="216024"/>
                  </a:xfrm>
                </p:grpSpPr>
                <p:cxnSp>
                  <p:nvCxnSpPr>
                    <p:cNvPr id="143" name="直接连接符 14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2" name="组合 23"/>
                  <p:cNvGrpSpPr/>
                  <p:nvPr/>
                </p:nvGrpSpPr>
                <p:grpSpPr>
                  <a:xfrm>
                    <a:off x="2211778" y="3573016"/>
                    <a:ext cx="615988" cy="216024"/>
                    <a:chOff x="2211778" y="3573016"/>
                    <a:chExt cx="615988" cy="216024"/>
                  </a:xfrm>
                </p:grpSpPr>
                <p:cxnSp>
                  <p:nvCxnSpPr>
                    <p:cNvPr id="139" name="直接连接符 13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43" name="组合 77"/>
                <p:cNvGrpSpPr/>
                <p:nvPr/>
              </p:nvGrpSpPr>
              <p:grpSpPr>
                <a:xfrm>
                  <a:off x="4745505" y="3533407"/>
                  <a:ext cx="3872390" cy="158842"/>
                  <a:chOff x="2211778" y="3573016"/>
                  <a:chExt cx="3872390" cy="216024"/>
                </a:xfrm>
              </p:grpSpPr>
              <p:grpSp>
                <p:nvGrpSpPr>
                  <p:cNvPr id="244" name="组合 12"/>
                  <p:cNvGrpSpPr/>
                  <p:nvPr/>
                </p:nvGrpSpPr>
                <p:grpSpPr>
                  <a:xfrm>
                    <a:off x="3307940" y="3573016"/>
                    <a:ext cx="615988" cy="216024"/>
                    <a:chOff x="2211778" y="3573016"/>
                    <a:chExt cx="615988" cy="216024"/>
                  </a:xfrm>
                </p:grpSpPr>
                <p:cxnSp>
                  <p:nvCxnSpPr>
                    <p:cNvPr id="131" name="直接连接符 4"/>
                    <p:cNvCxnSpPr/>
                    <p:nvPr/>
                  </p:nvCxnSpPr>
                  <p:spPr>
                    <a:xfrm>
                      <a:off x="2411760" y="3573016"/>
                      <a:ext cx="0" cy="216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1" name="组合 13"/>
                  <p:cNvGrpSpPr/>
                  <p:nvPr/>
                </p:nvGrpSpPr>
                <p:grpSpPr>
                  <a:xfrm>
                    <a:off x="4388060" y="3573016"/>
                    <a:ext cx="615988" cy="216024"/>
                    <a:chOff x="2211778" y="3573016"/>
                    <a:chExt cx="615988" cy="216024"/>
                  </a:xfrm>
                </p:grpSpPr>
                <p:cxnSp>
                  <p:nvCxnSpPr>
                    <p:cNvPr id="127" name="直接连接符 12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12"/>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29" name="直接连接符 11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1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组合 18"/>
                  <p:cNvGrpSpPr/>
                  <p:nvPr/>
                </p:nvGrpSpPr>
                <p:grpSpPr>
                  <a:xfrm>
                    <a:off x="5468180" y="3573016"/>
                    <a:ext cx="615988" cy="216024"/>
                    <a:chOff x="2211778" y="3573016"/>
                    <a:chExt cx="615988" cy="216024"/>
                  </a:xfrm>
                </p:grpSpPr>
                <p:cxnSp>
                  <p:nvCxnSpPr>
                    <p:cNvPr id="123" name="直接连接符 122"/>
                    <p:cNvCxnSpPr/>
                    <p:nvPr/>
                  </p:nvCxnSpPr>
                  <p:spPr>
                    <a:xfrm>
                      <a:off x="2411760" y="3573016"/>
                      <a:ext cx="0" cy="216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3" name="组合 23"/>
                  <p:cNvGrpSpPr/>
                  <p:nvPr/>
                </p:nvGrpSpPr>
                <p:grpSpPr>
                  <a:xfrm>
                    <a:off x="2211778" y="3573016"/>
                    <a:ext cx="615988" cy="216024"/>
                    <a:chOff x="2211778" y="3573016"/>
                    <a:chExt cx="615988" cy="216024"/>
                  </a:xfrm>
                </p:grpSpPr>
                <p:cxnSp>
                  <p:nvCxnSpPr>
                    <p:cNvPr id="119" name="直接连接符 11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99" name="直接连接符 98"/>
                <p:cNvCxnSpPr/>
                <p:nvPr/>
              </p:nvCxnSpPr>
              <p:spPr>
                <a:xfrm>
                  <a:off x="4742910" y="4009934"/>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4948602" y="4039290"/>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5161309" y="4046238"/>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5357621" y="4038640"/>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8617431" y="4031043"/>
                  <a:ext cx="1" cy="334279"/>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4" name="直接连接符 88"/>
                <p:cNvCxnSpPr/>
                <p:nvPr/>
              </p:nvCxnSpPr>
              <p:spPr>
                <a:xfrm flipH="1">
                  <a:off x="7537716" y="4042439"/>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H="1">
                  <a:off x="6452834" y="4046238"/>
                  <a:ext cx="1740976" cy="322883"/>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H="1">
                  <a:off x="5357621" y="4038640"/>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4944333" y="4038640"/>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6039546" y="4038640"/>
                  <a:ext cx="0" cy="3304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6251356" y="4038640"/>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94"/>
                <p:cNvCxnSpPr/>
                <p:nvPr/>
              </p:nvCxnSpPr>
              <p:spPr>
                <a:xfrm>
                  <a:off x="6447668" y="4038640"/>
                  <a:ext cx="1751309" cy="334279"/>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11" name="直接连接符 95"/>
                <p:cNvCxnSpPr/>
                <p:nvPr/>
              </p:nvCxnSpPr>
              <p:spPr>
                <a:xfrm flipH="1">
                  <a:off x="5156143" y="4038640"/>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a:off x="6256522" y="4038640"/>
                  <a:ext cx="857573" cy="3266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7336238" y="4038640"/>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7537716" y="4038640"/>
                  <a:ext cx="878237" cy="326682"/>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566556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74568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782580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58544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27" name="矩形 26"/>
              <p:cNvSpPr/>
              <p:nvPr/>
            </p:nvSpPr>
            <p:spPr>
              <a:xfrm>
                <a:off x="4585447" y="5413352"/>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5</a:t>
                </a:r>
                <a:r>
                  <a:rPr lang="zh-CN" altLang="en-US" smtClean="0">
                    <a:solidFill>
                      <a:schemeClr val="tx1"/>
                    </a:solidFill>
                  </a:rPr>
                  <a:t>异或</a:t>
                </a:r>
              </a:p>
            </p:txBody>
          </p:sp>
          <p:grpSp>
            <p:nvGrpSpPr>
              <p:cNvPr id="264" name="组合 77"/>
              <p:cNvGrpSpPr/>
              <p:nvPr/>
            </p:nvGrpSpPr>
            <p:grpSpPr>
              <a:xfrm>
                <a:off x="4745505" y="5246041"/>
                <a:ext cx="3872390" cy="158842"/>
                <a:chOff x="2211778" y="3573016"/>
                <a:chExt cx="3872390" cy="216024"/>
              </a:xfrm>
            </p:grpSpPr>
            <p:grpSp>
              <p:nvGrpSpPr>
                <p:cNvPr id="281" name="组合 12"/>
                <p:cNvGrpSpPr/>
                <p:nvPr/>
              </p:nvGrpSpPr>
              <p:grpSpPr>
                <a:xfrm>
                  <a:off x="3307940" y="3573016"/>
                  <a:ext cx="615988" cy="216024"/>
                  <a:chOff x="2211778" y="3573016"/>
                  <a:chExt cx="615988" cy="216024"/>
                </a:xfrm>
              </p:grpSpPr>
              <p:cxnSp>
                <p:nvCxnSpPr>
                  <p:cNvPr id="8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7" name="组合 13"/>
                <p:cNvGrpSpPr/>
                <p:nvPr/>
              </p:nvGrpSpPr>
              <p:grpSpPr>
                <a:xfrm>
                  <a:off x="4388060" y="3573016"/>
                  <a:ext cx="615988" cy="216024"/>
                  <a:chOff x="2211778" y="3573016"/>
                  <a:chExt cx="615988" cy="216024"/>
                </a:xfrm>
              </p:grpSpPr>
              <p:cxnSp>
                <p:nvCxnSpPr>
                  <p:cNvPr id="83" name="直接连接符 8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6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6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7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8" name="组合 18"/>
                <p:cNvGrpSpPr/>
                <p:nvPr/>
              </p:nvGrpSpPr>
              <p:grpSpPr>
                <a:xfrm>
                  <a:off x="5468180" y="3573016"/>
                  <a:ext cx="615988" cy="216024"/>
                  <a:chOff x="2211778" y="3573016"/>
                  <a:chExt cx="615988" cy="216024"/>
                </a:xfrm>
              </p:grpSpPr>
              <p:cxnSp>
                <p:nvCxnSpPr>
                  <p:cNvPr id="79" name="直接连接符 7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5" name="组合 23"/>
                <p:cNvGrpSpPr/>
                <p:nvPr/>
              </p:nvGrpSpPr>
              <p:grpSpPr>
                <a:xfrm>
                  <a:off x="2211778" y="3573016"/>
                  <a:ext cx="615988" cy="216024"/>
                  <a:chOff x="2211778" y="3573016"/>
                  <a:chExt cx="615988" cy="216024"/>
                </a:xfrm>
              </p:grpSpPr>
              <p:cxnSp>
                <p:nvCxnSpPr>
                  <p:cNvPr id="75" name="直接连接符 7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06" name="组合 77"/>
              <p:cNvGrpSpPr/>
              <p:nvPr/>
            </p:nvGrpSpPr>
            <p:grpSpPr>
              <a:xfrm>
                <a:off x="4745505" y="5678089"/>
                <a:ext cx="3872390" cy="158842"/>
                <a:chOff x="2211778" y="3573016"/>
                <a:chExt cx="3872390" cy="216024"/>
              </a:xfrm>
            </p:grpSpPr>
            <p:grpSp>
              <p:nvGrpSpPr>
                <p:cNvPr id="307" name="组合 12"/>
                <p:cNvGrpSpPr/>
                <p:nvPr/>
              </p:nvGrpSpPr>
              <p:grpSpPr>
                <a:xfrm>
                  <a:off x="3307940" y="3573016"/>
                  <a:ext cx="615988" cy="216024"/>
                  <a:chOff x="2211778" y="3573016"/>
                  <a:chExt cx="615988" cy="216024"/>
                </a:xfrm>
              </p:grpSpPr>
              <p:cxnSp>
                <p:nvCxnSpPr>
                  <p:cNvPr id="6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8" name="组合 13"/>
                <p:cNvGrpSpPr/>
                <p:nvPr/>
              </p:nvGrpSpPr>
              <p:grpSpPr>
                <a:xfrm>
                  <a:off x="4388060" y="3573016"/>
                  <a:ext cx="615988" cy="216024"/>
                  <a:chOff x="2211778" y="3573016"/>
                  <a:chExt cx="615988" cy="216024"/>
                </a:xfrm>
              </p:grpSpPr>
              <p:cxnSp>
                <p:nvCxnSpPr>
                  <p:cNvPr id="63" name="直接连接符 6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5" name="组合 18"/>
                <p:cNvGrpSpPr/>
                <p:nvPr/>
              </p:nvGrpSpPr>
              <p:grpSpPr>
                <a:xfrm>
                  <a:off x="5468180" y="3573016"/>
                  <a:ext cx="615988" cy="216024"/>
                  <a:chOff x="2211778" y="3573016"/>
                  <a:chExt cx="615988" cy="216024"/>
                </a:xfrm>
              </p:grpSpPr>
              <p:cxnSp>
                <p:nvCxnSpPr>
                  <p:cNvPr id="59" name="直接连接符 5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6" name="组合 23"/>
                <p:cNvGrpSpPr/>
                <p:nvPr/>
              </p:nvGrpSpPr>
              <p:grpSpPr>
                <a:xfrm>
                  <a:off x="2211778" y="3573016"/>
                  <a:ext cx="615988" cy="216024"/>
                  <a:chOff x="2211778" y="3573016"/>
                  <a:chExt cx="615988" cy="216024"/>
                </a:xfrm>
              </p:grpSpPr>
              <p:cxnSp>
                <p:nvCxnSpPr>
                  <p:cNvPr id="55" name="直接连接符 5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27" name="组合 77"/>
              <p:cNvGrpSpPr/>
              <p:nvPr/>
            </p:nvGrpSpPr>
            <p:grpSpPr>
              <a:xfrm>
                <a:off x="4745505" y="4810666"/>
                <a:ext cx="3872390" cy="158842"/>
                <a:chOff x="2211778" y="3573016"/>
                <a:chExt cx="3872390" cy="216024"/>
              </a:xfrm>
            </p:grpSpPr>
            <p:grpSp>
              <p:nvGrpSpPr>
                <p:cNvPr id="328" name="组合 12"/>
                <p:cNvGrpSpPr/>
                <p:nvPr/>
              </p:nvGrpSpPr>
              <p:grpSpPr>
                <a:xfrm>
                  <a:off x="3307940" y="3573016"/>
                  <a:ext cx="615988" cy="216024"/>
                  <a:chOff x="2211778" y="3573016"/>
                  <a:chExt cx="615988" cy="216024"/>
                </a:xfrm>
              </p:grpSpPr>
              <p:cxnSp>
                <p:nvCxnSpPr>
                  <p:cNvPr id="47"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827766" y="3573016"/>
                    <a:ext cx="0" cy="216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5" name="组合 13"/>
                <p:cNvGrpSpPr/>
                <p:nvPr/>
              </p:nvGrpSpPr>
              <p:grpSpPr>
                <a:xfrm>
                  <a:off x="4388060" y="3573016"/>
                  <a:ext cx="615988" cy="216024"/>
                  <a:chOff x="2211778" y="3573016"/>
                  <a:chExt cx="615988" cy="216024"/>
                </a:xfrm>
              </p:grpSpPr>
              <p:cxnSp>
                <p:nvCxnSpPr>
                  <p:cNvPr id="43" name="直接连接符 27"/>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2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2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3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6" name="组合 18"/>
                <p:cNvGrpSpPr/>
                <p:nvPr/>
              </p:nvGrpSpPr>
              <p:grpSpPr>
                <a:xfrm>
                  <a:off x="5468180" y="3573016"/>
                  <a:ext cx="615988" cy="216024"/>
                  <a:chOff x="2211778" y="3573016"/>
                  <a:chExt cx="615988" cy="216024"/>
                </a:xfrm>
              </p:grpSpPr>
              <p:cxnSp>
                <p:nvCxnSpPr>
                  <p:cNvPr id="39" name="直接连接符 38"/>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1" name="直接连接符 25"/>
                  <p:cNvCxnSpPr/>
                  <p:nvPr/>
                </p:nvCxnSpPr>
                <p:spPr>
                  <a:xfrm>
                    <a:off x="2827766" y="3573016"/>
                    <a:ext cx="0" cy="216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7" name="组合 23"/>
                <p:cNvGrpSpPr/>
                <p:nvPr/>
              </p:nvGrpSpPr>
              <p:grpSpPr>
                <a:xfrm>
                  <a:off x="2211778" y="3573016"/>
                  <a:ext cx="615988" cy="216024"/>
                  <a:chOff x="2211778" y="3573016"/>
                  <a:chExt cx="615988" cy="216024"/>
                </a:xfrm>
              </p:grpSpPr>
              <p:cxnSp>
                <p:nvCxnSpPr>
                  <p:cNvPr id="35" name="直接连接符 1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6" name="TextBox 5"/>
            <p:cNvSpPr txBox="1"/>
            <p:nvPr/>
          </p:nvSpPr>
          <p:spPr>
            <a:xfrm>
              <a:off x="5868144" y="1134036"/>
              <a:ext cx="1368152" cy="369332"/>
            </a:xfrm>
            <a:prstGeom prst="rect">
              <a:avLst/>
            </a:prstGeom>
            <a:noFill/>
          </p:spPr>
          <p:txBody>
            <a:bodyPr wrap="square" rtlCol="0">
              <a:spAutoFit/>
            </a:bodyPr>
            <a:lstStyle/>
            <a:p>
              <a:r>
                <a:rPr lang="en-US" altLang="zh-CN" smtClean="0"/>
                <a:t>x’=x</a:t>
              </a:r>
              <a:r>
                <a:rPr lang="en-US" altLang="zh-CN" smtClean="0">
                  <a:latin typeface="Cambria"/>
                </a:rPr>
                <a:t>⊕x*</a:t>
              </a:r>
              <a:endParaRPr lang="zh-CN" altLang="en-US"/>
            </a:p>
          </p:txBody>
        </p:sp>
        <p:sp>
          <p:nvSpPr>
            <p:cNvPr id="7" name="TextBox 6"/>
            <p:cNvSpPr txBox="1"/>
            <p:nvPr/>
          </p:nvSpPr>
          <p:spPr>
            <a:xfrm>
              <a:off x="8316416" y="1340768"/>
              <a:ext cx="576064" cy="369332"/>
            </a:xfrm>
            <a:prstGeom prst="rect">
              <a:avLst/>
            </a:prstGeom>
            <a:noFill/>
          </p:spPr>
          <p:txBody>
            <a:bodyPr wrap="square" rtlCol="0">
              <a:spAutoFit/>
            </a:bodyPr>
            <a:lstStyle/>
            <a:p>
              <a:r>
                <a:rPr lang="en-US" altLang="zh-CN" smtClean="0"/>
                <a:t>w</a:t>
              </a:r>
              <a:r>
                <a:rPr lang="en-US" altLang="zh-CN" baseline="30000" smtClean="0"/>
                <a:t>0</a:t>
              </a:r>
              <a:endParaRPr lang="zh-CN" altLang="en-US" baseline="30000"/>
            </a:p>
          </p:txBody>
        </p:sp>
        <p:sp>
          <p:nvSpPr>
            <p:cNvPr id="8" name="TextBox 7"/>
            <p:cNvSpPr txBox="1"/>
            <p:nvPr/>
          </p:nvSpPr>
          <p:spPr>
            <a:xfrm>
              <a:off x="8316416" y="2555612"/>
              <a:ext cx="576064" cy="369332"/>
            </a:xfrm>
            <a:prstGeom prst="rect">
              <a:avLst/>
            </a:prstGeom>
            <a:noFill/>
          </p:spPr>
          <p:txBody>
            <a:bodyPr wrap="square" rtlCol="0">
              <a:spAutoFit/>
            </a:bodyPr>
            <a:lstStyle/>
            <a:p>
              <a:r>
                <a:rPr lang="en-US" altLang="zh-CN" smtClean="0"/>
                <a:t>w</a:t>
              </a:r>
              <a:r>
                <a:rPr lang="en-US" altLang="zh-CN" baseline="30000" smtClean="0"/>
                <a:t>1</a:t>
              </a:r>
              <a:endParaRPr lang="zh-CN" altLang="en-US" baseline="30000"/>
            </a:p>
          </p:txBody>
        </p:sp>
        <p:sp>
          <p:nvSpPr>
            <p:cNvPr id="9" name="TextBox 8"/>
            <p:cNvSpPr txBox="1"/>
            <p:nvPr/>
          </p:nvSpPr>
          <p:spPr>
            <a:xfrm>
              <a:off x="8316416" y="1835532"/>
              <a:ext cx="576064" cy="369332"/>
            </a:xfrm>
            <a:prstGeom prst="rect">
              <a:avLst/>
            </a:prstGeom>
            <a:noFill/>
          </p:spPr>
          <p:txBody>
            <a:bodyPr wrap="square" rtlCol="0">
              <a:spAutoFit/>
            </a:bodyPr>
            <a:lstStyle/>
            <a:p>
              <a:r>
                <a:rPr lang="en-US" altLang="zh-CN" smtClean="0"/>
                <a:t>u</a:t>
              </a:r>
              <a:r>
                <a:rPr lang="en-US" altLang="zh-CN" baseline="30000" smtClean="0"/>
                <a:t>1</a:t>
              </a:r>
              <a:endParaRPr lang="zh-CN" altLang="en-US" baseline="30000"/>
            </a:p>
          </p:txBody>
        </p:sp>
        <p:sp>
          <p:nvSpPr>
            <p:cNvPr id="10" name="TextBox 9"/>
            <p:cNvSpPr txBox="1"/>
            <p:nvPr/>
          </p:nvSpPr>
          <p:spPr>
            <a:xfrm>
              <a:off x="8316416" y="2195572"/>
              <a:ext cx="576064" cy="369332"/>
            </a:xfrm>
            <a:prstGeom prst="rect">
              <a:avLst/>
            </a:prstGeom>
            <a:noFill/>
          </p:spPr>
          <p:txBody>
            <a:bodyPr wrap="square" rtlCol="0">
              <a:spAutoFit/>
            </a:bodyPr>
            <a:lstStyle/>
            <a:p>
              <a:r>
                <a:rPr lang="en-US" altLang="zh-CN" smtClean="0"/>
                <a:t>v</a:t>
              </a:r>
              <a:r>
                <a:rPr lang="en-US" altLang="zh-CN" baseline="30000" smtClean="0"/>
                <a:t>1</a:t>
              </a:r>
              <a:endParaRPr lang="zh-CN" altLang="en-US" baseline="30000"/>
            </a:p>
          </p:txBody>
        </p:sp>
        <p:sp>
          <p:nvSpPr>
            <p:cNvPr id="11" name="TextBox 10"/>
            <p:cNvSpPr txBox="1"/>
            <p:nvPr/>
          </p:nvSpPr>
          <p:spPr>
            <a:xfrm>
              <a:off x="8316416" y="4859868"/>
              <a:ext cx="576064" cy="369332"/>
            </a:xfrm>
            <a:prstGeom prst="rect">
              <a:avLst/>
            </a:prstGeom>
            <a:noFill/>
          </p:spPr>
          <p:txBody>
            <a:bodyPr wrap="square" rtlCol="0">
              <a:spAutoFit/>
            </a:bodyPr>
            <a:lstStyle/>
            <a:p>
              <a:r>
                <a:rPr lang="en-US" altLang="zh-CN" smtClean="0"/>
                <a:t>w</a:t>
              </a:r>
              <a:r>
                <a:rPr lang="en-US" altLang="zh-CN" baseline="30000" smtClean="0"/>
                <a:t>3</a:t>
              </a:r>
              <a:endParaRPr lang="zh-CN" altLang="en-US" baseline="30000"/>
            </a:p>
          </p:txBody>
        </p:sp>
        <p:sp>
          <p:nvSpPr>
            <p:cNvPr id="12" name="TextBox 11"/>
            <p:cNvSpPr txBox="1"/>
            <p:nvPr/>
          </p:nvSpPr>
          <p:spPr>
            <a:xfrm>
              <a:off x="8316416" y="4139788"/>
              <a:ext cx="576064" cy="369332"/>
            </a:xfrm>
            <a:prstGeom prst="rect">
              <a:avLst/>
            </a:prstGeom>
            <a:noFill/>
          </p:spPr>
          <p:txBody>
            <a:bodyPr wrap="square" rtlCol="0">
              <a:spAutoFit/>
            </a:bodyPr>
            <a:lstStyle/>
            <a:p>
              <a:r>
                <a:rPr lang="en-US" altLang="zh-CN" smtClean="0"/>
                <a:t>u</a:t>
              </a:r>
              <a:r>
                <a:rPr lang="en-US" altLang="zh-CN" baseline="30000" smtClean="0"/>
                <a:t>3</a:t>
              </a:r>
              <a:endParaRPr lang="zh-CN" altLang="en-US" baseline="30000"/>
            </a:p>
          </p:txBody>
        </p:sp>
        <p:sp>
          <p:nvSpPr>
            <p:cNvPr id="13" name="TextBox 12"/>
            <p:cNvSpPr txBox="1"/>
            <p:nvPr/>
          </p:nvSpPr>
          <p:spPr>
            <a:xfrm>
              <a:off x="8316416" y="4499828"/>
              <a:ext cx="576064" cy="369332"/>
            </a:xfrm>
            <a:prstGeom prst="rect">
              <a:avLst/>
            </a:prstGeom>
            <a:noFill/>
          </p:spPr>
          <p:txBody>
            <a:bodyPr wrap="square" rtlCol="0">
              <a:spAutoFit/>
            </a:bodyPr>
            <a:lstStyle/>
            <a:p>
              <a:r>
                <a:rPr lang="en-US" altLang="zh-CN" smtClean="0"/>
                <a:t>v</a:t>
              </a:r>
              <a:r>
                <a:rPr lang="en-US" altLang="zh-CN" baseline="30000" smtClean="0"/>
                <a:t>3</a:t>
              </a:r>
              <a:endParaRPr lang="zh-CN" altLang="en-US" baseline="30000"/>
            </a:p>
          </p:txBody>
        </p:sp>
        <p:sp>
          <p:nvSpPr>
            <p:cNvPr id="14" name="TextBox 13"/>
            <p:cNvSpPr txBox="1"/>
            <p:nvPr/>
          </p:nvSpPr>
          <p:spPr>
            <a:xfrm>
              <a:off x="5868144" y="6381328"/>
              <a:ext cx="1152128" cy="369332"/>
            </a:xfrm>
            <a:prstGeom prst="rect">
              <a:avLst/>
            </a:prstGeom>
            <a:noFill/>
          </p:spPr>
          <p:txBody>
            <a:bodyPr wrap="square" rtlCol="0">
              <a:spAutoFit/>
            </a:bodyPr>
            <a:lstStyle/>
            <a:p>
              <a:r>
                <a:rPr lang="en-US" altLang="zh-CN" smtClean="0"/>
                <a:t>y’=y</a:t>
              </a:r>
              <a:r>
                <a:rPr lang="en-US" altLang="zh-CN" smtClean="0">
                  <a:latin typeface="Cambria"/>
                </a:rPr>
                <a:t>⊕y*</a:t>
              </a:r>
              <a:endParaRPr lang="zh-CN" altLang="en-US" baseline="30000"/>
            </a:p>
          </p:txBody>
        </p:sp>
        <p:sp>
          <p:nvSpPr>
            <p:cNvPr id="15" name="TextBox 14"/>
            <p:cNvSpPr txBox="1"/>
            <p:nvPr/>
          </p:nvSpPr>
          <p:spPr>
            <a:xfrm>
              <a:off x="8316416" y="5301208"/>
              <a:ext cx="576064" cy="369332"/>
            </a:xfrm>
            <a:prstGeom prst="rect">
              <a:avLst/>
            </a:prstGeom>
            <a:noFill/>
          </p:spPr>
          <p:txBody>
            <a:bodyPr wrap="square" rtlCol="0">
              <a:spAutoFit/>
            </a:bodyPr>
            <a:lstStyle/>
            <a:p>
              <a:r>
                <a:rPr lang="en-US" altLang="zh-CN" smtClean="0"/>
                <a:t>u</a:t>
              </a:r>
              <a:r>
                <a:rPr lang="en-US" altLang="zh-CN" baseline="30000" smtClean="0"/>
                <a:t>4</a:t>
              </a:r>
              <a:endParaRPr lang="zh-CN" altLang="en-US" baseline="30000"/>
            </a:p>
          </p:txBody>
        </p:sp>
        <p:sp>
          <p:nvSpPr>
            <p:cNvPr id="16" name="TextBox 15"/>
            <p:cNvSpPr txBox="1"/>
            <p:nvPr/>
          </p:nvSpPr>
          <p:spPr>
            <a:xfrm>
              <a:off x="8316416" y="5764788"/>
              <a:ext cx="576064" cy="369332"/>
            </a:xfrm>
            <a:prstGeom prst="rect">
              <a:avLst/>
            </a:prstGeom>
            <a:noFill/>
          </p:spPr>
          <p:txBody>
            <a:bodyPr wrap="square" rtlCol="0">
              <a:spAutoFit/>
            </a:bodyPr>
            <a:lstStyle/>
            <a:p>
              <a:r>
                <a:rPr lang="en-US" altLang="zh-CN" smtClean="0"/>
                <a:t>v</a:t>
              </a:r>
              <a:r>
                <a:rPr lang="en-US" altLang="zh-CN" baseline="30000" smtClean="0"/>
                <a:t>4</a:t>
              </a:r>
              <a:endParaRPr lang="zh-CN" altLang="en-US" baseline="30000"/>
            </a:p>
          </p:txBody>
        </p:sp>
        <p:sp>
          <p:nvSpPr>
            <p:cNvPr id="17" name="TextBox 16"/>
            <p:cNvSpPr txBox="1"/>
            <p:nvPr/>
          </p:nvSpPr>
          <p:spPr>
            <a:xfrm>
              <a:off x="8316416" y="3717032"/>
              <a:ext cx="576064" cy="369332"/>
            </a:xfrm>
            <a:prstGeom prst="rect">
              <a:avLst/>
            </a:prstGeom>
            <a:noFill/>
          </p:spPr>
          <p:txBody>
            <a:bodyPr wrap="square" rtlCol="0">
              <a:spAutoFit/>
            </a:bodyPr>
            <a:lstStyle/>
            <a:p>
              <a:r>
                <a:rPr lang="en-US" altLang="zh-CN" smtClean="0"/>
                <a:t>w</a:t>
              </a:r>
              <a:r>
                <a:rPr lang="en-US" altLang="zh-CN" baseline="30000" smtClean="0"/>
                <a:t>2</a:t>
              </a:r>
              <a:endParaRPr lang="zh-CN" altLang="en-US" baseline="30000"/>
            </a:p>
          </p:txBody>
        </p:sp>
        <p:sp>
          <p:nvSpPr>
            <p:cNvPr id="18" name="TextBox 17"/>
            <p:cNvSpPr txBox="1"/>
            <p:nvPr/>
          </p:nvSpPr>
          <p:spPr>
            <a:xfrm>
              <a:off x="8316416" y="2996952"/>
              <a:ext cx="576064" cy="369332"/>
            </a:xfrm>
            <a:prstGeom prst="rect">
              <a:avLst/>
            </a:prstGeom>
            <a:noFill/>
          </p:spPr>
          <p:txBody>
            <a:bodyPr wrap="square" rtlCol="0">
              <a:spAutoFit/>
            </a:bodyPr>
            <a:lstStyle/>
            <a:p>
              <a:r>
                <a:rPr lang="en-US" altLang="zh-CN" smtClean="0"/>
                <a:t>u</a:t>
              </a:r>
              <a:r>
                <a:rPr lang="en-US" altLang="zh-CN" baseline="30000" smtClean="0"/>
                <a:t>2</a:t>
              </a:r>
              <a:endParaRPr lang="zh-CN" altLang="en-US" baseline="30000"/>
            </a:p>
          </p:txBody>
        </p:sp>
        <p:sp>
          <p:nvSpPr>
            <p:cNvPr id="19" name="TextBox 18"/>
            <p:cNvSpPr txBox="1"/>
            <p:nvPr/>
          </p:nvSpPr>
          <p:spPr>
            <a:xfrm>
              <a:off x="8316416" y="3356992"/>
              <a:ext cx="576064" cy="369332"/>
            </a:xfrm>
            <a:prstGeom prst="rect">
              <a:avLst/>
            </a:prstGeom>
            <a:noFill/>
          </p:spPr>
          <p:txBody>
            <a:bodyPr wrap="square" rtlCol="0">
              <a:spAutoFit/>
            </a:bodyPr>
            <a:lstStyle/>
            <a:p>
              <a:r>
                <a:rPr lang="en-US" altLang="zh-CN" smtClean="0"/>
                <a:t>v</a:t>
              </a:r>
              <a:r>
                <a:rPr lang="en-US" altLang="zh-CN" baseline="30000" smtClean="0"/>
                <a:t>2</a:t>
              </a:r>
              <a:endParaRPr lang="zh-CN" altLang="en-US" baseline="30000"/>
            </a:p>
          </p:txBody>
        </p:sp>
      </p:grpSp>
      <p:sp>
        <p:nvSpPr>
          <p:cNvPr id="365" name="TextBox 364"/>
          <p:cNvSpPr txBox="1"/>
          <p:nvPr/>
        </p:nvSpPr>
        <p:spPr>
          <a:xfrm>
            <a:off x="395536" y="1628800"/>
            <a:ext cx="2664296" cy="1938992"/>
          </a:xfrm>
          <a:prstGeom prst="rect">
            <a:avLst/>
          </a:prstGeom>
          <a:noFill/>
        </p:spPr>
        <p:txBody>
          <a:bodyPr wrap="square" rtlCol="0">
            <a:spAutoFit/>
          </a:bodyPr>
          <a:lstStyle/>
          <a:p>
            <a:r>
              <a:rPr lang="zh-CN" altLang="en-US" sz="2000" smtClean="0"/>
              <a:t>在</a:t>
            </a:r>
            <a:r>
              <a:rPr lang="en-US" altLang="zh-CN" sz="2000" smtClean="0"/>
              <a:t>S</a:t>
            </a:r>
            <a:r>
              <a:rPr lang="en-US" altLang="zh-CN" sz="2000" baseline="30000" smtClean="0"/>
              <a:t>2</a:t>
            </a:r>
            <a:r>
              <a:rPr lang="en-US" altLang="zh-CN" sz="2000" baseline="-25000" smtClean="0"/>
              <a:t>3</a:t>
            </a:r>
            <a:r>
              <a:rPr lang="zh-CN" altLang="en-US" sz="2000" smtClean="0"/>
              <a:t>中，输入位选择</a:t>
            </a:r>
            <a:r>
              <a:rPr lang="en-US" altLang="zh-CN" sz="2000" smtClean="0"/>
              <a:t>0100</a:t>
            </a:r>
            <a:r>
              <a:rPr lang="zh-CN" altLang="en-US" sz="2000" smtClean="0"/>
              <a:t>，对应</a:t>
            </a:r>
            <a:r>
              <a:rPr lang="en-US" altLang="zh-CN" sz="2000" smtClean="0"/>
              <a:t>a</a:t>
            </a:r>
            <a:r>
              <a:rPr lang="zh-CN" altLang="en-US" sz="2000" smtClean="0"/>
              <a:t>值为</a:t>
            </a:r>
            <a:r>
              <a:rPr lang="en-US" altLang="zh-CN" sz="2000" smtClean="0"/>
              <a:t>4</a:t>
            </a:r>
            <a:r>
              <a:rPr lang="zh-CN" altLang="en-US" sz="2000" smtClean="0"/>
              <a:t>；输出位选择</a:t>
            </a:r>
            <a:r>
              <a:rPr lang="en-US" altLang="zh-CN" sz="2000" smtClean="0"/>
              <a:t>0110</a:t>
            </a:r>
            <a:r>
              <a:rPr lang="zh-CN" altLang="en-US" sz="2000" smtClean="0"/>
              <a:t>，对应</a:t>
            </a:r>
            <a:r>
              <a:rPr lang="en-US" altLang="zh-CN" sz="2000" smtClean="0"/>
              <a:t>b</a:t>
            </a:r>
            <a:r>
              <a:rPr lang="zh-CN" altLang="en-US" sz="2000" smtClean="0"/>
              <a:t>值为</a:t>
            </a:r>
            <a:r>
              <a:rPr lang="en-US" altLang="zh-CN" sz="2000" smtClean="0"/>
              <a:t>6</a:t>
            </a:r>
            <a:r>
              <a:rPr lang="zh-CN" altLang="en-US" sz="2000" smtClean="0"/>
              <a:t>，查表可知</a:t>
            </a:r>
            <a:r>
              <a:rPr lang="en-US" altLang="zh-CN" sz="2000" smtClean="0"/>
              <a:t>N</a:t>
            </a:r>
            <a:r>
              <a:rPr lang="en-US" altLang="zh-CN" sz="2000" baseline="-25000" smtClean="0"/>
              <a:t>D</a:t>
            </a:r>
            <a:r>
              <a:rPr lang="en-US" altLang="zh-CN" sz="2000" smtClean="0"/>
              <a:t>(4,6)=6</a:t>
            </a:r>
            <a:r>
              <a:rPr lang="zh-CN" altLang="en-US" sz="2000" smtClean="0"/>
              <a:t>，扩散率为</a:t>
            </a:r>
            <a:r>
              <a:rPr lang="en-US" altLang="zh-CN" sz="2000" smtClean="0"/>
              <a:t>R</a:t>
            </a:r>
            <a:r>
              <a:rPr lang="en-US" altLang="zh-CN" sz="2000" baseline="-25000" smtClean="0"/>
              <a:t>p</a:t>
            </a:r>
            <a:r>
              <a:rPr lang="en-US" altLang="zh-CN" sz="2000" smtClean="0"/>
              <a:t>(0100,0110)=3/8</a:t>
            </a:r>
            <a:endParaRPr lang="zh-CN" altLang="en-US" sz="2000"/>
          </a:p>
        </p:txBody>
      </p:sp>
      <p:sp>
        <p:nvSpPr>
          <p:cNvPr id="367" name="矩形 366"/>
          <p:cNvSpPr/>
          <p:nvPr/>
        </p:nvSpPr>
        <p:spPr>
          <a:xfrm>
            <a:off x="5508104" y="3242004"/>
            <a:ext cx="1080120" cy="432048"/>
          </a:xfrm>
          <a:prstGeom prst="rect">
            <a:avLst/>
          </a:prstGeom>
          <a:solidFill>
            <a:srgbClr val="FF0000">
              <a:alpha val="20000"/>
            </a:srgbClr>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 grpId="0"/>
      <p:bldP spid="36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SPN</a:t>
            </a:r>
            <a:r>
              <a:rPr lang="zh-CN" altLang="en-US" smtClean="0"/>
              <a:t>的差分密码分析</a:t>
            </a:r>
            <a:endParaRPr lang="zh-CN" altLang="en-US"/>
          </a:p>
        </p:txBody>
      </p:sp>
      <p:grpSp>
        <p:nvGrpSpPr>
          <p:cNvPr id="3" name="组合 3"/>
          <p:cNvGrpSpPr/>
          <p:nvPr/>
        </p:nvGrpSpPr>
        <p:grpSpPr>
          <a:xfrm>
            <a:off x="3419872" y="1196752"/>
            <a:ext cx="4752528" cy="5616624"/>
            <a:chOff x="4139952" y="1134036"/>
            <a:chExt cx="4752528" cy="5616624"/>
          </a:xfrm>
        </p:grpSpPr>
        <p:grpSp>
          <p:nvGrpSpPr>
            <p:cNvPr id="4" name="组合 3"/>
            <p:cNvGrpSpPr/>
            <p:nvPr/>
          </p:nvGrpSpPr>
          <p:grpSpPr>
            <a:xfrm>
              <a:off x="4139952" y="1484784"/>
              <a:ext cx="4186010" cy="4991835"/>
              <a:chOff x="4580384" y="845096"/>
              <a:chExt cx="4186010" cy="4991835"/>
            </a:xfrm>
          </p:grpSpPr>
          <p:grpSp>
            <p:nvGrpSpPr>
              <p:cNvPr id="5" name="组合 233"/>
              <p:cNvGrpSpPr/>
              <p:nvPr/>
            </p:nvGrpSpPr>
            <p:grpSpPr>
              <a:xfrm>
                <a:off x="4585447" y="2453287"/>
                <a:ext cx="4176464" cy="1164843"/>
                <a:chOff x="4585447" y="3533407"/>
                <a:chExt cx="4176464" cy="1164843"/>
              </a:xfrm>
            </p:grpSpPr>
            <p:grpSp>
              <p:nvGrpSpPr>
                <p:cNvPr id="20" name="组合 30"/>
                <p:cNvGrpSpPr/>
                <p:nvPr/>
              </p:nvGrpSpPr>
              <p:grpSpPr>
                <a:xfrm>
                  <a:off x="4742910" y="4368770"/>
                  <a:ext cx="3872390" cy="52947"/>
                  <a:chOff x="2211778" y="3573016"/>
                  <a:chExt cx="3872390" cy="216024"/>
                </a:xfrm>
              </p:grpSpPr>
              <p:grpSp>
                <p:nvGrpSpPr>
                  <p:cNvPr id="21" name="组合 12"/>
                  <p:cNvGrpSpPr/>
                  <p:nvPr/>
                </p:nvGrpSpPr>
                <p:grpSpPr>
                  <a:xfrm>
                    <a:off x="3307940" y="3573016"/>
                    <a:ext cx="615988" cy="216024"/>
                    <a:chOff x="2211778" y="3573016"/>
                    <a:chExt cx="615988" cy="216024"/>
                  </a:xfrm>
                </p:grpSpPr>
                <p:cxnSp>
                  <p:nvCxnSpPr>
                    <p:cNvPr id="361" name="直接连接符 4"/>
                    <p:cNvCxnSpPr/>
                    <p:nvPr/>
                  </p:nvCxnSpPr>
                  <p:spPr>
                    <a:xfrm>
                      <a:off x="2411760" y="3573016"/>
                      <a:ext cx="0" cy="216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2" name="直接连接符 48"/>
                    <p:cNvCxnSpPr/>
                    <p:nvPr/>
                  </p:nvCxnSpPr>
                  <p:spPr>
                    <a:xfrm>
                      <a:off x="2627784"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3"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组合 13"/>
                  <p:cNvGrpSpPr/>
                  <p:nvPr/>
                </p:nvGrpSpPr>
                <p:grpSpPr>
                  <a:xfrm>
                    <a:off x="4388060" y="3573016"/>
                    <a:ext cx="615988" cy="216024"/>
                    <a:chOff x="2211778" y="3573016"/>
                    <a:chExt cx="615988" cy="216024"/>
                  </a:xfrm>
                </p:grpSpPr>
                <p:cxnSp>
                  <p:nvCxnSpPr>
                    <p:cNvPr id="357" name="直接连接符 4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直接连接符 44"/>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59" name="直接连接符 4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组合 18"/>
                  <p:cNvGrpSpPr/>
                  <p:nvPr/>
                </p:nvGrpSpPr>
                <p:grpSpPr>
                  <a:xfrm>
                    <a:off x="5468180" y="3573016"/>
                    <a:ext cx="615988" cy="216024"/>
                    <a:chOff x="2211778" y="3573016"/>
                    <a:chExt cx="615988" cy="216024"/>
                  </a:xfrm>
                </p:grpSpPr>
                <p:cxnSp>
                  <p:nvCxnSpPr>
                    <p:cNvPr id="353" name="直接连接符 3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直接连接符 40"/>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直接连接符 41"/>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42"/>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组合 23"/>
                  <p:cNvGrpSpPr/>
                  <p:nvPr/>
                </p:nvGrpSpPr>
                <p:grpSpPr>
                  <a:xfrm>
                    <a:off x="2211778" y="3573016"/>
                    <a:ext cx="615988" cy="216024"/>
                    <a:chOff x="2211778" y="3573016"/>
                    <a:chExt cx="615988" cy="216024"/>
                  </a:xfrm>
                </p:grpSpPr>
                <p:cxnSp>
                  <p:nvCxnSpPr>
                    <p:cNvPr id="349" name="直接连接符 35"/>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直接连接符 3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直接连接符 3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直接连接符 3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2" name="矩形 281"/>
                <p:cNvSpPr/>
                <p:nvPr/>
              </p:nvSpPr>
              <p:spPr>
                <a:xfrm>
                  <a:off x="566556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aseline="-25000" smtClean="0">
                    <a:solidFill>
                      <a:schemeClr val="tx1"/>
                    </a:solidFill>
                  </a:endParaRPr>
                </a:p>
              </p:txBody>
            </p:sp>
            <p:sp>
              <p:nvSpPr>
                <p:cNvPr id="283" name="矩形 282"/>
                <p:cNvSpPr/>
                <p:nvPr/>
              </p:nvSpPr>
              <p:spPr>
                <a:xfrm>
                  <a:off x="674568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2</a:t>
                  </a:r>
                  <a:r>
                    <a:rPr lang="en-US" altLang="zh-CN" sz="1600" baseline="-25000" smtClean="0">
                      <a:solidFill>
                        <a:schemeClr val="tx1"/>
                      </a:solidFill>
                    </a:rPr>
                    <a:t>3</a:t>
                  </a:r>
                  <a:endParaRPr lang="zh-CN" altLang="en-US" sz="1600" baseline="-25000" smtClean="0">
                    <a:solidFill>
                      <a:schemeClr val="tx1"/>
                    </a:solidFill>
                  </a:endParaRPr>
                </a:p>
              </p:txBody>
            </p:sp>
            <p:sp>
              <p:nvSpPr>
                <p:cNvPr id="284" name="矩形 53"/>
                <p:cNvSpPr/>
                <p:nvPr/>
              </p:nvSpPr>
              <p:spPr>
                <a:xfrm>
                  <a:off x="782580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矩形 54"/>
                <p:cNvSpPr/>
                <p:nvPr/>
              </p:nvSpPr>
              <p:spPr>
                <a:xfrm>
                  <a:off x="458544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86" name="矩形 55"/>
                <p:cNvSpPr/>
                <p:nvPr/>
              </p:nvSpPr>
              <p:spPr>
                <a:xfrm>
                  <a:off x="4585447" y="4433513"/>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3</a:t>
                  </a:r>
                  <a:r>
                    <a:rPr lang="zh-CN" altLang="en-US" smtClean="0">
                      <a:solidFill>
                        <a:schemeClr val="tx1"/>
                      </a:solidFill>
                    </a:rPr>
                    <a:t>异或</a:t>
                  </a:r>
                </a:p>
              </p:txBody>
            </p:sp>
            <p:grpSp>
              <p:nvGrpSpPr>
                <p:cNvPr id="30" name="组合 56"/>
                <p:cNvGrpSpPr/>
                <p:nvPr/>
              </p:nvGrpSpPr>
              <p:grpSpPr>
                <a:xfrm>
                  <a:off x="4742910" y="3986342"/>
                  <a:ext cx="3872390" cy="52947"/>
                  <a:chOff x="2211778" y="3573016"/>
                  <a:chExt cx="3872390" cy="216024"/>
                </a:xfrm>
              </p:grpSpPr>
              <p:grpSp>
                <p:nvGrpSpPr>
                  <p:cNvPr id="31" name="组合 12"/>
                  <p:cNvGrpSpPr/>
                  <p:nvPr/>
                </p:nvGrpSpPr>
                <p:grpSpPr>
                  <a:xfrm>
                    <a:off x="3307940" y="3573016"/>
                    <a:ext cx="615988" cy="216024"/>
                    <a:chOff x="2211778" y="3573016"/>
                    <a:chExt cx="615988" cy="216024"/>
                  </a:xfrm>
                </p:grpSpPr>
                <p:cxnSp>
                  <p:nvCxnSpPr>
                    <p:cNvPr id="341"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2" name="直接连接符 32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32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直接连接符 32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组合 13"/>
                  <p:cNvGrpSpPr/>
                  <p:nvPr/>
                </p:nvGrpSpPr>
                <p:grpSpPr>
                  <a:xfrm>
                    <a:off x="4388060" y="3573016"/>
                    <a:ext cx="615988" cy="216024"/>
                    <a:chOff x="2211778" y="3573016"/>
                    <a:chExt cx="615988" cy="216024"/>
                  </a:xfrm>
                </p:grpSpPr>
                <p:cxnSp>
                  <p:nvCxnSpPr>
                    <p:cNvPr id="337" name="直接连接符 321"/>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8" name="直接连接符 322"/>
                    <p:cNvCxnSpPr/>
                    <p:nvPr/>
                  </p:nvCxnSpPr>
                  <p:spPr>
                    <a:xfrm>
                      <a:off x="2627784"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9" name="直接连接符 32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直接连接符 32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组合 18"/>
                  <p:cNvGrpSpPr/>
                  <p:nvPr/>
                </p:nvGrpSpPr>
                <p:grpSpPr>
                  <a:xfrm>
                    <a:off x="5468180" y="3573016"/>
                    <a:ext cx="615988" cy="216024"/>
                    <a:chOff x="2211778" y="3573016"/>
                    <a:chExt cx="615988" cy="216024"/>
                  </a:xfrm>
                </p:grpSpPr>
                <p:cxnSp>
                  <p:nvCxnSpPr>
                    <p:cNvPr id="333" name="直接连接符 33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直接连接符 33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直接连接符 31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直接连接符 32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组合 23"/>
                  <p:cNvGrpSpPr/>
                  <p:nvPr/>
                </p:nvGrpSpPr>
                <p:grpSpPr>
                  <a:xfrm>
                    <a:off x="2211778" y="3573016"/>
                    <a:ext cx="615988" cy="216024"/>
                    <a:chOff x="2211778" y="3573016"/>
                    <a:chExt cx="615988" cy="216024"/>
                  </a:xfrm>
                </p:grpSpPr>
                <p:cxnSp>
                  <p:nvCxnSpPr>
                    <p:cNvPr id="329" name="直接连接符 32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直接连接符 33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2" name="直接连接符 33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1" name="组合 77"/>
                <p:cNvGrpSpPr/>
                <p:nvPr/>
              </p:nvGrpSpPr>
              <p:grpSpPr>
                <a:xfrm>
                  <a:off x="4745505" y="3533407"/>
                  <a:ext cx="3872390" cy="158842"/>
                  <a:chOff x="2211778" y="3573016"/>
                  <a:chExt cx="3872390" cy="216024"/>
                </a:xfrm>
              </p:grpSpPr>
              <p:grpSp>
                <p:nvGrpSpPr>
                  <p:cNvPr id="52" name="组合 12"/>
                  <p:cNvGrpSpPr/>
                  <p:nvPr/>
                </p:nvGrpSpPr>
                <p:grpSpPr>
                  <a:xfrm>
                    <a:off x="3307940" y="3573016"/>
                    <a:ext cx="615988" cy="216024"/>
                    <a:chOff x="2211778" y="3573016"/>
                    <a:chExt cx="615988" cy="216024"/>
                  </a:xfrm>
                </p:grpSpPr>
                <p:cxnSp>
                  <p:nvCxnSpPr>
                    <p:cNvPr id="321" name="直接连接符 4"/>
                    <p:cNvCxnSpPr/>
                    <p:nvPr/>
                  </p:nvCxnSpPr>
                  <p:spPr>
                    <a:xfrm>
                      <a:off x="2411760" y="3573016"/>
                      <a:ext cx="0" cy="216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直接连接符 32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直接连接符 9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组合 13"/>
                  <p:cNvGrpSpPr/>
                  <p:nvPr/>
                </p:nvGrpSpPr>
                <p:grpSpPr>
                  <a:xfrm>
                    <a:off x="4388060" y="3573016"/>
                    <a:ext cx="615988" cy="216024"/>
                    <a:chOff x="2211778" y="3573016"/>
                    <a:chExt cx="615988" cy="216024"/>
                  </a:xfrm>
                </p:grpSpPr>
                <p:cxnSp>
                  <p:nvCxnSpPr>
                    <p:cNvPr id="317" name="直接连接符 316"/>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18" name="直接连接符 30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直接连接符 30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直接连接符 30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组合 18"/>
                  <p:cNvGrpSpPr/>
                  <p:nvPr/>
                </p:nvGrpSpPr>
                <p:grpSpPr>
                  <a:xfrm>
                    <a:off x="5468180" y="3573016"/>
                    <a:ext cx="615988" cy="216024"/>
                    <a:chOff x="2211778" y="3573016"/>
                    <a:chExt cx="615988" cy="216024"/>
                  </a:xfrm>
                </p:grpSpPr>
                <p:cxnSp>
                  <p:nvCxnSpPr>
                    <p:cNvPr id="313" name="直接连接符 31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直接连接符 31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 name="组合 23"/>
                  <p:cNvGrpSpPr/>
                  <p:nvPr/>
                </p:nvGrpSpPr>
                <p:grpSpPr>
                  <a:xfrm>
                    <a:off x="2211778" y="3573016"/>
                    <a:ext cx="615988" cy="216024"/>
                    <a:chOff x="2211778" y="3573016"/>
                    <a:chExt cx="615988" cy="216024"/>
                  </a:xfrm>
                </p:grpSpPr>
                <p:cxnSp>
                  <p:nvCxnSpPr>
                    <p:cNvPr id="309" name="直接连接符 30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直接连接符 31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89" name="直接连接符 288"/>
                <p:cNvCxnSpPr/>
                <p:nvPr/>
              </p:nvCxnSpPr>
              <p:spPr>
                <a:xfrm>
                  <a:off x="4742910" y="4009934"/>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a:off x="4948602" y="4039290"/>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a:off x="5161309" y="4046238"/>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a:off x="5357621" y="4038640"/>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直接连接符 120"/>
                <p:cNvCxnSpPr/>
                <p:nvPr/>
              </p:nvCxnSpPr>
              <p:spPr>
                <a:xfrm>
                  <a:off x="8617431" y="4031043"/>
                  <a:ext cx="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直接连接符 278"/>
                <p:cNvCxnSpPr/>
                <p:nvPr/>
              </p:nvCxnSpPr>
              <p:spPr>
                <a:xfrm flipH="1">
                  <a:off x="7537716" y="4042439"/>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flipH="1">
                  <a:off x="6452834" y="4046238"/>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flipH="1">
                  <a:off x="5357621" y="4038640"/>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flipH="1">
                  <a:off x="4944333" y="4038640"/>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a:off x="6039546" y="4038640"/>
                  <a:ext cx="0" cy="330481"/>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a:off x="6251356" y="4038640"/>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直接连接符 284"/>
                <p:cNvCxnSpPr/>
                <p:nvPr/>
              </p:nvCxnSpPr>
              <p:spPr>
                <a:xfrm>
                  <a:off x="6447668" y="4038640"/>
                  <a:ext cx="1751309" cy="334279"/>
                </a:xfrm>
                <a:prstGeom prst="line">
                  <a:avLst/>
                </a:prstGeom>
                <a:ln>
                  <a:solidFill>
                    <a:schemeClr val="tx1"/>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301" name="直接连接符 138"/>
                <p:cNvCxnSpPr/>
                <p:nvPr/>
              </p:nvCxnSpPr>
              <p:spPr>
                <a:xfrm flipH="1">
                  <a:off x="5156143" y="4038640"/>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直接连接符 140"/>
                <p:cNvCxnSpPr/>
                <p:nvPr/>
              </p:nvCxnSpPr>
              <p:spPr>
                <a:xfrm flipH="1">
                  <a:off x="6256522" y="4038640"/>
                  <a:ext cx="857573" cy="326682"/>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a:off x="7336238" y="4038640"/>
                  <a:ext cx="0" cy="34187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nvCxnSpPr>
              <p:spPr>
                <a:xfrm>
                  <a:off x="7537716" y="4038640"/>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组合 232"/>
              <p:cNvGrpSpPr/>
              <p:nvPr/>
            </p:nvGrpSpPr>
            <p:grpSpPr>
              <a:xfrm>
                <a:off x="4580384" y="845096"/>
                <a:ext cx="4176464" cy="1600218"/>
                <a:chOff x="4580384" y="1925216"/>
                <a:chExt cx="4176464" cy="1600218"/>
              </a:xfrm>
            </p:grpSpPr>
            <p:grpSp>
              <p:nvGrpSpPr>
                <p:cNvPr id="73" name="组合 28"/>
                <p:cNvGrpSpPr/>
                <p:nvPr/>
              </p:nvGrpSpPr>
              <p:grpSpPr>
                <a:xfrm>
                  <a:off x="4740442" y="1925216"/>
                  <a:ext cx="3872390" cy="158842"/>
                  <a:chOff x="2211778" y="3573016"/>
                  <a:chExt cx="3872390" cy="216024"/>
                </a:xfrm>
              </p:grpSpPr>
              <p:grpSp>
                <p:nvGrpSpPr>
                  <p:cNvPr id="74" name="组合 12"/>
                  <p:cNvGrpSpPr/>
                  <p:nvPr/>
                </p:nvGrpSpPr>
                <p:grpSpPr>
                  <a:xfrm>
                    <a:off x="3307940" y="3573016"/>
                    <a:ext cx="615988" cy="216024"/>
                    <a:chOff x="2211778" y="3573016"/>
                    <a:chExt cx="615988" cy="216024"/>
                  </a:xfrm>
                </p:grpSpPr>
                <p:cxnSp>
                  <p:nvCxnSpPr>
                    <p:cNvPr id="27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2211778"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grpSp>
              <p:grpSp>
                <p:nvGrpSpPr>
                  <p:cNvPr id="91" name="组合 13"/>
                  <p:cNvGrpSpPr/>
                  <p:nvPr/>
                </p:nvGrpSpPr>
                <p:grpSpPr>
                  <a:xfrm>
                    <a:off x="4388060" y="3573016"/>
                    <a:ext cx="615988" cy="216024"/>
                    <a:chOff x="2211778" y="3573016"/>
                    <a:chExt cx="615988" cy="216024"/>
                  </a:xfrm>
                </p:grpSpPr>
                <p:cxnSp>
                  <p:nvCxnSpPr>
                    <p:cNvPr id="273" name="直接连接符 22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直接连接符 22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接连接符 22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接连接符 2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组合 18"/>
                  <p:cNvGrpSpPr/>
                  <p:nvPr/>
                </p:nvGrpSpPr>
                <p:grpSpPr>
                  <a:xfrm>
                    <a:off x="5468180" y="3573016"/>
                    <a:ext cx="615988" cy="216024"/>
                    <a:chOff x="2211778" y="3573016"/>
                    <a:chExt cx="615988" cy="216024"/>
                  </a:xfrm>
                </p:grpSpPr>
                <p:cxnSp>
                  <p:nvCxnSpPr>
                    <p:cNvPr id="269" name="直接连接符 26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组合 23"/>
                  <p:cNvGrpSpPr/>
                  <p:nvPr/>
                </p:nvGrpSpPr>
                <p:grpSpPr>
                  <a:xfrm>
                    <a:off x="2211778" y="3573016"/>
                    <a:ext cx="615988" cy="216024"/>
                    <a:chOff x="2211778" y="3573016"/>
                    <a:chExt cx="615988" cy="216024"/>
                  </a:xfrm>
                </p:grpSpPr>
                <p:cxnSp>
                  <p:nvCxnSpPr>
                    <p:cNvPr id="265" name="直接连接符 26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76" name="矩形 175"/>
                <p:cNvSpPr/>
                <p:nvPr/>
              </p:nvSpPr>
              <p:spPr>
                <a:xfrm>
                  <a:off x="4580384" y="2095854"/>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1</a:t>
                  </a:r>
                  <a:r>
                    <a:rPr lang="zh-CN" altLang="en-US" smtClean="0">
                      <a:solidFill>
                        <a:schemeClr val="tx1"/>
                      </a:solidFill>
                    </a:rPr>
                    <a:t>异或</a:t>
                  </a:r>
                  <a:endParaRPr lang="zh-CN" altLang="en-US">
                    <a:solidFill>
                      <a:schemeClr val="tx1"/>
                    </a:solidFill>
                  </a:endParaRPr>
                </a:p>
              </p:txBody>
            </p:sp>
            <p:grpSp>
              <p:nvGrpSpPr>
                <p:cNvPr id="115" name="组合 30"/>
                <p:cNvGrpSpPr/>
                <p:nvPr/>
              </p:nvGrpSpPr>
              <p:grpSpPr>
                <a:xfrm>
                  <a:off x="4751294" y="3195954"/>
                  <a:ext cx="3872390" cy="52947"/>
                  <a:chOff x="2211778" y="3573016"/>
                  <a:chExt cx="3872390" cy="216024"/>
                </a:xfrm>
              </p:grpSpPr>
              <p:grpSp>
                <p:nvGrpSpPr>
                  <p:cNvPr id="116" name="组合 12"/>
                  <p:cNvGrpSpPr/>
                  <p:nvPr/>
                </p:nvGrpSpPr>
                <p:grpSpPr>
                  <a:xfrm>
                    <a:off x="3307940" y="3573016"/>
                    <a:ext cx="615988" cy="216024"/>
                    <a:chOff x="2211778" y="3573016"/>
                    <a:chExt cx="615988" cy="216024"/>
                  </a:xfrm>
                </p:grpSpPr>
                <p:cxnSp>
                  <p:nvCxnSpPr>
                    <p:cNvPr id="257" name="直接连接符 4"/>
                    <p:cNvCxnSpPr/>
                    <p:nvPr/>
                  </p:nvCxnSpPr>
                  <p:spPr>
                    <a:xfrm>
                      <a:off x="2411760" y="3573016"/>
                      <a:ext cx="0" cy="216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8"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7" name="组合 13"/>
                  <p:cNvGrpSpPr/>
                  <p:nvPr/>
                </p:nvGrpSpPr>
                <p:grpSpPr>
                  <a:xfrm>
                    <a:off x="4388060" y="3573016"/>
                    <a:ext cx="615988" cy="216024"/>
                    <a:chOff x="2211778" y="3573016"/>
                    <a:chExt cx="615988" cy="216024"/>
                  </a:xfrm>
                </p:grpSpPr>
                <p:cxnSp>
                  <p:nvCxnSpPr>
                    <p:cNvPr id="253" name="直接连接符 203"/>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4" name="直接连接符 20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直接连接符 20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0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8" name="组合 18"/>
                  <p:cNvGrpSpPr/>
                  <p:nvPr/>
                </p:nvGrpSpPr>
                <p:grpSpPr>
                  <a:xfrm>
                    <a:off x="5468180" y="3573016"/>
                    <a:ext cx="615988" cy="216024"/>
                    <a:chOff x="2211778" y="3573016"/>
                    <a:chExt cx="615988" cy="216024"/>
                  </a:xfrm>
                </p:grpSpPr>
                <p:cxnSp>
                  <p:nvCxnSpPr>
                    <p:cNvPr id="249" name="直接连接符 24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5" name="组合 23"/>
                  <p:cNvGrpSpPr/>
                  <p:nvPr/>
                </p:nvGrpSpPr>
                <p:grpSpPr>
                  <a:xfrm>
                    <a:off x="2211778" y="3573016"/>
                    <a:ext cx="615988" cy="216024"/>
                    <a:chOff x="2211778" y="3573016"/>
                    <a:chExt cx="615988" cy="216024"/>
                  </a:xfrm>
                </p:grpSpPr>
                <p:cxnSp>
                  <p:nvCxnSpPr>
                    <p:cNvPr id="245" name="直接连接符 24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78" name="矩形 177"/>
                <p:cNvSpPr/>
                <p:nvPr/>
              </p:nvSpPr>
              <p:spPr>
                <a:xfrm>
                  <a:off x="566050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1</a:t>
                  </a:r>
                  <a:r>
                    <a:rPr lang="en-US" altLang="zh-CN" sz="1600" baseline="-25000" smtClean="0">
                      <a:solidFill>
                        <a:schemeClr val="tx1"/>
                      </a:solidFill>
                    </a:rPr>
                    <a:t>2</a:t>
                  </a:r>
                  <a:endParaRPr lang="zh-CN" altLang="en-US" sz="1600" baseline="-25000" smtClean="0">
                    <a:solidFill>
                      <a:schemeClr val="tx1"/>
                    </a:solidFill>
                  </a:endParaRPr>
                </a:p>
              </p:txBody>
            </p:sp>
            <p:sp>
              <p:nvSpPr>
                <p:cNvPr id="179" name="矩形 117"/>
                <p:cNvSpPr/>
                <p:nvPr/>
              </p:nvSpPr>
              <p:spPr>
                <a:xfrm>
                  <a:off x="674062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80" name="矩形 118"/>
                <p:cNvSpPr/>
                <p:nvPr/>
              </p:nvSpPr>
              <p:spPr>
                <a:xfrm>
                  <a:off x="782074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181" name="矩形 119"/>
                <p:cNvSpPr/>
                <p:nvPr/>
              </p:nvSpPr>
              <p:spPr>
                <a:xfrm>
                  <a:off x="4580384" y="2531229"/>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82" name="矩形 181"/>
                <p:cNvSpPr/>
                <p:nvPr/>
              </p:nvSpPr>
              <p:spPr>
                <a:xfrm>
                  <a:off x="4580384" y="3260697"/>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2</a:t>
                  </a:r>
                  <a:r>
                    <a:rPr lang="zh-CN" altLang="en-US" smtClean="0">
                      <a:solidFill>
                        <a:schemeClr val="tx1"/>
                      </a:solidFill>
                    </a:rPr>
                    <a:t>异或</a:t>
                  </a:r>
                </a:p>
              </p:txBody>
            </p:sp>
            <p:grpSp>
              <p:nvGrpSpPr>
                <p:cNvPr id="136" name="组合 56"/>
                <p:cNvGrpSpPr/>
                <p:nvPr/>
              </p:nvGrpSpPr>
              <p:grpSpPr>
                <a:xfrm>
                  <a:off x="4751294" y="2813526"/>
                  <a:ext cx="3872390" cy="52947"/>
                  <a:chOff x="2211778" y="3573016"/>
                  <a:chExt cx="3872390" cy="216024"/>
                </a:xfrm>
              </p:grpSpPr>
              <p:grpSp>
                <p:nvGrpSpPr>
                  <p:cNvPr id="137" name="组合 12"/>
                  <p:cNvGrpSpPr/>
                  <p:nvPr/>
                </p:nvGrpSpPr>
                <p:grpSpPr>
                  <a:xfrm>
                    <a:off x="3307940" y="3573016"/>
                    <a:ext cx="615988" cy="216024"/>
                    <a:chOff x="2211778" y="3573016"/>
                    <a:chExt cx="615988" cy="216024"/>
                  </a:xfrm>
                </p:grpSpPr>
                <p:cxnSp>
                  <p:nvCxnSpPr>
                    <p:cNvPr id="23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2627784"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8" name="组合 13"/>
                  <p:cNvGrpSpPr/>
                  <p:nvPr/>
                </p:nvGrpSpPr>
                <p:grpSpPr>
                  <a:xfrm>
                    <a:off x="4388060" y="3573016"/>
                    <a:ext cx="615988" cy="216024"/>
                    <a:chOff x="2211778" y="3573016"/>
                    <a:chExt cx="615988" cy="216024"/>
                  </a:xfrm>
                </p:grpSpPr>
                <p:cxnSp>
                  <p:nvCxnSpPr>
                    <p:cNvPr id="233" name="直接连接符 18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直接连接符 18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直接连接符 18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直接连接符 18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5" name="组合 18"/>
                  <p:cNvGrpSpPr/>
                  <p:nvPr/>
                </p:nvGrpSpPr>
                <p:grpSpPr>
                  <a:xfrm>
                    <a:off x="5468180" y="3573016"/>
                    <a:ext cx="615988" cy="216024"/>
                    <a:chOff x="2211778" y="3573016"/>
                    <a:chExt cx="615988" cy="216024"/>
                  </a:xfrm>
                </p:grpSpPr>
                <p:cxnSp>
                  <p:nvCxnSpPr>
                    <p:cNvPr id="229" name="直接连接符 22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组合 23"/>
                  <p:cNvGrpSpPr/>
                  <p:nvPr/>
                </p:nvGrpSpPr>
                <p:grpSpPr>
                  <a:xfrm>
                    <a:off x="2211778" y="3573016"/>
                    <a:ext cx="615988" cy="216024"/>
                    <a:chOff x="2211778" y="3573016"/>
                    <a:chExt cx="615988" cy="216024"/>
                  </a:xfrm>
                </p:grpSpPr>
                <p:cxnSp>
                  <p:nvCxnSpPr>
                    <p:cNvPr id="225" name="直接连接符 22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7" name="组合 77"/>
                <p:cNvGrpSpPr/>
                <p:nvPr/>
              </p:nvGrpSpPr>
              <p:grpSpPr>
                <a:xfrm>
                  <a:off x="4740442" y="2360591"/>
                  <a:ext cx="3872390" cy="158842"/>
                  <a:chOff x="2211778" y="3573016"/>
                  <a:chExt cx="3872390" cy="216024"/>
                </a:xfrm>
              </p:grpSpPr>
              <p:grpSp>
                <p:nvGrpSpPr>
                  <p:cNvPr id="158" name="组合 12"/>
                  <p:cNvGrpSpPr/>
                  <p:nvPr/>
                </p:nvGrpSpPr>
                <p:grpSpPr>
                  <a:xfrm>
                    <a:off x="3307940" y="3573016"/>
                    <a:ext cx="615988" cy="216024"/>
                    <a:chOff x="2211778" y="3573016"/>
                    <a:chExt cx="615988" cy="216024"/>
                  </a:xfrm>
                </p:grpSpPr>
                <p:cxnSp>
                  <p:nvCxnSpPr>
                    <p:cNvPr id="21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2827766"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2211778"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grpSp>
              <p:grpSp>
                <p:nvGrpSpPr>
                  <p:cNvPr id="175" name="组合 13"/>
                  <p:cNvGrpSpPr/>
                  <p:nvPr/>
                </p:nvGrpSpPr>
                <p:grpSpPr>
                  <a:xfrm>
                    <a:off x="4388060" y="3573016"/>
                    <a:ext cx="615988" cy="216024"/>
                    <a:chOff x="2211778" y="3573016"/>
                    <a:chExt cx="615988" cy="216024"/>
                  </a:xfrm>
                </p:grpSpPr>
                <p:cxnSp>
                  <p:nvCxnSpPr>
                    <p:cNvPr id="213" name="直接连接符 21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接连接符 19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直接连接符 16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直接连接符 16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7" name="组合 18"/>
                  <p:cNvGrpSpPr/>
                  <p:nvPr/>
                </p:nvGrpSpPr>
                <p:grpSpPr>
                  <a:xfrm>
                    <a:off x="5468180" y="3573016"/>
                    <a:ext cx="615988" cy="216024"/>
                    <a:chOff x="2211778" y="3573016"/>
                    <a:chExt cx="615988" cy="216024"/>
                  </a:xfrm>
                </p:grpSpPr>
                <p:cxnSp>
                  <p:nvCxnSpPr>
                    <p:cNvPr id="209" name="直接连接符 15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3" name="组合 23"/>
                  <p:cNvGrpSpPr/>
                  <p:nvPr/>
                </p:nvGrpSpPr>
                <p:grpSpPr>
                  <a:xfrm>
                    <a:off x="2211778" y="3573016"/>
                    <a:ext cx="615988" cy="216024"/>
                    <a:chOff x="2211778" y="3573016"/>
                    <a:chExt cx="615988" cy="216024"/>
                  </a:xfrm>
                </p:grpSpPr>
                <p:cxnSp>
                  <p:nvCxnSpPr>
                    <p:cNvPr id="205" name="直接连接符 20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直接连接符 15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85" name="直接连接符 184"/>
                <p:cNvCxnSpPr/>
                <p:nvPr/>
              </p:nvCxnSpPr>
              <p:spPr>
                <a:xfrm>
                  <a:off x="4751294" y="2837118"/>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4956986" y="2866474"/>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5169693" y="2873422"/>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直接连接符 172"/>
                <p:cNvCxnSpPr/>
                <p:nvPr/>
              </p:nvCxnSpPr>
              <p:spPr>
                <a:xfrm>
                  <a:off x="5366005" y="2865824"/>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8625815" y="2858227"/>
                  <a:ext cx="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直接连接符 174"/>
                <p:cNvCxnSpPr/>
                <p:nvPr/>
              </p:nvCxnSpPr>
              <p:spPr>
                <a:xfrm flipH="1">
                  <a:off x="7546100" y="2869623"/>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接连接符 137"/>
                <p:cNvCxnSpPr/>
                <p:nvPr/>
              </p:nvCxnSpPr>
              <p:spPr>
                <a:xfrm flipH="1">
                  <a:off x="6461218" y="2873422"/>
                  <a:ext cx="1740976" cy="322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直接连接符 139"/>
                <p:cNvCxnSpPr/>
                <p:nvPr/>
              </p:nvCxnSpPr>
              <p:spPr>
                <a:xfrm flipH="1">
                  <a:off x="5366005" y="2865824"/>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H="1">
                  <a:off x="4952717" y="2865824"/>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6047930" y="2865824"/>
                  <a:ext cx="0"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6259740" y="2865824"/>
                  <a:ext cx="873071" cy="334279"/>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96" name="直接连接符 180"/>
                <p:cNvCxnSpPr/>
                <p:nvPr/>
              </p:nvCxnSpPr>
              <p:spPr>
                <a:xfrm>
                  <a:off x="6456052" y="2865824"/>
                  <a:ext cx="1751309"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接连接符 181"/>
                <p:cNvCxnSpPr/>
                <p:nvPr/>
              </p:nvCxnSpPr>
              <p:spPr>
                <a:xfrm flipH="1">
                  <a:off x="5164527" y="2865824"/>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flipH="1">
                  <a:off x="6264906" y="2865824"/>
                  <a:ext cx="857573"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7344622" y="2865824"/>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7546100" y="2865824"/>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4" name="组合 234"/>
              <p:cNvGrpSpPr/>
              <p:nvPr/>
            </p:nvGrpSpPr>
            <p:grpSpPr>
              <a:xfrm>
                <a:off x="4589930" y="3632309"/>
                <a:ext cx="4176464" cy="1164843"/>
                <a:chOff x="4585447" y="3533407"/>
                <a:chExt cx="4176464" cy="1164843"/>
              </a:xfrm>
            </p:grpSpPr>
            <p:grpSp>
              <p:nvGrpSpPr>
                <p:cNvPr id="201" name="组合 30"/>
                <p:cNvGrpSpPr/>
                <p:nvPr/>
              </p:nvGrpSpPr>
              <p:grpSpPr>
                <a:xfrm>
                  <a:off x="4742910" y="4368770"/>
                  <a:ext cx="3872390" cy="52947"/>
                  <a:chOff x="2211778" y="3573016"/>
                  <a:chExt cx="3872390" cy="216024"/>
                </a:xfrm>
              </p:grpSpPr>
              <p:grpSp>
                <p:nvGrpSpPr>
                  <p:cNvPr id="202" name="组合 12"/>
                  <p:cNvGrpSpPr/>
                  <p:nvPr/>
                </p:nvGrpSpPr>
                <p:grpSpPr>
                  <a:xfrm>
                    <a:off x="3307940" y="3573016"/>
                    <a:ext cx="615988" cy="216024"/>
                    <a:chOff x="2211778" y="3573016"/>
                    <a:chExt cx="615988" cy="216024"/>
                  </a:xfrm>
                </p:grpSpPr>
                <p:cxnSp>
                  <p:nvCxnSpPr>
                    <p:cNvPr id="171"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72" name="直接连接符 48"/>
                    <p:cNvCxnSpPr/>
                    <p:nvPr/>
                  </p:nvCxnSpPr>
                  <p:spPr>
                    <a:xfrm>
                      <a:off x="2627784"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3"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3" name="组合 13"/>
                  <p:cNvGrpSpPr/>
                  <p:nvPr/>
                </p:nvGrpSpPr>
                <p:grpSpPr>
                  <a:xfrm>
                    <a:off x="4388060" y="3573016"/>
                    <a:ext cx="615988" cy="216024"/>
                    <a:chOff x="2211778" y="3573016"/>
                    <a:chExt cx="615988" cy="216024"/>
                  </a:xfrm>
                </p:grpSpPr>
                <p:cxnSp>
                  <p:nvCxnSpPr>
                    <p:cNvPr id="167" name="直接连接符 16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15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接连接符 15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4" name="组合 18"/>
                  <p:cNvGrpSpPr/>
                  <p:nvPr/>
                </p:nvGrpSpPr>
                <p:grpSpPr>
                  <a:xfrm>
                    <a:off x="5468180" y="3573016"/>
                    <a:ext cx="615988" cy="216024"/>
                    <a:chOff x="2211778" y="3573016"/>
                    <a:chExt cx="615988" cy="216024"/>
                  </a:xfrm>
                </p:grpSpPr>
                <p:cxnSp>
                  <p:nvCxnSpPr>
                    <p:cNvPr id="163" name="直接连接符 162"/>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2627784"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2827766" y="3573016"/>
                      <a:ext cx="0" cy="216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1" name="组合 23"/>
                  <p:cNvGrpSpPr/>
                  <p:nvPr/>
                </p:nvGrpSpPr>
                <p:grpSpPr>
                  <a:xfrm>
                    <a:off x="2211778" y="3573016"/>
                    <a:ext cx="615988" cy="216024"/>
                    <a:chOff x="2211778" y="3573016"/>
                    <a:chExt cx="615988" cy="216024"/>
                  </a:xfrm>
                </p:grpSpPr>
                <p:cxnSp>
                  <p:nvCxnSpPr>
                    <p:cNvPr id="159" name="直接连接符 15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2" name="矩形 91"/>
                <p:cNvSpPr/>
                <p:nvPr/>
              </p:nvSpPr>
              <p:spPr>
                <a:xfrm>
                  <a:off x="566556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3</a:t>
                  </a:r>
                  <a:r>
                    <a:rPr lang="en-US" altLang="zh-CN" sz="1600" baseline="-25000" smtClean="0">
                      <a:solidFill>
                        <a:schemeClr val="tx1"/>
                      </a:solidFill>
                    </a:rPr>
                    <a:t>2</a:t>
                  </a:r>
                  <a:endParaRPr lang="zh-CN" altLang="en-US" sz="1600" baseline="-25000" smtClean="0">
                    <a:solidFill>
                      <a:schemeClr val="tx1"/>
                    </a:solidFill>
                  </a:endParaRPr>
                </a:p>
              </p:txBody>
            </p:sp>
            <p:sp>
              <p:nvSpPr>
                <p:cNvPr id="93" name="矩形 92"/>
                <p:cNvSpPr/>
                <p:nvPr/>
              </p:nvSpPr>
              <p:spPr>
                <a:xfrm>
                  <a:off x="674568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S</a:t>
                  </a:r>
                  <a:r>
                    <a:rPr lang="en-US" altLang="zh-CN" sz="1600" baseline="30000" smtClean="0">
                      <a:solidFill>
                        <a:schemeClr val="tx1"/>
                      </a:solidFill>
                    </a:rPr>
                    <a:t>3</a:t>
                  </a:r>
                  <a:r>
                    <a:rPr lang="en-US" altLang="zh-CN" sz="1600" baseline="-25000" smtClean="0">
                      <a:solidFill>
                        <a:schemeClr val="tx1"/>
                      </a:solidFill>
                    </a:rPr>
                    <a:t>3</a:t>
                  </a:r>
                  <a:endParaRPr lang="zh-CN" altLang="en-US" sz="1600" baseline="-25000" smtClean="0">
                    <a:solidFill>
                      <a:schemeClr val="tx1"/>
                    </a:solidFill>
                  </a:endParaRPr>
                </a:p>
              </p:txBody>
            </p:sp>
            <p:sp>
              <p:nvSpPr>
                <p:cNvPr id="94" name="矩形 93"/>
                <p:cNvSpPr/>
                <p:nvPr/>
              </p:nvSpPr>
              <p:spPr>
                <a:xfrm>
                  <a:off x="782580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aseline="-25000" smtClean="0">
                    <a:solidFill>
                      <a:schemeClr val="tx1"/>
                    </a:solidFill>
                  </a:endParaRPr>
                </a:p>
              </p:txBody>
            </p:sp>
            <p:sp>
              <p:nvSpPr>
                <p:cNvPr id="95" name="矩形 94"/>
                <p:cNvSpPr/>
                <p:nvPr/>
              </p:nvSpPr>
              <p:spPr>
                <a:xfrm>
                  <a:off x="4585447" y="3704045"/>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96" name="矩形 95"/>
                <p:cNvSpPr/>
                <p:nvPr/>
              </p:nvSpPr>
              <p:spPr>
                <a:xfrm>
                  <a:off x="4585447" y="4433513"/>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4</a:t>
                  </a:r>
                  <a:r>
                    <a:rPr lang="zh-CN" altLang="en-US" smtClean="0">
                      <a:solidFill>
                        <a:schemeClr val="tx1"/>
                      </a:solidFill>
                    </a:rPr>
                    <a:t>异或</a:t>
                  </a:r>
                </a:p>
              </p:txBody>
            </p:sp>
            <p:grpSp>
              <p:nvGrpSpPr>
                <p:cNvPr id="222" name="组合 56"/>
                <p:cNvGrpSpPr/>
                <p:nvPr/>
              </p:nvGrpSpPr>
              <p:grpSpPr>
                <a:xfrm>
                  <a:off x="4742910" y="3986342"/>
                  <a:ext cx="3872390" cy="52947"/>
                  <a:chOff x="2211778" y="3573016"/>
                  <a:chExt cx="3872390" cy="216024"/>
                </a:xfrm>
              </p:grpSpPr>
              <p:grpSp>
                <p:nvGrpSpPr>
                  <p:cNvPr id="223" name="组合 12"/>
                  <p:cNvGrpSpPr/>
                  <p:nvPr/>
                </p:nvGrpSpPr>
                <p:grpSpPr>
                  <a:xfrm>
                    <a:off x="3307940" y="3573016"/>
                    <a:ext cx="615988" cy="216024"/>
                    <a:chOff x="2211778" y="3573016"/>
                    <a:chExt cx="615988" cy="216024"/>
                  </a:xfrm>
                </p:grpSpPr>
                <p:cxnSp>
                  <p:nvCxnSpPr>
                    <p:cNvPr id="151" name="直接连接符 4"/>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4" name="组合 13"/>
                  <p:cNvGrpSpPr/>
                  <p:nvPr/>
                </p:nvGrpSpPr>
                <p:grpSpPr>
                  <a:xfrm>
                    <a:off x="4388060" y="3573016"/>
                    <a:ext cx="615988" cy="216024"/>
                    <a:chOff x="2211778" y="3573016"/>
                    <a:chExt cx="615988" cy="216024"/>
                  </a:xfrm>
                </p:grpSpPr>
                <p:cxnSp>
                  <p:nvCxnSpPr>
                    <p:cNvPr id="147" name="直接连接符 146"/>
                    <p:cNvCxnSpPr/>
                    <p:nvPr/>
                  </p:nvCxnSpPr>
                  <p:spPr>
                    <a:xfrm>
                      <a:off x="2411760"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直接连接符 13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33"/>
                    <p:cNvCxnSpPr/>
                    <p:nvPr/>
                  </p:nvCxnSpPr>
                  <p:spPr>
                    <a:xfrm>
                      <a:off x="2827766" y="3573016"/>
                      <a:ext cx="0" cy="2160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直接连接符 13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1" name="组合 18"/>
                  <p:cNvGrpSpPr/>
                  <p:nvPr/>
                </p:nvGrpSpPr>
                <p:grpSpPr>
                  <a:xfrm>
                    <a:off x="5468180" y="3573016"/>
                    <a:ext cx="615988" cy="216024"/>
                    <a:chOff x="2211778" y="3573016"/>
                    <a:chExt cx="615988" cy="216024"/>
                  </a:xfrm>
                </p:grpSpPr>
                <p:cxnSp>
                  <p:nvCxnSpPr>
                    <p:cNvPr id="143" name="直接连接符 14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2" name="组合 23"/>
                  <p:cNvGrpSpPr/>
                  <p:nvPr/>
                </p:nvGrpSpPr>
                <p:grpSpPr>
                  <a:xfrm>
                    <a:off x="2211778" y="3573016"/>
                    <a:ext cx="615988" cy="216024"/>
                    <a:chOff x="2211778" y="3573016"/>
                    <a:chExt cx="615988" cy="216024"/>
                  </a:xfrm>
                </p:grpSpPr>
                <p:cxnSp>
                  <p:nvCxnSpPr>
                    <p:cNvPr id="139" name="直接连接符 13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43" name="组合 77"/>
                <p:cNvGrpSpPr/>
                <p:nvPr/>
              </p:nvGrpSpPr>
              <p:grpSpPr>
                <a:xfrm>
                  <a:off x="4745505" y="3533407"/>
                  <a:ext cx="3872390" cy="158842"/>
                  <a:chOff x="2211778" y="3573016"/>
                  <a:chExt cx="3872390" cy="216024"/>
                </a:xfrm>
              </p:grpSpPr>
              <p:grpSp>
                <p:nvGrpSpPr>
                  <p:cNvPr id="244" name="组合 12"/>
                  <p:cNvGrpSpPr/>
                  <p:nvPr/>
                </p:nvGrpSpPr>
                <p:grpSpPr>
                  <a:xfrm>
                    <a:off x="3307940" y="3573016"/>
                    <a:ext cx="615988" cy="216024"/>
                    <a:chOff x="2211778" y="3573016"/>
                    <a:chExt cx="615988" cy="216024"/>
                  </a:xfrm>
                </p:grpSpPr>
                <p:cxnSp>
                  <p:nvCxnSpPr>
                    <p:cNvPr id="131" name="直接连接符 4"/>
                    <p:cNvCxnSpPr/>
                    <p:nvPr/>
                  </p:nvCxnSpPr>
                  <p:spPr>
                    <a:xfrm>
                      <a:off x="2411760" y="3573016"/>
                      <a:ext cx="0" cy="216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1" name="组合 13"/>
                  <p:cNvGrpSpPr/>
                  <p:nvPr/>
                </p:nvGrpSpPr>
                <p:grpSpPr>
                  <a:xfrm>
                    <a:off x="4388060" y="3573016"/>
                    <a:ext cx="615988" cy="216024"/>
                    <a:chOff x="2211778" y="3573016"/>
                    <a:chExt cx="615988" cy="216024"/>
                  </a:xfrm>
                </p:grpSpPr>
                <p:cxnSp>
                  <p:nvCxnSpPr>
                    <p:cNvPr id="127" name="直接连接符 12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12"/>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29" name="直接连接符 11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1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组合 18"/>
                  <p:cNvGrpSpPr/>
                  <p:nvPr/>
                </p:nvGrpSpPr>
                <p:grpSpPr>
                  <a:xfrm>
                    <a:off x="5468180" y="3573016"/>
                    <a:ext cx="615988" cy="216024"/>
                    <a:chOff x="2211778" y="3573016"/>
                    <a:chExt cx="615988" cy="216024"/>
                  </a:xfrm>
                </p:grpSpPr>
                <p:cxnSp>
                  <p:nvCxnSpPr>
                    <p:cNvPr id="123" name="直接连接符 122"/>
                    <p:cNvCxnSpPr/>
                    <p:nvPr/>
                  </p:nvCxnSpPr>
                  <p:spPr>
                    <a:xfrm>
                      <a:off x="2411760" y="3573016"/>
                      <a:ext cx="0" cy="216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3" name="组合 23"/>
                  <p:cNvGrpSpPr/>
                  <p:nvPr/>
                </p:nvGrpSpPr>
                <p:grpSpPr>
                  <a:xfrm>
                    <a:off x="2211778" y="3573016"/>
                    <a:ext cx="615988" cy="216024"/>
                    <a:chOff x="2211778" y="3573016"/>
                    <a:chExt cx="615988" cy="216024"/>
                  </a:xfrm>
                </p:grpSpPr>
                <p:cxnSp>
                  <p:nvCxnSpPr>
                    <p:cNvPr id="119" name="直接连接符 11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99" name="直接连接符 98"/>
                <p:cNvCxnSpPr/>
                <p:nvPr/>
              </p:nvCxnSpPr>
              <p:spPr>
                <a:xfrm>
                  <a:off x="4742910" y="4009934"/>
                  <a:ext cx="0" cy="4235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4948602" y="4039290"/>
                  <a:ext cx="889466" cy="322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5161309" y="4046238"/>
                  <a:ext cx="1761640"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5357621" y="4038640"/>
                  <a:ext cx="2639878" cy="322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8617431" y="4031043"/>
                  <a:ext cx="1" cy="334279"/>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4" name="直接连接符 88"/>
                <p:cNvCxnSpPr/>
                <p:nvPr/>
              </p:nvCxnSpPr>
              <p:spPr>
                <a:xfrm flipH="1">
                  <a:off x="7537716" y="4042439"/>
                  <a:ext cx="878237" cy="3266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H="1">
                  <a:off x="6452834" y="4046238"/>
                  <a:ext cx="1740976" cy="322883"/>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H="1">
                  <a:off x="5357621" y="4038640"/>
                  <a:ext cx="2639878"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4944333" y="4038640"/>
                  <a:ext cx="888569"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6039546" y="4038640"/>
                  <a:ext cx="0" cy="3304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6251356" y="4038640"/>
                  <a:ext cx="873071" cy="33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94"/>
                <p:cNvCxnSpPr/>
                <p:nvPr/>
              </p:nvCxnSpPr>
              <p:spPr>
                <a:xfrm>
                  <a:off x="6447668" y="4038640"/>
                  <a:ext cx="1751309" cy="334279"/>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111" name="直接连接符 95"/>
                <p:cNvCxnSpPr/>
                <p:nvPr/>
              </p:nvCxnSpPr>
              <p:spPr>
                <a:xfrm flipH="1">
                  <a:off x="5156143" y="4038640"/>
                  <a:ext cx="1756474" cy="3304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a:off x="6256522" y="4038640"/>
                  <a:ext cx="857573" cy="3266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7336238" y="4038640"/>
                  <a:ext cx="0" cy="341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7537716" y="4038640"/>
                  <a:ext cx="878237" cy="326682"/>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566556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74568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782580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585447" y="4981304"/>
                <a:ext cx="93610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smtClean="0">
                  <a:solidFill>
                    <a:schemeClr val="tx1"/>
                  </a:solidFill>
                </a:endParaRPr>
              </a:p>
            </p:txBody>
          </p:sp>
          <p:sp>
            <p:nvSpPr>
              <p:cNvPr id="27" name="矩形 26"/>
              <p:cNvSpPr/>
              <p:nvPr/>
            </p:nvSpPr>
            <p:spPr>
              <a:xfrm>
                <a:off x="4585447" y="5413352"/>
                <a:ext cx="4176464" cy="2647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与轮密钥</a:t>
                </a:r>
                <a:r>
                  <a:rPr lang="en-US" altLang="zh-CN" smtClean="0">
                    <a:solidFill>
                      <a:schemeClr val="tx1"/>
                    </a:solidFill>
                  </a:rPr>
                  <a:t>k</a:t>
                </a:r>
                <a:r>
                  <a:rPr lang="en-US" altLang="zh-CN" baseline="30000" smtClean="0">
                    <a:solidFill>
                      <a:schemeClr val="tx1"/>
                    </a:solidFill>
                  </a:rPr>
                  <a:t>5</a:t>
                </a:r>
                <a:r>
                  <a:rPr lang="zh-CN" altLang="en-US" smtClean="0">
                    <a:solidFill>
                      <a:schemeClr val="tx1"/>
                    </a:solidFill>
                  </a:rPr>
                  <a:t>异或</a:t>
                </a:r>
              </a:p>
            </p:txBody>
          </p:sp>
          <p:grpSp>
            <p:nvGrpSpPr>
              <p:cNvPr id="264" name="组合 77"/>
              <p:cNvGrpSpPr/>
              <p:nvPr/>
            </p:nvGrpSpPr>
            <p:grpSpPr>
              <a:xfrm>
                <a:off x="4745505" y="5246041"/>
                <a:ext cx="3872390" cy="158842"/>
                <a:chOff x="2211778" y="3573016"/>
                <a:chExt cx="3872390" cy="216024"/>
              </a:xfrm>
            </p:grpSpPr>
            <p:grpSp>
              <p:nvGrpSpPr>
                <p:cNvPr id="281" name="组合 12"/>
                <p:cNvGrpSpPr/>
                <p:nvPr/>
              </p:nvGrpSpPr>
              <p:grpSpPr>
                <a:xfrm>
                  <a:off x="3307940" y="3573016"/>
                  <a:ext cx="615988" cy="216024"/>
                  <a:chOff x="2211778" y="3573016"/>
                  <a:chExt cx="615988" cy="216024"/>
                </a:xfrm>
              </p:grpSpPr>
              <p:cxnSp>
                <p:nvCxnSpPr>
                  <p:cNvPr id="8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7" name="组合 13"/>
                <p:cNvGrpSpPr/>
                <p:nvPr/>
              </p:nvGrpSpPr>
              <p:grpSpPr>
                <a:xfrm>
                  <a:off x="4388060" y="3573016"/>
                  <a:ext cx="615988" cy="216024"/>
                  <a:chOff x="2211778" y="3573016"/>
                  <a:chExt cx="615988" cy="216024"/>
                </a:xfrm>
              </p:grpSpPr>
              <p:cxnSp>
                <p:nvCxnSpPr>
                  <p:cNvPr id="83" name="直接连接符 8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6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6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7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8" name="组合 18"/>
                <p:cNvGrpSpPr/>
                <p:nvPr/>
              </p:nvGrpSpPr>
              <p:grpSpPr>
                <a:xfrm>
                  <a:off x="5468180" y="3573016"/>
                  <a:ext cx="615988" cy="216024"/>
                  <a:chOff x="2211778" y="3573016"/>
                  <a:chExt cx="615988" cy="216024"/>
                </a:xfrm>
              </p:grpSpPr>
              <p:cxnSp>
                <p:nvCxnSpPr>
                  <p:cNvPr id="79" name="直接连接符 7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5" name="组合 23"/>
                <p:cNvGrpSpPr/>
                <p:nvPr/>
              </p:nvGrpSpPr>
              <p:grpSpPr>
                <a:xfrm>
                  <a:off x="2211778" y="3573016"/>
                  <a:ext cx="615988" cy="216024"/>
                  <a:chOff x="2211778" y="3573016"/>
                  <a:chExt cx="615988" cy="216024"/>
                </a:xfrm>
              </p:grpSpPr>
              <p:cxnSp>
                <p:nvCxnSpPr>
                  <p:cNvPr id="75" name="直接连接符 7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06" name="组合 77"/>
              <p:cNvGrpSpPr/>
              <p:nvPr/>
            </p:nvGrpSpPr>
            <p:grpSpPr>
              <a:xfrm>
                <a:off x="4745505" y="5678089"/>
                <a:ext cx="3872390" cy="158842"/>
                <a:chOff x="2211778" y="3573016"/>
                <a:chExt cx="3872390" cy="216024"/>
              </a:xfrm>
            </p:grpSpPr>
            <p:grpSp>
              <p:nvGrpSpPr>
                <p:cNvPr id="307" name="组合 12"/>
                <p:cNvGrpSpPr/>
                <p:nvPr/>
              </p:nvGrpSpPr>
              <p:grpSpPr>
                <a:xfrm>
                  <a:off x="3307940" y="3573016"/>
                  <a:ext cx="615988" cy="216024"/>
                  <a:chOff x="2211778" y="3573016"/>
                  <a:chExt cx="615988" cy="216024"/>
                </a:xfrm>
              </p:grpSpPr>
              <p:cxnSp>
                <p:nvCxnSpPr>
                  <p:cNvPr id="67"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8" name="组合 13"/>
                <p:cNvGrpSpPr/>
                <p:nvPr/>
              </p:nvGrpSpPr>
              <p:grpSpPr>
                <a:xfrm>
                  <a:off x="4388060" y="3573016"/>
                  <a:ext cx="615988" cy="216024"/>
                  <a:chOff x="2211778" y="3573016"/>
                  <a:chExt cx="615988" cy="216024"/>
                </a:xfrm>
              </p:grpSpPr>
              <p:cxnSp>
                <p:nvCxnSpPr>
                  <p:cNvPr id="63" name="直接连接符 6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5" name="组合 18"/>
                <p:cNvGrpSpPr/>
                <p:nvPr/>
              </p:nvGrpSpPr>
              <p:grpSpPr>
                <a:xfrm>
                  <a:off x="5468180" y="3573016"/>
                  <a:ext cx="615988" cy="216024"/>
                  <a:chOff x="2211778" y="3573016"/>
                  <a:chExt cx="615988" cy="216024"/>
                </a:xfrm>
              </p:grpSpPr>
              <p:cxnSp>
                <p:nvCxnSpPr>
                  <p:cNvPr id="59" name="直接连接符 58"/>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6" name="组合 23"/>
                <p:cNvGrpSpPr/>
                <p:nvPr/>
              </p:nvGrpSpPr>
              <p:grpSpPr>
                <a:xfrm>
                  <a:off x="2211778" y="3573016"/>
                  <a:ext cx="615988" cy="216024"/>
                  <a:chOff x="2211778" y="3573016"/>
                  <a:chExt cx="615988" cy="216024"/>
                </a:xfrm>
              </p:grpSpPr>
              <p:cxnSp>
                <p:nvCxnSpPr>
                  <p:cNvPr id="55" name="直接连接符 5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27" name="组合 77"/>
              <p:cNvGrpSpPr/>
              <p:nvPr/>
            </p:nvGrpSpPr>
            <p:grpSpPr>
              <a:xfrm>
                <a:off x="4745505" y="4810666"/>
                <a:ext cx="3872390" cy="158842"/>
                <a:chOff x="2211778" y="3573016"/>
                <a:chExt cx="3872390" cy="216024"/>
              </a:xfrm>
            </p:grpSpPr>
            <p:grpSp>
              <p:nvGrpSpPr>
                <p:cNvPr id="328" name="组合 12"/>
                <p:cNvGrpSpPr/>
                <p:nvPr/>
              </p:nvGrpSpPr>
              <p:grpSpPr>
                <a:xfrm>
                  <a:off x="3307940" y="3573016"/>
                  <a:ext cx="615988" cy="216024"/>
                  <a:chOff x="2211778" y="3573016"/>
                  <a:chExt cx="615988" cy="216024"/>
                </a:xfrm>
              </p:grpSpPr>
              <p:cxnSp>
                <p:nvCxnSpPr>
                  <p:cNvPr id="47" name="直接连接符 4"/>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827766" y="3573016"/>
                    <a:ext cx="0" cy="216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5" name="组合 13"/>
                <p:cNvGrpSpPr/>
                <p:nvPr/>
              </p:nvGrpSpPr>
              <p:grpSpPr>
                <a:xfrm>
                  <a:off x="4388060" y="3573016"/>
                  <a:ext cx="615988" cy="216024"/>
                  <a:chOff x="2211778" y="3573016"/>
                  <a:chExt cx="615988" cy="216024"/>
                </a:xfrm>
              </p:grpSpPr>
              <p:cxnSp>
                <p:nvCxnSpPr>
                  <p:cNvPr id="43" name="直接连接符 27"/>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2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2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3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6" name="组合 18"/>
                <p:cNvGrpSpPr/>
                <p:nvPr/>
              </p:nvGrpSpPr>
              <p:grpSpPr>
                <a:xfrm>
                  <a:off x="5468180" y="3573016"/>
                  <a:ext cx="615988" cy="216024"/>
                  <a:chOff x="2211778" y="3573016"/>
                  <a:chExt cx="615988" cy="216024"/>
                </a:xfrm>
              </p:grpSpPr>
              <p:cxnSp>
                <p:nvCxnSpPr>
                  <p:cNvPr id="39" name="直接连接符 38"/>
                  <p:cNvCxnSpPr/>
                  <p:nvPr/>
                </p:nvCxnSpPr>
                <p:spPr>
                  <a:xfrm>
                    <a:off x="2411760"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627784" y="3573016"/>
                    <a:ext cx="0" cy="216024"/>
                  </a:xfrm>
                  <a:prstGeom prst="line">
                    <a:avLst/>
                  </a:prstGeom>
                  <a:ln>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1" name="直接连接符 25"/>
                  <p:cNvCxnSpPr/>
                  <p:nvPr/>
                </p:nvCxnSpPr>
                <p:spPr>
                  <a:xfrm>
                    <a:off x="2827766" y="3573016"/>
                    <a:ext cx="0" cy="216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2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7" name="组合 23"/>
                <p:cNvGrpSpPr/>
                <p:nvPr/>
              </p:nvGrpSpPr>
              <p:grpSpPr>
                <a:xfrm>
                  <a:off x="2211778" y="3573016"/>
                  <a:ext cx="615988" cy="216024"/>
                  <a:chOff x="2211778" y="3573016"/>
                  <a:chExt cx="615988" cy="216024"/>
                </a:xfrm>
              </p:grpSpPr>
              <p:cxnSp>
                <p:nvCxnSpPr>
                  <p:cNvPr id="35" name="直接连接符 1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6" name="TextBox 5"/>
            <p:cNvSpPr txBox="1"/>
            <p:nvPr/>
          </p:nvSpPr>
          <p:spPr>
            <a:xfrm>
              <a:off x="5868144" y="1134036"/>
              <a:ext cx="1368152" cy="369332"/>
            </a:xfrm>
            <a:prstGeom prst="rect">
              <a:avLst/>
            </a:prstGeom>
            <a:noFill/>
          </p:spPr>
          <p:txBody>
            <a:bodyPr wrap="square" rtlCol="0">
              <a:spAutoFit/>
            </a:bodyPr>
            <a:lstStyle/>
            <a:p>
              <a:r>
                <a:rPr lang="en-US" altLang="zh-CN" smtClean="0"/>
                <a:t>x’=x</a:t>
              </a:r>
              <a:r>
                <a:rPr lang="en-US" altLang="zh-CN" smtClean="0">
                  <a:latin typeface="Cambria"/>
                </a:rPr>
                <a:t>⊕x*</a:t>
              </a:r>
              <a:endParaRPr lang="zh-CN" altLang="en-US"/>
            </a:p>
          </p:txBody>
        </p:sp>
        <p:sp>
          <p:nvSpPr>
            <p:cNvPr id="7" name="TextBox 6"/>
            <p:cNvSpPr txBox="1"/>
            <p:nvPr/>
          </p:nvSpPr>
          <p:spPr>
            <a:xfrm>
              <a:off x="8316416" y="1340768"/>
              <a:ext cx="576064" cy="369332"/>
            </a:xfrm>
            <a:prstGeom prst="rect">
              <a:avLst/>
            </a:prstGeom>
            <a:noFill/>
          </p:spPr>
          <p:txBody>
            <a:bodyPr wrap="square" rtlCol="0">
              <a:spAutoFit/>
            </a:bodyPr>
            <a:lstStyle/>
            <a:p>
              <a:r>
                <a:rPr lang="en-US" altLang="zh-CN" smtClean="0"/>
                <a:t>w</a:t>
              </a:r>
              <a:r>
                <a:rPr lang="en-US" altLang="zh-CN" baseline="30000" smtClean="0"/>
                <a:t>0</a:t>
              </a:r>
              <a:endParaRPr lang="zh-CN" altLang="en-US" baseline="30000"/>
            </a:p>
          </p:txBody>
        </p:sp>
        <p:sp>
          <p:nvSpPr>
            <p:cNvPr id="8" name="TextBox 7"/>
            <p:cNvSpPr txBox="1"/>
            <p:nvPr/>
          </p:nvSpPr>
          <p:spPr>
            <a:xfrm>
              <a:off x="8316416" y="2555612"/>
              <a:ext cx="576064" cy="369332"/>
            </a:xfrm>
            <a:prstGeom prst="rect">
              <a:avLst/>
            </a:prstGeom>
            <a:noFill/>
          </p:spPr>
          <p:txBody>
            <a:bodyPr wrap="square" rtlCol="0">
              <a:spAutoFit/>
            </a:bodyPr>
            <a:lstStyle/>
            <a:p>
              <a:r>
                <a:rPr lang="en-US" altLang="zh-CN" smtClean="0"/>
                <a:t>w</a:t>
              </a:r>
              <a:r>
                <a:rPr lang="en-US" altLang="zh-CN" baseline="30000" smtClean="0"/>
                <a:t>1</a:t>
              </a:r>
              <a:endParaRPr lang="zh-CN" altLang="en-US" baseline="30000"/>
            </a:p>
          </p:txBody>
        </p:sp>
        <p:sp>
          <p:nvSpPr>
            <p:cNvPr id="9" name="TextBox 8"/>
            <p:cNvSpPr txBox="1"/>
            <p:nvPr/>
          </p:nvSpPr>
          <p:spPr>
            <a:xfrm>
              <a:off x="8316416" y="1835532"/>
              <a:ext cx="576064" cy="369332"/>
            </a:xfrm>
            <a:prstGeom prst="rect">
              <a:avLst/>
            </a:prstGeom>
            <a:noFill/>
          </p:spPr>
          <p:txBody>
            <a:bodyPr wrap="square" rtlCol="0">
              <a:spAutoFit/>
            </a:bodyPr>
            <a:lstStyle/>
            <a:p>
              <a:r>
                <a:rPr lang="en-US" altLang="zh-CN" smtClean="0"/>
                <a:t>u</a:t>
              </a:r>
              <a:r>
                <a:rPr lang="en-US" altLang="zh-CN" baseline="30000" smtClean="0"/>
                <a:t>1</a:t>
              </a:r>
              <a:endParaRPr lang="zh-CN" altLang="en-US" baseline="30000"/>
            </a:p>
          </p:txBody>
        </p:sp>
        <p:sp>
          <p:nvSpPr>
            <p:cNvPr id="10" name="TextBox 9"/>
            <p:cNvSpPr txBox="1"/>
            <p:nvPr/>
          </p:nvSpPr>
          <p:spPr>
            <a:xfrm>
              <a:off x="8316416" y="2195572"/>
              <a:ext cx="576064" cy="369332"/>
            </a:xfrm>
            <a:prstGeom prst="rect">
              <a:avLst/>
            </a:prstGeom>
            <a:noFill/>
          </p:spPr>
          <p:txBody>
            <a:bodyPr wrap="square" rtlCol="0">
              <a:spAutoFit/>
            </a:bodyPr>
            <a:lstStyle/>
            <a:p>
              <a:r>
                <a:rPr lang="en-US" altLang="zh-CN" smtClean="0"/>
                <a:t>v</a:t>
              </a:r>
              <a:r>
                <a:rPr lang="en-US" altLang="zh-CN" baseline="30000" smtClean="0"/>
                <a:t>1</a:t>
              </a:r>
              <a:endParaRPr lang="zh-CN" altLang="en-US" baseline="30000"/>
            </a:p>
          </p:txBody>
        </p:sp>
        <p:sp>
          <p:nvSpPr>
            <p:cNvPr id="11" name="TextBox 10"/>
            <p:cNvSpPr txBox="1"/>
            <p:nvPr/>
          </p:nvSpPr>
          <p:spPr>
            <a:xfrm>
              <a:off x="8316416" y="4859868"/>
              <a:ext cx="576064" cy="369332"/>
            </a:xfrm>
            <a:prstGeom prst="rect">
              <a:avLst/>
            </a:prstGeom>
            <a:noFill/>
          </p:spPr>
          <p:txBody>
            <a:bodyPr wrap="square" rtlCol="0">
              <a:spAutoFit/>
            </a:bodyPr>
            <a:lstStyle/>
            <a:p>
              <a:r>
                <a:rPr lang="en-US" altLang="zh-CN" smtClean="0"/>
                <a:t>w</a:t>
              </a:r>
              <a:r>
                <a:rPr lang="en-US" altLang="zh-CN" baseline="30000" smtClean="0"/>
                <a:t>3</a:t>
              </a:r>
              <a:endParaRPr lang="zh-CN" altLang="en-US" baseline="30000"/>
            </a:p>
          </p:txBody>
        </p:sp>
        <p:sp>
          <p:nvSpPr>
            <p:cNvPr id="12" name="TextBox 11"/>
            <p:cNvSpPr txBox="1"/>
            <p:nvPr/>
          </p:nvSpPr>
          <p:spPr>
            <a:xfrm>
              <a:off x="8316416" y="4139788"/>
              <a:ext cx="576064" cy="369332"/>
            </a:xfrm>
            <a:prstGeom prst="rect">
              <a:avLst/>
            </a:prstGeom>
            <a:noFill/>
          </p:spPr>
          <p:txBody>
            <a:bodyPr wrap="square" rtlCol="0">
              <a:spAutoFit/>
            </a:bodyPr>
            <a:lstStyle/>
            <a:p>
              <a:r>
                <a:rPr lang="en-US" altLang="zh-CN" smtClean="0"/>
                <a:t>u</a:t>
              </a:r>
              <a:r>
                <a:rPr lang="en-US" altLang="zh-CN" baseline="30000" smtClean="0"/>
                <a:t>3</a:t>
              </a:r>
              <a:endParaRPr lang="zh-CN" altLang="en-US" baseline="30000"/>
            </a:p>
          </p:txBody>
        </p:sp>
        <p:sp>
          <p:nvSpPr>
            <p:cNvPr id="13" name="TextBox 12"/>
            <p:cNvSpPr txBox="1"/>
            <p:nvPr/>
          </p:nvSpPr>
          <p:spPr>
            <a:xfrm>
              <a:off x="8316416" y="4499828"/>
              <a:ext cx="576064" cy="369332"/>
            </a:xfrm>
            <a:prstGeom prst="rect">
              <a:avLst/>
            </a:prstGeom>
            <a:noFill/>
          </p:spPr>
          <p:txBody>
            <a:bodyPr wrap="square" rtlCol="0">
              <a:spAutoFit/>
            </a:bodyPr>
            <a:lstStyle/>
            <a:p>
              <a:r>
                <a:rPr lang="en-US" altLang="zh-CN" smtClean="0"/>
                <a:t>v</a:t>
              </a:r>
              <a:r>
                <a:rPr lang="en-US" altLang="zh-CN" baseline="30000" smtClean="0"/>
                <a:t>3</a:t>
              </a:r>
              <a:endParaRPr lang="zh-CN" altLang="en-US" baseline="30000"/>
            </a:p>
          </p:txBody>
        </p:sp>
        <p:sp>
          <p:nvSpPr>
            <p:cNvPr id="14" name="TextBox 13"/>
            <p:cNvSpPr txBox="1"/>
            <p:nvPr/>
          </p:nvSpPr>
          <p:spPr>
            <a:xfrm>
              <a:off x="5868144" y="6381328"/>
              <a:ext cx="1152128" cy="369332"/>
            </a:xfrm>
            <a:prstGeom prst="rect">
              <a:avLst/>
            </a:prstGeom>
            <a:noFill/>
          </p:spPr>
          <p:txBody>
            <a:bodyPr wrap="square" rtlCol="0">
              <a:spAutoFit/>
            </a:bodyPr>
            <a:lstStyle/>
            <a:p>
              <a:r>
                <a:rPr lang="en-US" altLang="zh-CN" smtClean="0"/>
                <a:t>y’=y</a:t>
              </a:r>
              <a:r>
                <a:rPr lang="en-US" altLang="zh-CN" smtClean="0">
                  <a:latin typeface="Cambria"/>
                </a:rPr>
                <a:t>⊕y*</a:t>
              </a:r>
              <a:endParaRPr lang="zh-CN" altLang="en-US" baseline="30000"/>
            </a:p>
          </p:txBody>
        </p:sp>
        <p:sp>
          <p:nvSpPr>
            <p:cNvPr id="15" name="TextBox 14"/>
            <p:cNvSpPr txBox="1"/>
            <p:nvPr/>
          </p:nvSpPr>
          <p:spPr>
            <a:xfrm>
              <a:off x="8316416" y="5301208"/>
              <a:ext cx="576064" cy="369332"/>
            </a:xfrm>
            <a:prstGeom prst="rect">
              <a:avLst/>
            </a:prstGeom>
            <a:noFill/>
          </p:spPr>
          <p:txBody>
            <a:bodyPr wrap="square" rtlCol="0">
              <a:spAutoFit/>
            </a:bodyPr>
            <a:lstStyle/>
            <a:p>
              <a:r>
                <a:rPr lang="en-US" altLang="zh-CN" smtClean="0"/>
                <a:t>u</a:t>
              </a:r>
              <a:r>
                <a:rPr lang="en-US" altLang="zh-CN" baseline="30000" smtClean="0"/>
                <a:t>4</a:t>
              </a:r>
              <a:endParaRPr lang="zh-CN" altLang="en-US" baseline="30000"/>
            </a:p>
          </p:txBody>
        </p:sp>
        <p:sp>
          <p:nvSpPr>
            <p:cNvPr id="16" name="TextBox 15"/>
            <p:cNvSpPr txBox="1"/>
            <p:nvPr/>
          </p:nvSpPr>
          <p:spPr>
            <a:xfrm>
              <a:off x="8316416" y="5764788"/>
              <a:ext cx="576064" cy="369332"/>
            </a:xfrm>
            <a:prstGeom prst="rect">
              <a:avLst/>
            </a:prstGeom>
            <a:noFill/>
          </p:spPr>
          <p:txBody>
            <a:bodyPr wrap="square" rtlCol="0">
              <a:spAutoFit/>
            </a:bodyPr>
            <a:lstStyle/>
            <a:p>
              <a:r>
                <a:rPr lang="en-US" altLang="zh-CN" smtClean="0"/>
                <a:t>v</a:t>
              </a:r>
              <a:r>
                <a:rPr lang="en-US" altLang="zh-CN" baseline="30000" smtClean="0"/>
                <a:t>4</a:t>
              </a:r>
              <a:endParaRPr lang="zh-CN" altLang="en-US" baseline="30000"/>
            </a:p>
          </p:txBody>
        </p:sp>
        <p:sp>
          <p:nvSpPr>
            <p:cNvPr id="17" name="TextBox 16"/>
            <p:cNvSpPr txBox="1"/>
            <p:nvPr/>
          </p:nvSpPr>
          <p:spPr>
            <a:xfrm>
              <a:off x="8316416" y="3717032"/>
              <a:ext cx="576064" cy="369332"/>
            </a:xfrm>
            <a:prstGeom prst="rect">
              <a:avLst/>
            </a:prstGeom>
            <a:noFill/>
          </p:spPr>
          <p:txBody>
            <a:bodyPr wrap="square" rtlCol="0">
              <a:spAutoFit/>
            </a:bodyPr>
            <a:lstStyle/>
            <a:p>
              <a:r>
                <a:rPr lang="en-US" altLang="zh-CN" smtClean="0"/>
                <a:t>w</a:t>
              </a:r>
              <a:r>
                <a:rPr lang="en-US" altLang="zh-CN" baseline="30000" smtClean="0"/>
                <a:t>2</a:t>
              </a:r>
              <a:endParaRPr lang="zh-CN" altLang="en-US" baseline="30000"/>
            </a:p>
          </p:txBody>
        </p:sp>
        <p:sp>
          <p:nvSpPr>
            <p:cNvPr id="18" name="TextBox 17"/>
            <p:cNvSpPr txBox="1"/>
            <p:nvPr/>
          </p:nvSpPr>
          <p:spPr>
            <a:xfrm>
              <a:off x="8316416" y="2996952"/>
              <a:ext cx="576064" cy="369332"/>
            </a:xfrm>
            <a:prstGeom prst="rect">
              <a:avLst/>
            </a:prstGeom>
            <a:noFill/>
          </p:spPr>
          <p:txBody>
            <a:bodyPr wrap="square" rtlCol="0">
              <a:spAutoFit/>
            </a:bodyPr>
            <a:lstStyle/>
            <a:p>
              <a:r>
                <a:rPr lang="en-US" altLang="zh-CN" smtClean="0"/>
                <a:t>u</a:t>
              </a:r>
              <a:r>
                <a:rPr lang="en-US" altLang="zh-CN" baseline="30000" smtClean="0"/>
                <a:t>2</a:t>
              </a:r>
              <a:endParaRPr lang="zh-CN" altLang="en-US" baseline="30000"/>
            </a:p>
          </p:txBody>
        </p:sp>
        <p:sp>
          <p:nvSpPr>
            <p:cNvPr id="19" name="TextBox 18"/>
            <p:cNvSpPr txBox="1"/>
            <p:nvPr/>
          </p:nvSpPr>
          <p:spPr>
            <a:xfrm>
              <a:off x="8316416" y="3356992"/>
              <a:ext cx="576064" cy="369332"/>
            </a:xfrm>
            <a:prstGeom prst="rect">
              <a:avLst/>
            </a:prstGeom>
            <a:noFill/>
          </p:spPr>
          <p:txBody>
            <a:bodyPr wrap="square" rtlCol="0">
              <a:spAutoFit/>
            </a:bodyPr>
            <a:lstStyle/>
            <a:p>
              <a:r>
                <a:rPr lang="en-US" altLang="zh-CN" smtClean="0"/>
                <a:t>v</a:t>
              </a:r>
              <a:r>
                <a:rPr lang="en-US" altLang="zh-CN" baseline="30000" smtClean="0"/>
                <a:t>2</a:t>
              </a:r>
              <a:endParaRPr lang="zh-CN" altLang="en-US" baseline="30000"/>
            </a:p>
          </p:txBody>
        </p:sp>
      </p:grpSp>
      <p:sp>
        <p:nvSpPr>
          <p:cNvPr id="365" name="TextBox 364"/>
          <p:cNvSpPr txBox="1"/>
          <p:nvPr/>
        </p:nvSpPr>
        <p:spPr>
          <a:xfrm>
            <a:off x="395536" y="1628800"/>
            <a:ext cx="2664296" cy="1938992"/>
          </a:xfrm>
          <a:prstGeom prst="rect">
            <a:avLst/>
          </a:prstGeom>
          <a:noFill/>
        </p:spPr>
        <p:txBody>
          <a:bodyPr wrap="square" rtlCol="0">
            <a:spAutoFit/>
          </a:bodyPr>
          <a:lstStyle/>
          <a:p>
            <a:r>
              <a:rPr lang="zh-CN" altLang="en-US" sz="2000" smtClean="0"/>
              <a:t>在</a:t>
            </a:r>
            <a:r>
              <a:rPr lang="en-US" altLang="zh-CN" sz="2000" smtClean="0"/>
              <a:t>S</a:t>
            </a:r>
            <a:r>
              <a:rPr lang="en-US" altLang="zh-CN" sz="2000" baseline="30000" smtClean="0"/>
              <a:t>3</a:t>
            </a:r>
            <a:r>
              <a:rPr lang="en-US" altLang="zh-CN" sz="2000" baseline="-25000" smtClean="0"/>
              <a:t>2</a:t>
            </a:r>
            <a:r>
              <a:rPr lang="zh-CN" altLang="en-US" sz="2000" smtClean="0"/>
              <a:t>和</a:t>
            </a:r>
            <a:r>
              <a:rPr lang="en-US" altLang="zh-CN" sz="2000" smtClean="0"/>
              <a:t>S</a:t>
            </a:r>
            <a:r>
              <a:rPr lang="en-US" altLang="zh-CN" sz="2000" baseline="30000" smtClean="0"/>
              <a:t>3</a:t>
            </a:r>
            <a:r>
              <a:rPr lang="en-US" altLang="zh-CN" sz="2000" baseline="-25000" smtClean="0"/>
              <a:t>3</a:t>
            </a:r>
            <a:r>
              <a:rPr lang="zh-CN" altLang="en-US" sz="2000" smtClean="0"/>
              <a:t>中，输入位选择</a:t>
            </a:r>
            <a:r>
              <a:rPr lang="en-US" altLang="zh-CN" sz="2000" smtClean="0"/>
              <a:t>0010</a:t>
            </a:r>
            <a:r>
              <a:rPr lang="zh-CN" altLang="en-US" sz="2000" smtClean="0"/>
              <a:t>，对应</a:t>
            </a:r>
            <a:r>
              <a:rPr lang="en-US" altLang="zh-CN" sz="2000" smtClean="0"/>
              <a:t>a</a:t>
            </a:r>
            <a:r>
              <a:rPr lang="zh-CN" altLang="en-US" sz="2000" smtClean="0"/>
              <a:t>值为</a:t>
            </a:r>
            <a:r>
              <a:rPr lang="en-US" altLang="zh-CN" sz="2000" smtClean="0"/>
              <a:t>2</a:t>
            </a:r>
            <a:r>
              <a:rPr lang="zh-CN" altLang="en-US" sz="2000" smtClean="0"/>
              <a:t>；输出位选择</a:t>
            </a:r>
            <a:r>
              <a:rPr lang="en-US" altLang="zh-CN" sz="2000" smtClean="0"/>
              <a:t>0101</a:t>
            </a:r>
            <a:r>
              <a:rPr lang="zh-CN" altLang="en-US" sz="2000" smtClean="0"/>
              <a:t>，对应</a:t>
            </a:r>
            <a:r>
              <a:rPr lang="en-US" altLang="zh-CN" sz="2000" smtClean="0"/>
              <a:t>b</a:t>
            </a:r>
            <a:r>
              <a:rPr lang="zh-CN" altLang="en-US" sz="2000" smtClean="0"/>
              <a:t>值为</a:t>
            </a:r>
            <a:r>
              <a:rPr lang="en-US" altLang="zh-CN" sz="2000" smtClean="0"/>
              <a:t>5</a:t>
            </a:r>
            <a:r>
              <a:rPr lang="zh-CN" altLang="en-US" sz="2000" smtClean="0"/>
              <a:t>，查表可知</a:t>
            </a:r>
            <a:r>
              <a:rPr lang="en-US" altLang="zh-CN" sz="2000" smtClean="0"/>
              <a:t>N</a:t>
            </a:r>
            <a:r>
              <a:rPr lang="en-US" altLang="zh-CN" sz="2000" baseline="-25000" smtClean="0"/>
              <a:t>D</a:t>
            </a:r>
            <a:r>
              <a:rPr lang="en-US" altLang="zh-CN" sz="2000" smtClean="0"/>
              <a:t>(2,5)=6</a:t>
            </a:r>
            <a:r>
              <a:rPr lang="zh-CN" altLang="en-US" sz="2000" smtClean="0"/>
              <a:t>，扩散率为</a:t>
            </a:r>
            <a:r>
              <a:rPr lang="en-US" altLang="zh-CN" sz="2000" smtClean="0"/>
              <a:t>R</a:t>
            </a:r>
            <a:r>
              <a:rPr lang="en-US" altLang="zh-CN" sz="2000" baseline="-25000" smtClean="0"/>
              <a:t>p</a:t>
            </a:r>
            <a:r>
              <a:rPr lang="en-US" altLang="zh-CN" sz="2000" smtClean="0"/>
              <a:t>(0010,0101)=3/8</a:t>
            </a:r>
            <a:endParaRPr lang="zh-CN" altLang="en-US" sz="2000"/>
          </a:p>
        </p:txBody>
      </p:sp>
      <p:sp>
        <p:nvSpPr>
          <p:cNvPr id="367" name="矩形 366"/>
          <p:cNvSpPr/>
          <p:nvPr/>
        </p:nvSpPr>
        <p:spPr>
          <a:xfrm>
            <a:off x="5522618" y="4422598"/>
            <a:ext cx="1080120" cy="432048"/>
          </a:xfrm>
          <a:prstGeom prst="rect">
            <a:avLst/>
          </a:prstGeom>
          <a:solidFill>
            <a:srgbClr val="FF0000">
              <a:alpha val="20000"/>
            </a:srgbClr>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
        <p:nvSpPr>
          <p:cNvPr id="366" name="矩形 365"/>
          <p:cNvSpPr/>
          <p:nvPr/>
        </p:nvSpPr>
        <p:spPr>
          <a:xfrm>
            <a:off x="4441936" y="4422598"/>
            <a:ext cx="1080120" cy="432048"/>
          </a:xfrm>
          <a:prstGeom prst="rect">
            <a:avLst/>
          </a:prstGeom>
          <a:solidFill>
            <a:srgbClr val="FF0000">
              <a:alpha val="20000"/>
            </a:srgbClr>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6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 grpId="0"/>
      <p:bldP spid="367" grpId="0" animBg="1"/>
      <p:bldP spid="36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SPN</a:t>
            </a:r>
            <a:r>
              <a:rPr lang="zh-CN" altLang="en-US" smtClean="0"/>
              <a:t>的差分密码分析</a:t>
            </a:r>
            <a:endParaRPr lang="zh-CN" altLang="en-US"/>
          </a:p>
        </p:txBody>
      </p:sp>
      <p:sp>
        <p:nvSpPr>
          <p:cNvPr id="3" name="内容占位符 2"/>
          <p:cNvSpPr>
            <a:spLocks noGrp="1"/>
          </p:cNvSpPr>
          <p:nvPr>
            <p:ph idx="1"/>
          </p:nvPr>
        </p:nvSpPr>
        <p:spPr/>
        <p:txBody>
          <a:bodyPr>
            <a:normAutofit lnSpcReduction="10000"/>
          </a:bodyPr>
          <a:lstStyle/>
          <a:p>
            <a:r>
              <a:rPr lang="en-US" altLang="zh-CN" smtClean="0"/>
              <a:t>SPN</a:t>
            </a:r>
            <a:r>
              <a:rPr lang="zh-CN" altLang="en-US" smtClean="0"/>
              <a:t>的每一轮差分可以组成一个差分链，前三轮的差分链扩散率为</a:t>
            </a:r>
            <a:endParaRPr lang="en-US" altLang="zh-CN" smtClean="0"/>
          </a:p>
          <a:p>
            <a:pPr lvl="1">
              <a:buNone/>
            </a:pPr>
            <a:r>
              <a:rPr lang="en-US" altLang="zh-CN" smtClean="0"/>
              <a:t>	R</a:t>
            </a:r>
            <a:r>
              <a:rPr lang="en-US" altLang="zh-CN" baseline="-25000" smtClean="0"/>
              <a:t>p</a:t>
            </a:r>
            <a:r>
              <a:rPr lang="en-US" altLang="zh-CN" smtClean="0"/>
              <a:t>(0000101100000000,0000010101010000)</a:t>
            </a:r>
          </a:p>
          <a:p>
            <a:pPr lvl="1">
              <a:buNone/>
            </a:pPr>
            <a:r>
              <a:rPr lang="en-US" altLang="zh-CN" smtClean="0"/>
              <a:t>	= 1/2×3/8×3/8×3/8 = 27/1024</a:t>
            </a:r>
          </a:p>
          <a:p>
            <a:r>
              <a:rPr lang="zh-CN" altLang="en-US" smtClean="0"/>
              <a:t>其含义为</a:t>
            </a:r>
            <a:endParaRPr lang="en-US" altLang="zh-CN" smtClean="0"/>
          </a:p>
          <a:p>
            <a:pPr lvl="1"/>
            <a:r>
              <a:rPr lang="en-US" altLang="zh-CN" smtClean="0"/>
              <a:t>Pr[v</a:t>
            </a:r>
            <a:r>
              <a:rPr lang="en-US" altLang="zh-CN" baseline="30000" smtClean="0"/>
              <a:t>3</a:t>
            </a:r>
            <a:r>
              <a:rPr lang="en-US" altLang="zh-CN" smtClean="0"/>
              <a:t>’=0000010101010000|x’=0000101100000000]=27/1024</a:t>
            </a:r>
          </a:p>
          <a:p>
            <a:r>
              <a:rPr lang="zh-CN" altLang="en-US" smtClean="0"/>
              <a:t>以上计算严格上应该要求每轮随机事件统计独立</a:t>
            </a:r>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SPN</a:t>
            </a:r>
            <a:r>
              <a:rPr lang="zh-CN" altLang="en-US" smtClean="0"/>
              <a:t>的差分密码分析</a:t>
            </a:r>
            <a:endParaRPr lang="zh-CN" altLang="en-US"/>
          </a:p>
        </p:txBody>
      </p:sp>
      <p:sp>
        <p:nvSpPr>
          <p:cNvPr id="3" name="内容占位符 2"/>
          <p:cNvSpPr>
            <a:spLocks noGrp="1"/>
          </p:cNvSpPr>
          <p:nvPr>
            <p:ph idx="1"/>
          </p:nvPr>
        </p:nvSpPr>
        <p:spPr/>
        <p:txBody>
          <a:bodyPr>
            <a:normAutofit/>
          </a:bodyPr>
          <a:lstStyle/>
          <a:p>
            <a:r>
              <a:rPr lang="zh-CN" altLang="en-US" smtClean="0"/>
              <a:t>进一步分析</a:t>
            </a:r>
            <a:endParaRPr lang="en-US" altLang="zh-CN" smtClean="0"/>
          </a:p>
          <a:p>
            <a:pPr lvl="1"/>
            <a:r>
              <a:rPr lang="en-US" altLang="zh-CN" smtClean="0"/>
              <a:t>v</a:t>
            </a:r>
            <a:r>
              <a:rPr lang="en-US" altLang="zh-CN" baseline="30000" smtClean="0"/>
              <a:t>3</a:t>
            </a:r>
            <a:r>
              <a:rPr lang="en-US" altLang="zh-CN" smtClean="0"/>
              <a:t>’=0000010101010000↔u</a:t>
            </a:r>
            <a:r>
              <a:rPr lang="en-US" altLang="zh-CN" baseline="30000" smtClean="0"/>
              <a:t>4</a:t>
            </a:r>
            <a:r>
              <a:rPr lang="en-US" altLang="zh-CN" smtClean="0"/>
              <a:t>’=0000011000000110</a:t>
            </a:r>
          </a:p>
          <a:p>
            <a:r>
              <a:rPr lang="zh-CN" altLang="en-US" smtClean="0"/>
              <a:t>即有</a:t>
            </a:r>
            <a:endParaRPr lang="en-US" altLang="zh-CN" smtClean="0"/>
          </a:p>
          <a:p>
            <a:pPr lvl="1"/>
            <a:r>
              <a:rPr lang="en-US" altLang="zh-CN" smtClean="0"/>
              <a:t>Pr[u</a:t>
            </a:r>
            <a:r>
              <a:rPr lang="en-US" altLang="zh-CN" baseline="30000" smtClean="0"/>
              <a:t>4</a:t>
            </a:r>
            <a:r>
              <a:rPr lang="en-US" altLang="zh-CN" smtClean="0"/>
              <a:t>’=0000011000000110|x’=0000101100000000]=27/1024</a:t>
            </a:r>
            <a:endParaRPr lang="zh-CN"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SPN</a:t>
            </a:r>
            <a:r>
              <a:rPr lang="zh-CN" altLang="en-US" smtClean="0"/>
              <a:t>的差分密码分析</a:t>
            </a:r>
            <a:endParaRPr lang="zh-CN" altLang="en-US"/>
          </a:p>
        </p:txBody>
      </p:sp>
      <p:sp>
        <p:nvSpPr>
          <p:cNvPr id="3" name="内容占位符 2"/>
          <p:cNvSpPr>
            <a:spLocks noGrp="1"/>
          </p:cNvSpPr>
          <p:nvPr>
            <p:ph idx="1"/>
          </p:nvPr>
        </p:nvSpPr>
        <p:spPr/>
        <p:txBody>
          <a:bodyPr/>
          <a:lstStyle/>
          <a:p>
            <a:r>
              <a:rPr lang="zh-CN" altLang="en-US" dirty="0" smtClean="0"/>
              <a:t>差分密码分析思路</a:t>
            </a:r>
            <a:endParaRPr lang="en-US" altLang="zh-CN" dirty="0" smtClean="0"/>
          </a:p>
          <a:p>
            <a:pPr lvl="1"/>
            <a:r>
              <a:rPr lang="zh-CN" altLang="en-US" dirty="0" smtClean="0"/>
              <a:t>找到足够多的四元组</a:t>
            </a:r>
            <a:r>
              <a:rPr lang="en-US" altLang="zh-CN" dirty="0" smtClean="0"/>
              <a:t>(</a:t>
            </a:r>
            <a:r>
              <a:rPr lang="en-US" altLang="zh-CN" dirty="0" err="1" smtClean="0"/>
              <a:t>x,x</a:t>
            </a:r>
            <a:r>
              <a:rPr lang="en-US" altLang="zh-CN" dirty="0" smtClean="0"/>
              <a:t>*,</a:t>
            </a:r>
            <a:r>
              <a:rPr lang="en-US" altLang="zh-CN" dirty="0" err="1" smtClean="0"/>
              <a:t>y,y</a:t>
            </a:r>
            <a:r>
              <a:rPr lang="en-US" altLang="zh-CN" dirty="0" smtClean="0"/>
              <a:t>*)</a:t>
            </a:r>
            <a:r>
              <a:rPr lang="zh-CN" altLang="en-US" dirty="0" smtClean="0"/>
              <a:t>，其中</a:t>
            </a:r>
            <a:r>
              <a:rPr lang="en-US" altLang="zh-CN" dirty="0" smtClean="0"/>
              <a:t>x’=</a:t>
            </a:r>
            <a:r>
              <a:rPr lang="en-US" altLang="zh-CN" dirty="0" err="1" smtClean="0"/>
              <a:t>x</a:t>
            </a:r>
            <a:r>
              <a:rPr lang="en-US" altLang="zh-CN" dirty="0" err="1" smtClean="0">
                <a:latin typeface="Cambria"/>
              </a:rPr>
              <a:t>⊕x</a:t>
            </a:r>
            <a:r>
              <a:rPr lang="en-US" altLang="zh-CN" dirty="0" smtClean="0">
                <a:latin typeface="Cambria"/>
              </a:rPr>
              <a:t>*</a:t>
            </a:r>
            <a:r>
              <a:rPr lang="zh-CN" altLang="en-US" dirty="0" smtClean="0">
                <a:latin typeface="Cambria"/>
              </a:rPr>
              <a:t>固定不变。</a:t>
            </a:r>
            <a:r>
              <a:rPr lang="zh-CN" altLang="en-US" dirty="0" smtClean="0"/>
              <a:t>对可能的密钥进行穷举，计算相关差分的扩散率，正确的密钥作用下，扩散率应最大</a:t>
            </a:r>
            <a:endParaRPr lang="en-US" altLang="zh-CN" dirty="0" smtClean="0"/>
          </a:p>
          <a:p>
            <a:pPr lvl="1"/>
            <a:r>
              <a:rPr lang="zh-CN" altLang="en-US" dirty="0" smtClean="0"/>
              <a:t>和线性分析一样，只能分析最后一轮子密钥，对候选子密钥进行穷举即可</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SPN</a:t>
            </a:r>
            <a:r>
              <a:rPr lang="zh-CN" altLang="en-US" dirty="0" smtClean="0"/>
              <a:t>的差分密码分析</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mtClean="0"/>
              <a:t>分析过程</a:t>
            </a:r>
            <a:endParaRPr lang="en-US" altLang="zh-CN" smtClean="0"/>
          </a:p>
          <a:p>
            <a:pPr lvl="1"/>
            <a:r>
              <a:rPr lang="zh-CN" altLang="en-US" smtClean="0"/>
              <a:t>收集尽可能多的在同一未知密钥</a:t>
            </a:r>
            <a:r>
              <a:rPr lang="en-US" altLang="zh-CN" smtClean="0"/>
              <a:t>k</a:t>
            </a:r>
            <a:r>
              <a:rPr lang="zh-CN" altLang="en-US" smtClean="0"/>
              <a:t>加密的</a:t>
            </a:r>
            <a:r>
              <a:rPr lang="en-US" altLang="zh-CN" smtClean="0"/>
              <a:t>T</a:t>
            </a:r>
            <a:r>
              <a:rPr lang="zh-CN" altLang="en-US" smtClean="0"/>
              <a:t>个四重组</a:t>
            </a:r>
            <a:r>
              <a:rPr lang="en-US" altLang="zh-CN" smtClean="0"/>
              <a:t>(x,x*,y,y*)</a:t>
            </a:r>
            <a:r>
              <a:rPr lang="zh-CN" altLang="en-US" smtClean="0"/>
              <a:t> ，用</a:t>
            </a:r>
            <a:r>
              <a:rPr lang="en-US" altLang="zh-CN" b="1" i="1" smtClean="0"/>
              <a:t>T</a:t>
            </a:r>
            <a:r>
              <a:rPr lang="zh-CN" altLang="en-US" smtClean="0"/>
              <a:t>表示四重组的集合</a:t>
            </a:r>
            <a:r>
              <a:rPr lang="en-US" altLang="zh-CN" smtClean="0"/>
              <a:t>(|</a:t>
            </a:r>
            <a:r>
              <a:rPr lang="en-US" altLang="zh-CN" b="1" i="1" smtClean="0"/>
              <a:t>T</a:t>
            </a:r>
            <a:r>
              <a:rPr lang="en-US" altLang="zh-CN" smtClean="0"/>
              <a:t>|=T)</a:t>
            </a:r>
            <a:r>
              <a:rPr lang="zh-CN" altLang="en-US" smtClean="0"/>
              <a:t>，目标是获得候选子密钥</a:t>
            </a:r>
            <a:r>
              <a:rPr lang="en-US" altLang="zh-CN" smtClean="0"/>
              <a:t>(k</a:t>
            </a:r>
            <a:r>
              <a:rPr lang="en-US" altLang="zh-CN" baseline="30000" smtClean="0"/>
              <a:t>5</a:t>
            </a:r>
            <a:r>
              <a:rPr lang="en-US" altLang="zh-CN" baseline="-25000" smtClean="0"/>
              <a:t>&lt;2&gt;</a:t>
            </a:r>
            <a:r>
              <a:rPr lang="en-US" altLang="zh-CN" smtClean="0"/>
              <a:t>,k</a:t>
            </a:r>
            <a:r>
              <a:rPr lang="en-US" altLang="zh-CN" baseline="30000" smtClean="0"/>
              <a:t>5</a:t>
            </a:r>
            <a:r>
              <a:rPr lang="en-US" altLang="zh-CN" baseline="-25000" smtClean="0"/>
              <a:t>&lt;4&gt;</a:t>
            </a:r>
            <a:r>
              <a:rPr lang="en-US" altLang="zh-CN" smtClean="0"/>
              <a:t>)</a:t>
            </a:r>
            <a:r>
              <a:rPr lang="zh-CN" altLang="en-US" smtClean="0"/>
              <a:t>。</a:t>
            </a:r>
            <a:endParaRPr lang="en-US" altLang="zh-CN" smtClean="0"/>
          </a:p>
          <a:p>
            <a:pPr lvl="1"/>
            <a:r>
              <a:rPr lang="zh-CN" altLang="en-US" smtClean="0"/>
              <a:t>每个候选子密钥分配一个计数器，初始值为</a:t>
            </a:r>
            <a:r>
              <a:rPr lang="en-US" altLang="zh-CN" smtClean="0"/>
              <a:t>0</a:t>
            </a:r>
          </a:p>
          <a:p>
            <a:pPr lvl="1"/>
            <a:r>
              <a:rPr lang="zh-CN" altLang="en-US" smtClean="0"/>
              <a:t>对每对明</a:t>
            </a:r>
            <a:r>
              <a:rPr lang="en-US" altLang="zh-CN" smtClean="0"/>
              <a:t>-</a:t>
            </a:r>
            <a:r>
              <a:rPr lang="zh-CN" altLang="en-US" smtClean="0"/>
              <a:t>密文，尝试所有可能的候选子密钥，计算出</a:t>
            </a:r>
            <a:r>
              <a:rPr lang="en-US" altLang="zh-CN" smtClean="0"/>
              <a:t>u</a:t>
            </a:r>
            <a:r>
              <a:rPr lang="en-US" altLang="zh-CN" baseline="30000" smtClean="0"/>
              <a:t>4</a:t>
            </a:r>
            <a:r>
              <a:rPr lang="en-US" altLang="zh-CN" smtClean="0"/>
              <a:t>’</a:t>
            </a:r>
            <a:r>
              <a:rPr lang="zh-CN" altLang="en-US" smtClean="0"/>
              <a:t>，如果</a:t>
            </a:r>
            <a:r>
              <a:rPr lang="en-US" altLang="zh-CN" smtClean="0"/>
              <a:t>u</a:t>
            </a:r>
            <a:r>
              <a:rPr lang="en-US" altLang="zh-CN" baseline="30000" smtClean="0"/>
              <a:t>4</a:t>
            </a:r>
            <a:r>
              <a:rPr lang="en-US" altLang="zh-CN" smtClean="0"/>
              <a:t>’=0000011000000110</a:t>
            </a:r>
            <a:r>
              <a:rPr lang="zh-CN" altLang="en-US" smtClean="0"/>
              <a:t>则相应的计数器加</a:t>
            </a:r>
            <a:r>
              <a:rPr lang="en-US" altLang="zh-CN" smtClean="0"/>
              <a:t>1</a:t>
            </a:r>
          </a:p>
          <a:p>
            <a:pPr lvl="1"/>
            <a:r>
              <a:rPr lang="en-US" altLang="zh-CN" smtClean="0"/>
              <a:t>T</a:t>
            </a:r>
            <a:r>
              <a:rPr lang="zh-CN" altLang="en-US" smtClean="0"/>
              <a:t>对明</a:t>
            </a:r>
            <a:r>
              <a:rPr lang="en-US" altLang="zh-CN" smtClean="0"/>
              <a:t>-</a:t>
            </a:r>
            <a:r>
              <a:rPr lang="zh-CN" altLang="en-US" smtClean="0"/>
              <a:t>密文尝试完毕后，真子密钥对应的计数值最大</a:t>
            </a:r>
            <a:endParaRPr lang="en-US" altLang="zh-CN" smtClean="0"/>
          </a:p>
          <a:p>
            <a:pPr lvl="1"/>
            <a:r>
              <a:rPr lang="en-US" altLang="zh-CN" smtClean="0"/>
              <a:t>T</a:t>
            </a:r>
            <a:r>
              <a:rPr lang="zh-CN" altLang="en-US" smtClean="0"/>
              <a:t>越大，结果越准确</a:t>
            </a:r>
            <a:endParaRPr lang="en-US" altLang="zh-CN"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SPN</a:t>
            </a:r>
            <a:r>
              <a:rPr lang="zh-CN" altLang="en-US" dirty="0" smtClean="0"/>
              <a:t>的差分密码分析</a:t>
            </a:r>
            <a:endParaRPr lang="zh-CN" altLang="en-US" dirty="0"/>
          </a:p>
        </p:txBody>
      </p:sp>
      <p:sp>
        <p:nvSpPr>
          <p:cNvPr id="3" name="内容占位符 2"/>
          <p:cNvSpPr>
            <a:spLocks noGrp="1"/>
          </p:cNvSpPr>
          <p:nvPr>
            <p:ph idx="1"/>
          </p:nvPr>
        </p:nvSpPr>
        <p:spPr>
          <a:xfrm>
            <a:off x="457200" y="1600200"/>
            <a:ext cx="8229600" cy="5257800"/>
          </a:xfrm>
        </p:spPr>
        <p:txBody>
          <a:bodyPr>
            <a:normAutofit fontScale="92500" lnSpcReduction="10000"/>
          </a:bodyPr>
          <a:lstStyle/>
          <a:p>
            <a:r>
              <a:rPr lang="zh-CN" altLang="en-US" sz="3500" smtClean="0"/>
              <a:t>算法</a:t>
            </a:r>
            <a:r>
              <a:rPr lang="en-US" altLang="zh-CN" sz="3500" smtClean="0"/>
              <a:t>3.3  </a:t>
            </a:r>
            <a:r>
              <a:rPr lang="zh-CN" altLang="en-US" sz="3500" smtClean="0"/>
              <a:t>差分攻击</a:t>
            </a:r>
            <a:r>
              <a:rPr lang="en-US" altLang="zh-CN" sz="3500" smtClean="0"/>
              <a:t>(</a:t>
            </a:r>
            <a:r>
              <a:rPr lang="en-US" altLang="zh-CN" sz="3500" b="1" i="1" smtClean="0"/>
              <a:t>T</a:t>
            </a:r>
            <a:r>
              <a:rPr lang="en-US" altLang="zh-CN" sz="3500" smtClean="0"/>
              <a:t>, T, π</a:t>
            </a:r>
            <a:r>
              <a:rPr lang="en-US" altLang="zh-CN" sz="3500" baseline="-25000" smtClean="0"/>
              <a:t>s</a:t>
            </a:r>
            <a:r>
              <a:rPr lang="en-US" altLang="zh-CN" sz="3500" baseline="30000" smtClean="0"/>
              <a:t>-1</a:t>
            </a:r>
            <a:r>
              <a:rPr lang="en-US" altLang="zh-CN" sz="3500" smtClean="0"/>
              <a:t>)</a:t>
            </a:r>
          </a:p>
          <a:p>
            <a:pPr lvl="1"/>
            <a:r>
              <a:rPr lang="en-US" altLang="zh-CN" sz="2100" smtClean="0"/>
              <a:t>for (L</a:t>
            </a:r>
            <a:r>
              <a:rPr lang="en-US" altLang="zh-CN" sz="2100" baseline="-25000" smtClean="0"/>
              <a:t>1</a:t>
            </a:r>
            <a:r>
              <a:rPr lang="en-US" altLang="zh-CN" sz="2100" smtClean="0"/>
              <a:t>,L</a:t>
            </a:r>
            <a:r>
              <a:rPr lang="en-US" altLang="zh-CN" sz="2100" baseline="-25000" smtClean="0"/>
              <a:t>2</a:t>
            </a:r>
            <a:r>
              <a:rPr lang="en-US" altLang="zh-CN" sz="2100" smtClean="0"/>
              <a:t>)=(0,0) to (F,F)  {  // L</a:t>
            </a:r>
            <a:r>
              <a:rPr lang="en-US" altLang="zh-CN" sz="2100" baseline="-25000" smtClean="0"/>
              <a:t>1</a:t>
            </a:r>
            <a:r>
              <a:rPr lang="en-US" altLang="zh-CN" sz="2100" smtClean="0"/>
              <a:t>,L</a:t>
            </a:r>
            <a:r>
              <a:rPr lang="en-US" altLang="zh-CN" sz="2100" baseline="-25000" smtClean="0"/>
              <a:t>2</a:t>
            </a:r>
            <a:r>
              <a:rPr lang="zh-CN" altLang="en-US" sz="2100" smtClean="0"/>
              <a:t>表示候选子密钥</a:t>
            </a:r>
            <a:r>
              <a:rPr lang="en-US" altLang="zh-CN" sz="2100" smtClean="0"/>
              <a:t>k</a:t>
            </a:r>
            <a:r>
              <a:rPr lang="en-US" altLang="zh-CN" sz="2100" baseline="30000" smtClean="0"/>
              <a:t>5</a:t>
            </a:r>
            <a:r>
              <a:rPr lang="en-US" altLang="zh-CN" sz="2100" baseline="-25000" smtClean="0"/>
              <a:t>&lt;2&gt;</a:t>
            </a:r>
            <a:r>
              <a:rPr lang="zh-CN" altLang="en-US" sz="2100" smtClean="0"/>
              <a:t>和</a:t>
            </a:r>
            <a:r>
              <a:rPr lang="en-US" altLang="zh-CN" sz="2100" smtClean="0"/>
              <a:t>k</a:t>
            </a:r>
            <a:r>
              <a:rPr lang="en-US" altLang="zh-CN" sz="2100" baseline="30000" smtClean="0"/>
              <a:t>5</a:t>
            </a:r>
            <a:r>
              <a:rPr lang="en-US" altLang="zh-CN" sz="2100" baseline="-25000" smtClean="0"/>
              <a:t>&lt;4&gt;</a:t>
            </a:r>
          </a:p>
          <a:p>
            <a:pPr lvl="1">
              <a:buNone/>
            </a:pPr>
            <a:r>
              <a:rPr lang="en-US" altLang="zh-CN" sz="2100" smtClean="0"/>
              <a:t>		   Count[L</a:t>
            </a:r>
            <a:r>
              <a:rPr lang="en-US" altLang="zh-CN" sz="2100" baseline="-25000" smtClean="0"/>
              <a:t>1</a:t>
            </a:r>
            <a:r>
              <a:rPr lang="en-US" altLang="zh-CN" sz="2100" smtClean="0"/>
              <a:t>,L</a:t>
            </a:r>
            <a:r>
              <a:rPr lang="en-US" altLang="zh-CN" sz="2100" baseline="-25000" smtClean="0"/>
              <a:t>2</a:t>
            </a:r>
            <a:r>
              <a:rPr lang="en-US" altLang="zh-CN" sz="2100" smtClean="0"/>
              <a:t>]=0    // </a:t>
            </a:r>
            <a:r>
              <a:rPr lang="zh-CN" altLang="en-US" sz="2100" smtClean="0"/>
              <a:t>每个候选子密钥分配一个计数器并初始化为</a:t>
            </a:r>
            <a:r>
              <a:rPr lang="en-US" altLang="zh-CN" sz="2100" smtClean="0"/>
              <a:t>0</a:t>
            </a:r>
          </a:p>
          <a:p>
            <a:pPr lvl="1"/>
            <a:r>
              <a:rPr lang="en-US" altLang="zh-CN" sz="2100" smtClean="0"/>
              <a:t>}</a:t>
            </a:r>
          </a:p>
          <a:p>
            <a:pPr lvl="1"/>
            <a:r>
              <a:rPr lang="en-US" altLang="zh-CN" sz="2100" smtClean="0"/>
              <a:t>for  each (x,x*,y,y*) </a:t>
            </a:r>
            <a:r>
              <a:rPr lang="zh-CN" altLang="en-US" sz="2100" smtClean="0"/>
              <a:t>∈ </a:t>
            </a:r>
            <a:r>
              <a:rPr lang="en-US" altLang="zh-CN" sz="2100" b="1" i="1" smtClean="0"/>
              <a:t>T</a:t>
            </a:r>
            <a:r>
              <a:rPr lang="en-US" altLang="zh-CN" sz="2100" smtClean="0"/>
              <a:t>   {</a:t>
            </a:r>
          </a:p>
          <a:p>
            <a:pPr lvl="1">
              <a:buNone/>
            </a:pPr>
            <a:r>
              <a:rPr lang="en-US" altLang="zh-CN" sz="2100" smtClean="0"/>
              <a:t>		   if   (y</a:t>
            </a:r>
            <a:r>
              <a:rPr lang="en-US" altLang="zh-CN" sz="2100" baseline="-25000" smtClean="0"/>
              <a:t>&lt;1&gt;</a:t>
            </a:r>
            <a:r>
              <a:rPr lang="en-US" altLang="zh-CN" sz="2100" smtClean="0"/>
              <a:t>=y*</a:t>
            </a:r>
            <a:r>
              <a:rPr lang="en-US" altLang="zh-CN" sz="2100" baseline="-25000" smtClean="0"/>
              <a:t>&lt;1&gt;</a:t>
            </a:r>
            <a:r>
              <a:rPr lang="en-US" altLang="zh-CN" sz="2100" smtClean="0"/>
              <a:t>  and  y</a:t>
            </a:r>
            <a:r>
              <a:rPr lang="en-US" altLang="zh-CN" sz="2100" baseline="-25000" smtClean="0"/>
              <a:t>&lt;3&gt;</a:t>
            </a:r>
            <a:r>
              <a:rPr lang="en-US" altLang="zh-CN" sz="2100" smtClean="0"/>
              <a:t>=y*</a:t>
            </a:r>
            <a:r>
              <a:rPr lang="en-US" altLang="zh-CN" sz="2100" baseline="-25000" smtClean="0"/>
              <a:t>&lt;3&gt;</a:t>
            </a:r>
            <a:r>
              <a:rPr lang="en-US" altLang="zh-CN" sz="2100" smtClean="0"/>
              <a:t>)  {      // </a:t>
            </a:r>
            <a:r>
              <a:rPr lang="zh-CN" altLang="en-US" sz="2100" smtClean="0"/>
              <a:t>只考虑</a:t>
            </a:r>
            <a:r>
              <a:rPr lang="en-US" altLang="zh-CN" sz="2100" smtClean="0"/>
              <a:t>y’</a:t>
            </a:r>
            <a:r>
              <a:rPr lang="en-US" altLang="zh-CN" sz="2100" baseline="-25000" smtClean="0"/>
              <a:t>&lt;1&gt;</a:t>
            </a:r>
            <a:r>
              <a:rPr lang="zh-CN" altLang="en-US" sz="2100" smtClean="0"/>
              <a:t>和</a:t>
            </a:r>
            <a:r>
              <a:rPr lang="en-US" altLang="zh-CN" sz="2100" smtClean="0"/>
              <a:t>y’</a:t>
            </a:r>
            <a:r>
              <a:rPr lang="en-US" altLang="zh-CN" sz="2100" baseline="-25000" smtClean="0"/>
              <a:t>&lt;3&gt;</a:t>
            </a:r>
            <a:r>
              <a:rPr lang="en-US" altLang="zh-CN" sz="2100" smtClean="0"/>
              <a:t>=0</a:t>
            </a:r>
          </a:p>
          <a:p>
            <a:pPr lvl="1">
              <a:buNone/>
            </a:pPr>
            <a:r>
              <a:rPr lang="en-US" altLang="zh-CN" sz="2100" smtClean="0"/>
              <a:t>		         for (L</a:t>
            </a:r>
            <a:r>
              <a:rPr lang="en-US" altLang="zh-CN" sz="2100" baseline="-25000" smtClean="0"/>
              <a:t>1</a:t>
            </a:r>
            <a:r>
              <a:rPr lang="en-US" altLang="zh-CN" sz="2100" smtClean="0"/>
              <a:t>,L</a:t>
            </a:r>
            <a:r>
              <a:rPr lang="en-US" altLang="zh-CN" sz="2100" baseline="-25000" smtClean="0"/>
              <a:t>2</a:t>
            </a:r>
            <a:r>
              <a:rPr lang="en-US" altLang="zh-CN" sz="2100" smtClean="0"/>
              <a:t>)=(0,0) to (F,F)  {</a:t>
            </a:r>
          </a:p>
          <a:p>
            <a:pPr lvl="1">
              <a:buNone/>
            </a:pPr>
            <a:r>
              <a:rPr lang="en-US" altLang="zh-CN" sz="2100" smtClean="0"/>
              <a:t>			v</a:t>
            </a:r>
            <a:r>
              <a:rPr lang="en-US" altLang="zh-CN" sz="2100" baseline="30000" smtClean="0"/>
              <a:t>4</a:t>
            </a:r>
            <a:r>
              <a:rPr lang="en-US" altLang="zh-CN" sz="2100" baseline="-25000" smtClean="0"/>
              <a:t>&lt;2&gt;</a:t>
            </a:r>
            <a:r>
              <a:rPr lang="en-US" altLang="zh-CN" sz="2100" smtClean="0"/>
              <a:t> = L</a:t>
            </a:r>
            <a:r>
              <a:rPr lang="en-US" altLang="zh-CN" sz="2100" baseline="-25000" smtClean="0"/>
              <a:t>1</a:t>
            </a:r>
            <a:r>
              <a:rPr lang="en-US" altLang="zh-CN" sz="2100" smtClean="0">
                <a:latin typeface="Cambria"/>
              </a:rPr>
              <a:t>⊕y</a:t>
            </a:r>
            <a:r>
              <a:rPr lang="en-US" altLang="zh-CN" sz="2100" baseline="-25000" smtClean="0">
                <a:latin typeface="Cambria"/>
              </a:rPr>
              <a:t>&lt;2&gt;</a:t>
            </a:r>
          </a:p>
          <a:p>
            <a:pPr lvl="1">
              <a:buNone/>
            </a:pPr>
            <a:r>
              <a:rPr lang="en-US" altLang="zh-CN" sz="2100" smtClean="0">
                <a:latin typeface="Cambria"/>
              </a:rPr>
              <a:t>			v</a:t>
            </a:r>
            <a:r>
              <a:rPr lang="en-US" altLang="zh-CN" sz="2100" baseline="30000" smtClean="0">
                <a:latin typeface="Cambria"/>
              </a:rPr>
              <a:t>4</a:t>
            </a:r>
            <a:r>
              <a:rPr lang="en-US" altLang="zh-CN" sz="2100" baseline="-25000" smtClean="0">
                <a:latin typeface="Cambria"/>
              </a:rPr>
              <a:t>&lt;4&gt;</a:t>
            </a:r>
            <a:r>
              <a:rPr lang="en-US" altLang="zh-CN" sz="2100" smtClean="0">
                <a:latin typeface="Cambria"/>
              </a:rPr>
              <a:t> =</a:t>
            </a:r>
            <a:r>
              <a:rPr lang="en-US" altLang="zh-CN" sz="2100" smtClean="0"/>
              <a:t> L</a:t>
            </a:r>
            <a:r>
              <a:rPr lang="en-US" altLang="zh-CN" sz="2100" baseline="-25000" smtClean="0"/>
              <a:t>2</a:t>
            </a:r>
            <a:r>
              <a:rPr lang="en-US" altLang="zh-CN" sz="2100" smtClean="0">
                <a:latin typeface="Cambria"/>
              </a:rPr>
              <a:t>⊕y</a:t>
            </a:r>
            <a:r>
              <a:rPr lang="en-US" altLang="zh-CN" sz="2100" baseline="-25000" smtClean="0">
                <a:latin typeface="Cambria"/>
              </a:rPr>
              <a:t>&lt;4&gt;</a:t>
            </a:r>
          </a:p>
          <a:p>
            <a:pPr lvl="1">
              <a:buNone/>
            </a:pPr>
            <a:r>
              <a:rPr lang="en-US" altLang="zh-CN" sz="2100" smtClean="0">
                <a:latin typeface="Cambria"/>
              </a:rPr>
              <a:t>			u</a:t>
            </a:r>
            <a:r>
              <a:rPr lang="en-US" altLang="zh-CN" sz="2100" baseline="30000" smtClean="0">
                <a:latin typeface="Cambria"/>
              </a:rPr>
              <a:t>4</a:t>
            </a:r>
            <a:r>
              <a:rPr lang="en-US" altLang="zh-CN" sz="2100" baseline="-25000" smtClean="0">
                <a:latin typeface="Cambria"/>
              </a:rPr>
              <a:t>&lt;2&gt;</a:t>
            </a:r>
            <a:r>
              <a:rPr lang="en-US" altLang="zh-CN" sz="2100" smtClean="0">
                <a:latin typeface="Cambria"/>
              </a:rPr>
              <a:t> = π</a:t>
            </a:r>
            <a:r>
              <a:rPr lang="en-US" altLang="zh-CN" sz="2100" baseline="-25000" smtClean="0">
                <a:latin typeface="Cambria"/>
              </a:rPr>
              <a:t>s</a:t>
            </a:r>
            <a:r>
              <a:rPr lang="en-US" altLang="zh-CN" sz="2100" baseline="30000" smtClean="0">
                <a:latin typeface="Cambria"/>
              </a:rPr>
              <a:t>-1</a:t>
            </a:r>
            <a:r>
              <a:rPr lang="en-US" altLang="zh-CN" sz="2100" smtClean="0">
                <a:latin typeface="Cambria"/>
              </a:rPr>
              <a:t>(v</a:t>
            </a:r>
            <a:r>
              <a:rPr lang="en-US" altLang="zh-CN" sz="2100" baseline="30000" smtClean="0">
                <a:latin typeface="Cambria"/>
              </a:rPr>
              <a:t>4</a:t>
            </a:r>
            <a:r>
              <a:rPr lang="en-US" altLang="zh-CN" sz="2100" baseline="-25000" smtClean="0">
                <a:latin typeface="Cambria"/>
              </a:rPr>
              <a:t>&lt;2&gt;</a:t>
            </a:r>
            <a:r>
              <a:rPr lang="en-US" altLang="zh-CN" sz="2100" smtClean="0">
                <a:latin typeface="Cambria"/>
              </a:rPr>
              <a:t>)</a:t>
            </a:r>
          </a:p>
          <a:p>
            <a:pPr lvl="1">
              <a:buNone/>
            </a:pPr>
            <a:r>
              <a:rPr lang="en-US" altLang="zh-CN" sz="2100" smtClean="0">
                <a:latin typeface="Cambria"/>
              </a:rPr>
              <a:t>			u</a:t>
            </a:r>
            <a:r>
              <a:rPr lang="en-US" altLang="zh-CN" sz="2100" baseline="30000" smtClean="0">
                <a:latin typeface="Cambria"/>
              </a:rPr>
              <a:t>4</a:t>
            </a:r>
            <a:r>
              <a:rPr lang="en-US" altLang="zh-CN" sz="2100" baseline="-25000" smtClean="0">
                <a:latin typeface="Cambria"/>
              </a:rPr>
              <a:t>&lt;4&gt;</a:t>
            </a:r>
            <a:r>
              <a:rPr lang="en-US" altLang="zh-CN" sz="2100" smtClean="0">
                <a:latin typeface="Cambria"/>
              </a:rPr>
              <a:t> = π</a:t>
            </a:r>
            <a:r>
              <a:rPr lang="en-US" altLang="zh-CN" sz="2100" baseline="-25000" smtClean="0">
                <a:latin typeface="Cambria"/>
              </a:rPr>
              <a:t>s</a:t>
            </a:r>
            <a:r>
              <a:rPr lang="en-US" altLang="zh-CN" sz="2100" baseline="30000" smtClean="0">
                <a:latin typeface="Cambria"/>
              </a:rPr>
              <a:t>-1</a:t>
            </a:r>
            <a:r>
              <a:rPr lang="en-US" altLang="zh-CN" sz="2100" smtClean="0">
                <a:latin typeface="Cambria"/>
              </a:rPr>
              <a:t>(v</a:t>
            </a:r>
            <a:r>
              <a:rPr lang="en-US" altLang="zh-CN" sz="2100" baseline="30000" smtClean="0">
                <a:latin typeface="Cambria"/>
              </a:rPr>
              <a:t>4</a:t>
            </a:r>
            <a:r>
              <a:rPr lang="en-US" altLang="zh-CN" sz="2100" baseline="-25000" smtClean="0">
                <a:latin typeface="Cambria"/>
              </a:rPr>
              <a:t>&lt;4&gt;</a:t>
            </a:r>
            <a:r>
              <a:rPr lang="en-US" altLang="zh-CN" sz="2100" smtClean="0">
                <a:latin typeface="Cambria"/>
              </a:rPr>
              <a:t>)</a:t>
            </a:r>
          </a:p>
          <a:p>
            <a:pPr lvl="1">
              <a:buNone/>
            </a:pPr>
            <a:r>
              <a:rPr lang="en-US" altLang="zh-CN" sz="2100" smtClean="0"/>
              <a:t>			(v</a:t>
            </a:r>
            <a:r>
              <a:rPr lang="en-US" altLang="zh-CN" sz="2100" baseline="30000" smtClean="0"/>
              <a:t>4</a:t>
            </a:r>
            <a:r>
              <a:rPr lang="en-US" altLang="zh-CN" sz="2100" baseline="-25000" smtClean="0"/>
              <a:t>&lt;2&gt;</a:t>
            </a:r>
            <a:r>
              <a:rPr lang="en-US" altLang="zh-CN" sz="2100" smtClean="0"/>
              <a:t>)*= L</a:t>
            </a:r>
            <a:r>
              <a:rPr lang="en-US" altLang="zh-CN" sz="2100" baseline="-25000" smtClean="0"/>
              <a:t>1</a:t>
            </a:r>
            <a:r>
              <a:rPr lang="en-US" altLang="zh-CN" sz="2100" smtClean="0"/>
              <a:t>⊕(y</a:t>
            </a:r>
            <a:r>
              <a:rPr lang="en-US" altLang="zh-CN" sz="2100" baseline="-25000" smtClean="0"/>
              <a:t>&lt;2&gt;</a:t>
            </a:r>
            <a:r>
              <a:rPr lang="en-US" altLang="zh-CN" sz="2100" smtClean="0"/>
              <a:t>)*</a:t>
            </a:r>
            <a:endParaRPr lang="en-US" altLang="zh-CN" sz="2100" baseline="-25000" smtClean="0"/>
          </a:p>
          <a:p>
            <a:pPr lvl="1">
              <a:buNone/>
            </a:pPr>
            <a:r>
              <a:rPr lang="en-US" altLang="zh-CN" sz="2100" smtClean="0"/>
              <a:t>			(v</a:t>
            </a:r>
            <a:r>
              <a:rPr lang="en-US" altLang="zh-CN" sz="2100" baseline="30000" smtClean="0"/>
              <a:t>4</a:t>
            </a:r>
            <a:r>
              <a:rPr lang="en-US" altLang="zh-CN" sz="2100" baseline="-25000" smtClean="0"/>
              <a:t>&lt;4&gt;</a:t>
            </a:r>
            <a:r>
              <a:rPr lang="en-US" altLang="zh-CN" sz="2100" smtClean="0"/>
              <a:t>)* = L</a:t>
            </a:r>
            <a:r>
              <a:rPr lang="en-US" altLang="zh-CN" sz="2100" baseline="-25000" smtClean="0"/>
              <a:t>2</a:t>
            </a:r>
            <a:r>
              <a:rPr lang="en-US" altLang="zh-CN" sz="2100" smtClean="0"/>
              <a:t>⊕(y</a:t>
            </a:r>
            <a:r>
              <a:rPr lang="en-US" altLang="zh-CN" sz="2100" baseline="-25000" smtClean="0"/>
              <a:t>&lt;4&gt;</a:t>
            </a:r>
            <a:r>
              <a:rPr lang="en-US" altLang="zh-CN" sz="2100" smtClean="0"/>
              <a:t>)*</a:t>
            </a:r>
            <a:endParaRPr lang="en-US" altLang="zh-CN" sz="2100" baseline="-25000" smtClean="0"/>
          </a:p>
          <a:p>
            <a:pPr lvl="1">
              <a:buNone/>
            </a:pPr>
            <a:r>
              <a:rPr lang="en-US" altLang="zh-CN" sz="2100" smtClean="0"/>
              <a:t>			(u</a:t>
            </a:r>
            <a:r>
              <a:rPr lang="en-US" altLang="zh-CN" sz="2100" baseline="30000" smtClean="0"/>
              <a:t>4</a:t>
            </a:r>
            <a:r>
              <a:rPr lang="en-US" altLang="zh-CN" sz="2100" baseline="-25000" smtClean="0"/>
              <a:t>&lt;2&gt;</a:t>
            </a:r>
            <a:r>
              <a:rPr lang="en-US" altLang="zh-CN" sz="2100" smtClean="0"/>
              <a:t>)* = π</a:t>
            </a:r>
            <a:r>
              <a:rPr lang="en-US" altLang="zh-CN" sz="2100" baseline="-25000" smtClean="0"/>
              <a:t>s</a:t>
            </a:r>
            <a:r>
              <a:rPr lang="en-US" altLang="zh-CN" sz="2100" baseline="30000" smtClean="0"/>
              <a:t>-1</a:t>
            </a:r>
            <a:r>
              <a:rPr lang="en-US" altLang="zh-CN" sz="2100" smtClean="0"/>
              <a:t>((v</a:t>
            </a:r>
            <a:r>
              <a:rPr lang="en-US" altLang="zh-CN" sz="2100" baseline="30000" smtClean="0"/>
              <a:t>4</a:t>
            </a:r>
            <a:r>
              <a:rPr lang="en-US" altLang="zh-CN" sz="2100" baseline="-25000" smtClean="0"/>
              <a:t>&lt;2&gt;</a:t>
            </a:r>
            <a:r>
              <a:rPr lang="en-US" altLang="zh-CN" sz="2100" smtClean="0"/>
              <a:t>) *)</a:t>
            </a:r>
          </a:p>
          <a:p>
            <a:pPr lvl="1">
              <a:buNone/>
            </a:pPr>
            <a:r>
              <a:rPr lang="en-US" altLang="zh-CN" sz="2100" smtClean="0"/>
              <a:t>			(u</a:t>
            </a:r>
            <a:r>
              <a:rPr lang="en-US" altLang="zh-CN" sz="2100" baseline="30000" smtClean="0"/>
              <a:t>4</a:t>
            </a:r>
            <a:r>
              <a:rPr lang="en-US" altLang="zh-CN" sz="2100" baseline="-25000" smtClean="0"/>
              <a:t>&lt;4&gt;</a:t>
            </a:r>
            <a:r>
              <a:rPr lang="en-US" altLang="zh-CN" sz="2100" smtClean="0"/>
              <a:t>)* = π</a:t>
            </a:r>
            <a:r>
              <a:rPr lang="en-US" altLang="zh-CN" sz="2100" baseline="-25000" smtClean="0"/>
              <a:t>s</a:t>
            </a:r>
            <a:r>
              <a:rPr lang="en-US" altLang="zh-CN" sz="2100" baseline="30000" smtClean="0"/>
              <a:t>-1</a:t>
            </a:r>
            <a:r>
              <a:rPr lang="en-US" altLang="zh-CN" sz="2100" smtClean="0"/>
              <a:t>((v</a:t>
            </a:r>
            <a:r>
              <a:rPr lang="en-US" altLang="zh-CN" sz="2100" baseline="30000" smtClean="0"/>
              <a:t>4</a:t>
            </a:r>
            <a:r>
              <a:rPr lang="en-US" altLang="zh-CN" sz="2100" baseline="-25000" smtClean="0"/>
              <a:t>&lt;4&gt;</a:t>
            </a:r>
            <a:r>
              <a:rPr lang="en-US" altLang="zh-CN" sz="2100" smtClean="0"/>
              <a: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SPN</a:t>
            </a:r>
            <a:r>
              <a:rPr lang="zh-CN" altLang="en-US" dirty="0" smtClean="0"/>
              <a:t>的差分密码分析</a:t>
            </a:r>
            <a:endParaRPr lang="zh-CN" altLang="en-US" dirty="0"/>
          </a:p>
        </p:txBody>
      </p:sp>
      <p:sp>
        <p:nvSpPr>
          <p:cNvPr id="3" name="内容占位符 2"/>
          <p:cNvSpPr>
            <a:spLocks noGrp="1"/>
          </p:cNvSpPr>
          <p:nvPr>
            <p:ph idx="1"/>
          </p:nvPr>
        </p:nvSpPr>
        <p:spPr>
          <a:xfrm>
            <a:off x="457200" y="1357298"/>
            <a:ext cx="8229600" cy="5286412"/>
          </a:xfrm>
        </p:spPr>
        <p:txBody>
          <a:bodyPr>
            <a:normAutofit fontScale="92500" lnSpcReduction="10000"/>
          </a:bodyPr>
          <a:lstStyle/>
          <a:p>
            <a:r>
              <a:rPr lang="zh-CN" altLang="en-US" dirty="0" smtClean="0"/>
              <a:t>算法</a:t>
            </a:r>
            <a:r>
              <a:rPr lang="en-US" altLang="zh-CN" dirty="0" smtClean="0"/>
              <a:t>3.3  </a:t>
            </a:r>
            <a:r>
              <a:rPr lang="zh-CN" altLang="en-US" dirty="0" smtClean="0"/>
              <a:t>差分攻击</a:t>
            </a:r>
            <a:r>
              <a:rPr lang="en-US" altLang="zh-CN" dirty="0" smtClean="0"/>
              <a:t>(</a:t>
            </a:r>
            <a:r>
              <a:rPr lang="en-US" altLang="zh-CN" b="1" i="1" dirty="0" smtClean="0"/>
              <a:t>T</a:t>
            </a:r>
            <a:r>
              <a:rPr lang="en-US" altLang="zh-CN" dirty="0" smtClean="0"/>
              <a:t>, T, π</a:t>
            </a:r>
            <a:r>
              <a:rPr lang="en-US" altLang="zh-CN" baseline="-25000" dirty="0" smtClean="0"/>
              <a:t>s</a:t>
            </a:r>
            <a:r>
              <a:rPr lang="en-US" altLang="zh-CN" baseline="30000" dirty="0" smtClean="0"/>
              <a:t>-1</a:t>
            </a:r>
            <a:r>
              <a:rPr lang="en-US" altLang="zh-CN" dirty="0" smtClean="0"/>
              <a:t>) (</a:t>
            </a:r>
            <a:r>
              <a:rPr lang="zh-CN" altLang="en-US" dirty="0" smtClean="0"/>
              <a:t>续</a:t>
            </a:r>
            <a:r>
              <a:rPr lang="en-US" altLang="zh-CN" dirty="0" smtClean="0"/>
              <a:t>)</a:t>
            </a:r>
          </a:p>
          <a:p>
            <a:pPr lvl="1">
              <a:buNone/>
            </a:pPr>
            <a:r>
              <a:rPr lang="en-US" altLang="zh-CN" sz="2000" dirty="0" smtClean="0"/>
              <a:t>			(u</a:t>
            </a:r>
            <a:r>
              <a:rPr lang="en-US" altLang="zh-CN" sz="2000" baseline="30000" dirty="0" smtClean="0"/>
              <a:t>4</a:t>
            </a:r>
            <a:r>
              <a:rPr lang="en-US" altLang="zh-CN" sz="2000" baseline="-25000" dirty="0" smtClean="0"/>
              <a:t>&lt;2&gt;</a:t>
            </a:r>
            <a:r>
              <a:rPr lang="en-US" altLang="zh-CN" sz="2000" dirty="0" smtClean="0"/>
              <a:t>)’=u</a:t>
            </a:r>
            <a:r>
              <a:rPr lang="en-US" altLang="zh-CN" sz="2000" baseline="30000" dirty="0" smtClean="0"/>
              <a:t>4</a:t>
            </a:r>
            <a:r>
              <a:rPr lang="en-US" altLang="zh-CN" sz="2000" baseline="-25000" dirty="0" smtClean="0"/>
              <a:t>&lt;2&gt;</a:t>
            </a:r>
            <a:r>
              <a:rPr lang="en-US" altLang="zh-CN" sz="2000" dirty="0" smtClean="0">
                <a:latin typeface="Cambria"/>
              </a:rPr>
              <a:t>⊕(u</a:t>
            </a:r>
            <a:r>
              <a:rPr lang="en-US" altLang="zh-CN" sz="2000" baseline="30000" dirty="0" smtClean="0">
                <a:latin typeface="Cambria"/>
              </a:rPr>
              <a:t>4</a:t>
            </a:r>
            <a:r>
              <a:rPr lang="en-US" altLang="zh-CN" sz="2000" baseline="-25000" dirty="0" smtClean="0">
                <a:latin typeface="Cambria"/>
              </a:rPr>
              <a:t>&lt;2&gt;</a:t>
            </a:r>
            <a:r>
              <a:rPr lang="en-US" altLang="zh-CN" sz="2000" dirty="0" smtClean="0">
                <a:latin typeface="Cambria"/>
              </a:rPr>
              <a:t>)*</a:t>
            </a:r>
          </a:p>
          <a:p>
            <a:pPr lvl="1">
              <a:buNone/>
            </a:pPr>
            <a:r>
              <a:rPr lang="en-US" altLang="zh-CN" sz="2000" dirty="0" smtClean="0">
                <a:latin typeface="Cambria"/>
              </a:rPr>
              <a:t>			(u</a:t>
            </a:r>
            <a:r>
              <a:rPr lang="en-US" altLang="zh-CN" sz="2000" baseline="30000" dirty="0" smtClean="0">
                <a:latin typeface="Cambria"/>
              </a:rPr>
              <a:t>4</a:t>
            </a:r>
            <a:r>
              <a:rPr lang="en-US" altLang="zh-CN" sz="2000" baseline="-25000" dirty="0" smtClean="0">
                <a:latin typeface="Cambria"/>
              </a:rPr>
              <a:t>&lt;4&gt;</a:t>
            </a:r>
            <a:r>
              <a:rPr lang="en-US" altLang="zh-CN" sz="2000" dirty="0" smtClean="0">
                <a:latin typeface="Cambria"/>
              </a:rPr>
              <a:t>)’=u</a:t>
            </a:r>
            <a:r>
              <a:rPr lang="en-US" altLang="zh-CN" sz="2000" baseline="30000" dirty="0" smtClean="0">
                <a:latin typeface="Cambria"/>
              </a:rPr>
              <a:t>4</a:t>
            </a:r>
            <a:r>
              <a:rPr lang="en-US" altLang="zh-CN" sz="2000" baseline="-25000" dirty="0" smtClean="0">
                <a:latin typeface="Cambria"/>
              </a:rPr>
              <a:t>&lt;4&gt;</a:t>
            </a:r>
            <a:r>
              <a:rPr lang="en-US" altLang="zh-CN" sz="2000" dirty="0" smtClean="0">
                <a:latin typeface="Cambria"/>
              </a:rPr>
              <a:t>⊕(u</a:t>
            </a:r>
            <a:r>
              <a:rPr lang="en-US" altLang="zh-CN" sz="2000" baseline="30000" dirty="0" smtClean="0">
                <a:latin typeface="Cambria"/>
              </a:rPr>
              <a:t>4</a:t>
            </a:r>
            <a:r>
              <a:rPr lang="en-US" altLang="zh-CN" sz="2000" baseline="-25000" dirty="0" smtClean="0">
                <a:latin typeface="Cambria"/>
              </a:rPr>
              <a:t>&lt;4&gt;</a:t>
            </a:r>
            <a:r>
              <a:rPr lang="en-US" altLang="zh-CN" sz="2000" dirty="0" smtClean="0">
                <a:latin typeface="Cambria"/>
              </a:rPr>
              <a:t>)*</a:t>
            </a:r>
            <a:endParaRPr lang="en-US" altLang="zh-CN" sz="2000" dirty="0" smtClean="0"/>
          </a:p>
          <a:p>
            <a:pPr lvl="1">
              <a:buNone/>
            </a:pPr>
            <a:r>
              <a:rPr lang="en-US" altLang="zh-CN" sz="2000" dirty="0" smtClean="0"/>
              <a:t>			if  (u</a:t>
            </a:r>
            <a:r>
              <a:rPr lang="en-US" altLang="zh-CN" sz="2000" baseline="30000" dirty="0" smtClean="0"/>
              <a:t>4</a:t>
            </a:r>
            <a:r>
              <a:rPr lang="en-US" altLang="zh-CN" sz="2000" baseline="-25000" dirty="0" smtClean="0"/>
              <a:t>&lt;2&gt;</a:t>
            </a:r>
            <a:r>
              <a:rPr lang="en-US" altLang="zh-CN" sz="2000" dirty="0" smtClean="0"/>
              <a:t>)’=0110  and  (u</a:t>
            </a:r>
            <a:r>
              <a:rPr lang="en-US" altLang="zh-CN" sz="2000" baseline="30000" dirty="0" smtClean="0"/>
              <a:t>4</a:t>
            </a:r>
            <a:r>
              <a:rPr lang="en-US" altLang="zh-CN" sz="2000" baseline="-25000" dirty="0" smtClean="0"/>
              <a:t>&lt;4&gt;</a:t>
            </a:r>
            <a:r>
              <a:rPr lang="en-US" altLang="zh-CN" sz="2000" dirty="0" smtClean="0"/>
              <a:t>)’ = 0110  {</a:t>
            </a:r>
          </a:p>
          <a:p>
            <a:pPr lvl="1">
              <a:buNone/>
            </a:pPr>
            <a:r>
              <a:rPr lang="en-US" altLang="zh-CN" sz="2000" dirty="0" smtClean="0"/>
              <a:t>				Count[L</a:t>
            </a:r>
            <a:r>
              <a:rPr lang="en-US" altLang="zh-CN" sz="2000" baseline="-25000" dirty="0" smtClean="0"/>
              <a:t>1</a:t>
            </a:r>
            <a:r>
              <a:rPr lang="en-US" altLang="zh-CN" sz="2000" dirty="0" smtClean="0"/>
              <a:t>,L</a:t>
            </a:r>
            <a:r>
              <a:rPr lang="en-US" altLang="zh-CN" sz="2000" baseline="-25000" dirty="0" smtClean="0"/>
              <a:t>2</a:t>
            </a:r>
            <a:r>
              <a:rPr lang="en-US" altLang="zh-CN" sz="2000" dirty="0" smtClean="0"/>
              <a:t>] ++;</a:t>
            </a:r>
          </a:p>
          <a:p>
            <a:pPr lvl="1">
              <a:buNone/>
            </a:pPr>
            <a:r>
              <a:rPr lang="en-US" altLang="zh-CN" sz="2000" dirty="0" smtClean="0"/>
              <a:t>			}	</a:t>
            </a:r>
          </a:p>
          <a:p>
            <a:pPr lvl="1">
              <a:buNone/>
            </a:pPr>
            <a:r>
              <a:rPr lang="en-US" altLang="zh-CN" sz="2000" dirty="0" smtClean="0"/>
              <a:t>		         }</a:t>
            </a:r>
          </a:p>
          <a:p>
            <a:pPr lvl="1">
              <a:buNone/>
            </a:pPr>
            <a:r>
              <a:rPr lang="en-US" altLang="zh-CN" sz="2000" dirty="0" smtClean="0"/>
              <a:t>	      }</a:t>
            </a:r>
          </a:p>
          <a:p>
            <a:pPr lvl="1"/>
            <a:r>
              <a:rPr lang="en-US" altLang="zh-CN" sz="2000" dirty="0" smtClean="0"/>
              <a:t>}</a:t>
            </a:r>
          </a:p>
          <a:p>
            <a:pPr lvl="1"/>
            <a:r>
              <a:rPr lang="en-US" altLang="zh-CN" sz="2000" dirty="0" smtClean="0"/>
              <a:t>max = -1</a:t>
            </a:r>
          </a:p>
          <a:p>
            <a:pPr lvl="1"/>
            <a:r>
              <a:rPr lang="en-US" altLang="zh-CN" sz="2000" dirty="0" smtClean="0"/>
              <a:t>for (L</a:t>
            </a:r>
            <a:r>
              <a:rPr lang="en-US" altLang="zh-CN" sz="2000" baseline="-25000" dirty="0" smtClean="0"/>
              <a:t>1</a:t>
            </a:r>
            <a:r>
              <a:rPr lang="en-US" altLang="zh-CN" sz="2000" dirty="0" smtClean="0"/>
              <a:t>,L</a:t>
            </a:r>
            <a:r>
              <a:rPr lang="en-US" altLang="zh-CN" sz="2000" baseline="-25000" dirty="0" smtClean="0"/>
              <a:t>2</a:t>
            </a:r>
            <a:r>
              <a:rPr lang="en-US" altLang="zh-CN" sz="2000" dirty="0" smtClean="0"/>
              <a:t>)=(0,0) to (F,F)  {</a:t>
            </a:r>
          </a:p>
          <a:p>
            <a:pPr lvl="1"/>
            <a:r>
              <a:rPr lang="en-US" altLang="zh-CN" sz="2000" dirty="0" smtClean="0"/>
              <a:t>if  Count[L</a:t>
            </a:r>
            <a:r>
              <a:rPr lang="en-US" altLang="zh-CN" sz="2000" baseline="-25000" dirty="0" smtClean="0"/>
              <a:t>1</a:t>
            </a:r>
            <a:r>
              <a:rPr lang="en-US" altLang="zh-CN" sz="2000" dirty="0" smtClean="0"/>
              <a:t>,L</a:t>
            </a:r>
            <a:r>
              <a:rPr lang="en-US" altLang="zh-CN" sz="2000" baseline="-25000" dirty="0" smtClean="0"/>
              <a:t>2</a:t>
            </a:r>
            <a:r>
              <a:rPr lang="en-US" altLang="zh-CN" sz="2000" dirty="0" smtClean="0"/>
              <a:t>] &gt; max  {</a:t>
            </a:r>
          </a:p>
          <a:p>
            <a:pPr lvl="1"/>
            <a:r>
              <a:rPr lang="en-US" altLang="zh-CN" sz="2000" dirty="0" smtClean="0"/>
              <a:t> 		max = Count[L</a:t>
            </a:r>
            <a:r>
              <a:rPr lang="en-US" altLang="zh-CN" sz="2000" baseline="-25000" dirty="0" smtClean="0"/>
              <a:t>1</a:t>
            </a:r>
            <a:r>
              <a:rPr lang="en-US" altLang="zh-CN" sz="2000" dirty="0" smtClean="0"/>
              <a:t>,L</a:t>
            </a:r>
            <a:r>
              <a:rPr lang="en-US" altLang="zh-CN" sz="2000" baseline="-25000" dirty="0" smtClean="0"/>
              <a:t>2</a:t>
            </a:r>
            <a:r>
              <a:rPr lang="en-US" altLang="zh-CN" sz="2000" dirty="0" smtClean="0"/>
              <a:t>]</a:t>
            </a:r>
          </a:p>
          <a:p>
            <a:pPr lvl="1"/>
            <a:r>
              <a:rPr lang="en-US" altLang="zh-CN" sz="2000" dirty="0" smtClean="0"/>
              <a:t>    	</a:t>
            </a:r>
            <a:r>
              <a:rPr lang="en-US" altLang="zh-CN" sz="2000" dirty="0" err="1" smtClean="0"/>
              <a:t>maxkey</a:t>
            </a:r>
            <a:r>
              <a:rPr lang="en-US" altLang="zh-CN" sz="2000" dirty="0" smtClean="0"/>
              <a:t> = (L</a:t>
            </a:r>
            <a:r>
              <a:rPr lang="en-US" altLang="zh-CN" sz="2000" baseline="-25000" dirty="0" smtClean="0"/>
              <a:t>1</a:t>
            </a:r>
            <a:r>
              <a:rPr lang="en-US" altLang="zh-CN" sz="2000" dirty="0" smtClean="0"/>
              <a:t>,L</a:t>
            </a:r>
            <a:r>
              <a:rPr lang="en-US" altLang="zh-CN" sz="2000" baseline="-25000" dirty="0" smtClean="0"/>
              <a:t>2</a:t>
            </a:r>
            <a:r>
              <a:rPr lang="en-US" altLang="zh-CN" sz="2000" dirty="0" smtClean="0"/>
              <a:t>)  }</a:t>
            </a:r>
          </a:p>
          <a:p>
            <a:pPr lvl="1"/>
            <a:r>
              <a:rPr lang="en-US" altLang="zh-CN" sz="2000" dirty="0" smtClean="0"/>
              <a:t>}</a:t>
            </a:r>
          </a:p>
          <a:p>
            <a:pPr lvl="1"/>
            <a:r>
              <a:rPr lang="en-US" altLang="zh-CN" sz="2000" dirty="0" smtClean="0"/>
              <a:t>// </a:t>
            </a:r>
            <a:r>
              <a:rPr lang="en-US" altLang="zh-CN" sz="2000" dirty="0" err="1" smtClean="0"/>
              <a:t>maxkey</a:t>
            </a:r>
            <a:r>
              <a:rPr lang="zh-CN" altLang="en-US" sz="2000" dirty="0" smtClean="0"/>
              <a:t>即为所求子密钥</a:t>
            </a:r>
            <a:endParaRPr lang="en-US" altLang="zh-CN" sz="2000" dirty="0" smtClean="0"/>
          </a:p>
          <a:p>
            <a:pPr lvl="1"/>
            <a:endParaRPr lang="en-US" altLang="zh-CN" sz="2000"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250825" y="685800"/>
            <a:ext cx="1800895" cy="4876800"/>
          </a:xfrm>
        </p:spPr>
        <p:txBody>
          <a:bodyPr/>
          <a:lstStyle/>
          <a:p>
            <a:r>
              <a:rPr lang="en-AU" altLang="zh-CN" sz="3600" dirty="0" err="1" smtClean="0"/>
              <a:t>Feistel</a:t>
            </a:r>
            <a:r>
              <a:rPr lang="en-AU" altLang="zh-CN" sz="3600" dirty="0"/>
              <a:t/>
            </a:r>
            <a:br>
              <a:rPr lang="en-AU" altLang="zh-CN" sz="3600" dirty="0"/>
            </a:br>
            <a:r>
              <a:rPr lang="en-AU" altLang="zh-CN" sz="3600" dirty="0"/>
              <a:t> </a:t>
            </a:r>
            <a:r>
              <a:rPr lang="zh-CN" altLang="en-AU" sz="3600" dirty="0" smtClean="0"/>
              <a:t>结构</a:t>
            </a:r>
            <a:r>
              <a:rPr lang="en-US" altLang="zh-CN" sz="3600" dirty="0" smtClean="0"/>
              <a:t/>
            </a:r>
            <a:br>
              <a:rPr lang="en-US" altLang="zh-CN" sz="3600" dirty="0" smtClean="0"/>
            </a:br>
            <a:r>
              <a:rPr lang="zh-CN" altLang="en-US" sz="2400" b="1" dirty="0" smtClean="0">
                <a:solidFill>
                  <a:srgbClr val="FF0000"/>
                </a:solidFill>
              </a:rPr>
              <a:t>（可逆？</a:t>
            </a:r>
            <a:r>
              <a:rPr lang="en-US" altLang="zh-CN" sz="2400" b="1" dirty="0" smtClean="0">
                <a:solidFill>
                  <a:srgbClr val="FF0000"/>
                </a:solidFill>
              </a:rPr>
              <a:t/>
            </a:r>
            <a:br>
              <a:rPr lang="en-US" altLang="zh-CN" sz="2400" b="1" dirty="0" smtClean="0">
                <a:solidFill>
                  <a:srgbClr val="FF0000"/>
                </a:solidFill>
              </a:rPr>
            </a:br>
            <a:r>
              <a:rPr lang="zh-CN" altLang="en-US" sz="2400" b="1" dirty="0" smtClean="0">
                <a:solidFill>
                  <a:srgbClr val="FF0000"/>
                </a:solidFill>
              </a:rPr>
              <a:t>加密算法</a:t>
            </a:r>
            <a:r>
              <a:rPr lang="en-US" altLang="zh-CN" sz="2400" b="1" dirty="0" smtClean="0">
                <a:solidFill>
                  <a:srgbClr val="FF0000"/>
                </a:solidFill>
              </a:rPr>
              <a:t>=</a:t>
            </a:r>
            <a:br>
              <a:rPr lang="en-US" altLang="zh-CN" sz="2400" b="1" dirty="0" smtClean="0">
                <a:solidFill>
                  <a:srgbClr val="FF0000"/>
                </a:solidFill>
              </a:rPr>
            </a:br>
            <a:r>
              <a:rPr lang="zh-CN" altLang="en-US" sz="2400" b="1" dirty="0" smtClean="0">
                <a:solidFill>
                  <a:srgbClr val="FF0000"/>
                </a:solidFill>
              </a:rPr>
              <a:t>解密算法）</a:t>
            </a:r>
            <a:endParaRPr lang="zh-CN" altLang="en-AU" sz="2400" b="1" dirty="0">
              <a:solidFill>
                <a:srgbClr val="FF0000"/>
              </a:solidFill>
            </a:endParaRPr>
          </a:p>
        </p:txBody>
      </p:sp>
      <p:pic>
        <p:nvPicPr>
          <p:cNvPr id="1026" name="Picture 2" descr="d:\program files (x86)\360\appdata\roaming\360se6\User Data\temp\511px-Feistel_cipher_diagram_en.svg.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82222" y="0"/>
            <a:ext cx="4867275" cy="71151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00381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代换</a:t>
            </a:r>
            <a:r>
              <a:rPr lang="en-US" altLang="zh-CN" dirty="0" smtClean="0"/>
              <a:t>-</a:t>
            </a:r>
            <a:r>
              <a:rPr lang="zh-CN" altLang="en-US" dirty="0" smtClean="0"/>
              <a:t>置换网络</a:t>
            </a:r>
            <a:endParaRPr lang="zh-CN" altLang="en-US" dirty="0"/>
          </a:p>
        </p:txBody>
      </p:sp>
      <p:sp>
        <p:nvSpPr>
          <p:cNvPr id="3" name="内容占位符 2"/>
          <p:cNvSpPr>
            <a:spLocks noGrp="1"/>
          </p:cNvSpPr>
          <p:nvPr>
            <p:ph idx="1"/>
          </p:nvPr>
        </p:nvSpPr>
        <p:spPr>
          <a:xfrm>
            <a:off x="457200" y="1600200"/>
            <a:ext cx="8229600" cy="3701008"/>
          </a:xfrm>
        </p:spPr>
        <p:txBody>
          <a:bodyPr>
            <a:normAutofit fontScale="92500" lnSpcReduction="10000"/>
          </a:bodyPr>
          <a:lstStyle/>
          <a:p>
            <a:r>
              <a:rPr lang="zh-CN" altLang="en-US" dirty="0" smtClean="0"/>
              <a:t>代换</a:t>
            </a:r>
            <a:r>
              <a:rPr lang="en-US" altLang="zh-CN" dirty="0" smtClean="0"/>
              <a:t>-</a:t>
            </a:r>
            <a:r>
              <a:rPr lang="zh-CN" altLang="en-US" dirty="0" smtClean="0"/>
              <a:t>置换网络</a:t>
            </a:r>
            <a:r>
              <a:rPr lang="en-US" altLang="zh-CN" dirty="0" smtClean="0"/>
              <a:t>(Substitution-Permutation Network)</a:t>
            </a:r>
            <a:r>
              <a:rPr lang="zh-CN" altLang="en-US" dirty="0" smtClean="0"/>
              <a:t>是一种简单的迭代密码</a:t>
            </a:r>
            <a:endParaRPr lang="en-US" altLang="zh-CN" dirty="0" smtClean="0"/>
          </a:p>
          <a:p>
            <a:pPr lvl="1"/>
            <a:r>
              <a:rPr lang="zh-CN" altLang="en-US" dirty="0" smtClean="0"/>
              <a:t>处理的明文单元和状态值长度为</a:t>
            </a:r>
            <a:r>
              <a:rPr lang="en-US" altLang="zh-CN" dirty="0" err="1" smtClean="0"/>
              <a:t>l×m</a:t>
            </a:r>
            <a:endParaRPr lang="en-US" altLang="zh-CN" dirty="0" smtClean="0"/>
          </a:p>
          <a:p>
            <a:pPr lvl="1"/>
            <a:r>
              <a:rPr lang="zh-CN" altLang="en-US" dirty="0" smtClean="0"/>
              <a:t>轮函数</a:t>
            </a:r>
            <a:r>
              <a:rPr lang="en-US" altLang="zh-CN" dirty="0" smtClean="0"/>
              <a:t>g</a:t>
            </a:r>
            <a:r>
              <a:rPr lang="zh-CN" altLang="en-US" dirty="0" smtClean="0"/>
              <a:t>包括两个核心变换</a:t>
            </a:r>
            <a:r>
              <a:rPr lang="en-US" altLang="zh-CN" dirty="0" smtClean="0"/>
              <a:t>——</a:t>
            </a:r>
            <a:r>
              <a:rPr lang="zh-CN" altLang="en-US" dirty="0" smtClean="0"/>
              <a:t>代换和置换，分别记为</a:t>
            </a:r>
            <a:r>
              <a:rPr lang="en-US" altLang="zh-CN" dirty="0" err="1" smtClean="0"/>
              <a:t>π</a:t>
            </a:r>
            <a:r>
              <a:rPr lang="en-US" altLang="zh-CN" baseline="-25000" dirty="0" err="1" smtClean="0"/>
              <a:t>s</a:t>
            </a:r>
            <a:r>
              <a:rPr lang="zh-CN" altLang="en-US" dirty="0" smtClean="0"/>
              <a:t>和</a:t>
            </a:r>
            <a:r>
              <a:rPr lang="en-US" altLang="zh-CN" dirty="0" err="1" smtClean="0"/>
              <a:t>π</a:t>
            </a:r>
            <a:r>
              <a:rPr lang="en-US" altLang="zh-CN" baseline="-25000" dirty="0" err="1" smtClean="0"/>
              <a:t>p</a:t>
            </a:r>
            <a:r>
              <a:rPr lang="zh-CN" altLang="en-US" dirty="0" smtClean="0"/>
              <a:t>，有</a:t>
            </a:r>
            <a:endParaRPr lang="en-US" altLang="zh-CN" dirty="0" smtClean="0"/>
          </a:p>
          <a:p>
            <a:pPr lvl="2"/>
            <a:r>
              <a:rPr lang="en-US" altLang="zh-CN" dirty="0" err="1" smtClean="0"/>
              <a:t>π</a:t>
            </a:r>
            <a:r>
              <a:rPr lang="en-US" altLang="zh-CN" baseline="-25000" dirty="0" err="1" smtClean="0"/>
              <a:t>s</a:t>
            </a:r>
            <a:r>
              <a:rPr lang="zh-CN" altLang="en-US" dirty="0" smtClean="0"/>
              <a:t> </a:t>
            </a:r>
            <a:r>
              <a:rPr lang="en-US" altLang="zh-CN" dirty="0" smtClean="0"/>
              <a:t>: {0,1}</a:t>
            </a:r>
            <a:r>
              <a:rPr lang="en-US" altLang="zh-CN" baseline="30000" dirty="0" smtClean="0"/>
              <a:t>l </a:t>
            </a:r>
            <a:r>
              <a:rPr lang="en-US" altLang="zh-CN" dirty="0" smtClean="0"/>
              <a:t>→ {0,1}</a:t>
            </a:r>
            <a:r>
              <a:rPr lang="en-US" altLang="zh-CN" baseline="30000" dirty="0" smtClean="0"/>
              <a:t>l</a:t>
            </a:r>
          </a:p>
          <a:p>
            <a:pPr lvl="2"/>
            <a:r>
              <a:rPr lang="en-US" altLang="zh-CN" dirty="0" err="1" smtClean="0"/>
              <a:t>π</a:t>
            </a:r>
            <a:r>
              <a:rPr lang="en-US" altLang="zh-CN" baseline="-25000" dirty="0" err="1" smtClean="0"/>
              <a:t>p</a:t>
            </a:r>
            <a:r>
              <a:rPr lang="en-US" altLang="zh-CN" dirty="0" smtClean="0"/>
              <a:t> : {1,2,...,lm} → {1,2,...,lm} </a:t>
            </a:r>
          </a:p>
          <a:p>
            <a:pPr lvl="1"/>
            <a:r>
              <a:rPr lang="zh-CN" altLang="en-US" dirty="0" smtClean="0"/>
              <a:t>在进行轮函数变换前，先用轮密钥和状态值进行异或</a:t>
            </a:r>
            <a:r>
              <a:rPr lang="en-US" altLang="zh-CN" dirty="0" smtClean="0"/>
              <a:t>(</a:t>
            </a:r>
            <a:r>
              <a:rPr lang="zh-CN" altLang="en-US" dirty="0" smtClean="0"/>
              <a:t>称为白化</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数据加密标准</a:t>
            </a:r>
            <a:r>
              <a:rPr lang="en-US" altLang="zh-CN" smtClean="0"/>
              <a:t>DES</a:t>
            </a:r>
            <a:endParaRPr lang="zh-CN" altLang="en-US"/>
          </a:p>
        </p:txBody>
      </p:sp>
      <p:sp>
        <p:nvSpPr>
          <p:cNvPr id="3" name="内容占位符 2"/>
          <p:cNvSpPr>
            <a:spLocks noGrp="1"/>
          </p:cNvSpPr>
          <p:nvPr>
            <p:ph idx="1"/>
          </p:nvPr>
        </p:nvSpPr>
        <p:spPr/>
        <p:txBody>
          <a:bodyPr/>
          <a:lstStyle/>
          <a:p>
            <a:r>
              <a:rPr lang="en-US" altLang="zh-CN" smtClean="0"/>
              <a:t>DES</a:t>
            </a:r>
            <a:r>
              <a:rPr lang="zh-CN" altLang="en-US" smtClean="0"/>
              <a:t>算法的历史背景</a:t>
            </a:r>
            <a:endParaRPr lang="en-US" altLang="zh-CN" smtClean="0"/>
          </a:p>
          <a:p>
            <a:pPr lvl="1"/>
            <a:r>
              <a:rPr lang="zh-CN" altLang="en-US" smtClean="0"/>
              <a:t>上世纪</a:t>
            </a:r>
            <a:r>
              <a:rPr lang="en-US" altLang="zh-CN" smtClean="0"/>
              <a:t>70</a:t>
            </a:r>
            <a:r>
              <a:rPr lang="zh-CN" altLang="en-US" smtClean="0"/>
              <a:t>年代初，非军用密码学的研究处于比较混乱的状态</a:t>
            </a:r>
            <a:endParaRPr lang="en-US" altLang="zh-CN" smtClean="0"/>
          </a:p>
          <a:p>
            <a:pPr lvl="1"/>
            <a:r>
              <a:rPr lang="zh-CN" altLang="en-US" smtClean="0"/>
              <a:t>数据保密需求不仅限于政府和军方</a:t>
            </a:r>
            <a:endParaRPr lang="en-US" altLang="zh-CN" smtClean="0"/>
          </a:p>
          <a:p>
            <a:pPr lvl="1"/>
            <a:r>
              <a:rPr lang="zh-CN" altLang="en-US" smtClean="0"/>
              <a:t>几家公司制造和出售密码设备，采用自己的专用算法，相互无法通信</a:t>
            </a:r>
            <a:endParaRPr lang="en-US" altLang="zh-CN" smtClean="0"/>
          </a:p>
          <a:p>
            <a:pPr lvl="1"/>
            <a:r>
              <a:rPr lang="zh-CN" altLang="en-US" smtClean="0"/>
              <a:t>大部分算法属于受限制的算法，无法公开内部细节</a:t>
            </a:r>
            <a:endParaRPr lang="en-US" altLang="zh-CN" smtClean="0"/>
          </a:p>
          <a:p>
            <a:pPr lvl="1"/>
            <a:r>
              <a:rPr lang="zh-CN" altLang="en-US" smtClean="0"/>
              <a:t>没有权威机构认证它们的安全性</a:t>
            </a:r>
            <a:endParaRPr lang="zh-CN"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latin typeface="华文新魏" pitchFamily="2" charset="-122"/>
              </a:rPr>
              <a:t>DES</a:t>
            </a:r>
            <a:r>
              <a:rPr lang="zh-CN" altLang="en-US" smtClean="0">
                <a:latin typeface="华文新魏" pitchFamily="2" charset="-122"/>
              </a:rPr>
              <a:t>算法的产生</a:t>
            </a:r>
          </a:p>
        </p:txBody>
      </p:sp>
      <p:sp>
        <p:nvSpPr>
          <p:cNvPr id="17411" name="Rectangle 3"/>
          <p:cNvSpPr>
            <a:spLocks noGrp="1" noChangeArrowheads="1"/>
          </p:cNvSpPr>
          <p:nvPr>
            <p:ph idx="1"/>
          </p:nvPr>
        </p:nvSpPr>
        <p:spPr>
          <a:xfrm>
            <a:off x="684213" y="1844675"/>
            <a:ext cx="8064500" cy="4176713"/>
          </a:xfrm>
        </p:spPr>
        <p:txBody>
          <a:bodyPr/>
          <a:lstStyle/>
          <a:p>
            <a:pPr eaLnBrk="1" hangingPunct="1"/>
            <a:r>
              <a:rPr lang="en-US" altLang="zh-CN" sz="2800" smtClean="0"/>
              <a:t>1973</a:t>
            </a:r>
            <a:r>
              <a:rPr lang="zh-CN" altLang="en-US" sz="2800" smtClean="0"/>
              <a:t>年</a:t>
            </a:r>
            <a:r>
              <a:rPr lang="en-US" altLang="zh-CN" sz="2800" smtClean="0"/>
              <a:t>5</a:t>
            </a:r>
            <a:r>
              <a:rPr lang="zh-CN" altLang="en-US" sz="2800" smtClean="0"/>
              <a:t>月</a:t>
            </a:r>
            <a:r>
              <a:rPr lang="en-US" altLang="zh-CN" sz="2800" smtClean="0"/>
              <a:t>15</a:t>
            </a:r>
            <a:r>
              <a:rPr lang="zh-CN" altLang="en-US" sz="2800" smtClean="0"/>
              <a:t>日</a:t>
            </a:r>
            <a:r>
              <a:rPr lang="en-US" altLang="zh-CN" sz="2800" smtClean="0"/>
              <a:t>, NBS</a:t>
            </a:r>
            <a:r>
              <a:rPr lang="zh-CN" altLang="en-US" sz="2800" smtClean="0"/>
              <a:t>开始公开征集标准加密算法</a:t>
            </a:r>
            <a:r>
              <a:rPr lang="en-US" altLang="zh-CN" sz="2800" smtClean="0"/>
              <a:t>,</a:t>
            </a:r>
            <a:r>
              <a:rPr lang="zh-CN" altLang="en-US" sz="2800" smtClean="0"/>
              <a:t>并公布了它的设计要求</a:t>
            </a:r>
            <a:r>
              <a:rPr lang="en-US" altLang="zh-CN" sz="2800" smtClean="0"/>
              <a:t>:</a:t>
            </a:r>
          </a:p>
          <a:p>
            <a:pPr lvl="1" eaLnBrk="1" hangingPunct="1"/>
            <a:r>
              <a:rPr lang="zh-CN" altLang="en-US" sz="2400" smtClean="0">
                <a:solidFill>
                  <a:srgbClr val="000099"/>
                </a:solidFill>
              </a:rPr>
              <a:t>算法必须提供高度的安全性</a:t>
            </a:r>
          </a:p>
          <a:p>
            <a:pPr lvl="1" eaLnBrk="1" hangingPunct="1"/>
            <a:r>
              <a:rPr lang="zh-CN" altLang="en-US" sz="2400" smtClean="0">
                <a:solidFill>
                  <a:srgbClr val="000099"/>
                </a:solidFill>
              </a:rPr>
              <a:t>算法必须有详细的说明</a:t>
            </a:r>
            <a:r>
              <a:rPr lang="en-US" altLang="zh-CN" sz="2400" smtClean="0">
                <a:solidFill>
                  <a:srgbClr val="000099"/>
                </a:solidFill>
              </a:rPr>
              <a:t>,</a:t>
            </a:r>
            <a:r>
              <a:rPr lang="zh-CN" altLang="en-US" sz="2400" smtClean="0">
                <a:solidFill>
                  <a:srgbClr val="000099"/>
                </a:solidFill>
              </a:rPr>
              <a:t>并易于理解</a:t>
            </a:r>
          </a:p>
          <a:p>
            <a:pPr lvl="1" eaLnBrk="1" hangingPunct="1"/>
            <a:r>
              <a:rPr lang="zh-CN" altLang="en-US" sz="2400" smtClean="0">
                <a:solidFill>
                  <a:srgbClr val="000099"/>
                </a:solidFill>
              </a:rPr>
              <a:t>算法的安全性取决于密钥</a:t>
            </a:r>
            <a:r>
              <a:rPr lang="en-US" altLang="zh-CN" sz="2400" smtClean="0">
                <a:solidFill>
                  <a:srgbClr val="000099"/>
                </a:solidFill>
              </a:rPr>
              <a:t>,</a:t>
            </a:r>
            <a:r>
              <a:rPr lang="zh-CN" altLang="en-US" sz="2400" smtClean="0">
                <a:solidFill>
                  <a:srgbClr val="000099"/>
                </a:solidFill>
              </a:rPr>
              <a:t>不依赖于算法</a:t>
            </a:r>
          </a:p>
          <a:p>
            <a:pPr lvl="1" eaLnBrk="1" hangingPunct="1"/>
            <a:r>
              <a:rPr lang="zh-CN" altLang="en-US" sz="2400" smtClean="0">
                <a:solidFill>
                  <a:srgbClr val="000099"/>
                </a:solidFill>
              </a:rPr>
              <a:t>算法适用于所有用户和不同应用场合</a:t>
            </a:r>
          </a:p>
          <a:p>
            <a:pPr lvl="1" eaLnBrk="1" hangingPunct="1"/>
            <a:r>
              <a:rPr lang="zh-CN" altLang="en-US" sz="2400" smtClean="0">
                <a:solidFill>
                  <a:srgbClr val="000099"/>
                </a:solidFill>
              </a:rPr>
              <a:t>算法必须高效、经济</a:t>
            </a:r>
          </a:p>
          <a:p>
            <a:pPr lvl="1" eaLnBrk="1" hangingPunct="1"/>
            <a:r>
              <a:rPr lang="zh-CN" altLang="en-US" sz="2400" smtClean="0">
                <a:solidFill>
                  <a:srgbClr val="000099"/>
                </a:solidFill>
              </a:rPr>
              <a:t>算法必须能被证实有效</a:t>
            </a:r>
          </a:p>
          <a:p>
            <a:pPr lvl="1" eaLnBrk="1" hangingPunct="1"/>
            <a:r>
              <a:rPr lang="zh-CN" altLang="en-US" sz="2400" smtClean="0">
                <a:solidFill>
                  <a:srgbClr val="000099"/>
                </a:solidFill>
              </a:rPr>
              <a:t>算法必须是可出口的</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latin typeface="华文新魏" pitchFamily="2" charset="-122"/>
              </a:rPr>
              <a:t>DES</a:t>
            </a:r>
            <a:r>
              <a:rPr lang="zh-CN" altLang="en-US" smtClean="0">
                <a:latin typeface="华文新魏" pitchFamily="2" charset="-122"/>
              </a:rPr>
              <a:t>算法的产生</a:t>
            </a:r>
          </a:p>
        </p:txBody>
      </p:sp>
      <p:sp>
        <p:nvSpPr>
          <p:cNvPr id="18435" name="Rectangle 3"/>
          <p:cNvSpPr>
            <a:spLocks noGrp="1" noChangeArrowheads="1"/>
          </p:cNvSpPr>
          <p:nvPr>
            <p:ph idx="1"/>
          </p:nvPr>
        </p:nvSpPr>
        <p:spPr>
          <a:xfrm>
            <a:off x="395288" y="1773238"/>
            <a:ext cx="8424862" cy="3600450"/>
          </a:xfrm>
        </p:spPr>
        <p:txBody>
          <a:bodyPr>
            <a:normAutofit lnSpcReduction="10000"/>
          </a:bodyPr>
          <a:lstStyle/>
          <a:p>
            <a:pPr eaLnBrk="1" hangingPunct="1">
              <a:lnSpc>
                <a:spcPct val="90000"/>
              </a:lnSpc>
            </a:pPr>
            <a:r>
              <a:rPr lang="en-US" altLang="zh-CN" sz="2800" smtClean="0"/>
              <a:t>1974</a:t>
            </a:r>
            <a:r>
              <a:rPr lang="zh-CN" altLang="en-US" sz="2800" smtClean="0"/>
              <a:t>年</a:t>
            </a:r>
            <a:r>
              <a:rPr lang="en-US" altLang="zh-CN" sz="2800" smtClean="0"/>
              <a:t>8</a:t>
            </a:r>
            <a:r>
              <a:rPr lang="zh-CN" altLang="en-US" sz="2800" smtClean="0"/>
              <a:t>月</a:t>
            </a:r>
            <a:r>
              <a:rPr lang="en-US" altLang="zh-CN" sz="2800" smtClean="0"/>
              <a:t>27</a:t>
            </a:r>
            <a:r>
              <a:rPr lang="zh-CN" altLang="en-US" sz="2800" smtClean="0"/>
              <a:t>日</a:t>
            </a:r>
            <a:r>
              <a:rPr lang="en-US" altLang="zh-CN" sz="2800" smtClean="0"/>
              <a:t>,NBS</a:t>
            </a:r>
            <a:r>
              <a:rPr lang="zh-CN" altLang="en-US" sz="2800" smtClean="0"/>
              <a:t>开始第二次征集</a:t>
            </a:r>
            <a:r>
              <a:rPr lang="en-US" altLang="zh-CN" sz="2800" smtClean="0"/>
              <a:t>,</a:t>
            </a:r>
            <a:r>
              <a:rPr lang="en-US" altLang="zh-CN" sz="2800" smtClean="0">
                <a:solidFill>
                  <a:srgbClr val="000099"/>
                </a:solidFill>
              </a:rPr>
              <a:t>IBM</a:t>
            </a:r>
            <a:r>
              <a:rPr lang="zh-CN" altLang="en-US" sz="2800" smtClean="0"/>
              <a:t>提交了算法</a:t>
            </a:r>
            <a:r>
              <a:rPr lang="en-US" altLang="zh-CN" sz="2800" smtClean="0"/>
              <a:t>Lucifer, </a:t>
            </a:r>
            <a:r>
              <a:rPr lang="zh-CN" altLang="en-US" sz="2800" smtClean="0"/>
              <a:t>该算法由</a:t>
            </a:r>
            <a:r>
              <a:rPr lang="en-US" altLang="zh-CN" sz="2800" smtClean="0"/>
              <a:t>IBM</a:t>
            </a:r>
            <a:r>
              <a:rPr lang="zh-CN" altLang="en-US" sz="2800" smtClean="0"/>
              <a:t>的工程师在</a:t>
            </a:r>
            <a:r>
              <a:rPr lang="en-US" altLang="zh-CN" sz="2800" smtClean="0"/>
              <a:t>1971~1972</a:t>
            </a:r>
            <a:r>
              <a:rPr lang="zh-CN" altLang="en-US" sz="2800" smtClean="0"/>
              <a:t>年研制并申请了专利</a:t>
            </a:r>
          </a:p>
          <a:p>
            <a:pPr eaLnBrk="1" hangingPunct="1">
              <a:lnSpc>
                <a:spcPct val="90000"/>
              </a:lnSpc>
            </a:pPr>
            <a:r>
              <a:rPr lang="en-US" altLang="zh-CN" sz="2800" smtClean="0"/>
              <a:t>1975</a:t>
            </a:r>
            <a:r>
              <a:rPr lang="zh-CN" altLang="en-US" sz="2800" smtClean="0"/>
              <a:t>年</a:t>
            </a:r>
            <a:r>
              <a:rPr lang="en-US" altLang="zh-CN" sz="2800" smtClean="0"/>
              <a:t>3</a:t>
            </a:r>
            <a:r>
              <a:rPr lang="zh-CN" altLang="en-US" sz="2800" smtClean="0"/>
              <a:t>月</a:t>
            </a:r>
            <a:r>
              <a:rPr lang="en-US" altLang="zh-CN" sz="2800" smtClean="0"/>
              <a:t>17</a:t>
            </a:r>
            <a:r>
              <a:rPr lang="zh-CN" altLang="en-US" sz="2800" smtClean="0"/>
              <a:t>日</a:t>
            </a:r>
            <a:r>
              <a:rPr lang="en-US" altLang="zh-CN" sz="2800" smtClean="0"/>
              <a:t>, NBS</a:t>
            </a:r>
            <a:r>
              <a:rPr lang="zh-CN" altLang="en-US" sz="2800" smtClean="0"/>
              <a:t>公开了全部细节</a:t>
            </a:r>
          </a:p>
          <a:p>
            <a:pPr eaLnBrk="1" hangingPunct="1">
              <a:lnSpc>
                <a:spcPct val="90000"/>
              </a:lnSpc>
            </a:pPr>
            <a:r>
              <a:rPr lang="en-US" altLang="zh-CN" sz="2800" smtClean="0"/>
              <a:t>1976</a:t>
            </a:r>
            <a:r>
              <a:rPr lang="zh-CN" altLang="en-US" sz="2800" smtClean="0"/>
              <a:t>年</a:t>
            </a:r>
            <a:r>
              <a:rPr lang="en-US" altLang="zh-CN" sz="2800" smtClean="0"/>
              <a:t>, NBS</a:t>
            </a:r>
            <a:r>
              <a:rPr lang="zh-CN" altLang="en-US" sz="2800" smtClean="0"/>
              <a:t>指派了两个小组进行评价</a:t>
            </a:r>
          </a:p>
          <a:p>
            <a:pPr eaLnBrk="1" hangingPunct="1">
              <a:lnSpc>
                <a:spcPct val="90000"/>
              </a:lnSpc>
            </a:pPr>
            <a:r>
              <a:rPr lang="en-US" altLang="zh-CN" sz="2800" smtClean="0"/>
              <a:t>1976</a:t>
            </a:r>
            <a:r>
              <a:rPr lang="zh-CN" altLang="en-US" sz="2800" smtClean="0"/>
              <a:t>年</a:t>
            </a:r>
            <a:r>
              <a:rPr lang="en-US" altLang="zh-CN" sz="2800" smtClean="0"/>
              <a:t>11</a:t>
            </a:r>
            <a:r>
              <a:rPr lang="zh-CN" altLang="en-US" sz="2800" smtClean="0"/>
              <a:t>月</a:t>
            </a:r>
            <a:r>
              <a:rPr lang="en-US" altLang="zh-CN" sz="2800" smtClean="0"/>
              <a:t>23</a:t>
            </a:r>
            <a:r>
              <a:rPr lang="zh-CN" altLang="en-US" sz="2800" smtClean="0"/>
              <a:t>日，采纳为</a:t>
            </a:r>
            <a:r>
              <a:rPr lang="zh-CN" altLang="en-US" sz="2800" smtClean="0">
                <a:solidFill>
                  <a:srgbClr val="000099"/>
                </a:solidFill>
              </a:rPr>
              <a:t>联邦标准</a:t>
            </a:r>
            <a:r>
              <a:rPr lang="zh-CN" altLang="en-US" sz="2800" smtClean="0"/>
              <a:t>，批准用于非军事场合的各种政府机构</a:t>
            </a:r>
          </a:p>
          <a:p>
            <a:pPr eaLnBrk="1" hangingPunct="1">
              <a:lnSpc>
                <a:spcPct val="90000"/>
              </a:lnSpc>
            </a:pPr>
            <a:r>
              <a:rPr lang="en-US" altLang="zh-CN" sz="2800" smtClean="0">
                <a:solidFill>
                  <a:srgbClr val="000099"/>
                </a:solidFill>
              </a:rPr>
              <a:t>1977</a:t>
            </a:r>
            <a:r>
              <a:rPr lang="zh-CN" altLang="en-US" sz="2800" smtClean="0">
                <a:solidFill>
                  <a:srgbClr val="000099"/>
                </a:solidFill>
              </a:rPr>
              <a:t>年</a:t>
            </a:r>
            <a:r>
              <a:rPr lang="en-US" altLang="zh-CN" sz="2800" smtClean="0">
                <a:solidFill>
                  <a:srgbClr val="000099"/>
                </a:solidFill>
              </a:rPr>
              <a:t>1</a:t>
            </a:r>
            <a:r>
              <a:rPr lang="zh-CN" altLang="en-US" sz="2800" smtClean="0">
                <a:solidFill>
                  <a:srgbClr val="000099"/>
                </a:solidFill>
              </a:rPr>
              <a:t>月</a:t>
            </a:r>
            <a:r>
              <a:rPr lang="en-US" altLang="zh-CN" sz="2800" smtClean="0">
                <a:solidFill>
                  <a:srgbClr val="000099"/>
                </a:solidFill>
              </a:rPr>
              <a:t>15</a:t>
            </a:r>
            <a:r>
              <a:rPr lang="zh-CN" altLang="en-US" sz="2800" smtClean="0">
                <a:solidFill>
                  <a:srgbClr val="000099"/>
                </a:solidFill>
              </a:rPr>
              <a:t>日</a:t>
            </a:r>
            <a:r>
              <a:rPr lang="en-US" altLang="zh-CN" sz="2800" smtClean="0">
                <a:solidFill>
                  <a:srgbClr val="000099"/>
                </a:solidFill>
              </a:rPr>
              <a:t>,“</a:t>
            </a:r>
            <a:r>
              <a:rPr lang="zh-CN" altLang="en-US" sz="2800" smtClean="0">
                <a:solidFill>
                  <a:srgbClr val="000099"/>
                </a:solidFill>
              </a:rPr>
              <a:t>数据加密标准”</a:t>
            </a:r>
            <a:r>
              <a:rPr lang="en-US" altLang="zh-CN" sz="2800" smtClean="0">
                <a:solidFill>
                  <a:srgbClr val="000099"/>
                </a:solidFill>
              </a:rPr>
              <a:t>FIPS PUB 46</a:t>
            </a:r>
            <a:r>
              <a:rPr lang="zh-CN" altLang="en-US" sz="2800" smtClean="0">
                <a:solidFill>
                  <a:srgbClr val="000099"/>
                </a:solidFill>
              </a:rPr>
              <a:t>发布，计划使用</a:t>
            </a:r>
            <a:r>
              <a:rPr lang="en-US" altLang="zh-CN" sz="2800" smtClean="0">
                <a:solidFill>
                  <a:srgbClr val="000099"/>
                </a:solidFill>
              </a:rPr>
              <a:t>10-15</a:t>
            </a:r>
            <a:r>
              <a:rPr lang="zh-CN" altLang="en-US" sz="2800" smtClean="0">
                <a:solidFill>
                  <a:srgbClr val="000099"/>
                </a:solidFill>
              </a:rPr>
              <a:t>年</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latin typeface="华文新魏" pitchFamily="2" charset="-122"/>
              </a:rPr>
              <a:t>DES</a:t>
            </a:r>
            <a:r>
              <a:rPr lang="zh-CN" altLang="en-US" smtClean="0">
                <a:latin typeface="华文新魏" pitchFamily="2" charset="-122"/>
              </a:rPr>
              <a:t>算法的应用</a:t>
            </a:r>
          </a:p>
        </p:txBody>
      </p:sp>
      <p:sp>
        <p:nvSpPr>
          <p:cNvPr id="19459" name="Rectangle 3"/>
          <p:cNvSpPr>
            <a:spLocks noGrp="1" noChangeArrowheads="1"/>
          </p:cNvSpPr>
          <p:nvPr>
            <p:ph idx="1"/>
          </p:nvPr>
        </p:nvSpPr>
        <p:spPr>
          <a:xfrm>
            <a:off x="395288" y="1773238"/>
            <a:ext cx="8424862" cy="4248050"/>
          </a:xfrm>
        </p:spPr>
        <p:txBody>
          <a:bodyPr>
            <a:normAutofit lnSpcReduction="10000"/>
          </a:bodyPr>
          <a:lstStyle/>
          <a:p>
            <a:pPr eaLnBrk="1" hangingPunct="1">
              <a:lnSpc>
                <a:spcPct val="90000"/>
              </a:lnSpc>
            </a:pPr>
            <a:r>
              <a:rPr lang="en-US" altLang="zh-CN" sz="2800" smtClean="0"/>
              <a:t>1979</a:t>
            </a:r>
            <a:r>
              <a:rPr lang="zh-CN" altLang="en-US" sz="2800" smtClean="0"/>
              <a:t>年，美国银行协会批准使用</a:t>
            </a:r>
          </a:p>
          <a:p>
            <a:pPr eaLnBrk="1" hangingPunct="1">
              <a:lnSpc>
                <a:spcPct val="90000"/>
              </a:lnSpc>
            </a:pPr>
            <a:r>
              <a:rPr lang="en-US" altLang="zh-CN" sz="2800" smtClean="0"/>
              <a:t>1981</a:t>
            </a:r>
            <a:r>
              <a:rPr lang="zh-CN" altLang="en-US" sz="2800" smtClean="0"/>
              <a:t>年，美国国家标准学会（</a:t>
            </a:r>
            <a:r>
              <a:rPr lang="en-US" altLang="zh-CN" sz="2800" smtClean="0"/>
              <a:t>ANSI</a:t>
            </a:r>
            <a:r>
              <a:rPr lang="zh-CN" altLang="en-US" sz="2800" smtClean="0"/>
              <a:t>）赞同</a:t>
            </a:r>
            <a:r>
              <a:rPr lang="en-US" altLang="zh-CN" sz="2800" smtClean="0"/>
              <a:t>DES</a:t>
            </a:r>
            <a:r>
              <a:rPr lang="zh-CN" altLang="en-US" sz="2800" smtClean="0"/>
              <a:t>作为私人使用的标准</a:t>
            </a:r>
            <a:r>
              <a:rPr lang="en-US" altLang="zh-CN" sz="2800" smtClean="0"/>
              <a:t>,</a:t>
            </a:r>
            <a:r>
              <a:rPr lang="zh-CN" altLang="en-US" sz="2800" smtClean="0"/>
              <a:t>称之为</a:t>
            </a:r>
            <a:r>
              <a:rPr lang="en-US" altLang="zh-CN" sz="2800" smtClean="0"/>
              <a:t>DEA</a:t>
            </a:r>
            <a:r>
              <a:rPr lang="zh-CN" altLang="en-US" sz="2800" smtClean="0"/>
              <a:t>（</a:t>
            </a:r>
            <a:r>
              <a:rPr lang="en-US" altLang="zh-CN" sz="2800" smtClean="0"/>
              <a:t>ANSI X.392</a:t>
            </a:r>
            <a:r>
              <a:rPr lang="zh-CN" altLang="en-US" sz="2800" smtClean="0"/>
              <a:t>）</a:t>
            </a:r>
          </a:p>
          <a:p>
            <a:pPr eaLnBrk="1" hangingPunct="1">
              <a:lnSpc>
                <a:spcPct val="90000"/>
              </a:lnSpc>
            </a:pPr>
            <a:r>
              <a:rPr lang="en-US" altLang="zh-CN" sz="2800" smtClean="0"/>
              <a:t>1983</a:t>
            </a:r>
            <a:r>
              <a:rPr lang="zh-CN" altLang="en-US" sz="2800" smtClean="0"/>
              <a:t>年，国际化标准组织</a:t>
            </a:r>
            <a:r>
              <a:rPr lang="en-US" altLang="zh-CN" sz="2800" smtClean="0"/>
              <a:t>ISO</a:t>
            </a:r>
            <a:r>
              <a:rPr lang="zh-CN" altLang="en-US" sz="2800" smtClean="0"/>
              <a:t>赞同</a:t>
            </a:r>
            <a:r>
              <a:rPr lang="en-US" altLang="zh-CN" sz="2800" smtClean="0"/>
              <a:t>DES</a:t>
            </a:r>
            <a:r>
              <a:rPr lang="zh-CN" altLang="en-US" sz="2800" smtClean="0"/>
              <a:t>作为国际标准，称之为</a:t>
            </a:r>
            <a:r>
              <a:rPr lang="en-US" altLang="zh-CN" sz="2800" smtClean="0"/>
              <a:t>DEA-1</a:t>
            </a:r>
            <a:r>
              <a:rPr lang="zh-CN" altLang="en-US" sz="2800" smtClean="0"/>
              <a:t>，该标准规定每五年审查一次，计划十年后采用新标准</a:t>
            </a:r>
            <a:endParaRPr lang="en-US" altLang="zh-CN" sz="2800" smtClean="0"/>
          </a:p>
          <a:p>
            <a:pPr eaLnBrk="1" hangingPunct="1">
              <a:lnSpc>
                <a:spcPct val="90000"/>
              </a:lnSpc>
            </a:pPr>
            <a:r>
              <a:rPr lang="en-US" altLang="zh-CN" sz="2800" smtClean="0"/>
              <a:t>1992</a:t>
            </a:r>
            <a:r>
              <a:rPr lang="zh-CN" altLang="en-US" sz="2800" smtClean="0"/>
              <a:t>年，仍未找到</a:t>
            </a:r>
            <a:r>
              <a:rPr lang="en-US" altLang="zh-CN" sz="2800" smtClean="0"/>
              <a:t>DES</a:t>
            </a:r>
            <a:r>
              <a:rPr lang="zh-CN" altLang="en-US" sz="2800" smtClean="0"/>
              <a:t>的替代算法，</a:t>
            </a:r>
            <a:r>
              <a:rPr lang="en-US" altLang="zh-CN" sz="2800" smtClean="0"/>
              <a:t>NBS</a:t>
            </a:r>
            <a:r>
              <a:rPr lang="zh-CN" altLang="en-US" sz="2800" smtClean="0"/>
              <a:t>已更名为</a:t>
            </a:r>
            <a:r>
              <a:rPr lang="en-US" altLang="zh-CN" sz="2800" smtClean="0"/>
              <a:t>NIST</a:t>
            </a:r>
            <a:r>
              <a:rPr lang="zh-CN" altLang="en-US" sz="2800" smtClean="0"/>
              <a:t>，宣布再延长</a:t>
            </a:r>
            <a:r>
              <a:rPr lang="en-US" altLang="zh-CN" sz="2800" smtClean="0"/>
              <a:t>DES</a:t>
            </a:r>
            <a:r>
              <a:rPr lang="zh-CN" altLang="en-US" sz="2800" smtClean="0"/>
              <a:t>的认证五年</a:t>
            </a:r>
          </a:p>
          <a:p>
            <a:pPr eaLnBrk="1" hangingPunct="1">
              <a:lnSpc>
                <a:spcPct val="90000"/>
              </a:lnSpc>
            </a:pPr>
            <a:r>
              <a:rPr lang="zh-CN" altLang="en-US" sz="2800" smtClean="0"/>
              <a:t>最后一次评审是在</a:t>
            </a:r>
            <a:r>
              <a:rPr lang="en-US" altLang="zh-CN" sz="2800" smtClean="0"/>
              <a:t>1999</a:t>
            </a:r>
            <a:r>
              <a:rPr lang="zh-CN" altLang="en-US" sz="2800" smtClean="0"/>
              <a:t>年</a:t>
            </a:r>
            <a:r>
              <a:rPr lang="en-US" altLang="zh-CN" sz="2800" smtClean="0"/>
              <a:t>1</a:t>
            </a:r>
            <a:r>
              <a:rPr lang="zh-CN" altLang="en-US" sz="2800" smtClean="0"/>
              <a:t>月</a:t>
            </a:r>
            <a:endParaRPr lang="en-US" altLang="zh-CN" sz="2800" smtClean="0"/>
          </a:p>
          <a:p>
            <a:pPr eaLnBrk="1" hangingPunct="1">
              <a:lnSpc>
                <a:spcPct val="90000"/>
              </a:lnSpc>
            </a:pPr>
            <a:r>
              <a:rPr lang="en-US" altLang="zh-CN" sz="2800" smtClean="0"/>
              <a:t>2001</a:t>
            </a:r>
            <a:r>
              <a:rPr lang="zh-CN" altLang="en-US" sz="2800" smtClean="0"/>
              <a:t>年</a:t>
            </a:r>
            <a:r>
              <a:rPr lang="en-US" altLang="zh-CN" sz="2800" smtClean="0"/>
              <a:t>11</a:t>
            </a:r>
            <a:r>
              <a:rPr lang="zh-CN" altLang="en-US" sz="2800" smtClean="0"/>
              <a:t>月</a:t>
            </a:r>
            <a:r>
              <a:rPr lang="en-US" altLang="zh-CN" sz="2800" smtClean="0"/>
              <a:t>26</a:t>
            </a:r>
            <a:r>
              <a:rPr lang="zh-CN" altLang="en-US" sz="2800" smtClean="0"/>
              <a:t>日，新的加密标准</a:t>
            </a:r>
            <a:r>
              <a:rPr lang="en-US" altLang="zh-CN" sz="2800" smtClean="0"/>
              <a:t>AES</a:t>
            </a:r>
            <a:r>
              <a:rPr lang="zh-CN" altLang="en-US" sz="2800" smtClean="0"/>
              <a:t>正式取代</a:t>
            </a:r>
            <a:r>
              <a:rPr lang="en-US" altLang="zh-CN" sz="2800" smtClean="0"/>
              <a:t>DES</a:t>
            </a:r>
            <a:endParaRPr lang="zh-CN" altLang="en-US" sz="2800" smtClean="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DES</a:t>
            </a:r>
            <a:r>
              <a:rPr lang="zh-CN" altLang="en-US" smtClean="0"/>
              <a:t>算法特点</a:t>
            </a:r>
            <a:endParaRPr lang="zh-CN" altLang="en-US"/>
          </a:p>
        </p:txBody>
      </p:sp>
      <p:sp>
        <p:nvSpPr>
          <p:cNvPr id="3" name="内容占位符 2"/>
          <p:cNvSpPr>
            <a:spLocks noGrp="1"/>
          </p:cNvSpPr>
          <p:nvPr>
            <p:ph idx="1"/>
          </p:nvPr>
        </p:nvSpPr>
        <p:spPr/>
        <p:txBody>
          <a:bodyPr>
            <a:normAutofit/>
          </a:bodyPr>
          <a:lstStyle/>
          <a:p>
            <a:r>
              <a:rPr lang="zh-CN" altLang="en-US" dirty="0" smtClean="0"/>
              <a:t>一种结构与</a:t>
            </a:r>
            <a:r>
              <a:rPr lang="en-US" altLang="zh-CN" dirty="0" smtClean="0"/>
              <a:t>SPN</a:t>
            </a:r>
            <a:r>
              <a:rPr lang="zh-CN" altLang="en-US" dirty="0" smtClean="0"/>
              <a:t>不同</a:t>
            </a:r>
            <a:r>
              <a:rPr lang="en-US" altLang="zh-CN" dirty="0" smtClean="0"/>
              <a:t>(</a:t>
            </a:r>
            <a:r>
              <a:rPr lang="zh-CN" altLang="en-US" dirty="0" smtClean="0"/>
              <a:t>被称为</a:t>
            </a:r>
            <a:r>
              <a:rPr lang="en-US" altLang="zh-CN" dirty="0" err="1" smtClean="0"/>
              <a:t>Feistel</a:t>
            </a:r>
            <a:r>
              <a:rPr lang="zh-CN" altLang="en-US" dirty="0" smtClean="0"/>
              <a:t>结构</a:t>
            </a:r>
            <a:r>
              <a:rPr lang="en-US" altLang="zh-CN" dirty="0" smtClean="0"/>
              <a:t>)</a:t>
            </a:r>
            <a:r>
              <a:rPr lang="zh-CN" altLang="en-US" dirty="0" smtClean="0"/>
              <a:t>的迭代密码</a:t>
            </a:r>
            <a:endParaRPr lang="en-US" altLang="zh-CN" dirty="0" smtClean="0"/>
          </a:p>
          <a:p>
            <a:r>
              <a:rPr lang="zh-CN" altLang="en-US" dirty="0" smtClean="0"/>
              <a:t>明文、密文、密钥长度为</a:t>
            </a:r>
            <a:r>
              <a:rPr lang="en-US" altLang="zh-CN" dirty="0" smtClean="0"/>
              <a:t>64</a:t>
            </a:r>
            <a:r>
              <a:rPr lang="zh-CN" altLang="en-US" dirty="0" smtClean="0"/>
              <a:t>位</a:t>
            </a:r>
            <a:endParaRPr lang="en-US" altLang="zh-CN" dirty="0" smtClean="0"/>
          </a:p>
          <a:p>
            <a:r>
              <a:rPr lang="zh-CN" altLang="en-US" dirty="0" smtClean="0"/>
              <a:t>使用了</a:t>
            </a:r>
            <a:r>
              <a:rPr lang="en-US" altLang="zh-CN" dirty="0" smtClean="0"/>
              <a:t>8</a:t>
            </a:r>
            <a:r>
              <a:rPr lang="zh-CN" altLang="en-US" dirty="0" smtClean="0"/>
              <a:t>个不同的非线性</a:t>
            </a:r>
            <a:r>
              <a:rPr lang="en-US" altLang="zh-CN" dirty="0" smtClean="0"/>
              <a:t>S</a:t>
            </a:r>
            <a:r>
              <a:rPr lang="zh-CN" altLang="en-US" dirty="0" smtClean="0"/>
              <a:t>盒</a:t>
            </a:r>
            <a:endParaRPr lang="en-US" altLang="zh-CN" dirty="0" smtClean="0"/>
          </a:p>
          <a:p>
            <a:r>
              <a:rPr lang="zh-CN" altLang="en-US" dirty="0" smtClean="0"/>
              <a:t>使用了扩展代换和压缩置换</a:t>
            </a:r>
            <a:endParaRPr lang="en-US" altLang="zh-CN" dirty="0" smtClean="0"/>
          </a:p>
          <a:p>
            <a:r>
              <a:rPr lang="zh-CN" altLang="en-US" dirty="0" smtClean="0"/>
              <a:t>迭代</a:t>
            </a:r>
            <a:r>
              <a:rPr lang="en-US" altLang="zh-CN" dirty="0" smtClean="0"/>
              <a:t>16</a:t>
            </a:r>
            <a:r>
              <a:rPr lang="zh-CN" altLang="en-US" dirty="0" smtClean="0"/>
              <a:t>轮</a:t>
            </a:r>
            <a:endParaRPr lang="en-US" altLang="zh-CN" dirty="0" smtClean="0"/>
          </a:p>
          <a:p>
            <a:r>
              <a:rPr lang="zh-CN" altLang="en-US" dirty="0" smtClean="0"/>
              <a:t>加密和解密算法相同，只是密钥编排方案不同</a:t>
            </a:r>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DES</a:t>
            </a:r>
            <a:r>
              <a:rPr lang="zh-CN" altLang="en-US" smtClean="0"/>
              <a:t>算法结构</a:t>
            </a:r>
            <a:endParaRPr lang="zh-CN" altLang="en-US"/>
          </a:p>
        </p:txBody>
      </p:sp>
      <p:grpSp>
        <p:nvGrpSpPr>
          <p:cNvPr id="49" name="组合 48"/>
          <p:cNvGrpSpPr/>
          <p:nvPr/>
        </p:nvGrpSpPr>
        <p:grpSpPr>
          <a:xfrm>
            <a:off x="2555776" y="1628800"/>
            <a:ext cx="4752528" cy="4392488"/>
            <a:chOff x="3995936" y="1556792"/>
            <a:chExt cx="4752528" cy="4392488"/>
          </a:xfrm>
        </p:grpSpPr>
        <p:sp>
          <p:nvSpPr>
            <p:cNvPr id="4" name="矩形 3"/>
            <p:cNvSpPr/>
            <p:nvPr/>
          </p:nvSpPr>
          <p:spPr>
            <a:xfrm>
              <a:off x="3995936" y="1556792"/>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输入明文</a:t>
              </a:r>
              <a:r>
                <a:rPr lang="en-US" altLang="zh-CN" smtClean="0">
                  <a:solidFill>
                    <a:schemeClr val="tx1"/>
                  </a:solidFill>
                </a:rPr>
                <a:t>x(64</a:t>
              </a:r>
              <a:r>
                <a:rPr lang="zh-CN" altLang="en-US" smtClean="0">
                  <a:solidFill>
                    <a:schemeClr val="tx1"/>
                  </a:solidFill>
                </a:rPr>
                <a:t>位</a:t>
              </a:r>
              <a:r>
                <a:rPr lang="en-US" altLang="zh-CN" smtClean="0">
                  <a:solidFill>
                    <a:schemeClr val="tx1"/>
                  </a:solidFill>
                </a:rPr>
                <a:t>)</a:t>
              </a:r>
              <a:endParaRPr lang="zh-CN" altLang="en-US" smtClean="0">
                <a:solidFill>
                  <a:schemeClr val="tx1"/>
                </a:solidFill>
              </a:endParaRPr>
            </a:p>
          </p:txBody>
        </p:sp>
        <p:sp>
          <p:nvSpPr>
            <p:cNvPr id="5" name="矩形 4"/>
            <p:cNvSpPr/>
            <p:nvPr/>
          </p:nvSpPr>
          <p:spPr>
            <a:xfrm>
              <a:off x="3995936" y="2132856"/>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初始置换</a:t>
              </a:r>
              <a:r>
                <a:rPr lang="en-US" altLang="zh-CN" smtClean="0">
                  <a:solidFill>
                    <a:schemeClr val="tx1"/>
                  </a:solidFill>
                </a:rPr>
                <a:t>IP</a:t>
              </a:r>
              <a:endParaRPr lang="zh-CN" altLang="en-US" smtClean="0">
                <a:solidFill>
                  <a:schemeClr val="tx1"/>
                </a:solidFill>
              </a:endParaRPr>
            </a:p>
          </p:txBody>
        </p:sp>
        <p:sp>
          <p:nvSpPr>
            <p:cNvPr id="6" name="矩形 5"/>
            <p:cNvSpPr/>
            <p:nvPr/>
          </p:nvSpPr>
          <p:spPr>
            <a:xfrm>
              <a:off x="3995936" y="2708920"/>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第</a:t>
              </a:r>
              <a:r>
                <a:rPr lang="en-US" altLang="zh-CN" smtClean="0">
                  <a:solidFill>
                    <a:schemeClr val="tx1"/>
                  </a:solidFill>
                </a:rPr>
                <a:t>1</a:t>
              </a:r>
              <a:r>
                <a:rPr lang="zh-CN" altLang="en-US" smtClean="0">
                  <a:solidFill>
                    <a:schemeClr val="tx1"/>
                  </a:solidFill>
                </a:rPr>
                <a:t>轮迭代</a:t>
              </a:r>
              <a:r>
                <a:rPr lang="en-US" altLang="zh-CN" smtClean="0">
                  <a:solidFill>
                    <a:schemeClr val="tx1"/>
                  </a:solidFill>
                </a:rPr>
                <a:t>g</a:t>
              </a:r>
              <a:endParaRPr lang="zh-CN" altLang="en-US" smtClean="0">
                <a:solidFill>
                  <a:schemeClr val="tx1"/>
                </a:solidFill>
              </a:endParaRPr>
            </a:p>
          </p:txBody>
        </p:sp>
        <p:sp>
          <p:nvSpPr>
            <p:cNvPr id="7" name="矩形 6"/>
            <p:cNvSpPr/>
            <p:nvPr/>
          </p:nvSpPr>
          <p:spPr>
            <a:xfrm>
              <a:off x="3995936" y="3284984"/>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第</a:t>
              </a:r>
              <a:r>
                <a:rPr lang="en-US" altLang="zh-CN" smtClean="0">
                  <a:solidFill>
                    <a:schemeClr val="tx1"/>
                  </a:solidFill>
                </a:rPr>
                <a:t>2</a:t>
              </a:r>
              <a:r>
                <a:rPr lang="zh-CN" altLang="en-US" smtClean="0">
                  <a:solidFill>
                    <a:schemeClr val="tx1"/>
                  </a:solidFill>
                </a:rPr>
                <a:t>轮迭代</a:t>
              </a:r>
              <a:r>
                <a:rPr lang="en-US" altLang="zh-CN" smtClean="0">
                  <a:solidFill>
                    <a:schemeClr val="tx1"/>
                  </a:solidFill>
                </a:rPr>
                <a:t>g</a:t>
              </a:r>
              <a:endParaRPr lang="zh-CN" altLang="en-US" smtClean="0">
                <a:solidFill>
                  <a:schemeClr val="tx1"/>
                </a:solidFill>
              </a:endParaRPr>
            </a:p>
          </p:txBody>
        </p:sp>
        <p:sp>
          <p:nvSpPr>
            <p:cNvPr id="8" name="矩形 7"/>
            <p:cNvSpPr/>
            <p:nvPr/>
          </p:nvSpPr>
          <p:spPr>
            <a:xfrm>
              <a:off x="3995936" y="4437112"/>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第</a:t>
              </a:r>
              <a:r>
                <a:rPr lang="en-US" altLang="zh-CN" smtClean="0">
                  <a:solidFill>
                    <a:schemeClr val="tx1"/>
                  </a:solidFill>
                </a:rPr>
                <a:t>16</a:t>
              </a:r>
              <a:r>
                <a:rPr lang="zh-CN" altLang="en-US" smtClean="0">
                  <a:solidFill>
                    <a:schemeClr val="tx1"/>
                  </a:solidFill>
                </a:rPr>
                <a:t>轮迭代</a:t>
              </a:r>
              <a:r>
                <a:rPr lang="en-US" altLang="zh-CN" smtClean="0">
                  <a:solidFill>
                    <a:schemeClr val="tx1"/>
                  </a:solidFill>
                </a:rPr>
                <a:t>g</a:t>
              </a:r>
              <a:endParaRPr lang="zh-CN" altLang="en-US" smtClean="0">
                <a:solidFill>
                  <a:schemeClr val="tx1"/>
                </a:solidFill>
              </a:endParaRPr>
            </a:p>
          </p:txBody>
        </p:sp>
        <p:sp>
          <p:nvSpPr>
            <p:cNvPr id="9" name="矩形 8"/>
            <p:cNvSpPr/>
            <p:nvPr/>
          </p:nvSpPr>
          <p:spPr>
            <a:xfrm>
              <a:off x="3995936" y="5013176"/>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逆置换</a:t>
              </a:r>
              <a:r>
                <a:rPr lang="en-US" altLang="zh-CN" smtClean="0">
                  <a:solidFill>
                    <a:schemeClr val="tx1"/>
                  </a:solidFill>
                </a:rPr>
                <a:t>IP</a:t>
              </a:r>
              <a:endParaRPr lang="zh-CN" altLang="en-US" smtClean="0">
                <a:solidFill>
                  <a:schemeClr val="tx1"/>
                </a:solidFill>
              </a:endParaRPr>
            </a:p>
          </p:txBody>
        </p:sp>
        <p:sp>
          <p:nvSpPr>
            <p:cNvPr id="10" name="矩形 9"/>
            <p:cNvSpPr/>
            <p:nvPr/>
          </p:nvSpPr>
          <p:spPr>
            <a:xfrm>
              <a:off x="3995936" y="5589240"/>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输出密文</a:t>
              </a:r>
              <a:r>
                <a:rPr lang="en-US" altLang="zh-CN" smtClean="0">
                  <a:solidFill>
                    <a:schemeClr val="tx1"/>
                  </a:solidFill>
                </a:rPr>
                <a:t>y(64</a:t>
              </a:r>
              <a:r>
                <a:rPr lang="zh-CN" altLang="en-US" smtClean="0">
                  <a:solidFill>
                    <a:schemeClr val="tx1"/>
                  </a:solidFill>
                </a:rPr>
                <a:t>位</a:t>
              </a:r>
              <a:r>
                <a:rPr lang="en-US" altLang="zh-CN" smtClean="0">
                  <a:solidFill>
                    <a:schemeClr val="tx1"/>
                  </a:solidFill>
                </a:rPr>
                <a:t>)</a:t>
              </a:r>
              <a:endParaRPr lang="zh-CN" altLang="en-US" smtClean="0">
                <a:solidFill>
                  <a:schemeClr val="tx1"/>
                </a:solidFill>
              </a:endParaRPr>
            </a:p>
          </p:txBody>
        </p:sp>
        <p:sp>
          <p:nvSpPr>
            <p:cNvPr id="11" name="矩形 10"/>
            <p:cNvSpPr/>
            <p:nvPr/>
          </p:nvSpPr>
          <p:spPr>
            <a:xfrm>
              <a:off x="7164288" y="1556792"/>
              <a:ext cx="1584176"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密钥</a:t>
              </a:r>
              <a:r>
                <a:rPr lang="en-US" altLang="zh-CN" smtClean="0">
                  <a:solidFill>
                    <a:schemeClr val="tx1"/>
                  </a:solidFill>
                </a:rPr>
                <a:t>k(64</a:t>
              </a:r>
              <a:r>
                <a:rPr lang="zh-CN" altLang="en-US" smtClean="0">
                  <a:solidFill>
                    <a:schemeClr val="tx1"/>
                  </a:solidFill>
                </a:rPr>
                <a:t>位</a:t>
              </a:r>
              <a:r>
                <a:rPr lang="en-US" altLang="zh-CN" smtClean="0">
                  <a:solidFill>
                    <a:schemeClr val="tx1"/>
                  </a:solidFill>
                </a:rPr>
                <a:t>)</a:t>
              </a:r>
              <a:endParaRPr lang="zh-CN" altLang="en-US" smtClean="0">
                <a:solidFill>
                  <a:schemeClr val="tx1"/>
                </a:solidFill>
              </a:endParaRPr>
            </a:p>
          </p:txBody>
        </p:sp>
        <p:sp>
          <p:nvSpPr>
            <p:cNvPr id="12" name="矩形 11"/>
            <p:cNvSpPr/>
            <p:nvPr/>
          </p:nvSpPr>
          <p:spPr>
            <a:xfrm>
              <a:off x="7164288" y="2708920"/>
              <a:ext cx="1584176" cy="2088232"/>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密钥编排算法</a:t>
              </a:r>
            </a:p>
          </p:txBody>
        </p:sp>
        <p:cxnSp>
          <p:nvCxnSpPr>
            <p:cNvPr id="14" name="直接箭头连接符 13"/>
            <p:cNvCxnSpPr>
              <a:stCxn id="4" idx="2"/>
              <a:endCxn id="5" idx="0"/>
            </p:cNvCxnSpPr>
            <p:nvPr/>
          </p:nvCxnSpPr>
          <p:spPr>
            <a:xfrm>
              <a:off x="5112060" y="1916832"/>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2"/>
              <a:endCxn id="6" idx="0"/>
            </p:cNvCxnSpPr>
            <p:nvPr/>
          </p:nvCxnSpPr>
          <p:spPr>
            <a:xfrm>
              <a:off x="5112060" y="2492896"/>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a:endCxn id="7" idx="0"/>
            </p:cNvCxnSpPr>
            <p:nvPr/>
          </p:nvCxnSpPr>
          <p:spPr>
            <a:xfrm>
              <a:off x="5112060" y="3068960"/>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995936" y="3861048"/>
              <a:ext cx="2232248" cy="360040"/>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t>
              </a:r>
              <a:endParaRPr lang="zh-CN" altLang="en-US" smtClean="0">
                <a:solidFill>
                  <a:schemeClr val="tx1"/>
                </a:solidFill>
              </a:endParaRPr>
            </a:p>
          </p:txBody>
        </p:sp>
        <p:cxnSp>
          <p:nvCxnSpPr>
            <p:cNvPr id="21" name="直接箭头连接符 20"/>
            <p:cNvCxnSpPr>
              <a:stCxn id="7" idx="2"/>
              <a:endCxn id="19" idx="0"/>
            </p:cNvCxnSpPr>
            <p:nvPr/>
          </p:nvCxnSpPr>
          <p:spPr>
            <a:xfrm>
              <a:off x="5112060" y="3645024"/>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9" idx="2"/>
              <a:endCxn id="8" idx="0"/>
            </p:cNvCxnSpPr>
            <p:nvPr/>
          </p:nvCxnSpPr>
          <p:spPr>
            <a:xfrm>
              <a:off x="5112060" y="4221088"/>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8" idx="2"/>
              <a:endCxn id="9" idx="0"/>
            </p:cNvCxnSpPr>
            <p:nvPr/>
          </p:nvCxnSpPr>
          <p:spPr>
            <a:xfrm>
              <a:off x="5112060" y="4797152"/>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2"/>
              <a:endCxn id="10" idx="0"/>
            </p:cNvCxnSpPr>
            <p:nvPr/>
          </p:nvCxnSpPr>
          <p:spPr>
            <a:xfrm>
              <a:off x="5112060" y="5373216"/>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1" idx="2"/>
              <a:endCxn id="12" idx="0"/>
            </p:cNvCxnSpPr>
            <p:nvPr/>
          </p:nvCxnSpPr>
          <p:spPr>
            <a:xfrm>
              <a:off x="7956376" y="1916832"/>
              <a:ext cx="0" cy="792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6" idx="3"/>
            </p:cNvCxnSpPr>
            <p:nvPr/>
          </p:nvCxnSpPr>
          <p:spPr>
            <a:xfrm flipH="1">
              <a:off x="6228184" y="2888940"/>
              <a:ext cx="93610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7" idx="3"/>
            </p:cNvCxnSpPr>
            <p:nvPr/>
          </p:nvCxnSpPr>
          <p:spPr>
            <a:xfrm flipH="1">
              <a:off x="6228184" y="3465004"/>
              <a:ext cx="93610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8" idx="3"/>
            </p:cNvCxnSpPr>
            <p:nvPr/>
          </p:nvCxnSpPr>
          <p:spPr>
            <a:xfrm flipH="1">
              <a:off x="6228184" y="4617132"/>
              <a:ext cx="93610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228184" y="3140968"/>
              <a:ext cx="1008112" cy="338554"/>
            </a:xfrm>
            <a:prstGeom prst="rect">
              <a:avLst/>
            </a:prstGeom>
            <a:noFill/>
          </p:spPr>
          <p:txBody>
            <a:bodyPr wrap="square" rtlCol="0">
              <a:spAutoFit/>
            </a:bodyPr>
            <a:lstStyle/>
            <a:p>
              <a:r>
                <a:rPr lang="en-US" altLang="zh-CN" sz="1600" smtClean="0"/>
                <a:t>k</a:t>
              </a:r>
              <a:r>
                <a:rPr lang="en-US" altLang="zh-CN" sz="1600" baseline="30000" smtClean="0"/>
                <a:t>2</a:t>
              </a:r>
              <a:r>
                <a:rPr lang="en-US" altLang="zh-CN" sz="1600" smtClean="0"/>
                <a:t>(48</a:t>
              </a:r>
              <a:r>
                <a:rPr lang="zh-CN" altLang="en-US" sz="1600" smtClean="0"/>
                <a:t>位</a:t>
              </a:r>
              <a:r>
                <a:rPr lang="en-US" altLang="zh-CN" sz="1600" smtClean="0"/>
                <a:t>)</a:t>
              </a:r>
              <a:endParaRPr lang="zh-CN" altLang="en-US" sz="1600"/>
            </a:p>
          </p:txBody>
        </p:sp>
        <p:sp>
          <p:nvSpPr>
            <p:cNvPr id="47" name="TextBox 46"/>
            <p:cNvSpPr txBox="1"/>
            <p:nvPr/>
          </p:nvSpPr>
          <p:spPr>
            <a:xfrm>
              <a:off x="6228184" y="4293096"/>
              <a:ext cx="1008112" cy="338554"/>
            </a:xfrm>
            <a:prstGeom prst="rect">
              <a:avLst/>
            </a:prstGeom>
            <a:noFill/>
          </p:spPr>
          <p:txBody>
            <a:bodyPr wrap="square" rtlCol="0">
              <a:spAutoFit/>
            </a:bodyPr>
            <a:lstStyle/>
            <a:p>
              <a:r>
                <a:rPr lang="en-US" altLang="zh-CN" sz="1600" smtClean="0"/>
                <a:t>k</a:t>
              </a:r>
              <a:r>
                <a:rPr lang="en-US" altLang="zh-CN" sz="1600" baseline="30000" smtClean="0"/>
                <a:t>16</a:t>
              </a:r>
              <a:r>
                <a:rPr lang="en-US" altLang="zh-CN" sz="1600" smtClean="0"/>
                <a:t>(48</a:t>
              </a:r>
              <a:r>
                <a:rPr lang="zh-CN" altLang="en-US" sz="1600" smtClean="0"/>
                <a:t>位</a:t>
              </a:r>
              <a:r>
                <a:rPr lang="en-US" altLang="zh-CN" sz="1600" smtClean="0"/>
                <a:t>)</a:t>
              </a:r>
              <a:endParaRPr lang="zh-CN" altLang="en-US" sz="1600"/>
            </a:p>
          </p:txBody>
        </p:sp>
        <p:sp>
          <p:nvSpPr>
            <p:cNvPr id="48" name="TextBox 47"/>
            <p:cNvSpPr txBox="1"/>
            <p:nvPr/>
          </p:nvSpPr>
          <p:spPr>
            <a:xfrm>
              <a:off x="6228184" y="2564904"/>
              <a:ext cx="1008112" cy="338554"/>
            </a:xfrm>
            <a:prstGeom prst="rect">
              <a:avLst/>
            </a:prstGeom>
            <a:noFill/>
          </p:spPr>
          <p:txBody>
            <a:bodyPr wrap="square" rtlCol="0">
              <a:spAutoFit/>
            </a:bodyPr>
            <a:lstStyle/>
            <a:p>
              <a:r>
                <a:rPr lang="en-US" altLang="zh-CN" sz="1600" smtClean="0"/>
                <a:t>k</a:t>
              </a:r>
              <a:r>
                <a:rPr lang="en-US" altLang="zh-CN" sz="1600" baseline="30000" smtClean="0"/>
                <a:t>1</a:t>
              </a:r>
              <a:r>
                <a:rPr lang="en-US" altLang="zh-CN" sz="1600" smtClean="0"/>
                <a:t>(48</a:t>
              </a:r>
              <a:r>
                <a:rPr lang="zh-CN" altLang="en-US" sz="1600" smtClean="0"/>
                <a:t>位</a:t>
              </a:r>
              <a:r>
                <a:rPr lang="en-US" altLang="zh-CN" sz="1600" smtClean="0"/>
                <a:t>)</a:t>
              </a:r>
              <a:endParaRPr lang="zh-CN" altLang="en-US" sz="1600"/>
            </a:p>
          </p:txBody>
        </p:sp>
      </p:grpSp>
      <p:sp>
        <p:nvSpPr>
          <p:cNvPr id="50" name="矩形 49"/>
          <p:cNvSpPr/>
          <p:nvPr/>
        </p:nvSpPr>
        <p:spPr>
          <a:xfrm>
            <a:off x="2555776" y="2204864"/>
            <a:ext cx="2232248" cy="360040"/>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DES</a:t>
            </a:r>
            <a:r>
              <a:rPr lang="zh-CN" altLang="en-US" smtClean="0"/>
              <a:t>的初始置换</a:t>
            </a:r>
            <a:endParaRPr lang="zh-CN" altLang="en-US"/>
          </a:p>
        </p:txBody>
      </p:sp>
      <p:sp>
        <p:nvSpPr>
          <p:cNvPr id="3" name="内容占位符 2"/>
          <p:cNvSpPr>
            <a:spLocks noGrp="1"/>
          </p:cNvSpPr>
          <p:nvPr>
            <p:ph idx="1"/>
          </p:nvPr>
        </p:nvSpPr>
        <p:spPr/>
        <p:txBody>
          <a:bodyPr/>
          <a:lstStyle/>
          <a:p>
            <a:r>
              <a:rPr lang="zh-CN" altLang="en-US" smtClean="0"/>
              <a:t>初始置换</a:t>
            </a:r>
            <a:r>
              <a:rPr lang="en-US" altLang="zh-CN" smtClean="0"/>
              <a:t>π</a:t>
            </a:r>
            <a:r>
              <a:rPr lang="en-US" altLang="zh-CN" baseline="-25000" smtClean="0"/>
              <a:t>IP</a:t>
            </a:r>
            <a:r>
              <a:rPr lang="zh-CN" altLang="en-US" smtClean="0"/>
              <a:t>规则</a:t>
            </a:r>
            <a:endParaRPr lang="zh-CN" altLang="en-US"/>
          </a:p>
        </p:txBody>
      </p:sp>
      <p:graphicFrame>
        <p:nvGraphicFramePr>
          <p:cNvPr id="7" name="表格 6"/>
          <p:cNvGraphicFramePr>
            <a:graphicFrameLocks noGrp="1"/>
          </p:cNvGraphicFramePr>
          <p:nvPr/>
        </p:nvGraphicFramePr>
        <p:xfrm>
          <a:off x="611560" y="3212976"/>
          <a:ext cx="7992887" cy="827392"/>
        </p:xfrm>
        <a:graphic>
          <a:graphicData uri="http://schemas.openxmlformats.org/drawingml/2006/table">
            <a:tbl>
              <a:tblPr firstRow="1" bandRow="1">
                <a:tableStyleId>{5C22544A-7EE6-4342-B048-85BDC9FD1C3A}</a:tableStyleId>
              </a:tblPr>
              <a:tblGrid>
                <a:gridCol w="754041"/>
                <a:gridCol w="452428"/>
                <a:gridCol w="452428"/>
                <a:gridCol w="452428"/>
                <a:gridCol w="452428"/>
                <a:gridCol w="452428"/>
                <a:gridCol w="452428"/>
                <a:gridCol w="452428"/>
                <a:gridCol w="452428"/>
                <a:gridCol w="452428"/>
                <a:gridCol w="452428"/>
                <a:gridCol w="452428"/>
                <a:gridCol w="452428"/>
                <a:gridCol w="452428"/>
                <a:gridCol w="452428"/>
                <a:gridCol w="452428"/>
                <a:gridCol w="452426"/>
              </a:tblGrid>
              <a:tr h="432047">
                <a:tc>
                  <a:txBody>
                    <a:bodyPr/>
                    <a:lstStyle/>
                    <a:p>
                      <a:r>
                        <a:rPr lang="en-US" altLang="zh-CN" sz="1600" smtClean="0"/>
                        <a:t>z</a:t>
                      </a:r>
                      <a:endParaRPr lang="zh-CN" altLang="en-US" sz="1600"/>
                    </a:p>
                  </a:txBody>
                  <a:tcPr anchor="ctr" anchorCtr="1"/>
                </a:tc>
                <a:tc>
                  <a:txBody>
                    <a:bodyPr/>
                    <a:lstStyle/>
                    <a:p>
                      <a:r>
                        <a:rPr lang="en-US" altLang="zh-CN" sz="1600" smtClean="0"/>
                        <a:t>17</a:t>
                      </a:r>
                      <a:endParaRPr lang="zh-CN" altLang="en-US" sz="1600"/>
                    </a:p>
                  </a:txBody>
                  <a:tcPr anchor="ctr" anchorCtr="1"/>
                </a:tc>
                <a:tc>
                  <a:txBody>
                    <a:bodyPr/>
                    <a:lstStyle/>
                    <a:p>
                      <a:r>
                        <a:rPr lang="en-US" altLang="zh-CN" sz="1600" smtClean="0"/>
                        <a:t>18</a:t>
                      </a:r>
                      <a:endParaRPr lang="zh-CN" altLang="en-US" sz="1600"/>
                    </a:p>
                  </a:txBody>
                  <a:tcPr anchor="ctr" anchorCtr="1"/>
                </a:tc>
                <a:tc>
                  <a:txBody>
                    <a:bodyPr/>
                    <a:lstStyle/>
                    <a:p>
                      <a:r>
                        <a:rPr lang="en-US" altLang="zh-CN" sz="1600" smtClean="0"/>
                        <a:t>19</a:t>
                      </a:r>
                      <a:endParaRPr lang="zh-CN" altLang="en-US" sz="1600"/>
                    </a:p>
                  </a:txBody>
                  <a:tcPr anchor="ctr" anchorCtr="1"/>
                </a:tc>
                <a:tc>
                  <a:txBody>
                    <a:bodyPr/>
                    <a:lstStyle/>
                    <a:p>
                      <a:r>
                        <a:rPr lang="en-US" altLang="zh-CN" sz="1600" smtClean="0"/>
                        <a:t>20</a:t>
                      </a:r>
                      <a:endParaRPr lang="zh-CN" altLang="en-US" sz="1600"/>
                    </a:p>
                  </a:txBody>
                  <a:tcPr anchor="ctr" anchorCtr="1"/>
                </a:tc>
                <a:tc>
                  <a:txBody>
                    <a:bodyPr/>
                    <a:lstStyle/>
                    <a:p>
                      <a:r>
                        <a:rPr lang="en-US" altLang="zh-CN" sz="1600" smtClean="0"/>
                        <a:t>21</a:t>
                      </a:r>
                      <a:endParaRPr lang="zh-CN" altLang="en-US" sz="1600"/>
                    </a:p>
                  </a:txBody>
                  <a:tcPr anchor="ctr" anchorCtr="1"/>
                </a:tc>
                <a:tc>
                  <a:txBody>
                    <a:bodyPr/>
                    <a:lstStyle/>
                    <a:p>
                      <a:r>
                        <a:rPr lang="en-US" altLang="zh-CN" sz="1600" smtClean="0"/>
                        <a:t>22</a:t>
                      </a:r>
                      <a:endParaRPr lang="zh-CN" altLang="en-US" sz="1600"/>
                    </a:p>
                  </a:txBody>
                  <a:tcPr anchor="ctr" anchorCtr="1"/>
                </a:tc>
                <a:tc>
                  <a:txBody>
                    <a:bodyPr/>
                    <a:lstStyle/>
                    <a:p>
                      <a:r>
                        <a:rPr lang="en-US" altLang="zh-CN" sz="1600" smtClean="0"/>
                        <a:t>23</a:t>
                      </a:r>
                      <a:endParaRPr lang="zh-CN" altLang="en-US" sz="1600"/>
                    </a:p>
                  </a:txBody>
                  <a:tcPr anchor="ctr" anchorCtr="1"/>
                </a:tc>
                <a:tc>
                  <a:txBody>
                    <a:bodyPr/>
                    <a:lstStyle/>
                    <a:p>
                      <a:r>
                        <a:rPr lang="en-US" altLang="zh-CN" sz="1600" smtClean="0"/>
                        <a:t>24</a:t>
                      </a:r>
                      <a:endParaRPr lang="zh-CN" altLang="en-US" sz="1600"/>
                    </a:p>
                  </a:txBody>
                  <a:tcPr anchor="ctr" anchorCtr="1"/>
                </a:tc>
                <a:tc>
                  <a:txBody>
                    <a:bodyPr/>
                    <a:lstStyle/>
                    <a:p>
                      <a:r>
                        <a:rPr lang="en-US" altLang="zh-CN" sz="1600" smtClean="0"/>
                        <a:t>25</a:t>
                      </a:r>
                      <a:endParaRPr lang="zh-CN" altLang="en-US" sz="1600"/>
                    </a:p>
                  </a:txBody>
                  <a:tcPr anchor="ctr" anchorCtr="1"/>
                </a:tc>
                <a:tc>
                  <a:txBody>
                    <a:bodyPr/>
                    <a:lstStyle/>
                    <a:p>
                      <a:r>
                        <a:rPr lang="en-US" altLang="zh-CN" sz="1600" smtClean="0"/>
                        <a:t>26</a:t>
                      </a:r>
                      <a:endParaRPr lang="zh-CN" altLang="en-US" sz="1600"/>
                    </a:p>
                  </a:txBody>
                  <a:tcPr anchor="ctr" anchorCtr="1"/>
                </a:tc>
                <a:tc>
                  <a:txBody>
                    <a:bodyPr/>
                    <a:lstStyle/>
                    <a:p>
                      <a:r>
                        <a:rPr lang="en-US" altLang="zh-CN" sz="1600" smtClean="0"/>
                        <a:t>27</a:t>
                      </a:r>
                      <a:endParaRPr lang="zh-CN" altLang="en-US" sz="1600"/>
                    </a:p>
                  </a:txBody>
                  <a:tcPr anchor="ctr" anchorCtr="1"/>
                </a:tc>
                <a:tc>
                  <a:txBody>
                    <a:bodyPr/>
                    <a:lstStyle/>
                    <a:p>
                      <a:r>
                        <a:rPr lang="en-US" altLang="zh-CN" sz="1600" smtClean="0"/>
                        <a:t>28</a:t>
                      </a:r>
                      <a:endParaRPr lang="zh-CN" altLang="en-US" sz="1600"/>
                    </a:p>
                  </a:txBody>
                  <a:tcPr anchor="ctr" anchorCtr="1"/>
                </a:tc>
                <a:tc>
                  <a:txBody>
                    <a:bodyPr/>
                    <a:lstStyle/>
                    <a:p>
                      <a:r>
                        <a:rPr lang="en-US" altLang="zh-CN" sz="1600" smtClean="0"/>
                        <a:t>29</a:t>
                      </a:r>
                      <a:endParaRPr lang="zh-CN" altLang="en-US" sz="1600"/>
                    </a:p>
                  </a:txBody>
                  <a:tcPr anchor="ctr" anchorCtr="1"/>
                </a:tc>
                <a:tc>
                  <a:txBody>
                    <a:bodyPr/>
                    <a:lstStyle/>
                    <a:p>
                      <a:r>
                        <a:rPr lang="en-US" altLang="zh-CN" sz="1600" smtClean="0"/>
                        <a:t>30</a:t>
                      </a:r>
                      <a:endParaRPr lang="zh-CN" altLang="en-US" sz="1600"/>
                    </a:p>
                  </a:txBody>
                  <a:tcPr anchor="ctr" anchorCtr="1"/>
                </a:tc>
                <a:tc>
                  <a:txBody>
                    <a:bodyPr/>
                    <a:lstStyle/>
                    <a:p>
                      <a:r>
                        <a:rPr lang="en-US" altLang="zh-CN" sz="1600" smtClean="0"/>
                        <a:t>31</a:t>
                      </a:r>
                      <a:endParaRPr lang="zh-CN" altLang="en-US" sz="1600"/>
                    </a:p>
                  </a:txBody>
                  <a:tcPr anchor="ctr" anchorCtr="1"/>
                </a:tc>
                <a:tc>
                  <a:txBody>
                    <a:bodyPr/>
                    <a:lstStyle/>
                    <a:p>
                      <a:r>
                        <a:rPr lang="en-US" altLang="zh-CN" sz="1600" smtClean="0"/>
                        <a:t>32</a:t>
                      </a:r>
                      <a:endParaRPr lang="zh-CN" altLang="en-US" sz="1600"/>
                    </a:p>
                  </a:txBody>
                  <a:tcPr anchor="ctr" anchorCtr="1"/>
                </a:tc>
              </a:tr>
              <a:tr h="395345">
                <a:tc>
                  <a:txBody>
                    <a:bodyPr/>
                    <a:lstStyle/>
                    <a:p>
                      <a:r>
                        <a:rPr lang="en-US" altLang="zh-CN" sz="1600" smtClean="0"/>
                        <a:t>π</a:t>
                      </a:r>
                      <a:r>
                        <a:rPr lang="en-US" altLang="zh-CN" sz="1600" baseline="-25000" smtClean="0"/>
                        <a:t>IP</a:t>
                      </a:r>
                      <a:r>
                        <a:rPr lang="en-US" altLang="zh-CN" sz="1600" smtClean="0"/>
                        <a:t>(z)</a:t>
                      </a:r>
                      <a:endParaRPr lang="zh-CN" altLang="en-US" sz="1600"/>
                    </a:p>
                  </a:txBody>
                  <a:tcPr anchor="ctr" anchorCtr="1"/>
                </a:tc>
                <a:tc>
                  <a:txBody>
                    <a:bodyPr/>
                    <a:lstStyle/>
                    <a:p>
                      <a:r>
                        <a:rPr lang="en-US" altLang="zh-CN" sz="1600" smtClean="0"/>
                        <a:t>62</a:t>
                      </a:r>
                      <a:endParaRPr lang="zh-CN" altLang="en-US" sz="1600"/>
                    </a:p>
                  </a:txBody>
                  <a:tcPr anchor="ctr" anchorCtr="1"/>
                </a:tc>
                <a:tc>
                  <a:txBody>
                    <a:bodyPr/>
                    <a:lstStyle/>
                    <a:p>
                      <a:r>
                        <a:rPr lang="en-US" altLang="zh-CN" sz="1600" smtClean="0"/>
                        <a:t>54</a:t>
                      </a:r>
                      <a:endParaRPr lang="zh-CN" altLang="en-US" sz="1600"/>
                    </a:p>
                  </a:txBody>
                  <a:tcPr anchor="ctr" anchorCtr="1"/>
                </a:tc>
                <a:tc>
                  <a:txBody>
                    <a:bodyPr/>
                    <a:lstStyle/>
                    <a:p>
                      <a:r>
                        <a:rPr lang="en-US" altLang="zh-CN" sz="1600" smtClean="0"/>
                        <a:t>46</a:t>
                      </a:r>
                      <a:endParaRPr lang="zh-CN" altLang="en-US" sz="1600"/>
                    </a:p>
                  </a:txBody>
                  <a:tcPr anchor="ctr" anchorCtr="1"/>
                </a:tc>
                <a:tc>
                  <a:txBody>
                    <a:bodyPr/>
                    <a:lstStyle/>
                    <a:p>
                      <a:r>
                        <a:rPr lang="en-US" altLang="zh-CN" sz="1600" smtClean="0"/>
                        <a:t>38</a:t>
                      </a:r>
                      <a:endParaRPr lang="zh-CN" altLang="en-US" sz="1600"/>
                    </a:p>
                  </a:txBody>
                  <a:tcPr anchor="ctr" anchorCtr="1"/>
                </a:tc>
                <a:tc>
                  <a:txBody>
                    <a:bodyPr/>
                    <a:lstStyle/>
                    <a:p>
                      <a:r>
                        <a:rPr lang="en-US" altLang="zh-CN" sz="1600" smtClean="0"/>
                        <a:t>30</a:t>
                      </a:r>
                      <a:endParaRPr lang="zh-CN" altLang="en-US" sz="1600"/>
                    </a:p>
                  </a:txBody>
                  <a:tcPr anchor="ctr" anchorCtr="1"/>
                </a:tc>
                <a:tc>
                  <a:txBody>
                    <a:bodyPr/>
                    <a:lstStyle/>
                    <a:p>
                      <a:r>
                        <a:rPr lang="en-US" altLang="zh-CN" sz="1600" smtClean="0"/>
                        <a:t>22</a:t>
                      </a:r>
                      <a:endParaRPr lang="zh-CN" altLang="en-US" sz="1600"/>
                    </a:p>
                  </a:txBody>
                  <a:tcPr anchor="ctr" anchorCtr="1"/>
                </a:tc>
                <a:tc>
                  <a:txBody>
                    <a:bodyPr/>
                    <a:lstStyle/>
                    <a:p>
                      <a:r>
                        <a:rPr lang="en-US" altLang="zh-CN" sz="1600" smtClean="0"/>
                        <a:t>14</a:t>
                      </a:r>
                      <a:endParaRPr lang="zh-CN" altLang="en-US" sz="1600"/>
                    </a:p>
                  </a:txBody>
                  <a:tcPr anchor="ctr" anchorCtr="1"/>
                </a:tc>
                <a:tc>
                  <a:txBody>
                    <a:bodyPr/>
                    <a:lstStyle/>
                    <a:p>
                      <a:r>
                        <a:rPr lang="en-US" altLang="zh-CN" sz="1600" smtClean="0"/>
                        <a:t>6</a:t>
                      </a:r>
                      <a:endParaRPr lang="zh-CN" altLang="en-US" sz="1600"/>
                    </a:p>
                  </a:txBody>
                  <a:tcPr anchor="ctr" anchorCtr="1"/>
                </a:tc>
                <a:tc>
                  <a:txBody>
                    <a:bodyPr/>
                    <a:lstStyle/>
                    <a:p>
                      <a:r>
                        <a:rPr lang="en-US" altLang="zh-CN" sz="1600" smtClean="0"/>
                        <a:t>64</a:t>
                      </a:r>
                      <a:endParaRPr lang="zh-CN" altLang="en-US" sz="1600"/>
                    </a:p>
                  </a:txBody>
                  <a:tcPr anchor="ctr" anchorCtr="1"/>
                </a:tc>
                <a:tc>
                  <a:txBody>
                    <a:bodyPr/>
                    <a:lstStyle/>
                    <a:p>
                      <a:r>
                        <a:rPr lang="en-US" altLang="zh-CN" sz="1600" smtClean="0"/>
                        <a:t>56</a:t>
                      </a:r>
                      <a:endParaRPr lang="zh-CN" altLang="en-US" sz="1600"/>
                    </a:p>
                  </a:txBody>
                  <a:tcPr anchor="ctr" anchorCtr="1"/>
                </a:tc>
                <a:tc>
                  <a:txBody>
                    <a:bodyPr/>
                    <a:lstStyle/>
                    <a:p>
                      <a:r>
                        <a:rPr lang="en-US" altLang="zh-CN" sz="1600" smtClean="0"/>
                        <a:t>48</a:t>
                      </a:r>
                      <a:endParaRPr lang="zh-CN" altLang="en-US" sz="1600"/>
                    </a:p>
                  </a:txBody>
                  <a:tcPr anchor="ctr" anchorCtr="1"/>
                </a:tc>
                <a:tc>
                  <a:txBody>
                    <a:bodyPr/>
                    <a:lstStyle/>
                    <a:p>
                      <a:r>
                        <a:rPr lang="en-US" altLang="zh-CN" sz="1600" smtClean="0"/>
                        <a:t>40</a:t>
                      </a:r>
                      <a:endParaRPr lang="zh-CN" altLang="en-US" sz="1600"/>
                    </a:p>
                  </a:txBody>
                  <a:tcPr anchor="ctr" anchorCtr="1"/>
                </a:tc>
                <a:tc>
                  <a:txBody>
                    <a:bodyPr/>
                    <a:lstStyle/>
                    <a:p>
                      <a:r>
                        <a:rPr lang="en-US" altLang="zh-CN" sz="1600" smtClean="0"/>
                        <a:t>32</a:t>
                      </a:r>
                      <a:endParaRPr lang="zh-CN" altLang="en-US" sz="1600"/>
                    </a:p>
                  </a:txBody>
                  <a:tcPr anchor="ctr" anchorCtr="1"/>
                </a:tc>
                <a:tc>
                  <a:txBody>
                    <a:bodyPr/>
                    <a:lstStyle/>
                    <a:p>
                      <a:r>
                        <a:rPr lang="en-US" altLang="zh-CN" sz="1600" smtClean="0"/>
                        <a:t>24</a:t>
                      </a:r>
                      <a:endParaRPr lang="zh-CN" altLang="en-US" sz="1600"/>
                    </a:p>
                  </a:txBody>
                  <a:tcPr anchor="ctr" anchorCtr="1"/>
                </a:tc>
                <a:tc>
                  <a:txBody>
                    <a:bodyPr/>
                    <a:lstStyle/>
                    <a:p>
                      <a:r>
                        <a:rPr lang="en-US" altLang="zh-CN" sz="1600" smtClean="0"/>
                        <a:t>16</a:t>
                      </a:r>
                      <a:endParaRPr lang="zh-CN" altLang="en-US" sz="1600"/>
                    </a:p>
                  </a:txBody>
                  <a:tcPr anchor="ctr" anchorCtr="1"/>
                </a:tc>
                <a:tc>
                  <a:txBody>
                    <a:bodyPr/>
                    <a:lstStyle/>
                    <a:p>
                      <a:r>
                        <a:rPr lang="en-US" altLang="zh-CN" sz="1600" smtClean="0"/>
                        <a:t>8</a:t>
                      </a:r>
                      <a:endParaRPr lang="zh-CN" altLang="en-US" sz="1600"/>
                    </a:p>
                  </a:txBody>
                  <a:tcPr anchor="ctr" anchorCtr="1"/>
                </a:tc>
              </a:tr>
            </a:tbl>
          </a:graphicData>
        </a:graphic>
      </p:graphicFrame>
      <p:graphicFrame>
        <p:nvGraphicFramePr>
          <p:cNvPr id="8" name="表格 7"/>
          <p:cNvGraphicFramePr>
            <a:graphicFrameLocks noGrp="1"/>
          </p:cNvGraphicFramePr>
          <p:nvPr/>
        </p:nvGraphicFramePr>
        <p:xfrm>
          <a:off x="611560" y="4221088"/>
          <a:ext cx="7992887" cy="827392"/>
        </p:xfrm>
        <a:graphic>
          <a:graphicData uri="http://schemas.openxmlformats.org/drawingml/2006/table">
            <a:tbl>
              <a:tblPr firstRow="1" bandRow="1">
                <a:tableStyleId>{5C22544A-7EE6-4342-B048-85BDC9FD1C3A}</a:tableStyleId>
              </a:tblPr>
              <a:tblGrid>
                <a:gridCol w="754041"/>
                <a:gridCol w="452428"/>
                <a:gridCol w="452428"/>
                <a:gridCol w="452428"/>
                <a:gridCol w="452428"/>
                <a:gridCol w="452428"/>
                <a:gridCol w="452428"/>
                <a:gridCol w="452428"/>
                <a:gridCol w="452428"/>
                <a:gridCol w="452428"/>
                <a:gridCol w="452428"/>
                <a:gridCol w="452428"/>
                <a:gridCol w="452428"/>
                <a:gridCol w="452428"/>
                <a:gridCol w="452428"/>
                <a:gridCol w="452428"/>
                <a:gridCol w="452426"/>
              </a:tblGrid>
              <a:tr h="432047">
                <a:tc>
                  <a:txBody>
                    <a:bodyPr/>
                    <a:lstStyle/>
                    <a:p>
                      <a:r>
                        <a:rPr lang="en-US" altLang="zh-CN" sz="1600" smtClean="0"/>
                        <a:t>z</a:t>
                      </a:r>
                      <a:endParaRPr lang="zh-CN" altLang="en-US" sz="1600"/>
                    </a:p>
                  </a:txBody>
                  <a:tcPr anchor="ctr" anchorCtr="1"/>
                </a:tc>
                <a:tc>
                  <a:txBody>
                    <a:bodyPr/>
                    <a:lstStyle/>
                    <a:p>
                      <a:r>
                        <a:rPr lang="en-US" altLang="zh-CN" sz="1600" smtClean="0"/>
                        <a:t>33</a:t>
                      </a:r>
                      <a:endParaRPr lang="zh-CN" altLang="en-US" sz="1600"/>
                    </a:p>
                  </a:txBody>
                  <a:tcPr anchor="ctr" anchorCtr="1"/>
                </a:tc>
                <a:tc>
                  <a:txBody>
                    <a:bodyPr/>
                    <a:lstStyle/>
                    <a:p>
                      <a:r>
                        <a:rPr lang="en-US" altLang="zh-CN" sz="1600" smtClean="0"/>
                        <a:t>34</a:t>
                      </a:r>
                      <a:endParaRPr lang="zh-CN" altLang="en-US" sz="1600"/>
                    </a:p>
                  </a:txBody>
                  <a:tcPr anchor="ctr" anchorCtr="1"/>
                </a:tc>
                <a:tc>
                  <a:txBody>
                    <a:bodyPr/>
                    <a:lstStyle/>
                    <a:p>
                      <a:r>
                        <a:rPr lang="en-US" altLang="zh-CN" sz="1600" smtClean="0"/>
                        <a:t>35</a:t>
                      </a:r>
                      <a:endParaRPr lang="zh-CN" altLang="en-US" sz="1600"/>
                    </a:p>
                  </a:txBody>
                  <a:tcPr anchor="ctr" anchorCtr="1"/>
                </a:tc>
                <a:tc>
                  <a:txBody>
                    <a:bodyPr/>
                    <a:lstStyle/>
                    <a:p>
                      <a:r>
                        <a:rPr lang="en-US" altLang="zh-CN" sz="1600" smtClean="0"/>
                        <a:t>36</a:t>
                      </a:r>
                      <a:endParaRPr lang="zh-CN" altLang="en-US" sz="1600"/>
                    </a:p>
                  </a:txBody>
                  <a:tcPr anchor="ctr" anchorCtr="1"/>
                </a:tc>
                <a:tc>
                  <a:txBody>
                    <a:bodyPr/>
                    <a:lstStyle/>
                    <a:p>
                      <a:r>
                        <a:rPr lang="en-US" altLang="zh-CN" sz="1600" smtClean="0"/>
                        <a:t>37</a:t>
                      </a:r>
                      <a:endParaRPr lang="zh-CN" altLang="en-US" sz="1600"/>
                    </a:p>
                  </a:txBody>
                  <a:tcPr anchor="ctr" anchorCtr="1"/>
                </a:tc>
                <a:tc>
                  <a:txBody>
                    <a:bodyPr/>
                    <a:lstStyle/>
                    <a:p>
                      <a:r>
                        <a:rPr lang="en-US" altLang="zh-CN" sz="1600" smtClean="0"/>
                        <a:t>38</a:t>
                      </a:r>
                      <a:endParaRPr lang="zh-CN" altLang="en-US" sz="1600"/>
                    </a:p>
                  </a:txBody>
                  <a:tcPr anchor="ctr" anchorCtr="1"/>
                </a:tc>
                <a:tc>
                  <a:txBody>
                    <a:bodyPr/>
                    <a:lstStyle/>
                    <a:p>
                      <a:r>
                        <a:rPr lang="en-US" altLang="zh-CN" sz="1600" smtClean="0"/>
                        <a:t>39</a:t>
                      </a:r>
                      <a:endParaRPr lang="zh-CN" altLang="en-US" sz="1600"/>
                    </a:p>
                  </a:txBody>
                  <a:tcPr anchor="ctr" anchorCtr="1"/>
                </a:tc>
                <a:tc>
                  <a:txBody>
                    <a:bodyPr/>
                    <a:lstStyle/>
                    <a:p>
                      <a:r>
                        <a:rPr lang="en-US" altLang="zh-CN" sz="1600" smtClean="0"/>
                        <a:t>40</a:t>
                      </a:r>
                      <a:endParaRPr lang="zh-CN" altLang="en-US" sz="1600"/>
                    </a:p>
                  </a:txBody>
                  <a:tcPr anchor="ctr" anchorCtr="1"/>
                </a:tc>
                <a:tc>
                  <a:txBody>
                    <a:bodyPr/>
                    <a:lstStyle/>
                    <a:p>
                      <a:r>
                        <a:rPr lang="en-US" altLang="zh-CN" sz="1600" smtClean="0"/>
                        <a:t>41</a:t>
                      </a:r>
                      <a:endParaRPr lang="zh-CN" altLang="en-US" sz="1600"/>
                    </a:p>
                  </a:txBody>
                  <a:tcPr anchor="ctr" anchorCtr="1"/>
                </a:tc>
                <a:tc>
                  <a:txBody>
                    <a:bodyPr/>
                    <a:lstStyle/>
                    <a:p>
                      <a:r>
                        <a:rPr lang="en-US" altLang="zh-CN" sz="1600" smtClean="0"/>
                        <a:t>42</a:t>
                      </a:r>
                      <a:endParaRPr lang="zh-CN" altLang="en-US" sz="1600"/>
                    </a:p>
                  </a:txBody>
                  <a:tcPr anchor="ctr" anchorCtr="1"/>
                </a:tc>
                <a:tc>
                  <a:txBody>
                    <a:bodyPr/>
                    <a:lstStyle/>
                    <a:p>
                      <a:r>
                        <a:rPr lang="en-US" altLang="zh-CN" sz="1600" smtClean="0"/>
                        <a:t>43</a:t>
                      </a:r>
                      <a:endParaRPr lang="zh-CN" altLang="en-US" sz="1600"/>
                    </a:p>
                  </a:txBody>
                  <a:tcPr anchor="ctr" anchorCtr="1"/>
                </a:tc>
                <a:tc>
                  <a:txBody>
                    <a:bodyPr/>
                    <a:lstStyle/>
                    <a:p>
                      <a:r>
                        <a:rPr lang="en-US" altLang="zh-CN" sz="1600" smtClean="0"/>
                        <a:t>44</a:t>
                      </a:r>
                      <a:endParaRPr lang="zh-CN" altLang="en-US" sz="1600"/>
                    </a:p>
                  </a:txBody>
                  <a:tcPr anchor="ctr" anchorCtr="1"/>
                </a:tc>
                <a:tc>
                  <a:txBody>
                    <a:bodyPr/>
                    <a:lstStyle/>
                    <a:p>
                      <a:r>
                        <a:rPr lang="en-US" altLang="zh-CN" sz="1600" smtClean="0"/>
                        <a:t>45</a:t>
                      </a:r>
                      <a:endParaRPr lang="zh-CN" altLang="en-US" sz="1600"/>
                    </a:p>
                  </a:txBody>
                  <a:tcPr anchor="ctr" anchorCtr="1"/>
                </a:tc>
                <a:tc>
                  <a:txBody>
                    <a:bodyPr/>
                    <a:lstStyle/>
                    <a:p>
                      <a:r>
                        <a:rPr lang="en-US" altLang="zh-CN" sz="1600" smtClean="0"/>
                        <a:t>46</a:t>
                      </a:r>
                      <a:endParaRPr lang="zh-CN" altLang="en-US" sz="1600"/>
                    </a:p>
                  </a:txBody>
                  <a:tcPr anchor="ctr" anchorCtr="1"/>
                </a:tc>
                <a:tc>
                  <a:txBody>
                    <a:bodyPr/>
                    <a:lstStyle/>
                    <a:p>
                      <a:r>
                        <a:rPr lang="en-US" altLang="zh-CN" sz="1600" smtClean="0"/>
                        <a:t>47</a:t>
                      </a:r>
                      <a:endParaRPr lang="zh-CN" altLang="en-US" sz="1600"/>
                    </a:p>
                  </a:txBody>
                  <a:tcPr anchor="ctr" anchorCtr="1"/>
                </a:tc>
                <a:tc>
                  <a:txBody>
                    <a:bodyPr/>
                    <a:lstStyle/>
                    <a:p>
                      <a:r>
                        <a:rPr lang="en-US" altLang="zh-CN" sz="1600" smtClean="0"/>
                        <a:t>48</a:t>
                      </a:r>
                      <a:endParaRPr lang="zh-CN" altLang="en-US" sz="1600"/>
                    </a:p>
                  </a:txBody>
                  <a:tcPr anchor="ctr" anchorCtr="1"/>
                </a:tc>
              </a:tr>
              <a:tr h="395345">
                <a:tc>
                  <a:txBody>
                    <a:bodyPr/>
                    <a:lstStyle/>
                    <a:p>
                      <a:r>
                        <a:rPr lang="en-US" altLang="zh-CN" sz="1600" smtClean="0"/>
                        <a:t>π</a:t>
                      </a:r>
                      <a:r>
                        <a:rPr lang="en-US" altLang="zh-CN" sz="1600" baseline="-25000" smtClean="0"/>
                        <a:t>IP</a:t>
                      </a:r>
                      <a:r>
                        <a:rPr lang="en-US" altLang="zh-CN" sz="1600" smtClean="0"/>
                        <a:t>(z)</a:t>
                      </a:r>
                      <a:endParaRPr lang="zh-CN" altLang="en-US" sz="1600"/>
                    </a:p>
                  </a:txBody>
                  <a:tcPr anchor="ctr" anchorCtr="1"/>
                </a:tc>
                <a:tc>
                  <a:txBody>
                    <a:bodyPr/>
                    <a:lstStyle/>
                    <a:p>
                      <a:r>
                        <a:rPr lang="en-US" altLang="zh-CN" sz="1600" smtClean="0"/>
                        <a:t>57</a:t>
                      </a:r>
                      <a:endParaRPr lang="zh-CN" altLang="en-US" sz="1600"/>
                    </a:p>
                  </a:txBody>
                  <a:tcPr anchor="ctr" anchorCtr="1"/>
                </a:tc>
                <a:tc>
                  <a:txBody>
                    <a:bodyPr/>
                    <a:lstStyle/>
                    <a:p>
                      <a:r>
                        <a:rPr lang="en-US" altLang="zh-CN" sz="1600" smtClean="0"/>
                        <a:t>49</a:t>
                      </a:r>
                      <a:endParaRPr lang="zh-CN" altLang="en-US" sz="1600"/>
                    </a:p>
                  </a:txBody>
                  <a:tcPr anchor="ctr" anchorCtr="1"/>
                </a:tc>
                <a:tc>
                  <a:txBody>
                    <a:bodyPr/>
                    <a:lstStyle/>
                    <a:p>
                      <a:r>
                        <a:rPr lang="en-US" altLang="zh-CN" sz="1600" smtClean="0"/>
                        <a:t>41</a:t>
                      </a:r>
                      <a:endParaRPr lang="zh-CN" altLang="en-US" sz="1600"/>
                    </a:p>
                  </a:txBody>
                  <a:tcPr anchor="ctr" anchorCtr="1"/>
                </a:tc>
                <a:tc>
                  <a:txBody>
                    <a:bodyPr/>
                    <a:lstStyle/>
                    <a:p>
                      <a:r>
                        <a:rPr lang="en-US" altLang="zh-CN" sz="1600" smtClean="0"/>
                        <a:t>33</a:t>
                      </a:r>
                      <a:endParaRPr lang="zh-CN" altLang="en-US" sz="1600"/>
                    </a:p>
                  </a:txBody>
                  <a:tcPr anchor="ctr" anchorCtr="1"/>
                </a:tc>
                <a:tc>
                  <a:txBody>
                    <a:bodyPr/>
                    <a:lstStyle/>
                    <a:p>
                      <a:r>
                        <a:rPr lang="en-US" altLang="zh-CN" sz="1600" smtClean="0"/>
                        <a:t>25</a:t>
                      </a:r>
                      <a:endParaRPr lang="zh-CN" altLang="en-US" sz="1600"/>
                    </a:p>
                  </a:txBody>
                  <a:tcPr anchor="ctr" anchorCtr="1"/>
                </a:tc>
                <a:tc>
                  <a:txBody>
                    <a:bodyPr/>
                    <a:lstStyle/>
                    <a:p>
                      <a:r>
                        <a:rPr lang="en-US" altLang="zh-CN" sz="1600" smtClean="0"/>
                        <a:t>17</a:t>
                      </a:r>
                      <a:endParaRPr lang="zh-CN" altLang="en-US" sz="1600"/>
                    </a:p>
                  </a:txBody>
                  <a:tcPr anchor="ctr" anchorCtr="1"/>
                </a:tc>
                <a:tc>
                  <a:txBody>
                    <a:bodyPr/>
                    <a:lstStyle/>
                    <a:p>
                      <a:r>
                        <a:rPr lang="en-US" altLang="zh-CN" sz="1600" smtClean="0"/>
                        <a:t>9</a:t>
                      </a:r>
                      <a:endParaRPr lang="zh-CN" altLang="en-US" sz="1600"/>
                    </a:p>
                  </a:txBody>
                  <a:tcPr anchor="ctr" anchorCtr="1"/>
                </a:tc>
                <a:tc>
                  <a:txBody>
                    <a:bodyPr/>
                    <a:lstStyle/>
                    <a:p>
                      <a:r>
                        <a:rPr lang="en-US" altLang="zh-CN" sz="1600" smtClean="0"/>
                        <a:t>1</a:t>
                      </a:r>
                      <a:endParaRPr lang="zh-CN" altLang="en-US" sz="1600"/>
                    </a:p>
                  </a:txBody>
                  <a:tcPr anchor="ctr" anchorCtr="1"/>
                </a:tc>
                <a:tc>
                  <a:txBody>
                    <a:bodyPr/>
                    <a:lstStyle/>
                    <a:p>
                      <a:r>
                        <a:rPr lang="en-US" altLang="zh-CN" sz="1600" smtClean="0"/>
                        <a:t>59</a:t>
                      </a:r>
                      <a:endParaRPr lang="zh-CN" altLang="en-US" sz="1600"/>
                    </a:p>
                  </a:txBody>
                  <a:tcPr anchor="ctr" anchorCtr="1"/>
                </a:tc>
                <a:tc>
                  <a:txBody>
                    <a:bodyPr/>
                    <a:lstStyle/>
                    <a:p>
                      <a:r>
                        <a:rPr lang="en-US" altLang="zh-CN" sz="1600" smtClean="0"/>
                        <a:t>51</a:t>
                      </a:r>
                      <a:endParaRPr lang="zh-CN" altLang="en-US" sz="1600"/>
                    </a:p>
                  </a:txBody>
                  <a:tcPr anchor="ctr" anchorCtr="1"/>
                </a:tc>
                <a:tc>
                  <a:txBody>
                    <a:bodyPr/>
                    <a:lstStyle/>
                    <a:p>
                      <a:r>
                        <a:rPr lang="en-US" altLang="zh-CN" sz="1600" smtClean="0"/>
                        <a:t>43</a:t>
                      </a:r>
                      <a:endParaRPr lang="zh-CN" altLang="en-US" sz="1600"/>
                    </a:p>
                  </a:txBody>
                  <a:tcPr anchor="ctr" anchorCtr="1"/>
                </a:tc>
                <a:tc>
                  <a:txBody>
                    <a:bodyPr/>
                    <a:lstStyle/>
                    <a:p>
                      <a:r>
                        <a:rPr lang="en-US" altLang="zh-CN" sz="1600" smtClean="0"/>
                        <a:t>35</a:t>
                      </a:r>
                      <a:endParaRPr lang="zh-CN" altLang="en-US" sz="1600"/>
                    </a:p>
                  </a:txBody>
                  <a:tcPr anchor="ctr" anchorCtr="1"/>
                </a:tc>
                <a:tc>
                  <a:txBody>
                    <a:bodyPr/>
                    <a:lstStyle/>
                    <a:p>
                      <a:r>
                        <a:rPr lang="en-US" altLang="zh-CN" sz="1600" smtClean="0"/>
                        <a:t>27</a:t>
                      </a:r>
                      <a:endParaRPr lang="zh-CN" altLang="en-US" sz="1600"/>
                    </a:p>
                  </a:txBody>
                  <a:tcPr anchor="ctr" anchorCtr="1"/>
                </a:tc>
                <a:tc>
                  <a:txBody>
                    <a:bodyPr/>
                    <a:lstStyle/>
                    <a:p>
                      <a:r>
                        <a:rPr lang="en-US" altLang="zh-CN" sz="1600" smtClean="0"/>
                        <a:t>19</a:t>
                      </a:r>
                      <a:endParaRPr lang="zh-CN" altLang="en-US" sz="1600"/>
                    </a:p>
                  </a:txBody>
                  <a:tcPr anchor="ctr" anchorCtr="1"/>
                </a:tc>
                <a:tc>
                  <a:txBody>
                    <a:bodyPr/>
                    <a:lstStyle/>
                    <a:p>
                      <a:r>
                        <a:rPr lang="en-US" altLang="zh-CN" sz="1600" smtClean="0"/>
                        <a:t>11</a:t>
                      </a:r>
                      <a:endParaRPr lang="zh-CN" altLang="en-US" sz="1600"/>
                    </a:p>
                  </a:txBody>
                  <a:tcPr anchor="ctr" anchorCtr="1"/>
                </a:tc>
                <a:tc>
                  <a:txBody>
                    <a:bodyPr/>
                    <a:lstStyle/>
                    <a:p>
                      <a:r>
                        <a:rPr lang="en-US" altLang="zh-CN" sz="1600" smtClean="0"/>
                        <a:t>3</a:t>
                      </a:r>
                      <a:endParaRPr lang="zh-CN" altLang="en-US" sz="1600"/>
                    </a:p>
                  </a:txBody>
                  <a:tcPr anchor="ctr" anchorCtr="1"/>
                </a:tc>
              </a:tr>
            </a:tbl>
          </a:graphicData>
        </a:graphic>
      </p:graphicFrame>
      <p:graphicFrame>
        <p:nvGraphicFramePr>
          <p:cNvPr id="9" name="表格 8"/>
          <p:cNvGraphicFramePr>
            <a:graphicFrameLocks noGrp="1"/>
          </p:cNvGraphicFramePr>
          <p:nvPr/>
        </p:nvGraphicFramePr>
        <p:xfrm>
          <a:off x="611560" y="5229200"/>
          <a:ext cx="7992887" cy="827392"/>
        </p:xfrm>
        <a:graphic>
          <a:graphicData uri="http://schemas.openxmlformats.org/drawingml/2006/table">
            <a:tbl>
              <a:tblPr firstRow="1" bandRow="1">
                <a:tableStyleId>{5C22544A-7EE6-4342-B048-85BDC9FD1C3A}</a:tableStyleId>
              </a:tblPr>
              <a:tblGrid>
                <a:gridCol w="754041"/>
                <a:gridCol w="452428"/>
                <a:gridCol w="452428"/>
                <a:gridCol w="452428"/>
                <a:gridCol w="452428"/>
                <a:gridCol w="452428"/>
                <a:gridCol w="452428"/>
                <a:gridCol w="452428"/>
                <a:gridCol w="452428"/>
                <a:gridCol w="452428"/>
                <a:gridCol w="452428"/>
                <a:gridCol w="452428"/>
                <a:gridCol w="452428"/>
                <a:gridCol w="452428"/>
                <a:gridCol w="452428"/>
                <a:gridCol w="452428"/>
                <a:gridCol w="452426"/>
              </a:tblGrid>
              <a:tr h="432047">
                <a:tc>
                  <a:txBody>
                    <a:bodyPr/>
                    <a:lstStyle/>
                    <a:p>
                      <a:r>
                        <a:rPr lang="en-US" altLang="zh-CN" sz="1600" smtClean="0"/>
                        <a:t>z</a:t>
                      </a:r>
                      <a:endParaRPr lang="zh-CN" altLang="en-US" sz="1600"/>
                    </a:p>
                  </a:txBody>
                  <a:tcPr anchor="ctr" anchorCtr="1"/>
                </a:tc>
                <a:tc>
                  <a:txBody>
                    <a:bodyPr/>
                    <a:lstStyle/>
                    <a:p>
                      <a:r>
                        <a:rPr lang="en-US" altLang="zh-CN" sz="1600" smtClean="0"/>
                        <a:t>49</a:t>
                      </a:r>
                      <a:endParaRPr lang="zh-CN" altLang="en-US" sz="1600"/>
                    </a:p>
                  </a:txBody>
                  <a:tcPr anchor="ctr" anchorCtr="1"/>
                </a:tc>
                <a:tc>
                  <a:txBody>
                    <a:bodyPr/>
                    <a:lstStyle/>
                    <a:p>
                      <a:r>
                        <a:rPr lang="en-US" altLang="zh-CN" sz="1600" smtClean="0"/>
                        <a:t>50</a:t>
                      </a:r>
                      <a:endParaRPr lang="zh-CN" altLang="en-US" sz="1600"/>
                    </a:p>
                  </a:txBody>
                  <a:tcPr anchor="ctr" anchorCtr="1"/>
                </a:tc>
                <a:tc>
                  <a:txBody>
                    <a:bodyPr/>
                    <a:lstStyle/>
                    <a:p>
                      <a:r>
                        <a:rPr lang="en-US" altLang="zh-CN" sz="1600" smtClean="0"/>
                        <a:t>51</a:t>
                      </a:r>
                      <a:endParaRPr lang="zh-CN" altLang="en-US" sz="1600"/>
                    </a:p>
                  </a:txBody>
                  <a:tcPr anchor="ctr" anchorCtr="1"/>
                </a:tc>
                <a:tc>
                  <a:txBody>
                    <a:bodyPr/>
                    <a:lstStyle/>
                    <a:p>
                      <a:r>
                        <a:rPr lang="en-US" altLang="zh-CN" sz="1600" smtClean="0"/>
                        <a:t>52</a:t>
                      </a:r>
                      <a:endParaRPr lang="zh-CN" altLang="en-US" sz="1600"/>
                    </a:p>
                  </a:txBody>
                  <a:tcPr anchor="ctr" anchorCtr="1"/>
                </a:tc>
                <a:tc>
                  <a:txBody>
                    <a:bodyPr/>
                    <a:lstStyle/>
                    <a:p>
                      <a:r>
                        <a:rPr lang="en-US" altLang="zh-CN" sz="1600" smtClean="0"/>
                        <a:t>53</a:t>
                      </a:r>
                      <a:endParaRPr lang="zh-CN" altLang="en-US" sz="1600"/>
                    </a:p>
                  </a:txBody>
                  <a:tcPr anchor="ctr" anchorCtr="1"/>
                </a:tc>
                <a:tc>
                  <a:txBody>
                    <a:bodyPr/>
                    <a:lstStyle/>
                    <a:p>
                      <a:r>
                        <a:rPr lang="en-US" altLang="zh-CN" sz="1600" smtClean="0"/>
                        <a:t>54</a:t>
                      </a:r>
                      <a:endParaRPr lang="zh-CN" altLang="en-US" sz="1600"/>
                    </a:p>
                  </a:txBody>
                  <a:tcPr anchor="ctr" anchorCtr="1"/>
                </a:tc>
                <a:tc>
                  <a:txBody>
                    <a:bodyPr/>
                    <a:lstStyle/>
                    <a:p>
                      <a:r>
                        <a:rPr lang="en-US" altLang="zh-CN" sz="1600" smtClean="0"/>
                        <a:t>55</a:t>
                      </a:r>
                      <a:endParaRPr lang="zh-CN" altLang="en-US" sz="1600"/>
                    </a:p>
                  </a:txBody>
                  <a:tcPr anchor="ctr" anchorCtr="1"/>
                </a:tc>
                <a:tc>
                  <a:txBody>
                    <a:bodyPr/>
                    <a:lstStyle/>
                    <a:p>
                      <a:r>
                        <a:rPr lang="en-US" altLang="zh-CN" sz="1600" smtClean="0"/>
                        <a:t>56</a:t>
                      </a:r>
                      <a:endParaRPr lang="zh-CN" altLang="en-US" sz="1600"/>
                    </a:p>
                  </a:txBody>
                  <a:tcPr anchor="ctr" anchorCtr="1"/>
                </a:tc>
                <a:tc>
                  <a:txBody>
                    <a:bodyPr/>
                    <a:lstStyle/>
                    <a:p>
                      <a:r>
                        <a:rPr lang="en-US" altLang="zh-CN" sz="1600" smtClean="0"/>
                        <a:t>57</a:t>
                      </a:r>
                      <a:endParaRPr lang="zh-CN" altLang="en-US" sz="1600"/>
                    </a:p>
                  </a:txBody>
                  <a:tcPr anchor="ctr" anchorCtr="1"/>
                </a:tc>
                <a:tc>
                  <a:txBody>
                    <a:bodyPr/>
                    <a:lstStyle/>
                    <a:p>
                      <a:r>
                        <a:rPr lang="en-US" altLang="zh-CN" sz="1600" smtClean="0"/>
                        <a:t>58</a:t>
                      </a:r>
                      <a:endParaRPr lang="zh-CN" altLang="en-US" sz="1600"/>
                    </a:p>
                  </a:txBody>
                  <a:tcPr anchor="ctr" anchorCtr="1"/>
                </a:tc>
                <a:tc>
                  <a:txBody>
                    <a:bodyPr/>
                    <a:lstStyle/>
                    <a:p>
                      <a:r>
                        <a:rPr lang="en-US" altLang="zh-CN" sz="1600" smtClean="0"/>
                        <a:t>59</a:t>
                      </a:r>
                      <a:endParaRPr lang="zh-CN" altLang="en-US" sz="1600"/>
                    </a:p>
                  </a:txBody>
                  <a:tcPr anchor="ctr" anchorCtr="1"/>
                </a:tc>
                <a:tc>
                  <a:txBody>
                    <a:bodyPr/>
                    <a:lstStyle/>
                    <a:p>
                      <a:r>
                        <a:rPr lang="en-US" altLang="zh-CN" sz="1600" smtClean="0"/>
                        <a:t>60</a:t>
                      </a:r>
                      <a:endParaRPr lang="zh-CN" altLang="en-US" sz="1600"/>
                    </a:p>
                  </a:txBody>
                  <a:tcPr anchor="ctr" anchorCtr="1"/>
                </a:tc>
                <a:tc>
                  <a:txBody>
                    <a:bodyPr/>
                    <a:lstStyle/>
                    <a:p>
                      <a:r>
                        <a:rPr lang="en-US" altLang="zh-CN" sz="1600" smtClean="0"/>
                        <a:t>61</a:t>
                      </a:r>
                      <a:endParaRPr lang="zh-CN" altLang="en-US" sz="1600"/>
                    </a:p>
                  </a:txBody>
                  <a:tcPr anchor="ctr" anchorCtr="1"/>
                </a:tc>
                <a:tc>
                  <a:txBody>
                    <a:bodyPr/>
                    <a:lstStyle/>
                    <a:p>
                      <a:r>
                        <a:rPr lang="en-US" altLang="zh-CN" sz="1600" smtClean="0"/>
                        <a:t>62</a:t>
                      </a:r>
                      <a:endParaRPr lang="zh-CN" altLang="en-US" sz="1600"/>
                    </a:p>
                  </a:txBody>
                  <a:tcPr anchor="ctr" anchorCtr="1"/>
                </a:tc>
                <a:tc>
                  <a:txBody>
                    <a:bodyPr/>
                    <a:lstStyle/>
                    <a:p>
                      <a:r>
                        <a:rPr lang="en-US" altLang="zh-CN" sz="1600" smtClean="0"/>
                        <a:t>63</a:t>
                      </a:r>
                      <a:endParaRPr lang="zh-CN" altLang="en-US" sz="1600"/>
                    </a:p>
                  </a:txBody>
                  <a:tcPr anchor="ctr" anchorCtr="1"/>
                </a:tc>
                <a:tc>
                  <a:txBody>
                    <a:bodyPr/>
                    <a:lstStyle/>
                    <a:p>
                      <a:r>
                        <a:rPr lang="en-US" altLang="zh-CN" sz="1600" smtClean="0"/>
                        <a:t>64</a:t>
                      </a:r>
                      <a:endParaRPr lang="zh-CN" altLang="en-US" sz="1600"/>
                    </a:p>
                  </a:txBody>
                  <a:tcPr anchor="ctr" anchorCtr="1"/>
                </a:tc>
              </a:tr>
              <a:tr h="395345">
                <a:tc>
                  <a:txBody>
                    <a:bodyPr/>
                    <a:lstStyle/>
                    <a:p>
                      <a:r>
                        <a:rPr lang="en-US" altLang="zh-CN" sz="1600" smtClean="0"/>
                        <a:t>π</a:t>
                      </a:r>
                      <a:r>
                        <a:rPr lang="en-US" altLang="zh-CN" sz="1600" baseline="-25000" smtClean="0"/>
                        <a:t>IP</a:t>
                      </a:r>
                      <a:r>
                        <a:rPr lang="en-US" altLang="zh-CN" sz="1600" smtClean="0"/>
                        <a:t>(z)</a:t>
                      </a:r>
                      <a:endParaRPr lang="zh-CN" altLang="en-US" sz="1600"/>
                    </a:p>
                  </a:txBody>
                  <a:tcPr anchor="ctr" anchorCtr="1"/>
                </a:tc>
                <a:tc>
                  <a:txBody>
                    <a:bodyPr/>
                    <a:lstStyle/>
                    <a:p>
                      <a:r>
                        <a:rPr lang="en-US" altLang="zh-CN" sz="1600" smtClean="0"/>
                        <a:t>61</a:t>
                      </a:r>
                      <a:endParaRPr lang="zh-CN" altLang="en-US" sz="1600"/>
                    </a:p>
                  </a:txBody>
                  <a:tcPr anchor="ctr" anchorCtr="1"/>
                </a:tc>
                <a:tc>
                  <a:txBody>
                    <a:bodyPr/>
                    <a:lstStyle/>
                    <a:p>
                      <a:r>
                        <a:rPr lang="en-US" altLang="zh-CN" sz="1600" smtClean="0"/>
                        <a:t>53</a:t>
                      </a:r>
                      <a:endParaRPr lang="zh-CN" altLang="en-US" sz="1600"/>
                    </a:p>
                  </a:txBody>
                  <a:tcPr anchor="ctr" anchorCtr="1"/>
                </a:tc>
                <a:tc>
                  <a:txBody>
                    <a:bodyPr/>
                    <a:lstStyle/>
                    <a:p>
                      <a:r>
                        <a:rPr lang="en-US" altLang="zh-CN" sz="1600" smtClean="0"/>
                        <a:t>45</a:t>
                      </a:r>
                      <a:endParaRPr lang="zh-CN" altLang="en-US" sz="1600"/>
                    </a:p>
                  </a:txBody>
                  <a:tcPr anchor="ctr" anchorCtr="1"/>
                </a:tc>
                <a:tc>
                  <a:txBody>
                    <a:bodyPr/>
                    <a:lstStyle/>
                    <a:p>
                      <a:r>
                        <a:rPr lang="en-US" altLang="zh-CN" sz="1600" smtClean="0"/>
                        <a:t>37</a:t>
                      </a:r>
                      <a:endParaRPr lang="zh-CN" altLang="en-US" sz="1600"/>
                    </a:p>
                  </a:txBody>
                  <a:tcPr anchor="ctr" anchorCtr="1"/>
                </a:tc>
                <a:tc>
                  <a:txBody>
                    <a:bodyPr/>
                    <a:lstStyle/>
                    <a:p>
                      <a:r>
                        <a:rPr lang="en-US" altLang="zh-CN" sz="1600" smtClean="0"/>
                        <a:t>29</a:t>
                      </a:r>
                      <a:endParaRPr lang="zh-CN" altLang="en-US" sz="1600"/>
                    </a:p>
                  </a:txBody>
                  <a:tcPr anchor="ctr" anchorCtr="1"/>
                </a:tc>
                <a:tc>
                  <a:txBody>
                    <a:bodyPr/>
                    <a:lstStyle/>
                    <a:p>
                      <a:r>
                        <a:rPr lang="en-US" altLang="zh-CN" sz="1600" smtClean="0"/>
                        <a:t>21</a:t>
                      </a:r>
                      <a:endParaRPr lang="zh-CN" altLang="en-US" sz="1600"/>
                    </a:p>
                  </a:txBody>
                  <a:tcPr anchor="ctr" anchorCtr="1"/>
                </a:tc>
                <a:tc>
                  <a:txBody>
                    <a:bodyPr/>
                    <a:lstStyle/>
                    <a:p>
                      <a:r>
                        <a:rPr lang="en-US" altLang="zh-CN" sz="1600" smtClean="0"/>
                        <a:t>13</a:t>
                      </a:r>
                      <a:endParaRPr lang="zh-CN" altLang="en-US" sz="1600"/>
                    </a:p>
                  </a:txBody>
                  <a:tcPr anchor="ctr" anchorCtr="1"/>
                </a:tc>
                <a:tc>
                  <a:txBody>
                    <a:bodyPr/>
                    <a:lstStyle/>
                    <a:p>
                      <a:r>
                        <a:rPr lang="en-US" altLang="zh-CN" sz="1600" smtClean="0"/>
                        <a:t>5</a:t>
                      </a:r>
                      <a:endParaRPr lang="zh-CN" altLang="en-US" sz="1600"/>
                    </a:p>
                  </a:txBody>
                  <a:tcPr anchor="ctr" anchorCtr="1"/>
                </a:tc>
                <a:tc>
                  <a:txBody>
                    <a:bodyPr/>
                    <a:lstStyle/>
                    <a:p>
                      <a:r>
                        <a:rPr lang="en-US" altLang="zh-CN" sz="1600" smtClean="0"/>
                        <a:t>63</a:t>
                      </a:r>
                      <a:endParaRPr lang="zh-CN" altLang="en-US" sz="1600"/>
                    </a:p>
                  </a:txBody>
                  <a:tcPr anchor="ctr" anchorCtr="1"/>
                </a:tc>
                <a:tc>
                  <a:txBody>
                    <a:bodyPr/>
                    <a:lstStyle/>
                    <a:p>
                      <a:r>
                        <a:rPr lang="en-US" altLang="zh-CN" sz="1600" smtClean="0"/>
                        <a:t>55</a:t>
                      </a:r>
                      <a:endParaRPr lang="zh-CN" altLang="en-US" sz="1600"/>
                    </a:p>
                  </a:txBody>
                  <a:tcPr anchor="ctr" anchorCtr="1"/>
                </a:tc>
                <a:tc>
                  <a:txBody>
                    <a:bodyPr/>
                    <a:lstStyle/>
                    <a:p>
                      <a:r>
                        <a:rPr lang="en-US" altLang="zh-CN" sz="1600" smtClean="0"/>
                        <a:t>47</a:t>
                      </a:r>
                      <a:endParaRPr lang="zh-CN" altLang="en-US" sz="1600"/>
                    </a:p>
                  </a:txBody>
                  <a:tcPr anchor="ctr" anchorCtr="1"/>
                </a:tc>
                <a:tc>
                  <a:txBody>
                    <a:bodyPr/>
                    <a:lstStyle/>
                    <a:p>
                      <a:r>
                        <a:rPr lang="en-US" altLang="zh-CN" sz="1600" smtClean="0"/>
                        <a:t>39</a:t>
                      </a:r>
                      <a:endParaRPr lang="zh-CN" altLang="en-US" sz="1600"/>
                    </a:p>
                  </a:txBody>
                  <a:tcPr anchor="ctr" anchorCtr="1"/>
                </a:tc>
                <a:tc>
                  <a:txBody>
                    <a:bodyPr/>
                    <a:lstStyle/>
                    <a:p>
                      <a:r>
                        <a:rPr lang="en-US" altLang="zh-CN" sz="1600" smtClean="0"/>
                        <a:t>31</a:t>
                      </a:r>
                      <a:endParaRPr lang="zh-CN" altLang="en-US" sz="1600"/>
                    </a:p>
                  </a:txBody>
                  <a:tcPr anchor="ctr" anchorCtr="1"/>
                </a:tc>
                <a:tc>
                  <a:txBody>
                    <a:bodyPr/>
                    <a:lstStyle/>
                    <a:p>
                      <a:r>
                        <a:rPr lang="en-US" altLang="zh-CN" sz="1600" smtClean="0"/>
                        <a:t>23</a:t>
                      </a:r>
                      <a:endParaRPr lang="zh-CN" altLang="en-US" sz="1600"/>
                    </a:p>
                  </a:txBody>
                  <a:tcPr anchor="ctr" anchorCtr="1"/>
                </a:tc>
                <a:tc>
                  <a:txBody>
                    <a:bodyPr/>
                    <a:lstStyle/>
                    <a:p>
                      <a:r>
                        <a:rPr lang="en-US" altLang="zh-CN" sz="1600" smtClean="0"/>
                        <a:t>15</a:t>
                      </a:r>
                      <a:endParaRPr lang="zh-CN" altLang="en-US" sz="1600"/>
                    </a:p>
                  </a:txBody>
                  <a:tcPr anchor="ctr" anchorCtr="1"/>
                </a:tc>
                <a:tc>
                  <a:txBody>
                    <a:bodyPr/>
                    <a:lstStyle/>
                    <a:p>
                      <a:r>
                        <a:rPr lang="en-US" altLang="zh-CN" sz="1600" smtClean="0"/>
                        <a:t>7</a:t>
                      </a:r>
                      <a:endParaRPr lang="zh-CN" altLang="en-US" sz="1600"/>
                    </a:p>
                  </a:txBody>
                  <a:tcPr anchor="ctr" anchorCtr="1"/>
                </a:tc>
              </a:tr>
            </a:tbl>
          </a:graphicData>
        </a:graphic>
      </p:graphicFrame>
      <p:graphicFrame>
        <p:nvGraphicFramePr>
          <p:cNvPr id="10" name="表格 9"/>
          <p:cNvGraphicFramePr>
            <a:graphicFrameLocks noGrp="1"/>
          </p:cNvGraphicFramePr>
          <p:nvPr/>
        </p:nvGraphicFramePr>
        <p:xfrm>
          <a:off x="611560" y="2204864"/>
          <a:ext cx="7992887" cy="827392"/>
        </p:xfrm>
        <a:graphic>
          <a:graphicData uri="http://schemas.openxmlformats.org/drawingml/2006/table">
            <a:tbl>
              <a:tblPr firstRow="1" bandRow="1">
                <a:tableStyleId>{5C22544A-7EE6-4342-B048-85BDC9FD1C3A}</a:tableStyleId>
              </a:tblPr>
              <a:tblGrid>
                <a:gridCol w="754041"/>
                <a:gridCol w="452428"/>
                <a:gridCol w="452428"/>
                <a:gridCol w="452428"/>
                <a:gridCol w="452428"/>
                <a:gridCol w="452428"/>
                <a:gridCol w="452428"/>
                <a:gridCol w="452428"/>
                <a:gridCol w="452428"/>
                <a:gridCol w="452428"/>
                <a:gridCol w="452428"/>
                <a:gridCol w="452428"/>
                <a:gridCol w="452428"/>
                <a:gridCol w="452428"/>
                <a:gridCol w="452428"/>
                <a:gridCol w="452428"/>
                <a:gridCol w="452426"/>
              </a:tblGrid>
              <a:tr h="432047">
                <a:tc>
                  <a:txBody>
                    <a:bodyPr/>
                    <a:lstStyle/>
                    <a:p>
                      <a:r>
                        <a:rPr lang="en-US" altLang="zh-CN" sz="1600" smtClean="0"/>
                        <a:t>z</a:t>
                      </a:r>
                      <a:endParaRPr lang="zh-CN" altLang="en-US" sz="1600"/>
                    </a:p>
                  </a:txBody>
                  <a:tcPr anchor="ctr" anchorCtr="1"/>
                </a:tc>
                <a:tc>
                  <a:txBody>
                    <a:bodyPr/>
                    <a:lstStyle/>
                    <a:p>
                      <a:r>
                        <a:rPr lang="en-US" altLang="zh-CN" sz="1600" smtClean="0"/>
                        <a:t>1</a:t>
                      </a:r>
                      <a:endParaRPr lang="zh-CN" altLang="en-US" sz="1600"/>
                    </a:p>
                  </a:txBody>
                  <a:tcPr anchor="ctr" anchorCtr="1"/>
                </a:tc>
                <a:tc>
                  <a:txBody>
                    <a:bodyPr/>
                    <a:lstStyle/>
                    <a:p>
                      <a:r>
                        <a:rPr lang="en-US" altLang="zh-CN" sz="1600" smtClean="0"/>
                        <a:t>2</a:t>
                      </a:r>
                      <a:endParaRPr lang="zh-CN" altLang="en-US" sz="1600"/>
                    </a:p>
                  </a:txBody>
                  <a:tcPr anchor="ctr" anchorCtr="1"/>
                </a:tc>
                <a:tc>
                  <a:txBody>
                    <a:bodyPr/>
                    <a:lstStyle/>
                    <a:p>
                      <a:r>
                        <a:rPr lang="en-US" altLang="zh-CN" sz="1600" smtClean="0"/>
                        <a:t>3</a:t>
                      </a:r>
                      <a:endParaRPr lang="zh-CN" altLang="en-US" sz="1600"/>
                    </a:p>
                  </a:txBody>
                  <a:tcPr anchor="ctr" anchorCtr="1"/>
                </a:tc>
                <a:tc>
                  <a:txBody>
                    <a:bodyPr/>
                    <a:lstStyle/>
                    <a:p>
                      <a:r>
                        <a:rPr lang="en-US" altLang="zh-CN" sz="1600" smtClean="0"/>
                        <a:t>4</a:t>
                      </a:r>
                      <a:endParaRPr lang="zh-CN" altLang="en-US" sz="1600"/>
                    </a:p>
                  </a:txBody>
                  <a:tcPr anchor="ctr" anchorCtr="1"/>
                </a:tc>
                <a:tc>
                  <a:txBody>
                    <a:bodyPr/>
                    <a:lstStyle/>
                    <a:p>
                      <a:r>
                        <a:rPr lang="en-US" altLang="zh-CN" sz="1600" smtClean="0"/>
                        <a:t>5</a:t>
                      </a:r>
                      <a:endParaRPr lang="zh-CN" altLang="en-US" sz="1600"/>
                    </a:p>
                  </a:txBody>
                  <a:tcPr anchor="ctr" anchorCtr="1"/>
                </a:tc>
                <a:tc>
                  <a:txBody>
                    <a:bodyPr/>
                    <a:lstStyle/>
                    <a:p>
                      <a:r>
                        <a:rPr lang="en-US" altLang="zh-CN" sz="1600" smtClean="0"/>
                        <a:t>6</a:t>
                      </a:r>
                      <a:endParaRPr lang="zh-CN" altLang="en-US" sz="1600"/>
                    </a:p>
                  </a:txBody>
                  <a:tcPr anchor="ctr" anchorCtr="1"/>
                </a:tc>
                <a:tc>
                  <a:txBody>
                    <a:bodyPr/>
                    <a:lstStyle/>
                    <a:p>
                      <a:r>
                        <a:rPr lang="en-US" altLang="zh-CN" sz="1600" smtClean="0"/>
                        <a:t>7</a:t>
                      </a:r>
                      <a:endParaRPr lang="zh-CN" altLang="en-US" sz="1600"/>
                    </a:p>
                  </a:txBody>
                  <a:tcPr anchor="ctr" anchorCtr="1"/>
                </a:tc>
                <a:tc>
                  <a:txBody>
                    <a:bodyPr/>
                    <a:lstStyle/>
                    <a:p>
                      <a:r>
                        <a:rPr lang="en-US" altLang="zh-CN" sz="1600" smtClean="0"/>
                        <a:t>8</a:t>
                      </a:r>
                      <a:endParaRPr lang="zh-CN" altLang="en-US" sz="1600"/>
                    </a:p>
                  </a:txBody>
                  <a:tcPr anchor="ctr" anchorCtr="1"/>
                </a:tc>
                <a:tc>
                  <a:txBody>
                    <a:bodyPr/>
                    <a:lstStyle/>
                    <a:p>
                      <a:r>
                        <a:rPr lang="en-US" altLang="zh-CN" sz="1600" smtClean="0"/>
                        <a:t>9</a:t>
                      </a:r>
                      <a:endParaRPr lang="zh-CN" altLang="en-US" sz="1600"/>
                    </a:p>
                  </a:txBody>
                  <a:tcPr anchor="ctr" anchorCtr="1"/>
                </a:tc>
                <a:tc>
                  <a:txBody>
                    <a:bodyPr/>
                    <a:lstStyle/>
                    <a:p>
                      <a:r>
                        <a:rPr lang="en-US" altLang="zh-CN" sz="1600" smtClean="0"/>
                        <a:t>10</a:t>
                      </a:r>
                      <a:endParaRPr lang="zh-CN" altLang="en-US" sz="1600"/>
                    </a:p>
                  </a:txBody>
                  <a:tcPr anchor="ctr" anchorCtr="1"/>
                </a:tc>
                <a:tc>
                  <a:txBody>
                    <a:bodyPr/>
                    <a:lstStyle/>
                    <a:p>
                      <a:r>
                        <a:rPr lang="en-US" altLang="zh-CN" sz="1600" smtClean="0"/>
                        <a:t>11</a:t>
                      </a:r>
                      <a:endParaRPr lang="zh-CN" altLang="en-US" sz="1600"/>
                    </a:p>
                  </a:txBody>
                  <a:tcPr anchor="ctr" anchorCtr="1"/>
                </a:tc>
                <a:tc>
                  <a:txBody>
                    <a:bodyPr/>
                    <a:lstStyle/>
                    <a:p>
                      <a:r>
                        <a:rPr lang="en-US" altLang="zh-CN" sz="1600" smtClean="0"/>
                        <a:t>12</a:t>
                      </a:r>
                      <a:endParaRPr lang="zh-CN" altLang="en-US" sz="1600"/>
                    </a:p>
                  </a:txBody>
                  <a:tcPr anchor="ctr" anchorCtr="1"/>
                </a:tc>
                <a:tc>
                  <a:txBody>
                    <a:bodyPr/>
                    <a:lstStyle/>
                    <a:p>
                      <a:r>
                        <a:rPr lang="en-US" altLang="zh-CN" sz="1600" smtClean="0"/>
                        <a:t>13</a:t>
                      </a:r>
                      <a:endParaRPr lang="zh-CN" altLang="en-US" sz="1600"/>
                    </a:p>
                  </a:txBody>
                  <a:tcPr anchor="ctr" anchorCtr="1"/>
                </a:tc>
                <a:tc>
                  <a:txBody>
                    <a:bodyPr/>
                    <a:lstStyle/>
                    <a:p>
                      <a:r>
                        <a:rPr lang="en-US" altLang="zh-CN" sz="1600" smtClean="0"/>
                        <a:t>14</a:t>
                      </a:r>
                      <a:endParaRPr lang="zh-CN" altLang="en-US" sz="1600"/>
                    </a:p>
                  </a:txBody>
                  <a:tcPr anchor="ctr" anchorCtr="1"/>
                </a:tc>
                <a:tc>
                  <a:txBody>
                    <a:bodyPr/>
                    <a:lstStyle/>
                    <a:p>
                      <a:r>
                        <a:rPr lang="en-US" altLang="zh-CN" sz="1600" smtClean="0"/>
                        <a:t>15</a:t>
                      </a:r>
                      <a:endParaRPr lang="zh-CN" altLang="en-US" sz="1600"/>
                    </a:p>
                  </a:txBody>
                  <a:tcPr anchor="ctr" anchorCtr="1"/>
                </a:tc>
                <a:tc>
                  <a:txBody>
                    <a:bodyPr/>
                    <a:lstStyle/>
                    <a:p>
                      <a:r>
                        <a:rPr lang="en-US" altLang="zh-CN" sz="1600" smtClean="0"/>
                        <a:t>16</a:t>
                      </a:r>
                      <a:endParaRPr lang="zh-CN" altLang="en-US" sz="1600"/>
                    </a:p>
                  </a:txBody>
                  <a:tcPr anchor="ctr" anchorCtr="1"/>
                </a:tc>
              </a:tr>
              <a:tr h="395345">
                <a:tc>
                  <a:txBody>
                    <a:bodyPr/>
                    <a:lstStyle/>
                    <a:p>
                      <a:r>
                        <a:rPr lang="en-US" altLang="zh-CN" sz="1600" smtClean="0"/>
                        <a:t>π</a:t>
                      </a:r>
                      <a:r>
                        <a:rPr lang="en-US" altLang="zh-CN" sz="1600" baseline="-25000" smtClean="0"/>
                        <a:t>IP</a:t>
                      </a:r>
                      <a:r>
                        <a:rPr lang="en-US" altLang="zh-CN" sz="1600" smtClean="0"/>
                        <a:t>(z)</a:t>
                      </a:r>
                      <a:endParaRPr lang="zh-CN" altLang="en-US" sz="1600"/>
                    </a:p>
                  </a:txBody>
                  <a:tcPr anchor="ctr" anchorCtr="1"/>
                </a:tc>
                <a:tc>
                  <a:txBody>
                    <a:bodyPr/>
                    <a:lstStyle/>
                    <a:p>
                      <a:r>
                        <a:rPr lang="en-US" altLang="zh-CN" sz="1600" smtClean="0"/>
                        <a:t>58</a:t>
                      </a:r>
                      <a:endParaRPr lang="zh-CN" altLang="en-US" sz="1600"/>
                    </a:p>
                  </a:txBody>
                  <a:tcPr anchor="ctr" anchorCtr="1"/>
                </a:tc>
                <a:tc>
                  <a:txBody>
                    <a:bodyPr/>
                    <a:lstStyle/>
                    <a:p>
                      <a:r>
                        <a:rPr lang="en-US" altLang="zh-CN" sz="1600" smtClean="0"/>
                        <a:t>50</a:t>
                      </a:r>
                      <a:endParaRPr lang="zh-CN" altLang="en-US" sz="1600"/>
                    </a:p>
                  </a:txBody>
                  <a:tcPr anchor="ctr" anchorCtr="1"/>
                </a:tc>
                <a:tc>
                  <a:txBody>
                    <a:bodyPr/>
                    <a:lstStyle/>
                    <a:p>
                      <a:r>
                        <a:rPr lang="en-US" altLang="zh-CN" sz="1600" smtClean="0"/>
                        <a:t>42</a:t>
                      </a:r>
                      <a:endParaRPr lang="zh-CN" altLang="en-US" sz="1600"/>
                    </a:p>
                  </a:txBody>
                  <a:tcPr anchor="ctr" anchorCtr="1"/>
                </a:tc>
                <a:tc>
                  <a:txBody>
                    <a:bodyPr/>
                    <a:lstStyle/>
                    <a:p>
                      <a:r>
                        <a:rPr lang="en-US" altLang="zh-CN" sz="1600" smtClean="0"/>
                        <a:t>34</a:t>
                      </a:r>
                      <a:endParaRPr lang="zh-CN" altLang="en-US" sz="1600"/>
                    </a:p>
                  </a:txBody>
                  <a:tcPr anchor="ctr" anchorCtr="1"/>
                </a:tc>
                <a:tc>
                  <a:txBody>
                    <a:bodyPr/>
                    <a:lstStyle/>
                    <a:p>
                      <a:r>
                        <a:rPr lang="en-US" altLang="zh-CN" sz="1600" smtClean="0"/>
                        <a:t>26</a:t>
                      </a:r>
                      <a:endParaRPr lang="zh-CN" altLang="en-US" sz="1600"/>
                    </a:p>
                  </a:txBody>
                  <a:tcPr anchor="ctr" anchorCtr="1"/>
                </a:tc>
                <a:tc>
                  <a:txBody>
                    <a:bodyPr/>
                    <a:lstStyle/>
                    <a:p>
                      <a:r>
                        <a:rPr lang="en-US" altLang="zh-CN" sz="1600" smtClean="0"/>
                        <a:t>18</a:t>
                      </a:r>
                      <a:endParaRPr lang="zh-CN" altLang="en-US" sz="1600"/>
                    </a:p>
                  </a:txBody>
                  <a:tcPr anchor="ctr" anchorCtr="1"/>
                </a:tc>
                <a:tc>
                  <a:txBody>
                    <a:bodyPr/>
                    <a:lstStyle/>
                    <a:p>
                      <a:r>
                        <a:rPr lang="en-US" altLang="zh-CN" sz="1600" smtClean="0"/>
                        <a:t>10</a:t>
                      </a:r>
                      <a:endParaRPr lang="zh-CN" altLang="en-US" sz="1600"/>
                    </a:p>
                  </a:txBody>
                  <a:tcPr anchor="ctr" anchorCtr="1"/>
                </a:tc>
                <a:tc>
                  <a:txBody>
                    <a:bodyPr/>
                    <a:lstStyle/>
                    <a:p>
                      <a:r>
                        <a:rPr lang="en-US" altLang="zh-CN" sz="1600" smtClean="0"/>
                        <a:t>2</a:t>
                      </a:r>
                      <a:endParaRPr lang="zh-CN" altLang="en-US" sz="1600"/>
                    </a:p>
                  </a:txBody>
                  <a:tcPr anchor="ctr" anchorCtr="1"/>
                </a:tc>
                <a:tc>
                  <a:txBody>
                    <a:bodyPr/>
                    <a:lstStyle/>
                    <a:p>
                      <a:r>
                        <a:rPr lang="en-US" altLang="zh-CN" sz="1600" smtClean="0"/>
                        <a:t>60</a:t>
                      </a:r>
                      <a:endParaRPr lang="zh-CN" altLang="en-US" sz="1600"/>
                    </a:p>
                  </a:txBody>
                  <a:tcPr anchor="ctr" anchorCtr="1"/>
                </a:tc>
                <a:tc>
                  <a:txBody>
                    <a:bodyPr/>
                    <a:lstStyle/>
                    <a:p>
                      <a:r>
                        <a:rPr lang="en-US" altLang="zh-CN" sz="1600" smtClean="0"/>
                        <a:t>52</a:t>
                      </a:r>
                      <a:endParaRPr lang="zh-CN" altLang="en-US" sz="1600"/>
                    </a:p>
                  </a:txBody>
                  <a:tcPr anchor="ctr" anchorCtr="1"/>
                </a:tc>
                <a:tc>
                  <a:txBody>
                    <a:bodyPr/>
                    <a:lstStyle/>
                    <a:p>
                      <a:r>
                        <a:rPr lang="en-US" altLang="zh-CN" sz="1600" smtClean="0"/>
                        <a:t>44</a:t>
                      </a:r>
                      <a:endParaRPr lang="zh-CN" altLang="en-US" sz="1600"/>
                    </a:p>
                  </a:txBody>
                  <a:tcPr anchor="ctr" anchorCtr="1"/>
                </a:tc>
                <a:tc>
                  <a:txBody>
                    <a:bodyPr/>
                    <a:lstStyle/>
                    <a:p>
                      <a:r>
                        <a:rPr lang="en-US" altLang="zh-CN" sz="1600" smtClean="0"/>
                        <a:t>36</a:t>
                      </a:r>
                      <a:endParaRPr lang="zh-CN" altLang="en-US" sz="1600"/>
                    </a:p>
                  </a:txBody>
                  <a:tcPr anchor="ctr" anchorCtr="1"/>
                </a:tc>
                <a:tc>
                  <a:txBody>
                    <a:bodyPr/>
                    <a:lstStyle/>
                    <a:p>
                      <a:r>
                        <a:rPr lang="en-US" altLang="zh-CN" sz="1600" smtClean="0"/>
                        <a:t>28</a:t>
                      </a:r>
                      <a:endParaRPr lang="zh-CN" altLang="en-US" sz="1600"/>
                    </a:p>
                  </a:txBody>
                  <a:tcPr anchor="ctr" anchorCtr="1"/>
                </a:tc>
                <a:tc>
                  <a:txBody>
                    <a:bodyPr/>
                    <a:lstStyle/>
                    <a:p>
                      <a:r>
                        <a:rPr lang="en-US" altLang="zh-CN" sz="1600" smtClean="0"/>
                        <a:t>20</a:t>
                      </a:r>
                      <a:endParaRPr lang="zh-CN" altLang="en-US" sz="1600"/>
                    </a:p>
                  </a:txBody>
                  <a:tcPr anchor="ctr" anchorCtr="1"/>
                </a:tc>
                <a:tc>
                  <a:txBody>
                    <a:bodyPr/>
                    <a:lstStyle/>
                    <a:p>
                      <a:r>
                        <a:rPr lang="en-US" altLang="zh-CN" sz="1600" smtClean="0"/>
                        <a:t>12</a:t>
                      </a:r>
                      <a:endParaRPr lang="zh-CN" altLang="en-US" sz="1600"/>
                    </a:p>
                  </a:txBody>
                  <a:tcPr anchor="ctr" anchorCtr="1"/>
                </a:tc>
                <a:tc>
                  <a:txBody>
                    <a:bodyPr/>
                    <a:lstStyle/>
                    <a:p>
                      <a:r>
                        <a:rPr lang="en-US" altLang="zh-CN" sz="1600" smtClean="0"/>
                        <a:t>4</a:t>
                      </a:r>
                      <a:endParaRPr lang="zh-CN" altLang="en-US" sz="1600"/>
                    </a:p>
                  </a:txBody>
                  <a:tcPr anchor="ctr" anchorCtr="1"/>
                </a:tc>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DES</a:t>
            </a:r>
            <a:r>
              <a:rPr lang="zh-CN" altLang="en-US" smtClean="0"/>
              <a:t>算法结构</a:t>
            </a:r>
            <a:endParaRPr lang="zh-CN" altLang="en-US"/>
          </a:p>
        </p:txBody>
      </p:sp>
      <p:grpSp>
        <p:nvGrpSpPr>
          <p:cNvPr id="3" name="组合 48"/>
          <p:cNvGrpSpPr/>
          <p:nvPr/>
        </p:nvGrpSpPr>
        <p:grpSpPr>
          <a:xfrm>
            <a:off x="2555776" y="1628800"/>
            <a:ext cx="4752528" cy="4392488"/>
            <a:chOff x="3995936" y="1556792"/>
            <a:chExt cx="4752528" cy="4392488"/>
          </a:xfrm>
        </p:grpSpPr>
        <p:sp>
          <p:nvSpPr>
            <p:cNvPr id="4" name="矩形 3"/>
            <p:cNvSpPr/>
            <p:nvPr/>
          </p:nvSpPr>
          <p:spPr>
            <a:xfrm>
              <a:off x="3995936" y="1556792"/>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输入明文</a:t>
              </a:r>
              <a:r>
                <a:rPr lang="en-US" altLang="zh-CN" smtClean="0">
                  <a:solidFill>
                    <a:schemeClr val="tx1"/>
                  </a:solidFill>
                </a:rPr>
                <a:t>x(64</a:t>
              </a:r>
              <a:r>
                <a:rPr lang="zh-CN" altLang="en-US" smtClean="0">
                  <a:solidFill>
                    <a:schemeClr val="tx1"/>
                  </a:solidFill>
                </a:rPr>
                <a:t>位</a:t>
              </a:r>
              <a:r>
                <a:rPr lang="en-US" altLang="zh-CN" smtClean="0">
                  <a:solidFill>
                    <a:schemeClr val="tx1"/>
                  </a:solidFill>
                </a:rPr>
                <a:t>)</a:t>
              </a:r>
              <a:endParaRPr lang="zh-CN" altLang="en-US" smtClean="0">
                <a:solidFill>
                  <a:schemeClr val="tx1"/>
                </a:solidFill>
              </a:endParaRPr>
            </a:p>
          </p:txBody>
        </p:sp>
        <p:sp>
          <p:nvSpPr>
            <p:cNvPr id="5" name="矩形 4"/>
            <p:cNvSpPr/>
            <p:nvPr/>
          </p:nvSpPr>
          <p:spPr>
            <a:xfrm>
              <a:off x="3995936" y="2132856"/>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初始置换</a:t>
              </a:r>
              <a:r>
                <a:rPr lang="en-US" altLang="zh-CN" smtClean="0">
                  <a:solidFill>
                    <a:schemeClr val="tx1"/>
                  </a:solidFill>
                </a:rPr>
                <a:t>IP</a:t>
              </a:r>
              <a:endParaRPr lang="zh-CN" altLang="en-US" smtClean="0">
                <a:solidFill>
                  <a:schemeClr val="tx1"/>
                </a:solidFill>
              </a:endParaRPr>
            </a:p>
          </p:txBody>
        </p:sp>
        <p:sp>
          <p:nvSpPr>
            <p:cNvPr id="6" name="矩形 5"/>
            <p:cNvSpPr/>
            <p:nvPr/>
          </p:nvSpPr>
          <p:spPr>
            <a:xfrm>
              <a:off x="3995936" y="2708920"/>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第</a:t>
              </a:r>
              <a:r>
                <a:rPr lang="en-US" altLang="zh-CN" smtClean="0">
                  <a:solidFill>
                    <a:schemeClr val="tx1"/>
                  </a:solidFill>
                </a:rPr>
                <a:t>1</a:t>
              </a:r>
              <a:r>
                <a:rPr lang="zh-CN" altLang="en-US" smtClean="0">
                  <a:solidFill>
                    <a:schemeClr val="tx1"/>
                  </a:solidFill>
                </a:rPr>
                <a:t>轮迭代</a:t>
              </a:r>
              <a:r>
                <a:rPr lang="en-US" altLang="zh-CN" smtClean="0">
                  <a:solidFill>
                    <a:schemeClr val="tx1"/>
                  </a:solidFill>
                </a:rPr>
                <a:t>g</a:t>
              </a:r>
              <a:endParaRPr lang="zh-CN" altLang="en-US" smtClean="0">
                <a:solidFill>
                  <a:schemeClr val="tx1"/>
                </a:solidFill>
              </a:endParaRPr>
            </a:p>
          </p:txBody>
        </p:sp>
        <p:sp>
          <p:nvSpPr>
            <p:cNvPr id="7" name="矩形 6"/>
            <p:cNvSpPr/>
            <p:nvPr/>
          </p:nvSpPr>
          <p:spPr>
            <a:xfrm>
              <a:off x="3995936" y="3284984"/>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第</a:t>
              </a:r>
              <a:r>
                <a:rPr lang="en-US" altLang="zh-CN" smtClean="0">
                  <a:solidFill>
                    <a:schemeClr val="tx1"/>
                  </a:solidFill>
                </a:rPr>
                <a:t>2</a:t>
              </a:r>
              <a:r>
                <a:rPr lang="zh-CN" altLang="en-US" smtClean="0">
                  <a:solidFill>
                    <a:schemeClr val="tx1"/>
                  </a:solidFill>
                </a:rPr>
                <a:t>轮迭代</a:t>
              </a:r>
              <a:r>
                <a:rPr lang="en-US" altLang="zh-CN" smtClean="0">
                  <a:solidFill>
                    <a:schemeClr val="tx1"/>
                  </a:solidFill>
                </a:rPr>
                <a:t>g</a:t>
              </a:r>
              <a:endParaRPr lang="zh-CN" altLang="en-US" smtClean="0">
                <a:solidFill>
                  <a:schemeClr val="tx1"/>
                </a:solidFill>
              </a:endParaRPr>
            </a:p>
          </p:txBody>
        </p:sp>
        <p:sp>
          <p:nvSpPr>
            <p:cNvPr id="8" name="矩形 7"/>
            <p:cNvSpPr/>
            <p:nvPr/>
          </p:nvSpPr>
          <p:spPr>
            <a:xfrm>
              <a:off x="3995936" y="4437112"/>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第</a:t>
              </a:r>
              <a:r>
                <a:rPr lang="en-US" altLang="zh-CN" smtClean="0">
                  <a:solidFill>
                    <a:schemeClr val="tx1"/>
                  </a:solidFill>
                </a:rPr>
                <a:t>16</a:t>
              </a:r>
              <a:r>
                <a:rPr lang="zh-CN" altLang="en-US" smtClean="0">
                  <a:solidFill>
                    <a:schemeClr val="tx1"/>
                  </a:solidFill>
                </a:rPr>
                <a:t>轮迭代</a:t>
              </a:r>
              <a:r>
                <a:rPr lang="en-US" altLang="zh-CN" smtClean="0">
                  <a:solidFill>
                    <a:schemeClr val="tx1"/>
                  </a:solidFill>
                </a:rPr>
                <a:t>g</a:t>
              </a:r>
              <a:endParaRPr lang="zh-CN" altLang="en-US" smtClean="0">
                <a:solidFill>
                  <a:schemeClr val="tx1"/>
                </a:solidFill>
              </a:endParaRPr>
            </a:p>
          </p:txBody>
        </p:sp>
        <p:sp>
          <p:nvSpPr>
            <p:cNvPr id="9" name="矩形 8"/>
            <p:cNvSpPr/>
            <p:nvPr/>
          </p:nvSpPr>
          <p:spPr>
            <a:xfrm>
              <a:off x="3995936" y="5013176"/>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逆置换</a:t>
              </a:r>
              <a:r>
                <a:rPr lang="en-US" altLang="zh-CN" smtClean="0">
                  <a:solidFill>
                    <a:schemeClr val="tx1"/>
                  </a:solidFill>
                </a:rPr>
                <a:t>IP</a:t>
              </a:r>
              <a:endParaRPr lang="zh-CN" altLang="en-US" smtClean="0">
                <a:solidFill>
                  <a:schemeClr val="tx1"/>
                </a:solidFill>
              </a:endParaRPr>
            </a:p>
          </p:txBody>
        </p:sp>
        <p:sp>
          <p:nvSpPr>
            <p:cNvPr id="10" name="矩形 9"/>
            <p:cNvSpPr/>
            <p:nvPr/>
          </p:nvSpPr>
          <p:spPr>
            <a:xfrm>
              <a:off x="3995936" y="5589240"/>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输出密文</a:t>
              </a:r>
              <a:r>
                <a:rPr lang="en-US" altLang="zh-CN" smtClean="0">
                  <a:solidFill>
                    <a:schemeClr val="tx1"/>
                  </a:solidFill>
                </a:rPr>
                <a:t>y(64</a:t>
              </a:r>
              <a:r>
                <a:rPr lang="zh-CN" altLang="en-US" smtClean="0">
                  <a:solidFill>
                    <a:schemeClr val="tx1"/>
                  </a:solidFill>
                </a:rPr>
                <a:t>位</a:t>
              </a:r>
              <a:r>
                <a:rPr lang="en-US" altLang="zh-CN" smtClean="0">
                  <a:solidFill>
                    <a:schemeClr val="tx1"/>
                  </a:solidFill>
                </a:rPr>
                <a:t>)</a:t>
              </a:r>
              <a:endParaRPr lang="zh-CN" altLang="en-US" smtClean="0">
                <a:solidFill>
                  <a:schemeClr val="tx1"/>
                </a:solidFill>
              </a:endParaRPr>
            </a:p>
          </p:txBody>
        </p:sp>
        <p:sp>
          <p:nvSpPr>
            <p:cNvPr id="11" name="矩形 10"/>
            <p:cNvSpPr/>
            <p:nvPr/>
          </p:nvSpPr>
          <p:spPr>
            <a:xfrm>
              <a:off x="7164288" y="1556792"/>
              <a:ext cx="1584176"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密钥</a:t>
              </a:r>
              <a:r>
                <a:rPr lang="en-US" altLang="zh-CN" smtClean="0">
                  <a:solidFill>
                    <a:schemeClr val="tx1"/>
                  </a:solidFill>
                </a:rPr>
                <a:t>k(64</a:t>
              </a:r>
              <a:r>
                <a:rPr lang="zh-CN" altLang="en-US" smtClean="0">
                  <a:solidFill>
                    <a:schemeClr val="tx1"/>
                  </a:solidFill>
                </a:rPr>
                <a:t>位</a:t>
              </a:r>
              <a:r>
                <a:rPr lang="en-US" altLang="zh-CN" smtClean="0">
                  <a:solidFill>
                    <a:schemeClr val="tx1"/>
                  </a:solidFill>
                </a:rPr>
                <a:t>)</a:t>
              </a:r>
              <a:endParaRPr lang="zh-CN" altLang="en-US" smtClean="0">
                <a:solidFill>
                  <a:schemeClr val="tx1"/>
                </a:solidFill>
              </a:endParaRPr>
            </a:p>
          </p:txBody>
        </p:sp>
        <p:sp>
          <p:nvSpPr>
            <p:cNvPr id="12" name="矩形 11"/>
            <p:cNvSpPr/>
            <p:nvPr/>
          </p:nvSpPr>
          <p:spPr>
            <a:xfrm>
              <a:off x="7164288" y="2708920"/>
              <a:ext cx="1584176" cy="2088232"/>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密钥编排算法</a:t>
              </a:r>
            </a:p>
          </p:txBody>
        </p:sp>
        <p:cxnSp>
          <p:nvCxnSpPr>
            <p:cNvPr id="14" name="直接箭头连接符 13"/>
            <p:cNvCxnSpPr>
              <a:stCxn id="4" idx="2"/>
              <a:endCxn id="5" idx="0"/>
            </p:cNvCxnSpPr>
            <p:nvPr/>
          </p:nvCxnSpPr>
          <p:spPr>
            <a:xfrm>
              <a:off x="5112060" y="1916832"/>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2"/>
              <a:endCxn id="6" idx="0"/>
            </p:cNvCxnSpPr>
            <p:nvPr/>
          </p:nvCxnSpPr>
          <p:spPr>
            <a:xfrm>
              <a:off x="5112060" y="2492896"/>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a:endCxn id="7" idx="0"/>
            </p:cNvCxnSpPr>
            <p:nvPr/>
          </p:nvCxnSpPr>
          <p:spPr>
            <a:xfrm>
              <a:off x="5112060" y="3068960"/>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995936" y="3861048"/>
              <a:ext cx="2232248" cy="360040"/>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t>
              </a:r>
              <a:endParaRPr lang="zh-CN" altLang="en-US" smtClean="0">
                <a:solidFill>
                  <a:schemeClr val="tx1"/>
                </a:solidFill>
              </a:endParaRPr>
            </a:p>
          </p:txBody>
        </p:sp>
        <p:cxnSp>
          <p:nvCxnSpPr>
            <p:cNvPr id="21" name="直接箭头连接符 20"/>
            <p:cNvCxnSpPr>
              <a:stCxn id="7" idx="2"/>
              <a:endCxn id="19" idx="0"/>
            </p:cNvCxnSpPr>
            <p:nvPr/>
          </p:nvCxnSpPr>
          <p:spPr>
            <a:xfrm>
              <a:off x="5112060" y="3645024"/>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9" idx="2"/>
              <a:endCxn id="8" idx="0"/>
            </p:cNvCxnSpPr>
            <p:nvPr/>
          </p:nvCxnSpPr>
          <p:spPr>
            <a:xfrm>
              <a:off x="5112060" y="4221088"/>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8" idx="2"/>
              <a:endCxn id="9" idx="0"/>
            </p:cNvCxnSpPr>
            <p:nvPr/>
          </p:nvCxnSpPr>
          <p:spPr>
            <a:xfrm>
              <a:off x="5112060" y="4797152"/>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2"/>
              <a:endCxn id="10" idx="0"/>
            </p:cNvCxnSpPr>
            <p:nvPr/>
          </p:nvCxnSpPr>
          <p:spPr>
            <a:xfrm>
              <a:off x="5112060" y="5373216"/>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1" idx="2"/>
              <a:endCxn id="12" idx="0"/>
            </p:cNvCxnSpPr>
            <p:nvPr/>
          </p:nvCxnSpPr>
          <p:spPr>
            <a:xfrm>
              <a:off x="7956376" y="1916832"/>
              <a:ext cx="0" cy="792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6" idx="3"/>
            </p:cNvCxnSpPr>
            <p:nvPr/>
          </p:nvCxnSpPr>
          <p:spPr>
            <a:xfrm flipH="1">
              <a:off x="6228184" y="2888940"/>
              <a:ext cx="93610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7" idx="3"/>
            </p:cNvCxnSpPr>
            <p:nvPr/>
          </p:nvCxnSpPr>
          <p:spPr>
            <a:xfrm flipH="1">
              <a:off x="6228184" y="3465004"/>
              <a:ext cx="93610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8" idx="3"/>
            </p:cNvCxnSpPr>
            <p:nvPr/>
          </p:nvCxnSpPr>
          <p:spPr>
            <a:xfrm flipH="1">
              <a:off x="6228184" y="4617132"/>
              <a:ext cx="93610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228184" y="3140968"/>
              <a:ext cx="1008112" cy="338554"/>
            </a:xfrm>
            <a:prstGeom prst="rect">
              <a:avLst/>
            </a:prstGeom>
            <a:noFill/>
          </p:spPr>
          <p:txBody>
            <a:bodyPr wrap="square" rtlCol="0">
              <a:spAutoFit/>
            </a:bodyPr>
            <a:lstStyle/>
            <a:p>
              <a:r>
                <a:rPr lang="en-US" altLang="zh-CN" sz="1600" smtClean="0"/>
                <a:t>k</a:t>
              </a:r>
              <a:r>
                <a:rPr lang="en-US" altLang="zh-CN" sz="1600" baseline="30000" smtClean="0"/>
                <a:t>2</a:t>
              </a:r>
              <a:r>
                <a:rPr lang="en-US" altLang="zh-CN" sz="1600" smtClean="0"/>
                <a:t>(48</a:t>
              </a:r>
              <a:r>
                <a:rPr lang="zh-CN" altLang="en-US" sz="1600" smtClean="0"/>
                <a:t>位</a:t>
              </a:r>
              <a:r>
                <a:rPr lang="en-US" altLang="zh-CN" sz="1600" smtClean="0"/>
                <a:t>)</a:t>
              </a:r>
              <a:endParaRPr lang="zh-CN" altLang="en-US" sz="1600"/>
            </a:p>
          </p:txBody>
        </p:sp>
        <p:sp>
          <p:nvSpPr>
            <p:cNvPr id="47" name="TextBox 46"/>
            <p:cNvSpPr txBox="1"/>
            <p:nvPr/>
          </p:nvSpPr>
          <p:spPr>
            <a:xfrm>
              <a:off x="6228184" y="4293096"/>
              <a:ext cx="1008112" cy="338554"/>
            </a:xfrm>
            <a:prstGeom prst="rect">
              <a:avLst/>
            </a:prstGeom>
            <a:noFill/>
          </p:spPr>
          <p:txBody>
            <a:bodyPr wrap="square" rtlCol="0">
              <a:spAutoFit/>
            </a:bodyPr>
            <a:lstStyle/>
            <a:p>
              <a:r>
                <a:rPr lang="en-US" altLang="zh-CN" sz="1600" smtClean="0"/>
                <a:t>k</a:t>
              </a:r>
              <a:r>
                <a:rPr lang="en-US" altLang="zh-CN" sz="1600" baseline="30000" smtClean="0"/>
                <a:t>16</a:t>
              </a:r>
              <a:r>
                <a:rPr lang="en-US" altLang="zh-CN" sz="1600" smtClean="0"/>
                <a:t>(48</a:t>
              </a:r>
              <a:r>
                <a:rPr lang="zh-CN" altLang="en-US" sz="1600" smtClean="0"/>
                <a:t>位</a:t>
              </a:r>
              <a:r>
                <a:rPr lang="en-US" altLang="zh-CN" sz="1600" smtClean="0"/>
                <a:t>)</a:t>
              </a:r>
              <a:endParaRPr lang="zh-CN" altLang="en-US" sz="1600"/>
            </a:p>
          </p:txBody>
        </p:sp>
        <p:sp>
          <p:nvSpPr>
            <p:cNvPr id="48" name="TextBox 47"/>
            <p:cNvSpPr txBox="1"/>
            <p:nvPr/>
          </p:nvSpPr>
          <p:spPr>
            <a:xfrm>
              <a:off x="6228184" y="2564904"/>
              <a:ext cx="1008112" cy="338554"/>
            </a:xfrm>
            <a:prstGeom prst="rect">
              <a:avLst/>
            </a:prstGeom>
            <a:noFill/>
          </p:spPr>
          <p:txBody>
            <a:bodyPr wrap="square" rtlCol="0">
              <a:spAutoFit/>
            </a:bodyPr>
            <a:lstStyle/>
            <a:p>
              <a:r>
                <a:rPr lang="en-US" altLang="zh-CN" sz="1600" smtClean="0"/>
                <a:t>k</a:t>
              </a:r>
              <a:r>
                <a:rPr lang="en-US" altLang="zh-CN" sz="1600" baseline="30000" smtClean="0"/>
                <a:t>1</a:t>
              </a:r>
              <a:r>
                <a:rPr lang="en-US" altLang="zh-CN" sz="1600" smtClean="0"/>
                <a:t>(48</a:t>
              </a:r>
              <a:r>
                <a:rPr lang="zh-CN" altLang="en-US" sz="1600" smtClean="0"/>
                <a:t>位</a:t>
              </a:r>
              <a:r>
                <a:rPr lang="en-US" altLang="zh-CN" sz="1600" smtClean="0"/>
                <a:t>)</a:t>
              </a:r>
              <a:endParaRPr lang="zh-CN" altLang="en-US" sz="1600"/>
            </a:p>
          </p:txBody>
        </p:sp>
      </p:grpSp>
      <p:sp>
        <p:nvSpPr>
          <p:cNvPr id="50" name="矩形 49"/>
          <p:cNvSpPr/>
          <p:nvPr/>
        </p:nvSpPr>
        <p:spPr>
          <a:xfrm>
            <a:off x="5724128" y="2780928"/>
            <a:ext cx="1584176" cy="2088232"/>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DES</a:t>
            </a:r>
            <a:r>
              <a:rPr lang="zh-CN" altLang="en-US" smtClean="0"/>
              <a:t>密钥编排算法</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smtClean="0"/>
              <a:t>首先对密钥进行一次置换</a:t>
            </a:r>
            <a:r>
              <a:rPr lang="en-US" altLang="zh-CN" smtClean="0"/>
              <a:t>π</a:t>
            </a:r>
            <a:r>
              <a:rPr lang="en-US" altLang="zh-CN" baseline="-25000" smtClean="0"/>
              <a:t>kp</a:t>
            </a:r>
            <a:r>
              <a:rPr lang="zh-CN" altLang="en-US" smtClean="0"/>
              <a:t>，忽略</a:t>
            </a:r>
            <a:r>
              <a:rPr lang="en-US" altLang="zh-CN" smtClean="0"/>
              <a:t>8</a:t>
            </a:r>
            <a:r>
              <a:rPr lang="zh-CN" altLang="en-US" smtClean="0"/>
              <a:t>个校验位</a:t>
            </a:r>
            <a:endParaRPr lang="en-US" altLang="zh-CN" smtClean="0"/>
          </a:p>
          <a:p>
            <a:r>
              <a:rPr lang="zh-CN" altLang="en-US" smtClean="0"/>
              <a:t>将置换后的密钥分成左右两部分</a:t>
            </a:r>
            <a:r>
              <a:rPr lang="en-US" altLang="zh-CN" smtClean="0"/>
              <a:t>(</a:t>
            </a:r>
            <a:r>
              <a:rPr lang="zh-CN" altLang="en-US" smtClean="0"/>
              <a:t>各</a:t>
            </a:r>
            <a:r>
              <a:rPr lang="en-US" altLang="zh-CN" smtClean="0"/>
              <a:t>28</a:t>
            </a:r>
            <a:r>
              <a:rPr lang="zh-CN" altLang="en-US" smtClean="0"/>
              <a:t>位</a:t>
            </a:r>
            <a:r>
              <a:rPr lang="en-US" altLang="zh-CN" smtClean="0"/>
              <a:t>)</a:t>
            </a:r>
          </a:p>
          <a:p>
            <a:r>
              <a:rPr lang="zh-CN" altLang="en-US" smtClean="0"/>
              <a:t>每部分分别循环左移</a:t>
            </a:r>
            <a:r>
              <a:rPr lang="en-US" altLang="zh-CN" smtClean="0"/>
              <a:t>1</a:t>
            </a:r>
            <a:r>
              <a:rPr lang="zh-CN" altLang="en-US" smtClean="0"/>
              <a:t>位或</a:t>
            </a:r>
            <a:r>
              <a:rPr lang="en-US" altLang="zh-CN" smtClean="0"/>
              <a:t>2</a:t>
            </a:r>
            <a:r>
              <a:rPr lang="zh-CN" altLang="en-US" smtClean="0"/>
              <a:t>位</a:t>
            </a:r>
            <a:endParaRPr lang="en-US" altLang="zh-CN" smtClean="0"/>
          </a:p>
          <a:p>
            <a:pPr lvl="1"/>
            <a:r>
              <a:rPr lang="zh-CN" altLang="en-US" smtClean="0"/>
              <a:t>根据迭代轮数不同移位次数不同</a:t>
            </a:r>
            <a:endParaRPr lang="en-US" altLang="zh-CN" smtClean="0"/>
          </a:p>
          <a:p>
            <a:pPr lvl="1"/>
            <a:r>
              <a:rPr lang="zh-CN" altLang="en-US" smtClean="0"/>
              <a:t>第</a:t>
            </a:r>
            <a:r>
              <a:rPr lang="en-US" altLang="zh-CN" smtClean="0"/>
              <a:t>1</a:t>
            </a:r>
            <a:r>
              <a:rPr lang="zh-CN" altLang="en-US" smtClean="0"/>
              <a:t>、</a:t>
            </a:r>
            <a:r>
              <a:rPr lang="en-US" altLang="zh-CN" smtClean="0"/>
              <a:t>2</a:t>
            </a:r>
            <a:r>
              <a:rPr lang="zh-CN" altLang="en-US" smtClean="0"/>
              <a:t>、</a:t>
            </a:r>
            <a:r>
              <a:rPr lang="en-US" altLang="zh-CN" smtClean="0"/>
              <a:t>9</a:t>
            </a:r>
            <a:r>
              <a:rPr lang="zh-CN" altLang="en-US" smtClean="0"/>
              <a:t>、</a:t>
            </a:r>
            <a:r>
              <a:rPr lang="en-US" altLang="zh-CN" smtClean="0"/>
              <a:t>16</a:t>
            </a:r>
            <a:r>
              <a:rPr lang="zh-CN" altLang="en-US" smtClean="0"/>
              <a:t>轮左移</a:t>
            </a:r>
            <a:r>
              <a:rPr lang="en-US" altLang="zh-CN" smtClean="0"/>
              <a:t>1</a:t>
            </a:r>
            <a:r>
              <a:rPr lang="zh-CN" altLang="en-US" smtClean="0"/>
              <a:t>位，其他轮次左移</a:t>
            </a:r>
            <a:r>
              <a:rPr lang="en-US" altLang="zh-CN" smtClean="0"/>
              <a:t>2</a:t>
            </a:r>
            <a:r>
              <a:rPr lang="zh-CN" altLang="en-US" smtClean="0"/>
              <a:t>位</a:t>
            </a:r>
            <a:endParaRPr lang="en-US" altLang="zh-CN" smtClean="0"/>
          </a:p>
          <a:p>
            <a:r>
              <a:rPr lang="zh-CN" altLang="en-US" smtClean="0"/>
              <a:t>移位完毕后，从</a:t>
            </a:r>
            <a:r>
              <a:rPr lang="en-US" altLang="zh-CN" smtClean="0"/>
              <a:t>56</a:t>
            </a:r>
            <a:r>
              <a:rPr lang="zh-CN" altLang="en-US" smtClean="0"/>
              <a:t>位中选出</a:t>
            </a:r>
            <a:r>
              <a:rPr lang="en-US" altLang="zh-CN" smtClean="0"/>
              <a:t>48</a:t>
            </a:r>
            <a:r>
              <a:rPr lang="zh-CN" altLang="en-US" smtClean="0"/>
              <a:t>位并改变它们的顺序，得到一轮子密钥</a:t>
            </a:r>
            <a:endParaRPr lang="en-US" altLang="zh-CN" smtClean="0"/>
          </a:p>
          <a:p>
            <a:pPr lvl="1"/>
            <a:r>
              <a:rPr lang="zh-CN" altLang="en-US" smtClean="0"/>
              <a:t>这个过程称为压缩置换</a:t>
            </a:r>
            <a:r>
              <a:rPr lang="en-US" altLang="zh-CN" smtClean="0"/>
              <a:t>π</a:t>
            </a:r>
            <a:r>
              <a:rPr lang="en-US" altLang="zh-CN" baseline="-25000" smtClean="0"/>
              <a:t>cp</a:t>
            </a:r>
          </a:p>
          <a:p>
            <a:pPr lvl="1"/>
            <a:r>
              <a:rPr lang="en-US" altLang="zh-CN" smtClean="0"/>
              <a:t>56</a:t>
            </a:r>
            <a:r>
              <a:rPr lang="zh-CN" altLang="en-US" smtClean="0"/>
              <a:t>位中的第</a:t>
            </a:r>
            <a:r>
              <a:rPr lang="en-US" altLang="zh-CN" smtClean="0"/>
              <a:t>9</a:t>
            </a:r>
            <a:r>
              <a:rPr lang="zh-CN" altLang="en-US" smtClean="0"/>
              <a:t>、</a:t>
            </a:r>
            <a:r>
              <a:rPr lang="en-US" altLang="zh-CN" smtClean="0"/>
              <a:t>18</a:t>
            </a:r>
            <a:r>
              <a:rPr lang="zh-CN" altLang="en-US" smtClean="0"/>
              <a:t>、</a:t>
            </a:r>
            <a:r>
              <a:rPr lang="en-US" altLang="zh-CN" smtClean="0"/>
              <a:t>22</a:t>
            </a:r>
            <a:r>
              <a:rPr lang="zh-CN" altLang="en-US" smtClean="0"/>
              <a:t>、</a:t>
            </a:r>
            <a:r>
              <a:rPr lang="en-US" altLang="zh-CN" smtClean="0"/>
              <a:t>25</a:t>
            </a:r>
            <a:r>
              <a:rPr lang="zh-CN" altLang="en-US" smtClean="0"/>
              <a:t>、</a:t>
            </a:r>
            <a:r>
              <a:rPr lang="en-US" altLang="zh-CN" smtClean="0"/>
              <a:t>35</a:t>
            </a:r>
            <a:r>
              <a:rPr lang="zh-CN" altLang="en-US" smtClean="0"/>
              <a:t>、</a:t>
            </a:r>
            <a:r>
              <a:rPr lang="en-US" altLang="zh-CN" smtClean="0"/>
              <a:t>38</a:t>
            </a:r>
            <a:r>
              <a:rPr lang="zh-CN" altLang="en-US" smtClean="0"/>
              <a:t>、</a:t>
            </a:r>
            <a:r>
              <a:rPr lang="en-US" altLang="zh-CN" smtClean="0"/>
              <a:t>43</a:t>
            </a:r>
            <a:r>
              <a:rPr lang="zh-CN" altLang="en-US" smtClean="0"/>
              <a:t>、</a:t>
            </a:r>
            <a:r>
              <a:rPr lang="en-US" altLang="zh-CN" smtClean="0"/>
              <a:t>54</a:t>
            </a:r>
            <a:r>
              <a:rPr lang="zh-CN" altLang="en-US" smtClean="0"/>
              <a:t>被丢弃了</a:t>
            </a:r>
            <a:endParaRPr lang="zh-CN"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DES</a:t>
            </a:r>
            <a:r>
              <a:rPr lang="zh-CN" altLang="en-US" smtClean="0"/>
              <a:t>密钥编排过程</a:t>
            </a:r>
            <a:endParaRPr lang="zh-CN" altLang="en-US"/>
          </a:p>
        </p:txBody>
      </p:sp>
      <p:sp>
        <p:nvSpPr>
          <p:cNvPr id="4" name="矩形 3"/>
          <p:cNvSpPr/>
          <p:nvPr/>
        </p:nvSpPr>
        <p:spPr>
          <a:xfrm>
            <a:off x="2774508" y="2780928"/>
            <a:ext cx="3168352"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密钥置换</a:t>
            </a:r>
            <a:r>
              <a:rPr lang="en-US" altLang="zh-CN" smtClean="0">
                <a:solidFill>
                  <a:schemeClr val="tx1"/>
                </a:solidFill>
              </a:rPr>
              <a:t>π</a:t>
            </a:r>
            <a:r>
              <a:rPr lang="en-US" altLang="zh-CN" baseline="-25000" smtClean="0">
                <a:solidFill>
                  <a:schemeClr val="tx1"/>
                </a:solidFill>
              </a:rPr>
              <a:t>kp</a:t>
            </a:r>
            <a:endParaRPr lang="zh-CN" altLang="en-US" baseline="-25000" smtClean="0">
              <a:solidFill>
                <a:schemeClr val="tx1"/>
              </a:solidFill>
            </a:endParaRPr>
          </a:p>
        </p:txBody>
      </p:sp>
      <p:sp>
        <p:nvSpPr>
          <p:cNvPr id="5" name="矩形 4"/>
          <p:cNvSpPr/>
          <p:nvPr/>
        </p:nvSpPr>
        <p:spPr>
          <a:xfrm>
            <a:off x="2555776" y="2132856"/>
            <a:ext cx="360040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密钥</a:t>
            </a:r>
            <a:r>
              <a:rPr lang="en-US" altLang="zh-CN" smtClean="0">
                <a:solidFill>
                  <a:schemeClr val="tx1"/>
                </a:solidFill>
              </a:rPr>
              <a:t>k(64</a:t>
            </a:r>
            <a:r>
              <a:rPr lang="zh-CN" altLang="en-US" smtClean="0">
                <a:solidFill>
                  <a:schemeClr val="tx1"/>
                </a:solidFill>
              </a:rPr>
              <a:t>位</a:t>
            </a:r>
            <a:r>
              <a:rPr lang="en-US" altLang="zh-CN" smtClean="0">
                <a:solidFill>
                  <a:schemeClr val="tx1"/>
                </a:solidFill>
              </a:rPr>
              <a:t>)</a:t>
            </a:r>
            <a:endParaRPr lang="zh-CN" altLang="en-US" smtClean="0">
              <a:solidFill>
                <a:schemeClr val="tx1"/>
              </a:solidFill>
            </a:endParaRPr>
          </a:p>
        </p:txBody>
      </p:sp>
      <p:sp>
        <p:nvSpPr>
          <p:cNvPr id="6" name="矩形 5"/>
          <p:cNvSpPr/>
          <p:nvPr/>
        </p:nvSpPr>
        <p:spPr>
          <a:xfrm>
            <a:off x="2774508" y="3501008"/>
            <a:ext cx="1584176"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循环左移</a:t>
            </a:r>
            <a:r>
              <a:rPr lang="en-US" altLang="zh-CN" smtClean="0">
                <a:solidFill>
                  <a:schemeClr val="tx1"/>
                </a:solidFill>
              </a:rPr>
              <a:t>a</a:t>
            </a:r>
            <a:r>
              <a:rPr lang="en-US" altLang="zh-CN" baseline="-25000" smtClean="0">
                <a:solidFill>
                  <a:schemeClr val="tx1"/>
                </a:solidFill>
              </a:rPr>
              <a:t>i</a:t>
            </a:r>
            <a:r>
              <a:rPr lang="zh-CN" altLang="en-US" smtClean="0">
                <a:solidFill>
                  <a:schemeClr val="tx1"/>
                </a:solidFill>
              </a:rPr>
              <a:t>位</a:t>
            </a:r>
          </a:p>
        </p:txBody>
      </p:sp>
      <p:sp>
        <p:nvSpPr>
          <p:cNvPr id="8" name="矩形 7"/>
          <p:cNvSpPr/>
          <p:nvPr/>
        </p:nvSpPr>
        <p:spPr>
          <a:xfrm>
            <a:off x="4358684" y="3501008"/>
            <a:ext cx="1584176"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循环左移</a:t>
            </a:r>
            <a:r>
              <a:rPr lang="en-US" altLang="zh-CN" smtClean="0">
                <a:solidFill>
                  <a:schemeClr val="tx1"/>
                </a:solidFill>
              </a:rPr>
              <a:t>a</a:t>
            </a:r>
            <a:r>
              <a:rPr lang="en-US" altLang="zh-CN" baseline="-25000" smtClean="0">
                <a:solidFill>
                  <a:schemeClr val="tx1"/>
                </a:solidFill>
              </a:rPr>
              <a:t>i</a:t>
            </a:r>
            <a:r>
              <a:rPr lang="zh-CN" altLang="en-US" smtClean="0">
                <a:solidFill>
                  <a:schemeClr val="tx1"/>
                </a:solidFill>
              </a:rPr>
              <a:t>位</a:t>
            </a:r>
          </a:p>
        </p:txBody>
      </p:sp>
      <p:sp>
        <p:nvSpPr>
          <p:cNvPr id="10" name="梯形 9"/>
          <p:cNvSpPr/>
          <p:nvPr/>
        </p:nvSpPr>
        <p:spPr>
          <a:xfrm rot="10800000">
            <a:off x="2774508" y="4149080"/>
            <a:ext cx="3168352" cy="360040"/>
          </a:xfrm>
          <a:prstGeom prst="trapezoid">
            <a:avLst>
              <a:gd name="adj" fmla="val 52870"/>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
        <p:nvSpPr>
          <p:cNvPr id="11" name="TextBox 10"/>
          <p:cNvSpPr txBox="1"/>
          <p:nvPr/>
        </p:nvSpPr>
        <p:spPr>
          <a:xfrm>
            <a:off x="3350572" y="4149080"/>
            <a:ext cx="2088232" cy="369332"/>
          </a:xfrm>
          <a:prstGeom prst="rect">
            <a:avLst/>
          </a:prstGeom>
          <a:noFill/>
        </p:spPr>
        <p:txBody>
          <a:bodyPr wrap="square" rtlCol="0">
            <a:spAutoFit/>
          </a:bodyPr>
          <a:lstStyle/>
          <a:p>
            <a:pPr algn="ctr"/>
            <a:r>
              <a:rPr lang="zh-CN" altLang="en-US" smtClean="0"/>
              <a:t>压缩置换</a:t>
            </a:r>
            <a:r>
              <a:rPr lang="en-US" altLang="zh-CN" smtClean="0"/>
              <a:t>π</a:t>
            </a:r>
            <a:r>
              <a:rPr lang="en-US" altLang="zh-CN" baseline="-25000" smtClean="0"/>
              <a:t>cp</a:t>
            </a:r>
            <a:endParaRPr lang="zh-CN" altLang="en-US" baseline="-25000"/>
          </a:p>
        </p:txBody>
      </p:sp>
      <p:graphicFrame>
        <p:nvGraphicFramePr>
          <p:cNvPr id="13" name="对象 12"/>
          <p:cNvGraphicFramePr>
            <a:graphicFrameLocks noChangeAspect="1"/>
          </p:cNvGraphicFramePr>
          <p:nvPr/>
        </p:nvGraphicFramePr>
        <p:xfrm>
          <a:off x="6243249" y="3284984"/>
          <a:ext cx="2289191" cy="791517"/>
        </p:xfrm>
        <a:graphic>
          <a:graphicData uri="http://schemas.openxmlformats.org/presentationml/2006/ole">
            <p:oleObj spid="_x0000_s1026" name="Equation" r:id="rId3" imgW="1574640" imgH="457200" progId="Equation.DSMT4">
              <p:embed/>
            </p:oleObj>
          </a:graphicData>
        </a:graphic>
      </p:graphicFrame>
      <p:sp>
        <p:nvSpPr>
          <p:cNvPr id="14" name="矩形 13"/>
          <p:cNvSpPr/>
          <p:nvPr/>
        </p:nvSpPr>
        <p:spPr>
          <a:xfrm>
            <a:off x="2990532" y="4797152"/>
            <a:ext cx="2736304"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轮密钥</a:t>
            </a:r>
            <a:r>
              <a:rPr lang="en-US" altLang="zh-CN" smtClean="0">
                <a:solidFill>
                  <a:schemeClr val="tx1"/>
                </a:solidFill>
              </a:rPr>
              <a:t>k</a:t>
            </a:r>
            <a:r>
              <a:rPr lang="en-US" altLang="zh-CN" baseline="30000" smtClean="0">
                <a:solidFill>
                  <a:schemeClr val="tx1"/>
                </a:solidFill>
              </a:rPr>
              <a:t>i</a:t>
            </a:r>
            <a:r>
              <a:rPr lang="en-US" altLang="zh-CN" smtClean="0">
                <a:solidFill>
                  <a:schemeClr val="tx1"/>
                </a:solidFill>
              </a:rPr>
              <a:t>(48</a:t>
            </a:r>
            <a:r>
              <a:rPr lang="zh-CN" altLang="en-US" smtClean="0">
                <a:solidFill>
                  <a:schemeClr val="tx1"/>
                </a:solidFill>
              </a:rPr>
              <a:t>位</a:t>
            </a:r>
            <a:r>
              <a:rPr lang="en-US" altLang="zh-CN" smtClean="0">
                <a:solidFill>
                  <a:schemeClr val="tx1"/>
                </a:solidFill>
              </a:rPr>
              <a:t>)</a:t>
            </a:r>
            <a:endParaRPr lang="zh-CN" altLang="en-US" smtClean="0">
              <a:solidFill>
                <a:schemeClr val="tx1"/>
              </a:solidFill>
            </a:endParaRPr>
          </a:p>
        </p:txBody>
      </p:sp>
      <p:sp>
        <p:nvSpPr>
          <p:cNvPr id="17" name="下箭头 16"/>
          <p:cNvSpPr/>
          <p:nvPr/>
        </p:nvSpPr>
        <p:spPr>
          <a:xfrm>
            <a:off x="3350572" y="3140968"/>
            <a:ext cx="504056" cy="360040"/>
          </a:xfrm>
          <a:prstGeom prst="downArrow">
            <a:avLst>
              <a:gd name="adj1" fmla="val 67917"/>
              <a:gd name="adj2" fmla="val 50000"/>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
        <p:nvSpPr>
          <p:cNvPr id="18" name="下箭头 17"/>
          <p:cNvSpPr/>
          <p:nvPr/>
        </p:nvSpPr>
        <p:spPr>
          <a:xfrm>
            <a:off x="4862740" y="3140968"/>
            <a:ext cx="504056" cy="360040"/>
          </a:xfrm>
          <a:prstGeom prst="downArrow">
            <a:avLst>
              <a:gd name="adj1" fmla="val 67916"/>
              <a:gd name="adj2" fmla="val 50000"/>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
        <p:nvSpPr>
          <p:cNvPr id="19" name="TextBox 18"/>
          <p:cNvSpPr txBox="1"/>
          <p:nvPr/>
        </p:nvSpPr>
        <p:spPr>
          <a:xfrm>
            <a:off x="2702500" y="3193231"/>
            <a:ext cx="792088" cy="307777"/>
          </a:xfrm>
          <a:prstGeom prst="rect">
            <a:avLst/>
          </a:prstGeom>
          <a:noFill/>
        </p:spPr>
        <p:txBody>
          <a:bodyPr wrap="square" rtlCol="0">
            <a:spAutoFit/>
          </a:bodyPr>
          <a:lstStyle/>
          <a:p>
            <a:r>
              <a:rPr lang="zh-CN" altLang="en-US" sz="1400" smtClean="0"/>
              <a:t>左</a:t>
            </a:r>
            <a:r>
              <a:rPr lang="en-US" altLang="zh-CN" sz="1400" smtClean="0"/>
              <a:t>28</a:t>
            </a:r>
            <a:r>
              <a:rPr lang="zh-CN" altLang="en-US" sz="1400" smtClean="0"/>
              <a:t>位</a:t>
            </a:r>
            <a:endParaRPr lang="zh-CN" altLang="en-US" sz="1400"/>
          </a:p>
        </p:txBody>
      </p:sp>
      <p:sp>
        <p:nvSpPr>
          <p:cNvPr id="20" name="TextBox 19"/>
          <p:cNvSpPr txBox="1"/>
          <p:nvPr/>
        </p:nvSpPr>
        <p:spPr>
          <a:xfrm>
            <a:off x="5294788" y="3193231"/>
            <a:ext cx="792088" cy="307777"/>
          </a:xfrm>
          <a:prstGeom prst="rect">
            <a:avLst/>
          </a:prstGeom>
          <a:noFill/>
        </p:spPr>
        <p:txBody>
          <a:bodyPr wrap="square" rtlCol="0">
            <a:spAutoFit/>
          </a:bodyPr>
          <a:lstStyle/>
          <a:p>
            <a:r>
              <a:rPr lang="zh-CN" altLang="en-US" sz="1400" smtClean="0"/>
              <a:t>右</a:t>
            </a:r>
            <a:r>
              <a:rPr lang="en-US" altLang="zh-CN" sz="1400" smtClean="0"/>
              <a:t>28</a:t>
            </a:r>
            <a:r>
              <a:rPr lang="zh-CN" altLang="en-US" sz="1400" smtClean="0"/>
              <a:t>位</a:t>
            </a:r>
            <a:endParaRPr lang="zh-CN" altLang="en-US" sz="1400"/>
          </a:p>
        </p:txBody>
      </p:sp>
      <p:sp>
        <p:nvSpPr>
          <p:cNvPr id="21" name="下箭头 20"/>
          <p:cNvSpPr/>
          <p:nvPr/>
        </p:nvSpPr>
        <p:spPr>
          <a:xfrm>
            <a:off x="4070652" y="3861048"/>
            <a:ext cx="576064" cy="288032"/>
          </a:xfrm>
          <a:prstGeom prst="downArrow">
            <a:avLst>
              <a:gd name="adj1" fmla="val 67917"/>
              <a:gd name="adj2" fmla="val 50000"/>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cxnSp>
        <p:nvCxnSpPr>
          <p:cNvPr id="29" name="直接箭头连接符 28"/>
          <p:cNvCxnSpPr/>
          <p:nvPr/>
        </p:nvCxnSpPr>
        <p:spPr>
          <a:xfrm>
            <a:off x="4358684" y="2492896"/>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358684" y="4509120"/>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555776" y="2708920"/>
            <a:ext cx="3600400" cy="504056"/>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代换</a:t>
            </a:r>
            <a:r>
              <a:rPr lang="en-US" altLang="zh-CN" dirty="0" smtClean="0"/>
              <a:t>-</a:t>
            </a:r>
            <a:r>
              <a:rPr lang="zh-CN" altLang="en-US" dirty="0" smtClean="0"/>
              <a:t>置换网络</a:t>
            </a:r>
            <a:endParaRPr lang="zh-CN" altLang="en-US" dirty="0"/>
          </a:p>
        </p:txBody>
      </p:sp>
      <p:sp>
        <p:nvSpPr>
          <p:cNvPr id="3" name="内容占位符 2"/>
          <p:cNvSpPr>
            <a:spLocks noGrp="1"/>
          </p:cNvSpPr>
          <p:nvPr>
            <p:ph idx="1"/>
          </p:nvPr>
        </p:nvSpPr>
        <p:spPr>
          <a:xfrm>
            <a:off x="457200" y="1600201"/>
            <a:ext cx="8229600" cy="532656"/>
          </a:xfrm>
        </p:spPr>
        <p:txBody>
          <a:bodyPr>
            <a:normAutofit lnSpcReduction="10000"/>
          </a:bodyPr>
          <a:lstStyle/>
          <a:p>
            <a:r>
              <a:rPr lang="zh-CN" altLang="en-US" dirty="0" smtClean="0"/>
              <a:t>代换</a:t>
            </a:r>
            <a:r>
              <a:rPr lang="en-US" altLang="zh-CN" dirty="0" smtClean="0"/>
              <a:t>-</a:t>
            </a:r>
            <a:r>
              <a:rPr lang="zh-CN" altLang="en-US" dirty="0" smtClean="0"/>
              <a:t>置换网络的一轮变换过程</a:t>
            </a:r>
            <a:endParaRPr lang="zh-CN" altLang="en-US" dirty="0"/>
          </a:p>
        </p:txBody>
      </p:sp>
      <p:grpSp>
        <p:nvGrpSpPr>
          <p:cNvPr id="119" name="组合 118"/>
          <p:cNvGrpSpPr/>
          <p:nvPr/>
        </p:nvGrpSpPr>
        <p:grpSpPr>
          <a:xfrm>
            <a:off x="1979712" y="4016381"/>
            <a:ext cx="5344634" cy="835810"/>
            <a:chOff x="2123728" y="4166632"/>
            <a:chExt cx="5344634" cy="835810"/>
          </a:xfrm>
        </p:grpSpPr>
        <p:sp>
          <p:nvSpPr>
            <p:cNvPr id="52" name="矩形 51"/>
            <p:cNvSpPr/>
            <p:nvPr/>
          </p:nvSpPr>
          <p:spPr>
            <a:xfrm>
              <a:off x="3505961" y="4166632"/>
              <a:ext cx="1197935" cy="4885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代换</a:t>
              </a:r>
              <a:endParaRPr lang="zh-CN" altLang="en-US" sz="2400" dirty="0">
                <a:solidFill>
                  <a:schemeClr val="tx1"/>
                </a:solidFill>
              </a:endParaRPr>
            </a:p>
          </p:txBody>
        </p:sp>
        <p:sp>
          <p:nvSpPr>
            <p:cNvPr id="53" name="矩形 52"/>
            <p:cNvSpPr/>
            <p:nvPr/>
          </p:nvSpPr>
          <p:spPr>
            <a:xfrm>
              <a:off x="4888194" y="4166632"/>
              <a:ext cx="1197935" cy="4885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代换</a:t>
              </a:r>
              <a:endParaRPr lang="zh-CN" altLang="en-US" sz="2400" dirty="0">
                <a:solidFill>
                  <a:schemeClr val="tx1"/>
                </a:solidFill>
              </a:endParaRPr>
            </a:p>
          </p:txBody>
        </p:sp>
        <p:sp>
          <p:nvSpPr>
            <p:cNvPr id="54" name="矩形 53"/>
            <p:cNvSpPr/>
            <p:nvPr/>
          </p:nvSpPr>
          <p:spPr>
            <a:xfrm>
              <a:off x="6270427" y="4166632"/>
              <a:ext cx="1197935" cy="4885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代换</a:t>
              </a:r>
              <a:endParaRPr lang="zh-CN" altLang="en-US" sz="2400" dirty="0">
                <a:solidFill>
                  <a:schemeClr val="tx1"/>
                </a:solidFill>
              </a:endParaRPr>
            </a:p>
          </p:txBody>
        </p:sp>
        <p:sp>
          <p:nvSpPr>
            <p:cNvPr id="55" name="矩形 54"/>
            <p:cNvSpPr/>
            <p:nvPr/>
          </p:nvSpPr>
          <p:spPr>
            <a:xfrm>
              <a:off x="2123728" y="4166632"/>
              <a:ext cx="1197935" cy="4885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代换</a:t>
              </a:r>
              <a:endParaRPr lang="zh-CN" altLang="en-US" sz="2400" dirty="0">
                <a:solidFill>
                  <a:schemeClr val="tx1"/>
                </a:solidFill>
              </a:endParaRPr>
            </a:p>
          </p:txBody>
        </p:sp>
        <p:grpSp>
          <p:nvGrpSpPr>
            <p:cNvPr id="33" name="组合 56"/>
            <p:cNvGrpSpPr/>
            <p:nvPr/>
          </p:nvGrpSpPr>
          <p:grpSpPr>
            <a:xfrm>
              <a:off x="2325234" y="4687561"/>
              <a:ext cx="4955510" cy="314881"/>
              <a:chOff x="2211778" y="3573016"/>
              <a:chExt cx="3872390" cy="216024"/>
            </a:xfrm>
          </p:grpSpPr>
          <p:grpSp>
            <p:nvGrpSpPr>
              <p:cNvPr id="34" name="组合 12"/>
              <p:cNvGrpSpPr/>
              <p:nvPr/>
            </p:nvGrpSpPr>
            <p:grpSpPr>
              <a:xfrm>
                <a:off x="3307940" y="3573016"/>
                <a:ext cx="615988" cy="216024"/>
                <a:chOff x="2211778" y="3573016"/>
                <a:chExt cx="615988" cy="216024"/>
              </a:xfrm>
            </p:grpSpPr>
            <p:cxnSp>
              <p:nvCxnSpPr>
                <p:cNvPr id="74"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组合 13"/>
              <p:cNvGrpSpPr/>
              <p:nvPr/>
            </p:nvGrpSpPr>
            <p:grpSpPr>
              <a:xfrm>
                <a:off x="4388060" y="3573016"/>
                <a:ext cx="615988" cy="216024"/>
                <a:chOff x="2211778" y="3573016"/>
                <a:chExt cx="615988" cy="216024"/>
              </a:xfrm>
            </p:grpSpPr>
            <p:cxnSp>
              <p:nvCxnSpPr>
                <p:cNvPr id="70" name="直接连接符 6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组合 18"/>
              <p:cNvGrpSpPr/>
              <p:nvPr/>
            </p:nvGrpSpPr>
            <p:grpSpPr>
              <a:xfrm>
                <a:off x="5468180" y="3573016"/>
                <a:ext cx="615988" cy="216024"/>
                <a:chOff x="2211778" y="3573016"/>
                <a:chExt cx="615988" cy="216024"/>
              </a:xfrm>
            </p:grpSpPr>
            <p:cxnSp>
              <p:nvCxnSpPr>
                <p:cNvPr id="66" name="直接连接符 65"/>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组合 23"/>
              <p:cNvGrpSpPr/>
              <p:nvPr/>
            </p:nvGrpSpPr>
            <p:grpSpPr>
              <a:xfrm>
                <a:off x="2211778" y="3573016"/>
                <a:ext cx="615988" cy="216024"/>
                <a:chOff x="2211778" y="3573016"/>
                <a:chExt cx="615988" cy="216024"/>
              </a:xfrm>
            </p:grpSpPr>
            <p:cxnSp>
              <p:nvCxnSpPr>
                <p:cNvPr id="62" name="直接连接符 61"/>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18" name="组合 117"/>
          <p:cNvGrpSpPr/>
          <p:nvPr/>
        </p:nvGrpSpPr>
        <p:grpSpPr>
          <a:xfrm>
            <a:off x="1979712" y="3212976"/>
            <a:ext cx="5344634" cy="788108"/>
            <a:chOff x="2123728" y="3363227"/>
            <a:chExt cx="5344634" cy="788108"/>
          </a:xfrm>
        </p:grpSpPr>
        <p:grpSp>
          <p:nvGrpSpPr>
            <p:cNvPr id="58" name="组合 77"/>
            <p:cNvGrpSpPr/>
            <p:nvPr/>
          </p:nvGrpSpPr>
          <p:grpSpPr>
            <a:xfrm>
              <a:off x="2328555" y="3851751"/>
              <a:ext cx="4955510" cy="299584"/>
              <a:chOff x="2211778" y="3573016"/>
              <a:chExt cx="3872390" cy="220792"/>
            </a:xfrm>
          </p:grpSpPr>
          <p:grpSp>
            <p:nvGrpSpPr>
              <p:cNvPr id="59" name="组合 12"/>
              <p:cNvGrpSpPr/>
              <p:nvPr/>
            </p:nvGrpSpPr>
            <p:grpSpPr>
              <a:xfrm>
                <a:off x="3307940" y="3573016"/>
                <a:ext cx="615988" cy="216024"/>
                <a:chOff x="2211778" y="3573016"/>
                <a:chExt cx="615988" cy="216024"/>
              </a:xfrm>
            </p:grpSpPr>
            <p:cxnSp>
              <p:nvCxnSpPr>
                <p:cNvPr id="95"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组合 13"/>
              <p:cNvGrpSpPr/>
              <p:nvPr/>
            </p:nvGrpSpPr>
            <p:grpSpPr>
              <a:xfrm>
                <a:off x="4388060" y="3573016"/>
                <a:ext cx="615988" cy="220792"/>
                <a:chOff x="2211778" y="3573016"/>
                <a:chExt cx="615988" cy="220792"/>
              </a:xfrm>
            </p:grpSpPr>
            <p:cxnSp>
              <p:nvCxnSpPr>
                <p:cNvPr id="91" name="直接连接符 90"/>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2827766" y="3577784"/>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组合 18"/>
              <p:cNvGrpSpPr/>
              <p:nvPr/>
            </p:nvGrpSpPr>
            <p:grpSpPr>
              <a:xfrm>
                <a:off x="5468180" y="3573016"/>
                <a:ext cx="615988" cy="216024"/>
                <a:chOff x="2211778" y="3573016"/>
                <a:chExt cx="615988" cy="216024"/>
              </a:xfrm>
            </p:grpSpPr>
            <p:cxnSp>
              <p:nvCxnSpPr>
                <p:cNvPr id="87" name="直接连接符 86"/>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组合 23"/>
              <p:cNvGrpSpPr/>
              <p:nvPr/>
            </p:nvGrpSpPr>
            <p:grpSpPr>
              <a:xfrm>
                <a:off x="2211778" y="3573016"/>
                <a:ext cx="615988" cy="216024"/>
                <a:chOff x="2211778" y="3573016"/>
                <a:chExt cx="615988" cy="216024"/>
              </a:xfrm>
            </p:grpSpPr>
            <p:cxnSp>
              <p:nvCxnSpPr>
                <p:cNvPr id="83" name="直接连接符 82"/>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4" name="矩形 113"/>
            <p:cNvSpPr/>
            <p:nvPr/>
          </p:nvSpPr>
          <p:spPr>
            <a:xfrm>
              <a:off x="2123728" y="3363227"/>
              <a:ext cx="5344634" cy="4885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rPr>
                <a:t>与轮密钥异或</a:t>
              </a:r>
              <a:r>
                <a:rPr lang="en-US" altLang="zh-CN" sz="2400" smtClean="0">
                  <a:solidFill>
                    <a:schemeClr val="tx1"/>
                  </a:solidFill>
                </a:rPr>
                <a:t>(</a:t>
              </a:r>
              <a:r>
                <a:rPr lang="zh-CN" altLang="en-US" sz="2400" smtClean="0">
                  <a:solidFill>
                    <a:schemeClr val="tx1"/>
                  </a:solidFill>
                </a:rPr>
                <a:t>白化</a:t>
              </a:r>
              <a:r>
                <a:rPr lang="en-US" altLang="zh-CN" sz="2400" smtClean="0">
                  <a:solidFill>
                    <a:schemeClr val="tx1"/>
                  </a:solidFill>
                </a:rPr>
                <a:t>)</a:t>
              </a:r>
              <a:endParaRPr lang="zh-CN" altLang="en-US" sz="2400">
                <a:solidFill>
                  <a:schemeClr val="tx1"/>
                </a:solidFill>
              </a:endParaRPr>
            </a:p>
          </p:txBody>
        </p:sp>
      </p:grpSp>
      <p:grpSp>
        <p:nvGrpSpPr>
          <p:cNvPr id="117" name="组合 116"/>
          <p:cNvGrpSpPr/>
          <p:nvPr/>
        </p:nvGrpSpPr>
        <p:grpSpPr>
          <a:xfrm>
            <a:off x="2184539" y="2198629"/>
            <a:ext cx="4955510" cy="992580"/>
            <a:chOff x="2328555" y="2348880"/>
            <a:chExt cx="4955510" cy="992580"/>
          </a:xfrm>
        </p:grpSpPr>
        <p:grpSp>
          <p:nvGrpSpPr>
            <p:cNvPr id="7" name="组合 28"/>
            <p:cNvGrpSpPr/>
            <p:nvPr/>
          </p:nvGrpSpPr>
          <p:grpSpPr>
            <a:xfrm>
              <a:off x="2328555" y="2852936"/>
              <a:ext cx="4955510" cy="488524"/>
              <a:chOff x="2211778" y="3573016"/>
              <a:chExt cx="3872390" cy="216024"/>
            </a:xfrm>
          </p:grpSpPr>
          <p:grpSp>
            <p:nvGrpSpPr>
              <p:cNvPr id="11" name="组合 12"/>
              <p:cNvGrpSpPr/>
              <p:nvPr/>
            </p:nvGrpSpPr>
            <p:grpSpPr>
              <a:xfrm>
                <a:off x="3307940" y="3573016"/>
                <a:ext cx="615988" cy="216024"/>
                <a:chOff x="2211778" y="3573016"/>
                <a:chExt cx="615988" cy="216024"/>
              </a:xfrm>
            </p:grpSpPr>
            <p:cxnSp>
              <p:nvCxnSpPr>
                <p:cNvPr id="5"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组合 13"/>
              <p:cNvGrpSpPr/>
              <p:nvPr/>
            </p:nvGrpSpPr>
            <p:grpSpPr>
              <a:xfrm>
                <a:off x="4388060" y="3573016"/>
                <a:ext cx="615988" cy="216024"/>
                <a:chOff x="2211778" y="3573016"/>
                <a:chExt cx="615988" cy="216024"/>
              </a:xfrm>
            </p:grpSpPr>
            <p:cxnSp>
              <p:nvCxnSpPr>
                <p:cNvPr id="15" name="直接连接符 1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18"/>
              <p:cNvGrpSpPr/>
              <p:nvPr/>
            </p:nvGrpSpPr>
            <p:grpSpPr>
              <a:xfrm>
                <a:off x="5468180" y="3573016"/>
                <a:ext cx="615988" cy="216024"/>
                <a:chOff x="2211778" y="3573016"/>
                <a:chExt cx="615988" cy="216024"/>
              </a:xfrm>
            </p:grpSpPr>
            <p:cxnSp>
              <p:nvCxnSpPr>
                <p:cNvPr id="20" name="直接连接符 1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23"/>
              <p:cNvGrpSpPr/>
              <p:nvPr/>
            </p:nvGrpSpPr>
            <p:grpSpPr>
              <a:xfrm>
                <a:off x="2211778" y="3573016"/>
                <a:ext cx="615988" cy="216024"/>
                <a:chOff x="2211778" y="3573016"/>
                <a:chExt cx="615988" cy="216024"/>
              </a:xfrm>
            </p:grpSpPr>
            <p:cxnSp>
              <p:nvCxnSpPr>
                <p:cNvPr id="25" name="直接连接符 2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6" name="TextBox 115"/>
            <p:cNvSpPr txBox="1"/>
            <p:nvPr/>
          </p:nvSpPr>
          <p:spPr>
            <a:xfrm>
              <a:off x="3203848" y="2348880"/>
              <a:ext cx="3888432" cy="461665"/>
            </a:xfrm>
            <a:prstGeom prst="rect">
              <a:avLst/>
            </a:prstGeom>
            <a:noFill/>
          </p:spPr>
          <p:txBody>
            <a:bodyPr wrap="square" rtlCol="0">
              <a:spAutoFit/>
            </a:bodyPr>
            <a:lstStyle/>
            <a:p>
              <a:r>
                <a:rPr lang="zh-CN" altLang="en-US" sz="2400" smtClean="0"/>
                <a:t>输入状态</a:t>
              </a:r>
              <a:r>
                <a:rPr lang="en-US" altLang="zh-CN" sz="2400" smtClean="0"/>
                <a:t>w</a:t>
              </a:r>
              <a:r>
                <a:rPr lang="en-US" altLang="zh-CN" sz="2400" baseline="30000" smtClean="0"/>
                <a:t>r-1</a:t>
              </a:r>
              <a:r>
                <a:rPr lang="en-US" altLang="zh-CN" sz="2400" smtClean="0"/>
                <a:t>(</a:t>
              </a:r>
              <a:r>
                <a:rPr lang="zh-CN" altLang="en-US" sz="2400" smtClean="0"/>
                <a:t>长度为</a:t>
              </a:r>
              <a:r>
                <a:rPr lang="en-US" altLang="zh-CN" sz="2400" smtClean="0"/>
                <a:t>l×m)</a:t>
              </a:r>
              <a:endParaRPr lang="zh-CN" altLang="en-US" sz="2400"/>
            </a:p>
          </p:txBody>
        </p:sp>
      </p:grpSp>
      <p:grpSp>
        <p:nvGrpSpPr>
          <p:cNvPr id="122" name="组合 121"/>
          <p:cNvGrpSpPr/>
          <p:nvPr/>
        </p:nvGrpSpPr>
        <p:grpSpPr>
          <a:xfrm>
            <a:off x="1979712" y="4842934"/>
            <a:ext cx="5344634" cy="1345752"/>
            <a:chOff x="2123728" y="4993185"/>
            <a:chExt cx="5344634" cy="1345752"/>
          </a:xfrm>
        </p:grpSpPr>
        <p:sp>
          <p:nvSpPr>
            <p:cNvPr id="30" name="矩形 29"/>
            <p:cNvSpPr/>
            <p:nvPr/>
          </p:nvSpPr>
          <p:spPr>
            <a:xfrm>
              <a:off x="2123728" y="4993185"/>
              <a:ext cx="5344634" cy="4885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rPr>
                <a:t>置换</a:t>
              </a:r>
              <a:endParaRPr lang="zh-CN" altLang="en-US" sz="2400">
                <a:solidFill>
                  <a:schemeClr val="tx1"/>
                </a:solidFill>
              </a:endParaRPr>
            </a:p>
          </p:txBody>
        </p:sp>
        <p:grpSp>
          <p:nvGrpSpPr>
            <p:cNvPr id="19" name="组合 30"/>
            <p:cNvGrpSpPr/>
            <p:nvPr/>
          </p:nvGrpSpPr>
          <p:grpSpPr>
            <a:xfrm>
              <a:off x="2325234" y="5512358"/>
              <a:ext cx="4955510" cy="364914"/>
              <a:chOff x="2211778" y="3573016"/>
              <a:chExt cx="3872390" cy="216024"/>
            </a:xfrm>
          </p:grpSpPr>
          <p:grpSp>
            <p:nvGrpSpPr>
              <p:cNvPr id="24" name="组合 12"/>
              <p:cNvGrpSpPr/>
              <p:nvPr/>
            </p:nvGrpSpPr>
            <p:grpSpPr>
              <a:xfrm>
                <a:off x="3307940" y="3573016"/>
                <a:ext cx="615988" cy="216024"/>
                <a:chOff x="2211778" y="3573016"/>
                <a:chExt cx="615988" cy="216024"/>
              </a:xfrm>
            </p:grpSpPr>
            <p:cxnSp>
              <p:nvCxnSpPr>
                <p:cNvPr id="48" name="直接连接符 4"/>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组合 13"/>
              <p:cNvGrpSpPr/>
              <p:nvPr/>
            </p:nvGrpSpPr>
            <p:grpSpPr>
              <a:xfrm>
                <a:off x="4388060" y="3573016"/>
                <a:ext cx="615988" cy="216024"/>
                <a:chOff x="2211778" y="3573016"/>
                <a:chExt cx="615988" cy="216024"/>
              </a:xfrm>
            </p:grpSpPr>
            <p:cxnSp>
              <p:nvCxnSpPr>
                <p:cNvPr id="44" name="直接连接符 43"/>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组合 18"/>
              <p:cNvGrpSpPr/>
              <p:nvPr/>
            </p:nvGrpSpPr>
            <p:grpSpPr>
              <a:xfrm>
                <a:off x="5468180" y="3573016"/>
                <a:ext cx="615988" cy="216024"/>
                <a:chOff x="2211778" y="3573016"/>
                <a:chExt cx="615988" cy="216024"/>
              </a:xfrm>
            </p:grpSpPr>
            <p:cxnSp>
              <p:nvCxnSpPr>
                <p:cNvPr id="40" name="直接连接符 39"/>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组合 23"/>
              <p:cNvGrpSpPr/>
              <p:nvPr/>
            </p:nvGrpSpPr>
            <p:grpSpPr>
              <a:xfrm>
                <a:off x="2211778" y="3573016"/>
                <a:ext cx="615988" cy="216024"/>
                <a:chOff x="2211778" y="3573016"/>
                <a:chExt cx="615988" cy="216024"/>
              </a:xfrm>
            </p:grpSpPr>
            <p:cxnSp>
              <p:nvCxnSpPr>
                <p:cNvPr id="36" name="直接连接符 35"/>
                <p:cNvCxnSpPr/>
                <p:nvPr/>
              </p:nvCxnSpPr>
              <p:spPr>
                <a:xfrm>
                  <a:off x="2411760"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627784"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827766"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211778" y="35730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0" name="TextBox 119"/>
            <p:cNvSpPr txBox="1"/>
            <p:nvPr/>
          </p:nvSpPr>
          <p:spPr>
            <a:xfrm>
              <a:off x="3203848" y="5877272"/>
              <a:ext cx="3888432" cy="461665"/>
            </a:xfrm>
            <a:prstGeom prst="rect">
              <a:avLst/>
            </a:prstGeom>
            <a:noFill/>
          </p:spPr>
          <p:txBody>
            <a:bodyPr wrap="square" rtlCol="0">
              <a:spAutoFit/>
            </a:bodyPr>
            <a:lstStyle/>
            <a:p>
              <a:r>
                <a:rPr lang="zh-CN" altLang="en-US" sz="2400" smtClean="0"/>
                <a:t>输出状态</a:t>
              </a:r>
              <a:r>
                <a:rPr lang="en-US" altLang="zh-CN" sz="2400" smtClean="0"/>
                <a:t>w</a:t>
              </a:r>
              <a:r>
                <a:rPr lang="en-US" altLang="zh-CN" sz="2400" baseline="30000" smtClean="0"/>
                <a:t>r</a:t>
              </a:r>
              <a:r>
                <a:rPr lang="en-US" altLang="zh-CN" sz="2400" smtClean="0"/>
                <a:t>(</a:t>
              </a:r>
              <a:r>
                <a:rPr lang="zh-CN" altLang="en-US" sz="2400" smtClean="0"/>
                <a:t>长度为</a:t>
              </a:r>
              <a:r>
                <a:rPr lang="en-US" altLang="zh-CN" sz="2400" smtClean="0"/>
                <a:t>m×l)</a:t>
              </a:r>
              <a:endParaRPr lang="zh-CN" altLang="en-US" sz="2400"/>
            </a:p>
          </p:txBody>
        </p:sp>
      </p:grpSp>
      <p:grpSp>
        <p:nvGrpSpPr>
          <p:cNvPr id="128" name="组合 127"/>
          <p:cNvGrpSpPr/>
          <p:nvPr/>
        </p:nvGrpSpPr>
        <p:grpSpPr>
          <a:xfrm>
            <a:off x="7164288" y="3183359"/>
            <a:ext cx="1800200" cy="965721"/>
            <a:chOff x="7164288" y="3183359"/>
            <a:chExt cx="1800200" cy="965721"/>
          </a:xfrm>
        </p:grpSpPr>
        <p:sp>
          <p:nvSpPr>
            <p:cNvPr id="123" name="TextBox 122"/>
            <p:cNvSpPr txBox="1"/>
            <p:nvPr/>
          </p:nvSpPr>
          <p:spPr>
            <a:xfrm>
              <a:off x="8244408" y="3183359"/>
              <a:ext cx="720080" cy="461665"/>
            </a:xfrm>
            <a:prstGeom prst="rect">
              <a:avLst/>
            </a:prstGeom>
            <a:noFill/>
          </p:spPr>
          <p:txBody>
            <a:bodyPr wrap="square" rtlCol="0">
              <a:spAutoFit/>
            </a:bodyPr>
            <a:lstStyle/>
            <a:p>
              <a:r>
                <a:rPr lang="en-US" altLang="zh-CN" sz="2400" smtClean="0"/>
                <a:t>S</a:t>
              </a:r>
              <a:r>
                <a:rPr lang="zh-CN" altLang="en-US" sz="2400" smtClean="0"/>
                <a:t>盒</a:t>
              </a:r>
              <a:endParaRPr lang="zh-CN" altLang="en-US" sz="2400"/>
            </a:p>
          </p:txBody>
        </p:sp>
        <p:cxnSp>
          <p:nvCxnSpPr>
            <p:cNvPr id="126" name="直接连接符 125"/>
            <p:cNvCxnSpPr/>
            <p:nvPr/>
          </p:nvCxnSpPr>
          <p:spPr>
            <a:xfrm flipH="1">
              <a:off x="7164288" y="3501008"/>
              <a:ext cx="108012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 name="组合 135"/>
          <p:cNvGrpSpPr/>
          <p:nvPr/>
        </p:nvGrpSpPr>
        <p:grpSpPr>
          <a:xfrm>
            <a:off x="7164288" y="4509120"/>
            <a:ext cx="1800200" cy="504056"/>
            <a:chOff x="7164288" y="4509120"/>
            <a:chExt cx="1800200" cy="504056"/>
          </a:xfrm>
        </p:grpSpPr>
        <p:sp>
          <p:nvSpPr>
            <p:cNvPr id="130" name="TextBox 129"/>
            <p:cNvSpPr txBox="1"/>
            <p:nvPr/>
          </p:nvSpPr>
          <p:spPr>
            <a:xfrm>
              <a:off x="8244408" y="4509120"/>
              <a:ext cx="720080" cy="461665"/>
            </a:xfrm>
            <a:prstGeom prst="rect">
              <a:avLst/>
            </a:prstGeom>
            <a:noFill/>
          </p:spPr>
          <p:txBody>
            <a:bodyPr wrap="square" rtlCol="0">
              <a:spAutoFit/>
            </a:bodyPr>
            <a:lstStyle/>
            <a:p>
              <a:r>
                <a:rPr lang="en-US" altLang="zh-CN" sz="2400" smtClean="0"/>
                <a:t>P</a:t>
              </a:r>
              <a:r>
                <a:rPr lang="zh-CN" altLang="en-US" sz="2400" smtClean="0"/>
                <a:t>盒</a:t>
              </a:r>
              <a:endParaRPr lang="zh-CN" altLang="en-US" sz="2400"/>
            </a:p>
          </p:txBody>
        </p:sp>
        <p:cxnSp>
          <p:nvCxnSpPr>
            <p:cNvPr id="134" name="直接连接符 133"/>
            <p:cNvCxnSpPr>
              <a:endCxn id="130" idx="1"/>
            </p:cNvCxnSpPr>
            <p:nvPr/>
          </p:nvCxnSpPr>
          <p:spPr>
            <a:xfrm flipV="1">
              <a:off x="7164288" y="4739953"/>
              <a:ext cx="1080120" cy="2732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DES</a:t>
            </a:r>
            <a:r>
              <a:rPr lang="zh-CN" altLang="en-US" smtClean="0"/>
              <a:t>密钥置换</a:t>
            </a:r>
            <a:endParaRPr lang="zh-CN" altLang="en-US"/>
          </a:p>
        </p:txBody>
      </p:sp>
      <p:sp>
        <p:nvSpPr>
          <p:cNvPr id="3" name="内容占位符 2"/>
          <p:cNvSpPr>
            <a:spLocks noGrp="1"/>
          </p:cNvSpPr>
          <p:nvPr>
            <p:ph idx="1"/>
          </p:nvPr>
        </p:nvSpPr>
        <p:spPr/>
        <p:txBody>
          <a:bodyPr/>
          <a:lstStyle/>
          <a:p>
            <a:r>
              <a:rPr lang="zh-CN" altLang="en-US" smtClean="0"/>
              <a:t>密钥置换</a:t>
            </a:r>
            <a:r>
              <a:rPr lang="en-US" altLang="zh-CN" smtClean="0"/>
              <a:t>π</a:t>
            </a:r>
            <a:r>
              <a:rPr lang="en-US" altLang="zh-CN" baseline="-25000" smtClean="0"/>
              <a:t>kp</a:t>
            </a:r>
            <a:r>
              <a:rPr lang="zh-CN" altLang="en-US" smtClean="0"/>
              <a:t>置换规则</a:t>
            </a:r>
            <a:endParaRPr lang="zh-CN" altLang="en-US"/>
          </a:p>
        </p:txBody>
      </p:sp>
      <p:graphicFrame>
        <p:nvGraphicFramePr>
          <p:cNvPr id="4" name="表格 3"/>
          <p:cNvGraphicFramePr>
            <a:graphicFrameLocks noGrp="1"/>
          </p:cNvGraphicFramePr>
          <p:nvPr/>
        </p:nvGraphicFramePr>
        <p:xfrm>
          <a:off x="971600" y="3429000"/>
          <a:ext cx="7088033" cy="827392"/>
        </p:xfrm>
        <a:graphic>
          <a:graphicData uri="http://schemas.openxmlformats.org/drawingml/2006/table">
            <a:tbl>
              <a:tblPr firstRow="1" bandRow="1">
                <a:tableStyleId>{5C22544A-7EE6-4342-B048-85BDC9FD1C3A}</a:tableStyleId>
              </a:tblPr>
              <a:tblGrid>
                <a:gridCol w="754041"/>
                <a:gridCol w="452428"/>
                <a:gridCol w="452428"/>
                <a:gridCol w="452428"/>
                <a:gridCol w="452428"/>
                <a:gridCol w="452428"/>
                <a:gridCol w="452428"/>
                <a:gridCol w="452428"/>
                <a:gridCol w="452428"/>
                <a:gridCol w="452428"/>
                <a:gridCol w="452428"/>
                <a:gridCol w="452428"/>
                <a:gridCol w="452428"/>
                <a:gridCol w="452428"/>
                <a:gridCol w="452428"/>
              </a:tblGrid>
              <a:tr h="432047">
                <a:tc>
                  <a:txBody>
                    <a:bodyPr/>
                    <a:lstStyle/>
                    <a:p>
                      <a:r>
                        <a:rPr lang="en-US" altLang="zh-CN" sz="1600" smtClean="0"/>
                        <a:t>z</a:t>
                      </a:r>
                      <a:endParaRPr lang="zh-CN" altLang="en-US" sz="1600"/>
                    </a:p>
                  </a:txBody>
                  <a:tcPr anchor="ctr" anchorCtr="1"/>
                </a:tc>
                <a:tc>
                  <a:txBody>
                    <a:bodyPr/>
                    <a:lstStyle/>
                    <a:p>
                      <a:r>
                        <a:rPr lang="en-US" altLang="zh-CN" sz="1600" smtClean="0"/>
                        <a:t>15</a:t>
                      </a:r>
                      <a:endParaRPr lang="zh-CN" altLang="en-US" sz="1600"/>
                    </a:p>
                  </a:txBody>
                  <a:tcPr anchor="ctr" anchorCtr="1"/>
                </a:tc>
                <a:tc>
                  <a:txBody>
                    <a:bodyPr/>
                    <a:lstStyle/>
                    <a:p>
                      <a:r>
                        <a:rPr lang="en-US" altLang="zh-CN" sz="1600" smtClean="0"/>
                        <a:t>16</a:t>
                      </a:r>
                      <a:endParaRPr lang="zh-CN" altLang="en-US" sz="1600"/>
                    </a:p>
                  </a:txBody>
                  <a:tcPr anchor="ctr" anchorCtr="1"/>
                </a:tc>
                <a:tc>
                  <a:txBody>
                    <a:bodyPr/>
                    <a:lstStyle/>
                    <a:p>
                      <a:r>
                        <a:rPr lang="en-US" altLang="zh-CN" sz="1600" smtClean="0"/>
                        <a:t>17</a:t>
                      </a:r>
                      <a:endParaRPr lang="zh-CN" altLang="en-US" sz="1600"/>
                    </a:p>
                  </a:txBody>
                  <a:tcPr anchor="ctr" anchorCtr="1"/>
                </a:tc>
                <a:tc>
                  <a:txBody>
                    <a:bodyPr/>
                    <a:lstStyle/>
                    <a:p>
                      <a:r>
                        <a:rPr lang="en-US" altLang="zh-CN" sz="1600" smtClean="0"/>
                        <a:t>18</a:t>
                      </a:r>
                      <a:endParaRPr lang="zh-CN" altLang="en-US" sz="1600"/>
                    </a:p>
                  </a:txBody>
                  <a:tcPr anchor="ctr" anchorCtr="1"/>
                </a:tc>
                <a:tc>
                  <a:txBody>
                    <a:bodyPr/>
                    <a:lstStyle/>
                    <a:p>
                      <a:r>
                        <a:rPr lang="en-US" altLang="zh-CN" sz="1600" smtClean="0"/>
                        <a:t>19</a:t>
                      </a:r>
                      <a:endParaRPr lang="zh-CN" altLang="en-US" sz="1600"/>
                    </a:p>
                  </a:txBody>
                  <a:tcPr anchor="ctr" anchorCtr="1"/>
                </a:tc>
                <a:tc>
                  <a:txBody>
                    <a:bodyPr/>
                    <a:lstStyle/>
                    <a:p>
                      <a:r>
                        <a:rPr lang="en-US" altLang="zh-CN" sz="1600" smtClean="0"/>
                        <a:t>20</a:t>
                      </a:r>
                      <a:endParaRPr lang="zh-CN" altLang="en-US" sz="1600"/>
                    </a:p>
                  </a:txBody>
                  <a:tcPr anchor="ctr" anchorCtr="1"/>
                </a:tc>
                <a:tc>
                  <a:txBody>
                    <a:bodyPr/>
                    <a:lstStyle/>
                    <a:p>
                      <a:r>
                        <a:rPr lang="en-US" altLang="zh-CN" sz="1600" smtClean="0"/>
                        <a:t>21</a:t>
                      </a:r>
                      <a:endParaRPr lang="zh-CN" altLang="en-US" sz="1600"/>
                    </a:p>
                  </a:txBody>
                  <a:tcPr anchor="ctr" anchorCtr="1"/>
                </a:tc>
                <a:tc>
                  <a:txBody>
                    <a:bodyPr/>
                    <a:lstStyle/>
                    <a:p>
                      <a:r>
                        <a:rPr lang="en-US" altLang="zh-CN" sz="1600" smtClean="0"/>
                        <a:t>22</a:t>
                      </a:r>
                      <a:endParaRPr lang="zh-CN" altLang="en-US" sz="1600"/>
                    </a:p>
                  </a:txBody>
                  <a:tcPr anchor="ctr" anchorCtr="1"/>
                </a:tc>
                <a:tc>
                  <a:txBody>
                    <a:bodyPr/>
                    <a:lstStyle/>
                    <a:p>
                      <a:r>
                        <a:rPr lang="en-US" altLang="zh-CN" sz="1600" smtClean="0"/>
                        <a:t>23</a:t>
                      </a:r>
                      <a:endParaRPr lang="zh-CN" altLang="en-US" sz="1600"/>
                    </a:p>
                  </a:txBody>
                  <a:tcPr anchor="ctr" anchorCtr="1"/>
                </a:tc>
                <a:tc>
                  <a:txBody>
                    <a:bodyPr/>
                    <a:lstStyle/>
                    <a:p>
                      <a:r>
                        <a:rPr lang="en-US" altLang="zh-CN" sz="1600" smtClean="0"/>
                        <a:t>24</a:t>
                      </a:r>
                      <a:endParaRPr lang="zh-CN" altLang="en-US" sz="1600"/>
                    </a:p>
                  </a:txBody>
                  <a:tcPr anchor="ctr" anchorCtr="1"/>
                </a:tc>
                <a:tc>
                  <a:txBody>
                    <a:bodyPr/>
                    <a:lstStyle/>
                    <a:p>
                      <a:r>
                        <a:rPr lang="en-US" altLang="zh-CN" sz="1600" smtClean="0"/>
                        <a:t>25</a:t>
                      </a:r>
                      <a:endParaRPr lang="zh-CN" altLang="en-US" sz="1600"/>
                    </a:p>
                  </a:txBody>
                  <a:tcPr anchor="ctr" anchorCtr="1"/>
                </a:tc>
                <a:tc>
                  <a:txBody>
                    <a:bodyPr/>
                    <a:lstStyle/>
                    <a:p>
                      <a:r>
                        <a:rPr lang="en-US" altLang="zh-CN" sz="1600" smtClean="0"/>
                        <a:t>26</a:t>
                      </a:r>
                      <a:endParaRPr lang="zh-CN" altLang="en-US" sz="1600"/>
                    </a:p>
                  </a:txBody>
                  <a:tcPr anchor="ctr" anchorCtr="1"/>
                </a:tc>
                <a:tc>
                  <a:txBody>
                    <a:bodyPr/>
                    <a:lstStyle/>
                    <a:p>
                      <a:r>
                        <a:rPr lang="en-US" altLang="zh-CN" sz="1600" smtClean="0"/>
                        <a:t>27</a:t>
                      </a:r>
                      <a:endParaRPr lang="zh-CN" altLang="en-US" sz="1600"/>
                    </a:p>
                  </a:txBody>
                  <a:tcPr anchor="ctr" anchorCtr="1"/>
                </a:tc>
                <a:tc>
                  <a:txBody>
                    <a:bodyPr/>
                    <a:lstStyle/>
                    <a:p>
                      <a:r>
                        <a:rPr lang="en-US" altLang="zh-CN" sz="1600" smtClean="0"/>
                        <a:t>28</a:t>
                      </a:r>
                      <a:endParaRPr lang="zh-CN" altLang="en-US" sz="1600"/>
                    </a:p>
                  </a:txBody>
                  <a:tcPr anchor="ctr" anchorCtr="1"/>
                </a:tc>
              </a:tr>
              <a:tr h="395345">
                <a:tc>
                  <a:txBody>
                    <a:bodyPr/>
                    <a:lstStyle/>
                    <a:p>
                      <a:r>
                        <a:rPr lang="en-US" altLang="zh-CN" sz="1600" smtClean="0"/>
                        <a:t>π</a:t>
                      </a:r>
                      <a:r>
                        <a:rPr lang="en-US" altLang="zh-CN" sz="1600" baseline="-25000" smtClean="0"/>
                        <a:t>kp</a:t>
                      </a:r>
                      <a:r>
                        <a:rPr lang="en-US" altLang="zh-CN" sz="1600" smtClean="0"/>
                        <a:t>(z)</a:t>
                      </a:r>
                      <a:endParaRPr lang="zh-CN" altLang="en-US" sz="1600"/>
                    </a:p>
                  </a:txBody>
                  <a:tcPr anchor="ctr" anchorCtr="1"/>
                </a:tc>
                <a:tc>
                  <a:txBody>
                    <a:bodyPr/>
                    <a:lstStyle/>
                    <a:p>
                      <a:r>
                        <a:rPr lang="en-US" altLang="zh-CN" sz="1600" smtClean="0"/>
                        <a:t>10</a:t>
                      </a:r>
                      <a:endParaRPr lang="zh-CN" altLang="en-US" sz="1600"/>
                    </a:p>
                  </a:txBody>
                  <a:tcPr anchor="ctr" anchorCtr="1"/>
                </a:tc>
                <a:tc>
                  <a:txBody>
                    <a:bodyPr/>
                    <a:lstStyle/>
                    <a:p>
                      <a:r>
                        <a:rPr lang="en-US" altLang="zh-CN" sz="1600" smtClean="0"/>
                        <a:t>2</a:t>
                      </a:r>
                      <a:endParaRPr lang="zh-CN" altLang="en-US" sz="1600"/>
                    </a:p>
                  </a:txBody>
                  <a:tcPr anchor="ctr" anchorCtr="1"/>
                </a:tc>
                <a:tc>
                  <a:txBody>
                    <a:bodyPr/>
                    <a:lstStyle/>
                    <a:p>
                      <a:r>
                        <a:rPr lang="en-US" altLang="zh-CN" sz="1600" smtClean="0"/>
                        <a:t>59</a:t>
                      </a:r>
                      <a:endParaRPr lang="zh-CN" altLang="en-US" sz="1600"/>
                    </a:p>
                  </a:txBody>
                  <a:tcPr anchor="ctr" anchorCtr="1"/>
                </a:tc>
                <a:tc>
                  <a:txBody>
                    <a:bodyPr/>
                    <a:lstStyle/>
                    <a:p>
                      <a:r>
                        <a:rPr lang="en-US" altLang="zh-CN" sz="1600" smtClean="0"/>
                        <a:t>51</a:t>
                      </a:r>
                      <a:endParaRPr lang="zh-CN" altLang="en-US" sz="1600"/>
                    </a:p>
                  </a:txBody>
                  <a:tcPr anchor="ctr" anchorCtr="1"/>
                </a:tc>
                <a:tc>
                  <a:txBody>
                    <a:bodyPr/>
                    <a:lstStyle/>
                    <a:p>
                      <a:r>
                        <a:rPr lang="en-US" altLang="zh-CN" sz="1600" smtClean="0"/>
                        <a:t>43</a:t>
                      </a:r>
                      <a:endParaRPr lang="zh-CN" altLang="en-US" sz="1600"/>
                    </a:p>
                  </a:txBody>
                  <a:tcPr anchor="ctr" anchorCtr="1"/>
                </a:tc>
                <a:tc>
                  <a:txBody>
                    <a:bodyPr/>
                    <a:lstStyle/>
                    <a:p>
                      <a:r>
                        <a:rPr lang="en-US" altLang="zh-CN" sz="1600" smtClean="0"/>
                        <a:t>35</a:t>
                      </a:r>
                      <a:endParaRPr lang="zh-CN" altLang="en-US" sz="1600"/>
                    </a:p>
                  </a:txBody>
                  <a:tcPr anchor="ctr" anchorCtr="1"/>
                </a:tc>
                <a:tc>
                  <a:txBody>
                    <a:bodyPr/>
                    <a:lstStyle/>
                    <a:p>
                      <a:r>
                        <a:rPr lang="en-US" altLang="zh-CN" sz="1600" smtClean="0"/>
                        <a:t>27</a:t>
                      </a:r>
                      <a:endParaRPr lang="zh-CN" altLang="en-US" sz="1600"/>
                    </a:p>
                  </a:txBody>
                  <a:tcPr anchor="ctr" anchorCtr="1"/>
                </a:tc>
                <a:tc>
                  <a:txBody>
                    <a:bodyPr/>
                    <a:lstStyle/>
                    <a:p>
                      <a:r>
                        <a:rPr lang="en-US" altLang="zh-CN" sz="1600" smtClean="0"/>
                        <a:t>19</a:t>
                      </a:r>
                      <a:endParaRPr lang="zh-CN" altLang="en-US" sz="1600"/>
                    </a:p>
                  </a:txBody>
                  <a:tcPr anchor="ctr" anchorCtr="1"/>
                </a:tc>
                <a:tc>
                  <a:txBody>
                    <a:bodyPr/>
                    <a:lstStyle/>
                    <a:p>
                      <a:r>
                        <a:rPr lang="en-US" altLang="zh-CN" sz="1600" smtClean="0"/>
                        <a:t>11</a:t>
                      </a:r>
                      <a:endParaRPr lang="zh-CN" altLang="en-US" sz="1600"/>
                    </a:p>
                  </a:txBody>
                  <a:tcPr anchor="ctr" anchorCtr="1"/>
                </a:tc>
                <a:tc>
                  <a:txBody>
                    <a:bodyPr/>
                    <a:lstStyle/>
                    <a:p>
                      <a:r>
                        <a:rPr lang="en-US" altLang="zh-CN" sz="1600" smtClean="0"/>
                        <a:t>3</a:t>
                      </a:r>
                      <a:endParaRPr lang="zh-CN" altLang="en-US" sz="1600"/>
                    </a:p>
                  </a:txBody>
                  <a:tcPr anchor="ctr" anchorCtr="1"/>
                </a:tc>
                <a:tc>
                  <a:txBody>
                    <a:bodyPr/>
                    <a:lstStyle/>
                    <a:p>
                      <a:r>
                        <a:rPr lang="en-US" altLang="zh-CN" sz="1600" smtClean="0"/>
                        <a:t>60</a:t>
                      </a:r>
                      <a:endParaRPr lang="zh-CN" altLang="en-US" sz="1600"/>
                    </a:p>
                  </a:txBody>
                  <a:tcPr anchor="ctr" anchorCtr="1"/>
                </a:tc>
                <a:tc>
                  <a:txBody>
                    <a:bodyPr/>
                    <a:lstStyle/>
                    <a:p>
                      <a:r>
                        <a:rPr lang="en-US" altLang="zh-CN" sz="1600" smtClean="0"/>
                        <a:t>52</a:t>
                      </a:r>
                      <a:endParaRPr lang="zh-CN" altLang="en-US" sz="1600"/>
                    </a:p>
                  </a:txBody>
                  <a:tcPr anchor="ctr" anchorCtr="1"/>
                </a:tc>
                <a:tc>
                  <a:txBody>
                    <a:bodyPr/>
                    <a:lstStyle/>
                    <a:p>
                      <a:r>
                        <a:rPr lang="en-US" altLang="zh-CN" sz="1600" smtClean="0"/>
                        <a:t>44</a:t>
                      </a:r>
                      <a:endParaRPr lang="zh-CN" altLang="en-US" sz="1600"/>
                    </a:p>
                  </a:txBody>
                  <a:tcPr anchor="ctr" anchorCtr="1"/>
                </a:tc>
                <a:tc>
                  <a:txBody>
                    <a:bodyPr/>
                    <a:lstStyle/>
                    <a:p>
                      <a:r>
                        <a:rPr lang="en-US" altLang="zh-CN" sz="1600" smtClean="0"/>
                        <a:t>36</a:t>
                      </a:r>
                      <a:endParaRPr lang="zh-CN" altLang="en-US" sz="1600"/>
                    </a:p>
                  </a:txBody>
                  <a:tcPr anchor="ctr" anchorCtr="1"/>
                </a:tc>
              </a:tr>
            </a:tbl>
          </a:graphicData>
        </a:graphic>
      </p:graphicFrame>
      <p:graphicFrame>
        <p:nvGraphicFramePr>
          <p:cNvPr id="5" name="表格 4"/>
          <p:cNvGraphicFramePr>
            <a:graphicFrameLocks noGrp="1"/>
          </p:cNvGraphicFramePr>
          <p:nvPr/>
        </p:nvGraphicFramePr>
        <p:xfrm>
          <a:off x="971600" y="4509120"/>
          <a:ext cx="7088033" cy="827392"/>
        </p:xfrm>
        <a:graphic>
          <a:graphicData uri="http://schemas.openxmlformats.org/drawingml/2006/table">
            <a:tbl>
              <a:tblPr firstRow="1" bandRow="1">
                <a:tableStyleId>{5C22544A-7EE6-4342-B048-85BDC9FD1C3A}</a:tableStyleId>
              </a:tblPr>
              <a:tblGrid>
                <a:gridCol w="754041"/>
                <a:gridCol w="452428"/>
                <a:gridCol w="452428"/>
                <a:gridCol w="452428"/>
                <a:gridCol w="452428"/>
                <a:gridCol w="452428"/>
                <a:gridCol w="452428"/>
                <a:gridCol w="452428"/>
                <a:gridCol w="452428"/>
                <a:gridCol w="452428"/>
                <a:gridCol w="452428"/>
                <a:gridCol w="452428"/>
                <a:gridCol w="452428"/>
                <a:gridCol w="452428"/>
                <a:gridCol w="452428"/>
              </a:tblGrid>
              <a:tr h="432047">
                <a:tc>
                  <a:txBody>
                    <a:bodyPr/>
                    <a:lstStyle/>
                    <a:p>
                      <a:r>
                        <a:rPr lang="en-US" altLang="zh-CN" sz="1600" smtClean="0"/>
                        <a:t>z</a:t>
                      </a:r>
                      <a:endParaRPr lang="zh-CN" altLang="en-US" sz="1600"/>
                    </a:p>
                  </a:txBody>
                  <a:tcPr anchor="ctr" anchorCtr="1"/>
                </a:tc>
                <a:tc>
                  <a:txBody>
                    <a:bodyPr/>
                    <a:lstStyle/>
                    <a:p>
                      <a:r>
                        <a:rPr lang="en-US" altLang="zh-CN" sz="1600" smtClean="0"/>
                        <a:t>29</a:t>
                      </a:r>
                      <a:endParaRPr lang="zh-CN" altLang="en-US" sz="1600"/>
                    </a:p>
                  </a:txBody>
                  <a:tcPr anchor="ctr" anchorCtr="1"/>
                </a:tc>
                <a:tc>
                  <a:txBody>
                    <a:bodyPr/>
                    <a:lstStyle/>
                    <a:p>
                      <a:r>
                        <a:rPr lang="en-US" altLang="zh-CN" sz="1600" smtClean="0"/>
                        <a:t>30</a:t>
                      </a:r>
                      <a:endParaRPr lang="zh-CN" altLang="en-US" sz="1600"/>
                    </a:p>
                  </a:txBody>
                  <a:tcPr anchor="ctr" anchorCtr="1"/>
                </a:tc>
                <a:tc>
                  <a:txBody>
                    <a:bodyPr/>
                    <a:lstStyle/>
                    <a:p>
                      <a:r>
                        <a:rPr lang="en-US" altLang="zh-CN" sz="1600" smtClean="0"/>
                        <a:t>31</a:t>
                      </a:r>
                      <a:endParaRPr lang="zh-CN" altLang="en-US" sz="1600"/>
                    </a:p>
                  </a:txBody>
                  <a:tcPr anchor="ctr" anchorCtr="1"/>
                </a:tc>
                <a:tc>
                  <a:txBody>
                    <a:bodyPr/>
                    <a:lstStyle/>
                    <a:p>
                      <a:r>
                        <a:rPr lang="en-US" altLang="zh-CN" sz="1600" smtClean="0"/>
                        <a:t>32</a:t>
                      </a:r>
                      <a:endParaRPr lang="zh-CN" altLang="en-US" sz="1600"/>
                    </a:p>
                  </a:txBody>
                  <a:tcPr anchor="ctr" anchorCtr="1"/>
                </a:tc>
                <a:tc>
                  <a:txBody>
                    <a:bodyPr/>
                    <a:lstStyle/>
                    <a:p>
                      <a:r>
                        <a:rPr lang="en-US" altLang="zh-CN" sz="1600" smtClean="0"/>
                        <a:t>33</a:t>
                      </a:r>
                      <a:endParaRPr lang="zh-CN" altLang="en-US" sz="1600"/>
                    </a:p>
                  </a:txBody>
                  <a:tcPr anchor="ctr" anchorCtr="1"/>
                </a:tc>
                <a:tc>
                  <a:txBody>
                    <a:bodyPr/>
                    <a:lstStyle/>
                    <a:p>
                      <a:r>
                        <a:rPr lang="en-US" altLang="zh-CN" sz="1600" smtClean="0"/>
                        <a:t>34</a:t>
                      </a:r>
                      <a:endParaRPr lang="zh-CN" altLang="en-US" sz="1600"/>
                    </a:p>
                  </a:txBody>
                  <a:tcPr anchor="ctr" anchorCtr="1"/>
                </a:tc>
                <a:tc>
                  <a:txBody>
                    <a:bodyPr/>
                    <a:lstStyle/>
                    <a:p>
                      <a:r>
                        <a:rPr lang="en-US" altLang="zh-CN" sz="1600" smtClean="0"/>
                        <a:t>35</a:t>
                      </a:r>
                      <a:endParaRPr lang="zh-CN" altLang="en-US" sz="1600"/>
                    </a:p>
                  </a:txBody>
                  <a:tcPr anchor="ctr" anchorCtr="1"/>
                </a:tc>
                <a:tc>
                  <a:txBody>
                    <a:bodyPr/>
                    <a:lstStyle/>
                    <a:p>
                      <a:r>
                        <a:rPr lang="en-US" altLang="zh-CN" sz="1600" smtClean="0"/>
                        <a:t>36</a:t>
                      </a:r>
                      <a:endParaRPr lang="zh-CN" altLang="en-US" sz="1600"/>
                    </a:p>
                  </a:txBody>
                  <a:tcPr anchor="ctr" anchorCtr="1"/>
                </a:tc>
                <a:tc>
                  <a:txBody>
                    <a:bodyPr/>
                    <a:lstStyle/>
                    <a:p>
                      <a:r>
                        <a:rPr lang="en-US" altLang="zh-CN" sz="1600" smtClean="0"/>
                        <a:t>37</a:t>
                      </a:r>
                      <a:endParaRPr lang="zh-CN" altLang="en-US" sz="1600"/>
                    </a:p>
                  </a:txBody>
                  <a:tcPr anchor="ctr" anchorCtr="1"/>
                </a:tc>
                <a:tc>
                  <a:txBody>
                    <a:bodyPr/>
                    <a:lstStyle/>
                    <a:p>
                      <a:r>
                        <a:rPr lang="en-US" altLang="zh-CN" sz="1600" smtClean="0"/>
                        <a:t>38</a:t>
                      </a:r>
                      <a:endParaRPr lang="zh-CN" altLang="en-US" sz="1600"/>
                    </a:p>
                  </a:txBody>
                  <a:tcPr anchor="ctr" anchorCtr="1"/>
                </a:tc>
                <a:tc>
                  <a:txBody>
                    <a:bodyPr/>
                    <a:lstStyle/>
                    <a:p>
                      <a:r>
                        <a:rPr lang="en-US" altLang="zh-CN" sz="1600" smtClean="0"/>
                        <a:t>39</a:t>
                      </a:r>
                      <a:endParaRPr lang="zh-CN" altLang="en-US" sz="1600"/>
                    </a:p>
                  </a:txBody>
                  <a:tcPr anchor="ctr" anchorCtr="1"/>
                </a:tc>
                <a:tc>
                  <a:txBody>
                    <a:bodyPr/>
                    <a:lstStyle/>
                    <a:p>
                      <a:r>
                        <a:rPr lang="en-US" altLang="zh-CN" sz="1600" smtClean="0"/>
                        <a:t>40</a:t>
                      </a:r>
                      <a:endParaRPr lang="zh-CN" altLang="en-US" sz="1600"/>
                    </a:p>
                  </a:txBody>
                  <a:tcPr anchor="ctr" anchorCtr="1"/>
                </a:tc>
                <a:tc>
                  <a:txBody>
                    <a:bodyPr/>
                    <a:lstStyle/>
                    <a:p>
                      <a:r>
                        <a:rPr lang="en-US" altLang="zh-CN" sz="1600" smtClean="0"/>
                        <a:t>41</a:t>
                      </a:r>
                      <a:endParaRPr lang="zh-CN" altLang="en-US" sz="1600"/>
                    </a:p>
                  </a:txBody>
                  <a:tcPr anchor="ctr" anchorCtr="1"/>
                </a:tc>
                <a:tc>
                  <a:txBody>
                    <a:bodyPr/>
                    <a:lstStyle/>
                    <a:p>
                      <a:r>
                        <a:rPr lang="en-US" altLang="zh-CN" sz="1600" smtClean="0"/>
                        <a:t>42</a:t>
                      </a:r>
                      <a:endParaRPr lang="zh-CN" altLang="en-US" sz="1600"/>
                    </a:p>
                  </a:txBody>
                  <a:tcPr anchor="ctr" anchorCtr="1"/>
                </a:tc>
              </a:tr>
              <a:tr h="395345">
                <a:tc>
                  <a:txBody>
                    <a:bodyPr/>
                    <a:lstStyle/>
                    <a:p>
                      <a:r>
                        <a:rPr lang="en-US" altLang="zh-CN" sz="1600" smtClean="0"/>
                        <a:t>π</a:t>
                      </a:r>
                      <a:r>
                        <a:rPr lang="en-US" altLang="zh-CN" sz="1600" baseline="-25000" smtClean="0"/>
                        <a:t>kp</a:t>
                      </a:r>
                      <a:r>
                        <a:rPr lang="en-US" altLang="zh-CN" sz="1600" smtClean="0"/>
                        <a:t>(z)</a:t>
                      </a:r>
                      <a:endParaRPr lang="zh-CN" altLang="en-US" sz="1600"/>
                    </a:p>
                  </a:txBody>
                  <a:tcPr anchor="ctr" anchorCtr="1"/>
                </a:tc>
                <a:tc>
                  <a:txBody>
                    <a:bodyPr/>
                    <a:lstStyle/>
                    <a:p>
                      <a:r>
                        <a:rPr lang="en-US" altLang="zh-CN" sz="1600" smtClean="0"/>
                        <a:t>63</a:t>
                      </a:r>
                      <a:endParaRPr lang="zh-CN" altLang="en-US" sz="1600"/>
                    </a:p>
                  </a:txBody>
                  <a:tcPr anchor="ctr" anchorCtr="1"/>
                </a:tc>
                <a:tc>
                  <a:txBody>
                    <a:bodyPr/>
                    <a:lstStyle/>
                    <a:p>
                      <a:r>
                        <a:rPr lang="en-US" altLang="zh-CN" sz="1600" smtClean="0"/>
                        <a:t>55</a:t>
                      </a:r>
                      <a:endParaRPr lang="zh-CN" altLang="en-US" sz="1600"/>
                    </a:p>
                  </a:txBody>
                  <a:tcPr anchor="ctr" anchorCtr="1"/>
                </a:tc>
                <a:tc>
                  <a:txBody>
                    <a:bodyPr/>
                    <a:lstStyle/>
                    <a:p>
                      <a:r>
                        <a:rPr lang="en-US" altLang="zh-CN" sz="1600" smtClean="0"/>
                        <a:t>47</a:t>
                      </a:r>
                      <a:endParaRPr lang="zh-CN" altLang="en-US" sz="1600"/>
                    </a:p>
                  </a:txBody>
                  <a:tcPr anchor="ctr" anchorCtr="1"/>
                </a:tc>
                <a:tc>
                  <a:txBody>
                    <a:bodyPr/>
                    <a:lstStyle/>
                    <a:p>
                      <a:r>
                        <a:rPr lang="en-US" altLang="zh-CN" sz="1600" smtClean="0"/>
                        <a:t>39</a:t>
                      </a:r>
                      <a:endParaRPr lang="zh-CN" altLang="en-US" sz="1600"/>
                    </a:p>
                  </a:txBody>
                  <a:tcPr anchor="ctr" anchorCtr="1"/>
                </a:tc>
                <a:tc>
                  <a:txBody>
                    <a:bodyPr/>
                    <a:lstStyle/>
                    <a:p>
                      <a:r>
                        <a:rPr lang="en-US" altLang="zh-CN" sz="1600" smtClean="0"/>
                        <a:t>31</a:t>
                      </a:r>
                      <a:endParaRPr lang="zh-CN" altLang="en-US" sz="1600"/>
                    </a:p>
                  </a:txBody>
                  <a:tcPr anchor="ctr" anchorCtr="1"/>
                </a:tc>
                <a:tc>
                  <a:txBody>
                    <a:bodyPr/>
                    <a:lstStyle/>
                    <a:p>
                      <a:r>
                        <a:rPr lang="en-US" altLang="zh-CN" sz="1600" smtClean="0"/>
                        <a:t>23</a:t>
                      </a:r>
                      <a:endParaRPr lang="zh-CN" altLang="en-US" sz="1600"/>
                    </a:p>
                  </a:txBody>
                  <a:tcPr anchor="ctr" anchorCtr="1"/>
                </a:tc>
                <a:tc>
                  <a:txBody>
                    <a:bodyPr/>
                    <a:lstStyle/>
                    <a:p>
                      <a:r>
                        <a:rPr lang="en-US" altLang="zh-CN" sz="1600" smtClean="0"/>
                        <a:t>15</a:t>
                      </a:r>
                      <a:endParaRPr lang="zh-CN" altLang="en-US" sz="1600"/>
                    </a:p>
                  </a:txBody>
                  <a:tcPr anchor="ctr" anchorCtr="1"/>
                </a:tc>
                <a:tc>
                  <a:txBody>
                    <a:bodyPr/>
                    <a:lstStyle/>
                    <a:p>
                      <a:r>
                        <a:rPr lang="en-US" altLang="zh-CN" sz="1600" smtClean="0"/>
                        <a:t>7</a:t>
                      </a:r>
                      <a:endParaRPr lang="zh-CN" altLang="en-US" sz="1600"/>
                    </a:p>
                  </a:txBody>
                  <a:tcPr anchor="ctr" anchorCtr="1"/>
                </a:tc>
                <a:tc>
                  <a:txBody>
                    <a:bodyPr/>
                    <a:lstStyle/>
                    <a:p>
                      <a:r>
                        <a:rPr lang="en-US" altLang="zh-CN" sz="1600" smtClean="0"/>
                        <a:t>62</a:t>
                      </a:r>
                      <a:endParaRPr lang="zh-CN" altLang="en-US" sz="1600"/>
                    </a:p>
                  </a:txBody>
                  <a:tcPr anchor="ctr" anchorCtr="1"/>
                </a:tc>
                <a:tc>
                  <a:txBody>
                    <a:bodyPr/>
                    <a:lstStyle/>
                    <a:p>
                      <a:r>
                        <a:rPr lang="en-US" altLang="zh-CN" sz="1600" smtClean="0"/>
                        <a:t>54</a:t>
                      </a:r>
                      <a:endParaRPr lang="zh-CN" altLang="en-US" sz="1600"/>
                    </a:p>
                  </a:txBody>
                  <a:tcPr anchor="ctr" anchorCtr="1"/>
                </a:tc>
                <a:tc>
                  <a:txBody>
                    <a:bodyPr/>
                    <a:lstStyle/>
                    <a:p>
                      <a:r>
                        <a:rPr lang="en-US" altLang="zh-CN" sz="1600" smtClean="0"/>
                        <a:t>46</a:t>
                      </a:r>
                      <a:endParaRPr lang="zh-CN" altLang="en-US" sz="1600"/>
                    </a:p>
                  </a:txBody>
                  <a:tcPr anchor="ctr" anchorCtr="1"/>
                </a:tc>
                <a:tc>
                  <a:txBody>
                    <a:bodyPr/>
                    <a:lstStyle/>
                    <a:p>
                      <a:r>
                        <a:rPr lang="en-US" altLang="zh-CN" sz="1600" smtClean="0"/>
                        <a:t>38</a:t>
                      </a:r>
                      <a:endParaRPr lang="zh-CN" altLang="en-US" sz="1600"/>
                    </a:p>
                  </a:txBody>
                  <a:tcPr anchor="ctr" anchorCtr="1"/>
                </a:tc>
                <a:tc>
                  <a:txBody>
                    <a:bodyPr/>
                    <a:lstStyle/>
                    <a:p>
                      <a:r>
                        <a:rPr lang="en-US" altLang="zh-CN" sz="1600" smtClean="0"/>
                        <a:t>30</a:t>
                      </a:r>
                      <a:endParaRPr lang="zh-CN" altLang="en-US" sz="1600"/>
                    </a:p>
                  </a:txBody>
                  <a:tcPr anchor="ctr" anchorCtr="1"/>
                </a:tc>
                <a:tc>
                  <a:txBody>
                    <a:bodyPr/>
                    <a:lstStyle/>
                    <a:p>
                      <a:r>
                        <a:rPr lang="en-US" altLang="zh-CN" sz="1600" smtClean="0"/>
                        <a:t>22</a:t>
                      </a:r>
                      <a:endParaRPr lang="zh-CN" altLang="en-US" sz="1600"/>
                    </a:p>
                  </a:txBody>
                  <a:tcPr anchor="ctr" anchorCtr="1"/>
                </a:tc>
              </a:tr>
            </a:tbl>
          </a:graphicData>
        </a:graphic>
      </p:graphicFrame>
      <p:graphicFrame>
        <p:nvGraphicFramePr>
          <p:cNvPr id="6" name="表格 5"/>
          <p:cNvGraphicFramePr>
            <a:graphicFrameLocks noGrp="1"/>
          </p:cNvGraphicFramePr>
          <p:nvPr/>
        </p:nvGraphicFramePr>
        <p:xfrm>
          <a:off x="971600" y="5589240"/>
          <a:ext cx="7088033" cy="827392"/>
        </p:xfrm>
        <a:graphic>
          <a:graphicData uri="http://schemas.openxmlformats.org/drawingml/2006/table">
            <a:tbl>
              <a:tblPr firstRow="1" bandRow="1">
                <a:tableStyleId>{5C22544A-7EE6-4342-B048-85BDC9FD1C3A}</a:tableStyleId>
              </a:tblPr>
              <a:tblGrid>
                <a:gridCol w="754041"/>
                <a:gridCol w="452428"/>
                <a:gridCol w="452428"/>
                <a:gridCol w="452428"/>
                <a:gridCol w="452428"/>
                <a:gridCol w="452428"/>
                <a:gridCol w="452428"/>
                <a:gridCol w="452428"/>
                <a:gridCol w="452428"/>
                <a:gridCol w="452428"/>
                <a:gridCol w="452428"/>
                <a:gridCol w="452428"/>
                <a:gridCol w="452428"/>
                <a:gridCol w="452428"/>
                <a:gridCol w="452428"/>
              </a:tblGrid>
              <a:tr h="432047">
                <a:tc>
                  <a:txBody>
                    <a:bodyPr/>
                    <a:lstStyle/>
                    <a:p>
                      <a:r>
                        <a:rPr lang="en-US" altLang="zh-CN" sz="1600" smtClean="0"/>
                        <a:t>z</a:t>
                      </a:r>
                      <a:endParaRPr lang="zh-CN" altLang="en-US" sz="1600"/>
                    </a:p>
                  </a:txBody>
                  <a:tcPr anchor="ctr" anchorCtr="1"/>
                </a:tc>
                <a:tc>
                  <a:txBody>
                    <a:bodyPr/>
                    <a:lstStyle/>
                    <a:p>
                      <a:r>
                        <a:rPr lang="en-US" altLang="zh-CN" sz="1600" smtClean="0"/>
                        <a:t>43</a:t>
                      </a:r>
                      <a:endParaRPr lang="zh-CN" altLang="en-US" sz="1600"/>
                    </a:p>
                  </a:txBody>
                  <a:tcPr anchor="ctr" anchorCtr="1"/>
                </a:tc>
                <a:tc>
                  <a:txBody>
                    <a:bodyPr/>
                    <a:lstStyle/>
                    <a:p>
                      <a:r>
                        <a:rPr lang="en-US" altLang="zh-CN" sz="1600" smtClean="0"/>
                        <a:t>44</a:t>
                      </a:r>
                      <a:endParaRPr lang="zh-CN" altLang="en-US" sz="1600"/>
                    </a:p>
                  </a:txBody>
                  <a:tcPr anchor="ctr" anchorCtr="1"/>
                </a:tc>
                <a:tc>
                  <a:txBody>
                    <a:bodyPr/>
                    <a:lstStyle/>
                    <a:p>
                      <a:r>
                        <a:rPr lang="en-US" altLang="zh-CN" sz="1600" smtClean="0"/>
                        <a:t>45</a:t>
                      </a:r>
                      <a:endParaRPr lang="zh-CN" altLang="en-US" sz="1600"/>
                    </a:p>
                  </a:txBody>
                  <a:tcPr anchor="ctr" anchorCtr="1"/>
                </a:tc>
                <a:tc>
                  <a:txBody>
                    <a:bodyPr/>
                    <a:lstStyle/>
                    <a:p>
                      <a:r>
                        <a:rPr lang="en-US" altLang="zh-CN" sz="1600" smtClean="0"/>
                        <a:t>46</a:t>
                      </a:r>
                      <a:endParaRPr lang="zh-CN" altLang="en-US" sz="1600"/>
                    </a:p>
                  </a:txBody>
                  <a:tcPr anchor="ctr" anchorCtr="1"/>
                </a:tc>
                <a:tc>
                  <a:txBody>
                    <a:bodyPr/>
                    <a:lstStyle/>
                    <a:p>
                      <a:r>
                        <a:rPr lang="en-US" altLang="zh-CN" sz="1600" smtClean="0"/>
                        <a:t>47</a:t>
                      </a:r>
                      <a:endParaRPr lang="zh-CN" altLang="en-US" sz="1600"/>
                    </a:p>
                  </a:txBody>
                  <a:tcPr anchor="ctr" anchorCtr="1"/>
                </a:tc>
                <a:tc>
                  <a:txBody>
                    <a:bodyPr/>
                    <a:lstStyle/>
                    <a:p>
                      <a:r>
                        <a:rPr lang="en-US" altLang="zh-CN" sz="1600" smtClean="0"/>
                        <a:t>48</a:t>
                      </a:r>
                      <a:endParaRPr lang="zh-CN" altLang="en-US" sz="1600"/>
                    </a:p>
                  </a:txBody>
                  <a:tcPr anchor="ctr" anchorCtr="1"/>
                </a:tc>
                <a:tc>
                  <a:txBody>
                    <a:bodyPr/>
                    <a:lstStyle/>
                    <a:p>
                      <a:r>
                        <a:rPr lang="en-US" altLang="zh-CN" sz="1600" smtClean="0"/>
                        <a:t>49</a:t>
                      </a:r>
                      <a:endParaRPr lang="zh-CN" altLang="en-US" sz="1600"/>
                    </a:p>
                  </a:txBody>
                  <a:tcPr anchor="ctr" anchorCtr="1"/>
                </a:tc>
                <a:tc>
                  <a:txBody>
                    <a:bodyPr/>
                    <a:lstStyle/>
                    <a:p>
                      <a:r>
                        <a:rPr lang="en-US" altLang="zh-CN" sz="1600" smtClean="0"/>
                        <a:t>50</a:t>
                      </a:r>
                      <a:endParaRPr lang="zh-CN" altLang="en-US" sz="1600"/>
                    </a:p>
                  </a:txBody>
                  <a:tcPr anchor="ctr" anchorCtr="1"/>
                </a:tc>
                <a:tc>
                  <a:txBody>
                    <a:bodyPr/>
                    <a:lstStyle/>
                    <a:p>
                      <a:r>
                        <a:rPr lang="en-US" altLang="zh-CN" sz="1600" smtClean="0"/>
                        <a:t>51</a:t>
                      </a:r>
                      <a:endParaRPr lang="zh-CN" altLang="en-US" sz="1600"/>
                    </a:p>
                  </a:txBody>
                  <a:tcPr anchor="ctr" anchorCtr="1"/>
                </a:tc>
                <a:tc>
                  <a:txBody>
                    <a:bodyPr/>
                    <a:lstStyle/>
                    <a:p>
                      <a:r>
                        <a:rPr lang="en-US" altLang="zh-CN" sz="1600" smtClean="0"/>
                        <a:t>52</a:t>
                      </a:r>
                      <a:endParaRPr lang="zh-CN" altLang="en-US" sz="1600"/>
                    </a:p>
                  </a:txBody>
                  <a:tcPr anchor="ctr" anchorCtr="1"/>
                </a:tc>
                <a:tc>
                  <a:txBody>
                    <a:bodyPr/>
                    <a:lstStyle/>
                    <a:p>
                      <a:r>
                        <a:rPr lang="en-US" altLang="zh-CN" sz="1600" smtClean="0"/>
                        <a:t>53</a:t>
                      </a:r>
                      <a:endParaRPr lang="zh-CN" altLang="en-US" sz="1600"/>
                    </a:p>
                  </a:txBody>
                  <a:tcPr anchor="ctr" anchorCtr="1"/>
                </a:tc>
                <a:tc>
                  <a:txBody>
                    <a:bodyPr/>
                    <a:lstStyle/>
                    <a:p>
                      <a:r>
                        <a:rPr lang="en-US" altLang="zh-CN" sz="1600" smtClean="0"/>
                        <a:t>54</a:t>
                      </a:r>
                      <a:endParaRPr lang="zh-CN" altLang="en-US" sz="1600"/>
                    </a:p>
                  </a:txBody>
                  <a:tcPr anchor="ctr" anchorCtr="1"/>
                </a:tc>
                <a:tc>
                  <a:txBody>
                    <a:bodyPr/>
                    <a:lstStyle/>
                    <a:p>
                      <a:r>
                        <a:rPr lang="en-US" altLang="zh-CN" sz="1600" smtClean="0"/>
                        <a:t>55</a:t>
                      </a:r>
                      <a:endParaRPr lang="zh-CN" altLang="en-US" sz="1600"/>
                    </a:p>
                  </a:txBody>
                  <a:tcPr anchor="ctr" anchorCtr="1"/>
                </a:tc>
                <a:tc>
                  <a:txBody>
                    <a:bodyPr/>
                    <a:lstStyle/>
                    <a:p>
                      <a:r>
                        <a:rPr lang="en-US" altLang="zh-CN" sz="1600" smtClean="0"/>
                        <a:t>56</a:t>
                      </a:r>
                      <a:endParaRPr lang="zh-CN" altLang="en-US" sz="1600"/>
                    </a:p>
                  </a:txBody>
                  <a:tcPr anchor="ctr" anchorCtr="1"/>
                </a:tc>
              </a:tr>
              <a:tr h="395345">
                <a:tc>
                  <a:txBody>
                    <a:bodyPr/>
                    <a:lstStyle/>
                    <a:p>
                      <a:r>
                        <a:rPr lang="en-US" altLang="zh-CN" sz="1600" smtClean="0"/>
                        <a:t>π</a:t>
                      </a:r>
                      <a:r>
                        <a:rPr lang="en-US" altLang="zh-CN" sz="1600" baseline="-25000" smtClean="0"/>
                        <a:t>kp</a:t>
                      </a:r>
                      <a:r>
                        <a:rPr lang="en-US" altLang="zh-CN" sz="1600" smtClean="0"/>
                        <a:t>(z)</a:t>
                      </a:r>
                      <a:endParaRPr lang="zh-CN" altLang="en-US" sz="1600"/>
                    </a:p>
                  </a:txBody>
                  <a:tcPr anchor="ctr" anchorCtr="1"/>
                </a:tc>
                <a:tc>
                  <a:txBody>
                    <a:bodyPr/>
                    <a:lstStyle/>
                    <a:p>
                      <a:r>
                        <a:rPr lang="en-US" altLang="zh-CN" sz="1600" smtClean="0"/>
                        <a:t>14</a:t>
                      </a:r>
                      <a:endParaRPr lang="zh-CN" altLang="en-US" sz="1600"/>
                    </a:p>
                  </a:txBody>
                  <a:tcPr anchor="ctr" anchorCtr="1"/>
                </a:tc>
                <a:tc>
                  <a:txBody>
                    <a:bodyPr/>
                    <a:lstStyle/>
                    <a:p>
                      <a:r>
                        <a:rPr lang="en-US" altLang="zh-CN" sz="1600" smtClean="0"/>
                        <a:t>6</a:t>
                      </a:r>
                      <a:endParaRPr lang="zh-CN" altLang="en-US" sz="1600"/>
                    </a:p>
                  </a:txBody>
                  <a:tcPr anchor="ctr" anchorCtr="1"/>
                </a:tc>
                <a:tc>
                  <a:txBody>
                    <a:bodyPr/>
                    <a:lstStyle/>
                    <a:p>
                      <a:r>
                        <a:rPr lang="en-US" altLang="zh-CN" sz="1600" smtClean="0"/>
                        <a:t>61</a:t>
                      </a:r>
                      <a:endParaRPr lang="zh-CN" altLang="en-US" sz="1600"/>
                    </a:p>
                  </a:txBody>
                  <a:tcPr anchor="ctr" anchorCtr="1"/>
                </a:tc>
                <a:tc>
                  <a:txBody>
                    <a:bodyPr/>
                    <a:lstStyle/>
                    <a:p>
                      <a:r>
                        <a:rPr lang="en-US" altLang="zh-CN" sz="1600" smtClean="0"/>
                        <a:t>53</a:t>
                      </a:r>
                      <a:endParaRPr lang="zh-CN" altLang="en-US" sz="1600"/>
                    </a:p>
                  </a:txBody>
                  <a:tcPr anchor="ctr" anchorCtr="1"/>
                </a:tc>
                <a:tc>
                  <a:txBody>
                    <a:bodyPr/>
                    <a:lstStyle/>
                    <a:p>
                      <a:r>
                        <a:rPr lang="en-US" altLang="zh-CN" sz="1600" smtClean="0"/>
                        <a:t>45</a:t>
                      </a:r>
                      <a:endParaRPr lang="zh-CN" altLang="en-US" sz="1600"/>
                    </a:p>
                  </a:txBody>
                  <a:tcPr anchor="ctr" anchorCtr="1"/>
                </a:tc>
                <a:tc>
                  <a:txBody>
                    <a:bodyPr/>
                    <a:lstStyle/>
                    <a:p>
                      <a:r>
                        <a:rPr lang="en-US" altLang="zh-CN" sz="1600" smtClean="0"/>
                        <a:t>37</a:t>
                      </a:r>
                      <a:endParaRPr lang="zh-CN" altLang="en-US" sz="1600"/>
                    </a:p>
                  </a:txBody>
                  <a:tcPr anchor="ctr" anchorCtr="1"/>
                </a:tc>
                <a:tc>
                  <a:txBody>
                    <a:bodyPr/>
                    <a:lstStyle/>
                    <a:p>
                      <a:r>
                        <a:rPr lang="en-US" altLang="zh-CN" sz="1600" smtClean="0"/>
                        <a:t>29</a:t>
                      </a:r>
                      <a:endParaRPr lang="zh-CN" altLang="en-US" sz="1600"/>
                    </a:p>
                  </a:txBody>
                  <a:tcPr anchor="ctr" anchorCtr="1"/>
                </a:tc>
                <a:tc>
                  <a:txBody>
                    <a:bodyPr/>
                    <a:lstStyle/>
                    <a:p>
                      <a:r>
                        <a:rPr lang="en-US" altLang="zh-CN" sz="1600" smtClean="0"/>
                        <a:t>21</a:t>
                      </a:r>
                      <a:endParaRPr lang="zh-CN" altLang="en-US" sz="1600"/>
                    </a:p>
                  </a:txBody>
                  <a:tcPr anchor="ctr" anchorCtr="1"/>
                </a:tc>
                <a:tc>
                  <a:txBody>
                    <a:bodyPr/>
                    <a:lstStyle/>
                    <a:p>
                      <a:r>
                        <a:rPr lang="en-US" altLang="zh-CN" sz="1600" smtClean="0"/>
                        <a:t>13</a:t>
                      </a:r>
                      <a:endParaRPr lang="zh-CN" altLang="en-US" sz="1600"/>
                    </a:p>
                  </a:txBody>
                  <a:tcPr anchor="ctr" anchorCtr="1"/>
                </a:tc>
                <a:tc>
                  <a:txBody>
                    <a:bodyPr/>
                    <a:lstStyle/>
                    <a:p>
                      <a:r>
                        <a:rPr lang="en-US" altLang="zh-CN" sz="1600" smtClean="0"/>
                        <a:t>5</a:t>
                      </a:r>
                      <a:endParaRPr lang="zh-CN" altLang="en-US" sz="1600"/>
                    </a:p>
                  </a:txBody>
                  <a:tcPr anchor="ctr" anchorCtr="1"/>
                </a:tc>
                <a:tc>
                  <a:txBody>
                    <a:bodyPr/>
                    <a:lstStyle/>
                    <a:p>
                      <a:r>
                        <a:rPr lang="en-US" altLang="zh-CN" sz="1600" smtClean="0"/>
                        <a:t>28</a:t>
                      </a:r>
                      <a:endParaRPr lang="zh-CN" altLang="en-US" sz="1600"/>
                    </a:p>
                  </a:txBody>
                  <a:tcPr anchor="ctr" anchorCtr="1"/>
                </a:tc>
                <a:tc>
                  <a:txBody>
                    <a:bodyPr/>
                    <a:lstStyle/>
                    <a:p>
                      <a:r>
                        <a:rPr lang="en-US" altLang="zh-CN" sz="1600" smtClean="0"/>
                        <a:t>20</a:t>
                      </a:r>
                      <a:endParaRPr lang="zh-CN" altLang="en-US" sz="1600"/>
                    </a:p>
                  </a:txBody>
                  <a:tcPr anchor="ctr" anchorCtr="1"/>
                </a:tc>
                <a:tc>
                  <a:txBody>
                    <a:bodyPr/>
                    <a:lstStyle/>
                    <a:p>
                      <a:r>
                        <a:rPr lang="en-US" altLang="zh-CN" sz="1600" smtClean="0"/>
                        <a:t>12</a:t>
                      </a:r>
                      <a:endParaRPr lang="zh-CN" altLang="en-US" sz="1600"/>
                    </a:p>
                  </a:txBody>
                  <a:tcPr anchor="ctr" anchorCtr="1"/>
                </a:tc>
                <a:tc>
                  <a:txBody>
                    <a:bodyPr/>
                    <a:lstStyle/>
                    <a:p>
                      <a:r>
                        <a:rPr lang="en-US" altLang="zh-CN" sz="1600" smtClean="0"/>
                        <a:t>4</a:t>
                      </a:r>
                      <a:endParaRPr lang="zh-CN" altLang="en-US" sz="1600"/>
                    </a:p>
                  </a:txBody>
                  <a:tcPr anchor="ctr" anchorCtr="1"/>
                </a:tc>
              </a:tr>
            </a:tbl>
          </a:graphicData>
        </a:graphic>
      </p:graphicFrame>
      <p:graphicFrame>
        <p:nvGraphicFramePr>
          <p:cNvPr id="7" name="表格 6"/>
          <p:cNvGraphicFramePr>
            <a:graphicFrameLocks noGrp="1"/>
          </p:cNvGraphicFramePr>
          <p:nvPr/>
        </p:nvGraphicFramePr>
        <p:xfrm>
          <a:off x="971600" y="2348880"/>
          <a:ext cx="7088033" cy="827392"/>
        </p:xfrm>
        <a:graphic>
          <a:graphicData uri="http://schemas.openxmlformats.org/drawingml/2006/table">
            <a:tbl>
              <a:tblPr firstRow="1" bandRow="1">
                <a:tableStyleId>{5C22544A-7EE6-4342-B048-85BDC9FD1C3A}</a:tableStyleId>
              </a:tblPr>
              <a:tblGrid>
                <a:gridCol w="754041"/>
                <a:gridCol w="452428"/>
                <a:gridCol w="452428"/>
                <a:gridCol w="452428"/>
                <a:gridCol w="452428"/>
                <a:gridCol w="452428"/>
                <a:gridCol w="452428"/>
                <a:gridCol w="452428"/>
                <a:gridCol w="452428"/>
                <a:gridCol w="452428"/>
                <a:gridCol w="452428"/>
                <a:gridCol w="452428"/>
                <a:gridCol w="452428"/>
                <a:gridCol w="452428"/>
                <a:gridCol w="452428"/>
              </a:tblGrid>
              <a:tr h="432047">
                <a:tc>
                  <a:txBody>
                    <a:bodyPr/>
                    <a:lstStyle/>
                    <a:p>
                      <a:r>
                        <a:rPr lang="en-US" altLang="zh-CN" sz="1600" smtClean="0"/>
                        <a:t>z</a:t>
                      </a:r>
                      <a:endParaRPr lang="zh-CN" altLang="en-US" sz="1600"/>
                    </a:p>
                  </a:txBody>
                  <a:tcPr anchor="ctr" anchorCtr="1"/>
                </a:tc>
                <a:tc>
                  <a:txBody>
                    <a:bodyPr/>
                    <a:lstStyle/>
                    <a:p>
                      <a:r>
                        <a:rPr lang="en-US" altLang="zh-CN" sz="1600" smtClean="0"/>
                        <a:t>1</a:t>
                      </a:r>
                      <a:endParaRPr lang="zh-CN" altLang="en-US" sz="1600"/>
                    </a:p>
                  </a:txBody>
                  <a:tcPr anchor="ctr" anchorCtr="1"/>
                </a:tc>
                <a:tc>
                  <a:txBody>
                    <a:bodyPr/>
                    <a:lstStyle/>
                    <a:p>
                      <a:r>
                        <a:rPr lang="en-US" altLang="zh-CN" sz="1600" smtClean="0"/>
                        <a:t>2</a:t>
                      </a:r>
                      <a:endParaRPr lang="zh-CN" altLang="en-US" sz="1600"/>
                    </a:p>
                  </a:txBody>
                  <a:tcPr anchor="ctr" anchorCtr="1"/>
                </a:tc>
                <a:tc>
                  <a:txBody>
                    <a:bodyPr/>
                    <a:lstStyle/>
                    <a:p>
                      <a:r>
                        <a:rPr lang="en-US" altLang="zh-CN" sz="1600" smtClean="0"/>
                        <a:t>3</a:t>
                      </a:r>
                      <a:endParaRPr lang="zh-CN" altLang="en-US" sz="1600"/>
                    </a:p>
                  </a:txBody>
                  <a:tcPr anchor="ctr" anchorCtr="1"/>
                </a:tc>
                <a:tc>
                  <a:txBody>
                    <a:bodyPr/>
                    <a:lstStyle/>
                    <a:p>
                      <a:r>
                        <a:rPr lang="en-US" altLang="zh-CN" sz="1600" smtClean="0"/>
                        <a:t>4</a:t>
                      </a:r>
                      <a:endParaRPr lang="zh-CN" altLang="en-US" sz="1600"/>
                    </a:p>
                  </a:txBody>
                  <a:tcPr anchor="ctr" anchorCtr="1"/>
                </a:tc>
                <a:tc>
                  <a:txBody>
                    <a:bodyPr/>
                    <a:lstStyle/>
                    <a:p>
                      <a:r>
                        <a:rPr lang="en-US" altLang="zh-CN" sz="1600" smtClean="0"/>
                        <a:t>5</a:t>
                      </a:r>
                      <a:endParaRPr lang="zh-CN" altLang="en-US" sz="1600"/>
                    </a:p>
                  </a:txBody>
                  <a:tcPr anchor="ctr" anchorCtr="1"/>
                </a:tc>
                <a:tc>
                  <a:txBody>
                    <a:bodyPr/>
                    <a:lstStyle/>
                    <a:p>
                      <a:r>
                        <a:rPr lang="en-US" altLang="zh-CN" sz="1600" smtClean="0"/>
                        <a:t>6</a:t>
                      </a:r>
                      <a:endParaRPr lang="zh-CN" altLang="en-US" sz="1600"/>
                    </a:p>
                  </a:txBody>
                  <a:tcPr anchor="ctr" anchorCtr="1"/>
                </a:tc>
                <a:tc>
                  <a:txBody>
                    <a:bodyPr/>
                    <a:lstStyle/>
                    <a:p>
                      <a:r>
                        <a:rPr lang="en-US" altLang="zh-CN" sz="1600" smtClean="0"/>
                        <a:t>7</a:t>
                      </a:r>
                      <a:endParaRPr lang="zh-CN" altLang="en-US" sz="1600"/>
                    </a:p>
                  </a:txBody>
                  <a:tcPr anchor="ctr" anchorCtr="1"/>
                </a:tc>
                <a:tc>
                  <a:txBody>
                    <a:bodyPr/>
                    <a:lstStyle/>
                    <a:p>
                      <a:r>
                        <a:rPr lang="en-US" altLang="zh-CN" sz="1600" smtClean="0"/>
                        <a:t>8</a:t>
                      </a:r>
                      <a:endParaRPr lang="zh-CN" altLang="en-US" sz="1600"/>
                    </a:p>
                  </a:txBody>
                  <a:tcPr anchor="ctr" anchorCtr="1"/>
                </a:tc>
                <a:tc>
                  <a:txBody>
                    <a:bodyPr/>
                    <a:lstStyle/>
                    <a:p>
                      <a:r>
                        <a:rPr lang="en-US" altLang="zh-CN" sz="1600" smtClean="0"/>
                        <a:t>9</a:t>
                      </a:r>
                      <a:endParaRPr lang="zh-CN" altLang="en-US" sz="1600"/>
                    </a:p>
                  </a:txBody>
                  <a:tcPr anchor="ctr" anchorCtr="1"/>
                </a:tc>
                <a:tc>
                  <a:txBody>
                    <a:bodyPr/>
                    <a:lstStyle/>
                    <a:p>
                      <a:r>
                        <a:rPr lang="en-US" altLang="zh-CN" sz="1600" smtClean="0"/>
                        <a:t>10</a:t>
                      </a:r>
                      <a:endParaRPr lang="zh-CN" altLang="en-US" sz="1600"/>
                    </a:p>
                  </a:txBody>
                  <a:tcPr anchor="ctr" anchorCtr="1"/>
                </a:tc>
                <a:tc>
                  <a:txBody>
                    <a:bodyPr/>
                    <a:lstStyle/>
                    <a:p>
                      <a:r>
                        <a:rPr lang="en-US" altLang="zh-CN" sz="1600" smtClean="0"/>
                        <a:t>11</a:t>
                      </a:r>
                      <a:endParaRPr lang="zh-CN" altLang="en-US" sz="1600"/>
                    </a:p>
                  </a:txBody>
                  <a:tcPr anchor="ctr" anchorCtr="1"/>
                </a:tc>
                <a:tc>
                  <a:txBody>
                    <a:bodyPr/>
                    <a:lstStyle/>
                    <a:p>
                      <a:r>
                        <a:rPr lang="en-US" altLang="zh-CN" sz="1600" smtClean="0"/>
                        <a:t>12</a:t>
                      </a:r>
                      <a:endParaRPr lang="zh-CN" altLang="en-US" sz="1600"/>
                    </a:p>
                  </a:txBody>
                  <a:tcPr anchor="ctr" anchorCtr="1"/>
                </a:tc>
                <a:tc>
                  <a:txBody>
                    <a:bodyPr/>
                    <a:lstStyle/>
                    <a:p>
                      <a:r>
                        <a:rPr lang="en-US" altLang="zh-CN" sz="1600" smtClean="0"/>
                        <a:t>13</a:t>
                      </a:r>
                      <a:endParaRPr lang="zh-CN" altLang="en-US" sz="1600"/>
                    </a:p>
                  </a:txBody>
                  <a:tcPr anchor="ctr" anchorCtr="1"/>
                </a:tc>
                <a:tc>
                  <a:txBody>
                    <a:bodyPr/>
                    <a:lstStyle/>
                    <a:p>
                      <a:r>
                        <a:rPr lang="en-US" altLang="zh-CN" sz="1600" smtClean="0"/>
                        <a:t>14</a:t>
                      </a:r>
                      <a:endParaRPr lang="zh-CN" altLang="en-US" sz="1600"/>
                    </a:p>
                  </a:txBody>
                  <a:tcPr anchor="ctr" anchorCtr="1"/>
                </a:tc>
              </a:tr>
              <a:tr h="395345">
                <a:tc>
                  <a:txBody>
                    <a:bodyPr/>
                    <a:lstStyle/>
                    <a:p>
                      <a:r>
                        <a:rPr lang="en-US" altLang="zh-CN" sz="1600" smtClean="0"/>
                        <a:t>π</a:t>
                      </a:r>
                      <a:r>
                        <a:rPr lang="en-US" altLang="zh-CN" sz="1600" baseline="-25000" smtClean="0"/>
                        <a:t>kp</a:t>
                      </a:r>
                      <a:r>
                        <a:rPr lang="en-US" altLang="zh-CN" sz="1600" smtClean="0"/>
                        <a:t>(z)</a:t>
                      </a:r>
                      <a:endParaRPr lang="zh-CN" altLang="en-US" sz="1600"/>
                    </a:p>
                  </a:txBody>
                  <a:tcPr anchor="ctr" anchorCtr="1"/>
                </a:tc>
                <a:tc>
                  <a:txBody>
                    <a:bodyPr/>
                    <a:lstStyle/>
                    <a:p>
                      <a:r>
                        <a:rPr lang="en-US" altLang="zh-CN" sz="1600" smtClean="0"/>
                        <a:t>57</a:t>
                      </a:r>
                      <a:endParaRPr lang="zh-CN" altLang="en-US" sz="1600"/>
                    </a:p>
                  </a:txBody>
                  <a:tcPr anchor="ctr" anchorCtr="1"/>
                </a:tc>
                <a:tc>
                  <a:txBody>
                    <a:bodyPr/>
                    <a:lstStyle/>
                    <a:p>
                      <a:r>
                        <a:rPr lang="en-US" altLang="zh-CN" sz="1600" smtClean="0"/>
                        <a:t>49</a:t>
                      </a:r>
                      <a:endParaRPr lang="zh-CN" altLang="en-US" sz="1600"/>
                    </a:p>
                  </a:txBody>
                  <a:tcPr anchor="ctr" anchorCtr="1"/>
                </a:tc>
                <a:tc>
                  <a:txBody>
                    <a:bodyPr/>
                    <a:lstStyle/>
                    <a:p>
                      <a:r>
                        <a:rPr lang="en-US" altLang="zh-CN" sz="1600" smtClean="0"/>
                        <a:t>41</a:t>
                      </a:r>
                      <a:endParaRPr lang="zh-CN" altLang="en-US" sz="1600"/>
                    </a:p>
                  </a:txBody>
                  <a:tcPr anchor="ctr" anchorCtr="1"/>
                </a:tc>
                <a:tc>
                  <a:txBody>
                    <a:bodyPr/>
                    <a:lstStyle/>
                    <a:p>
                      <a:r>
                        <a:rPr lang="en-US" altLang="zh-CN" sz="1600" smtClean="0"/>
                        <a:t>33</a:t>
                      </a:r>
                      <a:endParaRPr lang="zh-CN" altLang="en-US" sz="1600"/>
                    </a:p>
                  </a:txBody>
                  <a:tcPr anchor="ctr" anchorCtr="1"/>
                </a:tc>
                <a:tc>
                  <a:txBody>
                    <a:bodyPr/>
                    <a:lstStyle/>
                    <a:p>
                      <a:r>
                        <a:rPr lang="en-US" altLang="zh-CN" sz="1600" smtClean="0"/>
                        <a:t>25</a:t>
                      </a:r>
                      <a:endParaRPr lang="zh-CN" altLang="en-US" sz="1600"/>
                    </a:p>
                  </a:txBody>
                  <a:tcPr anchor="ctr" anchorCtr="1"/>
                </a:tc>
                <a:tc>
                  <a:txBody>
                    <a:bodyPr/>
                    <a:lstStyle/>
                    <a:p>
                      <a:r>
                        <a:rPr lang="en-US" altLang="zh-CN" sz="1600" smtClean="0"/>
                        <a:t>17</a:t>
                      </a:r>
                      <a:endParaRPr lang="zh-CN" altLang="en-US" sz="1600"/>
                    </a:p>
                  </a:txBody>
                  <a:tcPr anchor="ctr" anchorCtr="1"/>
                </a:tc>
                <a:tc>
                  <a:txBody>
                    <a:bodyPr/>
                    <a:lstStyle/>
                    <a:p>
                      <a:r>
                        <a:rPr lang="en-US" altLang="zh-CN" sz="1600" smtClean="0"/>
                        <a:t>9</a:t>
                      </a:r>
                      <a:endParaRPr lang="zh-CN" altLang="en-US" sz="1600"/>
                    </a:p>
                  </a:txBody>
                  <a:tcPr anchor="ctr" anchorCtr="1"/>
                </a:tc>
                <a:tc>
                  <a:txBody>
                    <a:bodyPr/>
                    <a:lstStyle/>
                    <a:p>
                      <a:r>
                        <a:rPr lang="en-US" altLang="zh-CN" sz="1600" smtClean="0"/>
                        <a:t>1</a:t>
                      </a:r>
                      <a:endParaRPr lang="zh-CN" altLang="en-US" sz="1600"/>
                    </a:p>
                  </a:txBody>
                  <a:tcPr anchor="ctr" anchorCtr="1"/>
                </a:tc>
                <a:tc>
                  <a:txBody>
                    <a:bodyPr/>
                    <a:lstStyle/>
                    <a:p>
                      <a:r>
                        <a:rPr lang="en-US" altLang="zh-CN" sz="1600" smtClean="0"/>
                        <a:t>58</a:t>
                      </a:r>
                      <a:endParaRPr lang="zh-CN" altLang="en-US" sz="1600"/>
                    </a:p>
                  </a:txBody>
                  <a:tcPr anchor="ctr" anchorCtr="1"/>
                </a:tc>
                <a:tc>
                  <a:txBody>
                    <a:bodyPr/>
                    <a:lstStyle/>
                    <a:p>
                      <a:r>
                        <a:rPr lang="en-US" altLang="zh-CN" sz="1600" smtClean="0"/>
                        <a:t>50</a:t>
                      </a:r>
                      <a:endParaRPr lang="zh-CN" altLang="en-US" sz="1600"/>
                    </a:p>
                  </a:txBody>
                  <a:tcPr anchor="ctr" anchorCtr="1"/>
                </a:tc>
                <a:tc>
                  <a:txBody>
                    <a:bodyPr/>
                    <a:lstStyle/>
                    <a:p>
                      <a:r>
                        <a:rPr lang="en-US" altLang="zh-CN" sz="1600" smtClean="0"/>
                        <a:t>42</a:t>
                      </a:r>
                      <a:endParaRPr lang="zh-CN" altLang="en-US" sz="1600"/>
                    </a:p>
                  </a:txBody>
                  <a:tcPr anchor="ctr" anchorCtr="1"/>
                </a:tc>
                <a:tc>
                  <a:txBody>
                    <a:bodyPr/>
                    <a:lstStyle/>
                    <a:p>
                      <a:r>
                        <a:rPr lang="en-US" altLang="zh-CN" sz="1600" smtClean="0"/>
                        <a:t>34</a:t>
                      </a:r>
                      <a:endParaRPr lang="zh-CN" altLang="en-US" sz="1600"/>
                    </a:p>
                  </a:txBody>
                  <a:tcPr anchor="ctr" anchorCtr="1"/>
                </a:tc>
                <a:tc>
                  <a:txBody>
                    <a:bodyPr/>
                    <a:lstStyle/>
                    <a:p>
                      <a:r>
                        <a:rPr lang="en-US" altLang="zh-CN" sz="1600" smtClean="0"/>
                        <a:t>26</a:t>
                      </a:r>
                      <a:endParaRPr lang="zh-CN" altLang="en-US" sz="1600"/>
                    </a:p>
                  </a:txBody>
                  <a:tcPr anchor="ctr" anchorCtr="1"/>
                </a:tc>
                <a:tc>
                  <a:txBody>
                    <a:bodyPr/>
                    <a:lstStyle/>
                    <a:p>
                      <a:r>
                        <a:rPr lang="en-US" altLang="zh-CN" sz="1600" smtClean="0"/>
                        <a:t>18</a:t>
                      </a:r>
                      <a:endParaRPr lang="zh-CN" altLang="en-US" sz="1600"/>
                    </a:p>
                  </a:txBody>
                  <a:tcPr anchor="ctr" anchorCtr="1"/>
                </a:tc>
              </a:tr>
            </a:tbl>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DES</a:t>
            </a:r>
            <a:r>
              <a:rPr lang="zh-CN" altLang="en-US" smtClean="0"/>
              <a:t>密钥编排过程</a:t>
            </a:r>
            <a:endParaRPr lang="zh-CN" altLang="en-US"/>
          </a:p>
        </p:txBody>
      </p:sp>
      <p:sp>
        <p:nvSpPr>
          <p:cNvPr id="4" name="矩形 3"/>
          <p:cNvSpPr/>
          <p:nvPr/>
        </p:nvSpPr>
        <p:spPr>
          <a:xfrm>
            <a:off x="2774508" y="2780928"/>
            <a:ext cx="3168352"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密钥置换</a:t>
            </a:r>
            <a:r>
              <a:rPr lang="en-US" altLang="zh-CN" smtClean="0">
                <a:solidFill>
                  <a:schemeClr val="tx1"/>
                </a:solidFill>
              </a:rPr>
              <a:t>π</a:t>
            </a:r>
            <a:r>
              <a:rPr lang="en-US" altLang="zh-CN" baseline="-25000" smtClean="0">
                <a:solidFill>
                  <a:schemeClr val="tx1"/>
                </a:solidFill>
              </a:rPr>
              <a:t>kp</a:t>
            </a:r>
            <a:endParaRPr lang="zh-CN" altLang="en-US" baseline="-25000" smtClean="0">
              <a:solidFill>
                <a:schemeClr val="tx1"/>
              </a:solidFill>
            </a:endParaRPr>
          </a:p>
        </p:txBody>
      </p:sp>
      <p:sp>
        <p:nvSpPr>
          <p:cNvPr id="5" name="矩形 4"/>
          <p:cNvSpPr/>
          <p:nvPr/>
        </p:nvSpPr>
        <p:spPr>
          <a:xfrm>
            <a:off x="2555776" y="2132856"/>
            <a:ext cx="360040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密钥</a:t>
            </a:r>
            <a:r>
              <a:rPr lang="en-US" altLang="zh-CN" smtClean="0">
                <a:solidFill>
                  <a:schemeClr val="tx1"/>
                </a:solidFill>
              </a:rPr>
              <a:t>k(64</a:t>
            </a:r>
            <a:r>
              <a:rPr lang="zh-CN" altLang="en-US" smtClean="0">
                <a:solidFill>
                  <a:schemeClr val="tx1"/>
                </a:solidFill>
              </a:rPr>
              <a:t>位</a:t>
            </a:r>
            <a:r>
              <a:rPr lang="en-US" altLang="zh-CN" smtClean="0">
                <a:solidFill>
                  <a:schemeClr val="tx1"/>
                </a:solidFill>
              </a:rPr>
              <a:t>)</a:t>
            </a:r>
            <a:endParaRPr lang="zh-CN" altLang="en-US" smtClean="0">
              <a:solidFill>
                <a:schemeClr val="tx1"/>
              </a:solidFill>
            </a:endParaRPr>
          </a:p>
        </p:txBody>
      </p:sp>
      <p:sp>
        <p:nvSpPr>
          <p:cNvPr id="6" name="矩形 5"/>
          <p:cNvSpPr/>
          <p:nvPr/>
        </p:nvSpPr>
        <p:spPr>
          <a:xfrm>
            <a:off x="2774508" y="3501008"/>
            <a:ext cx="1584176"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循环左移</a:t>
            </a:r>
            <a:r>
              <a:rPr lang="en-US" altLang="zh-CN" smtClean="0">
                <a:solidFill>
                  <a:schemeClr val="tx1"/>
                </a:solidFill>
              </a:rPr>
              <a:t>a</a:t>
            </a:r>
            <a:r>
              <a:rPr lang="en-US" altLang="zh-CN" baseline="-25000" smtClean="0">
                <a:solidFill>
                  <a:schemeClr val="tx1"/>
                </a:solidFill>
              </a:rPr>
              <a:t>i</a:t>
            </a:r>
            <a:r>
              <a:rPr lang="zh-CN" altLang="en-US" smtClean="0">
                <a:solidFill>
                  <a:schemeClr val="tx1"/>
                </a:solidFill>
              </a:rPr>
              <a:t>位</a:t>
            </a:r>
          </a:p>
        </p:txBody>
      </p:sp>
      <p:sp>
        <p:nvSpPr>
          <p:cNvPr id="8" name="矩形 7"/>
          <p:cNvSpPr/>
          <p:nvPr/>
        </p:nvSpPr>
        <p:spPr>
          <a:xfrm>
            <a:off x="4358684" y="3501008"/>
            <a:ext cx="1584176"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循环左移</a:t>
            </a:r>
            <a:r>
              <a:rPr lang="en-US" altLang="zh-CN" smtClean="0">
                <a:solidFill>
                  <a:schemeClr val="tx1"/>
                </a:solidFill>
              </a:rPr>
              <a:t>a</a:t>
            </a:r>
            <a:r>
              <a:rPr lang="en-US" altLang="zh-CN" baseline="-25000" smtClean="0">
                <a:solidFill>
                  <a:schemeClr val="tx1"/>
                </a:solidFill>
              </a:rPr>
              <a:t>i</a:t>
            </a:r>
            <a:r>
              <a:rPr lang="zh-CN" altLang="en-US" smtClean="0">
                <a:solidFill>
                  <a:schemeClr val="tx1"/>
                </a:solidFill>
              </a:rPr>
              <a:t>位</a:t>
            </a:r>
          </a:p>
        </p:txBody>
      </p:sp>
      <p:sp>
        <p:nvSpPr>
          <p:cNvPr id="10" name="梯形 9"/>
          <p:cNvSpPr/>
          <p:nvPr/>
        </p:nvSpPr>
        <p:spPr>
          <a:xfrm rot="10800000">
            <a:off x="2774508" y="4149080"/>
            <a:ext cx="3168352" cy="360040"/>
          </a:xfrm>
          <a:prstGeom prst="trapezoid">
            <a:avLst>
              <a:gd name="adj" fmla="val 52870"/>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
        <p:nvSpPr>
          <p:cNvPr id="11" name="TextBox 10"/>
          <p:cNvSpPr txBox="1"/>
          <p:nvPr/>
        </p:nvSpPr>
        <p:spPr>
          <a:xfrm>
            <a:off x="3350572" y="4149080"/>
            <a:ext cx="2088232" cy="369332"/>
          </a:xfrm>
          <a:prstGeom prst="rect">
            <a:avLst/>
          </a:prstGeom>
          <a:noFill/>
        </p:spPr>
        <p:txBody>
          <a:bodyPr wrap="square" rtlCol="0">
            <a:spAutoFit/>
          </a:bodyPr>
          <a:lstStyle/>
          <a:p>
            <a:pPr algn="ctr"/>
            <a:r>
              <a:rPr lang="zh-CN" altLang="en-US" smtClean="0"/>
              <a:t>压缩置换</a:t>
            </a:r>
            <a:r>
              <a:rPr lang="en-US" altLang="zh-CN" smtClean="0"/>
              <a:t>π</a:t>
            </a:r>
            <a:r>
              <a:rPr lang="en-US" altLang="zh-CN" baseline="-25000" smtClean="0"/>
              <a:t>cp</a:t>
            </a:r>
            <a:endParaRPr lang="zh-CN" altLang="en-US" baseline="-25000"/>
          </a:p>
        </p:txBody>
      </p:sp>
      <p:graphicFrame>
        <p:nvGraphicFramePr>
          <p:cNvPr id="13" name="对象 12"/>
          <p:cNvGraphicFramePr>
            <a:graphicFrameLocks noChangeAspect="1"/>
          </p:cNvGraphicFramePr>
          <p:nvPr/>
        </p:nvGraphicFramePr>
        <p:xfrm>
          <a:off x="6243249" y="3284984"/>
          <a:ext cx="2289191" cy="791517"/>
        </p:xfrm>
        <a:graphic>
          <a:graphicData uri="http://schemas.openxmlformats.org/presentationml/2006/ole">
            <p:oleObj spid="_x0000_s242690" name="Equation" r:id="rId3" imgW="1574640" imgH="457200" progId="Equation.DSMT4">
              <p:embed/>
            </p:oleObj>
          </a:graphicData>
        </a:graphic>
      </p:graphicFrame>
      <p:sp>
        <p:nvSpPr>
          <p:cNvPr id="14" name="矩形 13"/>
          <p:cNvSpPr/>
          <p:nvPr/>
        </p:nvSpPr>
        <p:spPr>
          <a:xfrm>
            <a:off x="2990532" y="4797152"/>
            <a:ext cx="2736304"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轮密钥</a:t>
            </a:r>
            <a:r>
              <a:rPr lang="en-US" altLang="zh-CN" smtClean="0">
                <a:solidFill>
                  <a:schemeClr val="tx1"/>
                </a:solidFill>
              </a:rPr>
              <a:t>k</a:t>
            </a:r>
            <a:r>
              <a:rPr lang="en-US" altLang="zh-CN" baseline="30000" smtClean="0">
                <a:solidFill>
                  <a:schemeClr val="tx1"/>
                </a:solidFill>
              </a:rPr>
              <a:t>i</a:t>
            </a:r>
            <a:r>
              <a:rPr lang="en-US" altLang="zh-CN" smtClean="0">
                <a:solidFill>
                  <a:schemeClr val="tx1"/>
                </a:solidFill>
              </a:rPr>
              <a:t>(48</a:t>
            </a:r>
            <a:r>
              <a:rPr lang="zh-CN" altLang="en-US" smtClean="0">
                <a:solidFill>
                  <a:schemeClr val="tx1"/>
                </a:solidFill>
              </a:rPr>
              <a:t>位</a:t>
            </a:r>
            <a:r>
              <a:rPr lang="en-US" altLang="zh-CN" smtClean="0">
                <a:solidFill>
                  <a:schemeClr val="tx1"/>
                </a:solidFill>
              </a:rPr>
              <a:t>)</a:t>
            </a:r>
            <a:endParaRPr lang="zh-CN" altLang="en-US" smtClean="0">
              <a:solidFill>
                <a:schemeClr val="tx1"/>
              </a:solidFill>
            </a:endParaRPr>
          </a:p>
        </p:txBody>
      </p:sp>
      <p:sp>
        <p:nvSpPr>
          <p:cNvPr id="17" name="下箭头 16"/>
          <p:cNvSpPr/>
          <p:nvPr/>
        </p:nvSpPr>
        <p:spPr>
          <a:xfrm>
            <a:off x="3350572" y="3140968"/>
            <a:ext cx="504056" cy="360040"/>
          </a:xfrm>
          <a:prstGeom prst="downArrow">
            <a:avLst>
              <a:gd name="adj1" fmla="val 67917"/>
              <a:gd name="adj2" fmla="val 50000"/>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
        <p:nvSpPr>
          <p:cNvPr id="18" name="下箭头 17"/>
          <p:cNvSpPr/>
          <p:nvPr/>
        </p:nvSpPr>
        <p:spPr>
          <a:xfrm>
            <a:off x="4862740" y="3140968"/>
            <a:ext cx="504056" cy="360040"/>
          </a:xfrm>
          <a:prstGeom prst="downArrow">
            <a:avLst>
              <a:gd name="adj1" fmla="val 67916"/>
              <a:gd name="adj2" fmla="val 50000"/>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
        <p:nvSpPr>
          <p:cNvPr id="19" name="TextBox 18"/>
          <p:cNvSpPr txBox="1"/>
          <p:nvPr/>
        </p:nvSpPr>
        <p:spPr>
          <a:xfrm>
            <a:off x="2702500" y="3193231"/>
            <a:ext cx="792088" cy="307777"/>
          </a:xfrm>
          <a:prstGeom prst="rect">
            <a:avLst/>
          </a:prstGeom>
          <a:noFill/>
        </p:spPr>
        <p:txBody>
          <a:bodyPr wrap="square" rtlCol="0">
            <a:spAutoFit/>
          </a:bodyPr>
          <a:lstStyle/>
          <a:p>
            <a:r>
              <a:rPr lang="zh-CN" altLang="en-US" sz="1400" smtClean="0"/>
              <a:t>左</a:t>
            </a:r>
            <a:r>
              <a:rPr lang="en-US" altLang="zh-CN" sz="1400" smtClean="0"/>
              <a:t>28</a:t>
            </a:r>
            <a:r>
              <a:rPr lang="zh-CN" altLang="en-US" sz="1400" smtClean="0"/>
              <a:t>位</a:t>
            </a:r>
            <a:endParaRPr lang="zh-CN" altLang="en-US" sz="1400"/>
          </a:p>
        </p:txBody>
      </p:sp>
      <p:sp>
        <p:nvSpPr>
          <p:cNvPr id="20" name="TextBox 19"/>
          <p:cNvSpPr txBox="1"/>
          <p:nvPr/>
        </p:nvSpPr>
        <p:spPr>
          <a:xfrm>
            <a:off x="5294788" y="3193231"/>
            <a:ext cx="792088" cy="307777"/>
          </a:xfrm>
          <a:prstGeom prst="rect">
            <a:avLst/>
          </a:prstGeom>
          <a:noFill/>
        </p:spPr>
        <p:txBody>
          <a:bodyPr wrap="square" rtlCol="0">
            <a:spAutoFit/>
          </a:bodyPr>
          <a:lstStyle/>
          <a:p>
            <a:r>
              <a:rPr lang="zh-CN" altLang="en-US" sz="1400" smtClean="0"/>
              <a:t>右</a:t>
            </a:r>
            <a:r>
              <a:rPr lang="en-US" altLang="zh-CN" sz="1400" smtClean="0"/>
              <a:t>28</a:t>
            </a:r>
            <a:r>
              <a:rPr lang="zh-CN" altLang="en-US" sz="1400" smtClean="0"/>
              <a:t>位</a:t>
            </a:r>
            <a:endParaRPr lang="zh-CN" altLang="en-US" sz="1400"/>
          </a:p>
        </p:txBody>
      </p:sp>
      <p:sp>
        <p:nvSpPr>
          <p:cNvPr id="21" name="下箭头 20"/>
          <p:cNvSpPr/>
          <p:nvPr/>
        </p:nvSpPr>
        <p:spPr>
          <a:xfrm>
            <a:off x="4070652" y="3861048"/>
            <a:ext cx="576064" cy="288032"/>
          </a:xfrm>
          <a:prstGeom prst="downArrow">
            <a:avLst>
              <a:gd name="adj1" fmla="val 67917"/>
              <a:gd name="adj2" fmla="val 50000"/>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cxnSp>
        <p:nvCxnSpPr>
          <p:cNvPr id="29" name="直接箭头连接符 28"/>
          <p:cNvCxnSpPr/>
          <p:nvPr/>
        </p:nvCxnSpPr>
        <p:spPr>
          <a:xfrm>
            <a:off x="4358684" y="2492896"/>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358684" y="4509120"/>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555776" y="4077072"/>
            <a:ext cx="3600400" cy="504056"/>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DES</a:t>
            </a:r>
            <a:r>
              <a:rPr lang="zh-CN" altLang="en-US" smtClean="0"/>
              <a:t>密钥压缩置换</a:t>
            </a:r>
            <a:endParaRPr lang="zh-CN" altLang="en-US"/>
          </a:p>
        </p:txBody>
      </p:sp>
      <p:sp>
        <p:nvSpPr>
          <p:cNvPr id="3" name="内容占位符 2"/>
          <p:cNvSpPr>
            <a:spLocks noGrp="1"/>
          </p:cNvSpPr>
          <p:nvPr>
            <p:ph idx="1"/>
          </p:nvPr>
        </p:nvSpPr>
        <p:spPr/>
        <p:txBody>
          <a:bodyPr/>
          <a:lstStyle/>
          <a:p>
            <a:r>
              <a:rPr lang="zh-CN" altLang="en-US" smtClean="0"/>
              <a:t>密钥压缩置换</a:t>
            </a:r>
            <a:r>
              <a:rPr lang="en-US" altLang="zh-CN" smtClean="0"/>
              <a:t>π</a:t>
            </a:r>
            <a:r>
              <a:rPr lang="en-US" altLang="zh-CN" baseline="-25000" smtClean="0"/>
              <a:t>cp</a:t>
            </a:r>
            <a:r>
              <a:rPr lang="zh-CN" altLang="en-US" smtClean="0"/>
              <a:t>置换规则</a:t>
            </a:r>
            <a:endParaRPr lang="zh-CN" altLang="en-US"/>
          </a:p>
        </p:txBody>
      </p:sp>
      <p:graphicFrame>
        <p:nvGraphicFramePr>
          <p:cNvPr id="4" name="表格 3"/>
          <p:cNvGraphicFramePr>
            <a:graphicFrameLocks noGrp="1"/>
          </p:cNvGraphicFramePr>
          <p:nvPr/>
        </p:nvGraphicFramePr>
        <p:xfrm>
          <a:off x="1403648" y="3356992"/>
          <a:ext cx="6183177" cy="827392"/>
        </p:xfrm>
        <a:graphic>
          <a:graphicData uri="http://schemas.openxmlformats.org/drawingml/2006/table">
            <a:tbl>
              <a:tblPr firstRow="1" bandRow="1">
                <a:tableStyleId>{5C22544A-7EE6-4342-B048-85BDC9FD1C3A}</a:tableStyleId>
              </a:tblPr>
              <a:tblGrid>
                <a:gridCol w="754041"/>
                <a:gridCol w="452428"/>
                <a:gridCol w="452428"/>
                <a:gridCol w="452428"/>
                <a:gridCol w="452428"/>
                <a:gridCol w="452428"/>
                <a:gridCol w="452428"/>
                <a:gridCol w="452428"/>
                <a:gridCol w="452428"/>
                <a:gridCol w="452428"/>
                <a:gridCol w="452428"/>
                <a:gridCol w="452428"/>
                <a:gridCol w="452428"/>
              </a:tblGrid>
              <a:tr h="432047">
                <a:tc>
                  <a:txBody>
                    <a:bodyPr/>
                    <a:lstStyle/>
                    <a:p>
                      <a:r>
                        <a:rPr lang="en-US" altLang="zh-CN" sz="1600" smtClean="0"/>
                        <a:t>z</a:t>
                      </a:r>
                      <a:endParaRPr lang="zh-CN" altLang="en-US" sz="1600"/>
                    </a:p>
                  </a:txBody>
                  <a:tcPr anchor="ctr" anchorCtr="1"/>
                </a:tc>
                <a:tc>
                  <a:txBody>
                    <a:bodyPr/>
                    <a:lstStyle/>
                    <a:p>
                      <a:r>
                        <a:rPr lang="en-US" altLang="zh-CN" sz="1600" smtClean="0"/>
                        <a:t>13</a:t>
                      </a:r>
                      <a:endParaRPr lang="zh-CN" altLang="en-US" sz="1600"/>
                    </a:p>
                  </a:txBody>
                  <a:tcPr anchor="ctr" anchorCtr="1"/>
                </a:tc>
                <a:tc>
                  <a:txBody>
                    <a:bodyPr/>
                    <a:lstStyle/>
                    <a:p>
                      <a:r>
                        <a:rPr lang="en-US" altLang="zh-CN" sz="1600" smtClean="0"/>
                        <a:t>14</a:t>
                      </a:r>
                      <a:endParaRPr lang="zh-CN" altLang="en-US" sz="1600"/>
                    </a:p>
                  </a:txBody>
                  <a:tcPr anchor="ctr" anchorCtr="1"/>
                </a:tc>
                <a:tc>
                  <a:txBody>
                    <a:bodyPr/>
                    <a:lstStyle/>
                    <a:p>
                      <a:r>
                        <a:rPr lang="en-US" altLang="zh-CN" sz="1600" smtClean="0"/>
                        <a:t>15</a:t>
                      </a:r>
                      <a:endParaRPr lang="zh-CN" altLang="en-US" sz="1600"/>
                    </a:p>
                  </a:txBody>
                  <a:tcPr anchor="ctr" anchorCtr="1"/>
                </a:tc>
                <a:tc>
                  <a:txBody>
                    <a:bodyPr/>
                    <a:lstStyle/>
                    <a:p>
                      <a:r>
                        <a:rPr lang="en-US" altLang="zh-CN" sz="1600" smtClean="0"/>
                        <a:t>16</a:t>
                      </a:r>
                      <a:endParaRPr lang="zh-CN" altLang="en-US" sz="1600"/>
                    </a:p>
                  </a:txBody>
                  <a:tcPr anchor="ctr" anchorCtr="1"/>
                </a:tc>
                <a:tc>
                  <a:txBody>
                    <a:bodyPr/>
                    <a:lstStyle/>
                    <a:p>
                      <a:r>
                        <a:rPr lang="en-US" altLang="zh-CN" sz="1600" smtClean="0"/>
                        <a:t>17</a:t>
                      </a:r>
                      <a:endParaRPr lang="zh-CN" altLang="en-US" sz="1600"/>
                    </a:p>
                  </a:txBody>
                  <a:tcPr anchor="ctr" anchorCtr="1"/>
                </a:tc>
                <a:tc>
                  <a:txBody>
                    <a:bodyPr/>
                    <a:lstStyle/>
                    <a:p>
                      <a:r>
                        <a:rPr lang="en-US" altLang="zh-CN" sz="1600" smtClean="0"/>
                        <a:t>18</a:t>
                      </a:r>
                      <a:endParaRPr lang="zh-CN" altLang="en-US" sz="1600"/>
                    </a:p>
                  </a:txBody>
                  <a:tcPr anchor="ctr" anchorCtr="1"/>
                </a:tc>
                <a:tc>
                  <a:txBody>
                    <a:bodyPr/>
                    <a:lstStyle/>
                    <a:p>
                      <a:r>
                        <a:rPr lang="en-US" altLang="zh-CN" sz="1600" smtClean="0"/>
                        <a:t>19</a:t>
                      </a:r>
                      <a:endParaRPr lang="zh-CN" altLang="en-US" sz="1600"/>
                    </a:p>
                  </a:txBody>
                  <a:tcPr anchor="ctr" anchorCtr="1"/>
                </a:tc>
                <a:tc>
                  <a:txBody>
                    <a:bodyPr/>
                    <a:lstStyle/>
                    <a:p>
                      <a:r>
                        <a:rPr lang="en-US" altLang="zh-CN" sz="1600" smtClean="0"/>
                        <a:t>20</a:t>
                      </a:r>
                      <a:endParaRPr lang="zh-CN" altLang="en-US" sz="1600"/>
                    </a:p>
                  </a:txBody>
                  <a:tcPr anchor="ctr" anchorCtr="1"/>
                </a:tc>
                <a:tc>
                  <a:txBody>
                    <a:bodyPr/>
                    <a:lstStyle/>
                    <a:p>
                      <a:r>
                        <a:rPr lang="en-US" altLang="zh-CN" sz="1600" smtClean="0"/>
                        <a:t>21</a:t>
                      </a:r>
                      <a:endParaRPr lang="zh-CN" altLang="en-US" sz="1600"/>
                    </a:p>
                  </a:txBody>
                  <a:tcPr anchor="ctr" anchorCtr="1"/>
                </a:tc>
                <a:tc>
                  <a:txBody>
                    <a:bodyPr/>
                    <a:lstStyle/>
                    <a:p>
                      <a:r>
                        <a:rPr lang="en-US" altLang="zh-CN" sz="1600" smtClean="0"/>
                        <a:t>22</a:t>
                      </a:r>
                      <a:endParaRPr lang="zh-CN" altLang="en-US" sz="1600"/>
                    </a:p>
                  </a:txBody>
                  <a:tcPr anchor="ctr" anchorCtr="1"/>
                </a:tc>
                <a:tc>
                  <a:txBody>
                    <a:bodyPr/>
                    <a:lstStyle/>
                    <a:p>
                      <a:r>
                        <a:rPr lang="en-US" altLang="zh-CN" sz="1600" smtClean="0"/>
                        <a:t>23</a:t>
                      </a:r>
                      <a:endParaRPr lang="zh-CN" altLang="en-US" sz="1600"/>
                    </a:p>
                  </a:txBody>
                  <a:tcPr anchor="ctr" anchorCtr="1"/>
                </a:tc>
                <a:tc>
                  <a:txBody>
                    <a:bodyPr/>
                    <a:lstStyle/>
                    <a:p>
                      <a:r>
                        <a:rPr lang="en-US" altLang="zh-CN" sz="1600" smtClean="0"/>
                        <a:t>24</a:t>
                      </a:r>
                      <a:endParaRPr lang="zh-CN" altLang="en-US" sz="1600"/>
                    </a:p>
                  </a:txBody>
                  <a:tcPr anchor="ctr" anchorCtr="1"/>
                </a:tc>
              </a:tr>
              <a:tr h="395345">
                <a:tc>
                  <a:txBody>
                    <a:bodyPr/>
                    <a:lstStyle/>
                    <a:p>
                      <a:r>
                        <a:rPr lang="en-US" altLang="zh-CN" sz="1600" smtClean="0"/>
                        <a:t>π</a:t>
                      </a:r>
                      <a:r>
                        <a:rPr lang="en-US" altLang="zh-CN" sz="1600" baseline="-25000" smtClean="0"/>
                        <a:t>cp</a:t>
                      </a:r>
                      <a:r>
                        <a:rPr lang="en-US" altLang="zh-CN" sz="1600" smtClean="0"/>
                        <a:t>(z)</a:t>
                      </a:r>
                      <a:endParaRPr lang="zh-CN" altLang="en-US" sz="1600"/>
                    </a:p>
                  </a:txBody>
                  <a:tcPr anchor="ctr" anchorCtr="1"/>
                </a:tc>
                <a:tc>
                  <a:txBody>
                    <a:bodyPr/>
                    <a:lstStyle/>
                    <a:p>
                      <a:r>
                        <a:rPr lang="en-US" altLang="zh-CN" sz="1600" smtClean="0"/>
                        <a:t>23</a:t>
                      </a:r>
                      <a:endParaRPr lang="zh-CN" altLang="en-US" sz="1600"/>
                    </a:p>
                  </a:txBody>
                  <a:tcPr anchor="ctr" anchorCtr="1"/>
                </a:tc>
                <a:tc>
                  <a:txBody>
                    <a:bodyPr/>
                    <a:lstStyle/>
                    <a:p>
                      <a:r>
                        <a:rPr lang="en-US" altLang="zh-CN" sz="1600" smtClean="0"/>
                        <a:t>19</a:t>
                      </a:r>
                      <a:endParaRPr lang="zh-CN" altLang="en-US" sz="1600"/>
                    </a:p>
                  </a:txBody>
                  <a:tcPr anchor="ctr" anchorCtr="1"/>
                </a:tc>
                <a:tc>
                  <a:txBody>
                    <a:bodyPr/>
                    <a:lstStyle/>
                    <a:p>
                      <a:r>
                        <a:rPr lang="en-US" altLang="zh-CN" sz="1600" smtClean="0"/>
                        <a:t>12</a:t>
                      </a:r>
                      <a:endParaRPr lang="zh-CN" altLang="en-US" sz="1600"/>
                    </a:p>
                  </a:txBody>
                  <a:tcPr anchor="ctr" anchorCtr="1"/>
                </a:tc>
                <a:tc>
                  <a:txBody>
                    <a:bodyPr/>
                    <a:lstStyle/>
                    <a:p>
                      <a:r>
                        <a:rPr lang="en-US" altLang="zh-CN" sz="1600" smtClean="0"/>
                        <a:t>4</a:t>
                      </a:r>
                      <a:endParaRPr lang="zh-CN" altLang="en-US" sz="1600"/>
                    </a:p>
                  </a:txBody>
                  <a:tcPr anchor="ctr" anchorCtr="1"/>
                </a:tc>
                <a:tc>
                  <a:txBody>
                    <a:bodyPr/>
                    <a:lstStyle/>
                    <a:p>
                      <a:r>
                        <a:rPr lang="en-US" altLang="zh-CN" sz="1600" smtClean="0"/>
                        <a:t>26</a:t>
                      </a:r>
                      <a:endParaRPr lang="zh-CN" altLang="en-US" sz="1600"/>
                    </a:p>
                  </a:txBody>
                  <a:tcPr anchor="ctr" anchorCtr="1"/>
                </a:tc>
                <a:tc>
                  <a:txBody>
                    <a:bodyPr/>
                    <a:lstStyle/>
                    <a:p>
                      <a:r>
                        <a:rPr lang="en-US" altLang="zh-CN" sz="1600" smtClean="0"/>
                        <a:t>8</a:t>
                      </a:r>
                      <a:endParaRPr lang="zh-CN" altLang="en-US" sz="1600"/>
                    </a:p>
                  </a:txBody>
                  <a:tcPr anchor="ctr" anchorCtr="1"/>
                </a:tc>
                <a:tc>
                  <a:txBody>
                    <a:bodyPr/>
                    <a:lstStyle/>
                    <a:p>
                      <a:r>
                        <a:rPr lang="en-US" altLang="zh-CN" sz="1600" smtClean="0"/>
                        <a:t>16</a:t>
                      </a:r>
                      <a:endParaRPr lang="zh-CN" altLang="en-US" sz="1600"/>
                    </a:p>
                  </a:txBody>
                  <a:tcPr anchor="ctr" anchorCtr="1"/>
                </a:tc>
                <a:tc>
                  <a:txBody>
                    <a:bodyPr/>
                    <a:lstStyle/>
                    <a:p>
                      <a:r>
                        <a:rPr lang="en-US" altLang="zh-CN" sz="1600" smtClean="0"/>
                        <a:t>7</a:t>
                      </a:r>
                      <a:endParaRPr lang="zh-CN" altLang="en-US" sz="1600"/>
                    </a:p>
                  </a:txBody>
                  <a:tcPr anchor="ctr" anchorCtr="1"/>
                </a:tc>
                <a:tc>
                  <a:txBody>
                    <a:bodyPr/>
                    <a:lstStyle/>
                    <a:p>
                      <a:r>
                        <a:rPr lang="en-US" altLang="zh-CN" sz="1600" smtClean="0"/>
                        <a:t>27</a:t>
                      </a:r>
                      <a:endParaRPr lang="zh-CN" altLang="en-US" sz="1600"/>
                    </a:p>
                  </a:txBody>
                  <a:tcPr anchor="ctr" anchorCtr="1"/>
                </a:tc>
                <a:tc>
                  <a:txBody>
                    <a:bodyPr/>
                    <a:lstStyle/>
                    <a:p>
                      <a:r>
                        <a:rPr lang="en-US" altLang="zh-CN" sz="1600" smtClean="0"/>
                        <a:t>20</a:t>
                      </a:r>
                      <a:endParaRPr lang="zh-CN" altLang="en-US" sz="1600"/>
                    </a:p>
                  </a:txBody>
                  <a:tcPr anchor="ctr" anchorCtr="1"/>
                </a:tc>
                <a:tc>
                  <a:txBody>
                    <a:bodyPr/>
                    <a:lstStyle/>
                    <a:p>
                      <a:r>
                        <a:rPr lang="en-US" altLang="zh-CN" sz="1600" smtClean="0"/>
                        <a:t>13</a:t>
                      </a:r>
                      <a:endParaRPr lang="zh-CN" altLang="en-US" sz="1600"/>
                    </a:p>
                  </a:txBody>
                  <a:tcPr anchor="ctr" anchorCtr="1"/>
                </a:tc>
                <a:tc>
                  <a:txBody>
                    <a:bodyPr/>
                    <a:lstStyle/>
                    <a:p>
                      <a:r>
                        <a:rPr lang="en-US" altLang="zh-CN" sz="1600" smtClean="0"/>
                        <a:t>2</a:t>
                      </a:r>
                      <a:endParaRPr lang="zh-CN" altLang="en-US" sz="1600"/>
                    </a:p>
                  </a:txBody>
                  <a:tcPr anchor="ctr" anchorCtr="1"/>
                </a:tc>
              </a:tr>
            </a:tbl>
          </a:graphicData>
        </a:graphic>
      </p:graphicFrame>
      <p:graphicFrame>
        <p:nvGraphicFramePr>
          <p:cNvPr id="5" name="表格 4"/>
          <p:cNvGraphicFramePr>
            <a:graphicFrameLocks noGrp="1"/>
          </p:cNvGraphicFramePr>
          <p:nvPr/>
        </p:nvGraphicFramePr>
        <p:xfrm>
          <a:off x="1403648" y="4365104"/>
          <a:ext cx="6183177" cy="827392"/>
        </p:xfrm>
        <a:graphic>
          <a:graphicData uri="http://schemas.openxmlformats.org/drawingml/2006/table">
            <a:tbl>
              <a:tblPr firstRow="1" bandRow="1">
                <a:tableStyleId>{5C22544A-7EE6-4342-B048-85BDC9FD1C3A}</a:tableStyleId>
              </a:tblPr>
              <a:tblGrid>
                <a:gridCol w="754041"/>
                <a:gridCol w="452428"/>
                <a:gridCol w="452428"/>
                <a:gridCol w="452428"/>
                <a:gridCol w="452428"/>
                <a:gridCol w="452428"/>
                <a:gridCol w="452428"/>
                <a:gridCol w="452428"/>
                <a:gridCol w="452428"/>
                <a:gridCol w="452428"/>
                <a:gridCol w="452428"/>
                <a:gridCol w="452428"/>
                <a:gridCol w="452428"/>
              </a:tblGrid>
              <a:tr h="432047">
                <a:tc>
                  <a:txBody>
                    <a:bodyPr/>
                    <a:lstStyle/>
                    <a:p>
                      <a:r>
                        <a:rPr lang="en-US" altLang="zh-CN" sz="1600" smtClean="0"/>
                        <a:t>z</a:t>
                      </a:r>
                      <a:endParaRPr lang="zh-CN" altLang="en-US" sz="1600"/>
                    </a:p>
                  </a:txBody>
                  <a:tcPr anchor="ctr" anchorCtr="1"/>
                </a:tc>
                <a:tc>
                  <a:txBody>
                    <a:bodyPr/>
                    <a:lstStyle/>
                    <a:p>
                      <a:r>
                        <a:rPr lang="en-US" altLang="zh-CN" sz="1600" smtClean="0"/>
                        <a:t>25</a:t>
                      </a:r>
                      <a:endParaRPr lang="zh-CN" altLang="en-US" sz="1600"/>
                    </a:p>
                  </a:txBody>
                  <a:tcPr anchor="ctr" anchorCtr="1"/>
                </a:tc>
                <a:tc>
                  <a:txBody>
                    <a:bodyPr/>
                    <a:lstStyle/>
                    <a:p>
                      <a:r>
                        <a:rPr lang="en-US" altLang="zh-CN" sz="1600" smtClean="0"/>
                        <a:t>26</a:t>
                      </a:r>
                      <a:endParaRPr lang="zh-CN" altLang="en-US" sz="1600"/>
                    </a:p>
                  </a:txBody>
                  <a:tcPr anchor="ctr" anchorCtr="1"/>
                </a:tc>
                <a:tc>
                  <a:txBody>
                    <a:bodyPr/>
                    <a:lstStyle/>
                    <a:p>
                      <a:r>
                        <a:rPr lang="en-US" altLang="zh-CN" sz="1600" smtClean="0"/>
                        <a:t>27</a:t>
                      </a:r>
                      <a:endParaRPr lang="zh-CN" altLang="en-US" sz="1600"/>
                    </a:p>
                  </a:txBody>
                  <a:tcPr anchor="ctr" anchorCtr="1"/>
                </a:tc>
                <a:tc>
                  <a:txBody>
                    <a:bodyPr/>
                    <a:lstStyle/>
                    <a:p>
                      <a:r>
                        <a:rPr lang="en-US" altLang="zh-CN" sz="1600" smtClean="0"/>
                        <a:t>28</a:t>
                      </a:r>
                      <a:endParaRPr lang="zh-CN" altLang="en-US" sz="1600"/>
                    </a:p>
                  </a:txBody>
                  <a:tcPr anchor="ctr" anchorCtr="1"/>
                </a:tc>
                <a:tc>
                  <a:txBody>
                    <a:bodyPr/>
                    <a:lstStyle/>
                    <a:p>
                      <a:r>
                        <a:rPr lang="en-US" altLang="zh-CN" sz="1600" smtClean="0"/>
                        <a:t>29</a:t>
                      </a:r>
                      <a:endParaRPr lang="zh-CN" altLang="en-US" sz="1600"/>
                    </a:p>
                  </a:txBody>
                  <a:tcPr anchor="ctr" anchorCtr="1"/>
                </a:tc>
                <a:tc>
                  <a:txBody>
                    <a:bodyPr/>
                    <a:lstStyle/>
                    <a:p>
                      <a:r>
                        <a:rPr lang="en-US" altLang="zh-CN" sz="1600" smtClean="0"/>
                        <a:t>30</a:t>
                      </a:r>
                      <a:endParaRPr lang="zh-CN" altLang="en-US" sz="1600"/>
                    </a:p>
                  </a:txBody>
                  <a:tcPr anchor="ctr" anchorCtr="1"/>
                </a:tc>
                <a:tc>
                  <a:txBody>
                    <a:bodyPr/>
                    <a:lstStyle/>
                    <a:p>
                      <a:r>
                        <a:rPr lang="en-US" altLang="zh-CN" sz="1600" smtClean="0"/>
                        <a:t>31</a:t>
                      </a:r>
                      <a:endParaRPr lang="zh-CN" altLang="en-US" sz="1600"/>
                    </a:p>
                  </a:txBody>
                  <a:tcPr anchor="ctr" anchorCtr="1"/>
                </a:tc>
                <a:tc>
                  <a:txBody>
                    <a:bodyPr/>
                    <a:lstStyle/>
                    <a:p>
                      <a:r>
                        <a:rPr lang="en-US" altLang="zh-CN" sz="1600" smtClean="0"/>
                        <a:t>32</a:t>
                      </a:r>
                      <a:endParaRPr lang="zh-CN" altLang="en-US" sz="1600"/>
                    </a:p>
                  </a:txBody>
                  <a:tcPr anchor="ctr" anchorCtr="1"/>
                </a:tc>
                <a:tc>
                  <a:txBody>
                    <a:bodyPr/>
                    <a:lstStyle/>
                    <a:p>
                      <a:r>
                        <a:rPr lang="en-US" altLang="zh-CN" sz="1600" smtClean="0"/>
                        <a:t>33</a:t>
                      </a:r>
                      <a:endParaRPr lang="zh-CN" altLang="en-US" sz="1600"/>
                    </a:p>
                  </a:txBody>
                  <a:tcPr anchor="ctr" anchorCtr="1"/>
                </a:tc>
                <a:tc>
                  <a:txBody>
                    <a:bodyPr/>
                    <a:lstStyle/>
                    <a:p>
                      <a:r>
                        <a:rPr lang="en-US" altLang="zh-CN" sz="1600" smtClean="0"/>
                        <a:t>34</a:t>
                      </a:r>
                      <a:endParaRPr lang="zh-CN" altLang="en-US" sz="1600"/>
                    </a:p>
                  </a:txBody>
                  <a:tcPr anchor="ctr" anchorCtr="1"/>
                </a:tc>
                <a:tc>
                  <a:txBody>
                    <a:bodyPr/>
                    <a:lstStyle/>
                    <a:p>
                      <a:r>
                        <a:rPr lang="en-US" altLang="zh-CN" sz="1600" smtClean="0"/>
                        <a:t>35</a:t>
                      </a:r>
                      <a:endParaRPr lang="zh-CN" altLang="en-US" sz="1600"/>
                    </a:p>
                  </a:txBody>
                  <a:tcPr anchor="ctr" anchorCtr="1"/>
                </a:tc>
                <a:tc>
                  <a:txBody>
                    <a:bodyPr/>
                    <a:lstStyle/>
                    <a:p>
                      <a:r>
                        <a:rPr lang="en-US" altLang="zh-CN" sz="1600" smtClean="0"/>
                        <a:t>36</a:t>
                      </a:r>
                      <a:endParaRPr lang="zh-CN" altLang="en-US" sz="1600"/>
                    </a:p>
                  </a:txBody>
                  <a:tcPr anchor="ctr" anchorCtr="1"/>
                </a:tc>
              </a:tr>
              <a:tr h="395345">
                <a:tc>
                  <a:txBody>
                    <a:bodyPr/>
                    <a:lstStyle/>
                    <a:p>
                      <a:r>
                        <a:rPr lang="en-US" altLang="zh-CN" sz="1600" smtClean="0"/>
                        <a:t>π</a:t>
                      </a:r>
                      <a:r>
                        <a:rPr lang="en-US" altLang="zh-CN" sz="1600" baseline="-25000" smtClean="0"/>
                        <a:t>cp</a:t>
                      </a:r>
                      <a:r>
                        <a:rPr lang="en-US" altLang="zh-CN" sz="1600" smtClean="0"/>
                        <a:t>(z)</a:t>
                      </a:r>
                      <a:endParaRPr lang="zh-CN" altLang="en-US" sz="1600"/>
                    </a:p>
                  </a:txBody>
                  <a:tcPr anchor="ctr" anchorCtr="1"/>
                </a:tc>
                <a:tc>
                  <a:txBody>
                    <a:bodyPr/>
                    <a:lstStyle/>
                    <a:p>
                      <a:r>
                        <a:rPr lang="en-US" altLang="zh-CN" sz="1600" smtClean="0"/>
                        <a:t>41</a:t>
                      </a:r>
                      <a:endParaRPr lang="zh-CN" altLang="en-US" sz="1600"/>
                    </a:p>
                  </a:txBody>
                  <a:tcPr anchor="ctr" anchorCtr="1"/>
                </a:tc>
                <a:tc>
                  <a:txBody>
                    <a:bodyPr/>
                    <a:lstStyle/>
                    <a:p>
                      <a:r>
                        <a:rPr lang="en-US" altLang="zh-CN" sz="1600" smtClean="0"/>
                        <a:t>52</a:t>
                      </a:r>
                      <a:endParaRPr lang="zh-CN" altLang="en-US" sz="1600"/>
                    </a:p>
                  </a:txBody>
                  <a:tcPr anchor="ctr" anchorCtr="1"/>
                </a:tc>
                <a:tc>
                  <a:txBody>
                    <a:bodyPr/>
                    <a:lstStyle/>
                    <a:p>
                      <a:r>
                        <a:rPr lang="en-US" altLang="zh-CN" sz="1600" smtClean="0"/>
                        <a:t>31</a:t>
                      </a:r>
                      <a:endParaRPr lang="zh-CN" altLang="en-US" sz="1600"/>
                    </a:p>
                  </a:txBody>
                  <a:tcPr anchor="ctr" anchorCtr="1"/>
                </a:tc>
                <a:tc>
                  <a:txBody>
                    <a:bodyPr/>
                    <a:lstStyle/>
                    <a:p>
                      <a:r>
                        <a:rPr lang="en-US" altLang="zh-CN" sz="1600" smtClean="0"/>
                        <a:t>37</a:t>
                      </a:r>
                      <a:endParaRPr lang="zh-CN" altLang="en-US" sz="1600"/>
                    </a:p>
                  </a:txBody>
                  <a:tcPr anchor="ctr" anchorCtr="1"/>
                </a:tc>
                <a:tc>
                  <a:txBody>
                    <a:bodyPr/>
                    <a:lstStyle/>
                    <a:p>
                      <a:r>
                        <a:rPr lang="en-US" altLang="zh-CN" sz="1600" smtClean="0"/>
                        <a:t>47</a:t>
                      </a:r>
                      <a:endParaRPr lang="zh-CN" altLang="en-US" sz="1600"/>
                    </a:p>
                  </a:txBody>
                  <a:tcPr anchor="ctr" anchorCtr="1"/>
                </a:tc>
                <a:tc>
                  <a:txBody>
                    <a:bodyPr/>
                    <a:lstStyle/>
                    <a:p>
                      <a:r>
                        <a:rPr lang="en-US" altLang="zh-CN" sz="1600" smtClean="0"/>
                        <a:t>55</a:t>
                      </a:r>
                      <a:endParaRPr lang="zh-CN" altLang="en-US" sz="1600"/>
                    </a:p>
                  </a:txBody>
                  <a:tcPr anchor="ctr" anchorCtr="1"/>
                </a:tc>
                <a:tc>
                  <a:txBody>
                    <a:bodyPr/>
                    <a:lstStyle/>
                    <a:p>
                      <a:r>
                        <a:rPr lang="en-US" altLang="zh-CN" sz="1600" smtClean="0"/>
                        <a:t>30</a:t>
                      </a:r>
                      <a:endParaRPr lang="zh-CN" altLang="en-US" sz="1600"/>
                    </a:p>
                  </a:txBody>
                  <a:tcPr anchor="ctr" anchorCtr="1"/>
                </a:tc>
                <a:tc>
                  <a:txBody>
                    <a:bodyPr/>
                    <a:lstStyle/>
                    <a:p>
                      <a:r>
                        <a:rPr lang="en-US" altLang="zh-CN" sz="1600" smtClean="0"/>
                        <a:t>40</a:t>
                      </a:r>
                      <a:endParaRPr lang="zh-CN" altLang="en-US" sz="1600"/>
                    </a:p>
                  </a:txBody>
                  <a:tcPr anchor="ctr" anchorCtr="1"/>
                </a:tc>
                <a:tc>
                  <a:txBody>
                    <a:bodyPr/>
                    <a:lstStyle/>
                    <a:p>
                      <a:r>
                        <a:rPr lang="en-US" altLang="zh-CN" sz="1600" smtClean="0"/>
                        <a:t>51</a:t>
                      </a:r>
                      <a:endParaRPr lang="zh-CN" altLang="en-US" sz="1600"/>
                    </a:p>
                  </a:txBody>
                  <a:tcPr anchor="ctr" anchorCtr="1"/>
                </a:tc>
                <a:tc>
                  <a:txBody>
                    <a:bodyPr/>
                    <a:lstStyle/>
                    <a:p>
                      <a:r>
                        <a:rPr lang="en-US" altLang="zh-CN" sz="1600" smtClean="0"/>
                        <a:t>45</a:t>
                      </a:r>
                      <a:endParaRPr lang="zh-CN" altLang="en-US" sz="1600"/>
                    </a:p>
                  </a:txBody>
                  <a:tcPr anchor="ctr" anchorCtr="1"/>
                </a:tc>
                <a:tc>
                  <a:txBody>
                    <a:bodyPr/>
                    <a:lstStyle/>
                    <a:p>
                      <a:r>
                        <a:rPr lang="en-US" altLang="zh-CN" sz="1600" smtClean="0"/>
                        <a:t>33</a:t>
                      </a:r>
                      <a:endParaRPr lang="zh-CN" altLang="en-US" sz="1600"/>
                    </a:p>
                  </a:txBody>
                  <a:tcPr anchor="ctr" anchorCtr="1"/>
                </a:tc>
                <a:tc>
                  <a:txBody>
                    <a:bodyPr/>
                    <a:lstStyle/>
                    <a:p>
                      <a:r>
                        <a:rPr lang="en-US" altLang="zh-CN" sz="1600" smtClean="0"/>
                        <a:t>48</a:t>
                      </a:r>
                      <a:endParaRPr lang="zh-CN" altLang="en-US" sz="1600"/>
                    </a:p>
                  </a:txBody>
                  <a:tcPr anchor="ctr" anchorCtr="1"/>
                </a:tc>
              </a:tr>
            </a:tbl>
          </a:graphicData>
        </a:graphic>
      </p:graphicFrame>
      <p:graphicFrame>
        <p:nvGraphicFramePr>
          <p:cNvPr id="6" name="表格 5"/>
          <p:cNvGraphicFramePr>
            <a:graphicFrameLocks noGrp="1"/>
          </p:cNvGraphicFramePr>
          <p:nvPr/>
        </p:nvGraphicFramePr>
        <p:xfrm>
          <a:off x="1403648" y="5373216"/>
          <a:ext cx="6183177" cy="827392"/>
        </p:xfrm>
        <a:graphic>
          <a:graphicData uri="http://schemas.openxmlformats.org/drawingml/2006/table">
            <a:tbl>
              <a:tblPr firstRow="1" bandRow="1">
                <a:tableStyleId>{5C22544A-7EE6-4342-B048-85BDC9FD1C3A}</a:tableStyleId>
              </a:tblPr>
              <a:tblGrid>
                <a:gridCol w="754041"/>
                <a:gridCol w="452428"/>
                <a:gridCol w="452428"/>
                <a:gridCol w="452428"/>
                <a:gridCol w="452428"/>
                <a:gridCol w="452428"/>
                <a:gridCol w="452428"/>
                <a:gridCol w="452428"/>
                <a:gridCol w="452428"/>
                <a:gridCol w="452428"/>
                <a:gridCol w="452428"/>
                <a:gridCol w="452428"/>
                <a:gridCol w="452428"/>
              </a:tblGrid>
              <a:tr h="432047">
                <a:tc>
                  <a:txBody>
                    <a:bodyPr/>
                    <a:lstStyle/>
                    <a:p>
                      <a:r>
                        <a:rPr lang="en-US" altLang="zh-CN" sz="1600" smtClean="0"/>
                        <a:t>z</a:t>
                      </a:r>
                      <a:endParaRPr lang="zh-CN" altLang="en-US" sz="1600"/>
                    </a:p>
                  </a:txBody>
                  <a:tcPr anchor="ctr" anchorCtr="1"/>
                </a:tc>
                <a:tc>
                  <a:txBody>
                    <a:bodyPr/>
                    <a:lstStyle/>
                    <a:p>
                      <a:r>
                        <a:rPr lang="en-US" altLang="zh-CN" sz="1600" smtClean="0"/>
                        <a:t>37</a:t>
                      </a:r>
                      <a:endParaRPr lang="zh-CN" altLang="en-US" sz="1600"/>
                    </a:p>
                  </a:txBody>
                  <a:tcPr anchor="ctr" anchorCtr="1"/>
                </a:tc>
                <a:tc>
                  <a:txBody>
                    <a:bodyPr/>
                    <a:lstStyle/>
                    <a:p>
                      <a:r>
                        <a:rPr lang="en-US" altLang="zh-CN" sz="1600" smtClean="0"/>
                        <a:t>38</a:t>
                      </a:r>
                      <a:endParaRPr lang="zh-CN" altLang="en-US" sz="1600"/>
                    </a:p>
                  </a:txBody>
                  <a:tcPr anchor="ctr" anchorCtr="1"/>
                </a:tc>
                <a:tc>
                  <a:txBody>
                    <a:bodyPr/>
                    <a:lstStyle/>
                    <a:p>
                      <a:r>
                        <a:rPr lang="en-US" altLang="zh-CN" sz="1600" smtClean="0"/>
                        <a:t>39</a:t>
                      </a:r>
                      <a:endParaRPr lang="zh-CN" altLang="en-US" sz="1600"/>
                    </a:p>
                  </a:txBody>
                  <a:tcPr anchor="ctr" anchorCtr="1"/>
                </a:tc>
                <a:tc>
                  <a:txBody>
                    <a:bodyPr/>
                    <a:lstStyle/>
                    <a:p>
                      <a:r>
                        <a:rPr lang="en-US" altLang="zh-CN" sz="1600" smtClean="0"/>
                        <a:t>40</a:t>
                      </a:r>
                      <a:endParaRPr lang="zh-CN" altLang="en-US" sz="1600"/>
                    </a:p>
                  </a:txBody>
                  <a:tcPr anchor="ctr" anchorCtr="1"/>
                </a:tc>
                <a:tc>
                  <a:txBody>
                    <a:bodyPr/>
                    <a:lstStyle/>
                    <a:p>
                      <a:r>
                        <a:rPr lang="en-US" altLang="zh-CN" sz="1600" smtClean="0"/>
                        <a:t>41</a:t>
                      </a:r>
                      <a:endParaRPr lang="zh-CN" altLang="en-US" sz="1600"/>
                    </a:p>
                  </a:txBody>
                  <a:tcPr anchor="ctr" anchorCtr="1"/>
                </a:tc>
                <a:tc>
                  <a:txBody>
                    <a:bodyPr/>
                    <a:lstStyle/>
                    <a:p>
                      <a:r>
                        <a:rPr lang="en-US" altLang="zh-CN" sz="1600" smtClean="0"/>
                        <a:t>42</a:t>
                      </a:r>
                      <a:endParaRPr lang="zh-CN" altLang="en-US" sz="1600"/>
                    </a:p>
                  </a:txBody>
                  <a:tcPr anchor="ctr" anchorCtr="1"/>
                </a:tc>
                <a:tc>
                  <a:txBody>
                    <a:bodyPr/>
                    <a:lstStyle/>
                    <a:p>
                      <a:r>
                        <a:rPr lang="en-US" altLang="zh-CN" sz="1600" smtClean="0"/>
                        <a:t>43</a:t>
                      </a:r>
                      <a:endParaRPr lang="zh-CN" altLang="en-US" sz="1600"/>
                    </a:p>
                  </a:txBody>
                  <a:tcPr anchor="ctr" anchorCtr="1"/>
                </a:tc>
                <a:tc>
                  <a:txBody>
                    <a:bodyPr/>
                    <a:lstStyle/>
                    <a:p>
                      <a:r>
                        <a:rPr lang="en-US" altLang="zh-CN" sz="1600" smtClean="0"/>
                        <a:t>44</a:t>
                      </a:r>
                      <a:endParaRPr lang="zh-CN" altLang="en-US" sz="1600"/>
                    </a:p>
                  </a:txBody>
                  <a:tcPr anchor="ctr" anchorCtr="1"/>
                </a:tc>
                <a:tc>
                  <a:txBody>
                    <a:bodyPr/>
                    <a:lstStyle/>
                    <a:p>
                      <a:r>
                        <a:rPr lang="en-US" altLang="zh-CN" sz="1600" smtClean="0"/>
                        <a:t>45</a:t>
                      </a:r>
                      <a:endParaRPr lang="zh-CN" altLang="en-US" sz="1600"/>
                    </a:p>
                  </a:txBody>
                  <a:tcPr anchor="ctr" anchorCtr="1"/>
                </a:tc>
                <a:tc>
                  <a:txBody>
                    <a:bodyPr/>
                    <a:lstStyle/>
                    <a:p>
                      <a:r>
                        <a:rPr lang="en-US" altLang="zh-CN" sz="1600" smtClean="0"/>
                        <a:t>46</a:t>
                      </a:r>
                      <a:endParaRPr lang="zh-CN" altLang="en-US" sz="1600"/>
                    </a:p>
                  </a:txBody>
                  <a:tcPr anchor="ctr" anchorCtr="1"/>
                </a:tc>
                <a:tc>
                  <a:txBody>
                    <a:bodyPr/>
                    <a:lstStyle/>
                    <a:p>
                      <a:r>
                        <a:rPr lang="en-US" altLang="zh-CN" sz="1600" smtClean="0"/>
                        <a:t>47</a:t>
                      </a:r>
                      <a:endParaRPr lang="zh-CN" altLang="en-US" sz="1600"/>
                    </a:p>
                  </a:txBody>
                  <a:tcPr anchor="ctr" anchorCtr="1"/>
                </a:tc>
                <a:tc>
                  <a:txBody>
                    <a:bodyPr/>
                    <a:lstStyle/>
                    <a:p>
                      <a:r>
                        <a:rPr lang="en-US" altLang="zh-CN" sz="1600" smtClean="0"/>
                        <a:t>48</a:t>
                      </a:r>
                      <a:endParaRPr lang="zh-CN" altLang="en-US" sz="1600"/>
                    </a:p>
                  </a:txBody>
                  <a:tcPr anchor="ctr" anchorCtr="1"/>
                </a:tc>
              </a:tr>
              <a:tr h="395345">
                <a:tc>
                  <a:txBody>
                    <a:bodyPr/>
                    <a:lstStyle/>
                    <a:p>
                      <a:r>
                        <a:rPr lang="en-US" altLang="zh-CN" sz="1600" smtClean="0"/>
                        <a:t>π</a:t>
                      </a:r>
                      <a:r>
                        <a:rPr lang="en-US" altLang="zh-CN" sz="1600" baseline="-25000" smtClean="0"/>
                        <a:t>cp</a:t>
                      </a:r>
                      <a:r>
                        <a:rPr lang="en-US" altLang="zh-CN" sz="1600" smtClean="0"/>
                        <a:t>(z)</a:t>
                      </a:r>
                      <a:endParaRPr lang="zh-CN" altLang="en-US" sz="1600"/>
                    </a:p>
                  </a:txBody>
                  <a:tcPr anchor="ctr" anchorCtr="1"/>
                </a:tc>
                <a:tc>
                  <a:txBody>
                    <a:bodyPr/>
                    <a:lstStyle/>
                    <a:p>
                      <a:r>
                        <a:rPr lang="en-US" altLang="zh-CN" sz="1600" smtClean="0"/>
                        <a:t>44</a:t>
                      </a:r>
                      <a:endParaRPr lang="zh-CN" altLang="en-US" sz="1600"/>
                    </a:p>
                  </a:txBody>
                  <a:tcPr anchor="ctr" anchorCtr="1"/>
                </a:tc>
                <a:tc>
                  <a:txBody>
                    <a:bodyPr/>
                    <a:lstStyle/>
                    <a:p>
                      <a:r>
                        <a:rPr lang="en-US" altLang="zh-CN" sz="1600" smtClean="0"/>
                        <a:t>49</a:t>
                      </a:r>
                      <a:endParaRPr lang="zh-CN" altLang="en-US" sz="1600"/>
                    </a:p>
                  </a:txBody>
                  <a:tcPr anchor="ctr" anchorCtr="1"/>
                </a:tc>
                <a:tc>
                  <a:txBody>
                    <a:bodyPr/>
                    <a:lstStyle/>
                    <a:p>
                      <a:r>
                        <a:rPr lang="en-US" altLang="zh-CN" sz="1600" smtClean="0"/>
                        <a:t>39</a:t>
                      </a:r>
                      <a:endParaRPr lang="zh-CN" altLang="en-US" sz="1600"/>
                    </a:p>
                  </a:txBody>
                  <a:tcPr anchor="ctr" anchorCtr="1"/>
                </a:tc>
                <a:tc>
                  <a:txBody>
                    <a:bodyPr/>
                    <a:lstStyle/>
                    <a:p>
                      <a:r>
                        <a:rPr lang="en-US" altLang="zh-CN" sz="1600" smtClean="0"/>
                        <a:t>56</a:t>
                      </a:r>
                      <a:endParaRPr lang="zh-CN" altLang="en-US" sz="1600"/>
                    </a:p>
                  </a:txBody>
                  <a:tcPr anchor="ctr" anchorCtr="1"/>
                </a:tc>
                <a:tc>
                  <a:txBody>
                    <a:bodyPr/>
                    <a:lstStyle/>
                    <a:p>
                      <a:r>
                        <a:rPr lang="en-US" altLang="zh-CN" sz="1600" smtClean="0"/>
                        <a:t>34</a:t>
                      </a:r>
                      <a:endParaRPr lang="zh-CN" altLang="en-US" sz="1600"/>
                    </a:p>
                  </a:txBody>
                  <a:tcPr anchor="ctr" anchorCtr="1"/>
                </a:tc>
                <a:tc>
                  <a:txBody>
                    <a:bodyPr/>
                    <a:lstStyle/>
                    <a:p>
                      <a:r>
                        <a:rPr lang="en-US" altLang="zh-CN" sz="1600" smtClean="0"/>
                        <a:t>53</a:t>
                      </a:r>
                      <a:endParaRPr lang="zh-CN" altLang="en-US" sz="1600"/>
                    </a:p>
                  </a:txBody>
                  <a:tcPr anchor="ctr" anchorCtr="1"/>
                </a:tc>
                <a:tc>
                  <a:txBody>
                    <a:bodyPr/>
                    <a:lstStyle/>
                    <a:p>
                      <a:r>
                        <a:rPr lang="en-US" altLang="zh-CN" sz="1600" smtClean="0"/>
                        <a:t>46</a:t>
                      </a:r>
                      <a:endParaRPr lang="zh-CN" altLang="en-US" sz="1600"/>
                    </a:p>
                  </a:txBody>
                  <a:tcPr anchor="ctr" anchorCtr="1"/>
                </a:tc>
                <a:tc>
                  <a:txBody>
                    <a:bodyPr/>
                    <a:lstStyle/>
                    <a:p>
                      <a:r>
                        <a:rPr lang="en-US" altLang="zh-CN" sz="1600" smtClean="0"/>
                        <a:t>42</a:t>
                      </a:r>
                      <a:endParaRPr lang="zh-CN" altLang="en-US" sz="1600"/>
                    </a:p>
                  </a:txBody>
                  <a:tcPr anchor="ctr" anchorCtr="1"/>
                </a:tc>
                <a:tc>
                  <a:txBody>
                    <a:bodyPr/>
                    <a:lstStyle/>
                    <a:p>
                      <a:r>
                        <a:rPr lang="en-US" altLang="zh-CN" sz="1600" smtClean="0"/>
                        <a:t>50</a:t>
                      </a:r>
                      <a:endParaRPr lang="zh-CN" altLang="en-US" sz="1600"/>
                    </a:p>
                  </a:txBody>
                  <a:tcPr anchor="ctr" anchorCtr="1"/>
                </a:tc>
                <a:tc>
                  <a:txBody>
                    <a:bodyPr/>
                    <a:lstStyle/>
                    <a:p>
                      <a:r>
                        <a:rPr lang="en-US" altLang="zh-CN" sz="1600" smtClean="0"/>
                        <a:t>36</a:t>
                      </a:r>
                      <a:endParaRPr lang="zh-CN" altLang="en-US" sz="1600"/>
                    </a:p>
                  </a:txBody>
                  <a:tcPr anchor="ctr" anchorCtr="1"/>
                </a:tc>
                <a:tc>
                  <a:txBody>
                    <a:bodyPr/>
                    <a:lstStyle/>
                    <a:p>
                      <a:r>
                        <a:rPr lang="en-US" altLang="zh-CN" sz="1600" smtClean="0"/>
                        <a:t>29</a:t>
                      </a:r>
                      <a:endParaRPr lang="zh-CN" altLang="en-US" sz="1600"/>
                    </a:p>
                  </a:txBody>
                  <a:tcPr anchor="ctr" anchorCtr="1"/>
                </a:tc>
                <a:tc>
                  <a:txBody>
                    <a:bodyPr/>
                    <a:lstStyle/>
                    <a:p>
                      <a:r>
                        <a:rPr lang="en-US" altLang="zh-CN" sz="1600" smtClean="0"/>
                        <a:t>32</a:t>
                      </a:r>
                      <a:endParaRPr lang="zh-CN" altLang="en-US" sz="1600"/>
                    </a:p>
                  </a:txBody>
                  <a:tcPr anchor="ctr" anchorCtr="1"/>
                </a:tc>
              </a:tr>
            </a:tbl>
          </a:graphicData>
        </a:graphic>
      </p:graphicFrame>
      <p:graphicFrame>
        <p:nvGraphicFramePr>
          <p:cNvPr id="7" name="表格 6"/>
          <p:cNvGraphicFramePr>
            <a:graphicFrameLocks noGrp="1"/>
          </p:cNvGraphicFramePr>
          <p:nvPr/>
        </p:nvGraphicFramePr>
        <p:xfrm>
          <a:off x="1403648" y="2348880"/>
          <a:ext cx="6183177" cy="827392"/>
        </p:xfrm>
        <a:graphic>
          <a:graphicData uri="http://schemas.openxmlformats.org/drawingml/2006/table">
            <a:tbl>
              <a:tblPr firstRow="1" bandRow="1">
                <a:tableStyleId>{5C22544A-7EE6-4342-B048-85BDC9FD1C3A}</a:tableStyleId>
              </a:tblPr>
              <a:tblGrid>
                <a:gridCol w="754041"/>
                <a:gridCol w="452428"/>
                <a:gridCol w="452428"/>
                <a:gridCol w="452428"/>
                <a:gridCol w="452428"/>
                <a:gridCol w="452428"/>
                <a:gridCol w="452428"/>
                <a:gridCol w="452428"/>
                <a:gridCol w="452428"/>
                <a:gridCol w="452428"/>
                <a:gridCol w="452428"/>
                <a:gridCol w="452428"/>
                <a:gridCol w="452428"/>
              </a:tblGrid>
              <a:tr h="432047">
                <a:tc>
                  <a:txBody>
                    <a:bodyPr/>
                    <a:lstStyle/>
                    <a:p>
                      <a:r>
                        <a:rPr lang="en-US" altLang="zh-CN" sz="1600" smtClean="0"/>
                        <a:t>z</a:t>
                      </a:r>
                      <a:endParaRPr lang="zh-CN" altLang="en-US" sz="1600"/>
                    </a:p>
                  </a:txBody>
                  <a:tcPr anchor="ctr" anchorCtr="1"/>
                </a:tc>
                <a:tc>
                  <a:txBody>
                    <a:bodyPr/>
                    <a:lstStyle/>
                    <a:p>
                      <a:r>
                        <a:rPr lang="en-US" altLang="zh-CN" sz="1600" smtClean="0"/>
                        <a:t>1</a:t>
                      </a:r>
                      <a:endParaRPr lang="zh-CN" altLang="en-US" sz="1600"/>
                    </a:p>
                  </a:txBody>
                  <a:tcPr anchor="ctr" anchorCtr="1"/>
                </a:tc>
                <a:tc>
                  <a:txBody>
                    <a:bodyPr/>
                    <a:lstStyle/>
                    <a:p>
                      <a:r>
                        <a:rPr lang="en-US" altLang="zh-CN" sz="1600" smtClean="0"/>
                        <a:t>2</a:t>
                      </a:r>
                      <a:endParaRPr lang="zh-CN" altLang="en-US" sz="1600"/>
                    </a:p>
                  </a:txBody>
                  <a:tcPr anchor="ctr" anchorCtr="1"/>
                </a:tc>
                <a:tc>
                  <a:txBody>
                    <a:bodyPr/>
                    <a:lstStyle/>
                    <a:p>
                      <a:r>
                        <a:rPr lang="en-US" altLang="zh-CN" sz="1600" smtClean="0"/>
                        <a:t>3</a:t>
                      </a:r>
                      <a:endParaRPr lang="zh-CN" altLang="en-US" sz="1600"/>
                    </a:p>
                  </a:txBody>
                  <a:tcPr anchor="ctr" anchorCtr="1"/>
                </a:tc>
                <a:tc>
                  <a:txBody>
                    <a:bodyPr/>
                    <a:lstStyle/>
                    <a:p>
                      <a:r>
                        <a:rPr lang="en-US" altLang="zh-CN" sz="1600" smtClean="0"/>
                        <a:t>4</a:t>
                      </a:r>
                      <a:endParaRPr lang="zh-CN" altLang="en-US" sz="1600"/>
                    </a:p>
                  </a:txBody>
                  <a:tcPr anchor="ctr" anchorCtr="1"/>
                </a:tc>
                <a:tc>
                  <a:txBody>
                    <a:bodyPr/>
                    <a:lstStyle/>
                    <a:p>
                      <a:r>
                        <a:rPr lang="en-US" altLang="zh-CN" sz="1600" smtClean="0"/>
                        <a:t>5</a:t>
                      </a:r>
                      <a:endParaRPr lang="zh-CN" altLang="en-US" sz="1600"/>
                    </a:p>
                  </a:txBody>
                  <a:tcPr anchor="ctr" anchorCtr="1"/>
                </a:tc>
                <a:tc>
                  <a:txBody>
                    <a:bodyPr/>
                    <a:lstStyle/>
                    <a:p>
                      <a:r>
                        <a:rPr lang="en-US" altLang="zh-CN" sz="1600" smtClean="0"/>
                        <a:t>6</a:t>
                      </a:r>
                      <a:endParaRPr lang="zh-CN" altLang="en-US" sz="1600"/>
                    </a:p>
                  </a:txBody>
                  <a:tcPr anchor="ctr" anchorCtr="1"/>
                </a:tc>
                <a:tc>
                  <a:txBody>
                    <a:bodyPr/>
                    <a:lstStyle/>
                    <a:p>
                      <a:r>
                        <a:rPr lang="en-US" altLang="zh-CN" sz="1600" smtClean="0"/>
                        <a:t>7</a:t>
                      </a:r>
                      <a:endParaRPr lang="zh-CN" altLang="en-US" sz="1600"/>
                    </a:p>
                  </a:txBody>
                  <a:tcPr anchor="ctr" anchorCtr="1"/>
                </a:tc>
                <a:tc>
                  <a:txBody>
                    <a:bodyPr/>
                    <a:lstStyle/>
                    <a:p>
                      <a:r>
                        <a:rPr lang="en-US" altLang="zh-CN" sz="1600" smtClean="0"/>
                        <a:t>8</a:t>
                      </a:r>
                      <a:endParaRPr lang="zh-CN" altLang="en-US" sz="1600"/>
                    </a:p>
                  </a:txBody>
                  <a:tcPr anchor="ctr" anchorCtr="1"/>
                </a:tc>
                <a:tc>
                  <a:txBody>
                    <a:bodyPr/>
                    <a:lstStyle/>
                    <a:p>
                      <a:r>
                        <a:rPr lang="en-US" altLang="zh-CN" sz="1600" smtClean="0"/>
                        <a:t>9</a:t>
                      </a:r>
                      <a:endParaRPr lang="zh-CN" altLang="en-US" sz="1600"/>
                    </a:p>
                  </a:txBody>
                  <a:tcPr anchor="ctr" anchorCtr="1"/>
                </a:tc>
                <a:tc>
                  <a:txBody>
                    <a:bodyPr/>
                    <a:lstStyle/>
                    <a:p>
                      <a:r>
                        <a:rPr lang="en-US" altLang="zh-CN" sz="1600" smtClean="0"/>
                        <a:t>10</a:t>
                      </a:r>
                      <a:endParaRPr lang="zh-CN" altLang="en-US" sz="1600"/>
                    </a:p>
                  </a:txBody>
                  <a:tcPr anchor="ctr" anchorCtr="1"/>
                </a:tc>
                <a:tc>
                  <a:txBody>
                    <a:bodyPr/>
                    <a:lstStyle/>
                    <a:p>
                      <a:r>
                        <a:rPr lang="en-US" altLang="zh-CN" sz="1600" smtClean="0"/>
                        <a:t>11</a:t>
                      </a:r>
                      <a:endParaRPr lang="zh-CN" altLang="en-US" sz="1600"/>
                    </a:p>
                  </a:txBody>
                  <a:tcPr anchor="ctr" anchorCtr="1"/>
                </a:tc>
                <a:tc>
                  <a:txBody>
                    <a:bodyPr/>
                    <a:lstStyle/>
                    <a:p>
                      <a:r>
                        <a:rPr lang="en-US" altLang="zh-CN" sz="1600" smtClean="0"/>
                        <a:t>12</a:t>
                      </a:r>
                      <a:endParaRPr lang="zh-CN" altLang="en-US" sz="1600"/>
                    </a:p>
                  </a:txBody>
                  <a:tcPr anchor="ctr" anchorCtr="1"/>
                </a:tc>
              </a:tr>
              <a:tr h="395345">
                <a:tc>
                  <a:txBody>
                    <a:bodyPr/>
                    <a:lstStyle/>
                    <a:p>
                      <a:r>
                        <a:rPr lang="en-US" altLang="zh-CN" sz="1600" smtClean="0"/>
                        <a:t>π</a:t>
                      </a:r>
                      <a:r>
                        <a:rPr lang="en-US" altLang="zh-CN" sz="1600" baseline="-25000" smtClean="0"/>
                        <a:t>cp</a:t>
                      </a:r>
                      <a:r>
                        <a:rPr lang="en-US" altLang="zh-CN" sz="1600" smtClean="0"/>
                        <a:t>(z)</a:t>
                      </a:r>
                      <a:endParaRPr lang="zh-CN" altLang="en-US" sz="1600"/>
                    </a:p>
                  </a:txBody>
                  <a:tcPr anchor="ctr" anchorCtr="1"/>
                </a:tc>
                <a:tc>
                  <a:txBody>
                    <a:bodyPr/>
                    <a:lstStyle/>
                    <a:p>
                      <a:r>
                        <a:rPr lang="en-US" altLang="zh-CN" sz="1600" smtClean="0"/>
                        <a:t>14</a:t>
                      </a:r>
                      <a:endParaRPr lang="zh-CN" altLang="en-US" sz="1600"/>
                    </a:p>
                  </a:txBody>
                  <a:tcPr anchor="ctr" anchorCtr="1"/>
                </a:tc>
                <a:tc>
                  <a:txBody>
                    <a:bodyPr/>
                    <a:lstStyle/>
                    <a:p>
                      <a:r>
                        <a:rPr lang="en-US" altLang="zh-CN" sz="1600" smtClean="0"/>
                        <a:t>17</a:t>
                      </a:r>
                      <a:endParaRPr lang="zh-CN" altLang="en-US" sz="1600"/>
                    </a:p>
                  </a:txBody>
                  <a:tcPr anchor="ctr" anchorCtr="1"/>
                </a:tc>
                <a:tc>
                  <a:txBody>
                    <a:bodyPr/>
                    <a:lstStyle/>
                    <a:p>
                      <a:r>
                        <a:rPr lang="en-US" altLang="zh-CN" sz="1600" smtClean="0"/>
                        <a:t>11</a:t>
                      </a:r>
                      <a:endParaRPr lang="zh-CN" altLang="en-US" sz="1600"/>
                    </a:p>
                  </a:txBody>
                  <a:tcPr anchor="ctr" anchorCtr="1"/>
                </a:tc>
                <a:tc>
                  <a:txBody>
                    <a:bodyPr/>
                    <a:lstStyle/>
                    <a:p>
                      <a:r>
                        <a:rPr lang="en-US" altLang="zh-CN" sz="1600" smtClean="0"/>
                        <a:t>24</a:t>
                      </a:r>
                      <a:endParaRPr lang="zh-CN" altLang="en-US" sz="1600"/>
                    </a:p>
                  </a:txBody>
                  <a:tcPr anchor="ctr" anchorCtr="1"/>
                </a:tc>
                <a:tc>
                  <a:txBody>
                    <a:bodyPr/>
                    <a:lstStyle/>
                    <a:p>
                      <a:r>
                        <a:rPr lang="en-US" altLang="zh-CN" sz="1600" smtClean="0"/>
                        <a:t>1</a:t>
                      </a:r>
                      <a:endParaRPr lang="zh-CN" altLang="en-US" sz="1600"/>
                    </a:p>
                  </a:txBody>
                  <a:tcPr anchor="ctr" anchorCtr="1"/>
                </a:tc>
                <a:tc>
                  <a:txBody>
                    <a:bodyPr/>
                    <a:lstStyle/>
                    <a:p>
                      <a:r>
                        <a:rPr lang="en-US" altLang="zh-CN" sz="1600" smtClean="0"/>
                        <a:t>5</a:t>
                      </a:r>
                      <a:endParaRPr lang="zh-CN" altLang="en-US" sz="1600"/>
                    </a:p>
                  </a:txBody>
                  <a:tcPr anchor="ctr" anchorCtr="1"/>
                </a:tc>
                <a:tc>
                  <a:txBody>
                    <a:bodyPr/>
                    <a:lstStyle/>
                    <a:p>
                      <a:r>
                        <a:rPr lang="en-US" altLang="zh-CN" sz="1600" smtClean="0"/>
                        <a:t>3</a:t>
                      </a:r>
                      <a:endParaRPr lang="zh-CN" altLang="en-US" sz="1600"/>
                    </a:p>
                  </a:txBody>
                  <a:tcPr anchor="ctr" anchorCtr="1"/>
                </a:tc>
                <a:tc>
                  <a:txBody>
                    <a:bodyPr/>
                    <a:lstStyle/>
                    <a:p>
                      <a:r>
                        <a:rPr lang="en-US" altLang="zh-CN" sz="1600" smtClean="0"/>
                        <a:t>28</a:t>
                      </a:r>
                      <a:endParaRPr lang="zh-CN" altLang="en-US" sz="1600"/>
                    </a:p>
                  </a:txBody>
                  <a:tcPr anchor="ctr" anchorCtr="1"/>
                </a:tc>
                <a:tc>
                  <a:txBody>
                    <a:bodyPr/>
                    <a:lstStyle/>
                    <a:p>
                      <a:r>
                        <a:rPr lang="en-US" altLang="zh-CN" sz="1600" smtClean="0"/>
                        <a:t>15</a:t>
                      </a:r>
                      <a:endParaRPr lang="zh-CN" altLang="en-US" sz="1600"/>
                    </a:p>
                  </a:txBody>
                  <a:tcPr anchor="ctr" anchorCtr="1"/>
                </a:tc>
                <a:tc>
                  <a:txBody>
                    <a:bodyPr/>
                    <a:lstStyle/>
                    <a:p>
                      <a:r>
                        <a:rPr lang="en-US" altLang="zh-CN" sz="1600" smtClean="0"/>
                        <a:t>6</a:t>
                      </a:r>
                      <a:endParaRPr lang="zh-CN" altLang="en-US" sz="1600"/>
                    </a:p>
                  </a:txBody>
                  <a:tcPr anchor="ctr" anchorCtr="1"/>
                </a:tc>
                <a:tc>
                  <a:txBody>
                    <a:bodyPr/>
                    <a:lstStyle/>
                    <a:p>
                      <a:r>
                        <a:rPr lang="en-US" altLang="zh-CN" sz="1600" smtClean="0"/>
                        <a:t>21</a:t>
                      </a:r>
                      <a:endParaRPr lang="zh-CN" altLang="en-US" sz="1600"/>
                    </a:p>
                  </a:txBody>
                  <a:tcPr anchor="ctr" anchorCtr="1"/>
                </a:tc>
                <a:tc>
                  <a:txBody>
                    <a:bodyPr/>
                    <a:lstStyle/>
                    <a:p>
                      <a:r>
                        <a:rPr lang="en-US" altLang="zh-CN" sz="1600" smtClean="0"/>
                        <a:t>10</a:t>
                      </a:r>
                      <a:endParaRPr lang="zh-CN" altLang="en-US" sz="1600"/>
                    </a:p>
                  </a:txBody>
                  <a:tcPr anchor="ctr" anchorCtr="1"/>
                </a:tc>
              </a:tr>
            </a:tbl>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DES</a:t>
            </a:r>
            <a:r>
              <a:rPr lang="zh-CN" altLang="en-US" smtClean="0"/>
              <a:t>算法结构</a:t>
            </a:r>
            <a:endParaRPr lang="zh-CN" altLang="en-US"/>
          </a:p>
        </p:txBody>
      </p:sp>
      <p:grpSp>
        <p:nvGrpSpPr>
          <p:cNvPr id="3" name="组合 48"/>
          <p:cNvGrpSpPr/>
          <p:nvPr/>
        </p:nvGrpSpPr>
        <p:grpSpPr>
          <a:xfrm>
            <a:off x="2555776" y="1628800"/>
            <a:ext cx="4752528" cy="4392488"/>
            <a:chOff x="3995936" y="1556792"/>
            <a:chExt cx="4752528" cy="4392488"/>
          </a:xfrm>
        </p:grpSpPr>
        <p:sp>
          <p:nvSpPr>
            <p:cNvPr id="4" name="矩形 3"/>
            <p:cNvSpPr/>
            <p:nvPr/>
          </p:nvSpPr>
          <p:spPr>
            <a:xfrm>
              <a:off x="3995936" y="1556792"/>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输入明文</a:t>
              </a:r>
              <a:r>
                <a:rPr lang="en-US" altLang="zh-CN" smtClean="0">
                  <a:solidFill>
                    <a:schemeClr val="tx1"/>
                  </a:solidFill>
                </a:rPr>
                <a:t>x(64</a:t>
              </a:r>
              <a:r>
                <a:rPr lang="zh-CN" altLang="en-US" smtClean="0">
                  <a:solidFill>
                    <a:schemeClr val="tx1"/>
                  </a:solidFill>
                </a:rPr>
                <a:t>位</a:t>
              </a:r>
              <a:r>
                <a:rPr lang="en-US" altLang="zh-CN" smtClean="0">
                  <a:solidFill>
                    <a:schemeClr val="tx1"/>
                  </a:solidFill>
                </a:rPr>
                <a:t>)</a:t>
              </a:r>
              <a:endParaRPr lang="zh-CN" altLang="en-US" smtClean="0">
                <a:solidFill>
                  <a:schemeClr val="tx1"/>
                </a:solidFill>
              </a:endParaRPr>
            </a:p>
          </p:txBody>
        </p:sp>
        <p:sp>
          <p:nvSpPr>
            <p:cNvPr id="5" name="矩形 4"/>
            <p:cNvSpPr/>
            <p:nvPr/>
          </p:nvSpPr>
          <p:spPr>
            <a:xfrm>
              <a:off x="3995936" y="2132856"/>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初始置换</a:t>
              </a:r>
              <a:r>
                <a:rPr lang="en-US" altLang="zh-CN" smtClean="0">
                  <a:solidFill>
                    <a:schemeClr val="tx1"/>
                  </a:solidFill>
                </a:rPr>
                <a:t>IP</a:t>
              </a:r>
              <a:endParaRPr lang="zh-CN" altLang="en-US" smtClean="0">
                <a:solidFill>
                  <a:schemeClr val="tx1"/>
                </a:solidFill>
              </a:endParaRPr>
            </a:p>
          </p:txBody>
        </p:sp>
        <p:sp>
          <p:nvSpPr>
            <p:cNvPr id="6" name="矩形 5"/>
            <p:cNvSpPr/>
            <p:nvPr/>
          </p:nvSpPr>
          <p:spPr>
            <a:xfrm>
              <a:off x="3995936" y="2708920"/>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第</a:t>
              </a:r>
              <a:r>
                <a:rPr lang="en-US" altLang="zh-CN" smtClean="0">
                  <a:solidFill>
                    <a:schemeClr val="tx1"/>
                  </a:solidFill>
                </a:rPr>
                <a:t>1</a:t>
              </a:r>
              <a:r>
                <a:rPr lang="zh-CN" altLang="en-US" smtClean="0">
                  <a:solidFill>
                    <a:schemeClr val="tx1"/>
                  </a:solidFill>
                </a:rPr>
                <a:t>轮迭代</a:t>
              </a:r>
              <a:r>
                <a:rPr lang="en-US" altLang="zh-CN" smtClean="0">
                  <a:solidFill>
                    <a:schemeClr val="tx1"/>
                  </a:solidFill>
                </a:rPr>
                <a:t>g</a:t>
              </a:r>
              <a:endParaRPr lang="zh-CN" altLang="en-US" smtClean="0">
                <a:solidFill>
                  <a:schemeClr val="tx1"/>
                </a:solidFill>
              </a:endParaRPr>
            </a:p>
          </p:txBody>
        </p:sp>
        <p:sp>
          <p:nvSpPr>
            <p:cNvPr id="7" name="矩形 6"/>
            <p:cNvSpPr/>
            <p:nvPr/>
          </p:nvSpPr>
          <p:spPr>
            <a:xfrm>
              <a:off x="3995936" y="3284984"/>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第</a:t>
              </a:r>
              <a:r>
                <a:rPr lang="en-US" altLang="zh-CN" smtClean="0">
                  <a:solidFill>
                    <a:schemeClr val="tx1"/>
                  </a:solidFill>
                </a:rPr>
                <a:t>2</a:t>
              </a:r>
              <a:r>
                <a:rPr lang="zh-CN" altLang="en-US" smtClean="0">
                  <a:solidFill>
                    <a:schemeClr val="tx1"/>
                  </a:solidFill>
                </a:rPr>
                <a:t>轮迭代</a:t>
              </a:r>
              <a:r>
                <a:rPr lang="en-US" altLang="zh-CN" smtClean="0">
                  <a:solidFill>
                    <a:schemeClr val="tx1"/>
                  </a:solidFill>
                </a:rPr>
                <a:t>g</a:t>
              </a:r>
              <a:endParaRPr lang="zh-CN" altLang="en-US" smtClean="0">
                <a:solidFill>
                  <a:schemeClr val="tx1"/>
                </a:solidFill>
              </a:endParaRPr>
            </a:p>
          </p:txBody>
        </p:sp>
        <p:sp>
          <p:nvSpPr>
            <p:cNvPr id="8" name="矩形 7"/>
            <p:cNvSpPr/>
            <p:nvPr/>
          </p:nvSpPr>
          <p:spPr>
            <a:xfrm>
              <a:off x="3995936" y="4437112"/>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第</a:t>
              </a:r>
              <a:r>
                <a:rPr lang="en-US" altLang="zh-CN" smtClean="0">
                  <a:solidFill>
                    <a:schemeClr val="tx1"/>
                  </a:solidFill>
                </a:rPr>
                <a:t>16</a:t>
              </a:r>
              <a:r>
                <a:rPr lang="zh-CN" altLang="en-US" smtClean="0">
                  <a:solidFill>
                    <a:schemeClr val="tx1"/>
                  </a:solidFill>
                </a:rPr>
                <a:t>轮迭代</a:t>
              </a:r>
              <a:r>
                <a:rPr lang="en-US" altLang="zh-CN" smtClean="0">
                  <a:solidFill>
                    <a:schemeClr val="tx1"/>
                  </a:solidFill>
                </a:rPr>
                <a:t>g</a:t>
              </a:r>
              <a:endParaRPr lang="zh-CN" altLang="en-US" smtClean="0">
                <a:solidFill>
                  <a:schemeClr val="tx1"/>
                </a:solidFill>
              </a:endParaRPr>
            </a:p>
          </p:txBody>
        </p:sp>
        <p:sp>
          <p:nvSpPr>
            <p:cNvPr id="9" name="矩形 8"/>
            <p:cNvSpPr/>
            <p:nvPr/>
          </p:nvSpPr>
          <p:spPr>
            <a:xfrm>
              <a:off x="3995936" y="5013176"/>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逆置换</a:t>
              </a:r>
              <a:r>
                <a:rPr lang="en-US" altLang="zh-CN" smtClean="0">
                  <a:solidFill>
                    <a:schemeClr val="tx1"/>
                  </a:solidFill>
                </a:rPr>
                <a:t>IP</a:t>
              </a:r>
              <a:r>
                <a:rPr lang="en-US" altLang="zh-CN" baseline="30000" smtClean="0">
                  <a:solidFill>
                    <a:schemeClr val="tx1"/>
                  </a:solidFill>
                </a:rPr>
                <a:t>-1</a:t>
              </a:r>
              <a:endParaRPr lang="zh-CN" altLang="en-US" baseline="30000" smtClean="0">
                <a:solidFill>
                  <a:schemeClr val="tx1"/>
                </a:solidFill>
              </a:endParaRPr>
            </a:p>
          </p:txBody>
        </p:sp>
        <p:sp>
          <p:nvSpPr>
            <p:cNvPr id="10" name="矩形 9"/>
            <p:cNvSpPr/>
            <p:nvPr/>
          </p:nvSpPr>
          <p:spPr>
            <a:xfrm>
              <a:off x="3995936" y="5589240"/>
              <a:ext cx="2232248"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输出密文</a:t>
              </a:r>
              <a:r>
                <a:rPr lang="en-US" altLang="zh-CN" smtClean="0">
                  <a:solidFill>
                    <a:schemeClr val="tx1"/>
                  </a:solidFill>
                </a:rPr>
                <a:t>y(64</a:t>
              </a:r>
              <a:r>
                <a:rPr lang="zh-CN" altLang="en-US" smtClean="0">
                  <a:solidFill>
                    <a:schemeClr val="tx1"/>
                  </a:solidFill>
                </a:rPr>
                <a:t>位</a:t>
              </a:r>
              <a:r>
                <a:rPr lang="en-US" altLang="zh-CN" smtClean="0">
                  <a:solidFill>
                    <a:schemeClr val="tx1"/>
                  </a:solidFill>
                </a:rPr>
                <a:t>)</a:t>
              </a:r>
              <a:endParaRPr lang="zh-CN" altLang="en-US" smtClean="0">
                <a:solidFill>
                  <a:schemeClr val="tx1"/>
                </a:solidFill>
              </a:endParaRPr>
            </a:p>
          </p:txBody>
        </p:sp>
        <p:sp>
          <p:nvSpPr>
            <p:cNvPr id="11" name="矩形 10"/>
            <p:cNvSpPr/>
            <p:nvPr/>
          </p:nvSpPr>
          <p:spPr>
            <a:xfrm>
              <a:off x="7164288" y="1556792"/>
              <a:ext cx="1584176"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密钥</a:t>
              </a:r>
              <a:r>
                <a:rPr lang="en-US" altLang="zh-CN" smtClean="0">
                  <a:solidFill>
                    <a:schemeClr val="tx1"/>
                  </a:solidFill>
                </a:rPr>
                <a:t>k(64</a:t>
              </a:r>
              <a:r>
                <a:rPr lang="zh-CN" altLang="en-US" smtClean="0">
                  <a:solidFill>
                    <a:schemeClr val="tx1"/>
                  </a:solidFill>
                </a:rPr>
                <a:t>位</a:t>
              </a:r>
              <a:r>
                <a:rPr lang="en-US" altLang="zh-CN" smtClean="0">
                  <a:solidFill>
                    <a:schemeClr val="tx1"/>
                  </a:solidFill>
                </a:rPr>
                <a:t>)</a:t>
              </a:r>
              <a:endParaRPr lang="zh-CN" altLang="en-US" smtClean="0">
                <a:solidFill>
                  <a:schemeClr val="tx1"/>
                </a:solidFill>
              </a:endParaRPr>
            </a:p>
          </p:txBody>
        </p:sp>
        <p:sp>
          <p:nvSpPr>
            <p:cNvPr id="12" name="矩形 11"/>
            <p:cNvSpPr/>
            <p:nvPr/>
          </p:nvSpPr>
          <p:spPr>
            <a:xfrm>
              <a:off x="7164288" y="2708920"/>
              <a:ext cx="1584176" cy="2088232"/>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密钥编排算法</a:t>
              </a:r>
            </a:p>
          </p:txBody>
        </p:sp>
        <p:cxnSp>
          <p:nvCxnSpPr>
            <p:cNvPr id="14" name="直接箭头连接符 13"/>
            <p:cNvCxnSpPr>
              <a:stCxn id="4" idx="2"/>
              <a:endCxn id="5" idx="0"/>
            </p:cNvCxnSpPr>
            <p:nvPr/>
          </p:nvCxnSpPr>
          <p:spPr>
            <a:xfrm>
              <a:off x="5112060" y="1916832"/>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2"/>
              <a:endCxn id="6" idx="0"/>
            </p:cNvCxnSpPr>
            <p:nvPr/>
          </p:nvCxnSpPr>
          <p:spPr>
            <a:xfrm>
              <a:off x="5112060" y="2492896"/>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a:endCxn id="7" idx="0"/>
            </p:cNvCxnSpPr>
            <p:nvPr/>
          </p:nvCxnSpPr>
          <p:spPr>
            <a:xfrm>
              <a:off x="5112060" y="3068960"/>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995936" y="3861048"/>
              <a:ext cx="2232248" cy="360040"/>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t>
              </a:r>
              <a:endParaRPr lang="zh-CN" altLang="en-US" smtClean="0">
                <a:solidFill>
                  <a:schemeClr val="tx1"/>
                </a:solidFill>
              </a:endParaRPr>
            </a:p>
          </p:txBody>
        </p:sp>
        <p:cxnSp>
          <p:nvCxnSpPr>
            <p:cNvPr id="21" name="直接箭头连接符 20"/>
            <p:cNvCxnSpPr>
              <a:stCxn id="7" idx="2"/>
              <a:endCxn id="19" idx="0"/>
            </p:cNvCxnSpPr>
            <p:nvPr/>
          </p:nvCxnSpPr>
          <p:spPr>
            <a:xfrm>
              <a:off x="5112060" y="3645024"/>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9" idx="2"/>
              <a:endCxn id="8" idx="0"/>
            </p:cNvCxnSpPr>
            <p:nvPr/>
          </p:nvCxnSpPr>
          <p:spPr>
            <a:xfrm>
              <a:off x="5112060" y="4221088"/>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8" idx="2"/>
              <a:endCxn id="9" idx="0"/>
            </p:cNvCxnSpPr>
            <p:nvPr/>
          </p:nvCxnSpPr>
          <p:spPr>
            <a:xfrm>
              <a:off x="5112060" y="4797152"/>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2"/>
              <a:endCxn id="10" idx="0"/>
            </p:cNvCxnSpPr>
            <p:nvPr/>
          </p:nvCxnSpPr>
          <p:spPr>
            <a:xfrm>
              <a:off x="5112060" y="5373216"/>
              <a:ext cx="0"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1" idx="2"/>
              <a:endCxn id="12" idx="0"/>
            </p:cNvCxnSpPr>
            <p:nvPr/>
          </p:nvCxnSpPr>
          <p:spPr>
            <a:xfrm>
              <a:off x="7956376" y="1916832"/>
              <a:ext cx="0" cy="792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6" idx="3"/>
            </p:cNvCxnSpPr>
            <p:nvPr/>
          </p:nvCxnSpPr>
          <p:spPr>
            <a:xfrm flipH="1">
              <a:off x="6228184" y="2888940"/>
              <a:ext cx="93610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7" idx="3"/>
            </p:cNvCxnSpPr>
            <p:nvPr/>
          </p:nvCxnSpPr>
          <p:spPr>
            <a:xfrm flipH="1">
              <a:off x="6228184" y="3465004"/>
              <a:ext cx="93610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8" idx="3"/>
            </p:cNvCxnSpPr>
            <p:nvPr/>
          </p:nvCxnSpPr>
          <p:spPr>
            <a:xfrm flipH="1">
              <a:off x="6228184" y="4617132"/>
              <a:ext cx="93610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228184" y="3140968"/>
              <a:ext cx="1008112" cy="338554"/>
            </a:xfrm>
            <a:prstGeom prst="rect">
              <a:avLst/>
            </a:prstGeom>
            <a:noFill/>
          </p:spPr>
          <p:txBody>
            <a:bodyPr wrap="square" rtlCol="0">
              <a:spAutoFit/>
            </a:bodyPr>
            <a:lstStyle/>
            <a:p>
              <a:r>
                <a:rPr lang="en-US" altLang="zh-CN" sz="1600" smtClean="0"/>
                <a:t>k</a:t>
              </a:r>
              <a:r>
                <a:rPr lang="en-US" altLang="zh-CN" sz="1600" baseline="30000" smtClean="0"/>
                <a:t>2</a:t>
              </a:r>
              <a:r>
                <a:rPr lang="en-US" altLang="zh-CN" sz="1600" smtClean="0"/>
                <a:t>(48</a:t>
              </a:r>
              <a:r>
                <a:rPr lang="zh-CN" altLang="en-US" sz="1600" smtClean="0"/>
                <a:t>位</a:t>
              </a:r>
              <a:r>
                <a:rPr lang="en-US" altLang="zh-CN" sz="1600" smtClean="0"/>
                <a:t>)</a:t>
              </a:r>
              <a:endParaRPr lang="zh-CN" altLang="en-US" sz="1600"/>
            </a:p>
          </p:txBody>
        </p:sp>
        <p:sp>
          <p:nvSpPr>
            <p:cNvPr id="47" name="TextBox 46"/>
            <p:cNvSpPr txBox="1"/>
            <p:nvPr/>
          </p:nvSpPr>
          <p:spPr>
            <a:xfrm>
              <a:off x="6228184" y="4293096"/>
              <a:ext cx="1008112" cy="338554"/>
            </a:xfrm>
            <a:prstGeom prst="rect">
              <a:avLst/>
            </a:prstGeom>
            <a:noFill/>
          </p:spPr>
          <p:txBody>
            <a:bodyPr wrap="square" rtlCol="0">
              <a:spAutoFit/>
            </a:bodyPr>
            <a:lstStyle/>
            <a:p>
              <a:r>
                <a:rPr lang="en-US" altLang="zh-CN" sz="1600" smtClean="0"/>
                <a:t>k</a:t>
              </a:r>
              <a:r>
                <a:rPr lang="en-US" altLang="zh-CN" sz="1600" baseline="30000" smtClean="0"/>
                <a:t>16</a:t>
              </a:r>
              <a:r>
                <a:rPr lang="en-US" altLang="zh-CN" sz="1600" smtClean="0"/>
                <a:t>(48</a:t>
              </a:r>
              <a:r>
                <a:rPr lang="zh-CN" altLang="en-US" sz="1600" smtClean="0"/>
                <a:t>位</a:t>
              </a:r>
              <a:r>
                <a:rPr lang="en-US" altLang="zh-CN" sz="1600" smtClean="0"/>
                <a:t>)</a:t>
              </a:r>
              <a:endParaRPr lang="zh-CN" altLang="en-US" sz="1600"/>
            </a:p>
          </p:txBody>
        </p:sp>
        <p:sp>
          <p:nvSpPr>
            <p:cNvPr id="48" name="TextBox 47"/>
            <p:cNvSpPr txBox="1"/>
            <p:nvPr/>
          </p:nvSpPr>
          <p:spPr>
            <a:xfrm>
              <a:off x="6228184" y="2564904"/>
              <a:ext cx="1008112" cy="338554"/>
            </a:xfrm>
            <a:prstGeom prst="rect">
              <a:avLst/>
            </a:prstGeom>
            <a:noFill/>
          </p:spPr>
          <p:txBody>
            <a:bodyPr wrap="square" rtlCol="0">
              <a:spAutoFit/>
            </a:bodyPr>
            <a:lstStyle/>
            <a:p>
              <a:r>
                <a:rPr lang="en-US" altLang="zh-CN" sz="1600" smtClean="0"/>
                <a:t>k</a:t>
              </a:r>
              <a:r>
                <a:rPr lang="en-US" altLang="zh-CN" sz="1600" baseline="30000" smtClean="0"/>
                <a:t>1</a:t>
              </a:r>
              <a:r>
                <a:rPr lang="en-US" altLang="zh-CN" sz="1600" smtClean="0"/>
                <a:t>(48</a:t>
              </a:r>
              <a:r>
                <a:rPr lang="zh-CN" altLang="en-US" sz="1600" smtClean="0"/>
                <a:t>位</a:t>
              </a:r>
              <a:r>
                <a:rPr lang="en-US" altLang="zh-CN" sz="1600" smtClean="0"/>
                <a:t>)</a:t>
              </a:r>
              <a:endParaRPr lang="zh-CN" altLang="en-US" sz="1600"/>
            </a:p>
          </p:txBody>
        </p:sp>
      </p:grpSp>
      <p:sp>
        <p:nvSpPr>
          <p:cNvPr id="28" name="矩形 27"/>
          <p:cNvSpPr/>
          <p:nvPr/>
        </p:nvSpPr>
        <p:spPr>
          <a:xfrm>
            <a:off x="2555776" y="2780928"/>
            <a:ext cx="2232248" cy="2088232"/>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DES</a:t>
            </a:r>
            <a:r>
              <a:rPr lang="zh-CN" altLang="en-US" smtClean="0"/>
              <a:t>的迭代过程</a:t>
            </a:r>
            <a:endParaRPr lang="zh-CN" altLang="en-US"/>
          </a:p>
        </p:txBody>
      </p:sp>
      <p:sp>
        <p:nvSpPr>
          <p:cNvPr id="3" name="内容占位符 2"/>
          <p:cNvSpPr>
            <a:spLocks noGrp="1"/>
          </p:cNvSpPr>
          <p:nvPr>
            <p:ph idx="1"/>
          </p:nvPr>
        </p:nvSpPr>
        <p:spPr/>
        <p:txBody>
          <a:bodyPr/>
          <a:lstStyle/>
          <a:p>
            <a:r>
              <a:rPr lang="zh-CN" altLang="en-US" smtClean="0"/>
              <a:t>每轮迭代的输入状态被分为长度相同的左右两部分，</a:t>
            </a:r>
            <a:r>
              <a:rPr lang="en-US" altLang="zh-CN" smtClean="0"/>
              <a:t>L</a:t>
            </a:r>
            <a:r>
              <a:rPr lang="en-US" altLang="zh-CN" baseline="30000" smtClean="0"/>
              <a:t>i-1</a:t>
            </a:r>
            <a:r>
              <a:rPr lang="zh-CN" altLang="en-US" smtClean="0"/>
              <a:t>和</a:t>
            </a:r>
            <a:r>
              <a:rPr lang="en-US" altLang="zh-CN" smtClean="0"/>
              <a:t>R</a:t>
            </a:r>
            <a:r>
              <a:rPr lang="en-US" altLang="zh-CN" baseline="30000" smtClean="0"/>
              <a:t>i-1</a:t>
            </a:r>
            <a:r>
              <a:rPr lang="zh-CN" altLang="en-US" smtClean="0"/>
              <a:t>，轮函数</a:t>
            </a:r>
            <a:r>
              <a:rPr lang="en-US" altLang="zh-CN" smtClean="0"/>
              <a:t>g</a:t>
            </a:r>
            <a:r>
              <a:rPr lang="zh-CN" altLang="en-US" smtClean="0"/>
              <a:t>的形式为</a:t>
            </a:r>
            <a:endParaRPr lang="en-US" altLang="zh-CN" smtClean="0"/>
          </a:p>
          <a:p>
            <a:pPr lvl="1"/>
            <a:r>
              <a:rPr lang="en-US" altLang="zh-CN" smtClean="0"/>
              <a:t>g(L</a:t>
            </a:r>
            <a:r>
              <a:rPr lang="en-US" altLang="zh-CN" baseline="30000" smtClean="0"/>
              <a:t>i-1</a:t>
            </a:r>
            <a:r>
              <a:rPr lang="en-US" altLang="zh-CN" smtClean="0"/>
              <a:t>,R</a:t>
            </a:r>
            <a:r>
              <a:rPr lang="en-US" altLang="zh-CN" baseline="30000" smtClean="0"/>
              <a:t>i-1</a:t>
            </a:r>
            <a:r>
              <a:rPr lang="en-US" altLang="zh-CN" smtClean="0"/>
              <a:t>,K</a:t>
            </a:r>
            <a:r>
              <a:rPr lang="en-US" altLang="zh-CN" baseline="30000" smtClean="0"/>
              <a:t>i</a:t>
            </a:r>
            <a:r>
              <a:rPr lang="en-US" altLang="zh-CN" smtClean="0"/>
              <a:t>)=(L</a:t>
            </a:r>
            <a:r>
              <a:rPr lang="en-US" altLang="zh-CN" baseline="30000" smtClean="0"/>
              <a:t>i</a:t>
            </a:r>
            <a:r>
              <a:rPr lang="en-US" altLang="zh-CN" smtClean="0"/>
              <a:t>,R</a:t>
            </a:r>
            <a:r>
              <a:rPr lang="en-US" altLang="zh-CN" baseline="30000" smtClean="0"/>
              <a:t>i</a:t>
            </a:r>
            <a:r>
              <a:rPr lang="en-US" altLang="zh-CN" smtClean="0"/>
              <a:t>)</a:t>
            </a:r>
          </a:p>
          <a:p>
            <a:pPr lvl="1"/>
            <a:r>
              <a:rPr lang="zh-CN" altLang="en-US" smtClean="0"/>
              <a:t>其中</a:t>
            </a:r>
            <a:r>
              <a:rPr lang="en-US" altLang="zh-CN" smtClean="0"/>
              <a:t>L</a:t>
            </a:r>
            <a:r>
              <a:rPr lang="en-US" altLang="zh-CN" baseline="30000" smtClean="0"/>
              <a:t>i</a:t>
            </a:r>
            <a:r>
              <a:rPr lang="en-US" altLang="zh-CN" smtClean="0"/>
              <a:t>=R</a:t>
            </a:r>
            <a:r>
              <a:rPr lang="en-US" altLang="zh-CN" baseline="30000" smtClean="0"/>
              <a:t>i-1</a:t>
            </a:r>
            <a:r>
              <a:rPr lang="zh-CN" altLang="en-US" smtClean="0"/>
              <a:t>，</a:t>
            </a:r>
            <a:r>
              <a:rPr lang="en-US" altLang="zh-CN" smtClean="0"/>
              <a:t>R</a:t>
            </a:r>
            <a:r>
              <a:rPr lang="en-US" altLang="zh-CN" baseline="30000" smtClean="0"/>
              <a:t>i</a:t>
            </a:r>
            <a:r>
              <a:rPr lang="en-US" altLang="zh-CN" smtClean="0"/>
              <a:t>=L</a:t>
            </a:r>
            <a:r>
              <a:rPr lang="en-US" altLang="zh-CN" baseline="30000" smtClean="0"/>
              <a:t>i-1</a:t>
            </a:r>
            <a:r>
              <a:rPr lang="en-US" altLang="zh-CN" smtClean="0">
                <a:latin typeface="Cambria"/>
              </a:rPr>
              <a:t>⊕f(R</a:t>
            </a:r>
            <a:r>
              <a:rPr lang="en-US" altLang="zh-CN" baseline="30000" smtClean="0">
                <a:latin typeface="Cambria"/>
              </a:rPr>
              <a:t>i-1</a:t>
            </a:r>
            <a:r>
              <a:rPr lang="en-US" altLang="zh-CN" smtClean="0">
                <a:latin typeface="Cambria"/>
              </a:rPr>
              <a:t>,K</a:t>
            </a:r>
            <a:r>
              <a:rPr lang="en-US" altLang="zh-CN" baseline="30000" smtClean="0">
                <a:latin typeface="Cambria"/>
              </a:rPr>
              <a:t>i</a:t>
            </a:r>
            <a:r>
              <a:rPr lang="en-US" altLang="zh-CN" smtClean="0">
                <a:latin typeface="Cambria"/>
              </a:rPr>
              <a:t>)</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DES</a:t>
            </a:r>
            <a:r>
              <a:rPr lang="zh-CN" altLang="en-US" smtClean="0"/>
              <a:t>的迭代结构</a:t>
            </a:r>
            <a:endParaRPr lang="zh-CN" altLang="en-US"/>
          </a:p>
        </p:txBody>
      </p:sp>
      <p:grpSp>
        <p:nvGrpSpPr>
          <p:cNvPr id="39" name="组合 38"/>
          <p:cNvGrpSpPr/>
          <p:nvPr/>
        </p:nvGrpSpPr>
        <p:grpSpPr>
          <a:xfrm>
            <a:off x="2843808" y="1988840"/>
            <a:ext cx="3816424" cy="3888432"/>
            <a:chOff x="4499992" y="1988840"/>
            <a:chExt cx="3816424" cy="3888432"/>
          </a:xfrm>
        </p:grpSpPr>
        <p:sp>
          <p:nvSpPr>
            <p:cNvPr id="4" name="矩形 3"/>
            <p:cNvSpPr/>
            <p:nvPr/>
          </p:nvSpPr>
          <p:spPr>
            <a:xfrm>
              <a:off x="4499992" y="5460654"/>
              <a:ext cx="1161729" cy="416618"/>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L</a:t>
              </a:r>
              <a:r>
                <a:rPr lang="en-US" altLang="zh-CN" baseline="30000" smtClean="0">
                  <a:solidFill>
                    <a:schemeClr val="tx1"/>
                  </a:solidFill>
                </a:rPr>
                <a:t>i</a:t>
              </a:r>
              <a:r>
                <a:rPr lang="en-US" altLang="zh-CN" smtClean="0">
                  <a:solidFill>
                    <a:schemeClr val="tx1"/>
                  </a:solidFill>
                </a:rPr>
                <a:t>(32</a:t>
              </a:r>
              <a:r>
                <a:rPr lang="zh-CN" altLang="en-US" smtClean="0">
                  <a:solidFill>
                    <a:schemeClr val="tx1"/>
                  </a:solidFill>
                </a:rPr>
                <a:t>位</a:t>
              </a:r>
              <a:r>
                <a:rPr lang="en-US" altLang="zh-CN" smtClean="0">
                  <a:solidFill>
                    <a:schemeClr val="tx1"/>
                  </a:solidFill>
                </a:rPr>
                <a:t>)</a:t>
              </a:r>
              <a:endParaRPr lang="zh-CN" altLang="en-US" baseline="30000">
                <a:solidFill>
                  <a:schemeClr val="tx1"/>
                </a:solidFill>
              </a:endParaRPr>
            </a:p>
          </p:txBody>
        </p:sp>
        <p:sp>
          <p:nvSpPr>
            <p:cNvPr id="5" name="矩形 4"/>
            <p:cNvSpPr/>
            <p:nvPr/>
          </p:nvSpPr>
          <p:spPr>
            <a:xfrm>
              <a:off x="5661721" y="5460654"/>
              <a:ext cx="1161729" cy="416618"/>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R</a:t>
              </a:r>
              <a:r>
                <a:rPr lang="en-US" altLang="zh-CN" baseline="30000" smtClean="0">
                  <a:solidFill>
                    <a:schemeClr val="tx1"/>
                  </a:solidFill>
                </a:rPr>
                <a:t>i</a:t>
              </a:r>
              <a:r>
                <a:rPr lang="en-US" altLang="zh-CN" smtClean="0">
                  <a:solidFill>
                    <a:schemeClr val="tx1"/>
                  </a:solidFill>
                </a:rPr>
                <a:t>(32</a:t>
              </a:r>
              <a:r>
                <a:rPr lang="zh-CN" altLang="en-US" smtClean="0">
                  <a:solidFill>
                    <a:schemeClr val="tx1"/>
                  </a:solidFill>
                </a:rPr>
                <a:t>位</a:t>
              </a:r>
              <a:r>
                <a:rPr lang="en-US" altLang="zh-CN" smtClean="0">
                  <a:solidFill>
                    <a:schemeClr val="tx1"/>
                  </a:solidFill>
                </a:rPr>
                <a:t>)</a:t>
              </a:r>
              <a:endParaRPr lang="zh-CN" altLang="en-US" baseline="30000">
                <a:solidFill>
                  <a:schemeClr val="tx1"/>
                </a:solidFill>
              </a:endParaRPr>
            </a:p>
          </p:txBody>
        </p:sp>
        <p:sp>
          <p:nvSpPr>
            <p:cNvPr id="6" name="矩形 5"/>
            <p:cNvSpPr/>
            <p:nvPr/>
          </p:nvSpPr>
          <p:spPr>
            <a:xfrm>
              <a:off x="4499992" y="1988840"/>
              <a:ext cx="1161729" cy="416618"/>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L</a:t>
              </a:r>
              <a:r>
                <a:rPr lang="en-US" altLang="zh-CN" baseline="30000" smtClean="0">
                  <a:solidFill>
                    <a:schemeClr val="tx1"/>
                  </a:solidFill>
                </a:rPr>
                <a:t>i-1</a:t>
              </a:r>
              <a:r>
                <a:rPr lang="en-US" altLang="zh-CN" smtClean="0">
                  <a:solidFill>
                    <a:schemeClr val="tx1"/>
                  </a:solidFill>
                </a:rPr>
                <a:t>(32</a:t>
              </a:r>
              <a:r>
                <a:rPr lang="zh-CN" altLang="en-US" smtClean="0">
                  <a:solidFill>
                    <a:schemeClr val="tx1"/>
                  </a:solidFill>
                </a:rPr>
                <a:t>位</a:t>
              </a:r>
              <a:r>
                <a:rPr lang="en-US" altLang="zh-CN" smtClean="0">
                  <a:solidFill>
                    <a:schemeClr val="tx1"/>
                  </a:solidFill>
                </a:rPr>
                <a:t>)</a:t>
              </a:r>
              <a:endParaRPr lang="zh-CN" altLang="en-US" baseline="30000">
                <a:solidFill>
                  <a:schemeClr val="tx1"/>
                </a:solidFill>
              </a:endParaRPr>
            </a:p>
          </p:txBody>
        </p:sp>
        <p:sp>
          <p:nvSpPr>
            <p:cNvPr id="7" name="矩形 6"/>
            <p:cNvSpPr/>
            <p:nvPr/>
          </p:nvSpPr>
          <p:spPr>
            <a:xfrm>
              <a:off x="5661721" y="1988840"/>
              <a:ext cx="1161729" cy="416618"/>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R</a:t>
              </a:r>
              <a:r>
                <a:rPr lang="en-US" altLang="zh-CN" baseline="30000" smtClean="0">
                  <a:solidFill>
                    <a:schemeClr val="tx1"/>
                  </a:solidFill>
                </a:rPr>
                <a:t>i-1</a:t>
              </a:r>
              <a:r>
                <a:rPr lang="en-US" altLang="zh-CN" smtClean="0">
                  <a:solidFill>
                    <a:schemeClr val="tx1"/>
                  </a:solidFill>
                </a:rPr>
                <a:t>(32</a:t>
              </a:r>
              <a:r>
                <a:rPr lang="zh-CN" altLang="en-US" smtClean="0">
                  <a:solidFill>
                    <a:schemeClr val="tx1"/>
                  </a:solidFill>
                </a:rPr>
                <a:t>位</a:t>
              </a:r>
              <a:r>
                <a:rPr lang="en-US" altLang="zh-CN" smtClean="0">
                  <a:solidFill>
                    <a:schemeClr val="tx1"/>
                  </a:solidFill>
                </a:rPr>
                <a:t>)</a:t>
              </a:r>
              <a:endParaRPr lang="zh-CN" altLang="en-US">
                <a:solidFill>
                  <a:schemeClr val="tx1"/>
                </a:solidFill>
              </a:endParaRPr>
            </a:p>
          </p:txBody>
        </p:sp>
        <p:cxnSp>
          <p:nvCxnSpPr>
            <p:cNvPr id="9" name="直接箭头连接符 8"/>
            <p:cNvCxnSpPr>
              <a:endCxn id="4" idx="0"/>
            </p:cNvCxnSpPr>
            <p:nvPr/>
          </p:nvCxnSpPr>
          <p:spPr>
            <a:xfrm flipH="1">
              <a:off x="5080857" y="2405458"/>
              <a:ext cx="844894" cy="305519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2"/>
              <a:endCxn id="14" idx="0"/>
            </p:cNvCxnSpPr>
            <p:nvPr/>
          </p:nvCxnSpPr>
          <p:spPr>
            <a:xfrm>
              <a:off x="6242586" y="2405458"/>
              <a:ext cx="0" cy="9721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6136974" y="3377566"/>
              <a:ext cx="211223" cy="212400"/>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f</a:t>
              </a:r>
              <a:endParaRPr lang="zh-CN" altLang="en-US" smtClean="0">
                <a:solidFill>
                  <a:schemeClr val="tx1"/>
                </a:solidFill>
              </a:endParaRPr>
            </a:p>
          </p:txBody>
        </p:sp>
        <p:cxnSp>
          <p:nvCxnSpPr>
            <p:cNvPr id="16" name="直接箭头连接符 15"/>
            <p:cNvCxnSpPr>
              <a:stCxn id="14" idx="4"/>
              <a:endCxn id="13" idx="0"/>
            </p:cNvCxnSpPr>
            <p:nvPr/>
          </p:nvCxnSpPr>
          <p:spPr>
            <a:xfrm>
              <a:off x="6242586" y="3589966"/>
              <a:ext cx="0" cy="8985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4"/>
              <a:endCxn id="5" idx="0"/>
            </p:cNvCxnSpPr>
            <p:nvPr/>
          </p:nvCxnSpPr>
          <p:spPr>
            <a:xfrm>
              <a:off x="6242586" y="4700946"/>
              <a:ext cx="0" cy="7597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6" idx="2"/>
              <a:endCxn id="13" idx="1"/>
            </p:cNvCxnSpPr>
            <p:nvPr/>
          </p:nvCxnSpPr>
          <p:spPr>
            <a:xfrm>
              <a:off x="5080857" y="2405458"/>
              <a:ext cx="1087050" cy="21141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770644" y="3292935"/>
              <a:ext cx="1545772" cy="38355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K</a:t>
              </a:r>
              <a:r>
                <a:rPr lang="en-US" altLang="zh-CN" baseline="30000" smtClean="0">
                  <a:solidFill>
                    <a:schemeClr val="tx1"/>
                  </a:solidFill>
                </a:rPr>
                <a:t>i</a:t>
              </a:r>
              <a:r>
                <a:rPr lang="en-US" altLang="zh-CN" smtClean="0">
                  <a:solidFill>
                    <a:schemeClr val="tx1"/>
                  </a:solidFill>
                </a:rPr>
                <a:t>(48</a:t>
              </a:r>
              <a:r>
                <a:rPr lang="zh-CN" altLang="en-US" smtClean="0">
                  <a:solidFill>
                    <a:schemeClr val="tx1"/>
                  </a:solidFill>
                </a:rPr>
                <a:t>位</a:t>
              </a:r>
              <a:r>
                <a:rPr lang="en-US" altLang="zh-CN" smtClean="0">
                  <a:solidFill>
                    <a:schemeClr val="tx1"/>
                  </a:solidFill>
                </a:rPr>
                <a:t>)</a:t>
              </a:r>
              <a:endParaRPr lang="zh-CN" altLang="en-US" baseline="30000" smtClean="0">
                <a:solidFill>
                  <a:schemeClr val="tx1"/>
                </a:solidFill>
              </a:endParaRPr>
            </a:p>
          </p:txBody>
        </p:sp>
        <p:cxnSp>
          <p:nvCxnSpPr>
            <p:cNvPr id="25" name="直接箭头连接符 24"/>
            <p:cNvCxnSpPr>
              <a:stCxn id="23" idx="1"/>
              <a:endCxn id="14" idx="6"/>
            </p:cNvCxnSpPr>
            <p:nvPr/>
          </p:nvCxnSpPr>
          <p:spPr>
            <a:xfrm flipH="1" flipV="1">
              <a:off x="6348197" y="3483766"/>
              <a:ext cx="422447" cy="94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6136974" y="4488546"/>
              <a:ext cx="211223" cy="212400"/>
              <a:chOff x="6136974" y="4488546"/>
              <a:chExt cx="211223" cy="212400"/>
            </a:xfrm>
          </p:grpSpPr>
          <p:sp>
            <p:nvSpPr>
              <p:cNvPr id="13" name="椭圆 12"/>
              <p:cNvSpPr/>
              <p:nvPr/>
            </p:nvSpPr>
            <p:spPr>
              <a:xfrm>
                <a:off x="6136974" y="4488546"/>
                <a:ext cx="211223" cy="212400"/>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86400" tIns="0" rIns="50400" bIns="0" rtlCol="0" anchor="ctr" anchorCtr="1"/>
              <a:lstStyle/>
              <a:p>
                <a:pPr algn="ctr"/>
                <a:endParaRPr lang="zh-CN" altLang="en-US" sz="2000" smtClean="0">
                  <a:solidFill>
                    <a:schemeClr val="tx1"/>
                  </a:solidFill>
                </a:endParaRPr>
              </a:p>
            </p:txBody>
          </p:sp>
          <p:cxnSp>
            <p:nvCxnSpPr>
              <p:cNvPr id="27" name="直接连接符 26"/>
              <p:cNvCxnSpPr>
                <a:stCxn id="13" idx="2"/>
                <a:endCxn id="13" idx="6"/>
              </p:cNvCxnSpPr>
              <p:nvPr/>
            </p:nvCxnSpPr>
            <p:spPr>
              <a:xfrm>
                <a:off x="6136974" y="4594746"/>
                <a:ext cx="2112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3" idx="0"/>
                <a:endCxn id="13" idx="4"/>
              </p:cNvCxnSpPr>
              <p:nvPr/>
            </p:nvCxnSpPr>
            <p:spPr>
              <a:xfrm>
                <a:off x="6242586" y="4488546"/>
                <a:ext cx="0" cy="21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0" name="矩形 39"/>
          <p:cNvSpPr/>
          <p:nvPr/>
        </p:nvSpPr>
        <p:spPr>
          <a:xfrm>
            <a:off x="4227726" y="3253452"/>
            <a:ext cx="720080" cy="432048"/>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函数</a:t>
            </a:r>
            <a:r>
              <a:rPr lang="en-US" altLang="zh-CN" smtClean="0"/>
              <a:t>f</a:t>
            </a:r>
            <a:r>
              <a:rPr lang="zh-CN" altLang="en-US" smtClean="0"/>
              <a:t>的结构</a:t>
            </a:r>
            <a:endParaRPr lang="zh-CN" altLang="en-US"/>
          </a:p>
        </p:txBody>
      </p:sp>
      <p:grpSp>
        <p:nvGrpSpPr>
          <p:cNvPr id="110" name="组合 109"/>
          <p:cNvGrpSpPr/>
          <p:nvPr/>
        </p:nvGrpSpPr>
        <p:grpSpPr>
          <a:xfrm>
            <a:off x="2555776" y="1520116"/>
            <a:ext cx="4252969" cy="5337884"/>
            <a:chOff x="3853601" y="1484784"/>
            <a:chExt cx="4252969" cy="5337884"/>
          </a:xfrm>
        </p:grpSpPr>
        <p:grpSp>
          <p:nvGrpSpPr>
            <p:cNvPr id="108" name="组合 107"/>
            <p:cNvGrpSpPr/>
            <p:nvPr/>
          </p:nvGrpSpPr>
          <p:grpSpPr>
            <a:xfrm>
              <a:off x="3853601" y="1484784"/>
              <a:ext cx="4252969" cy="4968552"/>
              <a:chOff x="3853601" y="1484784"/>
              <a:chExt cx="4252969" cy="4968552"/>
            </a:xfrm>
          </p:grpSpPr>
          <p:sp>
            <p:nvSpPr>
              <p:cNvPr id="4" name="矩形 3"/>
              <p:cNvSpPr/>
              <p:nvPr/>
            </p:nvSpPr>
            <p:spPr>
              <a:xfrm>
                <a:off x="4499992" y="1484784"/>
                <a:ext cx="1161729" cy="43200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R</a:t>
                </a:r>
                <a:r>
                  <a:rPr lang="en-US" altLang="zh-CN" baseline="30000" smtClean="0">
                    <a:solidFill>
                      <a:schemeClr val="tx1"/>
                    </a:solidFill>
                  </a:rPr>
                  <a:t>i-1</a:t>
                </a:r>
                <a:r>
                  <a:rPr lang="en-US" altLang="zh-CN" smtClean="0">
                    <a:solidFill>
                      <a:schemeClr val="tx1"/>
                    </a:solidFill>
                  </a:rPr>
                  <a:t>(32</a:t>
                </a:r>
                <a:r>
                  <a:rPr lang="zh-CN" altLang="en-US" smtClean="0">
                    <a:solidFill>
                      <a:schemeClr val="tx1"/>
                    </a:solidFill>
                  </a:rPr>
                  <a:t>位</a:t>
                </a:r>
                <a:r>
                  <a:rPr lang="en-US" altLang="zh-CN" smtClean="0">
                    <a:solidFill>
                      <a:schemeClr val="tx1"/>
                    </a:solidFill>
                  </a:rPr>
                  <a:t>)</a:t>
                </a:r>
                <a:endParaRPr lang="zh-CN" altLang="en-US">
                  <a:solidFill>
                    <a:schemeClr val="tx1"/>
                  </a:solidFill>
                </a:endParaRPr>
              </a:p>
            </p:txBody>
          </p:sp>
          <p:cxnSp>
            <p:nvCxnSpPr>
              <p:cNvPr id="5" name="直接箭头连接符 4"/>
              <p:cNvCxnSpPr>
                <a:stCxn id="4" idx="2"/>
                <a:endCxn id="6" idx="0"/>
              </p:cNvCxnSpPr>
              <p:nvPr/>
            </p:nvCxnSpPr>
            <p:spPr>
              <a:xfrm flipH="1">
                <a:off x="5080244" y="1916784"/>
                <a:ext cx="613" cy="2880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4974632" y="2204864"/>
                <a:ext cx="211223" cy="212400"/>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E</a:t>
                </a:r>
                <a:endParaRPr lang="zh-CN" altLang="en-US" smtClean="0">
                  <a:solidFill>
                    <a:schemeClr val="tx1"/>
                  </a:solidFill>
                </a:endParaRPr>
              </a:p>
            </p:txBody>
          </p:sp>
          <p:sp>
            <p:nvSpPr>
              <p:cNvPr id="7" name="矩形 6"/>
              <p:cNvSpPr/>
              <p:nvPr/>
            </p:nvSpPr>
            <p:spPr>
              <a:xfrm>
                <a:off x="6340277" y="1484784"/>
                <a:ext cx="1545772" cy="43200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K</a:t>
                </a:r>
                <a:r>
                  <a:rPr lang="en-US" altLang="zh-CN" baseline="30000" smtClean="0">
                    <a:solidFill>
                      <a:schemeClr val="tx1"/>
                    </a:solidFill>
                  </a:rPr>
                  <a:t>i</a:t>
                </a:r>
                <a:r>
                  <a:rPr lang="en-US" altLang="zh-CN" smtClean="0">
                    <a:solidFill>
                      <a:schemeClr val="tx1"/>
                    </a:solidFill>
                  </a:rPr>
                  <a:t>(48</a:t>
                </a:r>
                <a:r>
                  <a:rPr lang="zh-CN" altLang="en-US" smtClean="0">
                    <a:solidFill>
                      <a:schemeClr val="tx1"/>
                    </a:solidFill>
                  </a:rPr>
                  <a:t>位</a:t>
                </a:r>
                <a:r>
                  <a:rPr lang="en-US" altLang="zh-CN" smtClean="0">
                    <a:solidFill>
                      <a:schemeClr val="tx1"/>
                    </a:solidFill>
                  </a:rPr>
                  <a:t>)</a:t>
                </a:r>
                <a:endParaRPr lang="zh-CN" altLang="en-US" baseline="30000" smtClean="0">
                  <a:solidFill>
                    <a:schemeClr val="tx1"/>
                  </a:solidFill>
                </a:endParaRPr>
              </a:p>
            </p:txBody>
          </p:sp>
          <p:sp>
            <p:nvSpPr>
              <p:cNvPr id="11" name="矩形 10"/>
              <p:cNvSpPr/>
              <p:nvPr/>
            </p:nvSpPr>
            <p:spPr>
              <a:xfrm>
                <a:off x="4306633" y="2708968"/>
                <a:ext cx="1545772" cy="43200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E(R</a:t>
                </a:r>
                <a:r>
                  <a:rPr lang="en-US" altLang="zh-CN" baseline="30000" smtClean="0">
                    <a:solidFill>
                      <a:schemeClr val="tx1"/>
                    </a:solidFill>
                  </a:rPr>
                  <a:t>i-1</a:t>
                </a:r>
                <a:r>
                  <a:rPr lang="en-US" altLang="zh-CN" smtClean="0">
                    <a:solidFill>
                      <a:schemeClr val="tx1"/>
                    </a:solidFill>
                  </a:rPr>
                  <a:t>)(48</a:t>
                </a:r>
                <a:r>
                  <a:rPr lang="zh-CN" altLang="en-US" smtClean="0">
                    <a:solidFill>
                      <a:schemeClr val="tx1"/>
                    </a:solidFill>
                  </a:rPr>
                  <a:t>位</a:t>
                </a:r>
                <a:r>
                  <a:rPr lang="en-US" altLang="zh-CN" smtClean="0">
                    <a:solidFill>
                      <a:schemeClr val="tx1"/>
                    </a:solidFill>
                  </a:rPr>
                  <a:t>)</a:t>
                </a:r>
                <a:endParaRPr lang="zh-CN" altLang="en-US" baseline="30000" smtClean="0">
                  <a:solidFill>
                    <a:schemeClr val="tx1"/>
                  </a:solidFill>
                </a:endParaRPr>
              </a:p>
            </p:txBody>
          </p:sp>
          <p:cxnSp>
            <p:nvCxnSpPr>
              <p:cNvPr id="13" name="直接箭头连接符 12"/>
              <p:cNvCxnSpPr>
                <a:stCxn id="6" idx="4"/>
                <a:endCxn id="11" idx="0"/>
              </p:cNvCxnSpPr>
              <p:nvPr/>
            </p:nvCxnSpPr>
            <p:spPr>
              <a:xfrm flipH="1">
                <a:off x="5079519" y="2417264"/>
                <a:ext cx="725" cy="2917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5877745" y="3501008"/>
                <a:ext cx="211223" cy="212400"/>
                <a:chOff x="6136974" y="4488546"/>
                <a:chExt cx="211223" cy="212400"/>
              </a:xfrm>
            </p:grpSpPr>
            <p:sp>
              <p:nvSpPr>
                <p:cNvPr id="15" name="椭圆 14"/>
                <p:cNvSpPr/>
                <p:nvPr/>
              </p:nvSpPr>
              <p:spPr>
                <a:xfrm>
                  <a:off x="6136974" y="4488546"/>
                  <a:ext cx="211223" cy="212400"/>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86400" tIns="0" rIns="50400" bIns="0" rtlCol="0" anchor="ctr" anchorCtr="1"/>
                <a:lstStyle/>
                <a:p>
                  <a:pPr algn="ctr"/>
                  <a:endParaRPr lang="zh-CN" altLang="en-US" sz="2000" smtClean="0">
                    <a:solidFill>
                      <a:schemeClr val="tx1"/>
                    </a:solidFill>
                  </a:endParaRPr>
                </a:p>
              </p:txBody>
            </p:sp>
            <p:cxnSp>
              <p:nvCxnSpPr>
                <p:cNvPr id="16" name="直接连接符 15"/>
                <p:cNvCxnSpPr>
                  <a:stCxn id="15" idx="2"/>
                  <a:endCxn id="15" idx="6"/>
                </p:cNvCxnSpPr>
                <p:nvPr/>
              </p:nvCxnSpPr>
              <p:spPr>
                <a:xfrm>
                  <a:off x="6136974" y="4594746"/>
                  <a:ext cx="2112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5" idx="0"/>
                  <a:endCxn id="15" idx="4"/>
                </p:cNvCxnSpPr>
                <p:nvPr/>
              </p:nvCxnSpPr>
              <p:spPr>
                <a:xfrm>
                  <a:off x="6242586" y="4488546"/>
                  <a:ext cx="0" cy="21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接箭头连接符 18"/>
              <p:cNvCxnSpPr>
                <a:stCxn id="11" idx="2"/>
                <a:endCxn id="15" idx="1"/>
              </p:cNvCxnSpPr>
              <p:nvPr/>
            </p:nvCxnSpPr>
            <p:spPr>
              <a:xfrm>
                <a:off x="5079519" y="3140968"/>
                <a:ext cx="829159" cy="3911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7" idx="2"/>
                <a:endCxn id="15" idx="7"/>
              </p:cNvCxnSpPr>
              <p:nvPr/>
            </p:nvCxnSpPr>
            <p:spPr>
              <a:xfrm flipH="1">
                <a:off x="6058035" y="1916784"/>
                <a:ext cx="1055128" cy="16153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4471230" y="5301208"/>
                <a:ext cx="3024336" cy="360040"/>
                <a:chOff x="4499992" y="5301208"/>
                <a:chExt cx="2880320" cy="360040"/>
              </a:xfrm>
            </p:grpSpPr>
            <p:sp>
              <p:nvSpPr>
                <p:cNvPr id="31" name="矩形 30"/>
                <p:cNvSpPr/>
                <p:nvPr/>
              </p:nvSpPr>
              <p:spPr>
                <a:xfrm>
                  <a:off x="6660232" y="5301208"/>
                  <a:ext cx="36004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C</a:t>
                  </a:r>
                  <a:r>
                    <a:rPr lang="en-US" altLang="zh-CN" sz="1600" baseline="-25000" smtClean="0">
                      <a:solidFill>
                        <a:schemeClr val="tx1"/>
                      </a:solidFill>
                    </a:rPr>
                    <a:t>7</a:t>
                  </a:r>
                  <a:endParaRPr lang="zh-CN" altLang="en-US" sz="1600" baseline="-25000" smtClean="0">
                    <a:solidFill>
                      <a:schemeClr val="tx1"/>
                    </a:solidFill>
                  </a:endParaRPr>
                </a:p>
              </p:txBody>
            </p:sp>
            <p:sp>
              <p:nvSpPr>
                <p:cNvPr id="32" name="矩形 31"/>
                <p:cNvSpPr/>
                <p:nvPr/>
              </p:nvSpPr>
              <p:spPr>
                <a:xfrm>
                  <a:off x="7020272" y="5301208"/>
                  <a:ext cx="36004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C</a:t>
                  </a:r>
                  <a:r>
                    <a:rPr lang="en-US" altLang="zh-CN" sz="1600" baseline="-25000" smtClean="0">
                      <a:solidFill>
                        <a:schemeClr val="tx1"/>
                      </a:solidFill>
                    </a:rPr>
                    <a:t>8</a:t>
                  </a:r>
                  <a:endParaRPr lang="zh-CN" altLang="en-US" sz="1600" baseline="-25000" smtClean="0">
                    <a:solidFill>
                      <a:schemeClr val="tx1"/>
                    </a:solidFill>
                  </a:endParaRPr>
                </a:p>
              </p:txBody>
            </p:sp>
            <p:sp>
              <p:nvSpPr>
                <p:cNvPr id="33" name="矩形 32"/>
                <p:cNvSpPr/>
                <p:nvPr/>
              </p:nvSpPr>
              <p:spPr>
                <a:xfrm>
                  <a:off x="5940152" y="5301208"/>
                  <a:ext cx="36004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C</a:t>
                  </a:r>
                  <a:r>
                    <a:rPr lang="en-US" altLang="zh-CN" sz="1600" baseline="-25000" smtClean="0">
                      <a:solidFill>
                        <a:schemeClr val="tx1"/>
                      </a:solidFill>
                    </a:rPr>
                    <a:t>5</a:t>
                  </a:r>
                  <a:endParaRPr lang="zh-CN" altLang="en-US" sz="1600" baseline="-25000" smtClean="0">
                    <a:solidFill>
                      <a:schemeClr val="tx1"/>
                    </a:solidFill>
                  </a:endParaRPr>
                </a:p>
              </p:txBody>
            </p:sp>
            <p:sp>
              <p:nvSpPr>
                <p:cNvPr id="34" name="矩形 33"/>
                <p:cNvSpPr/>
                <p:nvPr/>
              </p:nvSpPr>
              <p:spPr>
                <a:xfrm>
                  <a:off x="6300192" y="5301208"/>
                  <a:ext cx="36004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C</a:t>
                  </a:r>
                  <a:r>
                    <a:rPr lang="en-US" altLang="zh-CN" sz="1600" baseline="-25000" smtClean="0">
                      <a:solidFill>
                        <a:schemeClr val="tx1"/>
                      </a:solidFill>
                    </a:rPr>
                    <a:t>6</a:t>
                  </a:r>
                  <a:endParaRPr lang="zh-CN" altLang="en-US" sz="1600" baseline="-25000" smtClean="0">
                    <a:solidFill>
                      <a:schemeClr val="tx1"/>
                    </a:solidFill>
                  </a:endParaRPr>
                </a:p>
              </p:txBody>
            </p:sp>
            <p:sp>
              <p:nvSpPr>
                <p:cNvPr id="35" name="矩形 34"/>
                <p:cNvSpPr/>
                <p:nvPr/>
              </p:nvSpPr>
              <p:spPr>
                <a:xfrm>
                  <a:off x="5220072" y="5301208"/>
                  <a:ext cx="36004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C</a:t>
                  </a:r>
                  <a:r>
                    <a:rPr lang="en-US" altLang="zh-CN" sz="1600" baseline="-25000" smtClean="0">
                      <a:solidFill>
                        <a:schemeClr val="tx1"/>
                      </a:solidFill>
                    </a:rPr>
                    <a:t>3</a:t>
                  </a:r>
                  <a:endParaRPr lang="zh-CN" altLang="en-US" sz="1600" baseline="-25000" smtClean="0">
                    <a:solidFill>
                      <a:schemeClr val="tx1"/>
                    </a:solidFill>
                  </a:endParaRPr>
                </a:p>
              </p:txBody>
            </p:sp>
            <p:sp>
              <p:nvSpPr>
                <p:cNvPr id="36" name="矩形 35"/>
                <p:cNvSpPr/>
                <p:nvPr/>
              </p:nvSpPr>
              <p:spPr>
                <a:xfrm>
                  <a:off x="5580112" y="5301208"/>
                  <a:ext cx="36004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C</a:t>
                  </a:r>
                  <a:r>
                    <a:rPr lang="en-US" altLang="zh-CN" sz="1600" baseline="-25000" smtClean="0">
                      <a:solidFill>
                        <a:schemeClr val="tx1"/>
                      </a:solidFill>
                    </a:rPr>
                    <a:t>4</a:t>
                  </a:r>
                  <a:endParaRPr lang="zh-CN" altLang="en-US" sz="1600" baseline="-25000" smtClean="0">
                    <a:solidFill>
                      <a:schemeClr val="tx1"/>
                    </a:solidFill>
                  </a:endParaRPr>
                </a:p>
              </p:txBody>
            </p:sp>
            <p:sp>
              <p:nvSpPr>
                <p:cNvPr id="37" name="矩形 36"/>
                <p:cNvSpPr/>
                <p:nvPr/>
              </p:nvSpPr>
              <p:spPr>
                <a:xfrm>
                  <a:off x="4499992" y="5301208"/>
                  <a:ext cx="36004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C</a:t>
                  </a:r>
                  <a:r>
                    <a:rPr lang="en-US" altLang="zh-CN" sz="1600" baseline="-25000" smtClean="0">
                      <a:solidFill>
                        <a:schemeClr val="tx1"/>
                      </a:solidFill>
                    </a:rPr>
                    <a:t>1</a:t>
                  </a:r>
                  <a:endParaRPr lang="zh-CN" altLang="en-US" sz="1600" baseline="-25000" smtClean="0">
                    <a:solidFill>
                      <a:schemeClr val="tx1"/>
                    </a:solidFill>
                  </a:endParaRPr>
                </a:p>
              </p:txBody>
            </p:sp>
            <p:sp>
              <p:nvSpPr>
                <p:cNvPr id="38" name="矩形 37"/>
                <p:cNvSpPr/>
                <p:nvPr/>
              </p:nvSpPr>
              <p:spPr>
                <a:xfrm>
                  <a:off x="4860032" y="5301208"/>
                  <a:ext cx="36004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C</a:t>
                  </a:r>
                  <a:r>
                    <a:rPr lang="en-US" altLang="zh-CN" sz="1600" baseline="-25000" smtClean="0">
                      <a:solidFill>
                        <a:schemeClr val="tx1"/>
                      </a:solidFill>
                    </a:rPr>
                    <a:t>2</a:t>
                  </a:r>
                  <a:endParaRPr lang="zh-CN" altLang="en-US" sz="1600" baseline="-25000" smtClean="0">
                    <a:solidFill>
                      <a:schemeClr val="tx1"/>
                    </a:solidFill>
                  </a:endParaRPr>
                </a:p>
              </p:txBody>
            </p:sp>
          </p:grpSp>
          <p:cxnSp>
            <p:nvCxnSpPr>
              <p:cNvPr id="41" name="直接箭头连接符 40"/>
              <p:cNvCxnSpPr>
                <a:stCxn id="15" idx="4"/>
              </p:cNvCxnSpPr>
              <p:nvPr/>
            </p:nvCxnSpPr>
            <p:spPr>
              <a:xfrm flipH="1">
                <a:off x="5981514" y="3713408"/>
                <a:ext cx="1843" cy="2385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3853601" y="3933056"/>
                <a:ext cx="531059" cy="986873"/>
                <a:chOff x="3859779" y="4293096"/>
                <a:chExt cx="531059" cy="986873"/>
              </a:xfrm>
            </p:grpSpPr>
            <p:sp>
              <p:nvSpPr>
                <p:cNvPr id="28" name="矩形 27"/>
                <p:cNvSpPr/>
                <p:nvPr/>
              </p:nvSpPr>
              <p:spPr>
                <a:xfrm>
                  <a:off x="3859779" y="4293096"/>
                  <a:ext cx="531059"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B</a:t>
                  </a:r>
                  <a:r>
                    <a:rPr lang="en-US" altLang="zh-CN" sz="1600" baseline="-25000" smtClean="0">
                      <a:solidFill>
                        <a:schemeClr val="tx1"/>
                      </a:solidFill>
                    </a:rPr>
                    <a:t>1</a:t>
                  </a:r>
                  <a:endParaRPr lang="zh-CN" altLang="en-US" sz="1600" baseline="-25000" smtClean="0">
                    <a:solidFill>
                      <a:schemeClr val="tx1"/>
                    </a:solidFill>
                  </a:endParaRPr>
                </a:p>
              </p:txBody>
            </p:sp>
            <p:sp>
              <p:nvSpPr>
                <p:cNvPr id="51" name="圆角矩形 50"/>
                <p:cNvSpPr/>
                <p:nvPr/>
              </p:nvSpPr>
              <p:spPr>
                <a:xfrm>
                  <a:off x="3946655" y="4919929"/>
                  <a:ext cx="360040" cy="36004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smtClean="0">
                      <a:solidFill>
                        <a:schemeClr val="tx1"/>
                      </a:solidFill>
                    </a:rPr>
                    <a:t>S</a:t>
                  </a:r>
                  <a:r>
                    <a:rPr lang="en-US" altLang="zh-CN" sz="1600" baseline="-25000" smtClean="0">
                      <a:solidFill>
                        <a:schemeClr val="tx1"/>
                      </a:solidFill>
                    </a:rPr>
                    <a:t>1</a:t>
                  </a:r>
                  <a:endParaRPr lang="zh-CN" altLang="en-US" sz="1600" baseline="-25000" smtClean="0">
                    <a:solidFill>
                      <a:schemeClr val="tx1"/>
                    </a:solidFill>
                  </a:endParaRPr>
                </a:p>
              </p:txBody>
            </p:sp>
            <p:cxnSp>
              <p:nvCxnSpPr>
                <p:cNvPr id="53" name="直接箭头连接符 52"/>
                <p:cNvCxnSpPr>
                  <a:stCxn id="28" idx="2"/>
                  <a:endCxn id="51" idx="0"/>
                </p:cNvCxnSpPr>
                <p:nvPr/>
              </p:nvCxnSpPr>
              <p:spPr>
                <a:xfrm>
                  <a:off x="4125309" y="4653136"/>
                  <a:ext cx="1366" cy="266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4388625" y="3933056"/>
                <a:ext cx="531059" cy="986873"/>
                <a:chOff x="3859779" y="4293096"/>
                <a:chExt cx="531059" cy="986873"/>
              </a:xfrm>
            </p:grpSpPr>
            <p:sp>
              <p:nvSpPr>
                <p:cNvPr id="56" name="矩形 55"/>
                <p:cNvSpPr/>
                <p:nvPr/>
              </p:nvSpPr>
              <p:spPr>
                <a:xfrm>
                  <a:off x="3859779" y="4293096"/>
                  <a:ext cx="531059"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B</a:t>
                  </a:r>
                  <a:r>
                    <a:rPr lang="en-US" altLang="zh-CN" sz="1600" baseline="-25000" smtClean="0">
                      <a:solidFill>
                        <a:schemeClr val="tx1"/>
                      </a:solidFill>
                    </a:rPr>
                    <a:t>2</a:t>
                  </a:r>
                  <a:endParaRPr lang="zh-CN" altLang="en-US" sz="1600" baseline="-25000" smtClean="0">
                    <a:solidFill>
                      <a:schemeClr val="tx1"/>
                    </a:solidFill>
                  </a:endParaRPr>
                </a:p>
              </p:txBody>
            </p:sp>
            <p:sp>
              <p:nvSpPr>
                <p:cNvPr id="57" name="圆角矩形 56"/>
                <p:cNvSpPr/>
                <p:nvPr/>
              </p:nvSpPr>
              <p:spPr>
                <a:xfrm>
                  <a:off x="3946655" y="4919929"/>
                  <a:ext cx="360040" cy="36004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smtClean="0">
                      <a:solidFill>
                        <a:schemeClr val="tx1"/>
                      </a:solidFill>
                    </a:rPr>
                    <a:t>S</a:t>
                  </a:r>
                  <a:r>
                    <a:rPr lang="en-US" altLang="zh-CN" sz="1600" baseline="-25000" smtClean="0">
                      <a:solidFill>
                        <a:schemeClr val="tx1"/>
                      </a:solidFill>
                    </a:rPr>
                    <a:t>2</a:t>
                  </a:r>
                  <a:endParaRPr lang="zh-CN" altLang="en-US" sz="1600" baseline="-25000" smtClean="0">
                    <a:solidFill>
                      <a:schemeClr val="tx1"/>
                    </a:solidFill>
                  </a:endParaRPr>
                </a:p>
              </p:txBody>
            </p:sp>
            <p:cxnSp>
              <p:nvCxnSpPr>
                <p:cNvPr id="58" name="直接箭头连接符 57"/>
                <p:cNvCxnSpPr>
                  <a:stCxn id="56" idx="2"/>
                  <a:endCxn id="57" idx="0"/>
                </p:cNvCxnSpPr>
                <p:nvPr/>
              </p:nvCxnSpPr>
              <p:spPr>
                <a:xfrm>
                  <a:off x="4125309" y="4653136"/>
                  <a:ext cx="1366" cy="266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4919684" y="3933056"/>
                <a:ext cx="531059" cy="986873"/>
                <a:chOff x="3859779" y="4293096"/>
                <a:chExt cx="531059" cy="986873"/>
              </a:xfrm>
            </p:grpSpPr>
            <p:sp>
              <p:nvSpPr>
                <p:cNvPr id="60" name="矩形 59"/>
                <p:cNvSpPr/>
                <p:nvPr/>
              </p:nvSpPr>
              <p:spPr>
                <a:xfrm>
                  <a:off x="3859779" y="4293096"/>
                  <a:ext cx="531059"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B</a:t>
                  </a:r>
                  <a:r>
                    <a:rPr lang="en-US" altLang="zh-CN" sz="1600" baseline="-25000" smtClean="0">
                      <a:solidFill>
                        <a:schemeClr val="tx1"/>
                      </a:solidFill>
                    </a:rPr>
                    <a:t>3</a:t>
                  </a:r>
                  <a:endParaRPr lang="zh-CN" altLang="en-US" sz="1600" baseline="-25000" smtClean="0">
                    <a:solidFill>
                      <a:schemeClr val="tx1"/>
                    </a:solidFill>
                  </a:endParaRPr>
                </a:p>
              </p:txBody>
            </p:sp>
            <p:sp>
              <p:nvSpPr>
                <p:cNvPr id="61" name="圆角矩形 60"/>
                <p:cNvSpPr/>
                <p:nvPr/>
              </p:nvSpPr>
              <p:spPr>
                <a:xfrm>
                  <a:off x="3946655" y="4919929"/>
                  <a:ext cx="360040" cy="36004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smtClean="0">
                      <a:solidFill>
                        <a:schemeClr val="tx1"/>
                      </a:solidFill>
                    </a:rPr>
                    <a:t>S</a:t>
                  </a:r>
                  <a:r>
                    <a:rPr lang="en-US" altLang="zh-CN" sz="1600" baseline="-25000" smtClean="0">
                      <a:solidFill>
                        <a:schemeClr val="tx1"/>
                      </a:solidFill>
                    </a:rPr>
                    <a:t>3</a:t>
                  </a:r>
                  <a:endParaRPr lang="zh-CN" altLang="en-US" sz="1600" baseline="-25000" smtClean="0">
                    <a:solidFill>
                      <a:schemeClr val="tx1"/>
                    </a:solidFill>
                  </a:endParaRPr>
                </a:p>
              </p:txBody>
            </p:sp>
            <p:cxnSp>
              <p:nvCxnSpPr>
                <p:cNvPr id="62" name="直接箭头连接符 61"/>
                <p:cNvCxnSpPr>
                  <a:stCxn id="60" idx="2"/>
                  <a:endCxn id="61" idx="0"/>
                </p:cNvCxnSpPr>
                <p:nvPr/>
              </p:nvCxnSpPr>
              <p:spPr>
                <a:xfrm>
                  <a:off x="4125309" y="4653136"/>
                  <a:ext cx="1366" cy="266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5450211" y="3933056"/>
                <a:ext cx="531059" cy="986873"/>
                <a:chOff x="3859779" y="4293096"/>
                <a:chExt cx="531059" cy="986873"/>
              </a:xfrm>
            </p:grpSpPr>
            <p:sp>
              <p:nvSpPr>
                <p:cNvPr id="64" name="矩形 63"/>
                <p:cNvSpPr/>
                <p:nvPr/>
              </p:nvSpPr>
              <p:spPr>
                <a:xfrm>
                  <a:off x="3859779" y="4293096"/>
                  <a:ext cx="531059"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B</a:t>
                  </a:r>
                  <a:r>
                    <a:rPr lang="en-US" altLang="zh-CN" sz="1600" baseline="-25000" smtClean="0">
                      <a:solidFill>
                        <a:schemeClr val="tx1"/>
                      </a:solidFill>
                    </a:rPr>
                    <a:t>4</a:t>
                  </a:r>
                  <a:endParaRPr lang="zh-CN" altLang="en-US" sz="1600" baseline="-25000" smtClean="0">
                    <a:solidFill>
                      <a:schemeClr val="tx1"/>
                    </a:solidFill>
                  </a:endParaRPr>
                </a:p>
              </p:txBody>
            </p:sp>
            <p:sp>
              <p:nvSpPr>
                <p:cNvPr id="65" name="圆角矩形 64"/>
                <p:cNvSpPr/>
                <p:nvPr/>
              </p:nvSpPr>
              <p:spPr>
                <a:xfrm>
                  <a:off x="3946655" y="4919929"/>
                  <a:ext cx="360040" cy="36004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smtClean="0">
                      <a:solidFill>
                        <a:schemeClr val="tx1"/>
                      </a:solidFill>
                    </a:rPr>
                    <a:t>S</a:t>
                  </a:r>
                  <a:r>
                    <a:rPr lang="en-US" altLang="zh-CN" sz="1600" baseline="-25000" smtClean="0">
                      <a:solidFill>
                        <a:schemeClr val="tx1"/>
                      </a:solidFill>
                    </a:rPr>
                    <a:t>4</a:t>
                  </a:r>
                  <a:endParaRPr lang="zh-CN" altLang="en-US" sz="1600" baseline="-25000" smtClean="0">
                    <a:solidFill>
                      <a:schemeClr val="tx1"/>
                    </a:solidFill>
                  </a:endParaRPr>
                </a:p>
              </p:txBody>
            </p:sp>
            <p:cxnSp>
              <p:nvCxnSpPr>
                <p:cNvPr id="66" name="直接箭头连接符 65"/>
                <p:cNvCxnSpPr>
                  <a:stCxn id="64" idx="2"/>
                  <a:endCxn id="65" idx="0"/>
                </p:cNvCxnSpPr>
                <p:nvPr/>
              </p:nvCxnSpPr>
              <p:spPr>
                <a:xfrm>
                  <a:off x="4125309" y="4653136"/>
                  <a:ext cx="1366" cy="266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a:off x="5978979" y="3933056"/>
                <a:ext cx="531059" cy="986873"/>
                <a:chOff x="3859779" y="4293096"/>
                <a:chExt cx="531059" cy="986873"/>
              </a:xfrm>
            </p:grpSpPr>
            <p:sp>
              <p:nvSpPr>
                <p:cNvPr id="68" name="矩形 67"/>
                <p:cNvSpPr/>
                <p:nvPr/>
              </p:nvSpPr>
              <p:spPr>
                <a:xfrm>
                  <a:off x="3859779" y="4293096"/>
                  <a:ext cx="531059"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B</a:t>
                  </a:r>
                  <a:r>
                    <a:rPr lang="en-US" altLang="zh-CN" sz="1600" baseline="-25000" smtClean="0">
                      <a:solidFill>
                        <a:schemeClr val="tx1"/>
                      </a:solidFill>
                    </a:rPr>
                    <a:t>5</a:t>
                  </a:r>
                  <a:endParaRPr lang="zh-CN" altLang="en-US" sz="1600" baseline="-25000" smtClean="0">
                    <a:solidFill>
                      <a:schemeClr val="tx1"/>
                    </a:solidFill>
                  </a:endParaRPr>
                </a:p>
              </p:txBody>
            </p:sp>
            <p:sp>
              <p:nvSpPr>
                <p:cNvPr id="69" name="圆角矩形 68"/>
                <p:cNvSpPr/>
                <p:nvPr/>
              </p:nvSpPr>
              <p:spPr>
                <a:xfrm>
                  <a:off x="3946655" y="4919929"/>
                  <a:ext cx="360040" cy="36004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smtClean="0">
                      <a:solidFill>
                        <a:schemeClr val="tx1"/>
                      </a:solidFill>
                    </a:rPr>
                    <a:t>S</a:t>
                  </a:r>
                  <a:r>
                    <a:rPr lang="en-US" altLang="zh-CN" sz="1600" baseline="-25000" smtClean="0">
                      <a:solidFill>
                        <a:schemeClr val="tx1"/>
                      </a:solidFill>
                    </a:rPr>
                    <a:t>5</a:t>
                  </a:r>
                  <a:endParaRPr lang="zh-CN" altLang="en-US" sz="1600" baseline="-25000" smtClean="0">
                    <a:solidFill>
                      <a:schemeClr val="tx1"/>
                    </a:solidFill>
                  </a:endParaRPr>
                </a:p>
              </p:txBody>
            </p:sp>
            <p:cxnSp>
              <p:nvCxnSpPr>
                <p:cNvPr id="70" name="直接箭头连接符 69"/>
                <p:cNvCxnSpPr>
                  <a:stCxn id="68" idx="2"/>
                  <a:endCxn id="69" idx="0"/>
                </p:cNvCxnSpPr>
                <p:nvPr/>
              </p:nvCxnSpPr>
              <p:spPr>
                <a:xfrm>
                  <a:off x="4125309" y="4653136"/>
                  <a:ext cx="1366" cy="266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6510038" y="3933056"/>
                <a:ext cx="531059" cy="986873"/>
                <a:chOff x="3859779" y="4293096"/>
                <a:chExt cx="531059" cy="986873"/>
              </a:xfrm>
            </p:grpSpPr>
            <p:sp>
              <p:nvSpPr>
                <p:cNvPr id="72" name="矩形 71"/>
                <p:cNvSpPr/>
                <p:nvPr/>
              </p:nvSpPr>
              <p:spPr>
                <a:xfrm>
                  <a:off x="3859779" y="4293096"/>
                  <a:ext cx="531059"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B</a:t>
                  </a:r>
                  <a:r>
                    <a:rPr lang="en-US" altLang="zh-CN" sz="1600" baseline="-25000" smtClean="0">
                      <a:solidFill>
                        <a:schemeClr val="tx1"/>
                      </a:solidFill>
                    </a:rPr>
                    <a:t>6</a:t>
                  </a:r>
                  <a:endParaRPr lang="zh-CN" altLang="en-US" sz="1600" baseline="-25000" smtClean="0">
                    <a:solidFill>
                      <a:schemeClr val="tx1"/>
                    </a:solidFill>
                  </a:endParaRPr>
                </a:p>
              </p:txBody>
            </p:sp>
            <p:sp>
              <p:nvSpPr>
                <p:cNvPr id="73" name="圆角矩形 72"/>
                <p:cNvSpPr/>
                <p:nvPr/>
              </p:nvSpPr>
              <p:spPr>
                <a:xfrm>
                  <a:off x="3946655" y="4919929"/>
                  <a:ext cx="360040" cy="36004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smtClean="0">
                      <a:solidFill>
                        <a:schemeClr val="tx1"/>
                      </a:solidFill>
                    </a:rPr>
                    <a:t>S</a:t>
                  </a:r>
                  <a:r>
                    <a:rPr lang="en-US" altLang="zh-CN" sz="1600" baseline="-25000" smtClean="0">
                      <a:solidFill>
                        <a:schemeClr val="tx1"/>
                      </a:solidFill>
                    </a:rPr>
                    <a:t>6</a:t>
                  </a:r>
                  <a:endParaRPr lang="zh-CN" altLang="en-US" sz="1600" baseline="-25000" smtClean="0">
                    <a:solidFill>
                      <a:schemeClr val="tx1"/>
                    </a:solidFill>
                  </a:endParaRPr>
                </a:p>
              </p:txBody>
            </p:sp>
            <p:cxnSp>
              <p:nvCxnSpPr>
                <p:cNvPr id="74" name="直接箭头连接符 73"/>
                <p:cNvCxnSpPr>
                  <a:stCxn id="72" idx="2"/>
                  <a:endCxn id="73" idx="0"/>
                </p:cNvCxnSpPr>
                <p:nvPr/>
              </p:nvCxnSpPr>
              <p:spPr>
                <a:xfrm>
                  <a:off x="4125309" y="4653136"/>
                  <a:ext cx="1366" cy="266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7044984" y="3933056"/>
                <a:ext cx="531059" cy="986873"/>
                <a:chOff x="3859779" y="4293096"/>
                <a:chExt cx="531059" cy="986873"/>
              </a:xfrm>
            </p:grpSpPr>
            <p:sp>
              <p:nvSpPr>
                <p:cNvPr id="76" name="矩形 75"/>
                <p:cNvSpPr/>
                <p:nvPr/>
              </p:nvSpPr>
              <p:spPr>
                <a:xfrm>
                  <a:off x="3859779" y="4293096"/>
                  <a:ext cx="531059"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B</a:t>
                  </a:r>
                  <a:r>
                    <a:rPr lang="en-US" altLang="zh-CN" sz="1600" baseline="-25000" smtClean="0">
                      <a:solidFill>
                        <a:schemeClr val="tx1"/>
                      </a:solidFill>
                    </a:rPr>
                    <a:t>7</a:t>
                  </a:r>
                  <a:endParaRPr lang="zh-CN" altLang="en-US" sz="1600" baseline="-25000" smtClean="0">
                    <a:solidFill>
                      <a:schemeClr val="tx1"/>
                    </a:solidFill>
                  </a:endParaRPr>
                </a:p>
              </p:txBody>
            </p:sp>
            <p:sp>
              <p:nvSpPr>
                <p:cNvPr id="77" name="圆角矩形 76"/>
                <p:cNvSpPr/>
                <p:nvPr/>
              </p:nvSpPr>
              <p:spPr>
                <a:xfrm>
                  <a:off x="3946655" y="4919929"/>
                  <a:ext cx="360040" cy="36004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smtClean="0">
                      <a:solidFill>
                        <a:schemeClr val="tx1"/>
                      </a:solidFill>
                    </a:rPr>
                    <a:t>S</a:t>
                  </a:r>
                  <a:r>
                    <a:rPr lang="en-US" altLang="zh-CN" sz="1600" baseline="-25000" smtClean="0">
                      <a:solidFill>
                        <a:schemeClr val="tx1"/>
                      </a:solidFill>
                    </a:rPr>
                    <a:t>7</a:t>
                  </a:r>
                  <a:endParaRPr lang="zh-CN" altLang="en-US" sz="1600" baseline="-25000" smtClean="0">
                    <a:solidFill>
                      <a:schemeClr val="tx1"/>
                    </a:solidFill>
                  </a:endParaRPr>
                </a:p>
              </p:txBody>
            </p:sp>
            <p:cxnSp>
              <p:nvCxnSpPr>
                <p:cNvPr id="78" name="直接箭头连接符 77"/>
                <p:cNvCxnSpPr>
                  <a:stCxn id="76" idx="2"/>
                  <a:endCxn id="77" idx="0"/>
                </p:cNvCxnSpPr>
                <p:nvPr/>
              </p:nvCxnSpPr>
              <p:spPr>
                <a:xfrm>
                  <a:off x="4125309" y="4653136"/>
                  <a:ext cx="1366" cy="266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组合 78"/>
              <p:cNvGrpSpPr/>
              <p:nvPr/>
            </p:nvGrpSpPr>
            <p:grpSpPr>
              <a:xfrm>
                <a:off x="7575511" y="3933056"/>
                <a:ext cx="531059" cy="986873"/>
                <a:chOff x="3859779" y="4293096"/>
                <a:chExt cx="531059" cy="986873"/>
              </a:xfrm>
            </p:grpSpPr>
            <p:sp>
              <p:nvSpPr>
                <p:cNvPr id="80" name="矩形 79"/>
                <p:cNvSpPr/>
                <p:nvPr/>
              </p:nvSpPr>
              <p:spPr>
                <a:xfrm>
                  <a:off x="3859779" y="4293096"/>
                  <a:ext cx="531059"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B</a:t>
                  </a:r>
                  <a:r>
                    <a:rPr lang="en-US" altLang="zh-CN" sz="1600" baseline="-25000" dirty="0" smtClean="0">
                      <a:solidFill>
                        <a:schemeClr val="tx1"/>
                      </a:solidFill>
                    </a:rPr>
                    <a:t>8</a:t>
                  </a:r>
                  <a:endParaRPr lang="zh-CN" altLang="en-US" sz="1600" baseline="-25000" dirty="0" smtClean="0">
                    <a:solidFill>
                      <a:schemeClr val="tx1"/>
                    </a:solidFill>
                  </a:endParaRPr>
                </a:p>
              </p:txBody>
            </p:sp>
            <p:sp>
              <p:nvSpPr>
                <p:cNvPr id="81" name="圆角矩形 80"/>
                <p:cNvSpPr/>
                <p:nvPr/>
              </p:nvSpPr>
              <p:spPr>
                <a:xfrm>
                  <a:off x="3946655" y="4919929"/>
                  <a:ext cx="360040" cy="36004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dirty="0" smtClean="0">
                      <a:solidFill>
                        <a:schemeClr val="tx1"/>
                      </a:solidFill>
                    </a:rPr>
                    <a:t>S</a:t>
                  </a:r>
                  <a:r>
                    <a:rPr lang="en-US" altLang="zh-CN" sz="1600" baseline="-25000" dirty="0" smtClean="0">
                      <a:solidFill>
                        <a:schemeClr val="tx1"/>
                      </a:solidFill>
                    </a:rPr>
                    <a:t>8</a:t>
                  </a:r>
                  <a:endParaRPr lang="zh-CN" altLang="en-US" sz="1600" baseline="-25000" dirty="0" smtClean="0">
                    <a:solidFill>
                      <a:schemeClr val="tx1"/>
                    </a:solidFill>
                  </a:endParaRPr>
                </a:p>
              </p:txBody>
            </p:sp>
            <p:cxnSp>
              <p:nvCxnSpPr>
                <p:cNvPr id="82" name="直接箭头连接符 81"/>
                <p:cNvCxnSpPr>
                  <a:stCxn id="80" idx="2"/>
                  <a:endCxn id="81" idx="0"/>
                </p:cNvCxnSpPr>
                <p:nvPr/>
              </p:nvCxnSpPr>
              <p:spPr>
                <a:xfrm>
                  <a:off x="4125309" y="4653136"/>
                  <a:ext cx="1366" cy="266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84" name="直接箭头连接符 83"/>
              <p:cNvCxnSpPr>
                <a:stCxn id="51" idx="2"/>
                <a:endCxn id="37" idx="0"/>
              </p:cNvCxnSpPr>
              <p:nvPr/>
            </p:nvCxnSpPr>
            <p:spPr>
              <a:xfrm>
                <a:off x="4120497" y="4919929"/>
                <a:ext cx="539754" cy="381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57" idx="2"/>
                <a:endCxn id="38" idx="0"/>
              </p:cNvCxnSpPr>
              <p:nvPr/>
            </p:nvCxnSpPr>
            <p:spPr>
              <a:xfrm>
                <a:off x="4655521" y="4919929"/>
                <a:ext cx="382772" cy="381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61" idx="2"/>
                <a:endCxn id="35" idx="0"/>
              </p:cNvCxnSpPr>
              <p:nvPr/>
            </p:nvCxnSpPr>
            <p:spPr>
              <a:xfrm>
                <a:off x="5186580" y="4919929"/>
                <a:ext cx="229755" cy="381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65" idx="2"/>
                <a:endCxn id="36" idx="0"/>
              </p:cNvCxnSpPr>
              <p:nvPr/>
            </p:nvCxnSpPr>
            <p:spPr>
              <a:xfrm>
                <a:off x="5717107" y="4919929"/>
                <a:ext cx="77270" cy="381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69" idx="2"/>
                <a:endCxn id="33" idx="0"/>
              </p:cNvCxnSpPr>
              <p:nvPr/>
            </p:nvCxnSpPr>
            <p:spPr>
              <a:xfrm flipH="1">
                <a:off x="6172419" y="4919929"/>
                <a:ext cx="73456" cy="381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73" idx="2"/>
                <a:endCxn id="34" idx="0"/>
              </p:cNvCxnSpPr>
              <p:nvPr/>
            </p:nvCxnSpPr>
            <p:spPr>
              <a:xfrm flipH="1">
                <a:off x="6550461" y="4919929"/>
                <a:ext cx="226473" cy="381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77" idx="2"/>
                <a:endCxn id="31" idx="0"/>
              </p:cNvCxnSpPr>
              <p:nvPr/>
            </p:nvCxnSpPr>
            <p:spPr>
              <a:xfrm flipH="1">
                <a:off x="6928503" y="4919929"/>
                <a:ext cx="383377" cy="381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81" idx="2"/>
                <a:endCxn id="32" idx="0"/>
              </p:cNvCxnSpPr>
              <p:nvPr/>
            </p:nvCxnSpPr>
            <p:spPr>
              <a:xfrm flipH="1">
                <a:off x="7306545" y="4919929"/>
                <a:ext cx="535862" cy="381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5882089" y="5949280"/>
                <a:ext cx="211223" cy="212400"/>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P</a:t>
                </a:r>
                <a:endParaRPr lang="zh-CN" altLang="en-US" smtClean="0">
                  <a:solidFill>
                    <a:schemeClr val="tx1"/>
                  </a:solidFill>
                </a:endParaRPr>
              </a:p>
            </p:txBody>
          </p:sp>
          <p:cxnSp>
            <p:nvCxnSpPr>
              <p:cNvPr id="101" name="直接箭头连接符 100"/>
              <p:cNvCxnSpPr>
                <a:endCxn id="99" idx="0"/>
              </p:cNvCxnSpPr>
              <p:nvPr/>
            </p:nvCxnSpPr>
            <p:spPr>
              <a:xfrm>
                <a:off x="5984748" y="5655564"/>
                <a:ext cx="2953" cy="2937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99" idx="4"/>
                <a:endCxn id="106" idx="0"/>
              </p:cNvCxnSpPr>
              <p:nvPr/>
            </p:nvCxnSpPr>
            <p:spPr>
              <a:xfrm>
                <a:off x="5987701" y="6161680"/>
                <a:ext cx="2171" cy="2916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6" name="TextBox 105"/>
            <p:cNvSpPr txBox="1"/>
            <p:nvPr/>
          </p:nvSpPr>
          <p:spPr>
            <a:xfrm>
              <a:off x="5305796" y="6453336"/>
              <a:ext cx="1368152" cy="369332"/>
            </a:xfrm>
            <a:prstGeom prst="rect">
              <a:avLst/>
            </a:prstGeom>
            <a:noFill/>
          </p:spPr>
          <p:txBody>
            <a:bodyPr wrap="square" rtlCol="0">
              <a:spAutoFit/>
            </a:bodyPr>
            <a:lstStyle/>
            <a:p>
              <a:pPr algn="ctr"/>
              <a:r>
                <a:rPr lang="zh-CN" altLang="en-US" smtClean="0"/>
                <a:t>输出</a:t>
              </a:r>
              <a:endParaRPr lang="zh-CN" altLang="en-US"/>
            </a:p>
          </p:txBody>
        </p:sp>
      </p:grpSp>
      <p:sp>
        <p:nvSpPr>
          <p:cNvPr id="111" name="矩形 110"/>
          <p:cNvSpPr/>
          <p:nvPr/>
        </p:nvSpPr>
        <p:spPr>
          <a:xfrm>
            <a:off x="3419872" y="2132856"/>
            <a:ext cx="720080" cy="432048"/>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扩展置换</a:t>
            </a:r>
            <a:endParaRPr lang="zh-CN" altLang="en-US"/>
          </a:p>
        </p:txBody>
      </p:sp>
      <p:sp>
        <p:nvSpPr>
          <p:cNvPr id="3" name="内容占位符 2"/>
          <p:cNvSpPr>
            <a:spLocks noGrp="1"/>
          </p:cNvSpPr>
          <p:nvPr>
            <p:ph idx="1"/>
          </p:nvPr>
        </p:nvSpPr>
        <p:spPr/>
        <p:txBody>
          <a:bodyPr/>
          <a:lstStyle/>
          <a:p>
            <a:r>
              <a:rPr lang="zh-CN" altLang="en-US" smtClean="0"/>
              <a:t>将</a:t>
            </a:r>
            <a:r>
              <a:rPr lang="en-US" altLang="zh-CN" smtClean="0"/>
              <a:t>R</a:t>
            </a:r>
            <a:r>
              <a:rPr lang="en-US" altLang="zh-CN" baseline="30000" smtClean="0"/>
              <a:t>i-1</a:t>
            </a:r>
            <a:r>
              <a:rPr lang="zh-CN" altLang="en-US" smtClean="0"/>
              <a:t>由</a:t>
            </a:r>
            <a:r>
              <a:rPr lang="en-US" altLang="zh-CN" smtClean="0"/>
              <a:t>32</a:t>
            </a:r>
            <a:r>
              <a:rPr lang="zh-CN" altLang="en-US" smtClean="0"/>
              <a:t>位扩展成</a:t>
            </a:r>
            <a:r>
              <a:rPr lang="en-US" altLang="zh-CN" smtClean="0"/>
              <a:t>48</a:t>
            </a:r>
            <a:r>
              <a:rPr lang="zh-CN" altLang="en-US" smtClean="0"/>
              <a:t>位，即改变位的顺序并重复某些位，可称为扩展置换</a:t>
            </a:r>
            <a:r>
              <a:rPr lang="en-US" altLang="zh-CN" smtClean="0"/>
              <a:t>π</a:t>
            </a:r>
            <a:r>
              <a:rPr lang="en-US" altLang="zh-CN" baseline="-25000" smtClean="0"/>
              <a:t>EP</a:t>
            </a:r>
            <a:endParaRPr lang="zh-CN" altLang="en-US" baseline="-25000"/>
          </a:p>
        </p:txBody>
      </p:sp>
      <p:graphicFrame>
        <p:nvGraphicFramePr>
          <p:cNvPr id="4" name="表格 3"/>
          <p:cNvGraphicFramePr>
            <a:graphicFrameLocks noGrp="1"/>
          </p:cNvGraphicFramePr>
          <p:nvPr/>
        </p:nvGraphicFramePr>
        <p:xfrm>
          <a:off x="1547664" y="3645024"/>
          <a:ext cx="6183177" cy="827392"/>
        </p:xfrm>
        <a:graphic>
          <a:graphicData uri="http://schemas.openxmlformats.org/drawingml/2006/table">
            <a:tbl>
              <a:tblPr firstRow="1" bandRow="1">
                <a:tableStyleId>{5C22544A-7EE6-4342-B048-85BDC9FD1C3A}</a:tableStyleId>
              </a:tblPr>
              <a:tblGrid>
                <a:gridCol w="754041"/>
                <a:gridCol w="452428"/>
                <a:gridCol w="452428"/>
                <a:gridCol w="452428"/>
                <a:gridCol w="452428"/>
                <a:gridCol w="452428"/>
                <a:gridCol w="452428"/>
                <a:gridCol w="452428"/>
                <a:gridCol w="452428"/>
                <a:gridCol w="452428"/>
                <a:gridCol w="452428"/>
                <a:gridCol w="452428"/>
                <a:gridCol w="452428"/>
              </a:tblGrid>
              <a:tr h="432047">
                <a:tc>
                  <a:txBody>
                    <a:bodyPr/>
                    <a:lstStyle/>
                    <a:p>
                      <a:r>
                        <a:rPr lang="en-US" altLang="zh-CN" sz="1600" smtClean="0"/>
                        <a:t>z</a:t>
                      </a:r>
                      <a:endParaRPr lang="zh-CN" altLang="en-US" sz="1600"/>
                    </a:p>
                  </a:txBody>
                  <a:tcPr anchor="ctr" anchorCtr="1"/>
                </a:tc>
                <a:tc>
                  <a:txBody>
                    <a:bodyPr/>
                    <a:lstStyle/>
                    <a:p>
                      <a:r>
                        <a:rPr lang="en-US" altLang="zh-CN" sz="1600" smtClean="0"/>
                        <a:t>13</a:t>
                      </a:r>
                      <a:endParaRPr lang="zh-CN" altLang="en-US" sz="1600"/>
                    </a:p>
                  </a:txBody>
                  <a:tcPr anchor="ctr" anchorCtr="1"/>
                </a:tc>
                <a:tc>
                  <a:txBody>
                    <a:bodyPr/>
                    <a:lstStyle/>
                    <a:p>
                      <a:r>
                        <a:rPr lang="en-US" altLang="zh-CN" sz="1600" smtClean="0"/>
                        <a:t>14</a:t>
                      </a:r>
                      <a:endParaRPr lang="zh-CN" altLang="en-US" sz="1600"/>
                    </a:p>
                  </a:txBody>
                  <a:tcPr anchor="ctr" anchorCtr="1"/>
                </a:tc>
                <a:tc>
                  <a:txBody>
                    <a:bodyPr/>
                    <a:lstStyle/>
                    <a:p>
                      <a:r>
                        <a:rPr lang="en-US" altLang="zh-CN" sz="1600" smtClean="0"/>
                        <a:t>15</a:t>
                      </a:r>
                      <a:endParaRPr lang="zh-CN" altLang="en-US" sz="1600"/>
                    </a:p>
                  </a:txBody>
                  <a:tcPr anchor="ctr" anchorCtr="1"/>
                </a:tc>
                <a:tc>
                  <a:txBody>
                    <a:bodyPr/>
                    <a:lstStyle/>
                    <a:p>
                      <a:r>
                        <a:rPr lang="en-US" altLang="zh-CN" sz="1600" smtClean="0"/>
                        <a:t>16</a:t>
                      </a:r>
                      <a:endParaRPr lang="zh-CN" altLang="en-US" sz="1600"/>
                    </a:p>
                  </a:txBody>
                  <a:tcPr anchor="ctr" anchorCtr="1"/>
                </a:tc>
                <a:tc>
                  <a:txBody>
                    <a:bodyPr/>
                    <a:lstStyle/>
                    <a:p>
                      <a:r>
                        <a:rPr lang="en-US" altLang="zh-CN" sz="1600" smtClean="0"/>
                        <a:t>17</a:t>
                      </a:r>
                      <a:endParaRPr lang="zh-CN" altLang="en-US" sz="1600"/>
                    </a:p>
                  </a:txBody>
                  <a:tcPr anchor="ctr" anchorCtr="1"/>
                </a:tc>
                <a:tc>
                  <a:txBody>
                    <a:bodyPr/>
                    <a:lstStyle/>
                    <a:p>
                      <a:r>
                        <a:rPr lang="en-US" altLang="zh-CN" sz="1600" smtClean="0"/>
                        <a:t>18</a:t>
                      </a:r>
                      <a:endParaRPr lang="zh-CN" altLang="en-US" sz="1600"/>
                    </a:p>
                  </a:txBody>
                  <a:tcPr anchor="ctr" anchorCtr="1"/>
                </a:tc>
                <a:tc>
                  <a:txBody>
                    <a:bodyPr/>
                    <a:lstStyle/>
                    <a:p>
                      <a:r>
                        <a:rPr lang="en-US" altLang="zh-CN" sz="1600" smtClean="0"/>
                        <a:t>19</a:t>
                      </a:r>
                      <a:endParaRPr lang="zh-CN" altLang="en-US" sz="1600"/>
                    </a:p>
                  </a:txBody>
                  <a:tcPr anchor="ctr" anchorCtr="1"/>
                </a:tc>
                <a:tc>
                  <a:txBody>
                    <a:bodyPr/>
                    <a:lstStyle/>
                    <a:p>
                      <a:r>
                        <a:rPr lang="en-US" altLang="zh-CN" sz="1600" smtClean="0"/>
                        <a:t>20</a:t>
                      </a:r>
                      <a:endParaRPr lang="zh-CN" altLang="en-US" sz="1600"/>
                    </a:p>
                  </a:txBody>
                  <a:tcPr anchor="ctr" anchorCtr="1"/>
                </a:tc>
                <a:tc>
                  <a:txBody>
                    <a:bodyPr/>
                    <a:lstStyle/>
                    <a:p>
                      <a:r>
                        <a:rPr lang="en-US" altLang="zh-CN" sz="1600" smtClean="0"/>
                        <a:t>21</a:t>
                      </a:r>
                      <a:endParaRPr lang="zh-CN" altLang="en-US" sz="1600"/>
                    </a:p>
                  </a:txBody>
                  <a:tcPr anchor="ctr" anchorCtr="1"/>
                </a:tc>
                <a:tc>
                  <a:txBody>
                    <a:bodyPr/>
                    <a:lstStyle/>
                    <a:p>
                      <a:r>
                        <a:rPr lang="en-US" altLang="zh-CN" sz="1600" smtClean="0"/>
                        <a:t>22</a:t>
                      </a:r>
                      <a:endParaRPr lang="zh-CN" altLang="en-US" sz="1600"/>
                    </a:p>
                  </a:txBody>
                  <a:tcPr anchor="ctr" anchorCtr="1"/>
                </a:tc>
                <a:tc>
                  <a:txBody>
                    <a:bodyPr/>
                    <a:lstStyle/>
                    <a:p>
                      <a:r>
                        <a:rPr lang="en-US" altLang="zh-CN" sz="1600" smtClean="0"/>
                        <a:t>23</a:t>
                      </a:r>
                      <a:endParaRPr lang="zh-CN" altLang="en-US" sz="1600"/>
                    </a:p>
                  </a:txBody>
                  <a:tcPr anchor="ctr" anchorCtr="1"/>
                </a:tc>
                <a:tc>
                  <a:txBody>
                    <a:bodyPr/>
                    <a:lstStyle/>
                    <a:p>
                      <a:r>
                        <a:rPr lang="en-US" altLang="zh-CN" sz="1600" smtClean="0"/>
                        <a:t>24</a:t>
                      </a:r>
                      <a:endParaRPr lang="zh-CN" altLang="en-US" sz="1600"/>
                    </a:p>
                  </a:txBody>
                  <a:tcPr anchor="ctr" anchorCtr="1"/>
                </a:tc>
              </a:tr>
              <a:tr h="395345">
                <a:tc>
                  <a:txBody>
                    <a:bodyPr/>
                    <a:lstStyle/>
                    <a:p>
                      <a:r>
                        <a:rPr lang="en-US" altLang="zh-CN" sz="1600" smtClean="0"/>
                        <a:t>π</a:t>
                      </a:r>
                      <a:r>
                        <a:rPr lang="en-US" altLang="zh-CN" sz="1600" baseline="-25000" smtClean="0"/>
                        <a:t>EP</a:t>
                      </a:r>
                      <a:r>
                        <a:rPr lang="en-US" altLang="zh-CN" sz="1600" smtClean="0"/>
                        <a:t>(z)</a:t>
                      </a:r>
                      <a:endParaRPr lang="zh-CN" altLang="en-US" sz="1600"/>
                    </a:p>
                  </a:txBody>
                  <a:tcPr anchor="ctr" anchorCtr="1"/>
                </a:tc>
                <a:tc>
                  <a:txBody>
                    <a:bodyPr/>
                    <a:lstStyle/>
                    <a:p>
                      <a:r>
                        <a:rPr lang="en-US" altLang="zh-CN" sz="1600" smtClean="0"/>
                        <a:t>8</a:t>
                      </a:r>
                      <a:endParaRPr lang="zh-CN" altLang="en-US" sz="1600"/>
                    </a:p>
                  </a:txBody>
                  <a:tcPr anchor="ctr" anchorCtr="1"/>
                </a:tc>
                <a:tc>
                  <a:txBody>
                    <a:bodyPr/>
                    <a:lstStyle/>
                    <a:p>
                      <a:r>
                        <a:rPr lang="en-US" altLang="zh-CN" sz="1600" smtClean="0"/>
                        <a:t>9</a:t>
                      </a:r>
                      <a:endParaRPr lang="zh-CN" altLang="en-US" sz="1600"/>
                    </a:p>
                  </a:txBody>
                  <a:tcPr anchor="ctr" anchorCtr="1"/>
                </a:tc>
                <a:tc>
                  <a:txBody>
                    <a:bodyPr/>
                    <a:lstStyle/>
                    <a:p>
                      <a:r>
                        <a:rPr lang="en-US" altLang="zh-CN" sz="1600" smtClean="0"/>
                        <a:t>10</a:t>
                      </a:r>
                      <a:endParaRPr lang="zh-CN" altLang="en-US" sz="1600"/>
                    </a:p>
                  </a:txBody>
                  <a:tcPr anchor="ctr" anchorCtr="1"/>
                </a:tc>
                <a:tc>
                  <a:txBody>
                    <a:bodyPr/>
                    <a:lstStyle/>
                    <a:p>
                      <a:r>
                        <a:rPr lang="en-US" altLang="zh-CN" sz="1600" smtClean="0"/>
                        <a:t>11</a:t>
                      </a:r>
                      <a:endParaRPr lang="zh-CN" altLang="en-US" sz="1600"/>
                    </a:p>
                  </a:txBody>
                  <a:tcPr anchor="ctr" anchorCtr="1"/>
                </a:tc>
                <a:tc>
                  <a:txBody>
                    <a:bodyPr/>
                    <a:lstStyle/>
                    <a:p>
                      <a:r>
                        <a:rPr lang="en-US" altLang="zh-CN" sz="1600" smtClean="0"/>
                        <a:t>12</a:t>
                      </a:r>
                      <a:endParaRPr lang="zh-CN" altLang="en-US" sz="1600"/>
                    </a:p>
                  </a:txBody>
                  <a:tcPr anchor="ctr" anchorCtr="1"/>
                </a:tc>
                <a:tc>
                  <a:txBody>
                    <a:bodyPr/>
                    <a:lstStyle/>
                    <a:p>
                      <a:r>
                        <a:rPr lang="en-US" altLang="zh-CN" sz="1600" smtClean="0"/>
                        <a:t>13</a:t>
                      </a:r>
                      <a:endParaRPr lang="zh-CN" altLang="en-US" sz="1600"/>
                    </a:p>
                  </a:txBody>
                  <a:tcPr anchor="ctr" anchorCtr="1"/>
                </a:tc>
                <a:tc>
                  <a:txBody>
                    <a:bodyPr/>
                    <a:lstStyle/>
                    <a:p>
                      <a:r>
                        <a:rPr lang="en-US" altLang="zh-CN" sz="1600" smtClean="0"/>
                        <a:t>12</a:t>
                      </a:r>
                      <a:endParaRPr lang="zh-CN" altLang="en-US" sz="1600"/>
                    </a:p>
                  </a:txBody>
                  <a:tcPr anchor="ctr" anchorCtr="1"/>
                </a:tc>
                <a:tc>
                  <a:txBody>
                    <a:bodyPr/>
                    <a:lstStyle/>
                    <a:p>
                      <a:r>
                        <a:rPr lang="en-US" altLang="zh-CN" sz="1600" smtClean="0"/>
                        <a:t>13</a:t>
                      </a:r>
                      <a:endParaRPr lang="zh-CN" altLang="en-US" sz="1600"/>
                    </a:p>
                  </a:txBody>
                  <a:tcPr anchor="ctr" anchorCtr="1"/>
                </a:tc>
                <a:tc>
                  <a:txBody>
                    <a:bodyPr/>
                    <a:lstStyle/>
                    <a:p>
                      <a:r>
                        <a:rPr lang="en-US" altLang="zh-CN" sz="1600" smtClean="0"/>
                        <a:t>14</a:t>
                      </a:r>
                      <a:endParaRPr lang="zh-CN" altLang="en-US" sz="1600"/>
                    </a:p>
                  </a:txBody>
                  <a:tcPr anchor="ctr" anchorCtr="1"/>
                </a:tc>
                <a:tc>
                  <a:txBody>
                    <a:bodyPr/>
                    <a:lstStyle/>
                    <a:p>
                      <a:r>
                        <a:rPr lang="en-US" altLang="zh-CN" sz="1600" smtClean="0"/>
                        <a:t>15</a:t>
                      </a:r>
                      <a:endParaRPr lang="zh-CN" altLang="en-US" sz="1600"/>
                    </a:p>
                  </a:txBody>
                  <a:tcPr anchor="ctr" anchorCtr="1"/>
                </a:tc>
                <a:tc>
                  <a:txBody>
                    <a:bodyPr/>
                    <a:lstStyle/>
                    <a:p>
                      <a:r>
                        <a:rPr lang="en-US" altLang="zh-CN" sz="1600" smtClean="0"/>
                        <a:t>16</a:t>
                      </a:r>
                      <a:endParaRPr lang="zh-CN" altLang="en-US" sz="1600"/>
                    </a:p>
                  </a:txBody>
                  <a:tcPr anchor="ctr" anchorCtr="1"/>
                </a:tc>
                <a:tc>
                  <a:txBody>
                    <a:bodyPr/>
                    <a:lstStyle/>
                    <a:p>
                      <a:r>
                        <a:rPr lang="en-US" altLang="zh-CN" sz="1600" smtClean="0"/>
                        <a:t>17</a:t>
                      </a:r>
                      <a:endParaRPr lang="zh-CN" altLang="en-US" sz="1600"/>
                    </a:p>
                  </a:txBody>
                  <a:tcPr anchor="ctr" anchorCtr="1"/>
                </a:tc>
              </a:tr>
            </a:tbl>
          </a:graphicData>
        </a:graphic>
      </p:graphicFrame>
      <p:graphicFrame>
        <p:nvGraphicFramePr>
          <p:cNvPr id="5" name="表格 4"/>
          <p:cNvGraphicFramePr>
            <a:graphicFrameLocks noGrp="1"/>
          </p:cNvGraphicFramePr>
          <p:nvPr/>
        </p:nvGraphicFramePr>
        <p:xfrm>
          <a:off x="1547664" y="4581128"/>
          <a:ext cx="6183177" cy="827392"/>
        </p:xfrm>
        <a:graphic>
          <a:graphicData uri="http://schemas.openxmlformats.org/drawingml/2006/table">
            <a:tbl>
              <a:tblPr firstRow="1" bandRow="1">
                <a:tableStyleId>{5C22544A-7EE6-4342-B048-85BDC9FD1C3A}</a:tableStyleId>
              </a:tblPr>
              <a:tblGrid>
                <a:gridCol w="754041"/>
                <a:gridCol w="452428"/>
                <a:gridCol w="452428"/>
                <a:gridCol w="452428"/>
                <a:gridCol w="452428"/>
                <a:gridCol w="452428"/>
                <a:gridCol w="452428"/>
                <a:gridCol w="452428"/>
                <a:gridCol w="452428"/>
                <a:gridCol w="452428"/>
                <a:gridCol w="452428"/>
                <a:gridCol w="452428"/>
                <a:gridCol w="452428"/>
              </a:tblGrid>
              <a:tr h="432047">
                <a:tc>
                  <a:txBody>
                    <a:bodyPr/>
                    <a:lstStyle/>
                    <a:p>
                      <a:r>
                        <a:rPr lang="en-US" altLang="zh-CN" sz="1600" smtClean="0"/>
                        <a:t>z</a:t>
                      </a:r>
                      <a:endParaRPr lang="zh-CN" altLang="en-US" sz="1600"/>
                    </a:p>
                  </a:txBody>
                  <a:tcPr anchor="ctr" anchorCtr="1"/>
                </a:tc>
                <a:tc>
                  <a:txBody>
                    <a:bodyPr/>
                    <a:lstStyle/>
                    <a:p>
                      <a:r>
                        <a:rPr lang="en-US" altLang="zh-CN" sz="1600" smtClean="0"/>
                        <a:t>25</a:t>
                      </a:r>
                      <a:endParaRPr lang="zh-CN" altLang="en-US" sz="1600"/>
                    </a:p>
                  </a:txBody>
                  <a:tcPr anchor="ctr" anchorCtr="1"/>
                </a:tc>
                <a:tc>
                  <a:txBody>
                    <a:bodyPr/>
                    <a:lstStyle/>
                    <a:p>
                      <a:r>
                        <a:rPr lang="en-US" altLang="zh-CN" sz="1600" smtClean="0"/>
                        <a:t>26</a:t>
                      </a:r>
                      <a:endParaRPr lang="zh-CN" altLang="en-US" sz="1600"/>
                    </a:p>
                  </a:txBody>
                  <a:tcPr anchor="ctr" anchorCtr="1"/>
                </a:tc>
                <a:tc>
                  <a:txBody>
                    <a:bodyPr/>
                    <a:lstStyle/>
                    <a:p>
                      <a:r>
                        <a:rPr lang="en-US" altLang="zh-CN" sz="1600" smtClean="0"/>
                        <a:t>27</a:t>
                      </a:r>
                      <a:endParaRPr lang="zh-CN" altLang="en-US" sz="1600"/>
                    </a:p>
                  </a:txBody>
                  <a:tcPr anchor="ctr" anchorCtr="1"/>
                </a:tc>
                <a:tc>
                  <a:txBody>
                    <a:bodyPr/>
                    <a:lstStyle/>
                    <a:p>
                      <a:r>
                        <a:rPr lang="en-US" altLang="zh-CN" sz="1600" smtClean="0"/>
                        <a:t>28</a:t>
                      </a:r>
                      <a:endParaRPr lang="zh-CN" altLang="en-US" sz="1600"/>
                    </a:p>
                  </a:txBody>
                  <a:tcPr anchor="ctr" anchorCtr="1"/>
                </a:tc>
                <a:tc>
                  <a:txBody>
                    <a:bodyPr/>
                    <a:lstStyle/>
                    <a:p>
                      <a:r>
                        <a:rPr lang="en-US" altLang="zh-CN" sz="1600" smtClean="0"/>
                        <a:t>29</a:t>
                      </a:r>
                      <a:endParaRPr lang="zh-CN" altLang="en-US" sz="1600"/>
                    </a:p>
                  </a:txBody>
                  <a:tcPr anchor="ctr" anchorCtr="1"/>
                </a:tc>
                <a:tc>
                  <a:txBody>
                    <a:bodyPr/>
                    <a:lstStyle/>
                    <a:p>
                      <a:r>
                        <a:rPr lang="en-US" altLang="zh-CN" sz="1600" smtClean="0"/>
                        <a:t>30</a:t>
                      </a:r>
                      <a:endParaRPr lang="zh-CN" altLang="en-US" sz="1600"/>
                    </a:p>
                  </a:txBody>
                  <a:tcPr anchor="ctr" anchorCtr="1"/>
                </a:tc>
                <a:tc>
                  <a:txBody>
                    <a:bodyPr/>
                    <a:lstStyle/>
                    <a:p>
                      <a:r>
                        <a:rPr lang="en-US" altLang="zh-CN" sz="1600" smtClean="0"/>
                        <a:t>31</a:t>
                      </a:r>
                      <a:endParaRPr lang="zh-CN" altLang="en-US" sz="1600"/>
                    </a:p>
                  </a:txBody>
                  <a:tcPr anchor="ctr" anchorCtr="1"/>
                </a:tc>
                <a:tc>
                  <a:txBody>
                    <a:bodyPr/>
                    <a:lstStyle/>
                    <a:p>
                      <a:r>
                        <a:rPr lang="en-US" altLang="zh-CN" sz="1600" smtClean="0"/>
                        <a:t>32</a:t>
                      </a:r>
                      <a:endParaRPr lang="zh-CN" altLang="en-US" sz="1600"/>
                    </a:p>
                  </a:txBody>
                  <a:tcPr anchor="ctr" anchorCtr="1"/>
                </a:tc>
                <a:tc>
                  <a:txBody>
                    <a:bodyPr/>
                    <a:lstStyle/>
                    <a:p>
                      <a:r>
                        <a:rPr lang="en-US" altLang="zh-CN" sz="1600" smtClean="0"/>
                        <a:t>33</a:t>
                      </a:r>
                      <a:endParaRPr lang="zh-CN" altLang="en-US" sz="1600"/>
                    </a:p>
                  </a:txBody>
                  <a:tcPr anchor="ctr" anchorCtr="1"/>
                </a:tc>
                <a:tc>
                  <a:txBody>
                    <a:bodyPr/>
                    <a:lstStyle/>
                    <a:p>
                      <a:r>
                        <a:rPr lang="en-US" altLang="zh-CN" sz="1600" smtClean="0"/>
                        <a:t>34</a:t>
                      </a:r>
                      <a:endParaRPr lang="zh-CN" altLang="en-US" sz="1600"/>
                    </a:p>
                  </a:txBody>
                  <a:tcPr anchor="ctr" anchorCtr="1"/>
                </a:tc>
                <a:tc>
                  <a:txBody>
                    <a:bodyPr/>
                    <a:lstStyle/>
                    <a:p>
                      <a:r>
                        <a:rPr lang="en-US" altLang="zh-CN" sz="1600" smtClean="0"/>
                        <a:t>35</a:t>
                      </a:r>
                      <a:endParaRPr lang="zh-CN" altLang="en-US" sz="1600"/>
                    </a:p>
                  </a:txBody>
                  <a:tcPr anchor="ctr" anchorCtr="1"/>
                </a:tc>
                <a:tc>
                  <a:txBody>
                    <a:bodyPr/>
                    <a:lstStyle/>
                    <a:p>
                      <a:r>
                        <a:rPr lang="en-US" altLang="zh-CN" sz="1600" smtClean="0"/>
                        <a:t>36</a:t>
                      </a:r>
                      <a:endParaRPr lang="zh-CN" altLang="en-US" sz="1600"/>
                    </a:p>
                  </a:txBody>
                  <a:tcPr anchor="ctr" anchorCtr="1"/>
                </a:tc>
              </a:tr>
              <a:tr h="395345">
                <a:tc>
                  <a:txBody>
                    <a:bodyPr/>
                    <a:lstStyle/>
                    <a:p>
                      <a:r>
                        <a:rPr lang="en-US" altLang="zh-CN" sz="1600" smtClean="0"/>
                        <a:t>π</a:t>
                      </a:r>
                      <a:r>
                        <a:rPr lang="en-US" altLang="zh-CN" sz="1600" baseline="-25000" smtClean="0"/>
                        <a:t>EP</a:t>
                      </a:r>
                      <a:r>
                        <a:rPr lang="en-US" altLang="zh-CN" sz="1600" smtClean="0"/>
                        <a:t>(z)</a:t>
                      </a:r>
                      <a:endParaRPr lang="zh-CN" altLang="en-US" sz="1600"/>
                    </a:p>
                  </a:txBody>
                  <a:tcPr anchor="ctr" anchorCtr="1"/>
                </a:tc>
                <a:tc>
                  <a:txBody>
                    <a:bodyPr/>
                    <a:lstStyle/>
                    <a:p>
                      <a:r>
                        <a:rPr lang="en-US" altLang="zh-CN" sz="1600" smtClean="0"/>
                        <a:t>16</a:t>
                      </a:r>
                      <a:endParaRPr lang="zh-CN" altLang="en-US" sz="1600"/>
                    </a:p>
                  </a:txBody>
                  <a:tcPr anchor="ctr" anchorCtr="1"/>
                </a:tc>
                <a:tc>
                  <a:txBody>
                    <a:bodyPr/>
                    <a:lstStyle/>
                    <a:p>
                      <a:r>
                        <a:rPr lang="en-US" altLang="zh-CN" sz="1600" smtClean="0"/>
                        <a:t>17</a:t>
                      </a:r>
                      <a:endParaRPr lang="zh-CN" altLang="en-US" sz="1600"/>
                    </a:p>
                  </a:txBody>
                  <a:tcPr anchor="ctr" anchorCtr="1"/>
                </a:tc>
                <a:tc>
                  <a:txBody>
                    <a:bodyPr/>
                    <a:lstStyle/>
                    <a:p>
                      <a:r>
                        <a:rPr lang="en-US" altLang="zh-CN" sz="1600" smtClean="0"/>
                        <a:t>18</a:t>
                      </a:r>
                      <a:endParaRPr lang="zh-CN" altLang="en-US" sz="1600"/>
                    </a:p>
                  </a:txBody>
                  <a:tcPr anchor="ctr" anchorCtr="1"/>
                </a:tc>
                <a:tc>
                  <a:txBody>
                    <a:bodyPr/>
                    <a:lstStyle/>
                    <a:p>
                      <a:r>
                        <a:rPr lang="en-US" altLang="zh-CN" sz="1600" smtClean="0"/>
                        <a:t>19</a:t>
                      </a:r>
                      <a:endParaRPr lang="zh-CN" altLang="en-US" sz="1600"/>
                    </a:p>
                  </a:txBody>
                  <a:tcPr anchor="ctr" anchorCtr="1"/>
                </a:tc>
                <a:tc>
                  <a:txBody>
                    <a:bodyPr/>
                    <a:lstStyle/>
                    <a:p>
                      <a:r>
                        <a:rPr lang="en-US" altLang="zh-CN" sz="1600" smtClean="0"/>
                        <a:t>20</a:t>
                      </a:r>
                      <a:endParaRPr lang="zh-CN" altLang="en-US" sz="1600"/>
                    </a:p>
                  </a:txBody>
                  <a:tcPr anchor="ctr" anchorCtr="1"/>
                </a:tc>
                <a:tc>
                  <a:txBody>
                    <a:bodyPr/>
                    <a:lstStyle/>
                    <a:p>
                      <a:r>
                        <a:rPr lang="en-US" altLang="zh-CN" sz="1600" smtClean="0"/>
                        <a:t>21</a:t>
                      </a:r>
                      <a:endParaRPr lang="zh-CN" altLang="en-US" sz="1600"/>
                    </a:p>
                  </a:txBody>
                  <a:tcPr anchor="ctr" anchorCtr="1"/>
                </a:tc>
                <a:tc>
                  <a:txBody>
                    <a:bodyPr/>
                    <a:lstStyle/>
                    <a:p>
                      <a:r>
                        <a:rPr lang="en-US" altLang="zh-CN" sz="1600" smtClean="0"/>
                        <a:t>20</a:t>
                      </a:r>
                      <a:endParaRPr lang="zh-CN" altLang="en-US" sz="1600"/>
                    </a:p>
                  </a:txBody>
                  <a:tcPr anchor="ctr" anchorCtr="1"/>
                </a:tc>
                <a:tc>
                  <a:txBody>
                    <a:bodyPr/>
                    <a:lstStyle/>
                    <a:p>
                      <a:r>
                        <a:rPr lang="en-US" altLang="zh-CN" sz="1600" smtClean="0"/>
                        <a:t>21</a:t>
                      </a:r>
                      <a:endParaRPr lang="zh-CN" altLang="en-US" sz="1600"/>
                    </a:p>
                  </a:txBody>
                  <a:tcPr anchor="ctr" anchorCtr="1"/>
                </a:tc>
                <a:tc>
                  <a:txBody>
                    <a:bodyPr/>
                    <a:lstStyle/>
                    <a:p>
                      <a:r>
                        <a:rPr lang="en-US" altLang="zh-CN" sz="1600" smtClean="0"/>
                        <a:t>22</a:t>
                      </a:r>
                      <a:endParaRPr lang="zh-CN" altLang="en-US" sz="1600"/>
                    </a:p>
                  </a:txBody>
                  <a:tcPr anchor="ctr" anchorCtr="1"/>
                </a:tc>
                <a:tc>
                  <a:txBody>
                    <a:bodyPr/>
                    <a:lstStyle/>
                    <a:p>
                      <a:r>
                        <a:rPr lang="en-US" altLang="zh-CN" sz="1600" smtClean="0"/>
                        <a:t>23</a:t>
                      </a:r>
                      <a:endParaRPr lang="zh-CN" altLang="en-US" sz="1600"/>
                    </a:p>
                  </a:txBody>
                  <a:tcPr anchor="ctr" anchorCtr="1"/>
                </a:tc>
                <a:tc>
                  <a:txBody>
                    <a:bodyPr/>
                    <a:lstStyle/>
                    <a:p>
                      <a:r>
                        <a:rPr lang="en-US" altLang="zh-CN" sz="1600" smtClean="0"/>
                        <a:t>24</a:t>
                      </a:r>
                      <a:endParaRPr lang="zh-CN" altLang="en-US" sz="1600"/>
                    </a:p>
                  </a:txBody>
                  <a:tcPr anchor="ctr" anchorCtr="1"/>
                </a:tc>
                <a:tc>
                  <a:txBody>
                    <a:bodyPr/>
                    <a:lstStyle/>
                    <a:p>
                      <a:r>
                        <a:rPr lang="en-US" altLang="zh-CN" sz="1600" smtClean="0"/>
                        <a:t>25</a:t>
                      </a:r>
                      <a:endParaRPr lang="zh-CN" altLang="en-US" sz="1600"/>
                    </a:p>
                  </a:txBody>
                  <a:tcPr anchor="ctr" anchorCtr="1"/>
                </a:tc>
              </a:tr>
            </a:tbl>
          </a:graphicData>
        </a:graphic>
      </p:graphicFrame>
      <p:graphicFrame>
        <p:nvGraphicFramePr>
          <p:cNvPr id="6" name="表格 5"/>
          <p:cNvGraphicFramePr>
            <a:graphicFrameLocks noGrp="1"/>
          </p:cNvGraphicFramePr>
          <p:nvPr/>
        </p:nvGraphicFramePr>
        <p:xfrm>
          <a:off x="1547664" y="5517232"/>
          <a:ext cx="6183177" cy="827392"/>
        </p:xfrm>
        <a:graphic>
          <a:graphicData uri="http://schemas.openxmlformats.org/drawingml/2006/table">
            <a:tbl>
              <a:tblPr firstRow="1" bandRow="1">
                <a:tableStyleId>{5C22544A-7EE6-4342-B048-85BDC9FD1C3A}</a:tableStyleId>
              </a:tblPr>
              <a:tblGrid>
                <a:gridCol w="754041"/>
                <a:gridCol w="452428"/>
                <a:gridCol w="452428"/>
                <a:gridCol w="452428"/>
                <a:gridCol w="452428"/>
                <a:gridCol w="452428"/>
                <a:gridCol w="452428"/>
                <a:gridCol w="452428"/>
                <a:gridCol w="452428"/>
                <a:gridCol w="452428"/>
                <a:gridCol w="452428"/>
                <a:gridCol w="452428"/>
                <a:gridCol w="452428"/>
              </a:tblGrid>
              <a:tr h="432047">
                <a:tc>
                  <a:txBody>
                    <a:bodyPr/>
                    <a:lstStyle/>
                    <a:p>
                      <a:r>
                        <a:rPr lang="en-US" altLang="zh-CN" sz="1600" smtClean="0"/>
                        <a:t>z</a:t>
                      </a:r>
                      <a:endParaRPr lang="zh-CN" altLang="en-US" sz="1600"/>
                    </a:p>
                  </a:txBody>
                  <a:tcPr anchor="ctr" anchorCtr="1"/>
                </a:tc>
                <a:tc>
                  <a:txBody>
                    <a:bodyPr/>
                    <a:lstStyle/>
                    <a:p>
                      <a:r>
                        <a:rPr lang="en-US" altLang="zh-CN" sz="1600" smtClean="0"/>
                        <a:t>37</a:t>
                      </a:r>
                      <a:endParaRPr lang="zh-CN" altLang="en-US" sz="1600"/>
                    </a:p>
                  </a:txBody>
                  <a:tcPr anchor="ctr" anchorCtr="1"/>
                </a:tc>
                <a:tc>
                  <a:txBody>
                    <a:bodyPr/>
                    <a:lstStyle/>
                    <a:p>
                      <a:r>
                        <a:rPr lang="en-US" altLang="zh-CN" sz="1600" smtClean="0"/>
                        <a:t>38</a:t>
                      </a:r>
                      <a:endParaRPr lang="zh-CN" altLang="en-US" sz="1600"/>
                    </a:p>
                  </a:txBody>
                  <a:tcPr anchor="ctr" anchorCtr="1"/>
                </a:tc>
                <a:tc>
                  <a:txBody>
                    <a:bodyPr/>
                    <a:lstStyle/>
                    <a:p>
                      <a:r>
                        <a:rPr lang="en-US" altLang="zh-CN" sz="1600" smtClean="0"/>
                        <a:t>39</a:t>
                      </a:r>
                      <a:endParaRPr lang="zh-CN" altLang="en-US" sz="1600"/>
                    </a:p>
                  </a:txBody>
                  <a:tcPr anchor="ctr" anchorCtr="1"/>
                </a:tc>
                <a:tc>
                  <a:txBody>
                    <a:bodyPr/>
                    <a:lstStyle/>
                    <a:p>
                      <a:r>
                        <a:rPr lang="en-US" altLang="zh-CN" sz="1600" smtClean="0"/>
                        <a:t>40</a:t>
                      </a:r>
                      <a:endParaRPr lang="zh-CN" altLang="en-US" sz="1600"/>
                    </a:p>
                  </a:txBody>
                  <a:tcPr anchor="ctr" anchorCtr="1"/>
                </a:tc>
                <a:tc>
                  <a:txBody>
                    <a:bodyPr/>
                    <a:lstStyle/>
                    <a:p>
                      <a:r>
                        <a:rPr lang="en-US" altLang="zh-CN" sz="1600" smtClean="0"/>
                        <a:t>41</a:t>
                      </a:r>
                      <a:endParaRPr lang="zh-CN" altLang="en-US" sz="1600"/>
                    </a:p>
                  </a:txBody>
                  <a:tcPr anchor="ctr" anchorCtr="1"/>
                </a:tc>
                <a:tc>
                  <a:txBody>
                    <a:bodyPr/>
                    <a:lstStyle/>
                    <a:p>
                      <a:r>
                        <a:rPr lang="en-US" altLang="zh-CN" sz="1600" smtClean="0"/>
                        <a:t>42</a:t>
                      </a:r>
                      <a:endParaRPr lang="zh-CN" altLang="en-US" sz="1600"/>
                    </a:p>
                  </a:txBody>
                  <a:tcPr anchor="ctr" anchorCtr="1"/>
                </a:tc>
                <a:tc>
                  <a:txBody>
                    <a:bodyPr/>
                    <a:lstStyle/>
                    <a:p>
                      <a:r>
                        <a:rPr lang="en-US" altLang="zh-CN" sz="1600" smtClean="0"/>
                        <a:t>43</a:t>
                      </a:r>
                      <a:endParaRPr lang="zh-CN" altLang="en-US" sz="1600"/>
                    </a:p>
                  </a:txBody>
                  <a:tcPr anchor="ctr" anchorCtr="1"/>
                </a:tc>
                <a:tc>
                  <a:txBody>
                    <a:bodyPr/>
                    <a:lstStyle/>
                    <a:p>
                      <a:r>
                        <a:rPr lang="en-US" altLang="zh-CN" sz="1600" smtClean="0"/>
                        <a:t>44</a:t>
                      </a:r>
                      <a:endParaRPr lang="zh-CN" altLang="en-US" sz="1600"/>
                    </a:p>
                  </a:txBody>
                  <a:tcPr anchor="ctr" anchorCtr="1"/>
                </a:tc>
                <a:tc>
                  <a:txBody>
                    <a:bodyPr/>
                    <a:lstStyle/>
                    <a:p>
                      <a:r>
                        <a:rPr lang="en-US" altLang="zh-CN" sz="1600" smtClean="0"/>
                        <a:t>45</a:t>
                      </a:r>
                      <a:endParaRPr lang="zh-CN" altLang="en-US" sz="1600"/>
                    </a:p>
                  </a:txBody>
                  <a:tcPr anchor="ctr" anchorCtr="1"/>
                </a:tc>
                <a:tc>
                  <a:txBody>
                    <a:bodyPr/>
                    <a:lstStyle/>
                    <a:p>
                      <a:r>
                        <a:rPr lang="en-US" altLang="zh-CN" sz="1600" smtClean="0"/>
                        <a:t>46</a:t>
                      </a:r>
                      <a:endParaRPr lang="zh-CN" altLang="en-US" sz="1600"/>
                    </a:p>
                  </a:txBody>
                  <a:tcPr anchor="ctr" anchorCtr="1"/>
                </a:tc>
                <a:tc>
                  <a:txBody>
                    <a:bodyPr/>
                    <a:lstStyle/>
                    <a:p>
                      <a:r>
                        <a:rPr lang="en-US" altLang="zh-CN" sz="1600" smtClean="0"/>
                        <a:t>47</a:t>
                      </a:r>
                      <a:endParaRPr lang="zh-CN" altLang="en-US" sz="1600"/>
                    </a:p>
                  </a:txBody>
                  <a:tcPr anchor="ctr" anchorCtr="1"/>
                </a:tc>
                <a:tc>
                  <a:txBody>
                    <a:bodyPr/>
                    <a:lstStyle/>
                    <a:p>
                      <a:r>
                        <a:rPr lang="en-US" altLang="zh-CN" sz="1600" smtClean="0"/>
                        <a:t>48</a:t>
                      </a:r>
                      <a:endParaRPr lang="zh-CN" altLang="en-US" sz="1600"/>
                    </a:p>
                  </a:txBody>
                  <a:tcPr anchor="ctr" anchorCtr="1"/>
                </a:tc>
              </a:tr>
              <a:tr h="395345">
                <a:tc>
                  <a:txBody>
                    <a:bodyPr/>
                    <a:lstStyle/>
                    <a:p>
                      <a:r>
                        <a:rPr lang="en-US" altLang="zh-CN" sz="1600" smtClean="0"/>
                        <a:t>π</a:t>
                      </a:r>
                      <a:r>
                        <a:rPr lang="en-US" altLang="zh-CN" sz="1600" baseline="-25000" smtClean="0"/>
                        <a:t>EP</a:t>
                      </a:r>
                      <a:r>
                        <a:rPr lang="en-US" altLang="zh-CN" sz="1600" smtClean="0"/>
                        <a:t>(z)</a:t>
                      </a:r>
                      <a:endParaRPr lang="zh-CN" altLang="en-US" sz="1600"/>
                    </a:p>
                  </a:txBody>
                  <a:tcPr anchor="ctr" anchorCtr="1"/>
                </a:tc>
                <a:tc>
                  <a:txBody>
                    <a:bodyPr/>
                    <a:lstStyle/>
                    <a:p>
                      <a:r>
                        <a:rPr lang="en-US" altLang="zh-CN" sz="1600" smtClean="0"/>
                        <a:t>24</a:t>
                      </a:r>
                      <a:endParaRPr lang="zh-CN" altLang="en-US" sz="1600"/>
                    </a:p>
                  </a:txBody>
                  <a:tcPr anchor="ctr" anchorCtr="1"/>
                </a:tc>
                <a:tc>
                  <a:txBody>
                    <a:bodyPr/>
                    <a:lstStyle/>
                    <a:p>
                      <a:r>
                        <a:rPr lang="en-US" altLang="zh-CN" sz="1600" smtClean="0"/>
                        <a:t>25</a:t>
                      </a:r>
                      <a:endParaRPr lang="zh-CN" altLang="en-US" sz="1600"/>
                    </a:p>
                  </a:txBody>
                  <a:tcPr anchor="ctr" anchorCtr="1"/>
                </a:tc>
                <a:tc>
                  <a:txBody>
                    <a:bodyPr/>
                    <a:lstStyle/>
                    <a:p>
                      <a:r>
                        <a:rPr lang="en-US" altLang="zh-CN" sz="1600" smtClean="0"/>
                        <a:t>26</a:t>
                      </a:r>
                      <a:endParaRPr lang="zh-CN" altLang="en-US" sz="1600"/>
                    </a:p>
                  </a:txBody>
                  <a:tcPr anchor="ctr" anchorCtr="1"/>
                </a:tc>
                <a:tc>
                  <a:txBody>
                    <a:bodyPr/>
                    <a:lstStyle/>
                    <a:p>
                      <a:r>
                        <a:rPr lang="en-US" altLang="zh-CN" sz="1600" smtClean="0"/>
                        <a:t>27</a:t>
                      </a:r>
                      <a:endParaRPr lang="zh-CN" altLang="en-US" sz="1600"/>
                    </a:p>
                  </a:txBody>
                  <a:tcPr anchor="ctr" anchorCtr="1"/>
                </a:tc>
                <a:tc>
                  <a:txBody>
                    <a:bodyPr/>
                    <a:lstStyle/>
                    <a:p>
                      <a:r>
                        <a:rPr lang="en-US" altLang="zh-CN" sz="1600" smtClean="0"/>
                        <a:t>28</a:t>
                      </a:r>
                      <a:endParaRPr lang="zh-CN" altLang="en-US" sz="1600"/>
                    </a:p>
                  </a:txBody>
                  <a:tcPr anchor="ctr" anchorCtr="1"/>
                </a:tc>
                <a:tc>
                  <a:txBody>
                    <a:bodyPr/>
                    <a:lstStyle/>
                    <a:p>
                      <a:r>
                        <a:rPr lang="en-US" altLang="zh-CN" sz="1600" smtClean="0"/>
                        <a:t>29</a:t>
                      </a:r>
                      <a:endParaRPr lang="zh-CN" altLang="en-US" sz="1600"/>
                    </a:p>
                  </a:txBody>
                  <a:tcPr anchor="ctr" anchorCtr="1"/>
                </a:tc>
                <a:tc>
                  <a:txBody>
                    <a:bodyPr/>
                    <a:lstStyle/>
                    <a:p>
                      <a:r>
                        <a:rPr lang="en-US" altLang="zh-CN" sz="1600" smtClean="0"/>
                        <a:t>28</a:t>
                      </a:r>
                      <a:endParaRPr lang="zh-CN" altLang="en-US" sz="1600"/>
                    </a:p>
                  </a:txBody>
                  <a:tcPr anchor="ctr" anchorCtr="1"/>
                </a:tc>
                <a:tc>
                  <a:txBody>
                    <a:bodyPr/>
                    <a:lstStyle/>
                    <a:p>
                      <a:r>
                        <a:rPr lang="en-US" altLang="zh-CN" sz="1600" smtClean="0"/>
                        <a:t>29</a:t>
                      </a:r>
                      <a:endParaRPr lang="zh-CN" altLang="en-US" sz="1600"/>
                    </a:p>
                  </a:txBody>
                  <a:tcPr anchor="ctr" anchorCtr="1"/>
                </a:tc>
                <a:tc>
                  <a:txBody>
                    <a:bodyPr/>
                    <a:lstStyle/>
                    <a:p>
                      <a:r>
                        <a:rPr lang="en-US" altLang="zh-CN" sz="1600" smtClean="0"/>
                        <a:t>30</a:t>
                      </a:r>
                      <a:endParaRPr lang="zh-CN" altLang="en-US" sz="1600"/>
                    </a:p>
                  </a:txBody>
                  <a:tcPr anchor="ctr" anchorCtr="1"/>
                </a:tc>
                <a:tc>
                  <a:txBody>
                    <a:bodyPr/>
                    <a:lstStyle/>
                    <a:p>
                      <a:r>
                        <a:rPr lang="en-US" altLang="zh-CN" sz="1600" smtClean="0"/>
                        <a:t>31</a:t>
                      </a:r>
                      <a:endParaRPr lang="zh-CN" altLang="en-US" sz="1600"/>
                    </a:p>
                  </a:txBody>
                  <a:tcPr anchor="ctr" anchorCtr="1"/>
                </a:tc>
                <a:tc>
                  <a:txBody>
                    <a:bodyPr/>
                    <a:lstStyle/>
                    <a:p>
                      <a:r>
                        <a:rPr lang="en-US" altLang="zh-CN" sz="1600" smtClean="0"/>
                        <a:t>32</a:t>
                      </a:r>
                      <a:endParaRPr lang="zh-CN" altLang="en-US" sz="1600"/>
                    </a:p>
                  </a:txBody>
                  <a:tcPr anchor="ctr" anchorCtr="1"/>
                </a:tc>
                <a:tc>
                  <a:txBody>
                    <a:bodyPr/>
                    <a:lstStyle/>
                    <a:p>
                      <a:r>
                        <a:rPr lang="en-US" altLang="zh-CN" sz="1600" smtClean="0"/>
                        <a:t>1</a:t>
                      </a:r>
                      <a:endParaRPr lang="zh-CN" altLang="en-US" sz="1600"/>
                    </a:p>
                  </a:txBody>
                  <a:tcPr anchor="ctr" anchorCtr="1"/>
                </a:tc>
              </a:tr>
            </a:tbl>
          </a:graphicData>
        </a:graphic>
      </p:graphicFrame>
      <p:graphicFrame>
        <p:nvGraphicFramePr>
          <p:cNvPr id="7" name="表格 6"/>
          <p:cNvGraphicFramePr>
            <a:graphicFrameLocks noGrp="1"/>
          </p:cNvGraphicFramePr>
          <p:nvPr/>
        </p:nvGraphicFramePr>
        <p:xfrm>
          <a:off x="1547664" y="2708920"/>
          <a:ext cx="6183177" cy="827392"/>
        </p:xfrm>
        <a:graphic>
          <a:graphicData uri="http://schemas.openxmlformats.org/drawingml/2006/table">
            <a:tbl>
              <a:tblPr firstRow="1" bandRow="1">
                <a:tableStyleId>{5C22544A-7EE6-4342-B048-85BDC9FD1C3A}</a:tableStyleId>
              </a:tblPr>
              <a:tblGrid>
                <a:gridCol w="754041"/>
                <a:gridCol w="452428"/>
                <a:gridCol w="452428"/>
                <a:gridCol w="452428"/>
                <a:gridCol w="452428"/>
                <a:gridCol w="452428"/>
                <a:gridCol w="452428"/>
                <a:gridCol w="452428"/>
                <a:gridCol w="452428"/>
                <a:gridCol w="452428"/>
                <a:gridCol w="452428"/>
                <a:gridCol w="452428"/>
                <a:gridCol w="452428"/>
              </a:tblGrid>
              <a:tr h="432047">
                <a:tc>
                  <a:txBody>
                    <a:bodyPr/>
                    <a:lstStyle/>
                    <a:p>
                      <a:r>
                        <a:rPr lang="en-US" altLang="zh-CN" sz="1600" smtClean="0"/>
                        <a:t>z</a:t>
                      </a:r>
                      <a:endParaRPr lang="zh-CN" altLang="en-US" sz="1600"/>
                    </a:p>
                  </a:txBody>
                  <a:tcPr anchor="ctr" anchorCtr="1"/>
                </a:tc>
                <a:tc>
                  <a:txBody>
                    <a:bodyPr/>
                    <a:lstStyle/>
                    <a:p>
                      <a:r>
                        <a:rPr lang="en-US" altLang="zh-CN" sz="1600" smtClean="0"/>
                        <a:t>1</a:t>
                      </a:r>
                      <a:endParaRPr lang="zh-CN" altLang="en-US" sz="1600"/>
                    </a:p>
                  </a:txBody>
                  <a:tcPr anchor="ctr" anchorCtr="1"/>
                </a:tc>
                <a:tc>
                  <a:txBody>
                    <a:bodyPr/>
                    <a:lstStyle/>
                    <a:p>
                      <a:r>
                        <a:rPr lang="en-US" altLang="zh-CN" sz="1600" smtClean="0"/>
                        <a:t>2</a:t>
                      </a:r>
                      <a:endParaRPr lang="zh-CN" altLang="en-US" sz="1600"/>
                    </a:p>
                  </a:txBody>
                  <a:tcPr anchor="ctr" anchorCtr="1"/>
                </a:tc>
                <a:tc>
                  <a:txBody>
                    <a:bodyPr/>
                    <a:lstStyle/>
                    <a:p>
                      <a:r>
                        <a:rPr lang="en-US" altLang="zh-CN" sz="1600" smtClean="0"/>
                        <a:t>3</a:t>
                      </a:r>
                      <a:endParaRPr lang="zh-CN" altLang="en-US" sz="1600"/>
                    </a:p>
                  </a:txBody>
                  <a:tcPr anchor="ctr" anchorCtr="1"/>
                </a:tc>
                <a:tc>
                  <a:txBody>
                    <a:bodyPr/>
                    <a:lstStyle/>
                    <a:p>
                      <a:r>
                        <a:rPr lang="en-US" altLang="zh-CN" sz="1600" smtClean="0"/>
                        <a:t>4</a:t>
                      </a:r>
                      <a:endParaRPr lang="zh-CN" altLang="en-US" sz="1600"/>
                    </a:p>
                  </a:txBody>
                  <a:tcPr anchor="ctr" anchorCtr="1"/>
                </a:tc>
                <a:tc>
                  <a:txBody>
                    <a:bodyPr/>
                    <a:lstStyle/>
                    <a:p>
                      <a:r>
                        <a:rPr lang="en-US" altLang="zh-CN" sz="1600" smtClean="0"/>
                        <a:t>5</a:t>
                      </a:r>
                      <a:endParaRPr lang="zh-CN" altLang="en-US" sz="1600"/>
                    </a:p>
                  </a:txBody>
                  <a:tcPr anchor="ctr" anchorCtr="1"/>
                </a:tc>
                <a:tc>
                  <a:txBody>
                    <a:bodyPr/>
                    <a:lstStyle/>
                    <a:p>
                      <a:r>
                        <a:rPr lang="en-US" altLang="zh-CN" sz="1600" smtClean="0"/>
                        <a:t>6</a:t>
                      </a:r>
                      <a:endParaRPr lang="zh-CN" altLang="en-US" sz="1600"/>
                    </a:p>
                  </a:txBody>
                  <a:tcPr anchor="ctr" anchorCtr="1"/>
                </a:tc>
                <a:tc>
                  <a:txBody>
                    <a:bodyPr/>
                    <a:lstStyle/>
                    <a:p>
                      <a:r>
                        <a:rPr lang="en-US" altLang="zh-CN" sz="1600" smtClean="0"/>
                        <a:t>7</a:t>
                      </a:r>
                      <a:endParaRPr lang="zh-CN" altLang="en-US" sz="1600"/>
                    </a:p>
                  </a:txBody>
                  <a:tcPr anchor="ctr" anchorCtr="1"/>
                </a:tc>
                <a:tc>
                  <a:txBody>
                    <a:bodyPr/>
                    <a:lstStyle/>
                    <a:p>
                      <a:r>
                        <a:rPr lang="en-US" altLang="zh-CN" sz="1600" smtClean="0"/>
                        <a:t>8</a:t>
                      </a:r>
                      <a:endParaRPr lang="zh-CN" altLang="en-US" sz="1600"/>
                    </a:p>
                  </a:txBody>
                  <a:tcPr anchor="ctr" anchorCtr="1"/>
                </a:tc>
                <a:tc>
                  <a:txBody>
                    <a:bodyPr/>
                    <a:lstStyle/>
                    <a:p>
                      <a:r>
                        <a:rPr lang="en-US" altLang="zh-CN" sz="1600" smtClean="0"/>
                        <a:t>9</a:t>
                      </a:r>
                      <a:endParaRPr lang="zh-CN" altLang="en-US" sz="1600"/>
                    </a:p>
                  </a:txBody>
                  <a:tcPr anchor="ctr" anchorCtr="1"/>
                </a:tc>
                <a:tc>
                  <a:txBody>
                    <a:bodyPr/>
                    <a:lstStyle/>
                    <a:p>
                      <a:r>
                        <a:rPr lang="en-US" altLang="zh-CN" sz="1600" smtClean="0"/>
                        <a:t>10</a:t>
                      </a:r>
                      <a:endParaRPr lang="zh-CN" altLang="en-US" sz="1600"/>
                    </a:p>
                  </a:txBody>
                  <a:tcPr anchor="ctr" anchorCtr="1"/>
                </a:tc>
                <a:tc>
                  <a:txBody>
                    <a:bodyPr/>
                    <a:lstStyle/>
                    <a:p>
                      <a:r>
                        <a:rPr lang="en-US" altLang="zh-CN" sz="1600" smtClean="0"/>
                        <a:t>11</a:t>
                      </a:r>
                      <a:endParaRPr lang="zh-CN" altLang="en-US" sz="1600"/>
                    </a:p>
                  </a:txBody>
                  <a:tcPr anchor="ctr" anchorCtr="1"/>
                </a:tc>
                <a:tc>
                  <a:txBody>
                    <a:bodyPr/>
                    <a:lstStyle/>
                    <a:p>
                      <a:r>
                        <a:rPr lang="en-US" altLang="zh-CN" sz="1600" smtClean="0"/>
                        <a:t>12</a:t>
                      </a:r>
                      <a:endParaRPr lang="zh-CN" altLang="en-US" sz="1600"/>
                    </a:p>
                  </a:txBody>
                  <a:tcPr anchor="ctr" anchorCtr="1"/>
                </a:tc>
              </a:tr>
              <a:tr h="395345">
                <a:tc>
                  <a:txBody>
                    <a:bodyPr/>
                    <a:lstStyle/>
                    <a:p>
                      <a:r>
                        <a:rPr lang="en-US" altLang="zh-CN" sz="1600" smtClean="0"/>
                        <a:t>π</a:t>
                      </a:r>
                      <a:r>
                        <a:rPr lang="en-US" altLang="zh-CN" sz="1600" baseline="-25000" smtClean="0"/>
                        <a:t>EP</a:t>
                      </a:r>
                      <a:r>
                        <a:rPr lang="en-US" altLang="zh-CN" sz="1600" smtClean="0"/>
                        <a:t>(z)</a:t>
                      </a:r>
                      <a:endParaRPr lang="zh-CN" altLang="en-US" sz="1600"/>
                    </a:p>
                  </a:txBody>
                  <a:tcPr anchor="ctr" anchorCtr="1"/>
                </a:tc>
                <a:tc>
                  <a:txBody>
                    <a:bodyPr/>
                    <a:lstStyle/>
                    <a:p>
                      <a:r>
                        <a:rPr lang="en-US" altLang="zh-CN" sz="1600" smtClean="0"/>
                        <a:t>32</a:t>
                      </a:r>
                      <a:endParaRPr lang="zh-CN" altLang="en-US" sz="1600"/>
                    </a:p>
                  </a:txBody>
                  <a:tcPr anchor="ctr" anchorCtr="1"/>
                </a:tc>
                <a:tc>
                  <a:txBody>
                    <a:bodyPr/>
                    <a:lstStyle/>
                    <a:p>
                      <a:r>
                        <a:rPr lang="en-US" altLang="zh-CN" sz="1600" smtClean="0"/>
                        <a:t>1</a:t>
                      </a:r>
                      <a:endParaRPr lang="zh-CN" altLang="en-US" sz="1600"/>
                    </a:p>
                  </a:txBody>
                  <a:tcPr anchor="ctr" anchorCtr="1"/>
                </a:tc>
                <a:tc>
                  <a:txBody>
                    <a:bodyPr/>
                    <a:lstStyle/>
                    <a:p>
                      <a:r>
                        <a:rPr lang="en-US" altLang="zh-CN" sz="1600" smtClean="0"/>
                        <a:t>2</a:t>
                      </a:r>
                      <a:endParaRPr lang="zh-CN" altLang="en-US" sz="1600"/>
                    </a:p>
                  </a:txBody>
                  <a:tcPr anchor="ctr" anchorCtr="1"/>
                </a:tc>
                <a:tc>
                  <a:txBody>
                    <a:bodyPr/>
                    <a:lstStyle/>
                    <a:p>
                      <a:r>
                        <a:rPr lang="en-US" altLang="zh-CN" sz="1600" smtClean="0"/>
                        <a:t>3</a:t>
                      </a:r>
                      <a:endParaRPr lang="zh-CN" altLang="en-US" sz="1600"/>
                    </a:p>
                  </a:txBody>
                  <a:tcPr anchor="ctr" anchorCtr="1"/>
                </a:tc>
                <a:tc>
                  <a:txBody>
                    <a:bodyPr/>
                    <a:lstStyle/>
                    <a:p>
                      <a:r>
                        <a:rPr lang="en-US" altLang="zh-CN" sz="1600" smtClean="0"/>
                        <a:t>4</a:t>
                      </a:r>
                      <a:endParaRPr lang="zh-CN" altLang="en-US" sz="1600"/>
                    </a:p>
                  </a:txBody>
                  <a:tcPr anchor="ctr" anchorCtr="1"/>
                </a:tc>
                <a:tc>
                  <a:txBody>
                    <a:bodyPr/>
                    <a:lstStyle/>
                    <a:p>
                      <a:r>
                        <a:rPr lang="en-US" altLang="zh-CN" sz="1600" smtClean="0"/>
                        <a:t>5</a:t>
                      </a:r>
                      <a:endParaRPr lang="zh-CN" altLang="en-US" sz="1600"/>
                    </a:p>
                  </a:txBody>
                  <a:tcPr anchor="ctr" anchorCtr="1"/>
                </a:tc>
                <a:tc>
                  <a:txBody>
                    <a:bodyPr/>
                    <a:lstStyle/>
                    <a:p>
                      <a:r>
                        <a:rPr lang="en-US" altLang="zh-CN" sz="1600" smtClean="0"/>
                        <a:t>4</a:t>
                      </a:r>
                      <a:endParaRPr lang="zh-CN" altLang="en-US" sz="1600"/>
                    </a:p>
                  </a:txBody>
                  <a:tcPr anchor="ctr" anchorCtr="1"/>
                </a:tc>
                <a:tc>
                  <a:txBody>
                    <a:bodyPr/>
                    <a:lstStyle/>
                    <a:p>
                      <a:r>
                        <a:rPr lang="en-US" altLang="zh-CN" sz="1600" smtClean="0"/>
                        <a:t>5</a:t>
                      </a:r>
                      <a:endParaRPr lang="zh-CN" altLang="en-US" sz="1600"/>
                    </a:p>
                  </a:txBody>
                  <a:tcPr anchor="ctr" anchorCtr="1"/>
                </a:tc>
                <a:tc>
                  <a:txBody>
                    <a:bodyPr/>
                    <a:lstStyle/>
                    <a:p>
                      <a:r>
                        <a:rPr lang="en-US" altLang="zh-CN" sz="1600" smtClean="0"/>
                        <a:t>6</a:t>
                      </a:r>
                      <a:endParaRPr lang="zh-CN" altLang="en-US" sz="1600"/>
                    </a:p>
                  </a:txBody>
                  <a:tcPr anchor="ctr" anchorCtr="1"/>
                </a:tc>
                <a:tc>
                  <a:txBody>
                    <a:bodyPr/>
                    <a:lstStyle/>
                    <a:p>
                      <a:r>
                        <a:rPr lang="en-US" altLang="zh-CN" sz="1600" smtClean="0"/>
                        <a:t>7</a:t>
                      </a:r>
                      <a:endParaRPr lang="zh-CN" altLang="en-US" sz="1600"/>
                    </a:p>
                  </a:txBody>
                  <a:tcPr anchor="ctr" anchorCtr="1"/>
                </a:tc>
                <a:tc>
                  <a:txBody>
                    <a:bodyPr/>
                    <a:lstStyle/>
                    <a:p>
                      <a:r>
                        <a:rPr lang="en-US" altLang="zh-CN" sz="1600" smtClean="0"/>
                        <a:t>8</a:t>
                      </a:r>
                      <a:endParaRPr lang="zh-CN" altLang="en-US" sz="1600"/>
                    </a:p>
                  </a:txBody>
                  <a:tcPr anchor="ctr" anchorCtr="1"/>
                </a:tc>
                <a:tc>
                  <a:txBody>
                    <a:bodyPr/>
                    <a:lstStyle/>
                    <a:p>
                      <a:r>
                        <a:rPr lang="en-US" altLang="zh-CN" sz="1600" smtClean="0"/>
                        <a:t>9</a:t>
                      </a:r>
                      <a:endParaRPr lang="zh-CN" altLang="en-US" sz="1600"/>
                    </a:p>
                  </a:txBody>
                  <a:tcPr anchor="ctr" anchorCtr="1"/>
                </a:tc>
              </a:tr>
            </a:tbl>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扩展置换</a:t>
            </a:r>
            <a:endParaRPr lang="zh-CN" altLang="en-US"/>
          </a:p>
        </p:txBody>
      </p:sp>
      <p:grpSp>
        <p:nvGrpSpPr>
          <p:cNvPr id="124" name="组合 123"/>
          <p:cNvGrpSpPr/>
          <p:nvPr/>
        </p:nvGrpSpPr>
        <p:grpSpPr>
          <a:xfrm>
            <a:off x="323528" y="1988840"/>
            <a:ext cx="8208912" cy="3116089"/>
            <a:chOff x="611560" y="2492896"/>
            <a:chExt cx="8208912" cy="3116089"/>
          </a:xfrm>
        </p:grpSpPr>
        <p:sp>
          <p:nvSpPr>
            <p:cNvPr id="63" name="TextBox 62"/>
            <p:cNvSpPr txBox="1"/>
            <p:nvPr/>
          </p:nvSpPr>
          <p:spPr>
            <a:xfrm>
              <a:off x="7308304" y="5301208"/>
              <a:ext cx="504056" cy="307777"/>
            </a:xfrm>
            <a:prstGeom prst="rect">
              <a:avLst/>
            </a:prstGeom>
            <a:noFill/>
          </p:spPr>
          <p:txBody>
            <a:bodyPr wrap="square" rtlCol="0">
              <a:spAutoFit/>
            </a:bodyPr>
            <a:lstStyle/>
            <a:p>
              <a:r>
                <a:rPr lang="en-US" altLang="zh-CN" sz="1400" smtClean="0"/>
                <a:t>22</a:t>
              </a:r>
              <a:endParaRPr lang="zh-CN" altLang="en-US" sz="1400"/>
            </a:p>
          </p:txBody>
        </p:sp>
        <p:sp>
          <p:nvSpPr>
            <p:cNvPr id="103" name="TextBox 102"/>
            <p:cNvSpPr txBox="1"/>
            <p:nvPr/>
          </p:nvSpPr>
          <p:spPr>
            <a:xfrm>
              <a:off x="4716016" y="5301208"/>
              <a:ext cx="504056" cy="307777"/>
            </a:xfrm>
            <a:prstGeom prst="rect">
              <a:avLst/>
            </a:prstGeom>
            <a:noFill/>
          </p:spPr>
          <p:txBody>
            <a:bodyPr wrap="square" rtlCol="0">
              <a:spAutoFit/>
            </a:bodyPr>
            <a:lstStyle/>
            <a:p>
              <a:r>
                <a:rPr lang="en-US" altLang="zh-CN" sz="1400" smtClean="0"/>
                <a:t>13</a:t>
              </a:r>
              <a:endParaRPr lang="zh-CN" altLang="en-US" sz="1400"/>
            </a:p>
          </p:txBody>
        </p:sp>
        <p:sp>
          <p:nvSpPr>
            <p:cNvPr id="64" name="TextBox 63"/>
            <p:cNvSpPr txBox="1"/>
            <p:nvPr/>
          </p:nvSpPr>
          <p:spPr>
            <a:xfrm>
              <a:off x="7596336" y="5301208"/>
              <a:ext cx="504056" cy="307777"/>
            </a:xfrm>
            <a:prstGeom prst="rect">
              <a:avLst/>
            </a:prstGeom>
            <a:noFill/>
          </p:spPr>
          <p:txBody>
            <a:bodyPr wrap="square" rtlCol="0">
              <a:spAutoFit/>
            </a:bodyPr>
            <a:lstStyle/>
            <a:p>
              <a:r>
                <a:rPr lang="en-US" altLang="zh-CN" sz="1400" smtClean="0"/>
                <a:t>23</a:t>
              </a:r>
              <a:endParaRPr lang="zh-CN" altLang="en-US" sz="1400"/>
            </a:p>
          </p:txBody>
        </p:sp>
        <p:sp>
          <p:nvSpPr>
            <p:cNvPr id="6" name="矩形 5"/>
            <p:cNvSpPr/>
            <p:nvPr/>
          </p:nvSpPr>
          <p:spPr>
            <a:xfrm>
              <a:off x="755576" y="3573016"/>
              <a:ext cx="7848872" cy="1152128"/>
            </a:xfrm>
            <a:prstGeom prst="rect">
              <a:avLst/>
            </a:prstGeom>
            <a:solidFill>
              <a:schemeClr val="tx2">
                <a:lumMod val="50000"/>
                <a:lumOff val="50000"/>
                <a:alpha val="19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cxnSp>
          <p:nvCxnSpPr>
            <p:cNvPr id="8" name="直接连接符 7"/>
            <p:cNvCxnSpPr/>
            <p:nvPr/>
          </p:nvCxnSpPr>
          <p:spPr>
            <a:xfrm>
              <a:off x="611560" y="3573016"/>
              <a:ext cx="813690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11560" y="4725144"/>
              <a:ext cx="813690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5436096" y="2852936"/>
              <a:ext cx="0" cy="18722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724128" y="2852936"/>
              <a:ext cx="0" cy="18722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6012160" y="2852936"/>
              <a:ext cx="0" cy="18722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7452320" y="2852936"/>
              <a:ext cx="0" cy="18722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740352" y="2852936"/>
              <a:ext cx="0" cy="18722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876256" y="2852936"/>
              <a:ext cx="0" cy="18722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7164288" y="2852936"/>
              <a:ext cx="0" cy="18722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5148064" y="2852936"/>
              <a:ext cx="0" cy="18722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436096" y="4725144"/>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724128" y="4725144"/>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012160" y="4725144"/>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316416" y="4725144"/>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452320" y="4725144"/>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740352" y="4725144"/>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403648" y="4725144"/>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876256" y="4725144"/>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164288" y="4725144"/>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48064" y="4725144"/>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7740352" y="3573016"/>
              <a:ext cx="576064" cy="11521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8028384" y="3861048"/>
              <a:ext cx="432048" cy="86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a:off x="971600" y="3573016"/>
              <a:ext cx="720080" cy="9361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971600" y="3861048"/>
              <a:ext cx="432048" cy="86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92080" y="2564904"/>
              <a:ext cx="432048" cy="307777"/>
            </a:xfrm>
            <a:prstGeom prst="rect">
              <a:avLst/>
            </a:prstGeom>
            <a:noFill/>
          </p:spPr>
          <p:txBody>
            <a:bodyPr wrap="square" rtlCol="0">
              <a:spAutoFit/>
            </a:bodyPr>
            <a:lstStyle/>
            <a:p>
              <a:r>
                <a:rPr lang="en-US" altLang="zh-CN" sz="1400" smtClean="0"/>
                <a:t>10</a:t>
              </a:r>
              <a:endParaRPr lang="zh-CN" altLang="en-US" sz="1400"/>
            </a:p>
          </p:txBody>
        </p:sp>
        <p:sp>
          <p:nvSpPr>
            <p:cNvPr id="41" name="TextBox 40"/>
            <p:cNvSpPr txBox="1"/>
            <p:nvPr/>
          </p:nvSpPr>
          <p:spPr>
            <a:xfrm>
              <a:off x="5580112" y="2564904"/>
              <a:ext cx="432048" cy="307777"/>
            </a:xfrm>
            <a:prstGeom prst="rect">
              <a:avLst/>
            </a:prstGeom>
            <a:noFill/>
          </p:spPr>
          <p:txBody>
            <a:bodyPr wrap="square" rtlCol="0">
              <a:spAutoFit/>
            </a:bodyPr>
            <a:lstStyle/>
            <a:p>
              <a:r>
                <a:rPr lang="en-US" altLang="zh-CN" sz="1400" smtClean="0"/>
                <a:t>11</a:t>
              </a:r>
              <a:endParaRPr lang="zh-CN" altLang="en-US" sz="1400"/>
            </a:p>
          </p:txBody>
        </p:sp>
        <p:sp>
          <p:nvSpPr>
            <p:cNvPr id="42" name="TextBox 41"/>
            <p:cNvSpPr txBox="1"/>
            <p:nvPr/>
          </p:nvSpPr>
          <p:spPr>
            <a:xfrm>
              <a:off x="5868144" y="2564904"/>
              <a:ext cx="432048" cy="307777"/>
            </a:xfrm>
            <a:prstGeom prst="rect">
              <a:avLst/>
            </a:prstGeom>
            <a:noFill/>
          </p:spPr>
          <p:txBody>
            <a:bodyPr wrap="square" rtlCol="0">
              <a:spAutoFit/>
            </a:bodyPr>
            <a:lstStyle/>
            <a:p>
              <a:r>
                <a:rPr lang="en-US" altLang="zh-CN" sz="1400" smtClean="0"/>
                <a:t>12</a:t>
              </a:r>
              <a:endParaRPr lang="zh-CN" altLang="en-US" sz="1400"/>
            </a:p>
          </p:txBody>
        </p:sp>
        <p:sp>
          <p:nvSpPr>
            <p:cNvPr id="43" name="TextBox 42"/>
            <p:cNvSpPr txBox="1"/>
            <p:nvPr/>
          </p:nvSpPr>
          <p:spPr>
            <a:xfrm>
              <a:off x="6732240" y="2564904"/>
              <a:ext cx="432048" cy="307777"/>
            </a:xfrm>
            <a:prstGeom prst="rect">
              <a:avLst/>
            </a:prstGeom>
            <a:noFill/>
          </p:spPr>
          <p:txBody>
            <a:bodyPr wrap="square" rtlCol="0">
              <a:spAutoFit/>
            </a:bodyPr>
            <a:lstStyle/>
            <a:p>
              <a:r>
                <a:rPr lang="en-US" altLang="zh-CN" sz="1400" smtClean="0"/>
                <a:t>13</a:t>
              </a:r>
              <a:endParaRPr lang="zh-CN" altLang="en-US" sz="1400"/>
            </a:p>
          </p:txBody>
        </p:sp>
        <p:sp>
          <p:nvSpPr>
            <p:cNvPr id="44" name="TextBox 43"/>
            <p:cNvSpPr txBox="1"/>
            <p:nvPr/>
          </p:nvSpPr>
          <p:spPr>
            <a:xfrm>
              <a:off x="7020272" y="2564904"/>
              <a:ext cx="432048" cy="307777"/>
            </a:xfrm>
            <a:prstGeom prst="rect">
              <a:avLst/>
            </a:prstGeom>
            <a:noFill/>
          </p:spPr>
          <p:txBody>
            <a:bodyPr wrap="square" rtlCol="0">
              <a:spAutoFit/>
            </a:bodyPr>
            <a:lstStyle/>
            <a:p>
              <a:r>
                <a:rPr lang="en-US" altLang="zh-CN" sz="1400" smtClean="0"/>
                <a:t>14</a:t>
              </a:r>
              <a:endParaRPr lang="zh-CN" altLang="en-US" sz="1400"/>
            </a:p>
          </p:txBody>
        </p:sp>
        <p:sp>
          <p:nvSpPr>
            <p:cNvPr id="45" name="TextBox 44"/>
            <p:cNvSpPr txBox="1"/>
            <p:nvPr/>
          </p:nvSpPr>
          <p:spPr>
            <a:xfrm>
              <a:off x="7308304" y="2564904"/>
              <a:ext cx="432048" cy="307777"/>
            </a:xfrm>
            <a:prstGeom prst="rect">
              <a:avLst/>
            </a:prstGeom>
            <a:noFill/>
          </p:spPr>
          <p:txBody>
            <a:bodyPr wrap="square" rtlCol="0">
              <a:spAutoFit/>
            </a:bodyPr>
            <a:lstStyle/>
            <a:p>
              <a:r>
                <a:rPr lang="en-US" altLang="zh-CN" sz="1400" smtClean="0"/>
                <a:t>15</a:t>
              </a:r>
              <a:endParaRPr lang="zh-CN" altLang="en-US" sz="1400"/>
            </a:p>
          </p:txBody>
        </p:sp>
        <p:sp>
          <p:nvSpPr>
            <p:cNvPr id="46" name="TextBox 45"/>
            <p:cNvSpPr txBox="1"/>
            <p:nvPr/>
          </p:nvSpPr>
          <p:spPr>
            <a:xfrm>
              <a:off x="7596336" y="2564904"/>
              <a:ext cx="432048" cy="307777"/>
            </a:xfrm>
            <a:prstGeom prst="rect">
              <a:avLst/>
            </a:prstGeom>
            <a:noFill/>
          </p:spPr>
          <p:txBody>
            <a:bodyPr wrap="square" rtlCol="0">
              <a:spAutoFit/>
            </a:bodyPr>
            <a:lstStyle/>
            <a:p>
              <a:r>
                <a:rPr lang="en-US" altLang="zh-CN" sz="1400" smtClean="0"/>
                <a:t>16</a:t>
              </a:r>
              <a:endParaRPr lang="zh-CN" altLang="en-US" sz="1400"/>
            </a:p>
          </p:txBody>
        </p:sp>
        <p:sp>
          <p:nvSpPr>
            <p:cNvPr id="47" name="TextBox 46"/>
            <p:cNvSpPr txBox="1"/>
            <p:nvPr/>
          </p:nvSpPr>
          <p:spPr>
            <a:xfrm>
              <a:off x="5004048" y="2564904"/>
              <a:ext cx="432048" cy="307777"/>
            </a:xfrm>
            <a:prstGeom prst="rect">
              <a:avLst/>
            </a:prstGeom>
            <a:noFill/>
          </p:spPr>
          <p:txBody>
            <a:bodyPr wrap="square" rtlCol="0">
              <a:spAutoFit/>
            </a:bodyPr>
            <a:lstStyle/>
            <a:p>
              <a:r>
                <a:rPr lang="en-US" altLang="zh-CN" sz="1400" smtClean="0"/>
                <a:t>9</a:t>
              </a:r>
              <a:endParaRPr lang="zh-CN" altLang="en-US" sz="1400"/>
            </a:p>
          </p:txBody>
        </p:sp>
        <p:sp>
          <p:nvSpPr>
            <p:cNvPr id="48" name="TextBox 47"/>
            <p:cNvSpPr txBox="1"/>
            <p:nvPr/>
          </p:nvSpPr>
          <p:spPr>
            <a:xfrm>
              <a:off x="5004048" y="5301208"/>
              <a:ext cx="432048" cy="307777"/>
            </a:xfrm>
            <a:prstGeom prst="rect">
              <a:avLst/>
            </a:prstGeom>
            <a:noFill/>
          </p:spPr>
          <p:txBody>
            <a:bodyPr wrap="square" rtlCol="0">
              <a:spAutoFit/>
            </a:bodyPr>
            <a:lstStyle/>
            <a:p>
              <a:r>
                <a:rPr lang="en-US" altLang="zh-CN" sz="1400" smtClean="0"/>
                <a:t>14</a:t>
              </a:r>
              <a:endParaRPr lang="zh-CN" altLang="en-US" sz="1400"/>
            </a:p>
          </p:txBody>
        </p:sp>
        <p:sp>
          <p:nvSpPr>
            <p:cNvPr id="49" name="TextBox 48"/>
            <p:cNvSpPr txBox="1"/>
            <p:nvPr/>
          </p:nvSpPr>
          <p:spPr>
            <a:xfrm>
              <a:off x="5292080" y="5301208"/>
              <a:ext cx="432048" cy="307777"/>
            </a:xfrm>
            <a:prstGeom prst="rect">
              <a:avLst/>
            </a:prstGeom>
            <a:noFill/>
          </p:spPr>
          <p:txBody>
            <a:bodyPr wrap="square" rtlCol="0">
              <a:spAutoFit/>
            </a:bodyPr>
            <a:lstStyle/>
            <a:p>
              <a:r>
                <a:rPr lang="en-US" altLang="zh-CN" sz="1400" smtClean="0"/>
                <a:t>15</a:t>
              </a:r>
              <a:endParaRPr lang="zh-CN" altLang="en-US" sz="1400"/>
            </a:p>
          </p:txBody>
        </p:sp>
        <p:sp>
          <p:nvSpPr>
            <p:cNvPr id="50" name="TextBox 49"/>
            <p:cNvSpPr txBox="1"/>
            <p:nvPr/>
          </p:nvSpPr>
          <p:spPr>
            <a:xfrm>
              <a:off x="5580112" y="5301208"/>
              <a:ext cx="432048" cy="307777"/>
            </a:xfrm>
            <a:prstGeom prst="rect">
              <a:avLst/>
            </a:prstGeom>
            <a:noFill/>
          </p:spPr>
          <p:txBody>
            <a:bodyPr wrap="square" rtlCol="0">
              <a:spAutoFit/>
            </a:bodyPr>
            <a:lstStyle/>
            <a:p>
              <a:r>
                <a:rPr lang="en-US" altLang="zh-CN" sz="1400" smtClean="0"/>
                <a:t>16</a:t>
              </a:r>
              <a:endParaRPr lang="zh-CN" altLang="en-US" sz="1400"/>
            </a:p>
          </p:txBody>
        </p:sp>
        <p:sp>
          <p:nvSpPr>
            <p:cNvPr id="51" name="TextBox 50"/>
            <p:cNvSpPr txBox="1"/>
            <p:nvPr/>
          </p:nvSpPr>
          <p:spPr>
            <a:xfrm>
              <a:off x="5868144" y="5301208"/>
              <a:ext cx="432048" cy="307777"/>
            </a:xfrm>
            <a:prstGeom prst="rect">
              <a:avLst/>
            </a:prstGeom>
            <a:noFill/>
          </p:spPr>
          <p:txBody>
            <a:bodyPr wrap="square" rtlCol="0">
              <a:spAutoFit/>
            </a:bodyPr>
            <a:lstStyle/>
            <a:p>
              <a:r>
                <a:rPr lang="en-US" altLang="zh-CN" sz="1400" smtClean="0"/>
                <a:t>17</a:t>
              </a:r>
              <a:endParaRPr lang="zh-CN" altLang="en-US" sz="1400"/>
            </a:p>
          </p:txBody>
        </p:sp>
        <p:sp>
          <p:nvSpPr>
            <p:cNvPr id="52" name="TextBox 51"/>
            <p:cNvSpPr txBox="1"/>
            <p:nvPr/>
          </p:nvSpPr>
          <p:spPr>
            <a:xfrm>
              <a:off x="6156176" y="5301208"/>
              <a:ext cx="432048" cy="307777"/>
            </a:xfrm>
            <a:prstGeom prst="rect">
              <a:avLst/>
            </a:prstGeom>
            <a:noFill/>
          </p:spPr>
          <p:txBody>
            <a:bodyPr wrap="square" rtlCol="0">
              <a:spAutoFit/>
            </a:bodyPr>
            <a:lstStyle/>
            <a:p>
              <a:r>
                <a:rPr lang="en-US" altLang="zh-CN" sz="1400" smtClean="0"/>
                <a:t>18</a:t>
              </a:r>
              <a:endParaRPr lang="zh-CN" altLang="en-US" sz="1400"/>
            </a:p>
          </p:txBody>
        </p:sp>
        <p:sp>
          <p:nvSpPr>
            <p:cNvPr id="53" name="TextBox 52"/>
            <p:cNvSpPr txBox="1"/>
            <p:nvPr/>
          </p:nvSpPr>
          <p:spPr>
            <a:xfrm>
              <a:off x="6444208" y="5301208"/>
              <a:ext cx="432048" cy="307777"/>
            </a:xfrm>
            <a:prstGeom prst="rect">
              <a:avLst/>
            </a:prstGeom>
            <a:noFill/>
          </p:spPr>
          <p:txBody>
            <a:bodyPr wrap="square" rtlCol="0">
              <a:spAutoFit/>
            </a:bodyPr>
            <a:lstStyle/>
            <a:p>
              <a:r>
                <a:rPr lang="en-US" altLang="zh-CN" sz="1400" smtClean="0"/>
                <a:t>19</a:t>
              </a:r>
              <a:endParaRPr lang="zh-CN" altLang="en-US" sz="1400"/>
            </a:p>
          </p:txBody>
        </p:sp>
        <p:sp>
          <p:nvSpPr>
            <p:cNvPr id="54" name="TextBox 53"/>
            <p:cNvSpPr txBox="1"/>
            <p:nvPr/>
          </p:nvSpPr>
          <p:spPr>
            <a:xfrm>
              <a:off x="6732240" y="5301208"/>
              <a:ext cx="432048" cy="307777"/>
            </a:xfrm>
            <a:prstGeom prst="rect">
              <a:avLst/>
            </a:prstGeom>
            <a:noFill/>
          </p:spPr>
          <p:txBody>
            <a:bodyPr wrap="square" rtlCol="0">
              <a:spAutoFit/>
            </a:bodyPr>
            <a:lstStyle/>
            <a:p>
              <a:r>
                <a:rPr lang="en-US" altLang="zh-CN" sz="1400" smtClean="0"/>
                <a:t>20</a:t>
              </a:r>
              <a:endParaRPr lang="zh-CN" altLang="en-US" sz="1400"/>
            </a:p>
          </p:txBody>
        </p:sp>
        <p:sp>
          <p:nvSpPr>
            <p:cNvPr id="55" name="TextBox 54"/>
            <p:cNvSpPr txBox="1"/>
            <p:nvPr/>
          </p:nvSpPr>
          <p:spPr>
            <a:xfrm>
              <a:off x="7020272" y="5301208"/>
              <a:ext cx="432048" cy="307777"/>
            </a:xfrm>
            <a:prstGeom prst="rect">
              <a:avLst/>
            </a:prstGeom>
            <a:noFill/>
          </p:spPr>
          <p:txBody>
            <a:bodyPr wrap="square" rtlCol="0">
              <a:spAutoFit/>
            </a:bodyPr>
            <a:lstStyle/>
            <a:p>
              <a:r>
                <a:rPr lang="en-US" altLang="zh-CN" sz="1400" smtClean="0"/>
                <a:t>21</a:t>
              </a:r>
              <a:endParaRPr lang="zh-CN" altLang="en-US" sz="1400"/>
            </a:p>
          </p:txBody>
        </p:sp>
        <p:sp>
          <p:nvSpPr>
            <p:cNvPr id="56" name="TextBox 55"/>
            <p:cNvSpPr txBox="1"/>
            <p:nvPr/>
          </p:nvSpPr>
          <p:spPr>
            <a:xfrm>
              <a:off x="8172400" y="5301208"/>
              <a:ext cx="504056" cy="307777"/>
            </a:xfrm>
            <a:prstGeom prst="rect">
              <a:avLst/>
            </a:prstGeom>
            <a:noFill/>
          </p:spPr>
          <p:txBody>
            <a:bodyPr wrap="square" rtlCol="0">
              <a:spAutoFit/>
            </a:bodyPr>
            <a:lstStyle/>
            <a:p>
              <a:r>
                <a:rPr lang="en-US" altLang="zh-CN" sz="1400" smtClean="0"/>
                <a:t>25</a:t>
              </a:r>
              <a:endParaRPr lang="zh-CN" altLang="en-US" sz="1400"/>
            </a:p>
          </p:txBody>
        </p:sp>
        <p:sp>
          <p:nvSpPr>
            <p:cNvPr id="58" name="TextBox 57"/>
            <p:cNvSpPr txBox="1"/>
            <p:nvPr/>
          </p:nvSpPr>
          <p:spPr>
            <a:xfrm>
              <a:off x="1259632" y="5301208"/>
              <a:ext cx="432048" cy="307777"/>
            </a:xfrm>
            <a:prstGeom prst="rect">
              <a:avLst/>
            </a:prstGeom>
            <a:noFill/>
          </p:spPr>
          <p:txBody>
            <a:bodyPr wrap="square" rtlCol="0">
              <a:spAutoFit/>
            </a:bodyPr>
            <a:lstStyle/>
            <a:p>
              <a:r>
                <a:rPr lang="en-US" altLang="zh-CN" sz="1400" smtClean="0"/>
                <a:t>1</a:t>
              </a:r>
              <a:endParaRPr lang="zh-CN" altLang="en-US" sz="1400"/>
            </a:p>
          </p:txBody>
        </p:sp>
        <p:cxnSp>
          <p:nvCxnSpPr>
            <p:cNvPr id="59" name="直接连接符 58"/>
            <p:cNvCxnSpPr/>
            <p:nvPr/>
          </p:nvCxnSpPr>
          <p:spPr>
            <a:xfrm>
              <a:off x="6300192" y="4725144"/>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588224" y="4725144"/>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6012160" y="3573016"/>
              <a:ext cx="576064" cy="11521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H="1">
              <a:off x="6300192" y="3573016"/>
              <a:ext cx="576064" cy="11521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139952" y="5301208"/>
              <a:ext cx="504056" cy="307777"/>
            </a:xfrm>
            <a:prstGeom prst="rect">
              <a:avLst/>
            </a:prstGeom>
            <a:noFill/>
          </p:spPr>
          <p:txBody>
            <a:bodyPr wrap="square" rtlCol="0">
              <a:spAutoFit/>
            </a:bodyPr>
            <a:lstStyle/>
            <a:p>
              <a:r>
                <a:rPr lang="en-US" altLang="zh-CN" sz="1400" smtClean="0"/>
                <a:t>11</a:t>
              </a:r>
              <a:endParaRPr lang="zh-CN" altLang="en-US" sz="1400"/>
            </a:p>
          </p:txBody>
        </p:sp>
        <p:cxnSp>
          <p:nvCxnSpPr>
            <p:cNvPr id="66" name="直接箭头连接符 65"/>
            <p:cNvCxnSpPr/>
            <p:nvPr/>
          </p:nvCxnSpPr>
          <p:spPr>
            <a:xfrm>
              <a:off x="1979712" y="2852936"/>
              <a:ext cx="0" cy="18722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2267744" y="2852936"/>
              <a:ext cx="0" cy="18722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2555776" y="2852936"/>
              <a:ext cx="0" cy="18722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3995936" y="2852936"/>
              <a:ext cx="0" cy="18722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4283968" y="2852936"/>
              <a:ext cx="0" cy="18722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3419872" y="2852936"/>
              <a:ext cx="0" cy="18722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3707904" y="2852936"/>
              <a:ext cx="0" cy="18722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691680" y="2852936"/>
              <a:ext cx="0" cy="18722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979712" y="4725144"/>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2267744" y="4725144"/>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555776" y="4725144"/>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572000" y="4725144"/>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4860032" y="4725144"/>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3995936" y="4725144"/>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4283968" y="4725144"/>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3419872" y="4725144"/>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3707904" y="4725144"/>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691680" y="4725144"/>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4283968" y="3573016"/>
              <a:ext cx="576064" cy="11521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flipH="1">
              <a:off x="4572000" y="3573016"/>
              <a:ext cx="576064" cy="11521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835696" y="2564904"/>
              <a:ext cx="432048" cy="307777"/>
            </a:xfrm>
            <a:prstGeom prst="rect">
              <a:avLst/>
            </a:prstGeom>
            <a:noFill/>
          </p:spPr>
          <p:txBody>
            <a:bodyPr wrap="square" rtlCol="0">
              <a:spAutoFit/>
            </a:bodyPr>
            <a:lstStyle/>
            <a:p>
              <a:r>
                <a:rPr lang="en-US" altLang="zh-CN" sz="1400" smtClean="0"/>
                <a:t>2</a:t>
              </a:r>
              <a:endParaRPr lang="zh-CN" altLang="en-US" sz="1400"/>
            </a:p>
          </p:txBody>
        </p:sp>
        <p:sp>
          <p:nvSpPr>
            <p:cNvPr id="87" name="TextBox 86"/>
            <p:cNvSpPr txBox="1"/>
            <p:nvPr/>
          </p:nvSpPr>
          <p:spPr>
            <a:xfrm>
              <a:off x="2123728" y="2564904"/>
              <a:ext cx="432048" cy="307777"/>
            </a:xfrm>
            <a:prstGeom prst="rect">
              <a:avLst/>
            </a:prstGeom>
            <a:noFill/>
          </p:spPr>
          <p:txBody>
            <a:bodyPr wrap="square" rtlCol="0">
              <a:spAutoFit/>
            </a:bodyPr>
            <a:lstStyle/>
            <a:p>
              <a:r>
                <a:rPr lang="en-US" altLang="zh-CN" sz="1400" smtClean="0"/>
                <a:t>3</a:t>
              </a:r>
              <a:endParaRPr lang="zh-CN" altLang="en-US" sz="1400"/>
            </a:p>
          </p:txBody>
        </p:sp>
        <p:sp>
          <p:nvSpPr>
            <p:cNvPr id="88" name="TextBox 87"/>
            <p:cNvSpPr txBox="1"/>
            <p:nvPr/>
          </p:nvSpPr>
          <p:spPr>
            <a:xfrm>
              <a:off x="2411760" y="2564904"/>
              <a:ext cx="432048" cy="307777"/>
            </a:xfrm>
            <a:prstGeom prst="rect">
              <a:avLst/>
            </a:prstGeom>
            <a:noFill/>
          </p:spPr>
          <p:txBody>
            <a:bodyPr wrap="square" rtlCol="0">
              <a:spAutoFit/>
            </a:bodyPr>
            <a:lstStyle/>
            <a:p>
              <a:r>
                <a:rPr lang="en-US" altLang="zh-CN" sz="1400" smtClean="0"/>
                <a:t>4</a:t>
              </a:r>
              <a:endParaRPr lang="zh-CN" altLang="en-US" sz="1400"/>
            </a:p>
          </p:txBody>
        </p:sp>
        <p:sp>
          <p:nvSpPr>
            <p:cNvPr id="89" name="TextBox 88"/>
            <p:cNvSpPr txBox="1"/>
            <p:nvPr/>
          </p:nvSpPr>
          <p:spPr>
            <a:xfrm>
              <a:off x="3275856" y="2564904"/>
              <a:ext cx="432048" cy="307777"/>
            </a:xfrm>
            <a:prstGeom prst="rect">
              <a:avLst/>
            </a:prstGeom>
            <a:noFill/>
          </p:spPr>
          <p:txBody>
            <a:bodyPr wrap="square" rtlCol="0">
              <a:spAutoFit/>
            </a:bodyPr>
            <a:lstStyle/>
            <a:p>
              <a:r>
                <a:rPr lang="en-US" altLang="zh-CN" sz="1400" smtClean="0"/>
                <a:t>5</a:t>
              </a:r>
              <a:endParaRPr lang="zh-CN" altLang="en-US" sz="1400"/>
            </a:p>
          </p:txBody>
        </p:sp>
        <p:sp>
          <p:nvSpPr>
            <p:cNvPr id="90" name="TextBox 89"/>
            <p:cNvSpPr txBox="1"/>
            <p:nvPr/>
          </p:nvSpPr>
          <p:spPr>
            <a:xfrm>
              <a:off x="3563888" y="2564904"/>
              <a:ext cx="432048" cy="307777"/>
            </a:xfrm>
            <a:prstGeom prst="rect">
              <a:avLst/>
            </a:prstGeom>
            <a:noFill/>
          </p:spPr>
          <p:txBody>
            <a:bodyPr wrap="square" rtlCol="0">
              <a:spAutoFit/>
            </a:bodyPr>
            <a:lstStyle/>
            <a:p>
              <a:r>
                <a:rPr lang="en-US" altLang="zh-CN" sz="1400" smtClean="0"/>
                <a:t>6</a:t>
              </a:r>
              <a:endParaRPr lang="zh-CN" altLang="en-US" sz="1400"/>
            </a:p>
          </p:txBody>
        </p:sp>
        <p:sp>
          <p:nvSpPr>
            <p:cNvPr id="91" name="TextBox 90"/>
            <p:cNvSpPr txBox="1"/>
            <p:nvPr/>
          </p:nvSpPr>
          <p:spPr>
            <a:xfrm>
              <a:off x="3851920" y="2564904"/>
              <a:ext cx="432048" cy="307777"/>
            </a:xfrm>
            <a:prstGeom prst="rect">
              <a:avLst/>
            </a:prstGeom>
            <a:noFill/>
          </p:spPr>
          <p:txBody>
            <a:bodyPr wrap="square" rtlCol="0">
              <a:spAutoFit/>
            </a:bodyPr>
            <a:lstStyle/>
            <a:p>
              <a:r>
                <a:rPr lang="en-US" altLang="zh-CN" sz="1400" smtClean="0"/>
                <a:t>7</a:t>
              </a:r>
              <a:endParaRPr lang="zh-CN" altLang="en-US" sz="1400"/>
            </a:p>
          </p:txBody>
        </p:sp>
        <p:sp>
          <p:nvSpPr>
            <p:cNvPr id="92" name="TextBox 91"/>
            <p:cNvSpPr txBox="1"/>
            <p:nvPr/>
          </p:nvSpPr>
          <p:spPr>
            <a:xfrm>
              <a:off x="4139952" y="2564904"/>
              <a:ext cx="432048" cy="307777"/>
            </a:xfrm>
            <a:prstGeom prst="rect">
              <a:avLst/>
            </a:prstGeom>
            <a:noFill/>
          </p:spPr>
          <p:txBody>
            <a:bodyPr wrap="square" rtlCol="0">
              <a:spAutoFit/>
            </a:bodyPr>
            <a:lstStyle/>
            <a:p>
              <a:r>
                <a:rPr lang="en-US" altLang="zh-CN" sz="1400" smtClean="0"/>
                <a:t>8</a:t>
              </a:r>
              <a:endParaRPr lang="zh-CN" altLang="en-US" sz="1400"/>
            </a:p>
          </p:txBody>
        </p:sp>
        <p:sp>
          <p:nvSpPr>
            <p:cNvPr id="93" name="TextBox 92"/>
            <p:cNvSpPr txBox="1"/>
            <p:nvPr/>
          </p:nvSpPr>
          <p:spPr>
            <a:xfrm>
              <a:off x="1547664" y="2564904"/>
              <a:ext cx="432048" cy="307777"/>
            </a:xfrm>
            <a:prstGeom prst="rect">
              <a:avLst/>
            </a:prstGeom>
            <a:noFill/>
          </p:spPr>
          <p:txBody>
            <a:bodyPr wrap="square" rtlCol="0">
              <a:spAutoFit/>
            </a:bodyPr>
            <a:lstStyle/>
            <a:p>
              <a:r>
                <a:rPr lang="en-US" altLang="zh-CN" sz="1400" smtClean="0"/>
                <a:t>1</a:t>
              </a:r>
              <a:endParaRPr lang="zh-CN" altLang="en-US" sz="1400"/>
            </a:p>
          </p:txBody>
        </p:sp>
        <p:sp>
          <p:nvSpPr>
            <p:cNvPr id="94" name="TextBox 93"/>
            <p:cNvSpPr txBox="1"/>
            <p:nvPr/>
          </p:nvSpPr>
          <p:spPr>
            <a:xfrm>
              <a:off x="1547664" y="5301208"/>
              <a:ext cx="432048" cy="307777"/>
            </a:xfrm>
            <a:prstGeom prst="rect">
              <a:avLst/>
            </a:prstGeom>
            <a:noFill/>
          </p:spPr>
          <p:txBody>
            <a:bodyPr wrap="square" rtlCol="0">
              <a:spAutoFit/>
            </a:bodyPr>
            <a:lstStyle/>
            <a:p>
              <a:r>
                <a:rPr lang="en-US" altLang="zh-CN" sz="1400" smtClean="0"/>
                <a:t>2</a:t>
              </a:r>
              <a:endParaRPr lang="zh-CN" altLang="en-US" sz="1400"/>
            </a:p>
          </p:txBody>
        </p:sp>
        <p:sp>
          <p:nvSpPr>
            <p:cNvPr id="95" name="TextBox 94"/>
            <p:cNvSpPr txBox="1"/>
            <p:nvPr/>
          </p:nvSpPr>
          <p:spPr>
            <a:xfrm>
              <a:off x="1835696" y="5301208"/>
              <a:ext cx="432048" cy="307777"/>
            </a:xfrm>
            <a:prstGeom prst="rect">
              <a:avLst/>
            </a:prstGeom>
            <a:noFill/>
          </p:spPr>
          <p:txBody>
            <a:bodyPr wrap="square" rtlCol="0">
              <a:spAutoFit/>
            </a:bodyPr>
            <a:lstStyle/>
            <a:p>
              <a:r>
                <a:rPr lang="en-US" altLang="zh-CN" sz="1400" smtClean="0"/>
                <a:t>3</a:t>
              </a:r>
              <a:endParaRPr lang="zh-CN" altLang="en-US" sz="1400"/>
            </a:p>
          </p:txBody>
        </p:sp>
        <p:sp>
          <p:nvSpPr>
            <p:cNvPr id="96" name="TextBox 95"/>
            <p:cNvSpPr txBox="1"/>
            <p:nvPr/>
          </p:nvSpPr>
          <p:spPr>
            <a:xfrm>
              <a:off x="2123728" y="5301208"/>
              <a:ext cx="432048" cy="307777"/>
            </a:xfrm>
            <a:prstGeom prst="rect">
              <a:avLst/>
            </a:prstGeom>
            <a:noFill/>
          </p:spPr>
          <p:txBody>
            <a:bodyPr wrap="square" rtlCol="0">
              <a:spAutoFit/>
            </a:bodyPr>
            <a:lstStyle/>
            <a:p>
              <a:r>
                <a:rPr lang="en-US" altLang="zh-CN" sz="1400" smtClean="0"/>
                <a:t>4</a:t>
              </a:r>
              <a:endParaRPr lang="zh-CN" altLang="en-US" sz="1400"/>
            </a:p>
          </p:txBody>
        </p:sp>
        <p:sp>
          <p:nvSpPr>
            <p:cNvPr id="97" name="TextBox 96"/>
            <p:cNvSpPr txBox="1"/>
            <p:nvPr/>
          </p:nvSpPr>
          <p:spPr>
            <a:xfrm>
              <a:off x="2411760" y="5301208"/>
              <a:ext cx="432048" cy="307777"/>
            </a:xfrm>
            <a:prstGeom prst="rect">
              <a:avLst/>
            </a:prstGeom>
            <a:noFill/>
          </p:spPr>
          <p:txBody>
            <a:bodyPr wrap="square" rtlCol="0">
              <a:spAutoFit/>
            </a:bodyPr>
            <a:lstStyle/>
            <a:p>
              <a:r>
                <a:rPr lang="en-US" altLang="zh-CN" sz="1400" smtClean="0"/>
                <a:t>5</a:t>
              </a:r>
              <a:endParaRPr lang="zh-CN" altLang="en-US" sz="1400"/>
            </a:p>
          </p:txBody>
        </p:sp>
        <p:sp>
          <p:nvSpPr>
            <p:cNvPr id="98" name="TextBox 97"/>
            <p:cNvSpPr txBox="1"/>
            <p:nvPr/>
          </p:nvSpPr>
          <p:spPr>
            <a:xfrm>
              <a:off x="2699792" y="5301208"/>
              <a:ext cx="432048" cy="307777"/>
            </a:xfrm>
            <a:prstGeom prst="rect">
              <a:avLst/>
            </a:prstGeom>
            <a:noFill/>
          </p:spPr>
          <p:txBody>
            <a:bodyPr wrap="square" rtlCol="0">
              <a:spAutoFit/>
            </a:bodyPr>
            <a:lstStyle/>
            <a:p>
              <a:r>
                <a:rPr lang="en-US" altLang="zh-CN" sz="1400" smtClean="0"/>
                <a:t>6</a:t>
              </a:r>
              <a:endParaRPr lang="zh-CN" altLang="en-US" sz="1400"/>
            </a:p>
          </p:txBody>
        </p:sp>
        <p:sp>
          <p:nvSpPr>
            <p:cNvPr id="99" name="TextBox 98"/>
            <p:cNvSpPr txBox="1"/>
            <p:nvPr/>
          </p:nvSpPr>
          <p:spPr>
            <a:xfrm>
              <a:off x="2987824" y="5301208"/>
              <a:ext cx="432048" cy="307777"/>
            </a:xfrm>
            <a:prstGeom prst="rect">
              <a:avLst/>
            </a:prstGeom>
            <a:noFill/>
          </p:spPr>
          <p:txBody>
            <a:bodyPr wrap="square" rtlCol="0">
              <a:spAutoFit/>
            </a:bodyPr>
            <a:lstStyle/>
            <a:p>
              <a:r>
                <a:rPr lang="en-US" altLang="zh-CN" sz="1400" smtClean="0"/>
                <a:t>7</a:t>
              </a:r>
              <a:endParaRPr lang="zh-CN" altLang="en-US" sz="1400"/>
            </a:p>
          </p:txBody>
        </p:sp>
        <p:sp>
          <p:nvSpPr>
            <p:cNvPr id="100" name="TextBox 99"/>
            <p:cNvSpPr txBox="1"/>
            <p:nvPr/>
          </p:nvSpPr>
          <p:spPr>
            <a:xfrm>
              <a:off x="3275856" y="5301208"/>
              <a:ext cx="432048" cy="307777"/>
            </a:xfrm>
            <a:prstGeom prst="rect">
              <a:avLst/>
            </a:prstGeom>
            <a:noFill/>
          </p:spPr>
          <p:txBody>
            <a:bodyPr wrap="square" rtlCol="0">
              <a:spAutoFit/>
            </a:bodyPr>
            <a:lstStyle/>
            <a:p>
              <a:r>
                <a:rPr lang="en-US" altLang="zh-CN" sz="1400" smtClean="0"/>
                <a:t>8</a:t>
              </a:r>
              <a:endParaRPr lang="zh-CN" altLang="en-US" sz="1400"/>
            </a:p>
          </p:txBody>
        </p:sp>
        <p:sp>
          <p:nvSpPr>
            <p:cNvPr id="101" name="TextBox 100"/>
            <p:cNvSpPr txBox="1"/>
            <p:nvPr/>
          </p:nvSpPr>
          <p:spPr>
            <a:xfrm>
              <a:off x="3563888" y="5301208"/>
              <a:ext cx="432048" cy="307777"/>
            </a:xfrm>
            <a:prstGeom prst="rect">
              <a:avLst/>
            </a:prstGeom>
            <a:noFill/>
          </p:spPr>
          <p:txBody>
            <a:bodyPr wrap="square" rtlCol="0">
              <a:spAutoFit/>
            </a:bodyPr>
            <a:lstStyle/>
            <a:p>
              <a:r>
                <a:rPr lang="en-US" altLang="zh-CN" sz="1400" smtClean="0"/>
                <a:t>9</a:t>
              </a:r>
              <a:endParaRPr lang="zh-CN" altLang="en-US" sz="1400"/>
            </a:p>
          </p:txBody>
        </p:sp>
        <p:sp>
          <p:nvSpPr>
            <p:cNvPr id="102" name="TextBox 101"/>
            <p:cNvSpPr txBox="1"/>
            <p:nvPr/>
          </p:nvSpPr>
          <p:spPr>
            <a:xfrm>
              <a:off x="4427984" y="5301208"/>
              <a:ext cx="504056" cy="307777"/>
            </a:xfrm>
            <a:prstGeom prst="rect">
              <a:avLst/>
            </a:prstGeom>
            <a:noFill/>
          </p:spPr>
          <p:txBody>
            <a:bodyPr wrap="square" rtlCol="0">
              <a:spAutoFit/>
            </a:bodyPr>
            <a:lstStyle/>
            <a:p>
              <a:r>
                <a:rPr lang="en-US" altLang="zh-CN" sz="1400" smtClean="0"/>
                <a:t>12</a:t>
              </a:r>
              <a:endParaRPr lang="zh-CN" altLang="en-US" sz="1400"/>
            </a:p>
          </p:txBody>
        </p:sp>
        <p:cxnSp>
          <p:nvCxnSpPr>
            <p:cNvPr id="104" name="直接连接符 103"/>
            <p:cNvCxnSpPr/>
            <p:nvPr/>
          </p:nvCxnSpPr>
          <p:spPr>
            <a:xfrm>
              <a:off x="2843808" y="4725144"/>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131840" y="4725144"/>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a:off x="2555776" y="3573016"/>
              <a:ext cx="576064" cy="11521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H="1">
              <a:off x="2843808" y="3573016"/>
              <a:ext cx="576064" cy="11521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3851920" y="5301208"/>
              <a:ext cx="504056" cy="307777"/>
            </a:xfrm>
            <a:prstGeom prst="rect">
              <a:avLst/>
            </a:prstGeom>
            <a:noFill/>
          </p:spPr>
          <p:txBody>
            <a:bodyPr wrap="square" rtlCol="0">
              <a:spAutoFit/>
            </a:bodyPr>
            <a:lstStyle/>
            <a:p>
              <a:r>
                <a:rPr lang="en-US" altLang="zh-CN" sz="1400" smtClean="0"/>
                <a:t>10</a:t>
              </a:r>
              <a:endParaRPr lang="zh-CN" altLang="en-US" sz="1400"/>
            </a:p>
          </p:txBody>
        </p:sp>
        <p:cxnSp>
          <p:nvCxnSpPr>
            <p:cNvPr id="111" name="直接连接符 110"/>
            <p:cNvCxnSpPr/>
            <p:nvPr/>
          </p:nvCxnSpPr>
          <p:spPr>
            <a:xfrm>
              <a:off x="8028384" y="4725144"/>
              <a:ext cx="0"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7884368" y="5301208"/>
              <a:ext cx="504056" cy="307777"/>
            </a:xfrm>
            <a:prstGeom prst="rect">
              <a:avLst/>
            </a:prstGeom>
            <a:noFill/>
          </p:spPr>
          <p:txBody>
            <a:bodyPr wrap="square" rtlCol="0">
              <a:spAutoFit/>
            </a:bodyPr>
            <a:lstStyle/>
            <a:p>
              <a:r>
                <a:rPr lang="en-US" altLang="zh-CN" sz="1400" smtClean="0"/>
                <a:t>24</a:t>
              </a:r>
              <a:endParaRPr lang="zh-CN" altLang="en-US" sz="1400"/>
            </a:p>
          </p:txBody>
        </p:sp>
        <p:sp>
          <p:nvSpPr>
            <p:cNvPr id="113" name="TextBox 112"/>
            <p:cNvSpPr txBox="1"/>
            <p:nvPr/>
          </p:nvSpPr>
          <p:spPr>
            <a:xfrm>
              <a:off x="8460432" y="2492896"/>
              <a:ext cx="360040" cy="369332"/>
            </a:xfrm>
            <a:prstGeom prst="rect">
              <a:avLst/>
            </a:prstGeom>
            <a:noFill/>
          </p:spPr>
          <p:txBody>
            <a:bodyPr wrap="square" rtlCol="0">
              <a:spAutoFit/>
            </a:bodyPr>
            <a:lstStyle/>
            <a:p>
              <a:r>
                <a:rPr lang="en-US" altLang="zh-CN" smtClean="0"/>
                <a:t>...</a:t>
              </a:r>
              <a:endParaRPr lang="zh-CN" altLang="en-US"/>
            </a:p>
          </p:txBody>
        </p:sp>
        <p:sp>
          <p:nvSpPr>
            <p:cNvPr id="114" name="TextBox 113"/>
            <p:cNvSpPr txBox="1"/>
            <p:nvPr/>
          </p:nvSpPr>
          <p:spPr>
            <a:xfrm>
              <a:off x="8460432" y="5229200"/>
              <a:ext cx="360040" cy="369332"/>
            </a:xfrm>
            <a:prstGeom prst="rect">
              <a:avLst/>
            </a:prstGeom>
            <a:noFill/>
          </p:spPr>
          <p:txBody>
            <a:bodyPr wrap="square" rtlCol="0">
              <a:spAutoFit/>
            </a:bodyPr>
            <a:lstStyle/>
            <a:p>
              <a:r>
                <a:rPr lang="en-US" altLang="zh-CN" smtClean="0"/>
                <a:t>...</a:t>
              </a:r>
              <a:endParaRPr lang="zh-CN" altLang="en-US"/>
            </a:p>
          </p:txBody>
        </p:sp>
        <p:sp>
          <p:nvSpPr>
            <p:cNvPr id="118" name="TextBox 117"/>
            <p:cNvSpPr txBox="1"/>
            <p:nvPr/>
          </p:nvSpPr>
          <p:spPr>
            <a:xfrm>
              <a:off x="755576" y="4437112"/>
              <a:ext cx="432048" cy="307777"/>
            </a:xfrm>
            <a:prstGeom prst="rect">
              <a:avLst/>
            </a:prstGeom>
            <a:noFill/>
          </p:spPr>
          <p:txBody>
            <a:bodyPr wrap="square" rtlCol="0">
              <a:spAutoFit/>
            </a:bodyPr>
            <a:lstStyle/>
            <a:p>
              <a:r>
                <a:rPr lang="en-US" altLang="zh-CN" sz="1400" smtClean="0"/>
                <a:t>48</a:t>
              </a:r>
              <a:endParaRPr lang="zh-CN" altLang="en-US" sz="1400"/>
            </a:p>
          </p:txBody>
        </p:sp>
        <p:sp>
          <p:nvSpPr>
            <p:cNvPr id="119" name="TextBox 118"/>
            <p:cNvSpPr txBox="1"/>
            <p:nvPr/>
          </p:nvSpPr>
          <p:spPr>
            <a:xfrm>
              <a:off x="755576" y="3573016"/>
              <a:ext cx="432048" cy="307777"/>
            </a:xfrm>
            <a:prstGeom prst="rect">
              <a:avLst/>
            </a:prstGeom>
            <a:noFill/>
          </p:spPr>
          <p:txBody>
            <a:bodyPr wrap="square" rtlCol="0">
              <a:spAutoFit/>
            </a:bodyPr>
            <a:lstStyle/>
            <a:p>
              <a:r>
                <a:rPr lang="en-US" altLang="zh-CN" sz="1400" smtClean="0"/>
                <a:t>32</a:t>
              </a:r>
              <a:endParaRPr lang="zh-CN" altLang="en-US" sz="1400"/>
            </a:p>
          </p:txBody>
        </p:sp>
      </p:gr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函数</a:t>
            </a:r>
            <a:r>
              <a:rPr lang="en-US" altLang="zh-CN" smtClean="0"/>
              <a:t>f</a:t>
            </a:r>
            <a:r>
              <a:rPr lang="zh-CN" altLang="en-US" smtClean="0"/>
              <a:t>的结构</a:t>
            </a:r>
            <a:endParaRPr lang="zh-CN" altLang="en-US"/>
          </a:p>
        </p:txBody>
      </p:sp>
      <p:grpSp>
        <p:nvGrpSpPr>
          <p:cNvPr id="3" name="组合 109"/>
          <p:cNvGrpSpPr/>
          <p:nvPr/>
        </p:nvGrpSpPr>
        <p:grpSpPr>
          <a:xfrm>
            <a:off x="2555776" y="1520116"/>
            <a:ext cx="4252969" cy="5337884"/>
            <a:chOff x="3853601" y="1484784"/>
            <a:chExt cx="4252969" cy="5337884"/>
          </a:xfrm>
        </p:grpSpPr>
        <p:grpSp>
          <p:nvGrpSpPr>
            <p:cNvPr id="8" name="组合 107"/>
            <p:cNvGrpSpPr/>
            <p:nvPr/>
          </p:nvGrpSpPr>
          <p:grpSpPr>
            <a:xfrm>
              <a:off x="3853601" y="1484784"/>
              <a:ext cx="4252969" cy="4968552"/>
              <a:chOff x="3853601" y="1484784"/>
              <a:chExt cx="4252969" cy="4968552"/>
            </a:xfrm>
          </p:grpSpPr>
          <p:sp>
            <p:nvSpPr>
              <p:cNvPr id="4" name="矩形 3"/>
              <p:cNvSpPr/>
              <p:nvPr/>
            </p:nvSpPr>
            <p:spPr>
              <a:xfrm>
                <a:off x="4499992" y="1484784"/>
                <a:ext cx="1161729" cy="43200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R</a:t>
                </a:r>
                <a:r>
                  <a:rPr lang="en-US" altLang="zh-CN" baseline="30000" smtClean="0">
                    <a:solidFill>
                      <a:schemeClr val="tx1"/>
                    </a:solidFill>
                  </a:rPr>
                  <a:t>i-1</a:t>
                </a:r>
                <a:r>
                  <a:rPr lang="en-US" altLang="zh-CN" smtClean="0">
                    <a:solidFill>
                      <a:schemeClr val="tx1"/>
                    </a:solidFill>
                  </a:rPr>
                  <a:t>(32</a:t>
                </a:r>
                <a:r>
                  <a:rPr lang="zh-CN" altLang="en-US" smtClean="0">
                    <a:solidFill>
                      <a:schemeClr val="tx1"/>
                    </a:solidFill>
                  </a:rPr>
                  <a:t>位</a:t>
                </a:r>
                <a:r>
                  <a:rPr lang="en-US" altLang="zh-CN" smtClean="0">
                    <a:solidFill>
                      <a:schemeClr val="tx1"/>
                    </a:solidFill>
                  </a:rPr>
                  <a:t>)</a:t>
                </a:r>
                <a:endParaRPr lang="zh-CN" altLang="en-US">
                  <a:solidFill>
                    <a:schemeClr val="tx1"/>
                  </a:solidFill>
                </a:endParaRPr>
              </a:p>
            </p:txBody>
          </p:sp>
          <p:cxnSp>
            <p:nvCxnSpPr>
              <p:cNvPr id="5" name="直接箭头连接符 4"/>
              <p:cNvCxnSpPr>
                <a:stCxn id="4" idx="2"/>
                <a:endCxn id="6" idx="0"/>
              </p:cNvCxnSpPr>
              <p:nvPr/>
            </p:nvCxnSpPr>
            <p:spPr>
              <a:xfrm flipH="1">
                <a:off x="5080244" y="1916784"/>
                <a:ext cx="613" cy="2880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4974632" y="2204864"/>
                <a:ext cx="211223" cy="212400"/>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E</a:t>
                </a:r>
                <a:endParaRPr lang="zh-CN" altLang="en-US" smtClean="0">
                  <a:solidFill>
                    <a:schemeClr val="tx1"/>
                  </a:solidFill>
                </a:endParaRPr>
              </a:p>
            </p:txBody>
          </p:sp>
          <p:sp>
            <p:nvSpPr>
              <p:cNvPr id="7" name="矩形 6"/>
              <p:cNvSpPr/>
              <p:nvPr/>
            </p:nvSpPr>
            <p:spPr>
              <a:xfrm>
                <a:off x="6340277" y="1484784"/>
                <a:ext cx="1545772" cy="43200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K</a:t>
                </a:r>
                <a:r>
                  <a:rPr lang="en-US" altLang="zh-CN" baseline="30000" smtClean="0">
                    <a:solidFill>
                      <a:schemeClr val="tx1"/>
                    </a:solidFill>
                  </a:rPr>
                  <a:t>i</a:t>
                </a:r>
                <a:r>
                  <a:rPr lang="en-US" altLang="zh-CN" smtClean="0">
                    <a:solidFill>
                      <a:schemeClr val="tx1"/>
                    </a:solidFill>
                  </a:rPr>
                  <a:t>(48</a:t>
                </a:r>
                <a:r>
                  <a:rPr lang="zh-CN" altLang="en-US" smtClean="0">
                    <a:solidFill>
                      <a:schemeClr val="tx1"/>
                    </a:solidFill>
                  </a:rPr>
                  <a:t>位</a:t>
                </a:r>
                <a:r>
                  <a:rPr lang="en-US" altLang="zh-CN" smtClean="0">
                    <a:solidFill>
                      <a:schemeClr val="tx1"/>
                    </a:solidFill>
                  </a:rPr>
                  <a:t>)</a:t>
                </a:r>
                <a:endParaRPr lang="zh-CN" altLang="en-US" baseline="30000" smtClean="0">
                  <a:solidFill>
                    <a:schemeClr val="tx1"/>
                  </a:solidFill>
                </a:endParaRPr>
              </a:p>
            </p:txBody>
          </p:sp>
          <p:sp>
            <p:nvSpPr>
              <p:cNvPr id="11" name="矩形 10"/>
              <p:cNvSpPr/>
              <p:nvPr/>
            </p:nvSpPr>
            <p:spPr>
              <a:xfrm>
                <a:off x="4306633" y="2708968"/>
                <a:ext cx="1545772" cy="43200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E(R</a:t>
                </a:r>
                <a:r>
                  <a:rPr lang="en-US" altLang="zh-CN" baseline="30000" smtClean="0">
                    <a:solidFill>
                      <a:schemeClr val="tx1"/>
                    </a:solidFill>
                  </a:rPr>
                  <a:t>i-1</a:t>
                </a:r>
                <a:r>
                  <a:rPr lang="en-US" altLang="zh-CN" smtClean="0">
                    <a:solidFill>
                      <a:schemeClr val="tx1"/>
                    </a:solidFill>
                  </a:rPr>
                  <a:t>)(48</a:t>
                </a:r>
                <a:r>
                  <a:rPr lang="zh-CN" altLang="en-US" smtClean="0">
                    <a:solidFill>
                      <a:schemeClr val="tx1"/>
                    </a:solidFill>
                  </a:rPr>
                  <a:t>位</a:t>
                </a:r>
                <a:r>
                  <a:rPr lang="en-US" altLang="zh-CN" smtClean="0">
                    <a:solidFill>
                      <a:schemeClr val="tx1"/>
                    </a:solidFill>
                  </a:rPr>
                  <a:t>)</a:t>
                </a:r>
                <a:endParaRPr lang="zh-CN" altLang="en-US" baseline="30000" smtClean="0">
                  <a:solidFill>
                    <a:schemeClr val="tx1"/>
                  </a:solidFill>
                </a:endParaRPr>
              </a:p>
            </p:txBody>
          </p:sp>
          <p:cxnSp>
            <p:nvCxnSpPr>
              <p:cNvPr id="13" name="直接箭头连接符 12"/>
              <p:cNvCxnSpPr>
                <a:stCxn id="6" idx="4"/>
                <a:endCxn id="11" idx="0"/>
              </p:cNvCxnSpPr>
              <p:nvPr/>
            </p:nvCxnSpPr>
            <p:spPr>
              <a:xfrm flipH="1">
                <a:off x="5079519" y="2417264"/>
                <a:ext cx="725" cy="2917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9" name="组合 13"/>
              <p:cNvGrpSpPr/>
              <p:nvPr/>
            </p:nvGrpSpPr>
            <p:grpSpPr>
              <a:xfrm>
                <a:off x="5877745" y="3501008"/>
                <a:ext cx="211223" cy="212400"/>
                <a:chOff x="6136974" y="4488546"/>
                <a:chExt cx="211223" cy="212400"/>
              </a:xfrm>
            </p:grpSpPr>
            <p:sp>
              <p:nvSpPr>
                <p:cNvPr id="15" name="椭圆 14"/>
                <p:cNvSpPr/>
                <p:nvPr/>
              </p:nvSpPr>
              <p:spPr>
                <a:xfrm>
                  <a:off x="6136974" y="4488546"/>
                  <a:ext cx="211223" cy="212400"/>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86400" tIns="0" rIns="50400" bIns="0" rtlCol="0" anchor="ctr" anchorCtr="1"/>
                <a:lstStyle/>
                <a:p>
                  <a:pPr algn="ctr"/>
                  <a:endParaRPr lang="zh-CN" altLang="en-US" sz="2000" smtClean="0">
                    <a:solidFill>
                      <a:schemeClr val="tx1"/>
                    </a:solidFill>
                  </a:endParaRPr>
                </a:p>
              </p:txBody>
            </p:sp>
            <p:cxnSp>
              <p:nvCxnSpPr>
                <p:cNvPr id="16" name="直接连接符 15"/>
                <p:cNvCxnSpPr>
                  <a:stCxn id="15" idx="2"/>
                  <a:endCxn id="15" idx="6"/>
                </p:cNvCxnSpPr>
                <p:nvPr/>
              </p:nvCxnSpPr>
              <p:spPr>
                <a:xfrm>
                  <a:off x="6136974" y="4594746"/>
                  <a:ext cx="2112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5" idx="0"/>
                  <a:endCxn id="15" idx="4"/>
                </p:cNvCxnSpPr>
                <p:nvPr/>
              </p:nvCxnSpPr>
              <p:spPr>
                <a:xfrm>
                  <a:off x="6242586" y="4488546"/>
                  <a:ext cx="0" cy="21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接箭头连接符 18"/>
              <p:cNvCxnSpPr>
                <a:stCxn id="11" idx="2"/>
                <a:endCxn id="15" idx="1"/>
              </p:cNvCxnSpPr>
              <p:nvPr/>
            </p:nvCxnSpPr>
            <p:spPr>
              <a:xfrm>
                <a:off x="5079519" y="3140968"/>
                <a:ext cx="829159" cy="3911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7" idx="2"/>
                <a:endCxn id="15" idx="7"/>
              </p:cNvCxnSpPr>
              <p:nvPr/>
            </p:nvCxnSpPr>
            <p:spPr>
              <a:xfrm flipH="1">
                <a:off x="6058035" y="1916784"/>
                <a:ext cx="1055128" cy="16153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 name="组合 38"/>
              <p:cNvGrpSpPr/>
              <p:nvPr/>
            </p:nvGrpSpPr>
            <p:grpSpPr>
              <a:xfrm>
                <a:off x="4471230" y="5301208"/>
                <a:ext cx="3024336" cy="360040"/>
                <a:chOff x="4499992" y="5301208"/>
                <a:chExt cx="2880320" cy="360040"/>
              </a:xfrm>
            </p:grpSpPr>
            <p:sp>
              <p:nvSpPr>
                <p:cNvPr id="31" name="矩形 30"/>
                <p:cNvSpPr/>
                <p:nvPr/>
              </p:nvSpPr>
              <p:spPr>
                <a:xfrm>
                  <a:off x="6660232" y="5301208"/>
                  <a:ext cx="36004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C</a:t>
                  </a:r>
                  <a:r>
                    <a:rPr lang="en-US" altLang="zh-CN" sz="1600" baseline="-25000" smtClean="0">
                      <a:solidFill>
                        <a:schemeClr val="tx1"/>
                      </a:solidFill>
                    </a:rPr>
                    <a:t>7</a:t>
                  </a:r>
                  <a:endParaRPr lang="zh-CN" altLang="en-US" sz="1600" baseline="-25000" smtClean="0">
                    <a:solidFill>
                      <a:schemeClr val="tx1"/>
                    </a:solidFill>
                  </a:endParaRPr>
                </a:p>
              </p:txBody>
            </p:sp>
            <p:sp>
              <p:nvSpPr>
                <p:cNvPr id="32" name="矩形 31"/>
                <p:cNvSpPr/>
                <p:nvPr/>
              </p:nvSpPr>
              <p:spPr>
                <a:xfrm>
                  <a:off x="7020272" y="5301208"/>
                  <a:ext cx="36004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C</a:t>
                  </a:r>
                  <a:r>
                    <a:rPr lang="en-US" altLang="zh-CN" sz="1600" baseline="-25000" smtClean="0">
                      <a:solidFill>
                        <a:schemeClr val="tx1"/>
                      </a:solidFill>
                    </a:rPr>
                    <a:t>8</a:t>
                  </a:r>
                  <a:endParaRPr lang="zh-CN" altLang="en-US" sz="1600" baseline="-25000" smtClean="0">
                    <a:solidFill>
                      <a:schemeClr val="tx1"/>
                    </a:solidFill>
                  </a:endParaRPr>
                </a:p>
              </p:txBody>
            </p:sp>
            <p:sp>
              <p:nvSpPr>
                <p:cNvPr id="33" name="矩形 32"/>
                <p:cNvSpPr/>
                <p:nvPr/>
              </p:nvSpPr>
              <p:spPr>
                <a:xfrm>
                  <a:off x="5940152" y="5301208"/>
                  <a:ext cx="36004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C</a:t>
                  </a:r>
                  <a:r>
                    <a:rPr lang="en-US" altLang="zh-CN" sz="1600" baseline="-25000" smtClean="0">
                      <a:solidFill>
                        <a:schemeClr val="tx1"/>
                      </a:solidFill>
                    </a:rPr>
                    <a:t>5</a:t>
                  </a:r>
                  <a:endParaRPr lang="zh-CN" altLang="en-US" sz="1600" baseline="-25000" smtClean="0">
                    <a:solidFill>
                      <a:schemeClr val="tx1"/>
                    </a:solidFill>
                  </a:endParaRPr>
                </a:p>
              </p:txBody>
            </p:sp>
            <p:sp>
              <p:nvSpPr>
                <p:cNvPr id="34" name="矩形 33"/>
                <p:cNvSpPr/>
                <p:nvPr/>
              </p:nvSpPr>
              <p:spPr>
                <a:xfrm>
                  <a:off x="6300192" y="5301208"/>
                  <a:ext cx="36004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C</a:t>
                  </a:r>
                  <a:r>
                    <a:rPr lang="en-US" altLang="zh-CN" sz="1600" baseline="-25000" smtClean="0">
                      <a:solidFill>
                        <a:schemeClr val="tx1"/>
                      </a:solidFill>
                    </a:rPr>
                    <a:t>6</a:t>
                  </a:r>
                  <a:endParaRPr lang="zh-CN" altLang="en-US" sz="1600" baseline="-25000" smtClean="0">
                    <a:solidFill>
                      <a:schemeClr val="tx1"/>
                    </a:solidFill>
                  </a:endParaRPr>
                </a:p>
              </p:txBody>
            </p:sp>
            <p:sp>
              <p:nvSpPr>
                <p:cNvPr id="35" name="矩形 34"/>
                <p:cNvSpPr/>
                <p:nvPr/>
              </p:nvSpPr>
              <p:spPr>
                <a:xfrm>
                  <a:off x="5220072" y="5301208"/>
                  <a:ext cx="36004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C</a:t>
                  </a:r>
                  <a:r>
                    <a:rPr lang="en-US" altLang="zh-CN" sz="1600" baseline="-25000" smtClean="0">
                      <a:solidFill>
                        <a:schemeClr val="tx1"/>
                      </a:solidFill>
                    </a:rPr>
                    <a:t>3</a:t>
                  </a:r>
                  <a:endParaRPr lang="zh-CN" altLang="en-US" sz="1600" baseline="-25000" smtClean="0">
                    <a:solidFill>
                      <a:schemeClr val="tx1"/>
                    </a:solidFill>
                  </a:endParaRPr>
                </a:p>
              </p:txBody>
            </p:sp>
            <p:sp>
              <p:nvSpPr>
                <p:cNvPr id="36" name="矩形 35"/>
                <p:cNvSpPr/>
                <p:nvPr/>
              </p:nvSpPr>
              <p:spPr>
                <a:xfrm>
                  <a:off x="5580112" y="5301208"/>
                  <a:ext cx="36004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C</a:t>
                  </a:r>
                  <a:r>
                    <a:rPr lang="en-US" altLang="zh-CN" sz="1600" baseline="-25000" smtClean="0">
                      <a:solidFill>
                        <a:schemeClr val="tx1"/>
                      </a:solidFill>
                    </a:rPr>
                    <a:t>4</a:t>
                  </a:r>
                  <a:endParaRPr lang="zh-CN" altLang="en-US" sz="1600" baseline="-25000" smtClean="0">
                    <a:solidFill>
                      <a:schemeClr val="tx1"/>
                    </a:solidFill>
                  </a:endParaRPr>
                </a:p>
              </p:txBody>
            </p:sp>
            <p:sp>
              <p:nvSpPr>
                <p:cNvPr id="37" name="矩形 36"/>
                <p:cNvSpPr/>
                <p:nvPr/>
              </p:nvSpPr>
              <p:spPr>
                <a:xfrm>
                  <a:off x="4499992" y="5301208"/>
                  <a:ext cx="36004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C</a:t>
                  </a:r>
                  <a:r>
                    <a:rPr lang="en-US" altLang="zh-CN" sz="1600" baseline="-25000" smtClean="0">
                      <a:solidFill>
                        <a:schemeClr val="tx1"/>
                      </a:solidFill>
                    </a:rPr>
                    <a:t>1</a:t>
                  </a:r>
                  <a:endParaRPr lang="zh-CN" altLang="en-US" sz="1600" baseline="-25000" smtClean="0">
                    <a:solidFill>
                      <a:schemeClr val="tx1"/>
                    </a:solidFill>
                  </a:endParaRPr>
                </a:p>
              </p:txBody>
            </p:sp>
            <p:sp>
              <p:nvSpPr>
                <p:cNvPr id="38" name="矩形 37"/>
                <p:cNvSpPr/>
                <p:nvPr/>
              </p:nvSpPr>
              <p:spPr>
                <a:xfrm>
                  <a:off x="4860032" y="5301208"/>
                  <a:ext cx="360040"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C</a:t>
                  </a:r>
                  <a:r>
                    <a:rPr lang="en-US" altLang="zh-CN" sz="1600" baseline="-25000" smtClean="0">
                      <a:solidFill>
                        <a:schemeClr val="tx1"/>
                      </a:solidFill>
                    </a:rPr>
                    <a:t>2</a:t>
                  </a:r>
                  <a:endParaRPr lang="zh-CN" altLang="en-US" sz="1600" baseline="-25000" smtClean="0">
                    <a:solidFill>
                      <a:schemeClr val="tx1"/>
                    </a:solidFill>
                  </a:endParaRPr>
                </a:p>
              </p:txBody>
            </p:sp>
          </p:grpSp>
          <p:cxnSp>
            <p:nvCxnSpPr>
              <p:cNvPr id="41" name="直接箭头连接符 40"/>
              <p:cNvCxnSpPr>
                <a:stCxn id="15" idx="4"/>
              </p:cNvCxnSpPr>
              <p:nvPr/>
            </p:nvCxnSpPr>
            <p:spPr>
              <a:xfrm flipH="1">
                <a:off x="5981514" y="3713408"/>
                <a:ext cx="1843" cy="2385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2" name="组合 53"/>
              <p:cNvGrpSpPr/>
              <p:nvPr/>
            </p:nvGrpSpPr>
            <p:grpSpPr>
              <a:xfrm>
                <a:off x="3853601" y="3933056"/>
                <a:ext cx="531059" cy="986873"/>
                <a:chOff x="3859779" y="4293096"/>
                <a:chExt cx="531059" cy="986873"/>
              </a:xfrm>
            </p:grpSpPr>
            <p:sp>
              <p:nvSpPr>
                <p:cNvPr id="28" name="矩形 27"/>
                <p:cNvSpPr/>
                <p:nvPr/>
              </p:nvSpPr>
              <p:spPr>
                <a:xfrm>
                  <a:off x="3859779" y="4293096"/>
                  <a:ext cx="531059"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B</a:t>
                  </a:r>
                  <a:r>
                    <a:rPr lang="en-US" altLang="zh-CN" sz="1600" baseline="-25000" smtClean="0">
                      <a:solidFill>
                        <a:schemeClr val="tx1"/>
                      </a:solidFill>
                    </a:rPr>
                    <a:t>1</a:t>
                  </a:r>
                  <a:endParaRPr lang="zh-CN" altLang="en-US" sz="1600" baseline="-25000" smtClean="0">
                    <a:solidFill>
                      <a:schemeClr val="tx1"/>
                    </a:solidFill>
                  </a:endParaRPr>
                </a:p>
              </p:txBody>
            </p:sp>
            <p:sp>
              <p:nvSpPr>
                <p:cNvPr id="51" name="圆角矩形 50"/>
                <p:cNvSpPr/>
                <p:nvPr/>
              </p:nvSpPr>
              <p:spPr>
                <a:xfrm>
                  <a:off x="3946655" y="4919929"/>
                  <a:ext cx="360040" cy="36004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smtClean="0">
                      <a:solidFill>
                        <a:schemeClr val="tx1"/>
                      </a:solidFill>
                    </a:rPr>
                    <a:t>S</a:t>
                  </a:r>
                  <a:r>
                    <a:rPr lang="en-US" altLang="zh-CN" sz="1600" baseline="-25000" smtClean="0">
                      <a:solidFill>
                        <a:schemeClr val="tx1"/>
                      </a:solidFill>
                    </a:rPr>
                    <a:t>1</a:t>
                  </a:r>
                  <a:endParaRPr lang="zh-CN" altLang="en-US" sz="1600" baseline="-25000" smtClean="0">
                    <a:solidFill>
                      <a:schemeClr val="tx1"/>
                    </a:solidFill>
                  </a:endParaRPr>
                </a:p>
              </p:txBody>
            </p:sp>
            <p:cxnSp>
              <p:nvCxnSpPr>
                <p:cNvPr id="53" name="直接箭头连接符 52"/>
                <p:cNvCxnSpPr>
                  <a:stCxn id="28" idx="2"/>
                  <a:endCxn id="51" idx="0"/>
                </p:cNvCxnSpPr>
                <p:nvPr/>
              </p:nvCxnSpPr>
              <p:spPr>
                <a:xfrm>
                  <a:off x="4125309" y="4653136"/>
                  <a:ext cx="1366" cy="266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组合 54"/>
              <p:cNvGrpSpPr/>
              <p:nvPr/>
            </p:nvGrpSpPr>
            <p:grpSpPr>
              <a:xfrm>
                <a:off x="4388625" y="3933056"/>
                <a:ext cx="531059" cy="986873"/>
                <a:chOff x="3859779" y="4293096"/>
                <a:chExt cx="531059" cy="986873"/>
              </a:xfrm>
            </p:grpSpPr>
            <p:sp>
              <p:nvSpPr>
                <p:cNvPr id="56" name="矩形 55"/>
                <p:cNvSpPr/>
                <p:nvPr/>
              </p:nvSpPr>
              <p:spPr>
                <a:xfrm>
                  <a:off x="3859779" y="4293096"/>
                  <a:ext cx="531059"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B</a:t>
                  </a:r>
                  <a:r>
                    <a:rPr lang="en-US" altLang="zh-CN" sz="1600" baseline="-25000" smtClean="0">
                      <a:solidFill>
                        <a:schemeClr val="tx1"/>
                      </a:solidFill>
                    </a:rPr>
                    <a:t>2</a:t>
                  </a:r>
                  <a:endParaRPr lang="zh-CN" altLang="en-US" sz="1600" baseline="-25000" smtClean="0">
                    <a:solidFill>
                      <a:schemeClr val="tx1"/>
                    </a:solidFill>
                  </a:endParaRPr>
                </a:p>
              </p:txBody>
            </p:sp>
            <p:sp>
              <p:nvSpPr>
                <p:cNvPr id="57" name="圆角矩形 56"/>
                <p:cNvSpPr/>
                <p:nvPr/>
              </p:nvSpPr>
              <p:spPr>
                <a:xfrm>
                  <a:off x="3946655" y="4919929"/>
                  <a:ext cx="360040" cy="36004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smtClean="0">
                      <a:solidFill>
                        <a:schemeClr val="tx1"/>
                      </a:solidFill>
                    </a:rPr>
                    <a:t>S</a:t>
                  </a:r>
                  <a:r>
                    <a:rPr lang="en-US" altLang="zh-CN" sz="1600" baseline="-25000" smtClean="0">
                      <a:solidFill>
                        <a:schemeClr val="tx1"/>
                      </a:solidFill>
                    </a:rPr>
                    <a:t>2</a:t>
                  </a:r>
                  <a:endParaRPr lang="zh-CN" altLang="en-US" sz="1600" baseline="-25000" smtClean="0">
                    <a:solidFill>
                      <a:schemeClr val="tx1"/>
                    </a:solidFill>
                  </a:endParaRPr>
                </a:p>
              </p:txBody>
            </p:sp>
            <p:cxnSp>
              <p:nvCxnSpPr>
                <p:cNvPr id="58" name="直接箭头连接符 57"/>
                <p:cNvCxnSpPr>
                  <a:stCxn id="56" idx="2"/>
                  <a:endCxn id="57" idx="0"/>
                </p:cNvCxnSpPr>
                <p:nvPr/>
              </p:nvCxnSpPr>
              <p:spPr>
                <a:xfrm>
                  <a:off x="4125309" y="4653136"/>
                  <a:ext cx="1366" cy="266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组合 58"/>
              <p:cNvGrpSpPr/>
              <p:nvPr/>
            </p:nvGrpSpPr>
            <p:grpSpPr>
              <a:xfrm>
                <a:off x="4919684" y="3933056"/>
                <a:ext cx="531059" cy="986873"/>
                <a:chOff x="3859779" y="4293096"/>
                <a:chExt cx="531059" cy="986873"/>
              </a:xfrm>
            </p:grpSpPr>
            <p:sp>
              <p:nvSpPr>
                <p:cNvPr id="60" name="矩形 59"/>
                <p:cNvSpPr/>
                <p:nvPr/>
              </p:nvSpPr>
              <p:spPr>
                <a:xfrm>
                  <a:off x="3859779" y="4293096"/>
                  <a:ext cx="531059"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B</a:t>
                  </a:r>
                  <a:r>
                    <a:rPr lang="en-US" altLang="zh-CN" sz="1600" baseline="-25000" smtClean="0">
                      <a:solidFill>
                        <a:schemeClr val="tx1"/>
                      </a:solidFill>
                    </a:rPr>
                    <a:t>3</a:t>
                  </a:r>
                  <a:endParaRPr lang="zh-CN" altLang="en-US" sz="1600" baseline="-25000" smtClean="0">
                    <a:solidFill>
                      <a:schemeClr val="tx1"/>
                    </a:solidFill>
                  </a:endParaRPr>
                </a:p>
              </p:txBody>
            </p:sp>
            <p:sp>
              <p:nvSpPr>
                <p:cNvPr id="61" name="圆角矩形 60"/>
                <p:cNvSpPr/>
                <p:nvPr/>
              </p:nvSpPr>
              <p:spPr>
                <a:xfrm>
                  <a:off x="3946655" y="4919929"/>
                  <a:ext cx="360040" cy="36004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smtClean="0">
                      <a:solidFill>
                        <a:schemeClr val="tx1"/>
                      </a:solidFill>
                    </a:rPr>
                    <a:t>S</a:t>
                  </a:r>
                  <a:r>
                    <a:rPr lang="en-US" altLang="zh-CN" sz="1600" baseline="-25000" smtClean="0">
                      <a:solidFill>
                        <a:schemeClr val="tx1"/>
                      </a:solidFill>
                    </a:rPr>
                    <a:t>3</a:t>
                  </a:r>
                  <a:endParaRPr lang="zh-CN" altLang="en-US" sz="1600" baseline="-25000" smtClean="0">
                    <a:solidFill>
                      <a:schemeClr val="tx1"/>
                    </a:solidFill>
                  </a:endParaRPr>
                </a:p>
              </p:txBody>
            </p:sp>
            <p:cxnSp>
              <p:nvCxnSpPr>
                <p:cNvPr id="62" name="直接箭头连接符 61"/>
                <p:cNvCxnSpPr>
                  <a:stCxn id="60" idx="2"/>
                  <a:endCxn id="61" idx="0"/>
                </p:cNvCxnSpPr>
                <p:nvPr/>
              </p:nvCxnSpPr>
              <p:spPr>
                <a:xfrm>
                  <a:off x="4125309" y="4653136"/>
                  <a:ext cx="1366" cy="266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组合 62"/>
              <p:cNvGrpSpPr/>
              <p:nvPr/>
            </p:nvGrpSpPr>
            <p:grpSpPr>
              <a:xfrm>
                <a:off x="5450211" y="3933056"/>
                <a:ext cx="531059" cy="986873"/>
                <a:chOff x="3859779" y="4293096"/>
                <a:chExt cx="531059" cy="986873"/>
              </a:xfrm>
            </p:grpSpPr>
            <p:sp>
              <p:nvSpPr>
                <p:cNvPr id="64" name="矩形 63"/>
                <p:cNvSpPr/>
                <p:nvPr/>
              </p:nvSpPr>
              <p:spPr>
                <a:xfrm>
                  <a:off x="3859779" y="4293096"/>
                  <a:ext cx="531059"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B</a:t>
                  </a:r>
                  <a:r>
                    <a:rPr lang="en-US" altLang="zh-CN" sz="1600" baseline="-25000" smtClean="0">
                      <a:solidFill>
                        <a:schemeClr val="tx1"/>
                      </a:solidFill>
                    </a:rPr>
                    <a:t>4</a:t>
                  </a:r>
                  <a:endParaRPr lang="zh-CN" altLang="en-US" sz="1600" baseline="-25000" smtClean="0">
                    <a:solidFill>
                      <a:schemeClr val="tx1"/>
                    </a:solidFill>
                  </a:endParaRPr>
                </a:p>
              </p:txBody>
            </p:sp>
            <p:sp>
              <p:nvSpPr>
                <p:cNvPr id="65" name="圆角矩形 64"/>
                <p:cNvSpPr/>
                <p:nvPr/>
              </p:nvSpPr>
              <p:spPr>
                <a:xfrm>
                  <a:off x="3946655" y="4919929"/>
                  <a:ext cx="360040" cy="36004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smtClean="0">
                      <a:solidFill>
                        <a:schemeClr val="tx1"/>
                      </a:solidFill>
                    </a:rPr>
                    <a:t>S</a:t>
                  </a:r>
                  <a:r>
                    <a:rPr lang="en-US" altLang="zh-CN" sz="1600" baseline="-25000" smtClean="0">
                      <a:solidFill>
                        <a:schemeClr val="tx1"/>
                      </a:solidFill>
                    </a:rPr>
                    <a:t>4</a:t>
                  </a:r>
                  <a:endParaRPr lang="zh-CN" altLang="en-US" sz="1600" baseline="-25000" smtClean="0">
                    <a:solidFill>
                      <a:schemeClr val="tx1"/>
                    </a:solidFill>
                  </a:endParaRPr>
                </a:p>
              </p:txBody>
            </p:sp>
            <p:cxnSp>
              <p:nvCxnSpPr>
                <p:cNvPr id="66" name="直接箭头连接符 65"/>
                <p:cNvCxnSpPr>
                  <a:stCxn id="64" idx="2"/>
                  <a:endCxn id="65" idx="0"/>
                </p:cNvCxnSpPr>
                <p:nvPr/>
              </p:nvCxnSpPr>
              <p:spPr>
                <a:xfrm>
                  <a:off x="4125309" y="4653136"/>
                  <a:ext cx="1366" cy="266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组合 66"/>
              <p:cNvGrpSpPr/>
              <p:nvPr/>
            </p:nvGrpSpPr>
            <p:grpSpPr>
              <a:xfrm>
                <a:off x="5978979" y="3933056"/>
                <a:ext cx="531059" cy="986873"/>
                <a:chOff x="3859779" y="4293096"/>
                <a:chExt cx="531059" cy="986873"/>
              </a:xfrm>
            </p:grpSpPr>
            <p:sp>
              <p:nvSpPr>
                <p:cNvPr id="68" name="矩形 67"/>
                <p:cNvSpPr/>
                <p:nvPr/>
              </p:nvSpPr>
              <p:spPr>
                <a:xfrm>
                  <a:off x="3859779" y="4293096"/>
                  <a:ext cx="531059"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B</a:t>
                  </a:r>
                  <a:r>
                    <a:rPr lang="en-US" altLang="zh-CN" sz="1600" baseline="-25000" smtClean="0">
                      <a:solidFill>
                        <a:schemeClr val="tx1"/>
                      </a:solidFill>
                    </a:rPr>
                    <a:t>5</a:t>
                  </a:r>
                  <a:endParaRPr lang="zh-CN" altLang="en-US" sz="1600" baseline="-25000" smtClean="0">
                    <a:solidFill>
                      <a:schemeClr val="tx1"/>
                    </a:solidFill>
                  </a:endParaRPr>
                </a:p>
              </p:txBody>
            </p:sp>
            <p:sp>
              <p:nvSpPr>
                <p:cNvPr id="69" name="圆角矩形 68"/>
                <p:cNvSpPr/>
                <p:nvPr/>
              </p:nvSpPr>
              <p:spPr>
                <a:xfrm>
                  <a:off x="3946655" y="4919929"/>
                  <a:ext cx="360040" cy="36004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smtClean="0">
                      <a:solidFill>
                        <a:schemeClr val="tx1"/>
                      </a:solidFill>
                    </a:rPr>
                    <a:t>S</a:t>
                  </a:r>
                  <a:r>
                    <a:rPr lang="en-US" altLang="zh-CN" sz="1600" baseline="-25000" smtClean="0">
                      <a:solidFill>
                        <a:schemeClr val="tx1"/>
                      </a:solidFill>
                    </a:rPr>
                    <a:t>5</a:t>
                  </a:r>
                  <a:endParaRPr lang="zh-CN" altLang="en-US" sz="1600" baseline="-25000" smtClean="0">
                    <a:solidFill>
                      <a:schemeClr val="tx1"/>
                    </a:solidFill>
                  </a:endParaRPr>
                </a:p>
              </p:txBody>
            </p:sp>
            <p:cxnSp>
              <p:nvCxnSpPr>
                <p:cNvPr id="70" name="直接箭头连接符 69"/>
                <p:cNvCxnSpPr>
                  <a:stCxn id="68" idx="2"/>
                  <a:endCxn id="69" idx="0"/>
                </p:cNvCxnSpPr>
                <p:nvPr/>
              </p:nvCxnSpPr>
              <p:spPr>
                <a:xfrm>
                  <a:off x="4125309" y="4653136"/>
                  <a:ext cx="1366" cy="266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组合 70"/>
              <p:cNvGrpSpPr/>
              <p:nvPr/>
            </p:nvGrpSpPr>
            <p:grpSpPr>
              <a:xfrm>
                <a:off x="6510038" y="3933056"/>
                <a:ext cx="531059" cy="986873"/>
                <a:chOff x="3859779" y="4293096"/>
                <a:chExt cx="531059" cy="986873"/>
              </a:xfrm>
            </p:grpSpPr>
            <p:sp>
              <p:nvSpPr>
                <p:cNvPr id="72" name="矩形 71"/>
                <p:cNvSpPr/>
                <p:nvPr/>
              </p:nvSpPr>
              <p:spPr>
                <a:xfrm>
                  <a:off x="3859779" y="4293096"/>
                  <a:ext cx="531059"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B</a:t>
                  </a:r>
                  <a:r>
                    <a:rPr lang="en-US" altLang="zh-CN" sz="1600" baseline="-25000" smtClean="0">
                      <a:solidFill>
                        <a:schemeClr val="tx1"/>
                      </a:solidFill>
                    </a:rPr>
                    <a:t>6</a:t>
                  </a:r>
                  <a:endParaRPr lang="zh-CN" altLang="en-US" sz="1600" baseline="-25000" smtClean="0">
                    <a:solidFill>
                      <a:schemeClr val="tx1"/>
                    </a:solidFill>
                  </a:endParaRPr>
                </a:p>
              </p:txBody>
            </p:sp>
            <p:sp>
              <p:nvSpPr>
                <p:cNvPr id="73" name="圆角矩形 72"/>
                <p:cNvSpPr/>
                <p:nvPr/>
              </p:nvSpPr>
              <p:spPr>
                <a:xfrm>
                  <a:off x="3946655" y="4919929"/>
                  <a:ext cx="360040" cy="36004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smtClean="0">
                      <a:solidFill>
                        <a:schemeClr val="tx1"/>
                      </a:solidFill>
                    </a:rPr>
                    <a:t>S</a:t>
                  </a:r>
                  <a:r>
                    <a:rPr lang="en-US" altLang="zh-CN" sz="1600" baseline="-25000" smtClean="0">
                      <a:solidFill>
                        <a:schemeClr val="tx1"/>
                      </a:solidFill>
                    </a:rPr>
                    <a:t>6</a:t>
                  </a:r>
                  <a:endParaRPr lang="zh-CN" altLang="en-US" sz="1600" baseline="-25000" smtClean="0">
                    <a:solidFill>
                      <a:schemeClr val="tx1"/>
                    </a:solidFill>
                  </a:endParaRPr>
                </a:p>
              </p:txBody>
            </p:sp>
            <p:cxnSp>
              <p:nvCxnSpPr>
                <p:cNvPr id="74" name="直接箭头连接符 73"/>
                <p:cNvCxnSpPr>
                  <a:stCxn id="72" idx="2"/>
                  <a:endCxn id="73" idx="0"/>
                </p:cNvCxnSpPr>
                <p:nvPr/>
              </p:nvCxnSpPr>
              <p:spPr>
                <a:xfrm>
                  <a:off x="4125309" y="4653136"/>
                  <a:ext cx="1366" cy="266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组合 74"/>
              <p:cNvGrpSpPr/>
              <p:nvPr/>
            </p:nvGrpSpPr>
            <p:grpSpPr>
              <a:xfrm>
                <a:off x="7044984" y="3933056"/>
                <a:ext cx="531059" cy="986873"/>
                <a:chOff x="3859779" y="4293096"/>
                <a:chExt cx="531059" cy="986873"/>
              </a:xfrm>
            </p:grpSpPr>
            <p:sp>
              <p:nvSpPr>
                <p:cNvPr id="76" name="矩形 75"/>
                <p:cNvSpPr/>
                <p:nvPr/>
              </p:nvSpPr>
              <p:spPr>
                <a:xfrm>
                  <a:off x="3859779" y="4293096"/>
                  <a:ext cx="531059"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B</a:t>
                  </a:r>
                  <a:r>
                    <a:rPr lang="en-US" altLang="zh-CN" sz="1600" baseline="-25000" smtClean="0">
                      <a:solidFill>
                        <a:schemeClr val="tx1"/>
                      </a:solidFill>
                    </a:rPr>
                    <a:t>7</a:t>
                  </a:r>
                  <a:endParaRPr lang="zh-CN" altLang="en-US" sz="1600" baseline="-25000" smtClean="0">
                    <a:solidFill>
                      <a:schemeClr val="tx1"/>
                    </a:solidFill>
                  </a:endParaRPr>
                </a:p>
              </p:txBody>
            </p:sp>
            <p:sp>
              <p:nvSpPr>
                <p:cNvPr id="77" name="圆角矩形 76"/>
                <p:cNvSpPr/>
                <p:nvPr/>
              </p:nvSpPr>
              <p:spPr>
                <a:xfrm>
                  <a:off x="3946655" y="4919929"/>
                  <a:ext cx="360040" cy="36004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smtClean="0">
                      <a:solidFill>
                        <a:schemeClr val="tx1"/>
                      </a:solidFill>
                    </a:rPr>
                    <a:t>S</a:t>
                  </a:r>
                  <a:r>
                    <a:rPr lang="en-US" altLang="zh-CN" sz="1600" baseline="-25000" smtClean="0">
                      <a:solidFill>
                        <a:schemeClr val="tx1"/>
                      </a:solidFill>
                    </a:rPr>
                    <a:t>7</a:t>
                  </a:r>
                  <a:endParaRPr lang="zh-CN" altLang="en-US" sz="1600" baseline="-25000" smtClean="0">
                    <a:solidFill>
                      <a:schemeClr val="tx1"/>
                    </a:solidFill>
                  </a:endParaRPr>
                </a:p>
              </p:txBody>
            </p:sp>
            <p:cxnSp>
              <p:nvCxnSpPr>
                <p:cNvPr id="78" name="直接箭头连接符 77"/>
                <p:cNvCxnSpPr>
                  <a:stCxn id="76" idx="2"/>
                  <a:endCxn id="77" idx="0"/>
                </p:cNvCxnSpPr>
                <p:nvPr/>
              </p:nvCxnSpPr>
              <p:spPr>
                <a:xfrm>
                  <a:off x="4125309" y="4653136"/>
                  <a:ext cx="1366" cy="266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组合 78"/>
              <p:cNvGrpSpPr/>
              <p:nvPr/>
            </p:nvGrpSpPr>
            <p:grpSpPr>
              <a:xfrm>
                <a:off x="7575511" y="3933056"/>
                <a:ext cx="531059" cy="986873"/>
                <a:chOff x="3859779" y="4293096"/>
                <a:chExt cx="531059" cy="986873"/>
              </a:xfrm>
            </p:grpSpPr>
            <p:sp>
              <p:nvSpPr>
                <p:cNvPr id="80" name="矩形 79"/>
                <p:cNvSpPr/>
                <p:nvPr/>
              </p:nvSpPr>
              <p:spPr>
                <a:xfrm>
                  <a:off x="3859779" y="4293096"/>
                  <a:ext cx="531059" cy="36004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chemeClr val="tx1"/>
                      </a:solidFill>
                    </a:rPr>
                    <a:t>B</a:t>
                  </a:r>
                  <a:r>
                    <a:rPr lang="en-US" altLang="zh-CN" sz="1600" baseline="-25000" smtClean="0">
                      <a:solidFill>
                        <a:schemeClr val="tx1"/>
                      </a:solidFill>
                    </a:rPr>
                    <a:t>7</a:t>
                  </a:r>
                  <a:endParaRPr lang="zh-CN" altLang="en-US" sz="1600" baseline="-25000" smtClean="0">
                    <a:solidFill>
                      <a:schemeClr val="tx1"/>
                    </a:solidFill>
                  </a:endParaRPr>
                </a:p>
              </p:txBody>
            </p:sp>
            <p:sp>
              <p:nvSpPr>
                <p:cNvPr id="81" name="圆角矩形 80"/>
                <p:cNvSpPr/>
                <p:nvPr/>
              </p:nvSpPr>
              <p:spPr>
                <a:xfrm>
                  <a:off x="3946655" y="4919929"/>
                  <a:ext cx="360040" cy="360040"/>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smtClean="0">
                      <a:solidFill>
                        <a:schemeClr val="tx1"/>
                      </a:solidFill>
                    </a:rPr>
                    <a:t>S</a:t>
                  </a:r>
                  <a:r>
                    <a:rPr lang="en-US" altLang="zh-CN" sz="1600" baseline="-25000" smtClean="0">
                      <a:solidFill>
                        <a:schemeClr val="tx1"/>
                      </a:solidFill>
                    </a:rPr>
                    <a:t>7</a:t>
                  </a:r>
                  <a:endParaRPr lang="zh-CN" altLang="en-US" sz="1600" baseline="-25000" smtClean="0">
                    <a:solidFill>
                      <a:schemeClr val="tx1"/>
                    </a:solidFill>
                  </a:endParaRPr>
                </a:p>
              </p:txBody>
            </p:sp>
            <p:cxnSp>
              <p:nvCxnSpPr>
                <p:cNvPr id="82" name="直接箭头连接符 81"/>
                <p:cNvCxnSpPr>
                  <a:stCxn id="80" idx="2"/>
                  <a:endCxn id="81" idx="0"/>
                </p:cNvCxnSpPr>
                <p:nvPr/>
              </p:nvCxnSpPr>
              <p:spPr>
                <a:xfrm>
                  <a:off x="4125309" y="4653136"/>
                  <a:ext cx="1366" cy="266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84" name="直接箭头连接符 83"/>
              <p:cNvCxnSpPr>
                <a:stCxn id="51" idx="2"/>
                <a:endCxn id="37" idx="0"/>
              </p:cNvCxnSpPr>
              <p:nvPr/>
            </p:nvCxnSpPr>
            <p:spPr>
              <a:xfrm>
                <a:off x="4120497" y="4919929"/>
                <a:ext cx="539754" cy="381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57" idx="2"/>
                <a:endCxn id="38" idx="0"/>
              </p:cNvCxnSpPr>
              <p:nvPr/>
            </p:nvCxnSpPr>
            <p:spPr>
              <a:xfrm>
                <a:off x="4655521" y="4919929"/>
                <a:ext cx="382772" cy="381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61" idx="2"/>
                <a:endCxn id="35" idx="0"/>
              </p:cNvCxnSpPr>
              <p:nvPr/>
            </p:nvCxnSpPr>
            <p:spPr>
              <a:xfrm>
                <a:off x="5186580" y="4919929"/>
                <a:ext cx="229755" cy="381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65" idx="2"/>
                <a:endCxn id="36" idx="0"/>
              </p:cNvCxnSpPr>
              <p:nvPr/>
            </p:nvCxnSpPr>
            <p:spPr>
              <a:xfrm>
                <a:off x="5717107" y="4919929"/>
                <a:ext cx="77270" cy="381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69" idx="2"/>
                <a:endCxn id="33" idx="0"/>
              </p:cNvCxnSpPr>
              <p:nvPr/>
            </p:nvCxnSpPr>
            <p:spPr>
              <a:xfrm flipH="1">
                <a:off x="6172419" y="4919929"/>
                <a:ext cx="73456" cy="381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73" idx="2"/>
                <a:endCxn id="34" idx="0"/>
              </p:cNvCxnSpPr>
              <p:nvPr/>
            </p:nvCxnSpPr>
            <p:spPr>
              <a:xfrm flipH="1">
                <a:off x="6550461" y="4919929"/>
                <a:ext cx="226473" cy="381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77" idx="2"/>
                <a:endCxn id="31" idx="0"/>
              </p:cNvCxnSpPr>
              <p:nvPr/>
            </p:nvCxnSpPr>
            <p:spPr>
              <a:xfrm flipH="1">
                <a:off x="6928503" y="4919929"/>
                <a:ext cx="383377" cy="381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81" idx="2"/>
                <a:endCxn id="32" idx="0"/>
              </p:cNvCxnSpPr>
              <p:nvPr/>
            </p:nvCxnSpPr>
            <p:spPr>
              <a:xfrm flipH="1">
                <a:off x="7306545" y="4919929"/>
                <a:ext cx="535862" cy="3812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5882089" y="5949280"/>
                <a:ext cx="211223" cy="212400"/>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P</a:t>
                </a:r>
                <a:endParaRPr lang="zh-CN" altLang="en-US" smtClean="0">
                  <a:solidFill>
                    <a:schemeClr val="tx1"/>
                  </a:solidFill>
                </a:endParaRPr>
              </a:p>
            </p:txBody>
          </p:sp>
          <p:cxnSp>
            <p:nvCxnSpPr>
              <p:cNvPr id="101" name="直接箭头连接符 100"/>
              <p:cNvCxnSpPr>
                <a:endCxn id="99" idx="0"/>
              </p:cNvCxnSpPr>
              <p:nvPr/>
            </p:nvCxnSpPr>
            <p:spPr>
              <a:xfrm>
                <a:off x="5984748" y="5655564"/>
                <a:ext cx="2953" cy="2937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99" idx="4"/>
                <a:endCxn id="106" idx="0"/>
              </p:cNvCxnSpPr>
              <p:nvPr/>
            </p:nvCxnSpPr>
            <p:spPr>
              <a:xfrm>
                <a:off x="5987701" y="6161680"/>
                <a:ext cx="2171" cy="2916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6" name="TextBox 105"/>
            <p:cNvSpPr txBox="1"/>
            <p:nvPr/>
          </p:nvSpPr>
          <p:spPr>
            <a:xfrm>
              <a:off x="5305796" y="6453336"/>
              <a:ext cx="1368152" cy="369332"/>
            </a:xfrm>
            <a:prstGeom prst="rect">
              <a:avLst/>
            </a:prstGeom>
            <a:noFill/>
          </p:spPr>
          <p:txBody>
            <a:bodyPr wrap="square" rtlCol="0">
              <a:spAutoFit/>
            </a:bodyPr>
            <a:lstStyle/>
            <a:p>
              <a:pPr algn="ctr"/>
              <a:r>
                <a:rPr lang="zh-CN" altLang="en-US" smtClean="0"/>
                <a:t>输出</a:t>
              </a:r>
              <a:endParaRPr lang="zh-CN" altLang="en-US"/>
            </a:p>
          </p:txBody>
        </p:sp>
      </p:grpSp>
      <p:sp>
        <p:nvSpPr>
          <p:cNvPr id="71" name="矩形 70"/>
          <p:cNvSpPr/>
          <p:nvPr/>
        </p:nvSpPr>
        <p:spPr>
          <a:xfrm>
            <a:off x="2267744" y="4509120"/>
            <a:ext cx="4824536" cy="504056"/>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spDef>
      <a:spPr>
        <a:noFill/>
        <a:ln w="12700">
          <a:solidFill>
            <a:schemeClr val="tx1"/>
          </a:solidFill>
        </a:ln>
        <a:effectLst/>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12992</TotalTime>
  <Words>19877</Words>
  <Application>Microsoft Office PowerPoint</Application>
  <PresentationFormat>全屏显示(4:3)</PresentationFormat>
  <Paragraphs>5977</Paragraphs>
  <Slides>193</Slides>
  <Notes>64</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193</vt:i4>
      </vt:variant>
    </vt:vector>
  </HeadingPairs>
  <TitlesOfParts>
    <vt:vector size="199" baseType="lpstr">
      <vt:lpstr>龙腾四海</vt:lpstr>
      <vt:lpstr>Equation</vt:lpstr>
      <vt:lpstr>公式</vt:lpstr>
      <vt:lpstr>Visio</vt:lpstr>
      <vt:lpstr>位图图像</vt:lpstr>
      <vt:lpstr>Document</vt:lpstr>
      <vt:lpstr>第三章 分组密码 与高级加密标准</vt:lpstr>
      <vt:lpstr>现代分组密码设计原理</vt:lpstr>
      <vt:lpstr>代换-置换网络</vt:lpstr>
      <vt:lpstr>Feistel  结构 （可逆？ 加密算法= 解密算法）</vt:lpstr>
      <vt:lpstr>迭代密码</vt:lpstr>
      <vt:lpstr>迭代密码的加解密过程</vt:lpstr>
      <vt:lpstr>迭代密码的加解密过程</vt:lpstr>
      <vt:lpstr>代换-置换网络</vt:lpstr>
      <vt:lpstr>代换-置换网络</vt:lpstr>
      <vt:lpstr>代替-置换网络</vt:lpstr>
      <vt:lpstr>SPN加密算法</vt:lpstr>
      <vt:lpstr>SPN示例</vt:lpstr>
      <vt:lpstr>SPN示例</vt:lpstr>
      <vt:lpstr>SPN示例</vt:lpstr>
      <vt:lpstr>SPN示例</vt:lpstr>
      <vt:lpstr>SPN示例</vt:lpstr>
      <vt:lpstr>SPN示例</vt:lpstr>
      <vt:lpstr>SPN特点</vt:lpstr>
      <vt:lpstr>课堂练习</vt:lpstr>
      <vt:lpstr>线性密码分析</vt:lpstr>
      <vt:lpstr>线性密码分析</vt:lpstr>
      <vt:lpstr>线性密码分析</vt:lpstr>
      <vt:lpstr>线性密码分析</vt:lpstr>
      <vt:lpstr>线性密码分析</vt:lpstr>
      <vt:lpstr>线性密码分析</vt:lpstr>
      <vt:lpstr>线性密码分析</vt:lpstr>
      <vt:lpstr>线性密码分析</vt:lpstr>
      <vt:lpstr>偏差</vt:lpstr>
      <vt:lpstr>堆积引理</vt:lpstr>
      <vt:lpstr>S盒的线性逼近</vt:lpstr>
      <vt:lpstr>S盒线性逼近示例</vt:lpstr>
      <vt:lpstr>S盒线性逼近示例</vt:lpstr>
      <vt:lpstr>S盒线性逼近示例</vt:lpstr>
      <vt:lpstr>S盒线性逼近示例</vt:lpstr>
      <vt:lpstr>S盒线性逼近示例</vt:lpstr>
      <vt:lpstr>S盒线性逼近示例</vt:lpstr>
      <vt:lpstr>S盒线性逼近示例</vt:lpstr>
      <vt:lpstr>S盒线性逼近示例</vt:lpstr>
      <vt:lpstr>S盒线性逼近示例</vt:lpstr>
      <vt:lpstr>S盒线性逼近示例</vt:lpstr>
      <vt:lpstr>S盒线性逼近示例</vt:lpstr>
      <vt:lpstr>S盒线性逼近示例</vt:lpstr>
      <vt:lpstr>S盒线性逼近示例</vt:lpstr>
      <vt:lpstr>SPN的线性密码分析</vt:lpstr>
      <vt:lpstr>SPN的线性密码分析</vt:lpstr>
      <vt:lpstr>SPN的线性密码分析</vt:lpstr>
      <vt:lpstr>SPN的线性密码分析</vt:lpstr>
      <vt:lpstr>SPN的线性密码分析</vt:lpstr>
      <vt:lpstr>SPN的线性密码分析</vt:lpstr>
      <vt:lpstr>SPN的线性密码分析</vt:lpstr>
      <vt:lpstr>SPN的线性密码分析</vt:lpstr>
      <vt:lpstr>SPN的线性密码分析</vt:lpstr>
      <vt:lpstr>SPN的线性密码分析</vt:lpstr>
      <vt:lpstr>SPN的线性密码分析</vt:lpstr>
      <vt:lpstr>SPN的线性密码分析</vt:lpstr>
      <vt:lpstr>线性密码分析小结</vt:lpstr>
      <vt:lpstr>差分密码分析</vt:lpstr>
      <vt:lpstr>差分密码分析</vt:lpstr>
      <vt:lpstr>差分密码分析</vt:lpstr>
      <vt:lpstr>差分密码分析</vt:lpstr>
      <vt:lpstr>差分密码分析</vt:lpstr>
      <vt:lpstr>差分密码分析示例</vt:lpstr>
      <vt:lpstr>差分密码分析示例</vt:lpstr>
      <vt:lpstr>差分密码分析示例</vt:lpstr>
      <vt:lpstr>差分密码分析示例</vt:lpstr>
      <vt:lpstr>差分密码分析示例</vt:lpstr>
      <vt:lpstr>差分密码分析示例</vt:lpstr>
      <vt:lpstr>差分密码分析示例</vt:lpstr>
      <vt:lpstr>差分密码分析示例</vt:lpstr>
      <vt:lpstr>SPN的差分密码分析</vt:lpstr>
      <vt:lpstr>SPN的差分密码分析</vt:lpstr>
      <vt:lpstr>SPN的差分密码分析</vt:lpstr>
      <vt:lpstr>SPN的差分密码分析</vt:lpstr>
      <vt:lpstr>SPN的差分密码分析</vt:lpstr>
      <vt:lpstr>SPN的差分密码分析</vt:lpstr>
      <vt:lpstr>SPN的差分密码分析</vt:lpstr>
      <vt:lpstr>SPN的差分密码分析</vt:lpstr>
      <vt:lpstr>SPN的差分密码分析</vt:lpstr>
      <vt:lpstr>Feistel  结构 （可逆？ 加密算法= 解密算法）</vt:lpstr>
      <vt:lpstr>数据加密标准DES</vt:lpstr>
      <vt:lpstr>DES算法的产生</vt:lpstr>
      <vt:lpstr>DES算法的产生</vt:lpstr>
      <vt:lpstr>DES算法的应用</vt:lpstr>
      <vt:lpstr>DES算法特点</vt:lpstr>
      <vt:lpstr>DES算法结构</vt:lpstr>
      <vt:lpstr>DES的初始置换</vt:lpstr>
      <vt:lpstr>DES算法结构</vt:lpstr>
      <vt:lpstr>DES密钥编排算法</vt:lpstr>
      <vt:lpstr>DES密钥编排过程</vt:lpstr>
      <vt:lpstr>DES密钥置换</vt:lpstr>
      <vt:lpstr>DES密钥编排过程</vt:lpstr>
      <vt:lpstr>DES密钥压缩置换</vt:lpstr>
      <vt:lpstr>DES算法结构</vt:lpstr>
      <vt:lpstr>DES的迭代过程</vt:lpstr>
      <vt:lpstr>DES的迭代结构</vt:lpstr>
      <vt:lpstr>函数f的结构</vt:lpstr>
      <vt:lpstr>扩展置换</vt:lpstr>
      <vt:lpstr>扩展置换</vt:lpstr>
      <vt:lpstr>函数f的结构</vt:lpstr>
      <vt:lpstr>S盒代换</vt:lpstr>
      <vt:lpstr>S盒代换</vt:lpstr>
      <vt:lpstr>S盒代换</vt:lpstr>
      <vt:lpstr>S盒代换</vt:lpstr>
      <vt:lpstr>S盒代换</vt:lpstr>
      <vt:lpstr>S盒代换示例</vt:lpstr>
      <vt:lpstr>函数f的结构</vt:lpstr>
      <vt:lpstr>P置换</vt:lpstr>
      <vt:lpstr>DES算法的安全性</vt:lpstr>
      <vt:lpstr>DES算法的安全性</vt:lpstr>
      <vt:lpstr>DES算法的安全性</vt:lpstr>
      <vt:lpstr>  </vt:lpstr>
      <vt:lpstr>DES算法的安全性</vt:lpstr>
      <vt:lpstr>DES算法的安全性</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DES的变形</vt:lpstr>
      <vt:lpstr>DES的变形</vt:lpstr>
      <vt:lpstr>DES的变形</vt:lpstr>
      <vt:lpstr>DES的变形</vt:lpstr>
      <vt:lpstr>DES的变形</vt:lpstr>
      <vt:lpstr>DES的变形</vt:lpstr>
      <vt:lpstr>DES的变形</vt:lpstr>
      <vt:lpstr>高级加密标准</vt:lpstr>
      <vt:lpstr>高级加密标准</vt:lpstr>
      <vt:lpstr>高级加密标准</vt:lpstr>
      <vt:lpstr>高级加密标准</vt:lpstr>
      <vt:lpstr>高级加密标准</vt:lpstr>
      <vt:lpstr>AES算法描述</vt:lpstr>
      <vt:lpstr>解密算法描述</vt:lpstr>
      <vt:lpstr>AES算法结构</vt:lpstr>
      <vt:lpstr>AES算法结构</vt:lpstr>
      <vt:lpstr>AES算法S盒代换</vt:lpstr>
      <vt:lpstr>AES算法S盒代换</vt:lpstr>
      <vt:lpstr>AES算法S盒代替</vt:lpstr>
      <vt:lpstr>example</vt:lpstr>
      <vt:lpstr>AES算法S盒代换</vt:lpstr>
      <vt:lpstr>AES算法S盒代换</vt:lpstr>
      <vt:lpstr>AES算法S盒代替</vt:lpstr>
      <vt:lpstr>辗转相除法计算有限域下的逆元</vt:lpstr>
      <vt:lpstr>辗转相除法计算有限域下的逆元</vt:lpstr>
      <vt:lpstr>辗转相除法计算有限域下的逆元</vt:lpstr>
      <vt:lpstr>AES算法S盒代替举例</vt:lpstr>
      <vt:lpstr>AES算法S盒代替举例(续)</vt:lpstr>
      <vt:lpstr>课堂练习</vt:lpstr>
      <vt:lpstr>AES算法结构</vt:lpstr>
      <vt:lpstr>AES行移位变换</vt:lpstr>
      <vt:lpstr>example</vt:lpstr>
      <vt:lpstr>AES算法结构</vt:lpstr>
      <vt:lpstr>AES列混合变换</vt:lpstr>
      <vt:lpstr>s’(x)=c(x) · s(x) mod (x4+1) c(x)=’03’x3+’01’x2+’01’x+’02’</vt:lpstr>
      <vt:lpstr>AES列混合变换</vt:lpstr>
      <vt:lpstr> example</vt:lpstr>
      <vt:lpstr>AES算法结构</vt:lpstr>
      <vt:lpstr>AES密钥编排算法</vt:lpstr>
      <vt:lpstr>AES密钥编排算法</vt:lpstr>
      <vt:lpstr>AES密钥编排算法</vt:lpstr>
      <vt:lpstr> </vt:lpstr>
      <vt:lpstr>AES算法演示</vt:lpstr>
      <vt:lpstr>AES算法的安全性</vt:lpstr>
      <vt:lpstr>分组密码的工作模式</vt:lpstr>
      <vt:lpstr>分组密码的工作模式</vt:lpstr>
      <vt:lpstr>分组密码的工作模式</vt:lpstr>
      <vt:lpstr>分组密码的工作模式</vt:lpstr>
      <vt:lpstr>分组密码的工作模式</vt:lpstr>
      <vt:lpstr>分组密码的工作模式</vt:lpstr>
      <vt:lpstr>分组密码的工作模式</vt:lpstr>
      <vt:lpstr>分组密码的工作模式</vt:lpstr>
      <vt:lpstr>分组密码的工作模式</vt:lpstr>
      <vt:lpstr>分组密码的工作模式</vt:lpstr>
      <vt:lpstr>分组密码的工作模式</vt:lpstr>
      <vt:lpstr>分组密码的工作模式</vt:lpstr>
      <vt:lpstr>分组密码的工作模式</vt:lpstr>
      <vt:lpstr>分组密码的工作模式</vt:lpstr>
      <vt:lpstr>Counter (CTR)</vt:lpstr>
      <vt:lpstr>Advantages and Limitations of CTR</vt:lpstr>
      <vt:lpstr>About Padding</vt:lpstr>
      <vt:lpstr>幻灯片 189</vt:lpstr>
      <vt:lpstr>幻灯片 190</vt:lpstr>
      <vt:lpstr>幻灯片 191</vt:lpstr>
      <vt:lpstr>分组密码的工作模式</vt:lpstr>
      <vt:lpstr>习题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课程简介</dc:title>
  <dc:creator>Administrator</dc:creator>
  <cp:lastModifiedBy>xtzj</cp:lastModifiedBy>
  <cp:revision>756</cp:revision>
  <dcterms:created xsi:type="dcterms:W3CDTF">2012-07-21T01:40:47Z</dcterms:created>
  <dcterms:modified xsi:type="dcterms:W3CDTF">2018-05-10T01:40:26Z</dcterms:modified>
</cp:coreProperties>
</file>