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4"/>
  </p:notesMasterIdLst>
  <p:handoutMasterIdLst>
    <p:handoutMasterId r:id="rId165"/>
  </p:handoutMasterIdLst>
  <p:sldIdLst>
    <p:sldId id="256" r:id="rId2"/>
    <p:sldId id="324" r:id="rId3"/>
    <p:sldId id="325" r:id="rId4"/>
    <p:sldId id="326" r:id="rId5"/>
    <p:sldId id="327" r:id="rId6"/>
    <p:sldId id="267" r:id="rId7"/>
    <p:sldId id="478" r:id="rId8"/>
    <p:sldId id="479" r:id="rId9"/>
    <p:sldId id="328" r:id="rId10"/>
    <p:sldId id="268" r:id="rId11"/>
    <p:sldId id="438" r:id="rId12"/>
    <p:sldId id="331" r:id="rId13"/>
    <p:sldId id="270" r:id="rId14"/>
    <p:sldId id="271" r:id="rId15"/>
    <p:sldId id="461" r:id="rId16"/>
    <p:sldId id="462" r:id="rId17"/>
    <p:sldId id="269" r:id="rId18"/>
    <p:sldId id="334" r:id="rId19"/>
    <p:sldId id="329" r:id="rId20"/>
    <p:sldId id="439" r:id="rId21"/>
    <p:sldId id="440" r:id="rId22"/>
    <p:sldId id="437" r:id="rId23"/>
    <p:sldId id="435" r:id="rId24"/>
    <p:sldId id="498" r:id="rId25"/>
    <p:sldId id="436" r:id="rId26"/>
    <p:sldId id="430"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90" r:id="rId42"/>
    <p:sldId id="335" r:id="rId43"/>
    <p:sldId id="339" r:id="rId44"/>
    <p:sldId id="338" r:id="rId45"/>
    <p:sldId id="340" r:id="rId46"/>
    <p:sldId id="341" r:id="rId47"/>
    <p:sldId id="342" r:id="rId48"/>
    <p:sldId id="345" r:id="rId49"/>
    <p:sldId id="346" r:id="rId50"/>
    <p:sldId id="347" r:id="rId51"/>
    <p:sldId id="349" r:id="rId52"/>
    <p:sldId id="350" r:id="rId53"/>
    <p:sldId id="492" r:id="rId54"/>
    <p:sldId id="493" r:id="rId55"/>
    <p:sldId id="494" r:id="rId56"/>
    <p:sldId id="495" r:id="rId57"/>
    <p:sldId id="497" r:id="rId58"/>
    <p:sldId id="351" r:id="rId59"/>
    <p:sldId id="352" r:id="rId60"/>
    <p:sldId id="353" r:id="rId61"/>
    <p:sldId id="354" r:id="rId62"/>
    <p:sldId id="355" r:id="rId63"/>
    <p:sldId id="472" r:id="rId64"/>
    <p:sldId id="474" r:id="rId65"/>
    <p:sldId id="356" r:id="rId66"/>
    <p:sldId id="357" r:id="rId67"/>
    <p:sldId id="358" r:id="rId68"/>
    <p:sldId id="359" r:id="rId69"/>
    <p:sldId id="360" r:id="rId70"/>
    <p:sldId id="362" r:id="rId71"/>
    <p:sldId id="363" r:id="rId72"/>
    <p:sldId id="366" r:id="rId73"/>
    <p:sldId id="367" r:id="rId74"/>
    <p:sldId id="361" r:id="rId75"/>
    <p:sldId id="364" r:id="rId76"/>
    <p:sldId id="365" r:id="rId77"/>
    <p:sldId id="368" r:id="rId78"/>
    <p:sldId id="369" r:id="rId79"/>
    <p:sldId id="371" r:id="rId80"/>
    <p:sldId id="379" r:id="rId81"/>
    <p:sldId id="370" r:id="rId82"/>
    <p:sldId id="473" r:id="rId83"/>
    <p:sldId id="380" r:id="rId84"/>
    <p:sldId id="381" r:id="rId85"/>
    <p:sldId id="382" r:id="rId86"/>
    <p:sldId id="383" r:id="rId87"/>
    <p:sldId id="384" r:id="rId88"/>
    <p:sldId id="385" r:id="rId89"/>
    <p:sldId id="475" r:id="rId90"/>
    <p:sldId id="386" r:id="rId91"/>
    <p:sldId id="387" r:id="rId92"/>
    <p:sldId id="389" r:id="rId93"/>
    <p:sldId id="313" r:id="rId94"/>
    <p:sldId id="392" r:id="rId95"/>
    <p:sldId id="393" r:id="rId96"/>
    <p:sldId id="394" r:id="rId97"/>
    <p:sldId id="388" r:id="rId98"/>
    <p:sldId id="395" r:id="rId99"/>
    <p:sldId id="396" r:id="rId100"/>
    <p:sldId id="397" r:id="rId101"/>
    <p:sldId id="398" r:id="rId102"/>
    <p:sldId id="480" r:id="rId103"/>
    <p:sldId id="481" r:id="rId104"/>
    <p:sldId id="482" r:id="rId105"/>
    <p:sldId id="483" r:id="rId106"/>
    <p:sldId id="485" r:id="rId107"/>
    <p:sldId id="484" r:id="rId108"/>
    <p:sldId id="486" r:id="rId109"/>
    <p:sldId id="487" r:id="rId110"/>
    <p:sldId id="488" r:id="rId111"/>
    <p:sldId id="400" r:id="rId112"/>
    <p:sldId id="401" r:id="rId113"/>
    <p:sldId id="403" r:id="rId114"/>
    <p:sldId id="491" r:id="rId115"/>
    <p:sldId id="490" r:id="rId116"/>
    <p:sldId id="404" r:id="rId117"/>
    <p:sldId id="406" r:id="rId118"/>
    <p:sldId id="407" r:id="rId119"/>
    <p:sldId id="408" r:id="rId120"/>
    <p:sldId id="477" r:id="rId121"/>
    <p:sldId id="410" r:id="rId122"/>
    <p:sldId id="415" r:id="rId123"/>
    <p:sldId id="416" r:id="rId124"/>
    <p:sldId id="419" r:id="rId125"/>
    <p:sldId id="411" r:id="rId126"/>
    <p:sldId id="417" r:id="rId127"/>
    <p:sldId id="422" r:id="rId128"/>
    <p:sldId id="418" r:id="rId129"/>
    <p:sldId id="412" r:id="rId130"/>
    <p:sldId id="420" r:id="rId131"/>
    <p:sldId id="424" r:id="rId132"/>
    <p:sldId id="423" r:id="rId133"/>
    <p:sldId id="421" r:id="rId134"/>
    <p:sldId id="425" r:id="rId135"/>
    <p:sldId id="426" r:id="rId136"/>
    <p:sldId id="427" r:id="rId137"/>
    <p:sldId id="413" r:id="rId138"/>
    <p:sldId id="446" r:id="rId139"/>
    <p:sldId id="447" r:id="rId140"/>
    <p:sldId id="448" r:id="rId141"/>
    <p:sldId id="449" r:id="rId142"/>
    <p:sldId id="452" r:id="rId143"/>
    <p:sldId id="453" r:id="rId144"/>
    <p:sldId id="454" r:id="rId145"/>
    <p:sldId id="450" r:id="rId146"/>
    <p:sldId id="451" r:id="rId147"/>
    <p:sldId id="455" r:id="rId148"/>
    <p:sldId id="458" r:id="rId149"/>
    <p:sldId id="456" r:id="rId150"/>
    <p:sldId id="457" r:id="rId151"/>
    <p:sldId id="414" r:id="rId152"/>
    <p:sldId id="459" r:id="rId153"/>
    <p:sldId id="460" r:id="rId154"/>
    <p:sldId id="463" r:id="rId155"/>
    <p:sldId id="464" r:id="rId156"/>
    <p:sldId id="465" r:id="rId157"/>
    <p:sldId id="466" r:id="rId158"/>
    <p:sldId id="467" r:id="rId159"/>
    <p:sldId id="468" r:id="rId160"/>
    <p:sldId id="469" r:id="rId161"/>
    <p:sldId id="470" r:id="rId162"/>
    <p:sldId id="471" r:id="rId1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717" autoAdjust="0"/>
  </p:normalViewPr>
  <p:slideViewPr>
    <p:cSldViewPr>
      <p:cViewPr varScale="1">
        <p:scale>
          <a:sx n="63" d="100"/>
          <a:sy n="63" d="100"/>
        </p:scale>
        <p:origin x="-15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60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5" Type="http://schemas.openxmlformats.org/officeDocument/2006/relationships/image" Target="../media/image25.png"/><Relationship Id="rId4" Type="http://schemas.openxmlformats.org/officeDocument/2006/relationships/image" Target="../media/image24.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59FB3F-BC93-4F66-98D0-5E917D790E10}" type="datetimeFigureOut">
              <a:rPr lang="zh-CN" altLang="en-US" smtClean="0"/>
              <a:pPr/>
              <a:t>2018/4/13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9705C5-6379-416C-A51B-4B8B68C2DE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09503-07B6-45DA-8709-BB87B1B84A11}" type="datetimeFigureOut">
              <a:rPr lang="zh-CN" altLang="en-US" smtClean="0"/>
              <a:pPr/>
              <a:t>2018/4/13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EB5A6-B313-4610-82C4-D560288290F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密码学是一门既古老又年轻，即简单又深奥的学科</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水平移位，垂直混合，旋转标准加密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小洞不补大洞吃苦</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this cipher text cannot be decrypted</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49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a:t>
            </a:r>
            <a:r>
              <a:rPr lang="zh-CN" altLang="en-US" dirty="0" smtClean="0"/>
              <a:t>和</a:t>
            </a:r>
            <a:r>
              <a:rPr lang="en-US" altLang="zh-CN" dirty="0" smtClean="0"/>
              <a:t>26</a:t>
            </a:r>
            <a:r>
              <a:rPr lang="zh-CN" altLang="en-US" dirty="0" smtClean="0"/>
              <a:t>互质是保证加密函数为单射函数的充要条件，否则不同的明文可能被加密成相同的密文</a:t>
            </a:r>
            <a:endParaRPr lang="en-US" altLang="zh-CN" dirty="0" smtClean="0"/>
          </a:p>
          <a:p>
            <a:r>
              <a:rPr lang="en-US" altLang="zh-CN" dirty="0" err="1" smtClean="0"/>
              <a:t>Eg</a:t>
            </a:r>
            <a:r>
              <a:rPr lang="en-US" altLang="zh-CN" dirty="0" smtClean="0"/>
              <a:t>.(4x+3)mod26</a:t>
            </a:r>
          </a:p>
          <a:p>
            <a:r>
              <a:rPr lang="en-US" altLang="zh-CN" dirty="0" smtClean="0"/>
              <a:t>a</a:t>
            </a:r>
            <a:r>
              <a:rPr lang="zh-CN" altLang="en-US" dirty="0" smtClean="0"/>
              <a:t>可能的取值范围是</a:t>
            </a:r>
            <a:r>
              <a:rPr lang="en-US" altLang="zh-CN" dirty="0" smtClean="0"/>
              <a:t>12</a:t>
            </a:r>
            <a:r>
              <a:rPr lang="zh-CN" altLang="en-US" dirty="0" smtClean="0"/>
              <a:t>个数</a:t>
            </a:r>
            <a:r>
              <a:rPr lang="en-US" altLang="zh-CN" dirty="0" smtClean="0">
                <a:solidFill>
                  <a:srgbClr val="002060"/>
                </a:solidFill>
              </a:rPr>
              <a:t>	1,3,5,7,9,11,15,17,19,21,23,25</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密码的历史十分悠久。大约在</a:t>
            </a:r>
            <a:r>
              <a:rPr lang="en-US" altLang="zh-CN" smtClean="0"/>
              <a:t>4000</a:t>
            </a:r>
            <a:r>
              <a:rPr lang="zh-CN" altLang="en-US" smtClean="0"/>
              <a:t>年以前，在古埃及的尼罗河畔，一位擅长书写者在贵族的基碑上书写铭文时有意用加以变形的象形文字而不是普通的象形文字来写铭文，从而揭开了有文字记载的密码史。</a:t>
            </a:r>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latin typeface="楷体_GB2312" pitchFamily="49" charset="-122"/>
              </a:rPr>
              <a:t>31×61</a:t>
            </a:r>
            <a:r>
              <a:rPr lang="zh-CN" altLang="en-US" dirty="0" smtClean="0">
                <a:latin typeface="楷体_GB2312" pitchFamily="49" charset="-122"/>
              </a:rPr>
              <a:t>＝</a:t>
            </a:r>
            <a:r>
              <a:rPr lang="en-US" altLang="zh-CN" dirty="0" smtClean="0">
                <a:latin typeface="楷体_GB2312" pitchFamily="49" charset="-122"/>
              </a:rPr>
              <a:t>105×18</a:t>
            </a:r>
            <a:r>
              <a:rPr lang="zh-CN" altLang="en-US" dirty="0" smtClean="0">
                <a:latin typeface="楷体_GB2312" pitchFamily="49" charset="-122"/>
              </a:rPr>
              <a:t>＋</a:t>
            </a:r>
            <a:r>
              <a:rPr lang="en-US" altLang="zh-CN" dirty="0" smtClean="0">
                <a:latin typeface="楷体_GB2312" pitchFamily="49" charset="-122"/>
              </a:rPr>
              <a:t>1</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56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公式</a:t>
            </a:r>
            <a:r>
              <a:rPr lang="en-US" altLang="zh-CN" smtClean="0"/>
              <a:t>1</a:t>
            </a:r>
            <a:r>
              <a:rPr lang="zh-CN" altLang="en-US" smtClean="0"/>
              <a:t>即表示任何一个大于</a:t>
            </a:r>
            <a:r>
              <a:rPr lang="en-US" altLang="zh-CN" smtClean="0"/>
              <a:t>1</a:t>
            </a:r>
            <a:r>
              <a:rPr lang="zh-CN" altLang="en-US" smtClean="0"/>
              <a:t>的整数都可以分解为若干素数的乘积</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night</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公元</a:t>
            </a:r>
            <a:r>
              <a:rPr lang="en-US" altLang="zh-CN" smtClean="0"/>
              <a:t>16</a:t>
            </a:r>
            <a:r>
              <a:rPr lang="zh-CN" altLang="en-US" smtClean="0"/>
              <a:t>世纪晚期，法国外交官维吉尼亚（</a:t>
            </a:r>
            <a:r>
              <a:rPr lang="en-US" altLang="zh-CN" smtClean="0"/>
              <a:t>Vigenere</a:t>
            </a:r>
            <a:r>
              <a:rPr lang="zh-CN" altLang="en-US" smtClean="0"/>
              <a:t>）提出著名的维吉尼亚方阵密表和维吉尼亚密码</a:t>
            </a:r>
            <a:r>
              <a:rPr lang="en-US" altLang="zh-CN" smtClean="0"/>
              <a:t>(Vigenerecypher)</a:t>
            </a:r>
            <a:r>
              <a:rPr lang="zh-CN" altLang="en-US" smtClean="0"/>
              <a:t>，这是一种多表加密的替代密码。</a:t>
            </a:r>
            <a:r>
              <a:rPr lang="en-US" altLang="zh-CN" smtClean="0"/>
              <a:t>Vigenere</a:t>
            </a:r>
            <a:r>
              <a:rPr lang="zh-CN" altLang="en-US" smtClean="0"/>
              <a:t>密码的出现，使得先前对单表置换用的简单频率分析方法失效。</a:t>
            </a:r>
            <a:endParaRPr lang="en-US" altLang="zh-CN" smtClean="0"/>
          </a:p>
          <a:p>
            <a:r>
              <a:rPr lang="zh-CN" altLang="en-US" smtClean="0"/>
              <a:t>维吉尼亚密码是按</a:t>
            </a:r>
            <a:r>
              <a:rPr lang="en-US" altLang="zh-CN" smtClean="0"/>
              <a:t>m</a:t>
            </a:r>
            <a:r>
              <a:rPr lang="zh-CN" altLang="en-US" smtClean="0"/>
              <a:t>长度的字母串为单位进行处理的，每个密钥</a:t>
            </a:r>
            <a:r>
              <a:rPr lang="en-US" altLang="zh-CN" smtClean="0"/>
              <a:t>K</a:t>
            </a:r>
            <a:r>
              <a:rPr lang="zh-CN" altLang="en-US" smtClean="0"/>
              <a:t>也是长度为</a:t>
            </a:r>
            <a:r>
              <a:rPr lang="en-US" altLang="zh-CN" smtClean="0"/>
              <a:t>m</a:t>
            </a:r>
            <a:r>
              <a:rPr lang="zh-CN" altLang="en-US" smtClean="0"/>
              <a:t>的字母串，称为密钥字</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1929</a:t>
            </a:r>
            <a:r>
              <a:rPr lang="zh-CN" altLang="en-US" dirty="0" smtClean="0"/>
              <a:t>年由</a:t>
            </a:r>
            <a:r>
              <a:rPr lang="en-US" altLang="zh-CN" dirty="0" smtClean="0"/>
              <a:t>Lester S.</a:t>
            </a:r>
            <a:r>
              <a:rPr lang="en-US" altLang="zh-CN" baseline="0" dirty="0" smtClean="0"/>
              <a:t> Hill</a:t>
            </a:r>
            <a:r>
              <a:rPr lang="zh-CN" altLang="en-US" baseline="0" dirty="0" smtClean="0"/>
              <a:t>提出</a:t>
            </a:r>
            <a:endParaRPr lang="en-US" altLang="zh-CN" dirty="0" smtClean="0"/>
          </a:p>
          <a:p>
            <a:r>
              <a:rPr lang="zh-CN" altLang="en-US" dirty="0" smtClean="0"/>
              <a:t>这种变换称为线性变换</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在</a:t>
            </a:r>
            <a:r>
              <a:rPr lang="en-US" altLang="zh-CN" smtClean="0"/>
              <a:t>m</a:t>
            </a:r>
            <a:r>
              <a:rPr lang="zh-CN" altLang="en-US" smtClean="0"/>
              <a:t>元排列</a:t>
            </a:r>
            <a:r>
              <a:rPr lang="en-US" altLang="zh-CN" smtClean="0">
                <a:solidFill>
                  <a:prstClr val="black"/>
                </a:solidFill>
              </a:rPr>
              <a:t>i</a:t>
            </a:r>
            <a:r>
              <a:rPr lang="en-US" altLang="zh-CN" baseline="-25000" smtClean="0">
                <a:solidFill>
                  <a:prstClr val="black"/>
                </a:solidFill>
              </a:rPr>
              <a:t>1</a:t>
            </a:r>
            <a:r>
              <a:rPr lang="en-US" altLang="zh-CN" smtClean="0">
                <a:solidFill>
                  <a:prstClr val="black"/>
                </a:solidFill>
              </a:rPr>
              <a:t>i</a:t>
            </a:r>
            <a:r>
              <a:rPr lang="en-US" altLang="zh-CN" baseline="-25000" smtClean="0">
                <a:solidFill>
                  <a:prstClr val="black"/>
                </a:solidFill>
              </a:rPr>
              <a:t>2</a:t>
            </a:r>
            <a:r>
              <a:rPr lang="en-US" altLang="zh-CN" smtClean="0">
                <a:solidFill>
                  <a:prstClr val="black"/>
                </a:solidFill>
              </a:rPr>
              <a:t>...i</a:t>
            </a:r>
            <a:r>
              <a:rPr lang="en-US" altLang="zh-CN" baseline="-25000" smtClean="0">
                <a:solidFill>
                  <a:prstClr val="black"/>
                </a:solidFill>
              </a:rPr>
              <a:t>m</a:t>
            </a:r>
            <a:r>
              <a:rPr lang="zh-CN" altLang="en-US" smtClean="0"/>
              <a:t>中，如果一个大数排在一个小数前面，则称这两个数构成一个逆序。一个排列中逆序个数的总和称为这个排列的逆序数，记为</a:t>
            </a:r>
            <a:r>
              <a:rPr lang="el-GR" altLang="zh-CN" smtClean="0">
                <a:solidFill>
                  <a:prstClr val="black"/>
                </a:solidFill>
              </a:rPr>
              <a:t>τ</a:t>
            </a:r>
            <a:r>
              <a:rPr lang="en-US" altLang="zh-CN" smtClean="0">
                <a:solidFill>
                  <a:prstClr val="black"/>
                </a:solidFill>
              </a:rPr>
              <a:t>[i</a:t>
            </a:r>
            <a:r>
              <a:rPr lang="en-US" altLang="zh-CN" baseline="-25000" smtClean="0">
                <a:solidFill>
                  <a:prstClr val="black"/>
                </a:solidFill>
              </a:rPr>
              <a:t>1</a:t>
            </a:r>
            <a:r>
              <a:rPr lang="en-US" altLang="zh-CN" smtClean="0">
                <a:solidFill>
                  <a:prstClr val="black"/>
                </a:solidFill>
              </a:rPr>
              <a:t>i</a:t>
            </a:r>
            <a:r>
              <a:rPr lang="en-US" altLang="zh-CN" baseline="-25000" smtClean="0">
                <a:solidFill>
                  <a:prstClr val="black"/>
                </a:solidFill>
              </a:rPr>
              <a:t>2</a:t>
            </a:r>
            <a:r>
              <a:rPr lang="en-US" altLang="zh-CN" smtClean="0">
                <a:solidFill>
                  <a:prstClr val="black"/>
                </a:solidFill>
              </a:rPr>
              <a:t>...i</a:t>
            </a:r>
            <a:r>
              <a:rPr lang="en-US" altLang="zh-CN" baseline="-25000" smtClean="0">
                <a:solidFill>
                  <a:prstClr val="black"/>
                </a:solidFill>
              </a:rPr>
              <a:t>m</a:t>
            </a:r>
            <a:r>
              <a:rPr lang="en-US" altLang="zh-CN" smtClean="0">
                <a:solidFill>
                  <a:prstClr val="black"/>
                </a:solidFill>
              </a:rPr>
              <a:t>]</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初等行变换包括：</a:t>
            </a:r>
            <a:r>
              <a:rPr lang="en-US" altLang="zh-CN" smtClean="0"/>
              <a:t>1</a:t>
            </a:r>
            <a:r>
              <a:rPr lang="zh-CN" altLang="en-US" smtClean="0"/>
              <a:t>两行互换，</a:t>
            </a:r>
            <a:r>
              <a:rPr lang="en-US" altLang="zh-CN" smtClean="0"/>
              <a:t>2</a:t>
            </a:r>
            <a:r>
              <a:rPr lang="zh-CN" altLang="en-US" smtClean="0"/>
              <a:t>某行元素乘非零常数，</a:t>
            </a:r>
            <a:r>
              <a:rPr lang="en-US" altLang="zh-CN" smtClean="0"/>
              <a:t>3</a:t>
            </a:r>
            <a:r>
              <a:rPr lang="zh-CN" altLang="en-US" smtClean="0"/>
              <a:t>第</a:t>
            </a:r>
            <a:r>
              <a:rPr lang="en-US" altLang="zh-CN" smtClean="0"/>
              <a:t>i</a:t>
            </a:r>
            <a:r>
              <a:rPr lang="zh-CN" altLang="en-US" smtClean="0"/>
              <a:t>行的</a:t>
            </a:r>
            <a:r>
              <a:rPr lang="en-US" altLang="zh-CN" smtClean="0"/>
              <a:t>k</a:t>
            </a:r>
            <a:r>
              <a:rPr lang="zh-CN" altLang="en-US" smtClean="0"/>
              <a:t>倍加到第</a:t>
            </a:r>
            <a:r>
              <a:rPr lang="en-US" altLang="zh-CN" smtClean="0"/>
              <a:t>j</a:t>
            </a:r>
            <a:r>
              <a:rPr lang="zh-CN" altLang="en-US" smtClean="0"/>
              <a:t>行</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(-1)</a:t>
            </a:r>
            <a:r>
              <a:rPr lang="en-US" altLang="zh-CN" baseline="30000" smtClean="0"/>
              <a:t>i+j</a:t>
            </a:r>
            <a:r>
              <a:rPr lang="en-US" altLang="zh-CN" smtClean="0"/>
              <a:t>detK</a:t>
            </a:r>
            <a:r>
              <a:rPr lang="en-US" altLang="zh-CN" baseline="-25000" smtClean="0"/>
              <a:t>ij</a:t>
            </a:r>
            <a:r>
              <a:rPr lang="zh-CN" altLang="en-US" smtClean="0"/>
              <a:t>被称为元素</a:t>
            </a:r>
            <a:r>
              <a:rPr lang="en-US" altLang="zh-CN" smtClean="0"/>
              <a:t>ij</a:t>
            </a:r>
            <a:r>
              <a:rPr lang="zh-CN" altLang="en-US" smtClean="0"/>
              <a:t>的代数余子式</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79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6</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MATLAB</a:t>
            </a:r>
            <a:r>
              <a:rPr lang="zh-CN" altLang="en-US" smtClean="0"/>
              <a:t>是矩阵实验室（</a:t>
            </a:r>
            <a:r>
              <a:rPr lang="en-US" altLang="zh-CN" smtClean="0"/>
              <a:t>Matrix Laboratory</a:t>
            </a:r>
            <a:r>
              <a:rPr lang="zh-CN" altLang="en-US" smtClean="0"/>
              <a:t>）的简称，是美国</a:t>
            </a:r>
            <a:r>
              <a:rPr lang="en-US" altLang="zh-CN" smtClean="0"/>
              <a:t>MathWorks</a:t>
            </a:r>
            <a:r>
              <a:rPr lang="zh-CN" altLang="en-US" smtClean="0"/>
              <a:t>公司出品的商业数学软件，用于算法开发、数据可视化、数据分析以及数值计算的高级技术计算语言和交互式环境</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前面讨论的均为代换密码，明文字母被不同的密文字母代替。置换密码的特点是保持明文所有字母不变，只是利用置换打乱了明文字母的位置和次序</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83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r>
              <a:rPr lang="zh-CN" altLang="en-US" smtClean="0"/>
              <a:t>无法在高带宽的信道上使用。</a:t>
            </a:r>
            <a:r>
              <a:rPr lang="en-US" altLang="zh-CN" smtClean="0"/>
              <a:t>1M</a:t>
            </a:r>
            <a:r>
              <a:rPr lang="zh-CN" altLang="en-US" smtClean="0"/>
              <a:t>带宽上通信</a:t>
            </a:r>
            <a:r>
              <a:rPr lang="en-US" altLang="zh-CN" smtClean="0"/>
              <a:t>24</a:t>
            </a:r>
            <a:r>
              <a:rPr lang="zh-CN" altLang="en-US" smtClean="0"/>
              <a:t>小时就需要</a:t>
            </a:r>
            <a:r>
              <a:rPr lang="en-US" altLang="zh-CN" smtClean="0"/>
              <a:t>90G</a:t>
            </a:r>
            <a:r>
              <a:rPr lang="zh-CN" altLang="en-US" smtClean="0"/>
              <a:t>的乱码本</a:t>
            </a:r>
          </a:p>
          <a:p>
            <a:r>
              <a:rPr lang="zh-CN" altLang="en-US" smtClean="0">
                <a:latin typeface="宋体" charset="-122"/>
              </a:rPr>
              <a:t>必须保证发送者和接收者完全同步</a:t>
            </a:r>
            <a:r>
              <a:rPr lang="zh-CN" altLang="en-US" smtClean="0"/>
              <a:t> </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99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若选择</a:t>
            </a:r>
            <a:r>
              <a:rPr lang="en-US" altLang="zh-CN" dirty="0" smtClean="0"/>
              <a:t>a1</a:t>
            </a:r>
            <a:r>
              <a:rPr lang="zh-CN" altLang="en-US" dirty="0" smtClean="0"/>
              <a:t>和</a:t>
            </a:r>
            <a:r>
              <a:rPr lang="en-US" altLang="zh-CN" dirty="0" smtClean="0"/>
              <a:t>a3</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102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103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111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importantmessage</a:t>
            </a:r>
          </a:p>
          <a:p>
            <a:r>
              <a:rPr lang="en-US" altLang="zh-CN" smtClean="0"/>
              <a:t>JNQPSUBOUNFTTBHF</a:t>
            </a:r>
          </a:p>
          <a:p>
            <a:r>
              <a:rPr lang="en-US" altLang="zh-CN" smtClean="0"/>
              <a:t>KORQTVCPVOGUUCIG</a:t>
            </a:r>
          </a:p>
          <a:p>
            <a:r>
              <a:rPr lang="en-US" altLang="zh-CN" smtClean="0"/>
              <a:t>LPSRUWDQWPHVVDJH</a:t>
            </a:r>
          </a:p>
          <a:p>
            <a:r>
              <a:rPr lang="en-US" altLang="zh-CN" smtClean="0"/>
              <a:t>MQTSVXERXQIWWEKI</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120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800" dirty="0" smtClean="0">
                <a:solidFill>
                  <a:srgbClr val="000099"/>
                </a:solidFill>
              </a:rPr>
              <a:t>简单代替密码</a:t>
            </a:r>
          </a:p>
          <a:p>
            <a:pPr lvl="1"/>
            <a:r>
              <a:rPr lang="zh-CN" altLang="en-US" sz="2400" dirty="0" smtClean="0">
                <a:solidFill>
                  <a:srgbClr val="003300"/>
                </a:solidFill>
              </a:rPr>
              <a:t>明文的一个字符用相应的一个密文字符代替。</a:t>
            </a:r>
          </a:p>
          <a:p>
            <a:pPr lvl="1"/>
            <a:r>
              <a:rPr lang="zh-CN" altLang="en-US" sz="2400" dirty="0" smtClean="0">
                <a:solidFill>
                  <a:srgbClr val="003300"/>
                </a:solidFill>
              </a:rPr>
              <a:t>单表代换</a:t>
            </a:r>
          </a:p>
          <a:p>
            <a:pPr lvl="2"/>
            <a:r>
              <a:rPr lang="zh-CN" altLang="en-US" sz="2000" dirty="0" smtClean="0">
                <a:solidFill>
                  <a:srgbClr val="A50021"/>
                </a:solidFill>
              </a:rPr>
              <a:t>一个明文字符对应固定的一个密文字符</a:t>
            </a:r>
          </a:p>
          <a:p>
            <a:pPr lvl="2"/>
            <a:r>
              <a:rPr lang="zh-CN" altLang="en-US" sz="2000" dirty="0" smtClean="0">
                <a:solidFill>
                  <a:srgbClr val="A50021"/>
                </a:solidFill>
              </a:rPr>
              <a:t>可用频率分析的方法破解</a:t>
            </a:r>
          </a:p>
          <a:p>
            <a:pPr lvl="1"/>
            <a:r>
              <a:rPr lang="zh-CN" altLang="en-US" sz="2400" dirty="0" smtClean="0">
                <a:solidFill>
                  <a:srgbClr val="003300"/>
                </a:solidFill>
              </a:rPr>
              <a:t>多表代换</a:t>
            </a:r>
          </a:p>
          <a:p>
            <a:pPr lvl="2"/>
            <a:r>
              <a:rPr lang="zh-CN" altLang="en-US" sz="2000" dirty="0" smtClean="0">
                <a:solidFill>
                  <a:srgbClr val="A50021"/>
                </a:solidFill>
              </a:rPr>
              <a:t>一个明文字符对应几个密文字符，加密时任选其中一个</a:t>
            </a:r>
          </a:p>
          <a:p>
            <a:pPr lvl="2"/>
            <a:r>
              <a:rPr lang="zh-CN" altLang="en-US" sz="2000" dirty="0" smtClean="0">
                <a:solidFill>
                  <a:srgbClr val="A50021"/>
                </a:solidFill>
              </a:rPr>
              <a:t>可隐藏明文字母的统计信息</a:t>
            </a:r>
          </a:p>
          <a:p>
            <a:pPr lvl="2"/>
            <a:r>
              <a:rPr lang="zh-CN" altLang="en-US" sz="2000" dirty="0" smtClean="0">
                <a:solidFill>
                  <a:srgbClr val="A50021"/>
                </a:solidFill>
              </a:rPr>
              <a:t>增大了密文空间</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121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123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87B9DA-FDE3-4223-8020-0672F8A6CF60}" type="slidenum">
              <a:rPr lang="zh-CN" altLang="en-US"/>
              <a:pPr/>
              <a:t>8</a:t>
            </a:fld>
            <a:endParaRPr lang="en-US" altLang="zh-CN"/>
          </a:p>
        </p:txBody>
      </p:sp>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algn="just"/>
            <a:r>
              <a:rPr lang="zh-CN" altLang="en-US" dirty="0" smtClean="0"/>
              <a:t>行话</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公元</a:t>
            </a:r>
            <a:r>
              <a:rPr lang="en-US" altLang="zh-CN" smtClean="0"/>
              <a:t>16</a:t>
            </a:r>
            <a:r>
              <a:rPr lang="zh-CN" altLang="en-US" smtClean="0"/>
              <a:t>世纪晚期，法国外交官维吉尼亚（</a:t>
            </a:r>
            <a:r>
              <a:rPr lang="en-US" altLang="zh-CN" smtClean="0"/>
              <a:t>Vigenere</a:t>
            </a:r>
            <a:r>
              <a:rPr lang="zh-CN" altLang="en-US" smtClean="0"/>
              <a:t>）提出著名的维吉尼亚方阵密表和维吉尼亚密码</a:t>
            </a:r>
            <a:r>
              <a:rPr lang="en-US" altLang="zh-CN" smtClean="0"/>
              <a:t>(Vigenerecypher)</a:t>
            </a:r>
            <a:r>
              <a:rPr lang="zh-CN" altLang="en-US" smtClean="0"/>
              <a:t>，这是一种多表加密的替代密码。</a:t>
            </a:r>
            <a:r>
              <a:rPr lang="en-US" altLang="zh-CN" smtClean="0"/>
              <a:t>Vigenere</a:t>
            </a:r>
            <a:r>
              <a:rPr lang="zh-CN" altLang="en-US" smtClean="0"/>
              <a:t>密码的出现，使得先前对单表置换用的简单频率分析方法失效。</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137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138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公元</a:t>
            </a:r>
            <a:r>
              <a:rPr lang="en-US" altLang="zh-CN" smtClean="0"/>
              <a:t>1863</a:t>
            </a:r>
            <a:r>
              <a:rPr lang="zh-CN" altLang="en-US" smtClean="0"/>
              <a:t>年，普鲁士少校卡西斯基（</a:t>
            </a:r>
            <a:r>
              <a:rPr lang="en-US" altLang="zh-CN" smtClean="0"/>
              <a:t>Kasiski</a:t>
            </a:r>
            <a:r>
              <a:rPr lang="zh-CN" altLang="en-US" smtClean="0"/>
              <a:t>）提出了</a:t>
            </a:r>
            <a:r>
              <a:rPr lang="en-US" altLang="zh-CN" smtClean="0"/>
              <a:t>Kasiski</a:t>
            </a:r>
            <a:r>
              <a:rPr lang="zh-CN" altLang="en-US" smtClean="0"/>
              <a:t>法，此方法从密钥的长度着手破解</a:t>
            </a:r>
            <a:r>
              <a:rPr lang="en-US" altLang="zh-CN" smtClean="0"/>
              <a:t>Vigenere</a:t>
            </a:r>
            <a:r>
              <a:rPr lang="zh-CN" altLang="en-US" smtClean="0"/>
              <a:t>密码。 </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139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141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共</a:t>
            </a:r>
            <a:r>
              <a:rPr lang="en-US" altLang="zh-CN" smtClean="0"/>
              <a:t>313</a:t>
            </a:r>
            <a:r>
              <a:rPr lang="zh-CN" altLang="en-US" smtClean="0"/>
              <a:t>字符</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共</a:t>
            </a:r>
            <a:r>
              <a:rPr lang="en-US" altLang="zh-CN" smtClean="0"/>
              <a:t>313</a:t>
            </a:r>
            <a:r>
              <a:rPr lang="zh-CN" altLang="en-US" smtClean="0"/>
              <a:t>字符</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1929</a:t>
            </a:r>
            <a:r>
              <a:rPr lang="zh-CN" altLang="en-US" smtClean="0"/>
              <a:t>年由</a:t>
            </a:r>
            <a:r>
              <a:rPr lang="en-US" altLang="zh-CN" smtClean="0"/>
              <a:t>Lester S.</a:t>
            </a:r>
            <a:r>
              <a:rPr lang="en-US" altLang="zh-CN" baseline="0" smtClean="0"/>
              <a:t> Hill</a:t>
            </a:r>
            <a:r>
              <a:rPr lang="zh-CN" altLang="en-US" baseline="0" smtClean="0"/>
              <a:t>提出</a:t>
            </a:r>
            <a:endParaRPr lang="en-US" altLang="zh-CN" smtClean="0"/>
          </a:p>
          <a:p>
            <a:r>
              <a:rPr lang="zh-CN" altLang="en-US" smtClean="0"/>
              <a:t>这种变换称为线性变换</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1929</a:t>
            </a:r>
            <a:r>
              <a:rPr lang="zh-CN" altLang="en-US" smtClean="0"/>
              <a:t>年由</a:t>
            </a:r>
            <a:r>
              <a:rPr lang="en-US" altLang="zh-CN" smtClean="0"/>
              <a:t>Lester S.</a:t>
            </a:r>
            <a:r>
              <a:rPr lang="en-US" altLang="zh-CN" baseline="0" smtClean="0"/>
              <a:t> Hill</a:t>
            </a:r>
            <a:r>
              <a:rPr lang="zh-CN" altLang="en-US" baseline="0" smtClean="0"/>
              <a:t>提出</a:t>
            </a:r>
            <a:endParaRPr lang="en-US" altLang="zh-CN" smtClean="0"/>
          </a:p>
          <a:p>
            <a:r>
              <a:rPr lang="zh-CN" altLang="en-US" smtClean="0"/>
              <a:t>这种变换称为线性变换</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1929</a:t>
            </a:r>
            <a:r>
              <a:rPr lang="zh-CN" altLang="en-US" smtClean="0"/>
              <a:t>年由</a:t>
            </a:r>
            <a:r>
              <a:rPr lang="en-US" altLang="zh-CN" smtClean="0"/>
              <a:t>Lester S.</a:t>
            </a:r>
            <a:r>
              <a:rPr lang="en-US" altLang="zh-CN" baseline="0" smtClean="0"/>
              <a:t> Hill</a:t>
            </a:r>
            <a:r>
              <a:rPr lang="zh-CN" altLang="en-US" baseline="0" smtClean="0"/>
              <a:t>提出</a:t>
            </a:r>
            <a:endParaRPr lang="en-US" altLang="zh-CN" smtClean="0"/>
          </a:p>
          <a:p>
            <a:r>
              <a:rPr lang="zh-CN" altLang="en-US" smtClean="0"/>
              <a:t>这种变换称为线性变换</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1929</a:t>
            </a:r>
            <a:r>
              <a:rPr lang="zh-CN" altLang="en-US" dirty="0" smtClean="0"/>
              <a:t>年由</a:t>
            </a:r>
            <a:r>
              <a:rPr lang="en-US" altLang="zh-CN" dirty="0" smtClean="0"/>
              <a:t>Lester S.</a:t>
            </a:r>
            <a:r>
              <a:rPr lang="en-US" altLang="zh-CN" baseline="0" dirty="0" smtClean="0"/>
              <a:t> Hill</a:t>
            </a:r>
            <a:r>
              <a:rPr lang="zh-CN" altLang="en-US" baseline="0" dirty="0" smtClean="0"/>
              <a:t>提出</a:t>
            </a:r>
            <a:endParaRPr lang="en-US" altLang="zh-CN" dirty="0" smtClean="0"/>
          </a:p>
          <a:p>
            <a:r>
              <a:rPr lang="zh-CN" altLang="en-US" dirty="0" smtClean="0"/>
              <a:t>这种变换称为线性变换</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公元前</a:t>
            </a:r>
            <a:r>
              <a:rPr lang="en-US" altLang="zh-CN" smtClean="0"/>
              <a:t>4</a:t>
            </a:r>
            <a:r>
              <a:rPr lang="zh-CN" altLang="en-US" smtClean="0"/>
              <a:t>世纪前后，希腊著名作家艾奈阿斯在其著作</a:t>
            </a:r>
            <a:r>
              <a:rPr lang="en-US" altLang="zh-CN" smtClean="0"/>
              <a:t>《</a:t>
            </a:r>
            <a:r>
              <a:rPr lang="zh-CN" altLang="en-US" smtClean="0"/>
              <a:t>城市防卫论</a:t>
            </a:r>
            <a:r>
              <a:rPr lang="en-US" altLang="zh-CN" smtClean="0"/>
              <a:t>》</a:t>
            </a:r>
            <a:r>
              <a:rPr lang="zh-CN" altLang="en-US" smtClean="0"/>
              <a:t>中就曾提到一种被称为“艾奈阿斯绳结”的密码。它的作法是从绳子的一端开始，每隔一段距离打一个绳结，而绳结之间距离不等，不同的距离表达不同的字母。按此规定把绳子上所有绳结的距离按顺序记录下来，并换成字母，就可理解它所传递的信息。</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62134-364D-429D-B0DE-C0A9AD0BA6F6}" type="slidenum">
              <a:rPr lang="zh-CN" altLang="en-US"/>
              <a:pPr/>
              <a:t>12</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a:xfrm>
            <a:off x="914400" y="4343400"/>
            <a:ext cx="5029200" cy="4114800"/>
          </a:xfrm>
        </p:spPr>
        <p:txBody>
          <a:bodyPr/>
          <a:lstStyle/>
          <a:p>
            <a:r>
              <a:rPr lang="zh-CN" altLang="en-US" dirty="0"/>
              <a:t>归，归，归！速归！如果（鱼果）不归，一刀两断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作为文明古国，中国是世界上使用密码通讯最早的国家之一，由于早期的情报是使用书面公文的方式实施传递，一旦落入敌手，难免泄密，即使使用腊丸、虎符、口头传递等方式，如果信使被敌人俘获，经受不住严刑拷打而叛变，也是不安全的。因此，寻求一种只有极少数人明白，更安全的通讯方式，是军事家大力思考的重点。北宋</a:t>
            </a:r>
            <a:r>
              <a:rPr lang="en-US" altLang="zh-CN" smtClean="0"/>
              <a:t>《</a:t>
            </a:r>
            <a:r>
              <a:rPr lang="zh-CN" altLang="en-US" smtClean="0"/>
              <a:t>武经总要</a:t>
            </a:r>
            <a:r>
              <a:rPr lang="en-US" altLang="zh-CN" smtClean="0"/>
              <a:t>》</a:t>
            </a:r>
            <a:r>
              <a:rPr lang="zh-CN" altLang="en-US" smtClean="0"/>
              <a:t>是中国古代军事史上一部非常重要的著作，对了解中世纪中国战争史有着极其重要的意义。该书作者曾公亮总结前人经验，研究出中国古代已知最早的军事情报通讯密码。 </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王勃的</a:t>
            </a:r>
            <a:r>
              <a:rPr lang="en-US" altLang="zh-CN" smtClean="0"/>
              <a:t>《</a:t>
            </a:r>
            <a:r>
              <a:rPr lang="zh-CN" altLang="en-US" smtClean="0"/>
              <a:t>送杜少府之任蜀川</a:t>
            </a:r>
            <a:r>
              <a:rPr lang="en-US" altLang="zh-CN" smtClean="0"/>
              <a:t>》“</a:t>
            </a:r>
            <a:r>
              <a:rPr lang="zh-CN" altLang="en-US" smtClean="0"/>
              <a:t>城阙辅三秦，风烟望五津。与君离别意，同是宦游人。海内存知己，天涯若比邻。无为在歧路，儿女共沾巾。”</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公元前</a:t>
            </a:r>
            <a:r>
              <a:rPr lang="en-US" altLang="zh-CN" smtClean="0"/>
              <a:t>5</a:t>
            </a:r>
            <a:r>
              <a:rPr lang="zh-CN" altLang="en-US" smtClean="0"/>
              <a:t>世纪，古斯巴达人使用了一种叫做“天书”的器械，这是人类历史上最早使用的密码器械。“天书”是一根用草纸条、皮条或羊皮纸条紧紧缠绕的木棍。密信自上而下写在羊皮纸条上。然后把羊皮纸条解开送出。这些不连接的文字毫无意义，除非把羊皮纸条重新缠在一根直径和原木棍相同的木棍上，这样字就一圈圈跳出来，形成那封信。</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94CA9B8A-9329-4DD0-BD1F-C3C2DA8EEC9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5"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 Target="slide104.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iki.gmly.info/lib/exe/detail.php/%E5%9C%B0%E7%90%86%E4%B8%8E%E6%96%87%E5%8C%96/%E7%A7%98%E9%B2%81/quipu.png?id=%E5%9C%B0%E7%90%86%E4%B8%8E%E6%96%87%E5%8C%96:%E7%A7%98%E9%B2%81:%E5%8D%A1%E6%8B%89%E5%B0%9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hoto.blog.sina.com.cn/showpic.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Office_Word_97_-_2003___11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53.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56.bin"/></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oleObject61.bin"/></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oleObject" Target="../embeddings/oleObject64.bin"/></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photo.blog.sina.com.cn/showpic.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nigma/ENIGMA.ex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__222.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5.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2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35.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8.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40.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928670"/>
            <a:ext cx="7772400" cy="1470025"/>
          </a:xfrm>
        </p:spPr>
        <p:txBody>
          <a:bodyPr/>
          <a:lstStyle/>
          <a:p>
            <a:r>
              <a:rPr lang="zh-CN" altLang="en-US" dirty="0" smtClean="0"/>
              <a:t>第一章 古典密码</a:t>
            </a:r>
            <a:endParaRPr lang="zh-CN" altLang="en-US" dirty="0"/>
          </a:p>
        </p:txBody>
      </p:sp>
      <p:sp>
        <p:nvSpPr>
          <p:cNvPr id="3" name="副标题 2"/>
          <p:cNvSpPr>
            <a:spLocks noGrp="1"/>
          </p:cNvSpPr>
          <p:nvPr>
            <p:ph type="subTitle" idx="1"/>
          </p:nvPr>
        </p:nvSpPr>
        <p:spPr>
          <a:xfrm>
            <a:off x="687716" y="2643182"/>
            <a:ext cx="6670366" cy="2081962"/>
          </a:xfrm>
        </p:spPr>
        <p:txBody>
          <a:bodyPr>
            <a:normAutofit fontScale="92500" lnSpcReduction="20000"/>
          </a:bodyPr>
          <a:lstStyle/>
          <a:p>
            <a:pPr>
              <a:buFont typeface="Arial" pitchFamily="34" charset="0"/>
              <a:buChar char="•"/>
            </a:pPr>
            <a:r>
              <a:rPr lang="zh-CN" altLang="en-US" smtClean="0">
                <a:solidFill>
                  <a:schemeClr val="tx1"/>
                </a:solidFill>
              </a:rPr>
              <a:t>密码学的意义</a:t>
            </a:r>
            <a:endParaRPr lang="en-US" altLang="zh-CN" smtClean="0">
              <a:solidFill>
                <a:schemeClr val="tx1"/>
              </a:solidFill>
            </a:endParaRPr>
          </a:p>
          <a:p>
            <a:pPr>
              <a:buFont typeface="Arial" pitchFamily="34" charset="0"/>
              <a:buChar char="•"/>
            </a:pPr>
            <a:r>
              <a:rPr lang="zh-CN" altLang="en-US" smtClean="0">
                <a:solidFill>
                  <a:schemeClr val="tx1"/>
                </a:solidFill>
              </a:rPr>
              <a:t>密码学的历史、现状和未来</a:t>
            </a:r>
          </a:p>
          <a:p>
            <a:pPr>
              <a:buFont typeface="Arial" pitchFamily="34" charset="0"/>
              <a:buChar char="•"/>
            </a:pPr>
            <a:r>
              <a:rPr lang="zh-CN" altLang="en-US" smtClean="0">
                <a:solidFill>
                  <a:schemeClr val="tx1"/>
                </a:solidFill>
              </a:rPr>
              <a:t>基本术语和定义</a:t>
            </a:r>
          </a:p>
          <a:p>
            <a:pPr>
              <a:buFont typeface="Arial" pitchFamily="34" charset="0"/>
              <a:buChar char="•"/>
            </a:pPr>
            <a:r>
              <a:rPr lang="zh-CN" altLang="en-US" smtClean="0">
                <a:solidFill>
                  <a:schemeClr val="tx1"/>
                </a:solidFill>
              </a:rPr>
              <a:t>古典密码和相关基础数学理论</a:t>
            </a:r>
            <a:endParaRPr lang="en-US" altLang="zh-CN" smtClean="0">
              <a:solidFill>
                <a:schemeClr val="tx1"/>
              </a:solidFill>
            </a:endParaRPr>
          </a:p>
          <a:p>
            <a:pPr>
              <a:buFont typeface="Arial" pitchFamily="34" charset="0"/>
              <a:buChar char="•"/>
            </a:pPr>
            <a:r>
              <a:rPr lang="zh-CN" altLang="en-US" smtClean="0">
                <a:solidFill>
                  <a:schemeClr val="tx1"/>
                </a:solidFill>
              </a:rPr>
              <a:t>如何用精确的数学语言定义和分析古典密码</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41784"/>
            <a:ext cx="7772400" cy="1143000"/>
          </a:xfrm>
        </p:spPr>
        <p:txBody>
          <a:bodyPr/>
          <a:lstStyle/>
          <a:p>
            <a:r>
              <a:rPr lang="zh-CN" altLang="en-US" smtClean="0"/>
              <a:t>古典密码</a:t>
            </a:r>
            <a:endParaRPr lang="zh-CN" altLang="en-US"/>
          </a:p>
        </p:txBody>
      </p:sp>
      <p:sp>
        <p:nvSpPr>
          <p:cNvPr id="4099" name="Rectangle 3"/>
          <p:cNvSpPr>
            <a:spLocks noGrp="1" noChangeArrowheads="1"/>
          </p:cNvSpPr>
          <p:nvPr>
            <p:ph type="body" sz="half" idx="1"/>
          </p:nvPr>
        </p:nvSpPr>
        <p:spPr>
          <a:xfrm>
            <a:off x="539750" y="1989138"/>
            <a:ext cx="4679950" cy="4392612"/>
          </a:xfrm>
        </p:spPr>
        <p:txBody>
          <a:bodyPr/>
          <a:lstStyle/>
          <a:p>
            <a:pPr>
              <a:lnSpc>
                <a:spcPct val="90000"/>
              </a:lnSpc>
            </a:pPr>
            <a:r>
              <a:rPr lang="zh-CN" altLang="en-US" sz="2800" dirty="0">
                <a:solidFill>
                  <a:srgbClr val="A50021"/>
                </a:solidFill>
              </a:rPr>
              <a:t>象形文字的修改</a:t>
            </a:r>
            <a:r>
              <a:rPr lang="en-US" altLang="zh-CN" sz="2800" dirty="0">
                <a:solidFill>
                  <a:srgbClr val="A50021"/>
                </a:solidFill>
              </a:rPr>
              <a:t>(Modified Hieroglyphics)</a:t>
            </a:r>
            <a:r>
              <a:rPr lang="zh-CN" altLang="en-US" sz="2800" dirty="0">
                <a:solidFill>
                  <a:srgbClr val="A50021"/>
                </a:solidFill>
              </a:rPr>
              <a:t>：</a:t>
            </a:r>
            <a:r>
              <a:rPr lang="zh-CN" altLang="en-US" sz="2800" dirty="0"/>
              <a:t>密码学的第一个例子是对标准书写符号的修改，例如古埃及法老坟墓上的文字（</a:t>
            </a:r>
            <a:r>
              <a:rPr lang="en-US" altLang="zh-CN" sz="2800" dirty="0"/>
              <a:t>3200-1100 B.C.</a:t>
            </a:r>
            <a:r>
              <a:rPr lang="zh-CN" altLang="en-US" sz="2800" dirty="0"/>
              <a:t>），核心思想</a:t>
            </a:r>
            <a:r>
              <a:rPr lang="zh-CN" altLang="en-US" sz="2800"/>
              <a:t>是</a:t>
            </a:r>
            <a:r>
              <a:rPr lang="zh-CN" altLang="en-US" sz="2800" smtClean="0">
                <a:solidFill>
                  <a:srgbClr val="000099"/>
                </a:solidFill>
              </a:rPr>
              <a:t>代换</a:t>
            </a:r>
            <a:r>
              <a:rPr lang="en-US" altLang="zh-CN" sz="2800" smtClean="0">
                <a:solidFill>
                  <a:srgbClr val="000099"/>
                </a:solidFill>
              </a:rPr>
              <a:t>(</a:t>
            </a:r>
            <a:r>
              <a:rPr lang="en-US" altLang="zh-CN" sz="2800" dirty="0">
                <a:solidFill>
                  <a:srgbClr val="000099"/>
                </a:solidFill>
              </a:rPr>
              <a:t>Substitution)</a:t>
            </a:r>
          </a:p>
        </p:txBody>
      </p:sp>
      <p:pic>
        <p:nvPicPr>
          <p:cNvPr id="4101" name="Picture 5" descr="abc"/>
          <p:cNvPicPr>
            <a:picLocks noGrp="1" noChangeAspect="1" noChangeArrowheads="1"/>
          </p:cNvPicPr>
          <p:nvPr>
            <p:ph sz="half" idx="2"/>
          </p:nvPr>
        </p:nvPicPr>
        <p:blipFill>
          <a:blip r:embed="rId2" cstate="print"/>
          <a:srcRect t="8943" b="9656"/>
          <a:stretch>
            <a:fillRect/>
          </a:stretch>
        </p:blipFill>
        <p:spPr>
          <a:xfrm>
            <a:off x="5580063" y="1989138"/>
            <a:ext cx="2801937" cy="3744912"/>
          </a:xfrm>
          <a:noFill/>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密钥流的产生</a:t>
            </a:r>
            <a:endParaRPr lang="zh-CN" altLang="en-US" dirty="0"/>
          </a:p>
        </p:txBody>
      </p:sp>
      <p:sp>
        <p:nvSpPr>
          <p:cNvPr id="3" name="内容占位符 2"/>
          <p:cNvSpPr>
            <a:spLocks noGrp="1"/>
          </p:cNvSpPr>
          <p:nvPr>
            <p:ph idx="1"/>
          </p:nvPr>
        </p:nvSpPr>
        <p:spPr/>
        <p:txBody>
          <a:bodyPr/>
          <a:lstStyle/>
          <a:p>
            <a:r>
              <a:rPr lang="zh-CN" altLang="en-US" dirty="0" smtClean="0"/>
              <a:t>真正的随机序列往往难以实用，实际多用线性递归关系产生伪随机序列</a:t>
            </a:r>
            <a:endParaRPr lang="en-US" altLang="zh-CN" dirty="0" smtClean="0"/>
          </a:p>
          <a:p>
            <a:r>
              <a:rPr lang="zh-CN" altLang="en-US" dirty="0" smtClean="0"/>
              <a:t>例如设</a:t>
            </a:r>
            <a:r>
              <a:rPr lang="en-US" altLang="zh-CN" dirty="0" smtClean="0"/>
              <a:t>m=4</a:t>
            </a:r>
            <a:r>
              <a:rPr lang="zh-CN" altLang="en-US" dirty="0" smtClean="0"/>
              <a:t>，</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r>
              <a:rPr lang="zh-CN" altLang="en-US" dirty="0" smtClean="0"/>
              <a:t>为</a:t>
            </a:r>
            <a:r>
              <a:rPr lang="en-US" altLang="zh-CN" dirty="0" smtClean="0"/>
              <a:t>(0,0,0,1)</a:t>
            </a:r>
            <a:r>
              <a:rPr lang="zh-CN" altLang="en-US" dirty="0" smtClean="0"/>
              <a:t>密钥流按如下线性递归关系产生：</a:t>
            </a:r>
            <a:endParaRPr lang="en-US" altLang="zh-CN" dirty="0" smtClean="0"/>
          </a:p>
          <a:p>
            <a:pPr lvl="1"/>
            <a:r>
              <a:rPr lang="en-US" altLang="zh-CN" dirty="0" smtClean="0"/>
              <a:t>a</a:t>
            </a:r>
            <a:r>
              <a:rPr lang="en-US" altLang="zh-CN" baseline="-25000" dirty="0" smtClean="0"/>
              <a:t>i+4</a:t>
            </a:r>
            <a:r>
              <a:rPr lang="en-US" altLang="zh-CN" dirty="0" smtClean="0"/>
              <a:t>=(a</a:t>
            </a:r>
            <a:r>
              <a:rPr lang="en-US" altLang="zh-CN" baseline="-25000" dirty="0" smtClean="0"/>
              <a:t>i</a:t>
            </a:r>
            <a:r>
              <a:rPr lang="en-US" altLang="zh-CN" dirty="0" smtClean="0"/>
              <a:t>+a</a:t>
            </a:r>
            <a:r>
              <a:rPr lang="en-US" altLang="zh-CN" baseline="-25000" dirty="0" smtClean="0"/>
              <a:t>i+3</a:t>
            </a:r>
            <a:r>
              <a:rPr lang="en-US" altLang="zh-CN" dirty="0" smtClean="0"/>
              <a:t>)mod2	(</a:t>
            </a:r>
            <a:r>
              <a:rPr lang="zh-CN" altLang="en-US" dirty="0" smtClean="0"/>
              <a:t>等价于</a:t>
            </a:r>
            <a:r>
              <a:rPr lang="en-US" altLang="zh-CN" dirty="0" smtClean="0"/>
              <a:t>a</a:t>
            </a:r>
            <a:r>
              <a:rPr lang="en-US" altLang="zh-CN" baseline="-25000" dirty="0" smtClean="0"/>
              <a:t>i+4</a:t>
            </a:r>
            <a:r>
              <a:rPr lang="en-US" altLang="zh-CN" dirty="0" smtClean="0"/>
              <a:t>=a</a:t>
            </a:r>
            <a:r>
              <a:rPr lang="en-US" altLang="zh-CN" baseline="-25000" dirty="0" smtClean="0"/>
              <a:t>i</a:t>
            </a:r>
            <a:r>
              <a:rPr lang="en-US" altLang="zh-CN" dirty="0" smtClean="0"/>
              <a:t>⊕a</a:t>
            </a:r>
            <a:r>
              <a:rPr lang="en-US" altLang="zh-CN" baseline="-25000" dirty="0" smtClean="0"/>
              <a:t>i+1</a:t>
            </a:r>
            <a:r>
              <a:rPr lang="en-US" altLang="zh-CN" dirty="0" smtClean="0"/>
              <a:t>)</a:t>
            </a:r>
          </a:p>
          <a:p>
            <a:pPr lvl="1"/>
            <a:r>
              <a:rPr lang="zh-CN" altLang="en-US" dirty="0" smtClean="0"/>
              <a:t>产生的密钥序列为</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a:t>
            </a:r>
            <a:r>
              <a:rPr lang="en-US" altLang="zh-CN" baseline="-25000" dirty="0" smtClean="0"/>
              <a:t>5</a:t>
            </a:r>
            <a:r>
              <a:rPr lang="en-US" altLang="zh-CN" dirty="0" smtClean="0"/>
              <a:t>....</a:t>
            </a:r>
            <a:r>
              <a:rPr lang="zh-CN" altLang="en-US" dirty="0" smtClean="0"/>
              <a:t>，即</a:t>
            </a:r>
            <a:endParaRPr lang="en-US" altLang="zh-CN" dirty="0" smtClean="0"/>
          </a:p>
          <a:p>
            <a:pPr lvl="2"/>
            <a:r>
              <a:rPr lang="en-US" altLang="zh-CN" dirty="0" smtClean="0"/>
              <a:t>0 0 0 1 1 1 1 0 1 0 1 1 0 0 1   0 0 0 1 1 1 1 0 1 0 1...</a:t>
            </a:r>
          </a:p>
          <a:p>
            <a:pPr lvl="2"/>
            <a:r>
              <a:rPr lang="zh-CN" altLang="en-US" dirty="0" smtClean="0"/>
              <a:t>周期为</a:t>
            </a:r>
            <a:r>
              <a:rPr lang="en-US" altLang="zh-CN" dirty="0" smtClean="0"/>
              <a:t>2</a:t>
            </a:r>
            <a:r>
              <a:rPr lang="en-US" altLang="zh-CN" baseline="30000" dirty="0" smtClean="0"/>
              <a:t>4</a:t>
            </a:r>
            <a:r>
              <a:rPr lang="en-US" altLang="zh-CN" dirty="0" smtClean="0"/>
              <a:t>-1=15</a:t>
            </a:r>
          </a:p>
          <a:p>
            <a:pPr lvl="2"/>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4</a:t>
            </a:r>
            <a:r>
              <a:rPr lang="en-US" altLang="zh-CN" dirty="0" smtClean="0"/>
              <a:t>)</a:t>
            </a:r>
            <a:r>
              <a:rPr lang="zh-CN" altLang="en-US" dirty="0" smtClean="0"/>
              <a:t>通常被称为</a:t>
            </a:r>
            <a:r>
              <a:rPr lang="zh-CN" altLang="en-US" dirty="0" smtClean="0">
                <a:solidFill>
                  <a:srgbClr val="C00000"/>
                </a:solidFill>
              </a:rPr>
              <a:t>初始向量</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t>密钥流的产生</a:t>
            </a:r>
            <a:endParaRPr lang="zh-CN" altLang="en-US" dirty="0"/>
          </a:p>
        </p:txBody>
      </p:sp>
      <p:sp>
        <p:nvSpPr>
          <p:cNvPr id="3" name="内容占位符 2"/>
          <p:cNvSpPr>
            <a:spLocks noGrp="1"/>
          </p:cNvSpPr>
          <p:nvPr>
            <p:ph idx="1"/>
          </p:nvPr>
        </p:nvSpPr>
        <p:spPr>
          <a:xfrm>
            <a:off x="428596" y="1000108"/>
            <a:ext cx="8229600" cy="1643074"/>
          </a:xfrm>
        </p:spPr>
        <p:txBody>
          <a:bodyPr/>
          <a:lstStyle/>
          <a:p>
            <a:r>
              <a:rPr lang="zh-CN" altLang="en-US" dirty="0" smtClean="0"/>
              <a:t>这种方式可以使用硬件轻易实现，此硬件称为线性反馈移位寄存器</a:t>
            </a:r>
            <a:r>
              <a:rPr lang="en-US" altLang="zh-CN" dirty="0" smtClean="0"/>
              <a:t>(LFSR, Linear Feedback Shift Register) </a:t>
            </a:r>
          </a:p>
        </p:txBody>
      </p:sp>
      <p:grpSp>
        <p:nvGrpSpPr>
          <p:cNvPr id="24" name="Group 39"/>
          <p:cNvGrpSpPr>
            <a:grpSpLocks/>
          </p:cNvGrpSpPr>
          <p:nvPr/>
        </p:nvGrpSpPr>
        <p:grpSpPr bwMode="auto">
          <a:xfrm>
            <a:off x="376237" y="2256758"/>
            <a:ext cx="8767763" cy="2781300"/>
            <a:chOff x="237" y="744"/>
            <a:chExt cx="5523" cy="1752"/>
          </a:xfrm>
        </p:grpSpPr>
        <p:sp>
          <p:nvSpPr>
            <p:cNvPr id="26" name="Text Box 5"/>
            <p:cNvSpPr txBox="1">
              <a:spLocks noChangeArrowheads="1"/>
            </p:cNvSpPr>
            <p:nvPr/>
          </p:nvSpPr>
          <p:spPr bwMode="auto">
            <a:xfrm>
              <a:off x="768" y="1968"/>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dirty="0"/>
                <a:t>a</a:t>
              </a:r>
              <a:r>
                <a:rPr lang="en-US" altLang="zh-CN" baseline="-25000" dirty="0"/>
                <a:t>n</a:t>
              </a:r>
            </a:p>
          </p:txBody>
        </p:sp>
        <p:sp>
          <p:nvSpPr>
            <p:cNvPr id="27" name="Text Box 6"/>
            <p:cNvSpPr txBox="1">
              <a:spLocks noChangeArrowheads="1"/>
            </p:cNvSpPr>
            <p:nvPr/>
          </p:nvSpPr>
          <p:spPr bwMode="auto">
            <a:xfrm>
              <a:off x="1680" y="1968"/>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n-1</a:t>
              </a:r>
            </a:p>
          </p:txBody>
        </p:sp>
        <p:sp>
          <p:nvSpPr>
            <p:cNvPr id="28" name="Text Box 7"/>
            <p:cNvSpPr txBox="1">
              <a:spLocks noChangeArrowheads="1"/>
            </p:cNvSpPr>
            <p:nvPr/>
          </p:nvSpPr>
          <p:spPr bwMode="auto">
            <a:xfrm>
              <a:off x="3312" y="1968"/>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2</a:t>
              </a:r>
            </a:p>
          </p:txBody>
        </p:sp>
        <p:sp>
          <p:nvSpPr>
            <p:cNvPr id="30" name="Text Box 8"/>
            <p:cNvSpPr txBox="1">
              <a:spLocks noChangeArrowheads="1"/>
            </p:cNvSpPr>
            <p:nvPr/>
          </p:nvSpPr>
          <p:spPr bwMode="auto">
            <a:xfrm>
              <a:off x="4224" y="1968"/>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1</a:t>
              </a:r>
            </a:p>
          </p:txBody>
        </p:sp>
        <p:sp>
          <p:nvSpPr>
            <p:cNvPr id="32" name="Text Box 9"/>
            <p:cNvSpPr txBox="1">
              <a:spLocks noChangeArrowheads="1"/>
            </p:cNvSpPr>
            <p:nvPr/>
          </p:nvSpPr>
          <p:spPr bwMode="auto">
            <a:xfrm>
              <a:off x="2496" y="1968"/>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33" name="Line 10"/>
            <p:cNvSpPr>
              <a:spLocks noChangeShapeType="1"/>
            </p:cNvSpPr>
            <p:nvPr/>
          </p:nvSpPr>
          <p:spPr bwMode="auto">
            <a:xfrm>
              <a:off x="1401" y="2160"/>
              <a:ext cx="272" cy="0"/>
            </a:xfrm>
            <a:prstGeom prst="line">
              <a:avLst/>
            </a:prstGeom>
            <a:noFill/>
            <a:ln w="9525">
              <a:solidFill>
                <a:schemeClr val="tx1"/>
              </a:solidFill>
              <a:round/>
              <a:headEnd/>
              <a:tailEnd type="triangle" w="med" len="med"/>
            </a:ln>
            <a:effectLst/>
          </p:spPr>
          <p:txBody>
            <a:bodyPr/>
            <a:lstStyle/>
            <a:p>
              <a:endParaRPr lang="zh-CN" altLang="en-US"/>
            </a:p>
          </p:txBody>
        </p:sp>
        <p:sp>
          <p:nvSpPr>
            <p:cNvPr id="34" name="Line 11"/>
            <p:cNvSpPr>
              <a:spLocks noChangeShapeType="1"/>
            </p:cNvSpPr>
            <p:nvPr/>
          </p:nvSpPr>
          <p:spPr bwMode="auto">
            <a:xfrm>
              <a:off x="2304" y="2160"/>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41" name="Line 12"/>
            <p:cNvSpPr>
              <a:spLocks noChangeShapeType="1"/>
            </p:cNvSpPr>
            <p:nvPr/>
          </p:nvSpPr>
          <p:spPr bwMode="auto">
            <a:xfrm>
              <a:off x="2976" y="2160"/>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42" name="Line 13"/>
            <p:cNvSpPr>
              <a:spLocks noChangeShapeType="1"/>
            </p:cNvSpPr>
            <p:nvPr/>
          </p:nvSpPr>
          <p:spPr bwMode="auto">
            <a:xfrm>
              <a:off x="3936" y="2160"/>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43" name="Line 14"/>
            <p:cNvSpPr>
              <a:spLocks noChangeShapeType="1"/>
            </p:cNvSpPr>
            <p:nvPr/>
          </p:nvSpPr>
          <p:spPr bwMode="auto">
            <a:xfrm>
              <a:off x="4848" y="2160"/>
              <a:ext cx="480" cy="0"/>
            </a:xfrm>
            <a:prstGeom prst="line">
              <a:avLst/>
            </a:prstGeom>
            <a:noFill/>
            <a:ln w="9525">
              <a:solidFill>
                <a:schemeClr val="tx1"/>
              </a:solidFill>
              <a:round/>
              <a:headEnd/>
              <a:tailEnd type="triangle" w="med" len="med"/>
            </a:ln>
            <a:effectLst/>
          </p:spPr>
          <p:txBody>
            <a:bodyPr/>
            <a:lstStyle/>
            <a:p>
              <a:endParaRPr lang="zh-CN" altLang="en-US"/>
            </a:p>
          </p:txBody>
        </p:sp>
        <p:sp>
          <p:nvSpPr>
            <p:cNvPr id="44" name="Text Box 15"/>
            <p:cNvSpPr txBox="1">
              <a:spLocks noChangeArrowheads="1"/>
            </p:cNvSpPr>
            <p:nvPr/>
          </p:nvSpPr>
          <p:spPr bwMode="auto">
            <a:xfrm>
              <a:off x="1188" y="744"/>
              <a:ext cx="624" cy="384"/>
            </a:xfrm>
            <a:prstGeom prst="rect">
              <a:avLst/>
            </a:prstGeom>
            <a:noFill/>
            <a:ln w="9525">
              <a:noFill/>
              <a:miter lim="800000"/>
              <a:headEnd/>
              <a:tailEnd/>
            </a:ln>
            <a:effectLst/>
          </p:spPr>
          <p:txBody>
            <a:bodyPr/>
            <a:lstStyle/>
            <a:p>
              <a:pPr algn="ctr">
                <a:spcBef>
                  <a:spcPct val="50000"/>
                </a:spcBef>
              </a:pPr>
              <a:r>
                <a:rPr lang="en-US" altLang="zh-CN" sz="4800" dirty="0">
                  <a:cs typeface="Times New Roman" pitchFamily="18" charset="0"/>
                </a:rPr>
                <a:t>⊕</a:t>
              </a:r>
              <a:endParaRPr lang="en-US" altLang="zh-CN" sz="4800" dirty="0"/>
            </a:p>
          </p:txBody>
        </p:sp>
        <p:sp>
          <p:nvSpPr>
            <p:cNvPr id="45" name="Text Box 16"/>
            <p:cNvSpPr txBox="1">
              <a:spLocks noChangeArrowheads="1"/>
            </p:cNvSpPr>
            <p:nvPr/>
          </p:nvSpPr>
          <p:spPr bwMode="auto">
            <a:xfrm>
              <a:off x="2091" y="744"/>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46" name="Text Box 17"/>
            <p:cNvSpPr txBox="1">
              <a:spLocks noChangeArrowheads="1"/>
            </p:cNvSpPr>
            <p:nvPr/>
          </p:nvSpPr>
          <p:spPr bwMode="auto">
            <a:xfrm>
              <a:off x="3714" y="744"/>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47" name="Oval 18"/>
            <p:cNvSpPr>
              <a:spLocks noChangeArrowheads="1"/>
            </p:cNvSpPr>
            <p:nvPr/>
          </p:nvSpPr>
          <p:spPr bwMode="auto">
            <a:xfrm>
              <a:off x="1344" y="1392"/>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1</a:t>
              </a:r>
            </a:p>
          </p:txBody>
        </p:sp>
        <p:sp>
          <p:nvSpPr>
            <p:cNvPr id="48" name="Oval 19"/>
            <p:cNvSpPr>
              <a:spLocks noChangeArrowheads="1"/>
            </p:cNvSpPr>
            <p:nvPr/>
          </p:nvSpPr>
          <p:spPr bwMode="auto">
            <a:xfrm>
              <a:off x="2256" y="1392"/>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2</a:t>
              </a:r>
            </a:p>
          </p:txBody>
        </p:sp>
        <p:sp>
          <p:nvSpPr>
            <p:cNvPr id="49" name="Oval 20"/>
            <p:cNvSpPr>
              <a:spLocks noChangeArrowheads="1"/>
            </p:cNvSpPr>
            <p:nvPr/>
          </p:nvSpPr>
          <p:spPr bwMode="auto">
            <a:xfrm>
              <a:off x="3888" y="1392"/>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dirty="0"/>
                <a:t>c</a:t>
              </a:r>
              <a:r>
                <a:rPr lang="en-US" altLang="zh-CN" baseline="-25000" dirty="0"/>
                <a:t>n-1</a:t>
              </a:r>
            </a:p>
          </p:txBody>
        </p:sp>
        <p:sp>
          <p:nvSpPr>
            <p:cNvPr id="50" name="Line 21"/>
            <p:cNvSpPr>
              <a:spLocks noChangeShapeType="1"/>
            </p:cNvSpPr>
            <p:nvPr/>
          </p:nvSpPr>
          <p:spPr bwMode="auto">
            <a:xfrm flipV="1">
              <a:off x="1497" y="1728"/>
              <a:ext cx="0" cy="432"/>
            </a:xfrm>
            <a:prstGeom prst="line">
              <a:avLst/>
            </a:prstGeom>
            <a:noFill/>
            <a:ln w="9525">
              <a:solidFill>
                <a:schemeClr val="tx1"/>
              </a:solidFill>
              <a:round/>
              <a:headEnd/>
              <a:tailEnd/>
            </a:ln>
            <a:effectLst/>
          </p:spPr>
          <p:txBody>
            <a:bodyPr/>
            <a:lstStyle/>
            <a:p>
              <a:endParaRPr lang="zh-CN" altLang="en-US"/>
            </a:p>
          </p:txBody>
        </p:sp>
        <p:sp>
          <p:nvSpPr>
            <p:cNvPr id="51" name="Line 22"/>
            <p:cNvSpPr>
              <a:spLocks noChangeShapeType="1"/>
            </p:cNvSpPr>
            <p:nvPr/>
          </p:nvSpPr>
          <p:spPr bwMode="auto">
            <a:xfrm flipV="1">
              <a:off x="1497" y="110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52" name="Line 23"/>
            <p:cNvSpPr>
              <a:spLocks noChangeShapeType="1"/>
            </p:cNvSpPr>
            <p:nvPr/>
          </p:nvSpPr>
          <p:spPr bwMode="auto">
            <a:xfrm flipV="1">
              <a:off x="2421" y="1728"/>
              <a:ext cx="0" cy="432"/>
            </a:xfrm>
            <a:prstGeom prst="line">
              <a:avLst/>
            </a:prstGeom>
            <a:noFill/>
            <a:ln w="9525">
              <a:solidFill>
                <a:schemeClr val="tx1"/>
              </a:solidFill>
              <a:round/>
              <a:headEnd/>
              <a:tailEnd/>
            </a:ln>
            <a:effectLst/>
          </p:spPr>
          <p:txBody>
            <a:bodyPr/>
            <a:lstStyle/>
            <a:p>
              <a:endParaRPr lang="zh-CN" altLang="en-US"/>
            </a:p>
          </p:txBody>
        </p:sp>
        <p:sp>
          <p:nvSpPr>
            <p:cNvPr id="53" name="Line 24"/>
            <p:cNvSpPr>
              <a:spLocks noChangeShapeType="1"/>
            </p:cNvSpPr>
            <p:nvPr/>
          </p:nvSpPr>
          <p:spPr bwMode="auto">
            <a:xfrm flipV="1">
              <a:off x="2400" y="110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54" name="Line 25"/>
            <p:cNvSpPr>
              <a:spLocks noChangeShapeType="1"/>
            </p:cNvSpPr>
            <p:nvPr/>
          </p:nvSpPr>
          <p:spPr bwMode="auto">
            <a:xfrm flipV="1">
              <a:off x="4053" y="1728"/>
              <a:ext cx="0" cy="432"/>
            </a:xfrm>
            <a:prstGeom prst="line">
              <a:avLst/>
            </a:prstGeom>
            <a:noFill/>
            <a:ln w="9525">
              <a:solidFill>
                <a:schemeClr val="tx1"/>
              </a:solidFill>
              <a:round/>
              <a:headEnd/>
              <a:tailEnd/>
            </a:ln>
            <a:effectLst/>
          </p:spPr>
          <p:txBody>
            <a:bodyPr/>
            <a:lstStyle/>
            <a:p>
              <a:endParaRPr lang="zh-CN" altLang="en-US"/>
            </a:p>
          </p:txBody>
        </p:sp>
        <p:sp>
          <p:nvSpPr>
            <p:cNvPr id="55" name="Line 26"/>
            <p:cNvSpPr>
              <a:spLocks noChangeShapeType="1"/>
            </p:cNvSpPr>
            <p:nvPr/>
          </p:nvSpPr>
          <p:spPr bwMode="auto">
            <a:xfrm flipV="1">
              <a:off x="4032" y="110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56" name="Line 27"/>
            <p:cNvSpPr>
              <a:spLocks noChangeShapeType="1"/>
            </p:cNvSpPr>
            <p:nvPr/>
          </p:nvSpPr>
          <p:spPr bwMode="auto">
            <a:xfrm flipV="1">
              <a:off x="4944" y="1008"/>
              <a:ext cx="0" cy="1152"/>
            </a:xfrm>
            <a:prstGeom prst="line">
              <a:avLst/>
            </a:prstGeom>
            <a:noFill/>
            <a:ln w="9525">
              <a:solidFill>
                <a:schemeClr val="tx1"/>
              </a:solidFill>
              <a:round/>
              <a:headEnd/>
              <a:tailEnd/>
            </a:ln>
            <a:effectLst/>
          </p:spPr>
          <p:txBody>
            <a:bodyPr/>
            <a:lstStyle/>
            <a:p>
              <a:endParaRPr lang="zh-CN" altLang="en-US"/>
            </a:p>
          </p:txBody>
        </p:sp>
        <p:sp>
          <p:nvSpPr>
            <p:cNvPr id="57" name="Line 28"/>
            <p:cNvSpPr>
              <a:spLocks noChangeShapeType="1"/>
            </p:cNvSpPr>
            <p:nvPr/>
          </p:nvSpPr>
          <p:spPr bwMode="auto">
            <a:xfrm flipH="1">
              <a:off x="4128" y="1008"/>
              <a:ext cx="816" cy="0"/>
            </a:xfrm>
            <a:prstGeom prst="line">
              <a:avLst/>
            </a:prstGeom>
            <a:noFill/>
            <a:ln w="9525">
              <a:solidFill>
                <a:schemeClr val="tx1"/>
              </a:solidFill>
              <a:round/>
              <a:headEnd/>
              <a:tailEnd type="triangle" w="med" len="med"/>
            </a:ln>
            <a:effectLst/>
          </p:spPr>
          <p:txBody>
            <a:bodyPr/>
            <a:lstStyle/>
            <a:p>
              <a:endParaRPr lang="zh-CN" altLang="en-US"/>
            </a:p>
          </p:txBody>
        </p:sp>
        <p:sp>
          <p:nvSpPr>
            <p:cNvPr id="58" name="Line 29"/>
            <p:cNvSpPr>
              <a:spLocks noChangeShapeType="1"/>
            </p:cNvSpPr>
            <p:nvPr/>
          </p:nvSpPr>
          <p:spPr bwMode="auto">
            <a:xfrm flipH="1">
              <a:off x="2496" y="1008"/>
              <a:ext cx="1440" cy="0"/>
            </a:xfrm>
            <a:prstGeom prst="line">
              <a:avLst/>
            </a:prstGeom>
            <a:noFill/>
            <a:ln w="9525">
              <a:solidFill>
                <a:schemeClr val="tx1"/>
              </a:solidFill>
              <a:round/>
              <a:headEnd/>
              <a:tailEnd type="triangle" w="med" len="med"/>
            </a:ln>
            <a:effectLst/>
          </p:spPr>
          <p:txBody>
            <a:bodyPr/>
            <a:lstStyle/>
            <a:p>
              <a:endParaRPr lang="zh-CN" altLang="en-US"/>
            </a:p>
          </p:txBody>
        </p:sp>
        <p:sp>
          <p:nvSpPr>
            <p:cNvPr id="59" name="Line 30"/>
            <p:cNvSpPr>
              <a:spLocks noChangeShapeType="1"/>
            </p:cNvSpPr>
            <p:nvPr/>
          </p:nvSpPr>
          <p:spPr bwMode="auto">
            <a:xfrm flipH="1">
              <a:off x="1584" y="1008"/>
              <a:ext cx="720" cy="0"/>
            </a:xfrm>
            <a:prstGeom prst="line">
              <a:avLst/>
            </a:prstGeom>
            <a:noFill/>
            <a:ln w="9525">
              <a:solidFill>
                <a:schemeClr val="tx1"/>
              </a:solidFill>
              <a:round/>
              <a:headEnd/>
              <a:tailEnd type="triangle" w="med" len="med"/>
            </a:ln>
            <a:effectLst/>
          </p:spPr>
          <p:txBody>
            <a:bodyPr/>
            <a:lstStyle/>
            <a:p>
              <a:endParaRPr lang="zh-CN" altLang="en-US"/>
            </a:p>
          </p:txBody>
        </p:sp>
        <p:sp>
          <p:nvSpPr>
            <p:cNvPr id="60" name="Text Box 31"/>
            <p:cNvSpPr txBox="1">
              <a:spLocks noChangeArrowheads="1"/>
            </p:cNvSpPr>
            <p:nvPr/>
          </p:nvSpPr>
          <p:spPr bwMode="auto">
            <a:xfrm>
              <a:off x="2976" y="1344"/>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61" name="Line 33"/>
            <p:cNvSpPr>
              <a:spLocks noChangeShapeType="1"/>
            </p:cNvSpPr>
            <p:nvPr/>
          </p:nvSpPr>
          <p:spPr bwMode="auto">
            <a:xfrm flipH="1">
              <a:off x="306" y="1008"/>
              <a:ext cx="1104" cy="0"/>
            </a:xfrm>
            <a:prstGeom prst="line">
              <a:avLst/>
            </a:prstGeom>
            <a:noFill/>
            <a:ln w="9525">
              <a:solidFill>
                <a:schemeClr val="tx1"/>
              </a:solidFill>
              <a:round/>
              <a:headEnd/>
              <a:tailEnd/>
            </a:ln>
            <a:effectLst/>
          </p:spPr>
          <p:txBody>
            <a:bodyPr/>
            <a:lstStyle/>
            <a:p>
              <a:endParaRPr lang="zh-CN" altLang="en-US"/>
            </a:p>
          </p:txBody>
        </p:sp>
        <p:sp>
          <p:nvSpPr>
            <p:cNvPr id="62" name="Line 34"/>
            <p:cNvSpPr>
              <a:spLocks noChangeShapeType="1"/>
            </p:cNvSpPr>
            <p:nvPr/>
          </p:nvSpPr>
          <p:spPr bwMode="auto">
            <a:xfrm>
              <a:off x="309" y="1008"/>
              <a:ext cx="0" cy="1152"/>
            </a:xfrm>
            <a:prstGeom prst="line">
              <a:avLst/>
            </a:prstGeom>
            <a:noFill/>
            <a:ln w="9525">
              <a:solidFill>
                <a:schemeClr val="tx1"/>
              </a:solidFill>
              <a:round/>
              <a:headEnd/>
              <a:tailEnd/>
            </a:ln>
            <a:effectLst/>
          </p:spPr>
          <p:txBody>
            <a:bodyPr/>
            <a:lstStyle/>
            <a:p>
              <a:endParaRPr lang="zh-CN" altLang="en-US"/>
            </a:p>
          </p:txBody>
        </p:sp>
        <p:sp>
          <p:nvSpPr>
            <p:cNvPr id="63" name="Line 35"/>
            <p:cNvSpPr>
              <a:spLocks noChangeShapeType="1"/>
            </p:cNvSpPr>
            <p:nvPr/>
          </p:nvSpPr>
          <p:spPr bwMode="auto">
            <a:xfrm>
              <a:off x="318" y="2160"/>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64" name="Text Box 36"/>
            <p:cNvSpPr txBox="1">
              <a:spLocks noChangeArrowheads="1"/>
            </p:cNvSpPr>
            <p:nvPr/>
          </p:nvSpPr>
          <p:spPr bwMode="auto">
            <a:xfrm>
              <a:off x="4848" y="1335"/>
              <a:ext cx="624" cy="384"/>
            </a:xfrm>
            <a:prstGeom prst="rect">
              <a:avLst/>
            </a:prstGeom>
            <a:noFill/>
            <a:ln w="9525">
              <a:noFill/>
              <a:miter lim="800000"/>
              <a:headEnd/>
              <a:tailEnd/>
            </a:ln>
            <a:effectLst/>
          </p:spPr>
          <p:txBody>
            <a:bodyPr/>
            <a:lstStyle/>
            <a:p>
              <a:pPr algn="ctr">
                <a:spcBef>
                  <a:spcPct val="50000"/>
                </a:spcBef>
              </a:pPr>
              <a:r>
                <a:rPr lang="en-US" altLang="zh-CN" dirty="0"/>
                <a:t>c</a:t>
              </a:r>
              <a:r>
                <a:rPr lang="en-US" altLang="zh-CN" baseline="-25000" dirty="0"/>
                <a:t>n</a:t>
              </a:r>
              <a:r>
                <a:rPr lang="en-US" altLang="zh-CN" dirty="0"/>
                <a:t>=1</a:t>
              </a:r>
              <a:endParaRPr lang="en-US" altLang="zh-CN" baseline="-25000" dirty="0"/>
            </a:p>
          </p:txBody>
        </p:sp>
        <p:sp>
          <p:nvSpPr>
            <p:cNvPr id="65" name="Text Box 37"/>
            <p:cNvSpPr txBox="1">
              <a:spLocks noChangeArrowheads="1"/>
            </p:cNvSpPr>
            <p:nvPr/>
          </p:nvSpPr>
          <p:spPr bwMode="auto">
            <a:xfrm>
              <a:off x="237" y="1374"/>
              <a:ext cx="624" cy="384"/>
            </a:xfrm>
            <a:prstGeom prst="rect">
              <a:avLst/>
            </a:prstGeom>
            <a:noFill/>
            <a:ln w="9525">
              <a:noFill/>
              <a:miter lim="800000"/>
              <a:headEnd/>
              <a:tailEnd/>
            </a:ln>
            <a:effectLst/>
          </p:spPr>
          <p:txBody>
            <a:bodyPr/>
            <a:lstStyle/>
            <a:p>
              <a:pPr algn="ctr">
                <a:spcBef>
                  <a:spcPct val="50000"/>
                </a:spcBef>
              </a:pPr>
              <a:r>
                <a:rPr lang="en-US" altLang="zh-CN"/>
                <a:t>c</a:t>
              </a:r>
              <a:r>
                <a:rPr lang="en-US" altLang="zh-CN" baseline="-25000">
                  <a:latin typeface="宋体" charset="-122"/>
                </a:rPr>
                <a:t>0</a:t>
              </a:r>
              <a:r>
                <a:rPr lang="en-US" altLang="zh-CN"/>
                <a:t>=1</a:t>
              </a:r>
              <a:endParaRPr lang="en-US" altLang="zh-CN" baseline="-25000"/>
            </a:p>
          </p:txBody>
        </p:sp>
        <p:sp>
          <p:nvSpPr>
            <p:cNvPr id="66" name="Text Box 38"/>
            <p:cNvSpPr txBox="1">
              <a:spLocks noChangeArrowheads="1"/>
            </p:cNvSpPr>
            <p:nvPr/>
          </p:nvSpPr>
          <p:spPr bwMode="auto">
            <a:xfrm>
              <a:off x="5328" y="1920"/>
              <a:ext cx="432" cy="576"/>
            </a:xfrm>
            <a:prstGeom prst="rect">
              <a:avLst/>
            </a:prstGeom>
            <a:noFill/>
            <a:ln w="9525">
              <a:noFill/>
              <a:miter lim="800000"/>
              <a:headEnd/>
              <a:tailEnd/>
            </a:ln>
            <a:effectLst/>
          </p:spPr>
          <p:txBody>
            <a:bodyPr lIns="0" rIns="0"/>
            <a:lstStyle/>
            <a:p>
              <a:pPr algn="ctr">
                <a:spcBef>
                  <a:spcPct val="50000"/>
                </a:spcBef>
              </a:pPr>
              <a:r>
                <a:rPr lang="zh-CN" altLang="en-US" sz="2000"/>
                <a:t>输出</a:t>
              </a:r>
            </a:p>
            <a:p>
              <a:pPr algn="ctr">
                <a:spcBef>
                  <a:spcPct val="50000"/>
                </a:spcBef>
              </a:pPr>
              <a:r>
                <a:rPr lang="en-US" altLang="zh-CN" sz="2000"/>
                <a:t>{a</a:t>
              </a:r>
              <a:r>
                <a:rPr lang="en-US" altLang="zh-CN" sz="2000" baseline="-25000"/>
                <a:t>k</a:t>
              </a:r>
              <a:r>
                <a:rPr lang="en-US" altLang="zh-CN" sz="2000"/>
                <a:t>}</a:t>
              </a:r>
            </a:p>
          </p:txBody>
        </p:sp>
      </p:grpSp>
      <p:sp>
        <p:nvSpPr>
          <p:cNvPr id="67" name="Rectangle 40"/>
          <p:cNvSpPr txBox="1">
            <a:spLocks noChangeArrowheads="1"/>
          </p:cNvSpPr>
          <p:nvPr/>
        </p:nvSpPr>
        <p:spPr>
          <a:xfrm>
            <a:off x="500034" y="5000636"/>
            <a:ext cx="7772400" cy="1685916"/>
          </a:xfrm>
          <a:prstGeom prst="rect">
            <a:avLst/>
          </a:prstGeom>
          <a:noFill/>
          <a:ln/>
        </p:spPr>
        <p:txBody>
          <a:bodyPr vert="horz" rtlCol="0">
            <a:normAutofit lnSpcReduction="10000"/>
          </a:bodyPr>
          <a:lstStyle/>
          <a:p>
            <a:pPr marL="342900" marR="0" lvl="0" indent="-342900" algn="ctr" defTabSz="914400" rtl="0" eaLnBrk="1" fontAlgn="auto" latinLnBrk="0" hangingPunct="1">
              <a:lnSpc>
                <a:spcPct val="100000"/>
              </a:lnSpc>
              <a:spcBef>
                <a:spcPct val="20000"/>
              </a:spcBef>
              <a:spcAft>
                <a:spcPts val="0"/>
              </a:spcAft>
              <a:buClr>
                <a:schemeClr val="accent1"/>
              </a:buClr>
              <a:buSzPct val="50000"/>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 </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Tx/>
              <a:buNone/>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输出序列为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k</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Tx/>
              <a:buNone/>
              <a:tabLst/>
              <a:defRPr/>
            </a:pP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(t+1)=a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i+1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Tx/>
              <a:buNone/>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(t+1)=c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Times New Roman" pitchFamily="18" charset="0"/>
              </a:rPr>
              <a:t>⊕</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Times New Roman" pitchFamily="18" charset="0"/>
              </a:rPr>
              <a:t>⊕... ⊕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c</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(t) </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Tx/>
              <a:buNone/>
              <a:tabLst/>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32" name="Rectangle 76"/>
          <p:cNvSpPr>
            <a:spLocks noGrp="1" noChangeArrowheads="1"/>
          </p:cNvSpPr>
          <p:nvPr>
            <p:ph type="body" idx="1"/>
          </p:nvPr>
        </p:nvSpPr>
        <p:spPr>
          <a:xfrm>
            <a:off x="457200" y="1981200"/>
            <a:ext cx="7772400" cy="838200"/>
          </a:xfrm>
          <a:noFill/>
          <a:ln/>
        </p:spPr>
        <p:txBody>
          <a:bodyPr/>
          <a:lstStyle/>
          <a:p>
            <a:pPr algn="ctr">
              <a:lnSpc>
                <a:spcPct val="90000"/>
              </a:lnSpc>
              <a:buFontTx/>
              <a:buNone/>
            </a:pPr>
            <a:r>
              <a:rPr lang="en-US" altLang="zh-CN" sz="2400"/>
              <a:t>a</a:t>
            </a:r>
            <a:r>
              <a:rPr lang="en-US" altLang="zh-CN" sz="2400" baseline="-25000"/>
              <a:t>i</a:t>
            </a:r>
            <a:r>
              <a:rPr lang="en-US" altLang="zh-CN" sz="2400"/>
              <a:t>(t+1)=a</a:t>
            </a:r>
            <a:r>
              <a:rPr lang="en-US" altLang="zh-CN" sz="2400" baseline="-25000"/>
              <a:t>i+1</a:t>
            </a:r>
            <a:r>
              <a:rPr lang="en-US" altLang="zh-CN" sz="2400"/>
              <a:t>(t)</a:t>
            </a:r>
          </a:p>
          <a:p>
            <a:pPr algn="ctr">
              <a:lnSpc>
                <a:spcPct val="90000"/>
              </a:lnSpc>
              <a:buFontTx/>
              <a:buNone/>
            </a:pPr>
            <a:r>
              <a:rPr lang="en-US" altLang="zh-CN" sz="2400"/>
              <a:t>a</a:t>
            </a:r>
            <a:r>
              <a:rPr lang="en-US" altLang="zh-CN" sz="2400" baseline="-25000"/>
              <a:t>4</a:t>
            </a:r>
            <a:r>
              <a:rPr lang="en-US" altLang="zh-CN" sz="2400"/>
              <a:t>(t+1)=a</a:t>
            </a:r>
            <a:r>
              <a:rPr lang="en-US" altLang="zh-CN" sz="2400" baseline="-25000"/>
              <a:t>1</a:t>
            </a:r>
            <a:r>
              <a:rPr lang="en-US" altLang="zh-CN" sz="2400"/>
              <a:t>(t) </a:t>
            </a:r>
            <a:r>
              <a:rPr lang="en-US" altLang="zh-CN" sz="2400">
                <a:cs typeface="Times New Roman" pitchFamily="18" charset="0"/>
              </a:rPr>
              <a:t>⊕</a:t>
            </a:r>
            <a:r>
              <a:rPr lang="en-US" altLang="zh-CN" sz="2400"/>
              <a:t>a</a:t>
            </a:r>
            <a:r>
              <a:rPr lang="en-US" altLang="zh-CN" sz="2400" baseline="-25000"/>
              <a:t>4</a:t>
            </a:r>
            <a:r>
              <a:rPr lang="en-US" altLang="zh-CN" sz="2400"/>
              <a:t>(t)</a:t>
            </a:r>
          </a:p>
          <a:p>
            <a:pPr algn="ctr">
              <a:lnSpc>
                <a:spcPct val="90000"/>
              </a:lnSpc>
              <a:buFontTx/>
              <a:buNone/>
            </a:pPr>
            <a:endParaRPr lang="en-US" altLang="zh-CN" sz="2400"/>
          </a:p>
        </p:txBody>
      </p:sp>
      <p:graphicFrame>
        <p:nvGraphicFramePr>
          <p:cNvPr id="96887" name="Group 631"/>
          <p:cNvGraphicFramePr>
            <a:graphicFrameLocks noGrp="1"/>
          </p:cNvGraphicFramePr>
          <p:nvPr/>
        </p:nvGraphicFramePr>
        <p:xfrm>
          <a:off x="838200" y="2971800"/>
          <a:ext cx="7315200" cy="3672840"/>
        </p:xfrm>
        <a:graphic>
          <a:graphicData uri="http://schemas.openxmlformats.org/drawingml/2006/table">
            <a:tbl>
              <a:tblPr/>
              <a:tblGrid>
                <a:gridCol w="685800"/>
                <a:gridCol w="685800"/>
                <a:gridCol w="685800"/>
                <a:gridCol w="685800"/>
                <a:gridCol w="1371600"/>
                <a:gridCol w="609600"/>
                <a:gridCol w="533400"/>
                <a:gridCol w="533400"/>
                <a:gridCol w="609600"/>
                <a:gridCol w="9144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4</a:t>
                      </a:r>
                      <a:endParaRPr kumimoji="1" lang="en-US" altLang="zh-CN" sz="1800" b="1" i="0" u="none" strike="noStrike" cap="none" normalizeH="0" baseline="0" smtClean="0">
                        <a:ln>
                          <a:noFill/>
                        </a:ln>
                        <a:solidFill>
                          <a:srgbClr val="000066"/>
                        </a:solidFill>
                        <a:effectLst/>
                        <a:latin typeface="Times New Roman" pitchFamily="18" charset="0"/>
                        <a:ea typeface="宋体" charset="-122"/>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a:t>
                      </a:r>
                      <a:r>
                        <a:rPr kumimoji="1" lang="en-US" altLang="zh-CN" sz="1800" b="1" i="0" u="none" strike="noStrike" cap="none" normalizeH="0" baseline="-25000" smtClean="0">
                          <a:ln>
                            <a:noFill/>
                          </a:ln>
                          <a:solidFill>
                            <a:srgbClr val="000066"/>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20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4</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8</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35"/>
          <p:cNvGrpSpPr>
            <a:grpSpLocks/>
          </p:cNvGrpSpPr>
          <p:nvPr/>
        </p:nvGrpSpPr>
        <p:grpSpPr bwMode="auto">
          <a:xfrm>
            <a:off x="685800" y="0"/>
            <a:ext cx="8005763" cy="1790700"/>
            <a:chOff x="432" y="0"/>
            <a:chExt cx="5043" cy="1128"/>
          </a:xfrm>
        </p:grpSpPr>
        <p:sp>
          <p:nvSpPr>
            <p:cNvPr id="96262" name="Text Box 6"/>
            <p:cNvSpPr txBox="1">
              <a:spLocks noChangeArrowheads="1"/>
            </p:cNvSpPr>
            <p:nvPr/>
          </p:nvSpPr>
          <p:spPr bwMode="auto">
            <a:xfrm>
              <a:off x="879" y="744"/>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4</a:t>
              </a:r>
            </a:p>
          </p:txBody>
        </p:sp>
        <p:sp>
          <p:nvSpPr>
            <p:cNvPr id="96263" name="Text Box 7"/>
            <p:cNvSpPr txBox="1">
              <a:spLocks noChangeArrowheads="1"/>
            </p:cNvSpPr>
            <p:nvPr/>
          </p:nvSpPr>
          <p:spPr bwMode="auto">
            <a:xfrm>
              <a:off x="1791" y="744"/>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3</a:t>
              </a:r>
            </a:p>
          </p:txBody>
        </p:sp>
        <p:sp>
          <p:nvSpPr>
            <p:cNvPr id="96264" name="Text Box 8"/>
            <p:cNvSpPr txBox="1">
              <a:spLocks noChangeArrowheads="1"/>
            </p:cNvSpPr>
            <p:nvPr/>
          </p:nvSpPr>
          <p:spPr bwMode="auto">
            <a:xfrm>
              <a:off x="2715" y="741"/>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2</a:t>
              </a:r>
            </a:p>
          </p:txBody>
        </p:sp>
        <p:sp>
          <p:nvSpPr>
            <p:cNvPr id="96265" name="Text Box 9"/>
            <p:cNvSpPr txBox="1">
              <a:spLocks noChangeArrowheads="1"/>
            </p:cNvSpPr>
            <p:nvPr/>
          </p:nvSpPr>
          <p:spPr bwMode="auto">
            <a:xfrm>
              <a:off x="3627" y="741"/>
              <a:ext cx="62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1</a:t>
              </a:r>
            </a:p>
          </p:txBody>
        </p:sp>
        <p:sp>
          <p:nvSpPr>
            <p:cNvPr id="96267" name="Line 11"/>
            <p:cNvSpPr>
              <a:spLocks noChangeShapeType="1"/>
            </p:cNvSpPr>
            <p:nvPr/>
          </p:nvSpPr>
          <p:spPr bwMode="auto">
            <a:xfrm>
              <a:off x="1512" y="936"/>
              <a:ext cx="272" cy="0"/>
            </a:xfrm>
            <a:prstGeom prst="line">
              <a:avLst/>
            </a:prstGeom>
            <a:noFill/>
            <a:ln w="9525">
              <a:solidFill>
                <a:schemeClr val="tx1"/>
              </a:solidFill>
              <a:round/>
              <a:headEnd/>
              <a:tailEnd type="triangle" w="med" len="med"/>
            </a:ln>
            <a:effectLst/>
          </p:spPr>
          <p:txBody>
            <a:bodyPr/>
            <a:lstStyle/>
            <a:p>
              <a:endParaRPr lang="zh-CN" altLang="en-US"/>
            </a:p>
          </p:txBody>
        </p:sp>
        <p:sp>
          <p:nvSpPr>
            <p:cNvPr id="96268" name="Line 12"/>
            <p:cNvSpPr>
              <a:spLocks noChangeShapeType="1"/>
            </p:cNvSpPr>
            <p:nvPr/>
          </p:nvSpPr>
          <p:spPr bwMode="auto">
            <a:xfrm>
              <a:off x="2415" y="936"/>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96270" name="Line 14"/>
            <p:cNvSpPr>
              <a:spLocks noChangeShapeType="1"/>
            </p:cNvSpPr>
            <p:nvPr/>
          </p:nvSpPr>
          <p:spPr bwMode="auto">
            <a:xfrm>
              <a:off x="3339" y="933"/>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96271" name="Line 15"/>
            <p:cNvSpPr>
              <a:spLocks noChangeShapeType="1"/>
            </p:cNvSpPr>
            <p:nvPr/>
          </p:nvSpPr>
          <p:spPr bwMode="auto">
            <a:xfrm>
              <a:off x="4251" y="933"/>
              <a:ext cx="480" cy="0"/>
            </a:xfrm>
            <a:prstGeom prst="line">
              <a:avLst/>
            </a:prstGeom>
            <a:noFill/>
            <a:ln w="9525">
              <a:solidFill>
                <a:schemeClr val="tx1"/>
              </a:solidFill>
              <a:round/>
              <a:headEnd/>
              <a:tailEnd type="triangle" w="med" len="med"/>
            </a:ln>
            <a:effectLst/>
          </p:spPr>
          <p:txBody>
            <a:bodyPr/>
            <a:lstStyle/>
            <a:p>
              <a:endParaRPr lang="zh-CN" altLang="en-US"/>
            </a:p>
          </p:txBody>
        </p:sp>
        <p:sp>
          <p:nvSpPr>
            <p:cNvPr id="96272" name="Text Box 16"/>
            <p:cNvSpPr txBox="1">
              <a:spLocks noChangeArrowheads="1"/>
            </p:cNvSpPr>
            <p:nvPr/>
          </p:nvSpPr>
          <p:spPr bwMode="auto">
            <a:xfrm>
              <a:off x="1326" y="0"/>
              <a:ext cx="624" cy="768"/>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96279" name="Line 23"/>
            <p:cNvSpPr>
              <a:spLocks noChangeShapeType="1"/>
            </p:cNvSpPr>
            <p:nvPr/>
          </p:nvSpPr>
          <p:spPr bwMode="auto">
            <a:xfrm flipV="1">
              <a:off x="1635" y="360"/>
              <a:ext cx="1" cy="576"/>
            </a:xfrm>
            <a:prstGeom prst="line">
              <a:avLst/>
            </a:prstGeom>
            <a:noFill/>
            <a:ln w="9525">
              <a:solidFill>
                <a:schemeClr val="tx1"/>
              </a:solidFill>
              <a:round/>
              <a:headEnd/>
              <a:tailEnd type="triangle" w="med" len="med"/>
            </a:ln>
            <a:effectLst/>
          </p:spPr>
          <p:txBody>
            <a:bodyPr/>
            <a:lstStyle/>
            <a:p>
              <a:endParaRPr lang="zh-CN" altLang="en-US"/>
            </a:p>
          </p:txBody>
        </p:sp>
        <p:sp>
          <p:nvSpPr>
            <p:cNvPr id="96284" name="Line 28"/>
            <p:cNvSpPr>
              <a:spLocks noChangeShapeType="1"/>
            </p:cNvSpPr>
            <p:nvPr/>
          </p:nvSpPr>
          <p:spPr bwMode="auto">
            <a:xfrm flipV="1">
              <a:off x="4467" y="258"/>
              <a:ext cx="0" cy="680"/>
            </a:xfrm>
            <a:prstGeom prst="line">
              <a:avLst/>
            </a:prstGeom>
            <a:noFill/>
            <a:ln w="9525">
              <a:solidFill>
                <a:schemeClr val="tx1"/>
              </a:solidFill>
              <a:round/>
              <a:headEnd/>
              <a:tailEnd/>
            </a:ln>
            <a:effectLst/>
          </p:spPr>
          <p:txBody>
            <a:bodyPr/>
            <a:lstStyle/>
            <a:p>
              <a:endParaRPr lang="zh-CN" altLang="en-US"/>
            </a:p>
          </p:txBody>
        </p:sp>
        <p:sp>
          <p:nvSpPr>
            <p:cNvPr id="96290" name="Line 34"/>
            <p:cNvSpPr>
              <a:spLocks noChangeShapeType="1"/>
            </p:cNvSpPr>
            <p:nvPr/>
          </p:nvSpPr>
          <p:spPr bwMode="auto">
            <a:xfrm>
              <a:off x="432" y="264"/>
              <a:ext cx="0" cy="680"/>
            </a:xfrm>
            <a:prstGeom prst="line">
              <a:avLst/>
            </a:prstGeom>
            <a:noFill/>
            <a:ln w="9525">
              <a:solidFill>
                <a:schemeClr val="tx1"/>
              </a:solidFill>
              <a:round/>
              <a:headEnd/>
              <a:tailEnd/>
            </a:ln>
            <a:effectLst/>
          </p:spPr>
          <p:txBody>
            <a:bodyPr/>
            <a:lstStyle/>
            <a:p>
              <a:endParaRPr lang="zh-CN" altLang="en-US"/>
            </a:p>
          </p:txBody>
        </p:sp>
        <p:sp>
          <p:nvSpPr>
            <p:cNvPr id="96291" name="Line 35"/>
            <p:cNvSpPr>
              <a:spLocks noChangeShapeType="1"/>
            </p:cNvSpPr>
            <p:nvPr/>
          </p:nvSpPr>
          <p:spPr bwMode="auto">
            <a:xfrm>
              <a:off x="441" y="939"/>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96294" name="Text Box 38"/>
            <p:cNvSpPr txBox="1">
              <a:spLocks noChangeArrowheads="1"/>
            </p:cNvSpPr>
            <p:nvPr/>
          </p:nvSpPr>
          <p:spPr bwMode="auto">
            <a:xfrm>
              <a:off x="4719" y="792"/>
              <a:ext cx="756" cy="243"/>
            </a:xfrm>
            <a:prstGeom prst="rect">
              <a:avLst/>
            </a:prstGeom>
            <a:noFill/>
            <a:ln w="9525">
              <a:noFill/>
              <a:miter lim="800000"/>
              <a:headEnd/>
              <a:tailEnd/>
            </a:ln>
            <a:effectLst/>
          </p:spPr>
          <p:txBody>
            <a:bodyPr lIns="0" rIns="0"/>
            <a:lstStyle/>
            <a:p>
              <a:pPr algn="ctr">
                <a:spcBef>
                  <a:spcPct val="50000"/>
                </a:spcBef>
              </a:pPr>
              <a:r>
                <a:rPr lang="zh-CN" altLang="en-US" sz="2000"/>
                <a:t>输出</a:t>
              </a:r>
              <a:r>
                <a:rPr lang="en-US" altLang="zh-CN" sz="2000"/>
                <a:t>{a</a:t>
              </a:r>
              <a:r>
                <a:rPr lang="en-US" altLang="zh-CN" sz="2000" baseline="-25000"/>
                <a:t>k</a:t>
              </a:r>
              <a:r>
                <a:rPr lang="en-US" altLang="zh-CN" sz="2000"/>
                <a:t>}</a:t>
              </a:r>
            </a:p>
          </p:txBody>
        </p:sp>
        <p:sp>
          <p:nvSpPr>
            <p:cNvPr id="96295" name="Line 39"/>
            <p:cNvSpPr>
              <a:spLocks noChangeShapeType="1"/>
            </p:cNvSpPr>
            <p:nvPr/>
          </p:nvSpPr>
          <p:spPr bwMode="auto">
            <a:xfrm flipH="1">
              <a:off x="1743" y="264"/>
              <a:ext cx="2736" cy="0"/>
            </a:xfrm>
            <a:prstGeom prst="line">
              <a:avLst/>
            </a:prstGeom>
            <a:noFill/>
            <a:ln w="9525">
              <a:solidFill>
                <a:schemeClr val="tx1"/>
              </a:solidFill>
              <a:round/>
              <a:headEnd/>
              <a:tailEnd type="triangle" w="med" len="med"/>
            </a:ln>
            <a:effectLst/>
          </p:spPr>
          <p:txBody>
            <a:bodyPr/>
            <a:lstStyle/>
            <a:p>
              <a:endParaRPr lang="zh-CN" altLang="en-US"/>
            </a:p>
          </p:txBody>
        </p:sp>
        <p:sp>
          <p:nvSpPr>
            <p:cNvPr id="96296" name="Line 40"/>
            <p:cNvSpPr>
              <a:spLocks noChangeShapeType="1"/>
            </p:cNvSpPr>
            <p:nvPr/>
          </p:nvSpPr>
          <p:spPr bwMode="auto">
            <a:xfrm flipH="1">
              <a:off x="447" y="264"/>
              <a:ext cx="1104" cy="0"/>
            </a:xfrm>
            <a:prstGeom prst="line">
              <a:avLst/>
            </a:prstGeom>
            <a:noFill/>
            <a:ln w="9525">
              <a:solidFill>
                <a:schemeClr val="tx1"/>
              </a:solidFill>
              <a:round/>
              <a:headEnd/>
              <a:tailEnd/>
            </a:ln>
            <a:effectLst/>
          </p:spPr>
          <p:txBody>
            <a:bodyPr/>
            <a:lstStyle/>
            <a:p>
              <a:endParaRPr lang="zh-CN" altLang="en-US"/>
            </a:p>
          </p:txBody>
        </p:sp>
        <p:sp>
          <p:nvSpPr>
            <p:cNvPr id="96889" name="Text Box 633"/>
            <p:cNvSpPr txBox="1">
              <a:spLocks noChangeArrowheads="1"/>
            </p:cNvSpPr>
            <p:nvPr/>
          </p:nvSpPr>
          <p:spPr bwMode="auto">
            <a:xfrm>
              <a:off x="4368" y="384"/>
              <a:ext cx="624" cy="384"/>
            </a:xfrm>
            <a:prstGeom prst="rect">
              <a:avLst/>
            </a:prstGeom>
            <a:noFill/>
            <a:ln w="9525">
              <a:noFill/>
              <a:miter lim="800000"/>
              <a:headEnd/>
              <a:tailEnd/>
            </a:ln>
            <a:effectLst/>
          </p:spPr>
          <p:txBody>
            <a:bodyPr/>
            <a:lstStyle/>
            <a:p>
              <a:pPr algn="ctr">
                <a:spcBef>
                  <a:spcPct val="50000"/>
                </a:spcBef>
              </a:pPr>
              <a:r>
                <a:rPr lang="en-US" altLang="zh-CN"/>
                <a:t>c</a:t>
              </a:r>
              <a:r>
                <a:rPr lang="en-US" altLang="zh-CN" baseline="-25000"/>
                <a:t>4</a:t>
              </a:r>
              <a:r>
                <a:rPr lang="en-US" altLang="zh-CN"/>
                <a:t>=1</a:t>
              </a:r>
              <a:endParaRPr lang="en-US" altLang="zh-CN" baseline="-25000"/>
            </a:p>
          </p:txBody>
        </p:sp>
        <p:sp>
          <p:nvSpPr>
            <p:cNvPr id="96890" name="Text Box 634"/>
            <p:cNvSpPr txBox="1">
              <a:spLocks noChangeArrowheads="1"/>
            </p:cNvSpPr>
            <p:nvPr/>
          </p:nvSpPr>
          <p:spPr bwMode="auto">
            <a:xfrm>
              <a:off x="1104" y="336"/>
              <a:ext cx="624" cy="384"/>
            </a:xfrm>
            <a:prstGeom prst="rect">
              <a:avLst/>
            </a:prstGeom>
            <a:noFill/>
            <a:ln w="9525">
              <a:noFill/>
              <a:miter lim="800000"/>
              <a:headEnd/>
              <a:tailEnd/>
            </a:ln>
            <a:effectLst/>
          </p:spPr>
          <p:txBody>
            <a:bodyPr/>
            <a:lstStyle/>
            <a:p>
              <a:pPr algn="ctr">
                <a:spcBef>
                  <a:spcPct val="50000"/>
                </a:spcBef>
              </a:pPr>
              <a:r>
                <a:rPr lang="en-US" altLang="zh-CN"/>
                <a:t>c</a:t>
              </a:r>
              <a:r>
                <a:rPr lang="en-US" altLang="zh-CN" baseline="-25000"/>
                <a:t>1</a:t>
              </a:r>
              <a:r>
                <a:rPr lang="en-US" altLang="zh-CN"/>
                <a:t>=1</a:t>
              </a:r>
              <a:endParaRPr lang="en-US" altLang="zh-CN" baseline="-25000"/>
            </a:p>
          </p:txBody>
        </p:sp>
      </p:grpSp>
      <p:sp>
        <p:nvSpPr>
          <p:cNvPr id="96892" name="Text Box 636">
            <a:hlinkClick r:id="rId3" action="ppaction://hlinksldjump"/>
          </p:cNvPr>
          <p:cNvSpPr txBox="1">
            <a:spLocks noChangeArrowheads="1"/>
          </p:cNvSpPr>
          <p:nvPr/>
        </p:nvSpPr>
        <p:spPr bwMode="auto">
          <a:xfrm>
            <a:off x="8458200" y="6035675"/>
            <a:ext cx="685800" cy="457200"/>
          </a:xfrm>
          <a:prstGeom prst="rect">
            <a:avLst/>
          </a:prstGeom>
          <a:noFill/>
          <a:ln w="9525">
            <a:noFill/>
            <a:miter lim="800000"/>
            <a:headEnd/>
            <a:tailEnd/>
          </a:ln>
          <a:effectLst/>
        </p:spPr>
        <p:txBody>
          <a:bodyPr lIns="0" rIns="0">
            <a:spAutoFit/>
          </a:bodyPr>
          <a:lstStyle/>
          <a:p>
            <a:pPr>
              <a:spcBef>
                <a:spcPct val="50000"/>
              </a:spcBef>
            </a:pPr>
            <a:r>
              <a:rPr lang="zh-CN" altLang="en-US" dirty="0"/>
              <a:t>返回</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t> </a:t>
            </a:r>
          </a:p>
        </p:txBody>
      </p:sp>
      <p:sp>
        <p:nvSpPr>
          <p:cNvPr id="8195" name="Rectangle 3"/>
          <p:cNvSpPr>
            <a:spLocks noGrp="1" noChangeArrowheads="1"/>
          </p:cNvSpPr>
          <p:nvPr>
            <p:ph type="body" idx="1"/>
          </p:nvPr>
        </p:nvSpPr>
        <p:spPr/>
        <p:txBody>
          <a:bodyPr/>
          <a:lstStyle/>
          <a:p>
            <a:pPr>
              <a:buFontTx/>
              <a:buNone/>
            </a:pPr>
            <a:r>
              <a:rPr lang="en-US" altLang="zh-CN"/>
              <a:t> </a:t>
            </a:r>
          </a:p>
        </p:txBody>
      </p:sp>
      <p:sp>
        <p:nvSpPr>
          <p:cNvPr id="8196" name="Rectangle 4"/>
          <p:cNvSpPr>
            <a:spLocks noChangeArrowheads="1"/>
          </p:cNvSpPr>
          <p:nvPr/>
        </p:nvSpPr>
        <p:spPr bwMode="auto">
          <a:xfrm>
            <a:off x="571472" y="500042"/>
            <a:ext cx="8153400" cy="762000"/>
          </a:xfrm>
          <a:prstGeom prst="rect">
            <a:avLst/>
          </a:prstGeom>
          <a:noFill/>
          <a:ln w="9525">
            <a:noFill/>
            <a:miter lim="800000"/>
            <a:headEnd/>
            <a:tailEnd/>
          </a:ln>
          <a:effectLst/>
        </p:spPr>
        <p:txBody>
          <a:bodyPr tIns="0" bIns="0" anchor="b"/>
          <a:lstStyle/>
          <a:p>
            <a:pPr algn="ctr"/>
            <a:r>
              <a:rPr lang="en-US" altLang="zh-CN" sz="4400" b="1" dirty="0">
                <a:latin typeface="+mj-ea"/>
                <a:ea typeface="+mj-ea"/>
              </a:rPr>
              <a:t>LFSR</a:t>
            </a:r>
            <a:r>
              <a:rPr lang="zh-CN" altLang="en-US" sz="4400" b="1" dirty="0">
                <a:latin typeface="+mj-ea"/>
                <a:ea typeface="+mj-ea"/>
              </a:rPr>
              <a:t>示例说明</a:t>
            </a:r>
          </a:p>
        </p:txBody>
      </p:sp>
      <p:sp>
        <p:nvSpPr>
          <p:cNvPr id="8197" name="Rectangle 5" descr="Rectangle: Click to edit Master text styles&#10;Second level&#10;Third level&#10;Fourth level&#10;Fifth level"/>
          <p:cNvSpPr>
            <a:spLocks noChangeArrowheads="1"/>
          </p:cNvSpPr>
          <p:nvPr/>
        </p:nvSpPr>
        <p:spPr bwMode="auto">
          <a:xfrm>
            <a:off x="642910" y="1571612"/>
            <a:ext cx="8229600" cy="4038600"/>
          </a:xfrm>
          <a:prstGeom prst="rect">
            <a:avLst/>
          </a:prstGeom>
          <a:noFill/>
          <a:ln w="9525">
            <a:noFill/>
            <a:miter lim="800000"/>
            <a:headEnd/>
            <a:tailEnd/>
          </a:ln>
          <a:effectLst/>
        </p:spPr>
        <p:txBody>
          <a:bodyPr/>
          <a:lstStyle/>
          <a:p>
            <a:pPr marL="342900" indent="-342900">
              <a:lnSpc>
                <a:spcPct val="90000"/>
              </a:lnSpc>
              <a:spcBef>
                <a:spcPct val="20000"/>
              </a:spcBef>
              <a:buClr>
                <a:schemeClr val="accent1"/>
              </a:buClr>
              <a:buSzPct val="50000"/>
              <a:buFont typeface="Wingdings 2"/>
              <a:buChar char=""/>
            </a:pPr>
            <a:r>
              <a:rPr lang="zh-CN" altLang="en-US" sz="3200" dirty="0" smtClean="0"/>
              <a:t>周期为</a:t>
            </a:r>
            <a:r>
              <a:rPr lang="en-US" altLang="zh-CN" sz="3200" dirty="0" smtClean="0"/>
              <a:t>2</a:t>
            </a:r>
            <a:r>
              <a:rPr lang="en-US" altLang="zh-CN" sz="3200" baseline="30000" dirty="0" smtClean="0"/>
              <a:t>4</a:t>
            </a:r>
            <a:r>
              <a:rPr lang="zh-CN" altLang="en-US" sz="3200" dirty="0" smtClean="0"/>
              <a:t>－</a:t>
            </a:r>
            <a:r>
              <a:rPr lang="en-US" altLang="zh-CN" sz="3200" dirty="0" smtClean="0"/>
              <a:t>1</a:t>
            </a:r>
            <a:r>
              <a:rPr lang="zh-CN" altLang="en-US" sz="3200" dirty="0" smtClean="0"/>
              <a:t>＝</a:t>
            </a:r>
            <a:r>
              <a:rPr lang="en-US" altLang="zh-CN" sz="3200" dirty="0" smtClean="0"/>
              <a:t>15</a:t>
            </a:r>
          </a:p>
          <a:p>
            <a:pPr marL="342900" indent="-342900">
              <a:lnSpc>
                <a:spcPct val="90000"/>
              </a:lnSpc>
              <a:spcBef>
                <a:spcPct val="20000"/>
              </a:spcBef>
              <a:buClr>
                <a:schemeClr val="accent1"/>
              </a:buClr>
              <a:buSzPct val="50000"/>
              <a:buFont typeface="Wingdings 2"/>
              <a:buChar char=""/>
            </a:pPr>
            <a:r>
              <a:rPr lang="en-US" altLang="zh-CN" sz="3200" dirty="0" smtClean="0"/>
              <a:t>c</a:t>
            </a:r>
            <a:r>
              <a:rPr lang="en-US" altLang="zh-CN" sz="3200" baseline="-25000" dirty="0" smtClean="0"/>
              <a:t>n</a:t>
            </a:r>
            <a:r>
              <a:rPr lang="zh-CN" altLang="en-US" sz="3200" dirty="0" smtClean="0"/>
              <a:t>＝</a:t>
            </a:r>
            <a:r>
              <a:rPr lang="en-US" altLang="zh-CN" sz="3200" dirty="0" smtClean="0"/>
              <a:t>1</a:t>
            </a:r>
            <a:r>
              <a:rPr lang="zh-CN" altLang="en-US" sz="3200" dirty="0" smtClean="0"/>
              <a:t>的</a:t>
            </a:r>
            <a:r>
              <a:rPr lang="en-US" altLang="zh-CN" sz="3200" dirty="0" smtClean="0"/>
              <a:t>n</a:t>
            </a:r>
            <a:r>
              <a:rPr lang="zh-CN" altLang="en-US" sz="3200" dirty="0" smtClean="0"/>
              <a:t>级</a:t>
            </a:r>
            <a:r>
              <a:rPr lang="en-US" altLang="zh-CN" sz="3200" dirty="0" smtClean="0"/>
              <a:t>LFSR</a:t>
            </a:r>
            <a:r>
              <a:rPr lang="zh-CN" altLang="en-US" sz="3200" dirty="0" smtClean="0"/>
              <a:t>其输出序列为周期序列，且周期数</a:t>
            </a:r>
            <a:r>
              <a:rPr lang="en-US" altLang="zh-CN" sz="3200" dirty="0" smtClean="0"/>
              <a:t>r</a:t>
            </a:r>
            <a:r>
              <a:rPr lang="zh-CN" altLang="en-US" sz="3200" dirty="0" smtClean="0"/>
              <a:t>满足</a:t>
            </a:r>
            <a:r>
              <a:rPr lang="en-US" altLang="zh-CN" sz="3200" dirty="0" smtClean="0"/>
              <a:t>r≤2</a:t>
            </a:r>
            <a:r>
              <a:rPr lang="en-US" altLang="zh-CN" sz="3200" baseline="30000" dirty="0" smtClean="0"/>
              <a:t>n</a:t>
            </a:r>
            <a:r>
              <a:rPr lang="zh-CN" altLang="en-US" sz="3200" dirty="0" smtClean="0"/>
              <a:t>－</a:t>
            </a:r>
            <a:r>
              <a:rPr lang="en-US" altLang="zh-CN" sz="3200" dirty="0" smtClean="0"/>
              <a:t>1</a:t>
            </a:r>
          </a:p>
          <a:p>
            <a:pPr marL="342900" indent="-342900">
              <a:lnSpc>
                <a:spcPct val="90000"/>
              </a:lnSpc>
              <a:spcBef>
                <a:spcPct val="20000"/>
              </a:spcBef>
              <a:buClr>
                <a:schemeClr val="accent1"/>
              </a:buClr>
              <a:buSzPct val="50000"/>
              <a:buFont typeface="Wingdings 2"/>
              <a:buChar char=""/>
            </a:pPr>
            <a:r>
              <a:rPr lang="zh-CN" altLang="en-US" sz="3200" dirty="0" smtClean="0"/>
              <a:t>若</a:t>
            </a:r>
            <a:r>
              <a:rPr lang="en-US" altLang="zh-CN" sz="3200" dirty="0" smtClean="0"/>
              <a:t>n</a:t>
            </a:r>
            <a:r>
              <a:rPr lang="zh-CN" altLang="en-US" sz="3200" dirty="0" smtClean="0"/>
              <a:t>级</a:t>
            </a:r>
            <a:r>
              <a:rPr lang="en-US" altLang="zh-CN" sz="3200" dirty="0" smtClean="0"/>
              <a:t>LFSR</a:t>
            </a:r>
            <a:r>
              <a:rPr lang="zh-CN" altLang="en-US" sz="3200" dirty="0" smtClean="0"/>
              <a:t>的输出序列的周期达到最大</a:t>
            </a:r>
            <a:r>
              <a:rPr lang="en-US" altLang="zh-CN" sz="3200" dirty="0" smtClean="0"/>
              <a:t>2</a:t>
            </a:r>
            <a:r>
              <a:rPr lang="en-US" altLang="zh-CN" sz="3200" baseline="30000" dirty="0" smtClean="0"/>
              <a:t>n</a:t>
            </a:r>
            <a:r>
              <a:rPr lang="zh-CN" altLang="en-US" sz="3200" dirty="0" smtClean="0"/>
              <a:t>－</a:t>
            </a:r>
            <a:r>
              <a:rPr lang="en-US" altLang="zh-CN" sz="3200" dirty="0" smtClean="0"/>
              <a:t>1</a:t>
            </a:r>
            <a:r>
              <a:rPr lang="zh-CN" altLang="en-US" sz="3200" dirty="0" smtClean="0"/>
              <a:t>，则称之为</a:t>
            </a:r>
            <a:r>
              <a:rPr lang="en-US" altLang="zh-CN" sz="3200" dirty="0" smtClean="0"/>
              <a:t>m</a:t>
            </a:r>
            <a:r>
              <a:rPr lang="zh-CN" altLang="en-US" sz="3200" dirty="0" smtClean="0"/>
              <a:t>序列</a:t>
            </a:r>
          </a:p>
          <a:p>
            <a:pPr marL="342900" indent="-342900">
              <a:lnSpc>
                <a:spcPct val="90000"/>
              </a:lnSpc>
              <a:spcBef>
                <a:spcPct val="20000"/>
              </a:spcBef>
              <a:buClr>
                <a:schemeClr val="accent1"/>
              </a:buClr>
              <a:buSzPct val="50000"/>
              <a:buFont typeface="Wingdings 2"/>
              <a:buChar char=""/>
            </a:pPr>
            <a:r>
              <a:rPr lang="en-US" altLang="zh-CN" sz="3200" dirty="0" smtClean="0"/>
              <a:t>f(x)=c</a:t>
            </a:r>
            <a:r>
              <a:rPr lang="en-US" altLang="zh-CN" sz="3200" baseline="-25000" dirty="0" smtClean="0"/>
              <a:t>0</a:t>
            </a:r>
            <a:r>
              <a:rPr lang="en-US" altLang="zh-CN" sz="3200" dirty="0" smtClean="0"/>
              <a:t> + c</a:t>
            </a:r>
            <a:r>
              <a:rPr lang="en-US" altLang="zh-CN" sz="3200" baseline="-25000" dirty="0" smtClean="0"/>
              <a:t>1</a:t>
            </a:r>
            <a:r>
              <a:rPr lang="en-US" altLang="zh-CN" sz="3200" dirty="0" smtClean="0"/>
              <a:t>x + c</a:t>
            </a:r>
            <a:r>
              <a:rPr lang="en-US" altLang="zh-CN" sz="3200" baseline="-25000" dirty="0" smtClean="0"/>
              <a:t>2</a:t>
            </a:r>
            <a:r>
              <a:rPr lang="en-US" altLang="zh-CN" sz="3200" dirty="0" smtClean="0"/>
              <a:t>x</a:t>
            </a:r>
            <a:r>
              <a:rPr lang="en-US" altLang="zh-CN" sz="3200" baseline="30000" dirty="0" smtClean="0"/>
              <a:t>2</a:t>
            </a:r>
            <a:r>
              <a:rPr lang="en-US" altLang="zh-CN" sz="3200" dirty="0" smtClean="0"/>
              <a:t> + ... + c</a:t>
            </a:r>
            <a:r>
              <a:rPr lang="en-US" altLang="zh-CN" sz="3200" baseline="-25000" dirty="0" smtClean="0"/>
              <a:t>n</a:t>
            </a:r>
            <a:r>
              <a:rPr lang="en-US" altLang="zh-CN" sz="3200" dirty="0" smtClean="0"/>
              <a:t>x</a:t>
            </a:r>
            <a:r>
              <a:rPr lang="en-US" altLang="zh-CN" sz="3200" baseline="30000" dirty="0" smtClean="0"/>
              <a:t>n</a:t>
            </a:r>
            <a:r>
              <a:rPr lang="zh-CN" altLang="en-US" sz="3200" dirty="0" smtClean="0"/>
              <a:t>描述</a:t>
            </a:r>
            <a:r>
              <a:rPr lang="en-US" altLang="zh-CN" sz="3200" dirty="0" smtClean="0"/>
              <a:t>LFSR</a:t>
            </a:r>
            <a:r>
              <a:rPr lang="zh-CN" altLang="en-US" sz="3200" dirty="0" smtClean="0"/>
              <a:t>的反馈连接状态，称为特征多项式</a:t>
            </a:r>
          </a:p>
          <a:p>
            <a:pPr marL="342900" indent="-342900">
              <a:lnSpc>
                <a:spcPct val="90000"/>
              </a:lnSpc>
              <a:spcBef>
                <a:spcPct val="20000"/>
              </a:spcBef>
              <a:buClr>
                <a:schemeClr val="accent1"/>
              </a:buClr>
              <a:buSzPct val="50000"/>
              <a:buFont typeface="Wingdings 2"/>
              <a:buChar char=""/>
            </a:pPr>
            <a:r>
              <a:rPr lang="zh-CN" altLang="en-US" sz="3200" dirty="0" smtClean="0"/>
              <a:t>可以证明，一个</a:t>
            </a:r>
            <a:r>
              <a:rPr lang="en-US" altLang="zh-CN" sz="3200" dirty="0" smtClean="0"/>
              <a:t>n</a:t>
            </a:r>
            <a:r>
              <a:rPr lang="zh-CN" altLang="en-US" sz="3200" dirty="0" smtClean="0"/>
              <a:t>级</a:t>
            </a:r>
            <a:r>
              <a:rPr lang="en-US" altLang="zh-CN" sz="3200" dirty="0" smtClean="0"/>
              <a:t>LFSR</a:t>
            </a:r>
            <a:r>
              <a:rPr lang="zh-CN" altLang="en-US" sz="3200" dirty="0" smtClean="0"/>
              <a:t>能产生</a:t>
            </a:r>
            <a:r>
              <a:rPr lang="en-US" altLang="zh-CN" sz="3200" dirty="0" smtClean="0"/>
              <a:t>m</a:t>
            </a:r>
            <a:r>
              <a:rPr lang="zh-CN" altLang="en-US" sz="3200" dirty="0" smtClean="0"/>
              <a:t>序列的充要条件是它的特征多项式为一个</a:t>
            </a:r>
            <a:r>
              <a:rPr lang="en-US" altLang="zh-CN" sz="3200" dirty="0" smtClean="0"/>
              <a:t>n</a:t>
            </a:r>
            <a:r>
              <a:rPr lang="zh-CN" altLang="en-US" sz="3200" dirty="0" smtClean="0"/>
              <a:t>次本原多项式</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09600" y="228600"/>
            <a:ext cx="7924800" cy="914400"/>
          </a:xfrm>
        </p:spPr>
        <p:txBody>
          <a:bodyPr/>
          <a:lstStyle/>
          <a:p>
            <a:r>
              <a:rPr lang="zh-CN" altLang="en-US"/>
              <a:t>本原多项式</a:t>
            </a:r>
          </a:p>
        </p:txBody>
      </p:sp>
      <p:sp>
        <p:nvSpPr>
          <p:cNvPr id="104453" name="Text Box 5"/>
          <p:cNvSpPr txBox="1">
            <a:spLocks noChangeArrowheads="1"/>
          </p:cNvSpPr>
          <p:nvPr/>
        </p:nvSpPr>
        <p:spPr bwMode="auto">
          <a:xfrm>
            <a:off x="357158" y="1214422"/>
            <a:ext cx="8382000" cy="1902059"/>
          </a:xfrm>
          <a:prstGeom prst="rect">
            <a:avLst/>
          </a:prstGeom>
          <a:noFill/>
          <a:ln w="9525">
            <a:noFill/>
            <a:miter lim="800000"/>
            <a:headEnd/>
            <a:tailEnd/>
          </a:ln>
          <a:effectLst/>
        </p:spPr>
        <p:txBody>
          <a:bodyPr wrap="square">
            <a:spAutoFit/>
          </a:bodyPr>
          <a:lstStyle/>
          <a:p>
            <a:pPr marL="342900" indent="-342900" algn="just">
              <a:lnSpc>
                <a:spcPct val="90000"/>
              </a:lnSpc>
              <a:spcBef>
                <a:spcPct val="20000"/>
              </a:spcBef>
              <a:buClr>
                <a:schemeClr val="accent1"/>
              </a:buClr>
              <a:buSzPct val="50000"/>
              <a:buFont typeface="Wingdings 2"/>
              <a:buChar char=""/>
            </a:pPr>
            <a:r>
              <a:rPr lang="zh-CN" altLang="en-US" sz="2800" dirty="0" smtClean="0">
                <a:latin typeface="楷体_GB2312" pitchFamily="49" charset="-122"/>
              </a:rPr>
              <a:t>若一个</a:t>
            </a:r>
            <a:r>
              <a:rPr lang="en-US" altLang="zh-CN" sz="2800" dirty="0" smtClean="0">
                <a:latin typeface="楷体_GB2312" pitchFamily="49" charset="-122"/>
              </a:rPr>
              <a:t>n</a:t>
            </a:r>
            <a:r>
              <a:rPr lang="zh-CN" altLang="en-US" sz="2800" dirty="0" smtClean="0">
                <a:latin typeface="楷体_GB2312" pitchFamily="49" charset="-122"/>
              </a:rPr>
              <a:t>次多项式</a:t>
            </a:r>
            <a:r>
              <a:rPr lang="en-US" altLang="zh-CN" sz="2800" dirty="0" smtClean="0">
                <a:latin typeface="楷体_GB2312" pitchFamily="49" charset="-122"/>
              </a:rPr>
              <a:t>f(x)</a:t>
            </a:r>
            <a:r>
              <a:rPr lang="zh-CN" altLang="en-US" sz="2800" dirty="0" smtClean="0">
                <a:latin typeface="楷体_GB2312" pitchFamily="49" charset="-122"/>
              </a:rPr>
              <a:t>的阶为</a:t>
            </a:r>
            <a:r>
              <a:rPr lang="en-US" altLang="zh-CN" sz="2800" dirty="0" smtClean="0">
                <a:latin typeface="楷体_GB2312" pitchFamily="49" charset="-122"/>
              </a:rPr>
              <a:t>2</a:t>
            </a:r>
            <a:r>
              <a:rPr lang="en-US" altLang="zh-CN" sz="2800" baseline="30000" dirty="0" smtClean="0">
                <a:latin typeface="楷体_GB2312" pitchFamily="49" charset="-122"/>
              </a:rPr>
              <a:t>n</a:t>
            </a:r>
            <a:r>
              <a:rPr lang="zh-CN" altLang="en-US" sz="2800" dirty="0" smtClean="0">
                <a:latin typeface="楷体_GB2312" pitchFamily="49" charset="-122"/>
              </a:rPr>
              <a:t>－</a:t>
            </a:r>
            <a:r>
              <a:rPr lang="en-US" altLang="zh-CN" sz="2800" dirty="0" smtClean="0">
                <a:latin typeface="楷体_GB2312" pitchFamily="49" charset="-122"/>
              </a:rPr>
              <a:t>1</a:t>
            </a:r>
            <a:r>
              <a:rPr lang="zh-CN" altLang="en-US" sz="2800" dirty="0" smtClean="0">
                <a:latin typeface="楷体_GB2312" pitchFamily="49" charset="-122"/>
              </a:rPr>
              <a:t>，即满足条件：</a:t>
            </a:r>
            <a:endParaRPr lang="en-US" altLang="zh-CN" sz="2800" dirty="0" smtClean="0">
              <a:latin typeface="楷体_GB2312" pitchFamily="49" charset="-122"/>
            </a:endParaRPr>
          </a:p>
          <a:p>
            <a:pPr marL="755650" lvl="1" indent="-282575" algn="just">
              <a:lnSpc>
                <a:spcPct val="90000"/>
              </a:lnSpc>
              <a:spcBef>
                <a:spcPct val="20000"/>
              </a:spcBef>
              <a:buClr>
                <a:schemeClr val="accent2"/>
              </a:buClr>
              <a:buSzPct val="50000"/>
              <a:buFont typeface="Wingdings 2"/>
              <a:buChar char="³"/>
            </a:pPr>
            <a:r>
              <a:rPr lang="en-US" altLang="zh-CN" sz="2800" dirty="0" smtClean="0">
                <a:solidFill>
                  <a:srgbClr val="000099"/>
                </a:solidFill>
                <a:latin typeface="楷体_GB2312" pitchFamily="49" charset="-122"/>
              </a:rPr>
              <a:t>f(x)</a:t>
            </a:r>
            <a:r>
              <a:rPr lang="zh-CN" altLang="en-US" sz="2800" dirty="0" smtClean="0">
                <a:solidFill>
                  <a:srgbClr val="000099"/>
                </a:solidFill>
                <a:latin typeface="楷体_GB2312" pitchFamily="49" charset="-122"/>
              </a:rPr>
              <a:t>为既约多项式</a:t>
            </a:r>
          </a:p>
          <a:p>
            <a:pPr marL="755650" lvl="1" indent="-282575" algn="just">
              <a:lnSpc>
                <a:spcPct val="90000"/>
              </a:lnSpc>
              <a:spcBef>
                <a:spcPct val="20000"/>
              </a:spcBef>
              <a:buClr>
                <a:schemeClr val="accent2"/>
              </a:buClr>
              <a:buSzPct val="50000"/>
              <a:buFont typeface="Wingdings 2"/>
              <a:buChar char="³"/>
            </a:pPr>
            <a:r>
              <a:rPr lang="en-US" altLang="zh-CN" sz="2800" dirty="0" smtClean="0">
                <a:solidFill>
                  <a:srgbClr val="000099"/>
                </a:solidFill>
                <a:latin typeface="楷体_GB2312" pitchFamily="49" charset="-122"/>
              </a:rPr>
              <a:t>f(x)</a:t>
            </a:r>
            <a:r>
              <a:rPr lang="zh-CN" altLang="en-US" sz="2800" dirty="0" smtClean="0">
                <a:solidFill>
                  <a:srgbClr val="000099"/>
                </a:solidFill>
                <a:latin typeface="楷体_GB2312" pitchFamily="49" charset="-122"/>
              </a:rPr>
              <a:t>可整除（</a:t>
            </a:r>
            <a:r>
              <a:rPr lang="en-US" altLang="zh-CN" sz="2800" dirty="0" smtClean="0">
                <a:solidFill>
                  <a:srgbClr val="000099"/>
                </a:solidFill>
                <a:latin typeface="楷体_GB2312" pitchFamily="49" charset="-122"/>
              </a:rPr>
              <a:t>x</a:t>
            </a:r>
            <a:r>
              <a:rPr lang="en-US" altLang="zh-CN" sz="2800" baseline="30000" dirty="0" smtClean="0">
                <a:solidFill>
                  <a:srgbClr val="000099"/>
                </a:solidFill>
                <a:latin typeface="楷体_GB2312" pitchFamily="49" charset="-122"/>
              </a:rPr>
              <a:t>2</a:t>
            </a:r>
            <a:r>
              <a:rPr lang="en-US" altLang="zh-CN" sz="2800" baseline="54000" dirty="0" smtClean="0">
                <a:solidFill>
                  <a:srgbClr val="000099"/>
                </a:solidFill>
                <a:latin typeface="楷体_GB2312" pitchFamily="49" charset="-122"/>
              </a:rPr>
              <a:t>n</a:t>
            </a:r>
            <a:r>
              <a:rPr lang="en-US" altLang="zh-CN" sz="2800" baseline="30000" dirty="0" smtClean="0">
                <a:solidFill>
                  <a:srgbClr val="000099"/>
                </a:solidFill>
                <a:latin typeface="楷体_GB2312" pitchFamily="49" charset="-122"/>
              </a:rPr>
              <a:t>-1</a:t>
            </a:r>
            <a:r>
              <a:rPr lang="zh-CN" altLang="en-US" sz="2800" dirty="0" smtClean="0">
                <a:solidFill>
                  <a:srgbClr val="000099"/>
                </a:solidFill>
                <a:latin typeface="楷体_GB2312" pitchFamily="49" charset="-122"/>
              </a:rPr>
              <a:t>＋</a:t>
            </a:r>
            <a:r>
              <a:rPr lang="en-US" altLang="zh-CN" sz="2800" dirty="0" smtClean="0">
                <a:solidFill>
                  <a:srgbClr val="000099"/>
                </a:solidFill>
                <a:latin typeface="楷体_GB2312" pitchFamily="49" charset="-122"/>
              </a:rPr>
              <a:t>1)</a:t>
            </a:r>
          </a:p>
          <a:p>
            <a:pPr marL="755650" lvl="1" indent="-282575" algn="just">
              <a:lnSpc>
                <a:spcPct val="90000"/>
              </a:lnSpc>
              <a:spcBef>
                <a:spcPct val="20000"/>
              </a:spcBef>
              <a:buClr>
                <a:schemeClr val="accent2"/>
              </a:buClr>
              <a:buSzPct val="50000"/>
              <a:buFont typeface="Wingdings 2"/>
              <a:buChar char="³"/>
            </a:pPr>
            <a:r>
              <a:rPr lang="en-US" altLang="zh-CN" sz="2800" dirty="0" smtClean="0">
                <a:solidFill>
                  <a:srgbClr val="000099"/>
                </a:solidFill>
                <a:latin typeface="楷体_GB2312" pitchFamily="49" charset="-122"/>
              </a:rPr>
              <a:t>f(x)</a:t>
            </a:r>
            <a:r>
              <a:rPr lang="zh-CN" altLang="en-US" sz="2800" dirty="0" smtClean="0">
                <a:solidFill>
                  <a:srgbClr val="000099"/>
                </a:solidFill>
                <a:latin typeface="楷体_GB2312" pitchFamily="49" charset="-122"/>
              </a:rPr>
              <a:t>不能整除（</a:t>
            </a:r>
            <a:r>
              <a:rPr lang="en-US" altLang="zh-CN" sz="2800" dirty="0" smtClean="0">
                <a:solidFill>
                  <a:srgbClr val="000099"/>
                </a:solidFill>
                <a:latin typeface="楷体_GB2312" pitchFamily="49" charset="-122"/>
              </a:rPr>
              <a:t>x</a:t>
            </a:r>
            <a:r>
              <a:rPr lang="en-US" altLang="zh-CN" sz="2800" baseline="30000" dirty="0" smtClean="0">
                <a:solidFill>
                  <a:srgbClr val="000099"/>
                </a:solidFill>
                <a:latin typeface="楷体_GB2312" pitchFamily="49" charset="-122"/>
              </a:rPr>
              <a:t>p</a:t>
            </a:r>
            <a:r>
              <a:rPr lang="zh-CN" altLang="en-US" sz="2800" dirty="0" smtClean="0">
                <a:solidFill>
                  <a:srgbClr val="000099"/>
                </a:solidFill>
                <a:latin typeface="楷体_GB2312" pitchFamily="49" charset="-122"/>
              </a:rPr>
              <a:t>＋</a:t>
            </a:r>
            <a:r>
              <a:rPr lang="en-US" altLang="zh-CN" sz="2800" dirty="0" smtClean="0">
                <a:solidFill>
                  <a:srgbClr val="000099"/>
                </a:solidFill>
                <a:latin typeface="楷体_GB2312" pitchFamily="49" charset="-122"/>
              </a:rPr>
              <a:t>1)</a:t>
            </a:r>
            <a:r>
              <a:rPr lang="zh-CN" altLang="en-US" sz="2800" dirty="0" smtClean="0">
                <a:solidFill>
                  <a:srgbClr val="000099"/>
                </a:solidFill>
                <a:latin typeface="楷体_GB2312" pitchFamily="49" charset="-122"/>
              </a:rPr>
              <a:t>，其中</a:t>
            </a:r>
            <a:r>
              <a:rPr lang="en-US" altLang="zh-CN" sz="2800" dirty="0" smtClean="0">
                <a:solidFill>
                  <a:srgbClr val="000099"/>
                </a:solidFill>
                <a:latin typeface="楷体_GB2312" pitchFamily="49" charset="-122"/>
              </a:rPr>
              <a:t>p &lt; 2</a:t>
            </a:r>
            <a:r>
              <a:rPr lang="en-US" altLang="zh-CN" sz="2800" baseline="30000" dirty="0" smtClean="0">
                <a:solidFill>
                  <a:srgbClr val="000099"/>
                </a:solidFill>
                <a:latin typeface="楷体_GB2312" pitchFamily="49" charset="-122"/>
              </a:rPr>
              <a:t>n</a:t>
            </a:r>
            <a:r>
              <a:rPr lang="zh-CN" altLang="en-US" sz="2800" dirty="0" smtClean="0">
                <a:solidFill>
                  <a:srgbClr val="000099"/>
                </a:solidFill>
                <a:latin typeface="楷体_GB2312" pitchFamily="49" charset="-122"/>
              </a:rPr>
              <a:t>－</a:t>
            </a:r>
            <a:r>
              <a:rPr lang="en-US" altLang="zh-CN" sz="2800" dirty="0" smtClean="0">
                <a:solidFill>
                  <a:srgbClr val="000099"/>
                </a:solidFill>
                <a:latin typeface="楷体_GB2312" pitchFamily="49" charset="-122"/>
              </a:rPr>
              <a:t>1</a:t>
            </a:r>
          </a:p>
        </p:txBody>
      </p:sp>
      <p:sp>
        <p:nvSpPr>
          <p:cNvPr id="104454" name="Text Box 6"/>
          <p:cNvSpPr txBox="1">
            <a:spLocks noChangeArrowheads="1"/>
          </p:cNvSpPr>
          <p:nvPr/>
        </p:nvSpPr>
        <p:spPr bwMode="auto">
          <a:xfrm>
            <a:off x="381000" y="3200400"/>
            <a:ext cx="8763000" cy="2227263"/>
          </a:xfrm>
          <a:prstGeom prst="rect">
            <a:avLst/>
          </a:prstGeom>
          <a:noFill/>
          <a:ln w="9525">
            <a:noFill/>
            <a:miter lim="800000"/>
            <a:headEnd/>
            <a:tailEnd/>
          </a:ln>
          <a:effectLst/>
        </p:spPr>
        <p:txBody>
          <a:bodyPr>
            <a:spAutoFit/>
          </a:bodyPr>
          <a:lstStyle/>
          <a:p>
            <a:pPr>
              <a:buClr>
                <a:srgbClr val="000066"/>
              </a:buClr>
              <a:buSzPct val="80000"/>
            </a:pPr>
            <a:r>
              <a:rPr lang="en-US" altLang="zh-CN" sz="2800" dirty="0" err="1">
                <a:latin typeface="楷体_GB2312" pitchFamily="49" charset="-122"/>
                <a:ea typeface="楷体_GB2312" pitchFamily="49" charset="-122"/>
              </a:rPr>
              <a:t>eg</a:t>
            </a:r>
            <a:r>
              <a:rPr lang="en-US" altLang="zh-CN" sz="2800" dirty="0">
                <a:latin typeface="楷体_GB2312" pitchFamily="49" charset="-122"/>
                <a:ea typeface="楷体_GB2312" pitchFamily="49" charset="-122"/>
              </a:rPr>
              <a:t>. n=4</a:t>
            </a:r>
            <a:r>
              <a:rPr lang="zh-CN" altLang="en-US" sz="2800" dirty="0">
                <a:latin typeface="楷体_GB2312" pitchFamily="49" charset="-122"/>
                <a:ea typeface="楷体_GB2312" pitchFamily="49" charset="-122"/>
              </a:rPr>
              <a:t>，周期为</a:t>
            </a:r>
            <a:r>
              <a:rPr lang="en-US" altLang="zh-CN" sz="2800" dirty="0">
                <a:latin typeface="楷体_GB2312" pitchFamily="49" charset="-122"/>
                <a:ea typeface="楷体_GB2312" pitchFamily="49" charset="-122"/>
              </a:rPr>
              <a:t>2</a:t>
            </a:r>
            <a:r>
              <a:rPr lang="en-US" altLang="zh-CN" sz="2800" baseline="300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15</a:t>
            </a:r>
            <a:r>
              <a:rPr lang="zh-CN" altLang="en-US" sz="2800" dirty="0">
                <a:latin typeface="楷体_GB2312" pitchFamily="49" charset="-122"/>
                <a:ea typeface="楷体_GB2312" pitchFamily="49" charset="-122"/>
              </a:rPr>
              <a:t>，其特征多项式是能整除</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15</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的</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次本原多项式</a:t>
            </a:r>
          </a:p>
          <a:p>
            <a:pPr>
              <a:buClr>
                <a:srgbClr val="000066"/>
              </a:buClr>
              <a:buSzPct val="80000"/>
            </a:pP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15</a:t>
            </a:r>
            <a:r>
              <a:rPr lang="en-US" altLang="zh-CN" sz="2800" dirty="0">
                <a:latin typeface="楷体_GB2312" pitchFamily="49" charset="-122"/>
                <a:ea typeface="楷体_GB2312" pitchFamily="49" charset="-122"/>
              </a:rPr>
              <a:t>+1=(x+1)(x</a:t>
            </a:r>
            <a:r>
              <a:rPr lang="en-US" altLang="zh-CN" sz="2800" baseline="30000" dirty="0">
                <a:latin typeface="楷体_GB2312" pitchFamily="49" charset="-122"/>
                <a:ea typeface="楷体_GB2312" pitchFamily="49" charset="-122"/>
              </a:rPr>
              <a:t>2</a:t>
            </a:r>
            <a:r>
              <a:rPr lang="en-US" altLang="zh-CN" sz="2800" dirty="0">
                <a:latin typeface="楷体_GB2312" pitchFamily="49" charset="-122"/>
                <a:ea typeface="楷体_GB2312" pitchFamily="49" charset="-122"/>
              </a:rPr>
              <a:t>+x+1)(x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+x+1)(x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+1)(x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2</a:t>
            </a:r>
            <a:r>
              <a:rPr lang="en-US" altLang="zh-CN" sz="2800" dirty="0">
                <a:latin typeface="楷体_GB2312" pitchFamily="49" charset="-122"/>
                <a:ea typeface="楷体_GB2312" pitchFamily="49" charset="-122"/>
              </a:rPr>
              <a:t>+x+1)</a:t>
            </a:r>
          </a:p>
          <a:p>
            <a:pPr>
              <a:buClr>
                <a:srgbClr val="000066"/>
              </a:buClr>
              <a:buSzPct val="80000"/>
            </a:pPr>
            <a:r>
              <a:rPr lang="zh-CN" altLang="en-US" sz="2800" dirty="0">
                <a:latin typeface="楷体_GB2312" pitchFamily="49" charset="-122"/>
                <a:ea typeface="楷体_GB2312" pitchFamily="49" charset="-122"/>
              </a:rPr>
              <a:t>由于</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2</a:t>
            </a:r>
            <a:r>
              <a:rPr lang="en-US" altLang="zh-CN" sz="2800" dirty="0">
                <a:latin typeface="楷体_GB2312" pitchFamily="49" charset="-122"/>
                <a:ea typeface="楷体_GB2312" pitchFamily="49" charset="-122"/>
              </a:rPr>
              <a:t>+x+1|x</a:t>
            </a:r>
            <a:r>
              <a:rPr lang="en-US" altLang="zh-CN" sz="2800" baseline="30000" dirty="0">
                <a:latin typeface="楷体_GB2312" pitchFamily="49" charset="-122"/>
                <a:ea typeface="楷体_GB2312" pitchFamily="49" charset="-122"/>
              </a:rPr>
              <a:t>5</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，所以本原多项式为，</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+x+1</a:t>
            </a:r>
            <a:r>
              <a:rPr lang="zh-CN" altLang="en-US" sz="2800" dirty="0">
                <a:latin typeface="楷体_GB2312" pitchFamily="49" charset="-122"/>
                <a:ea typeface="楷体_GB2312" pitchFamily="49" charset="-122"/>
              </a:rPr>
              <a:t>和</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3</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，选择</a:t>
            </a:r>
            <a:r>
              <a:rPr lang="en-US" altLang="zh-CN" sz="2800" dirty="0">
                <a:latin typeface="楷体_GB2312" pitchFamily="49" charset="-122"/>
                <a:ea typeface="楷体_GB2312" pitchFamily="49" charset="-122"/>
              </a:rPr>
              <a:t>f(x)</a:t>
            </a: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x</a:t>
            </a:r>
            <a:r>
              <a:rPr lang="en-US" altLang="zh-CN" sz="2800" baseline="30000" dirty="0">
                <a:latin typeface="楷体_GB2312" pitchFamily="49" charset="-122"/>
                <a:ea typeface="楷体_GB2312" pitchFamily="49" charset="-122"/>
              </a:rPr>
              <a:t>4</a:t>
            </a:r>
            <a:r>
              <a:rPr lang="en-US" altLang="zh-CN" sz="2800" dirty="0">
                <a:latin typeface="楷体_GB2312" pitchFamily="49" charset="-122"/>
                <a:ea typeface="楷体_GB2312" pitchFamily="49" charset="-122"/>
              </a:rPr>
              <a:t>+x+1</a:t>
            </a:r>
            <a:r>
              <a:rPr lang="zh-CN" altLang="en-US" sz="2800" dirty="0">
                <a:latin typeface="楷体_GB2312" pitchFamily="49" charset="-122"/>
                <a:ea typeface="楷体_GB2312" pitchFamily="49" charset="-122"/>
              </a:rPr>
              <a:t>，即</a:t>
            </a:r>
            <a:r>
              <a:rPr lang="en-US" altLang="zh-CN" sz="2800" dirty="0">
                <a:latin typeface="楷体_GB2312" pitchFamily="49" charset="-122"/>
                <a:ea typeface="楷体_GB2312" pitchFamily="49" charset="-122"/>
              </a:rPr>
              <a:t>c</a:t>
            </a:r>
            <a:r>
              <a:rPr lang="en-US" altLang="zh-CN" sz="2800" baseline="-250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r>
              <a:rPr lang="en-US" altLang="zh-CN" sz="2800" baseline="-250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r>
              <a:rPr lang="en-US" altLang="zh-CN" sz="2800" baseline="-250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1</a:t>
            </a:r>
          </a:p>
        </p:txBody>
      </p:sp>
      <p:sp>
        <p:nvSpPr>
          <p:cNvPr id="104457" name="Text Box 9">
            <a:hlinkClick r:id="rId2" action="ppaction://hlinksldjump"/>
          </p:cNvPr>
          <p:cNvSpPr txBox="1">
            <a:spLocks noChangeArrowheads="1"/>
          </p:cNvSpPr>
          <p:nvPr/>
        </p:nvSpPr>
        <p:spPr bwMode="auto">
          <a:xfrm>
            <a:off x="7239000" y="5867400"/>
            <a:ext cx="1447800" cy="457200"/>
          </a:xfrm>
          <a:prstGeom prst="rect">
            <a:avLst/>
          </a:prstGeom>
          <a:noFill/>
          <a:ln w="9525">
            <a:noFill/>
            <a:miter lim="800000"/>
            <a:headEnd/>
            <a:tailEnd/>
          </a:ln>
          <a:effectLst/>
        </p:spPr>
        <p:txBody>
          <a:bodyPr>
            <a:spAutoFit/>
          </a:bodyPr>
          <a:lstStyle/>
          <a:p>
            <a:pPr algn="ctr">
              <a:spcBef>
                <a:spcPct val="50000"/>
              </a:spcBef>
            </a:pPr>
            <a:r>
              <a:rPr lang="zh-CN" altLang="en-US" dirty="0"/>
              <a:t>见前例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additive="base">
                                        <p:cTn id="7" dur="500" fill="hold"/>
                                        <p:tgtEl>
                                          <p:spTgt spid="104453"/>
                                        </p:tgtEl>
                                        <p:attrNameLst>
                                          <p:attrName>ppt_x</p:attrName>
                                        </p:attrNameLst>
                                      </p:cBhvr>
                                      <p:tavLst>
                                        <p:tav tm="0">
                                          <p:val>
                                            <p:strVal val="0-#ppt_w/2"/>
                                          </p:val>
                                        </p:tav>
                                        <p:tav tm="100000">
                                          <p:val>
                                            <p:strVal val="#ppt_x"/>
                                          </p:val>
                                        </p:tav>
                                      </p:tavLst>
                                    </p:anim>
                                    <p:anim calcmode="lin" valueType="num">
                                      <p:cBhvr additive="base">
                                        <p:cTn id="8"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4"/>
                                        </p:tgtEl>
                                        <p:attrNameLst>
                                          <p:attrName>style.visibility</p:attrName>
                                        </p:attrNameLst>
                                      </p:cBhvr>
                                      <p:to>
                                        <p:strVal val="visible"/>
                                      </p:to>
                                    </p:set>
                                    <p:anim calcmode="lin" valueType="num">
                                      <p:cBhvr additive="base">
                                        <p:cTn id="13" dur="500" fill="hold"/>
                                        <p:tgtEl>
                                          <p:spTgt spid="104454"/>
                                        </p:tgtEl>
                                        <p:attrNameLst>
                                          <p:attrName>ppt_x</p:attrName>
                                        </p:attrNameLst>
                                      </p:cBhvr>
                                      <p:tavLst>
                                        <p:tav tm="0">
                                          <p:val>
                                            <p:strVal val="0-#ppt_w/2"/>
                                          </p:val>
                                        </p:tav>
                                        <p:tav tm="100000">
                                          <p:val>
                                            <p:strVal val="#ppt_x"/>
                                          </p:val>
                                        </p:tav>
                                      </p:tavLst>
                                    </p:anim>
                                    <p:anim calcmode="lin" valueType="num">
                                      <p:cBhvr additive="base">
                                        <p:cTn id="14"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utoUpdateAnimBg="0"/>
      <p:bldP spid="10445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609600" y="228600"/>
            <a:ext cx="7924800" cy="914400"/>
          </a:xfrm>
          <a:prstGeom prst="rect">
            <a:avLst/>
          </a:prstGeom>
          <a:noFill/>
          <a:ln w="9525">
            <a:noFill/>
            <a:miter lim="800000"/>
            <a:headEnd/>
            <a:tailEnd/>
          </a:ln>
          <a:effectLst/>
        </p:spPr>
        <p:txBody>
          <a:bodyPr anchor="ctr"/>
          <a:lstStyle/>
          <a:p>
            <a:pPr algn="ctr"/>
            <a:r>
              <a:rPr lang="zh-CN" altLang="en-US" sz="4800" b="1" dirty="0">
                <a:ea typeface="华文新魏" pitchFamily="2" charset="-122"/>
              </a:rPr>
              <a:t>本原多项式</a:t>
            </a:r>
          </a:p>
        </p:txBody>
      </p:sp>
      <p:graphicFrame>
        <p:nvGraphicFramePr>
          <p:cNvPr id="180719" name="Group 495"/>
          <p:cNvGraphicFramePr>
            <a:graphicFrameLocks noGrp="1"/>
          </p:cNvGraphicFramePr>
          <p:nvPr/>
        </p:nvGraphicFramePr>
        <p:xfrm>
          <a:off x="1219200" y="1143000"/>
          <a:ext cx="7010400" cy="4357690"/>
        </p:xfrm>
        <a:graphic>
          <a:graphicData uri="http://schemas.openxmlformats.org/drawingml/2006/table">
            <a:tbl>
              <a:tblPr/>
              <a:tblGrid>
                <a:gridCol w="1016000"/>
                <a:gridCol w="1016000"/>
                <a:gridCol w="1701800"/>
                <a:gridCol w="990600"/>
                <a:gridCol w="1219200"/>
                <a:gridCol w="106680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rgbClr val="000066"/>
                          </a:solidFill>
                          <a:effectLst/>
                          <a:latin typeface="Times New Roman" pitchFamily="18" charset="0"/>
                          <a:ea typeface="宋体" charset="-122"/>
                        </a:rPr>
                        <a:t>n</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r>
                        <a:rPr kumimoji="1" lang="en-US" altLang="zh-CN" sz="1800" b="1" i="0" u="none" strike="noStrike" cap="none" normalizeH="0" baseline="30000" smtClean="0">
                          <a:ln>
                            <a:noFill/>
                          </a:ln>
                          <a:solidFill>
                            <a:srgbClr val="000066"/>
                          </a:solidFill>
                          <a:effectLst/>
                          <a:latin typeface="Times New Roman" pitchFamily="18" charset="0"/>
                          <a:ea typeface="宋体" charset="-122"/>
                        </a:rPr>
                        <a:t>n</a:t>
                      </a: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cs typeface="Times New Roman" pitchFamily="18" charset="0"/>
                        </a:rPr>
                        <a:t>λ(n)</a:t>
                      </a:r>
                      <a:endParaRPr kumimoji="1" lang="en-US" altLang="zh-CN" sz="1800" b="1" i="0" u="none" strike="noStrike" cap="none" normalizeH="0" baseline="0" smtClean="0">
                        <a:ln>
                          <a:noFill/>
                        </a:ln>
                        <a:solidFill>
                          <a:srgbClr val="000066"/>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r>
                        <a:rPr kumimoji="1" lang="en-US" altLang="zh-CN" sz="1800" b="1" i="0" u="none" strike="noStrike" cap="none" normalizeH="0" baseline="30000" smtClean="0">
                          <a:ln>
                            <a:noFill/>
                          </a:ln>
                          <a:solidFill>
                            <a:srgbClr val="000066"/>
                          </a:solidFill>
                          <a:effectLst/>
                          <a:latin typeface="Times New Roman" pitchFamily="18" charset="0"/>
                          <a:ea typeface="宋体" charset="-122"/>
                        </a:rPr>
                        <a:t>n</a:t>
                      </a: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cs typeface="Times New Roman" pitchFamily="18" charset="0"/>
                        </a:rPr>
                        <a:t>λ(n)</a:t>
                      </a:r>
                      <a:endParaRPr kumimoji="1" lang="en-US" altLang="zh-CN" sz="1800" b="1" i="0" u="none" strike="noStrike" cap="none" normalizeH="0" baseline="0" smtClean="0">
                        <a:ln>
                          <a:noFill/>
                        </a:ln>
                        <a:solidFill>
                          <a:srgbClr val="000066"/>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rgbClr val="000066"/>
                          </a:solidFill>
                          <a:effectLst/>
                          <a:latin typeface="Times New Roman" pitchFamily="18" charset="0"/>
                          <a:ea typeface="宋体"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176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4095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144</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8191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630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16383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756</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5</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32767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1800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65535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2048</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131071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7710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8</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262143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7776</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9</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511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524287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27594</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10</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dirty="0" smtClean="0">
                          <a:ln>
                            <a:noFill/>
                          </a:ln>
                          <a:solidFill>
                            <a:srgbClr val="000066"/>
                          </a:solidFill>
                          <a:effectLst/>
                          <a:latin typeface="Times New Roman" pitchFamily="18"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1048575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1" i="0" u="none" strike="noStrike" cap="none" normalizeH="0" baseline="0" smtClean="0">
                          <a:ln>
                            <a:noFill/>
                          </a:ln>
                          <a:solidFill>
                            <a:srgbClr val="000066"/>
                          </a:solidFill>
                          <a:effectLst/>
                          <a:latin typeface="Times New Roman" pitchFamily="18" charset="0"/>
                          <a:ea typeface="宋体" charset="-122"/>
                        </a:rPr>
                        <a:t>24000</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0718" name="Text Box 494"/>
          <p:cNvSpPr txBox="1">
            <a:spLocks noChangeArrowheads="1"/>
          </p:cNvSpPr>
          <p:nvPr/>
        </p:nvSpPr>
        <p:spPr bwMode="auto">
          <a:xfrm>
            <a:off x="762000" y="5791200"/>
            <a:ext cx="8382000" cy="369332"/>
          </a:xfrm>
          <a:prstGeom prst="rect">
            <a:avLst/>
          </a:prstGeom>
          <a:noFill/>
          <a:ln w="9525">
            <a:noFill/>
            <a:miter lim="800000"/>
            <a:headEnd/>
            <a:tailEnd/>
          </a:ln>
          <a:effectLst/>
        </p:spPr>
        <p:txBody>
          <a:bodyPr>
            <a:spAutoFit/>
          </a:bodyPr>
          <a:lstStyle/>
          <a:p>
            <a:pPr>
              <a:buClr>
                <a:srgbClr val="000066"/>
              </a:buClr>
              <a:buSzPct val="80000"/>
            </a:pPr>
            <a:r>
              <a:rPr lang="en-US" altLang="zh-CN" b="1">
                <a:latin typeface="宋体" charset="-122"/>
              </a:rPr>
              <a:t>     </a:t>
            </a:r>
            <a:r>
              <a:rPr lang="zh-CN" altLang="en-US" b="1">
                <a:latin typeface="宋体" charset="-122"/>
              </a:rPr>
              <a:t>可以产生</a:t>
            </a:r>
            <a:r>
              <a:rPr lang="en-US" altLang="zh-CN" b="1">
                <a:cs typeface="Times New Roman" pitchFamily="18" charset="0"/>
              </a:rPr>
              <a:t>λ(n)</a:t>
            </a:r>
            <a:r>
              <a:rPr lang="en-US" altLang="zh-CN" b="1"/>
              <a:t>×2</a:t>
            </a:r>
            <a:r>
              <a:rPr lang="en-US" altLang="zh-CN" b="1" baseline="30000"/>
              <a:t>n</a:t>
            </a:r>
            <a:r>
              <a:rPr lang="en-US" altLang="zh-CN" b="1"/>
              <a:t>-1</a:t>
            </a:r>
            <a:r>
              <a:rPr lang="zh-CN" altLang="en-US" b="1"/>
              <a:t>种密钥流</a:t>
            </a:r>
            <a:endParaRPr lang="zh-CN" altLang="en-US" b="1">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0719"/>
                                        </p:tgtEl>
                                        <p:attrNameLst>
                                          <p:attrName>style.visibility</p:attrName>
                                        </p:attrNameLst>
                                      </p:cBhvr>
                                      <p:to>
                                        <p:strVal val="visible"/>
                                      </p:to>
                                    </p:set>
                                    <p:anim calcmode="lin" valueType="num">
                                      <p:cBhvr additive="base">
                                        <p:cTn id="7" dur="500" fill="hold"/>
                                        <p:tgtEl>
                                          <p:spTgt spid="180719"/>
                                        </p:tgtEl>
                                        <p:attrNameLst>
                                          <p:attrName>ppt_x</p:attrName>
                                        </p:attrNameLst>
                                      </p:cBhvr>
                                      <p:tavLst>
                                        <p:tav tm="0">
                                          <p:val>
                                            <p:strVal val="0-#ppt_w/2"/>
                                          </p:val>
                                        </p:tav>
                                        <p:tav tm="100000">
                                          <p:val>
                                            <p:strVal val="#ppt_x"/>
                                          </p:val>
                                        </p:tav>
                                      </p:tavLst>
                                    </p:anim>
                                    <p:anim calcmode="lin" valueType="num">
                                      <p:cBhvr additive="base">
                                        <p:cTn id="8" dur="500" fill="hold"/>
                                        <p:tgtEl>
                                          <p:spTgt spid="1807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718"/>
                                        </p:tgtEl>
                                        <p:attrNameLst>
                                          <p:attrName>style.visibility</p:attrName>
                                        </p:attrNameLst>
                                      </p:cBhvr>
                                      <p:to>
                                        <p:strVal val="visible"/>
                                      </p:to>
                                    </p:set>
                                    <p:anim calcmode="lin" valueType="num">
                                      <p:cBhvr additive="base">
                                        <p:cTn id="13" dur="500" fill="hold"/>
                                        <p:tgtEl>
                                          <p:spTgt spid="180718"/>
                                        </p:tgtEl>
                                        <p:attrNameLst>
                                          <p:attrName>ppt_x</p:attrName>
                                        </p:attrNameLst>
                                      </p:cBhvr>
                                      <p:tavLst>
                                        <p:tav tm="0">
                                          <p:val>
                                            <p:strVal val="0-#ppt_w/2"/>
                                          </p:val>
                                        </p:tav>
                                        <p:tav tm="100000">
                                          <p:val>
                                            <p:strVal val="#ppt_x"/>
                                          </p:val>
                                        </p:tav>
                                      </p:tavLst>
                                    </p:anim>
                                    <p:anim calcmode="lin" valueType="num">
                                      <p:cBhvr additive="base">
                                        <p:cTn id="14" dur="500" fill="hold"/>
                                        <p:tgtEl>
                                          <p:spTgt spid="1807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18"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m</a:t>
            </a:r>
            <a:r>
              <a:rPr lang="zh-CN" altLang="en-US" dirty="0"/>
              <a:t>序列的特性</a:t>
            </a:r>
          </a:p>
        </p:txBody>
      </p:sp>
      <p:sp>
        <p:nvSpPr>
          <p:cNvPr id="130051" name="Rectangle 3"/>
          <p:cNvSpPr>
            <a:spLocks noGrp="1" noChangeArrowheads="1"/>
          </p:cNvSpPr>
          <p:nvPr>
            <p:ph type="body" idx="1"/>
          </p:nvPr>
        </p:nvSpPr>
        <p:spPr>
          <a:xfrm>
            <a:off x="304800" y="1219200"/>
            <a:ext cx="8382000" cy="5334000"/>
          </a:xfrm>
        </p:spPr>
        <p:txBody>
          <a:bodyPr>
            <a:normAutofit fontScale="92500" lnSpcReduction="10000"/>
          </a:bodyPr>
          <a:lstStyle/>
          <a:p>
            <a:pPr>
              <a:spcBef>
                <a:spcPct val="0"/>
              </a:spcBef>
              <a:buClr>
                <a:srgbClr val="000066"/>
              </a:buClr>
            </a:pPr>
            <a:r>
              <a:rPr lang="en-US" altLang="zh-CN" sz="3200" dirty="0" err="1"/>
              <a:t>Golomb</a:t>
            </a:r>
            <a:r>
              <a:rPr lang="zh-CN" altLang="en-US" sz="3200" dirty="0"/>
              <a:t>提出</a:t>
            </a:r>
            <a:r>
              <a:rPr lang="en-US" altLang="zh-CN" sz="3200" dirty="0"/>
              <a:t>0-1</a:t>
            </a:r>
            <a:r>
              <a:rPr lang="zh-CN" altLang="en-US" sz="3200" dirty="0"/>
              <a:t>序列的随机性公设</a:t>
            </a:r>
          </a:p>
          <a:p>
            <a:pPr>
              <a:buFont typeface="Wingdings" pitchFamily="2" charset="2"/>
              <a:buNone/>
            </a:pPr>
            <a:r>
              <a:rPr lang="zh-CN" altLang="en-US" dirty="0"/>
              <a:t>    （</a:t>
            </a:r>
            <a:r>
              <a:rPr lang="en-US" altLang="zh-CN" dirty="0"/>
              <a:t>1</a:t>
            </a:r>
            <a:r>
              <a:rPr lang="zh-CN" altLang="en-US" dirty="0"/>
              <a:t>）若</a:t>
            </a:r>
            <a:r>
              <a:rPr lang="en-US" altLang="zh-CN" dirty="0"/>
              <a:t>r</a:t>
            </a:r>
            <a:r>
              <a:rPr lang="zh-CN" altLang="en-US" dirty="0"/>
              <a:t>是奇数，则</a:t>
            </a:r>
            <a:r>
              <a:rPr lang="en-US" altLang="zh-CN" dirty="0"/>
              <a:t>0-1</a:t>
            </a:r>
            <a:r>
              <a:rPr lang="zh-CN" altLang="en-US" dirty="0"/>
              <a:t>序列的一个周期内</a:t>
            </a:r>
            <a:r>
              <a:rPr lang="en-US" altLang="zh-CN" dirty="0"/>
              <a:t>0</a:t>
            </a:r>
            <a:r>
              <a:rPr lang="zh-CN" altLang="en-US" dirty="0"/>
              <a:t>的</a:t>
            </a:r>
          </a:p>
          <a:p>
            <a:pPr>
              <a:buFont typeface="Wingdings" pitchFamily="2" charset="2"/>
              <a:buNone/>
            </a:pPr>
            <a:r>
              <a:rPr lang="zh-CN" altLang="en-US" dirty="0"/>
              <a:t>              个数比</a:t>
            </a:r>
            <a:r>
              <a:rPr lang="en-US" altLang="zh-CN" dirty="0"/>
              <a:t>1</a:t>
            </a:r>
            <a:r>
              <a:rPr lang="zh-CN" altLang="en-US" dirty="0"/>
              <a:t>的个数 多一个或少一个；若</a:t>
            </a:r>
            <a:r>
              <a:rPr lang="en-US" altLang="zh-CN" dirty="0"/>
              <a:t>r</a:t>
            </a:r>
            <a:r>
              <a:rPr lang="zh-CN" altLang="en-US" dirty="0"/>
              <a:t>是</a:t>
            </a:r>
          </a:p>
          <a:p>
            <a:pPr>
              <a:buFont typeface="Wingdings" pitchFamily="2" charset="2"/>
              <a:buNone/>
            </a:pPr>
            <a:r>
              <a:rPr lang="zh-CN" altLang="en-US" dirty="0"/>
              <a:t>              偶数，则其个数相等。</a:t>
            </a:r>
          </a:p>
          <a:p>
            <a:pPr>
              <a:buFont typeface="Wingdings" pitchFamily="2" charset="2"/>
              <a:buNone/>
            </a:pPr>
            <a:r>
              <a:rPr lang="zh-CN" altLang="en-US" dirty="0"/>
              <a:t>    （</a:t>
            </a:r>
            <a:r>
              <a:rPr lang="en-US" altLang="zh-CN" dirty="0"/>
              <a:t>2</a:t>
            </a:r>
            <a:r>
              <a:rPr lang="zh-CN" altLang="en-US" dirty="0"/>
              <a:t>）在长度为</a:t>
            </a:r>
            <a:r>
              <a:rPr lang="en-US" altLang="zh-CN" dirty="0"/>
              <a:t>r</a:t>
            </a:r>
            <a:r>
              <a:rPr lang="zh-CN" altLang="en-US" dirty="0"/>
              <a:t>的周期内，</a:t>
            </a:r>
            <a:r>
              <a:rPr lang="en-US" altLang="zh-CN" dirty="0"/>
              <a:t>1</a:t>
            </a:r>
            <a:r>
              <a:rPr lang="zh-CN" altLang="en-US" dirty="0"/>
              <a:t>游程的个数为游</a:t>
            </a:r>
          </a:p>
          <a:p>
            <a:pPr>
              <a:buFont typeface="Wingdings" pitchFamily="2" charset="2"/>
              <a:buNone/>
            </a:pPr>
            <a:r>
              <a:rPr lang="zh-CN" altLang="en-US" dirty="0"/>
              <a:t>              程总数的</a:t>
            </a:r>
            <a:r>
              <a:rPr lang="en-US" altLang="zh-CN" dirty="0"/>
              <a:t>1/2</a:t>
            </a:r>
            <a:r>
              <a:rPr lang="zh-CN" altLang="en-US" dirty="0"/>
              <a:t>，</a:t>
            </a:r>
            <a:r>
              <a:rPr lang="en-US" altLang="zh-CN" dirty="0"/>
              <a:t>2</a:t>
            </a:r>
            <a:r>
              <a:rPr lang="zh-CN" altLang="en-US" dirty="0"/>
              <a:t>游程的个数占总数的</a:t>
            </a:r>
            <a:r>
              <a:rPr lang="en-US" altLang="zh-CN" dirty="0"/>
              <a:t>1/2</a:t>
            </a:r>
            <a:r>
              <a:rPr lang="en-US" altLang="zh-CN" baseline="30000" dirty="0"/>
              <a:t>2</a:t>
            </a:r>
            <a:r>
              <a:rPr lang="zh-CN" altLang="en-US" dirty="0"/>
              <a:t>，</a:t>
            </a:r>
          </a:p>
          <a:p>
            <a:pPr>
              <a:buFont typeface="Wingdings" pitchFamily="2" charset="2"/>
              <a:buNone/>
            </a:pPr>
            <a:r>
              <a:rPr lang="zh-CN" altLang="en-US" dirty="0"/>
              <a:t>              一次，</a:t>
            </a:r>
            <a:r>
              <a:rPr lang="en-US" altLang="zh-CN" dirty="0"/>
              <a:t>c</a:t>
            </a:r>
            <a:r>
              <a:rPr lang="zh-CN" altLang="en-US" dirty="0"/>
              <a:t>游程的个数占总数的</a:t>
            </a:r>
            <a:r>
              <a:rPr lang="en-US" altLang="zh-CN" dirty="0"/>
              <a:t>1/2</a:t>
            </a:r>
            <a:r>
              <a:rPr lang="en-US" altLang="zh-CN" baseline="30000" dirty="0"/>
              <a:t>c</a:t>
            </a:r>
            <a:r>
              <a:rPr lang="zh-CN" altLang="en-US" dirty="0"/>
              <a:t>。而且，</a:t>
            </a:r>
          </a:p>
          <a:p>
            <a:pPr>
              <a:buFont typeface="Wingdings" pitchFamily="2" charset="2"/>
              <a:buNone/>
            </a:pPr>
            <a:r>
              <a:rPr lang="zh-CN" altLang="en-US" dirty="0"/>
              <a:t>              对于任意长度，</a:t>
            </a:r>
            <a:r>
              <a:rPr lang="en-US" altLang="zh-CN" dirty="0"/>
              <a:t>0</a:t>
            </a:r>
            <a:r>
              <a:rPr lang="zh-CN" altLang="en-US" dirty="0"/>
              <a:t>的游程个数和</a:t>
            </a:r>
            <a:r>
              <a:rPr lang="en-US" altLang="zh-CN" dirty="0"/>
              <a:t>1</a:t>
            </a:r>
            <a:r>
              <a:rPr lang="zh-CN" altLang="en-US" dirty="0"/>
              <a:t>的游程</a:t>
            </a:r>
          </a:p>
          <a:p>
            <a:pPr>
              <a:buFont typeface="Wingdings" pitchFamily="2" charset="2"/>
              <a:buNone/>
            </a:pPr>
            <a:r>
              <a:rPr lang="zh-CN" altLang="en-US" dirty="0"/>
              <a:t>              个数相等。</a:t>
            </a:r>
          </a:p>
          <a:p>
            <a:pPr>
              <a:buFont typeface="Wingdings" pitchFamily="2" charset="2"/>
              <a:buNone/>
            </a:pPr>
            <a:r>
              <a:rPr lang="zh-CN" altLang="en-US" dirty="0"/>
              <a:t>     （</a:t>
            </a:r>
            <a:r>
              <a:rPr lang="en-US" altLang="zh-CN" dirty="0"/>
              <a:t>3</a:t>
            </a:r>
            <a:r>
              <a:rPr lang="zh-CN" altLang="en-US" dirty="0" smtClean="0"/>
              <a:t>）异相自</a:t>
            </a:r>
            <a:r>
              <a:rPr lang="zh-CN" altLang="en-US" dirty="0"/>
              <a:t>相关函数是一个常数。</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26"/>
          <p:cNvSpPr>
            <a:spLocks noChangeArrowheads="1"/>
          </p:cNvSpPr>
          <p:nvPr/>
        </p:nvSpPr>
        <p:spPr bwMode="auto">
          <a:xfrm>
            <a:off x="609600" y="0"/>
            <a:ext cx="7924800" cy="1143000"/>
          </a:xfrm>
          <a:prstGeom prst="rect">
            <a:avLst/>
          </a:prstGeom>
          <a:noFill/>
          <a:ln w="9525">
            <a:noFill/>
            <a:miter lim="800000"/>
            <a:headEnd/>
            <a:tailEnd/>
          </a:ln>
          <a:effectLst/>
        </p:spPr>
        <p:txBody>
          <a:bodyPr anchor="ctr"/>
          <a:lstStyle/>
          <a:p>
            <a:pPr algn="ctr">
              <a:spcBef>
                <a:spcPct val="0"/>
              </a:spcBef>
            </a:pPr>
            <a:r>
              <a:rPr lang="en-US" altLang="zh-CN" sz="4400" dirty="0">
                <a:solidFill>
                  <a:schemeClr val="tx2"/>
                </a:solidFill>
                <a:latin typeface="+mj-lt"/>
                <a:ea typeface="+mj-ea"/>
                <a:cs typeface="+mj-cs"/>
              </a:rPr>
              <a:t>m</a:t>
            </a:r>
            <a:r>
              <a:rPr lang="zh-CN" altLang="en-US" sz="4400" dirty="0">
                <a:solidFill>
                  <a:schemeClr val="tx2"/>
                </a:solidFill>
                <a:latin typeface="+mj-lt"/>
                <a:ea typeface="+mj-ea"/>
                <a:cs typeface="+mj-cs"/>
              </a:rPr>
              <a:t>序列的特性</a:t>
            </a:r>
          </a:p>
        </p:txBody>
      </p:sp>
      <p:sp>
        <p:nvSpPr>
          <p:cNvPr id="178179" name="Rectangle 1027"/>
          <p:cNvSpPr>
            <a:spLocks noChangeArrowheads="1"/>
          </p:cNvSpPr>
          <p:nvPr/>
        </p:nvSpPr>
        <p:spPr bwMode="auto">
          <a:xfrm>
            <a:off x="685800" y="1219200"/>
            <a:ext cx="7772400" cy="533400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伪随机序列</a:t>
            </a:r>
          </a:p>
          <a:p>
            <a:pPr marL="342900" indent="-342900">
              <a:lnSpc>
                <a:spcPct val="90000"/>
              </a:lnSpc>
              <a:spcBef>
                <a:spcPct val="0"/>
              </a:spcBef>
              <a:buClr>
                <a:srgbClr val="000066"/>
              </a:buClr>
              <a:buSzPct val="50000"/>
              <a:buFont typeface="Wingdings 2"/>
              <a:buChar char=""/>
            </a:pPr>
            <a:r>
              <a:rPr lang="zh-CN" altLang="en-US" sz="3000" dirty="0"/>
              <a:t>游程</a:t>
            </a:r>
          </a:p>
          <a:p>
            <a:pPr marL="342900" indent="-342900">
              <a:buClr>
                <a:srgbClr val="000066"/>
              </a:buClr>
            </a:pPr>
            <a:r>
              <a:rPr lang="zh-CN" altLang="en-US" sz="3200" dirty="0"/>
              <a:t>    </a:t>
            </a:r>
            <a:r>
              <a:rPr lang="en-US" altLang="zh-CN" sz="2800" dirty="0"/>
              <a:t>eg.0-1</a:t>
            </a:r>
            <a:r>
              <a:rPr lang="zh-CN" altLang="en-US" sz="2800" dirty="0"/>
              <a:t>序列 </a:t>
            </a:r>
            <a:r>
              <a:rPr lang="en-US" altLang="zh-CN" sz="2800" dirty="0"/>
              <a:t>00110111</a:t>
            </a:r>
            <a:r>
              <a:rPr lang="zh-CN" altLang="en-US" sz="2800" dirty="0"/>
              <a:t>，</a:t>
            </a:r>
            <a:r>
              <a:rPr lang="en-US" altLang="zh-CN" sz="2800" dirty="0"/>
              <a:t>00</a:t>
            </a:r>
            <a:r>
              <a:rPr lang="zh-CN" altLang="en-US" sz="2800" dirty="0"/>
              <a:t>称为</a:t>
            </a:r>
            <a:r>
              <a:rPr lang="en-US" altLang="zh-CN" sz="2800" dirty="0"/>
              <a:t>0</a:t>
            </a:r>
            <a:r>
              <a:rPr lang="zh-CN" altLang="en-US" sz="2800" dirty="0"/>
              <a:t>的</a:t>
            </a:r>
            <a:r>
              <a:rPr lang="en-US" altLang="zh-CN" sz="2800" dirty="0"/>
              <a:t>2</a:t>
            </a:r>
            <a:r>
              <a:rPr lang="zh-CN" altLang="en-US" sz="2800" dirty="0"/>
              <a:t>游程；</a:t>
            </a:r>
          </a:p>
          <a:p>
            <a:pPr marL="342900" indent="-342900">
              <a:lnSpc>
                <a:spcPct val="90000"/>
              </a:lnSpc>
              <a:spcBef>
                <a:spcPct val="0"/>
              </a:spcBef>
              <a:buClr>
                <a:srgbClr val="000066"/>
              </a:buClr>
              <a:buSzPct val="50000"/>
              <a:buFont typeface="Wingdings 2"/>
              <a:buChar char=""/>
            </a:pPr>
            <a:r>
              <a:rPr lang="zh-CN" altLang="en-US" sz="3000" dirty="0"/>
              <a:t>自相关函数</a:t>
            </a:r>
          </a:p>
          <a:p>
            <a:pPr marL="342900" indent="-342900">
              <a:buClr>
                <a:srgbClr val="000066"/>
              </a:buClr>
            </a:pPr>
            <a:r>
              <a:rPr lang="zh-CN" altLang="en-US" sz="2800" dirty="0"/>
              <a:t>    </a:t>
            </a:r>
            <a:r>
              <a:rPr lang="en-US" altLang="zh-CN" sz="2800" dirty="0" err="1"/>
              <a:t>eg</a:t>
            </a:r>
            <a:r>
              <a:rPr lang="en-US" altLang="zh-CN" sz="2800" dirty="0"/>
              <a:t>. </a:t>
            </a:r>
            <a:r>
              <a:rPr lang="zh-CN" altLang="en-US" sz="2800" dirty="0"/>
              <a:t>假定</a:t>
            </a:r>
            <a:r>
              <a:rPr lang="en-US" altLang="zh-CN" sz="2800" dirty="0"/>
              <a:t>s</a:t>
            </a:r>
            <a:r>
              <a:rPr lang="en-US" altLang="zh-CN" sz="2800" baseline="-25000" dirty="0"/>
              <a:t>1</a:t>
            </a:r>
            <a:r>
              <a:rPr lang="en-US" altLang="zh-CN" sz="2800" dirty="0"/>
              <a:t>s</a:t>
            </a:r>
            <a:r>
              <a:rPr lang="en-US" altLang="zh-CN" sz="2800" baseline="-25000" dirty="0"/>
              <a:t>2</a:t>
            </a:r>
            <a:r>
              <a:rPr lang="en-US" altLang="zh-CN" sz="2800" dirty="0"/>
              <a:t>s</a:t>
            </a:r>
            <a:r>
              <a:rPr lang="en-US" altLang="zh-CN" sz="2800" baseline="-25000" dirty="0"/>
              <a:t>3</a:t>
            </a:r>
            <a:r>
              <a:rPr lang="en-US" altLang="zh-CN" sz="2800" dirty="0"/>
              <a:t>...</a:t>
            </a:r>
            <a:r>
              <a:rPr lang="zh-CN" altLang="en-US" sz="2800" dirty="0"/>
              <a:t>为</a:t>
            </a:r>
            <a:r>
              <a:rPr lang="en-US" altLang="zh-CN" sz="2800" dirty="0"/>
              <a:t>0-1</a:t>
            </a:r>
            <a:r>
              <a:rPr lang="zh-CN" altLang="en-US" sz="2800" dirty="0"/>
              <a:t>序列，</a:t>
            </a:r>
            <a:r>
              <a:rPr lang="en-US" altLang="zh-CN" sz="2800" dirty="0"/>
              <a:t>r</a:t>
            </a:r>
            <a:r>
              <a:rPr lang="zh-CN" altLang="en-US" sz="2800" dirty="0"/>
              <a:t>为其周期，即</a:t>
            </a:r>
            <a:r>
              <a:rPr lang="en-US" altLang="zh-CN" sz="2800" dirty="0"/>
              <a:t>r</a:t>
            </a:r>
            <a:r>
              <a:rPr lang="zh-CN" altLang="en-US" sz="2800" dirty="0"/>
              <a:t>为满足 </a:t>
            </a:r>
            <a:r>
              <a:rPr lang="en-US" altLang="zh-CN" sz="2800" dirty="0" err="1"/>
              <a:t>s</a:t>
            </a:r>
            <a:r>
              <a:rPr lang="en-US" altLang="zh-CN" sz="2800" baseline="-25000" dirty="0" err="1"/>
              <a:t>m+r</a:t>
            </a:r>
            <a:r>
              <a:rPr lang="zh-CN" altLang="en-US" sz="2800" dirty="0"/>
              <a:t>＝</a:t>
            </a:r>
            <a:r>
              <a:rPr lang="en-US" altLang="zh-CN" sz="2800" dirty="0" err="1"/>
              <a:t>s</a:t>
            </a:r>
            <a:r>
              <a:rPr lang="en-US" altLang="zh-CN" sz="2800" baseline="-25000" dirty="0" err="1"/>
              <a:t>m</a:t>
            </a:r>
            <a:r>
              <a:rPr lang="zh-CN" altLang="en-US" sz="2800" dirty="0"/>
              <a:t>的最小正整数，若有两个子序列</a:t>
            </a:r>
          </a:p>
          <a:p>
            <a:pPr marL="342900" indent="-342900">
              <a:buClr>
                <a:srgbClr val="000066"/>
              </a:buClr>
            </a:pPr>
            <a:r>
              <a:rPr lang="zh-CN" altLang="en-US" sz="2800" dirty="0"/>
              <a:t>                           </a:t>
            </a:r>
            <a:r>
              <a:rPr lang="en-US" altLang="zh-CN" sz="2800" dirty="0"/>
              <a:t>s</a:t>
            </a:r>
            <a:r>
              <a:rPr lang="en-US" altLang="zh-CN" sz="2800" baseline="-25000" dirty="0"/>
              <a:t>1</a:t>
            </a:r>
            <a:r>
              <a:rPr lang="zh-CN" altLang="en-US" sz="2800" dirty="0"/>
              <a:t>，</a:t>
            </a:r>
            <a:r>
              <a:rPr lang="en-US" altLang="zh-CN" sz="2800" dirty="0"/>
              <a:t>s</a:t>
            </a:r>
            <a:r>
              <a:rPr lang="en-US" altLang="zh-CN" sz="2800" baseline="-25000" dirty="0"/>
              <a:t>2</a:t>
            </a:r>
            <a:r>
              <a:rPr lang="zh-CN" altLang="en-US" sz="2800" dirty="0"/>
              <a:t>，</a:t>
            </a:r>
            <a:r>
              <a:rPr lang="en-US" altLang="zh-CN" sz="2800" dirty="0"/>
              <a:t>s</a:t>
            </a:r>
            <a:r>
              <a:rPr lang="en-US" altLang="zh-CN" sz="2800" baseline="-25000" dirty="0"/>
              <a:t>3</a:t>
            </a:r>
            <a:r>
              <a:rPr lang="zh-CN" altLang="en-US" sz="2800" dirty="0"/>
              <a:t>，</a:t>
            </a:r>
            <a:r>
              <a:rPr lang="en-US" altLang="zh-CN" sz="2800" dirty="0"/>
              <a:t>...</a:t>
            </a:r>
            <a:r>
              <a:rPr lang="zh-CN" altLang="en-US" sz="2800" dirty="0"/>
              <a:t>， </a:t>
            </a:r>
            <a:r>
              <a:rPr lang="en-US" altLang="zh-CN" sz="2800" dirty="0" err="1"/>
              <a:t>s</a:t>
            </a:r>
            <a:r>
              <a:rPr lang="en-US" altLang="zh-CN" sz="2800" baseline="-25000" dirty="0" err="1"/>
              <a:t>r</a:t>
            </a:r>
            <a:endParaRPr lang="en-US" altLang="zh-CN" sz="2800" baseline="-25000" dirty="0"/>
          </a:p>
          <a:p>
            <a:pPr marL="342900" indent="-342900">
              <a:buClr>
                <a:srgbClr val="000066"/>
              </a:buClr>
            </a:pPr>
            <a:r>
              <a:rPr lang="en-US" altLang="zh-CN" sz="2800" dirty="0"/>
              <a:t>                  s</a:t>
            </a:r>
            <a:r>
              <a:rPr lang="en-US" altLang="zh-CN" sz="2800" baseline="-25000" dirty="0"/>
              <a:t>1</a:t>
            </a:r>
            <a:r>
              <a:rPr lang="zh-CN" altLang="en-US" sz="2800" baseline="-25000" dirty="0"/>
              <a:t>＋</a:t>
            </a:r>
            <a:r>
              <a:rPr lang="en-US" altLang="zh-CN" sz="2800" baseline="-25000" dirty="0">
                <a:cs typeface="Times New Roman" pitchFamily="18" charset="0"/>
              </a:rPr>
              <a:t>τ</a:t>
            </a:r>
            <a:r>
              <a:rPr lang="zh-CN" altLang="en-US" sz="2800" dirty="0"/>
              <a:t>，</a:t>
            </a:r>
            <a:r>
              <a:rPr lang="en-US" altLang="zh-CN" sz="2800" dirty="0"/>
              <a:t>s</a:t>
            </a:r>
            <a:r>
              <a:rPr lang="en-US" altLang="zh-CN" sz="2800" baseline="-25000" dirty="0"/>
              <a:t>2</a:t>
            </a:r>
            <a:r>
              <a:rPr lang="zh-CN" altLang="en-US" sz="2800" baseline="-25000" dirty="0"/>
              <a:t>＋</a:t>
            </a:r>
            <a:r>
              <a:rPr lang="en-US" altLang="zh-CN" sz="2800" baseline="-25000" dirty="0">
                <a:cs typeface="Times New Roman" pitchFamily="18" charset="0"/>
              </a:rPr>
              <a:t>τ</a:t>
            </a:r>
            <a:r>
              <a:rPr lang="en-US" altLang="zh-CN" sz="2800" baseline="-25000" dirty="0"/>
              <a:t> </a:t>
            </a:r>
            <a:r>
              <a:rPr lang="zh-CN" altLang="en-US" sz="2800" dirty="0"/>
              <a:t>，</a:t>
            </a:r>
            <a:r>
              <a:rPr lang="en-US" altLang="zh-CN" sz="2800" dirty="0"/>
              <a:t>s</a:t>
            </a:r>
            <a:r>
              <a:rPr lang="en-US" altLang="zh-CN" sz="2800" baseline="-25000" dirty="0"/>
              <a:t>3</a:t>
            </a:r>
            <a:r>
              <a:rPr lang="zh-CN" altLang="en-US" sz="2800" baseline="-25000" dirty="0"/>
              <a:t>＋</a:t>
            </a:r>
            <a:r>
              <a:rPr lang="en-US" altLang="zh-CN" sz="2800" baseline="-25000" dirty="0">
                <a:cs typeface="Times New Roman" pitchFamily="18" charset="0"/>
              </a:rPr>
              <a:t>τ</a:t>
            </a:r>
            <a:r>
              <a:rPr lang="en-US" altLang="zh-CN" sz="2800" baseline="-25000" dirty="0"/>
              <a:t> </a:t>
            </a:r>
            <a:r>
              <a:rPr lang="zh-CN" altLang="en-US" sz="2800" dirty="0"/>
              <a:t>，</a:t>
            </a:r>
            <a:r>
              <a:rPr lang="en-US" altLang="zh-CN" sz="2800" dirty="0"/>
              <a:t>...</a:t>
            </a:r>
            <a:r>
              <a:rPr lang="zh-CN" altLang="en-US" sz="2800" dirty="0"/>
              <a:t>， </a:t>
            </a:r>
            <a:r>
              <a:rPr lang="en-US" altLang="zh-CN" sz="2800" dirty="0" err="1"/>
              <a:t>s</a:t>
            </a:r>
            <a:r>
              <a:rPr lang="en-US" altLang="zh-CN" sz="2800" baseline="-25000" dirty="0" err="1"/>
              <a:t>r</a:t>
            </a:r>
            <a:r>
              <a:rPr lang="zh-CN" altLang="en-US" sz="2800" baseline="-25000" dirty="0"/>
              <a:t>＋</a:t>
            </a:r>
            <a:r>
              <a:rPr lang="en-US" altLang="zh-CN" sz="2800" baseline="-25000" dirty="0">
                <a:cs typeface="Times New Roman" pitchFamily="18" charset="0"/>
              </a:rPr>
              <a:t>τ</a:t>
            </a:r>
            <a:endParaRPr lang="en-US" altLang="zh-CN" sz="2800" baseline="-25000" dirty="0"/>
          </a:p>
          <a:p>
            <a:pPr marL="342900" indent="-342900">
              <a:buClr>
                <a:srgbClr val="000066"/>
              </a:buClr>
            </a:pPr>
            <a:r>
              <a:rPr lang="en-US" altLang="zh-CN" sz="2800" baseline="-25000" dirty="0"/>
              <a:t>                           </a:t>
            </a:r>
            <a:r>
              <a:rPr lang="zh-CN" altLang="en-US" sz="2800" dirty="0"/>
              <a:t>定义</a:t>
            </a:r>
            <a:r>
              <a:rPr lang="en-US" altLang="zh-CN" sz="2800" dirty="0"/>
              <a:t>R</a:t>
            </a:r>
            <a:r>
              <a:rPr lang="zh-CN" altLang="en-US" sz="2800" dirty="0"/>
              <a:t>（</a:t>
            </a:r>
            <a:r>
              <a:rPr lang="en-US" altLang="zh-CN" sz="2800" dirty="0">
                <a:cs typeface="Times New Roman" pitchFamily="18" charset="0"/>
              </a:rPr>
              <a:t>τ</a:t>
            </a:r>
            <a:r>
              <a:rPr lang="zh-CN" altLang="en-US" sz="2800" dirty="0"/>
              <a:t>）＝（</a:t>
            </a:r>
            <a:r>
              <a:rPr lang="en-US" altLang="zh-CN" sz="2800" dirty="0"/>
              <a:t>n </a:t>
            </a:r>
            <a:r>
              <a:rPr lang="en-US" altLang="zh-CN" sz="2800" baseline="-25000" dirty="0">
                <a:cs typeface="Times New Roman" pitchFamily="18" charset="0"/>
              </a:rPr>
              <a:t>τ</a:t>
            </a:r>
            <a:r>
              <a:rPr lang="zh-CN" altLang="en-US" sz="2800" dirty="0"/>
              <a:t>－</a:t>
            </a:r>
            <a:r>
              <a:rPr lang="en-US" altLang="zh-CN" sz="2800" dirty="0"/>
              <a:t>d </a:t>
            </a:r>
            <a:r>
              <a:rPr lang="en-US" altLang="zh-CN" sz="2800" baseline="-25000" dirty="0">
                <a:cs typeface="Times New Roman" pitchFamily="18" charset="0"/>
              </a:rPr>
              <a:t>τ</a:t>
            </a:r>
            <a:r>
              <a:rPr lang="en-US" altLang="zh-CN" sz="2800" dirty="0"/>
              <a:t> </a:t>
            </a:r>
            <a:r>
              <a:rPr lang="zh-CN" altLang="en-US" sz="2800" dirty="0"/>
              <a:t>）</a:t>
            </a:r>
            <a:r>
              <a:rPr lang="en-US" altLang="zh-CN" sz="2800" dirty="0"/>
              <a:t>/r</a:t>
            </a:r>
          </a:p>
          <a:p>
            <a:pPr marL="342900" indent="-342900">
              <a:buClr>
                <a:srgbClr val="000066"/>
              </a:buClr>
            </a:pPr>
            <a:r>
              <a:rPr lang="en-US" altLang="zh-CN" sz="2800" dirty="0"/>
              <a:t>     </a:t>
            </a:r>
            <a:r>
              <a:rPr lang="zh-CN" altLang="en-US" sz="2800" dirty="0"/>
              <a:t>其中： </a:t>
            </a:r>
            <a:r>
              <a:rPr lang="en-US" altLang="zh-CN" sz="2800" dirty="0"/>
              <a:t>n </a:t>
            </a:r>
            <a:r>
              <a:rPr lang="en-US" altLang="zh-CN" sz="2800" baseline="-25000" dirty="0">
                <a:cs typeface="Times New Roman" pitchFamily="18" charset="0"/>
              </a:rPr>
              <a:t>τ</a:t>
            </a:r>
            <a:r>
              <a:rPr lang="zh-CN" altLang="en-US" sz="2800" dirty="0"/>
              <a:t>为该两个子序列中相应位相同的数目，不同的位的数目即为</a:t>
            </a:r>
            <a:r>
              <a:rPr lang="en-US" altLang="zh-CN" sz="2800" dirty="0"/>
              <a:t>d </a:t>
            </a:r>
            <a:r>
              <a:rPr lang="en-US" altLang="zh-CN" sz="2800" baseline="-25000" dirty="0">
                <a:cs typeface="Times New Roman" pitchFamily="18" charset="0"/>
              </a:rPr>
              <a:t>τ</a:t>
            </a:r>
            <a:r>
              <a:rPr lang="en-US" altLang="zh-CN" sz="2800" dirty="0"/>
              <a:t> </a:t>
            </a:r>
            <a:r>
              <a:rPr lang="zh-CN" altLang="en-US" sz="2800" dirty="0"/>
              <a:t>＝</a:t>
            </a:r>
            <a:r>
              <a:rPr lang="en-US" altLang="zh-CN" sz="2800" dirty="0"/>
              <a:t>r</a:t>
            </a:r>
            <a:r>
              <a:rPr lang="zh-CN" altLang="en-US" sz="2800" dirty="0"/>
              <a:t>－ </a:t>
            </a:r>
            <a:r>
              <a:rPr lang="en-US" altLang="zh-CN" sz="2800" dirty="0"/>
              <a:t>n </a:t>
            </a:r>
            <a:r>
              <a:rPr lang="en-US" altLang="zh-CN" sz="2800" baseline="-25000" dirty="0">
                <a:cs typeface="Times New Roman" pitchFamily="18" charset="0"/>
              </a:rPr>
              <a:t>τ</a:t>
            </a:r>
          </a:p>
          <a:p>
            <a:pPr marL="342900" indent="-342900">
              <a:buClr>
                <a:srgbClr val="000066"/>
              </a:buClr>
            </a:pPr>
            <a:r>
              <a:rPr lang="en-US" altLang="zh-CN" sz="2800" dirty="0">
                <a:cs typeface="Times New Roman" pitchFamily="18" charset="0"/>
              </a:rPr>
              <a:t>                      τ=0</a:t>
            </a:r>
            <a:r>
              <a:rPr lang="zh-CN" altLang="en-US" sz="2800" dirty="0"/>
              <a:t>，有</a:t>
            </a:r>
            <a:r>
              <a:rPr lang="zh-CN" altLang="en-US" sz="2800" baseline="-25000" dirty="0">
                <a:cs typeface="Times New Roman" pitchFamily="18" charset="0"/>
              </a:rPr>
              <a:t> </a:t>
            </a:r>
            <a:r>
              <a:rPr lang="en-US" altLang="zh-CN" sz="2800" dirty="0"/>
              <a:t>R</a:t>
            </a:r>
            <a:r>
              <a:rPr lang="zh-CN" altLang="en-US" sz="2800" dirty="0"/>
              <a:t>（</a:t>
            </a:r>
            <a:r>
              <a:rPr lang="en-US" altLang="zh-CN" sz="2800" dirty="0">
                <a:cs typeface="Times New Roman" pitchFamily="18" charset="0"/>
              </a:rPr>
              <a:t>τ</a:t>
            </a:r>
            <a:r>
              <a:rPr lang="zh-CN" altLang="en-US" sz="2800" dirty="0"/>
              <a:t>）＝</a:t>
            </a:r>
            <a:r>
              <a:rPr lang="en-US" altLang="zh-CN" sz="2800" dirty="0"/>
              <a:t>1</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609600" y="228600"/>
            <a:ext cx="7924800" cy="533400"/>
          </a:xfrm>
          <a:prstGeom prst="rect">
            <a:avLst/>
          </a:prstGeom>
          <a:noFill/>
          <a:ln w="9525">
            <a:noFill/>
            <a:miter lim="800000"/>
            <a:headEnd/>
            <a:tailEnd/>
          </a:ln>
          <a:effectLst/>
        </p:spPr>
        <p:txBody>
          <a:bodyPr tIns="0" bIns="0" anchor="ctr"/>
          <a:lstStyle/>
          <a:p>
            <a:pPr algn="ctr">
              <a:spcBef>
                <a:spcPct val="0"/>
              </a:spcBef>
            </a:pPr>
            <a:r>
              <a:rPr lang="en-US" altLang="zh-CN" sz="4400" dirty="0">
                <a:solidFill>
                  <a:schemeClr val="tx2"/>
                </a:solidFill>
                <a:latin typeface="+mj-lt"/>
                <a:ea typeface="+mj-ea"/>
                <a:cs typeface="+mj-cs"/>
              </a:rPr>
              <a:t>m</a:t>
            </a:r>
            <a:r>
              <a:rPr lang="zh-CN" altLang="en-US" sz="4400" dirty="0">
                <a:solidFill>
                  <a:schemeClr val="tx2"/>
                </a:solidFill>
                <a:latin typeface="+mj-lt"/>
                <a:ea typeface="+mj-ea"/>
                <a:cs typeface="+mj-cs"/>
              </a:rPr>
              <a:t>序列的特性</a:t>
            </a:r>
          </a:p>
        </p:txBody>
      </p:sp>
      <p:grpSp>
        <p:nvGrpSpPr>
          <p:cNvPr id="2" name="Group 5"/>
          <p:cNvGrpSpPr>
            <a:grpSpLocks/>
          </p:cNvGrpSpPr>
          <p:nvPr/>
        </p:nvGrpSpPr>
        <p:grpSpPr bwMode="auto">
          <a:xfrm>
            <a:off x="533400" y="838200"/>
            <a:ext cx="8077200" cy="5334000"/>
            <a:chOff x="336" y="528"/>
            <a:chExt cx="5088" cy="3360"/>
          </a:xfrm>
        </p:grpSpPr>
        <p:sp>
          <p:nvSpPr>
            <p:cNvPr id="177155" name="Rectangle 3"/>
            <p:cNvSpPr>
              <a:spLocks noChangeArrowheads="1"/>
            </p:cNvSpPr>
            <p:nvPr/>
          </p:nvSpPr>
          <p:spPr bwMode="auto">
            <a:xfrm>
              <a:off x="336" y="528"/>
              <a:ext cx="5088" cy="336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平衡特性</a:t>
              </a:r>
            </a:p>
            <a:p>
              <a:pPr marL="342900" indent="-342900">
                <a:buClr>
                  <a:srgbClr val="000066"/>
                </a:buClr>
              </a:pPr>
              <a:r>
                <a:rPr lang="zh-CN" altLang="en-US" sz="3200" b="1" dirty="0"/>
                <a:t>    </a:t>
              </a:r>
              <a:r>
                <a:rPr lang="en-US" altLang="zh-CN" sz="2000" b="1" dirty="0"/>
                <a:t>m</a:t>
              </a:r>
              <a:r>
                <a:rPr lang="zh-CN" altLang="en-US" sz="2000" b="1" dirty="0"/>
                <a:t>序列中</a:t>
              </a:r>
              <a:r>
                <a:rPr lang="en-US" altLang="zh-CN" sz="2000" b="1" dirty="0"/>
                <a:t>1</a:t>
              </a:r>
              <a:r>
                <a:rPr lang="zh-CN" altLang="en-US" sz="2000" b="1" dirty="0"/>
                <a:t>的个数比</a:t>
              </a:r>
              <a:r>
                <a:rPr lang="en-US" altLang="zh-CN" sz="2000" b="1" dirty="0"/>
                <a:t>0</a:t>
              </a:r>
              <a:r>
                <a:rPr lang="zh-CN" altLang="en-US" sz="2000" b="1" dirty="0"/>
                <a:t>的个数多</a:t>
              </a:r>
              <a:r>
                <a:rPr lang="en-US" altLang="zh-CN" sz="2000" b="1" dirty="0" smtClean="0"/>
                <a:t>1</a:t>
              </a:r>
            </a:p>
            <a:p>
              <a:pPr marL="342900" indent="-342900">
                <a:buClr>
                  <a:srgbClr val="000066"/>
                </a:buClr>
              </a:pPr>
              <a:endParaRPr lang="en-US" altLang="zh-CN" b="1" dirty="0"/>
            </a:p>
            <a:p>
              <a:pPr marL="342900" indent="-342900">
                <a:lnSpc>
                  <a:spcPct val="90000"/>
                </a:lnSpc>
                <a:spcBef>
                  <a:spcPct val="0"/>
                </a:spcBef>
                <a:buClr>
                  <a:srgbClr val="000066"/>
                </a:buClr>
                <a:buSzPct val="50000"/>
                <a:buFont typeface="Wingdings 2"/>
                <a:buChar char=""/>
              </a:pPr>
              <a:r>
                <a:rPr lang="zh-CN" altLang="en-US" sz="3000" dirty="0"/>
                <a:t>游程特性</a:t>
              </a:r>
            </a:p>
            <a:p>
              <a:pPr marL="342900" indent="-342900">
                <a:buClr>
                  <a:srgbClr val="000066"/>
                </a:buClr>
              </a:pPr>
              <a:r>
                <a:rPr lang="zh-CN" altLang="en-US" sz="2000" b="1" dirty="0"/>
                <a:t>    </a:t>
              </a:r>
              <a:r>
                <a:rPr lang="en-US" altLang="zh-CN" sz="2000" b="1" dirty="0"/>
                <a:t>1</a:t>
              </a:r>
              <a:r>
                <a:rPr lang="zh-CN" altLang="en-US" sz="2000" b="1" dirty="0"/>
                <a:t>的最大游程为</a:t>
              </a:r>
              <a:r>
                <a:rPr lang="en-US" altLang="zh-CN" sz="2000" b="1" dirty="0"/>
                <a:t>n</a:t>
              </a:r>
              <a:r>
                <a:rPr lang="zh-CN" altLang="en-US" sz="2000" b="1" dirty="0"/>
                <a:t>游程，有且仅有</a:t>
              </a:r>
              <a:r>
                <a:rPr lang="en-US" altLang="zh-CN" sz="2000" b="1" dirty="0"/>
                <a:t>1</a:t>
              </a:r>
              <a:r>
                <a:rPr lang="zh-CN" altLang="en-US" sz="2000" b="1" dirty="0"/>
                <a:t>个，因为会出现</a:t>
              </a:r>
              <a:r>
                <a:rPr lang="en-US" altLang="zh-CN" sz="2000" b="1" dirty="0"/>
                <a:t>1</a:t>
              </a:r>
              <a:r>
                <a:rPr lang="zh-CN" altLang="en-US" sz="2000" b="1" dirty="0"/>
                <a:t>个全</a:t>
              </a:r>
              <a:r>
                <a:rPr lang="en-US" altLang="zh-CN" sz="2000" b="1" dirty="0"/>
                <a:t>1</a:t>
              </a:r>
              <a:r>
                <a:rPr lang="zh-CN" altLang="en-US" sz="2000" b="1" dirty="0"/>
                <a:t>状态</a:t>
              </a:r>
              <a:r>
                <a:rPr lang="en-US" altLang="zh-CN" sz="2000" b="1" dirty="0"/>
                <a:t>111...1</a:t>
              </a:r>
              <a:r>
                <a:rPr lang="zh-CN" altLang="en-US" sz="2000" b="1" dirty="0"/>
                <a:t>，那么会出现串 </a:t>
              </a:r>
              <a:r>
                <a:rPr lang="en-US" altLang="zh-CN" sz="2000" b="1" dirty="0"/>
                <a:t>01......10</a:t>
              </a:r>
              <a:r>
                <a:rPr lang="zh-CN" altLang="en-US" sz="2000" b="1" dirty="0"/>
                <a:t>，则经历状态为</a:t>
              </a:r>
            </a:p>
            <a:p>
              <a:pPr marL="342900" indent="-342900" algn="ctr">
                <a:buClr>
                  <a:srgbClr val="000066"/>
                </a:buClr>
              </a:pPr>
              <a:r>
                <a:rPr lang="zh-CN" altLang="en-US" sz="2000" b="1" dirty="0"/>
                <a:t> </a:t>
              </a:r>
              <a:r>
                <a:rPr lang="en-US" altLang="zh-CN" sz="2000" b="1" dirty="0"/>
                <a:t>1...10</a:t>
              </a:r>
              <a:r>
                <a:rPr lang="en-US" altLang="zh-CN" sz="2000" dirty="0"/>
                <a:t> </a:t>
              </a:r>
              <a:r>
                <a:rPr lang="zh-CN" altLang="en-US" sz="2000" b="1" dirty="0"/>
                <a:t>，</a:t>
              </a:r>
              <a:r>
                <a:rPr lang="en-US" altLang="zh-CN" sz="2000" b="1" dirty="0"/>
                <a:t>1...1</a:t>
              </a:r>
              <a:r>
                <a:rPr lang="zh-CN" altLang="en-US" sz="2000" b="1" dirty="0"/>
                <a:t>， </a:t>
              </a:r>
              <a:r>
                <a:rPr lang="en-US" altLang="zh-CN" sz="2000" b="1" dirty="0"/>
                <a:t>01...1</a:t>
              </a:r>
            </a:p>
            <a:p>
              <a:pPr marL="342900" indent="-342900">
                <a:buClr>
                  <a:srgbClr val="000066"/>
                </a:buClr>
              </a:pPr>
              <a:r>
                <a:rPr lang="en-US" altLang="zh-CN" sz="2000" b="1" dirty="0"/>
                <a:t>    </a:t>
              </a:r>
              <a:r>
                <a:rPr lang="zh-CN" altLang="en-US" sz="2000" b="1" dirty="0"/>
                <a:t>不存在</a:t>
              </a:r>
              <a:r>
                <a:rPr lang="en-US" altLang="zh-CN" sz="2000" b="1" dirty="0"/>
                <a:t>1</a:t>
              </a:r>
              <a:r>
                <a:rPr lang="zh-CN" altLang="en-US" sz="2000" b="1" dirty="0"/>
                <a:t>的</a:t>
              </a:r>
              <a:r>
                <a:rPr lang="en-US" altLang="zh-CN" sz="2000" b="1" dirty="0"/>
                <a:t>n-1</a:t>
              </a:r>
              <a:r>
                <a:rPr lang="zh-CN" altLang="en-US" sz="2000" b="1" dirty="0"/>
                <a:t>游程，会出现</a:t>
              </a:r>
              <a:r>
                <a:rPr lang="en-US" altLang="zh-CN" sz="2000" b="1" dirty="0"/>
                <a:t>1</a:t>
              </a:r>
              <a:r>
                <a:rPr lang="zh-CN" altLang="en-US" sz="2000" b="1" dirty="0"/>
                <a:t>个</a:t>
              </a:r>
              <a:r>
                <a:rPr lang="en-US" altLang="zh-CN" sz="2000" b="1" dirty="0"/>
                <a:t>0</a:t>
              </a:r>
              <a:r>
                <a:rPr lang="zh-CN" altLang="en-US" sz="2000" b="1" dirty="0"/>
                <a:t>的</a:t>
              </a:r>
              <a:r>
                <a:rPr lang="en-US" altLang="zh-CN" sz="2000" b="1" dirty="0"/>
                <a:t>n-1</a:t>
              </a:r>
              <a:r>
                <a:rPr lang="zh-CN" altLang="en-US" sz="2000" b="1" dirty="0"/>
                <a:t>游程，则出现串</a:t>
              </a:r>
              <a:r>
                <a:rPr lang="en-US" altLang="zh-CN" sz="2000" b="1" dirty="0"/>
                <a:t>10...01</a:t>
              </a:r>
              <a:r>
                <a:rPr lang="zh-CN" altLang="en-US" sz="2000" b="1" dirty="0"/>
                <a:t>，经历状态</a:t>
              </a:r>
              <a:r>
                <a:rPr lang="en-US" altLang="zh-CN" sz="2000" b="1" dirty="0"/>
                <a:t>0...01</a:t>
              </a:r>
              <a:r>
                <a:rPr lang="en-US" altLang="zh-CN" sz="2000" dirty="0"/>
                <a:t> </a:t>
              </a:r>
              <a:r>
                <a:rPr lang="zh-CN" altLang="en-US" sz="2000" b="1" dirty="0"/>
                <a:t>和</a:t>
              </a:r>
              <a:r>
                <a:rPr lang="en-US" altLang="zh-CN" sz="2000" b="1" dirty="0"/>
                <a:t>10...0</a:t>
              </a:r>
            </a:p>
            <a:p>
              <a:pPr marL="342900" indent="-342900">
                <a:buClr>
                  <a:srgbClr val="000066"/>
                </a:buClr>
              </a:pPr>
              <a:r>
                <a:rPr lang="en-US" altLang="zh-CN" sz="2000" b="1" dirty="0"/>
                <a:t>    </a:t>
              </a:r>
              <a:r>
                <a:rPr lang="zh-CN" altLang="en-US" sz="2000" b="1" dirty="0"/>
                <a:t>当</a:t>
              </a:r>
              <a:r>
                <a:rPr lang="en-US" altLang="zh-CN" sz="2000" b="1" dirty="0"/>
                <a:t>n&gt;2</a:t>
              </a:r>
              <a:r>
                <a:rPr lang="zh-CN" altLang="en-US" sz="2000" b="1" dirty="0"/>
                <a:t>，设</a:t>
              </a:r>
              <a:r>
                <a:rPr lang="en-US" altLang="zh-CN" sz="2000" b="1" dirty="0"/>
                <a:t>r</a:t>
              </a:r>
              <a:r>
                <a:rPr lang="zh-CN" altLang="en-US" sz="2000" b="1" dirty="0"/>
                <a:t>为不超过</a:t>
              </a:r>
              <a:r>
                <a:rPr lang="en-US" altLang="zh-CN" sz="2000" b="1" dirty="0"/>
                <a:t>n-2</a:t>
              </a:r>
              <a:r>
                <a:rPr lang="zh-CN" altLang="en-US" sz="2000" b="1" dirty="0"/>
                <a:t>的任一正整数，则任何</a:t>
              </a:r>
              <a:r>
                <a:rPr lang="en-US" altLang="zh-CN" sz="2000" b="1" dirty="0"/>
                <a:t>1</a:t>
              </a:r>
              <a:r>
                <a:rPr lang="zh-CN" altLang="en-US" sz="2000" b="1" dirty="0"/>
                <a:t>的</a:t>
              </a:r>
              <a:r>
                <a:rPr lang="en-US" altLang="zh-CN" sz="2000" b="1" dirty="0"/>
                <a:t>r</a:t>
              </a:r>
              <a:r>
                <a:rPr lang="zh-CN" altLang="en-US" sz="2000" b="1" dirty="0"/>
                <a:t>游程表示存在串</a:t>
              </a:r>
              <a:r>
                <a:rPr lang="en-US" altLang="zh-CN" sz="2000" b="1" dirty="0"/>
                <a:t>01...10</a:t>
              </a:r>
              <a:r>
                <a:rPr lang="zh-CN" altLang="en-US" sz="2000" b="1" dirty="0"/>
                <a:t>（</a:t>
              </a:r>
              <a:r>
                <a:rPr lang="en-US" altLang="zh-CN" sz="2000" b="1" dirty="0"/>
                <a:t>r+2</a:t>
              </a:r>
              <a:r>
                <a:rPr lang="zh-CN" altLang="en-US" sz="2000" b="1" dirty="0"/>
                <a:t>位 ），其游程数目为</a:t>
              </a:r>
              <a:r>
                <a:rPr lang="en-US" altLang="zh-CN" sz="2000" b="1" dirty="0"/>
                <a:t>2</a:t>
              </a:r>
              <a:r>
                <a:rPr lang="en-US" altLang="zh-CN" sz="2000" b="1" baseline="30000" dirty="0"/>
                <a:t>n-r-2</a:t>
              </a:r>
              <a:r>
                <a:rPr lang="zh-CN" altLang="en-US" sz="2000" b="1" dirty="0"/>
                <a:t>，于是，在每一周期中出现</a:t>
              </a:r>
              <a:r>
                <a:rPr lang="en-US" altLang="zh-CN" sz="2000" b="1" dirty="0"/>
                <a:t>1</a:t>
              </a:r>
              <a:r>
                <a:rPr lang="zh-CN" altLang="en-US" sz="2000" b="1" dirty="0"/>
                <a:t>的游程个数为</a:t>
              </a:r>
            </a:p>
            <a:p>
              <a:pPr marL="342900" indent="-342900">
                <a:buClr>
                  <a:srgbClr val="000066"/>
                </a:buClr>
              </a:pPr>
              <a:r>
                <a:rPr lang="zh-CN" altLang="en-US" sz="2000" b="1" dirty="0"/>
                <a:t>                          </a:t>
              </a:r>
              <a:r>
                <a:rPr lang="en-US" altLang="zh-CN" sz="2000" b="1" dirty="0"/>
                <a:t>1</a:t>
              </a:r>
              <a:r>
                <a:rPr lang="zh-CN" altLang="en-US" sz="2000" b="1" dirty="0"/>
                <a:t>＋               ＝</a:t>
              </a:r>
              <a:r>
                <a:rPr lang="en-US" altLang="zh-CN" sz="2000" b="1" dirty="0"/>
                <a:t>2</a:t>
              </a:r>
              <a:r>
                <a:rPr lang="en-US" altLang="zh-CN" sz="2000" b="1" baseline="30000" dirty="0"/>
                <a:t>n-2</a:t>
              </a:r>
              <a:r>
                <a:rPr lang="en-US" altLang="zh-CN" sz="2000" b="1" dirty="0"/>
                <a:t> </a:t>
              </a:r>
              <a:endParaRPr lang="en-US" altLang="zh-CN" sz="2000" b="1" dirty="0" smtClean="0"/>
            </a:p>
            <a:p>
              <a:pPr marL="342900" indent="-342900">
                <a:buClr>
                  <a:srgbClr val="000066"/>
                </a:buClr>
              </a:pPr>
              <a:endParaRPr lang="en-US" altLang="zh-CN" sz="2000" b="1" dirty="0"/>
            </a:p>
            <a:p>
              <a:pPr marL="342900" indent="-342900">
                <a:buClr>
                  <a:srgbClr val="000066"/>
                </a:buClr>
              </a:pPr>
              <a:r>
                <a:rPr lang="en-US" altLang="zh-CN" sz="2000" b="1" dirty="0"/>
                <a:t>    </a:t>
              </a:r>
              <a:r>
                <a:rPr lang="zh-CN" altLang="en-US" sz="2000" b="1" dirty="0"/>
                <a:t>同样，出现</a:t>
              </a:r>
              <a:r>
                <a:rPr lang="en-US" altLang="zh-CN" sz="2000" b="1" dirty="0"/>
                <a:t>0</a:t>
              </a:r>
              <a:r>
                <a:rPr lang="zh-CN" altLang="en-US" sz="2000" b="1" dirty="0"/>
                <a:t>的游程个数为</a:t>
              </a:r>
              <a:r>
                <a:rPr lang="en-US" altLang="zh-CN" sz="2000" b="1" dirty="0"/>
                <a:t>2</a:t>
              </a:r>
              <a:r>
                <a:rPr lang="en-US" altLang="zh-CN" sz="2000" b="1" baseline="30000" dirty="0"/>
                <a:t>n-2</a:t>
              </a:r>
              <a:r>
                <a:rPr lang="en-US" altLang="zh-CN" sz="2000" b="1" dirty="0"/>
                <a:t> </a:t>
              </a:r>
              <a:r>
                <a:rPr lang="zh-CN" altLang="en-US" sz="2000" b="1" dirty="0"/>
                <a:t>，游程总数为</a:t>
              </a:r>
              <a:r>
                <a:rPr lang="en-US" altLang="zh-CN" sz="2000" b="1" dirty="0"/>
                <a:t>2</a:t>
              </a:r>
              <a:r>
                <a:rPr lang="en-US" altLang="zh-CN" sz="2000" b="1" baseline="30000" dirty="0"/>
                <a:t>n-1</a:t>
              </a:r>
              <a:endParaRPr lang="en-US" altLang="zh-CN" sz="2000" b="1" dirty="0"/>
            </a:p>
            <a:p>
              <a:pPr marL="342900" indent="-342900">
                <a:buClr>
                  <a:srgbClr val="000066"/>
                </a:buClr>
              </a:pPr>
              <a:r>
                <a:rPr lang="en-US" altLang="zh-CN" sz="2000" b="1" dirty="0"/>
                <a:t>      </a:t>
              </a:r>
              <a:r>
                <a:rPr lang="en-US" altLang="zh-CN" sz="2000" b="1" dirty="0" err="1"/>
                <a:t>eg</a:t>
              </a:r>
              <a:r>
                <a:rPr lang="en-US" altLang="zh-CN" sz="2000" b="1" dirty="0"/>
                <a:t>.  n=4</a:t>
              </a:r>
              <a:r>
                <a:rPr lang="zh-CN" altLang="en-US" sz="2000" b="1" dirty="0"/>
                <a:t>，</a:t>
              </a:r>
              <a:r>
                <a:rPr lang="en-US" altLang="zh-CN" sz="2000" b="1" dirty="0"/>
                <a:t>000111101011001</a:t>
              </a:r>
              <a:r>
                <a:rPr lang="zh-CN" altLang="en-US" sz="2000" b="1" dirty="0"/>
                <a:t>；</a:t>
              </a:r>
            </a:p>
          </p:txBody>
        </p:sp>
        <p:graphicFrame>
          <p:nvGraphicFramePr>
            <p:cNvPr id="228352" name="Object 0"/>
            <p:cNvGraphicFramePr>
              <a:graphicFrameLocks noChangeAspect="1"/>
            </p:cNvGraphicFramePr>
            <p:nvPr/>
          </p:nvGraphicFramePr>
          <p:xfrm>
            <a:off x="1530" y="3015"/>
            <a:ext cx="495" cy="374"/>
          </p:xfrm>
          <a:graphic>
            <a:graphicData uri="http://schemas.openxmlformats.org/presentationml/2006/ole">
              <p:oleObj spid="_x0000_s516098" name="Equation" r:id="rId3" imgW="571320" imgH="431640" progId="Equation.DSMT4">
                <p:embed/>
              </p:oleObj>
            </a:graphicData>
          </a:graphic>
        </p:graphicFrame>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609600" y="228600"/>
            <a:ext cx="7924800" cy="533400"/>
          </a:xfrm>
          <a:prstGeom prst="rect">
            <a:avLst/>
          </a:prstGeom>
          <a:noFill/>
          <a:ln w="9525">
            <a:noFill/>
            <a:miter lim="800000"/>
            <a:headEnd/>
            <a:tailEnd/>
          </a:ln>
          <a:effectLst/>
        </p:spPr>
        <p:txBody>
          <a:bodyPr tIns="0" bIns="0" anchor="ctr"/>
          <a:lstStyle/>
          <a:p>
            <a:pPr algn="ctr">
              <a:spcBef>
                <a:spcPct val="0"/>
              </a:spcBef>
            </a:pPr>
            <a:r>
              <a:rPr lang="en-US" altLang="zh-CN" sz="4400" dirty="0">
                <a:solidFill>
                  <a:schemeClr val="tx2"/>
                </a:solidFill>
                <a:latin typeface="+mj-lt"/>
                <a:ea typeface="+mj-ea"/>
                <a:cs typeface="+mj-cs"/>
              </a:rPr>
              <a:t>m</a:t>
            </a:r>
            <a:r>
              <a:rPr lang="zh-CN" altLang="en-US" sz="4400" dirty="0">
                <a:solidFill>
                  <a:schemeClr val="tx2"/>
                </a:solidFill>
                <a:latin typeface="+mj-lt"/>
                <a:ea typeface="+mj-ea"/>
                <a:cs typeface="+mj-cs"/>
              </a:rPr>
              <a:t>序列的特性</a:t>
            </a:r>
          </a:p>
        </p:txBody>
      </p:sp>
      <p:sp>
        <p:nvSpPr>
          <p:cNvPr id="179204" name="Rectangle 4"/>
          <p:cNvSpPr>
            <a:spLocks noChangeArrowheads="1"/>
          </p:cNvSpPr>
          <p:nvPr/>
        </p:nvSpPr>
        <p:spPr bwMode="auto">
          <a:xfrm>
            <a:off x="533400" y="990600"/>
            <a:ext cx="8382000" cy="525780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位移相加特性</a:t>
            </a:r>
          </a:p>
          <a:p>
            <a:pPr marL="342900" indent="-342900">
              <a:buClr>
                <a:srgbClr val="000066"/>
              </a:buClr>
            </a:pPr>
            <a:r>
              <a:rPr lang="zh-CN" altLang="en-US" sz="3200" dirty="0"/>
              <a:t>    </a:t>
            </a:r>
            <a:r>
              <a:rPr lang="en-US" altLang="zh-CN" sz="2000" dirty="0"/>
              <a:t>m</a:t>
            </a:r>
            <a:r>
              <a:rPr lang="zh-CN" altLang="en-US" sz="2000" dirty="0"/>
              <a:t>序列和它的位移序列模</a:t>
            </a:r>
            <a:r>
              <a:rPr lang="en-US" altLang="zh-CN" sz="2000" dirty="0"/>
              <a:t>2</a:t>
            </a:r>
            <a:r>
              <a:rPr lang="zh-CN" altLang="en-US" sz="2000" dirty="0"/>
              <a:t>相加后所得序列仍是该</a:t>
            </a:r>
            <a:r>
              <a:rPr lang="en-US" altLang="zh-CN" sz="2000" dirty="0"/>
              <a:t>m</a:t>
            </a:r>
            <a:r>
              <a:rPr lang="zh-CN" altLang="en-US" sz="2000" dirty="0"/>
              <a:t>序列的某个位移序列</a:t>
            </a:r>
            <a:r>
              <a:rPr lang="zh-CN" altLang="en-US" sz="2000" dirty="0" smtClean="0"/>
              <a:t>。    </a:t>
            </a:r>
            <a:endParaRPr lang="en-US" altLang="zh-CN" sz="2000" dirty="0" smtClean="0"/>
          </a:p>
          <a:p>
            <a:pPr marL="342900" indent="-342900">
              <a:buClr>
                <a:srgbClr val="000066"/>
              </a:buClr>
            </a:pPr>
            <a:r>
              <a:rPr lang="en-US" altLang="zh-CN" sz="2000" dirty="0" smtClean="0"/>
              <a:t>      </a:t>
            </a:r>
            <a:r>
              <a:rPr lang="zh-CN" altLang="en-US" sz="2000" dirty="0" smtClean="0"/>
              <a:t>设</a:t>
            </a:r>
            <a:r>
              <a:rPr lang="zh-CN" altLang="en-US" sz="2000" dirty="0"/>
              <a:t>序列</a:t>
            </a:r>
            <a:r>
              <a:rPr lang="en-US" altLang="zh-CN" sz="2000" dirty="0"/>
              <a:t>{</a:t>
            </a:r>
            <a:r>
              <a:rPr lang="en-US" altLang="zh-CN" sz="2000" dirty="0" err="1"/>
              <a:t>a</a:t>
            </a:r>
            <a:r>
              <a:rPr lang="en-US" altLang="zh-CN" sz="2000" baseline="-25000" dirty="0" err="1"/>
              <a:t>k</a:t>
            </a:r>
            <a:r>
              <a:rPr lang="en-US" altLang="zh-CN" sz="2000" dirty="0"/>
              <a:t>}</a:t>
            </a:r>
            <a:r>
              <a:rPr lang="zh-CN" altLang="en-US" sz="2000" dirty="0"/>
              <a:t>为</a:t>
            </a:r>
            <a:r>
              <a:rPr lang="en-US" altLang="zh-CN" sz="2000" dirty="0"/>
              <a:t>m</a:t>
            </a:r>
            <a:r>
              <a:rPr lang="zh-CN" altLang="en-US" sz="2000" dirty="0"/>
              <a:t>序列，且满足递推关系：</a:t>
            </a:r>
          </a:p>
          <a:p>
            <a:pPr marL="342900" indent="-342900">
              <a:buClr>
                <a:srgbClr val="000066"/>
              </a:buClr>
            </a:pPr>
            <a:r>
              <a:rPr lang="zh-CN" altLang="en-US" sz="2000" dirty="0"/>
              <a:t>            </a:t>
            </a:r>
            <a:r>
              <a:rPr lang="en-US" altLang="zh-CN" sz="2000" dirty="0" err="1"/>
              <a:t>a</a:t>
            </a:r>
            <a:r>
              <a:rPr lang="en-US" altLang="zh-CN" sz="2000" baseline="-25000" dirty="0" err="1"/>
              <a:t>h+n</a:t>
            </a:r>
            <a:r>
              <a:rPr lang="en-US" altLang="zh-CN" sz="2000" dirty="0"/>
              <a:t>=</a:t>
            </a:r>
            <a:r>
              <a:rPr lang="en-US" altLang="zh-CN" sz="2000" dirty="0" err="1"/>
              <a:t>c</a:t>
            </a:r>
            <a:r>
              <a:rPr lang="en-US" altLang="zh-CN" sz="2000" baseline="-25000" dirty="0" err="1"/>
              <a:t>n</a:t>
            </a:r>
            <a:r>
              <a:rPr lang="en-US" altLang="zh-CN" sz="2000" dirty="0" err="1"/>
              <a:t>a</a:t>
            </a:r>
            <a:r>
              <a:rPr lang="en-US" altLang="zh-CN" sz="2000" baseline="-25000" dirty="0" err="1"/>
              <a:t>h</a:t>
            </a:r>
            <a:r>
              <a:rPr lang="en-US" altLang="zh-CN" sz="2000" dirty="0"/>
              <a:t> </a:t>
            </a:r>
            <a:r>
              <a:rPr lang="en-US" altLang="zh-CN" sz="2000" dirty="0">
                <a:cs typeface="Times New Roman" pitchFamily="18" charset="0"/>
              </a:rPr>
              <a:t>⊕</a:t>
            </a:r>
            <a:r>
              <a:rPr lang="en-US" altLang="zh-CN" sz="2000" dirty="0"/>
              <a:t>c</a:t>
            </a:r>
            <a:r>
              <a:rPr lang="en-US" altLang="zh-CN" sz="2000" baseline="-25000" dirty="0"/>
              <a:t>n-1</a:t>
            </a:r>
            <a:r>
              <a:rPr lang="en-US" altLang="zh-CN" sz="2000" dirty="0"/>
              <a:t>a</a:t>
            </a:r>
            <a:r>
              <a:rPr lang="en-US" altLang="zh-CN" sz="2000" baseline="-25000" dirty="0"/>
              <a:t>h+1</a:t>
            </a:r>
            <a:r>
              <a:rPr lang="en-US" altLang="zh-CN" sz="2000" dirty="0"/>
              <a:t> </a:t>
            </a:r>
            <a:r>
              <a:rPr lang="en-US" altLang="zh-CN" sz="2000" dirty="0">
                <a:cs typeface="Times New Roman" pitchFamily="18" charset="0"/>
              </a:rPr>
              <a:t>⊕... ⊕ </a:t>
            </a:r>
            <a:r>
              <a:rPr lang="en-US" altLang="zh-CN" sz="2000" dirty="0"/>
              <a:t>c</a:t>
            </a:r>
            <a:r>
              <a:rPr lang="en-US" altLang="zh-CN" sz="2000" baseline="-25000" dirty="0"/>
              <a:t>1</a:t>
            </a:r>
            <a:r>
              <a:rPr lang="en-US" altLang="zh-CN" sz="2000" dirty="0"/>
              <a:t>a</a:t>
            </a:r>
            <a:r>
              <a:rPr lang="en-US" altLang="zh-CN" sz="2000" baseline="-25000" dirty="0"/>
              <a:t>h+n-1</a:t>
            </a:r>
          </a:p>
          <a:p>
            <a:pPr marL="342900" indent="-342900">
              <a:buClr>
                <a:srgbClr val="000066"/>
              </a:buClr>
            </a:pPr>
            <a:r>
              <a:rPr lang="en-US" altLang="zh-CN" sz="2000" dirty="0"/>
              <a:t>     </a:t>
            </a:r>
            <a:r>
              <a:rPr lang="zh-CN" altLang="en-US" sz="2000" dirty="0"/>
              <a:t>位移</a:t>
            </a:r>
            <a:r>
              <a:rPr lang="en-US" altLang="zh-CN" sz="2000" dirty="0">
                <a:cs typeface="Times New Roman" pitchFamily="18" charset="0"/>
              </a:rPr>
              <a:t>τ</a:t>
            </a:r>
            <a:r>
              <a:rPr lang="zh-CN" altLang="en-US" sz="2000" dirty="0"/>
              <a:t>位：</a:t>
            </a:r>
            <a:r>
              <a:rPr lang="en-US" altLang="zh-CN" sz="2000" dirty="0" err="1"/>
              <a:t>a</a:t>
            </a:r>
            <a:r>
              <a:rPr lang="en-US" altLang="zh-CN" sz="2000" baseline="-25000" dirty="0" err="1"/>
              <a:t>h+n+</a:t>
            </a:r>
            <a:r>
              <a:rPr lang="en-US" altLang="zh-CN" sz="2000" baseline="-25000" dirty="0" err="1">
                <a:cs typeface="Times New Roman" pitchFamily="18" charset="0"/>
              </a:rPr>
              <a:t>τ</a:t>
            </a:r>
            <a:r>
              <a:rPr lang="en-US" altLang="zh-CN" sz="2000" baseline="-25000" dirty="0"/>
              <a:t> </a:t>
            </a:r>
            <a:r>
              <a:rPr lang="en-US" altLang="zh-CN" sz="2000" dirty="0"/>
              <a:t>=</a:t>
            </a:r>
            <a:r>
              <a:rPr lang="en-US" altLang="zh-CN" sz="2000" dirty="0" err="1"/>
              <a:t>c</a:t>
            </a:r>
            <a:r>
              <a:rPr lang="en-US" altLang="zh-CN" sz="2000" baseline="-25000" dirty="0" err="1"/>
              <a:t>n</a:t>
            </a:r>
            <a:r>
              <a:rPr lang="en-US" altLang="zh-CN" sz="2000" dirty="0" err="1"/>
              <a:t>a</a:t>
            </a:r>
            <a:r>
              <a:rPr lang="en-US" altLang="zh-CN" sz="2000" baseline="-25000" dirty="0" err="1"/>
              <a:t>h+</a:t>
            </a:r>
            <a:r>
              <a:rPr lang="en-US" altLang="zh-CN" sz="2000" baseline="-25000" dirty="0" err="1">
                <a:cs typeface="Times New Roman" pitchFamily="18" charset="0"/>
              </a:rPr>
              <a:t>τ</a:t>
            </a:r>
            <a:r>
              <a:rPr lang="en-US" altLang="zh-CN" sz="2000" baseline="-25000" dirty="0"/>
              <a:t> </a:t>
            </a:r>
            <a:r>
              <a:rPr lang="en-US" altLang="zh-CN" sz="2000" dirty="0"/>
              <a:t> </a:t>
            </a:r>
            <a:r>
              <a:rPr lang="en-US" altLang="zh-CN" sz="2000" dirty="0">
                <a:cs typeface="Times New Roman" pitchFamily="18" charset="0"/>
              </a:rPr>
              <a:t>⊕</a:t>
            </a:r>
            <a:r>
              <a:rPr lang="en-US" altLang="zh-CN" sz="2000" dirty="0"/>
              <a:t>c</a:t>
            </a:r>
            <a:r>
              <a:rPr lang="en-US" altLang="zh-CN" sz="2000" baseline="-25000" dirty="0"/>
              <a:t>n-1</a:t>
            </a:r>
            <a:r>
              <a:rPr lang="en-US" altLang="zh-CN" sz="2000" dirty="0"/>
              <a:t>a</a:t>
            </a:r>
            <a:r>
              <a:rPr lang="en-US" altLang="zh-CN" sz="2000" baseline="-25000" dirty="0"/>
              <a:t>h+1+</a:t>
            </a:r>
            <a:r>
              <a:rPr lang="en-US" altLang="zh-CN" sz="2000" baseline="-25000" dirty="0">
                <a:cs typeface="Times New Roman" pitchFamily="18" charset="0"/>
              </a:rPr>
              <a:t>τ</a:t>
            </a:r>
            <a:r>
              <a:rPr lang="en-US" altLang="zh-CN" sz="2000" dirty="0"/>
              <a:t> </a:t>
            </a:r>
            <a:r>
              <a:rPr lang="en-US" altLang="zh-CN" sz="2000" dirty="0">
                <a:cs typeface="Times New Roman" pitchFamily="18" charset="0"/>
              </a:rPr>
              <a:t>⊕... ⊕ </a:t>
            </a:r>
            <a:r>
              <a:rPr lang="en-US" altLang="zh-CN" sz="2000" dirty="0"/>
              <a:t>c</a:t>
            </a:r>
            <a:r>
              <a:rPr lang="en-US" altLang="zh-CN" sz="2000" baseline="-25000" dirty="0"/>
              <a:t>1</a:t>
            </a:r>
            <a:r>
              <a:rPr lang="en-US" altLang="zh-CN" sz="2000" dirty="0"/>
              <a:t>a</a:t>
            </a:r>
            <a:r>
              <a:rPr lang="en-US" altLang="zh-CN" sz="2000" baseline="-25000" dirty="0"/>
              <a:t>h+n-1+</a:t>
            </a:r>
            <a:r>
              <a:rPr lang="en-US" altLang="zh-CN" sz="2000" baseline="-25000" dirty="0">
                <a:cs typeface="Times New Roman" pitchFamily="18" charset="0"/>
              </a:rPr>
              <a:t>τ</a:t>
            </a:r>
            <a:r>
              <a:rPr lang="en-US" altLang="zh-CN" sz="2000" baseline="-25000" dirty="0"/>
              <a:t> </a:t>
            </a:r>
            <a:r>
              <a:rPr lang="zh-CN" altLang="en-US" sz="2000" dirty="0"/>
              <a:t>，</a:t>
            </a:r>
          </a:p>
          <a:p>
            <a:pPr marL="342900" indent="-342900">
              <a:buClr>
                <a:srgbClr val="000066"/>
              </a:buClr>
            </a:pPr>
            <a:r>
              <a:rPr lang="zh-CN" altLang="en-US" sz="2000" dirty="0"/>
              <a:t>     则</a:t>
            </a:r>
            <a:r>
              <a:rPr lang="en-US" altLang="zh-CN" sz="2000" dirty="0" err="1"/>
              <a:t>a</a:t>
            </a:r>
            <a:r>
              <a:rPr lang="en-US" altLang="zh-CN" sz="2000" baseline="-25000" dirty="0" err="1"/>
              <a:t>h+n</a:t>
            </a:r>
            <a:r>
              <a:rPr lang="en-US" altLang="zh-CN" sz="2000" dirty="0"/>
              <a:t> </a:t>
            </a:r>
            <a:r>
              <a:rPr lang="en-US" altLang="zh-CN" sz="2000" dirty="0">
                <a:cs typeface="Times New Roman" pitchFamily="18" charset="0"/>
              </a:rPr>
              <a:t>⊕ </a:t>
            </a:r>
            <a:r>
              <a:rPr lang="en-US" altLang="zh-CN" sz="2000" dirty="0" err="1"/>
              <a:t>a</a:t>
            </a:r>
            <a:r>
              <a:rPr lang="en-US" altLang="zh-CN" sz="2000" baseline="-25000" dirty="0" err="1"/>
              <a:t>h+n+</a:t>
            </a:r>
            <a:r>
              <a:rPr lang="en-US" altLang="zh-CN" sz="2000" baseline="-25000" dirty="0" err="1">
                <a:cs typeface="Times New Roman" pitchFamily="18" charset="0"/>
              </a:rPr>
              <a:t>τ</a:t>
            </a:r>
            <a:r>
              <a:rPr lang="en-US" altLang="zh-CN" sz="2000" dirty="0"/>
              <a:t> </a:t>
            </a:r>
            <a:r>
              <a:rPr lang="zh-CN" altLang="en-US" sz="2000" dirty="0"/>
              <a:t>＝ </a:t>
            </a:r>
            <a:r>
              <a:rPr lang="en-US" altLang="zh-CN" sz="2000" dirty="0"/>
              <a:t>c</a:t>
            </a:r>
            <a:r>
              <a:rPr lang="en-US" altLang="zh-CN" sz="2000" baseline="-25000" dirty="0"/>
              <a:t>n</a:t>
            </a:r>
            <a:r>
              <a:rPr lang="zh-CN" altLang="en-US" sz="2000" dirty="0"/>
              <a:t>（</a:t>
            </a:r>
            <a:r>
              <a:rPr lang="en-US" altLang="zh-CN" sz="2000" dirty="0"/>
              <a:t>a</a:t>
            </a:r>
            <a:r>
              <a:rPr lang="en-US" altLang="zh-CN" sz="2000" baseline="-25000" dirty="0"/>
              <a:t>h</a:t>
            </a:r>
            <a:r>
              <a:rPr lang="en-US" altLang="zh-CN" sz="2000" dirty="0">
                <a:cs typeface="Times New Roman" pitchFamily="18" charset="0"/>
              </a:rPr>
              <a:t>⊕</a:t>
            </a:r>
            <a:r>
              <a:rPr lang="en-US" altLang="zh-CN" sz="2000" baseline="-25000" dirty="0"/>
              <a:t> </a:t>
            </a:r>
            <a:r>
              <a:rPr lang="en-US" altLang="zh-CN" sz="2000" dirty="0" err="1"/>
              <a:t>a</a:t>
            </a:r>
            <a:r>
              <a:rPr lang="en-US" altLang="zh-CN" sz="2000" baseline="-25000" dirty="0" err="1"/>
              <a:t>h+</a:t>
            </a:r>
            <a:r>
              <a:rPr lang="en-US" altLang="zh-CN" sz="2000" baseline="-25000" dirty="0" err="1">
                <a:cs typeface="Times New Roman" pitchFamily="18" charset="0"/>
              </a:rPr>
              <a:t>τ</a:t>
            </a:r>
            <a:r>
              <a:rPr lang="en-US" altLang="zh-CN" sz="2000" dirty="0">
                <a:cs typeface="Times New Roman" pitchFamily="18" charset="0"/>
              </a:rPr>
              <a:t> </a:t>
            </a:r>
            <a:r>
              <a:rPr lang="zh-CN" altLang="en-US" sz="2000" dirty="0"/>
              <a:t>）</a:t>
            </a:r>
            <a:r>
              <a:rPr lang="zh-CN" altLang="en-US" sz="2000" dirty="0">
                <a:cs typeface="Times New Roman" pitchFamily="18" charset="0"/>
              </a:rPr>
              <a:t>⊕ </a:t>
            </a:r>
            <a:r>
              <a:rPr lang="en-US" altLang="zh-CN" sz="2000" dirty="0"/>
              <a:t>c</a:t>
            </a:r>
            <a:r>
              <a:rPr lang="en-US" altLang="zh-CN" sz="2000" baseline="-25000" dirty="0"/>
              <a:t>n-1</a:t>
            </a:r>
            <a:r>
              <a:rPr lang="zh-CN" altLang="en-US" sz="2000" dirty="0"/>
              <a:t>（</a:t>
            </a:r>
            <a:r>
              <a:rPr lang="en-US" altLang="zh-CN" sz="2000" dirty="0"/>
              <a:t>a</a:t>
            </a:r>
            <a:r>
              <a:rPr lang="en-US" altLang="zh-CN" sz="2000" baseline="-25000" dirty="0"/>
              <a:t>h+1</a:t>
            </a:r>
            <a:r>
              <a:rPr lang="en-US" altLang="zh-CN" sz="2000" dirty="0">
                <a:cs typeface="Times New Roman" pitchFamily="18" charset="0"/>
              </a:rPr>
              <a:t>⊕</a:t>
            </a:r>
            <a:r>
              <a:rPr lang="en-US" altLang="zh-CN" sz="2000" baseline="-25000" dirty="0"/>
              <a:t> </a:t>
            </a:r>
            <a:r>
              <a:rPr lang="en-US" altLang="zh-CN" sz="2000" dirty="0"/>
              <a:t>a</a:t>
            </a:r>
            <a:r>
              <a:rPr lang="en-US" altLang="zh-CN" sz="2000" baseline="-25000" dirty="0"/>
              <a:t>h+1+</a:t>
            </a:r>
            <a:r>
              <a:rPr lang="en-US" altLang="zh-CN" sz="2000" baseline="-25000" dirty="0">
                <a:cs typeface="Times New Roman" pitchFamily="18" charset="0"/>
              </a:rPr>
              <a:t>τ</a:t>
            </a:r>
            <a:r>
              <a:rPr lang="en-US" altLang="zh-CN" sz="2000" dirty="0">
                <a:cs typeface="Times New Roman" pitchFamily="18" charset="0"/>
              </a:rPr>
              <a:t> </a:t>
            </a:r>
            <a:r>
              <a:rPr lang="zh-CN" altLang="en-US" sz="2000" dirty="0"/>
              <a:t>）</a:t>
            </a:r>
          </a:p>
          <a:p>
            <a:pPr marL="342900" indent="-342900">
              <a:buClr>
                <a:srgbClr val="000066"/>
              </a:buClr>
            </a:pPr>
            <a:r>
              <a:rPr lang="zh-CN" altLang="en-US" sz="2000" dirty="0"/>
              <a:t>                                    </a:t>
            </a:r>
            <a:r>
              <a:rPr lang="zh-CN" altLang="en-US" sz="2000" dirty="0">
                <a:cs typeface="Times New Roman" pitchFamily="18" charset="0"/>
              </a:rPr>
              <a:t>⊕</a:t>
            </a:r>
            <a:r>
              <a:rPr lang="en-US" altLang="zh-CN" sz="2000" dirty="0"/>
              <a:t>... </a:t>
            </a:r>
            <a:r>
              <a:rPr lang="en-US" altLang="zh-CN" sz="2000" dirty="0">
                <a:cs typeface="Times New Roman" pitchFamily="18" charset="0"/>
              </a:rPr>
              <a:t>⊕ </a:t>
            </a:r>
            <a:r>
              <a:rPr lang="en-US" altLang="zh-CN" sz="2000" dirty="0"/>
              <a:t>c</a:t>
            </a:r>
            <a:r>
              <a:rPr lang="en-US" altLang="zh-CN" sz="2000" baseline="-25000" dirty="0"/>
              <a:t>1</a:t>
            </a:r>
            <a:r>
              <a:rPr lang="zh-CN" altLang="en-US" sz="2000" dirty="0"/>
              <a:t>（</a:t>
            </a:r>
            <a:r>
              <a:rPr lang="en-US" altLang="zh-CN" sz="2000" dirty="0"/>
              <a:t>a</a:t>
            </a:r>
            <a:r>
              <a:rPr lang="en-US" altLang="zh-CN" sz="2000" baseline="-25000" dirty="0"/>
              <a:t>h+n-1 </a:t>
            </a:r>
            <a:r>
              <a:rPr lang="en-US" altLang="zh-CN" sz="2000" dirty="0">
                <a:cs typeface="Times New Roman" pitchFamily="18" charset="0"/>
              </a:rPr>
              <a:t>⊕</a:t>
            </a:r>
            <a:r>
              <a:rPr lang="en-US" altLang="zh-CN" sz="2000" baseline="-25000" dirty="0"/>
              <a:t> </a:t>
            </a:r>
            <a:r>
              <a:rPr lang="en-US" altLang="zh-CN" sz="2000" dirty="0"/>
              <a:t>a</a:t>
            </a:r>
            <a:r>
              <a:rPr lang="en-US" altLang="zh-CN" sz="2000" baseline="-25000" dirty="0"/>
              <a:t>h+n-1+</a:t>
            </a:r>
            <a:r>
              <a:rPr lang="en-US" altLang="zh-CN" sz="2000" baseline="-25000" dirty="0">
                <a:cs typeface="Times New Roman" pitchFamily="18" charset="0"/>
              </a:rPr>
              <a:t>τ</a:t>
            </a:r>
            <a:r>
              <a:rPr lang="en-US" altLang="zh-CN" sz="2000" dirty="0">
                <a:cs typeface="Times New Roman" pitchFamily="18" charset="0"/>
              </a:rPr>
              <a:t> </a:t>
            </a:r>
            <a:r>
              <a:rPr lang="zh-CN" altLang="en-US" sz="2000" dirty="0"/>
              <a:t>）</a:t>
            </a:r>
            <a:r>
              <a:rPr lang="zh-CN" altLang="en-US" sz="2000" dirty="0">
                <a:cs typeface="Times New Roman" pitchFamily="18" charset="0"/>
              </a:rPr>
              <a:t> </a:t>
            </a:r>
          </a:p>
          <a:p>
            <a:pPr marL="342900" indent="-342900">
              <a:lnSpc>
                <a:spcPct val="90000"/>
              </a:lnSpc>
              <a:spcBef>
                <a:spcPct val="0"/>
              </a:spcBef>
              <a:buClr>
                <a:srgbClr val="000066"/>
              </a:buClr>
              <a:buSzPct val="50000"/>
              <a:buFont typeface="Wingdings 2"/>
              <a:buChar char=""/>
            </a:pPr>
            <a:r>
              <a:rPr lang="zh-CN" altLang="en-US" sz="3000" smtClean="0"/>
              <a:t>异相自</a:t>
            </a:r>
            <a:r>
              <a:rPr lang="zh-CN" altLang="en-US" sz="3000" dirty="0"/>
              <a:t>相关特性</a:t>
            </a:r>
          </a:p>
          <a:p>
            <a:pPr marL="342900" indent="-342900">
              <a:buClr>
                <a:srgbClr val="000066"/>
              </a:buClr>
            </a:pPr>
            <a:r>
              <a:rPr lang="zh-CN" altLang="en-US" dirty="0"/>
              <a:t>      </a:t>
            </a:r>
            <a:r>
              <a:rPr lang="zh-CN" altLang="en-US" sz="2000" dirty="0"/>
              <a:t>设两子串为</a:t>
            </a:r>
            <a:r>
              <a:rPr lang="en-US" altLang="zh-CN" sz="2000" dirty="0"/>
              <a:t>{a</a:t>
            </a:r>
            <a:r>
              <a:rPr lang="en-US" altLang="zh-CN" sz="2000" baseline="-25000" dirty="0"/>
              <a:t>t</a:t>
            </a:r>
            <a:r>
              <a:rPr lang="en-US" altLang="zh-CN" sz="2000" dirty="0"/>
              <a:t>}</a:t>
            </a:r>
            <a:r>
              <a:rPr lang="zh-CN" altLang="en-US" sz="2000" dirty="0"/>
              <a:t>和</a:t>
            </a:r>
            <a:r>
              <a:rPr lang="en-US" altLang="zh-CN" sz="2000" dirty="0"/>
              <a:t>{a</a:t>
            </a:r>
            <a:r>
              <a:rPr lang="en-US" altLang="zh-CN" sz="2000" baseline="-25000" dirty="0"/>
              <a:t>t+ </a:t>
            </a:r>
            <a:r>
              <a:rPr lang="en-US" altLang="zh-CN" sz="2000" baseline="-25000" dirty="0">
                <a:cs typeface="Times New Roman" pitchFamily="18" charset="0"/>
              </a:rPr>
              <a:t>τ</a:t>
            </a:r>
            <a:r>
              <a:rPr lang="en-US" altLang="zh-CN" sz="2000" dirty="0"/>
              <a:t>}</a:t>
            </a:r>
            <a:r>
              <a:rPr lang="zh-CN" altLang="en-US" sz="2000" dirty="0"/>
              <a:t>，则</a:t>
            </a:r>
            <a:r>
              <a:rPr lang="en-US" altLang="zh-CN" sz="2000" dirty="0"/>
              <a:t>{a</a:t>
            </a:r>
            <a:r>
              <a:rPr lang="en-US" altLang="zh-CN" sz="2000" baseline="-25000" dirty="0"/>
              <a:t>t</a:t>
            </a:r>
            <a:r>
              <a:rPr lang="en-US" altLang="zh-CN" sz="2000" dirty="0"/>
              <a:t>} </a:t>
            </a:r>
            <a:r>
              <a:rPr lang="en-US" altLang="zh-CN" sz="2000" dirty="0">
                <a:cs typeface="Times New Roman" pitchFamily="18" charset="0"/>
              </a:rPr>
              <a:t>⊕</a:t>
            </a:r>
            <a:r>
              <a:rPr lang="en-US" altLang="zh-CN" sz="2000" dirty="0"/>
              <a:t> {a</a:t>
            </a:r>
            <a:r>
              <a:rPr lang="en-US" altLang="zh-CN" sz="2000" baseline="-25000" dirty="0"/>
              <a:t>t+ </a:t>
            </a:r>
            <a:r>
              <a:rPr lang="en-US" altLang="zh-CN" sz="2000" baseline="-25000" dirty="0">
                <a:cs typeface="Times New Roman" pitchFamily="18" charset="0"/>
              </a:rPr>
              <a:t>τ</a:t>
            </a:r>
            <a:r>
              <a:rPr lang="en-US" altLang="zh-CN" sz="2000" dirty="0"/>
              <a:t>}</a:t>
            </a:r>
            <a:r>
              <a:rPr lang="zh-CN" altLang="en-US" sz="2000" dirty="0"/>
              <a:t>中为</a:t>
            </a:r>
            <a:r>
              <a:rPr lang="en-US" altLang="zh-CN" sz="2000" dirty="0"/>
              <a:t>0</a:t>
            </a:r>
            <a:r>
              <a:rPr lang="zh-CN" altLang="en-US" sz="2000" dirty="0"/>
              <a:t>的位的数目正好是两个子串中对应位相同的位数，则：</a:t>
            </a:r>
          </a:p>
          <a:p>
            <a:pPr marL="342900" indent="-342900">
              <a:buClr>
                <a:srgbClr val="000066"/>
              </a:buClr>
            </a:pPr>
            <a:r>
              <a:rPr lang="zh-CN" altLang="en-US" sz="2000" dirty="0"/>
              <a:t>               </a:t>
            </a:r>
            <a:r>
              <a:rPr lang="en-US" altLang="zh-CN" sz="2000" dirty="0"/>
              <a:t>R</a:t>
            </a:r>
            <a:r>
              <a:rPr lang="zh-CN" altLang="en-US" sz="2000" dirty="0"/>
              <a:t>（</a:t>
            </a:r>
            <a:r>
              <a:rPr lang="en-US" altLang="zh-CN" sz="2000" dirty="0">
                <a:cs typeface="Times New Roman" pitchFamily="18" charset="0"/>
              </a:rPr>
              <a:t>τ</a:t>
            </a:r>
            <a:r>
              <a:rPr lang="zh-CN" altLang="en-US" sz="2000" dirty="0"/>
              <a:t>）＝（</a:t>
            </a:r>
            <a:r>
              <a:rPr lang="en-US" altLang="zh-CN" sz="2000" dirty="0"/>
              <a:t>n </a:t>
            </a:r>
            <a:r>
              <a:rPr lang="en-US" altLang="zh-CN" sz="2000" baseline="-25000" dirty="0">
                <a:cs typeface="Times New Roman" pitchFamily="18" charset="0"/>
              </a:rPr>
              <a:t>τ</a:t>
            </a:r>
            <a:r>
              <a:rPr lang="zh-CN" altLang="en-US" sz="2000" dirty="0"/>
              <a:t>－</a:t>
            </a:r>
            <a:r>
              <a:rPr lang="en-US" altLang="zh-CN" sz="2000" dirty="0"/>
              <a:t>d </a:t>
            </a:r>
            <a:r>
              <a:rPr lang="en-US" altLang="zh-CN" sz="2000" baseline="-25000" dirty="0">
                <a:cs typeface="Times New Roman" pitchFamily="18" charset="0"/>
              </a:rPr>
              <a:t>τ</a:t>
            </a:r>
            <a:r>
              <a:rPr lang="en-US" altLang="zh-CN" sz="2000" dirty="0"/>
              <a:t> </a:t>
            </a:r>
            <a:r>
              <a:rPr lang="zh-CN" altLang="en-US" sz="2000" dirty="0"/>
              <a:t>）</a:t>
            </a:r>
            <a:r>
              <a:rPr lang="en-US" altLang="zh-CN" sz="2000" dirty="0"/>
              <a:t>/r</a:t>
            </a:r>
            <a:r>
              <a:rPr lang="zh-CN" altLang="en-US" sz="2000" dirty="0"/>
              <a:t>＝－</a:t>
            </a:r>
            <a:r>
              <a:rPr lang="en-US" altLang="zh-CN" sz="2000" dirty="0"/>
              <a:t>1/2</a:t>
            </a:r>
            <a:r>
              <a:rPr lang="en-US" altLang="zh-CN" sz="2000" baseline="30000" dirty="0"/>
              <a:t>n</a:t>
            </a:r>
            <a:r>
              <a:rPr lang="zh-CN" altLang="en-US" sz="2000" dirty="0"/>
              <a:t>－</a:t>
            </a:r>
            <a:r>
              <a:rPr lang="en-US" altLang="zh-CN" sz="2000" dirty="0"/>
              <a:t>1  </a:t>
            </a:r>
            <a:r>
              <a:rPr lang="zh-CN" altLang="en-US" sz="2000" dirty="0"/>
              <a:t>（ </a:t>
            </a:r>
            <a:r>
              <a:rPr lang="en-US" altLang="zh-CN" sz="2000" dirty="0">
                <a:cs typeface="Times New Roman" pitchFamily="18" charset="0"/>
              </a:rPr>
              <a:t>τ≠0)</a:t>
            </a:r>
          </a:p>
          <a:p>
            <a:pPr marL="342900" indent="-342900">
              <a:buClr>
                <a:srgbClr val="000066"/>
              </a:buClr>
            </a:pPr>
            <a:r>
              <a:rPr lang="en-US" altLang="zh-CN" sz="2000" dirty="0">
                <a:cs typeface="Times New Roman" pitchFamily="18" charset="0"/>
              </a:rPr>
              <a:t>                         </a:t>
            </a:r>
            <a:r>
              <a:rPr lang="zh-CN" altLang="en-US" sz="2000" dirty="0"/>
              <a:t>当</a:t>
            </a:r>
            <a:r>
              <a:rPr lang="en-US" altLang="zh-CN" sz="2000" dirty="0">
                <a:cs typeface="Times New Roman" pitchFamily="18" charset="0"/>
              </a:rPr>
              <a:t>τ</a:t>
            </a:r>
            <a:r>
              <a:rPr lang="zh-CN" altLang="en-US" sz="2000" dirty="0"/>
              <a:t>＝</a:t>
            </a:r>
            <a:r>
              <a:rPr lang="en-US" altLang="zh-CN" sz="2000" dirty="0"/>
              <a:t>0</a:t>
            </a:r>
            <a:r>
              <a:rPr lang="zh-CN" altLang="en-US" sz="2000" dirty="0"/>
              <a:t>时， </a:t>
            </a:r>
            <a:r>
              <a:rPr lang="en-US" altLang="zh-CN" sz="2000" dirty="0"/>
              <a:t>R</a:t>
            </a:r>
            <a:r>
              <a:rPr lang="zh-CN" altLang="en-US" sz="2000" dirty="0"/>
              <a:t>（</a:t>
            </a:r>
            <a:r>
              <a:rPr lang="en-US" altLang="zh-CN" sz="2000" dirty="0">
                <a:cs typeface="Times New Roman" pitchFamily="18" charset="0"/>
              </a:rPr>
              <a:t>τ</a:t>
            </a:r>
            <a:r>
              <a:rPr lang="zh-CN" altLang="en-US" sz="2000" dirty="0"/>
              <a:t>）＝</a:t>
            </a:r>
            <a:r>
              <a:rPr lang="en-US" altLang="zh-CN" sz="2000" dirty="0"/>
              <a:t>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古典密码</a:t>
            </a:r>
            <a:endParaRPr lang="zh-CN" altLang="en-US"/>
          </a:p>
        </p:txBody>
      </p:sp>
      <p:sp>
        <p:nvSpPr>
          <p:cNvPr id="6147" name="Rectangle 3"/>
          <p:cNvSpPr>
            <a:spLocks noGrp="1" noChangeArrowheads="1"/>
          </p:cNvSpPr>
          <p:nvPr>
            <p:ph type="body" idx="1"/>
          </p:nvPr>
        </p:nvSpPr>
        <p:spPr>
          <a:xfrm>
            <a:off x="609600" y="1981200"/>
            <a:ext cx="7848600" cy="1600200"/>
          </a:xfrm>
        </p:spPr>
        <p:txBody>
          <a:bodyPr>
            <a:normAutofit lnSpcReduction="10000"/>
          </a:bodyPr>
          <a:lstStyle/>
          <a:p>
            <a:r>
              <a:rPr lang="en-US" altLang="zh-CN"/>
              <a:t>4</a:t>
            </a:r>
            <a:r>
              <a:rPr lang="en-US" altLang="zh-CN" smtClean="0"/>
              <a:t>00 </a:t>
            </a:r>
            <a:r>
              <a:rPr lang="en-US" altLang="zh-CN"/>
              <a:t>B.C.</a:t>
            </a:r>
            <a:r>
              <a:rPr lang="zh-CN" altLang="en-US" smtClean="0"/>
              <a:t>，希腊人艾奈阿斯</a:t>
            </a:r>
            <a:r>
              <a:rPr lang="en-US" altLang="zh-CN" smtClean="0"/>
              <a:t>《</a:t>
            </a:r>
            <a:r>
              <a:rPr lang="zh-CN" altLang="en-US" smtClean="0"/>
              <a:t>城市防卫论</a:t>
            </a:r>
            <a:r>
              <a:rPr lang="en-US" altLang="zh-CN" smtClean="0"/>
              <a:t>》</a:t>
            </a:r>
          </a:p>
          <a:p>
            <a:pPr lvl="1"/>
            <a:r>
              <a:rPr lang="zh-CN" altLang="en-US" smtClean="0">
                <a:solidFill>
                  <a:srgbClr val="002060"/>
                </a:solidFill>
              </a:rPr>
              <a:t>艾奈阿斯绳结密码</a:t>
            </a:r>
            <a:endParaRPr lang="en-US" altLang="zh-CN" smtClean="0">
              <a:solidFill>
                <a:srgbClr val="002060"/>
              </a:solidFill>
            </a:endParaRPr>
          </a:p>
          <a:p>
            <a:pPr lvl="1"/>
            <a:r>
              <a:rPr lang="zh-CN" altLang="en-US" smtClean="0">
                <a:solidFill>
                  <a:srgbClr val="000099"/>
                </a:solidFill>
              </a:rPr>
              <a:t>不同的绳结距离代表不同的字母</a:t>
            </a:r>
            <a:endParaRPr lang="zh-CN" altLang="en-US">
              <a:solidFill>
                <a:srgbClr val="000099"/>
              </a:solidFill>
            </a:endParaRPr>
          </a:p>
        </p:txBody>
      </p:sp>
      <p:pic>
        <p:nvPicPr>
          <p:cNvPr id="294914" name="Picture 2" descr="绳结">
            <a:hlinkClick r:id="rId3" tooltip="地理与文化:秘鲁:quipu.png"/>
          </p:cNvPr>
          <p:cNvPicPr>
            <a:picLocks noChangeAspect="1" noChangeArrowheads="1"/>
          </p:cNvPicPr>
          <p:nvPr/>
        </p:nvPicPr>
        <p:blipFill>
          <a:blip r:embed="rId4" cstate="print"/>
          <a:srcRect/>
          <a:stretch>
            <a:fillRect/>
          </a:stretch>
        </p:blipFill>
        <p:spPr bwMode="auto">
          <a:xfrm>
            <a:off x="6660232" y="3429000"/>
            <a:ext cx="1905000" cy="2857500"/>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a:t> </a:t>
            </a:r>
          </a:p>
        </p:txBody>
      </p:sp>
      <p:sp>
        <p:nvSpPr>
          <p:cNvPr id="105475" name="Rectangle 3"/>
          <p:cNvSpPr>
            <a:spLocks noGrp="1" noChangeArrowheads="1"/>
          </p:cNvSpPr>
          <p:nvPr>
            <p:ph type="body" idx="1"/>
          </p:nvPr>
        </p:nvSpPr>
        <p:spPr>
          <a:xfrm>
            <a:off x="457200" y="1600201"/>
            <a:ext cx="8229600" cy="1042982"/>
          </a:xfrm>
        </p:spPr>
        <p:txBody>
          <a:bodyPr>
            <a:normAutofit/>
          </a:bodyPr>
          <a:lstStyle/>
          <a:p>
            <a:pPr>
              <a:buFontTx/>
              <a:buNone/>
            </a:pPr>
            <a:r>
              <a:rPr lang="en-US" altLang="zh-CN" sz="3600" dirty="0"/>
              <a:t> </a:t>
            </a:r>
          </a:p>
        </p:txBody>
      </p:sp>
      <p:sp>
        <p:nvSpPr>
          <p:cNvPr id="105478" name="Rectangle 6"/>
          <p:cNvSpPr>
            <a:spLocks noChangeArrowheads="1"/>
          </p:cNvSpPr>
          <p:nvPr/>
        </p:nvSpPr>
        <p:spPr bwMode="auto">
          <a:xfrm>
            <a:off x="304800" y="533400"/>
            <a:ext cx="7302500" cy="685800"/>
          </a:xfrm>
          <a:prstGeom prst="rect">
            <a:avLst/>
          </a:prstGeom>
          <a:noFill/>
          <a:ln w="9525">
            <a:noFill/>
            <a:miter lim="800000"/>
            <a:headEnd/>
            <a:tailEnd/>
          </a:ln>
          <a:effectLst/>
        </p:spPr>
        <p:txBody>
          <a:bodyPr anchor="ctr"/>
          <a:lstStyle/>
          <a:p>
            <a:pPr algn="ctr">
              <a:spcBef>
                <a:spcPct val="0"/>
              </a:spcBef>
            </a:pPr>
            <a:r>
              <a:rPr lang="zh-CN" altLang="en-US" sz="4400" dirty="0">
                <a:solidFill>
                  <a:schemeClr val="tx2"/>
                </a:solidFill>
                <a:latin typeface="+mj-lt"/>
                <a:ea typeface="+mj-ea"/>
                <a:cs typeface="+mj-cs"/>
              </a:rPr>
              <a:t>利用</a:t>
            </a:r>
            <a:r>
              <a:rPr lang="en-US" altLang="zh-CN" sz="4400" dirty="0">
                <a:solidFill>
                  <a:schemeClr val="tx2"/>
                </a:solidFill>
                <a:latin typeface="+mj-lt"/>
                <a:ea typeface="+mj-ea"/>
                <a:cs typeface="+mj-cs"/>
              </a:rPr>
              <a:t>LFSR</a:t>
            </a:r>
            <a:r>
              <a:rPr lang="zh-CN" altLang="en-US" sz="4400" dirty="0">
                <a:solidFill>
                  <a:schemeClr val="tx2"/>
                </a:solidFill>
                <a:latin typeface="+mj-lt"/>
                <a:ea typeface="+mj-ea"/>
                <a:cs typeface="+mj-cs"/>
              </a:rPr>
              <a:t>设计加密算法</a:t>
            </a:r>
          </a:p>
        </p:txBody>
      </p:sp>
      <p:sp>
        <p:nvSpPr>
          <p:cNvPr id="105480" name="Rectangle 8"/>
          <p:cNvSpPr>
            <a:spLocks noChangeArrowheads="1"/>
          </p:cNvSpPr>
          <p:nvPr/>
        </p:nvSpPr>
        <p:spPr bwMode="auto">
          <a:xfrm>
            <a:off x="609600" y="1676400"/>
            <a:ext cx="7197725" cy="68580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同步序列密码实现</a:t>
            </a:r>
          </a:p>
        </p:txBody>
      </p:sp>
      <p:grpSp>
        <p:nvGrpSpPr>
          <p:cNvPr id="2" name="Group 49"/>
          <p:cNvGrpSpPr>
            <a:grpSpLocks/>
          </p:cNvGrpSpPr>
          <p:nvPr/>
        </p:nvGrpSpPr>
        <p:grpSpPr bwMode="auto">
          <a:xfrm>
            <a:off x="228600" y="2654300"/>
            <a:ext cx="7972425" cy="2657475"/>
            <a:chOff x="144" y="1248"/>
            <a:chExt cx="5022" cy="1674"/>
          </a:xfrm>
        </p:grpSpPr>
        <p:sp>
          <p:nvSpPr>
            <p:cNvPr id="105492" name="Text Box 20"/>
            <p:cNvSpPr txBox="1">
              <a:spLocks noChangeArrowheads="1"/>
            </p:cNvSpPr>
            <p:nvPr/>
          </p:nvSpPr>
          <p:spPr bwMode="auto">
            <a:xfrm>
              <a:off x="780" y="1248"/>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5482" name="Text Box 10"/>
            <p:cNvSpPr txBox="1">
              <a:spLocks noChangeArrowheads="1"/>
            </p:cNvSpPr>
            <p:nvPr/>
          </p:nvSpPr>
          <p:spPr bwMode="auto">
            <a:xfrm>
              <a:off x="606" y="2442"/>
              <a:ext cx="38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a:t>
              </a:r>
            </a:p>
          </p:txBody>
        </p:sp>
        <p:sp>
          <p:nvSpPr>
            <p:cNvPr id="105483" name="Text Box 11"/>
            <p:cNvSpPr txBox="1">
              <a:spLocks noChangeArrowheads="1"/>
            </p:cNvSpPr>
            <p:nvPr/>
          </p:nvSpPr>
          <p:spPr bwMode="auto">
            <a:xfrm>
              <a:off x="1278" y="2466"/>
              <a:ext cx="38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n-1</a:t>
              </a:r>
            </a:p>
          </p:txBody>
        </p:sp>
        <p:sp>
          <p:nvSpPr>
            <p:cNvPr id="105484" name="Text Box 12"/>
            <p:cNvSpPr txBox="1">
              <a:spLocks noChangeArrowheads="1"/>
            </p:cNvSpPr>
            <p:nvPr/>
          </p:nvSpPr>
          <p:spPr bwMode="auto">
            <a:xfrm>
              <a:off x="2679" y="2472"/>
              <a:ext cx="383"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2</a:t>
              </a:r>
            </a:p>
          </p:txBody>
        </p:sp>
        <p:sp>
          <p:nvSpPr>
            <p:cNvPr id="105485" name="Text Box 13"/>
            <p:cNvSpPr txBox="1">
              <a:spLocks noChangeArrowheads="1"/>
            </p:cNvSpPr>
            <p:nvPr/>
          </p:nvSpPr>
          <p:spPr bwMode="auto">
            <a:xfrm>
              <a:off x="3348" y="2472"/>
              <a:ext cx="383"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1</a:t>
              </a:r>
            </a:p>
          </p:txBody>
        </p:sp>
        <p:sp>
          <p:nvSpPr>
            <p:cNvPr id="105486" name="Text Box 14"/>
            <p:cNvSpPr txBox="1">
              <a:spLocks noChangeArrowheads="1"/>
            </p:cNvSpPr>
            <p:nvPr/>
          </p:nvSpPr>
          <p:spPr bwMode="auto">
            <a:xfrm>
              <a:off x="1863" y="2472"/>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105487" name="Line 15"/>
            <p:cNvSpPr>
              <a:spLocks noChangeShapeType="1"/>
            </p:cNvSpPr>
            <p:nvPr/>
          </p:nvSpPr>
          <p:spPr bwMode="auto">
            <a:xfrm>
              <a:off x="999" y="2658"/>
              <a:ext cx="272" cy="0"/>
            </a:xfrm>
            <a:prstGeom prst="line">
              <a:avLst/>
            </a:prstGeom>
            <a:noFill/>
            <a:ln w="9525">
              <a:solidFill>
                <a:schemeClr val="tx1"/>
              </a:solidFill>
              <a:round/>
              <a:headEnd/>
              <a:tailEnd type="triangle" w="med" len="med"/>
            </a:ln>
            <a:effectLst/>
          </p:spPr>
          <p:txBody>
            <a:bodyPr/>
            <a:lstStyle/>
            <a:p>
              <a:endParaRPr lang="zh-CN" altLang="en-US"/>
            </a:p>
          </p:txBody>
        </p:sp>
        <p:sp>
          <p:nvSpPr>
            <p:cNvPr id="105488" name="Line 16"/>
            <p:cNvSpPr>
              <a:spLocks noChangeShapeType="1"/>
            </p:cNvSpPr>
            <p:nvPr/>
          </p:nvSpPr>
          <p:spPr bwMode="auto">
            <a:xfrm>
              <a:off x="1671" y="2664"/>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105489" name="Line 17"/>
            <p:cNvSpPr>
              <a:spLocks noChangeShapeType="1"/>
            </p:cNvSpPr>
            <p:nvPr/>
          </p:nvSpPr>
          <p:spPr bwMode="auto">
            <a:xfrm>
              <a:off x="2343" y="2664"/>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105490" name="Line 18"/>
            <p:cNvSpPr>
              <a:spLocks noChangeShapeType="1"/>
            </p:cNvSpPr>
            <p:nvPr/>
          </p:nvSpPr>
          <p:spPr bwMode="auto">
            <a:xfrm>
              <a:off x="3060" y="2664"/>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105491" name="Line 19"/>
            <p:cNvSpPr>
              <a:spLocks noChangeShapeType="1"/>
            </p:cNvSpPr>
            <p:nvPr/>
          </p:nvSpPr>
          <p:spPr bwMode="auto">
            <a:xfrm>
              <a:off x="3735" y="2649"/>
              <a:ext cx="934" cy="0"/>
            </a:xfrm>
            <a:prstGeom prst="line">
              <a:avLst/>
            </a:prstGeom>
            <a:noFill/>
            <a:ln w="9525">
              <a:solidFill>
                <a:schemeClr val="tx1"/>
              </a:solidFill>
              <a:round/>
              <a:headEnd/>
              <a:tailEnd type="triangle" w="med" len="med"/>
            </a:ln>
            <a:effectLst/>
          </p:spPr>
          <p:txBody>
            <a:bodyPr/>
            <a:lstStyle/>
            <a:p>
              <a:endParaRPr lang="zh-CN" altLang="en-US"/>
            </a:p>
          </p:txBody>
        </p:sp>
        <p:sp>
          <p:nvSpPr>
            <p:cNvPr id="105493" name="Text Box 21"/>
            <p:cNvSpPr txBox="1">
              <a:spLocks noChangeArrowheads="1"/>
            </p:cNvSpPr>
            <p:nvPr/>
          </p:nvSpPr>
          <p:spPr bwMode="auto">
            <a:xfrm>
              <a:off x="1458" y="1248"/>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5494" name="Text Box 22"/>
            <p:cNvSpPr txBox="1">
              <a:spLocks noChangeArrowheads="1"/>
            </p:cNvSpPr>
            <p:nvPr/>
          </p:nvSpPr>
          <p:spPr bwMode="auto">
            <a:xfrm>
              <a:off x="2838" y="1248"/>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5495" name="Oval 23"/>
            <p:cNvSpPr>
              <a:spLocks noChangeArrowheads="1"/>
            </p:cNvSpPr>
            <p:nvPr/>
          </p:nvSpPr>
          <p:spPr bwMode="auto">
            <a:xfrm>
              <a:off x="942" y="1890"/>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1</a:t>
              </a:r>
            </a:p>
          </p:txBody>
        </p:sp>
        <p:sp>
          <p:nvSpPr>
            <p:cNvPr id="105496" name="Oval 24"/>
            <p:cNvSpPr>
              <a:spLocks noChangeArrowheads="1"/>
            </p:cNvSpPr>
            <p:nvPr/>
          </p:nvSpPr>
          <p:spPr bwMode="auto">
            <a:xfrm>
              <a:off x="1623" y="1896"/>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2</a:t>
              </a:r>
            </a:p>
          </p:txBody>
        </p:sp>
        <p:sp>
          <p:nvSpPr>
            <p:cNvPr id="105497" name="Oval 25"/>
            <p:cNvSpPr>
              <a:spLocks noChangeArrowheads="1"/>
            </p:cNvSpPr>
            <p:nvPr/>
          </p:nvSpPr>
          <p:spPr bwMode="auto">
            <a:xfrm>
              <a:off x="3012" y="1896"/>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dirty="0"/>
                <a:t>c</a:t>
              </a:r>
              <a:r>
                <a:rPr lang="en-US" altLang="zh-CN" baseline="-25000" dirty="0"/>
                <a:t>n-1</a:t>
              </a:r>
            </a:p>
          </p:txBody>
        </p:sp>
        <p:sp>
          <p:nvSpPr>
            <p:cNvPr id="105498" name="Line 26"/>
            <p:cNvSpPr>
              <a:spLocks noChangeShapeType="1"/>
            </p:cNvSpPr>
            <p:nvPr/>
          </p:nvSpPr>
          <p:spPr bwMode="auto">
            <a:xfrm flipV="1">
              <a:off x="1095" y="2226"/>
              <a:ext cx="0" cy="432"/>
            </a:xfrm>
            <a:prstGeom prst="line">
              <a:avLst/>
            </a:prstGeom>
            <a:noFill/>
            <a:ln w="9525">
              <a:solidFill>
                <a:schemeClr val="tx1"/>
              </a:solidFill>
              <a:round/>
              <a:headEnd/>
              <a:tailEnd/>
            </a:ln>
            <a:effectLst/>
          </p:spPr>
          <p:txBody>
            <a:bodyPr/>
            <a:lstStyle/>
            <a:p>
              <a:endParaRPr lang="zh-CN" altLang="en-US"/>
            </a:p>
          </p:txBody>
        </p:sp>
        <p:sp>
          <p:nvSpPr>
            <p:cNvPr id="105499" name="Line 27"/>
            <p:cNvSpPr>
              <a:spLocks noChangeShapeType="1"/>
            </p:cNvSpPr>
            <p:nvPr/>
          </p:nvSpPr>
          <p:spPr bwMode="auto">
            <a:xfrm flipV="1">
              <a:off x="1095" y="1602"/>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5500" name="Line 28"/>
            <p:cNvSpPr>
              <a:spLocks noChangeShapeType="1"/>
            </p:cNvSpPr>
            <p:nvPr/>
          </p:nvSpPr>
          <p:spPr bwMode="auto">
            <a:xfrm flipV="1">
              <a:off x="1788" y="2232"/>
              <a:ext cx="0" cy="432"/>
            </a:xfrm>
            <a:prstGeom prst="line">
              <a:avLst/>
            </a:prstGeom>
            <a:noFill/>
            <a:ln w="9525">
              <a:solidFill>
                <a:schemeClr val="tx1"/>
              </a:solidFill>
              <a:round/>
              <a:headEnd/>
              <a:tailEnd/>
            </a:ln>
            <a:effectLst/>
          </p:spPr>
          <p:txBody>
            <a:bodyPr/>
            <a:lstStyle/>
            <a:p>
              <a:endParaRPr lang="zh-CN" altLang="en-US"/>
            </a:p>
          </p:txBody>
        </p:sp>
        <p:sp>
          <p:nvSpPr>
            <p:cNvPr id="105501" name="Line 29"/>
            <p:cNvSpPr>
              <a:spLocks noChangeShapeType="1"/>
            </p:cNvSpPr>
            <p:nvPr/>
          </p:nvSpPr>
          <p:spPr bwMode="auto">
            <a:xfrm flipV="1">
              <a:off x="1767" y="1608"/>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5502" name="Line 30"/>
            <p:cNvSpPr>
              <a:spLocks noChangeShapeType="1"/>
            </p:cNvSpPr>
            <p:nvPr/>
          </p:nvSpPr>
          <p:spPr bwMode="auto">
            <a:xfrm flipV="1">
              <a:off x="3177" y="2232"/>
              <a:ext cx="0" cy="432"/>
            </a:xfrm>
            <a:prstGeom prst="line">
              <a:avLst/>
            </a:prstGeom>
            <a:noFill/>
            <a:ln w="9525">
              <a:solidFill>
                <a:schemeClr val="tx1"/>
              </a:solidFill>
              <a:round/>
              <a:headEnd/>
              <a:tailEnd/>
            </a:ln>
            <a:effectLst/>
          </p:spPr>
          <p:txBody>
            <a:bodyPr/>
            <a:lstStyle/>
            <a:p>
              <a:endParaRPr lang="zh-CN" altLang="en-US"/>
            </a:p>
          </p:txBody>
        </p:sp>
        <p:sp>
          <p:nvSpPr>
            <p:cNvPr id="105503" name="Line 31"/>
            <p:cNvSpPr>
              <a:spLocks noChangeShapeType="1"/>
            </p:cNvSpPr>
            <p:nvPr/>
          </p:nvSpPr>
          <p:spPr bwMode="auto">
            <a:xfrm flipV="1">
              <a:off x="3156" y="1608"/>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5504" name="Line 32"/>
            <p:cNvSpPr>
              <a:spLocks noChangeShapeType="1"/>
            </p:cNvSpPr>
            <p:nvPr/>
          </p:nvSpPr>
          <p:spPr bwMode="auto">
            <a:xfrm flipV="1">
              <a:off x="3831" y="1515"/>
              <a:ext cx="0" cy="1134"/>
            </a:xfrm>
            <a:prstGeom prst="line">
              <a:avLst/>
            </a:prstGeom>
            <a:noFill/>
            <a:ln w="9525">
              <a:solidFill>
                <a:schemeClr val="tx1"/>
              </a:solidFill>
              <a:round/>
              <a:headEnd/>
              <a:tailEnd/>
            </a:ln>
            <a:effectLst/>
          </p:spPr>
          <p:txBody>
            <a:bodyPr/>
            <a:lstStyle/>
            <a:p>
              <a:endParaRPr lang="zh-CN" altLang="en-US"/>
            </a:p>
          </p:txBody>
        </p:sp>
        <p:sp>
          <p:nvSpPr>
            <p:cNvPr id="105505" name="Line 33"/>
            <p:cNvSpPr>
              <a:spLocks noChangeShapeType="1"/>
            </p:cNvSpPr>
            <p:nvPr/>
          </p:nvSpPr>
          <p:spPr bwMode="auto">
            <a:xfrm flipH="1">
              <a:off x="3222" y="1515"/>
              <a:ext cx="612" cy="0"/>
            </a:xfrm>
            <a:prstGeom prst="line">
              <a:avLst/>
            </a:prstGeom>
            <a:noFill/>
            <a:ln w="9525">
              <a:solidFill>
                <a:schemeClr val="tx1"/>
              </a:solidFill>
              <a:round/>
              <a:headEnd/>
              <a:tailEnd type="triangle" w="med" len="med"/>
            </a:ln>
            <a:effectLst/>
          </p:spPr>
          <p:txBody>
            <a:bodyPr/>
            <a:lstStyle/>
            <a:p>
              <a:endParaRPr lang="zh-CN" altLang="en-US"/>
            </a:p>
          </p:txBody>
        </p:sp>
        <p:sp>
          <p:nvSpPr>
            <p:cNvPr id="105506" name="Line 34"/>
            <p:cNvSpPr>
              <a:spLocks noChangeShapeType="1"/>
            </p:cNvSpPr>
            <p:nvPr/>
          </p:nvSpPr>
          <p:spPr bwMode="auto">
            <a:xfrm flipH="1">
              <a:off x="1863" y="1512"/>
              <a:ext cx="1213" cy="0"/>
            </a:xfrm>
            <a:prstGeom prst="line">
              <a:avLst/>
            </a:prstGeom>
            <a:noFill/>
            <a:ln w="9525">
              <a:solidFill>
                <a:schemeClr val="tx1"/>
              </a:solidFill>
              <a:round/>
              <a:headEnd/>
              <a:tailEnd type="triangle" w="med" len="med"/>
            </a:ln>
            <a:effectLst/>
          </p:spPr>
          <p:txBody>
            <a:bodyPr/>
            <a:lstStyle/>
            <a:p>
              <a:endParaRPr lang="zh-CN" altLang="en-US"/>
            </a:p>
          </p:txBody>
        </p:sp>
        <p:sp>
          <p:nvSpPr>
            <p:cNvPr id="105507" name="Line 35"/>
            <p:cNvSpPr>
              <a:spLocks noChangeShapeType="1"/>
            </p:cNvSpPr>
            <p:nvPr/>
          </p:nvSpPr>
          <p:spPr bwMode="auto">
            <a:xfrm flipH="1">
              <a:off x="1182" y="1515"/>
              <a:ext cx="521" cy="0"/>
            </a:xfrm>
            <a:prstGeom prst="line">
              <a:avLst/>
            </a:prstGeom>
            <a:noFill/>
            <a:ln w="9525">
              <a:solidFill>
                <a:schemeClr val="tx1"/>
              </a:solidFill>
              <a:round/>
              <a:headEnd/>
              <a:tailEnd type="triangle" w="med" len="med"/>
            </a:ln>
            <a:effectLst/>
          </p:spPr>
          <p:txBody>
            <a:bodyPr/>
            <a:lstStyle/>
            <a:p>
              <a:endParaRPr lang="zh-CN" altLang="en-US"/>
            </a:p>
          </p:txBody>
        </p:sp>
        <p:sp>
          <p:nvSpPr>
            <p:cNvPr id="105508" name="Text Box 36"/>
            <p:cNvSpPr txBox="1">
              <a:spLocks noChangeArrowheads="1"/>
            </p:cNvSpPr>
            <p:nvPr/>
          </p:nvSpPr>
          <p:spPr bwMode="auto">
            <a:xfrm>
              <a:off x="2046" y="1818"/>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105509" name="Line 37"/>
            <p:cNvSpPr>
              <a:spLocks noChangeShapeType="1"/>
            </p:cNvSpPr>
            <p:nvPr/>
          </p:nvSpPr>
          <p:spPr bwMode="auto">
            <a:xfrm flipH="1">
              <a:off x="144" y="1509"/>
              <a:ext cx="861" cy="0"/>
            </a:xfrm>
            <a:prstGeom prst="line">
              <a:avLst/>
            </a:prstGeom>
            <a:noFill/>
            <a:ln w="9525">
              <a:solidFill>
                <a:schemeClr val="tx1"/>
              </a:solidFill>
              <a:round/>
              <a:headEnd/>
              <a:tailEnd/>
            </a:ln>
            <a:effectLst/>
          </p:spPr>
          <p:txBody>
            <a:bodyPr/>
            <a:lstStyle/>
            <a:p>
              <a:endParaRPr lang="zh-CN" altLang="en-US"/>
            </a:p>
          </p:txBody>
        </p:sp>
        <p:sp>
          <p:nvSpPr>
            <p:cNvPr id="105510" name="Line 38"/>
            <p:cNvSpPr>
              <a:spLocks noChangeShapeType="1"/>
            </p:cNvSpPr>
            <p:nvPr/>
          </p:nvSpPr>
          <p:spPr bwMode="auto">
            <a:xfrm>
              <a:off x="144" y="1509"/>
              <a:ext cx="0" cy="1122"/>
            </a:xfrm>
            <a:prstGeom prst="line">
              <a:avLst/>
            </a:prstGeom>
            <a:noFill/>
            <a:ln w="9525">
              <a:solidFill>
                <a:schemeClr val="tx1"/>
              </a:solidFill>
              <a:round/>
              <a:headEnd/>
              <a:tailEnd/>
            </a:ln>
            <a:effectLst/>
          </p:spPr>
          <p:txBody>
            <a:bodyPr/>
            <a:lstStyle/>
            <a:p>
              <a:endParaRPr lang="zh-CN" altLang="en-US"/>
            </a:p>
          </p:txBody>
        </p:sp>
        <p:sp>
          <p:nvSpPr>
            <p:cNvPr id="105511" name="Line 39"/>
            <p:cNvSpPr>
              <a:spLocks noChangeShapeType="1"/>
            </p:cNvSpPr>
            <p:nvPr/>
          </p:nvSpPr>
          <p:spPr bwMode="auto">
            <a:xfrm>
              <a:off x="156" y="2634"/>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105512" name="Text Box 40"/>
            <p:cNvSpPr txBox="1">
              <a:spLocks noChangeArrowheads="1"/>
            </p:cNvSpPr>
            <p:nvPr/>
          </p:nvSpPr>
          <p:spPr bwMode="auto">
            <a:xfrm>
              <a:off x="3342" y="1626"/>
              <a:ext cx="480" cy="240"/>
            </a:xfrm>
            <a:prstGeom prst="rect">
              <a:avLst/>
            </a:prstGeom>
            <a:noFill/>
            <a:ln w="9525">
              <a:noFill/>
              <a:miter lim="800000"/>
              <a:headEnd/>
              <a:tailEnd/>
            </a:ln>
            <a:effectLst/>
          </p:spPr>
          <p:txBody>
            <a:bodyPr/>
            <a:lstStyle/>
            <a:p>
              <a:pPr algn="ctr">
                <a:spcBef>
                  <a:spcPct val="50000"/>
                </a:spcBef>
              </a:pPr>
              <a:r>
                <a:rPr lang="en-US" altLang="zh-CN" dirty="0"/>
                <a:t>c</a:t>
              </a:r>
              <a:r>
                <a:rPr lang="en-US" altLang="zh-CN" baseline="-25000" dirty="0"/>
                <a:t>n</a:t>
              </a:r>
              <a:r>
                <a:rPr lang="en-US" altLang="zh-CN" dirty="0"/>
                <a:t>=1</a:t>
              </a:r>
              <a:endParaRPr lang="en-US" altLang="zh-CN" baseline="-25000" dirty="0"/>
            </a:p>
          </p:txBody>
        </p:sp>
        <p:sp>
          <p:nvSpPr>
            <p:cNvPr id="105513" name="Text Box 41"/>
            <p:cNvSpPr txBox="1">
              <a:spLocks noChangeArrowheads="1"/>
            </p:cNvSpPr>
            <p:nvPr/>
          </p:nvSpPr>
          <p:spPr bwMode="auto">
            <a:xfrm>
              <a:off x="174" y="1818"/>
              <a:ext cx="387" cy="384"/>
            </a:xfrm>
            <a:prstGeom prst="rect">
              <a:avLst/>
            </a:prstGeom>
            <a:noFill/>
            <a:ln w="9525">
              <a:noFill/>
              <a:miter lim="800000"/>
              <a:headEnd/>
              <a:tailEnd/>
            </a:ln>
            <a:effectLst/>
          </p:spPr>
          <p:txBody>
            <a:bodyPr lIns="0" rIns="0"/>
            <a:lstStyle/>
            <a:p>
              <a:pPr algn="ctr">
                <a:spcBef>
                  <a:spcPct val="50000"/>
                </a:spcBef>
              </a:pPr>
              <a:r>
                <a:rPr lang="en-US" altLang="zh-CN"/>
                <a:t>c</a:t>
              </a:r>
              <a:r>
                <a:rPr lang="en-US" altLang="zh-CN" baseline="-25000">
                  <a:latin typeface="宋体" charset="-122"/>
                </a:rPr>
                <a:t>0</a:t>
              </a:r>
              <a:r>
                <a:rPr lang="en-US" altLang="zh-CN"/>
                <a:t>=1</a:t>
              </a:r>
              <a:endParaRPr lang="en-US" altLang="zh-CN" baseline="-25000"/>
            </a:p>
          </p:txBody>
        </p:sp>
        <p:sp>
          <p:nvSpPr>
            <p:cNvPr id="105514" name="Text Box 42"/>
            <p:cNvSpPr txBox="1">
              <a:spLocks noChangeArrowheads="1"/>
            </p:cNvSpPr>
            <p:nvPr/>
          </p:nvSpPr>
          <p:spPr bwMode="auto">
            <a:xfrm>
              <a:off x="3718" y="2682"/>
              <a:ext cx="672" cy="240"/>
            </a:xfrm>
            <a:prstGeom prst="rect">
              <a:avLst/>
            </a:prstGeom>
            <a:noFill/>
            <a:ln w="9525">
              <a:noFill/>
              <a:miter lim="800000"/>
              <a:headEnd/>
              <a:tailEnd/>
            </a:ln>
            <a:effectLst/>
          </p:spPr>
          <p:txBody>
            <a:bodyPr lIns="0" rIns="0"/>
            <a:lstStyle/>
            <a:p>
              <a:pPr algn="ctr">
                <a:spcBef>
                  <a:spcPct val="50000"/>
                </a:spcBef>
              </a:pPr>
              <a:r>
                <a:rPr lang="zh-CN" altLang="en-US" sz="2000"/>
                <a:t>输出</a:t>
              </a:r>
              <a:r>
                <a:rPr lang="en-US" altLang="zh-CN" sz="2000"/>
                <a:t>{a</a:t>
              </a:r>
              <a:r>
                <a:rPr lang="en-US" altLang="zh-CN" sz="2000" baseline="-25000"/>
                <a:t>k</a:t>
              </a:r>
              <a:r>
                <a:rPr lang="en-US" altLang="zh-CN" sz="2000"/>
                <a:t>}</a:t>
              </a:r>
            </a:p>
          </p:txBody>
        </p:sp>
        <p:sp>
          <p:nvSpPr>
            <p:cNvPr id="105515" name="Text Box 43"/>
            <p:cNvSpPr txBox="1">
              <a:spLocks noChangeArrowheads="1"/>
            </p:cNvSpPr>
            <p:nvPr/>
          </p:nvSpPr>
          <p:spPr bwMode="auto">
            <a:xfrm>
              <a:off x="3822" y="2394"/>
              <a:ext cx="480" cy="240"/>
            </a:xfrm>
            <a:prstGeom prst="rect">
              <a:avLst/>
            </a:prstGeom>
            <a:noFill/>
            <a:ln w="9525">
              <a:noFill/>
              <a:miter lim="800000"/>
              <a:headEnd/>
              <a:tailEnd/>
            </a:ln>
            <a:effectLst/>
          </p:spPr>
          <p:txBody>
            <a:bodyPr lIns="0" rIns="0"/>
            <a:lstStyle/>
            <a:p>
              <a:pPr algn="ctr">
                <a:spcBef>
                  <a:spcPct val="50000"/>
                </a:spcBef>
              </a:pPr>
              <a:r>
                <a:rPr lang="zh-CN" altLang="en-US" sz="1600"/>
                <a:t>密钥流</a:t>
              </a:r>
            </a:p>
          </p:txBody>
        </p:sp>
        <p:sp>
          <p:nvSpPr>
            <p:cNvPr id="105516" name="Text Box 44"/>
            <p:cNvSpPr txBox="1">
              <a:spLocks noChangeArrowheads="1"/>
            </p:cNvSpPr>
            <p:nvPr/>
          </p:nvSpPr>
          <p:spPr bwMode="auto">
            <a:xfrm>
              <a:off x="4158" y="2418"/>
              <a:ext cx="384" cy="384"/>
            </a:xfrm>
            <a:prstGeom prst="rect">
              <a:avLst/>
            </a:prstGeom>
            <a:noFill/>
            <a:ln w="9525">
              <a:noFill/>
              <a:miter lim="800000"/>
              <a:headEnd/>
              <a:tailEnd/>
            </a:ln>
            <a:effectLst/>
          </p:spPr>
          <p:txBody>
            <a:bodyPr/>
            <a:lstStyle/>
            <a:p>
              <a:pPr algn="ctr">
                <a:spcBef>
                  <a:spcPct val="50000"/>
                </a:spcBef>
              </a:pPr>
              <a:r>
                <a:rPr lang="en-US" altLang="zh-CN" sz="4000">
                  <a:cs typeface="Times New Roman" pitchFamily="18" charset="0"/>
                </a:rPr>
                <a:t>⊕</a:t>
              </a:r>
              <a:endParaRPr lang="en-US" altLang="zh-CN" sz="4000"/>
            </a:p>
          </p:txBody>
        </p:sp>
        <p:sp>
          <p:nvSpPr>
            <p:cNvPr id="105517" name="Line 45"/>
            <p:cNvSpPr>
              <a:spLocks noChangeShapeType="1"/>
            </p:cNvSpPr>
            <p:nvPr/>
          </p:nvSpPr>
          <p:spPr bwMode="auto">
            <a:xfrm>
              <a:off x="4382" y="2194"/>
              <a:ext cx="0" cy="384"/>
            </a:xfrm>
            <a:prstGeom prst="line">
              <a:avLst/>
            </a:prstGeom>
            <a:noFill/>
            <a:ln w="9525">
              <a:solidFill>
                <a:schemeClr val="tx1"/>
              </a:solidFill>
              <a:round/>
              <a:headEnd/>
              <a:tailEnd type="triangle" w="med" len="med"/>
            </a:ln>
            <a:effectLst/>
          </p:spPr>
          <p:txBody>
            <a:bodyPr/>
            <a:lstStyle/>
            <a:p>
              <a:endParaRPr lang="zh-CN" altLang="en-US"/>
            </a:p>
          </p:txBody>
        </p:sp>
        <p:sp>
          <p:nvSpPr>
            <p:cNvPr id="105518" name="Text Box 46"/>
            <p:cNvSpPr txBox="1">
              <a:spLocks noChangeArrowheads="1"/>
            </p:cNvSpPr>
            <p:nvPr/>
          </p:nvSpPr>
          <p:spPr bwMode="auto">
            <a:xfrm>
              <a:off x="4158" y="1914"/>
              <a:ext cx="480" cy="240"/>
            </a:xfrm>
            <a:prstGeom prst="rect">
              <a:avLst/>
            </a:prstGeom>
            <a:noFill/>
            <a:ln w="9525">
              <a:noFill/>
              <a:miter lim="800000"/>
              <a:headEnd/>
              <a:tailEnd/>
            </a:ln>
            <a:effectLst/>
          </p:spPr>
          <p:txBody>
            <a:bodyPr/>
            <a:lstStyle/>
            <a:p>
              <a:pPr algn="ctr">
                <a:spcBef>
                  <a:spcPct val="50000"/>
                </a:spcBef>
              </a:pPr>
              <a:r>
                <a:rPr lang="zh-CN" altLang="en-US" sz="1800"/>
                <a:t>明文</a:t>
              </a:r>
              <a:endParaRPr lang="zh-CN" altLang="en-US" sz="1800" baseline="-25000"/>
            </a:p>
          </p:txBody>
        </p:sp>
        <p:sp>
          <p:nvSpPr>
            <p:cNvPr id="105519" name="Text Box 47"/>
            <p:cNvSpPr txBox="1">
              <a:spLocks noChangeArrowheads="1"/>
            </p:cNvSpPr>
            <p:nvPr/>
          </p:nvSpPr>
          <p:spPr bwMode="auto">
            <a:xfrm>
              <a:off x="4686" y="2538"/>
              <a:ext cx="480" cy="240"/>
            </a:xfrm>
            <a:prstGeom prst="rect">
              <a:avLst/>
            </a:prstGeom>
            <a:noFill/>
            <a:ln w="9525">
              <a:noFill/>
              <a:miter lim="800000"/>
              <a:headEnd/>
              <a:tailEnd/>
            </a:ln>
            <a:effectLst/>
          </p:spPr>
          <p:txBody>
            <a:bodyPr/>
            <a:lstStyle/>
            <a:p>
              <a:pPr algn="ctr">
                <a:spcBef>
                  <a:spcPct val="50000"/>
                </a:spcBef>
              </a:pPr>
              <a:r>
                <a:rPr lang="zh-CN" altLang="en-US" sz="1800"/>
                <a:t>密文</a:t>
              </a:r>
              <a:endParaRPr lang="zh-CN" altLang="en-US" sz="1800" baseline="-25000"/>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异步流密码</a:t>
            </a:r>
            <a:endParaRPr lang="zh-CN" altLang="en-US"/>
          </a:p>
        </p:txBody>
      </p:sp>
      <p:sp>
        <p:nvSpPr>
          <p:cNvPr id="3" name="内容占位符 2"/>
          <p:cNvSpPr>
            <a:spLocks noGrp="1"/>
          </p:cNvSpPr>
          <p:nvPr>
            <p:ph idx="1"/>
          </p:nvPr>
        </p:nvSpPr>
        <p:spPr/>
        <p:txBody>
          <a:bodyPr/>
          <a:lstStyle/>
          <a:p>
            <a:r>
              <a:rPr lang="zh-CN" altLang="en-US" dirty="0" smtClean="0"/>
              <a:t>同步流密码存在周期问题</a:t>
            </a:r>
            <a:endParaRPr lang="en-US" altLang="zh-CN" dirty="0" smtClean="0"/>
          </a:p>
          <a:p>
            <a:r>
              <a:rPr lang="zh-CN" altLang="en-US" dirty="0" smtClean="0"/>
              <a:t>异步流密码思路</a:t>
            </a:r>
            <a:endParaRPr lang="en-US" altLang="zh-CN" dirty="0" smtClean="0"/>
          </a:p>
          <a:p>
            <a:pPr lvl="1"/>
            <a:r>
              <a:rPr lang="zh-CN" altLang="en-US" dirty="0" smtClean="0"/>
              <a:t>密钥流</a:t>
            </a:r>
            <a:r>
              <a:rPr lang="en-US" altLang="zh-CN" dirty="0" smtClean="0"/>
              <a:t>z</a:t>
            </a:r>
            <a:r>
              <a:rPr lang="zh-CN" altLang="en-US" dirty="0" smtClean="0"/>
              <a:t>的产生不但与密钥</a:t>
            </a:r>
            <a:r>
              <a:rPr lang="en-US" altLang="zh-CN" dirty="0" smtClean="0"/>
              <a:t>K</a:t>
            </a:r>
            <a:r>
              <a:rPr lang="zh-CN" altLang="en-US" dirty="0" smtClean="0"/>
              <a:t>有关，而且还与明文元素</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i-1)</a:t>
            </a:r>
            <a:r>
              <a:rPr lang="zh-CN" altLang="en-US" dirty="0" smtClean="0"/>
              <a:t>或密文元素</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i-1</a:t>
            </a:r>
            <a:r>
              <a:rPr lang="en-US" altLang="zh-CN" dirty="0" smtClean="0"/>
              <a:t>)</a:t>
            </a:r>
            <a:r>
              <a:rPr lang="zh-CN" altLang="en-US" dirty="0" smtClean="0"/>
              <a:t>有关</a:t>
            </a:r>
            <a:endParaRPr lang="en-US" altLang="zh-CN" dirty="0" smtClean="0"/>
          </a:p>
          <a:p>
            <a:r>
              <a:rPr lang="zh-CN" altLang="en-US" dirty="0" smtClean="0"/>
              <a:t>自动密钥密码</a:t>
            </a:r>
            <a:endParaRPr lang="en-US" altLang="zh-CN" dirty="0" smtClean="0"/>
          </a:p>
          <a:p>
            <a:pPr lvl="1"/>
            <a:r>
              <a:rPr lang="zh-CN" altLang="en-US" dirty="0" smtClean="0"/>
              <a:t>通过</a:t>
            </a:r>
            <a:r>
              <a:rPr lang="en-US" altLang="zh-CN" dirty="0" smtClean="0"/>
              <a:t>K</a:t>
            </a:r>
            <a:r>
              <a:rPr lang="zh-CN" altLang="en-US" dirty="0" smtClean="0"/>
              <a:t>和明文产生密钥流</a:t>
            </a:r>
            <a:endParaRPr lang="zh-CN"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自动密钥密码</a:t>
            </a:r>
            <a:endParaRPr lang="zh-CN" altLang="en-US"/>
          </a:p>
        </p:txBody>
      </p:sp>
      <p:sp>
        <p:nvSpPr>
          <p:cNvPr id="3" name="内容占位符 2"/>
          <p:cNvSpPr>
            <a:spLocks noGrp="1"/>
          </p:cNvSpPr>
          <p:nvPr>
            <p:ph idx="1"/>
          </p:nvPr>
        </p:nvSpPr>
        <p:spPr/>
        <p:txBody>
          <a:bodyPr>
            <a:normAutofit/>
          </a:bodyPr>
          <a:lstStyle/>
          <a:p>
            <a:r>
              <a:rPr lang="zh-CN" altLang="en-US" smtClean="0"/>
              <a:t>自动密钥密码体制的数学描述</a:t>
            </a:r>
            <a:endParaRPr lang="en-US" altLang="zh-CN" smtClean="0"/>
          </a:p>
          <a:p>
            <a:pPr lvl="1"/>
            <a:r>
              <a:rPr lang="zh-CN" altLang="en-US" smtClean="0"/>
              <a:t>自动密钥密码是一个六元组</a:t>
            </a:r>
            <a:r>
              <a:rPr lang="en-US" altLang="zh-CN" smtClean="0"/>
              <a:t>(P,C,K,L,E,D)</a:t>
            </a:r>
            <a:r>
              <a:rPr lang="zh-CN" altLang="en-US" smtClean="0"/>
              <a:t>，满足以下条件</a:t>
            </a:r>
            <a:endParaRPr lang="en-US" altLang="zh-CN" smtClean="0"/>
          </a:p>
          <a:p>
            <a:pPr lvl="1"/>
            <a:r>
              <a:rPr lang="en-US" altLang="zh-CN" smtClean="0"/>
              <a:t>P=C=K=L=Z</a:t>
            </a:r>
            <a:r>
              <a:rPr lang="en-US" altLang="zh-CN" baseline="-25000" smtClean="0"/>
              <a:t>26</a:t>
            </a:r>
          </a:p>
          <a:p>
            <a:pPr lvl="1"/>
            <a:r>
              <a:rPr lang="zh-CN" altLang="en-US" smtClean="0"/>
              <a:t>密钥流定义：</a:t>
            </a:r>
            <a:r>
              <a:rPr lang="en-US" altLang="zh-CN" smtClean="0"/>
              <a:t>z</a:t>
            </a:r>
            <a:r>
              <a:rPr lang="en-US" altLang="zh-CN" baseline="-25000" smtClean="0"/>
              <a:t>1</a:t>
            </a:r>
            <a:r>
              <a:rPr lang="en-US" altLang="zh-CN" smtClean="0"/>
              <a:t>=k ∈ K</a:t>
            </a:r>
            <a:r>
              <a:rPr lang="zh-CN" altLang="en-US" smtClean="0"/>
              <a:t>，</a:t>
            </a:r>
            <a:r>
              <a:rPr lang="en-US" altLang="zh-CN" smtClean="0"/>
              <a:t>z</a:t>
            </a:r>
            <a:r>
              <a:rPr lang="en-US" altLang="zh-CN" baseline="-25000" smtClean="0"/>
              <a:t>i</a:t>
            </a:r>
            <a:r>
              <a:rPr lang="en-US" altLang="zh-CN" smtClean="0"/>
              <a:t>=x</a:t>
            </a:r>
            <a:r>
              <a:rPr lang="en-US" altLang="zh-CN" baseline="-25000" smtClean="0"/>
              <a:t>i-1</a:t>
            </a:r>
            <a:r>
              <a:rPr lang="zh-CN" altLang="en-US" smtClean="0"/>
              <a:t>，</a:t>
            </a:r>
            <a:r>
              <a:rPr lang="en-US" altLang="zh-CN" smtClean="0"/>
              <a:t>i ≥ 2</a:t>
            </a:r>
          </a:p>
          <a:p>
            <a:pPr lvl="1"/>
            <a:r>
              <a:rPr lang="zh-CN" altLang="en-US" smtClean="0"/>
              <a:t>对任意的</a:t>
            </a:r>
            <a:r>
              <a:rPr lang="en-US" altLang="zh-CN" smtClean="0"/>
              <a:t> z ∈ K </a:t>
            </a:r>
            <a:r>
              <a:rPr lang="zh-CN" altLang="en-US" smtClean="0"/>
              <a:t>，</a:t>
            </a:r>
            <a:r>
              <a:rPr lang="en-US" altLang="zh-CN" smtClean="0"/>
              <a:t>x,y ∈Z</a:t>
            </a:r>
            <a:r>
              <a:rPr lang="en-US" altLang="zh-CN" baseline="-25000" smtClean="0"/>
              <a:t>26</a:t>
            </a:r>
            <a:r>
              <a:rPr lang="zh-CN" altLang="en-US" smtClean="0"/>
              <a:t>，定义</a:t>
            </a:r>
            <a:endParaRPr lang="en-US" altLang="zh-CN" smtClean="0"/>
          </a:p>
          <a:p>
            <a:pPr lvl="1">
              <a:buNone/>
            </a:pPr>
            <a:r>
              <a:rPr lang="en-US" altLang="zh-CN" smtClean="0"/>
              <a:t>			e</a:t>
            </a:r>
            <a:r>
              <a:rPr lang="en-US" altLang="zh-CN" baseline="-25000" smtClean="0"/>
              <a:t>z</a:t>
            </a:r>
            <a:r>
              <a:rPr lang="en-US" altLang="zh-CN" smtClean="0"/>
              <a:t>(x)=(x+z)mod26</a:t>
            </a:r>
          </a:p>
          <a:p>
            <a:pPr lvl="1">
              <a:buNone/>
            </a:pPr>
            <a:r>
              <a:rPr lang="en-US" altLang="zh-CN" smtClean="0"/>
              <a:t>			d</a:t>
            </a:r>
            <a:r>
              <a:rPr lang="en-US" altLang="zh-CN" baseline="-25000" smtClean="0"/>
              <a:t>z</a:t>
            </a:r>
            <a:r>
              <a:rPr lang="en-US" altLang="zh-CN" smtClean="0"/>
              <a:t>(y)=(y-z)mod26</a:t>
            </a:r>
          </a:p>
          <a:p>
            <a:endParaRPr lang="zh-CN"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自动密钥密码举例</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假设</a:t>
            </a:r>
            <a:r>
              <a:rPr lang="en-US" altLang="zh-CN" smtClean="0"/>
              <a:t>k=8</a:t>
            </a:r>
            <a:r>
              <a:rPr lang="zh-CN" altLang="en-US" smtClean="0"/>
              <a:t>，明文为</a:t>
            </a:r>
            <a:r>
              <a:rPr lang="en-US" altLang="zh-CN" smtClean="0">
                <a:solidFill>
                  <a:srgbClr val="002060"/>
                </a:solidFill>
                <a:latin typeface="Courier New" pitchFamily="49" charset="0"/>
                <a:cs typeface="Courier New" pitchFamily="49" charset="0"/>
              </a:rPr>
              <a:t>rendezvous</a:t>
            </a:r>
          </a:p>
          <a:p>
            <a:r>
              <a:rPr lang="zh-CN" altLang="en-US" smtClean="0">
                <a:latin typeface="Courier New" pitchFamily="49" charset="0"/>
                <a:cs typeface="Courier New" pitchFamily="49" charset="0"/>
              </a:rPr>
              <a:t>加密过程如下：</a:t>
            </a:r>
            <a:endParaRPr lang="en-US" altLang="zh-CN" smtClean="0">
              <a:latin typeface="Courier New" pitchFamily="49" charset="0"/>
              <a:cs typeface="Courier New" pitchFamily="49" charset="0"/>
            </a:endParaRPr>
          </a:p>
          <a:p>
            <a:pPr lvl="1"/>
            <a:r>
              <a:rPr lang="zh-CN" altLang="en-US" smtClean="0"/>
              <a:t>首先将明文转换为整数序列</a:t>
            </a:r>
            <a:r>
              <a:rPr lang="en-US" altLang="zh-CN" smtClean="0"/>
              <a:t>:</a:t>
            </a:r>
          </a:p>
          <a:p>
            <a:pPr lvl="1"/>
            <a:r>
              <a:rPr lang="en-US" altLang="zh-CN" sz="2000" smtClean="0">
                <a:latin typeface="Courier New" pitchFamily="49" charset="0"/>
                <a:cs typeface="Courier New" pitchFamily="49" charset="0"/>
              </a:rPr>
              <a:t>17  4 13  3  4 25 21 14 20 18</a:t>
            </a:r>
          </a:p>
          <a:p>
            <a:pPr lvl="1"/>
            <a:r>
              <a:rPr lang="zh-CN" altLang="en-US" smtClean="0"/>
              <a:t>根据</a:t>
            </a:r>
            <a:r>
              <a:rPr lang="en-US" altLang="zh-CN" smtClean="0"/>
              <a:t>z</a:t>
            </a:r>
            <a:r>
              <a:rPr lang="en-US" altLang="zh-CN" baseline="-25000" smtClean="0"/>
              <a:t>1</a:t>
            </a:r>
            <a:r>
              <a:rPr lang="en-US" altLang="zh-CN" smtClean="0"/>
              <a:t>=k=8</a:t>
            </a:r>
            <a:r>
              <a:rPr lang="zh-CN" altLang="en-US" smtClean="0"/>
              <a:t>，</a:t>
            </a:r>
            <a:r>
              <a:rPr lang="en-US" altLang="zh-CN" smtClean="0"/>
              <a:t>z</a:t>
            </a:r>
            <a:r>
              <a:rPr lang="en-US" altLang="zh-CN" baseline="-25000" smtClean="0"/>
              <a:t>i</a:t>
            </a:r>
            <a:r>
              <a:rPr lang="en-US" altLang="zh-CN" smtClean="0"/>
              <a:t>=x</a:t>
            </a:r>
            <a:r>
              <a:rPr lang="en-US" altLang="zh-CN" baseline="-25000" smtClean="0"/>
              <a:t>i-1</a:t>
            </a:r>
            <a:r>
              <a:rPr lang="zh-CN" altLang="en-US" smtClean="0"/>
              <a:t>得到密钥流为：</a:t>
            </a:r>
            <a:endParaRPr lang="en-US" altLang="zh-CN" smtClean="0"/>
          </a:p>
          <a:p>
            <a:pPr lvl="1"/>
            <a:r>
              <a:rPr lang="en-US" altLang="zh-CN" sz="2000" smtClean="0">
                <a:latin typeface="Courier New" pitchFamily="49" charset="0"/>
                <a:cs typeface="Courier New" pitchFamily="49" charset="0"/>
              </a:rPr>
              <a:t> 8 17  4 13  3  4 25 21 14 20</a:t>
            </a:r>
          </a:p>
          <a:p>
            <a:pPr lvl="1"/>
            <a:r>
              <a:rPr lang="zh-CN" altLang="en-US" smtClean="0">
                <a:solidFill>
                  <a:prstClr val="black"/>
                </a:solidFill>
              </a:rPr>
              <a:t>将对应的元素相加并模</a:t>
            </a:r>
            <a:r>
              <a:rPr lang="en-US" altLang="zh-CN" smtClean="0">
                <a:solidFill>
                  <a:prstClr val="black"/>
                </a:solidFill>
              </a:rPr>
              <a:t>26</a:t>
            </a:r>
            <a:r>
              <a:rPr lang="zh-CN" altLang="en-US" smtClean="0">
                <a:solidFill>
                  <a:prstClr val="black"/>
                </a:solidFill>
              </a:rPr>
              <a:t>得到：</a:t>
            </a:r>
            <a:endParaRPr lang="en-US" altLang="zh-CN" smtClean="0">
              <a:solidFill>
                <a:prstClr val="black"/>
              </a:solidFill>
            </a:endParaRPr>
          </a:p>
          <a:p>
            <a:pPr lvl="1"/>
            <a:r>
              <a:rPr lang="en-US" altLang="zh-CN" sz="2000" smtClean="0">
                <a:solidFill>
                  <a:prstClr val="black"/>
                </a:solidFill>
                <a:latin typeface="Courier New" pitchFamily="49" charset="0"/>
                <a:cs typeface="Courier New" pitchFamily="49" charset="0"/>
              </a:rPr>
              <a:t>25 21 17 16  7  3 20  9  8 12</a:t>
            </a:r>
          </a:p>
          <a:p>
            <a:pPr lvl="1"/>
            <a:r>
              <a:rPr lang="zh-CN" altLang="en-US" smtClean="0">
                <a:solidFill>
                  <a:prstClr val="black"/>
                </a:solidFill>
              </a:rPr>
              <a:t>字母形式的密文为</a:t>
            </a:r>
            <a:endParaRPr lang="en-US" altLang="zh-CN" smtClean="0">
              <a:solidFill>
                <a:prstClr val="black"/>
              </a:solidFill>
            </a:endParaRPr>
          </a:p>
          <a:p>
            <a:pPr lvl="1"/>
            <a:r>
              <a:rPr lang="en-US" altLang="zh-CN" sz="2000" smtClean="0">
                <a:solidFill>
                  <a:srgbClr val="FF0000"/>
                </a:solidFill>
                <a:latin typeface="Courier New" pitchFamily="49" charset="0"/>
                <a:cs typeface="Courier New" pitchFamily="49" charset="0"/>
              </a:rPr>
              <a:t>ZVRQHDUJIM</a:t>
            </a:r>
          </a:p>
          <a:p>
            <a:r>
              <a:rPr lang="zh-CN" altLang="en-US" smtClean="0">
                <a:latin typeface="Courier New" pitchFamily="49" charset="0"/>
                <a:cs typeface="Courier New" pitchFamily="49" charset="0"/>
              </a:rPr>
              <a:t>解密过程略</a:t>
            </a:r>
            <a:endParaRPr lang="zh-CN" alt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sz="2800" dirty="0">
                <a:ea typeface="宋体" charset="-122"/>
              </a:rPr>
              <a:t> </a:t>
            </a:r>
          </a:p>
        </p:txBody>
      </p:sp>
      <p:sp>
        <p:nvSpPr>
          <p:cNvPr id="107526" name="Rectangle 6"/>
          <p:cNvSpPr>
            <a:spLocks noChangeArrowheads="1"/>
          </p:cNvSpPr>
          <p:nvPr/>
        </p:nvSpPr>
        <p:spPr bwMode="auto">
          <a:xfrm>
            <a:off x="457200" y="228600"/>
            <a:ext cx="7302500" cy="685800"/>
          </a:xfrm>
          <a:prstGeom prst="rect">
            <a:avLst/>
          </a:prstGeom>
          <a:noFill/>
          <a:ln w="9525">
            <a:noFill/>
            <a:miter lim="800000"/>
            <a:headEnd/>
            <a:tailEnd/>
          </a:ln>
          <a:effectLst/>
        </p:spPr>
        <p:txBody>
          <a:bodyPr anchor="ctr"/>
          <a:lstStyle/>
          <a:p>
            <a:pPr algn="ctr">
              <a:spcBef>
                <a:spcPct val="0"/>
              </a:spcBef>
            </a:pPr>
            <a:r>
              <a:rPr lang="zh-CN" altLang="en-US" sz="4400" dirty="0">
                <a:solidFill>
                  <a:schemeClr val="tx2"/>
                </a:solidFill>
                <a:latin typeface="+mj-lt"/>
                <a:ea typeface="+mj-ea"/>
                <a:cs typeface="+mj-cs"/>
              </a:rPr>
              <a:t>利用</a:t>
            </a:r>
            <a:r>
              <a:rPr lang="en-US" altLang="zh-CN" sz="4400" dirty="0">
                <a:solidFill>
                  <a:schemeClr val="tx2"/>
                </a:solidFill>
                <a:latin typeface="+mj-lt"/>
                <a:ea typeface="+mj-ea"/>
                <a:cs typeface="+mj-cs"/>
              </a:rPr>
              <a:t>LFSR</a:t>
            </a:r>
            <a:r>
              <a:rPr lang="zh-CN" altLang="en-US" sz="4400" dirty="0">
                <a:solidFill>
                  <a:schemeClr val="tx2"/>
                </a:solidFill>
                <a:latin typeface="+mj-lt"/>
                <a:ea typeface="+mj-ea"/>
                <a:cs typeface="+mj-cs"/>
              </a:rPr>
              <a:t>设计加密算法</a:t>
            </a:r>
          </a:p>
        </p:txBody>
      </p:sp>
      <p:sp>
        <p:nvSpPr>
          <p:cNvPr id="107527" name="Rectangle 7"/>
          <p:cNvSpPr>
            <a:spLocks noChangeArrowheads="1"/>
          </p:cNvSpPr>
          <p:nvPr/>
        </p:nvSpPr>
        <p:spPr bwMode="auto">
          <a:xfrm>
            <a:off x="609600" y="990600"/>
            <a:ext cx="7197725" cy="68580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序列密码密码反馈加密</a:t>
            </a:r>
          </a:p>
        </p:txBody>
      </p:sp>
      <p:grpSp>
        <p:nvGrpSpPr>
          <p:cNvPr id="2" name="Group 52"/>
          <p:cNvGrpSpPr>
            <a:grpSpLocks/>
          </p:cNvGrpSpPr>
          <p:nvPr/>
        </p:nvGrpSpPr>
        <p:grpSpPr bwMode="auto">
          <a:xfrm>
            <a:off x="990600" y="1447800"/>
            <a:ext cx="6673850" cy="3124200"/>
            <a:chOff x="224" y="960"/>
            <a:chExt cx="4204" cy="1968"/>
          </a:xfrm>
        </p:grpSpPr>
        <p:sp>
          <p:nvSpPr>
            <p:cNvPr id="107529" name="Text Box 9"/>
            <p:cNvSpPr txBox="1">
              <a:spLocks noChangeArrowheads="1"/>
            </p:cNvSpPr>
            <p:nvPr/>
          </p:nvSpPr>
          <p:spPr bwMode="auto">
            <a:xfrm>
              <a:off x="1374" y="960"/>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7530" name="Text Box 10"/>
            <p:cNvSpPr txBox="1">
              <a:spLocks noChangeArrowheads="1"/>
            </p:cNvSpPr>
            <p:nvPr/>
          </p:nvSpPr>
          <p:spPr bwMode="auto">
            <a:xfrm>
              <a:off x="1200" y="2154"/>
              <a:ext cx="38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a:t>
              </a:r>
            </a:p>
          </p:txBody>
        </p:sp>
        <p:sp>
          <p:nvSpPr>
            <p:cNvPr id="107531" name="Text Box 11"/>
            <p:cNvSpPr txBox="1">
              <a:spLocks noChangeArrowheads="1"/>
            </p:cNvSpPr>
            <p:nvPr/>
          </p:nvSpPr>
          <p:spPr bwMode="auto">
            <a:xfrm>
              <a:off x="1872" y="2178"/>
              <a:ext cx="384"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n-1</a:t>
              </a:r>
            </a:p>
          </p:txBody>
        </p:sp>
        <p:sp>
          <p:nvSpPr>
            <p:cNvPr id="107532" name="Text Box 12"/>
            <p:cNvSpPr txBox="1">
              <a:spLocks noChangeArrowheads="1"/>
            </p:cNvSpPr>
            <p:nvPr/>
          </p:nvSpPr>
          <p:spPr bwMode="auto">
            <a:xfrm>
              <a:off x="3273" y="2184"/>
              <a:ext cx="383"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2</a:t>
              </a:r>
            </a:p>
          </p:txBody>
        </p:sp>
        <p:sp>
          <p:nvSpPr>
            <p:cNvPr id="107533" name="Text Box 13"/>
            <p:cNvSpPr txBox="1">
              <a:spLocks noChangeArrowheads="1"/>
            </p:cNvSpPr>
            <p:nvPr/>
          </p:nvSpPr>
          <p:spPr bwMode="auto">
            <a:xfrm>
              <a:off x="3942" y="2184"/>
              <a:ext cx="383" cy="384"/>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1</a:t>
              </a:r>
            </a:p>
          </p:txBody>
        </p:sp>
        <p:sp>
          <p:nvSpPr>
            <p:cNvPr id="107534" name="Text Box 14"/>
            <p:cNvSpPr txBox="1">
              <a:spLocks noChangeArrowheads="1"/>
            </p:cNvSpPr>
            <p:nvPr/>
          </p:nvSpPr>
          <p:spPr bwMode="auto">
            <a:xfrm>
              <a:off x="2457" y="2184"/>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107535" name="Line 15"/>
            <p:cNvSpPr>
              <a:spLocks noChangeShapeType="1"/>
            </p:cNvSpPr>
            <p:nvPr/>
          </p:nvSpPr>
          <p:spPr bwMode="auto">
            <a:xfrm>
              <a:off x="1593" y="2370"/>
              <a:ext cx="272" cy="0"/>
            </a:xfrm>
            <a:prstGeom prst="line">
              <a:avLst/>
            </a:prstGeom>
            <a:noFill/>
            <a:ln w="9525">
              <a:solidFill>
                <a:schemeClr val="tx1"/>
              </a:solidFill>
              <a:round/>
              <a:headEnd/>
              <a:tailEnd type="triangle" w="med" len="med"/>
            </a:ln>
            <a:effectLst/>
          </p:spPr>
          <p:txBody>
            <a:bodyPr/>
            <a:lstStyle/>
            <a:p>
              <a:endParaRPr lang="zh-CN" altLang="en-US"/>
            </a:p>
          </p:txBody>
        </p:sp>
        <p:sp>
          <p:nvSpPr>
            <p:cNvPr id="107536" name="Line 16"/>
            <p:cNvSpPr>
              <a:spLocks noChangeShapeType="1"/>
            </p:cNvSpPr>
            <p:nvPr/>
          </p:nvSpPr>
          <p:spPr bwMode="auto">
            <a:xfrm>
              <a:off x="2265" y="2376"/>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107537" name="Line 17"/>
            <p:cNvSpPr>
              <a:spLocks noChangeShapeType="1"/>
            </p:cNvSpPr>
            <p:nvPr/>
          </p:nvSpPr>
          <p:spPr bwMode="auto">
            <a:xfrm>
              <a:off x="2937" y="2376"/>
              <a:ext cx="336" cy="0"/>
            </a:xfrm>
            <a:prstGeom prst="line">
              <a:avLst/>
            </a:prstGeom>
            <a:noFill/>
            <a:ln w="9525">
              <a:solidFill>
                <a:schemeClr val="tx1"/>
              </a:solidFill>
              <a:round/>
              <a:headEnd/>
              <a:tailEnd type="triangle" w="med" len="med"/>
            </a:ln>
            <a:effectLst/>
          </p:spPr>
          <p:txBody>
            <a:bodyPr/>
            <a:lstStyle/>
            <a:p>
              <a:endParaRPr lang="zh-CN" altLang="en-US"/>
            </a:p>
          </p:txBody>
        </p:sp>
        <p:sp>
          <p:nvSpPr>
            <p:cNvPr id="107538" name="Line 18"/>
            <p:cNvSpPr>
              <a:spLocks noChangeShapeType="1"/>
            </p:cNvSpPr>
            <p:nvPr/>
          </p:nvSpPr>
          <p:spPr bwMode="auto">
            <a:xfrm>
              <a:off x="3654" y="2376"/>
              <a:ext cx="288" cy="0"/>
            </a:xfrm>
            <a:prstGeom prst="line">
              <a:avLst/>
            </a:prstGeom>
            <a:noFill/>
            <a:ln w="9525">
              <a:solidFill>
                <a:schemeClr val="tx1"/>
              </a:solidFill>
              <a:round/>
              <a:headEnd/>
              <a:tailEnd type="triangle" w="med" len="med"/>
            </a:ln>
            <a:effectLst/>
          </p:spPr>
          <p:txBody>
            <a:bodyPr/>
            <a:lstStyle/>
            <a:p>
              <a:endParaRPr lang="zh-CN" altLang="en-US"/>
            </a:p>
          </p:txBody>
        </p:sp>
        <p:sp>
          <p:nvSpPr>
            <p:cNvPr id="107540" name="Text Box 20"/>
            <p:cNvSpPr txBox="1">
              <a:spLocks noChangeArrowheads="1"/>
            </p:cNvSpPr>
            <p:nvPr/>
          </p:nvSpPr>
          <p:spPr bwMode="auto">
            <a:xfrm>
              <a:off x="2052" y="960"/>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7541" name="Text Box 21"/>
            <p:cNvSpPr txBox="1">
              <a:spLocks noChangeArrowheads="1"/>
            </p:cNvSpPr>
            <p:nvPr/>
          </p:nvSpPr>
          <p:spPr bwMode="auto">
            <a:xfrm>
              <a:off x="3432" y="960"/>
              <a:ext cx="624" cy="384"/>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107542" name="Oval 22"/>
            <p:cNvSpPr>
              <a:spLocks noChangeArrowheads="1"/>
            </p:cNvSpPr>
            <p:nvPr/>
          </p:nvSpPr>
          <p:spPr bwMode="auto">
            <a:xfrm>
              <a:off x="1536" y="1602"/>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1</a:t>
              </a:r>
            </a:p>
          </p:txBody>
        </p:sp>
        <p:sp>
          <p:nvSpPr>
            <p:cNvPr id="107543" name="Oval 23"/>
            <p:cNvSpPr>
              <a:spLocks noChangeArrowheads="1"/>
            </p:cNvSpPr>
            <p:nvPr/>
          </p:nvSpPr>
          <p:spPr bwMode="auto">
            <a:xfrm>
              <a:off x="2217" y="1608"/>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2</a:t>
              </a:r>
            </a:p>
          </p:txBody>
        </p:sp>
        <p:sp>
          <p:nvSpPr>
            <p:cNvPr id="107544" name="Oval 24"/>
            <p:cNvSpPr>
              <a:spLocks noChangeArrowheads="1"/>
            </p:cNvSpPr>
            <p:nvPr/>
          </p:nvSpPr>
          <p:spPr bwMode="auto">
            <a:xfrm>
              <a:off x="3606" y="1608"/>
              <a:ext cx="317" cy="317"/>
            </a:xfrm>
            <a:prstGeom prst="ellipse">
              <a:avLst/>
            </a:prstGeom>
            <a:noFill/>
            <a:ln w="9525">
              <a:solidFill>
                <a:schemeClr val="tx1"/>
              </a:solidFill>
              <a:round/>
              <a:headEnd/>
              <a:tailEnd/>
            </a:ln>
            <a:effectLst/>
          </p:spPr>
          <p:txBody>
            <a:bodyPr wrap="none" lIns="0" tIns="0" rIns="0" bIns="0" anchor="ctr"/>
            <a:lstStyle/>
            <a:p>
              <a:pPr algn="ctr"/>
              <a:r>
                <a:rPr lang="en-US" altLang="zh-CN" dirty="0"/>
                <a:t>c</a:t>
              </a:r>
              <a:r>
                <a:rPr lang="en-US" altLang="zh-CN" baseline="-25000" dirty="0"/>
                <a:t>n-1</a:t>
              </a:r>
            </a:p>
          </p:txBody>
        </p:sp>
        <p:sp>
          <p:nvSpPr>
            <p:cNvPr id="107545" name="Line 25"/>
            <p:cNvSpPr>
              <a:spLocks noChangeShapeType="1"/>
            </p:cNvSpPr>
            <p:nvPr/>
          </p:nvSpPr>
          <p:spPr bwMode="auto">
            <a:xfrm flipV="1">
              <a:off x="1689" y="1938"/>
              <a:ext cx="0" cy="432"/>
            </a:xfrm>
            <a:prstGeom prst="line">
              <a:avLst/>
            </a:prstGeom>
            <a:noFill/>
            <a:ln w="9525">
              <a:solidFill>
                <a:schemeClr val="tx1"/>
              </a:solidFill>
              <a:round/>
              <a:headEnd/>
              <a:tailEnd/>
            </a:ln>
            <a:effectLst/>
          </p:spPr>
          <p:txBody>
            <a:bodyPr/>
            <a:lstStyle/>
            <a:p>
              <a:endParaRPr lang="zh-CN" altLang="en-US"/>
            </a:p>
          </p:txBody>
        </p:sp>
        <p:sp>
          <p:nvSpPr>
            <p:cNvPr id="107546" name="Line 26"/>
            <p:cNvSpPr>
              <a:spLocks noChangeShapeType="1"/>
            </p:cNvSpPr>
            <p:nvPr/>
          </p:nvSpPr>
          <p:spPr bwMode="auto">
            <a:xfrm flipV="1">
              <a:off x="1689" y="1314"/>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7547" name="Line 27"/>
            <p:cNvSpPr>
              <a:spLocks noChangeShapeType="1"/>
            </p:cNvSpPr>
            <p:nvPr/>
          </p:nvSpPr>
          <p:spPr bwMode="auto">
            <a:xfrm flipV="1">
              <a:off x="2382" y="1944"/>
              <a:ext cx="0" cy="432"/>
            </a:xfrm>
            <a:prstGeom prst="line">
              <a:avLst/>
            </a:prstGeom>
            <a:noFill/>
            <a:ln w="9525">
              <a:solidFill>
                <a:schemeClr val="tx1"/>
              </a:solidFill>
              <a:round/>
              <a:headEnd/>
              <a:tailEnd/>
            </a:ln>
            <a:effectLst/>
          </p:spPr>
          <p:txBody>
            <a:bodyPr/>
            <a:lstStyle/>
            <a:p>
              <a:endParaRPr lang="zh-CN" altLang="en-US"/>
            </a:p>
          </p:txBody>
        </p:sp>
        <p:sp>
          <p:nvSpPr>
            <p:cNvPr id="107548" name="Line 28"/>
            <p:cNvSpPr>
              <a:spLocks noChangeShapeType="1"/>
            </p:cNvSpPr>
            <p:nvPr/>
          </p:nvSpPr>
          <p:spPr bwMode="auto">
            <a:xfrm flipV="1">
              <a:off x="2361" y="132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7549" name="Line 29"/>
            <p:cNvSpPr>
              <a:spLocks noChangeShapeType="1"/>
            </p:cNvSpPr>
            <p:nvPr/>
          </p:nvSpPr>
          <p:spPr bwMode="auto">
            <a:xfrm flipV="1">
              <a:off x="3771" y="1944"/>
              <a:ext cx="0" cy="432"/>
            </a:xfrm>
            <a:prstGeom prst="line">
              <a:avLst/>
            </a:prstGeom>
            <a:noFill/>
            <a:ln w="9525">
              <a:solidFill>
                <a:schemeClr val="tx1"/>
              </a:solidFill>
              <a:round/>
              <a:headEnd/>
              <a:tailEnd/>
            </a:ln>
            <a:effectLst/>
          </p:spPr>
          <p:txBody>
            <a:bodyPr/>
            <a:lstStyle/>
            <a:p>
              <a:endParaRPr lang="zh-CN" altLang="en-US"/>
            </a:p>
          </p:txBody>
        </p:sp>
        <p:sp>
          <p:nvSpPr>
            <p:cNvPr id="107550" name="Line 30"/>
            <p:cNvSpPr>
              <a:spLocks noChangeShapeType="1"/>
            </p:cNvSpPr>
            <p:nvPr/>
          </p:nvSpPr>
          <p:spPr bwMode="auto">
            <a:xfrm flipV="1">
              <a:off x="3750" y="1320"/>
              <a:ext cx="0" cy="288"/>
            </a:xfrm>
            <a:prstGeom prst="line">
              <a:avLst/>
            </a:prstGeom>
            <a:noFill/>
            <a:ln w="9525">
              <a:solidFill>
                <a:schemeClr val="tx1"/>
              </a:solidFill>
              <a:round/>
              <a:headEnd/>
              <a:tailEnd type="triangle" w="med" len="med"/>
            </a:ln>
            <a:effectLst/>
          </p:spPr>
          <p:txBody>
            <a:bodyPr/>
            <a:lstStyle/>
            <a:p>
              <a:endParaRPr lang="zh-CN" altLang="en-US"/>
            </a:p>
          </p:txBody>
        </p:sp>
        <p:sp>
          <p:nvSpPr>
            <p:cNvPr id="107551" name="Line 31"/>
            <p:cNvSpPr>
              <a:spLocks noChangeShapeType="1"/>
            </p:cNvSpPr>
            <p:nvPr/>
          </p:nvSpPr>
          <p:spPr bwMode="auto">
            <a:xfrm flipV="1">
              <a:off x="4425" y="1227"/>
              <a:ext cx="0" cy="1134"/>
            </a:xfrm>
            <a:prstGeom prst="line">
              <a:avLst/>
            </a:prstGeom>
            <a:noFill/>
            <a:ln w="9525">
              <a:solidFill>
                <a:schemeClr val="tx1"/>
              </a:solidFill>
              <a:round/>
              <a:headEnd/>
              <a:tailEnd/>
            </a:ln>
            <a:effectLst/>
          </p:spPr>
          <p:txBody>
            <a:bodyPr/>
            <a:lstStyle/>
            <a:p>
              <a:endParaRPr lang="zh-CN" altLang="en-US"/>
            </a:p>
          </p:txBody>
        </p:sp>
        <p:sp>
          <p:nvSpPr>
            <p:cNvPr id="107552" name="Line 32"/>
            <p:cNvSpPr>
              <a:spLocks noChangeShapeType="1"/>
            </p:cNvSpPr>
            <p:nvPr/>
          </p:nvSpPr>
          <p:spPr bwMode="auto">
            <a:xfrm flipH="1">
              <a:off x="3816" y="1227"/>
              <a:ext cx="612" cy="0"/>
            </a:xfrm>
            <a:prstGeom prst="line">
              <a:avLst/>
            </a:prstGeom>
            <a:noFill/>
            <a:ln w="9525">
              <a:solidFill>
                <a:schemeClr val="tx1"/>
              </a:solidFill>
              <a:round/>
              <a:headEnd/>
              <a:tailEnd type="triangle" w="med" len="med"/>
            </a:ln>
            <a:effectLst/>
          </p:spPr>
          <p:txBody>
            <a:bodyPr/>
            <a:lstStyle/>
            <a:p>
              <a:endParaRPr lang="zh-CN" altLang="en-US"/>
            </a:p>
          </p:txBody>
        </p:sp>
        <p:sp>
          <p:nvSpPr>
            <p:cNvPr id="107553" name="Line 33"/>
            <p:cNvSpPr>
              <a:spLocks noChangeShapeType="1"/>
            </p:cNvSpPr>
            <p:nvPr/>
          </p:nvSpPr>
          <p:spPr bwMode="auto">
            <a:xfrm flipH="1">
              <a:off x="2457" y="1224"/>
              <a:ext cx="1213" cy="0"/>
            </a:xfrm>
            <a:prstGeom prst="line">
              <a:avLst/>
            </a:prstGeom>
            <a:noFill/>
            <a:ln w="9525">
              <a:solidFill>
                <a:schemeClr val="tx1"/>
              </a:solidFill>
              <a:round/>
              <a:headEnd/>
              <a:tailEnd type="triangle" w="med" len="med"/>
            </a:ln>
            <a:effectLst/>
          </p:spPr>
          <p:txBody>
            <a:bodyPr/>
            <a:lstStyle/>
            <a:p>
              <a:endParaRPr lang="zh-CN" altLang="en-US"/>
            </a:p>
          </p:txBody>
        </p:sp>
        <p:sp>
          <p:nvSpPr>
            <p:cNvPr id="107554" name="Line 34"/>
            <p:cNvSpPr>
              <a:spLocks noChangeShapeType="1"/>
            </p:cNvSpPr>
            <p:nvPr/>
          </p:nvSpPr>
          <p:spPr bwMode="auto">
            <a:xfrm flipH="1">
              <a:off x="1776" y="1227"/>
              <a:ext cx="521" cy="0"/>
            </a:xfrm>
            <a:prstGeom prst="line">
              <a:avLst/>
            </a:prstGeom>
            <a:noFill/>
            <a:ln w="9525">
              <a:solidFill>
                <a:schemeClr val="tx1"/>
              </a:solidFill>
              <a:round/>
              <a:headEnd/>
              <a:tailEnd type="triangle" w="med" len="med"/>
            </a:ln>
            <a:effectLst/>
          </p:spPr>
          <p:txBody>
            <a:bodyPr/>
            <a:lstStyle/>
            <a:p>
              <a:endParaRPr lang="zh-CN" altLang="en-US"/>
            </a:p>
          </p:txBody>
        </p:sp>
        <p:sp>
          <p:nvSpPr>
            <p:cNvPr id="107555" name="Text Box 35"/>
            <p:cNvSpPr txBox="1">
              <a:spLocks noChangeArrowheads="1"/>
            </p:cNvSpPr>
            <p:nvPr/>
          </p:nvSpPr>
          <p:spPr bwMode="auto">
            <a:xfrm>
              <a:off x="2640" y="1530"/>
              <a:ext cx="624" cy="384"/>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107556" name="Line 36"/>
            <p:cNvSpPr>
              <a:spLocks noChangeShapeType="1"/>
            </p:cNvSpPr>
            <p:nvPr/>
          </p:nvSpPr>
          <p:spPr bwMode="auto">
            <a:xfrm flipH="1">
              <a:off x="738" y="1221"/>
              <a:ext cx="861" cy="0"/>
            </a:xfrm>
            <a:prstGeom prst="line">
              <a:avLst/>
            </a:prstGeom>
            <a:noFill/>
            <a:ln w="9525">
              <a:solidFill>
                <a:schemeClr val="tx1"/>
              </a:solidFill>
              <a:round/>
              <a:headEnd/>
              <a:tailEnd/>
            </a:ln>
            <a:effectLst/>
          </p:spPr>
          <p:txBody>
            <a:bodyPr/>
            <a:lstStyle/>
            <a:p>
              <a:endParaRPr lang="zh-CN" altLang="en-US"/>
            </a:p>
          </p:txBody>
        </p:sp>
        <p:sp>
          <p:nvSpPr>
            <p:cNvPr id="107557" name="Line 37"/>
            <p:cNvSpPr>
              <a:spLocks noChangeShapeType="1"/>
            </p:cNvSpPr>
            <p:nvPr/>
          </p:nvSpPr>
          <p:spPr bwMode="auto">
            <a:xfrm>
              <a:off x="738" y="1221"/>
              <a:ext cx="0" cy="1077"/>
            </a:xfrm>
            <a:prstGeom prst="line">
              <a:avLst/>
            </a:prstGeom>
            <a:noFill/>
            <a:ln w="9525">
              <a:solidFill>
                <a:schemeClr val="tx1"/>
              </a:solidFill>
              <a:round/>
              <a:headEnd/>
              <a:tailEnd type="triangle" w="med" len="med"/>
            </a:ln>
            <a:effectLst/>
          </p:spPr>
          <p:txBody>
            <a:bodyPr/>
            <a:lstStyle/>
            <a:p>
              <a:endParaRPr lang="zh-CN" altLang="en-US"/>
            </a:p>
          </p:txBody>
        </p:sp>
        <p:sp>
          <p:nvSpPr>
            <p:cNvPr id="107558" name="Line 38"/>
            <p:cNvSpPr>
              <a:spLocks noChangeShapeType="1"/>
            </p:cNvSpPr>
            <p:nvPr/>
          </p:nvSpPr>
          <p:spPr bwMode="auto">
            <a:xfrm>
              <a:off x="750" y="2346"/>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107559" name="Text Box 39"/>
            <p:cNvSpPr txBox="1">
              <a:spLocks noChangeArrowheads="1"/>
            </p:cNvSpPr>
            <p:nvPr/>
          </p:nvSpPr>
          <p:spPr bwMode="auto">
            <a:xfrm>
              <a:off x="3936" y="1338"/>
              <a:ext cx="480" cy="240"/>
            </a:xfrm>
            <a:prstGeom prst="rect">
              <a:avLst/>
            </a:prstGeom>
            <a:noFill/>
            <a:ln w="9525">
              <a:noFill/>
              <a:miter lim="800000"/>
              <a:headEnd/>
              <a:tailEnd/>
            </a:ln>
            <a:effectLst/>
          </p:spPr>
          <p:txBody>
            <a:bodyPr/>
            <a:lstStyle/>
            <a:p>
              <a:pPr algn="ctr">
                <a:spcBef>
                  <a:spcPct val="50000"/>
                </a:spcBef>
              </a:pPr>
              <a:r>
                <a:rPr lang="en-US" altLang="zh-CN" dirty="0"/>
                <a:t>c</a:t>
              </a:r>
              <a:r>
                <a:rPr lang="en-US" altLang="zh-CN" baseline="-25000" dirty="0"/>
                <a:t>n</a:t>
              </a:r>
              <a:r>
                <a:rPr lang="en-US" altLang="zh-CN" dirty="0"/>
                <a:t>=1</a:t>
              </a:r>
              <a:endParaRPr lang="en-US" altLang="zh-CN" baseline="-25000" dirty="0"/>
            </a:p>
          </p:txBody>
        </p:sp>
        <p:sp>
          <p:nvSpPr>
            <p:cNvPr id="107563" name="Text Box 43"/>
            <p:cNvSpPr txBox="1">
              <a:spLocks noChangeArrowheads="1"/>
            </p:cNvSpPr>
            <p:nvPr/>
          </p:nvSpPr>
          <p:spPr bwMode="auto">
            <a:xfrm>
              <a:off x="512" y="2120"/>
              <a:ext cx="384" cy="384"/>
            </a:xfrm>
            <a:prstGeom prst="rect">
              <a:avLst/>
            </a:prstGeom>
            <a:noFill/>
            <a:ln w="9525">
              <a:noFill/>
              <a:miter lim="800000"/>
              <a:headEnd/>
              <a:tailEnd/>
            </a:ln>
            <a:effectLst/>
          </p:spPr>
          <p:txBody>
            <a:bodyPr/>
            <a:lstStyle/>
            <a:p>
              <a:pPr algn="ctr">
                <a:spcBef>
                  <a:spcPct val="50000"/>
                </a:spcBef>
              </a:pPr>
              <a:r>
                <a:rPr lang="en-US" altLang="zh-CN" sz="4000">
                  <a:cs typeface="Times New Roman" pitchFamily="18" charset="0"/>
                </a:rPr>
                <a:t>⊕</a:t>
              </a:r>
              <a:endParaRPr lang="en-US" altLang="zh-CN" sz="4000"/>
            </a:p>
          </p:txBody>
        </p:sp>
        <p:sp>
          <p:nvSpPr>
            <p:cNvPr id="107565" name="Text Box 45"/>
            <p:cNvSpPr txBox="1">
              <a:spLocks noChangeArrowheads="1"/>
            </p:cNvSpPr>
            <p:nvPr/>
          </p:nvSpPr>
          <p:spPr bwMode="auto">
            <a:xfrm>
              <a:off x="240" y="2080"/>
              <a:ext cx="480" cy="240"/>
            </a:xfrm>
            <a:prstGeom prst="rect">
              <a:avLst/>
            </a:prstGeom>
            <a:noFill/>
            <a:ln w="9525">
              <a:noFill/>
              <a:miter lim="800000"/>
              <a:headEnd/>
              <a:tailEnd/>
            </a:ln>
            <a:effectLst/>
          </p:spPr>
          <p:txBody>
            <a:bodyPr lIns="0" rIns="0"/>
            <a:lstStyle/>
            <a:p>
              <a:pPr algn="ctr">
                <a:spcBef>
                  <a:spcPct val="50000"/>
                </a:spcBef>
              </a:pPr>
              <a:r>
                <a:rPr lang="zh-CN" altLang="en-US" sz="1800"/>
                <a:t>明文</a:t>
              </a:r>
              <a:r>
                <a:rPr lang="en-US" altLang="zh-CN" sz="1800"/>
                <a:t>m</a:t>
              </a:r>
              <a:endParaRPr lang="en-US" altLang="zh-CN" sz="1800" baseline="-25000"/>
            </a:p>
          </p:txBody>
        </p:sp>
        <p:sp>
          <p:nvSpPr>
            <p:cNvPr id="107566" name="Text Box 46"/>
            <p:cNvSpPr txBox="1">
              <a:spLocks noChangeArrowheads="1"/>
            </p:cNvSpPr>
            <p:nvPr/>
          </p:nvSpPr>
          <p:spPr bwMode="auto">
            <a:xfrm>
              <a:off x="960" y="2688"/>
              <a:ext cx="480" cy="240"/>
            </a:xfrm>
            <a:prstGeom prst="rect">
              <a:avLst/>
            </a:prstGeom>
            <a:noFill/>
            <a:ln w="9525">
              <a:noFill/>
              <a:miter lim="800000"/>
              <a:headEnd/>
              <a:tailEnd/>
            </a:ln>
            <a:effectLst/>
          </p:spPr>
          <p:txBody>
            <a:bodyPr/>
            <a:lstStyle/>
            <a:p>
              <a:pPr algn="ctr">
                <a:spcBef>
                  <a:spcPct val="50000"/>
                </a:spcBef>
              </a:pPr>
              <a:r>
                <a:rPr lang="zh-CN" altLang="en-US" sz="1800"/>
                <a:t>密文</a:t>
              </a:r>
              <a:r>
                <a:rPr lang="en-US" altLang="zh-CN" sz="1800"/>
                <a:t>c</a:t>
              </a:r>
            </a:p>
          </p:txBody>
        </p:sp>
        <p:sp>
          <p:nvSpPr>
            <p:cNvPr id="107567" name="Line 47"/>
            <p:cNvSpPr>
              <a:spLocks noChangeShapeType="1"/>
            </p:cNvSpPr>
            <p:nvPr/>
          </p:nvSpPr>
          <p:spPr bwMode="auto">
            <a:xfrm>
              <a:off x="224" y="2352"/>
              <a:ext cx="432" cy="0"/>
            </a:xfrm>
            <a:prstGeom prst="line">
              <a:avLst/>
            </a:prstGeom>
            <a:noFill/>
            <a:ln w="9525">
              <a:solidFill>
                <a:schemeClr val="tx1"/>
              </a:solidFill>
              <a:round/>
              <a:headEnd/>
              <a:tailEnd type="triangle" w="med" len="med"/>
            </a:ln>
            <a:effectLst/>
          </p:spPr>
          <p:txBody>
            <a:bodyPr/>
            <a:lstStyle/>
            <a:p>
              <a:endParaRPr lang="zh-CN" altLang="en-US"/>
            </a:p>
          </p:txBody>
        </p:sp>
        <p:sp>
          <p:nvSpPr>
            <p:cNvPr id="107568" name="Line 48"/>
            <p:cNvSpPr>
              <a:spLocks noChangeShapeType="1"/>
            </p:cNvSpPr>
            <p:nvPr/>
          </p:nvSpPr>
          <p:spPr bwMode="auto">
            <a:xfrm>
              <a:off x="960" y="2352"/>
              <a:ext cx="0" cy="336"/>
            </a:xfrm>
            <a:prstGeom prst="line">
              <a:avLst/>
            </a:prstGeom>
            <a:noFill/>
            <a:ln w="9525">
              <a:solidFill>
                <a:schemeClr val="tx1"/>
              </a:solidFill>
              <a:round/>
              <a:headEnd/>
              <a:tailEnd/>
            </a:ln>
            <a:effectLst/>
          </p:spPr>
          <p:txBody>
            <a:bodyPr/>
            <a:lstStyle/>
            <a:p>
              <a:endParaRPr lang="zh-CN" altLang="en-US"/>
            </a:p>
          </p:txBody>
        </p:sp>
        <p:sp>
          <p:nvSpPr>
            <p:cNvPr id="107569" name="Line 49"/>
            <p:cNvSpPr>
              <a:spLocks noChangeShapeType="1"/>
            </p:cNvSpPr>
            <p:nvPr/>
          </p:nvSpPr>
          <p:spPr bwMode="auto">
            <a:xfrm>
              <a:off x="960" y="2688"/>
              <a:ext cx="528" cy="0"/>
            </a:xfrm>
            <a:prstGeom prst="line">
              <a:avLst/>
            </a:prstGeom>
            <a:noFill/>
            <a:ln w="9525">
              <a:solidFill>
                <a:schemeClr val="tx1"/>
              </a:solidFill>
              <a:round/>
              <a:headEnd/>
              <a:tailEnd type="triangle" w="med" len="med"/>
            </a:ln>
            <a:effectLst/>
          </p:spPr>
          <p:txBody>
            <a:bodyPr/>
            <a:lstStyle/>
            <a:p>
              <a:endParaRPr lang="zh-CN" altLang="en-US"/>
            </a:p>
          </p:txBody>
        </p:sp>
        <p:sp>
          <p:nvSpPr>
            <p:cNvPr id="107570" name="Line 50"/>
            <p:cNvSpPr>
              <a:spLocks noChangeShapeType="1"/>
            </p:cNvSpPr>
            <p:nvPr/>
          </p:nvSpPr>
          <p:spPr bwMode="auto">
            <a:xfrm>
              <a:off x="4328" y="2352"/>
              <a:ext cx="96" cy="0"/>
            </a:xfrm>
            <a:prstGeom prst="line">
              <a:avLst/>
            </a:prstGeom>
            <a:noFill/>
            <a:ln w="9525">
              <a:solidFill>
                <a:schemeClr val="tx1"/>
              </a:solidFill>
              <a:round/>
              <a:headEnd/>
              <a:tailEnd/>
            </a:ln>
            <a:effectLst/>
          </p:spPr>
          <p:txBody>
            <a:bodyPr/>
            <a:lstStyle/>
            <a:p>
              <a:endParaRPr lang="zh-CN" altLang="en-US"/>
            </a:p>
          </p:txBody>
        </p:sp>
      </p:grpSp>
      <p:grpSp>
        <p:nvGrpSpPr>
          <p:cNvPr id="3" name="Group 63"/>
          <p:cNvGrpSpPr>
            <a:grpSpLocks/>
          </p:cNvGrpSpPr>
          <p:nvPr/>
        </p:nvGrpSpPr>
        <p:grpSpPr bwMode="auto">
          <a:xfrm>
            <a:off x="914400" y="4487864"/>
            <a:ext cx="8077200" cy="1773238"/>
            <a:chOff x="288" y="2827"/>
            <a:chExt cx="5088" cy="1117"/>
          </a:xfrm>
        </p:grpSpPr>
        <p:sp>
          <p:nvSpPr>
            <p:cNvPr id="107573" name="Rectangle 53"/>
            <p:cNvSpPr>
              <a:spLocks noChangeArrowheads="1"/>
            </p:cNvSpPr>
            <p:nvPr/>
          </p:nvSpPr>
          <p:spPr bwMode="auto">
            <a:xfrm>
              <a:off x="288" y="2928"/>
              <a:ext cx="5088" cy="960"/>
            </a:xfrm>
            <a:prstGeom prst="rect">
              <a:avLst/>
            </a:prstGeom>
            <a:noFill/>
            <a:ln w="9525">
              <a:noFill/>
              <a:miter lim="800000"/>
              <a:headEnd/>
              <a:tailEnd/>
            </a:ln>
            <a:effectLst/>
          </p:spPr>
          <p:txBody>
            <a:bodyPr/>
            <a:lstStyle/>
            <a:p>
              <a:pPr marL="342900" indent="-342900">
                <a:buClr>
                  <a:srgbClr val="000066"/>
                </a:buClr>
              </a:pPr>
              <a:r>
                <a:rPr lang="zh-CN" altLang="en-US" sz="1800" b="1" dirty="0">
                  <a:solidFill>
                    <a:srgbClr val="000066"/>
                  </a:solidFill>
                </a:rPr>
                <a:t>加密过程：</a:t>
              </a:r>
              <a:r>
                <a:rPr lang="en-US" altLang="zh-CN" sz="1800" b="1" dirty="0">
                  <a:solidFill>
                    <a:srgbClr val="000066"/>
                  </a:solidFill>
                </a:rPr>
                <a:t>e</a:t>
              </a:r>
              <a:r>
                <a:rPr lang="en-US" altLang="zh-CN" sz="1800" b="1" baseline="-25000" dirty="0">
                  <a:solidFill>
                    <a:srgbClr val="000066"/>
                  </a:solidFill>
                </a:rPr>
                <a:t>1</a:t>
              </a:r>
              <a:r>
                <a:rPr lang="zh-CN" altLang="en-US" sz="1800" b="1" dirty="0">
                  <a:solidFill>
                    <a:srgbClr val="000066"/>
                  </a:solidFill>
                </a:rPr>
                <a:t>＝</a:t>
              </a:r>
              <a:r>
                <a:rPr lang="en-US" altLang="zh-CN" sz="1800" b="1" dirty="0">
                  <a:solidFill>
                    <a:srgbClr val="000066"/>
                  </a:solidFill>
                </a:rPr>
                <a:t>m</a:t>
              </a:r>
              <a:r>
                <a:rPr lang="en-US" altLang="zh-CN" sz="1800" b="1" baseline="-25000" dirty="0">
                  <a:solidFill>
                    <a:srgbClr val="000066"/>
                  </a:solidFill>
                </a:rPr>
                <a:t>1</a:t>
              </a:r>
              <a:r>
                <a:rPr lang="zh-CN" altLang="en-US" sz="1800" b="1" dirty="0">
                  <a:solidFill>
                    <a:srgbClr val="000066"/>
                  </a:solidFill>
                </a:rPr>
                <a:t>＋                    ， </a:t>
              </a:r>
              <a:r>
                <a:rPr lang="en-US" altLang="zh-CN" sz="1800" b="1" dirty="0">
                  <a:solidFill>
                    <a:srgbClr val="000066"/>
                  </a:solidFill>
                </a:rPr>
                <a:t>e</a:t>
              </a:r>
              <a:r>
                <a:rPr lang="en-US" altLang="zh-CN" sz="1800" b="1" baseline="-25000" dirty="0">
                  <a:solidFill>
                    <a:srgbClr val="000066"/>
                  </a:solidFill>
                </a:rPr>
                <a:t>2</a:t>
              </a:r>
              <a:r>
                <a:rPr lang="zh-CN" altLang="en-US" sz="1800" b="1" dirty="0">
                  <a:solidFill>
                    <a:srgbClr val="000066"/>
                  </a:solidFill>
                </a:rPr>
                <a:t>＝</a:t>
              </a:r>
              <a:r>
                <a:rPr lang="en-US" altLang="zh-CN" sz="1800" b="1" dirty="0">
                  <a:solidFill>
                    <a:srgbClr val="000066"/>
                  </a:solidFill>
                </a:rPr>
                <a:t>m</a:t>
              </a:r>
              <a:r>
                <a:rPr lang="en-US" altLang="zh-CN" sz="1800" b="1" baseline="-25000" dirty="0">
                  <a:solidFill>
                    <a:srgbClr val="000066"/>
                  </a:solidFill>
                </a:rPr>
                <a:t>2</a:t>
              </a:r>
              <a:r>
                <a:rPr lang="zh-CN" altLang="en-US" sz="1800" b="1" dirty="0">
                  <a:solidFill>
                    <a:srgbClr val="000066"/>
                  </a:solidFill>
                </a:rPr>
                <a:t>＋                   ＋</a:t>
              </a:r>
              <a:r>
                <a:rPr lang="en-US" altLang="zh-CN" sz="1800" b="1" dirty="0">
                  <a:solidFill>
                    <a:srgbClr val="000066"/>
                  </a:solidFill>
                </a:rPr>
                <a:t>c</a:t>
              </a:r>
              <a:r>
                <a:rPr lang="en-US" altLang="zh-CN" sz="1800" b="1" baseline="-25000" dirty="0">
                  <a:solidFill>
                    <a:srgbClr val="000066"/>
                  </a:solidFill>
                </a:rPr>
                <a:t>1</a:t>
              </a:r>
              <a:r>
                <a:rPr lang="en-US" altLang="zh-CN" sz="1800" b="1" dirty="0">
                  <a:solidFill>
                    <a:srgbClr val="000066"/>
                  </a:solidFill>
                </a:rPr>
                <a:t>e</a:t>
              </a:r>
              <a:r>
                <a:rPr lang="en-US" altLang="zh-CN" sz="1800" b="1" baseline="-25000" dirty="0">
                  <a:solidFill>
                    <a:srgbClr val="000066"/>
                  </a:solidFill>
                </a:rPr>
                <a:t>1</a:t>
              </a:r>
              <a:r>
                <a:rPr lang="en-US" altLang="zh-CN" sz="1800" b="1" dirty="0">
                  <a:solidFill>
                    <a:srgbClr val="000066"/>
                  </a:solidFill>
                </a:rPr>
                <a:t> </a:t>
              </a:r>
              <a:r>
                <a:rPr lang="zh-CN" altLang="en-US" sz="1800" b="1" dirty="0">
                  <a:solidFill>
                    <a:srgbClr val="000066"/>
                  </a:solidFill>
                </a:rPr>
                <a:t>，</a:t>
              </a:r>
              <a:r>
                <a:rPr lang="en-US" altLang="zh-CN" sz="1800" b="1" dirty="0">
                  <a:solidFill>
                    <a:srgbClr val="000066"/>
                  </a:solidFill>
                </a:rPr>
                <a:t>......</a:t>
              </a:r>
            </a:p>
            <a:p>
              <a:pPr marL="342900" indent="-342900">
                <a:buClr>
                  <a:srgbClr val="000066"/>
                </a:buClr>
              </a:pPr>
              <a:endParaRPr lang="en-US" altLang="zh-CN" sz="1800" b="1" dirty="0">
                <a:solidFill>
                  <a:srgbClr val="000066"/>
                </a:solidFill>
              </a:endParaRPr>
            </a:p>
            <a:p>
              <a:pPr marL="342900" indent="-342900">
                <a:buClr>
                  <a:srgbClr val="000066"/>
                </a:buClr>
              </a:pPr>
              <a:r>
                <a:rPr lang="en-US" altLang="zh-CN" sz="1800" b="1" dirty="0">
                  <a:solidFill>
                    <a:srgbClr val="000066"/>
                  </a:solidFill>
                </a:rPr>
                <a:t>                    </a:t>
              </a:r>
              <a:r>
                <a:rPr lang="en-US" altLang="zh-CN" sz="1800" b="1" dirty="0" err="1">
                  <a:solidFill>
                    <a:srgbClr val="000066"/>
                  </a:solidFill>
                </a:rPr>
                <a:t>e</a:t>
              </a:r>
              <a:r>
                <a:rPr lang="en-US" altLang="zh-CN" sz="1800" b="1" baseline="-25000" dirty="0" err="1">
                  <a:solidFill>
                    <a:srgbClr val="000066"/>
                  </a:solidFill>
                </a:rPr>
                <a:t>k</a:t>
              </a:r>
              <a:r>
                <a:rPr lang="zh-CN" altLang="en-US" sz="1800" b="1" dirty="0">
                  <a:solidFill>
                    <a:srgbClr val="000066"/>
                  </a:solidFill>
                </a:rPr>
                <a:t>＝</a:t>
              </a:r>
              <a:r>
                <a:rPr lang="en-US" altLang="zh-CN" sz="1800" b="1" dirty="0" err="1">
                  <a:solidFill>
                    <a:srgbClr val="000066"/>
                  </a:solidFill>
                </a:rPr>
                <a:t>m</a:t>
              </a:r>
              <a:r>
                <a:rPr lang="en-US" altLang="zh-CN" sz="1800" b="1" baseline="-25000" dirty="0" err="1">
                  <a:solidFill>
                    <a:srgbClr val="000066"/>
                  </a:solidFill>
                </a:rPr>
                <a:t>k</a:t>
              </a:r>
              <a:r>
                <a:rPr lang="zh-CN" altLang="en-US" sz="1800" b="1" dirty="0">
                  <a:solidFill>
                    <a:srgbClr val="000066"/>
                  </a:solidFill>
                </a:rPr>
                <a:t>＋                  ＋                  </a:t>
              </a:r>
              <a:r>
                <a:rPr lang="en-US" altLang="zh-CN" sz="1800" b="1" dirty="0">
                  <a:solidFill>
                    <a:srgbClr val="000066"/>
                  </a:solidFill>
                </a:rPr>
                <a:t>1 </a:t>
              </a:r>
              <a:r>
                <a:rPr lang="en-US" altLang="zh-CN" sz="1800" b="1" dirty="0">
                  <a:solidFill>
                    <a:srgbClr val="000066"/>
                  </a:solidFill>
                  <a:latin typeface="宋体" charset="-122"/>
                </a:rPr>
                <a:t>≤</a:t>
              </a:r>
              <a:r>
                <a:rPr lang="en-US" altLang="zh-CN" sz="1800" b="1" dirty="0" err="1">
                  <a:solidFill>
                    <a:srgbClr val="000066"/>
                  </a:solidFill>
                  <a:latin typeface="宋体" charset="-122"/>
                </a:rPr>
                <a:t>k≤n</a:t>
              </a:r>
              <a:endParaRPr lang="en-US" altLang="zh-CN" sz="1800" b="1" dirty="0">
                <a:solidFill>
                  <a:srgbClr val="000066"/>
                </a:solidFill>
                <a:latin typeface="宋体" charset="-122"/>
              </a:endParaRPr>
            </a:p>
            <a:p>
              <a:pPr marL="342900" indent="-342900">
                <a:buClr>
                  <a:srgbClr val="000066"/>
                </a:buClr>
              </a:pPr>
              <a:endParaRPr lang="en-US" altLang="zh-CN" sz="1800" b="1" dirty="0">
                <a:solidFill>
                  <a:srgbClr val="000066"/>
                </a:solidFill>
                <a:latin typeface="宋体" charset="-122"/>
              </a:endParaRPr>
            </a:p>
            <a:p>
              <a:pPr marL="342900" indent="-342900">
                <a:buClr>
                  <a:srgbClr val="000066"/>
                </a:buClr>
              </a:pPr>
              <a:r>
                <a:rPr lang="en-US" altLang="zh-CN" sz="1800" b="1" dirty="0">
                  <a:solidFill>
                    <a:srgbClr val="000066"/>
                  </a:solidFill>
                  <a:latin typeface="宋体" charset="-122"/>
                </a:rPr>
                <a:t>          </a:t>
              </a:r>
              <a:r>
                <a:rPr lang="en-US" altLang="zh-CN" sz="1800" b="1" dirty="0">
                  <a:solidFill>
                    <a:srgbClr val="000066"/>
                  </a:solidFill>
                </a:rPr>
                <a:t>e</a:t>
              </a:r>
              <a:r>
                <a:rPr lang="en-US" altLang="zh-CN" sz="1800" b="1" baseline="-25000" dirty="0">
                  <a:solidFill>
                    <a:srgbClr val="000066"/>
                  </a:solidFill>
                </a:rPr>
                <a:t>n+1</a:t>
              </a:r>
              <a:r>
                <a:rPr lang="zh-CN" altLang="en-US" sz="1800" b="1" dirty="0">
                  <a:solidFill>
                    <a:srgbClr val="000066"/>
                  </a:solidFill>
                </a:rPr>
                <a:t>＝</a:t>
              </a:r>
              <a:r>
                <a:rPr lang="en-US" altLang="zh-CN" sz="1800" b="1" dirty="0">
                  <a:solidFill>
                    <a:srgbClr val="000066"/>
                  </a:solidFill>
                </a:rPr>
                <a:t>m</a:t>
              </a:r>
              <a:r>
                <a:rPr lang="en-US" altLang="zh-CN" sz="1800" b="1" baseline="-25000" dirty="0">
                  <a:solidFill>
                    <a:srgbClr val="000066"/>
                  </a:solidFill>
                </a:rPr>
                <a:t>n+1</a:t>
              </a:r>
              <a:r>
                <a:rPr lang="zh-CN" altLang="en-US" sz="1800" b="1" dirty="0">
                  <a:solidFill>
                    <a:srgbClr val="000066"/>
                  </a:solidFill>
                </a:rPr>
                <a:t>＋                   ， </a:t>
              </a:r>
              <a:r>
                <a:rPr lang="en-US" altLang="zh-CN" sz="1800" b="1" dirty="0" err="1">
                  <a:solidFill>
                    <a:srgbClr val="000066"/>
                  </a:solidFill>
                </a:rPr>
                <a:t>e</a:t>
              </a:r>
              <a:r>
                <a:rPr lang="en-US" altLang="zh-CN" sz="1800" b="1" baseline="-25000" dirty="0" err="1">
                  <a:solidFill>
                    <a:srgbClr val="000066"/>
                  </a:solidFill>
                </a:rPr>
                <a:t>n+h</a:t>
              </a:r>
              <a:r>
                <a:rPr lang="zh-CN" altLang="en-US" sz="1800" b="1" dirty="0">
                  <a:solidFill>
                    <a:srgbClr val="000066"/>
                  </a:solidFill>
                </a:rPr>
                <a:t>＝</a:t>
              </a:r>
              <a:r>
                <a:rPr lang="en-US" altLang="zh-CN" sz="1800" b="1" dirty="0" err="1">
                  <a:solidFill>
                    <a:srgbClr val="000066"/>
                  </a:solidFill>
                </a:rPr>
                <a:t>m</a:t>
              </a:r>
              <a:r>
                <a:rPr lang="en-US" altLang="zh-CN" sz="1800" b="1" baseline="-25000" dirty="0" err="1">
                  <a:solidFill>
                    <a:srgbClr val="000066"/>
                  </a:solidFill>
                </a:rPr>
                <a:t>n+h</a:t>
              </a:r>
              <a:r>
                <a:rPr lang="zh-CN" altLang="en-US" sz="1800" b="1" dirty="0">
                  <a:solidFill>
                    <a:srgbClr val="000066"/>
                  </a:solidFill>
                </a:rPr>
                <a:t>＋ </a:t>
              </a:r>
            </a:p>
          </p:txBody>
        </p:sp>
        <p:graphicFrame>
          <p:nvGraphicFramePr>
            <p:cNvPr id="107576" name="Object 56"/>
            <p:cNvGraphicFramePr>
              <a:graphicFrameLocks noChangeAspect="1"/>
            </p:cNvGraphicFramePr>
            <p:nvPr/>
          </p:nvGraphicFramePr>
          <p:xfrm>
            <a:off x="1667" y="2832"/>
            <a:ext cx="656" cy="392"/>
          </p:xfrm>
          <a:graphic>
            <a:graphicData uri="http://schemas.openxmlformats.org/presentationml/2006/ole">
              <p:oleObj spid="_x0000_s518146" name="Equation" r:id="rId3" imgW="1041120" imgH="622080" progId="Equation.DSMT4">
                <p:embed/>
              </p:oleObj>
            </a:graphicData>
          </a:graphic>
        </p:graphicFrame>
        <p:graphicFrame>
          <p:nvGraphicFramePr>
            <p:cNvPr id="107577" name="Object 57"/>
            <p:cNvGraphicFramePr>
              <a:graphicFrameLocks noChangeAspect="1"/>
            </p:cNvGraphicFramePr>
            <p:nvPr/>
          </p:nvGraphicFramePr>
          <p:xfrm>
            <a:off x="3087" y="2827"/>
            <a:ext cx="672" cy="392"/>
          </p:xfrm>
          <a:graphic>
            <a:graphicData uri="http://schemas.openxmlformats.org/presentationml/2006/ole">
              <p:oleObj spid="_x0000_s518147" name="Equation" r:id="rId4" imgW="1066680" imgH="622080" progId="Equation.DSMT4">
                <p:embed/>
              </p:oleObj>
            </a:graphicData>
          </a:graphic>
        </p:graphicFrame>
        <p:graphicFrame>
          <p:nvGraphicFramePr>
            <p:cNvPr id="107578" name="Object 58"/>
            <p:cNvGraphicFramePr>
              <a:graphicFrameLocks noChangeAspect="1"/>
            </p:cNvGraphicFramePr>
            <p:nvPr/>
          </p:nvGraphicFramePr>
          <p:xfrm>
            <a:off x="1535" y="3181"/>
            <a:ext cx="672" cy="392"/>
          </p:xfrm>
          <a:graphic>
            <a:graphicData uri="http://schemas.openxmlformats.org/presentationml/2006/ole">
              <p:oleObj spid="_x0000_s518148" name="Equation" r:id="rId5" imgW="1066680" imgH="622080" progId="Equation.DSMT4">
                <p:embed/>
              </p:oleObj>
            </a:graphicData>
          </a:graphic>
        </p:graphicFrame>
        <p:graphicFrame>
          <p:nvGraphicFramePr>
            <p:cNvPr id="107579" name="Object 59"/>
            <p:cNvGraphicFramePr>
              <a:graphicFrameLocks noChangeAspect="1"/>
            </p:cNvGraphicFramePr>
            <p:nvPr/>
          </p:nvGraphicFramePr>
          <p:xfrm>
            <a:off x="2267" y="3181"/>
            <a:ext cx="520" cy="392"/>
          </p:xfrm>
          <a:graphic>
            <a:graphicData uri="http://schemas.openxmlformats.org/presentationml/2006/ole">
              <p:oleObj spid="_x0000_s518149" name="Equation" r:id="rId6" imgW="825480" imgH="622080" progId="Equation.DSMT4">
                <p:embed/>
              </p:oleObj>
            </a:graphicData>
          </a:graphic>
        </p:graphicFrame>
        <p:graphicFrame>
          <p:nvGraphicFramePr>
            <p:cNvPr id="107580" name="Object 60"/>
            <p:cNvGraphicFramePr>
              <a:graphicFrameLocks noChangeAspect="1"/>
            </p:cNvGraphicFramePr>
            <p:nvPr/>
          </p:nvGraphicFramePr>
          <p:xfrm>
            <a:off x="1876" y="3552"/>
            <a:ext cx="648" cy="392"/>
          </p:xfrm>
          <a:graphic>
            <a:graphicData uri="http://schemas.openxmlformats.org/presentationml/2006/ole">
              <p:oleObj spid="_x0000_s518150" name="Equation" r:id="rId7" imgW="1028520" imgH="622080" progId="Equation.DSMT4">
                <p:embed/>
              </p:oleObj>
            </a:graphicData>
          </a:graphic>
        </p:graphicFrame>
        <p:graphicFrame>
          <p:nvGraphicFramePr>
            <p:cNvPr id="107581" name="Object 61"/>
            <p:cNvGraphicFramePr>
              <a:graphicFrameLocks noChangeAspect="1"/>
            </p:cNvGraphicFramePr>
            <p:nvPr/>
          </p:nvGraphicFramePr>
          <p:xfrm>
            <a:off x="3544" y="3504"/>
            <a:ext cx="664" cy="392"/>
          </p:xfrm>
          <a:graphic>
            <a:graphicData uri="http://schemas.openxmlformats.org/presentationml/2006/ole">
              <p:oleObj spid="_x0000_s518151" name="Equation" r:id="rId8" imgW="1054080" imgH="622080" progId="Equation.DSMT4">
                <p:embed/>
              </p:oleObj>
            </a:graphicData>
          </a:graphic>
        </p:graphicFrame>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28596" y="214290"/>
            <a:ext cx="8229600" cy="1143000"/>
          </a:xfrm>
          <a:noFill/>
          <a:ln w="9525">
            <a:noFill/>
            <a:miter lim="800000"/>
            <a:headEnd/>
            <a:tailEnd/>
          </a:ln>
          <a:effectLst/>
        </p:spPr>
        <p:txBody>
          <a:bodyPr anchor="ctr"/>
          <a:lstStyle/>
          <a:p>
            <a:r>
              <a:rPr lang="en-US" altLang="zh-CN" dirty="0"/>
              <a:t> </a:t>
            </a:r>
          </a:p>
        </p:txBody>
      </p:sp>
      <p:sp>
        <p:nvSpPr>
          <p:cNvPr id="220163" name="Rectangle 3"/>
          <p:cNvSpPr>
            <a:spLocks noChangeArrowheads="1"/>
          </p:cNvSpPr>
          <p:nvPr/>
        </p:nvSpPr>
        <p:spPr bwMode="auto">
          <a:xfrm>
            <a:off x="428596" y="357166"/>
            <a:ext cx="7302500" cy="685800"/>
          </a:xfrm>
          <a:prstGeom prst="rect">
            <a:avLst/>
          </a:prstGeom>
          <a:noFill/>
          <a:ln w="9525">
            <a:noFill/>
            <a:miter lim="800000"/>
            <a:headEnd/>
            <a:tailEnd/>
          </a:ln>
          <a:effectLst/>
        </p:spPr>
        <p:txBody>
          <a:bodyPr anchor="ctr"/>
          <a:lstStyle/>
          <a:p>
            <a:pPr algn="ctr">
              <a:spcBef>
                <a:spcPct val="0"/>
              </a:spcBef>
            </a:pPr>
            <a:r>
              <a:rPr lang="zh-CN" altLang="en-US" sz="4400" dirty="0">
                <a:solidFill>
                  <a:schemeClr val="tx2"/>
                </a:solidFill>
                <a:latin typeface="+mj-lt"/>
                <a:ea typeface="+mj-ea"/>
                <a:cs typeface="+mj-cs"/>
              </a:rPr>
              <a:t>利用</a:t>
            </a:r>
            <a:r>
              <a:rPr lang="en-US" altLang="zh-CN" sz="4400" dirty="0">
                <a:solidFill>
                  <a:schemeClr val="tx2"/>
                </a:solidFill>
                <a:latin typeface="+mj-lt"/>
                <a:ea typeface="+mj-ea"/>
                <a:cs typeface="+mj-cs"/>
              </a:rPr>
              <a:t>LFSR</a:t>
            </a:r>
            <a:r>
              <a:rPr lang="zh-CN" altLang="en-US" sz="4400" dirty="0">
                <a:solidFill>
                  <a:schemeClr val="tx2"/>
                </a:solidFill>
                <a:latin typeface="+mj-lt"/>
                <a:ea typeface="+mj-ea"/>
                <a:cs typeface="+mj-cs"/>
              </a:rPr>
              <a:t>设计加密算法</a:t>
            </a:r>
          </a:p>
        </p:txBody>
      </p:sp>
      <p:sp>
        <p:nvSpPr>
          <p:cNvPr id="220164" name="Rectangle 4"/>
          <p:cNvSpPr>
            <a:spLocks noChangeArrowheads="1"/>
          </p:cNvSpPr>
          <p:nvPr/>
        </p:nvSpPr>
        <p:spPr bwMode="auto">
          <a:xfrm>
            <a:off x="609600" y="1454844"/>
            <a:ext cx="7197725" cy="685800"/>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序列密码密码反馈解密</a:t>
            </a:r>
          </a:p>
        </p:txBody>
      </p:sp>
      <p:sp>
        <p:nvSpPr>
          <p:cNvPr id="220166" name="Text Box 6"/>
          <p:cNvSpPr txBox="1">
            <a:spLocks noChangeArrowheads="1"/>
          </p:cNvSpPr>
          <p:nvPr/>
        </p:nvSpPr>
        <p:spPr bwMode="auto">
          <a:xfrm>
            <a:off x="2816225" y="1912044"/>
            <a:ext cx="990600" cy="609600"/>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220167" name="Text Box 7"/>
          <p:cNvSpPr txBox="1">
            <a:spLocks noChangeArrowheads="1"/>
          </p:cNvSpPr>
          <p:nvPr/>
        </p:nvSpPr>
        <p:spPr bwMode="auto">
          <a:xfrm>
            <a:off x="2540000" y="3807519"/>
            <a:ext cx="609600" cy="609600"/>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a:t>
            </a:r>
          </a:p>
        </p:txBody>
      </p:sp>
      <p:sp>
        <p:nvSpPr>
          <p:cNvPr id="220168" name="Text Box 8"/>
          <p:cNvSpPr txBox="1">
            <a:spLocks noChangeArrowheads="1"/>
          </p:cNvSpPr>
          <p:nvPr/>
        </p:nvSpPr>
        <p:spPr bwMode="auto">
          <a:xfrm>
            <a:off x="3606800" y="3845619"/>
            <a:ext cx="609600" cy="609600"/>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n-1</a:t>
            </a:r>
          </a:p>
        </p:txBody>
      </p:sp>
      <p:sp>
        <p:nvSpPr>
          <p:cNvPr id="220169" name="Text Box 9"/>
          <p:cNvSpPr txBox="1">
            <a:spLocks noChangeArrowheads="1"/>
          </p:cNvSpPr>
          <p:nvPr/>
        </p:nvSpPr>
        <p:spPr bwMode="auto">
          <a:xfrm>
            <a:off x="5830888" y="3855144"/>
            <a:ext cx="608012" cy="609600"/>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2</a:t>
            </a:r>
          </a:p>
        </p:txBody>
      </p:sp>
      <p:sp>
        <p:nvSpPr>
          <p:cNvPr id="220170" name="Text Box 10"/>
          <p:cNvSpPr txBox="1">
            <a:spLocks noChangeArrowheads="1"/>
          </p:cNvSpPr>
          <p:nvPr/>
        </p:nvSpPr>
        <p:spPr bwMode="auto">
          <a:xfrm>
            <a:off x="6892925" y="3855144"/>
            <a:ext cx="608013" cy="609600"/>
          </a:xfrm>
          <a:prstGeom prst="rect">
            <a:avLst/>
          </a:prstGeom>
          <a:noFill/>
          <a:ln w="9525">
            <a:solidFill>
              <a:schemeClr val="tx1"/>
            </a:solidFill>
            <a:miter lim="800000"/>
            <a:headEnd/>
            <a:tailEnd/>
          </a:ln>
          <a:effectLst/>
        </p:spPr>
        <p:txBody>
          <a:bodyPr/>
          <a:lstStyle/>
          <a:p>
            <a:pPr algn="ctr">
              <a:spcBef>
                <a:spcPct val="50000"/>
              </a:spcBef>
            </a:pPr>
            <a:r>
              <a:rPr lang="en-US" altLang="zh-CN"/>
              <a:t>a</a:t>
            </a:r>
            <a:r>
              <a:rPr lang="en-US" altLang="zh-CN" baseline="-25000"/>
              <a:t>1</a:t>
            </a:r>
          </a:p>
        </p:txBody>
      </p:sp>
      <p:sp>
        <p:nvSpPr>
          <p:cNvPr id="220171" name="Text Box 11"/>
          <p:cNvSpPr txBox="1">
            <a:spLocks noChangeArrowheads="1"/>
          </p:cNvSpPr>
          <p:nvPr/>
        </p:nvSpPr>
        <p:spPr bwMode="auto">
          <a:xfrm>
            <a:off x="4535488" y="3855144"/>
            <a:ext cx="990600" cy="609600"/>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220172" name="Line 12"/>
          <p:cNvSpPr>
            <a:spLocks noChangeShapeType="1"/>
          </p:cNvSpPr>
          <p:nvPr/>
        </p:nvSpPr>
        <p:spPr bwMode="auto">
          <a:xfrm>
            <a:off x="3163888" y="4150419"/>
            <a:ext cx="4318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3" name="Line 13"/>
          <p:cNvSpPr>
            <a:spLocks noChangeShapeType="1"/>
          </p:cNvSpPr>
          <p:nvPr/>
        </p:nvSpPr>
        <p:spPr bwMode="auto">
          <a:xfrm>
            <a:off x="4230688" y="4159944"/>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4" name="Line 14"/>
          <p:cNvSpPr>
            <a:spLocks noChangeShapeType="1"/>
          </p:cNvSpPr>
          <p:nvPr/>
        </p:nvSpPr>
        <p:spPr bwMode="auto">
          <a:xfrm>
            <a:off x="5297488" y="4159944"/>
            <a:ext cx="5334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5" name="Line 15"/>
          <p:cNvSpPr>
            <a:spLocks noChangeShapeType="1"/>
          </p:cNvSpPr>
          <p:nvPr/>
        </p:nvSpPr>
        <p:spPr bwMode="auto">
          <a:xfrm>
            <a:off x="6435725" y="4159944"/>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76" name="Text Box 16"/>
          <p:cNvSpPr txBox="1">
            <a:spLocks noChangeArrowheads="1"/>
          </p:cNvSpPr>
          <p:nvPr/>
        </p:nvSpPr>
        <p:spPr bwMode="auto">
          <a:xfrm>
            <a:off x="3892550" y="1912044"/>
            <a:ext cx="990600" cy="609600"/>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220177" name="Text Box 17"/>
          <p:cNvSpPr txBox="1">
            <a:spLocks noChangeArrowheads="1"/>
          </p:cNvSpPr>
          <p:nvPr/>
        </p:nvSpPr>
        <p:spPr bwMode="auto">
          <a:xfrm>
            <a:off x="6083300" y="1912044"/>
            <a:ext cx="990600" cy="609600"/>
          </a:xfrm>
          <a:prstGeom prst="rect">
            <a:avLst/>
          </a:prstGeom>
          <a:noFill/>
          <a:ln w="9525">
            <a:noFill/>
            <a:miter lim="800000"/>
            <a:headEnd/>
            <a:tailEnd/>
          </a:ln>
          <a:effectLst/>
        </p:spPr>
        <p:txBody>
          <a:bodyPr/>
          <a:lstStyle/>
          <a:p>
            <a:pPr algn="ctr">
              <a:spcBef>
                <a:spcPct val="50000"/>
              </a:spcBef>
            </a:pPr>
            <a:r>
              <a:rPr lang="en-US" altLang="zh-CN" sz="4800">
                <a:cs typeface="Times New Roman" pitchFamily="18" charset="0"/>
              </a:rPr>
              <a:t>⊕</a:t>
            </a:r>
            <a:endParaRPr lang="en-US" altLang="zh-CN" sz="4800"/>
          </a:p>
        </p:txBody>
      </p:sp>
      <p:sp>
        <p:nvSpPr>
          <p:cNvPr id="220178" name="Oval 18"/>
          <p:cNvSpPr>
            <a:spLocks noChangeArrowheads="1"/>
          </p:cNvSpPr>
          <p:nvPr/>
        </p:nvSpPr>
        <p:spPr bwMode="auto">
          <a:xfrm>
            <a:off x="3073400" y="2931219"/>
            <a:ext cx="503238" cy="503238"/>
          </a:xfrm>
          <a:prstGeom prst="ellipse">
            <a:avLst/>
          </a:prstGeom>
          <a:noFill/>
          <a:ln w="9525">
            <a:solidFill>
              <a:schemeClr val="tx1"/>
            </a:solidFill>
            <a:round/>
            <a:headEnd/>
            <a:tailEnd/>
          </a:ln>
          <a:effectLst/>
        </p:spPr>
        <p:txBody>
          <a:bodyPr wrap="none" lIns="0" tIns="0" rIns="0" bIns="0" anchor="ctr"/>
          <a:lstStyle/>
          <a:p>
            <a:pPr algn="ctr"/>
            <a:r>
              <a:rPr lang="en-US" altLang="zh-CN"/>
              <a:t>c</a:t>
            </a:r>
            <a:r>
              <a:rPr lang="en-US" altLang="zh-CN" baseline="-25000"/>
              <a:t>1</a:t>
            </a:r>
          </a:p>
        </p:txBody>
      </p:sp>
      <p:sp>
        <p:nvSpPr>
          <p:cNvPr id="220179" name="Oval 19"/>
          <p:cNvSpPr>
            <a:spLocks noChangeArrowheads="1"/>
          </p:cNvSpPr>
          <p:nvPr/>
        </p:nvSpPr>
        <p:spPr bwMode="auto">
          <a:xfrm>
            <a:off x="4154488" y="2940744"/>
            <a:ext cx="503237" cy="503238"/>
          </a:xfrm>
          <a:prstGeom prst="ellipse">
            <a:avLst/>
          </a:prstGeom>
          <a:noFill/>
          <a:ln w="9525">
            <a:solidFill>
              <a:schemeClr val="tx1"/>
            </a:solidFill>
            <a:round/>
            <a:headEnd/>
            <a:tailEnd/>
          </a:ln>
          <a:effectLst/>
        </p:spPr>
        <p:txBody>
          <a:bodyPr wrap="none" lIns="0" tIns="0" rIns="0" bIns="0" anchor="ctr"/>
          <a:lstStyle/>
          <a:p>
            <a:pPr algn="ctr"/>
            <a:r>
              <a:rPr lang="en-US" altLang="zh-CN" dirty="0"/>
              <a:t>c</a:t>
            </a:r>
            <a:r>
              <a:rPr lang="en-US" altLang="zh-CN" baseline="-25000" dirty="0"/>
              <a:t>2</a:t>
            </a:r>
          </a:p>
        </p:txBody>
      </p:sp>
      <p:sp>
        <p:nvSpPr>
          <p:cNvPr id="220180" name="Oval 20"/>
          <p:cNvSpPr>
            <a:spLocks noChangeArrowheads="1"/>
          </p:cNvSpPr>
          <p:nvPr/>
        </p:nvSpPr>
        <p:spPr bwMode="auto">
          <a:xfrm>
            <a:off x="6359525" y="2940744"/>
            <a:ext cx="503238" cy="503238"/>
          </a:xfrm>
          <a:prstGeom prst="ellipse">
            <a:avLst/>
          </a:prstGeom>
          <a:noFill/>
          <a:ln w="9525">
            <a:solidFill>
              <a:schemeClr val="tx1"/>
            </a:solidFill>
            <a:round/>
            <a:headEnd/>
            <a:tailEnd/>
          </a:ln>
          <a:effectLst/>
        </p:spPr>
        <p:txBody>
          <a:bodyPr wrap="none" lIns="0" tIns="0" rIns="0" bIns="0" anchor="ctr"/>
          <a:lstStyle/>
          <a:p>
            <a:pPr algn="ctr"/>
            <a:r>
              <a:rPr lang="en-US" altLang="zh-CN" dirty="0"/>
              <a:t>c</a:t>
            </a:r>
            <a:r>
              <a:rPr lang="en-US" altLang="zh-CN" baseline="-25000" dirty="0"/>
              <a:t>n-1</a:t>
            </a:r>
          </a:p>
        </p:txBody>
      </p:sp>
      <p:sp>
        <p:nvSpPr>
          <p:cNvPr id="220181" name="Line 21"/>
          <p:cNvSpPr>
            <a:spLocks noChangeShapeType="1"/>
          </p:cNvSpPr>
          <p:nvPr/>
        </p:nvSpPr>
        <p:spPr bwMode="auto">
          <a:xfrm flipV="1">
            <a:off x="3316288" y="3464619"/>
            <a:ext cx="0" cy="685800"/>
          </a:xfrm>
          <a:prstGeom prst="line">
            <a:avLst/>
          </a:prstGeom>
          <a:noFill/>
          <a:ln w="9525">
            <a:solidFill>
              <a:schemeClr val="tx1"/>
            </a:solidFill>
            <a:round/>
            <a:headEnd/>
            <a:tailEnd/>
          </a:ln>
          <a:effectLst/>
        </p:spPr>
        <p:txBody>
          <a:bodyPr/>
          <a:lstStyle/>
          <a:p>
            <a:endParaRPr lang="zh-CN" altLang="en-US"/>
          </a:p>
        </p:txBody>
      </p:sp>
      <p:sp>
        <p:nvSpPr>
          <p:cNvPr id="220182" name="Line 22"/>
          <p:cNvSpPr>
            <a:spLocks noChangeShapeType="1"/>
          </p:cNvSpPr>
          <p:nvPr/>
        </p:nvSpPr>
        <p:spPr bwMode="auto">
          <a:xfrm flipV="1">
            <a:off x="3316288" y="2474019"/>
            <a:ext cx="0" cy="457200"/>
          </a:xfrm>
          <a:prstGeom prst="line">
            <a:avLst/>
          </a:prstGeom>
          <a:noFill/>
          <a:ln w="9525">
            <a:solidFill>
              <a:schemeClr val="tx1"/>
            </a:solidFill>
            <a:round/>
            <a:headEnd/>
            <a:tailEnd type="triangle" w="med" len="med"/>
          </a:ln>
          <a:effectLst/>
        </p:spPr>
        <p:txBody>
          <a:bodyPr/>
          <a:lstStyle/>
          <a:p>
            <a:endParaRPr lang="zh-CN" altLang="en-US"/>
          </a:p>
        </p:txBody>
      </p:sp>
      <p:sp>
        <p:nvSpPr>
          <p:cNvPr id="220183" name="Line 23"/>
          <p:cNvSpPr>
            <a:spLocks noChangeShapeType="1"/>
          </p:cNvSpPr>
          <p:nvPr/>
        </p:nvSpPr>
        <p:spPr bwMode="auto">
          <a:xfrm flipV="1">
            <a:off x="4416425" y="3474144"/>
            <a:ext cx="0" cy="685800"/>
          </a:xfrm>
          <a:prstGeom prst="line">
            <a:avLst/>
          </a:prstGeom>
          <a:noFill/>
          <a:ln w="9525">
            <a:solidFill>
              <a:schemeClr val="tx1"/>
            </a:solidFill>
            <a:round/>
            <a:headEnd/>
            <a:tailEnd/>
          </a:ln>
          <a:effectLst/>
        </p:spPr>
        <p:txBody>
          <a:bodyPr/>
          <a:lstStyle/>
          <a:p>
            <a:endParaRPr lang="zh-CN" altLang="en-US"/>
          </a:p>
        </p:txBody>
      </p:sp>
      <p:sp>
        <p:nvSpPr>
          <p:cNvPr id="220184" name="Line 24"/>
          <p:cNvSpPr>
            <a:spLocks noChangeShapeType="1"/>
          </p:cNvSpPr>
          <p:nvPr/>
        </p:nvSpPr>
        <p:spPr bwMode="auto">
          <a:xfrm flipV="1">
            <a:off x="4383088" y="2483544"/>
            <a:ext cx="0" cy="457200"/>
          </a:xfrm>
          <a:prstGeom prst="line">
            <a:avLst/>
          </a:prstGeom>
          <a:noFill/>
          <a:ln w="9525">
            <a:solidFill>
              <a:schemeClr val="tx1"/>
            </a:solidFill>
            <a:round/>
            <a:headEnd/>
            <a:tailEnd type="triangle" w="med" len="med"/>
          </a:ln>
          <a:effectLst/>
        </p:spPr>
        <p:txBody>
          <a:bodyPr/>
          <a:lstStyle/>
          <a:p>
            <a:endParaRPr lang="zh-CN" altLang="en-US"/>
          </a:p>
        </p:txBody>
      </p:sp>
      <p:sp>
        <p:nvSpPr>
          <p:cNvPr id="220185" name="Line 25"/>
          <p:cNvSpPr>
            <a:spLocks noChangeShapeType="1"/>
          </p:cNvSpPr>
          <p:nvPr/>
        </p:nvSpPr>
        <p:spPr bwMode="auto">
          <a:xfrm flipV="1">
            <a:off x="6621463" y="3474144"/>
            <a:ext cx="0" cy="685800"/>
          </a:xfrm>
          <a:prstGeom prst="line">
            <a:avLst/>
          </a:prstGeom>
          <a:noFill/>
          <a:ln w="9525">
            <a:solidFill>
              <a:schemeClr val="tx1"/>
            </a:solidFill>
            <a:round/>
            <a:headEnd/>
            <a:tailEnd/>
          </a:ln>
          <a:effectLst/>
        </p:spPr>
        <p:txBody>
          <a:bodyPr/>
          <a:lstStyle/>
          <a:p>
            <a:endParaRPr lang="zh-CN" altLang="en-US"/>
          </a:p>
        </p:txBody>
      </p:sp>
      <p:sp>
        <p:nvSpPr>
          <p:cNvPr id="220186" name="Line 26"/>
          <p:cNvSpPr>
            <a:spLocks noChangeShapeType="1"/>
          </p:cNvSpPr>
          <p:nvPr/>
        </p:nvSpPr>
        <p:spPr bwMode="auto">
          <a:xfrm flipV="1">
            <a:off x="6588125" y="2483544"/>
            <a:ext cx="0" cy="457200"/>
          </a:xfrm>
          <a:prstGeom prst="line">
            <a:avLst/>
          </a:prstGeom>
          <a:noFill/>
          <a:ln w="9525">
            <a:solidFill>
              <a:schemeClr val="tx1"/>
            </a:solidFill>
            <a:round/>
            <a:headEnd/>
            <a:tailEnd type="triangle" w="med" len="med"/>
          </a:ln>
          <a:effectLst/>
        </p:spPr>
        <p:txBody>
          <a:bodyPr/>
          <a:lstStyle/>
          <a:p>
            <a:endParaRPr lang="zh-CN" altLang="en-US"/>
          </a:p>
        </p:txBody>
      </p:sp>
      <p:sp>
        <p:nvSpPr>
          <p:cNvPr id="220187" name="Line 27"/>
          <p:cNvSpPr>
            <a:spLocks noChangeShapeType="1"/>
          </p:cNvSpPr>
          <p:nvPr/>
        </p:nvSpPr>
        <p:spPr bwMode="auto">
          <a:xfrm flipV="1">
            <a:off x="7659688" y="2335907"/>
            <a:ext cx="0" cy="1800225"/>
          </a:xfrm>
          <a:prstGeom prst="line">
            <a:avLst/>
          </a:prstGeom>
          <a:noFill/>
          <a:ln w="9525">
            <a:solidFill>
              <a:schemeClr val="tx1"/>
            </a:solidFill>
            <a:round/>
            <a:headEnd/>
            <a:tailEnd/>
          </a:ln>
          <a:effectLst/>
        </p:spPr>
        <p:txBody>
          <a:bodyPr/>
          <a:lstStyle/>
          <a:p>
            <a:endParaRPr lang="zh-CN" altLang="en-US"/>
          </a:p>
        </p:txBody>
      </p:sp>
      <p:sp>
        <p:nvSpPr>
          <p:cNvPr id="220188" name="Line 28"/>
          <p:cNvSpPr>
            <a:spLocks noChangeShapeType="1"/>
          </p:cNvSpPr>
          <p:nvPr/>
        </p:nvSpPr>
        <p:spPr bwMode="auto">
          <a:xfrm flipH="1">
            <a:off x="6692900" y="2335907"/>
            <a:ext cx="971550" cy="0"/>
          </a:xfrm>
          <a:prstGeom prst="line">
            <a:avLst/>
          </a:prstGeom>
          <a:noFill/>
          <a:ln w="9525">
            <a:solidFill>
              <a:schemeClr val="tx1"/>
            </a:solidFill>
            <a:round/>
            <a:headEnd/>
            <a:tailEnd type="triangle" w="med" len="med"/>
          </a:ln>
          <a:effectLst/>
        </p:spPr>
        <p:txBody>
          <a:bodyPr/>
          <a:lstStyle/>
          <a:p>
            <a:endParaRPr lang="zh-CN" altLang="en-US"/>
          </a:p>
        </p:txBody>
      </p:sp>
      <p:sp>
        <p:nvSpPr>
          <p:cNvPr id="220189" name="Line 29"/>
          <p:cNvSpPr>
            <a:spLocks noChangeShapeType="1"/>
          </p:cNvSpPr>
          <p:nvPr/>
        </p:nvSpPr>
        <p:spPr bwMode="auto">
          <a:xfrm flipH="1">
            <a:off x="4535488" y="2331144"/>
            <a:ext cx="1925637" cy="0"/>
          </a:xfrm>
          <a:prstGeom prst="line">
            <a:avLst/>
          </a:prstGeom>
          <a:noFill/>
          <a:ln w="9525">
            <a:solidFill>
              <a:schemeClr val="tx1"/>
            </a:solidFill>
            <a:round/>
            <a:headEnd/>
            <a:tailEnd type="triangle" w="med" len="med"/>
          </a:ln>
          <a:effectLst/>
        </p:spPr>
        <p:txBody>
          <a:bodyPr/>
          <a:lstStyle/>
          <a:p>
            <a:endParaRPr lang="zh-CN" altLang="en-US"/>
          </a:p>
        </p:txBody>
      </p:sp>
      <p:sp>
        <p:nvSpPr>
          <p:cNvPr id="220190" name="Line 30"/>
          <p:cNvSpPr>
            <a:spLocks noChangeShapeType="1"/>
          </p:cNvSpPr>
          <p:nvPr/>
        </p:nvSpPr>
        <p:spPr bwMode="auto">
          <a:xfrm flipH="1">
            <a:off x="3454400" y="2335907"/>
            <a:ext cx="827088" cy="0"/>
          </a:xfrm>
          <a:prstGeom prst="line">
            <a:avLst/>
          </a:prstGeom>
          <a:noFill/>
          <a:ln w="9525">
            <a:solidFill>
              <a:schemeClr val="tx1"/>
            </a:solidFill>
            <a:round/>
            <a:headEnd/>
            <a:tailEnd type="triangle" w="med" len="med"/>
          </a:ln>
          <a:effectLst/>
        </p:spPr>
        <p:txBody>
          <a:bodyPr/>
          <a:lstStyle/>
          <a:p>
            <a:endParaRPr lang="zh-CN" altLang="en-US"/>
          </a:p>
        </p:txBody>
      </p:sp>
      <p:sp>
        <p:nvSpPr>
          <p:cNvPr id="220191" name="Text Box 31"/>
          <p:cNvSpPr txBox="1">
            <a:spLocks noChangeArrowheads="1"/>
          </p:cNvSpPr>
          <p:nvPr/>
        </p:nvSpPr>
        <p:spPr bwMode="auto">
          <a:xfrm>
            <a:off x="4826000" y="2816919"/>
            <a:ext cx="990600" cy="609600"/>
          </a:xfrm>
          <a:prstGeom prst="rect">
            <a:avLst/>
          </a:prstGeom>
          <a:noFill/>
          <a:ln w="9525">
            <a:noFill/>
            <a:miter lim="800000"/>
            <a:headEnd/>
            <a:tailEnd/>
          </a:ln>
          <a:effectLst/>
        </p:spPr>
        <p:txBody>
          <a:bodyPr/>
          <a:lstStyle/>
          <a:p>
            <a:pPr algn="ctr">
              <a:spcBef>
                <a:spcPct val="50000"/>
              </a:spcBef>
            </a:pPr>
            <a:r>
              <a:rPr lang="en-US" altLang="zh-CN" b="1"/>
              <a:t>......</a:t>
            </a:r>
          </a:p>
        </p:txBody>
      </p:sp>
      <p:sp>
        <p:nvSpPr>
          <p:cNvPr id="220192" name="Line 32"/>
          <p:cNvSpPr>
            <a:spLocks noChangeShapeType="1"/>
          </p:cNvSpPr>
          <p:nvPr/>
        </p:nvSpPr>
        <p:spPr bwMode="auto">
          <a:xfrm flipH="1">
            <a:off x="1806575" y="2326382"/>
            <a:ext cx="1366838" cy="0"/>
          </a:xfrm>
          <a:prstGeom prst="line">
            <a:avLst/>
          </a:prstGeom>
          <a:noFill/>
          <a:ln w="9525">
            <a:solidFill>
              <a:schemeClr val="tx1"/>
            </a:solidFill>
            <a:round/>
            <a:headEnd/>
            <a:tailEnd/>
          </a:ln>
          <a:effectLst/>
        </p:spPr>
        <p:txBody>
          <a:bodyPr/>
          <a:lstStyle/>
          <a:p>
            <a:endParaRPr lang="zh-CN" altLang="en-US"/>
          </a:p>
        </p:txBody>
      </p:sp>
      <p:sp>
        <p:nvSpPr>
          <p:cNvPr id="220193" name="Line 33"/>
          <p:cNvSpPr>
            <a:spLocks noChangeShapeType="1"/>
          </p:cNvSpPr>
          <p:nvPr/>
        </p:nvSpPr>
        <p:spPr bwMode="auto">
          <a:xfrm>
            <a:off x="1806575" y="2326382"/>
            <a:ext cx="0" cy="1709737"/>
          </a:xfrm>
          <a:prstGeom prst="line">
            <a:avLst/>
          </a:prstGeom>
          <a:noFill/>
          <a:ln w="9525">
            <a:solidFill>
              <a:schemeClr val="tx1"/>
            </a:solidFill>
            <a:round/>
            <a:headEnd/>
            <a:tailEnd type="triangle" w="med" len="med"/>
          </a:ln>
          <a:effectLst/>
        </p:spPr>
        <p:txBody>
          <a:bodyPr/>
          <a:lstStyle/>
          <a:p>
            <a:endParaRPr lang="zh-CN" altLang="en-US"/>
          </a:p>
        </p:txBody>
      </p:sp>
      <p:sp>
        <p:nvSpPr>
          <p:cNvPr id="220194" name="Line 34"/>
          <p:cNvSpPr>
            <a:spLocks noChangeShapeType="1"/>
          </p:cNvSpPr>
          <p:nvPr/>
        </p:nvSpPr>
        <p:spPr bwMode="auto">
          <a:xfrm>
            <a:off x="1825625" y="4112319"/>
            <a:ext cx="685800" cy="0"/>
          </a:xfrm>
          <a:prstGeom prst="line">
            <a:avLst/>
          </a:prstGeom>
          <a:noFill/>
          <a:ln w="9525">
            <a:solidFill>
              <a:schemeClr val="tx1"/>
            </a:solidFill>
            <a:round/>
            <a:headEnd/>
            <a:tailEnd type="triangle" w="med" len="med"/>
          </a:ln>
          <a:effectLst/>
        </p:spPr>
        <p:txBody>
          <a:bodyPr/>
          <a:lstStyle/>
          <a:p>
            <a:endParaRPr lang="zh-CN" altLang="en-US"/>
          </a:p>
        </p:txBody>
      </p:sp>
      <p:sp>
        <p:nvSpPr>
          <p:cNvPr id="220195" name="Text Box 35"/>
          <p:cNvSpPr txBox="1">
            <a:spLocks noChangeArrowheads="1"/>
          </p:cNvSpPr>
          <p:nvPr/>
        </p:nvSpPr>
        <p:spPr bwMode="auto">
          <a:xfrm>
            <a:off x="6883400" y="2512119"/>
            <a:ext cx="762000" cy="381000"/>
          </a:xfrm>
          <a:prstGeom prst="rect">
            <a:avLst/>
          </a:prstGeom>
          <a:noFill/>
          <a:ln w="9525">
            <a:noFill/>
            <a:miter lim="800000"/>
            <a:headEnd/>
            <a:tailEnd/>
          </a:ln>
          <a:effectLst/>
        </p:spPr>
        <p:txBody>
          <a:bodyPr/>
          <a:lstStyle/>
          <a:p>
            <a:pPr algn="ctr">
              <a:spcBef>
                <a:spcPct val="50000"/>
              </a:spcBef>
            </a:pPr>
            <a:r>
              <a:rPr lang="en-US" altLang="zh-CN" dirty="0"/>
              <a:t>c</a:t>
            </a:r>
            <a:r>
              <a:rPr lang="en-US" altLang="zh-CN" baseline="-25000" dirty="0"/>
              <a:t>n</a:t>
            </a:r>
            <a:r>
              <a:rPr lang="en-US" altLang="zh-CN" dirty="0"/>
              <a:t>=1</a:t>
            </a:r>
            <a:endParaRPr lang="en-US" altLang="zh-CN" baseline="-25000" dirty="0"/>
          </a:p>
        </p:txBody>
      </p:sp>
      <p:sp>
        <p:nvSpPr>
          <p:cNvPr id="220196" name="Text Box 36"/>
          <p:cNvSpPr txBox="1">
            <a:spLocks noChangeArrowheads="1"/>
          </p:cNvSpPr>
          <p:nvPr/>
        </p:nvSpPr>
        <p:spPr bwMode="auto">
          <a:xfrm>
            <a:off x="1447800" y="3753544"/>
            <a:ext cx="609600" cy="609600"/>
          </a:xfrm>
          <a:prstGeom prst="rect">
            <a:avLst/>
          </a:prstGeom>
          <a:noFill/>
          <a:ln w="9525">
            <a:noFill/>
            <a:miter lim="800000"/>
            <a:headEnd/>
            <a:tailEnd/>
          </a:ln>
          <a:effectLst/>
        </p:spPr>
        <p:txBody>
          <a:bodyPr/>
          <a:lstStyle/>
          <a:p>
            <a:pPr algn="ctr">
              <a:spcBef>
                <a:spcPct val="50000"/>
              </a:spcBef>
            </a:pPr>
            <a:r>
              <a:rPr lang="en-US" altLang="zh-CN" sz="4000">
                <a:cs typeface="Times New Roman" pitchFamily="18" charset="0"/>
              </a:rPr>
              <a:t>⊕</a:t>
            </a:r>
            <a:endParaRPr lang="en-US" altLang="zh-CN" sz="4000"/>
          </a:p>
        </p:txBody>
      </p:sp>
      <p:sp>
        <p:nvSpPr>
          <p:cNvPr id="220197" name="Text Box 37"/>
          <p:cNvSpPr txBox="1">
            <a:spLocks noChangeArrowheads="1"/>
          </p:cNvSpPr>
          <p:nvPr/>
        </p:nvSpPr>
        <p:spPr bwMode="auto">
          <a:xfrm>
            <a:off x="1016000" y="3690044"/>
            <a:ext cx="762000" cy="381000"/>
          </a:xfrm>
          <a:prstGeom prst="rect">
            <a:avLst/>
          </a:prstGeom>
          <a:noFill/>
          <a:ln w="9525">
            <a:noFill/>
            <a:miter lim="800000"/>
            <a:headEnd/>
            <a:tailEnd/>
          </a:ln>
          <a:effectLst/>
        </p:spPr>
        <p:txBody>
          <a:bodyPr lIns="0" rIns="0"/>
          <a:lstStyle/>
          <a:p>
            <a:pPr algn="ctr">
              <a:spcBef>
                <a:spcPct val="50000"/>
              </a:spcBef>
            </a:pPr>
            <a:r>
              <a:rPr lang="zh-CN" altLang="en-US" sz="1800"/>
              <a:t>明文</a:t>
            </a:r>
            <a:r>
              <a:rPr lang="en-US" altLang="zh-CN" sz="1800"/>
              <a:t>m</a:t>
            </a:r>
            <a:endParaRPr lang="en-US" altLang="zh-CN" sz="1800" baseline="-25000"/>
          </a:p>
        </p:txBody>
      </p:sp>
      <p:sp>
        <p:nvSpPr>
          <p:cNvPr id="220198" name="Text Box 38"/>
          <p:cNvSpPr txBox="1">
            <a:spLocks noChangeArrowheads="1"/>
          </p:cNvSpPr>
          <p:nvPr/>
        </p:nvSpPr>
        <p:spPr bwMode="auto">
          <a:xfrm>
            <a:off x="2159000" y="4655244"/>
            <a:ext cx="762000" cy="381000"/>
          </a:xfrm>
          <a:prstGeom prst="rect">
            <a:avLst/>
          </a:prstGeom>
          <a:noFill/>
          <a:ln w="9525">
            <a:noFill/>
            <a:miter lim="800000"/>
            <a:headEnd/>
            <a:tailEnd/>
          </a:ln>
          <a:effectLst/>
        </p:spPr>
        <p:txBody>
          <a:bodyPr/>
          <a:lstStyle/>
          <a:p>
            <a:pPr algn="ctr">
              <a:spcBef>
                <a:spcPct val="50000"/>
              </a:spcBef>
            </a:pPr>
            <a:r>
              <a:rPr lang="zh-CN" altLang="en-US" sz="1800"/>
              <a:t>密文</a:t>
            </a:r>
            <a:r>
              <a:rPr lang="en-US" altLang="zh-CN" sz="1800"/>
              <a:t>c</a:t>
            </a:r>
          </a:p>
        </p:txBody>
      </p:sp>
      <p:sp>
        <p:nvSpPr>
          <p:cNvPr id="220199" name="Line 39"/>
          <p:cNvSpPr>
            <a:spLocks noChangeShapeType="1"/>
          </p:cNvSpPr>
          <p:nvPr/>
        </p:nvSpPr>
        <p:spPr bwMode="auto">
          <a:xfrm>
            <a:off x="990600" y="4121844"/>
            <a:ext cx="685800" cy="0"/>
          </a:xfrm>
          <a:prstGeom prst="line">
            <a:avLst/>
          </a:prstGeom>
          <a:noFill/>
          <a:ln w="9525">
            <a:solidFill>
              <a:schemeClr val="tx1"/>
            </a:solidFill>
            <a:round/>
            <a:headEnd type="triangle" w="med" len="med"/>
            <a:tailEnd/>
          </a:ln>
          <a:effectLst/>
        </p:spPr>
        <p:txBody>
          <a:bodyPr/>
          <a:lstStyle/>
          <a:p>
            <a:endParaRPr lang="zh-CN" altLang="en-US"/>
          </a:p>
        </p:txBody>
      </p:sp>
      <p:sp>
        <p:nvSpPr>
          <p:cNvPr id="220200" name="Line 40"/>
          <p:cNvSpPr>
            <a:spLocks noChangeShapeType="1"/>
          </p:cNvSpPr>
          <p:nvPr/>
        </p:nvSpPr>
        <p:spPr bwMode="auto">
          <a:xfrm>
            <a:off x="2159000" y="4121844"/>
            <a:ext cx="0" cy="533400"/>
          </a:xfrm>
          <a:prstGeom prst="line">
            <a:avLst/>
          </a:prstGeom>
          <a:noFill/>
          <a:ln w="9525">
            <a:solidFill>
              <a:schemeClr val="tx1"/>
            </a:solidFill>
            <a:round/>
            <a:headEnd type="triangle" w="med" len="med"/>
            <a:tailEnd/>
          </a:ln>
          <a:effectLst/>
        </p:spPr>
        <p:txBody>
          <a:bodyPr/>
          <a:lstStyle/>
          <a:p>
            <a:endParaRPr lang="zh-CN" altLang="en-US"/>
          </a:p>
        </p:txBody>
      </p:sp>
      <p:sp>
        <p:nvSpPr>
          <p:cNvPr id="220202" name="Line 42"/>
          <p:cNvSpPr>
            <a:spLocks noChangeShapeType="1"/>
          </p:cNvSpPr>
          <p:nvPr/>
        </p:nvSpPr>
        <p:spPr bwMode="auto">
          <a:xfrm>
            <a:off x="7505700" y="4121844"/>
            <a:ext cx="152400" cy="0"/>
          </a:xfrm>
          <a:prstGeom prst="line">
            <a:avLst/>
          </a:prstGeom>
          <a:noFill/>
          <a:ln w="9525">
            <a:solidFill>
              <a:schemeClr val="tx1"/>
            </a:solidFill>
            <a:round/>
            <a:headEnd/>
            <a:tailEnd/>
          </a:ln>
          <a:effectLst/>
        </p:spPr>
        <p:txBody>
          <a:bodyPr/>
          <a:lstStyle/>
          <a:p>
            <a:endParaRPr lang="zh-CN" altLang="en-US"/>
          </a:p>
        </p:txBody>
      </p:sp>
      <p:sp>
        <p:nvSpPr>
          <p:cNvPr id="220211" name="Line 51"/>
          <p:cNvSpPr>
            <a:spLocks noChangeShapeType="1"/>
          </p:cNvSpPr>
          <p:nvPr/>
        </p:nvSpPr>
        <p:spPr bwMode="auto">
          <a:xfrm flipH="1">
            <a:off x="1790700" y="4426644"/>
            <a:ext cx="381000" cy="0"/>
          </a:xfrm>
          <a:prstGeom prst="line">
            <a:avLst/>
          </a:prstGeom>
          <a:noFill/>
          <a:ln w="9525">
            <a:solidFill>
              <a:schemeClr val="tx1"/>
            </a:solidFill>
            <a:round/>
            <a:headEnd/>
            <a:tailEnd/>
          </a:ln>
          <a:effectLst/>
        </p:spPr>
        <p:txBody>
          <a:bodyPr/>
          <a:lstStyle/>
          <a:p>
            <a:endParaRPr lang="zh-CN" altLang="en-US"/>
          </a:p>
        </p:txBody>
      </p:sp>
      <p:sp>
        <p:nvSpPr>
          <p:cNvPr id="220212" name="Line 52"/>
          <p:cNvSpPr>
            <a:spLocks noChangeShapeType="1"/>
          </p:cNvSpPr>
          <p:nvPr/>
        </p:nvSpPr>
        <p:spPr bwMode="auto">
          <a:xfrm flipV="1">
            <a:off x="1803400" y="4210744"/>
            <a:ext cx="0" cy="223838"/>
          </a:xfrm>
          <a:prstGeom prst="line">
            <a:avLst/>
          </a:prstGeom>
          <a:noFill/>
          <a:ln w="9525">
            <a:solidFill>
              <a:schemeClr val="tx1"/>
            </a:solidFill>
            <a:round/>
            <a:headEnd/>
            <a:tailEnd type="triangle" w="med" len="med"/>
          </a:ln>
          <a:effectLst/>
        </p:spPr>
        <p:txBody>
          <a:bodyPr/>
          <a:lstStyle/>
          <a:p>
            <a:endParaRPr lang="zh-CN" altLang="en-US"/>
          </a:p>
        </p:txBody>
      </p:sp>
      <p:sp>
        <p:nvSpPr>
          <p:cNvPr id="220213" name="Rectangle 53"/>
          <p:cNvSpPr>
            <a:spLocks noChangeArrowheads="1"/>
          </p:cNvSpPr>
          <p:nvPr/>
        </p:nvSpPr>
        <p:spPr bwMode="auto">
          <a:xfrm>
            <a:off x="914400" y="5493444"/>
            <a:ext cx="7197725" cy="1150266"/>
          </a:xfrm>
          <a:prstGeom prst="rect">
            <a:avLst/>
          </a:prstGeom>
          <a:noFill/>
          <a:ln w="9525">
            <a:noFill/>
            <a:miter lim="800000"/>
            <a:headEnd/>
            <a:tailEnd/>
          </a:ln>
          <a:effectLst/>
        </p:spPr>
        <p:txBody>
          <a:bodyPr/>
          <a:lstStyle/>
          <a:p>
            <a:pPr marL="342900" indent="-342900">
              <a:lnSpc>
                <a:spcPct val="90000"/>
              </a:lnSpc>
              <a:spcBef>
                <a:spcPct val="0"/>
              </a:spcBef>
              <a:buClr>
                <a:srgbClr val="000066"/>
              </a:buClr>
              <a:buSzPct val="50000"/>
              <a:buFont typeface="Wingdings 2"/>
              <a:buChar char=""/>
            </a:pPr>
            <a:r>
              <a:rPr lang="zh-CN" altLang="en-US" sz="3000" dirty="0"/>
              <a:t>解密密钥和加密密钥相同，都是系数</a:t>
            </a:r>
            <a:r>
              <a:rPr lang="en-US" altLang="zh-CN" sz="3000" dirty="0"/>
              <a:t>c</a:t>
            </a:r>
            <a:r>
              <a:rPr lang="en-US" altLang="zh-CN" sz="3000" baseline="-25000" dirty="0"/>
              <a:t>1</a:t>
            </a:r>
            <a:r>
              <a:rPr lang="zh-CN" altLang="en-US" sz="3000" dirty="0"/>
              <a:t>，</a:t>
            </a:r>
            <a:r>
              <a:rPr lang="en-US" altLang="zh-CN" sz="3000" dirty="0"/>
              <a:t>c</a:t>
            </a:r>
            <a:r>
              <a:rPr lang="en-US" altLang="zh-CN" sz="3000" baseline="-25000" dirty="0"/>
              <a:t>2</a:t>
            </a:r>
            <a:r>
              <a:rPr lang="zh-CN" altLang="en-US" sz="3000" dirty="0"/>
              <a:t>，</a:t>
            </a:r>
            <a:r>
              <a:rPr lang="en-US" altLang="zh-CN" sz="3000" dirty="0"/>
              <a:t>...</a:t>
            </a:r>
            <a:r>
              <a:rPr lang="zh-CN" altLang="en-US" sz="3000" dirty="0"/>
              <a:t>，</a:t>
            </a:r>
            <a:r>
              <a:rPr lang="en-US" altLang="zh-CN" sz="3000" dirty="0"/>
              <a:t>c</a:t>
            </a:r>
            <a:r>
              <a:rPr lang="en-US" altLang="zh-CN" sz="2800" baseline="-25000" dirty="0"/>
              <a:t>n</a:t>
            </a:r>
            <a:r>
              <a:rPr lang="zh-CN" altLang="en-US" sz="3000" dirty="0"/>
              <a:t>和初始状态</a:t>
            </a:r>
            <a:r>
              <a:rPr lang="en-US" altLang="zh-CN" sz="3000" dirty="0"/>
              <a:t>(a</a:t>
            </a:r>
            <a:r>
              <a:rPr lang="en-US" altLang="zh-CN" sz="3000" baseline="-25000" dirty="0"/>
              <a:t>1</a:t>
            </a:r>
            <a:r>
              <a:rPr lang="zh-CN" altLang="en-US" sz="3000" dirty="0"/>
              <a:t>，</a:t>
            </a:r>
            <a:r>
              <a:rPr lang="en-US" altLang="zh-CN" sz="3000" dirty="0"/>
              <a:t>a</a:t>
            </a:r>
            <a:r>
              <a:rPr lang="en-US" altLang="zh-CN" sz="3000" baseline="-25000" dirty="0"/>
              <a:t>2</a:t>
            </a:r>
            <a:r>
              <a:rPr lang="zh-CN" altLang="en-US" sz="3000" dirty="0"/>
              <a:t>，</a:t>
            </a:r>
            <a:r>
              <a:rPr lang="en-US" altLang="zh-CN" sz="3000" dirty="0"/>
              <a:t>...a</a:t>
            </a:r>
            <a:r>
              <a:rPr lang="en-US" altLang="zh-CN" sz="3000" baseline="-25000" dirty="0"/>
              <a:t>n</a:t>
            </a:r>
            <a:r>
              <a:rPr lang="zh-CN" altLang="en-US" sz="3000" dirty="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密码分析</a:t>
            </a:r>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前面从穷举密钥的角度简单分析了各类密码体制的安全性，其前提是分析者知道使用的密码体制</a:t>
            </a:r>
            <a:r>
              <a:rPr lang="en-US" altLang="zh-CN" dirty="0" smtClean="0"/>
              <a:t>(</a:t>
            </a:r>
            <a:r>
              <a:rPr lang="zh-CN" altLang="en-US" dirty="0" smtClean="0"/>
              <a:t>密码算法</a:t>
            </a:r>
            <a:r>
              <a:rPr lang="en-US" altLang="zh-CN" dirty="0" smtClean="0"/>
              <a:t>)</a:t>
            </a:r>
            <a:r>
              <a:rPr lang="zh-CN" altLang="en-US" dirty="0" smtClean="0"/>
              <a:t>。如果不知道密码体制，分析工作将困难得多</a:t>
            </a:r>
            <a:endParaRPr lang="en-US" altLang="zh-CN" dirty="0" smtClean="0"/>
          </a:p>
          <a:p>
            <a:r>
              <a:rPr lang="zh-CN" altLang="en-US" dirty="0" smtClean="0"/>
              <a:t>将安全性建立在保持算法的秘密基础之上，这类算法称为受限制的算法</a:t>
            </a:r>
            <a:endParaRPr lang="en-US" altLang="zh-CN" dirty="0" smtClean="0"/>
          </a:p>
          <a:p>
            <a:pPr lvl="1">
              <a:lnSpc>
                <a:spcPct val="90000"/>
              </a:lnSpc>
            </a:pPr>
            <a:r>
              <a:rPr lang="zh-CN" altLang="en-US" dirty="0" smtClean="0">
                <a:solidFill>
                  <a:srgbClr val="000099"/>
                </a:solidFill>
              </a:rPr>
              <a:t>缺陷：无法用于大的或经常变换用户的组织。</a:t>
            </a:r>
          </a:p>
          <a:p>
            <a:pPr>
              <a:lnSpc>
                <a:spcPct val="90000"/>
              </a:lnSpc>
            </a:pPr>
            <a:r>
              <a:rPr lang="zh-CN" altLang="en-US" dirty="0" smtClean="0"/>
              <a:t>如果加解密的保密性是基于保持密钥的秘密，而算法本身可以完全公开，则称为基于密钥的算法</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密码分析目标</a:t>
            </a:r>
            <a:endParaRPr lang="zh-CN" altLang="en-US"/>
          </a:p>
        </p:txBody>
      </p:sp>
      <p:sp>
        <p:nvSpPr>
          <p:cNvPr id="35844" name="Rectangle 4"/>
          <p:cNvSpPr>
            <a:spLocks noGrp="1" noChangeArrowheads="1"/>
          </p:cNvSpPr>
          <p:nvPr>
            <p:ph type="body" idx="1"/>
          </p:nvPr>
        </p:nvSpPr>
        <p:spPr>
          <a:xfrm>
            <a:off x="685800" y="1556792"/>
            <a:ext cx="7772400" cy="4464496"/>
          </a:xfrm>
        </p:spPr>
        <p:txBody>
          <a:bodyPr>
            <a:noAutofit/>
          </a:bodyPr>
          <a:lstStyle/>
          <a:p>
            <a:r>
              <a:rPr lang="zh-CN" altLang="en-US"/>
              <a:t>密码分析学是在不知道密钥的情况下，恢复出明文的科学。</a:t>
            </a:r>
          </a:p>
          <a:p>
            <a:r>
              <a:rPr lang="zh-CN" altLang="en-US"/>
              <a:t>分析者是在已知密码体制（密码算法及其实现的全部详细资料）的前提下来破译使用的</a:t>
            </a:r>
            <a:r>
              <a:rPr lang="zh-CN" altLang="en-US">
                <a:solidFill>
                  <a:srgbClr val="C00000"/>
                </a:solidFill>
              </a:rPr>
              <a:t>密钥</a:t>
            </a:r>
            <a:r>
              <a:rPr lang="zh-CN" altLang="en-US"/>
              <a:t>。</a:t>
            </a:r>
          </a:p>
          <a:p>
            <a:r>
              <a:rPr lang="zh-CN" altLang="en-US" smtClean="0"/>
              <a:t>从分析者掌握的条件区分，常用</a:t>
            </a:r>
            <a:r>
              <a:rPr lang="zh-CN" altLang="en-US"/>
              <a:t>的密码分析攻击有四类</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密码分析</a:t>
            </a:r>
            <a:r>
              <a:rPr lang="zh-CN" altLang="en-US"/>
              <a:t>方法</a:t>
            </a:r>
          </a:p>
        </p:txBody>
      </p:sp>
      <p:sp>
        <p:nvSpPr>
          <p:cNvPr id="36867" name="Rectangle 3"/>
          <p:cNvSpPr>
            <a:spLocks noGrp="1" noChangeArrowheads="1"/>
          </p:cNvSpPr>
          <p:nvPr>
            <p:ph type="body" idx="1"/>
          </p:nvPr>
        </p:nvSpPr>
        <p:spPr>
          <a:xfrm>
            <a:off x="685800" y="1556792"/>
            <a:ext cx="7772400" cy="3853408"/>
          </a:xfrm>
        </p:spPr>
        <p:txBody>
          <a:bodyPr>
            <a:noAutofit/>
          </a:bodyPr>
          <a:lstStyle/>
          <a:p>
            <a:r>
              <a:rPr lang="zh-CN" altLang="en-US"/>
              <a:t>四类常用的密码分析攻击方式</a:t>
            </a:r>
          </a:p>
          <a:p>
            <a:pPr lvl="1"/>
            <a:r>
              <a:rPr lang="zh-CN" altLang="en-US">
                <a:solidFill>
                  <a:srgbClr val="A50021"/>
                </a:solidFill>
              </a:rPr>
              <a:t>唯密文攻击</a:t>
            </a:r>
            <a:r>
              <a:rPr lang="en-US" altLang="zh-CN">
                <a:solidFill>
                  <a:srgbClr val="A50021"/>
                </a:solidFill>
              </a:rPr>
              <a:t>(Ciphertext-only Attack)</a:t>
            </a:r>
          </a:p>
          <a:p>
            <a:pPr lvl="2"/>
            <a:r>
              <a:rPr lang="zh-CN" altLang="en-US">
                <a:solidFill>
                  <a:srgbClr val="000099"/>
                </a:solidFill>
              </a:rPr>
              <a:t>分析者有一些消息的密文，这些密文都用同一加密算法加密，任务是尽可能恢复这些密文，或推算出加密的密钥。</a:t>
            </a:r>
          </a:p>
          <a:p>
            <a:pPr lvl="1"/>
            <a:r>
              <a:rPr lang="zh-CN" altLang="en-US">
                <a:solidFill>
                  <a:srgbClr val="A50021"/>
                </a:solidFill>
              </a:rPr>
              <a:t>已知明文攻击</a:t>
            </a:r>
            <a:r>
              <a:rPr lang="en-US" altLang="zh-CN">
                <a:solidFill>
                  <a:srgbClr val="A50021"/>
                </a:solidFill>
              </a:rPr>
              <a:t>(Known-plaintext Attack)</a:t>
            </a:r>
          </a:p>
          <a:p>
            <a:pPr lvl="2"/>
            <a:r>
              <a:rPr lang="zh-CN" altLang="en-US">
                <a:solidFill>
                  <a:srgbClr val="000099"/>
                </a:solidFill>
              </a:rPr>
              <a:t>分析者不但有一些消息的密文，还知道这些密文对应的明文，任务是推算出加密的密钥，或推导出可以对新密文进行解密的算法</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密码分析</a:t>
            </a:r>
            <a:r>
              <a:rPr lang="zh-CN" altLang="en-US"/>
              <a:t>方法</a:t>
            </a:r>
          </a:p>
        </p:txBody>
      </p:sp>
      <p:sp>
        <p:nvSpPr>
          <p:cNvPr id="37891" name="Rectangle 3"/>
          <p:cNvSpPr>
            <a:spLocks noGrp="1" noChangeArrowheads="1"/>
          </p:cNvSpPr>
          <p:nvPr>
            <p:ph type="body" idx="1"/>
          </p:nvPr>
        </p:nvSpPr>
        <p:spPr>
          <a:xfrm>
            <a:off x="609600" y="1556792"/>
            <a:ext cx="7848600" cy="4158208"/>
          </a:xfrm>
        </p:spPr>
        <p:txBody>
          <a:bodyPr>
            <a:noAutofit/>
          </a:bodyPr>
          <a:lstStyle/>
          <a:p>
            <a:r>
              <a:rPr lang="zh-CN" altLang="en-US"/>
              <a:t>四类常用的密码分析攻击方式</a:t>
            </a:r>
          </a:p>
          <a:p>
            <a:pPr lvl="1"/>
            <a:r>
              <a:rPr lang="zh-CN" altLang="en-US">
                <a:solidFill>
                  <a:srgbClr val="A50021"/>
                </a:solidFill>
              </a:rPr>
              <a:t>选择明文攻击</a:t>
            </a:r>
            <a:r>
              <a:rPr lang="en-US" altLang="zh-CN">
                <a:solidFill>
                  <a:srgbClr val="A50021"/>
                </a:solidFill>
              </a:rPr>
              <a:t>(Chosen-plaintext Attack)</a:t>
            </a:r>
          </a:p>
          <a:p>
            <a:pPr lvl="2"/>
            <a:r>
              <a:rPr lang="zh-CN" altLang="en-US">
                <a:solidFill>
                  <a:srgbClr val="000099"/>
                </a:solidFill>
              </a:rPr>
              <a:t>分析者可获得对加密机的暂时访问，因此他能自由选择明文串并构造出相应的密文串，任务是推算出加密的密钥，或推导出可以对新密文进行解密的算法</a:t>
            </a:r>
          </a:p>
          <a:p>
            <a:pPr lvl="1"/>
            <a:r>
              <a:rPr lang="zh-CN" altLang="en-US">
                <a:solidFill>
                  <a:srgbClr val="A50021"/>
                </a:solidFill>
              </a:rPr>
              <a:t>选择密文攻击</a:t>
            </a:r>
            <a:r>
              <a:rPr lang="en-US" altLang="zh-CN">
                <a:solidFill>
                  <a:srgbClr val="A50021"/>
                </a:solidFill>
              </a:rPr>
              <a:t>(Chosen-ciphertext Attack)</a:t>
            </a:r>
          </a:p>
          <a:p>
            <a:pPr lvl="2"/>
            <a:r>
              <a:rPr lang="zh-CN" altLang="en-US">
                <a:solidFill>
                  <a:srgbClr val="000099"/>
                </a:solidFill>
              </a:rPr>
              <a:t>分析者可获得对解密机的暂时访问，因此他能自由选择密文串并构造出相应的明文串，任务是推算出加密的密钥，或推导出可以对新密文进行解密的算法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转载]《红崖天书》与《神智体》谜诗">
            <a:hlinkClick r:id="rId3"/>
          </p:cNvPr>
          <p:cNvPicPr>
            <a:picLocks noChangeAspect="1" noChangeArrowheads="1"/>
          </p:cNvPicPr>
          <p:nvPr/>
        </p:nvPicPr>
        <p:blipFill>
          <a:blip r:embed="rId4" cstate="print"/>
          <a:srcRect/>
          <a:stretch>
            <a:fillRect/>
          </a:stretch>
        </p:blipFill>
        <p:spPr bwMode="auto">
          <a:xfrm>
            <a:off x="2051720" y="2780928"/>
            <a:ext cx="5276850" cy="2457451"/>
          </a:xfrm>
          <a:prstGeom prst="rect">
            <a:avLst/>
          </a:prstGeom>
          <a:noFill/>
        </p:spPr>
      </p:pic>
      <p:sp>
        <p:nvSpPr>
          <p:cNvPr id="6" name="文本占位符 5"/>
          <p:cNvSpPr>
            <a:spLocks noGrp="1"/>
          </p:cNvSpPr>
          <p:nvPr>
            <p:ph type="body" sz="half" idx="1"/>
          </p:nvPr>
        </p:nvSpPr>
        <p:spPr>
          <a:xfrm>
            <a:off x="685800" y="1981200"/>
            <a:ext cx="5830416" cy="4114800"/>
          </a:xfrm>
        </p:spPr>
        <p:txBody>
          <a:bodyPr/>
          <a:lstStyle/>
          <a:p>
            <a:r>
              <a:rPr lang="zh-CN" altLang="en-US" smtClean="0"/>
              <a:t>妻子给丈夫的保密家书</a:t>
            </a:r>
            <a:endParaRPr lang="zh-CN" altLang="en-US"/>
          </a:p>
        </p:txBody>
      </p:sp>
      <p:sp>
        <p:nvSpPr>
          <p:cNvPr id="7" name="Rectangle 2"/>
          <p:cNvSpPr>
            <a:spLocks noGrp="1" noChangeArrowheads="1"/>
          </p:cNvSpPr>
          <p:nvPr>
            <p:ph type="title"/>
          </p:nvPr>
        </p:nvSpPr>
        <p:spPr>
          <a:xfrm>
            <a:off x="457200" y="274638"/>
            <a:ext cx="8229600" cy="1143000"/>
          </a:xfrm>
        </p:spPr>
        <p:txBody>
          <a:bodyPr/>
          <a:lstStyle/>
          <a:p>
            <a:r>
              <a:rPr lang="zh-CN" altLang="en-US" smtClean="0"/>
              <a:t>古典密码</a:t>
            </a:r>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截获使用移位密码加密的密文如下</a:t>
            </a:r>
            <a:endParaRPr lang="en-US" altLang="zh-CN" smtClean="0"/>
          </a:p>
          <a:p>
            <a:pPr>
              <a:buNone/>
            </a:pPr>
            <a:r>
              <a:rPr lang="en-US" altLang="zh-CN" smtClean="0">
                <a:solidFill>
                  <a:srgbClr val="C00000"/>
                </a:solidFill>
                <a:latin typeface="Courier New" pitchFamily="49" charset="0"/>
                <a:cs typeface="Courier New" pitchFamily="49" charset="0"/>
              </a:rPr>
              <a:t>		MQTSVXERXQIWWEKI</a:t>
            </a:r>
          </a:p>
          <a:p>
            <a:r>
              <a:rPr lang="zh-CN" altLang="en-US" smtClean="0"/>
              <a:t>试分析其对应的明文</a:t>
            </a:r>
            <a:endParaRPr lang="zh-CN" alt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唯密文攻击分析古典密码</a:t>
            </a:r>
            <a:endParaRPr lang="zh-CN" altLang="en-US"/>
          </a:p>
        </p:txBody>
      </p:sp>
      <p:sp>
        <p:nvSpPr>
          <p:cNvPr id="3" name="内容占位符 2"/>
          <p:cNvSpPr>
            <a:spLocks noGrp="1"/>
          </p:cNvSpPr>
          <p:nvPr>
            <p:ph idx="1"/>
          </p:nvPr>
        </p:nvSpPr>
        <p:spPr/>
        <p:txBody>
          <a:bodyPr/>
          <a:lstStyle/>
          <a:p>
            <a:r>
              <a:rPr lang="zh-CN" altLang="en-US" smtClean="0"/>
              <a:t>最困难的分析条件</a:t>
            </a:r>
            <a:endParaRPr lang="en-US" altLang="zh-CN" smtClean="0"/>
          </a:p>
          <a:p>
            <a:pPr lvl="1"/>
            <a:r>
              <a:rPr lang="zh-CN" altLang="en-US" smtClean="0">
                <a:solidFill>
                  <a:srgbClr val="002060"/>
                </a:solidFill>
              </a:rPr>
              <a:t>在密文片段足够长的情况下，能分析大多数古典密码</a:t>
            </a:r>
            <a:endParaRPr lang="en-US" altLang="zh-CN" smtClean="0">
              <a:solidFill>
                <a:srgbClr val="002060"/>
              </a:solidFill>
            </a:endParaRPr>
          </a:p>
          <a:p>
            <a:pPr lvl="1"/>
            <a:r>
              <a:rPr lang="zh-CN" altLang="en-US" smtClean="0">
                <a:solidFill>
                  <a:srgbClr val="002060"/>
                </a:solidFill>
              </a:rPr>
              <a:t>通常需要用到英文字母的频率分析和反复猜测</a:t>
            </a:r>
            <a:endParaRPr lang="en-US" altLang="zh-CN" smtClean="0">
              <a:solidFill>
                <a:srgbClr val="002060"/>
              </a:solidFill>
            </a:endParaRPr>
          </a:p>
          <a:p>
            <a:pPr lvl="2"/>
            <a:r>
              <a:rPr lang="zh-CN" altLang="en-US" smtClean="0"/>
              <a:t>能有效分析单表替代密码</a:t>
            </a:r>
            <a:endParaRPr lang="en-US" altLang="zh-CN" smtClean="0"/>
          </a:p>
          <a:p>
            <a:pPr lvl="2"/>
            <a:r>
              <a:rPr lang="zh-CN" altLang="en-US" smtClean="0"/>
              <a:t>多表替代难度加大</a:t>
            </a:r>
            <a:endParaRPr lang="en-US" altLang="zh-CN" smtClean="0"/>
          </a:p>
          <a:p>
            <a:pPr lvl="2"/>
            <a:r>
              <a:rPr lang="zh-CN" altLang="en-US" smtClean="0"/>
              <a:t>只能分析可阅读的文本数据</a:t>
            </a:r>
            <a:endParaRPr lang="en-US" altLang="zh-CN" smtClean="0"/>
          </a:p>
          <a:p>
            <a:pPr lvl="1"/>
            <a:r>
              <a:rPr lang="zh-CN" altLang="en-US" smtClean="0">
                <a:solidFill>
                  <a:srgbClr val="002060"/>
                </a:solidFill>
              </a:rPr>
              <a:t>借助计算机能大大提高分析效率</a:t>
            </a:r>
            <a:endParaRPr lang="zh-CN" altLang="en-US">
              <a:solidFill>
                <a:srgbClr val="002060"/>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英文字母频率分析</a:t>
            </a:r>
            <a:endParaRPr lang="zh-CN" altLang="en-US"/>
          </a:p>
        </p:txBody>
      </p:sp>
      <p:sp>
        <p:nvSpPr>
          <p:cNvPr id="3" name="内容占位符 2"/>
          <p:cNvSpPr>
            <a:spLocks noGrp="1"/>
          </p:cNvSpPr>
          <p:nvPr>
            <p:ph idx="1"/>
          </p:nvPr>
        </p:nvSpPr>
        <p:spPr/>
        <p:txBody>
          <a:bodyPr/>
          <a:lstStyle/>
          <a:p>
            <a:r>
              <a:rPr lang="zh-CN" altLang="en-US" smtClean="0"/>
              <a:t>利用</a:t>
            </a:r>
            <a:r>
              <a:rPr lang="en-US" altLang="zh-CN" smtClean="0"/>
              <a:t>26</a:t>
            </a:r>
            <a:r>
              <a:rPr lang="zh-CN" altLang="en-US" smtClean="0"/>
              <a:t>个字母在英文文字出现的不同频率猜测单表替代字母</a:t>
            </a:r>
            <a:endParaRPr lang="zh-CN" altLang="en-US"/>
          </a:p>
        </p:txBody>
      </p:sp>
      <p:pic>
        <p:nvPicPr>
          <p:cNvPr id="4" name="Picture 5" descr="f2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a:xfrm>
            <a:off x="1115616" y="2636912"/>
            <a:ext cx="6913264" cy="389315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英文字母频率分析</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smtClean="0"/>
              <a:t>26</a:t>
            </a:r>
            <a:r>
              <a:rPr lang="zh-CN" altLang="en-US" dirty="0" smtClean="0"/>
              <a:t>个字母在英文语言中出现的频率排序</a:t>
            </a:r>
            <a:endParaRPr lang="en-US" altLang="zh-CN" dirty="0" smtClean="0"/>
          </a:p>
          <a:p>
            <a:pPr lvl="1"/>
            <a:r>
              <a:rPr lang="en-US" altLang="zh-CN" dirty="0" smtClean="0">
                <a:solidFill>
                  <a:srgbClr val="002060"/>
                </a:solidFill>
              </a:rPr>
              <a:t>E</a:t>
            </a:r>
            <a:r>
              <a:rPr lang="zh-CN" altLang="en-US" dirty="0" smtClean="0">
                <a:solidFill>
                  <a:srgbClr val="002060"/>
                </a:solidFill>
              </a:rPr>
              <a:t>出现的频率远高于其他字母</a:t>
            </a:r>
            <a:endParaRPr lang="en-US" altLang="zh-CN" dirty="0" smtClean="0">
              <a:solidFill>
                <a:srgbClr val="002060"/>
              </a:solidFill>
            </a:endParaRPr>
          </a:p>
          <a:p>
            <a:pPr lvl="1"/>
            <a:r>
              <a:rPr lang="zh-CN" altLang="en-US" dirty="0" smtClean="0">
                <a:solidFill>
                  <a:srgbClr val="002060"/>
                </a:solidFill>
              </a:rPr>
              <a:t>其次为</a:t>
            </a:r>
            <a:r>
              <a:rPr lang="en-US" altLang="zh-CN" dirty="0" smtClean="0">
                <a:solidFill>
                  <a:srgbClr val="002060"/>
                </a:solidFill>
              </a:rPr>
              <a:t>T</a:t>
            </a:r>
            <a:r>
              <a:rPr lang="zh-CN" altLang="en-US" dirty="0" smtClean="0">
                <a:solidFill>
                  <a:srgbClr val="002060"/>
                </a:solidFill>
              </a:rPr>
              <a:t>、</a:t>
            </a:r>
            <a:r>
              <a:rPr lang="en-US" altLang="zh-CN" dirty="0" smtClean="0">
                <a:solidFill>
                  <a:srgbClr val="002060"/>
                </a:solidFill>
              </a:rPr>
              <a:t>A</a:t>
            </a:r>
            <a:r>
              <a:rPr lang="zh-CN" altLang="en-US" dirty="0" smtClean="0">
                <a:solidFill>
                  <a:srgbClr val="002060"/>
                </a:solidFill>
              </a:rPr>
              <a:t>、</a:t>
            </a:r>
            <a:r>
              <a:rPr lang="en-US" altLang="zh-CN" dirty="0" smtClean="0">
                <a:solidFill>
                  <a:srgbClr val="002060"/>
                </a:solidFill>
              </a:rPr>
              <a:t>O</a:t>
            </a:r>
            <a:r>
              <a:rPr lang="zh-CN" altLang="en-US" dirty="0" smtClean="0">
                <a:solidFill>
                  <a:srgbClr val="002060"/>
                </a:solidFill>
              </a:rPr>
              <a:t>、</a:t>
            </a:r>
            <a:r>
              <a:rPr lang="en-US" altLang="zh-CN" dirty="0" smtClean="0">
                <a:solidFill>
                  <a:srgbClr val="002060"/>
                </a:solidFill>
              </a:rPr>
              <a:t>I</a:t>
            </a:r>
            <a:r>
              <a:rPr lang="zh-CN" altLang="en-US" dirty="0" smtClean="0">
                <a:solidFill>
                  <a:srgbClr val="002060"/>
                </a:solidFill>
              </a:rPr>
              <a:t>、</a:t>
            </a:r>
            <a:r>
              <a:rPr lang="en-US" altLang="zh-CN" dirty="0" smtClean="0">
                <a:solidFill>
                  <a:srgbClr val="002060"/>
                </a:solidFill>
              </a:rPr>
              <a:t>N</a:t>
            </a:r>
            <a:r>
              <a:rPr lang="zh-CN" altLang="en-US" dirty="0" smtClean="0">
                <a:solidFill>
                  <a:srgbClr val="002060"/>
                </a:solidFill>
              </a:rPr>
              <a:t>、</a:t>
            </a:r>
            <a:r>
              <a:rPr lang="en-US" altLang="zh-CN" dirty="0" smtClean="0">
                <a:solidFill>
                  <a:srgbClr val="002060"/>
                </a:solidFill>
              </a:rPr>
              <a:t>S</a:t>
            </a:r>
            <a:r>
              <a:rPr lang="zh-CN" altLang="en-US" dirty="0" smtClean="0">
                <a:solidFill>
                  <a:srgbClr val="002060"/>
                </a:solidFill>
              </a:rPr>
              <a:t>、</a:t>
            </a:r>
            <a:r>
              <a:rPr lang="en-US" altLang="zh-CN" dirty="0" smtClean="0">
                <a:solidFill>
                  <a:srgbClr val="002060"/>
                </a:solidFill>
              </a:rPr>
              <a:t>H</a:t>
            </a:r>
            <a:r>
              <a:rPr lang="zh-CN" altLang="en-US" dirty="0" smtClean="0">
                <a:solidFill>
                  <a:srgbClr val="002060"/>
                </a:solidFill>
              </a:rPr>
              <a:t>、</a:t>
            </a:r>
            <a:r>
              <a:rPr lang="en-US" altLang="zh-CN" dirty="0" smtClean="0">
                <a:solidFill>
                  <a:srgbClr val="002060"/>
                </a:solidFill>
              </a:rPr>
              <a:t>R</a:t>
            </a:r>
          </a:p>
          <a:p>
            <a:pPr lvl="1"/>
            <a:r>
              <a:rPr lang="zh-CN" altLang="en-US" dirty="0" smtClean="0">
                <a:solidFill>
                  <a:srgbClr val="002060"/>
                </a:solidFill>
              </a:rPr>
              <a:t>再次为</a:t>
            </a:r>
            <a:r>
              <a:rPr lang="en-US" altLang="zh-CN" dirty="0" smtClean="0">
                <a:solidFill>
                  <a:srgbClr val="002060"/>
                </a:solidFill>
              </a:rPr>
              <a:t>D</a:t>
            </a:r>
            <a:r>
              <a:rPr lang="zh-CN" altLang="en-US" dirty="0" smtClean="0">
                <a:solidFill>
                  <a:srgbClr val="002060"/>
                </a:solidFill>
              </a:rPr>
              <a:t>、</a:t>
            </a:r>
            <a:r>
              <a:rPr lang="en-US" altLang="zh-CN" dirty="0" smtClean="0">
                <a:solidFill>
                  <a:srgbClr val="002060"/>
                </a:solidFill>
              </a:rPr>
              <a:t>L</a:t>
            </a:r>
          </a:p>
          <a:p>
            <a:pPr lvl="1"/>
            <a:r>
              <a:rPr lang="zh-CN" altLang="en-US" dirty="0" smtClean="0">
                <a:solidFill>
                  <a:srgbClr val="002060"/>
                </a:solidFill>
              </a:rPr>
              <a:t>更次为</a:t>
            </a:r>
            <a:r>
              <a:rPr lang="en-US" altLang="zh-CN" dirty="0" smtClean="0">
                <a:solidFill>
                  <a:srgbClr val="002060"/>
                </a:solidFill>
              </a:rPr>
              <a:t>C</a:t>
            </a:r>
            <a:r>
              <a:rPr lang="zh-CN" altLang="en-US" dirty="0" smtClean="0">
                <a:solidFill>
                  <a:srgbClr val="002060"/>
                </a:solidFill>
              </a:rPr>
              <a:t>、</a:t>
            </a:r>
            <a:r>
              <a:rPr lang="en-US" altLang="zh-CN" dirty="0" smtClean="0">
                <a:solidFill>
                  <a:srgbClr val="002060"/>
                </a:solidFill>
              </a:rPr>
              <a:t>U</a:t>
            </a:r>
            <a:r>
              <a:rPr lang="zh-CN" altLang="en-US" dirty="0" smtClean="0">
                <a:solidFill>
                  <a:srgbClr val="002060"/>
                </a:solidFill>
              </a:rPr>
              <a:t>、</a:t>
            </a:r>
            <a:r>
              <a:rPr lang="en-US" altLang="zh-CN" dirty="0" smtClean="0">
                <a:solidFill>
                  <a:srgbClr val="002060"/>
                </a:solidFill>
              </a:rPr>
              <a:t>M</a:t>
            </a:r>
            <a:r>
              <a:rPr lang="zh-CN" altLang="en-US" dirty="0" smtClean="0">
                <a:solidFill>
                  <a:srgbClr val="002060"/>
                </a:solidFill>
              </a:rPr>
              <a:t>、</a:t>
            </a:r>
            <a:r>
              <a:rPr lang="en-US" altLang="zh-CN" dirty="0" smtClean="0">
                <a:solidFill>
                  <a:srgbClr val="002060"/>
                </a:solidFill>
              </a:rPr>
              <a:t>W</a:t>
            </a:r>
            <a:r>
              <a:rPr lang="zh-CN" altLang="en-US" dirty="0" smtClean="0">
                <a:solidFill>
                  <a:srgbClr val="002060"/>
                </a:solidFill>
              </a:rPr>
              <a:t>、</a:t>
            </a:r>
            <a:r>
              <a:rPr lang="en-US" altLang="zh-CN" dirty="0" smtClean="0">
                <a:solidFill>
                  <a:srgbClr val="002060"/>
                </a:solidFill>
              </a:rPr>
              <a:t>F</a:t>
            </a:r>
            <a:r>
              <a:rPr lang="zh-CN" altLang="en-US" dirty="0" smtClean="0">
                <a:solidFill>
                  <a:srgbClr val="002060"/>
                </a:solidFill>
              </a:rPr>
              <a:t>、</a:t>
            </a:r>
            <a:r>
              <a:rPr lang="en-US" altLang="zh-CN" dirty="0" smtClean="0">
                <a:solidFill>
                  <a:srgbClr val="002060"/>
                </a:solidFill>
              </a:rPr>
              <a:t>G</a:t>
            </a:r>
            <a:r>
              <a:rPr lang="zh-CN" altLang="en-US" dirty="0" smtClean="0">
                <a:solidFill>
                  <a:srgbClr val="002060"/>
                </a:solidFill>
              </a:rPr>
              <a:t>、</a:t>
            </a:r>
            <a:r>
              <a:rPr lang="en-US" altLang="zh-CN" dirty="0" smtClean="0">
                <a:solidFill>
                  <a:srgbClr val="002060"/>
                </a:solidFill>
              </a:rPr>
              <a:t>Y</a:t>
            </a:r>
            <a:r>
              <a:rPr lang="zh-CN" altLang="en-US" dirty="0" smtClean="0">
                <a:solidFill>
                  <a:srgbClr val="002060"/>
                </a:solidFill>
              </a:rPr>
              <a:t>、</a:t>
            </a:r>
            <a:r>
              <a:rPr lang="en-US" altLang="zh-CN" dirty="0" smtClean="0">
                <a:solidFill>
                  <a:srgbClr val="002060"/>
                </a:solidFill>
              </a:rPr>
              <a:t>P</a:t>
            </a:r>
            <a:r>
              <a:rPr lang="zh-CN" altLang="en-US" dirty="0" smtClean="0">
                <a:solidFill>
                  <a:srgbClr val="002060"/>
                </a:solidFill>
              </a:rPr>
              <a:t>、</a:t>
            </a:r>
            <a:r>
              <a:rPr lang="en-US" altLang="zh-CN" dirty="0" smtClean="0">
                <a:solidFill>
                  <a:srgbClr val="002060"/>
                </a:solidFill>
              </a:rPr>
              <a:t>B</a:t>
            </a:r>
          </a:p>
          <a:p>
            <a:pPr lvl="1"/>
            <a:r>
              <a:rPr lang="zh-CN" altLang="en-US" dirty="0" smtClean="0">
                <a:solidFill>
                  <a:srgbClr val="002060"/>
                </a:solidFill>
              </a:rPr>
              <a:t>最次为</a:t>
            </a:r>
            <a:r>
              <a:rPr lang="en-US" altLang="zh-CN" dirty="0" smtClean="0">
                <a:solidFill>
                  <a:srgbClr val="002060"/>
                </a:solidFill>
              </a:rPr>
              <a:t>V</a:t>
            </a:r>
            <a:r>
              <a:rPr lang="zh-CN" altLang="en-US" dirty="0" smtClean="0">
                <a:solidFill>
                  <a:srgbClr val="002060"/>
                </a:solidFill>
              </a:rPr>
              <a:t>、</a:t>
            </a:r>
            <a:r>
              <a:rPr lang="en-US" altLang="zh-CN" dirty="0" smtClean="0">
                <a:solidFill>
                  <a:srgbClr val="002060"/>
                </a:solidFill>
              </a:rPr>
              <a:t>K</a:t>
            </a:r>
            <a:r>
              <a:rPr lang="zh-CN" altLang="en-US" dirty="0" smtClean="0">
                <a:solidFill>
                  <a:srgbClr val="002060"/>
                </a:solidFill>
              </a:rPr>
              <a:t>、</a:t>
            </a:r>
            <a:r>
              <a:rPr lang="en-US" altLang="zh-CN" dirty="0" smtClean="0">
                <a:solidFill>
                  <a:srgbClr val="002060"/>
                </a:solidFill>
              </a:rPr>
              <a:t>J</a:t>
            </a:r>
            <a:r>
              <a:rPr lang="zh-CN" altLang="en-US" dirty="0" smtClean="0">
                <a:solidFill>
                  <a:srgbClr val="002060"/>
                </a:solidFill>
              </a:rPr>
              <a:t>、</a:t>
            </a:r>
            <a:r>
              <a:rPr lang="en-US" altLang="zh-CN" dirty="0" smtClean="0">
                <a:solidFill>
                  <a:srgbClr val="002060"/>
                </a:solidFill>
              </a:rPr>
              <a:t>X</a:t>
            </a:r>
            <a:r>
              <a:rPr lang="zh-CN" altLang="en-US" dirty="0" smtClean="0">
                <a:solidFill>
                  <a:srgbClr val="002060"/>
                </a:solidFill>
              </a:rPr>
              <a:t>、</a:t>
            </a:r>
            <a:r>
              <a:rPr lang="en-US" altLang="zh-CN" dirty="0" smtClean="0">
                <a:solidFill>
                  <a:srgbClr val="002060"/>
                </a:solidFill>
              </a:rPr>
              <a:t>Q</a:t>
            </a:r>
            <a:r>
              <a:rPr lang="zh-CN" altLang="en-US" dirty="0" smtClean="0">
                <a:solidFill>
                  <a:srgbClr val="002060"/>
                </a:solidFill>
              </a:rPr>
              <a:t>、</a:t>
            </a:r>
            <a:r>
              <a:rPr lang="en-US" altLang="zh-CN" dirty="0" smtClean="0">
                <a:solidFill>
                  <a:srgbClr val="002060"/>
                </a:solidFill>
              </a:rPr>
              <a:t>Z</a:t>
            </a:r>
          </a:p>
          <a:p>
            <a:r>
              <a:rPr lang="zh-CN" altLang="en-US" dirty="0" smtClean="0"/>
              <a:t>许多双字母的固定序列经常出现</a:t>
            </a:r>
            <a:endParaRPr lang="en-US" altLang="zh-CN" dirty="0" smtClean="0"/>
          </a:p>
          <a:p>
            <a:pPr lvl="1"/>
            <a:r>
              <a:rPr lang="en-US" altLang="zh-CN" dirty="0" smtClean="0">
                <a:solidFill>
                  <a:srgbClr val="002060"/>
                </a:solidFill>
              </a:rPr>
              <a:t>TH</a:t>
            </a:r>
            <a:r>
              <a:rPr lang="zh-CN" altLang="en-US" dirty="0" smtClean="0">
                <a:solidFill>
                  <a:srgbClr val="002060"/>
                </a:solidFill>
              </a:rPr>
              <a:t>、</a:t>
            </a:r>
            <a:r>
              <a:rPr lang="en-US" altLang="zh-CN" dirty="0" smtClean="0">
                <a:solidFill>
                  <a:srgbClr val="002060"/>
                </a:solidFill>
              </a:rPr>
              <a:t>HE</a:t>
            </a:r>
            <a:r>
              <a:rPr lang="zh-CN" altLang="en-US" dirty="0" smtClean="0">
                <a:solidFill>
                  <a:srgbClr val="002060"/>
                </a:solidFill>
              </a:rPr>
              <a:t>、</a:t>
            </a:r>
            <a:r>
              <a:rPr lang="en-US" altLang="zh-CN" dirty="0" smtClean="0">
                <a:solidFill>
                  <a:srgbClr val="002060"/>
                </a:solidFill>
              </a:rPr>
              <a:t>IN</a:t>
            </a:r>
            <a:r>
              <a:rPr lang="zh-CN" altLang="en-US" dirty="0" smtClean="0">
                <a:solidFill>
                  <a:srgbClr val="002060"/>
                </a:solidFill>
              </a:rPr>
              <a:t>、</a:t>
            </a:r>
            <a:r>
              <a:rPr lang="en-US" altLang="zh-CN" dirty="0" smtClean="0">
                <a:solidFill>
                  <a:srgbClr val="002060"/>
                </a:solidFill>
              </a:rPr>
              <a:t>ER</a:t>
            </a:r>
            <a:r>
              <a:rPr lang="zh-CN" altLang="en-US" dirty="0" smtClean="0">
                <a:solidFill>
                  <a:srgbClr val="002060"/>
                </a:solidFill>
              </a:rPr>
              <a:t>、</a:t>
            </a:r>
            <a:r>
              <a:rPr lang="en-US" altLang="zh-CN" dirty="0" smtClean="0">
                <a:solidFill>
                  <a:srgbClr val="002060"/>
                </a:solidFill>
              </a:rPr>
              <a:t>AN</a:t>
            </a:r>
            <a:r>
              <a:rPr lang="zh-CN" altLang="en-US" dirty="0" smtClean="0">
                <a:solidFill>
                  <a:srgbClr val="002060"/>
                </a:solidFill>
              </a:rPr>
              <a:t>、</a:t>
            </a:r>
            <a:r>
              <a:rPr lang="en-US" altLang="zh-CN" dirty="0" smtClean="0">
                <a:solidFill>
                  <a:srgbClr val="002060"/>
                </a:solidFill>
              </a:rPr>
              <a:t>RE</a:t>
            </a:r>
            <a:r>
              <a:rPr lang="zh-CN" altLang="en-US" dirty="0" smtClean="0">
                <a:solidFill>
                  <a:srgbClr val="002060"/>
                </a:solidFill>
              </a:rPr>
              <a:t>、</a:t>
            </a:r>
            <a:r>
              <a:rPr lang="en-US" altLang="zh-CN" dirty="0" smtClean="0">
                <a:solidFill>
                  <a:srgbClr val="002060"/>
                </a:solidFill>
              </a:rPr>
              <a:t>ED</a:t>
            </a:r>
            <a:r>
              <a:rPr lang="zh-CN" altLang="en-US" dirty="0" smtClean="0">
                <a:solidFill>
                  <a:srgbClr val="002060"/>
                </a:solidFill>
              </a:rPr>
              <a:t>、</a:t>
            </a:r>
            <a:r>
              <a:rPr lang="en-US" altLang="zh-CN" dirty="0" smtClean="0">
                <a:solidFill>
                  <a:srgbClr val="002060"/>
                </a:solidFill>
              </a:rPr>
              <a:t>ON</a:t>
            </a:r>
            <a:r>
              <a:rPr lang="zh-CN" altLang="en-US" dirty="0" smtClean="0">
                <a:solidFill>
                  <a:srgbClr val="002060"/>
                </a:solidFill>
              </a:rPr>
              <a:t>、</a:t>
            </a:r>
            <a:r>
              <a:rPr lang="en-US" altLang="zh-CN" dirty="0" smtClean="0">
                <a:solidFill>
                  <a:srgbClr val="002060"/>
                </a:solidFill>
              </a:rPr>
              <a:t>ES</a:t>
            </a:r>
            <a:r>
              <a:rPr lang="zh-CN" altLang="en-US" dirty="0" smtClean="0">
                <a:solidFill>
                  <a:srgbClr val="002060"/>
                </a:solidFill>
              </a:rPr>
              <a:t>、</a:t>
            </a:r>
            <a:r>
              <a:rPr lang="en-US" altLang="zh-CN" dirty="0" smtClean="0">
                <a:solidFill>
                  <a:srgbClr val="002060"/>
                </a:solidFill>
              </a:rPr>
              <a:t>ST</a:t>
            </a:r>
            <a:r>
              <a:rPr lang="zh-CN" altLang="en-US" dirty="0" smtClean="0">
                <a:solidFill>
                  <a:srgbClr val="002060"/>
                </a:solidFill>
              </a:rPr>
              <a:t>、</a:t>
            </a:r>
            <a:r>
              <a:rPr lang="en-US" altLang="zh-CN" dirty="0" smtClean="0">
                <a:solidFill>
                  <a:srgbClr val="002060"/>
                </a:solidFill>
              </a:rPr>
              <a:t>EN</a:t>
            </a:r>
            <a:r>
              <a:rPr lang="zh-CN" altLang="en-US" dirty="0" smtClean="0">
                <a:solidFill>
                  <a:srgbClr val="002060"/>
                </a:solidFill>
              </a:rPr>
              <a:t>、</a:t>
            </a:r>
            <a:r>
              <a:rPr lang="en-US" altLang="zh-CN" dirty="0" smtClean="0">
                <a:solidFill>
                  <a:srgbClr val="002060"/>
                </a:solidFill>
              </a:rPr>
              <a:t>AT</a:t>
            </a:r>
            <a:r>
              <a:rPr lang="zh-CN" altLang="en-US" dirty="0" smtClean="0">
                <a:solidFill>
                  <a:srgbClr val="002060"/>
                </a:solidFill>
              </a:rPr>
              <a:t>、</a:t>
            </a:r>
            <a:r>
              <a:rPr lang="en-US" altLang="zh-CN" dirty="0" smtClean="0">
                <a:solidFill>
                  <a:srgbClr val="002060"/>
                </a:solidFill>
              </a:rPr>
              <a:t>TO</a:t>
            </a:r>
            <a:r>
              <a:rPr lang="zh-CN" altLang="en-US" dirty="0" smtClean="0">
                <a:solidFill>
                  <a:srgbClr val="002060"/>
                </a:solidFill>
              </a:rPr>
              <a:t>、</a:t>
            </a:r>
            <a:r>
              <a:rPr lang="en-US" altLang="zh-CN" dirty="0" smtClean="0">
                <a:solidFill>
                  <a:srgbClr val="002060"/>
                </a:solidFill>
              </a:rPr>
              <a:t>NT</a:t>
            </a:r>
            <a:r>
              <a:rPr lang="zh-CN" altLang="en-US" dirty="0" smtClean="0">
                <a:solidFill>
                  <a:srgbClr val="002060"/>
                </a:solidFill>
              </a:rPr>
              <a:t>、</a:t>
            </a:r>
            <a:r>
              <a:rPr lang="en-US" altLang="zh-CN" dirty="0" smtClean="0">
                <a:solidFill>
                  <a:srgbClr val="002060"/>
                </a:solidFill>
              </a:rPr>
              <a:t>HA</a:t>
            </a:r>
            <a:r>
              <a:rPr lang="zh-CN" altLang="en-US" dirty="0" smtClean="0">
                <a:solidFill>
                  <a:srgbClr val="002060"/>
                </a:solidFill>
              </a:rPr>
              <a:t>、</a:t>
            </a:r>
            <a:r>
              <a:rPr lang="en-US" altLang="zh-CN" dirty="0" smtClean="0">
                <a:solidFill>
                  <a:srgbClr val="002060"/>
                </a:solidFill>
              </a:rPr>
              <a:t>ND</a:t>
            </a:r>
            <a:r>
              <a:rPr lang="zh-CN" altLang="en-US" dirty="0" smtClean="0">
                <a:solidFill>
                  <a:srgbClr val="002060"/>
                </a:solidFill>
              </a:rPr>
              <a:t>、</a:t>
            </a:r>
            <a:r>
              <a:rPr lang="en-US" altLang="zh-CN" dirty="0" smtClean="0">
                <a:solidFill>
                  <a:srgbClr val="002060"/>
                </a:solidFill>
              </a:rPr>
              <a:t>OU</a:t>
            </a:r>
            <a:r>
              <a:rPr lang="zh-CN" altLang="en-US" dirty="0" smtClean="0">
                <a:solidFill>
                  <a:srgbClr val="002060"/>
                </a:solidFill>
              </a:rPr>
              <a:t>、</a:t>
            </a:r>
            <a:r>
              <a:rPr lang="en-US" altLang="zh-CN" dirty="0" smtClean="0">
                <a:solidFill>
                  <a:srgbClr val="002060"/>
                </a:solidFill>
              </a:rPr>
              <a:t>EA</a:t>
            </a:r>
            <a:r>
              <a:rPr lang="zh-CN" altLang="en-US" dirty="0" smtClean="0">
                <a:solidFill>
                  <a:srgbClr val="002060"/>
                </a:solidFill>
              </a:rPr>
              <a:t>、</a:t>
            </a:r>
            <a:r>
              <a:rPr lang="en-US" altLang="zh-CN" dirty="0" smtClean="0">
                <a:solidFill>
                  <a:srgbClr val="002060"/>
                </a:solidFill>
              </a:rPr>
              <a:t>NG</a:t>
            </a:r>
            <a:r>
              <a:rPr lang="zh-CN" altLang="en-US" dirty="0" smtClean="0">
                <a:solidFill>
                  <a:srgbClr val="002060"/>
                </a:solidFill>
              </a:rPr>
              <a:t>、</a:t>
            </a:r>
            <a:r>
              <a:rPr lang="en-US" altLang="zh-CN" dirty="0" smtClean="0">
                <a:solidFill>
                  <a:srgbClr val="002060"/>
                </a:solidFill>
              </a:rPr>
              <a:t>AS</a:t>
            </a:r>
            <a:r>
              <a:rPr lang="zh-CN" altLang="en-US" dirty="0" smtClean="0">
                <a:solidFill>
                  <a:srgbClr val="002060"/>
                </a:solidFill>
              </a:rPr>
              <a:t>、</a:t>
            </a:r>
            <a:r>
              <a:rPr lang="en-US" altLang="zh-CN" dirty="0" smtClean="0">
                <a:solidFill>
                  <a:srgbClr val="002060"/>
                </a:solidFill>
              </a:rPr>
              <a:t>OR</a:t>
            </a:r>
            <a:r>
              <a:rPr lang="zh-CN" altLang="en-US" dirty="0" smtClean="0">
                <a:solidFill>
                  <a:srgbClr val="002060"/>
                </a:solidFill>
              </a:rPr>
              <a:t>、</a:t>
            </a:r>
            <a:r>
              <a:rPr lang="en-US" altLang="zh-CN" dirty="0" smtClean="0">
                <a:solidFill>
                  <a:srgbClr val="002060"/>
                </a:solidFill>
              </a:rPr>
              <a:t>TI</a:t>
            </a:r>
            <a:r>
              <a:rPr lang="zh-CN" altLang="en-US" dirty="0" smtClean="0">
                <a:solidFill>
                  <a:srgbClr val="002060"/>
                </a:solidFill>
              </a:rPr>
              <a:t>、</a:t>
            </a:r>
            <a:r>
              <a:rPr lang="en-US" altLang="zh-CN" dirty="0" smtClean="0">
                <a:solidFill>
                  <a:srgbClr val="002060"/>
                </a:solidFill>
              </a:rPr>
              <a:t>IS</a:t>
            </a:r>
            <a:r>
              <a:rPr lang="zh-CN" altLang="en-US" dirty="0" smtClean="0">
                <a:solidFill>
                  <a:srgbClr val="002060"/>
                </a:solidFill>
              </a:rPr>
              <a:t>、</a:t>
            </a:r>
            <a:r>
              <a:rPr lang="en-US" altLang="zh-CN" dirty="0" smtClean="0">
                <a:solidFill>
                  <a:srgbClr val="002060"/>
                </a:solidFill>
              </a:rPr>
              <a:t>ET</a:t>
            </a:r>
            <a:r>
              <a:rPr lang="zh-CN" altLang="en-US" dirty="0" smtClean="0">
                <a:solidFill>
                  <a:srgbClr val="002060"/>
                </a:solidFill>
              </a:rPr>
              <a:t>、</a:t>
            </a:r>
            <a:r>
              <a:rPr lang="en-US" altLang="zh-CN" dirty="0" smtClean="0">
                <a:solidFill>
                  <a:srgbClr val="002060"/>
                </a:solidFill>
              </a:rPr>
              <a:t>IT</a:t>
            </a:r>
            <a:r>
              <a:rPr lang="zh-CN" altLang="en-US" dirty="0" smtClean="0">
                <a:solidFill>
                  <a:srgbClr val="002060"/>
                </a:solidFill>
              </a:rPr>
              <a:t>、</a:t>
            </a:r>
            <a:r>
              <a:rPr lang="en-US" altLang="zh-CN" dirty="0" smtClean="0">
                <a:solidFill>
                  <a:srgbClr val="002060"/>
                </a:solidFill>
              </a:rPr>
              <a:t>AR</a:t>
            </a:r>
            <a:r>
              <a:rPr lang="zh-CN" altLang="en-US" dirty="0" smtClean="0">
                <a:solidFill>
                  <a:srgbClr val="002060"/>
                </a:solidFill>
              </a:rPr>
              <a:t>、</a:t>
            </a:r>
            <a:r>
              <a:rPr lang="en-US" altLang="zh-CN" dirty="0" smtClean="0">
                <a:solidFill>
                  <a:srgbClr val="002060"/>
                </a:solidFill>
              </a:rPr>
              <a:t>TE</a:t>
            </a:r>
            <a:r>
              <a:rPr lang="zh-CN" altLang="en-US" dirty="0" smtClean="0">
                <a:solidFill>
                  <a:srgbClr val="002060"/>
                </a:solidFill>
              </a:rPr>
              <a:t>、</a:t>
            </a:r>
            <a:r>
              <a:rPr lang="en-US" altLang="zh-CN" dirty="0" smtClean="0">
                <a:solidFill>
                  <a:srgbClr val="002060"/>
                </a:solidFill>
              </a:rPr>
              <a:t>SE</a:t>
            </a:r>
            <a:r>
              <a:rPr lang="zh-CN" altLang="en-US" dirty="0" smtClean="0">
                <a:solidFill>
                  <a:srgbClr val="002060"/>
                </a:solidFill>
              </a:rPr>
              <a:t>、</a:t>
            </a:r>
            <a:r>
              <a:rPr lang="en-US" altLang="zh-CN" dirty="0" smtClean="0">
                <a:solidFill>
                  <a:srgbClr val="002060"/>
                </a:solidFill>
              </a:rPr>
              <a:t>HI</a:t>
            </a:r>
            <a:r>
              <a:rPr lang="zh-CN" altLang="en-US" dirty="0" smtClean="0">
                <a:solidFill>
                  <a:srgbClr val="002060"/>
                </a:solidFill>
              </a:rPr>
              <a:t>、</a:t>
            </a:r>
            <a:r>
              <a:rPr lang="en-US" altLang="zh-CN" dirty="0" smtClean="0">
                <a:solidFill>
                  <a:srgbClr val="002060"/>
                </a:solidFill>
              </a:rPr>
              <a:t>OF</a:t>
            </a:r>
          </a:p>
          <a:p>
            <a:pPr lvl="1">
              <a:buNone/>
            </a:pPr>
            <a:endParaRPr lang="zh-CN" alt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英文字母频率分析</a:t>
            </a:r>
            <a:endParaRPr lang="zh-CN" altLang="en-US"/>
          </a:p>
        </p:txBody>
      </p:sp>
      <p:sp>
        <p:nvSpPr>
          <p:cNvPr id="3" name="内容占位符 2"/>
          <p:cNvSpPr>
            <a:spLocks noGrp="1"/>
          </p:cNvSpPr>
          <p:nvPr>
            <p:ph idx="1"/>
          </p:nvPr>
        </p:nvSpPr>
        <p:spPr/>
        <p:txBody>
          <a:bodyPr>
            <a:normAutofit lnSpcReduction="10000"/>
          </a:bodyPr>
          <a:lstStyle/>
          <a:p>
            <a:r>
              <a:rPr lang="zh-CN" altLang="en-US" smtClean="0"/>
              <a:t>还有一些经常出现的</a:t>
            </a:r>
            <a:r>
              <a:rPr lang="en-US" altLang="zh-CN" smtClean="0"/>
              <a:t>3</a:t>
            </a:r>
            <a:r>
              <a:rPr lang="zh-CN" altLang="en-US" smtClean="0"/>
              <a:t>字母固定序列</a:t>
            </a:r>
            <a:endParaRPr lang="en-US" altLang="zh-CN" smtClean="0"/>
          </a:p>
          <a:p>
            <a:pPr lvl="1"/>
            <a:r>
              <a:rPr lang="en-US" altLang="zh-CN" smtClean="0">
                <a:solidFill>
                  <a:srgbClr val="002060"/>
                </a:solidFill>
              </a:rPr>
              <a:t>THE</a:t>
            </a:r>
            <a:r>
              <a:rPr lang="zh-CN" altLang="en-US" smtClean="0">
                <a:solidFill>
                  <a:srgbClr val="002060"/>
                </a:solidFill>
              </a:rPr>
              <a:t>、</a:t>
            </a:r>
            <a:r>
              <a:rPr lang="en-US" altLang="zh-CN" smtClean="0">
                <a:solidFill>
                  <a:srgbClr val="002060"/>
                </a:solidFill>
              </a:rPr>
              <a:t>ING</a:t>
            </a:r>
            <a:r>
              <a:rPr lang="zh-CN" altLang="en-US" smtClean="0">
                <a:solidFill>
                  <a:srgbClr val="002060"/>
                </a:solidFill>
              </a:rPr>
              <a:t>、</a:t>
            </a:r>
            <a:r>
              <a:rPr lang="en-US" altLang="zh-CN" smtClean="0">
                <a:solidFill>
                  <a:srgbClr val="002060"/>
                </a:solidFill>
              </a:rPr>
              <a:t>AND</a:t>
            </a:r>
            <a:r>
              <a:rPr lang="zh-CN" altLang="en-US" smtClean="0">
                <a:solidFill>
                  <a:srgbClr val="002060"/>
                </a:solidFill>
              </a:rPr>
              <a:t>、</a:t>
            </a:r>
            <a:r>
              <a:rPr lang="en-US" altLang="zh-CN" smtClean="0">
                <a:solidFill>
                  <a:srgbClr val="002060"/>
                </a:solidFill>
              </a:rPr>
              <a:t>HER</a:t>
            </a:r>
            <a:r>
              <a:rPr lang="zh-CN" altLang="en-US" smtClean="0">
                <a:solidFill>
                  <a:srgbClr val="002060"/>
                </a:solidFill>
              </a:rPr>
              <a:t>、</a:t>
            </a:r>
            <a:r>
              <a:rPr lang="en-US" altLang="zh-CN" smtClean="0">
                <a:solidFill>
                  <a:srgbClr val="002060"/>
                </a:solidFill>
              </a:rPr>
              <a:t>ERE</a:t>
            </a:r>
            <a:r>
              <a:rPr lang="zh-CN" altLang="en-US" smtClean="0">
                <a:solidFill>
                  <a:srgbClr val="002060"/>
                </a:solidFill>
              </a:rPr>
              <a:t>、</a:t>
            </a:r>
            <a:r>
              <a:rPr lang="en-US" altLang="zh-CN" smtClean="0">
                <a:solidFill>
                  <a:srgbClr val="002060"/>
                </a:solidFill>
              </a:rPr>
              <a:t>ENT</a:t>
            </a:r>
            <a:r>
              <a:rPr lang="zh-CN" altLang="en-US" smtClean="0">
                <a:solidFill>
                  <a:srgbClr val="002060"/>
                </a:solidFill>
              </a:rPr>
              <a:t>、</a:t>
            </a:r>
            <a:r>
              <a:rPr lang="en-US" altLang="zh-CN" smtClean="0">
                <a:solidFill>
                  <a:srgbClr val="002060"/>
                </a:solidFill>
              </a:rPr>
              <a:t>THA</a:t>
            </a:r>
            <a:r>
              <a:rPr lang="zh-CN" altLang="en-US" smtClean="0">
                <a:solidFill>
                  <a:srgbClr val="002060"/>
                </a:solidFill>
              </a:rPr>
              <a:t>、</a:t>
            </a:r>
            <a:r>
              <a:rPr lang="en-US" altLang="zh-CN" smtClean="0">
                <a:solidFill>
                  <a:srgbClr val="002060"/>
                </a:solidFill>
              </a:rPr>
              <a:t>NTH</a:t>
            </a:r>
            <a:r>
              <a:rPr lang="zh-CN" altLang="en-US" smtClean="0">
                <a:solidFill>
                  <a:srgbClr val="002060"/>
                </a:solidFill>
              </a:rPr>
              <a:t>、</a:t>
            </a:r>
            <a:r>
              <a:rPr lang="en-US" altLang="zh-CN" smtClean="0">
                <a:solidFill>
                  <a:srgbClr val="002060"/>
                </a:solidFill>
              </a:rPr>
              <a:t>WAS</a:t>
            </a:r>
            <a:r>
              <a:rPr lang="zh-CN" altLang="en-US" smtClean="0">
                <a:solidFill>
                  <a:srgbClr val="002060"/>
                </a:solidFill>
              </a:rPr>
              <a:t>、</a:t>
            </a:r>
            <a:r>
              <a:rPr lang="en-US" altLang="zh-CN" smtClean="0">
                <a:solidFill>
                  <a:srgbClr val="002060"/>
                </a:solidFill>
              </a:rPr>
              <a:t>ETH</a:t>
            </a:r>
            <a:r>
              <a:rPr lang="zh-CN" altLang="en-US" smtClean="0">
                <a:solidFill>
                  <a:srgbClr val="002060"/>
                </a:solidFill>
              </a:rPr>
              <a:t>、</a:t>
            </a:r>
            <a:r>
              <a:rPr lang="en-US" altLang="zh-CN" smtClean="0">
                <a:solidFill>
                  <a:srgbClr val="002060"/>
                </a:solidFill>
              </a:rPr>
              <a:t>FOR</a:t>
            </a:r>
            <a:r>
              <a:rPr lang="zh-CN" altLang="en-US" smtClean="0">
                <a:solidFill>
                  <a:srgbClr val="002060"/>
                </a:solidFill>
              </a:rPr>
              <a:t>、</a:t>
            </a:r>
            <a:r>
              <a:rPr lang="en-US" altLang="zh-CN" smtClean="0">
                <a:solidFill>
                  <a:srgbClr val="002060"/>
                </a:solidFill>
              </a:rPr>
              <a:t>DTH</a:t>
            </a:r>
          </a:p>
          <a:p>
            <a:r>
              <a:rPr lang="zh-CN" altLang="en-US" smtClean="0"/>
              <a:t>根据经验，有些字母不可能组合出现在一个单词中，如果出现可作为单词边界进行分析</a:t>
            </a:r>
            <a:endParaRPr lang="en-US" altLang="zh-CN" smtClean="0"/>
          </a:p>
          <a:p>
            <a:r>
              <a:rPr lang="zh-CN" altLang="en-US" smtClean="0"/>
              <a:t>简单代替密码的分析原理</a:t>
            </a:r>
            <a:endParaRPr lang="en-US" altLang="zh-CN" smtClean="0"/>
          </a:p>
          <a:p>
            <a:pPr lvl="1"/>
            <a:r>
              <a:rPr lang="zh-CN" altLang="en-US" smtClean="0">
                <a:solidFill>
                  <a:srgbClr val="002060"/>
                </a:solidFill>
              </a:rPr>
              <a:t>根据密文字母出现频率的高低进行猜测和验证</a:t>
            </a:r>
            <a:endParaRPr lang="en-US" altLang="zh-CN" smtClean="0">
              <a:solidFill>
                <a:srgbClr val="002060"/>
              </a:solidFill>
            </a:endParaRPr>
          </a:p>
          <a:p>
            <a:pPr lvl="1"/>
            <a:r>
              <a:rPr lang="zh-CN" altLang="en-US" smtClean="0">
                <a:solidFill>
                  <a:srgbClr val="002060"/>
                </a:solidFill>
              </a:rPr>
              <a:t>得到的密文越长，越符合统计规律</a:t>
            </a:r>
            <a:endParaRPr lang="zh-CN" altLang="en-US">
              <a:solidFill>
                <a:srgbClr val="002060"/>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仿射密码的密码分析</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仿射密码体制的数学描述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P=C=Z</a:t>
            </a:r>
            <a:r>
              <a:rPr lang="en-US" altLang="zh-CN" baseline="-25000" dirty="0" smtClean="0"/>
              <a:t>26</a:t>
            </a:r>
          </a:p>
          <a:p>
            <a:pPr lvl="2"/>
            <a:r>
              <a:rPr lang="en-US" altLang="zh-CN" dirty="0" smtClean="0"/>
              <a:t>K={(</a:t>
            </a:r>
            <a:r>
              <a:rPr lang="en-US" altLang="zh-CN" dirty="0" err="1" smtClean="0"/>
              <a:t>a,b</a:t>
            </a:r>
            <a:r>
              <a:rPr lang="en-US" altLang="zh-CN" dirty="0" smtClean="0"/>
              <a:t>)</a:t>
            </a:r>
            <a:r>
              <a:rPr lang="zh-CN" altLang="en-US" dirty="0" smtClean="0"/>
              <a:t>∈</a:t>
            </a:r>
            <a:r>
              <a:rPr lang="en-US" altLang="zh-CN" dirty="0" smtClean="0"/>
              <a:t>Z</a:t>
            </a:r>
            <a:r>
              <a:rPr lang="en-US" altLang="zh-CN" baseline="-25000" dirty="0" smtClean="0"/>
              <a:t>26</a:t>
            </a:r>
            <a:r>
              <a:rPr lang="en-US" altLang="zh-CN" dirty="0" smtClean="0"/>
              <a:t>×Z</a:t>
            </a:r>
            <a:r>
              <a:rPr lang="en-US" altLang="zh-CN" baseline="-25000" dirty="0" smtClean="0"/>
              <a:t>26 </a:t>
            </a:r>
            <a:r>
              <a:rPr lang="en-US" altLang="zh-CN" dirty="0" smtClean="0"/>
              <a:t>: </a:t>
            </a:r>
            <a:r>
              <a:rPr lang="en-US" altLang="zh-CN" dirty="0" err="1" smtClean="0">
                <a:solidFill>
                  <a:srgbClr val="FF0000"/>
                </a:solidFill>
              </a:rPr>
              <a:t>gcd</a:t>
            </a:r>
            <a:r>
              <a:rPr lang="en-US" altLang="zh-CN" dirty="0" smtClean="0">
                <a:solidFill>
                  <a:srgbClr val="FF0000"/>
                </a:solidFill>
              </a:rPr>
              <a:t>(a,26)=1</a:t>
            </a:r>
            <a:r>
              <a:rPr lang="en-US" altLang="zh-CN" dirty="0" smtClean="0"/>
              <a:t>}</a:t>
            </a:r>
          </a:p>
          <a:p>
            <a:pPr lvl="2"/>
            <a:r>
              <a:rPr lang="zh-CN" altLang="en-US" dirty="0" smtClean="0"/>
              <a:t>对任意的</a:t>
            </a:r>
            <a:r>
              <a:rPr lang="en-US" altLang="zh-CN" dirty="0" smtClean="0"/>
              <a:t>k=(</a:t>
            </a:r>
            <a:r>
              <a:rPr lang="en-US" altLang="zh-CN" dirty="0" err="1" smtClean="0"/>
              <a:t>a,b</a:t>
            </a:r>
            <a:r>
              <a:rPr lang="en-US" altLang="zh-CN" dirty="0" smtClean="0"/>
              <a:t>)</a:t>
            </a:r>
            <a:r>
              <a:rPr lang="zh-CN" altLang="en-US" dirty="0" smtClean="0"/>
              <a:t>∈</a:t>
            </a:r>
            <a:r>
              <a:rPr lang="en-US" altLang="zh-CN" dirty="0" smtClean="0"/>
              <a:t>K,  </a:t>
            </a:r>
            <a:r>
              <a:rPr lang="en-US" altLang="zh-CN" dirty="0" err="1" smtClean="0"/>
              <a:t>x,y</a:t>
            </a:r>
            <a:r>
              <a:rPr lang="zh-CN" altLang="en-US" dirty="0" smtClean="0"/>
              <a:t>∈</a:t>
            </a:r>
            <a:r>
              <a:rPr lang="en-US" altLang="zh-CN" dirty="0" smtClean="0"/>
              <a:t>Z</a:t>
            </a:r>
            <a:r>
              <a:rPr lang="en-US" altLang="zh-CN" baseline="-25000" dirty="0" smtClean="0"/>
              <a:t>26</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ax+b</a:t>
            </a:r>
            <a:r>
              <a:rPr lang="en-US" altLang="zh-CN" dirty="0" smtClean="0"/>
              <a:t>)mod26</a:t>
            </a:r>
          </a:p>
          <a:p>
            <a:pPr lvl="2">
              <a:buNone/>
            </a:pPr>
            <a:r>
              <a:rPr lang="en-US" altLang="zh-CN" dirty="0" smtClean="0"/>
              <a:t>			</a:t>
            </a:r>
            <a:r>
              <a:rPr lang="en-US" altLang="zh-CN" dirty="0" err="1" smtClean="0"/>
              <a:t>d</a:t>
            </a:r>
            <a:r>
              <a:rPr lang="en-US" altLang="zh-CN" baseline="-25000" dirty="0" err="1" smtClean="0"/>
              <a:t>k</a:t>
            </a:r>
            <a:r>
              <a:rPr lang="en-US" altLang="zh-CN" dirty="0" smtClean="0"/>
              <a:t>(y)=a</a:t>
            </a:r>
            <a:r>
              <a:rPr lang="en-US" altLang="zh-CN" baseline="30000" dirty="0" smtClean="0"/>
              <a:t>-1</a:t>
            </a:r>
            <a:r>
              <a:rPr lang="en-US" altLang="zh-CN" dirty="0" smtClean="0"/>
              <a:t>(y-b)mod26</a:t>
            </a:r>
          </a:p>
          <a:p>
            <a:pPr lvl="2"/>
            <a:r>
              <a:rPr lang="en-US" altLang="zh-CN" dirty="0" err="1" smtClean="0">
                <a:solidFill>
                  <a:srgbClr val="FF0000"/>
                </a:solidFill>
              </a:rPr>
              <a:t>gcd</a:t>
            </a:r>
            <a:r>
              <a:rPr lang="en-US" altLang="zh-CN" dirty="0" smtClean="0">
                <a:solidFill>
                  <a:srgbClr val="FF0000"/>
                </a:solidFill>
              </a:rPr>
              <a:t>(a,26)=1</a:t>
            </a:r>
            <a:r>
              <a:rPr lang="zh-CN" altLang="en-US" dirty="0" smtClean="0"/>
              <a:t>意味着</a:t>
            </a:r>
            <a:r>
              <a:rPr lang="en-US" altLang="zh-CN" dirty="0" smtClean="0"/>
              <a:t>a</a:t>
            </a:r>
            <a:r>
              <a:rPr lang="zh-CN" altLang="en-US" dirty="0" smtClean="0"/>
              <a:t>和</a:t>
            </a:r>
            <a:r>
              <a:rPr lang="en-US" altLang="zh-CN" dirty="0" smtClean="0"/>
              <a:t>26</a:t>
            </a:r>
            <a:r>
              <a:rPr lang="zh-CN" altLang="en-US" dirty="0" smtClean="0"/>
              <a:t>互质</a:t>
            </a:r>
            <a:endParaRPr lang="en-US" altLang="zh-CN" dirty="0" smtClean="0"/>
          </a:p>
          <a:p>
            <a:pPr lvl="2"/>
            <a:r>
              <a:rPr lang="en-US" altLang="zh-CN" dirty="0" smtClean="0"/>
              <a:t>a</a:t>
            </a:r>
            <a:r>
              <a:rPr lang="en-US" altLang="zh-CN" baseline="30000" dirty="0" smtClean="0"/>
              <a:t>-1</a:t>
            </a:r>
            <a:r>
              <a:rPr lang="zh-CN" altLang="en-US" dirty="0" smtClean="0"/>
              <a:t>是</a:t>
            </a:r>
            <a:r>
              <a:rPr lang="en-US" altLang="zh-CN" dirty="0" smtClean="0"/>
              <a:t>a</a:t>
            </a:r>
            <a:r>
              <a:rPr lang="zh-CN" altLang="en-US" dirty="0" smtClean="0"/>
              <a:t>关于模</a:t>
            </a:r>
            <a:r>
              <a:rPr lang="en-US" altLang="zh-CN" dirty="0" smtClean="0"/>
              <a:t>26</a:t>
            </a:r>
            <a:r>
              <a:rPr lang="zh-CN" altLang="en-US" dirty="0" smtClean="0"/>
              <a:t>乘法的逆</a:t>
            </a:r>
            <a:endParaRPr lang="en-US" altLang="zh-CN" dirty="0" smtClean="0"/>
          </a:p>
          <a:p>
            <a:r>
              <a:rPr lang="zh-CN" altLang="en-US" dirty="0" smtClean="0"/>
              <a:t>分析目标：根据密文得到</a:t>
            </a:r>
            <a:r>
              <a:rPr lang="en-US" altLang="zh-CN" dirty="0" smtClean="0"/>
              <a:t>a</a:t>
            </a:r>
            <a:r>
              <a:rPr lang="zh-CN" altLang="en-US" dirty="0" smtClean="0"/>
              <a:t>和</a:t>
            </a:r>
            <a:r>
              <a:rPr lang="en-US" altLang="zh-CN" dirty="0" smtClean="0"/>
              <a:t>b</a:t>
            </a:r>
            <a:r>
              <a:rPr lang="zh-CN" altLang="en-US" dirty="0" smtClean="0"/>
              <a:t>的值</a:t>
            </a:r>
            <a:endParaRPr lang="en-US" altLang="zh-CN" dirty="0" smtClean="0"/>
          </a:p>
          <a:p>
            <a:r>
              <a:rPr lang="zh-CN" altLang="en-US" dirty="0" smtClean="0"/>
              <a:t>分析方法：首先分析出现频率最高的字符，只需要猜中两个字母的代替，就能解出</a:t>
            </a:r>
            <a:r>
              <a:rPr lang="en-US" altLang="zh-CN" dirty="0" smtClean="0"/>
              <a:t>a</a:t>
            </a:r>
            <a:r>
              <a:rPr lang="zh-CN" altLang="en-US" dirty="0" smtClean="0"/>
              <a:t>和</a:t>
            </a:r>
            <a:r>
              <a:rPr lang="en-US" altLang="zh-CN" dirty="0" smtClean="0"/>
              <a:t>b</a:t>
            </a:r>
            <a:endParaRPr lang="zh-CN" alt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仿射密码分析举例</a:t>
            </a:r>
            <a:endParaRPr lang="zh-CN" altLang="en-US"/>
          </a:p>
        </p:txBody>
      </p:sp>
      <p:sp>
        <p:nvSpPr>
          <p:cNvPr id="3" name="内容占位符 2"/>
          <p:cNvSpPr>
            <a:spLocks noGrp="1"/>
          </p:cNvSpPr>
          <p:nvPr>
            <p:ph idx="1"/>
          </p:nvPr>
        </p:nvSpPr>
        <p:spPr>
          <a:xfrm>
            <a:off x="457200" y="1600201"/>
            <a:ext cx="8229600" cy="2044824"/>
          </a:xfrm>
        </p:spPr>
        <p:txBody>
          <a:bodyPr>
            <a:normAutofit lnSpcReduction="10000"/>
          </a:bodyPr>
          <a:lstStyle/>
          <a:p>
            <a:r>
              <a:rPr lang="zh-CN" altLang="en-US" smtClean="0"/>
              <a:t>得到仿射密码的密文如下</a:t>
            </a:r>
            <a:endParaRPr lang="en-US" altLang="zh-CN" smtClean="0"/>
          </a:p>
          <a:p>
            <a:pPr lvl="1"/>
            <a:r>
              <a:rPr lang="en-US" altLang="zh-CN" smtClean="0">
                <a:solidFill>
                  <a:srgbClr val="C00000"/>
                </a:solidFill>
                <a:latin typeface="Courier New" pitchFamily="49" charset="0"/>
                <a:cs typeface="Courier New" pitchFamily="49" charset="0"/>
              </a:rPr>
              <a:t>FMXVEDKAPHEFRBNDKRXRSREFMORUD</a:t>
            </a:r>
          </a:p>
          <a:p>
            <a:pPr lvl="1">
              <a:buNone/>
            </a:pPr>
            <a:r>
              <a:rPr lang="en-US" altLang="zh-CN" smtClean="0">
                <a:solidFill>
                  <a:srgbClr val="C00000"/>
                </a:solidFill>
                <a:latin typeface="Courier New" pitchFamily="49" charset="0"/>
                <a:cs typeface="Courier New" pitchFamily="49" charset="0"/>
              </a:rPr>
              <a:t>	SDKDVSHVUFEDKAPRKDLYEVLRHHRH</a:t>
            </a:r>
          </a:p>
          <a:p>
            <a:pPr lvl="1"/>
            <a:r>
              <a:rPr lang="zh-CN" altLang="en-US" smtClean="0">
                <a:latin typeface="Courier New" pitchFamily="49" charset="0"/>
                <a:cs typeface="Courier New" pitchFamily="49" charset="0"/>
              </a:rPr>
              <a:t>分析密文中每个字母的出现频数记录如下</a:t>
            </a:r>
            <a:endParaRPr lang="en-US" altLang="zh-CN" smtClean="0">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971600" y="3645024"/>
          <a:ext cx="7272810" cy="2880320"/>
        </p:xfrm>
        <a:graphic>
          <a:graphicData uri="http://schemas.openxmlformats.org/drawingml/2006/table">
            <a:tbl>
              <a:tblPr firstRow="1" bandRow="1">
                <a:tableStyleId>{5C22544A-7EE6-4342-B048-85BDC9FD1C3A}</a:tableStyleId>
              </a:tblPr>
              <a:tblGrid>
                <a:gridCol w="727281"/>
                <a:gridCol w="727281"/>
                <a:gridCol w="727281"/>
                <a:gridCol w="727281"/>
                <a:gridCol w="727281"/>
                <a:gridCol w="727281"/>
                <a:gridCol w="727281"/>
                <a:gridCol w="727281"/>
                <a:gridCol w="727281"/>
                <a:gridCol w="727281"/>
              </a:tblGrid>
              <a:tr h="477455">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r>
              <a:tr h="480573">
                <a:tc>
                  <a:txBody>
                    <a:bodyPr/>
                    <a:lstStyle/>
                    <a:p>
                      <a:r>
                        <a:rPr lang="en-US" altLang="zh-CN" smtClean="0">
                          <a:solidFill>
                            <a:srgbClr val="C00000"/>
                          </a:solidFill>
                        </a:rPr>
                        <a:t>A</a:t>
                      </a:r>
                      <a:endParaRPr lang="zh-CN" altLang="en-US">
                        <a:solidFill>
                          <a:srgbClr val="C00000"/>
                        </a:solidFill>
                      </a:endParaRPr>
                    </a:p>
                  </a:txBody>
                  <a:tcPr/>
                </a:tc>
                <a:tc>
                  <a:txBody>
                    <a:bodyPr/>
                    <a:lstStyle/>
                    <a:p>
                      <a:r>
                        <a:rPr lang="en-US" altLang="zh-CN" smtClean="0"/>
                        <a:t>2</a:t>
                      </a:r>
                      <a:endParaRPr lang="zh-CN" altLang="en-US"/>
                    </a:p>
                  </a:txBody>
                  <a:tcPr/>
                </a:tc>
                <a:tc>
                  <a:txBody>
                    <a:bodyPr/>
                    <a:lstStyle/>
                    <a:p>
                      <a:r>
                        <a:rPr lang="en-US" altLang="zh-CN" smtClean="0">
                          <a:solidFill>
                            <a:srgbClr val="C00000"/>
                          </a:solidFill>
                        </a:rPr>
                        <a:t>B</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C</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D</a:t>
                      </a:r>
                      <a:endParaRPr lang="zh-CN" altLang="en-US">
                        <a:solidFill>
                          <a:srgbClr val="C00000"/>
                        </a:solidFill>
                      </a:endParaRPr>
                    </a:p>
                  </a:txBody>
                  <a:tcPr/>
                </a:tc>
                <a:tc>
                  <a:txBody>
                    <a:bodyPr/>
                    <a:lstStyle/>
                    <a:p>
                      <a:r>
                        <a:rPr lang="en-US" altLang="zh-CN" smtClean="0"/>
                        <a:t>7</a:t>
                      </a:r>
                      <a:endParaRPr lang="zh-CN" altLang="en-US"/>
                    </a:p>
                  </a:txBody>
                  <a:tcPr/>
                </a:tc>
                <a:tc>
                  <a:txBody>
                    <a:bodyPr/>
                    <a:lstStyle/>
                    <a:p>
                      <a:r>
                        <a:rPr lang="en-US" altLang="zh-CN" smtClean="0">
                          <a:solidFill>
                            <a:srgbClr val="C00000"/>
                          </a:solidFill>
                        </a:rPr>
                        <a:t>E</a:t>
                      </a:r>
                      <a:endParaRPr lang="zh-CN" altLang="en-US">
                        <a:solidFill>
                          <a:srgbClr val="C00000"/>
                        </a:solidFill>
                      </a:endParaRPr>
                    </a:p>
                  </a:txBody>
                  <a:tcPr/>
                </a:tc>
                <a:tc>
                  <a:txBody>
                    <a:bodyPr/>
                    <a:lstStyle/>
                    <a:p>
                      <a:r>
                        <a:rPr lang="en-US" altLang="zh-CN" smtClean="0"/>
                        <a:t>5</a:t>
                      </a:r>
                      <a:endParaRPr lang="zh-CN" altLang="en-US"/>
                    </a:p>
                  </a:txBody>
                  <a:tcPr/>
                </a:tc>
              </a:tr>
              <a:tr h="480573">
                <a:tc>
                  <a:txBody>
                    <a:bodyPr/>
                    <a:lstStyle/>
                    <a:p>
                      <a:r>
                        <a:rPr lang="en-US" altLang="zh-CN" smtClean="0">
                          <a:solidFill>
                            <a:srgbClr val="C00000"/>
                          </a:solidFill>
                        </a:rPr>
                        <a:t>F</a:t>
                      </a:r>
                      <a:endParaRPr lang="zh-CN" altLang="en-US">
                        <a:solidFill>
                          <a:srgbClr val="C00000"/>
                        </a:solidFill>
                      </a:endParaRPr>
                    </a:p>
                  </a:txBody>
                  <a:tcPr/>
                </a:tc>
                <a:tc>
                  <a:txBody>
                    <a:bodyPr/>
                    <a:lstStyle/>
                    <a:p>
                      <a:r>
                        <a:rPr lang="en-US" altLang="zh-CN" smtClean="0"/>
                        <a:t>4</a:t>
                      </a:r>
                      <a:endParaRPr lang="zh-CN" altLang="en-US"/>
                    </a:p>
                  </a:txBody>
                  <a:tcPr/>
                </a:tc>
                <a:tc>
                  <a:txBody>
                    <a:bodyPr/>
                    <a:lstStyle/>
                    <a:p>
                      <a:r>
                        <a:rPr lang="en-US" altLang="zh-CN" smtClean="0">
                          <a:solidFill>
                            <a:srgbClr val="C00000"/>
                          </a:solidFill>
                        </a:rPr>
                        <a:t>G</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H</a:t>
                      </a:r>
                      <a:endParaRPr lang="zh-CN" altLang="en-US">
                        <a:solidFill>
                          <a:srgbClr val="C00000"/>
                        </a:solidFill>
                      </a:endParaRPr>
                    </a:p>
                  </a:txBody>
                  <a:tcPr/>
                </a:tc>
                <a:tc>
                  <a:txBody>
                    <a:bodyPr/>
                    <a:lstStyle/>
                    <a:p>
                      <a:r>
                        <a:rPr lang="en-US" altLang="zh-CN" smtClean="0"/>
                        <a:t>5</a:t>
                      </a:r>
                      <a:endParaRPr lang="zh-CN" altLang="en-US"/>
                    </a:p>
                  </a:txBody>
                  <a:tcPr/>
                </a:tc>
                <a:tc>
                  <a:txBody>
                    <a:bodyPr/>
                    <a:lstStyle/>
                    <a:p>
                      <a:r>
                        <a:rPr lang="en-US" altLang="zh-CN" smtClean="0">
                          <a:solidFill>
                            <a:srgbClr val="C00000"/>
                          </a:solidFill>
                        </a:rPr>
                        <a:t>I,J</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K</a:t>
                      </a:r>
                      <a:endParaRPr lang="zh-CN" altLang="en-US">
                        <a:solidFill>
                          <a:srgbClr val="C00000"/>
                        </a:solidFill>
                      </a:endParaRPr>
                    </a:p>
                  </a:txBody>
                  <a:tcPr/>
                </a:tc>
                <a:tc>
                  <a:txBody>
                    <a:bodyPr/>
                    <a:lstStyle/>
                    <a:p>
                      <a:r>
                        <a:rPr lang="en-US" altLang="zh-CN" smtClean="0"/>
                        <a:t>5</a:t>
                      </a:r>
                      <a:endParaRPr lang="zh-CN" altLang="en-US"/>
                    </a:p>
                  </a:txBody>
                  <a:tcPr/>
                </a:tc>
              </a:tr>
              <a:tr h="480573">
                <a:tc>
                  <a:txBody>
                    <a:bodyPr/>
                    <a:lstStyle/>
                    <a:p>
                      <a:r>
                        <a:rPr lang="en-US" altLang="zh-CN" smtClean="0">
                          <a:solidFill>
                            <a:srgbClr val="C00000"/>
                          </a:solidFill>
                        </a:rPr>
                        <a:t>L</a:t>
                      </a:r>
                      <a:endParaRPr lang="zh-CN" altLang="en-US">
                        <a:solidFill>
                          <a:srgbClr val="C00000"/>
                        </a:solidFill>
                      </a:endParaRPr>
                    </a:p>
                  </a:txBody>
                  <a:tcPr/>
                </a:tc>
                <a:tc>
                  <a:txBody>
                    <a:bodyPr/>
                    <a:lstStyle/>
                    <a:p>
                      <a:r>
                        <a:rPr lang="en-US" altLang="zh-CN" smtClean="0"/>
                        <a:t>2</a:t>
                      </a:r>
                      <a:endParaRPr lang="zh-CN" altLang="en-US"/>
                    </a:p>
                  </a:txBody>
                  <a:tcPr/>
                </a:tc>
                <a:tc>
                  <a:txBody>
                    <a:bodyPr/>
                    <a:lstStyle/>
                    <a:p>
                      <a:r>
                        <a:rPr lang="en-US" altLang="zh-CN" smtClean="0">
                          <a:solidFill>
                            <a:srgbClr val="C00000"/>
                          </a:solidFill>
                        </a:rPr>
                        <a:t>M</a:t>
                      </a:r>
                      <a:endParaRPr lang="zh-CN" altLang="en-US">
                        <a:solidFill>
                          <a:srgbClr val="C00000"/>
                        </a:solidFill>
                      </a:endParaRPr>
                    </a:p>
                  </a:txBody>
                  <a:tcPr/>
                </a:tc>
                <a:tc>
                  <a:txBody>
                    <a:bodyPr/>
                    <a:lstStyle/>
                    <a:p>
                      <a:r>
                        <a:rPr lang="en-US" altLang="zh-CN" smtClean="0"/>
                        <a:t>2</a:t>
                      </a:r>
                      <a:endParaRPr lang="zh-CN" altLang="en-US"/>
                    </a:p>
                  </a:txBody>
                  <a:tcPr/>
                </a:tc>
                <a:tc>
                  <a:txBody>
                    <a:bodyPr/>
                    <a:lstStyle/>
                    <a:p>
                      <a:r>
                        <a:rPr lang="en-US" altLang="zh-CN" smtClean="0">
                          <a:solidFill>
                            <a:srgbClr val="C00000"/>
                          </a:solidFill>
                        </a:rPr>
                        <a:t>N</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O</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P</a:t>
                      </a:r>
                      <a:endParaRPr lang="zh-CN" altLang="en-US">
                        <a:solidFill>
                          <a:srgbClr val="C00000"/>
                        </a:solidFill>
                      </a:endParaRPr>
                    </a:p>
                  </a:txBody>
                  <a:tcPr/>
                </a:tc>
                <a:tc>
                  <a:txBody>
                    <a:bodyPr/>
                    <a:lstStyle/>
                    <a:p>
                      <a:r>
                        <a:rPr lang="en-US" altLang="zh-CN" smtClean="0"/>
                        <a:t>2</a:t>
                      </a:r>
                      <a:endParaRPr lang="zh-CN" altLang="en-US"/>
                    </a:p>
                  </a:txBody>
                  <a:tcPr/>
                </a:tc>
              </a:tr>
              <a:tr h="480573">
                <a:tc>
                  <a:txBody>
                    <a:bodyPr/>
                    <a:lstStyle/>
                    <a:p>
                      <a:r>
                        <a:rPr lang="en-US" altLang="zh-CN" smtClean="0">
                          <a:solidFill>
                            <a:srgbClr val="C00000"/>
                          </a:solidFill>
                        </a:rPr>
                        <a:t>Q</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R</a:t>
                      </a:r>
                      <a:endParaRPr lang="zh-CN" altLang="en-US">
                        <a:solidFill>
                          <a:srgbClr val="C00000"/>
                        </a:solidFill>
                      </a:endParaRPr>
                    </a:p>
                  </a:txBody>
                  <a:tcPr/>
                </a:tc>
                <a:tc>
                  <a:txBody>
                    <a:bodyPr/>
                    <a:lstStyle/>
                    <a:p>
                      <a:r>
                        <a:rPr lang="en-US" altLang="zh-CN" smtClean="0"/>
                        <a:t>8</a:t>
                      </a:r>
                      <a:endParaRPr lang="zh-CN" altLang="en-US"/>
                    </a:p>
                  </a:txBody>
                  <a:tcPr/>
                </a:tc>
                <a:tc>
                  <a:txBody>
                    <a:bodyPr/>
                    <a:lstStyle/>
                    <a:p>
                      <a:r>
                        <a:rPr lang="en-US" altLang="zh-CN" smtClean="0">
                          <a:solidFill>
                            <a:srgbClr val="C00000"/>
                          </a:solidFill>
                        </a:rPr>
                        <a:t>S</a:t>
                      </a:r>
                      <a:endParaRPr lang="zh-CN" altLang="en-US">
                        <a:solidFill>
                          <a:srgbClr val="C00000"/>
                        </a:solidFill>
                      </a:endParaRPr>
                    </a:p>
                  </a:txBody>
                  <a:tcPr/>
                </a:tc>
                <a:tc>
                  <a:txBody>
                    <a:bodyPr/>
                    <a:lstStyle/>
                    <a:p>
                      <a:r>
                        <a:rPr lang="en-US" altLang="zh-CN" smtClean="0"/>
                        <a:t>3</a:t>
                      </a:r>
                      <a:endParaRPr lang="zh-CN" altLang="en-US"/>
                    </a:p>
                  </a:txBody>
                  <a:tcPr/>
                </a:tc>
                <a:tc>
                  <a:txBody>
                    <a:bodyPr/>
                    <a:lstStyle/>
                    <a:p>
                      <a:r>
                        <a:rPr lang="en-US" altLang="zh-CN" smtClean="0">
                          <a:solidFill>
                            <a:srgbClr val="C00000"/>
                          </a:solidFill>
                        </a:rPr>
                        <a:t>T</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U</a:t>
                      </a:r>
                      <a:endParaRPr lang="zh-CN" altLang="en-US">
                        <a:solidFill>
                          <a:srgbClr val="C00000"/>
                        </a:solidFill>
                      </a:endParaRPr>
                    </a:p>
                  </a:txBody>
                  <a:tcPr/>
                </a:tc>
                <a:tc>
                  <a:txBody>
                    <a:bodyPr/>
                    <a:lstStyle/>
                    <a:p>
                      <a:r>
                        <a:rPr lang="en-US" altLang="zh-CN" smtClean="0"/>
                        <a:t>2</a:t>
                      </a:r>
                      <a:endParaRPr lang="zh-CN" altLang="en-US"/>
                    </a:p>
                  </a:txBody>
                  <a:tcPr/>
                </a:tc>
              </a:tr>
              <a:tr h="480573">
                <a:tc>
                  <a:txBody>
                    <a:bodyPr/>
                    <a:lstStyle/>
                    <a:p>
                      <a:r>
                        <a:rPr lang="en-US" altLang="zh-CN" smtClean="0">
                          <a:solidFill>
                            <a:srgbClr val="C00000"/>
                          </a:solidFill>
                        </a:rPr>
                        <a:t>V</a:t>
                      </a:r>
                      <a:endParaRPr lang="zh-CN" altLang="en-US">
                        <a:solidFill>
                          <a:srgbClr val="C00000"/>
                        </a:solidFill>
                      </a:endParaRPr>
                    </a:p>
                  </a:txBody>
                  <a:tcPr/>
                </a:tc>
                <a:tc>
                  <a:txBody>
                    <a:bodyPr/>
                    <a:lstStyle/>
                    <a:p>
                      <a:r>
                        <a:rPr lang="en-US" altLang="zh-CN" smtClean="0"/>
                        <a:t>4</a:t>
                      </a:r>
                      <a:endParaRPr lang="zh-CN" altLang="en-US"/>
                    </a:p>
                  </a:txBody>
                  <a:tcPr/>
                </a:tc>
                <a:tc>
                  <a:txBody>
                    <a:bodyPr/>
                    <a:lstStyle/>
                    <a:p>
                      <a:r>
                        <a:rPr lang="en-US" altLang="zh-CN" smtClean="0">
                          <a:solidFill>
                            <a:srgbClr val="C00000"/>
                          </a:solidFill>
                        </a:rPr>
                        <a:t>W</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X</a:t>
                      </a:r>
                      <a:endParaRPr lang="zh-CN" altLang="en-US">
                        <a:solidFill>
                          <a:srgbClr val="C00000"/>
                        </a:solidFill>
                      </a:endParaRPr>
                    </a:p>
                  </a:txBody>
                  <a:tcPr/>
                </a:tc>
                <a:tc>
                  <a:txBody>
                    <a:bodyPr/>
                    <a:lstStyle/>
                    <a:p>
                      <a:r>
                        <a:rPr lang="en-US" altLang="zh-CN" smtClean="0"/>
                        <a:t>2</a:t>
                      </a:r>
                      <a:endParaRPr lang="zh-CN" altLang="en-US"/>
                    </a:p>
                  </a:txBody>
                  <a:tcPr/>
                </a:tc>
                <a:tc>
                  <a:txBody>
                    <a:bodyPr/>
                    <a:lstStyle/>
                    <a:p>
                      <a:r>
                        <a:rPr lang="en-US" altLang="zh-CN" smtClean="0">
                          <a:solidFill>
                            <a:srgbClr val="C00000"/>
                          </a:solidFill>
                        </a:rPr>
                        <a:t>Y</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Z</a:t>
                      </a:r>
                      <a:endParaRPr lang="zh-CN" altLang="en-US">
                        <a:solidFill>
                          <a:srgbClr val="C00000"/>
                        </a:solidFill>
                      </a:endParaRPr>
                    </a:p>
                  </a:txBody>
                  <a:tcPr/>
                </a:tc>
                <a:tc>
                  <a:txBody>
                    <a:bodyPr/>
                    <a:lstStyle/>
                    <a:p>
                      <a:r>
                        <a:rPr lang="en-US" altLang="zh-CN" smtClean="0"/>
                        <a:t>0</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仿射密码分析举例</a:t>
            </a:r>
            <a:endParaRPr lang="zh-CN" altLang="en-US"/>
          </a:p>
        </p:txBody>
      </p:sp>
      <p:sp>
        <p:nvSpPr>
          <p:cNvPr id="3" name="内容占位符 2"/>
          <p:cNvSpPr>
            <a:spLocks noGrp="1"/>
          </p:cNvSpPr>
          <p:nvPr>
            <p:ph idx="1"/>
          </p:nvPr>
        </p:nvSpPr>
        <p:spPr/>
        <p:txBody>
          <a:bodyPr>
            <a:normAutofit/>
          </a:bodyPr>
          <a:lstStyle/>
          <a:p>
            <a:r>
              <a:rPr lang="zh-CN" altLang="en-US" smtClean="0"/>
              <a:t>以上密文中出现的最大频数的几个密文字母依次是</a:t>
            </a:r>
            <a:r>
              <a:rPr lang="en-US" altLang="zh-CN" smtClean="0"/>
              <a:t>R</a:t>
            </a:r>
            <a:r>
              <a:rPr lang="zh-CN" altLang="en-US" smtClean="0"/>
              <a:t>、</a:t>
            </a:r>
            <a:r>
              <a:rPr lang="en-US" altLang="zh-CN" smtClean="0"/>
              <a:t>D</a:t>
            </a:r>
            <a:r>
              <a:rPr lang="zh-CN" altLang="en-US" smtClean="0"/>
              <a:t>、</a:t>
            </a:r>
            <a:r>
              <a:rPr lang="en-US" altLang="zh-CN" smtClean="0"/>
              <a:t>E</a:t>
            </a:r>
            <a:r>
              <a:rPr lang="zh-CN" altLang="en-US" smtClean="0"/>
              <a:t>、</a:t>
            </a:r>
            <a:r>
              <a:rPr lang="en-US" altLang="zh-CN" smtClean="0"/>
              <a:t>H</a:t>
            </a:r>
            <a:r>
              <a:rPr lang="zh-CN" altLang="en-US" smtClean="0"/>
              <a:t>、</a:t>
            </a:r>
            <a:r>
              <a:rPr lang="en-US" altLang="zh-CN" smtClean="0"/>
              <a:t>K</a:t>
            </a:r>
            <a:r>
              <a:rPr lang="zh-CN" altLang="en-US" smtClean="0"/>
              <a:t>、</a:t>
            </a:r>
            <a:r>
              <a:rPr lang="en-US" altLang="zh-CN" smtClean="0"/>
              <a:t>S</a:t>
            </a:r>
            <a:r>
              <a:rPr lang="zh-CN" altLang="en-US" smtClean="0"/>
              <a:t>、</a:t>
            </a:r>
            <a:r>
              <a:rPr lang="en-US" altLang="zh-CN" smtClean="0"/>
              <a:t>F</a:t>
            </a:r>
            <a:r>
              <a:rPr lang="zh-CN" altLang="en-US" smtClean="0"/>
              <a:t>、</a:t>
            </a:r>
            <a:r>
              <a:rPr lang="en-US" altLang="zh-CN" smtClean="0"/>
              <a:t>V</a:t>
            </a:r>
          </a:p>
          <a:p>
            <a:pPr lvl="1"/>
            <a:r>
              <a:rPr lang="zh-CN" altLang="en-US" smtClean="0">
                <a:solidFill>
                  <a:srgbClr val="002060"/>
                </a:solidFill>
              </a:rPr>
              <a:t>假设</a:t>
            </a:r>
            <a:r>
              <a:rPr lang="en-US" altLang="zh-CN" smtClean="0">
                <a:solidFill>
                  <a:srgbClr val="002060"/>
                </a:solidFill>
              </a:rPr>
              <a:t>R</a:t>
            </a:r>
            <a:r>
              <a:rPr lang="zh-CN" altLang="en-US" smtClean="0">
                <a:solidFill>
                  <a:srgbClr val="002060"/>
                </a:solidFill>
              </a:rPr>
              <a:t>是</a:t>
            </a:r>
            <a:r>
              <a:rPr lang="en-US" altLang="zh-CN" smtClean="0">
                <a:solidFill>
                  <a:srgbClr val="002060"/>
                </a:solidFill>
              </a:rPr>
              <a:t>e</a:t>
            </a:r>
            <a:r>
              <a:rPr lang="zh-CN" altLang="en-US" smtClean="0">
                <a:solidFill>
                  <a:srgbClr val="002060"/>
                </a:solidFill>
              </a:rPr>
              <a:t>的加密，</a:t>
            </a:r>
            <a:r>
              <a:rPr lang="en-US" altLang="zh-CN" smtClean="0">
                <a:solidFill>
                  <a:srgbClr val="002060"/>
                </a:solidFill>
              </a:rPr>
              <a:t>D</a:t>
            </a:r>
            <a:r>
              <a:rPr lang="zh-CN" altLang="en-US" smtClean="0">
                <a:solidFill>
                  <a:srgbClr val="002060"/>
                </a:solidFill>
              </a:rPr>
              <a:t>是</a:t>
            </a:r>
            <a:r>
              <a:rPr lang="en-US" altLang="zh-CN" smtClean="0">
                <a:solidFill>
                  <a:srgbClr val="002060"/>
                </a:solidFill>
              </a:rPr>
              <a:t>t</a:t>
            </a:r>
            <a:r>
              <a:rPr lang="zh-CN" altLang="en-US" smtClean="0">
                <a:solidFill>
                  <a:srgbClr val="002060"/>
                </a:solidFill>
              </a:rPr>
              <a:t>的加密即</a:t>
            </a:r>
            <a:r>
              <a:rPr lang="en-US" altLang="zh-CN" smtClean="0">
                <a:solidFill>
                  <a:srgbClr val="002060"/>
                </a:solidFill>
              </a:rPr>
              <a:t>e</a:t>
            </a:r>
            <a:r>
              <a:rPr lang="en-US" altLang="zh-CN" baseline="-25000" smtClean="0">
                <a:solidFill>
                  <a:srgbClr val="002060"/>
                </a:solidFill>
              </a:rPr>
              <a:t>k</a:t>
            </a:r>
            <a:r>
              <a:rPr lang="en-US" altLang="zh-CN" smtClean="0">
                <a:solidFill>
                  <a:srgbClr val="002060"/>
                </a:solidFill>
              </a:rPr>
              <a:t>(4)=17,e</a:t>
            </a:r>
            <a:r>
              <a:rPr lang="en-US" altLang="zh-CN" baseline="-25000" smtClean="0">
                <a:solidFill>
                  <a:srgbClr val="002060"/>
                </a:solidFill>
              </a:rPr>
              <a:t>k</a:t>
            </a:r>
            <a:r>
              <a:rPr lang="en-US" altLang="zh-CN" smtClean="0">
                <a:solidFill>
                  <a:srgbClr val="002060"/>
                </a:solidFill>
              </a:rPr>
              <a:t>(19)=3</a:t>
            </a:r>
            <a:r>
              <a:rPr lang="zh-CN" altLang="en-US" smtClean="0">
                <a:solidFill>
                  <a:srgbClr val="002060"/>
                </a:solidFill>
              </a:rPr>
              <a:t>，因为</a:t>
            </a:r>
            <a:r>
              <a:rPr lang="en-US" altLang="zh-CN" smtClean="0">
                <a:solidFill>
                  <a:srgbClr val="002060"/>
                </a:solidFill>
              </a:rPr>
              <a:t>e</a:t>
            </a:r>
            <a:r>
              <a:rPr lang="en-US" altLang="zh-CN" baseline="-25000" smtClean="0">
                <a:solidFill>
                  <a:srgbClr val="002060"/>
                </a:solidFill>
              </a:rPr>
              <a:t>k</a:t>
            </a:r>
            <a:r>
              <a:rPr lang="en-US" altLang="zh-CN" smtClean="0">
                <a:solidFill>
                  <a:srgbClr val="002060"/>
                </a:solidFill>
              </a:rPr>
              <a:t>(x)=ax+b</a:t>
            </a:r>
            <a:r>
              <a:rPr lang="zh-CN" altLang="en-US" smtClean="0">
                <a:solidFill>
                  <a:srgbClr val="002060"/>
                </a:solidFill>
              </a:rPr>
              <a:t>，得到方程组</a:t>
            </a:r>
            <a:endParaRPr lang="en-US" altLang="zh-CN" smtClean="0">
              <a:solidFill>
                <a:srgbClr val="002060"/>
              </a:solidFill>
            </a:endParaRPr>
          </a:p>
          <a:p>
            <a:pPr lvl="1"/>
            <a:endParaRPr lang="en-US" altLang="zh-CN" smtClean="0">
              <a:solidFill>
                <a:srgbClr val="002060"/>
              </a:solidFill>
            </a:endParaRPr>
          </a:p>
          <a:p>
            <a:pPr lvl="1"/>
            <a:endParaRPr lang="en-US" altLang="zh-CN" smtClean="0">
              <a:solidFill>
                <a:srgbClr val="002060"/>
              </a:solidFill>
            </a:endParaRPr>
          </a:p>
          <a:p>
            <a:pPr lvl="1"/>
            <a:r>
              <a:rPr lang="zh-CN" altLang="en-US" smtClean="0">
                <a:solidFill>
                  <a:srgbClr val="002060"/>
                </a:solidFill>
              </a:rPr>
              <a:t>解方程组可知</a:t>
            </a:r>
            <a:r>
              <a:rPr lang="en-US" altLang="zh-CN" smtClean="0">
                <a:solidFill>
                  <a:srgbClr val="002060"/>
                </a:solidFill>
              </a:rPr>
              <a:t>a=6,b=19</a:t>
            </a:r>
            <a:r>
              <a:rPr lang="zh-CN" altLang="en-US" smtClean="0">
                <a:solidFill>
                  <a:srgbClr val="002060"/>
                </a:solidFill>
              </a:rPr>
              <a:t>，因为</a:t>
            </a:r>
            <a:r>
              <a:rPr lang="en-US" altLang="zh-CN" smtClean="0">
                <a:solidFill>
                  <a:srgbClr val="002060"/>
                </a:solidFill>
              </a:rPr>
              <a:t>a</a:t>
            </a:r>
            <a:r>
              <a:rPr lang="zh-CN" altLang="en-US" smtClean="0">
                <a:solidFill>
                  <a:srgbClr val="002060"/>
                </a:solidFill>
              </a:rPr>
              <a:t>不满足与</a:t>
            </a:r>
            <a:r>
              <a:rPr lang="en-US" altLang="zh-CN" smtClean="0">
                <a:solidFill>
                  <a:srgbClr val="002060"/>
                </a:solidFill>
              </a:rPr>
              <a:t>26</a:t>
            </a:r>
            <a:r>
              <a:rPr lang="zh-CN" altLang="en-US" smtClean="0">
                <a:solidFill>
                  <a:srgbClr val="002060"/>
                </a:solidFill>
              </a:rPr>
              <a:t>互质的条件，因此猜测错误</a:t>
            </a:r>
            <a:endParaRPr lang="zh-CN" altLang="en-US">
              <a:solidFill>
                <a:srgbClr val="002060"/>
              </a:solidFill>
            </a:endParaRPr>
          </a:p>
        </p:txBody>
      </p:sp>
      <p:graphicFrame>
        <p:nvGraphicFramePr>
          <p:cNvPr id="4" name="对象 3"/>
          <p:cNvGraphicFramePr>
            <a:graphicFrameLocks noChangeAspect="1"/>
          </p:cNvGraphicFramePr>
          <p:nvPr/>
        </p:nvGraphicFramePr>
        <p:xfrm>
          <a:off x="3451225" y="3789363"/>
          <a:ext cx="2465388" cy="1152525"/>
        </p:xfrm>
        <a:graphic>
          <a:graphicData uri="http://schemas.openxmlformats.org/presentationml/2006/ole">
            <p:oleObj spid="_x0000_s252930" name="Equation" r:id="rId3" imgW="977760" imgH="457200" progId="Equation.DSMT4">
              <p:embed/>
            </p:oleObj>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仿射密码分析举例</a:t>
            </a:r>
            <a:endParaRPr lang="zh-CN" altLang="en-US"/>
          </a:p>
        </p:txBody>
      </p:sp>
      <p:sp>
        <p:nvSpPr>
          <p:cNvPr id="3" name="内容占位符 2"/>
          <p:cNvSpPr>
            <a:spLocks noGrp="1"/>
          </p:cNvSpPr>
          <p:nvPr>
            <p:ph idx="1"/>
          </p:nvPr>
        </p:nvSpPr>
        <p:spPr/>
        <p:txBody>
          <a:bodyPr>
            <a:normAutofit/>
          </a:bodyPr>
          <a:lstStyle/>
          <a:p>
            <a:r>
              <a:rPr lang="zh-CN" altLang="en-US" smtClean="0"/>
              <a:t>以上密文中出现的最大频数的几个密文字母依次是</a:t>
            </a:r>
            <a:r>
              <a:rPr lang="en-US" altLang="zh-CN" smtClean="0"/>
              <a:t>R</a:t>
            </a:r>
            <a:r>
              <a:rPr lang="zh-CN" altLang="en-US" smtClean="0"/>
              <a:t>、</a:t>
            </a:r>
            <a:r>
              <a:rPr lang="en-US" altLang="zh-CN" smtClean="0"/>
              <a:t>D</a:t>
            </a:r>
            <a:r>
              <a:rPr lang="zh-CN" altLang="en-US" smtClean="0"/>
              <a:t>、</a:t>
            </a:r>
            <a:r>
              <a:rPr lang="en-US" altLang="zh-CN" smtClean="0"/>
              <a:t>E</a:t>
            </a:r>
            <a:r>
              <a:rPr lang="zh-CN" altLang="en-US" smtClean="0"/>
              <a:t>、</a:t>
            </a:r>
            <a:r>
              <a:rPr lang="en-US" altLang="zh-CN" smtClean="0"/>
              <a:t>H</a:t>
            </a:r>
            <a:r>
              <a:rPr lang="zh-CN" altLang="en-US" smtClean="0"/>
              <a:t>、</a:t>
            </a:r>
            <a:r>
              <a:rPr lang="en-US" altLang="zh-CN" smtClean="0"/>
              <a:t>K</a:t>
            </a:r>
            <a:r>
              <a:rPr lang="zh-CN" altLang="en-US" smtClean="0"/>
              <a:t>、</a:t>
            </a:r>
            <a:r>
              <a:rPr lang="en-US" altLang="zh-CN" smtClean="0"/>
              <a:t>S</a:t>
            </a:r>
            <a:r>
              <a:rPr lang="zh-CN" altLang="en-US" smtClean="0"/>
              <a:t>、</a:t>
            </a:r>
            <a:r>
              <a:rPr lang="en-US" altLang="zh-CN" smtClean="0"/>
              <a:t>F</a:t>
            </a:r>
            <a:r>
              <a:rPr lang="zh-CN" altLang="en-US" smtClean="0"/>
              <a:t>、</a:t>
            </a:r>
            <a:r>
              <a:rPr lang="en-US" altLang="zh-CN" smtClean="0"/>
              <a:t>V</a:t>
            </a:r>
          </a:p>
          <a:p>
            <a:pPr lvl="1"/>
            <a:r>
              <a:rPr lang="zh-CN" altLang="en-US" smtClean="0">
                <a:solidFill>
                  <a:srgbClr val="002060"/>
                </a:solidFill>
              </a:rPr>
              <a:t>再假设</a:t>
            </a:r>
            <a:r>
              <a:rPr lang="en-US" altLang="zh-CN" smtClean="0">
                <a:solidFill>
                  <a:srgbClr val="002060"/>
                </a:solidFill>
              </a:rPr>
              <a:t>R</a:t>
            </a:r>
            <a:r>
              <a:rPr lang="zh-CN" altLang="en-US" smtClean="0">
                <a:solidFill>
                  <a:srgbClr val="002060"/>
                </a:solidFill>
              </a:rPr>
              <a:t>是</a:t>
            </a:r>
            <a:r>
              <a:rPr lang="en-US" altLang="zh-CN" smtClean="0">
                <a:solidFill>
                  <a:srgbClr val="002060"/>
                </a:solidFill>
              </a:rPr>
              <a:t>e</a:t>
            </a:r>
            <a:r>
              <a:rPr lang="zh-CN" altLang="en-US" smtClean="0">
                <a:solidFill>
                  <a:srgbClr val="002060"/>
                </a:solidFill>
              </a:rPr>
              <a:t>的加密，</a:t>
            </a:r>
            <a:r>
              <a:rPr lang="en-US" altLang="zh-CN" smtClean="0">
                <a:solidFill>
                  <a:srgbClr val="002060"/>
                </a:solidFill>
              </a:rPr>
              <a:t>E</a:t>
            </a:r>
            <a:r>
              <a:rPr lang="zh-CN" altLang="en-US" smtClean="0">
                <a:solidFill>
                  <a:srgbClr val="002060"/>
                </a:solidFill>
              </a:rPr>
              <a:t>是</a:t>
            </a:r>
            <a:r>
              <a:rPr lang="en-US" altLang="zh-CN" smtClean="0">
                <a:solidFill>
                  <a:srgbClr val="002060"/>
                </a:solidFill>
              </a:rPr>
              <a:t>t</a:t>
            </a:r>
            <a:r>
              <a:rPr lang="zh-CN" altLang="en-US" smtClean="0">
                <a:solidFill>
                  <a:srgbClr val="002060"/>
                </a:solidFill>
              </a:rPr>
              <a:t>的加密，继续使用该方法得到</a:t>
            </a:r>
            <a:r>
              <a:rPr lang="en-US" altLang="zh-CN" smtClean="0">
                <a:solidFill>
                  <a:srgbClr val="002060"/>
                </a:solidFill>
              </a:rPr>
              <a:t>a=13</a:t>
            </a:r>
            <a:r>
              <a:rPr lang="zh-CN" altLang="en-US" smtClean="0">
                <a:solidFill>
                  <a:srgbClr val="002060"/>
                </a:solidFill>
              </a:rPr>
              <a:t>仍不满足与</a:t>
            </a:r>
            <a:r>
              <a:rPr lang="en-US" altLang="zh-CN" smtClean="0">
                <a:solidFill>
                  <a:srgbClr val="002060"/>
                </a:solidFill>
              </a:rPr>
              <a:t>26</a:t>
            </a:r>
            <a:r>
              <a:rPr lang="zh-CN" altLang="en-US" smtClean="0">
                <a:solidFill>
                  <a:srgbClr val="002060"/>
                </a:solidFill>
              </a:rPr>
              <a:t>互质的条件</a:t>
            </a:r>
            <a:endParaRPr lang="en-US" altLang="zh-CN" smtClean="0">
              <a:solidFill>
                <a:srgbClr val="002060"/>
              </a:solidFill>
            </a:endParaRPr>
          </a:p>
          <a:p>
            <a:pPr lvl="1"/>
            <a:r>
              <a:rPr lang="zh-CN" altLang="en-US" smtClean="0">
                <a:solidFill>
                  <a:srgbClr val="002060"/>
                </a:solidFill>
              </a:rPr>
              <a:t>再假设</a:t>
            </a:r>
            <a:r>
              <a:rPr lang="en-US" altLang="zh-CN" smtClean="0">
                <a:solidFill>
                  <a:srgbClr val="002060"/>
                </a:solidFill>
              </a:rPr>
              <a:t>H</a:t>
            </a:r>
            <a:r>
              <a:rPr lang="zh-CN" altLang="en-US" smtClean="0">
                <a:solidFill>
                  <a:srgbClr val="002060"/>
                </a:solidFill>
              </a:rPr>
              <a:t>是</a:t>
            </a:r>
            <a:r>
              <a:rPr lang="en-US" altLang="zh-CN" smtClean="0">
                <a:solidFill>
                  <a:srgbClr val="002060"/>
                </a:solidFill>
              </a:rPr>
              <a:t>t</a:t>
            </a:r>
            <a:r>
              <a:rPr lang="zh-CN" altLang="en-US" smtClean="0">
                <a:solidFill>
                  <a:srgbClr val="002060"/>
                </a:solidFill>
              </a:rPr>
              <a:t>的加密，得到</a:t>
            </a:r>
            <a:r>
              <a:rPr lang="en-US" altLang="zh-CN" smtClean="0">
                <a:solidFill>
                  <a:srgbClr val="002060"/>
                </a:solidFill>
              </a:rPr>
              <a:t>a=8</a:t>
            </a:r>
            <a:r>
              <a:rPr lang="zh-CN" altLang="en-US" smtClean="0">
                <a:solidFill>
                  <a:srgbClr val="002060"/>
                </a:solidFill>
              </a:rPr>
              <a:t>仍无效</a:t>
            </a:r>
            <a:endParaRPr lang="en-US" altLang="zh-CN" smtClean="0">
              <a:solidFill>
                <a:srgbClr val="002060"/>
              </a:solidFill>
            </a:endParaRPr>
          </a:p>
          <a:p>
            <a:pPr lvl="1"/>
            <a:r>
              <a:rPr lang="zh-CN" altLang="en-US" smtClean="0">
                <a:solidFill>
                  <a:srgbClr val="002060"/>
                </a:solidFill>
              </a:rPr>
              <a:t>再假设</a:t>
            </a:r>
            <a:r>
              <a:rPr lang="en-US" altLang="zh-CN" smtClean="0">
                <a:solidFill>
                  <a:srgbClr val="002060"/>
                </a:solidFill>
              </a:rPr>
              <a:t>K</a:t>
            </a:r>
            <a:r>
              <a:rPr lang="zh-CN" altLang="en-US" smtClean="0">
                <a:solidFill>
                  <a:srgbClr val="002060"/>
                </a:solidFill>
              </a:rPr>
              <a:t>是</a:t>
            </a:r>
            <a:r>
              <a:rPr lang="en-US" altLang="zh-CN" smtClean="0">
                <a:solidFill>
                  <a:srgbClr val="002060"/>
                </a:solidFill>
              </a:rPr>
              <a:t>t</a:t>
            </a:r>
            <a:r>
              <a:rPr lang="zh-CN" altLang="en-US" smtClean="0">
                <a:solidFill>
                  <a:srgbClr val="002060"/>
                </a:solidFill>
              </a:rPr>
              <a:t>的加密，得到</a:t>
            </a:r>
            <a:r>
              <a:rPr lang="en-US" altLang="zh-CN" smtClean="0">
                <a:solidFill>
                  <a:srgbClr val="002060"/>
                </a:solidFill>
              </a:rPr>
              <a:t>a=3,b=5</a:t>
            </a:r>
            <a:r>
              <a:rPr lang="zh-CN" altLang="en-US" smtClean="0">
                <a:solidFill>
                  <a:srgbClr val="002060"/>
                </a:solidFill>
              </a:rPr>
              <a:t>，使用此密钥尝试解密得到可阅读的明文为</a:t>
            </a:r>
            <a:endParaRPr lang="en-US" altLang="zh-CN" smtClean="0">
              <a:solidFill>
                <a:srgbClr val="002060"/>
              </a:solidFill>
            </a:endParaRPr>
          </a:p>
          <a:p>
            <a:pPr lvl="1"/>
            <a:r>
              <a:rPr lang="en-US" altLang="zh-CN" smtClean="0">
                <a:solidFill>
                  <a:srgbClr val="002060"/>
                </a:solidFill>
              </a:rPr>
              <a:t>algorithmsarequitegeneraldefinitionsofarithmeticprocesses</a:t>
            </a:r>
            <a:endParaRPr lang="zh-CN" altLang="en-US">
              <a:solidFill>
                <a:srgbClr val="00206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代换密码的密码分析</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代换密码体制的数学描述</a:t>
            </a:r>
            <a:endParaRPr lang="en-US" altLang="zh-CN" smtClean="0"/>
          </a:p>
          <a:p>
            <a:pPr lvl="1"/>
            <a:r>
              <a:rPr lang="zh-CN" altLang="en-US" smtClean="0">
                <a:solidFill>
                  <a:srgbClr val="000099"/>
                </a:solidFill>
              </a:rPr>
              <a:t>对于密码体制的五元组</a:t>
            </a:r>
            <a:r>
              <a:rPr lang="zh-CN" altLang="en-US" smtClean="0">
                <a:solidFill>
                  <a:srgbClr val="A50021"/>
                </a:solidFill>
              </a:rPr>
              <a:t>（</a:t>
            </a:r>
            <a:r>
              <a:rPr lang="en-US" altLang="zh-CN" smtClean="0">
                <a:solidFill>
                  <a:srgbClr val="A50021"/>
                </a:solidFill>
              </a:rPr>
              <a:t>P, C, K, E, D</a:t>
            </a:r>
            <a:r>
              <a:rPr lang="zh-CN" altLang="en-US" smtClean="0">
                <a:solidFill>
                  <a:srgbClr val="A50021"/>
                </a:solidFill>
              </a:rPr>
              <a:t>）有</a:t>
            </a:r>
            <a:endParaRPr lang="en-US" altLang="zh-CN" smtClean="0"/>
          </a:p>
          <a:p>
            <a:pPr lvl="2"/>
            <a:r>
              <a:rPr lang="en-US" altLang="zh-CN" smtClean="0"/>
              <a:t>P=C=Z</a:t>
            </a:r>
            <a:r>
              <a:rPr lang="en-US" altLang="zh-CN" baseline="-25000" smtClean="0"/>
              <a:t>26</a:t>
            </a:r>
          </a:p>
          <a:p>
            <a:pPr lvl="2"/>
            <a:r>
              <a:rPr lang="en-US" altLang="zh-CN" smtClean="0"/>
              <a:t>K</a:t>
            </a:r>
            <a:r>
              <a:rPr lang="zh-CN" altLang="en-US" smtClean="0"/>
              <a:t>是由</a:t>
            </a:r>
            <a:r>
              <a:rPr lang="en-US" altLang="zh-CN" smtClean="0"/>
              <a:t>26</a:t>
            </a:r>
            <a:r>
              <a:rPr lang="zh-CN" altLang="en-US" smtClean="0"/>
              <a:t>个数字</a:t>
            </a:r>
            <a:r>
              <a:rPr lang="en-US" altLang="zh-CN" smtClean="0"/>
              <a:t>0,1,2,...,25</a:t>
            </a:r>
            <a:r>
              <a:rPr lang="zh-CN" altLang="en-US" smtClean="0"/>
              <a:t>的所有可能的置换组成</a:t>
            </a:r>
            <a:endParaRPr lang="en-US" altLang="zh-CN" smtClean="0"/>
          </a:p>
          <a:p>
            <a:pPr lvl="2"/>
            <a:r>
              <a:rPr lang="zh-CN" altLang="en-US" smtClean="0"/>
              <a:t>对任意的置换</a:t>
            </a:r>
            <a:r>
              <a:rPr lang="en-US" altLang="zh-CN" smtClean="0"/>
              <a:t>π</a:t>
            </a:r>
            <a:r>
              <a:rPr lang="zh-CN" altLang="en-US" smtClean="0"/>
              <a:t>∈</a:t>
            </a:r>
            <a:r>
              <a:rPr lang="en-US" altLang="zh-CN" smtClean="0"/>
              <a:t>K</a:t>
            </a:r>
            <a:r>
              <a:rPr lang="zh-CN" altLang="en-US" smtClean="0"/>
              <a:t>，定义</a:t>
            </a:r>
            <a:endParaRPr lang="en-US" altLang="zh-CN" smtClean="0"/>
          </a:p>
          <a:p>
            <a:pPr lvl="2">
              <a:buNone/>
            </a:pPr>
            <a:r>
              <a:rPr lang="en-US" altLang="zh-CN" smtClean="0"/>
              <a:t>			e</a:t>
            </a:r>
            <a:r>
              <a:rPr lang="en-US" altLang="zh-CN" baseline="-25000" smtClean="0"/>
              <a:t>π</a:t>
            </a:r>
            <a:r>
              <a:rPr lang="en-US" altLang="zh-CN" smtClean="0"/>
              <a:t>(x)=π(x)</a:t>
            </a:r>
          </a:p>
          <a:p>
            <a:pPr lvl="2">
              <a:buNone/>
            </a:pPr>
            <a:r>
              <a:rPr lang="en-US" altLang="zh-CN" smtClean="0"/>
              <a:t>			d</a:t>
            </a:r>
            <a:r>
              <a:rPr lang="en-US" altLang="zh-CN" baseline="-25000" smtClean="0"/>
              <a:t>π</a:t>
            </a:r>
            <a:r>
              <a:rPr lang="en-US" altLang="zh-CN" smtClean="0"/>
              <a:t>(y)=π</a:t>
            </a:r>
            <a:r>
              <a:rPr lang="en-US" altLang="zh-CN" baseline="30000" smtClean="0"/>
              <a:t>-1</a:t>
            </a:r>
            <a:r>
              <a:rPr lang="en-US" altLang="zh-CN" smtClean="0"/>
              <a:t>(y)</a:t>
            </a:r>
          </a:p>
          <a:p>
            <a:pPr lvl="2"/>
            <a:r>
              <a:rPr lang="en-US" altLang="zh-CN" smtClean="0"/>
              <a:t>π</a:t>
            </a:r>
            <a:r>
              <a:rPr lang="en-US" altLang="zh-CN" baseline="30000" smtClean="0"/>
              <a:t>-1</a:t>
            </a:r>
            <a:r>
              <a:rPr lang="zh-CN" altLang="en-US" smtClean="0"/>
              <a:t>表示置换</a:t>
            </a:r>
            <a:r>
              <a:rPr lang="en-US" altLang="zh-CN" smtClean="0"/>
              <a:t>π</a:t>
            </a:r>
            <a:r>
              <a:rPr lang="zh-CN" altLang="en-US" smtClean="0"/>
              <a:t>的逆置换</a:t>
            </a:r>
            <a:endParaRPr lang="en-US" altLang="zh-CN" smtClean="0"/>
          </a:p>
          <a:p>
            <a:r>
              <a:rPr lang="zh-CN" altLang="en-US" smtClean="0"/>
              <a:t>分析目标：根据密文得到置换</a:t>
            </a:r>
            <a:r>
              <a:rPr lang="en-US" altLang="zh-CN" smtClean="0"/>
              <a:t>π</a:t>
            </a:r>
          </a:p>
          <a:p>
            <a:r>
              <a:rPr lang="zh-CN" altLang="en-US" smtClean="0"/>
              <a:t>分析技巧：先分析频率高的密文，再根据英文单词中的字母组合规律进行分析</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古典密码</a:t>
            </a:r>
            <a:endParaRPr lang="zh-CN" altLang="en-US"/>
          </a:p>
        </p:txBody>
      </p:sp>
      <p:sp>
        <p:nvSpPr>
          <p:cNvPr id="7171" name="Rectangle 3"/>
          <p:cNvSpPr>
            <a:spLocks noGrp="1" noChangeArrowheads="1"/>
          </p:cNvSpPr>
          <p:nvPr>
            <p:ph type="body" idx="1"/>
          </p:nvPr>
        </p:nvSpPr>
        <p:spPr>
          <a:xfrm>
            <a:off x="609600" y="1981200"/>
            <a:ext cx="7848600" cy="685800"/>
          </a:xfrm>
        </p:spPr>
        <p:txBody>
          <a:bodyPr/>
          <a:lstStyle/>
          <a:p>
            <a:r>
              <a:rPr lang="en-US" altLang="zh-CN"/>
              <a:t>205-123 B.C.</a:t>
            </a:r>
            <a:r>
              <a:rPr lang="zh-CN" altLang="en-US"/>
              <a:t>，棋盘密码</a:t>
            </a:r>
            <a:endParaRPr lang="zh-CN" altLang="en-US">
              <a:solidFill>
                <a:srgbClr val="000099"/>
              </a:solidFill>
            </a:endParaRPr>
          </a:p>
        </p:txBody>
      </p:sp>
      <p:graphicFrame>
        <p:nvGraphicFramePr>
          <p:cNvPr id="7173" name="Object 5"/>
          <p:cNvGraphicFramePr>
            <a:graphicFrameLocks noChangeAspect="1"/>
          </p:cNvGraphicFramePr>
          <p:nvPr/>
        </p:nvGraphicFramePr>
        <p:xfrm>
          <a:off x="3048000" y="1981200"/>
          <a:ext cx="3119438" cy="3352800"/>
        </p:xfrm>
        <a:graphic>
          <a:graphicData uri="http://schemas.openxmlformats.org/presentationml/2006/ole">
            <p:oleObj spid="_x0000_s1026" name="Document" r:id="rId3" imgW="2553480" imgH="1383480" progId="">
              <p:embed/>
            </p:oleObj>
          </a:graphicData>
        </a:graphic>
      </p:graphicFrame>
      <p:sp>
        <p:nvSpPr>
          <p:cNvPr id="7174" name="Text Box 6"/>
          <p:cNvSpPr txBox="1">
            <a:spLocks noChangeArrowheads="1"/>
          </p:cNvSpPr>
          <p:nvPr/>
        </p:nvSpPr>
        <p:spPr bwMode="auto">
          <a:xfrm>
            <a:off x="2438400" y="5257800"/>
            <a:ext cx="4572000" cy="519113"/>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0099"/>
                </a:solidFill>
              </a:rPr>
              <a:t>HELLO </a:t>
            </a:r>
            <a:r>
              <a:rPr lang="en-US" altLang="zh-CN" sz="2800"/>
              <a:t>  </a:t>
            </a:r>
            <a:r>
              <a:rPr lang="en-US" altLang="zh-CN" sz="2800">
                <a:sym typeface="Wingdings" pitchFamily="2" charset="2"/>
              </a:rPr>
              <a:t>   </a:t>
            </a:r>
            <a:r>
              <a:rPr lang="en-US" altLang="zh-CN" sz="2800">
                <a:solidFill>
                  <a:srgbClr val="A50021"/>
                </a:solidFill>
                <a:sym typeface="Wingdings" pitchFamily="2" charset="2"/>
              </a:rPr>
              <a:t>2315313134</a:t>
            </a:r>
            <a:endParaRPr lang="en-US" altLang="zh-CN" sz="2800">
              <a:solidFill>
                <a:srgbClr val="A50021"/>
              </a:solidFill>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a:bodyPr>
          <a:lstStyle/>
          <a:p>
            <a:r>
              <a:rPr lang="zh-CN" altLang="en-US" dirty="0" smtClean="0"/>
              <a:t>得到代换密码的密文如下</a:t>
            </a:r>
            <a:endParaRPr lang="en-US" altLang="zh-CN" dirty="0" smtClean="0"/>
          </a:p>
          <a:p>
            <a:pPr lvl="1"/>
            <a:r>
              <a:rPr lang="en-US" altLang="zh-CN" dirty="0" smtClean="0">
                <a:solidFill>
                  <a:srgbClr val="C00000"/>
                </a:solidFill>
                <a:latin typeface="Courier New" pitchFamily="49" charset="0"/>
                <a:cs typeface="Courier New" pitchFamily="49" charset="0"/>
              </a:rPr>
              <a:t>YIFQFMZRWQFYVECFMDZPCVMRZWNMDZVEJBTXCDDUMJNDIFEFMDZCDMQZKCEYFCJMYRNCWJCSZREXCHZUNMXZNZUCDRJXYYSMRTMEYIFZWDYVZVYFZUMRZCRWNZDZJJXZWGCHSMRNMDHNCMFQCHZJMXJZWIEJYUCFWDJNZDIR</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a:xfrm>
            <a:off x="457200" y="1600200"/>
            <a:ext cx="8229600" cy="4709119"/>
          </a:xfrm>
        </p:spPr>
        <p:txBody>
          <a:bodyPr>
            <a:normAutofit/>
          </a:bodyPr>
          <a:lstStyle/>
          <a:p>
            <a:pPr lvl="1"/>
            <a:r>
              <a:rPr lang="zh-CN" altLang="en-US" smtClean="0">
                <a:latin typeface="Courier New" pitchFamily="49" charset="0"/>
                <a:cs typeface="Courier New" pitchFamily="49" charset="0"/>
              </a:rPr>
              <a:t>分析密文中各字母出现的频数</a:t>
            </a:r>
            <a:endParaRPr lang="en-US" altLang="zh-CN" smtClean="0">
              <a:latin typeface="Courier New" pitchFamily="49" charset="0"/>
              <a:cs typeface="Courier New" pitchFamily="49" charset="0"/>
            </a:endParaRPr>
          </a:p>
          <a:p>
            <a:pPr lvl="1"/>
            <a:endParaRPr lang="en-US" altLang="zh-CN" smtClean="0">
              <a:latin typeface="Courier New" pitchFamily="49" charset="0"/>
              <a:cs typeface="Courier New" pitchFamily="49" charset="0"/>
            </a:endParaRPr>
          </a:p>
          <a:p>
            <a:pPr lvl="1"/>
            <a:endParaRPr lang="en-US" altLang="zh-CN" smtClean="0">
              <a:latin typeface="Courier New" pitchFamily="49" charset="0"/>
              <a:cs typeface="Courier New" pitchFamily="49" charset="0"/>
            </a:endParaRPr>
          </a:p>
          <a:p>
            <a:pPr lvl="1"/>
            <a:endParaRPr lang="en-US" altLang="zh-CN" smtClean="0">
              <a:latin typeface="Courier New" pitchFamily="49" charset="0"/>
              <a:cs typeface="Courier New" pitchFamily="49" charset="0"/>
            </a:endParaRPr>
          </a:p>
          <a:p>
            <a:pPr lvl="1"/>
            <a:endParaRPr lang="en-US" altLang="zh-CN" smtClean="0">
              <a:latin typeface="Courier New" pitchFamily="49" charset="0"/>
              <a:cs typeface="Courier New" pitchFamily="49" charset="0"/>
            </a:endParaRPr>
          </a:p>
          <a:p>
            <a:pPr lvl="1"/>
            <a:endParaRPr lang="en-US" altLang="zh-CN" smtClean="0">
              <a:latin typeface="Courier New" pitchFamily="49" charset="0"/>
              <a:cs typeface="Courier New" pitchFamily="49" charset="0"/>
            </a:endParaRPr>
          </a:p>
          <a:p>
            <a:pPr lvl="1"/>
            <a:r>
              <a:rPr lang="en-US" altLang="zh-CN" smtClean="0">
                <a:latin typeface="Courier New" pitchFamily="49" charset="0"/>
                <a:cs typeface="Courier New" pitchFamily="49" charset="0"/>
              </a:rPr>
              <a:t>Z</a:t>
            </a:r>
            <a:r>
              <a:rPr lang="zh-CN" altLang="en-US" smtClean="0">
                <a:latin typeface="Courier New" pitchFamily="49" charset="0"/>
                <a:cs typeface="Courier New" pitchFamily="49" charset="0"/>
              </a:rPr>
              <a:t>出现频率最高</a:t>
            </a:r>
            <a:endParaRPr lang="en-US" altLang="zh-CN" smtClean="0">
              <a:latin typeface="Courier New" pitchFamily="49" charset="0"/>
              <a:cs typeface="Courier New" pitchFamily="49" charset="0"/>
            </a:endParaRPr>
          </a:p>
          <a:p>
            <a:pPr lvl="1"/>
            <a:r>
              <a:rPr lang="zh-CN" altLang="en-US" smtClean="0">
                <a:latin typeface="Courier New" pitchFamily="49" charset="0"/>
                <a:cs typeface="Courier New" pitchFamily="49" charset="0"/>
              </a:rPr>
              <a:t>其次是</a:t>
            </a:r>
            <a:r>
              <a:rPr lang="en-US" altLang="zh-CN" smtClean="0">
                <a:latin typeface="Courier New" pitchFamily="49" charset="0"/>
                <a:cs typeface="Courier New" pitchFamily="49" charset="0"/>
              </a:rPr>
              <a:t>C,D,F,J,M,R,Y</a:t>
            </a:r>
          </a:p>
        </p:txBody>
      </p:sp>
      <p:graphicFrame>
        <p:nvGraphicFramePr>
          <p:cNvPr id="4" name="表格 3"/>
          <p:cNvGraphicFramePr>
            <a:graphicFrameLocks noGrp="1"/>
          </p:cNvGraphicFramePr>
          <p:nvPr/>
        </p:nvGraphicFramePr>
        <p:xfrm>
          <a:off x="1043608" y="2132856"/>
          <a:ext cx="7272810" cy="2232248"/>
        </p:xfrm>
        <a:graphic>
          <a:graphicData uri="http://schemas.openxmlformats.org/drawingml/2006/table">
            <a:tbl>
              <a:tblPr firstRow="1" bandRow="1">
                <a:tableStyleId>{5C22544A-7EE6-4342-B048-85BDC9FD1C3A}</a:tableStyleId>
              </a:tblPr>
              <a:tblGrid>
                <a:gridCol w="727281"/>
                <a:gridCol w="727281"/>
                <a:gridCol w="727281"/>
                <a:gridCol w="727281"/>
                <a:gridCol w="727281"/>
                <a:gridCol w="727281"/>
                <a:gridCol w="727281"/>
                <a:gridCol w="727281"/>
                <a:gridCol w="727281"/>
                <a:gridCol w="727281"/>
              </a:tblGrid>
              <a:tr h="370028">
                <a:tc>
                  <a:txBody>
                    <a:bodyPr/>
                    <a:lstStyle/>
                    <a:p>
                      <a:r>
                        <a:rPr lang="zh-CN" altLang="en-US" dirty="0" smtClean="0"/>
                        <a:t>字母</a:t>
                      </a:r>
                      <a:endParaRPr lang="zh-CN" altLang="en-US" dirty="0"/>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c>
                  <a:txBody>
                    <a:bodyPr/>
                    <a:lstStyle/>
                    <a:p>
                      <a:r>
                        <a:rPr lang="zh-CN" altLang="en-US" smtClean="0"/>
                        <a:t>字母</a:t>
                      </a:r>
                      <a:endParaRPr lang="zh-CN" altLang="en-US"/>
                    </a:p>
                  </a:txBody>
                  <a:tcPr/>
                </a:tc>
                <a:tc>
                  <a:txBody>
                    <a:bodyPr/>
                    <a:lstStyle/>
                    <a:p>
                      <a:r>
                        <a:rPr lang="zh-CN" altLang="en-US" smtClean="0"/>
                        <a:t>频数</a:t>
                      </a:r>
                      <a:endParaRPr lang="zh-CN" altLang="en-US"/>
                    </a:p>
                  </a:txBody>
                  <a:tcPr/>
                </a:tc>
              </a:tr>
              <a:tr h="372444">
                <a:tc>
                  <a:txBody>
                    <a:bodyPr/>
                    <a:lstStyle/>
                    <a:p>
                      <a:r>
                        <a:rPr lang="en-US" altLang="zh-CN" smtClean="0">
                          <a:solidFill>
                            <a:srgbClr val="C00000"/>
                          </a:solidFill>
                        </a:rPr>
                        <a:t>A</a:t>
                      </a:r>
                      <a:endParaRPr lang="zh-CN" altLang="en-US">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B</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C</a:t>
                      </a:r>
                      <a:endParaRPr lang="zh-CN" altLang="en-US">
                        <a:solidFill>
                          <a:srgbClr val="C00000"/>
                        </a:solidFill>
                      </a:endParaRPr>
                    </a:p>
                  </a:txBody>
                  <a:tcPr/>
                </a:tc>
                <a:tc>
                  <a:txBody>
                    <a:bodyPr/>
                    <a:lstStyle/>
                    <a:p>
                      <a:r>
                        <a:rPr lang="en-US" altLang="zh-CN" smtClean="0"/>
                        <a:t>15</a:t>
                      </a:r>
                      <a:endParaRPr lang="zh-CN" altLang="en-US"/>
                    </a:p>
                  </a:txBody>
                  <a:tcPr/>
                </a:tc>
                <a:tc>
                  <a:txBody>
                    <a:bodyPr/>
                    <a:lstStyle/>
                    <a:p>
                      <a:r>
                        <a:rPr lang="en-US" altLang="zh-CN" smtClean="0">
                          <a:solidFill>
                            <a:srgbClr val="C00000"/>
                          </a:solidFill>
                        </a:rPr>
                        <a:t>D</a:t>
                      </a:r>
                      <a:endParaRPr lang="zh-CN" altLang="en-US">
                        <a:solidFill>
                          <a:srgbClr val="C00000"/>
                        </a:solidFill>
                      </a:endParaRPr>
                    </a:p>
                  </a:txBody>
                  <a:tcPr/>
                </a:tc>
                <a:tc>
                  <a:txBody>
                    <a:bodyPr/>
                    <a:lstStyle/>
                    <a:p>
                      <a:r>
                        <a:rPr lang="en-US" altLang="zh-CN" smtClean="0"/>
                        <a:t>13</a:t>
                      </a:r>
                      <a:endParaRPr lang="zh-CN" altLang="en-US"/>
                    </a:p>
                  </a:txBody>
                  <a:tcPr/>
                </a:tc>
                <a:tc>
                  <a:txBody>
                    <a:bodyPr/>
                    <a:lstStyle/>
                    <a:p>
                      <a:r>
                        <a:rPr lang="en-US" altLang="zh-CN" smtClean="0">
                          <a:solidFill>
                            <a:srgbClr val="C00000"/>
                          </a:solidFill>
                        </a:rPr>
                        <a:t>E</a:t>
                      </a:r>
                      <a:endParaRPr lang="zh-CN" altLang="en-US">
                        <a:solidFill>
                          <a:srgbClr val="C00000"/>
                        </a:solidFill>
                      </a:endParaRPr>
                    </a:p>
                  </a:txBody>
                  <a:tcPr/>
                </a:tc>
                <a:tc>
                  <a:txBody>
                    <a:bodyPr/>
                    <a:lstStyle/>
                    <a:p>
                      <a:r>
                        <a:rPr lang="en-US" altLang="zh-CN" smtClean="0"/>
                        <a:t>7</a:t>
                      </a:r>
                      <a:endParaRPr lang="zh-CN" altLang="en-US"/>
                    </a:p>
                  </a:txBody>
                  <a:tcPr/>
                </a:tc>
              </a:tr>
              <a:tr h="372444">
                <a:tc>
                  <a:txBody>
                    <a:bodyPr/>
                    <a:lstStyle/>
                    <a:p>
                      <a:r>
                        <a:rPr lang="en-US" altLang="zh-CN" smtClean="0">
                          <a:solidFill>
                            <a:srgbClr val="C00000"/>
                          </a:solidFill>
                        </a:rPr>
                        <a:t>F</a:t>
                      </a:r>
                      <a:endParaRPr lang="zh-CN" altLang="en-US">
                        <a:solidFill>
                          <a:srgbClr val="C00000"/>
                        </a:solidFill>
                      </a:endParaRPr>
                    </a:p>
                  </a:txBody>
                  <a:tcPr/>
                </a:tc>
                <a:tc>
                  <a:txBody>
                    <a:bodyPr/>
                    <a:lstStyle/>
                    <a:p>
                      <a:r>
                        <a:rPr lang="en-US" altLang="zh-CN" smtClean="0"/>
                        <a:t>11</a:t>
                      </a:r>
                      <a:endParaRPr lang="zh-CN" altLang="en-US"/>
                    </a:p>
                  </a:txBody>
                  <a:tcPr/>
                </a:tc>
                <a:tc>
                  <a:txBody>
                    <a:bodyPr/>
                    <a:lstStyle/>
                    <a:p>
                      <a:r>
                        <a:rPr lang="en-US" altLang="zh-CN" smtClean="0">
                          <a:solidFill>
                            <a:srgbClr val="C00000"/>
                          </a:solidFill>
                        </a:rPr>
                        <a:t>G</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H</a:t>
                      </a:r>
                      <a:endParaRPr lang="zh-CN" altLang="en-US">
                        <a:solidFill>
                          <a:srgbClr val="C00000"/>
                        </a:solidFill>
                      </a:endParaRPr>
                    </a:p>
                  </a:txBody>
                  <a:tcPr/>
                </a:tc>
                <a:tc>
                  <a:txBody>
                    <a:bodyPr/>
                    <a:lstStyle/>
                    <a:p>
                      <a:r>
                        <a:rPr lang="en-US" altLang="zh-CN" smtClean="0"/>
                        <a:t>4</a:t>
                      </a:r>
                      <a:endParaRPr lang="zh-CN" altLang="en-US"/>
                    </a:p>
                  </a:txBody>
                  <a:tcPr/>
                </a:tc>
                <a:tc>
                  <a:txBody>
                    <a:bodyPr/>
                    <a:lstStyle/>
                    <a:p>
                      <a:r>
                        <a:rPr lang="en-US" altLang="zh-CN" smtClean="0">
                          <a:solidFill>
                            <a:srgbClr val="C00000"/>
                          </a:solidFill>
                        </a:rPr>
                        <a:t>I</a:t>
                      </a:r>
                      <a:endParaRPr lang="zh-CN" altLang="en-US">
                        <a:solidFill>
                          <a:srgbClr val="C00000"/>
                        </a:solidFill>
                      </a:endParaRPr>
                    </a:p>
                  </a:txBody>
                  <a:tcPr/>
                </a:tc>
                <a:tc>
                  <a:txBody>
                    <a:bodyPr/>
                    <a:lstStyle/>
                    <a:p>
                      <a:r>
                        <a:rPr lang="en-US" altLang="zh-CN" smtClean="0"/>
                        <a:t>5</a:t>
                      </a:r>
                      <a:endParaRPr lang="zh-CN" altLang="en-US"/>
                    </a:p>
                  </a:txBody>
                  <a:tcPr/>
                </a:tc>
                <a:tc>
                  <a:txBody>
                    <a:bodyPr/>
                    <a:lstStyle/>
                    <a:p>
                      <a:r>
                        <a:rPr lang="en-US" altLang="zh-CN" smtClean="0">
                          <a:solidFill>
                            <a:srgbClr val="C00000"/>
                          </a:solidFill>
                        </a:rPr>
                        <a:t>J</a:t>
                      </a:r>
                      <a:endParaRPr lang="zh-CN" altLang="en-US">
                        <a:solidFill>
                          <a:srgbClr val="C00000"/>
                        </a:solidFill>
                      </a:endParaRPr>
                    </a:p>
                  </a:txBody>
                  <a:tcPr/>
                </a:tc>
                <a:tc>
                  <a:txBody>
                    <a:bodyPr/>
                    <a:lstStyle/>
                    <a:p>
                      <a:r>
                        <a:rPr lang="en-US" altLang="zh-CN" smtClean="0"/>
                        <a:t>11</a:t>
                      </a:r>
                      <a:endParaRPr lang="zh-CN" altLang="en-US"/>
                    </a:p>
                  </a:txBody>
                  <a:tcPr/>
                </a:tc>
              </a:tr>
              <a:tr h="372444">
                <a:tc>
                  <a:txBody>
                    <a:bodyPr/>
                    <a:lstStyle/>
                    <a:p>
                      <a:r>
                        <a:rPr lang="en-US" altLang="zh-CN" smtClean="0">
                          <a:solidFill>
                            <a:srgbClr val="C00000"/>
                          </a:solidFill>
                        </a:rPr>
                        <a:t>K</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dirty="0" smtClean="0">
                          <a:solidFill>
                            <a:srgbClr val="C00000"/>
                          </a:solidFill>
                        </a:rPr>
                        <a:t>L</a:t>
                      </a:r>
                      <a:endParaRPr lang="zh-CN" altLang="en-US" dirty="0">
                        <a:solidFill>
                          <a:srgbClr val="C00000"/>
                        </a:solidFill>
                      </a:endParaRPr>
                    </a:p>
                  </a:txBody>
                  <a:tcPr/>
                </a:tc>
                <a:tc>
                  <a:txBody>
                    <a:bodyPr/>
                    <a:lstStyle/>
                    <a:p>
                      <a:r>
                        <a:rPr lang="en-US" altLang="zh-CN" smtClean="0"/>
                        <a:t>0</a:t>
                      </a:r>
                      <a:endParaRPr lang="zh-CN" altLang="en-US"/>
                    </a:p>
                  </a:txBody>
                  <a:tcPr/>
                </a:tc>
                <a:tc>
                  <a:txBody>
                    <a:bodyPr/>
                    <a:lstStyle/>
                    <a:p>
                      <a:r>
                        <a:rPr lang="en-US" altLang="zh-CN" smtClean="0">
                          <a:solidFill>
                            <a:srgbClr val="C00000"/>
                          </a:solidFill>
                        </a:rPr>
                        <a:t>M</a:t>
                      </a:r>
                      <a:endParaRPr lang="zh-CN" altLang="en-US">
                        <a:solidFill>
                          <a:srgbClr val="C00000"/>
                        </a:solidFill>
                      </a:endParaRPr>
                    </a:p>
                  </a:txBody>
                  <a:tcPr/>
                </a:tc>
                <a:tc>
                  <a:txBody>
                    <a:bodyPr/>
                    <a:lstStyle/>
                    <a:p>
                      <a:r>
                        <a:rPr lang="en-US" altLang="zh-CN" smtClean="0"/>
                        <a:t>16</a:t>
                      </a:r>
                      <a:endParaRPr lang="zh-CN" altLang="en-US"/>
                    </a:p>
                  </a:txBody>
                  <a:tcPr/>
                </a:tc>
                <a:tc>
                  <a:txBody>
                    <a:bodyPr/>
                    <a:lstStyle/>
                    <a:p>
                      <a:r>
                        <a:rPr lang="en-US" altLang="zh-CN" smtClean="0">
                          <a:solidFill>
                            <a:srgbClr val="C00000"/>
                          </a:solidFill>
                        </a:rPr>
                        <a:t>N</a:t>
                      </a:r>
                      <a:endParaRPr lang="zh-CN" altLang="en-US">
                        <a:solidFill>
                          <a:srgbClr val="C00000"/>
                        </a:solidFill>
                      </a:endParaRPr>
                    </a:p>
                  </a:txBody>
                  <a:tcPr/>
                </a:tc>
                <a:tc>
                  <a:txBody>
                    <a:bodyPr/>
                    <a:lstStyle/>
                    <a:p>
                      <a:r>
                        <a:rPr lang="en-US" altLang="zh-CN" smtClean="0"/>
                        <a:t>9</a:t>
                      </a:r>
                      <a:endParaRPr lang="zh-CN" altLang="en-US"/>
                    </a:p>
                  </a:txBody>
                  <a:tcPr/>
                </a:tc>
                <a:tc>
                  <a:txBody>
                    <a:bodyPr/>
                    <a:lstStyle/>
                    <a:p>
                      <a:r>
                        <a:rPr lang="en-US" altLang="zh-CN" smtClean="0">
                          <a:solidFill>
                            <a:srgbClr val="C00000"/>
                          </a:solidFill>
                        </a:rPr>
                        <a:t>O</a:t>
                      </a:r>
                      <a:endParaRPr lang="zh-CN" altLang="en-US">
                        <a:solidFill>
                          <a:srgbClr val="C00000"/>
                        </a:solidFill>
                      </a:endParaRPr>
                    </a:p>
                  </a:txBody>
                  <a:tcPr/>
                </a:tc>
                <a:tc>
                  <a:txBody>
                    <a:bodyPr/>
                    <a:lstStyle/>
                    <a:p>
                      <a:r>
                        <a:rPr lang="en-US" altLang="zh-CN" smtClean="0"/>
                        <a:t>0</a:t>
                      </a:r>
                      <a:endParaRPr lang="zh-CN" altLang="en-US"/>
                    </a:p>
                  </a:txBody>
                  <a:tcPr/>
                </a:tc>
              </a:tr>
              <a:tr h="372444">
                <a:tc>
                  <a:txBody>
                    <a:bodyPr/>
                    <a:lstStyle/>
                    <a:p>
                      <a:r>
                        <a:rPr lang="en-US" altLang="zh-CN" smtClean="0">
                          <a:solidFill>
                            <a:srgbClr val="C00000"/>
                          </a:solidFill>
                        </a:rPr>
                        <a:t>P</a:t>
                      </a:r>
                      <a:endParaRPr lang="zh-CN" altLang="en-US">
                        <a:solidFill>
                          <a:srgbClr val="C00000"/>
                        </a:solidFill>
                      </a:endParaRPr>
                    </a:p>
                  </a:txBody>
                  <a:tcPr/>
                </a:tc>
                <a:tc>
                  <a:txBody>
                    <a:bodyPr/>
                    <a:lstStyle/>
                    <a:p>
                      <a:r>
                        <a:rPr lang="en-US" altLang="zh-CN" smtClean="0"/>
                        <a:t>1</a:t>
                      </a:r>
                      <a:endParaRPr lang="zh-CN" altLang="en-US"/>
                    </a:p>
                  </a:txBody>
                  <a:tcPr/>
                </a:tc>
                <a:tc>
                  <a:txBody>
                    <a:bodyPr/>
                    <a:lstStyle/>
                    <a:p>
                      <a:r>
                        <a:rPr lang="en-US" altLang="zh-CN" smtClean="0">
                          <a:solidFill>
                            <a:srgbClr val="C00000"/>
                          </a:solidFill>
                        </a:rPr>
                        <a:t>Q</a:t>
                      </a:r>
                      <a:endParaRPr lang="zh-CN" altLang="en-US">
                        <a:solidFill>
                          <a:srgbClr val="C00000"/>
                        </a:solidFill>
                      </a:endParaRPr>
                    </a:p>
                  </a:txBody>
                  <a:tcPr/>
                </a:tc>
                <a:tc>
                  <a:txBody>
                    <a:bodyPr/>
                    <a:lstStyle/>
                    <a:p>
                      <a:r>
                        <a:rPr lang="en-US" altLang="zh-CN" smtClean="0"/>
                        <a:t>4</a:t>
                      </a:r>
                      <a:endParaRPr lang="zh-CN" altLang="en-US"/>
                    </a:p>
                  </a:txBody>
                  <a:tcPr/>
                </a:tc>
                <a:tc>
                  <a:txBody>
                    <a:bodyPr/>
                    <a:lstStyle/>
                    <a:p>
                      <a:r>
                        <a:rPr lang="en-US" altLang="zh-CN" smtClean="0">
                          <a:solidFill>
                            <a:srgbClr val="C00000"/>
                          </a:solidFill>
                        </a:rPr>
                        <a:t>R</a:t>
                      </a:r>
                      <a:endParaRPr lang="zh-CN" altLang="en-US">
                        <a:solidFill>
                          <a:srgbClr val="C00000"/>
                        </a:solidFill>
                      </a:endParaRPr>
                    </a:p>
                  </a:txBody>
                  <a:tcPr/>
                </a:tc>
                <a:tc>
                  <a:txBody>
                    <a:bodyPr/>
                    <a:lstStyle/>
                    <a:p>
                      <a:r>
                        <a:rPr lang="en-US" altLang="zh-CN" smtClean="0"/>
                        <a:t>10</a:t>
                      </a:r>
                      <a:endParaRPr lang="zh-CN" altLang="en-US"/>
                    </a:p>
                  </a:txBody>
                  <a:tcPr/>
                </a:tc>
                <a:tc>
                  <a:txBody>
                    <a:bodyPr/>
                    <a:lstStyle/>
                    <a:p>
                      <a:r>
                        <a:rPr lang="en-US" altLang="zh-CN" smtClean="0">
                          <a:solidFill>
                            <a:srgbClr val="C00000"/>
                          </a:solidFill>
                        </a:rPr>
                        <a:t>S</a:t>
                      </a:r>
                      <a:endParaRPr lang="zh-CN" altLang="en-US">
                        <a:solidFill>
                          <a:srgbClr val="C00000"/>
                        </a:solidFill>
                      </a:endParaRPr>
                    </a:p>
                  </a:txBody>
                  <a:tcPr/>
                </a:tc>
                <a:tc>
                  <a:txBody>
                    <a:bodyPr/>
                    <a:lstStyle/>
                    <a:p>
                      <a:r>
                        <a:rPr lang="en-US" altLang="zh-CN" dirty="0" smtClean="0"/>
                        <a:t>3</a:t>
                      </a:r>
                      <a:endParaRPr lang="zh-CN" altLang="en-US" dirty="0"/>
                    </a:p>
                  </a:txBody>
                  <a:tcPr/>
                </a:tc>
                <a:tc>
                  <a:txBody>
                    <a:bodyPr/>
                    <a:lstStyle/>
                    <a:p>
                      <a:r>
                        <a:rPr lang="en-US" altLang="zh-CN" smtClean="0">
                          <a:solidFill>
                            <a:srgbClr val="C00000"/>
                          </a:solidFill>
                        </a:rPr>
                        <a:t>T</a:t>
                      </a:r>
                      <a:endParaRPr lang="zh-CN" altLang="en-US">
                        <a:solidFill>
                          <a:srgbClr val="C00000"/>
                        </a:solidFill>
                      </a:endParaRPr>
                    </a:p>
                  </a:txBody>
                  <a:tcPr/>
                </a:tc>
                <a:tc>
                  <a:txBody>
                    <a:bodyPr/>
                    <a:lstStyle/>
                    <a:p>
                      <a:r>
                        <a:rPr lang="en-US" altLang="zh-CN" dirty="0" smtClean="0"/>
                        <a:t>2</a:t>
                      </a:r>
                      <a:endParaRPr lang="zh-CN" altLang="en-US" dirty="0"/>
                    </a:p>
                  </a:txBody>
                  <a:tcPr/>
                </a:tc>
              </a:tr>
              <a:tr h="372444">
                <a:tc>
                  <a:txBody>
                    <a:bodyPr/>
                    <a:lstStyle/>
                    <a:p>
                      <a:r>
                        <a:rPr lang="en-US" altLang="zh-CN" smtClean="0">
                          <a:solidFill>
                            <a:srgbClr val="C00000"/>
                          </a:solidFill>
                        </a:rPr>
                        <a:t>U,V</a:t>
                      </a:r>
                      <a:endParaRPr lang="zh-CN" altLang="en-US">
                        <a:solidFill>
                          <a:srgbClr val="C00000"/>
                        </a:solidFill>
                      </a:endParaRPr>
                    </a:p>
                  </a:txBody>
                  <a:tcPr/>
                </a:tc>
                <a:tc>
                  <a:txBody>
                    <a:bodyPr/>
                    <a:lstStyle/>
                    <a:p>
                      <a:r>
                        <a:rPr lang="en-US" altLang="zh-CN" smtClean="0"/>
                        <a:t>5</a:t>
                      </a:r>
                      <a:endParaRPr lang="zh-CN" altLang="en-US"/>
                    </a:p>
                  </a:txBody>
                  <a:tcPr/>
                </a:tc>
                <a:tc>
                  <a:txBody>
                    <a:bodyPr/>
                    <a:lstStyle/>
                    <a:p>
                      <a:r>
                        <a:rPr lang="en-US" altLang="zh-CN" smtClean="0">
                          <a:solidFill>
                            <a:srgbClr val="C00000"/>
                          </a:solidFill>
                        </a:rPr>
                        <a:t>W</a:t>
                      </a:r>
                      <a:endParaRPr lang="zh-CN" altLang="en-US">
                        <a:solidFill>
                          <a:srgbClr val="C00000"/>
                        </a:solidFill>
                      </a:endParaRPr>
                    </a:p>
                  </a:txBody>
                  <a:tcPr/>
                </a:tc>
                <a:tc>
                  <a:txBody>
                    <a:bodyPr/>
                    <a:lstStyle/>
                    <a:p>
                      <a:r>
                        <a:rPr lang="en-US" altLang="zh-CN" smtClean="0"/>
                        <a:t>8</a:t>
                      </a:r>
                      <a:endParaRPr lang="zh-CN" altLang="en-US"/>
                    </a:p>
                  </a:txBody>
                  <a:tcPr/>
                </a:tc>
                <a:tc>
                  <a:txBody>
                    <a:bodyPr/>
                    <a:lstStyle/>
                    <a:p>
                      <a:r>
                        <a:rPr lang="en-US" altLang="zh-CN" smtClean="0">
                          <a:solidFill>
                            <a:srgbClr val="C00000"/>
                          </a:solidFill>
                        </a:rPr>
                        <a:t>X</a:t>
                      </a:r>
                      <a:endParaRPr lang="zh-CN" altLang="en-US">
                        <a:solidFill>
                          <a:srgbClr val="C00000"/>
                        </a:solidFill>
                      </a:endParaRPr>
                    </a:p>
                  </a:txBody>
                  <a:tcPr/>
                </a:tc>
                <a:tc>
                  <a:txBody>
                    <a:bodyPr/>
                    <a:lstStyle/>
                    <a:p>
                      <a:r>
                        <a:rPr lang="en-US" altLang="zh-CN" smtClean="0"/>
                        <a:t>6</a:t>
                      </a:r>
                      <a:endParaRPr lang="zh-CN" altLang="en-US"/>
                    </a:p>
                  </a:txBody>
                  <a:tcPr/>
                </a:tc>
                <a:tc>
                  <a:txBody>
                    <a:bodyPr/>
                    <a:lstStyle/>
                    <a:p>
                      <a:r>
                        <a:rPr lang="en-US" altLang="zh-CN" smtClean="0">
                          <a:solidFill>
                            <a:srgbClr val="C00000"/>
                          </a:solidFill>
                        </a:rPr>
                        <a:t>Y</a:t>
                      </a:r>
                      <a:endParaRPr lang="zh-CN" altLang="en-US">
                        <a:solidFill>
                          <a:srgbClr val="C00000"/>
                        </a:solidFill>
                      </a:endParaRPr>
                    </a:p>
                  </a:txBody>
                  <a:tcPr/>
                </a:tc>
                <a:tc>
                  <a:txBody>
                    <a:bodyPr/>
                    <a:lstStyle/>
                    <a:p>
                      <a:r>
                        <a:rPr lang="en-US" altLang="zh-CN" smtClean="0"/>
                        <a:t>10</a:t>
                      </a:r>
                      <a:endParaRPr lang="zh-CN" altLang="en-US"/>
                    </a:p>
                  </a:txBody>
                  <a:tcPr/>
                </a:tc>
                <a:tc>
                  <a:txBody>
                    <a:bodyPr/>
                    <a:lstStyle/>
                    <a:p>
                      <a:r>
                        <a:rPr lang="en-US" altLang="zh-CN" smtClean="0">
                          <a:solidFill>
                            <a:srgbClr val="C00000"/>
                          </a:solidFill>
                        </a:rPr>
                        <a:t>Z</a:t>
                      </a:r>
                      <a:endParaRPr lang="zh-CN" altLang="en-US">
                        <a:solidFill>
                          <a:srgbClr val="C00000"/>
                        </a:solidFill>
                      </a:endParaRPr>
                    </a:p>
                  </a:txBody>
                  <a:tcPr/>
                </a:tc>
                <a:tc>
                  <a:txBody>
                    <a:bodyPr/>
                    <a:lstStyle/>
                    <a:p>
                      <a:r>
                        <a:rPr lang="en-US" altLang="zh-CN" dirty="0" smtClean="0"/>
                        <a:t>20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a:bodyPr>
          <a:lstStyle/>
          <a:p>
            <a:pPr lvl="1"/>
            <a:r>
              <a:rPr lang="en-US" altLang="zh-CN" smtClean="0"/>
              <a:t>Z</a:t>
            </a:r>
            <a:r>
              <a:rPr lang="zh-CN" altLang="en-US" smtClean="0"/>
              <a:t>出现的频率远高于其他字母，推测</a:t>
            </a:r>
            <a:r>
              <a:rPr lang="en-US" altLang="zh-CN" smtClean="0"/>
              <a:t>d</a:t>
            </a:r>
            <a:r>
              <a:rPr lang="en-US" altLang="zh-CN" baseline="-25000" smtClean="0"/>
              <a:t>k</a:t>
            </a:r>
            <a:r>
              <a:rPr lang="en-US" altLang="zh-CN" smtClean="0"/>
              <a:t>(</a:t>
            </a:r>
            <a:r>
              <a:rPr lang="en-US" altLang="zh-CN" smtClean="0">
                <a:solidFill>
                  <a:srgbClr val="C00000"/>
                </a:solidFill>
              </a:rPr>
              <a:t>Z</a:t>
            </a:r>
            <a:r>
              <a:rPr lang="en-US" altLang="zh-CN" smtClean="0"/>
              <a:t>)=e</a:t>
            </a:r>
          </a:p>
          <a:p>
            <a:pPr lvl="1"/>
            <a:r>
              <a:rPr lang="zh-CN" altLang="en-US" smtClean="0"/>
              <a:t>以</a:t>
            </a:r>
            <a:r>
              <a:rPr lang="en-US" altLang="zh-CN" smtClean="0"/>
              <a:t>Z</a:t>
            </a:r>
            <a:r>
              <a:rPr lang="zh-CN" altLang="en-US" smtClean="0"/>
              <a:t>开头的双字母中，</a:t>
            </a:r>
            <a:r>
              <a:rPr lang="en-US" altLang="zh-CN" smtClean="0"/>
              <a:t>ZW</a:t>
            </a:r>
            <a:r>
              <a:rPr lang="zh-CN" altLang="en-US" smtClean="0"/>
              <a:t>出现的次数最多，推测</a:t>
            </a:r>
            <a:r>
              <a:rPr lang="en-US" altLang="zh-CN" smtClean="0"/>
              <a:t>d</a:t>
            </a:r>
            <a:r>
              <a:rPr lang="en-US" altLang="zh-CN" baseline="-25000" smtClean="0"/>
              <a:t>k</a:t>
            </a:r>
            <a:r>
              <a:rPr lang="en-US" altLang="zh-CN" smtClean="0"/>
              <a:t>(</a:t>
            </a:r>
            <a:r>
              <a:rPr lang="en-US" altLang="zh-CN" smtClean="0">
                <a:solidFill>
                  <a:srgbClr val="C00000"/>
                </a:solidFill>
              </a:rPr>
              <a:t>W</a:t>
            </a:r>
            <a:r>
              <a:rPr lang="en-US" altLang="zh-CN" smtClean="0"/>
              <a:t>)=d</a:t>
            </a:r>
            <a:r>
              <a:rPr lang="zh-CN" altLang="en-US" smtClean="0"/>
              <a:t>；</a:t>
            </a:r>
            <a:endParaRPr lang="en-US" altLang="zh-CN" smtClean="0"/>
          </a:p>
          <a:p>
            <a:pPr lvl="1"/>
            <a:r>
              <a:rPr lang="zh-CN" altLang="en-US" smtClean="0"/>
              <a:t>以</a:t>
            </a:r>
            <a:r>
              <a:rPr lang="en-US" altLang="zh-CN" smtClean="0"/>
              <a:t>W</a:t>
            </a:r>
            <a:r>
              <a:rPr lang="zh-CN" altLang="en-US" smtClean="0"/>
              <a:t>结尾的双字母中，</a:t>
            </a:r>
            <a:r>
              <a:rPr lang="en-US" altLang="zh-CN" smtClean="0"/>
              <a:t>RW</a:t>
            </a:r>
            <a:r>
              <a:rPr lang="zh-CN" altLang="en-US" smtClean="0"/>
              <a:t>出现数次且</a:t>
            </a:r>
            <a:r>
              <a:rPr lang="en-US" altLang="zh-CN" smtClean="0"/>
              <a:t>R</a:t>
            </a:r>
            <a:r>
              <a:rPr lang="zh-CN" altLang="en-US" smtClean="0"/>
              <a:t>也多次出现，推测</a:t>
            </a:r>
            <a:r>
              <a:rPr lang="en-US" altLang="zh-CN" smtClean="0"/>
              <a:t>d</a:t>
            </a:r>
            <a:r>
              <a:rPr lang="en-US" altLang="zh-CN" baseline="-25000" smtClean="0"/>
              <a:t>k</a:t>
            </a:r>
            <a:r>
              <a:rPr lang="en-US" altLang="zh-CN" smtClean="0"/>
              <a:t>(</a:t>
            </a:r>
            <a:r>
              <a:rPr lang="en-US" altLang="zh-CN" smtClean="0">
                <a:solidFill>
                  <a:srgbClr val="C00000"/>
                </a:solidFill>
              </a:rPr>
              <a:t>R</a:t>
            </a:r>
            <a:r>
              <a:rPr lang="en-US" altLang="zh-CN" smtClean="0"/>
              <a:t>)=n</a:t>
            </a:r>
            <a:r>
              <a:rPr lang="zh-CN" altLang="en-US" smtClean="0"/>
              <a:t>；</a:t>
            </a:r>
            <a:endParaRPr lang="en-US" altLang="zh-CN" smtClean="0"/>
          </a:p>
          <a:p>
            <a:pPr lvl="1"/>
            <a:r>
              <a:rPr lang="en-US" altLang="zh-CN" smtClean="0"/>
              <a:t>NZ</a:t>
            </a:r>
            <a:r>
              <a:rPr lang="zh-CN" altLang="en-US" smtClean="0"/>
              <a:t>出现多次而</a:t>
            </a:r>
            <a:r>
              <a:rPr lang="en-US" altLang="zh-CN" smtClean="0"/>
              <a:t>ZN</a:t>
            </a:r>
            <a:r>
              <a:rPr lang="zh-CN" altLang="en-US" smtClean="0"/>
              <a:t>未出现，推测</a:t>
            </a:r>
            <a:r>
              <a:rPr lang="en-US" altLang="zh-CN" smtClean="0"/>
              <a:t>d</a:t>
            </a:r>
            <a:r>
              <a:rPr lang="en-US" altLang="zh-CN" baseline="-25000" smtClean="0"/>
              <a:t>k</a:t>
            </a:r>
            <a:r>
              <a:rPr lang="en-US" altLang="zh-CN" smtClean="0"/>
              <a:t>(</a:t>
            </a:r>
            <a:r>
              <a:rPr lang="en-US" altLang="zh-CN" smtClean="0">
                <a:solidFill>
                  <a:srgbClr val="C00000"/>
                </a:solidFill>
              </a:rPr>
              <a:t>N</a:t>
            </a:r>
            <a:r>
              <a:rPr lang="en-US" altLang="zh-CN" smtClean="0"/>
              <a:t>)=h</a:t>
            </a:r>
          </a:p>
          <a:p>
            <a:pPr lvl="1"/>
            <a:r>
              <a:rPr lang="zh-CN" altLang="en-US" smtClean="0"/>
              <a:t>根据以上猜测得到一些残缺的明文如</a:t>
            </a:r>
            <a:r>
              <a:rPr lang="en-US" altLang="zh-CN" smtClean="0"/>
              <a:t>ne?ndhe (</a:t>
            </a:r>
            <a:r>
              <a:rPr lang="zh-CN" altLang="en-US" smtClean="0"/>
              <a:t>其密文为</a:t>
            </a:r>
            <a:r>
              <a:rPr lang="en-US" altLang="zh-CN" smtClean="0">
                <a:solidFill>
                  <a:srgbClr val="C00000"/>
                </a:solidFill>
              </a:rPr>
              <a:t>RZCRWNZ</a:t>
            </a:r>
            <a:r>
              <a:rPr lang="en-US" altLang="zh-CN" smtClean="0"/>
              <a:t>)</a:t>
            </a:r>
            <a:r>
              <a:rPr lang="zh-CN" altLang="en-US" smtClean="0"/>
              <a:t>，在英语字典中搜索不到匹配的单词，猜测</a:t>
            </a:r>
            <a:r>
              <a:rPr lang="en-US" altLang="zh-CN" smtClean="0"/>
              <a:t>?</a:t>
            </a:r>
            <a:r>
              <a:rPr lang="zh-CN" altLang="en-US" smtClean="0"/>
              <a:t>为</a:t>
            </a:r>
            <a:r>
              <a:rPr lang="en-US" altLang="zh-CN" smtClean="0"/>
              <a:t>a</a:t>
            </a:r>
            <a:r>
              <a:rPr lang="zh-CN" altLang="en-US" smtClean="0"/>
              <a:t>，即</a:t>
            </a:r>
            <a:r>
              <a:rPr lang="en-US" altLang="zh-CN" smtClean="0"/>
              <a:t>d</a:t>
            </a:r>
            <a:r>
              <a:rPr lang="en-US" altLang="zh-CN" baseline="-25000" smtClean="0"/>
              <a:t>k</a:t>
            </a:r>
            <a:r>
              <a:rPr lang="en-US" altLang="zh-CN" smtClean="0"/>
              <a:t>(</a:t>
            </a:r>
            <a:r>
              <a:rPr lang="en-US" altLang="zh-CN" smtClean="0">
                <a:solidFill>
                  <a:srgbClr val="C00000"/>
                </a:solidFill>
              </a:rPr>
              <a:t>C</a:t>
            </a:r>
            <a:r>
              <a:rPr lang="en-US" altLang="zh-CN" smtClean="0"/>
              <a:t>)=a</a:t>
            </a:r>
            <a:endParaRPr lang="zh-CN" alt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a:bodyPr>
          <a:lstStyle/>
          <a:p>
            <a:pPr lvl="1"/>
            <a:r>
              <a:rPr lang="en-US" altLang="zh-CN" dirty="0" err="1" smtClean="0"/>
              <a:t>nh</a:t>
            </a:r>
            <a:r>
              <a:rPr lang="en-US" altLang="zh-CN" dirty="0" smtClean="0"/>
              <a:t>(</a:t>
            </a:r>
            <a:r>
              <a:rPr lang="zh-CN" altLang="en-US" dirty="0" smtClean="0"/>
              <a:t>对应密文为</a:t>
            </a:r>
            <a:r>
              <a:rPr lang="en-US" altLang="zh-CN" dirty="0" smtClean="0"/>
              <a:t>RN)</a:t>
            </a:r>
            <a:r>
              <a:rPr lang="zh-CN" altLang="en-US" dirty="0" smtClean="0"/>
              <a:t>不可能出现在一个单词中，因此密文中的</a:t>
            </a:r>
            <a:r>
              <a:rPr lang="en-US" altLang="zh-CN" dirty="0" smtClean="0"/>
              <a:t>RNM</a:t>
            </a:r>
            <a:r>
              <a:rPr lang="zh-CN" altLang="en-US" dirty="0" smtClean="0"/>
              <a:t>解密为</a:t>
            </a:r>
            <a:r>
              <a:rPr lang="en-US" altLang="zh-CN" dirty="0" err="1" smtClean="0"/>
              <a:t>nh</a:t>
            </a:r>
            <a:r>
              <a:rPr lang="en-US" altLang="zh-CN" dirty="0" smtClean="0"/>
              <a:t>?</a:t>
            </a:r>
            <a:r>
              <a:rPr lang="zh-CN" altLang="en-US" dirty="0" smtClean="0"/>
              <a:t>，其中</a:t>
            </a:r>
            <a:r>
              <a:rPr lang="en-US" altLang="zh-CN" dirty="0" smtClean="0"/>
              <a:t>h</a:t>
            </a:r>
            <a:r>
              <a:rPr lang="zh-CN" altLang="en-US" dirty="0" smtClean="0"/>
              <a:t>是单词的开头且后面应该是一个元音字母</a:t>
            </a:r>
            <a:endParaRPr lang="en-US" altLang="zh-CN" dirty="0" smtClean="0"/>
          </a:p>
          <a:p>
            <a:pPr lvl="1"/>
            <a:r>
              <a:rPr lang="en-US" altLang="zh-CN" dirty="0" smtClean="0"/>
              <a:t>M</a:t>
            </a:r>
            <a:r>
              <a:rPr lang="zh-CN" altLang="en-US" dirty="0" smtClean="0"/>
              <a:t>在密文中出现的频率很高，因此对应</a:t>
            </a:r>
            <a:r>
              <a:rPr lang="en-US" altLang="zh-CN" dirty="0" err="1" smtClean="0"/>
              <a:t>i</a:t>
            </a:r>
            <a:r>
              <a:rPr lang="zh-CN" altLang="en-US" dirty="0" smtClean="0"/>
              <a:t>或</a:t>
            </a:r>
            <a:r>
              <a:rPr lang="en-US" altLang="zh-CN" dirty="0" smtClean="0"/>
              <a:t>o</a:t>
            </a:r>
            <a:r>
              <a:rPr lang="zh-CN" altLang="en-US" dirty="0" smtClean="0"/>
              <a:t>；考虑到</a:t>
            </a:r>
            <a:r>
              <a:rPr lang="en-US" altLang="zh-CN" dirty="0" err="1" smtClean="0"/>
              <a:t>ai</a:t>
            </a:r>
            <a:r>
              <a:rPr lang="zh-CN" altLang="en-US" dirty="0" smtClean="0"/>
              <a:t>出现的频率高于</a:t>
            </a:r>
            <a:r>
              <a:rPr lang="en-US" altLang="zh-CN" dirty="0" err="1" smtClean="0"/>
              <a:t>ao</a:t>
            </a:r>
            <a:r>
              <a:rPr lang="zh-CN" altLang="en-US" dirty="0" smtClean="0"/>
              <a:t>，推测</a:t>
            </a:r>
            <a:r>
              <a:rPr lang="en-US" altLang="zh-CN" dirty="0" err="1" smtClean="0"/>
              <a:t>d</a:t>
            </a:r>
            <a:r>
              <a:rPr lang="en-US" altLang="zh-CN" baseline="-25000" dirty="0" err="1" smtClean="0"/>
              <a:t>k</a:t>
            </a:r>
            <a:r>
              <a:rPr lang="en-US" altLang="zh-CN" dirty="0" smtClean="0"/>
              <a:t>(</a:t>
            </a:r>
            <a:r>
              <a:rPr lang="en-US" altLang="zh-CN" dirty="0" smtClean="0">
                <a:solidFill>
                  <a:srgbClr val="C00000"/>
                </a:solidFill>
              </a:rPr>
              <a:t>M</a:t>
            </a:r>
            <a:r>
              <a:rPr lang="en-US" altLang="zh-CN" dirty="0" smtClean="0"/>
              <a:t>)=</a:t>
            </a:r>
            <a:r>
              <a:rPr lang="en-US" altLang="zh-CN" dirty="0" err="1" smtClean="0"/>
              <a:t>i</a:t>
            </a:r>
            <a:endParaRPr lang="en-US" altLang="zh-CN" dirty="0" smtClean="0"/>
          </a:p>
          <a:p>
            <a:pPr lvl="1"/>
            <a:r>
              <a:rPr lang="en-US" altLang="zh-CN" dirty="0" smtClean="0"/>
              <a:t>o</a:t>
            </a:r>
            <a:r>
              <a:rPr lang="zh-CN" altLang="en-US" dirty="0" smtClean="0"/>
              <a:t>是较常出现的字母，对应的密文应该是</a:t>
            </a:r>
            <a:r>
              <a:rPr lang="en-US" altLang="zh-CN" dirty="0" smtClean="0"/>
              <a:t>D,F,J,Y</a:t>
            </a:r>
            <a:r>
              <a:rPr lang="zh-CN" altLang="en-US" dirty="0" smtClean="0"/>
              <a:t>中的一个，因为密文中出现了</a:t>
            </a:r>
            <a:r>
              <a:rPr lang="en-US" altLang="zh-CN" dirty="0" smtClean="0"/>
              <a:t>CDM/CFM/CJM</a:t>
            </a:r>
            <a:r>
              <a:rPr lang="zh-CN" altLang="en-US" dirty="0" smtClean="0"/>
              <a:t>这样的组合，推测</a:t>
            </a:r>
            <a:r>
              <a:rPr lang="en-US" altLang="zh-CN" dirty="0" err="1" smtClean="0"/>
              <a:t>d</a:t>
            </a:r>
            <a:r>
              <a:rPr lang="en-US" altLang="zh-CN" baseline="-25000" dirty="0" err="1" smtClean="0"/>
              <a:t>k</a:t>
            </a:r>
            <a:r>
              <a:rPr lang="en-US" altLang="zh-CN" dirty="0" smtClean="0"/>
              <a:t>(</a:t>
            </a:r>
            <a:r>
              <a:rPr lang="en-US" altLang="zh-CN" dirty="0" smtClean="0">
                <a:solidFill>
                  <a:srgbClr val="C00000"/>
                </a:solidFill>
              </a:rPr>
              <a:t>Y</a:t>
            </a:r>
            <a:r>
              <a:rPr lang="en-US" altLang="zh-CN" dirty="0" smtClean="0"/>
              <a:t>)=o(</a:t>
            </a:r>
            <a:r>
              <a:rPr lang="zh-CN" altLang="en-US" dirty="0" smtClean="0"/>
              <a:t>单词中不会出现</a:t>
            </a:r>
            <a:r>
              <a:rPr lang="en-US" altLang="zh-CN" dirty="0" err="1" smtClean="0"/>
              <a:t>aoi</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a:bodyPr>
          <a:lstStyle/>
          <a:p>
            <a:r>
              <a:rPr lang="zh-CN" altLang="en-US" smtClean="0"/>
              <a:t>剩下的三个高频密文字母</a:t>
            </a:r>
            <a:r>
              <a:rPr lang="en-US" altLang="zh-CN" smtClean="0"/>
              <a:t>D,F,J</a:t>
            </a:r>
            <a:r>
              <a:rPr lang="zh-CN" altLang="en-US" smtClean="0"/>
              <a:t>，应该是明文</a:t>
            </a:r>
            <a:r>
              <a:rPr lang="en-US" altLang="zh-CN" smtClean="0"/>
              <a:t>r,s,t</a:t>
            </a:r>
            <a:r>
              <a:rPr lang="zh-CN" altLang="en-US" smtClean="0"/>
              <a:t>的某种映射</a:t>
            </a:r>
            <a:endParaRPr lang="en-US" altLang="zh-CN" smtClean="0"/>
          </a:p>
          <a:p>
            <a:pPr lvl="1"/>
            <a:r>
              <a:rPr lang="zh-CN" altLang="en-US" smtClean="0"/>
              <a:t>密文组合</a:t>
            </a:r>
            <a:r>
              <a:rPr lang="en-US" altLang="zh-CN" smtClean="0"/>
              <a:t>NMD(hi?)</a:t>
            </a:r>
            <a:r>
              <a:rPr lang="zh-CN" altLang="en-US" smtClean="0"/>
              <a:t>多次出现，猜测</a:t>
            </a:r>
            <a:r>
              <a:rPr lang="en-US" altLang="zh-CN" smtClean="0"/>
              <a:t>d</a:t>
            </a:r>
            <a:r>
              <a:rPr lang="en-US" altLang="zh-CN" baseline="-25000" smtClean="0"/>
              <a:t>k</a:t>
            </a:r>
            <a:r>
              <a:rPr lang="en-US" altLang="zh-CN" smtClean="0"/>
              <a:t>(</a:t>
            </a:r>
            <a:r>
              <a:rPr lang="en-US" altLang="zh-CN" smtClean="0">
                <a:solidFill>
                  <a:srgbClr val="C00000"/>
                </a:solidFill>
              </a:rPr>
              <a:t>D</a:t>
            </a:r>
            <a:r>
              <a:rPr lang="en-US" altLang="zh-CN" smtClean="0"/>
              <a:t>)=s</a:t>
            </a:r>
          </a:p>
          <a:p>
            <a:pPr lvl="1"/>
            <a:r>
              <a:rPr lang="zh-CN" altLang="en-US" smtClean="0"/>
              <a:t>密文组合</a:t>
            </a:r>
            <a:r>
              <a:rPr lang="en-US" altLang="zh-CN" smtClean="0"/>
              <a:t>HCMF(hai?)</a:t>
            </a:r>
            <a:r>
              <a:rPr lang="zh-CN" altLang="en-US" smtClean="0"/>
              <a:t>出现，猜测</a:t>
            </a:r>
            <a:r>
              <a:rPr lang="en-US" altLang="zh-CN" smtClean="0"/>
              <a:t>d</a:t>
            </a:r>
            <a:r>
              <a:rPr lang="en-US" altLang="zh-CN" baseline="-25000" smtClean="0"/>
              <a:t>k</a:t>
            </a:r>
            <a:r>
              <a:rPr lang="en-US" altLang="zh-CN" smtClean="0"/>
              <a:t>(</a:t>
            </a:r>
            <a:r>
              <a:rPr lang="en-US" altLang="zh-CN" smtClean="0">
                <a:solidFill>
                  <a:srgbClr val="C00000"/>
                </a:solidFill>
              </a:rPr>
              <a:t>F</a:t>
            </a:r>
            <a:r>
              <a:rPr lang="en-US" altLang="zh-CN" smtClean="0"/>
              <a:t>)=r</a:t>
            </a:r>
          </a:p>
          <a:p>
            <a:pPr lvl="1"/>
            <a:r>
              <a:rPr lang="zh-CN" altLang="en-US" smtClean="0"/>
              <a:t>剩下</a:t>
            </a:r>
            <a:r>
              <a:rPr lang="en-US" altLang="zh-CN" smtClean="0"/>
              <a:t>d</a:t>
            </a:r>
            <a:r>
              <a:rPr lang="en-US" altLang="zh-CN" baseline="-25000" smtClean="0"/>
              <a:t>k</a:t>
            </a:r>
            <a:r>
              <a:rPr lang="en-US" altLang="zh-CN" smtClean="0"/>
              <a:t>(</a:t>
            </a:r>
            <a:r>
              <a:rPr lang="en-US" altLang="zh-CN" smtClean="0">
                <a:solidFill>
                  <a:srgbClr val="C00000"/>
                </a:solidFill>
              </a:rPr>
              <a:t>J</a:t>
            </a:r>
            <a:r>
              <a:rPr lang="en-US" altLang="zh-CN" smtClean="0"/>
              <a:t>)=t</a:t>
            </a:r>
          </a:p>
          <a:p>
            <a:pPr lvl="1"/>
            <a:r>
              <a:rPr lang="zh-CN" altLang="en-US" smtClean="0"/>
              <a:t>密文组合</a:t>
            </a:r>
            <a:r>
              <a:rPr lang="en-US" altLang="zh-CN" smtClean="0"/>
              <a:t>HNCMF(?hair)</a:t>
            </a:r>
            <a:r>
              <a:rPr lang="zh-CN" altLang="en-US" smtClean="0"/>
              <a:t>出现，猜测</a:t>
            </a:r>
            <a:r>
              <a:rPr lang="en-US" altLang="zh-CN" smtClean="0"/>
              <a:t>d</a:t>
            </a:r>
            <a:r>
              <a:rPr lang="en-US" altLang="zh-CN" baseline="-25000" smtClean="0"/>
              <a:t>k</a:t>
            </a:r>
            <a:r>
              <a:rPr lang="en-US" altLang="zh-CN" smtClean="0"/>
              <a:t>(</a:t>
            </a:r>
            <a:r>
              <a:rPr lang="en-US" altLang="zh-CN" smtClean="0">
                <a:solidFill>
                  <a:srgbClr val="C00000"/>
                </a:solidFill>
              </a:rPr>
              <a:t>H</a:t>
            </a:r>
            <a:r>
              <a:rPr lang="en-US" altLang="zh-CN" smtClean="0"/>
              <a:t>)=c</a:t>
            </a:r>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目前猜测出的代替规则有</a:t>
            </a:r>
            <a:endParaRPr lang="en-US" altLang="zh-CN" smtClean="0"/>
          </a:p>
          <a:p>
            <a:pPr lvl="1"/>
            <a:r>
              <a:rPr lang="en-US" altLang="zh-CN" smtClean="0"/>
              <a:t>Z-e</a:t>
            </a:r>
            <a:r>
              <a:rPr lang="zh-CN" altLang="en-US" smtClean="0"/>
              <a:t>，</a:t>
            </a:r>
            <a:r>
              <a:rPr lang="en-US" altLang="zh-CN" smtClean="0"/>
              <a:t>W-d</a:t>
            </a:r>
            <a:r>
              <a:rPr lang="zh-CN" altLang="en-US" smtClean="0"/>
              <a:t>，</a:t>
            </a:r>
            <a:r>
              <a:rPr lang="en-US" altLang="zh-CN" smtClean="0"/>
              <a:t>R-n</a:t>
            </a:r>
            <a:r>
              <a:rPr lang="zh-CN" altLang="en-US" smtClean="0"/>
              <a:t>，</a:t>
            </a:r>
            <a:r>
              <a:rPr lang="en-US" altLang="zh-CN" smtClean="0"/>
              <a:t>N-h</a:t>
            </a:r>
            <a:r>
              <a:rPr lang="zh-CN" altLang="en-US" smtClean="0"/>
              <a:t>，</a:t>
            </a:r>
            <a:r>
              <a:rPr lang="en-US" altLang="zh-CN" smtClean="0"/>
              <a:t>C-a</a:t>
            </a:r>
            <a:r>
              <a:rPr lang="zh-CN" altLang="en-US" smtClean="0"/>
              <a:t>，</a:t>
            </a:r>
            <a:r>
              <a:rPr lang="en-US" altLang="zh-CN" smtClean="0"/>
              <a:t>M-i</a:t>
            </a:r>
            <a:r>
              <a:rPr lang="zh-CN" altLang="en-US" smtClean="0"/>
              <a:t>，</a:t>
            </a:r>
            <a:r>
              <a:rPr lang="en-US" altLang="zh-CN" smtClean="0"/>
              <a:t>Y-o</a:t>
            </a:r>
            <a:r>
              <a:rPr lang="zh-CN" altLang="en-US" smtClean="0"/>
              <a:t>，</a:t>
            </a:r>
            <a:r>
              <a:rPr lang="en-US" altLang="zh-CN" smtClean="0"/>
              <a:t>D-s</a:t>
            </a:r>
            <a:r>
              <a:rPr lang="zh-CN" altLang="en-US" smtClean="0"/>
              <a:t>，</a:t>
            </a:r>
            <a:r>
              <a:rPr lang="en-US" altLang="zh-CN" smtClean="0"/>
              <a:t>F-r</a:t>
            </a:r>
            <a:r>
              <a:rPr lang="zh-CN" altLang="en-US" smtClean="0"/>
              <a:t>，</a:t>
            </a:r>
            <a:r>
              <a:rPr lang="en-US" altLang="zh-CN" smtClean="0"/>
              <a:t>J-t</a:t>
            </a:r>
            <a:r>
              <a:rPr lang="zh-CN" altLang="en-US" smtClean="0"/>
              <a:t>，</a:t>
            </a:r>
            <a:r>
              <a:rPr lang="en-US" altLang="zh-CN" smtClean="0"/>
              <a:t>H-c</a:t>
            </a:r>
          </a:p>
          <a:p>
            <a:pPr lvl="1"/>
            <a:r>
              <a:rPr lang="zh-CN" altLang="en-US" smtClean="0"/>
              <a:t>根据该规则部分解密密文如下</a:t>
            </a:r>
            <a:endParaRPr lang="en-US" altLang="zh-CN" smtClean="0"/>
          </a:p>
          <a:p>
            <a:pPr lvl="2"/>
            <a:r>
              <a:rPr lang="en-US" altLang="zh-CN" sz="2000" smtClean="0">
                <a:solidFill>
                  <a:srgbClr val="002060"/>
                </a:solidFill>
                <a:latin typeface="Courier New" pitchFamily="49" charset="0"/>
                <a:cs typeface="Courier New" pitchFamily="49" charset="0"/>
              </a:rPr>
              <a:t>o-r-riend-ro--arise-a-inedhise--t---ass-it</a:t>
            </a:r>
          </a:p>
          <a:p>
            <a:pPr lvl="2"/>
            <a:r>
              <a:rPr lang="en-US" altLang="zh-CN" sz="2000" smtClean="0">
                <a:solidFill>
                  <a:srgbClr val="C00000"/>
                </a:solidFill>
                <a:latin typeface="Courier New" pitchFamily="49" charset="0"/>
                <a:cs typeface="Courier New" pitchFamily="49" charset="0"/>
              </a:rPr>
              <a:t>YIFQFMZRWQFYVECFMDZPCVMRZWNMDZVEJBTXCDDUMJ</a:t>
            </a:r>
          </a:p>
          <a:p>
            <a:pPr lvl="2"/>
            <a:r>
              <a:rPr lang="en-US" altLang="zh-CN" sz="2000" smtClean="0">
                <a:solidFill>
                  <a:srgbClr val="002060"/>
                </a:solidFill>
                <a:latin typeface="Courier New" pitchFamily="49" charset="0"/>
                <a:cs typeface="Courier New" pitchFamily="49" charset="0"/>
              </a:rPr>
              <a:t>hs-r-riseasi-d-a-orationhadta-en--ace-hi-e</a:t>
            </a:r>
          </a:p>
          <a:p>
            <a:pPr lvl="2"/>
            <a:r>
              <a:rPr lang="en-US" altLang="zh-CN" sz="2000" smtClean="0">
                <a:solidFill>
                  <a:srgbClr val="C00000"/>
                </a:solidFill>
                <a:latin typeface="Courier New" pitchFamily="49" charset="0"/>
                <a:cs typeface="Courier New" pitchFamily="49" charset="0"/>
              </a:rPr>
              <a:t>NDIFEFMDZCDMQZKCEYFCJMYRNCWJCSZREXCHZUNMXZ</a:t>
            </a:r>
          </a:p>
          <a:p>
            <a:pPr lvl="2"/>
            <a:r>
              <a:rPr lang="en-US" altLang="zh-CN" sz="2000" smtClean="0">
                <a:solidFill>
                  <a:srgbClr val="002060"/>
                </a:solidFill>
                <a:latin typeface="Courier New" pitchFamily="49" charset="0"/>
                <a:cs typeface="Courier New" pitchFamily="49" charset="0"/>
              </a:rPr>
              <a:t>he-asnt-oo-in-i-o-redso-e-ore-ineandhesett</a:t>
            </a:r>
          </a:p>
          <a:p>
            <a:pPr lvl="2"/>
            <a:r>
              <a:rPr lang="en-US" altLang="zh-CN" sz="2000" smtClean="0">
                <a:solidFill>
                  <a:srgbClr val="C00000"/>
                </a:solidFill>
                <a:latin typeface="Courier New" pitchFamily="49" charset="0"/>
                <a:cs typeface="Courier New" pitchFamily="49" charset="0"/>
              </a:rPr>
              <a:t>NZUCDRJXYYSMRTMEYIFZWDYVZVYFZUMRZCRWNZDZJJ</a:t>
            </a:r>
          </a:p>
          <a:p>
            <a:pPr lvl="2"/>
            <a:r>
              <a:rPr lang="en-US" altLang="zh-CN" sz="2000" smtClean="0">
                <a:solidFill>
                  <a:srgbClr val="002060"/>
                </a:solidFill>
                <a:latin typeface="Courier New" pitchFamily="49" charset="0"/>
                <a:cs typeface="Courier New" pitchFamily="49" charset="0"/>
              </a:rPr>
              <a:t>-ed-ac-inhischair-aceti-ted--to-ardsthes-n</a:t>
            </a:r>
          </a:p>
          <a:p>
            <a:pPr lvl="2"/>
            <a:r>
              <a:rPr lang="en-US" altLang="zh-CN" sz="2000" smtClean="0">
                <a:solidFill>
                  <a:srgbClr val="C00000"/>
                </a:solidFill>
                <a:latin typeface="Courier New" pitchFamily="49" charset="0"/>
                <a:cs typeface="Courier New" pitchFamily="49" charset="0"/>
              </a:rPr>
              <a:t>XZWGCHSMRNMDHNCMFQCHZJMXJZWIEJYUCFWDJNZDIR</a:t>
            </a:r>
            <a:endParaRPr lang="en-US" altLang="zh-CN" smtClean="0">
              <a:solidFill>
                <a:srgbClr val="C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代换密码分析举例</a:t>
            </a:r>
            <a:endParaRPr lang="zh-CN" altLang="en-US"/>
          </a:p>
        </p:txBody>
      </p:sp>
      <p:sp>
        <p:nvSpPr>
          <p:cNvPr id="3" name="内容占位符 2"/>
          <p:cNvSpPr>
            <a:spLocks noGrp="1"/>
          </p:cNvSpPr>
          <p:nvPr>
            <p:ph idx="1"/>
          </p:nvPr>
        </p:nvSpPr>
        <p:spPr/>
        <p:txBody>
          <a:bodyPr>
            <a:normAutofit/>
          </a:bodyPr>
          <a:lstStyle/>
          <a:p>
            <a:r>
              <a:rPr lang="zh-CN" altLang="en-US" smtClean="0"/>
              <a:t>最后从英文单词、语法等语言规律猜测其他代替规则，最终得到明文</a:t>
            </a:r>
            <a:endParaRPr lang="en-US" altLang="zh-CN" smtClean="0"/>
          </a:p>
          <a:p>
            <a:pPr lvl="1"/>
            <a:r>
              <a:rPr lang="en-US" altLang="zh-CN" sz="2400" smtClean="0">
                <a:solidFill>
                  <a:srgbClr val="002060"/>
                </a:solidFill>
                <a:latin typeface="Courier New" pitchFamily="49" charset="0"/>
                <a:cs typeface="Courier New" pitchFamily="49" charset="0"/>
              </a:rPr>
              <a:t>Our friend from Paris examined his empty glass with surprise, as if evaporation had taken place while he wasn’t looking. I poured some more wine and he settled back in his chair, face tilted up towards the sun </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lstStyle/>
          <a:p>
            <a:r>
              <a:rPr lang="zh-CN" altLang="en-US" dirty="0" smtClean="0"/>
              <a:t>维吉尼亚密码体制的数学描述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P=C=K=(Z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是一个正整数</a:t>
            </a:r>
            <a:endParaRPr lang="en-US" altLang="zh-CN" dirty="0" smtClean="0"/>
          </a:p>
          <a:p>
            <a:pPr lvl="2"/>
            <a:r>
              <a:rPr lang="zh-CN" altLang="en-US" dirty="0" smtClean="0"/>
              <a:t>对任意的</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a:t>
            </a:r>
            <a:r>
              <a:rPr lang="zh-CN" altLang="en-US" dirty="0" smtClean="0"/>
              <a:t>∈</a:t>
            </a:r>
            <a:r>
              <a:rPr lang="en-US" altLang="zh-CN" dirty="0" smtClean="0"/>
              <a:t>K,  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P,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C</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(x)=(x</a:t>
            </a:r>
            <a:r>
              <a:rPr lang="en-US" altLang="zh-CN" baseline="-25000" dirty="0" smtClean="0"/>
              <a:t>1</a:t>
            </a:r>
            <a:r>
              <a:rPr lang="en-US" altLang="zh-CN" dirty="0" smtClean="0"/>
              <a:t>+k</a:t>
            </a:r>
            <a:r>
              <a:rPr lang="en-US" altLang="zh-CN" baseline="-25000" dirty="0" smtClean="0"/>
              <a:t>1</a:t>
            </a:r>
            <a:r>
              <a:rPr lang="en-US" altLang="zh-CN" dirty="0" smtClean="0"/>
              <a:t>,x</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a:t>
            </a:r>
          </a:p>
          <a:p>
            <a:pPr lvl="2">
              <a:buNone/>
            </a:pPr>
            <a:r>
              <a:rPr lang="en-US" altLang="zh-CN" dirty="0" smtClean="0"/>
              <a:t>		</a:t>
            </a:r>
            <a:r>
              <a:rPr lang="en-US" altLang="zh-CN" dirty="0" err="1" smtClean="0"/>
              <a:t>d</a:t>
            </a:r>
            <a:r>
              <a:rPr lang="en-US" altLang="zh-CN" baseline="-25000" dirty="0" err="1" smtClean="0"/>
              <a:t>k</a:t>
            </a:r>
            <a:r>
              <a:rPr lang="en-US" altLang="zh-CN" dirty="0" smtClean="0"/>
              <a:t>(y)=(y</a:t>
            </a:r>
            <a:r>
              <a:rPr lang="en-US" altLang="zh-CN" baseline="-25000" dirty="0" smtClean="0"/>
              <a:t>1</a:t>
            </a:r>
            <a:r>
              <a:rPr lang="en-US" altLang="zh-CN" dirty="0" smtClean="0"/>
              <a:t>-k</a:t>
            </a:r>
            <a:r>
              <a:rPr lang="en-US" altLang="zh-CN" baseline="-25000" dirty="0" smtClean="0"/>
              <a:t>1</a:t>
            </a:r>
            <a:r>
              <a:rPr lang="en-US" altLang="zh-CN" dirty="0" smtClean="0"/>
              <a:t>,y</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lvl="2"/>
            <a:r>
              <a:rPr lang="zh-CN" altLang="en-US" dirty="0" smtClean="0"/>
              <a:t>以上运算均在</a:t>
            </a:r>
            <a:r>
              <a:rPr lang="en-US" altLang="zh-CN" dirty="0" smtClean="0"/>
              <a:t>Z</a:t>
            </a:r>
            <a:r>
              <a:rPr lang="en-US" altLang="zh-CN" baseline="-25000" dirty="0" smtClean="0"/>
              <a:t>26</a:t>
            </a:r>
            <a:r>
              <a:rPr lang="zh-CN" altLang="en-US" dirty="0" smtClean="0"/>
              <a:t>上运行</a:t>
            </a:r>
            <a:r>
              <a:rPr lang="en-US" altLang="zh-CN" dirty="0" smtClean="0"/>
              <a:t>(</a:t>
            </a:r>
            <a:r>
              <a:rPr lang="zh-CN" altLang="en-US" dirty="0" smtClean="0"/>
              <a:t>模</a:t>
            </a:r>
            <a:r>
              <a:rPr lang="en-US" altLang="zh-CN" dirty="0" smtClean="0"/>
              <a:t>26)</a:t>
            </a:r>
          </a:p>
          <a:p>
            <a:r>
              <a:rPr lang="zh-CN" altLang="en-US" dirty="0" smtClean="0"/>
              <a:t>分析目标：根据密文得到</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endParaRPr lang="zh-CN" altLang="en-US" baseline="-250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lstStyle/>
          <a:p>
            <a:r>
              <a:rPr lang="zh-CN" altLang="en-US" smtClean="0"/>
              <a:t>维吉尼亚密码的分析难点</a:t>
            </a:r>
            <a:endParaRPr lang="en-US" altLang="zh-CN" smtClean="0"/>
          </a:p>
          <a:p>
            <a:pPr lvl="1"/>
            <a:r>
              <a:rPr lang="zh-CN" altLang="en-US" smtClean="0">
                <a:solidFill>
                  <a:srgbClr val="002060"/>
                </a:solidFill>
              </a:rPr>
              <a:t>多表替代，使简单的频率分析方法失效</a:t>
            </a:r>
            <a:endParaRPr lang="en-US" altLang="zh-CN" smtClean="0">
              <a:solidFill>
                <a:srgbClr val="002060"/>
              </a:solidFill>
            </a:endParaRPr>
          </a:p>
          <a:p>
            <a:pPr lvl="1"/>
            <a:r>
              <a:rPr lang="zh-CN" altLang="en-US" smtClean="0">
                <a:solidFill>
                  <a:srgbClr val="002060"/>
                </a:solidFill>
              </a:rPr>
              <a:t>如果知道密钥字长度</a:t>
            </a:r>
            <a:r>
              <a:rPr lang="en-US" altLang="zh-CN" smtClean="0">
                <a:solidFill>
                  <a:srgbClr val="002060"/>
                </a:solidFill>
              </a:rPr>
              <a:t>m</a:t>
            </a:r>
            <a:r>
              <a:rPr lang="zh-CN" altLang="en-US" smtClean="0">
                <a:solidFill>
                  <a:srgbClr val="002060"/>
                </a:solidFill>
              </a:rPr>
              <a:t>，可以分解为</a:t>
            </a:r>
            <a:r>
              <a:rPr lang="en-US" altLang="zh-CN" smtClean="0">
                <a:solidFill>
                  <a:srgbClr val="002060"/>
                </a:solidFill>
              </a:rPr>
              <a:t>m</a:t>
            </a:r>
            <a:r>
              <a:rPr lang="zh-CN" altLang="en-US" smtClean="0">
                <a:solidFill>
                  <a:srgbClr val="002060"/>
                </a:solidFill>
              </a:rPr>
              <a:t>个单表替代密码分析任务</a:t>
            </a:r>
            <a:endParaRPr lang="en-US" altLang="zh-CN" smtClean="0">
              <a:solidFill>
                <a:srgbClr val="002060"/>
              </a:solidFill>
            </a:endParaRPr>
          </a:p>
          <a:p>
            <a:pPr lvl="1"/>
            <a:r>
              <a:rPr lang="zh-CN" altLang="en-US" smtClean="0">
                <a:solidFill>
                  <a:srgbClr val="002060"/>
                </a:solidFill>
              </a:rPr>
              <a:t>确认密钥字长度</a:t>
            </a:r>
            <a:r>
              <a:rPr lang="en-US" altLang="zh-CN" smtClean="0">
                <a:solidFill>
                  <a:srgbClr val="002060"/>
                </a:solidFill>
              </a:rPr>
              <a:t>m</a:t>
            </a:r>
            <a:r>
              <a:rPr lang="zh-CN" altLang="en-US" smtClean="0">
                <a:solidFill>
                  <a:srgbClr val="002060"/>
                </a:solidFill>
              </a:rPr>
              <a:t>是关键</a:t>
            </a:r>
            <a:endParaRPr lang="en-US" altLang="zh-CN" smtClean="0">
              <a:solidFill>
                <a:srgbClr val="002060"/>
              </a:solidFill>
            </a:endParaRPr>
          </a:p>
          <a:p>
            <a:pPr lvl="2"/>
            <a:r>
              <a:rPr lang="en-US" altLang="zh-CN" smtClean="0"/>
              <a:t>Kasiski</a:t>
            </a:r>
            <a:r>
              <a:rPr lang="zh-CN" altLang="en-US" smtClean="0"/>
              <a:t>法</a:t>
            </a:r>
            <a:endParaRPr lang="en-US" altLang="zh-CN" smtClean="0"/>
          </a:p>
          <a:p>
            <a:pPr lvl="2"/>
            <a:r>
              <a:rPr lang="zh-CN" altLang="en-US" smtClean="0"/>
              <a:t>重合指数法</a:t>
            </a:r>
            <a:endParaRPr lang="zh-CN" alt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lstStyle/>
          <a:p>
            <a:r>
              <a:rPr lang="en-US" altLang="zh-CN" dirty="0" err="1" smtClean="0"/>
              <a:t>Kasiski</a:t>
            </a:r>
            <a:r>
              <a:rPr lang="zh-CN" altLang="en-US" dirty="0" smtClean="0"/>
              <a:t>测试法确定密钥字长度</a:t>
            </a:r>
            <a:r>
              <a:rPr lang="en-US" altLang="zh-CN" dirty="0" smtClean="0"/>
              <a:t>m</a:t>
            </a:r>
          </a:p>
          <a:p>
            <a:pPr lvl="1"/>
            <a:r>
              <a:rPr lang="en-US" altLang="zh-CN" dirty="0" smtClean="0"/>
              <a:t>19</a:t>
            </a:r>
            <a:r>
              <a:rPr lang="zh-CN" altLang="en-US" dirty="0" smtClean="0"/>
              <a:t>世纪普鲁士少校</a:t>
            </a:r>
            <a:r>
              <a:rPr lang="en-US" altLang="zh-CN" dirty="0" err="1" smtClean="0"/>
              <a:t>Kasiski</a:t>
            </a:r>
            <a:r>
              <a:rPr lang="zh-CN" altLang="en-US" dirty="0" smtClean="0"/>
              <a:t>提出</a:t>
            </a:r>
            <a:endParaRPr lang="en-US" altLang="zh-CN" dirty="0" smtClean="0"/>
          </a:p>
          <a:p>
            <a:pPr lvl="1"/>
            <a:r>
              <a:rPr lang="zh-CN" altLang="en-US" dirty="0" smtClean="0"/>
              <a:t>可粗略猜测</a:t>
            </a:r>
            <a:r>
              <a:rPr lang="en-US" altLang="zh-CN" dirty="0" smtClean="0"/>
              <a:t>m</a:t>
            </a:r>
            <a:r>
              <a:rPr lang="zh-CN" altLang="en-US" dirty="0" smtClean="0"/>
              <a:t>，密文越长越准确</a:t>
            </a:r>
            <a:endParaRPr lang="en-US" altLang="zh-CN" dirty="0" smtClean="0"/>
          </a:p>
          <a:p>
            <a:pPr lvl="1"/>
            <a:r>
              <a:rPr lang="zh-CN" altLang="en-US" dirty="0" smtClean="0"/>
              <a:t>基本步骤</a:t>
            </a:r>
            <a:endParaRPr lang="en-US" altLang="zh-CN" dirty="0" smtClean="0"/>
          </a:p>
          <a:p>
            <a:pPr lvl="2"/>
            <a:r>
              <a:rPr lang="en-US" altLang="zh-CN" dirty="0" smtClean="0">
                <a:solidFill>
                  <a:srgbClr val="002060"/>
                </a:solidFill>
              </a:rPr>
              <a:t>1. </a:t>
            </a:r>
            <a:r>
              <a:rPr lang="zh-CN" altLang="en-US" dirty="0" smtClean="0">
                <a:solidFill>
                  <a:srgbClr val="002060"/>
                </a:solidFill>
              </a:rPr>
              <a:t>在密文中标出重复的三个或多个字符结构；</a:t>
            </a:r>
          </a:p>
          <a:p>
            <a:pPr lvl="2"/>
            <a:r>
              <a:rPr lang="en-US" altLang="zh-CN" dirty="0" smtClean="0">
                <a:solidFill>
                  <a:srgbClr val="002060"/>
                </a:solidFill>
              </a:rPr>
              <a:t>2. </a:t>
            </a:r>
            <a:r>
              <a:rPr lang="zh-CN" altLang="en-US" dirty="0" smtClean="0">
                <a:solidFill>
                  <a:srgbClr val="002060"/>
                </a:solidFill>
              </a:rPr>
              <a:t>对每一个字符结构，记下结构的起始位置；</a:t>
            </a:r>
          </a:p>
          <a:p>
            <a:pPr lvl="2"/>
            <a:r>
              <a:rPr lang="en-US" altLang="zh-CN" dirty="0" smtClean="0">
                <a:solidFill>
                  <a:srgbClr val="002060"/>
                </a:solidFill>
              </a:rPr>
              <a:t>3. </a:t>
            </a:r>
            <a:r>
              <a:rPr lang="zh-CN" altLang="en-US" dirty="0" smtClean="0">
                <a:solidFill>
                  <a:srgbClr val="002060"/>
                </a:solidFill>
              </a:rPr>
              <a:t>计算相邻的起始点的距离；</a:t>
            </a:r>
          </a:p>
          <a:p>
            <a:pPr lvl="2"/>
            <a:r>
              <a:rPr lang="en-US" altLang="zh-CN" dirty="0" smtClean="0">
                <a:solidFill>
                  <a:srgbClr val="002060"/>
                </a:solidFill>
              </a:rPr>
              <a:t>4. </a:t>
            </a:r>
            <a:r>
              <a:rPr lang="zh-CN" altLang="en-US" dirty="0" smtClean="0">
                <a:solidFill>
                  <a:srgbClr val="002060"/>
                </a:solidFill>
              </a:rPr>
              <a:t>对每个距离求出所有因数；</a:t>
            </a:r>
          </a:p>
          <a:p>
            <a:pPr lvl="2"/>
            <a:r>
              <a:rPr lang="en-US" altLang="zh-CN" dirty="0" smtClean="0">
                <a:solidFill>
                  <a:srgbClr val="002060"/>
                </a:solidFill>
              </a:rPr>
              <a:t>5. </a:t>
            </a:r>
            <a:r>
              <a:rPr lang="zh-CN" altLang="en-US" dirty="0" smtClean="0">
                <a:solidFill>
                  <a:srgbClr val="002060"/>
                </a:solidFill>
              </a:rPr>
              <a:t>密钥的长度为步骤</a:t>
            </a:r>
            <a:r>
              <a:rPr lang="en-US" altLang="zh-CN" dirty="0" smtClean="0">
                <a:solidFill>
                  <a:srgbClr val="002060"/>
                </a:solidFill>
              </a:rPr>
              <a:t>4</a:t>
            </a:r>
            <a:r>
              <a:rPr lang="zh-CN" altLang="en-US" dirty="0" smtClean="0">
                <a:solidFill>
                  <a:srgbClr val="002060"/>
                </a:solidFill>
              </a:rPr>
              <a:t>中出现的某一因数</a:t>
            </a:r>
            <a:endParaRPr lang="zh-CN" altLang="en-US"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古典密码</a:t>
            </a:r>
            <a:endParaRPr lang="zh-CN" altLang="en-US"/>
          </a:p>
        </p:txBody>
      </p:sp>
      <p:sp>
        <p:nvSpPr>
          <p:cNvPr id="8195" name="Rectangle 3"/>
          <p:cNvSpPr>
            <a:spLocks noGrp="1" noChangeArrowheads="1"/>
          </p:cNvSpPr>
          <p:nvPr>
            <p:ph type="body" idx="1"/>
          </p:nvPr>
        </p:nvSpPr>
        <p:spPr>
          <a:xfrm>
            <a:off x="609600" y="1981200"/>
            <a:ext cx="7848600" cy="3968080"/>
          </a:xfrm>
        </p:spPr>
        <p:txBody>
          <a:bodyPr>
            <a:normAutofit lnSpcReduction="10000"/>
          </a:bodyPr>
          <a:lstStyle/>
          <a:p>
            <a:r>
              <a:rPr lang="en-US" altLang="zh-CN"/>
              <a:t>50 B.C.</a:t>
            </a:r>
            <a:r>
              <a:rPr lang="zh-CN" altLang="en-US"/>
              <a:t>，恺撒</a:t>
            </a:r>
            <a:r>
              <a:rPr lang="zh-CN" altLang="en-US" smtClean="0"/>
              <a:t>密码</a:t>
            </a:r>
            <a:endParaRPr lang="en-US" altLang="zh-CN" smtClean="0"/>
          </a:p>
          <a:p>
            <a:endParaRPr lang="en-US" altLang="zh-CN" smtClean="0">
              <a:solidFill>
                <a:srgbClr val="000099"/>
              </a:solidFill>
            </a:endParaRPr>
          </a:p>
          <a:p>
            <a:endParaRPr lang="en-US" altLang="zh-CN" smtClean="0">
              <a:solidFill>
                <a:srgbClr val="000099"/>
              </a:solidFill>
            </a:endParaRPr>
          </a:p>
          <a:p>
            <a:endParaRPr lang="en-US" altLang="zh-CN" smtClean="0">
              <a:solidFill>
                <a:srgbClr val="000099"/>
              </a:solidFill>
            </a:endParaRPr>
          </a:p>
          <a:p>
            <a:pPr lvl="1"/>
            <a:r>
              <a:rPr lang="zh-CN" altLang="en-US" smtClean="0">
                <a:solidFill>
                  <a:srgbClr val="000099"/>
                </a:solidFill>
              </a:rPr>
              <a:t>明文：</a:t>
            </a:r>
            <a:endParaRPr lang="en-US" altLang="zh-CN" smtClean="0">
              <a:solidFill>
                <a:srgbClr val="000099"/>
              </a:solidFill>
            </a:endParaRPr>
          </a:p>
          <a:p>
            <a:pPr lvl="2"/>
            <a:r>
              <a:rPr lang="en-US" altLang="zh-CN" sz="1900" smtClean="0">
                <a:solidFill>
                  <a:srgbClr val="000099"/>
                </a:solidFill>
                <a:latin typeface="Courier New" pitchFamily="49" charset="0"/>
                <a:cs typeface="Courier New" pitchFamily="49" charset="0"/>
              </a:rPr>
              <a:t>the quick brown fox jumps over the lazy dog</a:t>
            </a:r>
          </a:p>
          <a:p>
            <a:pPr lvl="1"/>
            <a:r>
              <a:rPr lang="zh-CN" altLang="en-US" smtClean="0">
                <a:solidFill>
                  <a:srgbClr val="000099"/>
                </a:solidFill>
              </a:rPr>
              <a:t>密文：</a:t>
            </a:r>
            <a:endParaRPr lang="en-US" altLang="zh-CN" smtClean="0">
              <a:solidFill>
                <a:srgbClr val="000099"/>
              </a:solidFill>
            </a:endParaRPr>
          </a:p>
          <a:p>
            <a:pPr lvl="2"/>
            <a:r>
              <a:rPr lang="en-US" altLang="zh-CN" sz="1900" smtClean="0">
                <a:solidFill>
                  <a:srgbClr val="C00000"/>
                </a:solidFill>
                <a:latin typeface="Courier New" pitchFamily="49" charset="0"/>
                <a:cs typeface="Courier New" pitchFamily="49" charset="0"/>
              </a:rPr>
              <a:t>WKH TXLFN EURZQ IRA MXPSV RYHU WKH ODCB GRJ</a:t>
            </a:r>
            <a:endParaRPr lang="zh-CN" altLang="en-US" sz="1900">
              <a:solidFill>
                <a:srgbClr val="C00000"/>
              </a:solidFill>
              <a:latin typeface="Courier New" pitchFamily="49" charset="0"/>
              <a:cs typeface="Courier New" pitchFamily="49" charset="0"/>
            </a:endParaRPr>
          </a:p>
        </p:txBody>
      </p:sp>
      <p:pic>
        <p:nvPicPr>
          <p:cNvPr id="33793" name="Picture 1"/>
          <p:cNvPicPr>
            <a:picLocks noChangeAspect="1" noChangeArrowheads="1"/>
          </p:cNvPicPr>
          <p:nvPr/>
        </p:nvPicPr>
        <p:blipFill>
          <a:blip r:embed="rId2" cstate="print"/>
          <a:srcRect r="9233"/>
          <a:stretch>
            <a:fillRect/>
          </a:stretch>
        </p:blipFill>
        <p:spPr bwMode="auto">
          <a:xfrm>
            <a:off x="4211960" y="2132856"/>
            <a:ext cx="4320480" cy="2001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Kasiski</a:t>
            </a:r>
            <a:r>
              <a:rPr lang="zh-CN" altLang="en-US" smtClean="0"/>
              <a:t>测试法举例</a:t>
            </a:r>
            <a:endParaRPr lang="en-US" altLang="zh-CN" smtClean="0"/>
          </a:p>
          <a:p>
            <a:pPr lvl="1"/>
            <a:r>
              <a:rPr lang="zh-CN" altLang="en-US" smtClean="0"/>
              <a:t>明文：</a:t>
            </a:r>
            <a:r>
              <a:rPr lang="en-US" altLang="zh-CN" smtClean="0">
                <a:solidFill>
                  <a:srgbClr val="002060"/>
                </a:solidFill>
                <a:latin typeface="Courier New" pitchFamily="49" charset="0"/>
                <a:cs typeface="Courier New" pitchFamily="49" charset="0"/>
              </a:rPr>
              <a:t>wearediscoveredsaveyourself</a:t>
            </a:r>
          </a:p>
          <a:p>
            <a:pPr lvl="1"/>
            <a:r>
              <a:rPr lang="zh-CN" altLang="en-US" smtClean="0"/>
              <a:t>密钥：</a:t>
            </a:r>
            <a:r>
              <a:rPr lang="en-US" altLang="zh-CN" smtClean="0">
                <a:solidFill>
                  <a:srgbClr val="FF0000"/>
                </a:solidFill>
                <a:latin typeface="Courier New" pitchFamily="49" charset="0"/>
                <a:cs typeface="Courier New" pitchFamily="49" charset="0"/>
              </a:rPr>
              <a:t>deceptive</a:t>
            </a:r>
          </a:p>
          <a:p>
            <a:pPr lvl="1"/>
            <a:r>
              <a:rPr lang="zh-CN" altLang="en-US" smtClean="0"/>
              <a:t>密文：</a:t>
            </a:r>
            <a:r>
              <a:rPr lang="en-US" altLang="zh-CN" smtClean="0">
                <a:solidFill>
                  <a:srgbClr val="C00000"/>
                </a:solidFill>
                <a:latin typeface="Courier New" pitchFamily="49" charset="0"/>
                <a:cs typeface="Courier New" pitchFamily="49" charset="0"/>
              </a:rPr>
              <a:t>ZIC</a:t>
            </a:r>
            <a:r>
              <a:rPr lang="en-US" altLang="zh-CN" b="1" smtClean="0">
                <a:solidFill>
                  <a:srgbClr val="C00000"/>
                </a:solidFill>
                <a:latin typeface="Courier New" pitchFamily="49" charset="0"/>
                <a:cs typeface="Courier New" pitchFamily="49" charset="0"/>
              </a:rPr>
              <a:t>VTW</a:t>
            </a:r>
            <a:r>
              <a:rPr lang="en-US" altLang="zh-CN" smtClean="0">
                <a:solidFill>
                  <a:srgbClr val="C00000"/>
                </a:solidFill>
                <a:latin typeface="Courier New" pitchFamily="49" charset="0"/>
                <a:cs typeface="Courier New" pitchFamily="49" charset="0"/>
              </a:rPr>
              <a:t>QNGRZG</a:t>
            </a:r>
            <a:r>
              <a:rPr lang="en-US" altLang="zh-CN" b="1" smtClean="0">
                <a:solidFill>
                  <a:srgbClr val="C00000"/>
                </a:solidFill>
                <a:latin typeface="Courier New" pitchFamily="49" charset="0"/>
                <a:cs typeface="Courier New" pitchFamily="49" charset="0"/>
              </a:rPr>
              <a:t>VTW</a:t>
            </a:r>
            <a:r>
              <a:rPr lang="en-US" altLang="zh-CN" smtClean="0">
                <a:solidFill>
                  <a:srgbClr val="C00000"/>
                </a:solidFill>
                <a:latin typeface="Courier New" pitchFamily="49" charset="0"/>
                <a:cs typeface="Courier New" pitchFamily="49" charset="0"/>
              </a:rPr>
              <a:t>AVZHCQYGLMGJ</a:t>
            </a:r>
          </a:p>
          <a:p>
            <a:pPr lvl="1"/>
            <a:r>
              <a:rPr lang="zh-CN" altLang="en-US" smtClean="0"/>
              <a:t>测试过程：</a:t>
            </a:r>
          </a:p>
          <a:p>
            <a:pPr lvl="2"/>
            <a:r>
              <a:rPr lang="en-US" altLang="zh-CN" smtClean="0">
                <a:solidFill>
                  <a:srgbClr val="002060"/>
                </a:solidFill>
              </a:rPr>
              <a:t>1. </a:t>
            </a:r>
            <a:r>
              <a:rPr lang="zh-CN" altLang="en-US" smtClean="0">
                <a:solidFill>
                  <a:srgbClr val="002060"/>
                </a:solidFill>
              </a:rPr>
              <a:t>在密文中标出重复的字符结构</a:t>
            </a:r>
            <a:r>
              <a:rPr lang="en-US" altLang="zh-CN" smtClean="0">
                <a:solidFill>
                  <a:srgbClr val="002060"/>
                </a:solidFill>
              </a:rPr>
              <a:t>——</a:t>
            </a:r>
            <a:r>
              <a:rPr lang="en-US" altLang="zh-CN" b="1" smtClean="0">
                <a:solidFill>
                  <a:srgbClr val="C00000"/>
                </a:solidFill>
              </a:rPr>
              <a:t>VTW</a:t>
            </a:r>
            <a:r>
              <a:rPr lang="zh-CN" altLang="en-US" smtClean="0">
                <a:solidFill>
                  <a:srgbClr val="002060"/>
                </a:solidFill>
              </a:rPr>
              <a:t>；</a:t>
            </a:r>
          </a:p>
          <a:p>
            <a:pPr lvl="2"/>
            <a:r>
              <a:rPr lang="en-US" altLang="zh-CN" smtClean="0">
                <a:solidFill>
                  <a:srgbClr val="002060"/>
                </a:solidFill>
              </a:rPr>
              <a:t>2. </a:t>
            </a:r>
            <a:r>
              <a:rPr lang="zh-CN" altLang="en-US" smtClean="0">
                <a:solidFill>
                  <a:srgbClr val="002060"/>
                </a:solidFill>
              </a:rPr>
              <a:t>两个字符结构的起始位置分别为</a:t>
            </a:r>
            <a:r>
              <a:rPr lang="en-US" altLang="zh-CN" smtClean="0">
                <a:solidFill>
                  <a:srgbClr val="002060"/>
                </a:solidFill>
              </a:rPr>
              <a:t>4</a:t>
            </a:r>
            <a:r>
              <a:rPr lang="zh-CN" altLang="en-US" smtClean="0">
                <a:solidFill>
                  <a:srgbClr val="002060"/>
                </a:solidFill>
              </a:rPr>
              <a:t>和</a:t>
            </a:r>
            <a:r>
              <a:rPr lang="en-US" altLang="zh-CN" smtClean="0">
                <a:solidFill>
                  <a:srgbClr val="002060"/>
                </a:solidFill>
              </a:rPr>
              <a:t>13</a:t>
            </a:r>
            <a:r>
              <a:rPr lang="zh-CN" altLang="en-US" smtClean="0">
                <a:solidFill>
                  <a:srgbClr val="002060"/>
                </a:solidFill>
              </a:rPr>
              <a:t>；</a:t>
            </a:r>
          </a:p>
          <a:p>
            <a:pPr lvl="2"/>
            <a:r>
              <a:rPr lang="en-US" altLang="zh-CN" smtClean="0">
                <a:solidFill>
                  <a:srgbClr val="002060"/>
                </a:solidFill>
              </a:rPr>
              <a:t>3. </a:t>
            </a:r>
            <a:r>
              <a:rPr lang="zh-CN" altLang="en-US" smtClean="0">
                <a:solidFill>
                  <a:srgbClr val="002060"/>
                </a:solidFill>
              </a:rPr>
              <a:t>两个起始点的距离是</a:t>
            </a:r>
            <a:r>
              <a:rPr lang="en-US" altLang="zh-CN" smtClean="0">
                <a:solidFill>
                  <a:srgbClr val="002060"/>
                </a:solidFill>
              </a:rPr>
              <a:t>9</a:t>
            </a:r>
            <a:r>
              <a:rPr lang="zh-CN" altLang="en-US" smtClean="0">
                <a:solidFill>
                  <a:srgbClr val="002060"/>
                </a:solidFill>
              </a:rPr>
              <a:t>；</a:t>
            </a:r>
          </a:p>
          <a:p>
            <a:pPr lvl="2"/>
            <a:r>
              <a:rPr lang="en-US" altLang="zh-CN" smtClean="0">
                <a:solidFill>
                  <a:srgbClr val="002060"/>
                </a:solidFill>
              </a:rPr>
              <a:t>4. 9</a:t>
            </a:r>
            <a:r>
              <a:rPr lang="zh-CN" altLang="en-US" smtClean="0">
                <a:solidFill>
                  <a:srgbClr val="002060"/>
                </a:solidFill>
              </a:rPr>
              <a:t>的因数有</a:t>
            </a:r>
            <a:r>
              <a:rPr lang="en-US" altLang="zh-CN" smtClean="0">
                <a:solidFill>
                  <a:srgbClr val="002060"/>
                </a:solidFill>
              </a:rPr>
              <a:t>3</a:t>
            </a:r>
            <a:r>
              <a:rPr lang="zh-CN" altLang="en-US" smtClean="0">
                <a:solidFill>
                  <a:srgbClr val="002060"/>
                </a:solidFill>
              </a:rPr>
              <a:t>和</a:t>
            </a:r>
            <a:r>
              <a:rPr lang="en-US" altLang="zh-CN" smtClean="0">
                <a:solidFill>
                  <a:srgbClr val="002060"/>
                </a:solidFill>
              </a:rPr>
              <a:t>9</a:t>
            </a:r>
            <a:r>
              <a:rPr lang="zh-CN" altLang="en-US" smtClean="0">
                <a:solidFill>
                  <a:srgbClr val="002060"/>
                </a:solidFill>
              </a:rPr>
              <a:t>；</a:t>
            </a:r>
          </a:p>
          <a:p>
            <a:pPr lvl="2"/>
            <a:r>
              <a:rPr lang="en-US" altLang="zh-CN" smtClean="0">
                <a:solidFill>
                  <a:srgbClr val="002060"/>
                </a:solidFill>
              </a:rPr>
              <a:t>5. </a:t>
            </a:r>
            <a:r>
              <a:rPr lang="zh-CN" altLang="en-US" smtClean="0">
                <a:solidFill>
                  <a:srgbClr val="002060"/>
                </a:solidFill>
              </a:rPr>
              <a:t>根据步骤</a:t>
            </a:r>
            <a:r>
              <a:rPr lang="en-US" altLang="zh-CN" smtClean="0">
                <a:solidFill>
                  <a:srgbClr val="002060"/>
                </a:solidFill>
              </a:rPr>
              <a:t>4</a:t>
            </a:r>
            <a:r>
              <a:rPr lang="zh-CN" altLang="en-US" smtClean="0">
                <a:solidFill>
                  <a:srgbClr val="002060"/>
                </a:solidFill>
              </a:rPr>
              <a:t>出现的因数，确定密钥的可能长度是</a:t>
            </a:r>
            <a:r>
              <a:rPr lang="en-US" altLang="zh-CN" smtClean="0">
                <a:solidFill>
                  <a:srgbClr val="002060"/>
                </a:solidFill>
              </a:rPr>
              <a:t>3</a:t>
            </a:r>
            <a:r>
              <a:rPr lang="zh-CN" altLang="en-US" smtClean="0">
                <a:solidFill>
                  <a:srgbClr val="002060"/>
                </a:solidFill>
              </a:rPr>
              <a:t>位或</a:t>
            </a:r>
            <a:r>
              <a:rPr lang="en-US" altLang="zh-CN" smtClean="0">
                <a:solidFill>
                  <a:srgbClr val="002060"/>
                </a:solidFill>
              </a:rPr>
              <a:t>9</a:t>
            </a:r>
            <a:r>
              <a:rPr lang="zh-CN" altLang="en-US" smtClean="0">
                <a:solidFill>
                  <a:srgbClr val="002060"/>
                </a:solidFill>
              </a:rPr>
              <a:t>位。</a:t>
            </a:r>
            <a:endParaRPr lang="en-US" altLang="zh-CN" smtClean="0">
              <a:solidFill>
                <a:srgbClr val="002060"/>
              </a:solidFill>
            </a:endParaRPr>
          </a:p>
          <a:p>
            <a:endParaRPr lang="zh-CN" alt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重合指数法确定密钥字长度</a:t>
            </a:r>
            <a:r>
              <a:rPr lang="en-US" altLang="zh-CN" smtClean="0"/>
              <a:t>m</a:t>
            </a:r>
          </a:p>
          <a:p>
            <a:pPr lvl="1"/>
            <a:r>
              <a:rPr lang="zh-CN" altLang="en-US" smtClean="0"/>
              <a:t>重合指数的定义</a:t>
            </a:r>
            <a:endParaRPr lang="en-US" altLang="zh-CN" smtClean="0"/>
          </a:p>
          <a:p>
            <a:pPr lvl="2"/>
            <a:r>
              <a:rPr lang="zh-CN" altLang="en-US" sz="2200" smtClean="0"/>
              <a:t>一个字母串</a:t>
            </a:r>
            <a:r>
              <a:rPr lang="en-US" altLang="zh-CN" sz="2200" smtClean="0"/>
              <a:t>X</a:t>
            </a:r>
            <a:r>
              <a:rPr lang="zh-CN" altLang="en-US" sz="2200" smtClean="0"/>
              <a:t>中随机取出两个字母，这两个字母恰好相同的概率，记为</a:t>
            </a:r>
            <a:r>
              <a:rPr lang="en-US" altLang="zh-CN" sz="2200" i="1" smtClean="0"/>
              <a:t>I</a:t>
            </a:r>
            <a:r>
              <a:rPr lang="en-US" altLang="zh-CN" sz="2200" i="1" baseline="-25000" smtClean="0"/>
              <a:t>c</a:t>
            </a:r>
            <a:r>
              <a:rPr lang="en-US" altLang="zh-CN" sz="2200" smtClean="0"/>
              <a:t>(</a:t>
            </a:r>
            <a:r>
              <a:rPr lang="en-US" altLang="zh-CN" sz="2200" i="1" smtClean="0"/>
              <a:t>X</a:t>
            </a:r>
            <a:r>
              <a:rPr lang="en-US" altLang="zh-CN" sz="2200" smtClean="0"/>
              <a:t>)</a:t>
            </a:r>
          </a:p>
          <a:p>
            <a:pPr lvl="2"/>
            <a:r>
              <a:rPr lang="zh-CN" altLang="en-US" sz="2200" smtClean="0"/>
              <a:t>对于完全随机的字母串，</a:t>
            </a:r>
            <a:r>
              <a:rPr lang="en-US" altLang="zh-CN" sz="2200" i="1" smtClean="0"/>
              <a:t>I</a:t>
            </a:r>
            <a:r>
              <a:rPr lang="en-US" altLang="zh-CN" sz="2200" i="1" baseline="-25000" smtClean="0"/>
              <a:t>c</a:t>
            </a:r>
            <a:r>
              <a:rPr lang="en-US" altLang="zh-CN" sz="2200" smtClean="0"/>
              <a:t>(</a:t>
            </a:r>
            <a:r>
              <a:rPr lang="en-US" altLang="zh-CN" sz="2200" i="1" smtClean="0"/>
              <a:t>X</a:t>
            </a:r>
            <a:r>
              <a:rPr lang="en-US" altLang="zh-CN" sz="2200" smtClean="0"/>
              <a:t>)=26*(1/26)</a:t>
            </a:r>
            <a:r>
              <a:rPr lang="en-US" altLang="zh-CN" sz="2200" baseline="30000" smtClean="0"/>
              <a:t>2</a:t>
            </a:r>
            <a:r>
              <a:rPr lang="en-US" altLang="zh-CN" sz="2200" smtClean="0"/>
              <a:t>=1/26≈0.038</a:t>
            </a:r>
          </a:p>
          <a:p>
            <a:pPr lvl="2"/>
            <a:endParaRPr lang="en-US" altLang="zh-CN" sz="2200" smtClean="0"/>
          </a:p>
          <a:p>
            <a:pPr lvl="2"/>
            <a:r>
              <a:rPr lang="zh-CN" altLang="en-US" sz="2200" smtClean="0"/>
              <a:t>对于英文文本，</a:t>
            </a:r>
            <a:endParaRPr lang="en-US" altLang="zh-CN" sz="2200" smtClean="0"/>
          </a:p>
          <a:p>
            <a:pPr lvl="2"/>
            <a:endParaRPr lang="en-US" altLang="zh-CN" sz="2200" smtClean="0"/>
          </a:p>
          <a:p>
            <a:pPr lvl="2"/>
            <a:r>
              <a:rPr lang="zh-CN" altLang="en-US" sz="2200" smtClean="0"/>
              <a:t>其中</a:t>
            </a:r>
            <a:r>
              <a:rPr lang="en-US" altLang="zh-CN" sz="2200" smtClean="0"/>
              <a:t>p</a:t>
            </a:r>
            <a:r>
              <a:rPr lang="en-US" altLang="zh-CN" sz="2200" baseline="-25000" smtClean="0"/>
              <a:t>i</a:t>
            </a:r>
            <a:r>
              <a:rPr lang="zh-CN" altLang="en-US" sz="2200" smtClean="0"/>
              <a:t>是字母表中第</a:t>
            </a:r>
            <a:r>
              <a:rPr lang="en-US" altLang="zh-CN" sz="2200" smtClean="0"/>
              <a:t>i</a:t>
            </a:r>
            <a:r>
              <a:rPr lang="zh-CN" altLang="en-US" sz="2200" smtClean="0"/>
              <a:t>个字母在英文中出现的概率</a:t>
            </a:r>
            <a:endParaRPr lang="en-US" altLang="zh-CN" sz="2200" smtClean="0"/>
          </a:p>
          <a:p>
            <a:pPr lvl="2"/>
            <a:endParaRPr lang="en-US" altLang="zh-CN" sz="2200" smtClean="0"/>
          </a:p>
          <a:p>
            <a:pPr lvl="1"/>
            <a:r>
              <a:rPr lang="zh-CN" altLang="en-US" smtClean="0"/>
              <a:t>重合指数的特点</a:t>
            </a:r>
            <a:endParaRPr lang="en-US" altLang="zh-CN" smtClean="0"/>
          </a:p>
          <a:p>
            <a:pPr lvl="2"/>
            <a:r>
              <a:rPr lang="zh-CN" altLang="en-US" sz="2200" smtClean="0"/>
              <a:t>单表代替密码中，密文的重合指数和明文相同</a:t>
            </a:r>
            <a:endParaRPr lang="zh-CN" altLang="en-US" sz="2200"/>
          </a:p>
        </p:txBody>
      </p:sp>
      <p:graphicFrame>
        <p:nvGraphicFramePr>
          <p:cNvPr id="4" name="对象 3"/>
          <p:cNvGraphicFramePr>
            <a:graphicFrameLocks noChangeAspect="1"/>
          </p:cNvGraphicFramePr>
          <p:nvPr/>
        </p:nvGraphicFramePr>
        <p:xfrm>
          <a:off x="3479800" y="3557588"/>
          <a:ext cx="2903538" cy="846137"/>
        </p:xfrm>
        <a:graphic>
          <a:graphicData uri="http://schemas.openxmlformats.org/presentationml/2006/ole">
            <p:oleObj spid="_x0000_s313345" name="Equation" r:id="rId4" imgW="1523880" imgH="444240" progId="Equation.DSMT4">
              <p:embed/>
            </p:oleObj>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a:xfrm>
            <a:off x="457200" y="1600201"/>
            <a:ext cx="8229600" cy="4277072"/>
          </a:xfrm>
        </p:spPr>
        <p:txBody>
          <a:bodyPr>
            <a:normAutofit/>
          </a:bodyPr>
          <a:lstStyle/>
          <a:p>
            <a:r>
              <a:rPr lang="zh-CN" altLang="en-US" dirty="0" smtClean="0"/>
              <a:t>重合指数法确定密钥字长度</a:t>
            </a:r>
            <a:r>
              <a:rPr lang="en-US" altLang="zh-CN" dirty="0" smtClean="0"/>
              <a:t>m</a:t>
            </a:r>
          </a:p>
          <a:p>
            <a:pPr lvl="1"/>
            <a:r>
              <a:rPr lang="zh-CN" altLang="en-US" dirty="0" smtClean="0"/>
              <a:t>密文重合指数的计算方法</a:t>
            </a:r>
            <a:endParaRPr lang="en-US" altLang="zh-CN" dirty="0" smtClean="0"/>
          </a:p>
          <a:p>
            <a:pPr lvl="2"/>
            <a:r>
              <a:rPr lang="zh-CN" altLang="en-US" dirty="0" smtClean="0"/>
              <a:t>对于长度为</a:t>
            </a:r>
            <a:r>
              <a:rPr lang="en-US" altLang="zh-CN" dirty="0" smtClean="0"/>
              <a:t>n</a:t>
            </a:r>
            <a:r>
              <a:rPr lang="zh-CN" altLang="en-US" dirty="0" smtClean="0"/>
              <a:t>的密文串</a:t>
            </a:r>
            <a:r>
              <a:rPr lang="en-US" altLang="zh-CN" dirty="0" smtClean="0"/>
              <a:t>X</a:t>
            </a:r>
            <a:r>
              <a:rPr lang="zh-CN" altLang="en-US" dirty="0" smtClean="0"/>
              <a:t>，首先统计密文字母</a:t>
            </a:r>
            <a:r>
              <a:rPr lang="en-US" altLang="zh-CN" dirty="0" smtClean="0"/>
              <a:t>A,B,C,...,Z</a:t>
            </a:r>
            <a:r>
              <a:rPr lang="zh-CN" altLang="en-US" dirty="0" smtClean="0"/>
              <a:t>出现的频数</a:t>
            </a:r>
            <a:r>
              <a:rPr lang="en-US" altLang="zh-CN" dirty="0" smtClean="0"/>
              <a:t>(</a:t>
            </a:r>
            <a:r>
              <a:rPr lang="zh-CN" altLang="en-US" dirty="0" smtClean="0"/>
              <a:t>次数</a:t>
            </a:r>
            <a:r>
              <a:rPr lang="en-US" altLang="zh-CN" dirty="0" smtClean="0"/>
              <a:t>)</a:t>
            </a:r>
            <a:r>
              <a:rPr lang="zh-CN" altLang="en-US" dirty="0" smtClean="0"/>
              <a:t>，记为</a:t>
            </a:r>
            <a:r>
              <a:rPr lang="en-US" altLang="zh-CN" dirty="0" smtClean="0"/>
              <a:t>f</a:t>
            </a:r>
            <a:r>
              <a:rPr lang="en-US" altLang="zh-CN" baseline="-25000" dirty="0" smtClean="0"/>
              <a:t>0</a:t>
            </a:r>
            <a:r>
              <a:rPr lang="en-US" altLang="zh-CN" dirty="0" smtClean="0"/>
              <a:t>,f</a:t>
            </a:r>
            <a:r>
              <a:rPr lang="en-US" altLang="zh-CN" baseline="-25000" dirty="0" smtClean="0"/>
              <a:t>1</a:t>
            </a:r>
            <a:r>
              <a:rPr lang="en-US" altLang="zh-CN" dirty="0" smtClean="0"/>
              <a:t>,f</a:t>
            </a:r>
            <a:r>
              <a:rPr lang="en-US" altLang="zh-CN" baseline="-25000" dirty="0" smtClean="0"/>
              <a:t>2</a:t>
            </a:r>
            <a:r>
              <a:rPr lang="en-US" altLang="zh-CN" dirty="0" smtClean="0"/>
              <a:t>,...,f</a:t>
            </a:r>
            <a:r>
              <a:rPr lang="en-US" altLang="zh-CN" baseline="-25000" dirty="0" smtClean="0"/>
              <a:t>25</a:t>
            </a:r>
          </a:p>
          <a:p>
            <a:pPr lvl="2"/>
            <a:endParaRPr lang="en-US" altLang="zh-CN" sz="2600" dirty="0" smtClean="0"/>
          </a:p>
          <a:p>
            <a:pPr lvl="2"/>
            <a:endParaRPr lang="en-US" altLang="zh-CN" sz="2600" dirty="0" smtClean="0"/>
          </a:p>
          <a:p>
            <a:pPr lvl="2"/>
            <a:r>
              <a:rPr lang="zh-CN" altLang="en-US" sz="2600" dirty="0" smtClean="0"/>
              <a:t>计算</a:t>
            </a:r>
            <a:endParaRPr lang="zh-CN" altLang="en-US" sz="2600" dirty="0"/>
          </a:p>
        </p:txBody>
      </p:sp>
      <p:graphicFrame>
        <p:nvGraphicFramePr>
          <p:cNvPr id="5" name="对象 4"/>
          <p:cNvGraphicFramePr>
            <a:graphicFrameLocks noChangeAspect="1"/>
          </p:cNvGraphicFramePr>
          <p:nvPr/>
        </p:nvGraphicFramePr>
        <p:xfrm>
          <a:off x="2503488" y="3716338"/>
          <a:ext cx="3175000" cy="1441450"/>
        </p:xfrm>
        <a:graphic>
          <a:graphicData uri="http://schemas.openxmlformats.org/presentationml/2006/ole">
            <p:oleObj spid="_x0000_s326659" name="Equation" r:id="rId3" imgW="1371600" imgH="622080" progId="Equation.DSMT4">
              <p:embed/>
            </p:oleObj>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维吉尼亚密码的密码分析</a:t>
            </a:r>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重合指数法确定密钥字长度</a:t>
            </a:r>
            <a:r>
              <a:rPr lang="en-US" altLang="zh-CN" dirty="0" smtClean="0"/>
              <a:t>m</a:t>
            </a:r>
          </a:p>
          <a:p>
            <a:pPr lvl="1"/>
            <a:r>
              <a:rPr lang="zh-CN" altLang="en-US" dirty="0" smtClean="0">
                <a:solidFill>
                  <a:srgbClr val="002060"/>
                </a:solidFill>
              </a:rPr>
              <a:t>分析原理</a:t>
            </a:r>
            <a:endParaRPr lang="en-US" altLang="zh-CN" dirty="0" smtClean="0">
              <a:solidFill>
                <a:srgbClr val="002060"/>
              </a:solidFill>
            </a:endParaRPr>
          </a:p>
          <a:p>
            <a:pPr lvl="2"/>
            <a:r>
              <a:rPr lang="zh-CN" altLang="en-US" dirty="0" smtClean="0"/>
              <a:t>假设密文串为</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n</a:t>
            </a:r>
            <a:r>
              <a:rPr lang="zh-CN" altLang="en-US" dirty="0" smtClean="0"/>
              <a:t>，</a:t>
            </a:r>
            <a:r>
              <a:rPr lang="en-US" altLang="zh-CN" dirty="0" smtClean="0"/>
              <a:t>m</a:t>
            </a:r>
            <a:r>
              <a:rPr lang="zh-CN" altLang="en-US" dirty="0" smtClean="0"/>
              <a:t>是密钥字长度</a:t>
            </a:r>
            <a:endParaRPr lang="en-US" altLang="zh-CN" dirty="0" smtClean="0"/>
          </a:p>
          <a:p>
            <a:pPr lvl="2"/>
            <a:r>
              <a:rPr lang="zh-CN" altLang="en-US" dirty="0" smtClean="0"/>
              <a:t>将</a:t>
            </a:r>
            <a:r>
              <a:rPr lang="en-US" altLang="zh-CN" dirty="0" smtClean="0"/>
              <a:t>Y</a:t>
            </a:r>
            <a:r>
              <a:rPr lang="zh-CN" altLang="en-US" dirty="0" smtClean="0"/>
              <a:t>分割成</a:t>
            </a:r>
            <a:r>
              <a:rPr lang="en-US" altLang="zh-CN" dirty="0" smtClean="0"/>
              <a:t>m</a:t>
            </a:r>
            <a:r>
              <a:rPr lang="zh-CN" altLang="en-US" dirty="0" smtClean="0"/>
              <a:t>个子串</a:t>
            </a:r>
            <a:endParaRPr lang="en-US" altLang="zh-CN" dirty="0" smtClean="0"/>
          </a:p>
          <a:p>
            <a:pPr lvl="2"/>
            <a:r>
              <a:rPr lang="en-US" altLang="zh-CN" dirty="0" smtClean="0"/>
              <a:t>Y</a:t>
            </a:r>
            <a:r>
              <a:rPr lang="en-US" altLang="zh-CN" baseline="-25000" dirty="0" smtClean="0"/>
              <a:t>1</a:t>
            </a:r>
            <a:r>
              <a:rPr lang="en-US" altLang="zh-CN" dirty="0" smtClean="0"/>
              <a:t>=y</a:t>
            </a:r>
            <a:r>
              <a:rPr lang="en-US" altLang="zh-CN" baseline="-25000" dirty="0" smtClean="0"/>
              <a:t>1</a:t>
            </a:r>
            <a:r>
              <a:rPr lang="en-US" altLang="zh-CN" dirty="0" smtClean="0"/>
              <a:t>y</a:t>
            </a:r>
            <a:r>
              <a:rPr lang="en-US" altLang="zh-CN" baseline="-25000" dirty="0" smtClean="0"/>
              <a:t>1+m</a:t>
            </a:r>
            <a:r>
              <a:rPr lang="en-US" altLang="zh-CN" dirty="0" smtClean="0"/>
              <a:t>y</a:t>
            </a:r>
            <a:r>
              <a:rPr lang="en-US" altLang="zh-CN" baseline="-25000" dirty="0" smtClean="0"/>
              <a:t>1+2m</a:t>
            </a:r>
            <a:r>
              <a:rPr lang="en-US" altLang="zh-CN" dirty="0" smtClean="0"/>
              <a:t>...</a:t>
            </a:r>
          </a:p>
          <a:p>
            <a:pPr lvl="2"/>
            <a:r>
              <a:rPr lang="en-US" altLang="zh-CN" dirty="0" smtClean="0"/>
              <a:t>Y</a:t>
            </a:r>
            <a:r>
              <a:rPr lang="en-US" altLang="zh-CN" baseline="-25000" dirty="0" smtClean="0"/>
              <a:t>2</a:t>
            </a:r>
            <a:r>
              <a:rPr lang="en-US" altLang="zh-CN" dirty="0" smtClean="0"/>
              <a:t>=y</a:t>
            </a:r>
            <a:r>
              <a:rPr lang="en-US" altLang="zh-CN" baseline="-25000" dirty="0" smtClean="0"/>
              <a:t>2</a:t>
            </a:r>
            <a:r>
              <a:rPr lang="en-US" altLang="zh-CN" dirty="0" smtClean="0"/>
              <a:t>y</a:t>
            </a:r>
            <a:r>
              <a:rPr lang="en-US" altLang="zh-CN" baseline="-25000" dirty="0" smtClean="0"/>
              <a:t>2+m</a:t>
            </a:r>
            <a:r>
              <a:rPr lang="en-US" altLang="zh-CN" dirty="0" smtClean="0"/>
              <a:t>y</a:t>
            </a:r>
            <a:r>
              <a:rPr lang="en-US" altLang="zh-CN" baseline="-25000" dirty="0" smtClean="0"/>
              <a:t>2+2m</a:t>
            </a:r>
            <a:r>
              <a:rPr lang="en-US" altLang="zh-CN" dirty="0" smtClean="0"/>
              <a:t>...</a:t>
            </a:r>
          </a:p>
          <a:p>
            <a:pPr lvl="2"/>
            <a:r>
              <a:rPr lang="en-US" altLang="zh-CN" dirty="0" smtClean="0"/>
              <a:t>...</a:t>
            </a:r>
          </a:p>
          <a:p>
            <a:pPr lvl="2"/>
            <a:r>
              <a:rPr lang="en-US" altLang="zh-CN" dirty="0" err="1" smtClean="0"/>
              <a:t>Y</a:t>
            </a:r>
            <a:r>
              <a:rPr lang="en-US" altLang="zh-CN" baseline="-25000" dirty="0" err="1" smtClean="0"/>
              <a:t>m</a:t>
            </a:r>
            <a:r>
              <a:rPr lang="en-US" altLang="zh-CN" dirty="0" smtClean="0"/>
              <a:t>=y</a:t>
            </a:r>
            <a:r>
              <a:rPr lang="en-US" altLang="zh-CN" baseline="-25000" dirty="0" smtClean="0"/>
              <a:t>m</a:t>
            </a:r>
            <a:r>
              <a:rPr lang="en-US" altLang="zh-CN" dirty="0" smtClean="0"/>
              <a:t>y</a:t>
            </a:r>
            <a:r>
              <a:rPr lang="en-US" altLang="zh-CN" baseline="-25000" dirty="0" smtClean="0"/>
              <a:t>2m</a:t>
            </a:r>
            <a:r>
              <a:rPr lang="en-US" altLang="zh-CN" dirty="0" smtClean="0"/>
              <a:t>y</a:t>
            </a:r>
            <a:r>
              <a:rPr lang="en-US" altLang="zh-CN" baseline="-25000" dirty="0" smtClean="0"/>
              <a:t>3m</a:t>
            </a:r>
            <a:r>
              <a:rPr lang="en-US" altLang="zh-CN" dirty="0" smtClean="0"/>
              <a:t>...</a:t>
            </a:r>
          </a:p>
          <a:p>
            <a:pPr lvl="1"/>
            <a:r>
              <a:rPr lang="zh-CN" altLang="en-US" dirty="0" smtClean="0">
                <a:solidFill>
                  <a:srgbClr val="002060"/>
                </a:solidFill>
              </a:rPr>
              <a:t>对于每个</a:t>
            </a:r>
            <a:r>
              <a:rPr lang="en-US" altLang="zh-CN" dirty="0" smtClean="0">
                <a:solidFill>
                  <a:srgbClr val="002060"/>
                </a:solidFill>
              </a:rPr>
              <a:t>Y</a:t>
            </a:r>
            <a:r>
              <a:rPr lang="en-US" altLang="zh-CN" baseline="-25000" dirty="0" smtClean="0">
                <a:solidFill>
                  <a:srgbClr val="002060"/>
                </a:solidFill>
              </a:rPr>
              <a:t>i</a:t>
            </a:r>
            <a:r>
              <a:rPr lang="zh-CN" altLang="en-US" dirty="0" smtClean="0">
                <a:solidFill>
                  <a:srgbClr val="002060"/>
                </a:solidFill>
              </a:rPr>
              <a:t>，其密文采用的是单表代替方法</a:t>
            </a:r>
            <a:r>
              <a:rPr lang="en-US" altLang="zh-CN" dirty="0" smtClean="0">
                <a:solidFill>
                  <a:srgbClr val="002060"/>
                </a:solidFill>
              </a:rPr>
              <a:t>(</a:t>
            </a:r>
            <a:r>
              <a:rPr lang="zh-CN" altLang="en-US" dirty="0" smtClean="0">
                <a:solidFill>
                  <a:srgbClr val="002060"/>
                </a:solidFill>
              </a:rPr>
              <a:t>相同的密文对应相同的明文</a:t>
            </a:r>
            <a:r>
              <a:rPr lang="en-US" altLang="zh-CN" dirty="0" smtClean="0">
                <a:solidFill>
                  <a:srgbClr val="002060"/>
                </a:solidFill>
              </a:rPr>
              <a:t>)</a:t>
            </a:r>
            <a:r>
              <a:rPr lang="zh-CN" altLang="en-US" dirty="0" smtClean="0">
                <a:solidFill>
                  <a:srgbClr val="002060"/>
                </a:solidFill>
              </a:rPr>
              <a:t>，其重合指数</a:t>
            </a:r>
            <a:r>
              <a:rPr lang="en-US" altLang="zh-CN" i="1" dirty="0" err="1" smtClean="0">
                <a:solidFill>
                  <a:srgbClr val="002060"/>
                </a:solidFill>
              </a:rPr>
              <a:t>I</a:t>
            </a:r>
            <a:r>
              <a:rPr lang="en-US" altLang="zh-CN" baseline="-25000" dirty="0" err="1" smtClean="0">
                <a:solidFill>
                  <a:srgbClr val="002060"/>
                </a:solidFill>
              </a:rPr>
              <a:t>c</a:t>
            </a:r>
            <a:r>
              <a:rPr lang="en-US" altLang="zh-CN" dirty="0" smtClean="0">
                <a:solidFill>
                  <a:srgbClr val="002060"/>
                </a:solidFill>
              </a:rPr>
              <a:t>(Y</a:t>
            </a:r>
            <a:r>
              <a:rPr lang="en-US" altLang="zh-CN" baseline="-25000" dirty="0" smtClean="0">
                <a:solidFill>
                  <a:srgbClr val="002060"/>
                </a:solidFill>
              </a:rPr>
              <a:t>i</a:t>
            </a:r>
            <a:r>
              <a:rPr lang="en-US" altLang="zh-CN" dirty="0" smtClean="0">
                <a:solidFill>
                  <a:srgbClr val="002060"/>
                </a:solidFill>
              </a:rPr>
              <a:t>)</a:t>
            </a:r>
            <a:r>
              <a:rPr lang="zh-CN" altLang="en-US" dirty="0" smtClean="0">
                <a:solidFill>
                  <a:srgbClr val="002060"/>
                </a:solidFill>
              </a:rPr>
              <a:t>应接近</a:t>
            </a:r>
            <a:r>
              <a:rPr lang="en-US" altLang="zh-CN" dirty="0" smtClean="0">
                <a:solidFill>
                  <a:srgbClr val="002060"/>
                </a:solidFill>
              </a:rPr>
              <a:t>0.065</a:t>
            </a:r>
          </a:p>
          <a:p>
            <a:pPr lvl="1"/>
            <a:r>
              <a:rPr lang="zh-CN" altLang="en-US" dirty="0" smtClean="0">
                <a:solidFill>
                  <a:srgbClr val="002060"/>
                </a:solidFill>
              </a:rPr>
              <a:t>通过尝试不同的</a:t>
            </a:r>
            <a:r>
              <a:rPr lang="en-US" altLang="zh-CN" dirty="0" smtClean="0">
                <a:solidFill>
                  <a:srgbClr val="002060"/>
                </a:solidFill>
              </a:rPr>
              <a:t>m</a:t>
            </a:r>
            <a:r>
              <a:rPr lang="zh-CN" altLang="en-US" dirty="0" smtClean="0">
                <a:solidFill>
                  <a:srgbClr val="002060"/>
                </a:solidFill>
              </a:rPr>
              <a:t>，找到重合指数最接近</a:t>
            </a:r>
            <a:r>
              <a:rPr lang="en-US" altLang="zh-CN" dirty="0" smtClean="0">
                <a:solidFill>
                  <a:srgbClr val="002060"/>
                </a:solidFill>
              </a:rPr>
              <a:t>0.065</a:t>
            </a:r>
            <a:r>
              <a:rPr lang="zh-CN" altLang="en-US" dirty="0" smtClean="0">
                <a:solidFill>
                  <a:srgbClr val="002060"/>
                </a:solidFill>
              </a:rPr>
              <a:t>的那个</a:t>
            </a:r>
            <a:endParaRPr lang="en-US" altLang="zh-CN" dirty="0" smtClean="0">
              <a:solidFill>
                <a:srgbClr val="002060"/>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smtClean="0"/>
              <a:t>得到维吉尼亚密码加密的密文如下</a:t>
            </a:r>
            <a:endParaRPr lang="en-US" altLang="zh-CN" smtClean="0"/>
          </a:p>
          <a:p>
            <a:pPr lvl="1"/>
            <a:r>
              <a:rPr lang="en-US" altLang="zh-CN" smtClean="0">
                <a:solidFill>
                  <a:srgbClr val="C00000"/>
                </a:solidFill>
                <a:latin typeface="Courier New" pitchFamily="49" charset="0"/>
                <a:cs typeface="Courier New" pitchFamily="49" charset="0"/>
              </a:rPr>
              <a:t>CHREEVOAHMAERATBIAXXWTNXBEEOPHBSBQMQEQERBW</a:t>
            </a:r>
          </a:p>
          <a:p>
            <a:pPr lvl="1"/>
            <a:r>
              <a:rPr lang="en-US" altLang="zh-CN" smtClean="0">
                <a:solidFill>
                  <a:srgbClr val="C00000"/>
                </a:solidFill>
                <a:latin typeface="Courier New" pitchFamily="49" charset="0"/>
                <a:cs typeface="Courier New" pitchFamily="49" charset="0"/>
              </a:rPr>
              <a:t>RVXUOAKXAOSXXWEAHBWGJMMQMNKGRFVGXWTRZXWIAK</a:t>
            </a:r>
          </a:p>
          <a:p>
            <a:pPr lvl="1"/>
            <a:r>
              <a:rPr lang="en-US" altLang="zh-CN" smtClean="0">
                <a:solidFill>
                  <a:srgbClr val="C00000"/>
                </a:solidFill>
                <a:latin typeface="Courier New" pitchFamily="49" charset="0"/>
                <a:cs typeface="Courier New" pitchFamily="49" charset="0"/>
              </a:rPr>
              <a:t>LXFPSKAUTEMNDCMGTSXMXBTUIADNGMGPSRELXNJELX</a:t>
            </a:r>
          </a:p>
          <a:p>
            <a:pPr lvl="1"/>
            <a:r>
              <a:rPr lang="en-US" altLang="zh-CN" smtClean="0">
                <a:solidFill>
                  <a:srgbClr val="C00000"/>
                </a:solidFill>
                <a:latin typeface="Courier New" pitchFamily="49" charset="0"/>
                <a:cs typeface="Courier New" pitchFamily="49" charset="0"/>
              </a:rPr>
              <a:t>VRVPRTULHDNQWTWDTYGBPHXTFALJHASVBFXNGLLCHR</a:t>
            </a:r>
          </a:p>
          <a:p>
            <a:pPr lvl="1"/>
            <a:r>
              <a:rPr lang="en-US" altLang="zh-CN" smtClean="0">
                <a:solidFill>
                  <a:srgbClr val="C00000"/>
                </a:solidFill>
                <a:latin typeface="Courier New" pitchFamily="49" charset="0"/>
                <a:cs typeface="Courier New" pitchFamily="49" charset="0"/>
              </a:rPr>
              <a:t>ZBWELEKMSJIKNBHWRJGNMGJSGLXFEYPHAGNRBIEQJT</a:t>
            </a:r>
          </a:p>
          <a:p>
            <a:pPr lvl="1"/>
            <a:r>
              <a:rPr lang="en-US" altLang="zh-CN" smtClean="0">
                <a:solidFill>
                  <a:srgbClr val="C00000"/>
                </a:solidFill>
                <a:latin typeface="Courier New" pitchFamily="49" charset="0"/>
                <a:cs typeface="Courier New" pitchFamily="49" charset="0"/>
              </a:rPr>
              <a:t>AMRVLCRREMNDGLXRRIMGNSNRWCHRQHAEYEVTAQEBBI</a:t>
            </a:r>
          </a:p>
          <a:p>
            <a:pPr lvl="1"/>
            <a:r>
              <a:rPr lang="en-US" altLang="zh-CN" smtClean="0">
                <a:solidFill>
                  <a:srgbClr val="C00000"/>
                </a:solidFill>
                <a:latin typeface="Courier New" pitchFamily="49" charset="0"/>
                <a:cs typeface="Courier New" pitchFamily="49" charset="0"/>
              </a:rPr>
              <a:t>PEEWEVKAKOEWADREMXMTBHHCHRTKDNVRZCHRCLQOHP</a:t>
            </a:r>
          </a:p>
          <a:p>
            <a:pPr lvl="1"/>
            <a:r>
              <a:rPr lang="en-US" altLang="zh-CN" smtClean="0">
                <a:solidFill>
                  <a:srgbClr val="C00000"/>
                </a:solidFill>
                <a:latin typeface="Courier New" pitchFamily="49" charset="0"/>
                <a:cs typeface="Courier New" pitchFamily="49" charset="0"/>
              </a:rPr>
              <a:t>WQAIIWXNRMGWOIIFKEE</a:t>
            </a:r>
          </a:p>
          <a:p>
            <a:pPr>
              <a:buNone/>
            </a:pPr>
            <a:endParaRPr lang="zh-CN"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normAutofit/>
          </a:bodyPr>
          <a:lstStyle/>
          <a:p>
            <a:r>
              <a:rPr lang="en-US" altLang="zh-CN" smtClean="0">
                <a:latin typeface="Times New Roman" pitchFamily="18" charset="0"/>
                <a:cs typeface="Times New Roman" pitchFamily="18" charset="0"/>
              </a:rPr>
              <a:t>Kasiski</a:t>
            </a:r>
            <a:r>
              <a:rPr lang="zh-CN" altLang="en-US" smtClean="0">
                <a:latin typeface="Courier New" pitchFamily="49" charset="0"/>
                <a:cs typeface="Courier New" pitchFamily="49" charset="0"/>
              </a:rPr>
              <a:t>测试法分析</a:t>
            </a:r>
            <a:endParaRPr lang="en-US" altLang="zh-CN" smtClean="0">
              <a:latin typeface="Courier New" pitchFamily="49" charset="0"/>
              <a:cs typeface="Courier New" pitchFamily="49" charset="0"/>
            </a:endParaRPr>
          </a:p>
          <a:p>
            <a:pPr lvl="1"/>
            <a:r>
              <a:rPr lang="zh-CN" altLang="en-US" smtClean="0">
                <a:latin typeface="Courier New" pitchFamily="49" charset="0"/>
                <a:cs typeface="Courier New" pitchFamily="49" charset="0"/>
              </a:rPr>
              <a:t>密文串</a:t>
            </a:r>
            <a:r>
              <a:rPr lang="en-US" altLang="zh-CN" smtClean="0">
                <a:latin typeface="Courier New" pitchFamily="49" charset="0"/>
                <a:cs typeface="Courier New" pitchFamily="49" charset="0"/>
              </a:rPr>
              <a:t>CHR</a:t>
            </a:r>
            <a:r>
              <a:rPr lang="zh-CN" altLang="en-US" smtClean="0">
                <a:latin typeface="Courier New" pitchFamily="49" charset="0"/>
                <a:cs typeface="Courier New" pitchFamily="49" charset="0"/>
              </a:rPr>
              <a:t>出现在</a:t>
            </a:r>
            <a:r>
              <a:rPr lang="en-US" altLang="zh-CN" smtClean="0">
                <a:latin typeface="Courier New" pitchFamily="49" charset="0"/>
                <a:cs typeface="Courier New" pitchFamily="49" charset="0"/>
              </a:rPr>
              <a:t>1,166,236,276,286</a:t>
            </a:r>
            <a:r>
              <a:rPr lang="zh-CN" altLang="en-US" smtClean="0">
                <a:latin typeface="Courier New" pitchFamily="49" charset="0"/>
                <a:cs typeface="Courier New" pitchFamily="49" charset="0"/>
              </a:rPr>
              <a:t>这几个位置，到第一个位置的距离分别是</a:t>
            </a:r>
            <a:r>
              <a:rPr lang="en-US" altLang="zh-CN" smtClean="0">
                <a:latin typeface="Courier New" pitchFamily="49" charset="0"/>
                <a:cs typeface="Courier New" pitchFamily="49" charset="0"/>
              </a:rPr>
              <a:t>165,235,275,285</a:t>
            </a:r>
            <a:r>
              <a:rPr lang="zh-CN" altLang="en-US" smtClean="0">
                <a:latin typeface="Courier New" pitchFamily="49" charset="0"/>
                <a:cs typeface="Courier New" pitchFamily="49" charset="0"/>
              </a:rPr>
              <a:t>，他们只有一个公因子</a:t>
            </a:r>
            <a:r>
              <a:rPr lang="en-US" altLang="zh-CN" smtClean="0">
                <a:latin typeface="Courier New" pitchFamily="49" charset="0"/>
                <a:cs typeface="Courier New" pitchFamily="49" charset="0"/>
              </a:rPr>
              <a:t>5</a:t>
            </a:r>
            <a:r>
              <a:rPr lang="zh-CN" altLang="en-US" smtClean="0">
                <a:latin typeface="Courier New" pitchFamily="49" charset="0"/>
                <a:cs typeface="Courier New" pitchFamily="49" charset="0"/>
              </a:rPr>
              <a:t>，故猜测密钥字长度为</a:t>
            </a:r>
            <a:r>
              <a:rPr lang="en-US" altLang="zh-CN" smtClean="0">
                <a:latin typeface="Courier New" pitchFamily="49" charset="0"/>
                <a:cs typeface="Courier New" pitchFamily="49" charset="0"/>
              </a:rPr>
              <a:t>5</a:t>
            </a:r>
          </a:p>
          <a:p>
            <a:pPr>
              <a:buNone/>
            </a:pPr>
            <a:endParaRPr lang="zh-CN" alt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lstStyle/>
          <a:p>
            <a:r>
              <a:rPr lang="zh-CN" altLang="en-US" smtClean="0"/>
              <a:t>重合指数法分析</a:t>
            </a:r>
            <a:endParaRPr lang="en-US" altLang="zh-CN" smtClean="0"/>
          </a:p>
          <a:p>
            <a:pPr lvl="1"/>
            <a:r>
              <a:rPr lang="zh-CN" altLang="en-US" smtClean="0"/>
              <a:t>尝试不同的密钥字长度，计算密文的重合指数</a:t>
            </a:r>
            <a:endParaRPr lang="en-US" altLang="zh-CN" smtClean="0"/>
          </a:p>
          <a:p>
            <a:endParaRPr lang="en-US" altLang="zh-CN" smtClean="0"/>
          </a:p>
          <a:p>
            <a:endParaRPr lang="en-US" altLang="zh-CN" smtClean="0"/>
          </a:p>
        </p:txBody>
      </p:sp>
      <p:graphicFrame>
        <p:nvGraphicFramePr>
          <p:cNvPr id="4" name="表格 3"/>
          <p:cNvGraphicFramePr>
            <a:graphicFrameLocks noGrp="1"/>
          </p:cNvGraphicFramePr>
          <p:nvPr/>
        </p:nvGraphicFramePr>
        <p:xfrm>
          <a:off x="1259632" y="2924944"/>
          <a:ext cx="6696744" cy="2664294"/>
        </p:xfrm>
        <a:graphic>
          <a:graphicData uri="http://schemas.openxmlformats.org/drawingml/2006/table">
            <a:tbl>
              <a:tblPr firstRow="1" bandRow="1">
                <a:tableStyleId>{5C22544A-7EE6-4342-B048-85BDC9FD1C3A}</a:tableStyleId>
              </a:tblPr>
              <a:tblGrid>
                <a:gridCol w="1116124"/>
                <a:gridCol w="1116124"/>
                <a:gridCol w="1116124"/>
                <a:gridCol w="1116124"/>
                <a:gridCol w="1116124"/>
                <a:gridCol w="1116124"/>
              </a:tblGrid>
              <a:tr h="444049">
                <a:tc>
                  <a:txBody>
                    <a:bodyPr/>
                    <a:lstStyle/>
                    <a:p>
                      <a:r>
                        <a:rPr lang="en-US" altLang="zh-CN" smtClean="0"/>
                        <a:t>m</a:t>
                      </a:r>
                      <a:endParaRPr lang="zh-CN" altLang="en-US"/>
                    </a:p>
                  </a:txBody>
                  <a:tcPr anchor="ctr" anchorCtr="1"/>
                </a:tc>
                <a:tc>
                  <a:txBody>
                    <a:bodyPr/>
                    <a:lstStyle/>
                    <a:p>
                      <a:r>
                        <a:rPr lang="en-US" altLang="zh-CN" smtClean="0"/>
                        <a:t>I</a:t>
                      </a:r>
                      <a:r>
                        <a:rPr lang="en-US" altLang="zh-CN" baseline="-25000" smtClean="0"/>
                        <a:t>c</a:t>
                      </a:r>
                      <a:r>
                        <a:rPr lang="en-US" altLang="zh-CN" smtClean="0"/>
                        <a:t>(Y</a:t>
                      </a:r>
                      <a:r>
                        <a:rPr lang="en-US" altLang="zh-CN" baseline="-25000" smtClean="0"/>
                        <a:t>1</a:t>
                      </a:r>
                      <a:r>
                        <a:rPr lang="en-US" altLang="zh-CN" smtClean="0"/>
                        <a:t>)</a:t>
                      </a:r>
                      <a:endParaRPr lang="zh-CN" altLang="en-US"/>
                    </a:p>
                  </a:txBody>
                  <a:tcPr anchor="ctr" anchorCtr="1"/>
                </a:tc>
                <a:tc>
                  <a:txBody>
                    <a:bodyPr/>
                    <a:lstStyle/>
                    <a:p>
                      <a:r>
                        <a:rPr lang="en-US" altLang="zh-CN" smtClean="0"/>
                        <a:t>I</a:t>
                      </a:r>
                      <a:r>
                        <a:rPr lang="en-US" altLang="zh-CN" baseline="-25000" smtClean="0"/>
                        <a:t>c</a:t>
                      </a:r>
                      <a:r>
                        <a:rPr lang="en-US" altLang="zh-CN" smtClean="0"/>
                        <a:t>(Y</a:t>
                      </a:r>
                      <a:r>
                        <a:rPr lang="en-US" altLang="zh-CN" baseline="-25000" smtClean="0"/>
                        <a:t>2</a:t>
                      </a:r>
                      <a:r>
                        <a:rPr lang="en-US" altLang="zh-CN" smtClean="0"/>
                        <a:t>)</a:t>
                      </a:r>
                      <a:endParaRPr lang="zh-CN" altLang="en-US"/>
                    </a:p>
                  </a:txBody>
                  <a:tcPr anchor="ctr" anchorCtr="1"/>
                </a:tc>
                <a:tc>
                  <a:txBody>
                    <a:bodyPr/>
                    <a:lstStyle/>
                    <a:p>
                      <a:r>
                        <a:rPr lang="en-US" altLang="zh-CN" smtClean="0"/>
                        <a:t>I</a:t>
                      </a:r>
                      <a:r>
                        <a:rPr lang="en-US" altLang="zh-CN" baseline="-25000" smtClean="0"/>
                        <a:t>c</a:t>
                      </a:r>
                      <a:r>
                        <a:rPr lang="en-US" altLang="zh-CN" smtClean="0"/>
                        <a:t>(Y</a:t>
                      </a:r>
                      <a:r>
                        <a:rPr lang="en-US" altLang="zh-CN" baseline="-25000" smtClean="0"/>
                        <a:t>3</a:t>
                      </a:r>
                      <a:r>
                        <a:rPr lang="en-US" altLang="zh-CN" smtClean="0"/>
                        <a:t>)</a:t>
                      </a:r>
                      <a:endParaRPr lang="zh-CN" altLang="en-US"/>
                    </a:p>
                  </a:txBody>
                  <a:tcPr anchor="ctr" anchorCtr="1"/>
                </a:tc>
                <a:tc>
                  <a:txBody>
                    <a:bodyPr/>
                    <a:lstStyle/>
                    <a:p>
                      <a:r>
                        <a:rPr lang="en-US" altLang="zh-CN" smtClean="0"/>
                        <a:t>I</a:t>
                      </a:r>
                      <a:r>
                        <a:rPr lang="en-US" altLang="zh-CN" baseline="-25000" smtClean="0"/>
                        <a:t>c</a:t>
                      </a:r>
                      <a:r>
                        <a:rPr lang="en-US" altLang="zh-CN" smtClean="0"/>
                        <a:t>(Y</a:t>
                      </a:r>
                      <a:r>
                        <a:rPr lang="en-US" altLang="zh-CN" baseline="-25000" smtClean="0"/>
                        <a:t>4</a:t>
                      </a:r>
                      <a:r>
                        <a:rPr lang="en-US" altLang="zh-CN" smtClean="0"/>
                        <a:t>)</a:t>
                      </a:r>
                      <a:endParaRPr lang="zh-CN" altLang="en-US"/>
                    </a:p>
                  </a:txBody>
                  <a:tcPr anchor="ctr" anchorCtr="1"/>
                </a:tc>
                <a:tc>
                  <a:txBody>
                    <a:bodyPr/>
                    <a:lstStyle/>
                    <a:p>
                      <a:r>
                        <a:rPr lang="en-US" altLang="zh-CN" smtClean="0"/>
                        <a:t>I</a:t>
                      </a:r>
                      <a:r>
                        <a:rPr lang="en-US" altLang="zh-CN" baseline="-25000" smtClean="0"/>
                        <a:t>c</a:t>
                      </a:r>
                      <a:r>
                        <a:rPr lang="en-US" altLang="zh-CN" smtClean="0"/>
                        <a:t>Y</a:t>
                      </a:r>
                      <a:r>
                        <a:rPr lang="en-US" altLang="zh-CN" baseline="-25000" smtClean="0"/>
                        <a:t>5</a:t>
                      </a:r>
                      <a:endParaRPr lang="zh-CN" altLang="en-US" baseline="-25000"/>
                    </a:p>
                  </a:txBody>
                  <a:tcPr anchor="ctr" anchorCtr="1"/>
                </a:tc>
              </a:tr>
              <a:tr h="444049">
                <a:tc>
                  <a:txBody>
                    <a:bodyPr/>
                    <a:lstStyle/>
                    <a:p>
                      <a:r>
                        <a:rPr lang="en-US" altLang="zh-CN" smtClean="0"/>
                        <a:t>1</a:t>
                      </a:r>
                      <a:endParaRPr lang="zh-CN" altLang="en-US"/>
                    </a:p>
                  </a:txBody>
                  <a:tcPr anchor="ctr" anchorCtr="1"/>
                </a:tc>
                <a:tc>
                  <a:txBody>
                    <a:bodyPr/>
                    <a:lstStyle/>
                    <a:p>
                      <a:r>
                        <a:rPr lang="en-US" altLang="zh-CN" smtClean="0"/>
                        <a:t>0.045</a:t>
                      </a:r>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r>
              <a:tr h="444049">
                <a:tc>
                  <a:txBody>
                    <a:bodyPr/>
                    <a:lstStyle/>
                    <a:p>
                      <a:r>
                        <a:rPr lang="en-US" altLang="zh-CN" smtClean="0"/>
                        <a:t>2</a:t>
                      </a:r>
                      <a:endParaRPr lang="zh-CN" altLang="en-US"/>
                    </a:p>
                  </a:txBody>
                  <a:tcPr anchor="ctr" anchorCtr="1"/>
                </a:tc>
                <a:tc>
                  <a:txBody>
                    <a:bodyPr/>
                    <a:lstStyle/>
                    <a:p>
                      <a:r>
                        <a:rPr lang="en-US" altLang="zh-CN" smtClean="0"/>
                        <a:t>0.046</a:t>
                      </a:r>
                      <a:endParaRPr lang="zh-CN" altLang="en-US"/>
                    </a:p>
                  </a:txBody>
                  <a:tcPr anchor="ctr" anchorCtr="1"/>
                </a:tc>
                <a:tc>
                  <a:txBody>
                    <a:bodyPr/>
                    <a:lstStyle/>
                    <a:p>
                      <a:r>
                        <a:rPr lang="en-US" altLang="zh-CN" smtClean="0"/>
                        <a:t>0.041</a:t>
                      </a:r>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r>
              <a:tr h="444049">
                <a:tc>
                  <a:txBody>
                    <a:bodyPr/>
                    <a:lstStyle/>
                    <a:p>
                      <a:r>
                        <a:rPr lang="en-US" altLang="zh-CN" smtClean="0"/>
                        <a:t>3</a:t>
                      </a:r>
                      <a:endParaRPr lang="zh-CN" altLang="en-US"/>
                    </a:p>
                  </a:txBody>
                  <a:tcPr anchor="ctr" anchorCtr="1"/>
                </a:tc>
                <a:tc>
                  <a:txBody>
                    <a:bodyPr/>
                    <a:lstStyle/>
                    <a:p>
                      <a:r>
                        <a:rPr lang="en-US" altLang="zh-CN" smtClean="0"/>
                        <a:t>0.043</a:t>
                      </a:r>
                      <a:endParaRPr lang="zh-CN" altLang="en-US"/>
                    </a:p>
                  </a:txBody>
                  <a:tcPr anchor="ctr" anchorCtr="1"/>
                </a:tc>
                <a:tc>
                  <a:txBody>
                    <a:bodyPr/>
                    <a:lstStyle/>
                    <a:p>
                      <a:r>
                        <a:rPr lang="en-US" altLang="zh-CN" smtClean="0"/>
                        <a:t>0.050</a:t>
                      </a:r>
                      <a:endParaRPr lang="zh-CN" altLang="en-US"/>
                    </a:p>
                  </a:txBody>
                  <a:tcPr anchor="ctr" anchorCtr="1"/>
                </a:tc>
                <a:tc>
                  <a:txBody>
                    <a:bodyPr/>
                    <a:lstStyle/>
                    <a:p>
                      <a:r>
                        <a:rPr lang="en-US" altLang="zh-CN" smtClean="0"/>
                        <a:t>0.047</a:t>
                      </a:r>
                      <a:endParaRPr lang="zh-CN" altLang="en-US"/>
                    </a:p>
                  </a:txBody>
                  <a:tcPr anchor="ctr" anchorCtr="1"/>
                </a:tc>
                <a:tc>
                  <a:txBody>
                    <a:bodyPr/>
                    <a:lstStyle/>
                    <a:p>
                      <a:endParaRPr lang="zh-CN" altLang="en-US"/>
                    </a:p>
                  </a:txBody>
                  <a:tcPr anchor="ctr" anchorCtr="1"/>
                </a:tc>
                <a:tc>
                  <a:txBody>
                    <a:bodyPr/>
                    <a:lstStyle/>
                    <a:p>
                      <a:endParaRPr lang="zh-CN" altLang="en-US"/>
                    </a:p>
                  </a:txBody>
                  <a:tcPr anchor="ctr" anchorCtr="1"/>
                </a:tc>
              </a:tr>
              <a:tr h="444049">
                <a:tc>
                  <a:txBody>
                    <a:bodyPr/>
                    <a:lstStyle/>
                    <a:p>
                      <a:r>
                        <a:rPr lang="en-US" altLang="zh-CN" smtClean="0"/>
                        <a:t>4</a:t>
                      </a:r>
                      <a:endParaRPr lang="zh-CN" altLang="en-US"/>
                    </a:p>
                  </a:txBody>
                  <a:tcPr anchor="ctr" anchorCtr="1"/>
                </a:tc>
                <a:tc>
                  <a:txBody>
                    <a:bodyPr/>
                    <a:lstStyle/>
                    <a:p>
                      <a:r>
                        <a:rPr lang="en-US" altLang="zh-CN" smtClean="0"/>
                        <a:t>0.042</a:t>
                      </a:r>
                      <a:endParaRPr lang="zh-CN" altLang="en-US"/>
                    </a:p>
                  </a:txBody>
                  <a:tcPr anchor="ctr" anchorCtr="1"/>
                </a:tc>
                <a:tc>
                  <a:txBody>
                    <a:bodyPr/>
                    <a:lstStyle/>
                    <a:p>
                      <a:r>
                        <a:rPr lang="en-US" altLang="zh-CN" smtClean="0"/>
                        <a:t>0.039</a:t>
                      </a:r>
                      <a:endParaRPr lang="zh-CN" altLang="en-US"/>
                    </a:p>
                  </a:txBody>
                  <a:tcPr anchor="ctr" anchorCtr="1"/>
                </a:tc>
                <a:tc>
                  <a:txBody>
                    <a:bodyPr/>
                    <a:lstStyle/>
                    <a:p>
                      <a:r>
                        <a:rPr lang="en-US" altLang="zh-CN" smtClean="0"/>
                        <a:t>0045</a:t>
                      </a:r>
                      <a:endParaRPr lang="zh-CN" altLang="en-US"/>
                    </a:p>
                  </a:txBody>
                  <a:tcPr anchor="ctr" anchorCtr="1"/>
                </a:tc>
                <a:tc>
                  <a:txBody>
                    <a:bodyPr/>
                    <a:lstStyle/>
                    <a:p>
                      <a:r>
                        <a:rPr lang="en-US" altLang="zh-CN" smtClean="0"/>
                        <a:t>0.040</a:t>
                      </a:r>
                      <a:endParaRPr lang="zh-CN" altLang="en-US"/>
                    </a:p>
                  </a:txBody>
                  <a:tcPr anchor="ctr" anchorCtr="1"/>
                </a:tc>
                <a:tc>
                  <a:txBody>
                    <a:bodyPr/>
                    <a:lstStyle/>
                    <a:p>
                      <a:endParaRPr lang="zh-CN" altLang="en-US"/>
                    </a:p>
                  </a:txBody>
                  <a:tcPr anchor="ctr" anchorCtr="1"/>
                </a:tc>
              </a:tr>
              <a:tr h="444049">
                <a:tc>
                  <a:txBody>
                    <a:bodyPr/>
                    <a:lstStyle/>
                    <a:p>
                      <a:r>
                        <a:rPr lang="en-US" altLang="zh-CN" smtClean="0"/>
                        <a:t>5</a:t>
                      </a:r>
                      <a:endParaRPr lang="zh-CN" altLang="en-US"/>
                    </a:p>
                  </a:txBody>
                  <a:tcPr anchor="ctr" anchorCtr="1"/>
                </a:tc>
                <a:tc>
                  <a:txBody>
                    <a:bodyPr/>
                    <a:lstStyle/>
                    <a:p>
                      <a:r>
                        <a:rPr lang="en-US" altLang="zh-CN" smtClean="0"/>
                        <a:t>0.063</a:t>
                      </a:r>
                      <a:endParaRPr lang="zh-CN" altLang="en-US"/>
                    </a:p>
                  </a:txBody>
                  <a:tcPr anchor="ctr" anchorCtr="1"/>
                </a:tc>
                <a:tc>
                  <a:txBody>
                    <a:bodyPr/>
                    <a:lstStyle/>
                    <a:p>
                      <a:r>
                        <a:rPr lang="en-US" altLang="zh-CN" smtClean="0"/>
                        <a:t>0.068</a:t>
                      </a:r>
                      <a:endParaRPr lang="zh-CN" altLang="en-US"/>
                    </a:p>
                  </a:txBody>
                  <a:tcPr anchor="ctr" anchorCtr="1"/>
                </a:tc>
                <a:tc>
                  <a:txBody>
                    <a:bodyPr/>
                    <a:lstStyle/>
                    <a:p>
                      <a:r>
                        <a:rPr lang="en-US" altLang="zh-CN" smtClean="0"/>
                        <a:t>0.069</a:t>
                      </a:r>
                      <a:endParaRPr lang="zh-CN" altLang="en-US"/>
                    </a:p>
                  </a:txBody>
                  <a:tcPr anchor="ctr" anchorCtr="1"/>
                </a:tc>
                <a:tc>
                  <a:txBody>
                    <a:bodyPr/>
                    <a:lstStyle/>
                    <a:p>
                      <a:r>
                        <a:rPr lang="en-US" altLang="zh-CN" smtClean="0"/>
                        <a:t>0.061</a:t>
                      </a:r>
                      <a:endParaRPr lang="zh-CN" altLang="en-US"/>
                    </a:p>
                  </a:txBody>
                  <a:tcPr anchor="ctr" anchorCtr="1"/>
                </a:tc>
                <a:tc>
                  <a:txBody>
                    <a:bodyPr/>
                    <a:lstStyle/>
                    <a:p>
                      <a:r>
                        <a:rPr lang="en-US" altLang="zh-CN" smtClean="0"/>
                        <a:t>0.072</a:t>
                      </a:r>
                      <a:endParaRPr lang="zh-CN" altLang="en-US"/>
                    </a:p>
                  </a:txBody>
                  <a:tcPr anchor="ctr" anchorCtr="1"/>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normAutofit fontScale="62500" lnSpcReduction="20000"/>
          </a:bodyPr>
          <a:lstStyle/>
          <a:p>
            <a:r>
              <a:rPr lang="zh-CN" altLang="en-US" sz="4600" smtClean="0"/>
              <a:t>分析密钥字</a:t>
            </a:r>
            <a:endParaRPr lang="en-US" altLang="zh-CN" sz="4600" smtClean="0"/>
          </a:p>
          <a:p>
            <a:pPr lvl="1"/>
            <a:r>
              <a:rPr lang="zh-CN" altLang="en-US" sz="4000" smtClean="0"/>
              <a:t>确定密钥字长度后，可以使用频率分析方法分别解密</a:t>
            </a:r>
            <a:r>
              <a:rPr lang="en-US" altLang="zh-CN" sz="4000" smtClean="0"/>
              <a:t>Y</a:t>
            </a:r>
            <a:r>
              <a:rPr lang="en-US" altLang="zh-CN" sz="4000" baseline="-25000" smtClean="0"/>
              <a:t>1</a:t>
            </a:r>
            <a:r>
              <a:rPr lang="en-US" altLang="zh-CN" sz="4000" smtClean="0"/>
              <a:t>, Y</a:t>
            </a:r>
            <a:r>
              <a:rPr lang="en-US" altLang="zh-CN" sz="4000" baseline="-25000" smtClean="0"/>
              <a:t>2</a:t>
            </a:r>
            <a:r>
              <a:rPr lang="en-US" altLang="zh-CN" sz="4000" smtClean="0"/>
              <a:t>, ..., Y</a:t>
            </a:r>
            <a:r>
              <a:rPr lang="en-US" altLang="zh-CN" sz="4000" baseline="-25000" smtClean="0"/>
              <a:t>m</a:t>
            </a:r>
          </a:p>
          <a:p>
            <a:pPr lvl="1"/>
            <a:r>
              <a:rPr lang="en-US" altLang="zh-CN" sz="3200" smtClean="0">
                <a:latin typeface="Times New Roman" pitchFamily="18" charset="0"/>
                <a:cs typeface="Times New Roman" pitchFamily="18" charset="0"/>
              </a:rPr>
              <a:t>Y</a:t>
            </a:r>
            <a:r>
              <a:rPr lang="en-US" altLang="zh-CN" sz="3200" baseline="-25000" smtClean="0">
                <a:latin typeface="Times New Roman" pitchFamily="18" charset="0"/>
                <a:cs typeface="Times New Roman" pitchFamily="18" charset="0"/>
              </a:rPr>
              <a:t>1</a:t>
            </a:r>
            <a:r>
              <a:rPr lang="en-US" altLang="zh-CN" sz="3200" smtClean="0">
                <a:solidFill>
                  <a:srgbClr val="C00000"/>
                </a:solidFill>
                <a:latin typeface="Courier New" pitchFamily="49" charset="0"/>
                <a:cs typeface="Courier New" pitchFamily="49" charset="0"/>
              </a:rPr>
              <a:t> = CVABWEBQBUAWWQRWWXANTBDPXXRDWBFAX</a:t>
            </a:r>
          </a:p>
          <a:p>
            <a:pPr lvl="1">
              <a:buNone/>
            </a:pPr>
            <a:r>
              <a:rPr lang="en-US" altLang="zh-CN" sz="3200" smtClean="0">
                <a:solidFill>
                  <a:srgbClr val="C00000"/>
                </a:solidFill>
                <a:latin typeface="Courier New" pitchFamily="49" charset="0"/>
                <a:cs typeface="Courier New" pitchFamily="49" charset="0"/>
              </a:rPr>
              <a:t>			CWMNJJFAIACNRNCATBWKDMCDCQQXWK</a:t>
            </a:r>
          </a:p>
          <a:p>
            <a:pPr lvl="1"/>
            <a:r>
              <a:rPr lang="en-US" altLang="zh-CN" sz="3200" smtClean="0">
                <a:latin typeface="Times New Roman" pitchFamily="18" charset="0"/>
                <a:cs typeface="Times New Roman" pitchFamily="18" charset="0"/>
              </a:rPr>
              <a:t>Y</a:t>
            </a:r>
            <a:r>
              <a:rPr lang="en-US" altLang="zh-CN" sz="3200" baseline="-25000" smtClean="0">
                <a:latin typeface="Times New Roman" pitchFamily="18" charset="0"/>
                <a:cs typeface="Times New Roman" pitchFamily="18" charset="0"/>
              </a:rPr>
              <a:t>2</a:t>
            </a:r>
            <a:r>
              <a:rPr lang="en-US" altLang="zh-CN" sz="3200" smtClean="0">
                <a:solidFill>
                  <a:srgbClr val="C00000"/>
                </a:solidFill>
                <a:latin typeface="Courier New" pitchFamily="49" charset="0"/>
                <a:cs typeface="Courier New" pitchFamily="49" charset="0"/>
              </a:rPr>
              <a:t> = HOEITESEWOOEGMFTIFUDSTNSNVTNDPASNHES</a:t>
            </a:r>
          </a:p>
          <a:p>
            <a:pPr lvl="1">
              <a:buNone/>
            </a:pPr>
            <a:r>
              <a:rPr lang="en-US" altLang="zh-CN" sz="3200" smtClean="0">
                <a:solidFill>
                  <a:srgbClr val="C00000"/>
                </a:solidFill>
                <a:latin typeface="Courier New" pitchFamily="49" charset="0"/>
                <a:cs typeface="Courier New" pitchFamily="49" charset="0"/>
              </a:rPr>
              <a:t>			BGSEGEMRDRSHEAIEORTHNHOANOE</a:t>
            </a:r>
          </a:p>
          <a:p>
            <a:pPr lvl="1"/>
            <a:r>
              <a:rPr lang="en-US" altLang="zh-CN" sz="3200" smtClean="0">
                <a:latin typeface="Times New Roman" pitchFamily="18" charset="0"/>
                <a:cs typeface="Times New Roman" pitchFamily="18" charset="0"/>
              </a:rPr>
              <a:t>Y</a:t>
            </a:r>
            <a:r>
              <a:rPr lang="en-US" altLang="zh-CN" sz="3200" baseline="-25000" smtClean="0">
                <a:latin typeface="Times New Roman" pitchFamily="18" charset="0"/>
                <a:cs typeface="Times New Roman" pitchFamily="18" charset="0"/>
              </a:rPr>
              <a:t>3</a:t>
            </a:r>
            <a:r>
              <a:rPr lang="en-US" altLang="zh-CN" sz="3200" smtClean="0">
                <a:solidFill>
                  <a:srgbClr val="C00000"/>
                </a:solidFill>
                <a:latin typeface="Courier New" pitchFamily="49" charset="0"/>
                <a:cs typeface="Courier New" pitchFamily="49" charset="0"/>
              </a:rPr>
              <a:t> = RARANOBQRASAJNVRAPTCXUGRJRUQTHLVGRLJH</a:t>
            </a:r>
          </a:p>
          <a:p>
            <a:pPr lvl="1">
              <a:buNone/>
            </a:pPr>
            <a:r>
              <a:rPr lang="en-US" altLang="zh-CN" sz="3200" smtClean="0">
                <a:solidFill>
                  <a:srgbClr val="C00000"/>
                </a:solidFill>
                <a:latin typeface="Courier New" pitchFamily="49" charset="0"/>
                <a:cs typeface="Courier New" pitchFamily="49" charset="0"/>
              </a:rPr>
              <a:t>			NGYNQRRGINRYQPVEEBRVRHIRIE</a:t>
            </a:r>
          </a:p>
          <a:p>
            <a:pPr lvl="1"/>
            <a:r>
              <a:rPr lang="en-US" altLang="zh-CN" sz="3200" smtClean="0">
                <a:latin typeface="Times New Roman" pitchFamily="18" charset="0"/>
                <a:cs typeface="Times New Roman" pitchFamily="18" charset="0"/>
              </a:rPr>
              <a:t>Y</a:t>
            </a:r>
            <a:r>
              <a:rPr lang="en-US" altLang="zh-CN" sz="3200" baseline="-25000" smtClean="0">
                <a:latin typeface="Times New Roman" pitchFamily="18" charset="0"/>
                <a:cs typeface="Times New Roman" pitchFamily="18" charset="0"/>
              </a:rPr>
              <a:t>4</a:t>
            </a:r>
            <a:r>
              <a:rPr lang="en-US" altLang="zh-CN" sz="3200" smtClean="0">
                <a:solidFill>
                  <a:srgbClr val="C00000"/>
                </a:solidFill>
                <a:latin typeface="Courier New" pitchFamily="49" charset="0"/>
                <a:cs typeface="Courier New" pitchFamily="49" charset="0"/>
              </a:rPr>
              <a:t> = EHAXXPQEVKXHMKGZKSEMMIMEEVLWYXJBLZEI</a:t>
            </a:r>
          </a:p>
          <a:p>
            <a:pPr lvl="1">
              <a:buNone/>
            </a:pPr>
            <a:r>
              <a:rPr lang="en-US" altLang="zh-CN" sz="3200" smtClean="0">
                <a:solidFill>
                  <a:srgbClr val="C00000"/>
                </a:solidFill>
                <a:latin typeface="Courier New" pitchFamily="49" charset="0"/>
                <a:cs typeface="Courier New" pitchFamily="49" charset="0"/>
              </a:rPr>
              <a:t>			WMLPRJVELMRQEEEKWMHTRCPIMI</a:t>
            </a:r>
          </a:p>
          <a:p>
            <a:pPr lvl="1"/>
            <a:r>
              <a:rPr lang="en-US" altLang="zh-CN" sz="3200" smtClean="0">
                <a:latin typeface="Times New Roman" pitchFamily="18" charset="0"/>
                <a:cs typeface="Times New Roman" pitchFamily="18" charset="0"/>
              </a:rPr>
              <a:t>Y</a:t>
            </a:r>
            <a:r>
              <a:rPr lang="en-US" altLang="zh-CN" sz="3200" baseline="-25000" smtClean="0">
                <a:latin typeface="Times New Roman" pitchFamily="18" charset="0"/>
                <a:cs typeface="Times New Roman" pitchFamily="18" charset="0"/>
              </a:rPr>
              <a:t>5</a:t>
            </a:r>
            <a:r>
              <a:rPr lang="en-US" altLang="zh-CN" sz="3200" smtClean="0">
                <a:solidFill>
                  <a:srgbClr val="C00000"/>
                </a:solidFill>
                <a:latin typeface="Courier New" pitchFamily="49" charset="0"/>
                <a:cs typeface="Courier New" pitchFamily="49" charset="0"/>
              </a:rPr>
              <a:t> = EMTXBHMRXXXBMGXXLKMGXAGLLPHTGTHFLBK</a:t>
            </a:r>
          </a:p>
          <a:p>
            <a:pPr lvl="1">
              <a:buNone/>
            </a:pPr>
            <a:r>
              <a:rPr lang="en-US" altLang="zh-CN" sz="3200" smtClean="0">
                <a:solidFill>
                  <a:srgbClr val="C00000"/>
                </a:solidFill>
                <a:latin typeface="Courier New" pitchFamily="49" charset="0"/>
                <a:cs typeface="Courier New" pitchFamily="49" charset="0"/>
              </a:rPr>
              <a:t>			KRGXHBTLMXGWHVBEAAXHKZLWWGF</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normAutofit fontScale="92500"/>
          </a:bodyPr>
          <a:lstStyle/>
          <a:p>
            <a:r>
              <a:rPr lang="zh-CN" altLang="en-US" dirty="0" smtClean="0"/>
              <a:t>分析密钥字方法</a:t>
            </a:r>
            <a:endParaRPr lang="en-US" altLang="zh-CN" dirty="0" smtClean="0"/>
          </a:p>
          <a:p>
            <a:pPr lvl="1"/>
            <a:r>
              <a:rPr lang="zh-CN" altLang="en-US" dirty="0" smtClean="0"/>
              <a:t>对每一个</a:t>
            </a:r>
            <a:r>
              <a:rPr lang="en-US" altLang="zh-CN" dirty="0" smtClean="0"/>
              <a:t>Y</a:t>
            </a:r>
            <a:r>
              <a:rPr lang="en-US" altLang="zh-CN" baseline="-25000" dirty="0" smtClean="0"/>
              <a:t>i</a:t>
            </a:r>
            <a:r>
              <a:rPr lang="zh-CN" altLang="en-US" dirty="0" smtClean="0"/>
              <a:t>，猜测不同的</a:t>
            </a:r>
            <a:r>
              <a:rPr lang="en-US" altLang="zh-CN" dirty="0" err="1" smtClean="0"/>
              <a:t>k</a:t>
            </a:r>
            <a:r>
              <a:rPr lang="en-US" altLang="zh-CN" baseline="-25000" dirty="0" err="1" smtClean="0"/>
              <a:t>i</a:t>
            </a:r>
            <a:r>
              <a:rPr lang="zh-CN" altLang="en-US" dirty="0" smtClean="0"/>
              <a:t>值，计算</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其中</a:t>
            </a:r>
            <a:r>
              <a:rPr lang="en-US" altLang="zh-CN" dirty="0" smtClean="0"/>
              <a:t>p</a:t>
            </a:r>
            <a:r>
              <a:rPr lang="en-US" altLang="zh-CN" baseline="-25000" dirty="0" smtClean="0"/>
              <a:t>0</a:t>
            </a:r>
            <a:r>
              <a:rPr lang="en-US" altLang="zh-CN" dirty="0" smtClean="0"/>
              <a:t>,p</a:t>
            </a:r>
            <a:r>
              <a:rPr lang="en-US" altLang="zh-CN" baseline="-25000" dirty="0" smtClean="0"/>
              <a:t>1</a:t>
            </a:r>
            <a:r>
              <a:rPr lang="en-US" altLang="zh-CN" dirty="0" smtClean="0"/>
              <a:t>,...p</a:t>
            </a:r>
            <a:r>
              <a:rPr lang="en-US" altLang="zh-CN" baseline="-25000" dirty="0" smtClean="0"/>
              <a:t>25</a:t>
            </a:r>
            <a:r>
              <a:rPr lang="zh-CN" altLang="en-US" dirty="0" smtClean="0"/>
              <a:t>是字母</a:t>
            </a:r>
            <a:r>
              <a:rPr lang="en-US" altLang="zh-CN" dirty="0" err="1" smtClean="0"/>
              <a:t>a,b</a:t>
            </a:r>
            <a:r>
              <a:rPr lang="en-US" altLang="zh-CN" dirty="0" smtClean="0"/>
              <a:t>,...,z</a:t>
            </a:r>
            <a:r>
              <a:rPr lang="zh-CN" altLang="en-US" dirty="0" smtClean="0"/>
              <a:t>在英文中出现的概率</a:t>
            </a:r>
            <a:endParaRPr lang="en-US" altLang="zh-CN" dirty="0" smtClean="0"/>
          </a:p>
          <a:p>
            <a:pPr lvl="1"/>
            <a:r>
              <a:rPr lang="zh-CN" altLang="en-US" dirty="0" smtClean="0"/>
              <a:t>其中</a:t>
            </a:r>
            <a:r>
              <a:rPr lang="en-US" altLang="zh-CN" dirty="0" smtClean="0"/>
              <a:t>f</a:t>
            </a:r>
            <a:r>
              <a:rPr lang="en-US" altLang="zh-CN" baseline="-25000" dirty="0" smtClean="0"/>
              <a:t>0</a:t>
            </a:r>
            <a:r>
              <a:rPr lang="en-US" altLang="zh-CN" dirty="0" smtClean="0"/>
              <a:t>,f</a:t>
            </a:r>
            <a:r>
              <a:rPr lang="en-US" altLang="zh-CN" baseline="-25000" dirty="0" smtClean="0"/>
              <a:t>1</a:t>
            </a:r>
            <a:r>
              <a:rPr lang="en-US" altLang="zh-CN" dirty="0" smtClean="0"/>
              <a:t>,...f</a:t>
            </a:r>
            <a:r>
              <a:rPr lang="en-US" altLang="zh-CN" baseline="-25000" dirty="0" smtClean="0"/>
              <a:t>25</a:t>
            </a:r>
            <a:r>
              <a:rPr lang="zh-CN" altLang="en-US" dirty="0" smtClean="0"/>
              <a:t>是字母</a:t>
            </a:r>
            <a:r>
              <a:rPr lang="en-US" altLang="zh-CN" dirty="0" smtClean="0"/>
              <a:t>A,B,...,Z</a:t>
            </a:r>
            <a:r>
              <a:rPr lang="zh-CN" altLang="en-US" dirty="0" smtClean="0"/>
              <a:t>在密文中出现的次数</a:t>
            </a:r>
            <a:endParaRPr lang="en-US" altLang="zh-CN" dirty="0" smtClean="0"/>
          </a:p>
          <a:p>
            <a:pPr lvl="1"/>
            <a:r>
              <a:rPr lang="en-US" altLang="zh-CN" dirty="0" smtClean="0"/>
              <a:t>n’</a:t>
            </a:r>
            <a:r>
              <a:rPr lang="zh-CN" altLang="en-US" dirty="0" smtClean="0"/>
              <a:t>是</a:t>
            </a:r>
            <a:r>
              <a:rPr lang="en-US" altLang="zh-CN" dirty="0" smtClean="0"/>
              <a:t>Y</a:t>
            </a:r>
            <a:r>
              <a:rPr lang="en-US" altLang="zh-CN" baseline="-25000" dirty="0" smtClean="0"/>
              <a:t>i</a:t>
            </a:r>
            <a:r>
              <a:rPr lang="zh-CN" altLang="en-US" dirty="0" smtClean="0"/>
              <a:t>的长度</a:t>
            </a:r>
            <a:r>
              <a:rPr lang="en-US" altLang="zh-CN" dirty="0" smtClean="0"/>
              <a:t>(</a:t>
            </a:r>
            <a:r>
              <a:rPr lang="zh-CN" altLang="en-US" dirty="0" smtClean="0"/>
              <a:t>即</a:t>
            </a:r>
            <a:r>
              <a:rPr lang="en-US" altLang="zh-CN" dirty="0" smtClean="0"/>
              <a:t>n/m)</a:t>
            </a:r>
          </a:p>
          <a:p>
            <a:pPr lvl="1"/>
            <a:r>
              <a:rPr lang="zh-CN" altLang="en-US" dirty="0" smtClean="0"/>
              <a:t>当</a:t>
            </a:r>
            <a:r>
              <a:rPr lang="en-US" altLang="zh-CN" dirty="0" smtClean="0"/>
              <a:t>g=</a:t>
            </a:r>
            <a:r>
              <a:rPr lang="en-US" altLang="zh-CN" dirty="0" err="1" smtClean="0"/>
              <a:t>k</a:t>
            </a:r>
            <a:r>
              <a:rPr lang="en-US" altLang="zh-CN" baseline="-25000" dirty="0" err="1" smtClean="0"/>
              <a:t>i</a:t>
            </a:r>
            <a:r>
              <a:rPr lang="zh-CN" altLang="en-US" dirty="0" smtClean="0"/>
              <a:t>时，</a:t>
            </a:r>
            <a:r>
              <a:rPr lang="en-US" altLang="zh-CN" dirty="0" smtClean="0"/>
              <a:t>p</a:t>
            </a:r>
            <a:r>
              <a:rPr lang="en-US" altLang="zh-CN" baseline="-25000" dirty="0" smtClean="0"/>
              <a:t>i</a:t>
            </a:r>
            <a:r>
              <a:rPr lang="en-US" altLang="zh-CN" dirty="0" smtClean="0"/>
              <a:t> ≈</a:t>
            </a:r>
            <a:r>
              <a:rPr lang="en-US" altLang="zh-CN" dirty="0" err="1" smtClean="0"/>
              <a:t>f</a:t>
            </a:r>
            <a:r>
              <a:rPr lang="en-US" altLang="zh-CN" baseline="-25000" dirty="0" err="1" smtClean="0"/>
              <a:t>i+g</a:t>
            </a:r>
            <a:r>
              <a:rPr lang="en-US" altLang="zh-CN" dirty="0" smtClean="0"/>
              <a:t>/n’</a:t>
            </a:r>
            <a:r>
              <a:rPr lang="zh-CN" altLang="en-US" dirty="0" smtClean="0"/>
              <a:t>，</a:t>
            </a:r>
            <a:r>
              <a:rPr lang="en-US" altLang="zh-CN" dirty="0" smtClean="0"/>
              <a:t>M</a:t>
            </a:r>
            <a:r>
              <a:rPr lang="en-US" altLang="zh-CN" baseline="-25000" dirty="0" smtClean="0"/>
              <a:t>g</a:t>
            </a:r>
            <a:r>
              <a:rPr lang="en-US" altLang="zh-CN" dirty="0" smtClean="0"/>
              <a:t> ≈0.065</a:t>
            </a:r>
            <a:endParaRPr lang="zh-CN" altLang="en-US" dirty="0"/>
          </a:p>
        </p:txBody>
      </p:sp>
      <p:graphicFrame>
        <p:nvGraphicFramePr>
          <p:cNvPr id="4" name="对象 3"/>
          <p:cNvGraphicFramePr>
            <a:graphicFrameLocks noChangeAspect="1"/>
          </p:cNvGraphicFramePr>
          <p:nvPr/>
        </p:nvGraphicFramePr>
        <p:xfrm>
          <a:off x="2921000" y="2665413"/>
          <a:ext cx="3051175" cy="1339850"/>
        </p:xfrm>
        <a:graphic>
          <a:graphicData uri="http://schemas.openxmlformats.org/presentationml/2006/ole">
            <p:oleObj spid="_x0000_s328706" name="Equation" r:id="rId3" imgW="1041120" imgH="457200" progId="Equation.DSMT4">
              <p:embed/>
            </p:oleObj>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lstStyle/>
          <a:p>
            <a:r>
              <a:rPr lang="zh-CN" altLang="en-US" smtClean="0"/>
              <a:t>建立</a:t>
            </a:r>
            <a:r>
              <a:rPr lang="en-US" altLang="zh-CN" smtClean="0"/>
              <a:t>M</a:t>
            </a:r>
            <a:r>
              <a:rPr lang="en-US" altLang="zh-CN" baseline="-25000" smtClean="0"/>
              <a:t>g</a:t>
            </a:r>
            <a:r>
              <a:rPr lang="zh-CN" altLang="en-US" smtClean="0"/>
              <a:t>分析表</a:t>
            </a:r>
            <a:endParaRPr lang="zh-CN" altLang="en-US"/>
          </a:p>
        </p:txBody>
      </p:sp>
      <p:graphicFrame>
        <p:nvGraphicFramePr>
          <p:cNvPr id="5" name="表格 4"/>
          <p:cNvGraphicFramePr>
            <a:graphicFrameLocks noGrp="1"/>
          </p:cNvGraphicFramePr>
          <p:nvPr/>
        </p:nvGraphicFramePr>
        <p:xfrm>
          <a:off x="467544" y="2276872"/>
          <a:ext cx="8280920" cy="4248474"/>
        </p:xfrm>
        <a:graphic>
          <a:graphicData uri="http://schemas.openxmlformats.org/drawingml/2006/table">
            <a:tbl>
              <a:tblPr firstRow="1" bandRow="1">
                <a:tableStyleId>{5C22544A-7EE6-4342-B048-85BDC9FD1C3A}</a:tableStyleId>
              </a:tblPr>
              <a:tblGrid>
                <a:gridCol w="576064"/>
                <a:gridCol w="7704856"/>
              </a:tblGrid>
              <a:tr h="708079">
                <a:tc>
                  <a:txBody>
                    <a:bodyPr/>
                    <a:lstStyle/>
                    <a:p>
                      <a:r>
                        <a:rPr lang="en-US" altLang="zh-CN" dirty="0" err="1" smtClean="0"/>
                        <a:t>i</a:t>
                      </a:r>
                      <a:endParaRPr lang="zh-CN" altLang="en-US" dirty="0"/>
                    </a:p>
                  </a:txBody>
                  <a:tcPr anchor="ctr" anchorCtr="1"/>
                </a:tc>
                <a:tc>
                  <a:txBody>
                    <a:bodyPr/>
                    <a:lstStyle/>
                    <a:p>
                      <a:r>
                        <a:rPr lang="en-US" altLang="zh-CN" smtClean="0"/>
                        <a:t>M</a:t>
                      </a:r>
                      <a:r>
                        <a:rPr lang="en-US" altLang="zh-CN" baseline="-25000" smtClean="0"/>
                        <a:t>g</a:t>
                      </a:r>
                      <a:r>
                        <a:rPr lang="en-US" altLang="zh-CN" smtClean="0"/>
                        <a:t>(Y</a:t>
                      </a:r>
                      <a:r>
                        <a:rPr lang="en-US" altLang="zh-CN" baseline="-25000" smtClean="0"/>
                        <a:t>i</a:t>
                      </a:r>
                      <a:r>
                        <a:rPr lang="en-US" altLang="zh-CN" smtClean="0"/>
                        <a:t>),  g=0,1,2,...,25</a:t>
                      </a:r>
                      <a:endParaRPr lang="zh-CN" altLang="en-US"/>
                    </a:p>
                  </a:txBody>
                  <a:tcPr anchor="ctr" anchorCtr="1"/>
                </a:tc>
              </a:tr>
              <a:tr h="708079">
                <a:tc>
                  <a:txBody>
                    <a:bodyPr/>
                    <a:lstStyle/>
                    <a:p>
                      <a:r>
                        <a:rPr lang="en-US" altLang="zh-CN" smtClean="0"/>
                        <a:t>1</a:t>
                      </a:r>
                      <a:endParaRPr lang="zh-CN" altLang="en-US"/>
                    </a:p>
                  </a:txBody>
                  <a:tcPr anchor="ctr" anchorCtr="1"/>
                </a:tc>
                <a:tc>
                  <a:txBody>
                    <a:bodyPr/>
                    <a:lstStyle/>
                    <a:p>
                      <a:r>
                        <a:rPr lang="en-US" altLang="zh-CN" sz="1600" dirty="0" smtClean="0"/>
                        <a:t>0.035  0.031  0.036  0.037  0.035  0.039  0.028  0.028  0.048  </a:t>
                      </a:r>
                      <a:r>
                        <a:rPr lang="en-US" altLang="zh-CN" sz="1600" b="1" dirty="0" smtClean="0">
                          <a:solidFill>
                            <a:srgbClr val="FF0000"/>
                          </a:solidFill>
                        </a:rPr>
                        <a:t>0.061</a:t>
                      </a:r>
                      <a:r>
                        <a:rPr lang="en-US" altLang="zh-CN" sz="1600" dirty="0" smtClean="0"/>
                        <a:t>  0.039  0.032</a:t>
                      </a:r>
                      <a:r>
                        <a:rPr lang="en-US" altLang="zh-CN" sz="1600" baseline="0" dirty="0" smtClean="0"/>
                        <a:t>  </a:t>
                      </a:r>
                      <a:r>
                        <a:rPr lang="en-US" altLang="zh-CN" sz="1600" dirty="0" smtClean="0"/>
                        <a:t>0.040</a:t>
                      </a:r>
                    </a:p>
                    <a:p>
                      <a:r>
                        <a:rPr lang="en-US" altLang="zh-CN" sz="1600" dirty="0" smtClean="0"/>
                        <a:t>0.038  0.038  0.044  0.036  0.030  0.042  0.043  0.036  0.033  0.049  0.043  0.041  0.036</a:t>
                      </a:r>
                      <a:endParaRPr lang="zh-CN" altLang="en-US" sz="1600" dirty="0"/>
                    </a:p>
                  </a:txBody>
                  <a:tcPr/>
                </a:tc>
              </a:tr>
              <a:tr h="708079">
                <a:tc>
                  <a:txBody>
                    <a:bodyPr/>
                    <a:lstStyle/>
                    <a:p>
                      <a:r>
                        <a:rPr lang="en-US" altLang="zh-CN" smtClean="0"/>
                        <a:t>2</a:t>
                      </a:r>
                      <a:endParaRPr lang="zh-CN" altLang="en-US"/>
                    </a:p>
                  </a:txBody>
                  <a:tcPr anchor="ctr" anchorCtr="1"/>
                </a:tc>
                <a:tc>
                  <a:txBody>
                    <a:bodyPr/>
                    <a:lstStyle/>
                    <a:p>
                      <a:r>
                        <a:rPr lang="en-US" altLang="zh-CN" sz="1600" b="1" smtClean="0">
                          <a:solidFill>
                            <a:srgbClr val="FF0000"/>
                          </a:solidFill>
                        </a:rPr>
                        <a:t>0.069</a:t>
                      </a:r>
                      <a:r>
                        <a:rPr lang="en-US" altLang="zh-CN" sz="1600" smtClean="0"/>
                        <a:t>  0.044  0.032  0.035  0.044  0.034  0.036  0.033  0.029  0.031  0.042  0.045  0.040</a:t>
                      </a:r>
                    </a:p>
                    <a:p>
                      <a:r>
                        <a:rPr lang="en-US" altLang="zh-CN" sz="1600" smtClean="0"/>
                        <a:t> 0.045  0.046  0.042  0.037  0.032  0.034  0.037  0.032  0.034  0.043  0.032  0.026  0.047</a:t>
                      </a:r>
                      <a:endParaRPr lang="zh-CN" altLang="en-US" sz="1600"/>
                    </a:p>
                  </a:txBody>
                  <a:tcPr/>
                </a:tc>
              </a:tr>
              <a:tr h="708079">
                <a:tc>
                  <a:txBody>
                    <a:bodyPr/>
                    <a:lstStyle/>
                    <a:p>
                      <a:r>
                        <a:rPr lang="en-US" altLang="zh-CN" smtClean="0"/>
                        <a:t>3</a:t>
                      </a:r>
                      <a:endParaRPr lang="zh-CN" altLang="en-US"/>
                    </a:p>
                  </a:txBody>
                  <a:tcPr anchor="ctr" anchorCtr="1"/>
                </a:tc>
                <a:tc>
                  <a:txBody>
                    <a:bodyPr/>
                    <a:lstStyle/>
                    <a:p>
                      <a:r>
                        <a:rPr lang="en-US" altLang="zh-CN" sz="1600" smtClean="0"/>
                        <a:t> 0.048  0.029  0.042  0.043  0.044  0.034  0.038  0.035  0.032  0.049  0.035  0.031  0.035</a:t>
                      </a:r>
                    </a:p>
                    <a:p>
                      <a:r>
                        <a:rPr lang="en-US" altLang="zh-CN" sz="1600" b="1" smtClean="0">
                          <a:solidFill>
                            <a:srgbClr val="FF0000"/>
                          </a:solidFill>
                        </a:rPr>
                        <a:t>0.066</a:t>
                      </a:r>
                      <a:r>
                        <a:rPr lang="en-US" altLang="zh-CN" sz="1600" smtClean="0"/>
                        <a:t>  0.035  0.038  0.036  0.045  0.027  0.035  0.034  0.034  0.036  0.035  0.046  0.040</a:t>
                      </a:r>
                      <a:endParaRPr lang="zh-CN" altLang="en-US" sz="1600"/>
                    </a:p>
                  </a:txBody>
                  <a:tcPr/>
                </a:tc>
              </a:tr>
              <a:tr h="708079">
                <a:tc>
                  <a:txBody>
                    <a:bodyPr/>
                    <a:lstStyle/>
                    <a:p>
                      <a:r>
                        <a:rPr lang="en-US" altLang="zh-CN" smtClean="0"/>
                        <a:t>4</a:t>
                      </a:r>
                      <a:endParaRPr lang="zh-CN" altLang="en-US"/>
                    </a:p>
                  </a:txBody>
                  <a:tcPr anchor="ctr" anchorCtr="1"/>
                </a:tc>
                <a:tc>
                  <a:txBody>
                    <a:bodyPr/>
                    <a:lstStyle/>
                    <a:p>
                      <a:r>
                        <a:rPr lang="en-US" altLang="zh-CN" sz="1600" smtClean="0"/>
                        <a:t>0.045  0.032  0.033  0.038  </a:t>
                      </a:r>
                      <a:r>
                        <a:rPr lang="en-US" altLang="zh-CN" sz="1600" b="1" smtClean="0">
                          <a:solidFill>
                            <a:srgbClr val="FF0000"/>
                          </a:solidFill>
                        </a:rPr>
                        <a:t>0.060</a:t>
                      </a:r>
                      <a:r>
                        <a:rPr lang="en-US" altLang="zh-CN" sz="1600" smtClean="0"/>
                        <a:t>  0.034  0.034  0.034  0.050  0.033  0.033  0.043</a:t>
                      </a:r>
                      <a:r>
                        <a:rPr lang="en-US" altLang="zh-CN" sz="1600" baseline="0" smtClean="0"/>
                        <a:t>  0.040  0.033  0.029  0.036  0.040  0.044  0.037  0.050  0.034  0.034  0.039  0.044  0.038  0.035</a:t>
                      </a:r>
                      <a:endParaRPr lang="zh-CN" altLang="en-US" sz="1600"/>
                    </a:p>
                  </a:txBody>
                  <a:tcPr/>
                </a:tc>
              </a:tr>
              <a:tr h="708079">
                <a:tc>
                  <a:txBody>
                    <a:bodyPr/>
                    <a:lstStyle/>
                    <a:p>
                      <a:r>
                        <a:rPr lang="en-US" altLang="zh-CN" smtClean="0"/>
                        <a:t>5</a:t>
                      </a:r>
                      <a:endParaRPr lang="zh-CN" altLang="en-US"/>
                    </a:p>
                  </a:txBody>
                  <a:tcPr anchor="ctr" anchorCtr="1"/>
                </a:tc>
                <a:tc>
                  <a:txBody>
                    <a:bodyPr/>
                    <a:lstStyle/>
                    <a:p>
                      <a:r>
                        <a:rPr lang="en-US" altLang="zh-CN" sz="1600" smtClean="0"/>
                        <a:t>0.034  0.031  0.035  0.044  0.047  0.037  0.043  0.038  0.042  0.037  0.033  0.032  0.036</a:t>
                      </a:r>
                    </a:p>
                    <a:p>
                      <a:r>
                        <a:rPr lang="en-US" altLang="zh-CN" sz="1600" smtClean="0"/>
                        <a:t>0.037  0.036  0.045  0.032  0.029  0.044  </a:t>
                      </a:r>
                      <a:r>
                        <a:rPr lang="en-US" altLang="zh-CN" sz="1600" b="1" smtClean="0">
                          <a:solidFill>
                            <a:srgbClr val="FF0000"/>
                          </a:solidFill>
                        </a:rPr>
                        <a:t>0.072</a:t>
                      </a:r>
                      <a:r>
                        <a:rPr lang="en-US" altLang="zh-CN" sz="1600" smtClean="0"/>
                        <a:t>  0.037  0.027  0.031  0.048  0.036  0.037</a:t>
                      </a:r>
                      <a:endParaRPr lang="zh-CN" altLang="en-US" sz="160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3568" y="1412776"/>
            <a:ext cx="8064896" cy="4114800"/>
          </a:xfrm>
          <a:prstGeom prst="rect">
            <a:avLst/>
          </a:prstGeom>
        </p:spPr>
        <p:txBody>
          <a:bodyPr/>
          <a:lstStyle/>
          <a:p>
            <a:pPr marL="342900" lvl="0" indent="-342900">
              <a:spcBef>
                <a:spcPct val="20000"/>
              </a:spcBef>
              <a:buClr>
                <a:schemeClr val="accent1"/>
              </a:buClr>
              <a:buSzPct val="50000"/>
              <a:buFont typeface="Wingdings 2"/>
              <a:buChar char=""/>
              <a:defRPr/>
            </a:pPr>
            <a:r>
              <a:rPr lang="zh-CN" altLang="en-US" sz="3200" dirty="0" smtClean="0"/>
              <a:t>曾公亮</a:t>
            </a:r>
            <a:r>
              <a:rPr lang="en-US" altLang="zh-CN" sz="3200" dirty="0" smtClean="0"/>
              <a:t>《</a:t>
            </a:r>
            <a:r>
              <a:rPr lang="zh-CN" altLang="en-US" sz="3200" dirty="0" smtClean="0"/>
              <a:t>武经总要</a:t>
            </a:r>
            <a:r>
              <a:rPr lang="en-US" altLang="zh-CN" sz="3200" dirty="0" smtClean="0"/>
              <a:t>》(</a:t>
            </a:r>
            <a:r>
              <a:rPr lang="zh-CN" altLang="en-US" sz="3200" dirty="0" smtClean="0"/>
              <a:t>北宋</a:t>
            </a:r>
            <a:r>
              <a:rPr lang="en-US" altLang="zh-CN" sz="3200" dirty="0" smtClean="0"/>
              <a:t>)</a:t>
            </a:r>
          </a:p>
          <a:p>
            <a:pPr marL="800100" lvl="1" indent="-342900">
              <a:spcBef>
                <a:spcPct val="20000"/>
              </a:spcBef>
              <a:buClr>
                <a:schemeClr val="accent1"/>
              </a:buClr>
              <a:buSzPct val="50000"/>
              <a:buFont typeface="Wingdings 2"/>
              <a:buChar char=""/>
              <a:defRPr/>
            </a:pPr>
            <a:r>
              <a:rPr lang="zh-CN" altLang="en-US" sz="2800" dirty="0" smtClean="0"/>
              <a:t>将常用军事情报编为</a:t>
            </a:r>
            <a:r>
              <a:rPr lang="en-US" altLang="zh-CN" sz="2800" dirty="0" smtClean="0"/>
              <a:t>40</a:t>
            </a:r>
            <a:r>
              <a:rPr lang="zh-CN" altLang="en-US" sz="2800" dirty="0" smtClean="0"/>
              <a:t>种</a:t>
            </a:r>
            <a:endParaRPr lang="en-US" altLang="zh-CN" sz="2800" dirty="0" smtClean="0"/>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1</a:t>
            </a:r>
            <a:r>
              <a:rPr lang="zh-CN" altLang="en-US" sz="2000" dirty="0" smtClean="0">
                <a:solidFill>
                  <a:srgbClr val="002060"/>
                </a:solidFill>
              </a:rPr>
              <a:t>请弓、</a:t>
            </a:r>
            <a:r>
              <a:rPr lang="en-US" altLang="zh-CN" sz="2000" dirty="0" smtClean="0">
                <a:solidFill>
                  <a:srgbClr val="002060"/>
                </a:solidFill>
              </a:rPr>
              <a:t>2</a:t>
            </a:r>
            <a:r>
              <a:rPr lang="zh-CN" altLang="en-US" sz="2000" dirty="0" smtClean="0">
                <a:solidFill>
                  <a:srgbClr val="002060"/>
                </a:solidFill>
              </a:rPr>
              <a:t>请箭、</a:t>
            </a:r>
            <a:r>
              <a:rPr lang="en-US" altLang="zh-CN" sz="2000" dirty="0" smtClean="0">
                <a:solidFill>
                  <a:srgbClr val="002060"/>
                </a:solidFill>
              </a:rPr>
              <a:t>3</a:t>
            </a:r>
            <a:r>
              <a:rPr lang="zh-CN" altLang="en-US" sz="2000" dirty="0" smtClean="0">
                <a:solidFill>
                  <a:srgbClr val="002060"/>
                </a:solidFill>
              </a:rPr>
              <a:t>请刀、</a:t>
            </a:r>
            <a:r>
              <a:rPr lang="en-US" altLang="zh-CN" sz="2000" dirty="0" smtClean="0">
                <a:solidFill>
                  <a:srgbClr val="002060"/>
                </a:solidFill>
              </a:rPr>
              <a:t>4</a:t>
            </a:r>
            <a:r>
              <a:rPr lang="zh-CN" altLang="en-US" sz="2000" dirty="0" smtClean="0">
                <a:solidFill>
                  <a:srgbClr val="002060"/>
                </a:solidFill>
              </a:rPr>
              <a:t>请甲、</a:t>
            </a:r>
            <a:r>
              <a:rPr lang="en-US" altLang="zh-CN" sz="2000" dirty="0" smtClean="0">
                <a:solidFill>
                  <a:srgbClr val="002060"/>
                </a:solidFill>
              </a:rPr>
              <a:t>5</a:t>
            </a:r>
            <a:r>
              <a:rPr lang="zh-CN" altLang="en-US" sz="2000" dirty="0" smtClean="0">
                <a:solidFill>
                  <a:srgbClr val="002060"/>
                </a:solidFill>
              </a:rPr>
              <a:t>请枪旗</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6</a:t>
            </a:r>
            <a:r>
              <a:rPr lang="zh-CN" altLang="en-US" sz="2000" dirty="0" smtClean="0">
                <a:solidFill>
                  <a:srgbClr val="002060"/>
                </a:solidFill>
              </a:rPr>
              <a:t>请锅幕、</a:t>
            </a:r>
            <a:r>
              <a:rPr lang="en-US" altLang="zh-CN" sz="2000" dirty="0" smtClean="0">
                <a:solidFill>
                  <a:srgbClr val="002060"/>
                </a:solidFill>
              </a:rPr>
              <a:t>7</a:t>
            </a:r>
            <a:r>
              <a:rPr lang="zh-CN" altLang="en-US" sz="2000" dirty="0" smtClean="0">
                <a:solidFill>
                  <a:srgbClr val="002060"/>
                </a:solidFill>
              </a:rPr>
              <a:t>请马、</a:t>
            </a:r>
            <a:r>
              <a:rPr lang="en-US" altLang="zh-CN" sz="2000" dirty="0" smtClean="0">
                <a:solidFill>
                  <a:srgbClr val="002060"/>
                </a:solidFill>
              </a:rPr>
              <a:t>8 </a:t>
            </a:r>
            <a:r>
              <a:rPr lang="zh-CN" altLang="en-US" sz="2000" dirty="0" smtClean="0">
                <a:solidFill>
                  <a:srgbClr val="002060"/>
                </a:solidFill>
              </a:rPr>
              <a:t>请衣赐、</a:t>
            </a:r>
            <a:r>
              <a:rPr lang="en-US" altLang="zh-CN" sz="2000" dirty="0" smtClean="0">
                <a:solidFill>
                  <a:srgbClr val="002060"/>
                </a:solidFill>
              </a:rPr>
              <a:t>9</a:t>
            </a:r>
            <a:r>
              <a:rPr lang="zh-CN" altLang="en-US" sz="2000" dirty="0" smtClean="0">
                <a:solidFill>
                  <a:srgbClr val="002060"/>
                </a:solidFill>
              </a:rPr>
              <a:t>请粮料、</a:t>
            </a:r>
            <a:r>
              <a:rPr lang="en-US" altLang="zh-CN" sz="2000" dirty="0" smtClean="0">
                <a:solidFill>
                  <a:srgbClr val="002060"/>
                </a:solidFill>
              </a:rPr>
              <a:t>10</a:t>
            </a:r>
            <a:r>
              <a:rPr lang="zh-CN" altLang="en-US" sz="2000" dirty="0" smtClean="0">
                <a:solidFill>
                  <a:srgbClr val="002060"/>
                </a:solidFill>
              </a:rPr>
              <a:t>请草料</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11</a:t>
            </a:r>
            <a:r>
              <a:rPr lang="zh-CN" altLang="en-US" sz="2000" dirty="0" smtClean="0">
                <a:solidFill>
                  <a:srgbClr val="002060"/>
                </a:solidFill>
              </a:rPr>
              <a:t>请车牛、</a:t>
            </a:r>
            <a:r>
              <a:rPr lang="en-US" altLang="zh-CN" sz="2000" dirty="0" smtClean="0">
                <a:solidFill>
                  <a:srgbClr val="002060"/>
                </a:solidFill>
              </a:rPr>
              <a:t>12</a:t>
            </a:r>
            <a:r>
              <a:rPr lang="zh-CN" altLang="en-US" sz="2000" dirty="0" smtClean="0">
                <a:solidFill>
                  <a:srgbClr val="002060"/>
                </a:solidFill>
              </a:rPr>
              <a:t>请船、</a:t>
            </a:r>
            <a:r>
              <a:rPr lang="en-US" altLang="zh-CN" sz="2000" dirty="0" smtClean="0">
                <a:solidFill>
                  <a:srgbClr val="002060"/>
                </a:solidFill>
              </a:rPr>
              <a:t>13</a:t>
            </a:r>
            <a:r>
              <a:rPr lang="zh-CN" altLang="en-US" sz="2000" dirty="0" smtClean="0">
                <a:solidFill>
                  <a:srgbClr val="002060"/>
                </a:solidFill>
              </a:rPr>
              <a:t>请攻城守具、</a:t>
            </a:r>
            <a:r>
              <a:rPr lang="en-US" altLang="zh-CN" sz="2000" dirty="0" smtClean="0">
                <a:solidFill>
                  <a:srgbClr val="002060"/>
                </a:solidFill>
              </a:rPr>
              <a:t>14</a:t>
            </a:r>
            <a:r>
              <a:rPr lang="zh-CN" altLang="en-US" sz="2000" dirty="0" smtClean="0">
                <a:solidFill>
                  <a:srgbClr val="002060"/>
                </a:solidFill>
              </a:rPr>
              <a:t>请添兵、</a:t>
            </a:r>
            <a:r>
              <a:rPr lang="en-US" altLang="zh-CN" sz="2000" dirty="0" smtClean="0">
                <a:solidFill>
                  <a:srgbClr val="002060"/>
                </a:solidFill>
              </a:rPr>
              <a:t>15</a:t>
            </a:r>
            <a:r>
              <a:rPr lang="zh-CN" altLang="en-US" sz="2000" dirty="0" smtClean="0">
                <a:solidFill>
                  <a:srgbClr val="002060"/>
                </a:solidFill>
              </a:rPr>
              <a:t>请移营</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16</a:t>
            </a:r>
            <a:r>
              <a:rPr lang="zh-CN" altLang="en-US" sz="2000" dirty="0" smtClean="0">
                <a:solidFill>
                  <a:srgbClr val="002060"/>
                </a:solidFill>
              </a:rPr>
              <a:t>请进军、</a:t>
            </a:r>
            <a:r>
              <a:rPr lang="en-US" altLang="zh-CN" sz="2000" dirty="0" smtClean="0">
                <a:solidFill>
                  <a:srgbClr val="002060"/>
                </a:solidFill>
              </a:rPr>
              <a:t>17</a:t>
            </a:r>
            <a:r>
              <a:rPr lang="zh-CN" altLang="en-US" sz="2000" dirty="0" smtClean="0">
                <a:solidFill>
                  <a:srgbClr val="002060"/>
                </a:solidFill>
              </a:rPr>
              <a:t>请退军、</a:t>
            </a:r>
            <a:r>
              <a:rPr lang="en-US" altLang="zh-CN" sz="2000" dirty="0" smtClean="0">
                <a:solidFill>
                  <a:srgbClr val="002060"/>
                </a:solidFill>
              </a:rPr>
              <a:t>18</a:t>
            </a:r>
            <a:r>
              <a:rPr lang="zh-CN" altLang="en-US" sz="2000" dirty="0" smtClean="0">
                <a:solidFill>
                  <a:srgbClr val="002060"/>
                </a:solidFill>
              </a:rPr>
              <a:t>请固守、</a:t>
            </a:r>
            <a:r>
              <a:rPr lang="en-US" altLang="zh-CN" sz="2000" dirty="0" smtClean="0">
                <a:solidFill>
                  <a:srgbClr val="002060"/>
                </a:solidFill>
              </a:rPr>
              <a:t>19</a:t>
            </a:r>
            <a:r>
              <a:rPr lang="zh-CN" altLang="en-US" sz="2000" dirty="0" smtClean="0">
                <a:solidFill>
                  <a:srgbClr val="002060"/>
                </a:solidFill>
              </a:rPr>
              <a:t>未见贼、</a:t>
            </a:r>
            <a:r>
              <a:rPr lang="en-US" altLang="zh-CN" sz="2000" dirty="0" smtClean="0">
                <a:solidFill>
                  <a:srgbClr val="002060"/>
                </a:solidFill>
              </a:rPr>
              <a:t>20 </a:t>
            </a:r>
            <a:r>
              <a:rPr lang="zh-CN" altLang="en-US" sz="2000" dirty="0" smtClean="0">
                <a:solidFill>
                  <a:srgbClr val="002060"/>
                </a:solidFill>
              </a:rPr>
              <a:t>见贼讫</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21</a:t>
            </a:r>
            <a:r>
              <a:rPr lang="zh-CN" altLang="en-US" sz="2000" dirty="0" smtClean="0">
                <a:solidFill>
                  <a:srgbClr val="002060"/>
                </a:solidFill>
              </a:rPr>
              <a:t>贼多、</a:t>
            </a:r>
            <a:r>
              <a:rPr lang="en-US" altLang="zh-CN" sz="2000" dirty="0" smtClean="0">
                <a:solidFill>
                  <a:srgbClr val="002060"/>
                </a:solidFill>
              </a:rPr>
              <a:t>22</a:t>
            </a:r>
            <a:r>
              <a:rPr lang="zh-CN" altLang="en-US" sz="2000" dirty="0" smtClean="0">
                <a:solidFill>
                  <a:srgbClr val="002060"/>
                </a:solidFill>
              </a:rPr>
              <a:t>贼少、</a:t>
            </a:r>
            <a:r>
              <a:rPr lang="en-US" altLang="zh-CN" sz="2000" dirty="0" smtClean="0">
                <a:solidFill>
                  <a:srgbClr val="002060"/>
                </a:solidFill>
              </a:rPr>
              <a:t>23</a:t>
            </a:r>
            <a:r>
              <a:rPr lang="zh-CN" altLang="en-US" sz="2000" dirty="0" smtClean="0">
                <a:solidFill>
                  <a:srgbClr val="002060"/>
                </a:solidFill>
              </a:rPr>
              <a:t>贼相敌、</a:t>
            </a:r>
            <a:r>
              <a:rPr lang="en-US" altLang="zh-CN" sz="2000" dirty="0" smtClean="0">
                <a:solidFill>
                  <a:srgbClr val="002060"/>
                </a:solidFill>
              </a:rPr>
              <a:t>24</a:t>
            </a:r>
            <a:r>
              <a:rPr lang="zh-CN" altLang="en-US" sz="2000" dirty="0" smtClean="0">
                <a:solidFill>
                  <a:srgbClr val="002060"/>
                </a:solidFill>
              </a:rPr>
              <a:t>贼添兵、</a:t>
            </a:r>
            <a:r>
              <a:rPr lang="en-US" altLang="zh-CN" sz="2000" dirty="0" smtClean="0">
                <a:solidFill>
                  <a:srgbClr val="002060"/>
                </a:solidFill>
              </a:rPr>
              <a:t>25</a:t>
            </a:r>
            <a:r>
              <a:rPr lang="zh-CN" altLang="en-US" sz="2000" dirty="0" smtClean="0">
                <a:solidFill>
                  <a:srgbClr val="002060"/>
                </a:solidFill>
              </a:rPr>
              <a:t>贼移营</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26</a:t>
            </a:r>
            <a:r>
              <a:rPr lang="zh-CN" altLang="en-US" sz="2000" dirty="0" smtClean="0">
                <a:solidFill>
                  <a:srgbClr val="002060"/>
                </a:solidFill>
              </a:rPr>
              <a:t>贼进兵、</a:t>
            </a:r>
            <a:r>
              <a:rPr lang="en-US" altLang="zh-CN" sz="2000" dirty="0" smtClean="0">
                <a:solidFill>
                  <a:srgbClr val="002060"/>
                </a:solidFill>
              </a:rPr>
              <a:t>27</a:t>
            </a:r>
            <a:r>
              <a:rPr lang="zh-CN" altLang="en-US" sz="2000" dirty="0" smtClean="0">
                <a:solidFill>
                  <a:srgbClr val="002060"/>
                </a:solidFill>
              </a:rPr>
              <a:t>贼退兵、</a:t>
            </a:r>
            <a:r>
              <a:rPr lang="en-US" altLang="zh-CN" sz="2000" dirty="0" smtClean="0">
                <a:solidFill>
                  <a:srgbClr val="002060"/>
                </a:solidFill>
              </a:rPr>
              <a:t>28</a:t>
            </a:r>
            <a:r>
              <a:rPr lang="zh-CN" altLang="en-US" sz="2000" dirty="0" smtClean="0">
                <a:solidFill>
                  <a:srgbClr val="002060"/>
                </a:solidFill>
              </a:rPr>
              <a:t>贼固守、</a:t>
            </a:r>
            <a:r>
              <a:rPr lang="en-US" altLang="zh-CN" sz="2000" dirty="0" smtClean="0">
                <a:solidFill>
                  <a:srgbClr val="002060"/>
                </a:solidFill>
              </a:rPr>
              <a:t>29</a:t>
            </a:r>
            <a:r>
              <a:rPr lang="zh-CN" altLang="en-US" sz="2000" dirty="0" smtClean="0">
                <a:solidFill>
                  <a:srgbClr val="002060"/>
                </a:solidFill>
              </a:rPr>
              <a:t>围得贼城、</a:t>
            </a:r>
            <a:r>
              <a:rPr lang="en-US" altLang="zh-CN" sz="2000" dirty="0" smtClean="0">
                <a:solidFill>
                  <a:srgbClr val="002060"/>
                </a:solidFill>
              </a:rPr>
              <a:t>30</a:t>
            </a:r>
            <a:r>
              <a:rPr lang="zh-CN" altLang="en-US" sz="2000" dirty="0" smtClean="0">
                <a:solidFill>
                  <a:srgbClr val="002060"/>
                </a:solidFill>
              </a:rPr>
              <a:t>解围城</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31</a:t>
            </a:r>
            <a:r>
              <a:rPr lang="zh-CN" altLang="en-US" sz="2000" dirty="0" smtClean="0">
                <a:solidFill>
                  <a:srgbClr val="002060"/>
                </a:solidFill>
              </a:rPr>
              <a:t>被贼围、</a:t>
            </a:r>
            <a:r>
              <a:rPr lang="en-US" altLang="zh-CN" sz="2000" dirty="0" smtClean="0">
                <a:solidFill>
                  <a:srgbClr val="002060"/>
                </a:solidFill>
              </a:rPr>
              <a:t>32</a:t>
            </a:r>
            <a:r>
              <a:rPr lang="zh-CN" altLang="en-US" sz="2000" dirty="0" smtClean="0">
                <a:solidFill>
                  <a:srgbClr val="002060"/>
                </a:solidFill>
              </a:rPr>
              <a:t>贼围解、</a:t>
            </a:r>
            <a:r>
              <a:rPr lang="en-US" altLang="zh-CN" sz="2000" dirty="0" smtClean="0">
                <a:solidFill>
                  <a:srgbClr val="002060"/>
                </a:solidFill>
              </a:rPr>
              <a:t>33</a:t>
            </a:r>
            <a:r>
              <a:rPr lang="zh-CN" altLang="en-US" sz="2000" dirty="0" smtClean="0">
                <a:solidFill>
                  <a:srgbClr val="002060"/>
                </a:solidFill>
              </a:rPr>
              <a:t>战不胜、</a:t>
            </a:r>
            <a:r>
              <a:rPr lang="en-US" altLang="zh-CN" sz="2000" dirty="0" smtClean="0">
                <a:solidFill>
                  <a:srgbClr val="002060"/>
                </a:solidFill>
              </a:rPr>
              <a:t>34</a:t>
            </a:r>
            <a:r>
              <a:rPr lang="zh-CN" altLang="en-US" sz="2000" dirty="0" smtClean="0">
                <a:solidFill>
                  <a:srgbClr val="002060"/>
                </a:solidFill>
              </a:rPr>
              <a:t>战大胜、</a:t>
            </a:r>
            <a:r>
              <a:rPr lang="en-US" altLang="zh-CN" sz="2000" dirty="0" smtClean="0">
                <a:solidFill>
                  <a:srgbClr val="002060"/>
                </a:solidFill>
              </a:rPr>
              <a:t>35</a:t>
            </a:r>
            <a:r>
              <a:rPr lang="zh-CN" altLang="en-US" sz="2000" dirty="0" smtClean="0">
                <a:solidFill>
                  <a:srgbClr val="002060"/>
                </a:solidFill>
              </a:rPr>
              <a:t>战大捷</a:t>
            </a:r>
            <a:endParaRPr lang="en-US" altLang="zh-CN" sz="2000" dirty="0" smtClean="0">
              <a:solidFill>
                <a:srgbClr val="002060"/>
              </a:solidFill>
            </a:endParaRPr>
          </a:p>
          <a:p>
            <a:pPr marL="1257300" lvl="2" indent="-342900">
              <a:spcBef>
                <a:spcPct val="20000"/>
              </a:spcBef>
              <a:buClr>
                <a:schemeClr val="accent1"/>
              </a:buClr>
              <a:buSzPct val="50000"/>
              <a:buFont typeface="Wingdings 2"/>
              <a:buChar char=""/>
              <a:defRPr/>
            </a:pPr>
            <a:r>
              <a:rPr lang="en-US" altLang="zh-CN" sz="2000" dirty="0" smtClean="0">
                <a:solidFill>
                  <a:srgbClr val="002060"/>
                </a:solidFill>
              </a:rPr>
              <a:t>36</a:t>
            </a:r>
            <a:r>
              <a:rPr lang="zh-CN" altLang="en-US" sz="2000" dirty="0" smtClean="0">
                <a:solidFill>
                  <a:srgbClr val="002060"/>
                </a:solidFill>
              </a:rPr>
              <a:t>将士投降、</a:t>
            </a:r>
            <a:r>
              <a:rPr lang="en-US" altLang="zh-CN" sz="2000" dirty="0" smtClean="0">
                <a:solidFill>
                  <a:srgbClr val="002060"/>
                </a:solidFill>
              </a:rPr>
              <a:t>37</a:t>
            </a:r>
            <a:r>
              <a:rPr lang="zh-CN" altLang="en-US" sz="2000" dirty="0" smtClean="0">
                <a:solidFill>
                  <a:srgbClr val="002060"/>
                </a:solidFill>
              </a:rPr>
              <a:t>将士叛、</a:t>
            </a:r>
            <a:r>
              <a:rPr lang="en-US" altLang="zh-CN" sz="2000" dirty="0" smtClean="0">
                <a:solidFill>
                  <a:srgbClr val="002060"/>
                </a:solidFill>
              </a:rPr>
              <a:t>38</a:t>
            </a:r>
            <a:r>
              <a:rPr lang="zh-CN" altLang="en-US" sz="2000" dirty="0" smtClean="0">
                <a:solidFill>
                  <a:srgbClr val="002060"/>
                </a:solidFill>
              </a:rPr>
              <a:t>士卒病、</a:t>
            </a:r>
            <a:r>
              <a:rPr lang="en-US" altLang="zh-CN" sz="2000" dirty="0" smtClean="0">
                <a:solidFill>
                  <a:srgbClr val="002060"/>
                </a:solidFill>
              </a:rPr>
              <a:t>39</a:t>
            </a:r>
            <a:r>
              <a:rPr lang="zh-CN" altLang="en-US" sz="2000" dirty="0" smtClean="0">
                <a:solidFill>
                  <a:srgbClr val="002060"/>
                </a:solidFill>
              </a:rPr>
              <a:t>都将病、</a:t>
            </a:r>
            <a:r>
              <a:rPr lang="en-US" altLang="zh-CN" sz="2000" dirty="0" smtClean="0">
                <a:solidFill>
                  <a:srgbClr val="002060"/>
                </a:solidFill>
              </a:rPr>
              <a:t>40</a:t>
            </a:r>
            <a:r>
              <a:rPr lang="zh-CN" altLang="en-US" sz="2000" dirty="0" smtClean="0">
                <a:solidFill>
                  <a:srgbClr val="002060"/>
                </a:solidFill>
              </a:rPr>
              <a:t>战小胜</a:t>
            </a:r>
            <a:endParaRPr kumimoji="0" lang="zh-CN" altLang="en-US" sz="2000" b="0" i="0" u="none" strike="noStrike" kern="1200" cap="none" spc="0" normalizeH="0" baseline="0" noProof="0" dirty="0">
              <a:ln>
                <a:noFill/>
              </a:ln>
              <a:solidFill>
                <a:srgbClr val="002060"/>
              </a:solidFill>
              <a:effectLst/>
              <a:uLnTx/>
              <a:uFillTx/>
              <a:latin typeface="+mn-lt"/>
              <a:ea typeface="+mn-ea"/>
              <a:cs typeface="+mn-cs"/>
            </a:endParaRPr>
          </a:p>
        </p:txBody>
      </p:sp>
      <p:sp>
        <p:nvSpPr>
          <p:cNvPr id="7" name="Rectangle 2"/>
          <p:cNvSpPr txBox="1">
            <a:spLocks noChangeArrowheads="1"/>
          </p:cNvSpPr>
          <p:nvPr/>
        </p:nvSpPr>
        <p:spPr>
          <a:xfrm>
            <a:off x="457200" y="413792"/>
            <a:ext cx="8229600" cy="71095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维吉尼亚密码分析举例</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分析结果</a:t>
            </a:r>
            <a:endParaRPr lang="en-US" altLang="zh-CN" smtClean="0"/>
          </a:p>
          <a:p>
            <a:pPr lvl="1"/>
            <a:r>
              <a:rPr lang="en-US" altLang="zh-CN" smtClean="0"/>
              <a:t>k</a:t>
            </a:r>
            <a:r>
              <a:rPr lang="en-US" altLang="zh-CN" baseline="-25000" smtClean="0"/>
              <a:t>1</a:t>
            </a:r>
            <a:r>
              <a:rPr lang="en-US" altLang="zh-CN" smtClean="0"/>
              <a:t>=9, k</a:t>
            </a:r>
            <a:r>
              <a:rPr lang="en-US" altLang="zh-CN" baseline="-25000" smtClean="0"/>
              <a:t>2</a:t>
            </a:r>
            <a:r>
              <a:rPr lang="en-US" altLang="zh-CN" smtClean="0"/>
              <a:t>=0, k</a:t>
            </a:r>
            <a:r>
              <a:rPr lang="en-US" altLang="zh-CN" baseline="-25000" smtClean="0"/>
              <a:t>3</a:t>
            </a:r>
            <a:r>
              <a:rPr lang="en-US" altLang="zh-CN" smtClean="0"/>
              <a:t>=13, k</a:t>
            </a:r>
            <a:r>
              <a:rPr lang="en-US" altLang="zh-CN" baseline="-25000" smtClean="0"/>
              <a:t>4</a:t>
            </a:r>
            <a:r>
              <a:rPr lang="en-US" altLang="zh-CN" smtClean="0"/>
              <a:t>=4, k</a:t>
            </a:r>
            <a:r>
              <a:rPr lang="en-US" altLang="zh-CN" baseline="-25000" smtClean="0"/>
              <a:t>5</a:t>
            </a:r>
            <a:r>
              <a:rPr lang="en-US" altLang="zh-CN" smtClean="0"/>
              <a:t>=19</a:t>
            </a:r>
            <a:r>
              <a:rPr lang="zh-CN" altLang="en-US" smtClean="0"/>
              <a:t>，对应密钥串为</a:t>
            </a:r>
            <a:r>
              <a:rPr lang="en-US" altLang="zh-CN" smtClean="0"/>
              <a:t>K=JANET</a:t>
            </a:r>
          </a:p>
          <a:p>
            <a:pPr lvl="1"/>
            <a:r>
              <a:rPr lang="zh-CN" altLang="en-US" smtClean="0"/>
              <a:t>明文为</a:t>
            </a:r>
            <a:endParaRPr lang="en-US" altLang="zh-CN" smtClean="0"/>
          </a:p>
          <a:p>
            <a:pPr lvl="2"/>
            <a:r>
              <a:rPr lang="en-US" altLang="zh-CN" sz="2000" smtClean="0">
                <a:solidFill>
                  <a:srgbClr val="002060"/>
                </a:solidFill>
                <a:latin typeface="Courier New" pitchFamily="49" charset="0"/>
                <a:cs typeface="Courier New" pitchFamily="49" charset="0"/>
              </a:rPr>
              <a:t>The almond tree was in tentative blossom. The days were longer, often ending with magnificent evenings of corrugated pink skies. The hunting season was over, with hounds and guns put away for six months. The vineyards were busy again as the well-organized farmers treated their wines and the more lackadaisical neighbors hurried to do the pruning they should have done in Nonvember</a:t>
            </a:r>
          </a:p>
          <a:p>
            <a:r>
              <a:rPr lang="zh-CN" altLang="en-US" smtClean="0">
                <a:latin typeface="Courier New" pitchFamily="49" charset="0"/>
                <a:cs typeface="Courier New" pitchFamily="49" charset="0"/>
              </a:rPr>
              <a:t>重合指数法的推广用法</a:t>
            </a:r>
            <a:endParaRPr lang="zh-CN" altLang="en-US">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希尔密码的密码分析</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希尔密码体制的数学描述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是一个不小于</a:t>
            </a:r>
            <a:r>
              <a:rPr lang="en-US" altLang="zh-CN" dirty="0" smtClean="0"/>
              <a:t>2</a:t>
            </a:r>
            <a:r>
              <a:rPr lang="zh-CN" altLang="en-US" dirty="0" smtClean="0"/>
              <a:t>的正整数</a:t>
            </a:r>
            <a:endParaRPr lang="en-US" altLang="zh-CN" dirty="0" smtClean="0"/>
          </a:p>
          <a:p>
            <a:pPr lvl="2"/>
            <a:r>
              <a:rPr lang="en-US" altLang="zh-CN" dirty="0" smtClean="0"/>
              <a:t>K</a:t>
            </a:r>
            <a:r>
              <a:rPr lang="zh-CN" altLang="en-US" dirty="0" smtClean="0"/>
              <a:t>是定义在</a:t>
            </a:r>
            <a:r>
              <a:rPr lang="en-US" altLang="zh-CN" dirty="0" smtClean="0"/>
              <a:t>Z</a:t>
            </a:r>
            <a:r>
              <a:rPr lang="en-US" altLang="zh-CN" baseline="-25000" dirty="0" smtClean="0"/>
              <a:t>26</a:t>
            </a:r>
            <a:r>
              <a:rPr lang="zh-CN" altLang="en-US" dirty="0" smtClean="0"/>
              <a:t>上的</a:t>
            </a:r>
            <a:r>
              <a:rPr lang="en-US" altLang="zh-CN" dirty="0" err="1" smtClean="0"/>
              <a:t>m×m</a:t>
            </a:r>
            <a:r>
              <a:rPr lang="zh-CN" altLang="en-US" dirty="0" smtClean="0"/>
              <a:t>可逆矩阵的集合</a:t>
            </a:r>
            <a:endParaRPr lang="en-US" altLang="zh-CN" dirty="0" smtClean="0"/>
          </a:p>
          <a:p>
            <a:pPr lvl="2"/>
            <a:r>
              <a:rPr lang="zh-CN" altLang="en-US" dirty="0" smtClean="0"/>
              <a:t>取密钥</a:t>
            </a:r>
            <a:r>
              <a:rPr lang="en-US" altLang="zh-CN" dirty="0" smtClean="0"/>
              <a:t>k</a:t>
            </a:r>
            <a:r>
              <a:rPr lang="zh-CN" altLang="en-US" dirty="0" smtClean="0"/>
              <a:t>∈</a:t>
            </a:r>
            <a:r>
              <a:rPr lang="en-US" altLang="zh-CN" dirty="0" smtClean="0"/>
              <a:t>K</a:t>
            </a:r>
            <a:r>
              <a:rPr lang="zh-CN" altLang="en-US" dirty="0" smtClean="0"/>
              <a:t>，</a:t>
            </a:r>
            <a:r>
              <a:rPr lang="en-US" altLang="zh-CN" dirty="0" smtClean="0"/>
              <a:t>k</a:t>
            </a:r>
            <a:r>
              <a:rPr lang="zh-CN" altLang="en-US" dirty="0" smtClean="0"/>
              <a:t>为一个</a:t>
            </a:r>
            <a:r>
              <a:rPr lang="en-US" altLang="zh-CN" dirty="0" err="1" smtClean="0"/>
              <a:t>m×m</a:t>
            </a:r>
            <a:r>
              <a:rPr lang="zh-CN" altLang="en-US" dirty="0" smtClean="0"/>
              <a:t>矩阵，记为</a:t>
            </a:r>
            <a:r>
              <a:rPr lang="en-US" altLang="zh-CN" dirty="0" smtClean="0"/>
              <a:t>(</a:t>
            </a:r>
            <a:r>
              <a:rPr lang="en-US" altLang="zh-CN" dirty="0" err="1" smtClean="0"/>
              <a:t>k</a:t>
            </a:r>
            <a:r>
              <a:rPr lang="en-US" altLang="zh-CN" baseline="-25000" dirty="0" err="1" smtClean="0"/>
              <a:t>ij</a:t>
            </a:r>
            <a:r>
              <a:rPr lang="en-US" altLang="zh-CN" dirty="0" smtClean="0"/>
              <a:t>)</a:t>
            </a:r>
            <a:r>
              <a:rPr lang="zh-CN" altLang="en-US" dirty="0" smtClean="0"/>
              <a:t>，对</a:t>
            </a:r>
            <a:r>
              <a:rPr lang="en-US" altLang="zh-CN" dirty="0" smtClean="0"/>
              <a:t> 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P,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C</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xk</a:t>
            </a:r>
            <a:endParaRPr lang="en-US" altLang="zh-CN" dirty="0" smtClean="0"/>
          </a:p>
          <a:p>
            <a:pPr lvl="2">
              <a:buNone/>
            </a:pPr>
            <a:r>
              <a:rPr lang="en-US" altLang="zh-CN" dirty="0" smtClean="0"/>
              <a:t>		</a:t>
            </a:r>
            <a:r>
              <a:rPr lang="en-US" altLang="zh-CN" dirty="0" err="1" smtClean="0"/>
              <a:t>d</a:t>
            </a:r>
            <a:r>
              <a:rPr lang="en-US" altLang="zh-CN" baseline="-25000" dirty="0" err="1" smtClean="0"/>
              <a:t>k</a:t>
            </a:r>
            <a:r>
              <a:rPr lang="en-US" altLang="zh-CN" dirty="0" smtClean="0"/>
              <a:t>(y)=yk</a:t>
            </a:r>
            <a:r>
              <a:rPr lang="en-US" altLang="zh-CN" baseline="30000" dirty="0" smtClean="0"/>
              <a:t>-1</a:t>
            </a:r>
          </a:p>
          <a:p>
            <a:pPr lvl="2"/>
            <a:r>
              <a:rPr lang="en-US" altLang="zh-CN" dirty="0" smtClean="0"/>
              <a:t>k</a:t>
            </a:r>
            <a:r>
              <a:rPr lang="en-US" altLang="zh-CN" baseline="30000" dirty="0" smtClean="0"/>
              <a:t>-1</a:t>
            </a:r>
            <a:r>
              <a:rPr lang="zh-CN" altLang="en-US" dirty="0" smtClean="0"/>
              <a:t>表示</a:t>
            </a:r>
            <a:r>
              <a:rPr lang="en-US" altLang="zh-CN" dirty="0" smtClean="0"/>
              <a:t>k</a:t>
            </a:r>
            <a:r>
              <a:rPr lang="zh-CN" altLang="en-US" dirty="0" smtClean="0"/>
              <a:t>的逆矩阵</a:t>
            </a:r>
            <a:endParaRPr lang="en-US" altLang="zh-CN" dirty="0" smtClean="0"/>
          </a:p>
          <a:p>
            <a:pPr lvl="2"/>
            <a:r>
              <a:rPr lang="zh-CN" altLang="en-US" dirty="0" smtClean="0"/>
              <a:t>以上运算均在</a:t>
            </a:r>
            <a:r>
              <a:rPr lang="en-US" altLang="zh-CN" dirty="0" smtClean="0"/>
              <a:t>Z</a:t>
            </a:r>
            <a:r>
              <a:rPr lang="en-US" altLang="zh-CN" baseline="-25000" dirty="0" smtClean="0"/>
              <a:t>26</a:t>
            </a:r>
            <a:r>
              <a:rPr lang="zh-CN" altLang="en-US" dirty="0" smtClean="0"/>
              <a:t>上运行</a:t>
            </a:r>
            <a:r>
              <a:rPr lang="en-US" altLang="zh-CN" dirty="0" smtClean="0"/>
              <a:t>(</a:t>
            </a:r>
            <a:r>
              <a:rPr lang="zh-CN" altLang="en-US" dirty="0" smtClean="0"/>
              <a:t>模</a:t>
            </a:r>
            <a:r>
              <a:rPr lang="en-US" altLang="zh-CN" dirty="0" smtClean="0"/>
              <a:t>26)</a:t>
            </a:r>
          </a:p>
          <a:p>
            <a:r>
              <a:rPr lang="zh-CN" altLang="en-US" dirty="0" smtClean="0"/>
              <a:t>分析目标：获得矩阵</a:t>
            </a:r>
            <a:r>
              <a:rPr lang="en-US" altLang="zh-CN" dirty="0" err="1" smtClean="0"/>
              <a:t>k</a:t>
            </a:r>
            <a:r>
              <a:rPr lang="en-US" altLang="zh-CN" baseline="-25000" dirty="0" err="1" smtClean="0"/>
              <a:t>ij</a:t>
            </a:r>
            <a:endParaRPr lang="zh-CN" altLang="en-US" baseline="-250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希尔密码的密码分析</a:t>
            </a:r>
            <a:endParaRPr lang="zh-CN" altLang="en-US"/>
          </a:p>
        </p:txBody>
      </p:sp>
      <p:sp>
        <p:nvSpPr>
          <p:cNvPr id="3" name="内容占位符 2"/>
          <p:cNvSpPr>
            <a:spLocks noGrp="1"/>
          </p:cNvSpPr>
          <p:nvPr>
            <p:ph idx="1"/>
          </p:nvPr>
        </p:nvSpPr>
        <p:spPr/>
        <p:txBody>
          <a:bodyPr>
            <a:normAutofit/>
          </a:bodyPr>
          <a:lstStyle/>
          <a:p>
            <a:r>
              <a:rPr lang="zh-CN" altLang="en-US" dirty="0" smtClean="0"/>
              <a:t>希尔密码使得明密文之间呈现复杂的线性关系，较难采用唯密文攻击进行分析</a:t>
            </a:r>
            <a:endParaRPr lang="en-US" altLang="zh-CN" dirty="0" smtClean="0"/>
          </a:p>
          <a:p>
            <a:r>
              <a:rPr lang="zh-CN" altLang="en-US" dirty="0" smtClean="0"/>
              <a:t>如果能获得一些明密文对，则较容易破解出密钥</a:t>
            </a:r>
            <a:r>
              <a:rPr lang="en-US" altLang="zh-CN" dirty="0" smtClean="0"/>
              <a:t>K</a:t>
            </a:r>
          </a:p>
          <a:p>
            <a:pPr lvl="1"/>
            <a:r>
              <a:rPr lang="en-US" altLang="zh-CN" dirty="0" smtClean="0">
                <a:solidFill>
                  <a:srgbClr val="002060"/>
                </a:solidFill>
              </a:rPr>
              <a:t>Y=XK</a:t>
            </a:r>
            <a:r>
              <a:rPr lang="en-US" altLang="zh-CN" dirty="0" smtClean="0">
                <a:solidFill>
                  <a:srgbClr val="002060"/>
                </a:solidFill>
                <a:sym typeface="Wingdings" pitchFamily="2" charset="2"/>
              </a:rPr>
              <a:t></a:t>
            </a:r>
            <a:r>
              <a:rPr lang="en-US" altLang="zh-CN" dirty="0" smtClean="0">
                <a:solidFill>
                  <a:srgbClr val="002060"/>
                </a:solidFill>
              </a:rPr>
              <a:t>K=X</a:t>
            </a:r>
            <a:r>
              <a:rPr lang="en-US" altLang="zh-CN" baseline="30000" dirty="0" smtClean="0">
                <a:solidFill>
                  <a:srgbClr val="002060"/>
                </a:solidFill>
              </a:rPr>
              <a:t>-1</a:t>
            </a:r>
            <a:r>
              <a:rPr lang="en-US" altLang="zh-CN" dirty="0" smtClean="0">
                <a:solidFill>
                  <a:srgbClr val="002060"/>
                </a:solidFill>
              </a:rPr>
              <a:t>Y</a:t>
            </a:r>
          </a:p>
          <a:p>
            <a:pPr lvl="1"/>
            <a:r>
              <a:rPr lang="zh-CN" altLang="en-US" dirty="0" smtClean="0">
                <a:solidFill>
                  <a:srgbClr val="002060"/>
                </a:solidFill>
              </a:rPr>
              <a:t>条件：</a:t>
            </a:r>
            <a:r>
              <a:rPr lang="en-US" altLang="zh-CN" dirty="0" smtClean="0">
                <a:solidFill>
                  <a:srgbClr val="002060"/>
                </a:solidFill>
              </a:rPr>
              <a:t>X</a:t>
            </a:r>
            <a:r>
              <a:rPr lang="zh-CN" altLang="en-US" dirty="0" smtClean="0">
                <a:solidFill>
                  <a:srgbClr val="002060"/>
                </a:solidFill>
              </a:rPr>
              <a:t>可逆</a:t>
            </a:r>
            <a:endParaRPr lang="zh-CN" altLang="en-US" dirty="0">
              <a:solidFill>
                <a:srgbClr val="002060"/>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希尔密码分析举例</a:t>
            </a:r>
            <a:endParaRPr lang="zh-CN" altLang="en-US"/>
          </a:p>
        </p:txBody>
      </p:sp>
      <p:sp>
        <p:nvSpPr>
          <p:cNvPr id="3" name="内容占位符 2"/>
          <p:cNvSpPr>
            <a:spLocks noGrp="1"/>
          </p:cNvSpPr>
          <p:nvPr>
            <p:ph idx="1"/>
          </p:nvPr>
        </p:nvSpPr>
        <p:spPr/>
        <p:txBody>
          <a:bodyPr>
            <a:normAutofit/>
          </a:bodyPr>
          <a:lstStyle/>
          <a:p>
            <a:r>
              <a:rPr lang="zh-CN" altLang="en-US" smtClean="0"/>
              <a:t>假设明文</a:t>
            </a:r>
            <a:r>
              <a:rPr lang="en-US" altLang="zh-CN" smtClean="0"/>
              <a:t>friday</a:t>
            </a:r>
            <a:r>
              <a:rPr lang="zh-CN" altLang="en-US" smtClean="0"/>
              <a:t>利用</a:t>
            </a:r>
            <a:r>
              <a:rPr lang="en-US" altLang="zh-CN" smtClean="0"/>
              <a:t>m=2</a:t>
            </a:r>
            <a:r>
              <a:rPr lang="zh-CN" altLang="en-US" smtClean="0"/>
              <a:t>的希尔密码加密，得到的密文为</a:t>
            </a:r>
            <a:r>
              <a:rPr lang="en-US" altLang="zh-CN" smtClean="0"/>
              <a:t>PQCFKU</a:t>
            </a:r>
          </a:p>
          <a:p>
            <a:r>
              <a:rPr lang="zh-CN" altLang="en-US" smtClean="0"/>
              <a:t>根据字母编码关系可知，</a:t>
            </a:r>
            <a:r>
              <a:rPr lang="en-US" altLang="zh-CN" smtClean="0"/>
              <a:t>e</a:t>
            </a:r>
            <a:r>
              <a:rPr lang="en-US" altLang="zh-CN" baseline="-25000" smtClean="0"/>
              <a:t>k</a:t>
            </a:r>
            <a:r>
              <a:rPr lang="en-US" altLang="zh-CN" smtClean="0"/>
              <a:t>(5,17)=(15,16)</a:t>
            </a:r>
            <a:r>
              <a:rPr lang="zh-CN" altLang="en-US" smtClean="0"/>
              <a:t>，</a:t>
            </a:r>
            <a:r>
              <a:rPr lang="en-US" altLang="zh-CN" smtClean="0"/>
              <a:t>e</a:t>
            </a:r>
            <a:r>
              <a:rPr lang="en-US" altLang="zh-CN" baseline="-25000" smtClean="0"/>
              <a:t>k</a:t>
            </a:r>
            <a:r>
              <a:rPr lang="en-US" altLang="zh-CN" smtClean="0"/>
              <a:t>(8,3)=(2,5)</a:t>
            </a:r>
            <a:r>
              <a:rPr lang="zh-CN" altLang="en-US" smtClean="0"/>
              <a:t>，</a:t>
            </a:r>
            <a:r>
              <a:rPr lang="en-US" altLang="zh-CN" smtClean="0"/>
              <a:t>e</a:t>
            </a:r>
            <a:r>
              <a:rPr lang="en-US" altLang="zh-CN" baseline="-25000" smtClean="0"/>
              <a:t>k</a:t>
            </a:r>
            <a:r>
              <a:rPr lang="en-US" altLang="zh-CN" smtClean="0"/>
              <a:t>(0,24)=(10,20)</a:t>
            </a:r>
          </a:p>
          <a:p>
            <a:r>
              <a:rPr lang="zh-CN" altLang="en-US" smtClean="0"/>
              <a:t>由前两个等式可得到矩阵方程</a:t>
            </a:r>
            <a:endParaRPr lang="en-US" altLang="zh-CN" smtClean="0"/>
          </a:p>
          <a:p>
            <a:endParaRPr lang="zh-CN" altLang="en-US"/>
          </a:p>
        </p:txBody>
      </p:sp>
      <p:graphicFrame>
        <p:nvGraphicFramePr>
          <p:cNvPr id="4" name="对象 3"/>
          <p:cNvGraphicFramePr>
            <a:graphicFrameLocks noChangeAspect="1"/>
          </p:cNvGraphicFramePr>
          <p:nvPr/>
        </p:nvGraphicFramePr>
        <p:xfrm>
          <a:off x="3176588" y="4437732"/>
          <a:ext cx="3151187" cy="1079500"/>
        </p:xfrm>
        <a:graphic>
          <a:graphicData uri="http://schemas.openxmlformats.org/presentationml/2006/ole">
            <p:oleObj spid="_x0000_s346113" name="Equation" r:id="rId4" imgW="1333440" imgH="457200" progId="">
              <p:embed/>
            </p:oleObj>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希尔密码分析举例</a:t>
            </a:r>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计算</a:t>
            </a:r>
            <a:r>
              <a:rPr lang="en-US" altLang="zh-CN" dirty="0" smtClean="0"/>
              <a:t>X</a:t>
            </a:r>
            <a:r>
              <a:rPr lang="zh-CN" altLang="en-US" dirty="0" smtClean="0"/>
              <a:t>的逆矩阵有</a:t>
            </a:r>
            <a:endParaRPr lang="en-US" altLang="zh-CN" dirty="0" smtClean="0"/>
          </a:p>
          <a:p>
            <a:endParaRPr lang="en-US" altLang="zh-CN" dirty="0" smtClean="0"/>
          </a:p>
          <a:p>
            <a:endParaRPr lang="en-US" altLang="zh-CN" dirty="0" smtClean="0"/>
          </a:p>
          <a:p>
            <a:r>
              <a:rPr lang="zh-CN" altLang="en-US" dirty="0" smtClean="0"/>
              <a:t>因此</a:t>
            </a:r>
            <a:endParaRPr lang="en-US" altLang="zh-CN" dirty="0" smtClean="0"/>
          </a:p>
          <a:p>
            <a:endParaRPr lang="en-US" altLang="zh-CN" dirty="0" smtClean="0"/>
          </a:p>
          <a:p>
            <a:endParaRPr lang="en-US" altLang="zh-CN" dirty="0" smtClean="0"/>
          </a:p>
          <a:p>
            <a:r>
              <a:rPr lang="zh-CN" altLang="en-US" dirty="0" smtClean="0"/>
              <a:t>可用</a:t>
            </a:r>
            <a:r>
              <a:rPr lang="en-US" altLang="zh-CN" dirty="0" err="1" smtClean="0"/>
              <a:t>e</a:t>
            </a:r>
            <a:r>
              <a:rPr lang="en-US" altLang="zh-CN" baseline="-25000" dirty="0" err="1" smtClean="0"/>
              <a:t>k</a:t>
            </a:r>
            <a:r>
              <a:rPr lang="en-US" altLang="zh-CN" dirty="0" smtClean="0"/>
              <a:t>(0,24)=(10,20)</a:t>
            </a:r>
            <a:r>
              <a:rPr lang="zh-CN" altLang="en-US" dirty="0" smtClean="0"/>
              <a:t>对</a:t>
            </a:r>
            <a:r>
              <a:rPr lang="en-US" altLang="zh-CN" dirty="0" smtClean="0"/>
              <a:t>K</a:t>
            </a:r>
            <a:r>
              <a:rPr lang="zh-CN" altLang="en-US" dirty="0" smtClean="0"/>
              <a:t>进行验证</a:t>
            </a:r>
            <a:endParaRPr lang="en-US" altLang="zh-CN" dirty="0" smtClean="0"/>
          </a:p>
          <a:p>
            <a:r>
              <a:rPr lang="zh-CN" altLang="en-US" dirty="0" smtClean="0"/>
              <a:t>如果不知道</a:t>
            </a:r>
            <a:r>
              <a:rPr lang="en-US" altLang="zh-CN" dirty="0" smtClean="0"/>
              <a:t>m</a:t>
            </a:r>
            <a:r>
              <a:rPr lang="zh-CN" altLang="en-US" dirty="0" smtClean="0"/>
              <a:t>，可采用尝试法</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2627784" y="2132856"/>
          <a:ext cx="2808312" cy="1073510"/>
        </p:xfrm>
        <a:graphic>
          <a:graphicData uri="http://schemas.openxmlformats.org/presentationml/2006/ole">
            <p:oleObj spid="_x0000_s361474" name="Equation" r:id="rId4" imgW="1295280" imgH="495000" progId="">
              <p:embed/>
            </p:oleObj>
          </a:graphicData>
        </a:graphic>
      </p:graphicFrame>
      <p:graphicFrame>
        <p:nvGraphicFramePr>
          <p:cNvPr id="5" name="对象 4"/>
          <p:cNvGraphicFramePr>
            <a:graphicFrameLocks noChangeAspect="1"/>
          </p:cNvGraphicFramePr>
          <p:nvPr/>
        </p:nvGraphicFramePr>
        <p:xfrm>
          <a:off x="1660525" y="3644900"/>
          <a:ext cx="5967413" cy="1017588"/>
        </p:xfrm>
        <a:graphic>
          <a:graphicData uri="http://schemas.openxmlformats.org/presentationml/2006/ole">
            <p:oleObj spid="_x0000_s361475" name="Equation" r:id="rId5" imgW="2679480" imgH="457200" progId="Equation.DSMT4">
              <p:embed/>
            </p:oleObj>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流密码的密码分析</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LFSR</a:t>
            </a:r>
            <a:r>
              <a:rPr lang="zh-CN" altLang="en-US" smtClean="0"/>
              <a:t>流密码加密过程</a:t>
            </a:r>
            <a:endParaRPr lang="en-US" altLang="zh-CN" smtClean="0"/>
          </a:p>
          <a:p>
            <a:pPr lvl="1"/>
            <a:r>
              <a:rPr lang="en-US" altLang="zh-CN" smtClean="0"/>
              <a:t>y</a:t>
            </a:r>
            <a:r>
              <a:rPr lang="en-US" altLang="zh-CN" baseline="-25000" smtClean="0"/>
              <a:t>i</a:t>
            </a:r>
            <a:r>
              <a:rPr lang="en-US" altLang="zh-CN" smtClean="0"/>
              <a:t>=(x</a:t>
            </a:r>
            <a:r>
              <a:rPr lang="en-US" altLang="zh-CN" baseline="-25000" smtClean="0"/>
              <a:t>i</a:t>
            </a:r>
            <a:r>
              <a:rPr lang="en-US" altLang="zh-CN" smtClean="0"/>
              <a:t>+z</a:t>
            </a:r>
            <a:r>
              <a:rPr lang="en-US" altLang="zh-CN" baseline="-25000" smtClean="0"/>
              <a:t>i</a:t>
            </a:r>
            <a:r>
              <a:rPr lang="en-US" altLang="zh-CN" smtClean="0"/>
              <a:t>)mod 2</a:t>
            </a:r>
          </a:p>
          <a:p>
            <a:pPr lvl="1"/>
            <a:r>
              <a:rPr lang="en-US" altLang="zh-CN" smtClean="0"/>
              <a:t>(z</a:t>
            </a:r>
            <a:r>
              <a:rPr lang="en-US" altLang="zh-CN" baseline="-25000" smtClean="0"/>
              <a:t>1</a:t>
            </a:r>
            <a:r>
              <a:rPr lang="en-US" altLang="zh-CN" smtClean="0"/>
              <a:t>,z</a:t>
            </a:r>
            <a:r>
              <a:rPr lang="en-US" altLang="zh-CN" baseline="-25000" smtClean="0"/>
              <a:t>2</a:t>
            </a:r>
            <a:r>
              <a:rPr lang="en-US" altLang="zh-CN" smtClean="0"/>
              <a:t>,...,z</a:t>
            </a:r>
            <a:r>
              <a:rPr lang="en-US" altLang="zh-CN" baseline="-25000" smtClean="0"/>
              <a:t>m</a:t>
            </a:r>
            <a:r>
              <a:rPr lang="en-US" altLang="zh-CN" smtClean="0"/>
              <a:t>)</a:t>
            </a:r>
            <a:r>
              <a:rPr lang="zh-CN" altLang="en-US" smtClean="0"/>
              <a:t>是</a:t>
            </a:r>
            <a:r>
              <a:rPr lang="en-US" altLang="zh-CN" smtClean="0"/>
              <a:t>LFSR</a:t>
            </a:r>
            <a:r>
              <a:rPr lang="zh-CN" altLang="en-US" smtClean="0"/>
              <a:t>初态</a:t>
            </a:r>
            <a:endParaRPr lang="en-US" altLang="zh-CN" smtClean="0"/>
          </a:p>
          <a:p>
            <a:pPr lvl="1"/>
            <a:r>
              <a:rPr lang="zh-CN" altLang="en-US" smtClean="0"/>
              <a:t>密钥流产生的递归公式</a:t>
            </a:r>
            <a:endParaRPr lang="en-US" altLang="zh-CN" smtClean="0"/>
          </a:p>
          <a:p>
            <a:pPr lvl="1"/>
            <a:endParaRPr lang="en-US" altLang="zh-CN" smtClean="0"/>
          </a:p>
          <a:p>
            <a:pPr lvl="1"/>
            <a:endParaRPr lang="en-US" altLang="zh-CN" smtClean="0"/>
          </a:p>
          <a:p>
            <a:pPr lvl="1"/>
            <a:endParaRPr lang="en-US" altLang="zh-CN" smtClean="0"/>
          </a:p>
          <a:p>
            <a:r>
              <a:rPr lang="zh-CN" altLang="en-US" smtClean="0"/>
              <a:t>分析目标：获得</a:t>
            </a:r>
            <a:r>
              <a:rPr lang="en-US" altLang="zh-CN" smtClean="0"/>
              <a:t>LFSR</a:t>
            </a:r>
            <a:r>
              <a:rPr lang="zh-CN" altLang="en-US" smtClean="0"/>
              <a:t>的结构</a:t>
            </a:r>
            <a:endParaRPr lang="en-US" altLang="zh-CN" smtClean="0"/>
          </a:p>
          <a:p>
            <a:pPr lvl="1"/>
            <a:r>
              <a:rPr lang="en-US" altLang="zh-CN" smtClean="0"/>
              <a:t>LFSR</a:t>
            </a:r>
            <a:r>
              <a:rPr lang="zh-CN" altLang="en-US" smtClean="0"/>
              <a:t>的初态</a:t>
            </a:r>
            <a:r>
              <a:rPr lang="en-US" altLang="zh-CN" smtClean="0"/>
              <a:t>z</a:t>
            </a:r>
            <a:r>
              <a:rPr lang="en-US" altLang="zh-CN" baseline="-25000" smtClean="0"/>
              <a:t>1</a:t>
            </a:r>
            <a:r>
              <a:rPr lang="en-US" altLang="zh-CN" smtClean="0"/>
              <a:t>,z</a:t>
            </a:r>
            <a:r>
              <a:rPr lang="en-US" altLang="zh-CN" baseline="-25000" smtClean="0"/>
              <a:t>2</a:t>
            </a:r>
            <a:r>
              <a:rPr lang="en-US" altLang="zh-CN" smtClean="0"/>
              <a:t>,...,z</a:t>
            </a:r>
            <a:r>
              <a:rPr lang="en-US" altLang="zh-CN" baseline="-25000" smtClean="0"/>
              <a:t>m</a:t>
            </a:r>
            <a:endParaRPr lang="en-US" altLang="zh-CN" smtClean="0"/>
          </a:p>
          <a:p>
            <a:pPr lvl="1"/>
            <a:r>
              <a:rPr lang="zh-CN" altLang="en-US" smtClean="0"/>
              <a:t>产生密钥流的递归公式</a:t>
            </a:r>
            <a:r>
              <a:rPr lang="en-US" altLang="zh-CN" smtClean="0"/>
              <a:t>(</a:t>
            </a:r>
            <a:r>
              <a:rPr lang="zh-CN" altLang="en-US" smtClean="0"/>
              <a:t>或抽头序列</a:t>
            </a:r>
            <a:r>
              <a:rPr lang="en-US" altLang="zh-CN" smtClean="0"/>
              <a:t>c</a:t>
            </a:r>
            <a:r>
              <a:rPr lang="en-US" altLang="zh-CN" baseline="-25000" smtClean="0"/>
              <a:t>0</a:t>
            </a:r>
            <a:r>
              <a:rPr lang="en-US" altLang="zh-CN" smtClean="0"/>
              <a:t>,c</a:t>
            </a:r>
            <a:r>
              <a:rPr lang="en-US" altLang="zh-CN" baseline="-25000" smtClean="0"/>
              <a:t>1</a:t>
            </a:r>
            <a:r>
              <a:rPr lang="en-US" altLang="zh-CN" smtClean="0"/>
              <a:t>,...,c</a:t>
            </a:r>
            <a:r>
              <a:rPr lang="en-US" altLang="zh-CN" baseline="-25000" smtClean="0"/>
              <a:t>m-1</a:t>
            </a:r>
            <a:r>
              <a:rPr lang="en-US" altLang="zh-CN" smtClean="0"/>
              <a:t>)</a:t>
            </a:r>
          </a:p>
          <a:p>
            <a:pPr lvl="1"/>
            <a:endParaRPr lang="zh-CN" altLang="en-US"/>
          </a:p>
        </p:txBody>
      </p:sp>
      <p:graphicFrame>
        <p:nvGraphicFramePr>
          <p:cNvPr id="4" name="对象 3"/>
          <p:cNvGraphicFramePr>
            <a:graphicFrameLocks noChangeAspect="1"/>
          </p:cNvGraphicFramePr>
          <p:nvPr/>
        </p:nvGraphicFramePr>
        <p:xfrm>
          <a:off x="1481138" y="3357563"/>
          <a:ext cx="6546850" cy="1223962"/>
        </p:xfrm>
        <a:graphic>
          <a:graphicData uri="http://schemas.openxmlformats.org/presentationml/2006/ole">
            <p:oleObj spid="_x0000_s362498" name="Equation" r:id="rId3" imgW="2552400" imgH="457200" progId="Equation.DSMT4">
              <p:embed/>
            </p:oleObj>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流密码的密码分析</a:t>
            </a:r>
            <a:endParaRPr lang="zh-CN" altLang="en-US"/>
          </a:p>
        </p:txBody>
      </p:sp>
      <p:sp>
        <p:nvSpPr>
          <p:cNvPr id="3" name="内容占位符 2"/>
          <p:cNvSpPr>
            <a:spLocks noGrp="1"/>
          </p:cNvSpPr>
          <p:nvPr>
            <p:ph idx="1"/>
          </p:nvPr>
        </p:nvSpPr>
        <p:spPr/>
        <p:txBody>
          <a:bodyPr/>
          <a:lstStyle/>
          <a:p>
            <a:r>
              <a:rPr lang="zh-CN" altLang="en-US" dirty="0" smtClean="0"/>
              <a:t>和希尔密码一样，唯密文攻击</a:t>
            </a:r>
            <a:r>
              <a:rPr lang="en-US" altLang="zh-CN" dirty="0" smtClean="0"/>
              <a:t>LFSR</a:t>
            </a:r>
            <a:r>
              <a:rPr lang="zh-CN" altLang="en-US" dirty="0" smtClean="0"/>
              <a:t>流密码有较大难度</a:t>
            </a:r>
            <a:endParaRPr lang="en-US" altLang="zh-CN" dirty="0" smtClean="0"/>
          </a:p>
          <a:p>
            <a:r>
              <a:rPr lang="zh-CN" altLang="en-US" dirty="0" smtClean="0"/>
              <a:t>已知明文攻击可以有效分析此类密码</a:t>
            </a:r>
            <a:endParaRPr lang="en-US" altLang="zh-CN" dirty="0" smtClean="0"/>
          </a:p>
          <a:p>
            <a:pPr lvl="1"/>
            <a:r>
              <a:rPr lang="zh-CN" altLang="en-US" dirty="0" smtClean="0"/>
              <a:t>如果能得到长度不小于</a:t>
            </a:r>
            <a:r>
              <a:rPr lang="en-US" altLang="zh-CN" dirty="0" smtClean="0"/>
              <a:t>2m</a:t>
            </a:r>
            <a:r>
              <a:rPr lang="zh-CN" altLang="en-US" dirty="0" smtClean="0"/>
              <a:t>的明文</a:t>
            </a:r>
            <a:r>
              <a:rPr lang="en-US" altLang="zh-CN" dirty="0" smtClean="0"/>
              <a:t>-</a:t>
            </a:r>
            <a:r>
              <a:rPr lang="zh-CN" altLang="en-US" dirty="0" smtClean="0"/>
              <a:t>密文对，可以轻易求出</a:t>
            </a:r>
            <a:r>
              <a:rPr lang="en-US" altLang="zh-CN" dirty="0" smtClean="0"/>
              <a:t>LFSR</a:t>
            </a:r>
            <a:r>
              <a:rPr lang="zh-CN" altLang="en-US" dirty="0" smtClean="0"/>
              <a:t>初态和抽头序</a:t>
            </a:r>
            <a:r>
              <a:rPr lang="en-US" altLang="zh-CN" dirty="0" smtClean="0"/>
              <a:t>(</a:t>
            </a:r>
            <a:r>
              <a:rPr lang="zh-CN" altLang="en-US" dirty="0" smtClean="0"/>
              <a:t>假设</a:t>
            </a:r>
            <a:r>
              <a:rPr lang="en-US" altLang="zh-CN" dirty="0" smtClean="0"/>
              <a:t>m</a:t>
            </a:r>
            <a:r>
              <a:rPr lang="zh-CN" altLang="en-US" dirty="0" smtClean="0"/>
              <a:t>已知</a:t>
            </a:r>
            <a:r>
              <a:rPr lang="en-US" altLang="zh-CN" dirty="0" smtClean="0"/>
              <a:t>)</a:t>
            </a:r>
          </a:p>
          <a:p>
            <a:pPr lvl="1"/>
            <a:r>
              <a:rPr lang="zh-CN" altLang="en-US" dirty="0" smtClean="0"/>
              <a:t>初态可直接将明密文求和</a:t>
            </a:r>
            <a:r>
              <a:rPr lang="en-US" altLang="zh-CN" dirty="0" smtClean="0"/>
              <a:t>(</a:t>
            </a:r>
            <a:r>
              <a:rPr lang="zh-CN" altLang="en-US" dirty="0" smtClean="0"/>
              <a:t>模</a:t>
            </a:r>
            <a:r>
              <a:rPr lang="en-US" altLang="zh-CN" dirty="0" smtClean="0"/>
              <a:t>2)</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流密码的密码分析</a:t>
            </a:r>
            <a:endParaRPr lang="zh-CN" altLang="en-US"/>
          </a:p>
        </p:txBody>
      </p:sp>
      <p:sp>
        <p:nvSpPr>
          <p:cNvPr id="3" name="内容占位符 2"/>
          <p:cNvSpPr>
            <a:spLocks noGrp="1"/>
          </p:cNvSpPr>
          <p:nvPr>
            <p:ph idx="1"/>
          </p:nvPr>
        </p:nvSpPr>
        <p:spPr/>
        <p:txBody>
          <a:bodyPr>
            <a:normAutofit/>
          </a:bodyPr>
          <a:lstStyle/>
          <a:p>
            <a:r>
              <a:rPr lang="zh-CN" altLang="en-US" smtClean="0"/>
              <a:t>由密钥序列产生方式</a:t>
            </a:r>
            <a:endParaRPr lang="en-US" altLang="zh-CN" smtClean="0"/>
          </a:p>
          <a:p>
            <a:pPr lvl="1"/>
            <a:endParaRPr lang="en-US" altLang="zh-CN" smtClean="0"/>
          </a:p>
          <a:p>
            <a:pPr lvl="1"/>
            <a:endParaRPr lang="en-US" altLang="zh-CN" smtClean="0"/>
          </a:p>
          <a:p>
            <a:pPr>
              <a:buNone/>
            </a:pPr>
            <a:r>
              <a:rPr lang="zh-CN" altLang="en-US" smtClean="0"/>
              <a:t>可知</a:t>
            </a:r>
            <a:endParaRPr lang="en-US" altLang="zh-CN" smtClean="0"/>
          </a:p>
          <a:p>
            <a:endParaRPr lang="zh-CN" altLang="en-US"/>
          </a:p>
        </p:txBody>
      </p:sp>
      <p:graphicFrame>
        <p:nvGraphicFramePr>
          <p:cNvPr id="4" name="对象 3"/>
          <p:cNvGraphicFramePr>
            <a:graphicFrameLocks noChangeAspect="1"/>
          </p:cNvGraphicFramePr>
          <p:nvPr/>
        </p:nvGraphicFramePr>
        <p:xfrm>
          <a:off x="1481138" y="2060575"/>
          <a:ext cx="6546850" cy="1223963"/>
        </p:xfrm>
        <a:graphic>
          <a:graphicData uri="http://schemas.openxmlformats.org/presentationml/2006/ole">
            <p:oleObj spid="_x0000_s363522" name="Equation" r:id="rId3" imgW="2552400" imgH="457200" progId="Equation.DSMT4">
              <p:embed/>
            </p:oleObj>
          </a:graphicData>
        </a:graphic>
      </p:graphicFrame>
      <p:graphicFrame>
        <p:nvGraphicFramePr>
          <p:cNvPr id="5" name="对象 4"/>
          <p:cNvGraphicFramePr>
            <a:graphicFrameLocks noChangeAspect="1"/>
          </p:cNvGraphicFramePr>
          <p:nvPr/>
        </p:nvGraphicFramePr>
        <p:xfrm>
          <a:off x="500063" y="3429000"/>
          <a:ext cx="8196262" cy="2087563"/>
        </p:xfrm>
        <a:graphic>
          <a:graphicData uri="http://schemas.openxmlformats.org/presentationml/2006/ole">
            <p:oleObj spid="_x0000_s363523" name="Equation" r:id="rId4" imgW="3987720" imgH="1015920" progId="Equation.DSMT4">
              <p:embed/>
            </p:oleObj>
          </a:graphicData>
        </a:graphic>
      </p:graphicFrame>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流密码的密码分析</a:t>
            </a:r>
            <a:endParaRPr lang="zh-CN" altLang="en-US"/>
          </a:p>
        </p:txBody>
      </p:sp>
      <p:sp>
        <p:nvSpPr>
          <p:cNvPr id="3" name="内容占位符 2"/>
          <p:cNvSpPr>
            <a:spLocks noGrp="1"/>
          </p:cNvSpPr>
          <p:nvPr>
            <p:ph idx="1"/>
          </p:nvPr>
        </p:nvSpPr>
        <p:spPr/>
        <p:txBody>
          <a:bodyPr>
            <a:normAutofit/>
          </a:bodyPr>
          <a:lstStyle/>
          <a:p>
            <a:r>
              <a:rPr lang="zh-CN" altLang="en-US" smtClean="0"/>
              <a:t>可得到</a:t>
            </a:r>
            <a:endParaRPr lang="en-US" altLang="zh-CN" smtClean="0"/>
          </a:p>
          <a:p>
            <a:pPr>
              <a:buNone/>
            </a:pPr>
            <a:endParaRPr lang="en-US" altLang="zh-CN" smtClean="0"/>
          </a:p>
          <a:p>
            <a:endParaRPr lang="zh-CN" altLang="en-US"/>
          </a:p>
        </p:txBody>
      </p:sp>
      <p:graphicFrame>
        <p:nvGraphicFramePr>
          <p:cNvPr id="5" name="对象 4"/>
          <p:cNvGraphicFramePr>
            <a:graphicFrameLocks noChangeAspect="1"/>
          </p:cNvGraphicFramePr>
          <p:nvPr/>
        </p:nvGraphicFramePr>
        <p:xfrm>
          <a:off x="336550" y="2381250"/>
          <a:ext cx="8378825" cy="2166938"/>
        </p:xfrm>
        <a:graphic>
          <a:graphicData uri="http://schemas.openxmlformats.org/presentationml/2006/ole">
            <p:oleObj spid="_x0000_s364547" name="Equation" r:id="rId3" imgW="4076640" imgH="1054080" progId="Equation.DSMT4">
              <p:embed/>
            </p:oleObj>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流密码分析举例</a:t>
            </a:r>
            <a:endParaRPr lang="zh-CN" altLang="en-US"/>
          </a:p>
        </p:txBody>
      </p:sp>
      <p:sp>
        <p:nvSpPr>
          <p:cNvPr id="3" name="内容占位符 2"/>
          <p:cNvSpPr>
            <a:spLocks noGrp="1"/>
          </p:cNvSpPr>
          <p:nvPr>
            <p:ph idx="1"/>
          </p:nvPr>
        </p:nvSpPr>
        <p:spPr/>
        <p:txBody>
          <a:bodyPr>
            <a:normAutofit/>
          </a:bodyPr>
          <a:lstStyle/>
          <a:p>
            <a:r>
              <a:rPr lang="zh-CN" altLang="en-US" smtClean="0"/>
              <a:t>获得</a:t>
            </a:r>
            <a:r>
              <a:rPr lang="en-US" altLang="zh-CN" smtClean="0"/>
              <a:t>5</a:t>
            </a:r>
            <a:r>
              <a:rPr lang="zh-CN" altLang="en-US" smtClean="0"/>
              <a:t>级</a:t>
            </a:r>
            <a:r>
              <a:rPr lang="en-US" altLang="zh-CN" smtClean="0"/>
              <a:t>LFSR</a:t>
            </a:r>
            <a:r>
              <a:rPr lang="zh-CN" altLang="en-US" smtClean="0"/>
              <a:t>流密码加密的密文串</a:t>
            </a:r>
            <a:endParaRPr lang="en-US" altLang="zh-CN" smtClean="0"/>
          </a:p>
          <a:p>
            <a:pPr>
              <a:buNone/>
            </a:pPr>
            <a:r>
              <a:rPr lang="en-US" altLang="zh-CN" smtClean="0">
                <a:solidFill>
                  <a:srgbClr val="C00000"/>
                </a:solidFill>
              </a:rPr>
              <a:t>101101011110010</a:t>
            </a:r>
            <a:r>
              <a:rPr lang="zh-CN" altLang="en-US" smtClean="0"/>
              <a:t>和相应的明文串</a:t>
            </a:r>
            <a:endParaRPr lang="en-US" altLang="zh-CN" smtClean="0"/>
          </a:p>
          <a:p>
            <a:pPr>
              <a:buNone/>
            </a:pPr>
            <a:r>
              <a:rPr lang="en-US" altLang="zh-CN" smtClean="0"/>
              <a:t>011001111111000</a:t>
            </a:r>
          </a:p>
          <a:p>
            <a:r>
              <a:rPr lang="zh-CN" altLang="en-US" smtClean="0"/>
              <a:t>首先将明密文相加</a:t>
            </a:r>
            <a:r>
              <a:rPr lang="en-US" altLang="zh-CN" smtClean="0"/>
              <a:t>(</a:t>
            </a:r>
            <a:r>
              <a:rPr lang="zh-CN" altLang="en-US" smtClean="0"/>
              <a:t>模</a:t>
            </a:r>
            <a:r>
              <a:rPr lang="en-US" altLang="zh-CN" smtClean="0"/>
              <a:t>2)</a:t>
            </a:r>
            <a:r>
              <a:rPr lang="zh-CN" altLang="en-US" smtClean="0"/>
              <a:t>得到密钥比特流</a:t>
            </a:r>
            <a:endParaRPr lang="en-US" altLang="zh-CN" smtClean="0"/>
          </a:p>
          <a:p>
            <a:pPr>
              <a:buNone/>
            </a:pPr>
            <a:r>
              <a:rPr lang="en-US" altLang="zh-CN" smtClean="0">
                <a:solidFill>
                  <a:srgbClr val="FF0000"/>
                </a:solidFill>
              </a:rPr>
              <a:t>11010  01000  01010</a:t>
            </a:r>
          </a:p>
          <a:p>
            <a:r>
              <a:rPr lang="zh-CN" altLang="en-US" smtClean="0"/>
              <a:t>可知</a:t>
            </a:r>
            <a:r>
              <a:rPr lang="en-US" altLang="zh-CN" smtClean="0"/>
              <a:t>LFSR</a:t>
            </a:r>
            <a:r>
              <a:rPr lang="zh-CN" altLang="en-US" smtClean="0"/>
              <a:t>初态为</a:t>
            </a:r>
            <a:r>
              <a:rPr lang="en-US" altLang="zh-CN" smtClean="0"/>
              <a:t>11010</a:t>
            </a:r>
            <a:r>
              <a:rPr lang="zh-CN" altLang="en-US" smtClean="0"/>
              <a:t>，抽头序为</a:t>
            </a:r>
            <a:r>
              <a:rPr lang="en-US" altLang="zh-CN" smtClean="0"/>
              <a:t>c</a:t>
            </a:r>
            <a:r>
              <a:rPr lang="en-US" altLang="zh-CN" baseline="-25000" smtClean="0"/>
              <a:t>0</a:t>
            </a:r>
            <a:r>
              <a:rPr lang="en-US" altLang="zh-CN" smtClean="0"/>
              <a:t>,c</a:t>
            </a:r>
            <a:r>
              <a:rPr lang="en-US" altLang="zh-CN" baseline="-25000" smtClean="0"/>
              <a:t>1</a:t>
            </a:r>
            <a:r>
              <a:rPr lang="en-US" altLang="zh-CN" smtClean="0"/>
              <a:t>,c</a:t>
            </a:r>
            <a:r>
              <a:rPr lang="en-US" altLang="zh-CN" baseline="-25000" smtClean="0"/>
              <a:t>2</a:t>
            </a:r>
            <a:r>
              <a:rPr lang="en-US" altLang="zh-CN" smtClean="0"/>
              <a:t>,c</a:t>
            </a:r>
            <a:r>
              <a:rPr lang="en-US" altLang="zh-CN" baseline="-25000" smtClean="0"/>
              <a:t>3</a:t>
            </a:r>
            <a:r>
              <a:rPr lang="en-US" altLang="zh-CN" smtClean="0"/>
              <a:t>,c</a:t>
            </a:r>
            <a:r>
              <a:rPr lang="en-US" altLang="zh-CN" baseline="-25000" smtClean="0"/>
              <a:t>4</a:t>
            </a:r>
          </a:p>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5800" y="1556792"/>
            <a:ext cx="7558608" cy="453920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lang="zh-CN" altLang="en-US" sz="3200" smtClean="0"/>
              <a:t>曾公密码</a:t>
            </a:r>
            <a:endParaRPr lang="en-US" altLang="zh-CN" sz="3200" smtClean="0"/>
          </a:p>
          <a:p>
            <a:pPr marL="800100" lvl="1" indent="-342900">
              <a:spcBef>
                <a:spcPct val="20000"/>
              </a:spcBef>
              <a:buClr>
                <a:schemeClr val="accent1"/>
              </a:buClr>
              <a:buSzPct val="50000"/>
              <a:buFont typeface="Wingdings 2"/>
              <a:buChar char=""/>
              <a:defRPr/>
            </a:pPr>
            <a:r>
              <a:rPr lang="zh-CN" altLang="en-US" sz="2800" smtClean="0"/>
              <a:t>选择一首五言律诗作为密码本</a:t>
            </a:r>
            <a:endParaRPr lang="en-US" altLang="zh-CN" sz="2800" smtClean="0"/>
          </a:p>
          <a:p>
            <a:pPr marL="1257300" lvl="2" indent="-342900">
              <a:spcBef>
                <a:spcPct val="20000"/>
              </a:spcBef>
              <a:buClr>
                <a:schemeClr val="accent1"/>
              </a:buClr>
              <a:buSzPct val="50000"/>
              <a:buFont typeface="Wingdings 2"/>
              <a:buChar char=""/>
              <a:defRPr/>
            </a:pPr>
            <a:r>
              <a:rPr lang="zh-CN" altLang="en-US" sz="2400" smtClean="0">
                <a:solidFill>
                  <a:srgbClr val="002060"/>
                </a:solidFill>
              </a:rPr>
              <a:t>国破山河在，城春草木深</a:t>
            </a:r>
            <a:endParaRPr lang="en-US" altLang="zh-CN" sz="2400" smtClean="0">
              <a:solidFill>
                <a:srgbClr val="002060"/>
              </a:solidFill>
            </a:endParaRPr>
          </a:p>
          <a:p>
            <a:pPr marL="1257300" lvl="2" indent="-342900">
              <a:spcBef>
                <a:spcPct val="20000"/>
              </a:spcBef>
              <a:buClr>
                <a:schemeClr val="accent1"/>
              </a:buClr>
              <a:buSzPct val="50000"/>
              <a:buFont typeface="Wingdings 2"/>
              <a:buChar char=""/>
              <a:defRPr/>
            </a:pPr>
            <a:r>
              <a:rPr lang="zh-CN" altLang="en-US" sz="2400" smtClean="0">
                <a:solidFill>
                  <a:srgbClr val="002060"/>
                </a:solidFill>
              </a:rPr>
              <a:t>感时花溅泪，恨别鸟惊心</a:t>
            </a:r>
            <a:endParaRPr lang="en-US" altLang="zh-CN" sz="2400" smtClean="0">
              <a:solidFill>
                <a:srgbClr val="002060"/>
              </a:solidFill>
            </a:endParaRPr>
          </a:p>
          <a:p>
            <a:pPr marL="1257300" lvl="2" indent="-342900">
              <a:spcBef>
                <a:spcPct val="20000"/>
              </a:spcBef>
              <a:buClr>
                <a:schemeClr val="accent1"/>
              </a:buClr>
              <a:buSzPct val="50000"/>
              <a:buFont typeface="Wingdings 2"/>
              <a:buChar char=""/>
              <a:defRPr/>
            </a:pPr>
            <a:r>
              <a:rPr lang="zh-CN" altLang="en-US" sz="2400" smtClean="0">
                <a:solidFill>
                  <a:srgbClr val="002060"/>
                </a:solidFill>
              </a:rPr>
              <a:t>烽火连三月，家书抵万金</a:t>
            </a:r>
            <a:endParaRPr lang="en-US" altLang="zh-CN" sz="2400" smtClean="0">
              <a:solidFill>
                <a:srgbClr val="002060"/>
              </a:solidFill>
            </a:endParaRPr>
          </a:p>
          <a:p>
            <a:pPr marL="1257300" lvl="2" indent="-342900">
              <a:spcBef>
                <a:spcPct val="20000"/>
              </a:spcBef>
              <a:buClr>
                <a:schemeClr val="accent1"/>
              </a:buClr>
              <a:buSzPct val="50000"/>
              <a:buFont typeface="Wingdings 2"/>
              <a:buChar char=""/>
              <a:defRPr/>
            </a:pPr>
            <a:r>
              <a:rPr lang="zh-CN" altLang="en-US" sz="2400" smtClean="0">
                <a:solidFill>
                  <a:srgbClr val="002060"/>
                </a:solidFill>
              </a:rPr>
              <a:t>白头搔更短，浑欲不胜簪</a:t>
            </a:r>
            <a:endParaRPr lang="en-US" altLang="zh-CN" sz="2400" smtClean="0">
              <a:solidFill>
                <a:srgbClr val="002060"/>
              </a:solidFill>
            </a:endParaRPr>
          </a:p>
          <a:p>
            <a:pPr marL="1257300" lvl="2" indent="-342900" algn="r">
              <a:spcBef>
                <a:spcPct val="20000"/>
              </a:spcBef>
              <a:buClr>
                <a:schemeClr val="accent1"/>
              </a:buClr>
              <a:buSzPct val="50000"/>
              <a:buFont typeface="Wingdings 2"/>
              <a:buChar char=""/>
              <a:defRPr/>
            </a:pPr>
            <a:r>
              <a:rPr kumimoji="0" lang="en-US" altLang="zh-CN" sz="2400" b="0" i="0" u="none" strike="noStrike" kern="1200" cap="none" spc="0" normalizeH="0" baseline="0" noProof="0" smtClean="0">
                <a:ln>
                  <a:noFill/>
                </a:ln>
                <a:solidFill>
                  <a:srgbClr val="002060"/>
                </a:solidFill>
                <a:effectLst/>
                <a:uLnTx/>
                <a:uFillTx/>
                <a:latin typeface="+mn-lt"/>
                <a:ea typeface="+mn-ea"/>
                <a:cs typeface="+mn-cs"/>
              </a:rPr>
              <a:t>——</a:t>
            </a:r>
            <a:r>
              <a:rPr kumimoji="0" lang="zh-CN" altLang="en-US" sz="2400" b="0" i="0" u="none" strike="noStrike" kern="1200" cap="none" spc="0" normalizeH="0" baseline="0" noProof="0" smtClean="0">
                <a:ln>
                  <a:noFill/>
                </a:ln>
                <a:solidFill>
                  <a:srgbClr val="002060"/>
                </a:solidFill>
                <a:effectLst/>
                <a:uLnTx/>
                <a:uFillTx/>
                <a:latin typeface="+mn-lt"/>
                <a:ea typeface="+mn-ea"/>
                <a:cs typeface="+mn-cs"/>
              </a:rPr>
              <a:t>杜甫</a:t>
            </a:r>
            <a:r>
              <a:rPr kumimoji="0" lang="en-US" altLang="zh-CN" sz="2400" b="0" i="0" u="none" strike="noStrike" kern="1200" cap="none" spc="0" normalizeH="0" baseline="0" noProof="0" smtClean="0">
                <a:ln>
                  <a:noFill/>
                </a:ln>
                <a:solidFill>
                  <a:srgbClr val="002060"/>
                </a:solidFill>
                <a:effectLst/>
                <a:uLnTx/>
                <a:uFillTx/>
                <a:latin typeface="+mn-lt"/>
                <a:ea typeface="+mn-ea"/>
                <a:cs typeface="+mn-cs"/>
              </a:rPr>
              <a:t>《</a:t>
            </a:r>
            <a:r>
              <a:rPr kumimoji="0" lang="zh-CN" altLang="en-US" sz="2400" b="0" i="0" u="none" strike="noStrike" kern="1200" cap="none" spc="0" normalizeH="0" baseline="0" noProof="0" smtClean="0">
                <a:ln>
                  <a:noFill/>
                </a:ln>
                <a:solidFill>
                  <a:srgbClr val="002060"/>
                </a:solidFill>
                <a:effectLst/>
                <a:uLnTx/>
                <a:uFillTx/>
                <a:latin typeface="+mn-lt"/>
                <a:ea typeface="+mn-ea"/>
                <a:cs typeface="+mn-cs"/>
              </a:rPr>
              <a:t>春望</a:t>
            </a:r>
            <a:r>
              <a:rPr kumimoji="0" lang="en-US" altLang="zh-CN" sz="2400" b="0" i="0" u="none" strike="noStrike" kern="1200" cap="none" spc="0" normalizeH="0" baseline="0" noProof="0" smtClean="0">
                <a:ln>
                  <a:noFill/>
                </a:ln>
                <a:solidFill>
                  <a:srgbClr val="002060"/>
                </a:solidFill>
                <a:effectLst/>
                <a:uLnTx/>
                <a:uFillTx/>
                <a:latin typeface="+mn-lt"/>
                <a:ea typeface="+mn-ea"/>
                <a:cs typeface="+mn-cs"/>
              </a:rPr>
              <a:t>》</a:t>
            </a:r>
          </a:p>
          <a:p>
            <a:pPr marL="800100" lvl="1" indent="-342900">
              <a:spcBef>
                <a:spcPct val="20000"/>
              </a:spcBef>
              <a:buClr>
                <a:schemeClr val="accent1"/>
              </a:buClr>
              <a:buSzPct val="50000"/>
              <a:buFont typeface="Wingdings 2"/>
              <a:buChar char=""/>
              <a:defRPr/>
            </a:pPr>
            <a:r>
              <a:rPr lang="zh-CN" altLang="en-US" sz="2800" smtClean="0"/>
              <a:t>加密过程：找到军情对应的字，做标记后放在普通公文中发送</a:t>
            </a:r>
            <a:endParaRPr lang="en-US" altLang="zh-CN" sz="2800" smtClean="0"/>
          </a:p>
          <a:p>
            <a:pPr marL="800100" lvl="1" indent="-342900">
              <a:spcBef>
                <a:spcPct val="20000"/>
              </a:spcBef>
              <a:buClr>
                <a:schemeClr val="accent1"/>
              </a:buClr>
              <a:buSzPct val="50000"/>
              <a:buFont typeface="Wingdings 2"/>
              <a:buChar char=""/>
              <a:defRPr/>
            </a:pPr>
            <a:r>
              <a:rPr lang="zh-CN" altLang="en-US" sz="2800" smtClean="0"/>
              <a:t>解密过程：字验</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流密码分析举例</a:t>
            </a:r>
            <a:endParaRPr lang="zh-CN" altLang="en-US"/>
          </a:p>
        </p:txBody>
      </p:sp>
      <p:sp>
        <p:nvSpPr>
          <p:cNvPr id="3" name="内容占位符 2"/>
          <p:cNvSpPr>
            <a:spLocks noGrp="1"/>
          </p:cNvSpPr>
          <p:nvPr>
            <p:ph idx="1"/>
          </p:nvPr>
        </p:nvSpPr>
        <p:spPr/>
        <p:txBody>
          <a:bodyPr>
            <a:normAutofit/>
          </a:bodyPr>
          <a:lstStyle/>
          <a:p>
            <a:r>
              <a:rPr lang="zh-CN" altLang="en-US" smtClean="0"/>
              <a:t>可知</a:t>
            </a:r>
            <a:endParaRPr lang="en-US" altLang="zh-CN" smtClean="0"/>
          </a:p>
          <a:p>
            <a:endParaRPr lang="en-US" altLang="zh-CN" baseline="-25000" smtClean="0"/>
          </a:p>
          <a:p>
            <a:endParaRPr lang="en-US" altLang="zh-CN" smtClean="0"/>
          </a:p>
          <a:p>
            <a:endParaRPr lang="en-US" altLang="zh-CN" smtClean="0"/>
          </a:p>
          <a:p>
            <a:r>
              <a:rPr lang="zh-CN" altLang="en-US" smtClean="0"/>
              <a:t>计算</a:t>
            </a:r>
            <a:endParaRPr lang="en-US" altLang="zh-CN" smtClean="0"/>
          </a:p>
          <a:p>
            <a:endParaRPr lang="zh-CN" altLang="en-US"/>
          </a:p>
        </p:txBody>
      </p:sp>
      <p:graphicFrame>
        <p:nvGraphicFramePr>
          <p:cNvPr id="4" name="对象 3"/>
          <p:cNvGraphicFramePr>
            <a:graphicFrameLocks noChangeAspect="1"/>
          </p:cNvGraphicFramePr>
          <p:nvPr/>
        </p:nvGraphicFramePr>
        <p:xfrm>
          <a:off x="1489075" y="1628775"/>
          <a:ext cx="6072188" cy="2160588"/>
        </p:xfrm>
        <a:graphic>
          <a:graphicData uri="http://schemas.openxmlformats.org/presentationml/2006/ole">
            <p:oleObj spid="_x0000_s366594" name="Equation" r:id="rId3" imgW="3213000" imgH="1143000" progId="Equation.DSMT4">
              <p:embed/>
            </p:oleObj>
          </a:graphicData>
        </a:graphic>
      </p:graphicFrame>
      <p:graphicFrame>
        <p:nvGraphicFramePr>
          <p:cNvPr id="366595" name="Object 3"/>
          <p:cNvGraphicFramePr>
            <a:graphicFrameLocks noChangeAspect="1"/>
          </p:cNvGraphicFramePr>
          <p:nvPr/>
        </p:nvGraphicFramePr>
        <p:xfrm>
          <a:off x="2123728" y="4005064"/>
          <a:ext cx="4826000" cy="2232025"/>
        </p:xfrm>
        <a:graphic>
          <a:graphicData uri="http://schemas.openxmlformats.org/presentationml/2006/ole">
            <p:oleObj spid="_x0000_s366595" name="Equation" r:id="rId4" imgW="2552400" imgH="1180800" progId="Equation.DSMT4">
              <p:embed/>
            </p:oleObj>
          </a:graphicData>
        </a:graphic>
      </p:graphicFrame>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LFSR</a:t>
            </a:r>
            <a:r>
              <a:rPr lang="zh-CN" altLang="en-US" smtClean="0"/>
              <a:t>流密码分析举例</a:t>
            </a:r>
            <a:endParaRPr lang="zh-CN" altLang="en-US"/>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smtClean="0"/>
              <a:t>可得到</a:t>
            </a:r>
            <a:endParaRPr lang="en-US" altLang="zh-CN" smtClean="0"/>
          </a:p>
          <a:p>
            <a:endParaRPr lang="en-US" altLang="zh-CN" baseline="-25000" smtClean="0"/>
          </a:p>
          <a:p>
            <a:endParaRPr lang="en-US" altLang="zh-CN" smtClean="0"/>
          </a:p>
          <a:p>
            <a:endParaRPr lang="en-US" altLang="zh-CN" smtClean="0"/>
          </a:p>
          <a:p>
            <a:endParaRPr lang="en-US" altLang="zh-CN" smtClean="0"/>
          </a:p>
          <a:p>
            <a:r>
              <a:rPr lang="zh-CN" altLang="en-US" smtClean="0"/>
              <a:t>因此密钥流递归公式为</a:t>
            </a:r>
            <a:r>
              <a:rPr lang="en-US" altLang="zh-CN" smtClean="0"/>
              <a:t>z</a:t>
            </a:r>
            <a:r>
              <a:rPr lang="en-US" altLang="zh-CN" baseline="-25000" smtClean="0"/>
              <a:t>i+5</a:t>
            </a:r>
            <a:r>
              <a:rPr lang="en-US" altLang="zh-CN" smtClean="0"/>
              <a:t>=(z</a:t>
            </a:r>
            <a:r>
              <a:rPr lang="en-US" altLang="zh-CN" baseline="-25000" smtClean="0"/>
              <a:t>i</a:t>
            </a:r>
            <a:r>
              <a:rPr lang="en-US" altLang="zh-CN" smtClean="0"/>
              <a:t>+z</a:t>
            </a:r>
            <a:r>
              <a:rPr lang="en-US" altLang="zh-CN" baseline="-25000" smtClean="0"/>
              <a:t>i+3</a:t>
            </a:r>
            <a:r>
              <a:rPr lang="en-US" altLang="zh-CN" smtClean="0"/>
              <a:t>)mod2</a:t>
            </a:r>
          </a:p>
          <a:p>
            <a:r>
              <a:rPr lang="en-US" altLang="zh-CN" smtClean="0"/>
              <a:t>LFSR</a:t>
            </a:r>
            <a:r>
              <a:rPr lang="zh-CN" altLang="en-US" smtClean="0"/>
              <a:t>结构为</a:t>
            </a:r>
            <a:endParaRPr lang="en-US" altLang="zh-CN" smtClean="0"/>
          </a:p>
          <a:p>
            <a:endParaRPr lang="en-US" altLang="zh-CN" smtClean="0"/>
          </a:p>
          <a:p>
            <a:pPr lvl="1"/>
            <a:endParaRPr lang="en-US" altLang="zh-CN" smtClean="0"/>
          </a:p>
          <a:p>
            <a:pPr lvl="1"/>
            <a:r>
              <a:rPr lang="zh-CN" altLang="en-US" smtClean="0"/>
              <a:t>初态为</a:t>
            </a:r>
            <a:r>
              <a:rPr lang="en-US" altLang="zh-CN" smtClean="0"/>
              <a:t>11010</a:t>
            </a:r>
          </a:p>
        </p:txBody>
      </p:sp>
      <p:graphicFrame>
        <p:nvGraphicFramePr>
          <p:cNvPr id="366595" name="Object 3"/>
          <p:cNvGraphicFramePr>
            <a:graphicFrameLocks noChangeAspect="1"/>
          </p:cNvGraphicFramePr>
          <p:nvPr/>
        </p:nvGraphicFramePr>
        <p:xfrm>
          <a:off x="527050" y="1700213"/>
          <a:ext cx="7947025" cy="2159000"/>
        </p:xfrm>
        <a:graphic>
          <a:graphicData uri="http://schemas.openxmlformats.org/presentationml/2006/ole">
            <p:oleObj spid="_x0000_s367619" name="Equation" r:id="rId3" imgW="4203360" imgH="1143000" progId="Equation.DSMT4">
              <p:embed/>
            </p:oleObj>
          </a:graphicData>
        </a:graphic>
      </p:graphicFrame>
      <p:grpSp>
        <p:nvGrpSpPr>
          <p:cNvPr id="33" name="组合 32"/>
          <p:cNvGrpSpPr/>
          <p:nvPr/>
        </p:nvGrpSpPr>
        <p:grpSpPr>
          <a:xfrm>
            <a:off x="1403648" y="4437112"/>
            <a:ext cx="6768752" cy="1530752"/>
            <a:chOff x="1547664" y="4365104"/>
            <a:chExt cx="6768752" cy="1530752"/>
          </a:xfrm>
        </p:grpSpPr>
        <p:sp>
          <p:nvSpPr>
            <p:cNvPr id="12" name="TextBox 11"/>
            <p:cNvSpPr txBox="1"/>
            <p:nvPr/>
          </p:nvSpPr>
          <p:spPr>
            <a:xfrm>
              <a:off x="2627784" y="5247784"/>
              <a:ext cx="792088" cy="369332"/>
            </a:xfrm>
            <a:prstGeom prst="rect">
              <a:avLst/>
            </a:prstGeom>
            <a:noFill/>
            <a:ln w="3175">
              <a:solidFill>
                <a:schemeClr val="tx1"/>
              </a:solidFill>
            </a:ln>
          </p:spPr>
          <p:txBody>
            <a:bodyPr wrap="square" rtlCol="0">
              <a:spAutoFit/>
            </a:bodyPr>
            <a:lstStyle/>
            <a:p>
              <a:pPr algn="ctr"/>
              <a:r>
                <a:rPr lang="en-US" altLang="zh-CN" smtClean="0"/>
                <a:t>k</a:t>
              </a:r>
              <a:r>
                <a:rPr lang="en-US" altLang="zh-CN" baseline="-25000" smtClean="0"/>
                <a:t>1</a:t>
              </a:r>
              <a:endParaRPr lang="zh-CN" altLang="en-US" baseline="-25000"/>
            </a:p>
          </p:txBody>
        </p:sp>
        <p:sp>
          <p:nvSpPr>
            <p:cNvPr id="13" name="TextBox 4"/>
            <p:cNvSpPr txBox="1"/>
            <p:nvPr/>
          </p:nvSpPr>
          <p:spPr>
            <a:xfrm>
              <a:off x="5076056" y="5247784"/>
              <a:ext cx="792088" cy="369332"/>
            </a:xfrm>
            <a:prstGeom prst="rect">
              <a:avLst/>
            </a:prstGeom>
            <a:noFill/>
            <a:ln w="3175">
              <a:solidFill>
                <a:schemeClr val="tx1"/>
              </a:solidFill>
            </a:ln>
          </p:spPr>
          <p:txBody>
            <a:bodyPr wrap="square" rtlCol="0">
              <a:spAutoFit/>
            </a:bodyPr>
            <a:lstStyle/>
            <a:p>
              <a:pPr algn="ctr"/>
              <a:r>
                <a:rPr lang="en-US" altLang="zh-CN" smtClean="0"/>
                <a:t>k</a:t>
              </a:r>
              <a:r>
                <a:rPr lang="en-US" altLang="zh-CN" baseline="-25000" smtClean="0"/>
                <a:t>3</a:t>
              </a:r>
              <a:endParaRPr lang="zh-CN" altLang="en-US" baseline="-25000"/>
            </a:p>
          </p:txBody>
        </p:sp>
        <p:sp>
          <p:nvSpPr>
            <p:cNvPr id="14" name="TextBox 13"/>
            <p:cNvSpPr txBox="1"/>
            <p:nvPr/>
          </p:nvSpPr>
          <p:spPr>
            <a:xfrm>
              <a:off x="6300192" y="5247784"/>
              <a:ext cx="792088" cy="369332"/>
            </a:xfrm>
            <a:prstGeom prst="rect">
              <a:avLst/>
            </a:prstGeom>
            <a:noFill/>
            <a:ln w="3175">
              <a:solidFill>
                <a:schemeClr val="tx1"/>
              </a:solidFill>
            </a:ln>
          </p:spPr>
          <p:txBody>
            <a:bodyPr wrap="square" rtlCol="0">
              <a:spAutoFit/>
            </a:bodyPr>
            <a:lstStyle/>
            <a:p>
              <a:pPr algn="ctr"/>
              <a:r>
                <a:rPr lang="en-US" altLang="zh-CN" smtClean="0"/>
                <a:t>k</a:t>
              </a:r>
              <a:r>
                <a:rPr lang="en-US" altLang="zh-CN" baseline="-25000" smtClean="0"/>
                <a:t>4</a:t>
              </a:r>
              <a:endParaRPr lang="zh-CN" altLang="en-US" baseline="-25000"/>
            </a:p>
          </p:txBody>
        </p:sp>
        <p:sp>
          <p:nvSpPr>
            <p:cNvPr id="15" name="TextBox 14"/>
            <p:cNvSpPr txBox="1"/>
            <p:nvPr/>
          </p:nvSpPr>
          <p:spPr>
            <a:xfrm>
              <a:off x="7524328" y="5247784"/>
              <a:ext cx="792088" cy="369332"/>
            </a:xfrm>
            <a:prstGeom prst="rect">
              <a:avLst/>
            </a:prstGeom>
            <a:noFill/>
            <a:ln w="3175">
              <a:solidFill>
                <a:schemeClr val="tx1"/>
              </a:solidFill>
            </a:ln>
          </p:spPr>
          <p:txBody>
            <a:bodyPr wrap="square" rtlCol="0">
              <a:spAutoFit/>
            </a:bodyPr>
            <a:lstStyle/>
            <a:p>
              <a:pPr algn="ctr"/>
              <a:r>
                <a:rPr lang="en-US" altLang="zh-CN" smtClean="0"/>
                <a:t>k</a:t>
              </a:r>
              <a:r>
                <a:rPr lang="en-US" altLang="zh-CN" baseline="-25000" smtClean="0"/>
                <a:t>5</a:t>
              </a:r>
              <a:endParaRPr lang="zh-CN" altLang="en-US" baseline="-25000"/>
            </a:p>
          </p:txBody>
        </p:sp>
        <p:cxnSp>
          <p:nvCxnSpPr>
            <p:cNvPr id="16" name="直接箭头连接符 15"/>
            <p:cNvCxnSpPr/>
            <p:nvPr/>
          </p:nvCxnSpPr>
          <p:spPr>
            <a:xfrm flipH="1">
              <a:off x="1547664" y="5463808"/>
              <a:ext cx="10801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3419872" y="5463808"/>
              <a:ext cx="423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868144" y="5463808"/>
              <a:ext cx="423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092280" y="5463808"/>
              <a:ext cx="423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131840" y="4815736"/>
              <a:ext cx="345638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65508" y="4613786"/>
              <a:ext cx="648072" cy="369332"/>
            </a:xfrm>
            <a:prstGeom prst="rect">
              <a:avLst/>
            </a:prstGeom>
            <a:noFill/>
          </p:spPr>
          <p:txBody>
            <a:bodyPr wrap="square" rtlCol="0">
              <a:spAutoFit/>
            </a:bodyPr>
            <a:lstStyle/>
            <a:p>
              <a:pPr algn="ctr"/>
              <a:r>
                <a:rPr lang="en-US" altLang="zh-CN" smtClean="0"/>
                <a:t>⊕</a:t>
              </a:r>
              <a:endParaRPr lang="zh-CN" altLang="en-US"/>
            </a:p>
          </p:txBody>
        </p:sp>
        <p:cxnSp>
          <p:nvCxnSpPr>
            <p:cNvPr id="22" name="直接箭头连接符 21"/>
            <p:cNvCxnSpPr/>
            <p:nvPr/>
          </p:nvCxnSpPr>
          <p:spPr>
            <a:xfrm flipV="1">
              <a:off x="6660232" y="4887744"/>
              <a:ext cx="0"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732240" y="4815736"/>
              <a:ext cx="122413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31840" y="481573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7956376" y="4815736"/>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20272" y="5526524"/>
              <a:ext cx="720080" cy="369332"/>
            </a:xfrm>
            <a:prstGeom prst="rect">
              <a:avLst/>
            </a:prstGeom>
            <a:noFill/>
          </p:spPr>
          <p:txBody>
            <a:bodyPr wrap="square" rtlCol="0">
              <a:spAutoFit/>
            </a:bodyPr>
            <a:lstStyle/>
            <a:p>
              <a:r>
                <a:rPr lang="zh-CN" altLang="en-US" smtClean="0"/>
                <a:t>移位</a:t>
              </a:r>
              <a:endParaRPr lang="zh-CN" altLang="en-US"/>
            </a:p>
          </p:txBody>
        </p:sp>
        <p:sp>
          <p:nvSpPr>
            <p:cNvPr id="11" name="TextBox 10"/>
            <p:cNvSpPr txBox="1"/>
            <p:nvPr/>
          </p:nvSpPr>
          <p:spPr>
            <a:xfrm>
              <a:off x="1691680" y="5094476"/>
              <a:ext cx="864096" cy="369332"/>
            </a:xfrm>
            <a:prstGeom prst="rect">
              <a:avLst/>
            </a:prstGeom>
            <a:noFill/>
          </p:spPr>
          <p:txBody>
            <a:bodyPr wrap="square" rtlCol="0">
              <a:spAutoFit/>
            </a:bodyPr>
            <a:lstStyle/>
            <a:p>
              <a:r>
                <a:rPr lang="zh-CN" altLang="en-US" smtClean="0"/>
                <a:t>输出</a:t>
              </a:r>
              <a:endParaRPr lang="zh-CN" altLang="en-US"/>
            </a:p>
          </p:txBody>
        </p:sp>
        <p:sp>
          <p:nvSpPr>
            <p:cNvPr id="8" name="TextBox 7"/>
            <p:cNvSpPr txBox="1"/>
            <p:nvPr/>
          </p:nvSpPr>
          <p:spPr>
            <a:xfrm>
              <a:off x="6300192" y="4365104"/>
              <a:ext cx="1800200" cy="369332"/>
            </a:xfrm>
            <a:prstGeom prst="rect">
              <a:avLst/>
            </a:prstGeom>
            <a:noFill/>
          </p:spPr>
          <p:txBody>
            <a:bodyPr wrap="square" rtlCol="0">
              <a:spAutoFit/>
            </a:bodyPr>
            <a:lstStyle/>
            <a:p>
              <a:r>
                <a:rPr lang="zh-CN" altLang="en-US" smtClean="0"/>
                <a:t>异或</a:t>
              </a:r>
              <a:r>
                <a:rPr lang="en-US" altLang="zh-CN" smtClean="0"/>
                <a:t>(</a:t>
              </a:r>
              <a:r>
                <a:rPr lang="zh-CN" altLang="en-US" smtClean="0"/>
                <a:t>模</a:t>
              </a:r>
              <a:r>
                <a:rPr lang="en-US" altLang="zh-CN" smtClean="0"/>
                <a:t>2</a:t>
              </a:r>
              <a:r>
                <a:rPr lang="zh-CN" altLang="en-US" smtClean="0"/>
                <a:t>加法</a:t>
              </a:r>
              <a:r>
                <a:rPr lang="en-US" altLang="zh-CN" smtClean="0"/>
                <a:t>)</a:t>
              </a:r>
              <a:endParaRPr lang="zh-CN" altLang="en-US"/>
            </a:p>
          </p:txBody>
        </p:sp>
        <p:sp>
          <p:nvSpPr>
            <p:cNvPr id="26" name="TextBox 25"/>
            <p:cNvSpPr txBox="1"/>
            <p:nvPr/>
          </p:nvSpPr>
          <p:spPr>
            <a:xfrm>
              <a:off x="3851920" y="5229200"/>
              <a:ext cx="792088" cy="369332"/>
            </a:xfrm>
            <a:prstGeom prst="rect">
              <a:avLst/>
            </a:prstGeom>
            <a:noFill/>
            <a:ln w="3175">
              <a:solidFill>
                <a:schemeClr val="tx1"/>
              </a:solidFill>
            </a:ln>
          </p:spPr>
          <p:txBody>
            <a:bodyPr wrap="square" rtlCol="0">
              <a:spAutoFit/>
            </a:bodyPr>
            <a:lstStyle/>
            <a:p>
              <a:pPr algn="ctr"/>
              <a:r>
                <a:rPr lang="en-US" altLang="zh-CN" smtClean="0"/>
                <a:t>k</a:t>
              </a:r>
              <a:r>
                <a:rPr lang="en-US" altLang="zh-CN" baseline="-25000" smtClean="0"/>
                <a:t>2</a:t>
              </a:r>
              <a:endParaRPr lang="zh-CN" altLang="en-US" baseline="-25000"/>
            </a:p>
          </p:txBody>
        </p:sp>
        <p:cxnSp>
          <p:nvCxnSpPr>
            <p:cNvPr id="27" name="直接箭头连接符 26"/>
            <p:cNvCxnSpPr/>
            <p:nvPr/>
          </p:nvCxnSpPr>
          <p:spPr>
            <a:xfrm flipH="1">
              <a:off x="4644008" y="5445224"/>
              <a:ext cx="423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本章习题</a:t>
            </a:r>
            <a:endParaRPr lang="zh-CN" altLang="en-US"/>
          </a:p>
        </p:txBody>
      </p:sp>
      <p:sp>
        <p:nvSpPr>
          <p:cNvPr id="3" name="内容占位符 2"/>
          <p:cNvSpPr>
            <a:spLocks noGrp="1"/>
          </p:cNvSpPr>
          <p:nvPr>
            <p:ph idx="1"/>
          </p:nvPr>
        </p:nvSpPr>
        <p:spPr/>
        <p:txBody>
          <a:bodyPr/>
          <a:lstStyle/>
          <a:p>
            <a:r>
              <a:rPr lang="en-US" altLang="zh-CN" dirty="0" smtClean="0"/>
              <a:t>1.5     1.10    1.11   1.15</a:t>
            </a:r>
            <a:r>
              <a:rPr lang="zh-CN" altLang="en-US" dirty="0" smtClean="0"/>
              <a:t>（</a:t>
            </a:r>
            <a:r>
              <a:rPr lang="en-US" altLang="zh-CN" dirty="0" smtClean="0"/>
              <a:t>b</a:t>
            </a:r>
            <a:r>
              <a:rPr lang="zh-CN" altLang="en-US" dirty="0" smtClean="0"/>
              <a:t>）   </a:t>
            </a:r>
            <a:r>
              <a:rPr lang="en-US" altLang="zh-CN" dirty="0" smtClean="0"/>
              <a:t>1.16</a:t>
            </a:r>
          </a:p>
          <a:p>
            <a:r>
              <a:rPr lang="en-US" altLang="zh-CN" dirty="0" smtClean="0"/>
              <a:t>1.17</a:t>
            </a:r>
            <a:r>
              <a:rPr lang="zh-CN" altLang="en-US" dirty="0" smtClean="0"/>
              <a:t>（</a:t>
            </a:r>
            <a:r>
              <a:rPr lang="en-US" altLang="zh-CN" dirty="0" smtClean="0"/>
              <a:t>a</a:t>
            </a:r>
            <a:r>
              <a:rPr lang="zh-CN" altLang="en-US" dirty="0" smtClean="0"/>
              <a:t>）（</a:t>
            </a:r>
            <a:r>
              <a:rPr lang="en-US" altLang="zh-CN" dirty="0" smtClean="0"/>
              <a:t>b</a:t>
            </a:r>
            <a:r>
              <a:rPr lang="zh-CN" altLang="en-US" dirty="0" smtClean="0"/>
              <a:t>）求</a:t>
            </a:r>
            <a:r>
              <a:rPr lang="en-US" altLang="zh-CN" dirty="0" smtClean="0"/>
              <a:t>m=5</a:t>
            </a:r>
            <a:r>
              <a:rPr lang="zh-CN" altLang="en-US" dirty="0" smtClean="0"/>
              <a:t>的对合密钥</a:t>
            </a:r>
            <a:endParaRPr lang="en-US" altLang="zh-CN" dirty="0" smtClean="0"/>
          </a:p>
          <a:p>
            <a:r>
              <a:rPr lang="en-US" altLang="zh-CN" dirty="0" smtClean="0"/>
              <a:t>1.18   1.23   1.26</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古典密码</a:t>
            </a:r>
            <a:endParaRPr lang="zh-CN" altLang="en-US"/>
          </a:p>
        </p:txBody>
      </p:sp>
      <p:sp>
        <p:nvSpPr>
          <p:cNvPr id="6147" name="Rectangle 3"/>
          <p:cNvSpPr>
            <a:spLocks noGrp="1" noChangeArrowheads="1"/>
          </p:cNvSpPr>
          <p:nvPr>
            <p:ph type="body" idx="1"/>
          </p:nvPr>
        </p:nvSpPr>
        <p:spPr>
          <a:xfrm>
            <a:off x="609600" y="1981200"/>
            <a:ext cx="7848600" cy="1600200"/>
          </a:xfrm>
        </p:spPr>
        <p:txBody>
          <a:bodyPr/>
          <a:lstStyle/>
          <a:p>
            <a:r>
              <a:rPr lang="en-US" altLang="zh-CN" dirty="0"/>
              <a:t>500 B.C.</a:t>
            </a:r>
            <a:r>
              <a:rPr lang="zh-CN" altLang="en-US" dirty="0"/>
              <a:t>，斯巴达人在军事上用于加解密</a:t>
            </a:r>
          </a:p>
          <a:p>
            <a:pPr lvl="1"/>
            <a:r>
              <a:rPr lang="zh-CN" altLang="en-US" dirty="0"/>
              <a:t>发送者把一条羊皮纸螺旋形地缠在一个圆柱形木棒上，核心思想是</a:t>
            </a:r>
            <a:r>
              <a:rPr lang="zh-CN" altLang="en-US" dirty="0">
                <a:solidFill>
                  <a:srgbClr val="000099"/>
                </a:solidFill>
              </a:rPr>
              <a:t>置换（</a:t>
            </a:r>
            <a:r>
              <a:rPr lang="en-US" altLang="zh-CN" dirty="0">
                <a:solidFill>
                  <a:srgbClr val="000099"/>
                </a:solidFill>
              </a:rPr>
              <a:t>Permutation</a:t>
            </a:r>
            <a:r>
              <a:rPr lang="zh-CN" altLang="en-US" dirty="0">
                <a:solidFill>
                  <a:srgbClr val="000099"/>
                </a:solidFill>
              </a:rPr>
              <a:t>）</a:t>
            </a:r>
          </a:p>
        </p:txBody>
      </p:sp>
      <p:pic>
        <p:nvPicPr>
          <p:cNvPr id="6149" name="Picture 5" descr="Spartan"/>
          <p:cNvPicPr>
            <a:picLocks noChangeAspect="1" noChangeArrowheads="1"/>
          </p:cNvPicPr>
          <p:nvPr/>
        </p:nvPicPr>
        <p:blipFill>
          <a:blip r:embed="rId3" cstate="print"/>
          <a:srcRect/>
          <a:stretch>
            <a:fillRect/>
          </a:stretch>
        </p:blipFill>
        <p:spPr bwMode="auto">
          <a:xfrm>
            <a:off x="3707904" y="4005064"/>
            <a:ext cx="4968552" cy="1471980"/>
          </a:xfrm>
          <a:prstGeom prst="rect">
            <a:avLst/>
          </a:prstGeom>
          <a:noFill/>
        </p:spPr>
      </p:pic>
      <p:pic>
        <p:nvPicPr>
          <p:cNvPr id="2049" name="Picture 1"/>
          <p:cNvPicPr>
            <a:picLocks noChangeAspect="1" noChangeArrowheads="1"/>
          </p:cNvPicPr>
          <p:nvPr/>
        </p:nvPicPr>
        <p:blipFill>
          <a:blip r:embed="rId4" cstate="print"/>
          <a:srcRect/>
          <a:stretch>
            <a:fillRect/>
          </a:stretch>
        </p:blipFill>
        <p:spPr bwMode="auto">
          <a:xfrm>
            <a:off x="467544" y="3789040"/>
            <a:ext cx="3267075"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body" idx="1"/>
          </p:nvPr>
        </p:nvSpPr>
        <p:spPr/>
        <p:txBody>
          <a:bodyPr/>
          <a:lstStyle/>
          <a:p>
            <a:r>
              <a:rPr lang="zh-CN" altLang="en-US" dirty="0">
                <a:latin typeface="楷体_GB2312" pitchFamily="49" charset="-122"/>
                <a:ea typeface="楷体_GB2312" pitchFamily="49" charset="-122"/>
              </a:rPr>
              <a:t>以一种形式写下消息，以另一种形式读取消息</a:t>
            </a:r>
            <a:r>
              <a:rPr lang="zh-CN" altLang="en-US" sz="2000" dirty="0">
                <a:latin typeface="楷体_GB2312" pitchFamily="49" charset="-122"/>
                <a:ea typeface="楷体_GB2312" pitchFamily="49" charset="-122"/>
              </a:rPr>
              <a:t> </a:t>
            </a:r>
          </a:p>
          <a:p>
            <a:pPr lvl="1"/>
            <a:r>
              <a:rPr lang="en-US" altLang="zh-CN" dirty="0">
                <a:solidFill>
                  <a:srgbClr val="002060"/>
                </a:solidFill>
              </a:rPr>
              <a:t>I came I saw I conquered</a:t>
            </a:r>
          </a:p>
        </p:txBody>
      </p:sp>
      <p:pic>
        <p:nvPicPr>
          <p:cNvPr id="727043" name="Picture 3"/>
          <p:cNvPicPr>
            <a:picLocks noChangeAspect="1" noChangeArrowheads="1"/>
          </p:cNvPicPr>
          <p:nvPr/>
        </p:nvPicPr>
        <p:blipFill>
          <a:blip r:embed="rId2" cstate="print"/>
          <a:srcRect/>
          <a:stretch>
            <a:fillRect/>
          </a:stretch>
        </p:blipFill>
        <p:spPr bwMode="auto">
          <a:xfrm>
            <a:off x="1500166" y="3500438"/>
            <a:ext cx="5645189" cy="2072842"/>
          </a:xfrm>
          <a:prstGeom prst="rect">
            <a:avLst/>
          </a:prstGeom>
          <a:noFill/>
          <a:ln w="9525">
            <a:noFill/>
            <a:miter lim="800000"/>
            <a:headEnd/>
            <a:tailEnd/>
          </a:ln>
          <a:effectLst/>
        </p:spPr>
      </p:pic>
      <p:sp>
        <p:nvSpPr>
          <p:cNvPr id="727044" name="Rectangle 4"/>
          <p:cNvSpPr>
            <a:spLocks noGrp="1" noChangeArrowheads="1"/>
          </p:cNvSpPr>
          <p:nvPr>
            <p:ph type="title"/>
          </p:nvPr>
        </p:nvSpPr>
        <p:spPr>
          <a:xfrm>
            <a:off x="457200" y="765175"/>
            <a:ext cx="8229600" cy="652463"/>
          </a:xfrm>
          <a:noFill/>
          <a:ln/>
        </p:spPr>
        <p:txBody>
          <a:bodyPr>
            <a:normAutofit fontScale="90000"/>
          </a:bodyPr>
          <a:lstStyle/>
          <a:p>
            <a:r>
              <a:rPr lang="zh-CN" altLang="en-US"/>
              <a:t>几何图形密码</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6245" name="Group 5"/>
          <p:cNvGraphicFramePr>
            <a:graphicFrameLocks noGrp="1"/>
          </p:cNvGraphicFramePr>
          <p:nvPr/>
        </p:nvGraphicFramePr>
        <p:xfrm>
          <a:off x="899592" y="3284984"/>
          <a:ext cx="7467600" cy="3241675"/>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6" name="文本占位符 5"/>
          <p:cNvSpPr txBox="1">
            <a:spLocks/>
          </p:cNvSpPr>
          <p:nvPr/>
        </p:nvSpPr>
        <p:spPr>
          <a:xfrm>
            <a:off x="685800" y="1628800"/>
            <a:ext cx="7774632" cy="4467200"/>
          </a:xfrm>
          <a:prstGeom prst="rect">
            <a:avLst/>
          </a:prstGeom>
        </p:spPr>
        <p:txBody>
          <a:bodyPr/>
          <a:lstStyle/>
          <a:p>
            <a:pPr marL="342900" lvl="0" indent="-342900">
              <a:spcBef>
                <a:spcPct val="20000"/>
              </a:spcBef>
              <a:buClr>
                <a:schemeClr val="accent1"/>
              </a:buClr>
              <a:buSzPct val="50000"/>
              <a:buFont typeface="Wingdings 2"/>
              <a:buChar char=""/>
              <a:defRPr/>
            </a:pPr>
            <a:r>
              <a:rPr lang="zh-CN" altLang="en-US" sz="3200" smtClean="0"/>
              <a:t>卡尔达诺漏格法</a:t>
            </a:r>
          </a:p>
          <a:p>
            <a:pPr marL="800100" lvl="1" indent="-342900">
              <a:spcBef>
                <a:spcPct val="20000"/>
              </a:spcBef>
              <a:buClr>
                <a:schemeClr val="accent1"/>
              </a:buClr>
              <a:buSzPct val="50000"/>
              <a:buFont typeface="Wingdings 2"/>
              <a:buChar char=""/>
              <a:defRPr/>
            </a:pPr>
            <a:r>
              <a:rPr lang="en-US" altLang="zh-CN" sz="2800" smtClean="0"/>
              <a:t>16</a:t>
            </a:r>
            <a:r>
              <a:rPr lang="zh-CN" altLang="en-US" sz="2800" smtClean="0"/>
              <a:t>世纪，意大利数学家卡尔达诺发明</a:t>
            </a:r>
            <a:endParaRPr kumimoji="0" lang="en-US" altLang="zh-CN" sz="2800" b="0" i="0" u="none" strike="noStrike" kern="1200" cap="none" spc="0" normalizeH="0" baseline="0" noProof="0" smtClean="0">
              <a:ln>
                <a:noFill/>
              </a:ln>
              <a:solidFill>
                <a:schemeClr val="tx1"/>
              </a:solidFill>
              <a:effectLst/>
              <a:uLnTx/>
              <a:uFillTx/>
              <a:latin typeface="+mn-lt"/>
              <a:ea typeface="+mn-ea"/>
              <a:cs typeface="+mn-cs"/>
            </a:endParaRPr>
          </a:p>
          <a:p>
            <a:pPr marL="800100" lvl="1" indent="-342900">
              <a:spcBef>
                <a:spcPct val="20000"/>
              </a:spcBef>
              <a:buClr>
                <a:schemeClr val="accent1"/>
              </a:buClr>
              <a:buSzPct val="50000"/>
              <a:buFont typeface="Wingdings 2"/>
              <a:buChar char=""/>
              <a:defRPr/>
            </a:pPr>
            <a:r>
              <a:rPr kumimoji="0" lang="zh-CN" altLang="en-US" sz="2800" b="0" i="0" u="none" strike="noStrike" kern="1200" cap="none" spc="0" normalizeH="0" baseline="0" noProof="0" smtClean="0">
                <a:ln>
                  <a:noFill/>
                </a:ln>
                <a:solidFill>
                  <a:schemeClr val="tx1"/>
                </a:solidFill>
                <a:effectLst/>
                <a:uLnTx/>
                <a:uFillTx/>
                <a:latin typeface="+mn-lt"/>
                <a:ea typeface="+mn-ea"/>
                <a:cs typeface="+mn-cs"/>
              </a:rPr>
              <a:t>情报加密</a:t>
            </a: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密码学的重要性</a:t>
            </a:r>
            <a:endParaRPr lang="zh-CN" altLang="en-US"/>
          </a:p>
        </p:txBody>
      </p:sp>
      <p:sp>
        <p:nvSpPr>
          <p:cNvPr id="3" name="内容占位符 2"/>
          <p:cNvSpPr>
            <a:spLocks noGrp="1"/>
          </p:cNvSpPr>
          <p:nvPr>
            <p:ph idx="1"/>
          </p:nvPr>
        </p:nvSpPr>
        <p:spPr/>
        <p:txBody>
          <a:bodyPr/>
          <a:lstStyle/>
          <a:p>
            <a:r>
              <a:rPr lang="zh-CN" altLang="en-US" dirty="0" smtClean="0"/>
              <a:t>密码学是信息安全技术的核心和基石，在信息安全领域起着基本的、无可替代的作用。这方面的任何重大进展，都会有可能改变信息安全技术的走向</a:t>
            </a:r>
            <a:endParaRPr lang="en-US" altLang="zh-CN" dirty="0" smtClean="0"/>
          </a:p>
          <a:p>
            <a:r>
              <a:rPr lang="zh-CN" altLang="en-US" dirty="0" smtClean="0"/>
              <a:t>密码技术和理论的发展始终深刻影响着信息安全技术的发展和突破</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6245" name="Group 5"/>
          <p:cNvGraphicFramePr>
            <a:graphicFrameLocks noGrp="1"/>
          </p:cNvGraphicFramePr>
          <p:nvPr/>
        </p:nvGraphicFramePr>
        <p:xfrm>
          <a:off x="899592" y="2420888"/>
          <a:ext cx="7467600" cy="3241675"/>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bl>
          </a:graphicData>
        </a:graphic>
      </p:graphicFrame>
      <p:sp>
        <p:nvSpPr>
          <p:cNvPr id="6" name="文本占位符 5"/>
          <p:cNvSpPr txBox="1">
            <a:spLocks/>
          </p:cNvSpPr>
          <p:nvPr/>
        </p:nvSpPr>
        <p:spPr>
          <a:xfrm>
            <a:off x="685800" y="1628800"/>
            <a:ext cx="7774632" cy="4467200"/>
          </a:xfrm>
          <a:prstGeom prst="rect">
            <a:avLst/>
          </a:prstGeom>
        </p:spPr>
        <p:txBody>
          <a:bodyPr/>
          <a:lstStyle/>
          <a:p>
            <a:pPr marL="342900" lvl="0" indent="-342900">
              <a:spcBef>
                <a:spcPct val="20000"/>
              </a:spcBef>
              <a:buClr>
                <a:schemeClr val="accent1"/>
              </a:buClr>
              <a:buSzPct val="50000"/>
              <a:buFont typeface="Wingdings 2"/>
              <a:buChar char=""/>
              <a:defRPr/>
            </a:pPr>
            <a:r>
              <a:rPr lang="zh-CN" altLang="en-US" sz="3200" smtClean="0"/>
              <a:t>卡尔达诺漏格法</a:t>
            </a:r>
            <a:endParaRPr lang="en-US" altLang="zh-CN" sz="3200" smtClean="0"/>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5800" y="1628800"/>
            <a:ext cx="7774632" cy="4467200"/>
          </a:xfrm>
          <a:prstGeom prst="rect">
            <a:avLst/>
          </a:prstGeom>
        </p:spPr>
        <p:txBody>
          <a:bodyPr/>
          <a:lstStyle/>
          <a:p>
            <a:pPr marL="342900" lvl="0" indent="-342900">
              <a:spcBef>
                <a:spcPct val="20000"/>
              </a:spcBef>
              <a:buClr>
                <a:schemeClr val="accent1"/>
              </a:buClr>
              <a:buSzPct val="50000"/>
              <a:buFont typeface="Wingdings 2"/>
              <a:buChar char=""/>
              <a:defRPr/>
            </a:pPr>
            <a:r>
              <a:rPr lang="zh-CN" altLang="en-US" sz="3200" smtClean="0"/>
              <a:t>卡尔达诺漏格法</a:t>
            </a:r>
            <a:endParaRPr lang="en-US" altLang="zh-CN" sz="3200" smtClean="0"/>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graphicFrame>
        <p:nvGraphicFramePr>
          <p:cNvPr id="5" name="Group 5"/>
          <p:cNvGraphicFramePr>
            <a:graphicFrameLocks noGrp="1"/>
          </p:cNvGraphicFramePr>
          <p:nvPr/>
        </p:nvGraphicFramePr>
        <p:xfrm>
          <a:off x="899592" y="2492896"/>
          <a:ext cx="7467600" cy="3241675"/>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连</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Arial" pitchFamily="34" charset="0"/>
                          <a:ea typeface="宋体" pitchFamily="2" charset="-122"/>
                        </a:rPr>
                        <a:t>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5"/>
          <p:cNvGraphicFramePr>
            <a:graphicFrameLocks noGrp="1"/>
          </p:cNvGraphicFramePr>
          <p:nvPr/>
        </p:nvGraphicFramePr>
        <p:xfrm>
          <a:off x="899592" y="2491581"/>
          <a:ext cx="7467600" cy="3241675"/>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r h="463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50000"/>
                      </a:schemeClr>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0" fill="hold"/>
                                        <p:tgtEl>
                                          <p:spTgt spid="8"/>
                                        </p:tgtEl>
                                        <p:attrNameLst>
                                          <p:attrName>ppt_x</p:attrName>
                                        </p:attrNameLst>
                                      </p:cBhvr>
                                      <p:tavLst>
                                        <p:tav tm="0">
                                          <p:val>
                                            <p:strVal val="0-#ppt_w/2"/>
                                          </p:val>
                                        </p:tav>
                                        <p:tav tm="100000">
                                          <p:val>
                                            <p:strVal val="#ppt_x"/>
                                          </p:val>
                                        </p:tav>
                                      </p:tavLst>
                                    </p:anim>
                                    <p:anim calcmode="lin" valueType="num">
                                      <p:cBhvr additive="base">
                                        <p:cTn id="8" dur="3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5800" y="1556792"/>
            <a:ext cx="5542384" cy="453920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lang="en-US" altLang="zh-CN" sz="3200" smtClean="0"/>
              <a:t>Enigma</a:t>
            </a:r>
            <a:r>
              <a:rPr lang="zh-CN" altLang="en-US" sz="3200" smtClean="0"/>
              <a:t>密码机</a:t>
            </a:r>
            <a:endParaRPr lang="en-US" altLang="zh-CN" sz="3200" smtClean="0"/>
          </a:p>
          <a:p>
            <a:pPr marL="800100" lvl="1" indent="-342900">
              <a:spcBef>
                <a:spcPct val="20000"/>
              </a:spcBef>
              <a:buClr>
                <a:schemeClr val="accent1"/>
              </a:buClr>
              <a:buSzPct val="50000"/>
              <a:buFont typeface="Wingdings 2"/>
              <a:buChar char=""/>
              <a:defRPr/>
            </a:pPr>
            <a:r>
              <a:rPr lang="zh-CN" altLang="en-US" sz="2800" smtClean="0"/>
              <a:t>宣告了手工编码技术的结束</a:t>
            </a:r>
            <a:endParaRPr lang="en-US" altLang="zh-CN" sz="2800" smtClean="0"/>
          </a:p>
          <a:p>
            <a:pPr marL="800100" lvl="1" indent="-342900">
              <a:spcBef>
                <a:spcPct val="20000"/>
              </a:spcBef>
              <a:buClr>
                <a:schemeClr val="accent1"/>
              </a:buClr>
              <a:buSzPct val="50000"/>
              <a:buFont typeface="Wingdings 2"/>
              <a:buChar char=""/>
              <a:defRPr/>
            </a:pPr>
            <a:r>
              <a:rPr lang="zh-CN" altLang="en-US" sz="2800" smtClean="0"/>
              <a:t>发明人，亚瑟</a:t>
            </a:r>
            <a:r>
              <a:rPr lang="en-US" altLang="zh-CN" sz="2800" smtClean="0"/>
              <a:t>.</a:t>
            </a:r>
            <a:r>
              <a:rPr lang="zh-CN" altLang="en-US" sz="2800" smtClean="0"/>
              <a:t>谢尔比乌斯</a:t>
            </a:r>
            <a:r>
              <a:rPr lang="en-US" altLang="zh-CN" sz="2800" smtClean="0"/>
              <a:t>(Arthur Scherbius)(</a:t>
            </a:r>
            <a:r>
              <a:rPr lang="zh-CN" altLang="en-US" sz="2800" smtClean="0"/>
              <a:t>德国</a:t>
            </a:r>
            <a:r>
              <a:rPr lang="en-US" altLang="zh-CN" sz="2800" smtClean="0"/>
              <a:t>)</a:t>
            </a:r>
          </a:p>
          <a:p>
            <a:pPr marL="800100" lvl="1" indent="-342900">
              <a:spcBef>
                <a:spcPct val="20000"/>
              </a:spcBef>
              <a:buClr>
                <a:schemeClr val="accent1"/>
              </a:buClr>
              <a:buSzPct val="50000"/>
              <a:buFont typeface="Wingdings 2"/>
              <a:buChar char=""/>
              <a:defRPr/>
            </a:pPr>
            <a:r>
              <a:rPr lang="zh-CN" altLang="en-US" sz="2800" smtClean="0"/>
              <a:t>初步破解人，马里安</a:t>
            </a:r>
            <a:r>
              <a:rPr lang="en-US" altLang="zh-CN" sz="2800" smtClean="0"/>
              <a:t>.</a:t>
            </a:r>
            <a:r>
              <a:rPr lang="zh-CN" altLang="en-US" sz="2800" smtClean="0"/>
              <a:t>雷杰夫斯基</a:t>
            </a:r>
            <a:r>
              <a:rPr lang="en-US" altLang="zh-CN" sz="2800" smtClean="0"/>
              <a:t>(Marian Rejewski)(</a:t>
            </a:r>
            <a:r>
              <a:rPr lang="zh-CN" altLang="en-US" sz="2800" smtClean="0"/>
              <a:t>波兰</a:t>
            </a:r>
            <a:r>
              <a:rPr lang="en-US" altLang="zh-CN" sz="2800" smtClean="0"/>
              <a:t>)</a:t>
            </a:r>
          </a:p>
          <a:p>
            <a:pPr marL="800100" lvl="1" indent="-342900">
              <a:spcBef>
                <a:spcPct val="20000"/>
              </a:spcBef>
              <a:buClr>
                <a:schemeClr val="accent1"/>
              </a:buClr>
              <a:buSzPct val="50000"/>
              <a:buFont typeface="Wingdings 2"/>
              <a:buChar char=""/>
              <a:defRPr/>
            </a:pPr>
            <a:r>
              <a:rPr lang="zh-CN" altLang="en-US" sz="2800" smtClean="0"/>
              <a:t>最终破解人，阿兰</a:t>
            </a:r>
            <a:r>
              <a:rPr lang="en-US" altLang="zh-CN" sz="2800" smtClean="0"/>
              <a:t>.</a:t>
            </a:r>
            <a:r>
              <a:rPr lang="zh-CN" altLang="en-US" sz="2800" smtClean="0"/>
              <a:t>图灵</a:t>
            </a:r>
            <a:r>
              <a:rPr lang="en-US" altLang="zh-CN" sz="2800" smtClean="0"/>
              <a:t>(Alan Turing)(</a:t>
            </a:r>
            <a:r>
              <a:rPr lang="zh-CN" altLang="en-US" sz="2800" smtClean="0"/>
              <a:t>英国</a:t>
            </a:r>
            <a:r>
              <a:rPr lang="en-US" altLang="zh-CN" sz="2800" smtClean="0"/>
              <a:t>)</a:t>
            </a:r>
            <a:endParaRPr lang="zh-CN" altLang="en-US" sz="2800"/>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pic>
        <p:nvPicPr>
          <p:cNvPr id="292866" name="Picture 2"/>
          <p:cNvPicPr>
            <a:picLocks noChangeAspect="1" noChangeArrowheads="1"/>
          </p:cNvPicPr>
          <p:nvPr/>
        </p:nvPicPr>
        <p:blipFill>
          <a:blip r:embed="rId3" cstate="print"/>
          <a:srcRect/>
          <a:stretch>
            <a:fillRect/>
          </a:stretch>
        </p:blipFill>
        <p:spPr bwMode="auto">
          <a:xfrm>
            <a:off x="6228184" y="1340768"/>
            <a:ext cx="2552700" cy="518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5800" y="1556792"/>
            <a:ext cx="7558608" cy="4539208"/>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lang="en-US" altLang="zh-CN" sz="3200" smtClean="0"/>
              <a:t>Enigma</a:t>
            </a:r>
            <a:r>
              <a:rPr lang="zh-CN" altLang="en-US" sz="3200" smtClean="0"/>
              <a:t>密码机基本原理</a:t>
            </a:r>
            <a:endParaRPr lang="en-US" altLang="zh-CN" sz="3200" smtClean="0"/>
          </a:p>
          <a:p>
            <a:pPr marL="800100" lvl="1" indent="-342900">
              <a:spcBef>
                <a:spcPct val="20000"/>
              </a:spcBef>
              <a:buClr>
                <a:schemeClr val="accent1"/>
              </a:buClr>
              <a:buSzPct val="50000"/>
              <a:buFont typeface="Wingdings 2"/>
              <a:buChar char=""/>
              <a:defRPr/>
            </a:pPr>
            <a:r>
              <a:rPr lang="zh-CN" altLang="en-US" sz="3200" smtClean="0"/>
              <a:t>利用不断变化的转子改变字母的代替规则</a:t>
            </a:r>
            <a:endParaRPr lang="en-US" altLang="zh-CN" sz="3200" smtClean="0"/>
          </a:p>
          <a:p>
            <a:pPr marL="800100" lvl="1" indent="-342900">
              <a:spcBef>
                <a:spcPct val="20000"/>
              </a:spcBef>
              <a:buClr>
                <a:schemeClr val="accent1"/>
              </a:buClr>
              <a:buSzPct val="50000"/>
              <a:buFont typeface="Wingdings 2"/>
              <a:buChar char=""/>
              <a:defRPr/>
            </a:pPr>
            <a:endParaRPr lang="zh-CN" altLang="en-US" sz="2800"/>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pic>
        <p:nvPicPr>
          <p:cNvPr id="33794" name="Picture 2" descr="Enigma密码机原理介绍">
            <a:hlinkClick r:id="rId3"/>
          </p:cNvPr>
          <p:cNvPicPr>
            <a:picLocks noChangeAspect="1" noChangeArrowheads="1"/>
          </p:cNvPicPr>
          <p:nvPr/>
        </p:nvPicPr>
        <p:blipFill>
          <a:blip r:embed="rId4" cstate="print"/>
          <a:srcRect/>
          <a:stretch>
            <a:fillRect/>
          </a:stretch>
        </p:blipFill>
        <p:spPr bwMode="auto">
          <a:xfrm>
            <a:off x="2411760" y="3356992"/>
            <a:ext cx="4608512" cy="2073830"/>
          </a:xfrm>
          <a:prstGeom prst="rect">
            <a:avLst/>
          </a:prstGeom>
          <a:noFill/>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27114" y="1141476"/>
            <a:ext cx="8259728" cy="1930334"/>
          </a:xfrm>
        </p:spPr>
        <p:txBody>
          <a:bodyPr>
            <a:normAutofit fontScale="92500" lnSpcReduction="10000"/>
          </a:bodyPr>
          <a:lstStyle/>
          <a:p>
            <a:pPr>
              <a:buNone/>
            </a:pPr>
            <a:r>
              <a:rPr lang="en-US" altLang="zh-CN" sz="2400" dirty="0" smtClean="0">
                <a:solidFill>
                  <a:srgbClr val="A50021"/>
                </a:solidFill>
              </a:rPr>
              <a:t> </a:t>
            </a:r>
            <a:r>
              <a:rPr lang="en-US" altLang="zh-CN" sz="2400" dirty="0" err="1" smtClean="0">
                <a:solidFill>
                  <a:srgbClr val="A50021"/>
                </a:solidFill>
              </a:rPr>
              <a:t>i</a:t>
            </a:r>
            <a:r>
              <a:rPr lang="en-US" altLang="zh-CN" sz="2400" dirty="0" smtClean="0">
                <a:solidFill>
                  <a:srgbClr val="A50021"/>
                </a:solidFill>
              </a:rPr>
              <a:t>   A  B  C  D  E  F  G  H  I  J  K  L  M  N  O  P  Q  R  S  T  U  V  W  X  Y  Z</a:t>
            </a:r>
          </a:p>
          <a:p>
            <a:pPr>
              <a:buNone/>
            </a:pPr>
            <a:r>
              <a:rPr lang="en-US" altLang="zh-CN" sz="2400" dirty="0" smtClean="0">
                <a:solidFill>
                  <a:srgbClr val="A50021"/>
                </a:solidFill>
              </a:rPr>
              <a:t> 0  N  E  W Y  O  R  K  C  I  T A B   D  F  G  H   J  L  M  P  Q  S   U  V  X  Z</a:t>
            </a:r>
          </a:p>
          <a:p>
            <a:pPr>
              <a:buNone/>
            </a:pPr>
            <a:r>
              <a:rPr lang="en-US" altLang="zh-CN" sz="2400" dirty="0" smtClean="0">
                <a:solidFill>
                  <a:srgbClr val="A50021"/>
                </a:solidFill>
              </a:rPr>
              <a:t> 1  E  W  Y  O  R  K  C  I  T  A B D  F  G  H   J   L  M P  Q  S   U  V   X  Z  N</a:t>
            </a:r>
          </a:p>
          <a:p>
            <a:pPr>
              <a:buNone/>
            </a:pPr>
            <a:r>
              <a:rPr lang="en-US" altLang="zh-CN" sz="2400" dirty="0" smtClean="0">
                <a:solidFill>
                  <a:srgbClr val="A50021"/>
                </a:solidFill>
              </a:rPr>
              <a:t>2  W  Y   O  R  K  C  I   T  A B D F  G  H  J   L   M P  Q  S  U   V  X   Z  N  E</a:t>
            </a:r>
          </a:p>
          <a:p>
            <a:pPr algn="ctr">
              <a:buNone/>
            </a:pPr>
            <a:r>
              <a:rPr lang="en-US" altLang="zh-CN" sz="2600" dirty="0" smtClean="0">
                <a:solidFill>
                  <a:srgbClr val="A50021"/>
                </a:solidFill>
              </a:rPr>
              <a:t>……</a:t>
            </a:r>
            <a:r>
              <a:rPr lang="en-US" altLang="zh-CN" sz="2400" dirty="0" smtClean="0">
                <a:solidFill>
                  <a:srgbClr val="A50021"/>
                </a:solidFill>
              </a:rPr>
              <a:t> </a:t>
            </a:r>
            <a:endParaRPr lang="zh-CN" altLang="en-US" sz="2400" dirty="0">
              <a:solidFill>
                <a:srgbClr val="A50021"/>
              </a:solidFill>
            </a:endParaRPr>
          </a:p>
        </p:txBody>
      </p:sp>
      <p:sp>
        <p:nvSpPr>
          <p:cNvPr id="4" name="标题 3"/>
          <p:cNvSpPr>
            <a:spLocks noGrp="1"/>
          </p:cNvSpPr>
          <p:nvPr>
            <p:ph type="title"/>
          </p:nvPr>
        </p:nvSpPr>
        <p:spPr>
          <a:xfrm>
            <a:off x="500034" y="214290"/>
            <a:ext cx="8229600" cy="1143000"/>
          </a:xfrm>
        </p:spPr>
        <p:txBody>
          <a:bodyPr/>
          <a:lstStyle/>
          <a:p>
            <a:r>
              <a:rPr lang="zh-CN" altLang="en-US" dirty="0" smtClean="0"/>
              <a:t>古典密码</a:t>
            </a:r>
            <a:endParaRPr lang="zh-CN" altLang="en-US" dirty="0"/>
          </a:p>
        </p:txBody>
      </p:sp>
      <p:sp>
        <p:nvSpPr>
          <p:cNvPr id="5" name="Rectangle 3"/>
          <p:cNvSpPr txBox="1">
            <a:spLocks noChangeArrowheads="1"/>
          </p:cNvSpPr>
          <p:nvPr/>
        </p:nvSpPr>
        <p:spPr>
          <a:xfrm>
            <a:off x="500034" y="3071810"/>
            <a:ext cx="8259728" cy="1928826"/>
          </a:xfrm>
          <a:prstGeom prst="rect">
            <a:avLst/>
          </a:prstGeom>
        </p:spPr>
        <p:txBody>
          <a:bodyPr vert="horz"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rgbClr val="A5002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A  B  C  D  E  F  G  H  I  J  K  L  M  N  O  P  Q  R  S  T  U  V  W  X  Y  Z</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0  N  E  W Y  O R  K  C  I  T A B   D   F  G  H   J  L  M  P  Q  S   U  V  X  Z</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1  O  F   X  Z  P </a:t>
            </a:r>
            <a:r>
              <a:rPr kumimoji="0" lang="en-US" altLang="zh-CN" sz="2400" b="0" i="0" u="none" strike="noStrike" kern="1200" cap="none" spc="0" normalizeH="0" noProof="0" dirty="0" smtClean="0">
                <a:ln>
                  <a:noFill/>
                </a:ln>
                <a:solidFill>
                  <a:srgbClr val="A5002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S  L  D  J  U B C   E   G  H   I  K  M N  Q  R  T  V  W  Y  A</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2   P  G   Y  A  Q  T M E  K V C D   F   H  I    J   L N  O  R   S  U  W  X  Z  B</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600" b="0" i="0" u="none" strike="noStrike" kern="1200" cap="none" spc="0" normalizeH="0" baseline="0" noProof="0" dirty="0" smtClean="0">
                <a:ln>
                  <a:noFill/>
                </a:ln>
                <a:solidFill>
                  <a:srgbClr val="A50021"/>
                </a:solidFill>
                <a:effectLst/>
                <a:uLnTx/>
                <a:uFillTx/>
                <a:latin typeface="+mn-lt"/>
                <a:ea typeface="+mn-ea"/>
                <a:cs typeface="+mn-cs"/>
              </a:rPr>
              <a:t>…… </a:t>
            </a:r>
            <a:endParaRPr kumimoji="0" lang="zh-CN" altLang="en-US" sz="2600" b="0" i="0" u="none" strike="noStrike" kern="1200" cap="none" spc="0" normalizeH="0" baseline="0" noProof="0" dirty="0">
              <a:ln>
                <a:noFill/>
              </a:ln>
              <a:solidFill>
                <a:srgbClr val="A50021"/>
              </a:solidFill>
              <a:effectLst/>
              <a:uLnTx/>
              <a:uFillTx/>
              <a:latin typeface="+mn-lt"/>
              <a:ea typeface="+mn-ea"/>
              <a:cs typeface="+mn-cs"/>
            </a:endParaRPr>
          </a:p>
        </p:txBody>
      </p:sp>
      <p:sp>
        <p:nvSpPr>
          <p:cNvPr id="6" name="Rectangle 3"/>
          <p:cNvSpPr txBox="1">
            <a:spLocks noChangeArrowheads="1"/>
          </p:cNvSpPr>
          <p:nvPr/>
        </p:nvSpPr>
        <p:spPr>
          <a:xfrm>
            <a:off x="500034" y="5072050"/>
            <a:ext cx="8429684" cy="1785950"/>
          </a:xfrm>
          <a:prstGeom prst="rect">
            <a:avLst/>
          </a:prstGeom>
        </p:spPr>
        <p:txBody>
          <a:bodyPr vert="horz"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rgbClr val="A50021"/>
                </a:solidFill>
                <a:effectLst/>
                <a:uLnTx/>
                <a:uFillTx/>
                <a:latin typeface="+mn-lt"/>
                <a:ea typeface="+mn-ea"/>
                <a:cs typeface="+mn-cs"/>
              </a:rPr>
              <a:t>i</a:t>
            </a: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A  B  C  D  E  F  G  H  I  J  K  L  M  N  O  P  Q  R  S  T  U  V  W  X  Y  Z</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0  N  E  W Y O  R  K  C  I  T A B   D  F  G  H   J  L  M  P  Q  S   U   V  X  Z</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 1  A  O  F   X Z  P   S  L D  J  U B   C  E  G  H  I  K  M  N  Q  R   T  V  W  Y</a:t>
            </a:r>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400" b="0" i="0" u="none" strike="noStrike" kern="1200" cap="none" spc="0" normalizeH="0" baseline="0" noProof="0" dirty="0" smtClean="0">
                <a:ln>
                  <a:noFill/>
                </a:ln>
                <a:solidFill>
                  <a:srgbClr val="A50021"/>
                </a:solidFill>
                <a:effectLst/>
                <a:uLnTx/>
                <a:uFillTx/>
                <a:latin typeface="+mn-lt"/>
                <a:ea typeface="+mn-ea"/>
                <a:cs typeface="+mn-cs"/>
              </a:rPr>
              <a:t>2   Z  B   P  G Y  A  Q  T M E K V   C  D  F  H   I  J   L   N  O  R   S  U  W  X</a:t>
            </a:r>
          </a:p>
          <a:p>
            <a:pPr marL="342900" marR="0" lvl="0" indent="-342900" algn="ctr" defTabSz="914400" rtl="0" eaLnBrk="1" fontAlgn="auto" latinLnBrk="0" hangingPunct="1">
              <a:lnSpc>
                <a:spcPct val="100000"/>
              </a:lnSpc>
              <a:spcBef>
                <a:spcPct val="20000"/>
              </a:spcBef>
              <a:spcAft>
                <a:spcPts val="0"/>
              </a:spcAft>
              <a:buClr>
                <a:schemeClr val="accent1"/>
              </a:buClr>
              <a:buSzPct val="50000"/>
              <a:buFont typeface="Wingdings 2"/>
              <a:buNone/>
              <a:tabLst/>
              <a:defRPr/>
            </a:pPr>
            <a:r>
              <a:rPr kumimoji="0" lang="en-US" altLang="zh-CN" sz="2600" b="0" i="0" u="none" strike="noStrike" kern="1200" cap="none" spc="0" normalizeH="0" baseline="0" noProof="0" dirty="0" smtClean="0">
                <a:ln>
                  <a:noFill/>
                </a:ln>
                <a:solidFill>
                  <a:srgbClr val="A50021"/>
                </a:solidFill>
                <a:effectLst/>
                <a:uLnTx/>
                <a:uFillTx/>
                <a:latin typeface="+mn-lt"/>
                <a:ea typeface="+mn-ea"/>
                <a:cs typeface="+mn-cs"/>
              </a:rPr>
              <a:t>…… </a:t>
            </a:r>
            <a:endParaRPr kumimoji="0" lang="zh-CN" altLang="en-US" sz="2600" b="0" i="0" u="none" strike="noStrike" kern="1200" cap="none" spc="0" normalizeH="0" baseline="0" noProof="0" dirty="0">
              <a:ln>
                <a:noFill/>
              </a:ln>
              <a:solidFill>
                <a:srgbClr val="A5002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txBox="1">
            <a:spLocks/>
          </p:cNvSpPr>
          <p:nvPr/>
        </p:nvSpPr>
        <p:spPr>
          <a:xfrm>
            <a:off x="685800" y="1556792"/>
            <a:ext cx="7558608" cy="432048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lang="en-US" altLang="zh-CN" sz="3200" dirty="0" smtClean="0"/>
              <a:t>Enigma</a:t>
            </a:r>
            <a:r>
              <a:rPr lang="zh-CN" altLang="en-US" sz="3200" dirty="0" smtClean="0"/>
              <a:t>密码机基本结构</a:t>
            </a: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endParaRPr lang="en-US" altLang="zh-CN" sz="3200" dirty="0" smtClean="0"/>
          </a:p>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lang="zh-CN" altLang="en-US" sz="3200" dirty="0" smtClean="0">
                <a:hlinkClick r:id="rId3" action="ppaction://hlinkfile"/>
              </a:rPr>
              <a:t>模拟程序</a:t>
            </a:r>
            <a:endParaRPr lang="en-US" altLang="zh-CN" sz="3200" dirty="0" smtClean="0"/>
          </a:p>
        </p:txBody>
      </p:sp>
      <p:sp>
        <p:nvSpPr>
          <p:cNvPr id="7" name="Rectangle 2"/>
          <p:cNvSpPr txBox="1">
            <a:spLocks noChangeArrowheads="1"/>
          </p:cNvSpPr>
          <p:nvPr/>
        </p:nvSpPr>
        <p:spPr>
          <a:xfrm>
            <a:off x="457200" y="413792"/>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2"/>
                </a:solidFill>
                <a:effectLst/>
                <a:uLnTx/>
                <a:uFillTx/>
                <a:latin typeface="+mj-lt"/>
                <a:ea typeface="+mj-ea"/>
                <a:cs typeface="+mj-cs"/>
              </a:rPr>
              <a:t>古典密码</a:t>
            </a:r>
            <a:endParaRPr kumimoji="0" lang="zh-CN" altLang="en-US" sz="4400" b="0" i="0" u="none" strike="noStrike" kern="1200" cap="none" spc="0" normalizeH="0" baseline="0" noProof="0">
              <a:ln>
                <a:noFill/>
              </a:ln>
              <a:solidFill>
                <a:schemeClr val="tx2"/>
              </a:solidFill>
              <a:effectLst/>
              <a:uLnTx/>
              <a:uFillTx/>
              <a:latin typeface="+mj-lt"/>
              <a:ea typeface="+mj-ea"/>
              <a:cs typeface="+mj-cs"/>
            </a:endParaRPr>
          </a:p>
        </p:txBody>
      </p:sp>
      <p:pic>
        <p:nvPicPr>
          <p:cNvPr id="8" name="图片 7" descr="http://s2.sinaimg.cn/middle/4033131fd6f83c07e08f1&amp;690"/>
          <p:cNvPicPr/>
          <p:nvPr/>
        </p:nvPicPr>
        <p:blipFill>
          <a:blip r:embed="rId4" cstate="print"/>
          <a:srcRect/>
          <a:stretch>
            <a:fillRect/>
          </a:stretch>
        </p:blipFill>
        <p:spPr bwMode="auto">
          <a:xfrm>
            <a:off x="1043608" y="2492896"/>
            <a:ext cx="4248472" cy="2160240"/>
          </a:xfrm>
          <a:prstGeom prst="rect">
            <a:avLst/>
          </a:prstGeom>
          <a:noFill/>
          <a:ln w="9525">
            <a:noFill/>
            <a:miter lim="800000"/>
            <a:headEnd/>
            <a:tailEnd/>
          </a:ln>
        </p:spPr>
      </p:pic>
      <p:pic>
        <p:nvPicPr>
          <p:cNvPr id="31751" name="Picture 7"/>
          <p:cNvPicPr>
            <a:picLocks noChangeAspect="1" noChangeArrowheads="1"/>
          </p:cNvPicPr>
          <p:nvPr/>
        </p:nvPicPr>
        <p:blipFill>
          <a:blip r:embed="rId5" cstate="print"/>
          <a:srcRect/>
          <a:stretch>
            <a:fillRect/>
          </a:stretch>
        </p:blipFill>
        <p:spPr bwMode="auto">
          <a:xfrm>
            <a:off x="5364088" y="2492896"/>
            <a:ext cx="2880320" cy="216024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传统密码</a:t>
            </a:r>
            <a:endParaRPr lang="zh-CN" altLang="en-US"/>
          </a:p>
        </p:txBody>
      </p:sp>
      <p:sp>
        <p:nvSpPr>
          <p:cNvPr id="20483" name="Rectangle 3"/>
          <p:cNvSpPr>
            <a:spLocks noGrp="1" noChangeArrowheads="1"/>
          </p:cNvSpPr>
          <p:nvPr>
            <p:ph type="body" idx="1"/>
          </p:nvPr>
        </p:nvSpPr>
        <p:spPr>
          <a:xfrm>
            <a:off x="609600" y="1905000"/>
            <a:ext cx="8305800" cy="3505200"/>
          </a:xfrm>
        </p:spPr>
        <p:txBody>
          <a:bodyPr/>
          <a:lstStyle/>
          <a:p>
            <a:r>
              <a:rPr lang="en-US" altLang="zh-CN" sz="2800" dirty="0"/>
              <a:t>1949</a:t>
            </a:r>
            <a:r>
              <a:rPr lang="zh-CN" altLang="en-US" sz="2800" dirty="0"/>
              <a:t>～</a:t>
            </a:r>
            <a:r>
              <a:rPr lang="en-US" altLang="zh-CN" sz="2800" dirty="0"/>
              <a:t>1975</a:t>
            </a:r>
            <a:r>
              <a:rPr lang="zh-CN" altLang="en-US" sz="2800" dirty="0"/>
              <a:t>年 </a:t>
            </a:r>
            <a:r>
              <a:rPr lang="zh-CN" altLang="en-US" sz="2800" dirty="0">
                <a:solidFill>
                  <a:srgbClr val="A50021"/>
                </a:solidFill>
              </a:rPr>
              <a:t>传统密码</a:t>
            </a:r>
          </a:p>
          <a:p>
            <a:pPr lvl="1"/>
            <a:r>
              <a:rPr lang="zh-CN" altLang="en-US" sz="2400" dirty="0">
                <a:solidFill>
                  <a:srgbClr val="000099"/>
                </a:solidFill>
              </a:rPr>
              <a:t>计算机使得基于复杂计算的密码成为可能</a:t>
            </a:r>
          </a:p>
          <a:p>
            <a:pPr lvl="1"/>
            <a:r>
              <a:rPr lang="en-US" altLang="zh-CN" sz="2400" dirty="0">
                <a:solidFill>
                  <a:srgbClr val="000099"/>
                </a:solidFill>
              </a:rPr>
              <a:t>Shannon, The </a:t>
            </a:r>
            <a:r>
              <a:rPr lang="en-US" altLang="zh-CN" sz="2400" dirty="0" err="1">
                <a:solidFill>
                  <a:srgbClr val="000099"/>
                </a:solidFill>
              </a:rPr>
              <a:t>Comm</a:t>
            </a:r>
            <a:r>
              <a:rPr lang="en-US" altLang="zh-CN" sz="2400" dirty="0">
                <a:solidFill>
                  <a:srgbClr val="000099"/>
                </a:solidFill>
              </a:rPr>
              <a:t> Theory of Secret Systems, 1949</a:t>
            </a:r>
          </a:p>
          <a:p>
            <a:pPr lvl="1"/>
            <a:r>
              <a:rPr lang="en-US" altLang="zh-CN" sz="2400" dirty="0">
                <a:solidFill>
                  <a:srgbClr val="000099"/>
                </a:solidFill>
              </a:rPr>
              <a:t>David Kahn, The </a:t>
            </a:r>
            <a:r>
              <a:rPr lang="en-US" altLang="zh-CN" sz="2400" dirty="0" err="1">
                <a:solidFill>
                  <a:srgbClr val="000099"/>
                </a:solidFill>
              </a:rPr>
              <a:t>Codebreakers</a:t>
            </a:r>
            <a:r>
              <a:rPr lang="en-US" altLang="zh-CN" sz="2400" dirty="0">
                <a:solidFill>
                  <a:srgbClr val="000099"/>
                </a:solidFill>
              </a:rPr>
              <a:t>, 1967</a:t>
            </a:r>
          </a:p>
          <a:p>
            <a:pPr lvl="1"/>
            <a:r>
              <a:rPr lang="en-US" altLang="zh-CN" sz="2400" dirty="0" err="1">
                <a:solidFill>
                  <a:srgbClr val="000099"/>
                </a:solidFill>
              </a:rPr>
              <a:t>J.L.Smith</a:t>
            </a:r>
            <a:r>
              <a:rPr lang="en-US" altLang="zh-CN" sz="2400" dirty="0">
                <a:solidFill>
                  <a:srgbClr val="000099"/>
                </a:solidFill>
              </a:rPr>
              <a:t>, A Cryptographic Device for Data </a:t>
            </a:r>
            <a:r>
              <a:rPr lang="en-US" altLang="zh-CN" sz="2400" dirty="0" err="1">
                <a:solidFill>
                  <a:srgbClr val="000099"/>
                </a:solidFill>
              </a:rPr>
              <a:t>Comm</a:t>
            </a:r>
            <a:r>
              <a:rPr lang="en-US" altLang="zh-CN" sz="2400" dirty="0">
                <a:solidFill>
                  <a:srgbClr val="000099"/>
                </a:solidFill>
              </a:rPr>
              <a:t>, 1971</a:t>
            </a:r>
          </a:p>
          <a:p>
            <a:pPr lvl="1"/>
            <a:r>
              <a:rPr lang="en-US" altLang="zh-CN" sz="2400" dirty="0" err="1">
                <a:solidFill>
                  <a:srgbClr val="000099"/>
                </a:solidFill>
              </a:rPr>
              <a:t>H.Feistel</a:t>
            </a:r>
            <a:r>
              <a:rPr lang="en-US" altLang="zh-CN" sz="2400" dirty="0">
                <a:solidFill>
                  <a:srgbClr val="000099"/>
                </a:solidFill>
              </a:rPr>
              <a:t>, Cryptography and Computer Privacy, 1973</a:t>
            </a:r>
          </a:p>
          <a:p>
            <a:pPr lvl="1"/>
            <a:r>
              <a:rPr lang="zh-CN" altLang="en-US" sz="2400" dirty="0">
                <a:solidFill>
                  <a:srgbClr val="A50021"/>
                </a:solidFill>
              </a:rPr>
              <a:t>数据的安全基于密钥而不是算法的保密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传统密码</a:t>
            </a:r>
            <a:endParaRPr lang="zh-CN" altLang="en-US"/>
          </a:p>
        </p:txBody>
      </p:sp>
      <p:sp>
        <p:nvSpPr>
          <p:cNvPr id="21507" name="Rectangle 3"/>
          <p:cNvSpPr>
            <a:spLocks noGrp="1" noChangeArrowheads="1"/>
          </p:cNvSpPr>
          <p:nvPr>
            <p:ph type="body" idx="1"/>
          </p:nvPr>
        </p:nvSpPr>
        <p:spPr>
          <a:xfrm>
            <a:off x="609600" y="1905000"/>
            <a:ext cx="6858000" cy="762000"/>
          </a:xfrm>
        </p:spPr>
        <p:txBody>
          <a:bodyPr/>
          <a:lstStyle/>
          <a:p>
            <a:r>
              <a:rPr lang="zh-CN" altLang="en-US"/>
              <a:t>加密通信模型</a:t>
            </a:r>
            <a:endParaRPr lang="zh-CN" altLang="en-US">
              <a:solidFill>
                <a:srgbClr val="A50021"/>
              </a:solidFill>
            </a:endParaRPr>
          </a:p>
        </p:txBody>
      </p:sp>
      <p:graphicFrame>
        <p:nvGraphicFramePr>
          <p:cNvPr id="21529" name="Object 25"/>
          <p:cNvGraphicFramePr>
            <a:graphicFrameLocks noChangeAspect="1"/>
          </p:cNvGraphicFramePr>
          <p:nvPr/>
        </p:nvGraphicFramePr>
        <p:xfrm>
          <a:off x="838200" y="3657600"/>
          <a:ext cx="571500" cy="952500"/>
        </p:xfrm>
        <a:graphic>
          <a:graphicData uri="http://schemas.openxmlformats.org/presentationml/2006/ole">
            <p:oleObj spid="_x0000_s3074" name="位图图像" r:id="rId3" imgW="571731" imgH="952633" progId="PBrush">
              <p:embed/>
            </p:oleObj>
          </a:graphicData>
        </a:graphic>
      </p:graphicFrame>
      <p:graphicFrame>
        <p:nvGraphicFramePr>
          <p:cNvPr id="21530" name="Object 26"/>
          <p:cNvGraphicFramePr>
            <a:graphicFrameLocks noChangeAspect="1"/>
          </p:cNvGraphicFramePr>
          <p:nvPr/>
        </p:nvGraphicFramePr>
        <p:xfrm>
          <a:off x="7696200" y="3581400"/>
          <a:ext cx="666750" cy="1009650"/>
        </p:xfrm>
        <a:graphic>
          <a:graphicData uri="http://schemas.openxmlformats.org/presentationml/2006/ole">
            <p:oleObj spid="_x0000_s3075" name="位图图像" r:id="rId4" imgW="666667" imgH="1009791" progId="PBrush">
              <p:embed/>
            </p:oleObj>
          </a:graphicData>
        </a:graphic>
      </p:graphicFrame>
      <p:graphicFrame>
        <p:nvGraphicFramePr>
          <p:cNvPr id="21531" name="Object 27"/>
          <p:cNvGraphicFramePr>
            <a:graphicFrameLocks noChangeAspect="1"/>
          </p:cNvGraphicFramePr>
          <p:nvPr/>
        </p:nvGraphicFramePr>
        <p:xfrm>
          <a:off x="4191000" y="2209800"/>
          <a:ext cx="657225" cy="1057275"/>
        </p:xfrm>
        <a:graphic>
          <a:graphicData uri="http://schemas.openxmlformats.org/presentationml/2006/ole">
            <p:oleObj spid="_x0000_s3076" name="位图图像" r:id="rId5" imgW="657317" imgH="1057423" progId="PBrush">
              <p:embed/>
            </p:oleObj>
          </a:graphicData>
        </a:graphic>
      </p:graphicFrame>
      <p:sp>
        <p:nvSpPr>
          <p:cNvPr id="21532" name="AutoShape 28"/>
          <p:cNvSpPr>
            <a:spLocks noChangeArrowheads="1"/>
          </p:cNvSpPr>
          <p:nvPr/>
        </p:nvSpPr>
        <p:spPr bwMode="auto">
          <a:xfrm>
            <a:off x="1447800" y="3962400"/>
            <a:ext cx="60392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600" b="1">
                <a:solidFill>
                  <a:srgbClr val="000099"/>
                </a:solidFill>
              </a:rPr>
              <a:t>Hello</a:t>
            </a:r>
          </a:p>
        </p:txBody>
      </p:sp>
      <p:sp>
        <p:nvSpPr>
          <p:cNvPr id="21533" name="Line 29"/>
          <p:cNvSpPr>
            <a:spLocks noChangeShapeType="1"/>
          </p:cNvSpPr>
          <p:nvPr/>
        </p:nvSpPr>
        <p:spPr bwMode="auto">
          <a:xfrm>
            <a:off x="2133600" y="4191000"/>
            <a:ext cx="4953000" cy="0"/>
          </a:xfrm>
          <a:prstGeom prst="line">
            <a:avLst/>
          </a:prstGeom>
          <a:noFill/>
          <a:ln w="28575">
            <a:solidFill>
              <a:srgbClr val="008000"/>
            </a:solidFill>
            <a:round/>
            <a:headEnd/>
            <a:tailEnd type="triangle" w="med" len="lg"/>
          </a:ln>
          <a:effectLst/>
        </p:spPr>
        <p:txBody>
          <a:bodyPr/>
          <a:lstStyle/>
          <a:p>
            <a:endParaRPr lang="zh-CN" altLang="en-US"/>
          </a:p>
        </p:txBody>
      </p:sp>
      <p:sp>
        <p:nvSpPr>
          <p:cNvPr id="21534" name="AutoShape 30"/>
          <p:cNvSpPr>
            <a:spLocks noChangeArrowheads="1"/>
          </p:cNvSpPr>
          <p:nvPr/>
        </p:nvSpPr>
        <p:spPr bwMode="auto">
          <a:xfrm>
            <a:off x="7162800" y="3962400"/>
            <a:ext cx="577552"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600" b="1">
                <a:solidFill>
                  <a:srgbClr val="000099"/>
                </a:solidFill>
              </a:rPr>
              <a:t>Hello</a:t>
            </a:r>
          </a:p>
        </p:txBody>
      </p:sp>
      <p:sp>
        <p:nvSpPr>
          <p:cNvPr id="21535" name="AutoShape 31"/>
          <p:cNvSpPr>
            <a:spLocks noChangeArrowheads="1"/>
          </p:cNvSpPr>
          <p:nvPr/>
        </p:nvSpPr>
        <p:spPr bwMode="auto">
          <a:xfrm>
            <a:off x="4800600" y="2590800"/>
            <a:ext cx="635496"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600" b="1">
                <a:solidFill>
                  <a:srgbClr val="000099"/>
                </a:solidFill>
              </a:rPr>
              <a:t>Hello</a:t>
            </a:r>
          </a:p>
        </p:txBody>
      </p:sp>
      <p:sp>
        <p:nvSpPr>
          <p:cNvPr id="21536" name="Line 32"/>
          <p:cNvSpPr>
            <a:spLocks noChangeShapeType="1"/>
          </p:cNvSpPr>
          <p:nvPr/>
        </p:nvSpPr>
        <p:spPr bwMode="auto">
          <a:xfrm flipV="1">
            <a:off x="4572000" y="3276600"/>
            <a:ext cx="0" cy="914400"/>
          </a:xfrm>
          <a:prstGeom prst="line">
            <a:avLst/>
          </a:prstGeom>
          <a:noFill/>
          <a:ln w="28575">
            <a:solidFill>
              <a:srgbClr val="FF0000"/>
            </a:solidFill>
            <a:round/>
            <a:headEnd/>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529"/>
                                        </p:tgtEl>
                                        <p:attrNameLst>
                                          <p:attrName>style.visibility</p:attrName>
                                        </p:attrNameLst>
                                      </p:cBhvr>
                                      <p:to>
                                        <p:strVal val="visible"/>
                                      </p:to>
                                    </p:set>
                                    <p:animEffect transition="in" filter="dissolve">
                                      <p:cBhvr>
                                        <p:cTn id="7" dur="500"/>
                                        <p:tgtEl>
                                          <p:spTgt spid="2152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1530"/>
                                        </p:tgtEl>
                                        <p:attrNameLst>
                                          <p:attrName>style.visibility</p:attrName>
                                        </p:attrNameLst>
                                      </p:cBhvr>
                                      <p:to>
                                        <p:strVal val="visible"/>
                                      </p:to>
                                    </p:set>
                                    <p:animEffect transition="in" filter="dissolve">
                                      <p:cBhvr>
                                        <p:cTn id="11" dur="500"/>
                                        <p:tgtEl>
                                          <p:spTgt spid="215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153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1000"/>
                                  </p:stCondLst>
                                  <p:childTnLst>
                                    <p:set>
                                      <p:cBhvr>
                                        <p:cTn id="18" dur="1" fill="hold">
                                          <p:stCondLst>
                                            <p:cond delay="0"/>
                                          </p:stCondLst>
                                        </p:cTn>
                                        <p:tgtEl>
                                          <p:spTgt spid="21533"/>
                                        </p:tgtEl>
                                        <p:attrNameLst>
                                          <p:attrName>style.visibility</p:attrName>
                                        </p:attrNameLst>
                                      </p:cBhvr>
                                      <p:to>
                                        <p:strVal val="visible"/>
                                      </p:to>
                                    </p:set>
                                    <p:animEffect transition="in" filter="wipe(left)">
                                      <p:cBhvr>
                                        <p:cTn id="19" dur="500"/>
                                        <p:tgtEl>
                                          <p:spTgt spid="21533"/>
                                        </p:tgtEl>
                                      </p:cBhvr>
                                    </p:animEffect>
                                  </p:childTnLst>
                                </p:cTn>
                              </p:par>
                            </p:childTnLst>
                          </p:cTn>
                        </p:par>
                        <p:par>
                          <p:cTn id="20" fill="hold">
                            <p:stCondLst>
                              <p:cond delay="2000"/>
                            </p:stCondLst>
                            <p:childTnLst>
                              <p:par>
                                <p:cTn id="21" presetID="1" presetClass="entr" presetSubtype="0" fill="hold" grpId="0" nodeType="afterEffect">
                                  <p:stCondLst>
                                    <p:cond delay="1000"/>
                                  </p:stCondLst>
                                  <p:childTnLst>
                                    <p:set>
                                      <p:cBhvr>
                                        <p:cTn id="22" dur="1" fill="hold">
                                          <p:stCondLst>
                                            <p:cond delay="499"/>
                                          </p:stCondLst>
                                        </p:cTn>
                                        <p:tgtEl>
                                          <p:spTgt spid="215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31"/>
                                        </p:tgtEl>
                                        <p:attrNameLst>
                                          <p:attrName>style.visibility</p:attrName>
                                        </p:attrNameLst>
                                      </p:cBhvr>
                                      <p:to>
                                        <p:strVal val="visible"/>
                                      </p:to>
                                    </p:set>
                                    <p:animEffect transition="in" filter="dissolve">
                                      <p:cBhvr>
                                        <p:cTn id="27" dur="500"/>
                                        <p:tgtEl>
                                          <p:spTgt spid="21531"/>
                                        </p:tgtEl>
                                      </p:cBhvr>
                                    </p:animEffect>
                                  </p:childTnLst>
                                </p:cTn>
                              </p:par>
                            </p:childTnLst>
                          </p:cTn>
                        </p:par>
                        <p:par>
                          <p:cTn id="28" fill="hold">
                            <p:stCondLst>
                              <p:cond delay="500"/>
                            </p:stCondLst>
                            <p:childTnLst>
                              <p:par>
                                <p:cTn id="29" presetID="22" presetClass="entr" presetSubtype="4" fill="hold" grpId="0" nodeType="afterEffect">
                                  <p:stCondLst>
                                    <p:cond delay="1000"/>
                                  </p:stCondLst>
                                  <p:childTnLst>
                                    <p:set>
                                      <p:cBhvr>
                                        <p:cTn id="30" dur="1" fill="hold">
                                          <p:stCondLst>
                                            <p:cond delay="0"/>
                                          </p:stCondLst>
                                        </p:cTn>
                                        <p:tgtEl>
                                          <p:spTgt spid="21536"/>
                                        </p:tgtEl>
                                        <p:attrNameLst>
                                          <p:attrName>style.visibility</p:attrName>
                                        </p:attrNameLst>
                                      </p:cBhvr>
                                      <p:to>
                                        <p:strVal val="visible"/>
                                      </p:to>
                                    </p:set>
                                    <p:animEffect transition="in" filter="wipe(down)">
                                      <p:cBhvr>
                                        <p:cTn id="31" dur="500"/>
                                        <p:tgtEl>
                                          <p:spTgt spid="21536"/>
                                        </p:tgtEl>
                                      </p:cBhvr>
                                    </p:animEffec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499"/>
                                          </p:stCondLst>
                                        </p:cTn>
                                        <p:tgtEl>
                                          <p:spTgt spid="2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2" grpId="0" animBg="1" autoUpdateAnimBg="0"/>
      <p:bldP spid="21533" grpId="0" animBg="1"/>
      <p:bldP spid="21534" grpId="0" animBg="1" autoUpdateAnimBg="0"/>
      <p:bldP spid="21535" grpId="0" animBg="1" autoUpdateAnimBg="0"/>
      <p:bldP spid="215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传统密码</a:t>
            </a:r>
            <a:endParaRPr lang="zh-CN" altLang="en-US"/>
          </a:p>
        </p:txBody>
      </p:sp>
      <p:sp>
        <p:nvSpPr>
          <p:cNvPr id="23555" name="Rectangle 3"/>
          <p:cNvSpPr>
            <a:spLocks noGrp="1" noChangeArrowheads="1"/>
          </p:cNvSpPr>
          <p:nvPr>
            <p:ph type="body" idx="1"/>
          </p:nvPr>
        </p:nvSpPr>
        <p:spPr>
          <a:xfrm>
            <a:off x="609600" y="1905000"/>
            <a:ext cx="6858000" cy="762000"/>
          </a:xfrm>
        </p:spPr>
        <p:txBody>
          <a:bodyPr/>
          <a:lstStyle/>
          <a:p>
            <a:r>
              <a:rPr lang="zh-CN" altLang="en-US"/>
              <a:t>加密通信模型</a:t>
            </a:r>
            <a:endParaRPr lang="zh-CN" altLang="en-US">
              <a:solidFill>
                <a:srgbClr val="A50021"/>
              </a:solidFill>
            </a:endParaRPr>
          </a:p>
        </p:txBody>
      </p:sp>
      <p:graphicFrame>
        <p:nvGraphicFramePr>
          <p:cNvPr id="23556" name="Object 4"/>
          <p:cNvGraphicFramePr>
            <a:graphicFrameLocks noChangeAspect="1"/>
          </p:cNvGraphicFramePr>
          <p:nvPr/>
        </p:nvGraphicFramePr>
        <p:xfrm>
          <a:off x="762000" y="3657600"/>
          <a:ext cx="571500" cy="952500"/>
        </p:xfrm>
        <a:graphic>
          <a:graphicData uri="http://schemas.openxmlformats.org/presentationml/2006/ole">
            <p:oleObj spid="_x0000_s4098" name="位图图像" r:id="rId3" imgW="571731" imgH="952633" progId="PBrush">
              <p:embed/>
            </p:oleObj>
          </a:graphicData>
        </a:graphic>
      </p:graphicFrame>
      <p:graphicFrame>
        <p:nvGraphicFramePr>
          <p:cNvPr id="23557" name="Object 5"/>
          <p:cNvGraphicFramePr>
            <a:graphicFrameLocks noChangeAspect="1"/>
          </p:cNvGraphicFramePr>
          <p:nvPr/>
        </p:nvGraphicFramePr>
        <p:xfrm>
          <a:off x="7772400" y="3581400"/>
          <a:ext cx="666750" cy="1009650"/>
        </p:xfrm>
        <a:graphic>
          <a:graphicData uri="http://schemas.openxmlformats.org/presentationml/2006/ole">
            <p:oleObj spid="_x0000_s4099" name="位图图像" r:id="rId4" imgW="666667" imgH="1009791" progId="PBrush">
              <p:embed/>
            </p:oleObj>
          </a:graphicData>
        </a:graphic>
      </p:graphicFrame>
      <p:graphicFrame>
        <p:nvGraphicFramePr>
          <p:cNvPr id="23558" name="Object 6"/>
          <p:cNvGraphicFramePr>
            <a:graphicFrameLocks noChangeAspect="1"/>
          </p:cNvGraphicFramePr>
          <p:nvPr/>
        </p:nvGraphicFramePr>
        <p:xfrm>
          <a:off x="4114800" y="2209800"/>
          <a:ext cx="657225" cy="1057275"/>
        </p:xfrm>
        <a:graphic>
          <a:graphicData uri="http://schemas.openxmlformats.org/presentationml/2006/ole">
            <p:oleObj spid="_x0000_s4100" name="位图图像" r:id="rId5" imgW="657317" imgH="1057423" progId="PBrush">
              <p:embed/>
            </p:oleObj>
          </a:graphicData>
        </a:graphic>
      </p:graphicFrame>
      <p:sp>
        <p:nvSpPr>
          <p:cNvPr id="23559" name="AutoShape 7"/>
          <p:cNvSpPr>
            <a:spLocks noChangeArrowheads="1"/>
          </p:cNvSpPr>
          <p:nvPr/>
        </p:nvSpPr>
        <p:spPr bwMode="auto">
          <a:xfrm>
            <a:off x="13716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600" b="1">
                <a:solidFill>
                  <a:srgbClr val="000099"/>
                </a:solidFill>
              </a:rPr>
              <a:t>Hello</a:t>
            </a:r>
          </a:p>
        </p:txBody>
      </p:sp>
      <p:sp>
        <p:nvSpPr>
          <p:cNvPr id="23560" name="Line 8"/>
          <p:cNvSpPr>
            <a:spLocks noChangeShapeType="1"/>
          </p:cNvSpPr>
          <p:nvPr/>
        </p:nvSpPr>
        <p:spPr bwMode="auto">
          <a:xfrm>
            <a:off x="20574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3561" name="AutoShape 9"/>
          <p:cNvSpPr>
            <a:spLocks noChangeArrowheads="1"/>
          </p:cNvSpPr>
          <p:nvPr/>
        </p:nvSpPr>
        <p:spPr bwMode="auto">
          <a:xfrm>
            <a:off x="72390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600" b="1">
                <a:solidFill>
                  <a:srgbClr val="000099"/>
                </a:solidFill>
              </a:rPr>
              <a:t>Hello</a:t>
            </a:r>
          </a:p>
        </p:txBody>
      </p:sp>
      <p:sp>
        <p:nvSpPr>
          <p:cNvPr id="23563" name="Line 11"/>
          <p:cNvSpPr>
            <a:spLocks noChangeShapeType="1"/>
          </p:cNvSpPr>
          <p:nvPr/>
        </p:nvSpPr>
        <p:spPr bwMode="auto">
          <a:xfrm flipV="1">
            <a:off x="4419600" y="3276600"/>
            <a:ext cx="0" cy="914400"/>
          </a:xfrm>
          <a:prstGeom prst="line">
            <a:avLst/>
          </a:prstGeom>
          <a:noFill/>
          <a:ln w="28575">
            <a:solidFill>
              <a:srgbClr val="FF0000"/>
            </a:solidFill>
            <a:round/>
            <a:headEnd/>
            <a:tailEnd type="triangle" w="med" len="lg"/>
          </a:ln>
          <a:effectLst/>
        </p:spPr>
        <p:txBody>
          <a:bodyPr/>
          <a:lstStyle/>
          <a:p>
            <a:endParaRPr lang="zh-CN" altLang="en-US"/>
          </a:p>
        </p:txBody>
      </p:sp>
      <p:sp>
        <p:nvSpPr>
          <p:cNvPr id="23564" name="AutoShape 12"/>
          <p:cNvSpPr>
            <a:spLocks noChangeArrowheads="1"/>
          </p:cNvSpPr>
          <p:nvPr/>
        </p:nvSpPr>
        <p:spPr bwMode="auto">
          <a:xfrm>
            <a:off x="2286000" y="3962400"/>
            <a:ext cx="914400" cy="457200"/>
          </a:xfrm>
          <a:prstGeom prst="cube">
            <a:avLst>
              <a:gd name="adj" fmla="val 11806"/>
            </a:avLst>
          </a:prstGeom>
          <a:solidFill>
            <a:srgbClr val="FFFFFF"/>
          </a:solidFill>
          <a:ln w="12700">
            <a:solidFill>
              <a:schemeClr val="tx1"/>
            </a:solidFill>
            <a:miter lim="800000"/>
            <a:headEnd/>
            <a:tailEnd type="none" w="med" len="lg"/>
          </a:ln>
          <a:effectLst/>
        </p:spPr>
        <p:txBody>
          <a:bodyPr wrap="none" anchor="ctr"/>
          <a:lstStyle/>
          <a:p>
            <a:r>
              <a:rPr lang="zh-CN" altLang="en-US" sz="2000">
                <a:solidFill>
                  <a:srgbClr val="003300"/>
                </a:solidFill>
                <a:ea typeface="楷体_GB2312" pitchFamily="49" charset="-122"/>
              </a:rPr>
              <a:t>加密机</a:t>
            </a:r>
          </a:p>
        </p:txBody>
      </p:sp>
      <p:sp>
        <p:nvSpPr>
          <p:cNvPr id="23565" name="AutoShape 13"/>
          <p:cNvSpPr>
            <a:spLocks noChangeArrowheads="1"/>
          </p:cNvSpPr>
          <p:nvPr/>
        </p:nvSpPr>
        <p:spPr bwMode="auto">
          <a:xfrm>
            <a:off x="5943600" y="3962400"/>
            <a:ext cx="914400" cy="457200"/>
          </a:xfrm>
          <a:prstGeom prst="cube">
            <a:avLst>
              <a:gd name="adj" fmla="val 11806"/>
            </a:avLst>
          </a:prstGeom>
          <a:solidFill>
            <a:srgbClr val="FFFFFF"/>
          </a:solidFill>
          <a:ln w="12700">
            <a:solidFill>
              <a:schemeClr val="tx1"/>
            </a:solidFill>
            <a:miter lim="800000"/>
            <a:headEnd/>
            <a:tailEnd type="none" w="med" len="lg"/>
          </a:ln>
          <a:effectLst/>
        </p:spPr>
        <p:txBody>
          <a:bodyPr wrap="none" anchor="ctr"/>
          <a:lstStyle/>
          <a:p>
            <a:r>
              <a:rPr lang="zh-CN" altLang="en-US" sz="2000">
                <a:solidFill>
                  <a:srgbClr val="003300"/>
                </a:solidFill>
                <a:ea typeface="楷体_GB2312" pitchFamily="49" charset="-122"/>
              </a:rPr>
              <a:t>解密机</a:t>
            </a:r>
          </a:p>
        </p:txBody>
      </p:sp>
      <p:sp>
        <p:nvSpPr>
          <p:cNvPr id="23566" name="Line 14"/>
          <p:cNvSpPr>
            <a:spLocks noChangeShapeType="1"/>
          </p:cNvSpPr>
          <p:nvPr/>
        </p:nvSpPr>
        <p:spPr bwMode="auto">
          <a:xfrm>
            <a:off x="69342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3567" name="Line 15"/>
          <p:cNvSpPr>
            <a:spLocks noChangeShapeType="1"/>
          </p:cNvSpPr>
          <p:nvPr/>
        </p:nvSpPr>
        <p:spPr bwMode="auto">
          <a:xfrm>
            <a:off x="4038600" y="4191000"/>
            <a:ext cx="990600" cy="0"/>
          </a:xfrm>
          <a:prstGeom prst="line">
            <a:avLst/>
          </a:prstGeom>
          <a:noFill/>
          <a:ln w="28575">
            <a:solidFill>
              <a:srgbClr val="008000"/>
            </a:solidFill>
            <a:round/>
            <a:headEnd/>
            <a:tailEnd type="triangle" w="med" len="lg"/>
          </a:ln>
          <a:effectLst/>
        </p:spPr>
        <p:txBody>
          <a:bodyPr/>
          <a:lstStyle/>
          <a:p>
            <a:endParaRPr lang="zh-CN" altLang="en-US"/>
          </a:p>
        </p:txBody>
      </p:sp>
      <p:sp>
        <p:nvSpPr>
          <p:cNvPr id="23568" name="AutoShape 16"/>
          <p:cNvSpPr>
            <a:spLocks noChangeArrowheads="1"/>
          </p:cNvSpPr>
          <p:nvPr/>
        </p:nvSpPr>
        <p:spPr bwMode="auto">
          <a:xfrm>
            <a:off x="50292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200" b="1">
                <a:solidFill>
                  <a:srgbClr val="A50021"/>
                </a:solidFill>
              </a:rPr>
              <a:t>@#^$&amp;</a:t>
            </a:r>
          </a:p>
        </p:txBody>
      </p:sp>
      <p:sp>
        <p:nvSpPr>
          <p:cNvPr id="23569" name="AutoShape 17"/>
          <p:cNvSpPr>
            <a:spLocks noChangeArrowheads="1"/>
          </p:cNvSpPr>
          <p:nvPr/>
        </p:nvSpPr>
        <p:spPr bwMode="auto">
          <a:xfrm>
            <a:off x="35052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200" b="1">
                <a:solidFill>
                  <a:srgbClr val="A50021"/>
                </a:solidFill>
              </a:rPr>
              <a:t>@#^$&amp;</a:t>
            </a:r>
          </a:p>
        </p:txBody>
      </p:sp>
      <p:sp>
        <p:nvSpPr>
          <p:cNvPr id="23570" name="AutoShape 18"/>
          <p:cNvSpPr>
            <a:spLocks noChangeArrowheads="1"/>
          </p:cNvSpPr>
          <p:nvPr/>
        </p:nvSpPr>
        <p:spPr bwMode="auto">
          <a:xfrm>
            <a:off x="4724400" y="25908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200" b="1">
                <a:solidFill>
                  <a:srgbClr val="A50021"/>
                </a:solidFill>
              </a:rPr>
              <a:t>@#^$&amp;</a:t>
            </a:r>
          </a:p>
        </p:txBody>
      </p:sp>
      <p:sp>
        <p:nvSpPr>
          <p:cNvPr id="23571" name="Line 19"/>
          <p:cNvSpPr>
            <a:spLocks noChangeShapeType="1"/>
          </p:cNvSpPr>
          <p:nvPr/>
        </p:nvSpPr>
        <p:spPr bwMode="auto">
          <a:xfrm>
            <a:off x="32766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3572" name="Line 20"/>
          <p:cNvSpPr>
            <a:spLocks noChangeShapeType="1"/>
          </p:cNvSpPr>
          <p:nvPr/>
        </p:nvSpPr>
        <p:spPr bwMode="auto">
          <a:xfrm>
            <a:off x="56388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3573" name="AutoShape 21"/>
          <p:cNvSpPr>
            <a:spLocks noChangeArrowheads="1"/>
          </p:cNvSpPr>
          <p:nvPr/>
        </p:nvSpPr>
        <p:spPr bwMode="auto">
          <a:xfrm>
            <a:off x="2286000" y="5181600"/>
            <a:ext cx="838200" cy="457200"/>
          </a:xfrm>
          <a:prstGeom prst="flowChartMagneticDisk">
            <a:avLst/>
          </a:prstGeom>
          <a:solidFill>
            <a:srgbClr val="FFFFFF"/>
          </a:solidFill>
          <a:ln w="12700">
            <a:solidFill>
              <a:schemeClr val="tx1"/>
            </a:solidFill>
            <a:round/>
            <a:headEnd/>
            <a:tailEnd type="none" w="med" len="lg"/>
          </a:ln>
          <a:effectLst/>
        </p:spPr>
        <p:txBody>
          <a:bodyPr wrap="none" anchor="ctr"/>
          <a:lstStyle/>
          <a:p>
            <a:r>
              <a:rPr lang="zh-CN" altLang="en-US" sz="1600">
                <a:solidFill>
                  <a:srgbClr val="003300"/>
                </a:solidFill>
              </a:rPr>
              <a:t>密钥源</a:t>
            </a:r>
          </a:p>
        </p:txBody>
      </p:sp>
      <p:sp>
        <p:nvSpPr>
          <p:cNvPr id="23574" name="Line 22"/>
          <p:cNvSpPr>
            <a:spLocks noChangeShapeType="1"/>
          </p:cNvSpPr>
          <p:nvPr/>
        </p:nvSpPr>
        <p:spPr bwMode="auto">
          <a:xfrm flipV="1">
            <a:off x="2743200" y="4495800"/>
            <a:ext cx="0" cy="762000"/>
          </a:xfrm>
          <a:prstGeom prst="line">
            <a:avLst/>
          </a:prstGeom>
          <a:noFill/>
          <a:ln w="28575">
            <a:solidFill>
              <a:schemeClr val="tx1"/>
            </a:solidFill>
            <a:round/>
            <a:headEnd/>
            <a:tailEnd type="triangle" w="med" len="lg"/>
          </a:ln>
          <a:effectLst/>
        </p:spPr>
        <p:txBody>
          <a:bodyPr/>
          <a:lstStyle/>
          <a:p>
            <a:endParaRPr lang="zh-CN" altLang="en-US"/>
          </a:p>
        </p:txBody>
      </p:sp>
      <p:sp>
        <p:nvSpPr>
          <p:cNvPr id="23575" name="Line 23"/>
          <p:cNvSpPr>
            <a:spLocks noChangeShapeType="1"/>
          </p:cNvSpPr>
          <p:nvPr/>
        </p:nvSpPr>
        <p:spPr bwMode="auto">
          <a:xfrm>
            <a:off x="3200400" y="5410200"/>
            <a:ext cx="3200400" cy="0"/>
          </a:xfrm>
          <a:prstGeom prst="line">
            <a:avLst/>
          </a:prstGeom>
          <a:noFill/>
          <a:ln w="28575">
            <a:solidFill>
              <a:srgbClr val="0000FF"/>
            </a:solidFill>
            <a:round/>
            <a:headEnd/>
            <a:tailEnd type="none" w="med" len="lg"/>
          </a:ln>
          <a:effectLst/>
        </p:spPr>
        <p:txBody>
          <a:bodyPr/>
          <a:lstStyle/>
          <a:p>
            <a:endParaRPr lang="zh-CN" altLang="en-US"/>
          </a:p>
        </p:txBody>
      </p:sp>
      <p:sp>
        <p:nvSpPr>
          <p:cNvPr id="23576" name="Line 24"/>
          <p:cNvSpPr>
            <a:spLocks noChangeShapeType="1"/>
          </p:cNvSpPr>
          <p:nvPr/>
        </p:nvSpPr>
        <p:spPr bwMode="auto">
          <a:xfrm flipV="1">
            <a:off x="6400800" y="4572000"/>
            <a:ext cx="0" cy="838200"/>
          </a:xfrm>
          <a:prstGeom prst="line">
            <a:avLst/>
          </a:prstGeom>
          <a:noFill/>
          <a:ln w="28575">
            <a:solidFill>
              <a:srgbClr val="0000FF"/>
            </a:solidFill>
            <a:round/>
            <a:headEnd/>
            <a:tailEnd type="triangle" w="med" len="lg"/>
          </a:ln>
          <a:effectLst/>
        </p:spPr>
        <p:txBody>
          <a:bodyPr/>
          <a:lstStyle/>
          <a:p>
            <a:endParaRPr lang="zh-CN" altLang="en-US"/>
          </a:p>
        </p:txBody>
      </p:sp>
      <p:graphicFrame>
        <p:nvGraphicFramePr>
          <p:cNvPr id="23579" name="Object 27"/>
          <p:cNvGraphicFramePr>
            <a:graphicFrameLocks noChangeAspect="1"/>
          </p:cNvGraphicFramePr>
          <p:nvPr/>
        </p:nvGraphicFramePr>
        <p:xfrm>
          <a:off x="3276600" y="5257800"/>
          <a:ext cx="3086100" cy="342900"/>
        </p:xfrm>
        <a:graphic>
          <a:graphicData uri="http://schemas.openxmlformats.org/presentationml/2006/ole">
            <p:oleObj spid="_x0000_s4101" name="位图图像" r:id="rId6" imgW="3086531" imgH="343039" progId="PBrush">
              <p:embed/>
            </p:oleObj>
          </a:graphicData>
        </a:graphic>
      </p:graphicFrame>
      <p:sp>
        <p:nvSpPr>
          <p:cNvPr id="23580" name="Text Box 28"/>
          <p:cNvSpPr txBox="1">
            <a:spLocks noChangeArrowheads="1"/>
          </p:cNvSpPr>
          <p:nvPr/>
        </p:nvSpPr>
        <p:spPr bwMode="auto">
          <a:xfrm>
            <a:off x="4038600" y="5029200"/>
            <a:ext cx="1447800" cy="336550"/>
          </a:xfrm>
          <a:prstGeom prst="rect">
            <a:avLst/>
          </a:prstGeom>
          <a:noFill/>
          <a:ln w="28575">
            <a:noFill/>
            <a:miter lim="800000"/>
            <a:headEnd/>
            <a:tailEnd type="none" w="med" len="lg"/>
          </a:ln>
          <a:effectLst/>
        </p:spPr>
        <p:txBody>
          <a:bodyPr>
            <a:spAutoFit/>
          </a:bodyPr>
          <a:lstStyle/>
          <a:p>
            <a:pPr>
              <a:spcBef>
                <a:spcPct val="50000"/>
              </a:spcBef>
            </a:pPr>
            <a:r>
              <a:rPr lang="zh-CN" altLang="en-US" sz="1600" b="1">
                <a:solidFill>
                  <a:srgbClr val="A50021"/>
                </a:solidFill>
              </a:rPr>
              <a:t>安全信道</a:t>
            </a:r>
          </a:p>
        </p:txBody>
      </p:sp>
      <p:sp>
        <p:nvSpPr>
          <p:cNvPr id="23581" name="Line 29"/>
          <p:cNvSpPr>
            <a:spLocks noChangeShapeType="1"/>
          </p:cNvSpPr>
          <p:nvPr/>
        </p:nvSpPr>
        <p:spPr bwMode="auto">
          <a:xfrm flipV="1">
            <a:off x="4648200" y="3276600"/>
            <a:ext cx="0" cy="1752600"/>
          </a:xfrm>
          <a:prstGeom prst="line">
            <a:avLst/>
          </a:prstGeom>
          <a:noFill/>
          <a:ln w="28575">
            <a:solidFill>
              <a:srgbClr val="993300"/>
            </a:solidFill>
            <a:prstDash val="dashDot"/>
            <a:round/>
            <a:headEnd/>
            <a:tailEnd type="triangle" w="med" len="lg"/>
          </a:ln>
          <a:effectLst/>
        </p:spPr>
        <p:txBody>
          <a:bodyPr/>
          <a:lstStyle/>
          <a:p>
            <a:endParaRPr lang="zh-CN" altLang="en-US"/>
          </a:p>
        </p:txBody>
      </p:sp>
      <p:graphicFrame>
        <p:nvGraphicFramePr>
          <p:cNvPr id="23582" name="Object 30"/>
          <p:cNvGraphicFramePr>
            <a:graphicFrameLocks noChangeAspect="1"/>
          </p:cNvGraphicFramePr>
          <p:nvPr/>
        </p:nvGraphicFramePr>
        <p:xfrm>
          <a:off x="4419600" y="4419600"/>
          <a:ext cx="457200" cy="444500"/>
        </p:xfrm>
        <a:graphic>
          <a:graphicData uri="http://schemas.openxmlformats.org/presentationml/2006/ole">
            <p:oleObj spid="_x0000_s4102" name="位图图像" r:id="rId7" imgW="638264" imgH="619211"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dissolve">
                                      <p:cBhvr>
                                        <p:cTn id="11" dur="500"/>
                                        <p:tgtEl>
                                          <p:spTgt spid="2355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559"/>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3560"/>
                                        </p:tgtEl>
                                        <p:attrNameLst>
                                          <p:attrName>style.visibility</p:attrName>
                                        </p:attrNameLst>
                                      </p:cBhvr>
                                      <p:to>
                                        <p:strVal val="visible"/>
                                      </p:to>
                                    </p:set>
                                    <p:animEffect transition="in" filter="wipe(left)">
                                      <p:cBhvr>
                                        <p:cTn id="19" dur="500"/>
                                        <p:tgtEl>
                                          <p:spTgt spid="23560"/>
                                        </p:tgtEl>
                                      </p:cBhvr>
                                    </p:animEffect>
                                  </p:childTnLst>
                                </p:cTn>
                              </p:par>
                            </p:childTnLst>
                          </p:cTn>
                        </p:par>
                        <p:par>
                          <p:cTn id="20" fill="hold">
                            <p:stCondLst>
                              <p:cond delay="1000"/>
                            </p:stCondLst>
                            <p:childTnLst>
                              <p:par>
                                <p:cTn id="21" presetID="3" presetClass="entr" presetSubtype="5" fill="hold" grpId="0" nodeType="afterEffect">
                                  <p:stCondLst>
                                    <p:cond delay="0"/>
                                  </p:stCondLst>
                                  <p:childTnLst>
                                    <p:set>
                                      <p:cBhvr>
                                        <p:cTn id="22" dur="1" fill="hold">
                                          <p:stCondLst>
                                            <p:cond delay="0"/>
                                          </p:stCondLst>
                                        </p:cTn>
                                        <p:tgtEl>
                                          <p:spTgt spid="23564"/>
                                        </p:tgtEl>
                                        <p:attrNameLst>
                                          <p:attrName>style.visibility</p:attrName>
                                        </p:attrNameLst>
                                      </p:cBhvr>
                                      <p:to>
                                        <p:strVal val="visible"/>
                                      </p:to>
                                    </p:set>
                                    <p:animEffect transition="in" filter="blinds(vertical)">
                                      <p:cBhvr>
                                        <p:cTn id="23" dur="500"/>
                                        <p:tgtEl>
                                          <p:spTgt spid="235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71"/>
                                        </p:tgtEl>
                                        <p:attrNameLst>
                                          <p:attrName>style.visibility</p:attrName>
                                        </p:attrNameLst>
                                      </p:cBhvr>
                                      <p:to>
                                        <p:strVal val="visible"/>
                                      </p:to>
                                    </p:set>
                                    <p:animEffect transition="in" filter="wipe(left)">
                                      <p:cBhvr>
                                        <p:cTn id="28" dur="500"/>
                                        <p:tgtEl>
                                          <p:spTgt spid="2357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3569"/>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8" fill="hold" grpId="0" nodeType="afterEffect">
                                  <p:stCondLst>
                                    <p:cond delay="1000"/>
                                  </p:stCondLst>
                                  <p:childTnLst>
                                    <p:set>
                                      <p:cBhvr>
                                        <p:cTn id="34" dur="1" fill="hold">
                                          <p:stCondLst>
                                            <p:cond delay="0"/>
                                          </p:stCondLst>
                                        </p:cTn>
                                        <p:tgtEl>
                                          <p:spTgt spid="23567"/>
                                        </p:tgtEl>
                                        <p:attrNameLst>
                                          <p:attrName>style.visibility</p:attrName>
                                        </p:attrNameLst>
                                      </p:cBhvr>
                                      <p:to>
                                        <p:strVal val="visible"/>
                                      </p:to>
                                    </p:set>
                                    <p:animEffect transition="in" filter="wipe(left)">
                                      <p:cBhvr>
                                        <p:cTn id="35" dur="500"/>
                                        <p:tgtEl>
                                          <p:spTgt spid="23567"/>
                                        </p:tgtEl>
                                      </p:cBhvr>
                                    </p:animEffec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499"/>
                                          </p:stCondLst>
                                        </p:cTn>
                                        <p:tgtEl>
                                          <p:spTgt spid="235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572"/>
                                        </p:tgtEl>
                                        <p:attrNameLst>
                                          <p:attrName>style.visibility</p:attrName>
                                        </p:attrNameLst>
                                      </p:cBhvr>
                                      <p:to>
                                        <p:strVal val="visible"/>
                                      </p:to>
                                    </p:set>
                                    <p:animEffect transition="in" filter="wipe(left)">
                                      <p:cBhvr>
                                        <p:cTn id="43" dur="500"/>
                                        <p:tgtEl>
                                          <p:spTgt spid="23572"/>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3565"/>
                                        </p:tgtEl>
                                        <p:attrNameLst>
                                          <p:attrName>style.visibility</p:attrName>
                                        </p:attrNameLst>
                                      </p:cBhvr>
                                      <p:to>
                                        <p:strVal val="visible"/>
                                      </p:to>
                                    </p:set>
                                    <p:animEffect transition="in" filter="blinds(horizontal)">
                                      <p:cBhvr>
                                        <p:cTn id="47" dur="500"/>
                                        <p:tgtEl>
                                          <p:spTgt spid="23565"/>
                                        </p:tgtEl>
                                      </p:cBhvr>
                                    </p:animEffect>
                                  </p:childTnLst>
                                </p:cTn>
                              </p:par>
                            </p:childTnLst>
                          </p:cTn>
                        </p:par>
                        <p:par>
                          <p:cTn id="48" fill="hold">
                            <p:stCondLst>
                              <p:cond delay="1000"/>
                            </p:stCondLst>
                            <p:childTnLst>
                              <p:par>
                                <p:cTn id="49" presetID="22" presetClass="entr" presetSubtype="8" fill="hold" grpId="0" nodeType="afterEffect">
                                  <p:stCondLst>
                                    <p:cond delay="1000"/>
                                  </p:stCondLst>
                                  <p:childTnLst>
                                    <p:set>
                                      <p:cBhvr>
                                        <p:cTn id="50" dur="1" fill="hold">
                                          <p:stCondLst>
                                            <p:cond delay="0"/>
                                          </p:stCondLst>
                                        </p:cTn>
                                        <p:tgtEl>
                                          <p:spTgt spid="23566"/>
                                        </p:tgtEl>
                                        <p:attrNameLst>
                                          <p:attrName>style.visibility</p:attrName>
                                        </p:attrNameLst>
                                      </p:cBhvr>
                                      <p:to>
                                        <p:strVal val="visible"/>
                                      </p:to>
                                    </p:set>
                                    <p:animEffect transition="in" filter="wipe(left)">
                                      <p:cBhvr>
                                        <p:cTn id="51" dur="500"/>
                                        <p:tgtEl>
                                          <p:spTgt spid="23566"/>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235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3558"/>
                                        </p:tgtEl>
                                        <p:attrNameLst>
                                          <p:attrName>style.visibility</p:attrName>
                                        </p:attrNameLst>
                                      </p:cBhvr>
                                      <p:to>
                                        <p:strVal val="visible"/>
                                      </p:to>
                                    </p:set>
                                    <p:animEffect transition="in" filter="dissolve">
                                      <p:cBhvr>
                                        <p:cTn id="59" dur="500"/>
                                        <p:tgtEl>
                                          <p:spTgt spid="23558"/>
                                        </p:tgtEl>
                                      </p:cBhvr>
                                    </p:animEffect>
                                  </p:childTnLst>
                                </p:cTn>
                              </p:par>
                            </p:childTnLst>
                          </p:cTn>
                        </p:par>
                        <p:par>
                          <p:cTn id="60" fill="hold">
                            <p:stCondLst>
                              <p:cond delay="500"/>
                            </p:stCondLst>
                            <p:childTnLst>
                              <p:par>
                                <p:cTn id="61" presetID="22" presetClass="entr" presetSubtype="4" fill="hold" grpId="0" nodeType="afterEffect">
                                  <p:stCondLst>
                                    <p:cond delay="1000"/>
                                  </p:stCondLst>
                                  <p:childTnLst>
                                    <p:set>
                                      <p:cBhvr>
                                        <p:cTn id="62" dur="1" fill="hold">
                                          <p:stCondLst>
                                            <p:cond delay="0"/>
                                          </p:stCondLst>
                                        </p:cTn>
                                        <p:tgtEl>
                                          <p:spTgt spid="23563"/>
                                        </p:tgtEl>
                                        <p:attrNameLst>
                                          <p:attrName>style.visibility</p:attrName>
                                        </p:attrNameLst>
                                      </p:cBhvr>
                                      <p:to>
                                        <p:strVal val="visible"/>
                                      </p:to>
                                    </p:set>
                                    <p:animEffect transition="in" filter="wipe(down)">
                                      <p:cBhvr>
                                        <p:cTn id="63" dur="500"/>
                                        <p:tgtEl>
                                          <p:spTgt spid="23563"/>
                                        </p:tgtEl>
                                      </p:cBhvr>
                                    </p:animEffect>
                                  </p:childTnLst>
                                </p:cTn>
                              </p:par>
                            </p:childTnLst>
                          </p:cTn>
                        </p:par>
                        <p:par>
                          <p:cTn id="64" fill="hold">
                            <p:stCondLst>
                              <p:cond delay="2000"/>
                            </p:stCondLst>
                            <p:childTnLst>
                              <p:par>
                                <p:cTn id="65" presetID="1" presetClass="entr" presetSubtype="0" fill="hold" grpId="0" nodeType="afterEffect">
                                  <p:stCondLst>
                                    <p:cond delay="1000"/>
                                  </p:stCondLst>
                                  <p:childTnLst>
                                    <p:set>
                                      <p:cBhvr>
                                        <p:cTn id="66" dur="1" fill="hold">
                                          <p:stCondLst>
                                            <p:cond delay="499"/>
                                          </p:stCondLst>
                                        </p:cTn>
                                        <p:tgtEl>
                                          <p:spTgt spid="235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3573"/>
                                        </p:tgtEl>
                                        <p:attrNameLst>
                                          <p:attrName>style.visibility</p:attrName>
                                        </p:attrNameLst>
                                      </p:cBhvr>
                                      <p:to>
                                        <p:strVal val="visible"/>
                                      </p:to>
                                    </p:set>
                                    <p:animEffect transition="in" filter="checkerboard(across)">
                                      <p:cBhvr>
                                        <p:cTn id="71" dur="500"/>
                                        <p:tgtEl>
                                          <p:spTgt spid="23573"/>
                                        </p:tgtEl>
                                      </p:cBhvr>
                                    </p:animEffect>
                                  </p:childTnLst>
                                </p:cTn>
                              </p:par>
                            </p:childTnLst>
                          </p:cTn>
                        </p:par>
                        <p:par>
                          <p:cTn id="72" fill="hold">
                            <p:stCondLst>
                              <p:cond delay="500"/>
                            </p:stCondLst>
                            <p:childTnLst>
                              <p:par>
                                <p:cTn id="73" presetID="22" presetClass="entr" presetSubtype="4" fill="hold" grpId="0" nodeType="afterEffect">
                                  <p:stCondLst>
                                    <p:cond delay="1000"/>
                                  </p:stCondLst>
                                  <p:childTnLst>
                                    <p:set>
                                      <p:cBhvr>
                                        <p:cTn id="74" dur="1" fill="hold">
                                          <p:stCondLst>
                                            <p:cond delay="0"/>
                                          </p:stCondLst>
                                        </p:cTn>
                                        <p:tgtEl>
                                          <p:spTgt spid="23574"/>
                                        </p:tgtEl>
                                        <p:attrNameLst>
                                          <p:attrName>style.visibility</p:attrName>
                                        </p:attrNameLst>
                                      </p:cBhvr>
                                      <p:to>
                                        <p:strVal val="visible"/>
                                      </p:to>
                                    </p:set>
                                    <p:animEffect transition="in" filter="wipe(down)">
                                      <p:cBhvr>
                                        <p:cTn id="75" dur="500"/>
                                        <p:tgtEl>
                                          <p:spTgt spid="23574"/>
                                        </p:tgtEl>
                                      </p:cBhvr>
                                    </p:animEffect>
                                  </p:childTnLst>
                                </p:cTn>
                              </p:par>
                            </p:childTnLst>
                          </p:cTn>
                        </p:par>
                        <p:par>
                          <p:cTn id="76" fill="hold">
                            <p:stCondLst>
                              <p:cond delay="2000"/>
                            </p:stCondLst>
                            <p:childTnLst>
                              <p:par>
                                <p:cTn id="77" presetID="22" presetClass="entr" presetSubtype="8" fill="hold" grpId="0" nodeType="afterEffect">
                                  <p:stCondLst>
                                    <p:cond delay="1000"/>
                                  </p:stCondLst>
                                  <p:childTnLst>
                                    <p:set>
                                      <p:cBhvr>
                                        <p:cTn id="78" dur="1" fill="hold">
                                          <p:stCondLst>
                                            <p:cond delay="0"/>
                                          </p:stCondLst>
                                        </p:cTn>
                                        <p:tgtEl>
                                          <p:spTgt spid="23575"/>
                                        </p:tgtEl>
                                        <p:attrNameLst>
                                          <p:attrName>style.visibility</p:attrName>
                                        </p:attrNameLst>
                                      </p:cBhvr>
                                      <p:to>
                                        <p:strVal val="visible"/>
                                      </p:to>
                                    </p:set>
                                    <p:animEffect transition="in" filter="wipe(left)">
                                      <p:cBhvr>
                                        <p:cTn id="79" dur="500"/>
                                        <p:tgtEl>
                                          <p:spTgt spid="23575"/>
                                        </p:tgtEl>
                                      </p:cBhvr>
                                    </p:animEffect>
                                  </p:childTnLst>
                                </p:cTn>
                              </p:par>
                            </p:childTnLst>
                          </p:cTn>
                        </p:par>
                        <p:par>
                          <p:cTn id="80" fill="hold">
                            <p:stCondLst>
                              <p:cond delay="3500"/>
                            </p:stCondLst>
                            <p:childTnLst>
                              <p:par>
                                <p:cTn id="81" presetID="22" presetClass="entr" presetSubtype="4" fill="hold" grpId="0" nodeType="afterEffect">
                                  <p:stCondLst>
                                    <p:cond delay="0"/>
                                  </p:stCondLst>
                                  <p:childTnLst>
                                    <p:set>
                                      <p:cBhvr>
                                        <p:cTn id="82" dur="1" fill="hold">
                                          <p:stCondLst>
                                            <p:cond delay="0"/>
                                          </p:stCondLst>
                                        </p:cTn>
                                        <p:tgtEl>
                                          <p:spTgt spid="23576"/>
                                        </p:tgtEl>
                                        <p:attrNameLst>
                                          <p:attrName>style.visibility</p:attrName>
                                        </p:attrNameLst>
                                      </p:cBhvr>
                                      <p:to>
                                        <p:strVal val="visible"/>
                                      </p:to>
                                    </p:set>
                                    <p:animEffect transition="in" filter="wipe(down)">
                                      <p:cBhvr>
                                        <p:cTn id="83" dur="500"/>
                                        <p:tgtEl>
                                          <p:spTgt spid="23576"/>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499"/>
                                          </p:stCondLst>
                                        </p:cTn>
                                        <p:tgtEl>
                                          <p:spTgt spid="23579"/>
                                        </p:tgtEl>
                                        <p:attrNameLst>
                                          <p:attrName>style.visibility</p:attrName>
                                        </p:attrNameLst>
                                      </p:cBhvr>
                                      <p:to>
                                        <p:strVal val="visible"/>
                                      </p:to>
                                    </p:se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23580"/>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4" fill="hold" grpId="0" nodeType="afterEffect">
                                  <p:stCondLst>
                                    <p:cond delay="1000"/>
                                  </p:stCondLst>
                                  <p:childTnLst>
                                    <p:set>
                                      <p:cBhvr>
                                        <p:cTn id="93" dur="1" fill="hold">
                                          <p:stCondLst>
                                            <p:cond delay="0"/>
                                          </p:stCondLst>
                                        </p:cTn>
                                        <p:tgtEl>
                                          <p:spTgt spid="23581"/>
                                        </p:tgtEl>
                                        <p:attrNameLst>
                                          <p:attrName>style.visibility</p:attrName>
                                        </p:attrNameLst>
                                      </p:cBhvr>
                                      <p:to>
                                        <p:strVal val="visible"/>
                                      </p:to>
                                    </p:set>
                                    <p:animEffect transition="in" filter="wipe(down)">
                                      <p:cBhvr>
                                        <p:cTn id="94" dur="500"/>
                                        <p:tgtEl>
                                          <p:spTgt spid="23581"/>
                                        </p:tgtEl>
                                      </p:cBhvr>
                                    </p:animEffect>
                                  </p:childTnLst>
                                </p:cTn>
                              </p:par>
                            </p:childTnLst>
                          </p:cTn>
                        </p:par>
                        <p:par>
                          <p:cTn id="95" fill="hold">
                            <p:stCondLst>
                              <p:cond delay="2500"/>
                            </p:stCondLst>
                            <p:childTnLst>
                              <p:par>
                                <p:cTn id="96" presetID="1" presetClass="entr" presetSubtype="0" fill="hold" nodeType="afterEffect">
                                  <p:stCondLst>
                                    <p:cond delay="1000"/>
                                  </p:stCondLst>
                                  <p:childTnLst>
                                    <p:set>
                                      <p:cBhvr>
                                        <p:cTn id="97" dur="1" fill="hold">
                                          <p:stCondLst>
                                            <p:cond delay="499"/>
                                          </p:stCondLst>
                                        </p:cTn>
                                        <p:tgtEl>
                                          <p:spTgt spid="23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560" grpId="0" animBg="1"/>
      <p:bldP spid="23561" grpId="0" animBg="1" autoUpdateAnimBg="0"/>
      <p:bldP spid="23563" grpId="0" animBg="1"/>
      <p:bldP spid="23564" grpId="0" animBg="1" autoUpdateAnimBg="0"/>
      <p:bldP spid="23565" grpId="0" animBg="1" autoUpdateAnimBg="0"/>
      <p:bldP spid="23566" grpId="0" animBg="1"/>
      <p:bldP spid="23567" grpId="0" animBg="1"/>
      <p:bldP spid="23568" grpId="0" animBg="1" autoUpdateAnimBg="0"/>
      <p:bldP spid="23569" grpId="0" animBg="1" autoUpdateAnimBg="0"/>
      <p:bldP spid="23570" grpId="0" animBg="1" autoUpdateAnimBg="0"/>
      <p:bldP spid="23571" grpId="0" animBg="1"/>
      <p:bldP spid="23572" grpId="0" animBg="1"/>
      <p:bldP spid="23573" grpId="0" animBg="1" autoUpdateAnimBg="0"/>
      <p:bldP spid="23574" grpId="0" animBg="1"/>
      <p:bldP spid="23575" grpId="0" animBg="1"/>
      <p:bldP spid="23576" grpId="0" animBg="1"/>
      <p:bldP spid="23580" grpId="0" autoUpdateAnimBg="0"/>
      <p:bldP spid="2358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现代密码</a:t>
            </a:r>
            <a:endParaRPr lang="zh-CN" altLang="en-US"/>
          </a:p>
        </p:txBody>
      </p:sp>
      <p:sp>
        <p:nvSpPr>
          <p:cNvPr id="22531" name="Rectangle 3"/>
          <p:cNvSpPr>
            <a:spLocks noGrp="1" noChangeArrowheads="1"/>
          </p:cNvSpPr>
          <p:nvPr>
            <p:ph type="body" idx="1"/>
          </p:nvPr>
        </p:nvSpPr>
        <p:spPr>
          <a:xfrm>
            <a:off x="457200" y="1905000"/>
            <a:ext cx="8382000" cy="4191000"/>
          </a:xfrm>
          <a:ln/>
        </p:spPr>
        <p:txBody>
          <a:bodyPr>
            <a:normAutofit fontScale="92500" lnSpcReduction="10000"/>
          </a:bodyPr>
          <a:lstStyle/>
          <a:p>
            <a:r>
              <a:rPr lang="en-US" altLang="zh-CN" sz="2800"/>
              <a:t>1976</a:t>
            </a:r>
            <a:r>
              <a:rPr lang="zh-CN" altLang="en-US" sz="2800"/>
              <a:t>年以后 </a:t>
            </a:r>
            <a:r>
              <a:rPr lang="zh-CN" altLang="en-US" sz="2800">
                <a:solidFill>
                  <a:srgbClr val="A50021"/>
                </a:solidFill>
              </a:rPr>
              <a:t>现代密码</a:t>
            </a:r>
          </a:p>
          <a:p>
            <a:pPr lvl="1"/>
            <a:r>
              <a:rPr lang="en-US" altLang="zh-CN" sz="2400">
                <a:solidFill>
                  <a:srgbClr val="000099"/>
                </a:solidFill>
              </a:rPr>
              <a:t>Diffie, Hellman. New Directions in Cryptography, 1976</a:t>
            </a:r>
          </a:p>
          <a:p>
            <a:pPr lvl="1"/>
            <a:r>
              <a:rPr lang="en-US" altLang="zh-CN" sz="2400">
                <a:solidFill>
                  <a:srgbClr val="000099"/>
                </a:solidFill>
              </a:rPr>
              <a:t>1977</a:t>
            </a:r>
            <a:r>
              <a:rPr lang="zh-CN" altLang="en-US" sz="2400">
                <a:solidFill>
                  <a:srgbClr val="000099"/>
                </a:solidFill>
              </a:rPr>
              <a:t>年</a:t>
            </a:r>
            <a:r>
              <a:rPr lang="en-US" altLang="zh-CN" sz="2400">
                <a:solidFill>
                  <a:srgbClr val="000099"/>
                </a:solidFill>
              </a:rPr>
              <a:t>Rivest,Shamir &amp; Adleman</a:t>
            </a:r>
            <a:r>
              <a:rPr lang="zh-CN" altLang="en-US" sz="2400">
                <a:solidFill>
                  <a:srgbClr val="000099"/>
                </a:solidFill>
              </a:rPr>
              <a:t>提出了</a:t>
            </a:r>
            <a:r>
              <a:rPr lang="en-US" altLang="zh-CN" sz="2400">
                <a:solidFill>
                  <a:srgbClr val="000099"/>
                </a:solidFill>
              </a:rPr>
              <a:t>RSA</a:t>
            </a:r>
            <a:r>
              <a:rPr lang="zh-CN" altLang="en-US" sz="2400">
                <a:solidFill>
                  <a:srgbClr val="000099"/>
                </a:solidFill>
              </a:rPr>
              <a:t>公钥算法</a:t>
            </a:r>
          </a:p>
          <a:p>
            <a:pPr lvl="1"/>
            <a:r>
              <a:rPr lang="en-US" altLang="zh-CN" sz="2400">
                <a:solidFill>
                  <a:srgbClr val="000099"/>
                </a:solidFill>
              </a:rPr>
              <a:t>90</a:t>
            </a:r>
            <a:r>
              <a:rPr lang="zh-CN" altLang="en-US" sz="2400">
                <a:solidFill>
                  <a:srgbClr val="000099"/>
                </a:solidFill>
              </a:rPr>
              <a:t>年代逐步出现椭圆曲线等其他非对称</a:t>
            </a:r>
            <a:r>
              <a:rPr lang="zh-CN" altLang="en-US" sz="2400" smtClean="0">
                <a:solidFill>
                  <a:srgbClr val="000099"/>
                </a:solidFill>
              </a:rPr>
              <a:t>算法</a:t>
            </a:r>
            <a:endParaRPr lang="en-US" altLang="zh-CN" sz="2400" smtClean="0">
              <a:solidFill>
                <a:srgbClr val="000099"/>
              </a:solidFill>
            </a:endParaRPr>
          </a:p>
          <a:p>
            <a:pPr lvl="1"/>
            <a:r>
              <a:rPr lang="zh-CN" altLang="en-US" sz="2400" smtClean="0">
                <a:solidFill>
                  <a:srgbClr val="000099"/>
                </a:solidFill>
              </a:rPr>
              <a:t>基于身份标识的密码</a:t>
            </a:r>
            <a:r>
              <a:rPr lang="en-US" altLang="zh-CN" sz="2400" smtClean="0">
                <a:solidFill>
                  <a:srgbClr val="000099"/>
                </a:solidFill>
              </a:rPr>
              <a:t>(IBE)</a:t>
            </a:r>
            <a:endParaRPr lang="zh-CN" altLang="en-US" sz="2400">
              <a:solidFill>
                <a:srgbClr val="000099"/>
              </a:solidFill>
            </a:endParaRPr>
          </a:p>
          <a:p>
            <a:pPr lvl="1"/>
            <a:r>
              <a:rPr lang="zh-CN" altLang="en-US" sz="2400">
                <a:solidFill>
                  <a:srgbClr val="A50021"/>
                </a:solidFill>
              </a:rPr>
              <a:t>非对称密码使得无密钥传输的保密通信成为可能！</a:t>
            </a:r>
          </a:p>
          <a:p>
            <a:pPr lvl="1"/>
            <a:r>
              <a:rPr lang="zh-CN" altLang="en-US" sz="2400">
                <a:solidFill>
                  <a:srgbClr val="A50021"/>
                </a:solidFill>
              </a:rPr>
              <a:t>对称密钥密码算法进一步发展</a:t>
            </a:r>
          </a:p>
          <a:p>
            <a:pPr lvl="1"/>
            <a:r>
              <a:rPr lang="en-US" altLang="zh-CN" sz="2400">
                <a:solidFill>
                  <a:srgbClr val="000099"/>
                </a:solidFill>
              </a:rPr>
              <a:t>1977</a:t>
            </a:r>
            <a:r>
              <a:rPr lang="zh-CN" altLang="en-US" sz="2400">
                <a:solidFill>
                  <a:srgbClr val="000099"/>
                </a:solidFill>
              </a:rPr>
              <a:t>年</a:t>
            </a:r>
            <a:r>
              <a:rPr lang="en-US" altLang="zh-CN" sz="2400">
                <a:solidFill>
                  <a:srgbClr val="000099"/>
                </a:solidFill>
              </a:rPr>
              <a:t>DES</a:t>
            </a:r>
            <a:r>
              <a:rPr lang="zh-CN" altLang="en-US" sz="2400">
                <a:solidFill>
                  <a:srgbClr val="000099"/>
                </a:solidFill>
              </a:rPr>
              <a:t>加密算法正式成为标准</a:t>
            </a:r>
          </a:p>
          <a:p>
            <a:pPr lvl="1"/>
            <a:r>
              <a:rPr lang="en-US" altLang="zh-CN" sz="2400">
                <a:solidFill>
                  <a:srgbClr val="000099"/>
                </a:solidFill>
              </a:rPr>
              <a:t>90</a:t>
            </a:r>
            <a:r>
              <a:rPr lang="zh-CN" altLang="en-US" sz="2400">
                <a:solidFill>
                  <a:srgbClr val="000099"/>
                </a:solidFill>
              </a:rPr>
              <a:t>年代</a:t>
            </a:r>
            <a:r>
              <a:rPr lang="en-US" altLang="zh-CN" sz="2400">
                <a:solidFill>
                  <a:srgbClr val="000099"/>
                </a:solidFill>
              </a:rPr>
              <a:t>RC6, MARS, Twofish, Serpent</a:t>
            </a:r>
            <a:r>
              <a:rPr lang="zh-CN" altLang="en-US" sz="2400">
                <a:solidFill>
                  <a:srgbClr val="000099"/>
                </a:solidFill>
              </a:rPr>
              <a:t>等加密算法出现</a:t>
            </a:r>
          </a:p>
          <a:p>
            <a:pPr lvl="1"/>
            <a:r>
              <a:rPr lang="en-US" altLang="zh-CN" sz="2400">
                <a:solidFill>
                  <a:srgbClr val="000099"/>
                </a:solidFill>
              </a:rPr>
              <a:t>2001</a:t>
            </a:r>
            <a:r>
              <a:rPr lang="zh-CN" altLang="en-US" sz="2400">
                <a:solidFill>
                  <a:srgbClr val="000099"/>
                </a:solidFill>
              </a:rPr>
              <a:t>年</a:t>
            </a:r>
            <a:r>
              <a:rPr lang="en-US" altLang="zh-CN" sz="2400">
                <a:solidFill>
                  <a:srgbClr val="000099"/>
                </a:solidFill>
              </a:rPr>
              <a:t>Rijndael</a:t>
            </a:r>
            <a:r>
              <a:rPr lang="zh-CN" altLang="en-US" sz="2400">
                <a:solidFill>
                  <a:srgbClr val="000099"/>
                </a:solidFill>
              </a:rPr>
              <a:t>算法成为</a:t>
            </a:r>
            <a:r>
              <a:rPr lang="en-US" altLang="zh-CN" sz="2400">
                <a:solidFill>
                  <a:srgbClr val="000099"/>
                </a:solidFill>
              </a:rPr>
              <a:t>DES</a:t>
            </a:r>
            <a:r>
              <a:rPr lang="zh-CN" altLang="en-US" sz="2400">
                <a:solidFill>
                  <a:srgbClr val="000099"/>
                </a:solidFill>
              </a:rPr>
              <a:t>的替代</a:t>
            </a:r>
            <a:r>
              <a:rPr lang="zh-CN" altLang="en-US" sz="2400" smtClean="0">
                <a:solidFill>
                  <a:srgbClr val="000099"/>
                </a:solidFill>
              </a:rPr>
              <a:t>者</a:t>
            </a:r>
            <a:endParaRPr lang="en-US" altLang="zh-CN" sz="2400" smtClean="0">
              <a:solidFill>
                <a:srgbClr val="000099"/>
              </a:solidFill>
            </a:endParaRPr>
          </a:p>
          <a:p>
            <a:pPr lvl="1"/>
            <a:r>
              <a:rPr lang="zh-CN" altLang="en-US" sz="2400" smtClean="0">
                <a:solidFill>
                  <a:srgbClr val="000099"/>
                </a:solidFill>
              </a:rPr>
              <a:t>量子密码</a:t>
            </a:r>
            <a:r>
              <a:rPr lang="en-US" altLang="zh-CN" sz="2400" smtClean="0">
                <a:solidFill>
                  <a:srgbClr val="000099"/>
                </a:solidFill>
              </a:rPr>
              <a:t>(Quantum Cryptography)</a:t>
            </a:r>
            <a:endParaRPr lang="zh-CN" altLang="en-US" sz="2400">
              <a:solidFill>
                <a:srgbClr val="00009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密码学的地位</a:t>
            </a:r>
            <a:endParaRPr lang="zh-CN" altLang="en-US"/>
          </a:p>
        </p:txBody>
      </p:sp>
      <p:sp>
        <p:nvSpPr>
          <p:cNvPr id="3" name="内容占位符 2"/>
          <p:cNvSpPr>
            <a:spLocks noGrp="1"/>
          </p:cNvSpPr>
          <p:nvPr>
            <p:ph idx="1"/>
          </p:nvPr>
        </p:nvSpPr>
        <p:spPr/>
        <p:txBody>
          <a:bodyPr/>
          <a:lstStyle/>
          <a:p>
            <a:r>
              <a:rPr lang="zh-CN" altLang="en-US" smtClean="0"/>
              <a:t>信息安全大厦</a:t>
            </a:r>
            <a:endParaRPr lang="zh-CN" altLang="en-US"/>
          </a:p>
        </p:txBody>
      </p:sp>
      <p:sp>
        <p:nvSpPr>
          <p:cNvPr id="4" name="AutoShape 4"/>
          <p:cNvSpPr>
            <a:spLocks noChangeArrowheads="1"/>
          </p:cNvSpPr>
          <p:nvPr/>
        </p:nvSpPr>
        <p:spPr bwMode="auto">
          <a:xfrm rot="10800000">
            <a:off x="1749425" y="5238750"/>
            <a:ext cx="5200650" cy="762000"/>
          </a:xfrm>
          <a:custGeom>
            <a:avLst/>
            <a:gdLst>
              <a:gd name="G0" fmla="+- 1560 0 0"/>
              <a:gd name="G1" fmla="+- 21600 0 1560"/>
              <a:gd name="G2" fmla="*/ 1560 1 2"/>
              <a:gd name="G3" fmla="+- 21600 0 G2"/>
              <a:gd name="G4" fmla="+/ 1560 21600 2"/>
              <a:gd name="G5" fmla="+/ G1 0 2"/>
              <a:gd name="G6" fmla="*/ 21600 21600 1560"/>
              <a:gd name="G7" fmla="*/ G6 1 2"/>
              <a:gd name="G8" fmla="+- 21600 0 G7"/>
              <a:gd name="G9" fmla="*/ 21600 1 2"/>
              <a:gd name="G10" fmla="+- 1560 0 G9"/>
              <a:gd name="G11" fmla="?: G10 G8 0"/>
              <a:gd name="G12" fmla="?: G10 G7 21600"/>
              <a:gd name="T0" fmla="*/ 20820 w 21600"/>
              <a:gd name="T1" fmla="*/ 10800 h 21600"/>
              <a:gd name="T2" fmla="*/ 10800 w 21600"/>
              <a:gd name="T3" fmla="*/ 21600 h 21600"/>
              <a:gd name="T4" fmla="*/ 780 w 21600"/>
              <a:gd name="T5" fmla="*/ 10800 h 21600"/>
              <a:gd name="T6" fmla="*/ 10800 w 21600"/>
              <a:gd name="T7" fmla="*/ 0 h 21600"/>
              <a:gd name="T8" fmla="*/ 2580 w 21600"/>
              <a:gd name="T9" fmla="*/ 2580 h 21600"/>
              <a:gd name="T10" fmla="*/ 19020 w 21600"/>
              <a:gd name="T11" fmla="*/ 19020 h 21600"/>
            </a:gdLst>
            <a:ahLst/>
            <a:cxnLst>
              <a:cxn ang="0">
                <a:pos x="T0" y="T1"/>
              </a:cxn>
              <a:cxn ang="0">
                <a:pos x="T2" y="T3"/>
              </a:cxn>
              <a:cxn ang="0">
                <a:pos x="T4" y="T5"/>
              </a:cxn>
              <a:cxn ang="0">
                <a:pos x="T6" y="T7"/>
              </a:cxn>
            </a:cxnLst>
            <a:rect l="T8" t="T9" r="T10" b="T11"/>
            <a:pathLst>
              <a:path w="21600" h="21600">
                <a:moveTo>
                  <a:pt x="0" y="0"/>
                </a:moveTo>
                <a:lnTo>
                  <a:pt x="1560" y="21600"/>
                </a:lnTo>
                <a:lnTo>
                  <a:pt x="20040" y="21600"/>
                </a:lnTo>
                <a:lnTo>
                  <a:pt x="21600" y="0"/>
                </a:lnTo>
                <a:close/>
              </a:path>
            </a:pathLst>
          </a:custGeom>
          <a:gradFill rotWithShape="0">
            <a:gsLst>
              <a:gs pos="0">
                <a:srgbClr val="FF0000">
                  <a:gamma/>
                  <a:shade val="46275"/>
                  <a:invGamma/>
                </a:srgbClr>
              </a:gs>
              <a:gs pos="50000">
                <a:srgbClr val="FF0000"/>
              </a:gs>
              <a:gs pos="100000">
                <a:srgbClr val="FF0000">
                  <a:gamma/>
                  <a:shade val="46275"/>
                  <a:invGamma/>
                </a:srgbClr>
              </a:gs>
            </a:gsLst>
            <a:lin ang="5400000" scaled="1"/>
          </a:gradFill>
          <a:ln w="9525">
            <a:solidFill>
              <a:schemeClr val="tx1"/>
            </a:solidFill>
            <a:miter lim="800000"/>
            <a:headEnd/>
            <a:tailEnd/>
          </a:ln>
          <a:effectLst/>
        </p:spPr>
        <p:txBody>
          <a:bodyPr rot="10800000" wrap="none" anchor="ctr"/>
          <a:lstStyle/>
          <a:p>
            <a:pPr algn="ctr" eaLnBrk="0" hangingPunct="0"/>
            <a:r>
              <a:rPr lang="zh-CN" altLang="en-US" sz="2400">
                <a:latin typeface="Times New Roman" pitchFamily="18" charset="0"/>
              </a:rPr>
              <a:t>安全的密码算法</a:t>
            </a:r>
          </a:p>
        </p:txBody>
      </p:sp>
      <p:sp>
        <p:nvSpPr>
          <p:cNvPr id="5" name="AutoShape 5"/>
          <p:cNvSpPr>
            <a:spLocks noChangeArrowheads="1"/>
          </p:cNvSpPr>
          <p:nvPr/>
        </p:nvSpPr>
        <p:spPr bwMode="auto">
          <a:xfrm rot="10800000">
            <a:off x="2133600" y="4552950"/>
            <a:ext cx="4419600" cy="685800"/>
          </a:xfrm>
          <a:custGeom>
            <a:avLst/>
            <a:gdLst>
              <a:gd name="G0" fmla="+- 1665 0 0"/>
              <a:gd name="G1" fmla="+- 21600 0 1665"/>
              <a:gd name="G2" fmla="*/ 1665 1 2"/>
              <a:gd name="G3" fmla="+- 21600 0 G2"/>
              <a:gd name="G4" fmla="+/ 1665 21600 2"/>
              <a:gd name="G5" fmla="+/ G1 0 2"/>
              <a:gd name="G6" fmla="*/ 21600 21600 1665"/>
              <a:gd name="G7" fmla="*/ G6 1 2"/>
              <a:gd name="G8" fmla="+- 21600 0 G7"/>
              <a:gd name="G9" fmla="*/ 21600 1 2"/>
              <a:gd name="G10" fmla="+- 1665 0 G9"/>
              <a:gd name="G11" fmla="?: G10 G8 0"/>
              <a:gd name="G12" fmla="?: G10 G7 21600"/>
              <a:gd name="T0" fmla="*/ 20767 w 21600"/>
              <a:gd name="T1" fmla="*/ 10800 h 21600"/>
              <a:gd name="T2" fmla="*/ 10800 w 21600"/>
              <a:gd name="T3" fmla="*/ 21600 h 21600"/>
              <a:gd name="T4" fmla="*/ 833 w 21600"/>
              <a:gd name="T5" fmla="*/ 10800 h 21600"/>
              <a:gd name="T6" fmla="*/ 10800 w 21600"/>
              <a:gd name="T7" fmla="*/ 0 h 21600"/>
              <a:gd name="T8" fmla="*/ 2633 w 21600"/>
              <a:gd name="T9" fmla="*/ 2633 h 21600"/>
              <a:gd name="T10" fmla="*/ 18967 w 21600"/>
              <a:gd name="T11" fmla="*/ 18967 h 21600"/>
            </a:gdLst>
            <a:ahLst/>
            <a:cxnLst>
              <a:cxn ang="0">
                <a:pos x="T0" y="T1"/>
              </a:cxn>
              <a:cxn ang="0">
                <a:pos x="T2" y="T3"/>
              </a:cxn>
              <a:cxn ang="0">
                <a:pos x="T4" y="T5"/>
              </a:cxn>
              <a:cxn ang="0">
                <a:pos x="T6" y="T7"/>
              </a:cxn>
            </a:cxnLst>
            <a:rect l="T8" t="T9" r="T10" b="T11"/>
            <a:pathLst>
              <a:path w="21600" h="21600">
                <a:moveTo>
                  <a:pt x="0" y="0"/>
                </a:moveTo>
                <a:lnTo>
                  <a:pt x="1665" y="21600"/>
                </a:lnTo>
                <a:lnTo>
                  <a:pt x="19935" y="21600"/>
                </a:lnTo>
                <a:lnTo>
                  <a:pt x="21600" y="0"/>
                </a:lnTo>
                <a:close/>
              </a:path>
            </a:pathLst>
          </a:custGeom>
          <a:gradFill rotWithShape="0">
            <a:gsLst>
              <a:gs pos="0">
                <a:srgbClr val="FF0066"/>
              </a:gs>
              <a:gs pos="100000">
                <a:srgbClr val="FF0066">
                  <a:gamma/>
                  <a:shade val="46275"/>
                  <a:invGamma/>
                </a:srgbClr>
              </a:gs>
            </a:gsLst>
            <a:path path="shape">
              <a:fillToRect l="50000" t="50000" r="50000" b="50000"/>
            </a:path>
          </a:gradFill>
          <a:ln w="9525">
            <a:solidFill>
              <a:schemeClr val="tx1"/>
            </a:solidFill>
            <a:miter lim="800000"/>
            <a:headEnd/>
            <a:tailEnd/>
          </a:ln>
          <a:effectLst/>
        </p:spPr>
        <p:txBody>
          <a:bodyPr rot="10800000" wrap="none" anchor="ctr"/>
          <a:lstStyle/>
          <a:p>
            <a:pPr algn="ctr" eaLnBrk="0" hangingPunct="0"/>
            <a:r>
              <a:rPr lang="zh-CN" altLang="en-US" sz="2400">
                <a:latin typeface="Times New Roman" pitchFamily="18" charset="0"/>
              </a:rPr>
              <a:t>安全协议</a:t>
            </a:r>
          </a:p>
        </p:txBody>
      </p:sp>
      <p:sp>
        <p:nvSpPr>
          <p:cNvPr id="6" name="AutoShape 6"/>
          <p:cNvSpPr>
            <a:spLocks noChangeArrowheads="1"/>
          </p:cNvSpPr>
          <p:nvPr/>
        </p:nvSpPr>
        <p:spPr bwMode="auto">
          <a:xfrm rot="10800000">
            <a:off x="2476500" y="3867150"/>
            <a:ext cx="3733800" cy="685800"/>
          </a:xfrm>
          <a:custGeom>
            <a:avLst/>
            <a:gdLst>
              <a:gd name="G0" fmla="+- 2035 0 0"/>
              <a:gd name="G1" fmla="+- 21600 0 2035"/>
              <a:gd name="G2" fmla="*/ 2035 1 2"/>
              <a:gd name="G3" fmla="+- 21600 0 G2"/>
              <a:gd name="G4" fmla="+/ 2035 21600 2"/>
              <a:gd name="G5" fmla="+/ G1 0 2"/>
              <a:gd name="G6" fmla="*/ 21600 21600 2035"/>
              <a:gd name="G7" fmla="*/ G6 1 2"/>
              <a:gd name="G8" fmla="+- 21600 0 G7"/>
              <a:gd name="G9" fmla="*/ 21600 1 2"/>
              <a:gd name="G10" fmla="+- 2035 0 G9"/>
              <a:gd name="G11" fmla="?: G10 G8 0"/>
              <a:gd name="G12" fmla="?: G10 G7 21600"/>
              <a:gd name="T0" fmla="*/ 20582 w 21600"/>
              <a:gd name="T1" fmla="*/ 10800 h 21600"/>
              <a:gd name="T2" fmla="*/ 10800 w 21600"/>
              <a:gd name="T3" fmla="*/ 21600 h 21600"/>
              <a:gd name="T4" fmla="*/ 1018 w 21600"/>
              <a:gd name="T5" fmla="*/ 10800 h 21600"/>
              <a:gd name="T6" fmla="*/ 10800 w 21600"/>
              <a:gd name="T7" fmla="*/ 0 h 21600"/>
              <a:gd name="T8" fmla="*/ 2818 w 21600"/>
              <a:gd name="T9" fmla="*/ 2818 h 21600"/>
              <a:gd name="T10" fmla="*/ 18782 w 21600"/>
              <a:gd name="T11" fmla="*/ 18782 h 21600"/>
            </a:gdLst>
            <a:ahLst/>
            <a:cxnLst>
              <a:cxn ang="0">
                <a:pos x="T0" y="T1"/>
              </a:cxn>
              <a:cxn ang="0">
                <a:pos x="T2" y="T3"/>
              </a:cxn>
              <a:cxn ang="0">
                <a:pos x="T4" y="T5"/>
              </a:cxn>
              <a:cxn ang="0">
                <a:pos x="T6" y="T7"/>
              </a:cxn>
            </a:cxnLst>
            <a:rect l="T8" t="T9" r="T10" b="T11"/>
            <a:pathLst>
              <a:path w="21600" h="21600">
                <a:moveTo>
                  <a:pt x="0" y="0"/>
                </a:moveTo>
                <a:lnTo>
                  <a:pt x="2035" y="21600"/>
                </a:lnTo>
                <a:lnTo>
                  <a:pt x="19565" y="21600"/>
                </a:lnTo>
                <a:lnTo>
                  <a:pt x="21600" y="0"/>
                </a:lnTo>
                <a:close/>
              </a:path>
            </a:pathLst>
          </a:custGeom>
          <a:gradFill rotWithShape="0">
            <a:gsLst>
              <a:gs pos="0">
                <a:srgbClr val="FF3399"/>
              </a:gs>
              <a:gs pos="100000">
                <a:srgbClr val="FF3399">
                  <a:gamma/>
                  <a:shade val="46275"/>
                  <a:invGamma/>
                </a:srgbClr>
              </a:gs>
            </a:gsLst>
            <a:path path="shape">
              <a:fillToRect l="50000" t="50000" r="50000" b="50000"/>
            </a:path>
          </a:gradFill>
          <a:ln w="9525">
            <a:solidFill>
              <a:schemeClr val="tx1"/>
            </a:solidFill>
            <a:miter lim="800000"/>
            <a:headEnd/>
            <a:tailEnd/>
          </a:ln>
          <a:effectLst/>
        </p:spPr>
        <p:txBody>
          <a:bodyPr rot="10800000" wrap="none" anchor="ctr"/>
          <a:lstStyle/>
          <a:p>
            <a:pPr algn="ctr" eaLnBrk="0" hangingPunct="0"/>
            <a:r>
              <a:rPr lang="zh-CN" altLang="en-US" sz="2400">
                <a:latin typeface="Times New Roman" pitchFamily="18" charset="0"/>
              </a:rPr>
              <a:t>网络安全</a:t>
            </a:r>
          </a:p>
        </p:txBody>
      </p:sp>
      <p:sp>
        <p:nvSpPr>
          <p:cNvPr id="7" name="AutoShape 7"/>
          <p:cNvSpPr>
            <a:spLocks noChangeArrowheads="1"/>
          </p:cNvSpPr>
          <p:nvPr/>
        </p:nvSpPr>
        <p:spPr bwMode="auto">
          <a:xfrm rot="10800000">
            <a:off x="2819400" y="3181350"/>
            <a:ext cx="3048000" cy="685800"/>
          </a:xfrm>
          <a:custGeom>
            <a:avLst/>
            <a:gdLst>
              <a:gd name="G0" fmla="+- 2396 0 0"/>
              <a:gd name="G1" fmla="+- 21600 0 2396"/>
              <a:gd name="G2" fmla="*/ 2396 1 2"/>
              <a:gd name="G3" fmla="+- 21600 0 G2"/>
              <a:gd name="G4" fmla="+/ 2396 21600 2"/>
              <a:gd name="G5" fmla="+/ G1 0 2"/>
              <a:gd name="G6" fmla="*/ 21600 21600 2396"/>
              <a:gd name="G7" fmla="*/ G6 1 2"/>
              <a:gd name="G8" fmla="+- 21600 0 G7"/>
              <a:gd name="G9" fmla="*/ 21600 1 2"/>
              <a:gd name="G10" fmla="+- 2396 0 G9"/>
              <a:gd name="G11" fmla="?: G10 G8 0"/>
              <a:gd name="G12" fmla="?: G10 G7 21600"/>
              <a:gd name="T0" fmla="*/ 20402 w 21600"/>
              <a:gd name="T1" fmla="*/ 10800 h 21600"/>
              <a:gd name="T2" fmla="*/ 10800 w 21600"/>
              <a:gd name="T3" fmla="*/ 21600 h 21600"/>
              <a:gd name="T4" fmla="*/ 1198 w 21600"/>
              <a:gd name="T5" fmla="*/ 10800 h 21600"/>
              <a:gd name="T6" fmla="*/ 10800 w 21600"/>
              <a:gd name="T7" fmla="*/ 0 h 21600"/>
              <a:gd name="T8" fmla="*/ 2998 w 21600"/>
              <a:gd name="T9" fmla="*/ 2998 h 21600"/>
              <a:gd name="T10" fmla="*/ 18602 w 21600"/>
              <a:gd name="T11" fmla="*/ 18602 h 21600"/>
            </a:gdLst>
            <a:ahLst/>
            <a:cxnLst>
              <a:cxn ang="0">
                <a:pos x="T0" y="T1"/>
              </a:cxn>
              <a:cxn ang="0">
                <a:pos x="T2" y="T3"/>
              </a:cxn>
              <a:cxn ang="0">
                <a:pos x="T4" y="T5"/>
              </a:cxn>
              <a:cxn ang="0">
                <a:pos x="T6" y="T7"/>
              </a:cxn>
            </a:cxnLst>
            <a:rect l="T8" t="T9" r="T10" b="T11"/>
            <a:pathLst>
              <a:path w="21600" h="21600">
                <a:moveTo>
                  <a:pt x="0" y="0"/>
                </a:moveTo>
                <a:lnTo>
                  <a:pt x="2396" y="21600"/>
                </a:lnTo>
                <a:lnTo>
                  <a:pt x="19204" y="21600"/>
                </a:lnTo>
                <a:lnTo>
                  <a:pt x="21600" y="0"/>
                </a:lnTo>
                <a:close/>
              </a:path>
            </a:pathLst>
          </a:custGeom>
          <a:gradFill rotWithShape="0">
            <a:gsLst>
              <a:gs pos="0">
                <a:srgbClr val="FF33CC"/>
              </a:gs>
              <a:gs pos="100000">
                <a:srgbClr val="FF33CC">
                  <a:gamma/>
                  <a:shade val="46275"/>
                  <a:invGamma/>
                </a:srgbClr>
              </a:gs>
            </a:gsLst>
            <a:path path="shape">
              <a:fillToRect l="50000" t="50000" r="50000" b="50000"/>
            </a:path>
          </a:gradFill>
          <a:ln w="9525">
            <a:solidFill>
              <a:schemeClr val="tx1"/>
            </a:solidFill>
            <a:miter lim="800000"/>
            <a:headEnd/>
            <a:tailEnd/>
          </a:ln>
          <a:effectLst/>
        </p:spPr>
        <p:txBody>
          <a:bodyPr rot="10800000" wrap="none" anchor="ctr"/>
          <a:lstStyle/>
          <a:p>
            <a:pPr algn="ctr" eaLnBrk="0" hangingPunct="0"/>
            <a:r>
              <a:rPr lang="zh-CN" altLang="en-US" sz="2400">
                <a:latin typeface="Times New Roman" pitchFamily="18" charset="0"/>
              </a:rPr>
              <a:t>系统安全</a:t>
            </a:r>
          </a:p>
        </p:txBody>
      </p:sp>
      <p:sp>
        <p:nvSpPr>
          <p:cNvPr id="8" name="AutoShape 8"/>
          <p:cNvSpPr>
            <a:spLocks noChangeArrowheads="1"/>
          </p:cNvSpPr>
          <p:nvPr/>
        </p:nvSpPr>
        <p:spPr bwMode="auto">
          <a:xfrm rot="10800000">
            <a:off x="3162300" y="2419350"/>
            <a:ext cx="2362200" cy="762000"/>
          </a:xfrm>
          <a:custGeom>
            <a:avLst/>
            <a:gdLst>
              <a:gd name="G0" fmla="+- 3309 0 0"/>
              <a:gd name="G1" fmla="+- 21600 0 3309"/>
              <a:gd name="G2" fmla="*/ 3309 1 2"/>
              <a:gd name="G3" fmla="+- 21600 0 G2"/>
              <a:gd name="G4" fmla="+/ 3309 21600 2"/>
              <a:gd name="G5" fmla="+/ G1 0 2"/>
              <a:gd name="G6" fmla="*/ 21600 21600 3309"/>
              <a:gd name="G7" fmla="*/ G6 1 2"/>
              <a:gd name="G8" fmla="+- 21600 0 G7"/>
              <a:gd name="G9" fmla="*/ 21600 1 2"/>
              <a:gd name="G10" fmla="+- 3309 0 G9"/>
              <a:gd name="G11" fmla="?: G10 G8 0"/>
              <a:gd name="G12" fmla="?: G10 G7 21600"/>
              <a:gd name="T0" fmla="*/ 19945 w 21600"/>
              <a:gd name="T1" fmla="*/ 10800 h 21600"/>
              <a:gd name="T2" fmla="*/ 10800 w 21600"/>
              <a:gd name="T3" fmla="*/ 21600 h 21600"/>
              <a:gd name="T4" fmla="*/ 1655 w 21600"/>
              <a:gd name="T5" fmla="*/ 10800 h 21600"/>
              <a:gd name="T6" fmla="*/ 10800 w 21600"/>
              <a:gd name="T7" fmla="*/ 0 h 21600"/>
              <a:gd name="T8" fmla="*/ 3455 w 21600"/>
              <a:gd name="T9" fmla="*/ 3455 h 21600"/>
              <a:gd name="T10" fmla="*/ 18145 w 21600"/>
              <a:gd name="T11" fmla="*/ 18145 h 21600"/>
            </a:gdLst>
            <a:ahLst/>
            <a:cxnLst>
              <a:cxn ang="0">
                <a:pos x="T0" y="T1"/>
              </a:cxn>
              <a:cxn ang="0">
                <a:pos x="T2" y="T3"/>
              </a:cxn>
              <a:cxn ang="0">
                <a:pos x="T4" y="T5"/>
              </a:cxn>
              <a:cxn ang="0">
                <a:pos x="T6" y="T7"/>
              </a:cxn>
            </a:cxnLst>
            <a:rect l="T8" t="T9" r="T10" b="T11"/>
            <a:pathLst>
              <a:path w="21600" h="21600">
                <a:moveTo>
                  <a:pt x="0" y="0"/>
                </a:moveTo>
                <a:lnTo>
                  <a:pt x="3309" y="21600"/>
                </a:lnTo>
                <a:lnTo>
                  <a:pt x="18291" y="21600"/>
                </a:lnTo>
                <a:lnTo>
                  <a:pt x="21600" y="0"/>
                </a:lnTo>
                <a:close/>
              </a:path>
            </a:pathLst>
          </a:custGeom>
          <a:gradFill rotWithShape="0">
            <a:gsLst>
              <a:gs pos="0">
                <a:srgbClr val="FF00FF"/>
              </a:gs>
              <a:gs pos="100000">
                <a:srgbClr val="FF00FF">
                  <a:gamma/>
                  <a:shade val="46275"/>
                  <a:invGamma/>
                </a:srgbClr>
              </a:gs>
            </a:gsLst>
            <a:path path="shape">
              <a:fillToRect l="50000" t="50000" r="50000" b="50000"/>
            </a:path>
          </a:gradFill>
          <a:ln w="9525">
            <a:solidFill>
              <a:schemeClr val="tx1"/>
            </a:solidFill>
            <a:miter lim="800000"/>
            <a:headEnd/>
            <a:tailEnd/>
          </a:ln>
          <a:effectLst/>
        </p:spPr>
        <p:txBody>
          <a:bodyPr rot="10800000" wrap="none" anchor="ctr"/>
          <a:lstStyle/>
          <a:p>
            <a:pPr algn="ctr" eaLnBrk="0" hangingPunct="0"/>
            <a:r>
              <a:rPr lang="zh-CN" altLang="en-US" sz="2400">
                <a:latin typeface="Times New Roman" pitchFamily="18" charset="0"/>
              </a:rPr>
              <a:t>应用安全</a:t>
            </a:r>
          </a:p>
        </p:txBody>
      </p:sp>
      <p:sp>
        <p:nvSpPr>
          <p:cNvPr id="9" name="AutoShape 9"/>
          <p:cNvSpPr>
            <a:spLocks noChangeArrowheads="1"/>
          </p:cNvSpPr>
          <p:nvPr/>
        </p:nvSpPr>
        <p:spPr bwMode="auto">
          <a:xfrm>
            <a:off x="1371600" y="4552950"/>
            <a:ext cx="5943600" cy="1543050"/>
          </a:xfrm>
          <a:prstGeom prst="wedgeEllipseCallout">
            <a:avLst>
              <a:gd name="adj1" fmla="val 45671"/>
              <a:gd name="adj2" fmla="val -80352"/>
            </a:avLst>
          </a:prstGeom>
          <a:noFill/>
          <a:ln w="19050">
            <a:solidFill>
              <a:schemeClr val="tx1"/>
            </a:solidFill>
            <a:prstDash val="dashDot"/>
            <a:miter lim="800000"/>
            <a:headEnd/>
            <a:tailEnd/>
          </a:ln>
          <a:effectLst/>
        </p:spPr>
        <p:txBody>
          <a:bodyPr/>
          <a:lstStyle/>
          <a:p>
            <a:pPr algn="ctr"/>
            <a:endParaRPr kumimoji="1" lang="zh-CN" altLang="en-US" sz="2400" b="1">
              <a:latin typeface="Times New Roman" pitchFamily="18" charset="0"/>
            </a:endParaRPr>
          </a:p>
        </p:txBody>
      </p:sp>
      <p:sp>
        <p:nvSpPr>
          <p:cNvPr id="10" name="Text Box 10"/>
          <p:cNvSpPr txBox="1">
            <a:spLocks noChangeArrowheads="1"/>
          </p:cNvSpPr>
          <p:nvPr/>
        </p:nvSpPr>
        <p:spPr bwMode="auto">
          <a:xfrm>
            <a:off x="6877050" y="3771900"/>
            <a:ext cx="1543050" cy="579438"/>
          </a:xfrm>
          <a:prstGeom prst="rect">
            <a:avLst/>
          </a:prstGeom>
          <a:noFill/>
          <a:ln w="9525">
            <a:noFill/>
            <a:miter lim="800000"/>
            <a:headEnd/>
            <a:tailEnd/>
          </a:ln>
          <a:effectLst/>
        </p:spPr>
        <p:txBody>
          <a:bodyPr>
            <a:spAutoFit/>
          </a:bodyPr>
          <a:lstStyle/>
          <a:p>
            <a:pPr algn="ctr">
              <a:spcBef>
                <a:spcPct val="50000"/>
              </a:spcBef>
            </a:pPr>
            <a:r>
              <a:rPr kumimoji="1" lang="zh-CN" altLang="en-US" sz="3200" b="1">
                <a:latin typeface="Times New Roman" pitchFamily="18" charset="0"/>
                <a:ea typeface="华文行楷" pitchFamily="2" charset="-122"/>
              </a:rPr>
              <a:t>密码学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par>
                          <p:cTn id="28" fill="hold">
                            <p:stCondLst>
                              <p:cond delay="500"/>
                            </p:stCondLst>
                            <p:childTnLst>
                              <p:par>
                                <p:cTn id="29" presetID="9" presetClass="entr" presetSubtype="0" fill="hold" grpId="0" nodeType="afterEffect">
                                  <p:stCondLst>
                                    <p:cond delay="0"/>
                                  </p:stCondLst>
                                  <p:iterate type="wd">
                                    <p:tmPct val="100000"/>
                                  </p:iterate>
                                  <p:childTnLst>
                                    <p:set>
                                      <p:cBhvr>
                                        <p:cTn id="30" dur="1" fill="hold">
                                          <p:stCondLst>
                                            <p:cond delay="0"/>
                                          </p:stCondLst>
                                        </p:cTn>
                                        <p:tgtEl>
                                          <p:spTgt spid="10"/>
                                        </p:tgtEl>
                                        <p:attrNameLst>
                                          <p:attrName>style.visibility</p:attrName>
                                        </p:attrNameLst>
                                      </p:cBhvr>
                                      <p:to>
                                        <p:strVal val="visible"/>
                                      </p:to>
                                    </p:set>
                                    <p:animEffect transition="in" filter="dissolve">
                                      <p:cBhvr>
                                        <p:cTn id="31"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4" name="AutoShape 28"/>
          <p:cNvSpPr>
            <a:spLocks noChangeArrowheads="1"/>
          </p:cNvSpPr>
          <p:nvPr/>
        </p:nvSpPr>
        <p:spPr bwMode="auto">
          <a:xfrm>
            <a:off x="2771800" y="4916016"/>
            <a:ext cx="1224136" cy="457200"/>
          </a:xfrm>
          <a:prstGeom prst="foldedCorner">
            <a:avLst>
              <a:gd name="adj" fmla="val 23662"/>
            </a:avLst>
          </a:prstGeom>
          <a:solidFill>
            <a:srgbClr val="FFFF99"/>
          </a:solidFill>
          <a:ln w="12700">
            <a:solidFill>
              <a:schemeClr val="tx1"/>
            </a:solidFill>
            <a:round/>
            <a:headEnd/>
            <a:tailEnd type="none" w="med" len="lg"/>
          </a:ln>
          <a:effectLst/>
        </p:spPr>
        <p:txBody>
          <a:bodyPr wrap="none" anchor="ctr"/>
          <a:lstStyle/>
          <a:p>
            <a:r>
              <a:rPr lang="en-US" altLang="zh-CN" sz="1400" b="1">
                <a:solidFill>
                  <a:srgbClr val="003300"/>
                </a:solidFill>
              </a:rPr>
              <a:t>B</a:t>
            </a:r>
            <a:r>
              <a:rPr lang="zh-CN" altLang="en-US" sz="1400" b="1">
                <a:solidFill>
                  <a:srgbClr val="003300"/>
                </a:solidFill>
              </a:rPr>
              <a:t>的公开密钥</a:t>
            </a:r>
          </a:p>
        </p:txBody>
      </p:sp>
      <p:sp>
        <p:nvSpPr>
          <p:cNvPr id="24578" name="Rectangle 2"/>
          <p:cNvSpPr>
            <a:spLocks noGrp="1" noChangeArrowheads="1"/>
          </p:cNvSpPr>
          <p:nvPr>
            <p:ph type="title"/>
          </p:nvPr>
        </p:nvSpPr>
        <p:spPr/>
        <p:txBody>
          <a:bodyPr/>
          <a:lstStyle/>
          <a:p>
            <a:r>
              <a:rPr lang="zh-CN" altLang="en-US" smtClean="0"/>
              <a:t>现代密码</a:t>
            </a:r>
            <a:endParaRPr lang="zh-CN" altLang="en-US"/>
          </a:p>
        </p:txBody>
      </p:sp>
      <p:sp>
        <p:nvSpPr>
          <p:cNvPr id="24579" name="Rectangle 3"/>
          <p:cNvSpPr>
            <a:spLocks noGrp="1" noChangeArrowheads="1"/>
          </p:cNvSpPr>
          <p:nvPr>
            <p:ph type="body" idx="1"/>
          </p:nvPr>
        </p:nvSpPr>
        <p:spPr>
          <a:xfrm>
            <a:off x="609600" y="1676400"/>
            <a:ext cx="6858000" cy="762000"/>
          </a:xfrm>
        </p:spPr>
        <p:txBody>
          <a:bodyPr/>
          <a:lstStyle/>
          <a:p>
            <a:r>
              <a:rPr lang="zh-CN" altLang="en-US"/>
              <a:t>非对称密码加密通信模型</a:t>
            </a:r>
            <a:endParaRPr lang="zh-CN" altLang="en-US">
              <a:solidFill>
                <a:srgbClr val="A50021"/>
              </a:solidFill>
            </a:endParaRPr>
          </a:p>
        </p:txBody>
      </p:sp>
      <p:graphicFrame>
        <p:nvGraphicFramePr>
          <p:cNvPr id="24580" name="Object 4"/>
          <p:cNvGraphicFramePr>
            <a:graphicFrameLocks noChangeAspect="1"/>
          </p:cNvGraphicFramePr>
          <p:nvPr/>
        </p:nvGraphicFramePr>
        <p:xfrm>
          <a:off x="762000" y="3657600"/>
          <a:ext cx="571500" cy="952500"/>
        </p:xfrm>
        <a:graphic>
          <a:graphicData uri="http://schemas.openxmlformats.org/presentationml/2006/ole">
            <p:oleObj spid="_x0000_s5122" name="位图图像" r:id="rId3" imgW="571731" imgH="952633" progId="PBrush">
              <p:embed/>
            </p:oleObj>
          </a:graphicData>
        </a:graphic>
      </p:graphicFrame>
      <p:graphicFrame>
        <p:nvGraphicFramePr>
          <p:cNvPr id="24581" name="Object 5"/>
          <p:cNvGraphicFramePr>
            <a:graphicFrameLocks noChangeAspect="1"/>
          </p:cNvGraphicFramePr>
          <p:nvPr/>
        </p:nvGraphicFramePr>
        <p:xfrm>
          <a:off x="7772400" y="3581400"/>
          <a:ext cx="666750" cy="1009650"/>
        </p:xfrm>
        <a:graphic>
          <a:graphicData uri="http://schemas.openxmlformats.org/presentationml/2006/ole">
            <p:oleObj spid="_x0000_s5123" name="位图图像" r:id="rId4" imgW="666667" imgH="1009791" progId="PBrush">
              <p:embed/>
            </p:oleObj>
          </a:graphicData>
        </a:graphic>
      </p:graphicFrame>
      <p:graphicFrame>
        <p:nvGraphicFramePr>
          <p:cNvPr id="24582" name="Object 6"/>
          <p:cNvGraphicFramePr>
            <a:graphicFrameLocks noChangeAspect="1"/>
          </p:cNvGraphicFramePr>
          <p:nvPr/>
        </p:nvGraphicFramePr>
        <p:xfrm>
          <a:off x="4114800" y="2209800"/>
          <a:ext cx="657225" cy="1057275"/>
        </p:xfrm>
        <a:graphic>
          <a:graphicData uri="http://schemas.openxmlformats.org/presentationml/2006/ole">
            <p:oleObj spid="_x0000_s5124" name="位图图像" r:id="rId5" imgW="657317" imgH="1057423" progId="PBrush">
              <p:embed/>
            </p:oleObj>
          </a:graphicData>
        </a:graphic>
      </p:graphicFrame>
      <p:sp>
        <p:nvSpPr>
          <p:cNvPr id="24583" name="AutoShape 7"/>
          <p:cNvSpPr>
            <a:spLocks noChangeArrowheads="1"/>
          </p:cNvSpPr>
          <p:nvPr/>
        </p:nvSpPr>
        <p:spPr bwMode="auto">
          <a:xfrm>
            <a:off x="13716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400" b="1">
                <a:solidFill>
                  <a:srgbClr val="000099"/>
                </a:solidFill>
              </a:rPr>
              <a:t>Hello</a:t>
            </a:r>
          </a:p>
        </p:txBody>
      </p:sp>
      <p:sp>
        <p:nvSpPr>
          <p:cNvPr id="24584" name="Line 8"/>
          <p:cNvSpPr>
            <a:spLocks noChangeShapeType="1"/>
          </p:cNvSpPr>
          <p:nvPr/>
        </p:nvSpPr>
        <p:spPr bwMode="auto">
          <a:xfrm>
            <a:off x="20574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4585" name="AutoShape 9"/>
          <p:cNvSpPr>
            <a:spLocks noChangeArrowheads="1"/>
          </p:cNvSpPr>
          <p:nvPr/>
        </p:nvSpPr>
        <p:spPr bwMode="auto">
          <a:xfrm>
            <a:off x="72390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400" b="1">
                <a:solidFill>
                  <a:srgbClr val="000099"/>
                </a:solidFill>
              </a:rPr>
              <a:t>Hello</a:t>
            </a:r>
          </a:p>
        </p:txBody>
      </p:sp>
      <p:sp>
        <p:nvSpPr>
          <p:cNvPr id="24586" name="Line 10"/>
          <p:cNvSpPr>
            <a:spLocks noChangeShapeType="1"/>
          </p:cNvSpPr>
          <p:nvPr/>
        </p:nvSpPr>
        <p:spPr bwMode="auto">
          <a:xfrm flipV="1">
            <a:off x="4419600" y="3276600"/>
            <a:ext cx="0" cy="914400"/>
          </a:xfrm>
          <a:prstGeom prst="line">
            <a:avLst/>
          </a:prstGeom>
          <a:noFill/>
          <a:ln w="28575">
            <a:solidFill>
              <a:srgbClr val="FF0000"/>
            </a:solidFill>
            <a:round/>
            <a:headEnd/>
            <a:tailEnd type="triangle" w="med" len="lg"/>
          </a:ln>
          <a:effectLst/>
        </p:spPr>
        <p:txBody>
          <a:bodyPr/>
          <a:lstStyle/>
          <a:p>
            <a:endParaRPr lang="zh-CN" altLang="en-US"/>
          </a:p>
        </p:txBody>
      </p:sp>
      <p:sp>
        <p:nvSpPr>
          <p:cNvPr id="24587" name="AutoShape 11"/>
          <p:cNvSpPr>
            <a:spLocks noChangeArrowheads="1"/>
          </p:cNvSpPr>
          <p:nvPr/>
        </p:nvSpPr>
        <p:spPr bwMode="auto">
          <a:xfrm>
            <a:off x="2286000" y="3962400"/>
            <a:ext cx="914400" cy="457200"/>
          </a:xfrm>
          <a:prstGeom prst="cube">
            <a:avLst>
              <a:gd name="adj" fmla="val 11806"/>
            </a:avLst>
          </a:prstGeom>
          <a:solidFill>
            <a:srgbClr val="FFFFFF"/>
          </a:solidFill>
          <a:ln w="12700">
            <a:solidFill>
              <a:schemeClr val="tx1"/>
            </a:solidFill>
            <a:miter lim="800000"/>
            <a:headEnd/>
            <a:tailEnd type="none" w="med" len="lg"/>
          </a:ln>
          <a:effectLst/>
        </p:spPr>
        <p:txBody>
          <a:bodyPr wrap="none" anchor="ctr"/>
          <a:lstStyle/>
          <a:p>
            <a:r>
              <a:rPr lang="zh-CN" altLang="en-US">
                <a:solidFill>
                  <a:srgbClr val="003300"/>
                </a:solidFill>
                <a:ea typeface="楷体_GB2312" pitchFamily="49" charset="-122"/>
              </a:rPr>
              <a:t>加密机</a:t>
            </a:r>
          </a:p>
        </p:txBody>
      </p:sp>
      <p:sp>
        <p:nvSpPr>
          <p:cNvPr id="24588" name="AutoShape 12"/>
          <p:cNvSpPr>
            <a:spLocks noChangeArrowheads="1"/>
          </p:cNvSpPr>
          <p:nvPr/>
        </p:nvSpPr>
        <p:spPr bwMode="auto">
          <a:xfrm>
            <a:off x="5943600" y="3962400"/>
            <a:ext cx="914400" cy="457200"/>
          </a:xfrm>
          <a:prstGeom prst="cube">
            <a:avLst>
              <a:gd name="adj" fmla="val 11806"/>
            </a:avLst>
          </a:prstGeom>
          <a:solidFill>
            <a:srgbClr val="FFFFFF"/>
          </a:solidFill>
          <a:ln w="12700">
            <a:solidFill>
              <a:schemeClr val="tx1"/>
            </a:solidFill>
            <a:miter lim="800000"/>
            <a:headEnd/>
            <a:tailEnd type="none" w="med" len="lg"/>
          </a:ln>
          <a:effectLst/>
        </p:spPr>
        <p:txBody>
          <a:bodyPr wrap="none" anchor="ctr"/>
          <a:lstStyle/>
          <a:p>
            <a:r>
              <a:rPr lang="zh-CN" altLang="en-US">
                <a:solidFill>
                  <a:srgbClr val="003300"/>
                </a:solidFill>
                <a:ea typeface="楷体_GB2312" pitchFamily="49" charset="-122"/>
              </a:rPr>
              <a:t>解密机</a:t>
            </a:r>
          </a:p>
        </p:txBody>
      </p:sp>
      <p:sp>
        <p:nvSpPr>
          <p:cNvPr id="24589" name="Line 13"/>
          <p:cNvSpPr>
            <a:spLocks noChangeShapeType="1"/>
          </p:cNvSpPr>
          <p:nvPr/>
        </p:nvSpPr>
        <p:spPr bwMode="auto">
          <a:xfrm>
            <a:off x="69342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4590" name="Line 14"/>
          <p:cNvSpPr>
            <a:spLocks noChangeShapeType="1"/>
          </p:cNvSpPr>
          <p:nvPr/>
        </p:nvSpPr>
        <p:spPr bwMode="auto">
          <a:xfrm>
            <a:off x="4038600" y="4191000"/>
            <a:ext cx="990600" cy="0"/>
          </a:xfrm>
          <a:prstGeom prst="line">
            <a:avLst/>
          </a:prstGeom>
          <a:noFill/>
          <a:ln w="28575">
            <a:solidFill>
              <a:srgbClr val="008000"/>
            </a:solidFill>
            <a:round/>
            <a:headEnd/>
            <a:tailEnd type="triangle" w="med" len="lg"/>
          </a:ln>
          <a:effectLst/>
        </p:spPr>
        <p:txBody>
          <a:bodyPr/>
          <a:lstStyle/>
          <a:p>
            <a:endParaRPr lang="zh-CN" altLang="en-US"/>
          </a:p>
        </p:txBody>
      </p:sp>
      <p:sp>
        <p:nvSpPr>
          <p:cNvPr id="24591" name="AutoShape 15"/>
          <p:cNvSpPr>
            <a:spLocks noChangeArrowheads="1"/>
          </p:cNvSpPr>
          <p:nvPr/>
        </p:nvSpPr>
        <p:spPr bwMode="auto">
          <a:xfrm>
            <a:off x="50292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050" b="1">
                <a:solidFill>
                  <a:srgbClr val="A50021"/>
                </a:solidFill>
              </a:rPr>
              <a:t>@#^$&amp;</a:t>
            </a:r>
          </a:p>
        </p:txBody>
      </p:sp>
      <p:sp>
        <p:nvSpPr>
          <p:cNvPr id="24592" name="AutoShape 16"/>
          <p:cNvSpPr>
            <a:spLocks noChangeArrowheads="1"/>
          </p:cNvSpPr>
          <p:nvPr/>
        </p:nvSpPr>
        <p:spPr bwMode="auto">
          <a:xfrm>
            <a:off x="3505200" y="39624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050" b="1">
                <a:solidFill>
                  <a:srgbClr val="A50021"/>
                </a:solidFill>
              </a:rPr>
              <a:t>@#^$&amp;</a:t>
            </a:r>
          </a:p>
        </p:txBody>
      </p:sp>
      <p:sp>
        <p:nvSpPr>
          <p:cNvPr id="24593" name="AutoShape 17"/>
          <p:cNvSpPr>
            <a:spLocks noChangeArrowheads="1"/>
          </p:cNvSpPr>
          <p:nvPr/>
        </p:nvSpPr>
        <p:spPr bwMode="auto">
          <a:xfrm>
            <a:off x="4724400" y="2590800"/>
            <a:ext cx="533400" cy="457200"/>
          </a:xfrm>
          <a:prstGeom prst="flowChartDocument">
            <a:avLst/>
          </a:prstGeom>
          <a:solidFill>
            <a:srgbClr val="CCFFFF"/>
          </a:solidFill>
          <a:ln w="9525">
            <a:solidFill>
              <a:schemeClr val="tx1"/>
            </a:solidFill>
            <a:miter lim="800000"/>
            <a:headEnd/>
            <a:tailEnd/>
          </a:ln>
          <a:effectLst/>
        </p:spPr>
        <p:txBody>
          <a:bodyPr wrap="none" anchor="ctr"/>
          <a:lstStyle/>
          <a:p>
            <a:r>
              <a:rPr lang="en-US" altLang="zh-CN" sz="1050" b="1">
                <a:solidFill>
                  <a:srgbClr val="A50021"/>
                </a:solidFill>
              </a:rPr>
              <a:t>@#^$&amp;</a:t>
            </a:r>
          </a:p>
        </p:txBody>
      </p:sp>
      <p:sp>
        <p:nvSpPr>
          <p:cNvPr id="24594" name="Line 18"/>
          <p:cNvSpPr>
            <a:spLocks noChangeShapeType="1"/>
          </p:cNvSpPr>
          <p:nvPr/>
        </p:nvSpPr>
        <p:spPr bwMode="auto">
          <a:xfrm>
            <a:off x="32766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4595" name="Line 19"/>
          <p:cNvSpPr>
            <a:spLocks noChangeShapeType="1"/>
          </p:cNvSpPr>
          <p:nvPr/>
        </p:nvSpPr>
        <p:spPr bwMode="auto">
          <a:xfrm>
            <a:off x="5638800" y="4191000"/>
            <a:ext cx="228600" cy="0"/>
          </a:xfrm>
          <a:prstGeom prst="line">
            <a:avLst/>
          </a:prstGeom>
          <a:noFill/>
          <a:ln w="28575">
            <a:solidFill>
              <a:schemeClr val="tx1"/>
            </a:solidFill>
            <a:round/>
            <a:headEnd/>
            <a:tailEnd type="triangle" w="med" len="lg"/>
          </a:ln>
          <a:effectLst/>
        </p:spPr>
        <p:txBody>
          <a:bodyPr/>
          <a:lstStyle/>
          <a:p>
            <a:endParaRPr lang="zh-CN" altLang="en-US"/>
          </a:p>
        </p:txBody>
      </p:sp>
      <p:sp>
        <p:nvSpPr>
          <p:cNvPr id="24596" name="AutoShape 20"/>
          <p:cNvSpPr>
            <a:spLocks noChangeArrowheads="1"/>
          </p:cNvSpPr>
          <p:nvPr/>
        </p:nvSpPr>
        <p:spPr bwMode="auto">
          <a:xfrm>
            <a:off x="3962400" y="5029200"/>
            <a:ext cx="1295400" cy="685800"/>
          </a:xfrm>
          <a:prstGeom prst="flowChartMagneticDisk">
            <a:avLst/>
          </a:prstGeom>
          <a:solidFill>
            <a:srgbClr val="FFFFFF"/>
          </a:solidFill>
          <a:ln w="12700">
            <a:solidFill>
              <a:schemeClr val="tx1"/>
            </a:solidFill>
            <a:round/>
            <a:headEnd/>
            <a:tailEnd type="none" w="med" len="lg"/>
          </a:ln>
          <a:effectLst/>
        </p:spPr>
        <p:txBody>
          <a:bodyPr wrap="none" anchor="ctr"/>
          <a:lstStyle/>
          <a:p>
            <a:r>
              <a:rPr lang="zh-CN" altLang="en-US" sz="1600">
                <a:solidFill>
                  <a:srgbClr val="003300"/>
                </a:solidFill>
              </a:rPr>
              <a:t>公开密钥库</a:t>
            </a:r>
          </a:p>
        </p:txBody>
      </p:sp>
      <p:sp>
        <p:nvSpPr>
          <p:cNvPr id="24605" name="Line 29"/>
          <p:cNvSpPr>
            <a:spLocks noChangeShapeType="1"/>
          </p:cNvSpPr>
          <p:nvPr/>
        </p:nvSpPr>
        <p:spPr bwMode="auto">
          <a:xfrm flipH="1">
            <a:off x="2743200" y="5410200"/>
            <a:ext cx="1219200" cy="0"/>
          </a:xfrm>
          <a:prstGeom prst="line">
            <a:avLst/>
          </a:prstGeom>
          <a:noFill/>
          <a:ln w="28575">
            <a:solidFill>
              <a:srgbClr val="008000"/>
            </a:solidFill>
            <a:round/>
            <a:headEnd/>
            <a:tailEnd type="none" w="med" len="lg"/>
          </a:ln>
          <a:effectLst/>
        </p:spPr>
        <p:txBody>
          <a:bodyPr/>
          <a:lstStyle/>
          <a:p>
            <a:endParaRPr lang="zh-CN" altLang="en-US"/>
          </a:p>
        </p:txBody>
      </p:sp>
      <p:sp>
        <p:nvSpPr>
          <p:cNvPr id="24606" name="Line 30"/>
          <p:cNvSpPr>
            <a:spLocks noChangeShapeType="1"/>
          </p:cNvSpPr>
          <p:nvPr/>
        </p:nvSpPr>
        <p:spPr bwMode="auto">
          <a:xfrm flipV="1">
            <a:off x="2743200" y="4495800"/>
            <a:ext cx="0" cy="914400"/>
          </a:xfrm>
          <a:prstGeom prst="line">
            <a:avLst/>
          </a:prstGeom>
          <a:noFill/>
          <a:ln w="28575">
            <a:solidFill>
              <a:srgbClr val="008000"/>
            </a:solidFill>
            <a:round/>
            <a:headEnd/>
            <a:tailEnd type="triangle" w="med" len="lg"/>
          </a:ln>
          <a:effectLst/>
        </p:spPr>
        <p:txBody>
          <a:bodyPr/>
          <a:lstStyle/>
          <a:p>
            <a:endParaRPr lang="zh-CN" altLang="en-US"/>
          </a:p>
        </p:txBody>
      </p:sp>
      <p:sp>
        <p:nvSpPr>
          <p:cNvPr id="24607" name="AutoShape 31"/>
          <p:cNvSpPr>
            <a:spLocks noChangeArrowheads="1"/>
          </p:cNvSpPr>
          <p:nvPr/>
        </p:nvSpPr>
        <p:spPr bwMode="auto">
          <a:xfrm>
            <a:off x="6876256" y="4916016"/>
            <a:ext cx="1234008" cy="457200"/>
          </a:xfrm>
          <a:prstGeom prst="foldedCorner">
            <a:avLst>
              <a:gd name="adj" fmla="val 23662"/>
            </a:avLst>
          </a:prstGeom>
          <a:solidFill>
            <a:srgbClr val="FFFF99"/>
          </a:solidFill>
          <a:ln w="12700">
            <a:solidFill>
              <a:schemeClr val="tx1"/>
            </a:solidFill>
            <a:round/>
            <a:headEnd/>
            <a:tailEnd type="none" w="med" len="lg"/>
          </a:ln>
          <a:effectLst/>
        </p:spPr>
        <p:txBody>
          <a:bodyPr wrap="none" anchor="ctr"/>
          <a:lstStyle/>
          <a:p>
            <a:r>
              <a:rPr lang="en-US" altLang="zh-CN" sz="1400" b="1">
                <a:solidFill>
                  <a:srgbClr val="A50021"/>
                </a:solidFill>
              </a:rPr>
              <a:t>B</a:t>
            </a:r>
            <a:r>
              <a:rPr lang="zh-CN" altLang="en-US" sz="1400" b="1">
                <a:solidFill>
                  <a:srgbClr val="A50021"/>
                </a:solidFill>
              </a:rPr>
              <a:t>的私人密钥</a:t>
            </a:r>
          </a:p>
        </p:txBody>
      </p:sp>
      <p:sp>
        <p:nvSpPr>
          <p:cNvPr id="24608" name="Line 32"/>
          <p:cNvSpPr>
            <a:spLocks noChangeShapeType="1"/>
          </p:cNvSpPr>
          <p:nvPr/>
        </p:nvSpPr>
        <p:spPr bwMode="auto">
          <a:xfrm>
            <a:off x="8153400" y="4648200"/>
            <a:ext cx="0" cy="762000"/>
          </a:xfrm>
          <a:prstGeom prst="line">
            <a:avLst/>
          </a:prstGeom>
          <a:noFill/>
          <a:ln w="28575">
            <a:solidFill>
              <a:schemeClr val="tx1"/>
            </a:solidFill>
            <a:round/>
            <a:headEnd/>
            <a:tailEnd type="none" w="med" len="lg"/>
          </a:ln>
          <a:effectLst/>
        </p:spPr>
        <p:txBody>
          <a:bodyPr/>
          <a:lstStyle/>
          <a:p>
            <a:endParaRPr lang="zh-CN" altLang="en-US"/>
          </a:p>
        </p:txBody>
      </p:sp>
      <p:sp>
        <p:nvSpPr>
          <p:cNvPr id="24609" name="Line 33"/>
          <p:cNvSpPr>
            <a:spLocks noChangeShapeType="1"/>
          </p:cNvSpPr>
          <p:nvPr/>
        </p:nvSpPr>
        <p:spPr bwMode="auto">
          <a:xfrm flipH="1">
            <a:off x="6400800" y="5410200"/>
            <a:ext cx="1752600" cy="0"/>
          </a:xfrm>
          <a:prstGeom prst="line">
            <a:avLst/>
          </a:prstGeom>
          <a:noFill/>
          <a:ln w="28575">
            <a:solidFill>
              <a:schemeClr val="tx1"/>
            </a:solidFill>
            <a:round/>
            <a:headEnd/>
            <a:tailEnd type="none" w="med" len="lg"/>
          </a:ln>
          <a:effectLst/>
        </p:spPr>
        <p:txBody>
          <a:bodyPr/>
          <a:lstStyle/>
          <a:p>
            <a:endParaRPr lang="zh-CN" altLang="en-US"/>
          </a:p>
        </p:txBody>
      </p:sp>
      <p:sp>
        <p:nvSpPr>
          <p:cNvPr id="24610" name="Line 34"/>
          <p:cNvSpPr>
            <a:spLocks noChangeShapeType="1"/>
          </p:cNvSpPr>
          <p:nvPr/>
        </p:nvSpPr>
        <p:spPr bwMode="auto">
          <a:xfrm flipV="1">
            <a:off x="6400800" y="4495800"/>
            <a:ext cx="0" cy="914400"/>
          </a:xfrm>
          <a:prstGeom prst="line">
            <a:avLst/>
          </a:prstGeom>
          <a:noFill/>
          <a:ln w="28575">
            <a:solidFill>
              <a:schemeClr val="tx1"/>
            </a:solidFill>
            <a:round/>
            <a:headEnd/>
            <a:tailEnd type="triangle" w="med" len="lg"/>
          </a:ln>
          <a:effectLst/>
        </p:spPr>
        <p:txBody>
          <a:bodyPr/>
          <a:lstStyle/>
          <a:p>
            <a:endParaRPr lang="zh-CN" altLang="en-US"/>
          </a:p>
        </p:txBody>
      </p:sp>
      <p:sp>
        <p:nvSpPr>
          <p:cNvPr id="24611" name="Line 35"/>
          <p:cNvSpPr>
            <a:spLocks noChangeShapeType="1"/>
          </p:cNvSpPr>
          <p:nvPr/>
        </p:nvSpPr>
        <p:spPr bwMode="auto">
          <a:xfrm flipV="1">
            <a:off x="4572000" y="3276600"/>
            <a:ext cx="0" cy="1828800"/>
          </a:xfrm>
          <a:prstGeom prst="line">
            <a:avLst/>
          </a:prstGeom>
          <a:noFill/>
          <a:ln w="28575">
            <a:solidFill>
              <a:srgbClr val="008000"/>
            </a:solidFill>
            <a:round/>
            <a:headEnd/>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4581"/>
                                        </p:tgtEl>
                                        <p:attrNameLst>
                                          <p:attrName>style.visibility</p:attrName>
                                        </p:attrNameLst>
                                      </p:cBhvr>
                                      <p:to>
                                        <p:strVal val="visible"/>
                                      </p:to>
                                    </p:set>
                                    <p:animEffect transition="in" filter="dissolve">
                                      <p:cBhvr>
                                        <p:cTn id="11" dur="500"/>
                                        <p:tgtEl>
                                          <p:spTgt spid="2458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583"/>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4584"/>
                                        </p:tgtEl>
                                        <p:attrNameLst>
                                          <p:attrName>style.visibility</p:attrName>
                                        </p:attrNameLst>
                                      </p:cBhvr>
                                      <p:to>
                                        <p:strVal val="visible"/>
                                      </p:to>
                                    </p:set>
                                    <p:animEffect transition="in" filter="wipe(left)">
                                      <p:cBhvr>
                                        <p:cTn id="18" dur="500"/>
                                        <p:tgtEl>
                                          <p:spTgt spid="24584"/>
                                        </p:tgtEl>
                                      </p:cBhvr>
                                    </p:animEffect>
                                  </p:childTnLst>
                                </p:cTn>
                              </p:par>
                            </p:childTnLst>
                          </p:cTn>
                        </p:par>
                        <p:par>
                          <p:cTn id="19" fill="hold">
                            <p:stCondLst>
                              <p:cond delay="2000"/>
                            </p:stCondLst>
                            <p:childTnLst>
                              <p:par>
                                <p:cTn id="20" presetID="3" presetClass="entr" presetSubtype="5" fill="hold" grpId="0" nodeType="afterEffect">
                                  <p:stCondLst>
                                    <p:cond delay="0"/>
                                  </p:stCondLst>
                                  <p:childTnLst>
                                    <p:set>
                                      <p:cBhvr>
                                        <p:cTn id="21" dur="1" fill="hold">
                                          <p:stCondLst>
                                            <p:cond delay="0"/>
                                          </p:stCondLst>
                                        </p:cTn>
                                        <p:tgtEl>
                                          <p:spTgt spid="24587"/>
                                        </p:tgtEl>
                                        <p:attrNameLst>
                                          <p:attrName>style.visibility</p:attrName>
                                        </p:attrNameLst>
                                      </p:cBhvr>
                                      <p:to>
                                        <p:strVal val="visible"/>
                                      </p:to>
                                    </p:set>
                                    <p:animEffect transition="in" filter="blinds(vertical)">
                                      <p:cBhvr>
                                        <p:cTn id="22" dur="500"/>
                                        <p:tgtEl>
                                          <p:spTgt spid="24587"/>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4594"/>
                                        </p:tgtEl>
                                        <p:attrNameLst>
                                          <p:attrName>style.visibility</p:attrName>
                                        </p:attrNameLst>
                                      </p:cBhvr>
                                      <p:to>
                                        <p:strVal val="visible"/>
                                      </p:to>
                                    </p:set>
                                    <p:animEffect transition="in" filter="wipe(left)">
                                      <p:cBhvr>
                                        <p:cTn id="26" dur="500"/>
                                        <p:tgtEl>
                                          <p:spTgt spid="24594"/>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24592"/>
                                        </p:tgtEl>
                                        <p:attrNameLst>
                                          <p:attrName>style.visibility</p:attrName>
                                        </p:attrNameLst>
                                      </p:cBhvr>
                                      <p:to>
                                        <p:strVal val="visible"/>
                                      </p:to>
                                    </p:set>
                                  </p:childTnLst>
                                </p:cTn>
                              </p:par>
                            </p:childTnLst>
                          </p:cTn>
                        </p:par>
                        <p:par>
                          <p:cTn id="30" fill="hold">
                            <p:stCondLst>
                              <p:cond delay="3500"/>
                            </p:stCondLst>
                            <p:childTnLst>
                              <p:par>
                                <p:cTn id="31" presetID="22" presetClass="entr" presetSubtype="8" fill="hold" grpId="0" nodeType="afterEffect">
                                  <p:stCondLst>
                                    <p:cond delay="1000"/>
                                  </p:stCondLst>
                                  <p:childTnLst>
                                    <p:set>
                                      <p:cBhvr>
                                        <p:cTn id="32" dur="1" fill="hold">
                                          <p:stCondLst>
                                            <p:cond delay="0"/>
                                          </p:stCondLst>
                                        </p:cTn>
                                        <p:tgtEl>
                                          <p:spTgt spid="24590"/>
                                        </p:tgtEl>
                                        <p:attrNameLst>
                                          <p:attrName>style.visibility</p:attrName>
                                        </p:attrNameLst>
                                      </p:cBhvr>
                                      <p:to>
                                        <p:strVal val="visible"/>
                                      </p:to>
                                    </p:set>
                                    <p:animEffect transition="in" filter="wipe(left)">
                                      <p:cBhvr>
                                        <p:cTn id="33" dur="500"/>
                                        <p:tgtEl>
                                          <p:spTgt spid="24590"/>
                                        </p:tgtEl>
                                      </p:cBhvr>
                                    </p:animEffec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4591"/>
                                        </p:tgtEl>
                                        <p:attrNameLst>
                                          <p:attrName>style.visibility</p:attrName>
                                        </p:attrNameLst>
                                      </p:cBhvr>
                                      <p:to>
                                        <p:strVal val="visible"/>
                                      </p:to>
                                    </p:set>
                                  </p:childTnLst>
                                </p:cTn>
                              </p:par>
                            </p:childTnLst>
                          </p:cTn>
                        </p:par>
                        <p:par>
                          <p:cTn id="37" fill="hold">
                            <p:stCondLst>
                              <p:cond delay="5500"/>
                            </p:stCondLst>
                            <p:childTnLst>
                              <p:par>
                                <p:cTn id="38" presetID="22" presetClass="entr" presetSubtype="8" fill="hold" grpId="0" nodeType="afterEffect">
                                  <p:stCondLst>
                                    <p:cond delay="0"/>
                                  </p:stCondLst>
                                  <p:childTnLst>
                                    <p:set>
                                      <p:cBhvr>
                                        <p:cTn id="39" dur="1" fill="hold">
                                          <p:stCondLst>
                                            <p:cond delay="0"/>
                                          </p:stCondLst>
                                        </p:cTn>
                                        <p:tgtEl>
                                          <p:spTgt spid="24595"/>
                                        </p:tgtEl>
                                        <p:attrNameLst>
                                          <p:attrName>style.visibility</p:attrName>
                                        </p:attrNameLst>
                                      </p:cBhvr>
                                      <p:to>
                                        <p:strVal val="visible"/>
                                      </p:to>
                                    </p:set>
                                    <p:animEffect transition="in" filter="wipe(left)">
                                      <p:cBhvr>
                                        <p:cTn id="40" dur="500"/>
                                        <p:tgtEl>
                                          <p:spTgt spid="24595"/>
                                        </p:tgtEl>
                                      </p:cBhvr>
                                    </p:animEffect>
                                  </p:childTnLst>
                                </p:cTn>
                              </p:par>
                            </p:childTnLst>
                          </p:cTn>
                        </p:par>
                        <p:par>
                          <p:cTn id="41" fill="hold">
                            <p:stCondLst>
                              <p:cond delay="6000"/>
                            </p:stCondLst>
                            <p:childTnLst>
                              <p:par>
                                <p:cTn id="42" presetID="3" presetClass="entr" presetSubtype="10" fill="hold" grpId="0" nodeType="afterEffect">
                                  <p:stCondLst>
                                    <p:cond delay="0"/>
                                  </p:stCondLst>
                                  <p:childTnLst>
                                    <p:set>
                                      <p:cBhvr>
                                        <p:cTn id="43" dur="1" fill="hold">
                                          <p:stCondLst>
                                            <p:cond delay="0"/>
                                          </p:stCondLst>
                                        </p:cTn>
                                        <p:tgtEl>
                                          <p:spTgt spid="24588"/>
                                        </p:tgtEl>
                                        <p:attrNameLst>
                                          <p:attrName>style.visibility</p:attrName>
                                        </p:attrNameLst>
                                      </p:cBhvr>
                                      <p:to>
                                        <p:strVal val="visible"/>
                                      </p:to>
                                    </p:set>
                                    <p:animEffect transition="in" filter="blinds(horizontal)">
                                      <p:cBhvr>
                                        <p:cTn id="44" dur="500"/>
                                        <p:tgtEl>
                                          <p:spTgt spid="24588"/>
                                        </p:tgtEl>
                                      </p:cBhvr>
                                    </p:animEffect>
                                  </p:childTnLst>
                                </p:cTn>
                              </p:par>
                            </p:childTnLst>
                          </p:cTn>
                        </p:par>
                        <p:par>
                          <p:cTn id="45" fill="hold">
                            <p:stCondLst>
                              <p:cond delay="6500"/>
                            </p:stCondLst>
                            <p:childTnLst>
                              <p:par>
                                <p:cTn id="46" presetID="22" presetClass="entr" presetSubtype="8" fill="hold" grpId="0" nodeType="afterEffect">
                                  <p:stCondLst>
                                    <p:cond delay="1000"/>
                                  </p:stCondLst>
                                  <p:childTnLst>
                                    <p:set>
                                      <p:cBhvr>
                                        <p:cTn id="47" dur="1" fill="hold">
                                          <p:stCondLst>
                                            <p:cond delay="0"/>
                                          </p:stCondLst>
                                        </p:cTn>
                                        <p:tgtEl>
                                          <p:spTgt spid="24589"/>
                                        </p:tgtEl>
                                        <p:attrNameLst>
                                          <p:attrName>style.visibility</p:attrName>
                                        </p:attrNameLst>
                                      </p:cBhvr>
                                      <p:to>
                                        <p:strVal val="visible"/>
                                      </p:to>
                                    </p:set>
                                    <p:animEffect transition="in" filter="wipe(left)">
                                      <p:cBhvr>
                                        <p:cTn id="48" dur="500"/>
                                        <p:tgtEl>
                                          <p:spTgt spid="24589"/>
                                        </p:tgtEl>
                                      </p:cBhvr>
                                    </p:animEffect>
                                  </p:childTnLst>
                                </p:cTn>
                              </p:par>
                            </p:childTnLst>
                          </p:cTn>
                        </p:par>
                        <p:par>
                          <p:cTn id="49" fill="hold">
                            <p:stCondLst>
                              <p:cond delay="8000"/>
                            </p:stCondLst>
                            <p:childTnLst>
                              <p:par>
                                <p:cTn id="50" presetID="1" presetClass="entr" presetSubtype="0" fill="hold" grpId="0" nodeType="afterEffect">
                                  <p:stCondLst>
                                    <p:cond delay="0"/>
                                  </p:stCondLst>
                                  <p:childTnLst>
                                    <p:set>
                                      <p:cBhvr>
                                        <p:cTn id="51" dur="1" fill="hold">
                                          <p:stCondLst>
                                            <p:cond delay="499"/>
                                          </p:stCondLst>
                                        </p:cTn>
                                        <p:tgtEl>
                                          <p:spTgt spid="245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4582"/>
                                        </p:tgtEl>
                                        <p:attrNameLst>
                                          <p:attrName>style.visibility</p:attrName>
                                        </p:attrNameLst>
                                      </p:cBhvr>
                                      <p:to>
                                        <p:strVal val="visible"/>
                                      </p:to>
                                    </p:set>
                                    <p:animEffect transition="in" filter="dissolve">
                                      <p:cBhvr>
                                        <p:cTn id="56" dur="500"/>
                                        <p:tgtEl>
                                          <p:spTgt spid="24582"/>
                                        </p:tgtEl>
                                      </p:cBhvr>
                                    </p:animEffect>
                                  </p:childTnLst>
                                </p:cTn>
                              </p:par>
                            </p:childTnLst>
                          </p:cTn>
                        </p:par>
                        <p:par>
                          <p:cTn id="57" fill="hold">
                            <p:stCondLst>
                              <p:cond delay="500"/>
                            </p:stCondLst>
                            <p:childTnLst>
                              <p:par>
                                <p:cTn id="58" presetID="22" presetClass="entr" presetSubtype="4" fill="hold" grpId="0" nodeType="afterEffect">
                                  <p:stCondLst>
                                    <p:cond delay="1000"/>
                                  </p:stCondLst>
                                  <p:childTnLst>
                                    <p:set>
                                      <p:cBhvr>
                                        <p:cTn id="59" dur="1" fill="hold">
                                          <p:stCondLst>
                                            <p:cond delay="0"/>
                                          </p:stCondLst>
                                        </p:cTn>
                                        <p:tgtEl>
                                          <p:spTgt spid="24586"/>
                                        </p:tgtEl>
                                        <p:attrNameLst>
                                          <p:attrName>style.visibility</p:attrName>
                                        </p:attrNameLst>
                                      </p:cBhvr>
                                      <p:to>
                                        <p:strVal val="visible"/>
                                      </p:to>
                                    </p:set>
                                    <p:animEffect transition="in" filter="wipe(down)">
                                      <p:cBhvr>
                                        <p:cTn id="60" dur="500"/>
                                        <p:tgtEl>
                                          <p:spTgt spid="24586"/>
                                        </p:tgtEl>
                                      </p:cBhvr>
                                    </p:animEffect>
                                  </p:childTnLst>
                                </p:cTn>
                              </p:par>
                            </p:childTnLst>
                          </p:cTn>
                        </p:par>
                        <p:par>
                          <p:cTn id="61" fill="hold">
                            <p:stCondLst>
                              <p:cond delay="2000"/>
                            </p:stCondLst>
                            <p:childTnLst>
                              <p:par>
                                <p:cTn id="62" presetID="1" presetClass="entr" presetSubtype="0" fill="hold" grpId="0" nodeType="afterEffect">
                                  <p:stCondLst>
                                    <p:cond delay="1000"/>
                                  </p:stCondLst>
                                  <p:childTnLst>
                                    <p:set>
                                      <p:cBhvr>
                                        <p:cTn id="63" dur="1" fill="hold">
                                          <p:stCondLst>
                                            <p:cond delay="499"/>
                                          </p:stCondLst>
                                        </p:cTn>
                                        <p:tgtEl>
                                          <p:spTgt spid="2459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24596"/>
                                        </p:tgtEl>
                                        <p:attrNameLst>
                                          <p:attrName>style.visibility</p:attrName>
                                        </p:attrNameLst>
                                      </p:cBhvr>
                                      <p:to>
                                        <p:strVal val="visible"/>
                                      </p:to>
                                    </p:set>
                                    <p:animEffect transition="in" filter="checkerboard(across)">
                                      <p:cBhvr>
                                        <p:cTn id="68" dur="500"/>
                                        <p:tgtEl>
                                          <p:spTgt spid="2459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460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2" fill="hold" grpId="0" nodeType="afterEffect">
                                  <p:stCondLst>
                                    <p:cond delay="1000"/>
                                  </p:stCondLst>
                                  <p:childTnLst>
                                    <p:set>
                                      <p:cBhvr>
                                        <p:cTn id="75" dur="1" fill="hold">
                                          <p:stCondLst>
                                            <p:cond delay="0"/>
                                          </p:stCondLst>
                                        </p:cTn>
                                        <p:tgtEl>
                                          <p:spTgt spid="24605"/>
                                        </p:tgtEl>
                                        <p:attrNameLst>
                                          <p:attrName>style.visibility</p:attrName>
                                        </p:attrNameLst>
                                      </p:cBhvr>
                                      <p:to>
                                        <p:strVal val="visible"/>
                                      </p:to>
                                    </p:set>
                                    <p:animEffect transition="in" filter="wipe(right)">
                                      <p:cBhvr>
                                        <p:cTn id="76" dur="500"/>
                                        <p:tgtEl>
                                          <p:spTgt spid="24605"/>
                                        </p:tgtEl>
                                      </p:cBhvr>
                                    </p:animEffect>
                                  </p:childTnLst>
                                </p:cTn>
                              </p:par>
                            </p:childTnLst>
                          </p:cTn>
                        </p:par>
                        <p:par>
                          <p:cTn id="77" fill="hold">
                            <p:stCondLst>
                              <p:cond delay="2000"/>
                            </p:stCondLst>
                            <p:childTnLst>
                              <p:par>
                                <p:cTn id="78" presetID="22" presetClass="entr" presetSubtype="4" fill="hold" grpId="0" nodeType="afterEffect">
                                  <p:stCondLst>
                                    <p:cond delay="0"/>
                                  </p:stCondLst>
                                  <p:childTnLst>
                                    <p:set>
                                      <p:cBhvr>
                                        <p:cTn id="79" dur="1" fill="hold">
                                          <p:stCondLst>
                                            <p:cond delay="0"/>
                                          </p:stCondLst>
                                        </p:cTn>
                                        <p:tgtEl>
                                          <p:spTgt spid="24606"/>
                                        </p:tgtEl>
                                        <p:attrNameLst>
                                          <p:attrName>style.visibility</p:attrName>
                                        </p:attrNameLst>
                                      </p:cBhvr>
                                      <p:to>
                                        <p:strVal val="visible"/>
                                      </p:to>
                                    </p:set>
                                    <p:animEffect transition="in" filter="wipe(down)">
                                      <p:cBhvr>
                                        <p:cTn id="80" dur="500"/>
                                        <p:tgtEl>
                                          <p:spTgt spid="2460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24607"/>
                                        </p:tgtEl>
                                        <p:attrNameLst>
                                          <p:attrName>style.visibility</p:attrName>
                                        </p:attrNameLst>
                                      </p:cBhvr>
                                      <p:to>
                                        <p:strVal val="visible"/>
                                      </p:to>
                                    </p:set>
                                    <p:animEffect transition="in" filter="blinds(horizontal)">
                                      <p:cBhvr>
                                        <p:cTn id="85" dur="500"/>
                                        <p:tgtEl>
                                          <p:spTgt spid="24607"/>
                                        </p:tgtEl>
                                      </p:cBhvr>
                                    </p:animEffect>
                                  </p:childTnLst>
                                </p:cTn>
                              </p:par>
                            </p:childTnLst>
                          </p:cTn>
                        </p:par>
                        <p:par>
                          <p:cTn id="86" fill="hold">
                            <p:stCondLst>
                              <p:cond delay="500"/>
                            </p:stCondLst>
                            <p:childTnLst>
                              <p:par>
                                <p:cTn id="87" presetID="22" presetClass="entr" presetSubtype="1" fill="hold" grpId="0" nodeType="afterEffect">
                                  <p:stCondLst>
                                    <p:cond delay="1000"/>
                                  </p:stCondLst>
                                  <p:childTnLst>
                                    <p:set>
                                      <p:cBhvr>
                                        <p:cTn id="88" dur="1" fill="hold">
                                          <p:stCondLst>
                                            <p:cond delay="0"/>
                                          </p:stCondLst>
                                        </p:cTn>
                                        <p:tgtEl>
                                          <p:spTgt spid="24608"/>
                                        </p:tgtEl>
                                        <p:attrNameLst>
                                          <p:attrName>style.visibility</p:attrName>
                                        </p:attrNameLst>
                                      </p:cBhvr>
                                      <p:to>
                                        <p:strVal val="visible"/>
                                      </p:to>
                                    </p:set>
                                    <p:animEffect transition="in" filter="wipe(up)">
                                      <p:cBhvr>
                                        <p:cTn id="89" dur="500"/>
                                        <p:tgtEl>
                                          <p:spTgt spid="24608"/>
                                        </p:tgtEl>
                                      </p:cBhvr>
                                    </p:animEffect>
                                  </p:childTnLst>
                                </p:cTn>
                              </p:par>
                            </p:childTnLst>
                          </p:cTn>
                        </p:par>
                        <p:par>
                          <p:cTn id="90" fill="hold">
                            <p:stCondLst>
                              <p:cond delay="2000"/>
                            </p:stCondLst>
                            <p:childTnLst>
                              <p:par>
                                <p:cTn id="91" presetID="22" presetClass="entr" presetSubtype="2" fill="hold" grpId="0" nodeType="afterEffect">
                                  <p:stCondLst>
                                    <p:cond delay="0"/>
                                  </p:stCondLst>
                                  <p:childTnLst>
                                    <p:set>
                                      <p:cBhvr>
                                        <p:cTn id="92" dur="1" fill="hold">
                                          <p:stCondLst>
                                            <p:cond delay="0"/>
                                          </p:stCondLst>
                                        </p:cTn>
                                        <p:tgtEl>
                                          <p:spTgt spid="24609"/>
                                        </p:tgtEl>
                                        <p:attrNameLst>
                                          <p:attrName>style.visibility</p:attrName>
                                        </p:attrNameLst>
                                      </p:cBhvr>
                                      <p:to>
                                        <p:strVal val="visible"/>
                                      </p:to>
                                    </p:set>
                                    <p:animEffect transition="in" filter="wipe(right)">
                                      <p:cBhvr>
                                        <p:cTn id="93" dur="500"/>
                                        <p:tgtEl>
                                          <p:spTgt spid="24609"/>
                                        </p:tgtEl>
                                      </p:cBhvr>
                                    </p:animEffect>
                                  </p:childTnLst>
                                </p:cTn>
                              </p:par>
                            </p:childTnLst>
                          </p:cTn>
                        </p:par>
                        <p:par>
                          <p:cTn id="94" fill="hold">
                            <p:stCondLst>
                              <p:cond delay="2500"/>
                            </p:stCondLst>
                            <p:childTnLst>
                              <p:par>
                                <p:cTn id="95" presetID="22" presetClass="entr" presetSubtype="4" fill="hold" grpId="0" nodeType="afterEffect">
                                  <p:stCondLst>
                                    <p:cond delay="0"/>
                                  </p:stCondLst>
                                  <p:childTnLst>
                                    <p:set>
                                      <p:cBhvr>
                                        <p:cTn id="96" dur="1" fill="hold">
                                          <p:stCondLst>
                                            <p:cond delay="0"/>
                                          </p:stCondLst>
                                        </p:cTn>
                                        <p:tgtEl>
                                          <p:spTgt spid="24610"/>
                                        </p:tgtEl>
                                        <p:attrNameLst>
                                          <p:attrName>style.visibility</p:attrName>
                                        </p:attrNameLst>
                                      </p:cBhvr>
                                      <p:to>
                                        <p:strVal val="visible"/>
                                      </p:to>
                                    </p:set>
                                    <p:animEffect transition="in" filter="wipe(down)">
                                      <p:cBhvr>
                                        <p:cTn id="97" dur="500"/>
                                        <p:tgtEl>
                                          <p:spTgt spid="246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4611"/>
                                        </p:tgtEl>
                                        <p:attrNameLst>
                                          <p:attrName>style.visibility</p:attrName>
                                        </p:attrNameLst>
                                      </p:cBhvr>
                                      <p:to>
                                        <p:strVal val="visible"/>
                                      </p:to>
                                    </p:set>
                                    <p:animEffect transition="in" filter="wipe(down)">
                                      <p:cBhvr>
                                        <p:cTn id="102" dur="500"/>
                                        <p:tgtEl>
                                          <p:spTgt spid="24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4" grpId="0" animBg="1" autoUpdateAnimBg="0"/>
      <p:bldP spid="24583" grpId="0" animBg="1" autoUpdateAnimBg="0"/>
      <p:bldP spid="24584" grpId="0" animBg="1"/>
      <p:bldP spid="24585" grpId="0" animBg="1" autoUpdateAnimBg="0"/>
      <p:bldP spid="24586" grpId="0" animBg="1"/>
      <p:bldP spid="24587" grpId="0" animBg="1" autoUpdateAnimBg="0"/>
      <p:bldP spid="24588" grpId="0" animBg="1" autoUpdateAnimBg="0"/>
      <p:bldP spid="24589" grpId="0" animBg="1"/>
      <p:bldP spid="24590" grpId="0" animBg="1"/>
      <p:bldP spid="24591" grpId="0" animBg="1" autoUpdateAnimBg="0"/>
      <p:bldP spid="24592" grpId="0" animBg="1" autoUpdateAnimBg="0"/>
      <p:bldP spid="24593" grpId="0" animBg="1" autoUpdateAnimBg="0"/>
      <p:bldP spid="24594" grpId="0" animBg="1"/>
      <p:bldP spid="24595" grpId="0" animBg="1"/>
      <p:bldP spid="24596" grpId="0" animBg="1" autoUpdateAnimBg="0"/>
      <p:bldP spid="24605" grpId="0" animBg="1"/>
      <p:bldP spid="24606" grpId="0" animBg="1"/>
      <p:bldP spid="24607" grpId="0" animBg="1" autoUpdateAnimBg="0"/>
      <p:bldP spid="24608" grpId="0" animBg="1"/>
      <p:bldP spid="24609" grpId="0" animBg="1"/>
      <p:bldP spid="24610" grpId="0" animBg="1"/>
      <p:bldP spid="246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p:txBody>
          <a:bodyPr/>
          <a:lstStyle/>
          <a:p>
            <a:r>
              <a:rPr lang="zh-CN" altLang="en-US" smtClean="0"/>
              <a:t>基本术语和概念</a:t>
            </a:r>
            <a:endParaRPr lang="zh-CN" altLang="en-US"/>
          </a:p>
        </p:txBody>
      </p:sp>
      <p:sp>
        <p:nvSpPr>
          <p:cNvPr id="25604" name="Rectangle 4"/>
          <p:cNvSpPr>
            <a:spLocks noGrp="1" noChangeArrowheads="1"/>
          </p:cNvSpPr>
          <p:nvPr>
            <p:ph type="body" idx="1"/>
          </p:nvPr>
        </p:nvSpPr>
        <p:spPr>
          <a:xfrm>
            <a:off x="609600" y="1676400"/>
            <a:ext cx="7772400" cy="4343400"/>
          </a:xfrm>
        </p:spPr>
        <p:txBody>
          <a:bodyPr/>
          <a:lstStyle/>
          <a:p>
            <a:pPr>
              <a:lnSpc>
                <a:spcPct val="90000"/>
              </a:lnSpc>
            </a:pPr>
            <a:r>
              <a:rPr lang="zh-CN" altLang="en-US" dirty="0"/>
              <a:t>问题的描述</a:t>
            </a:r>
          </a:p>
          <a:p>
            <a:pPr lvl="1">
              <a:lnSpc>
                <a:spcPct val="90000"/>
              </a:lnSpc>
            </a:pPr>
            <a:r>
              <a:rPr lang="zh-CN" altLang="en-US" dirty="0">
                <a:solidFill>
                  <a:srgbClr val="A50021"/>
                </a:solidFill>
              </a:rPr>
              <a:t>发送者</a:t>
            </a:r>
            <a:r>
              <a:rPr lang="en-US" altLang="zh-CN" dirty="0">
                <a:solidFill>
                  <a:srgbClr val="A50021"/>
                </a:solidFill>
              </a:rPr>
              <a:t>(Sender)</a:t>
            </a:r>
            <a:r>
              <a:rPr lang="zh-CN" altLang="en-US" dirty="0">
                <a:solidFill>
                  <a:srgbClr val="000099"/>
                </a:solidFill>
              </a:rPr>
              <a:t>把</a:t>
            </a:r>
            <a:r>
              <a:rPr lang="zh-CN" altLang="en-US" dirty="0">
                <a:solidFill>
                  <a:srgbClr val="A50021"/>
                </a:solidFill>
              </a:rPr>
              <a:t>消息</a:t>
            </a:r>
            <a:r>
              <a:rPr lang="en-US" altLang="zh-CN" dirty="0">
                <a:solidFill>
                  <a:srgbClr val="A50021"/>
                </a:solidFill>
              </a:rPr>
              <a:t>(Message)</a:t>
            </a:r>
            <a:r>
              <a:rPr lang="zh-CN" altLang="en-US" dirty="0">
                <a:solidFill>
                  <a:srgbClr val="000099"/>
                </a:solidFill>
              </a:rPr>
              <a:t>传递给</a:t>
            </a:r>
            <a:r>
              <a:rPr lang="zh-CN" altLang="en-US" dirty="0">
                <a:solidFill>
                  <a:srgbClr val="A50021"/>
                </a:solidFill>
              </a:rPr>
              <a:t>接收者</a:t>
            </a:r>
            <a:r>
              <a:rPr lang="en-US" altLang="zh-CN" dirty="0">
                <a:solidFill>
                  <a:srgbClr val="A50021"/>
                </a:solidFill>
              </a:rPr>
              <a:t>(Receiver)</a:t>
            </a:r>
            <a:r>
              <a:rPr lang="zh-CN" altLang="en-US" dirty="0">
                <a:solidFill>
                  <a:srgbClr val="000099"/>
                </a:solidFill>
              </a:rPr>
              <a:t>，他想确保除接收者以外的任何人都不能阅读发送的消息。</a:t>
            </a:r>
          </a:p>
          <a:p>
            <a:pPr lvl="1">
              <a:lnSpc>
                <a:spcPct val="90000"/>
              </a:lnSpc>
            </a:pPr>
            <a:r>
              <a:rPr lang="zh-CN" altLang="en-US" dirty="0">
                <a:solidFill>
                  <a:srgbClr val="000099"/>
                </a:solidFill>
              </a:rPr>
              <a:t>消息的内容被称为</a:t>
            </a:r>
            <a:r>
              <a:rPr lang="zh-CN" altLang="en-US" dirty="0">
                <a:solidFill>
                  <a:srgbClr val="A50021"/>
                </a:solidFill>
              </a:rPr>
              <a:t>明文</a:t>
            </a:r>
            <a:r>
              <a:rPr lang="en-US" altLang="zh-CN" dirty="0">
                <a:solidFill>
                  <a:srgbClr val="A50021"/>
                </a:solidFill>
              </a:rPr>
              <a:t>(Plaintext)</a:t>
            </a:r>
            <a:r>
              <a:rPr lang="zh-CN" altLang="en-US" dirty="0">
                <a:solidFill>
                  <a:srgbClr val="000099"/>
                </a:solidFill>
              </a:rPr>
              <a:t>，用某种方法伪装消息以隐藏其内容的过程成为</a:t>
            </a:r>
            <a:r>
              <a:rPr lang="zh-CN" altLang="en-US" dirty="0">
                <a:solidFill>
                  <a:srgbClr val="A50021"/>
                </a:solidFill>
              </a:rPr>
              <a:t>加密</a:t>
            </a:r>
            <a:r>
              <a:rPr lang="en-US" altLang="zh-CN" dirty="0">
                <a:solidFill>
                  <a:srgbClr val="A50021"/>
                </a:solidFill>
              </a:rPr>
              <a:t>(Encrypt)</a:t>
            </a:r>
            <a:r>
              <a:rPr lang="zh-CN" altLang="en-US" dirty="0">
                <a:solidFill>
                  <a:srgbClr val="000099"/>
                </a:solidFill>
              </a:rPr>
              <a:t>或译成密码</a:t>
            </a:r>
            <a:r>
              <a:rPr lang="en-US" altLang="zh-CN" dirty="0">
                <a:solidFill>
                  <a:srgbClr val="000099"/>
                </a:solidFill>
              </a:rPr>
              <a:t>(Encipher)</a:t>
            </a:r>
          </a:p>
          <a:p>
            <a:pPr lvl="1">
              <a:lnSpc>
                <a:spcPct val="90000"/>
              </a:lnSpc>
            </a:pPr>
            <a:r>
              <a:rPr lang="zh-CN" altLang="en-US" dirty="0">
                <a:solidFill>
                  <a:srgbClr val="000099"/>
                </a:solidFill>
              </a:rPr>
              <a:t>被加密的</a:t>
            </a:r>
            <a:r>
              <a:rPr lang="zh-CN" altLang="en-US" dirty="0" smtClean="0">
                <a:solidFill>
                  <a:srgbClr val="000099"/>
                </a:solidFill>
              </a:rPr>
              <a:t>消息称为</a:t>
            </a:r>
            <a:r>
              <a:rPr lang="zh-CN" altLang="en-US" dirty="0">
                <a:solidFill>
                  <a:srgbClr val="A50021"/>
                </a:solidFill>
              </a:rPr>
              <a:t>密文</a:t>
            </a:r>
            <a:r>
              <a:rPr lang="en-US" altLang="zh-CN" dirty="0">
                <a:solidFill>
                  <a:srgbClr val="A50021"/>
                </a:solidFill>
              </a:rPr>
              <a:t>(</a:t>
            </a:r>
            <a:r>
              <a:rPr lang="en-US" altLang="zh-CN" dirty="0" err="1">
                <a:solidFill>
                  <a:srgbClr val="A50021"/>
                </a:solidFill>
              </a:rPr>
              <a:t>Ciphertext</a:t>
            </a:r>
            <a:r>
              <a:rPr lang="en-US" altLang="zh-CN" dirty="0">
                <a:solidFill>
                  <a:srgbClr val="A50021"/>
                </a:solidFill>
              </a:rPr>
              <a:t>)</a:t>
            </a:r>
            <a:r>
              <a:rPr lang="zh-CN" altLang="en-US" dirty="0">
                <a:solidFill>
                  <a:srgbClr val="000099"/>
                </a:solidFill>
              </a:rPr>
              <a:t>，而把密文还原为明文的过程称为</a:t>
            </a:r>
            <a:r>
              <a:rPr lang="zh-CN" altLang="en-US" dirty="0">
                <a:solidFill>
                  <a:srgbClr val="A50021"/>
                </a:solidFill>
              </a:rPr>
              <a:t>解密</a:t>
            </a:r>
            <a:r>
              <a:rPr lang="en-US" altLang="zh-CN" dirty="0">
                <a:solidFill>
                  <a:srgbClr val="A50021"/>
                </a:solidFill>
              </a:rPr>
              <a:t>(Decrypt)</a:t>
            </a:r>
            <a:r>
              <a:rPr lang="zh-CN" altLang="en-US" dirty="0">
                <a:solidFill>
                  <a:srgbClr val="000099"/>
                </a:solidFill>
              </a:rPr>
              <a:t>或解译密码</a:t>
            </a:r>
            <a:r>
              <a:rPr lang="en-US" altLang="zh-CN" dirty="0">
                <a:solidFill>
                  <a:srgbClr val="000099"/>
                </a:solidFill>
              </a:rPr>
              <a:t>(Decipher)</a:t>
            </a:r>
            <a:r>
              <a:rPr lang="zh-CN" altLang="en-US" dirty="0">
                <a:solidFill>
                  <a:srgbClr val="000099"/>
                </a:solidFill>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mtClean="0"/>
              <a:t>基本术语和概念</a:t>
            </a:r>
            <a:endParaRPr lang="zh-CN" altLang="en-US"/>
          </a:p>
        </p:txBody>
      </p:sp>
      <p:sp>
        <p:nvSpPr>
          <p:cNvPr id="26627" name="Rectangle 3"/>
          <p:cNvSpPr>
            <a:spLocks noGrp="1" noChangeArrowheads="1"/>
          </p:cNvSpPr>
          <p:nvPr>
            <p:ph type="body" idx="1"/>
          </p:nvPr>
        </p:nvSpPr>
        <p:spPr>
          <a:xfrm>
            <a:off x="609600" y="1676400"/>
            <a:ext cx="7772400" cy="3352800"/>
          </a:xfrm>
        </p:spPr>
        <p:txBody>
          <a:bodyPr/>
          <a:lstStyle/>
          <a:p>
            <a:r>
              <a:rPr lang="zh-CN" altLang="en-US" sz="2800" dirty="0"/>
              <a:t>密码学</a:t>
            </a:r>
            <a:r>
              <a:rPr lang="en-US" altLang="zh-CN" sz="2800" dirty="0"/>
              <a:t>(Cryptology)</a:t>
            </a:r>
          </a:p>
          <a:p>
            <a:pPr lvl="1"/>
            <a:r>
              <a:rPr lang="zh-CN" altLang="en-US" sz="2400" dirty="0">
                <a:solidFill>
                  <a:srgbClr val="000099"/>
                </a:solidFill>
              </a:rPr>
              <a:t>是研究信息系统安全保密的科学。是</a:t>
            </a:r>
            <a:r>
              <a:rPr lang="zh-CN" altLang="en-US" sz="2400" dirty="0">
                <a:solidFill>
                  <a:srgbClr val="A50021"/>
                </a:solidFill>
              </a:rPr>
              <a:t>数学</a:t>
            </a:r>
            <a:r>
              <a:rPr lang="zh-CN" altLang="en-US" sz="2400" dirty="0">
                <a:solidFill>
                  <a:srgbClr val="000099"/>
                </a:solidFill>
              </a:rPr>
              <a:t>的一个分支，包括密码编码学和密码分析学。</a:t>
            </a:r>
          </a:p>
          <a:p>
            <a:r>
              <a:rPr lang="zh-CN" altLang="en-US" sz="2800" dirty="0"/>
              <a:t>密码编码学</a:t>
            </a:r>
            <a:r>
              <a:rPr lang="en-US" altLang="zh-CN" sz="2800" dirty="0"/>
              <a:t>(Cryptography)</a:t>
            </a:r>
          </a:p>
          <a:p>
            <a:pPr lvl="1"/>
            <a:r>
              <a:rPr lang="zh-CN" altLang="en-US" sz="2400" dirty="0">
                <a:solidFill>
                  <a:srgbClr val="000099"/>
                </a:solidFill>
              </a:rPr>
              <a:t>主要研究对信息进行编码，实现对信息的隐蔽。</a:t>
            </a:r>
          </a:p>
          <a:p>
            <a:r>
              <a:rPr lang="zh-CN" altLang="en-US" sz="2800" dirty="0"/>
              <a:t>密码分析学</a:t>
            </a:r>
            <a:r>
              <a:rPr lang="en-US" altLang="zh-CN" sz="2800" dirty="0"/>
              <a:t>(</a:t>
            </a:r>
            <a:r>
              <a:rPr lang="en-US" altLang="zh-CN" sz="2800" dirty="0" err="1"/>
              <a:t>Cryptanalytics</a:t>
            </a:r>
            <a:r>
              <a:rPr lang="en-US" altLang="zh-CN" sz="2800" dirty="0"/>
              <a:t>)</a:t>
            </a:r>
          </a:p>
          <a:p>
            <a:pPr lvl="1"/>
            <a:r>
              <a:rPr lang="zh-CN" altLang="en-US" sz="2400" dirty="0">
                <a:solidFill>
                  <a:srgbClr val="000099"/>
                </a:solidFill>
              </a:rPr>
              <a:t>主要研究加密消息的破译或消息的伪造。</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基本术语和概念</a:t>
            </a:r>
            <a:endParaRPr lang="zh-CN" altLang="en-US"/>
          </a:p>
        </p:txBody>
      </p:sp>
      <p:sp>
        <p:nvSpPr>
          <p:cNvPr id="27651" name="Rectangle 3"/>
          <p:cNvSpPr>
            <a:spLocks noGrp="1" noChangeArrowheads="1"/>
          </p:cNvSpPr>
          <p:nvPr>
            <p:ph type="body" idx="1"/>
          </p:nvPr>
        </p:nvSpPr>
        <p:spPr>
          <a:xfrm>
            <a:off x="609600" y="1676400"/>
            <a:ext cx="7772400" cy="3352800"/>
          </a:xfrm>
        </p:spPr>
        <p:txBody>
          <a:bodyPr/>
          <a:lstStyle/>
          <a:p>
            <a:r>
              <a:rPr lang="zh-CN" altLang="en-US" sz="2800" dirty="0"/>
              <a:t>密码算法</a:t>
            </a:r>
            <a:r>
              <a:rPr lang="en-US" altLang="zh-CN" sz="2800" dirty="0"/>
              <a:t>(Cryptography Algorithm)</a:t>
            </a:r>
          </a:p>
          <a:p>
            <a:pPr lvl="1"/>
            <a:r>
              <a:rPr lang="zh-CN" altLang="en-US" sz="2400" dirty="0">
                <a:solidFill>
                  <a:srgbClr val="000099"/>
                </a:solidFill>
              </a:rPr>
              <a:t>是用于加密和解密的</a:t>
            </a:r>
            <a:r>
              <a:rPr lang="zh-CN" altLang="en-US" sz="2400" dirty="0">
                <a:solidFill>
                  <a:srgbClr val="A50021"/>
                </a:solidFill>
              </a:rPr>
              <a:t>数学函数</a:t>
            </a:r>
            <a:r>
              <a:rPr lang="zh-CN" altLang="en-US" sz="2400" dirty="0">
                <a:solidFill>
                  <a:srgbClr val="000099"/>
                </a:solidFill>
              </a:rPr>
              <a:t>。</a:t>
            </a:r>
          </a:p>
          <a:p>
            <a:r>
              <a:rPr lang="zh-CN" altLang="en-US" sz="2800" dirty="0"/>
              <a:t>密码员对明文进行加密操作时所采用的一组规则称作</a:t>
            </a:r>
            <a:r>
              <a:rPr lang="zh-CN" altLang="en-US" sz="2800" dirty="0">
                <a:solidFill>
                  <a:srgbClr val="A50021"/>
                </a:solidFill>
              </a:rPr>
              <a:t>加密算法</a:t>
            </a:r>
            <a:r>
              <a:rPr lang="en-US" altLang="zh-CN" sz="2800" dirty="0">
                <a:solidFill>
                  <a:srgbClr val="A50021"/>
                </a:solidFill>
              </a:rPr>
              <a:t>(Encryption Algorithm)</a:t>
            </a:r>
            <a:r>
              <a:rPr lang="zh-CN" altLang="en-US" sz="2800" dirty="0"/>
              <a:t>。</a:t>
            </a:r>
          </a:p>
          <a:p>
            <a:r>
              <a:rPr lang="zh-CN" altLang="en-US" sz="2800" dirty="0"/>
              <a:t>接收者对密文解密所采用的一组规则称为</a:t>
            </a:r>
            <a:r>
              <a:rPr lang="zh-CN" altLang="en-US" sz="2800" dirty="0">
                <a:solidFill>
                  <a:srgbClr val="A50021"/>
                </a:solidFill>
              </a:rPr>
              <a:t>解密算法</a:t>
            </a:r>
            <a:r>
              <a:rPr lang="en-US" altLang="zh-CN" sz="2800" dirty="0">
                <a:solidFill>
                  <a:srgbClr val="A50021"/>
                </a:solidFill>
              </a:rPr>
              <a:t>(Decryption Algorithm)</a:t>
            </a:r>
            <a:r>
              <a:rPr lang="zh-CN" altLang="en-US" sz="2800"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基本术语和概念</a:t>
            </a:r>
            <a:endParaRPr lang="zh-CN" altLang="en-US"/>
          </a:p>
        </p:txBody>
      </p:sp>
      <p:sp>
        <p:nvSpPr>
          <p:cNvPr id="28675" name="Rectangle 3"/>
          <p:cNvSpPr>
            <a:spLocks noGrp="1" noChangeArrowheads="1"/>
          </p:cNvSpPr>
          <p:nvPr>
            <p:ph type="body" idx="1"/>
          </p:nvPr>
        </p:nvSpPr>
        <p:spPr>
          <a:xfrm>
            <a:off x="609600" y="1828800"/>
            <a:ext cx="8153400" cy="3581400"/>
          </a:xfrm>
        </p:spPr>
        <p:txBody>
          <a:bodyPr/>
          <a:lstStyle/>
          <a:p>
            <a:r>
              <a:rPr lang="zh-CN" altLang="en-US" sz="2800" dirty="0"/>
              <a:t>密码算法的数学表达</a:t>
            </a:r>
          </a:p>
          <a:p>
            <a:pPr lvl="1"/>
            <a:r>
              <a:rPr lang="zh-CN" altLang="en-US" sz="2400" dirty="0"/>
              <a:t>明文用</a:t>
            </a:r>
            <a:r>
              <a:rPr lang="en-US" altLang="zh-CN" sz="2400" dirty="0">
                <a:solidFill>
                  <a:srgbClr val="A50021"/>
                </a:solidFill>
              </a:rPr>
              <a:t>M</a:t>
            </a:r>
            <a:r>
              <a:rPr lang="zh-CN" altLang="en-US" sz="2400" dirty="0"/>
              <a:t>或</a:t>
            </a:r>
            <a:r>
              <a:rPr lang="en-US" altLang="zh-CN" sz="2400" dirty="0">
                <a:solidFill>
                  <a:srgbClr val="A50021"/>
                </a:solidFill>
              </a:rPr>
              <a:t>P</a:t>
            </a:r>
            <a:r>
              <a:rPr lang="zh-CN" altLang="en-US" sz="2400" dirty="0"/>
              <a:t>表示，密文用</a:t>
            </a:r>
            <a:r>
              <a:rPr lang="en-US" altLang="zh-CN" sz="2400" dirty="0">
                <a:solidFill>
                  <a:srgbClr val="A50021"/>
                </a:solidFill>
              </a:rPr>
              <a:t>C</a:t>
            </a:r>
            <a:r>
              <a:rPr lang="zh-CN" altLang="en-US" sz="2400" dirty="0"/>
              <a:t>表示，加密函数</a:t>
            </a:r>
            <a:r>
              <a:rPr lang="en-US" altLang="zh-CN" sz="2400" dirty="0">
                <a:solidFill>
                  <a:srgbClr val="A50021"/>
                </a:solidFill>
              </a:rPr>
              <a:t>E</a:t>
            </a:r>
            <a:r>
              <a:rPr lang="zh-CN" altLang="en-US" sz="2400" dirty="0"/>
              <a:t>作用于</a:t>
            </a:r>
            <a:r>
              <a:rPr lang="en-US" altLang="zh-CN" sz="2400" dirty="0">
                <a:solidFill>
                  <a:srgbClr val="A50021"/>
                </a:solidFill>
              </a:rPr>
              <a:t>M</a:t>
            </a:r>
            <a:r>
              <a:rPr lang="zh-CN" altLang="en-US" sz="2400" dirty="0"/>
              <a:t>得到</a:t>
            </a:r>
            <a:r>
              <a:rPr lang="en-US" altLang="zh-CN" sz="2400" dirty="0">
                <a:solidFill>
                  <a:srgbClr val="A50021"/>
                </a:solidFill>
              </a:rPr>
              <a:t>C</a:t>
            </a:r>
            <a:r>
              <a:rPr lang="zh-CN" altLang="en-US" sz="2400" dirty="0"/>
              <a:t>，数学公式表示为：</a:t>
            </a:r>
          </a:p>
          <a:p>
            <a:pPr>
              <a:buFontTx/>
              <a:buNone/>
            </a:pPr>
            <a:r>
              <a:rPr lang="zh-CN" altLang="en-US" sz="2400" dirty="0"/>
              <a:t>				</a:t>
            </a:r>
            <a:r>
              <a:rPr lang="en-US" altLang="zh-CN" sz="2400" dirty="0" smtClean="0">
                <a:solidFill>
                  <a:srgbClr val="000099"/>
                </a:solidFill>
              </a:rPr>
              <a:t>E(P) </a:t>
            </a:r>
            <a:r>
              <a:rPr lang="en-US" altLang="zh-CN" sz="2400" dirty="0">
                <a:solidFill>
                  <a:srgbClr val="000099"/>
                </a:solidFill>
              </a:rPr>
              <a:t>= C</a:t>
            </a:r>
          </a:p>
          <a:p>
            <a:pPr lvl="1"/>
            <a:r>
              <a:rPr lang="zh-CN" altLang="en-US" sz="2400" dirty="0"/>
              <a:t>相反地，解密函数</a:t>
            </a:r>
            <a:r>
              <a:rPr lang="en-US" altLang="zh-CN" sz="2400" dirty="0">
                <a:solidFill>
                  <a:srgbClr val="A50021"/>
                </a:solidFill>
              </a:rPr>
              <a:t>D</a:t>
            </a:r>
            <a:r>
              <a:rPr lang="zh-CN" altLang="en-US" sz="2400" dirty="0"/>
              <a:t>作用于</a:t>
            </a:r>
            <a:r>
              <a:rPr lang="en-US" altLang="zh-CN" sz="2400" dirty="0">
                <a:solidFill>
                  <a:srgbClr val="A50021"/>
                </a:solidFill>
              </a:rPr>
              <a:t>C</a:t>
            </a:r>
            <a:r>
              <a:rPr lang="zh-CN" altLang="en-US" sz="2400" dirty="0"/>
              <a:t>产生</a:t>
            </a:r>
            <a:r>
              <a:rPr lang="en-US" altLang="zh-CN" sz="2400" dirty="0">
                <a:solidFill>
                  <a:srgbClr val="A50021"/>
                </a:solidFill>
              </a:rPr>
              <a:t>M</a:t>
            </a:r>
          </a:p>
          <a:p>
            <a:pPr>
              <a:buFontTx/>
              <a:buNone/>
            </a:pPr>
            <a:r>
              <a:rPr lang="en-US" altLang="zh-CN" sz="2400" dirty="0"/>
              <a:t>				</a:t>
            </a:r>
            <a:r>
              <a:rPr lang="en-US" altLang="zh-CN" sz="2400" dirty="0">
                <a:solidFill>
                  <a:srgbClr val="000099"/>
                </a:solidFill>
              </a:rPr>
              <a:t>D(C) = </a:t>
            </a:r>
            <a:r>
              <a:rPr lang="en-US" altLang="zh-CN" sz="2400" dirty="0" smtClean="0">
                <a:solidFill>
                  <a:srgbClr val="000099"/>
                </a:solidFill>
              </a:rPr>
              <a:t>P</a:t>
            </a:r>
            <a:endParaRPr lang="en-US" altLang="zh-CN" sz="2400" dirty="0">
              <a:solidFill>
                <a:srgbClr val="000099"/>
              </a:solidFill>
            </a:endParaRPr>
          </a:p>
          <a:p>
            <a:pPr lvl="1"/>
            <a:r>
              <a:rPr lang="zh-CN" altLang="en-US" sz="2400" dirty="0"/>
              <a:t>如果使用了</a:t>
            </a:r>
            <a:r>
              <a:rPr lang="zh-CN" altLang="en-US" sz="2400" dirty="0" smtClean="0"/>
              <a:t>密钥</a:t>
            </a:r>
            <a:r>
              <a:rPr lang="en-US" altLang="zh-CN" sz="2400" dirty="0" smtClean="0">
                <a:solidFill>
                  <a:srgbClr val="A50021"/>
                </a:solidFill>
              </a:rPr>
              <a:t>k</a:t>
            </a:r>
            <a:r>
              <a:rPr lang="zh-CN" altLang="en-US" sz="2400" dirty="0" smtClean="0"/>
              <a:t>，</a:t>
            </a:r>
            <a:r>
              <a:rPr lang="zh-CN" altLang="en-US" sz="2400" dirty="0"/>
              <a:t>则可表示为：</a:t>
            </a:r>
          </a:p>
          <a:p>
            <a:pPr lvl="1">
              <a:buFontTx/>
              <a:buNone/>
            </a:pPr>
            <a:r>
              <a:rPr lang="zh-CN" altLang="en-US" sz="2400" dirty="0"/>
              <a:t>			</a:t>
            </a:r>
            <a:r>
              <a:rPr lang="en-US" altLang="zh-CN" sz="2400" dirty="0" err="1" smtClean="0">
                <a:solidFill>
                  <a:srgbClr val="000099"/>
                </a:solidFill>
              </a:rPr>
              <a:t>E</a:t>
            </a:r>
            <a:r>
              <a:rPr lang="en-US" altLang="zh-CN" sz="2400" baseline="-25000" dirty="0" err="1" smtClean="0">
                <a:solidFill>
                  <a:srgbClr val="000099"/>
                </a:solidFill>
              </a:rPr>
              <a:t>k</a:t>
            </a:r>
            <a:r>
              <a:rPr lang="en-US" altLang="zh-CN" sz="2400" dirty="0" smtClean="0">
                <a:solidFill>
                  <a:srgbClr val="000099"/>
                </a:solidFill>
              </a:rPr>
              <a:t>(P) </a:t>
            </a:r>
            <a:r>
              <a:rPr lang="en-US" altLang="zh-CN" sz="2400" dirty="0">
                <a:solidFill>
                  <a:srgbClr val="000099"/>
                </a:solidFill>
              </a:rPr>
              <a:t>= C;   </a:t>
            </a:r>
            <a:r>
              <a:rPr lang="en-US" altLang="zh-CN" sz="2400" dirty="0" err="1" smtClean="0">
                <a:solidFill>
                  <a:srgbClr val="000099"/>
                </a:solidFill>
              </a:rPr>
              <a:t>D</a:t>
            </a:r>
            <a:r>
              <a:rPr lang="en-US" altLang="zh-CN" sz="2400" baseline="-25000" dirty="0" err="1" smtClean="0">
                <a:solidFill>
                  <a:srgbClr val="000099"/>
                </a:solidFill>
              </a:rPr>
              <a:t>k</a:t>
            </a:r>
            <a:r>
              <a:rPr lang="en-US" altLang="zh-CN" sz="2400" dirty="0" smtClean="0">
                <a:solidFill>
                  <a:srgbClr val="000099"/>
                </a:solidFill>
              </a:rPr>
              <a:t>(C</a:t>
            </a:r>
            <a:r>
              <a:rPr lang="en-US" altLang="zh-CN" sz="2400" dirty="0">
                <a:solidFill>
                  <a:srgbClr val="000099"/>
                </a:solidFill>
              </a:rPr>
              <a:t>) = </a:t>
            </a:r>
            <a:r>
              <a:rPr lang="en-US" altLang="zh-CN" sz="2400" dirty="0" smtClean="0">
                <a:solidFill>
                  <a:srgbClr val="000099"/>
                </a:solidFill>
              </a:rPr>
              <a:t>P</a:t>
            </a:r>
            <a:endParaRPr lang="en-US" altLang="zh-CN" sz="2400" dirty="0">
              <a:solidFill>
                <a:srgbClr val="00009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基本术语和概念</a:t>
            </a:r>
            <a:endParaRPr lang="zh-CN" altLang="en-US"/>
          </a:p>
        </p:txBody>
      </p:sp>
      <p:sp>
        <p:nvSpPr>
          <p:cNvPr id="29699" name="Rectangle 3"/>
          <p:cNvSpPr>
            <a:spLocks noGrp="1" noChangeArrowheads="1"/>
          </p:cNvSpPr>
          <p:nvPr>
            <p:ph type="body" idx="1"/>
          </p:nvPr>
        </p:nvSpPr>
        <p:spPr>
          <a:xfrm>
            <a:off x="457200" y="1828800"/>
            <a:ext cx="8305800" cy="4886348"/>
          </a:xfrm>
        </p:spPr>
        <p:txBody>
          <a:bodyPr/>
          <a:lstStyle/>
          <a:p>
            <a:r>
              <a:rPr lang="zh-CN" altLang="en-US" dirty="0" smtClean="0"/>
              <a:t>密码体制（密码系统）</a:t>
            </a:r>
            <a:r>
              <a:rPr lang="zh-CN" altLang="en-US" dirty="0"/>
              <a:t>的数学描述</a:t>
            </a:r>
          </a:p>
          <a:p>
            <a:pPr lvl="1"/>
            <a:r>
              <a:rPr lang="zh-CN" altLang="en-US" dirty="0">
                <a:solidFill>
                  <a:srgbClr val="000099"/>
                </a:solidFill>
              </a:rPr>
              <a:t>它是一个五元组</a:t>
            </a:r>
            <a:r>
              <a:rPr lang="zh-CN" altLang="en-US" dirty="0">
                <a:solidFill>
                  <a:srgbClr val="A50021"/>
                </a:solidFill>
              </a:rPr>
              <a:t>（</a:t>
            </a:r>
            <a:r>
              <a:rPr lang="en-US" altLang="zh-CN" dirty="0">
                <a:solidFill>
                  <a:srgbClr val="A50021"/>
                </a:solidFill>
              </a:rPr>
              <a:t>P, C, K, E, D</a:t>
            </a:r>
            <a:r>
              <a:rPr lang="zh-CN" altLang="en-US" dirty="0">
                <a:solidFill>
                  <a:srgbClr val="A50021"/>
                </a:solidFill>
              </a:rPr>
              <a:t>）</a:t>
            </a:r>
            <a:r>
              <a:rPr lang="zh-CN" altLang="en-US" dirty="0">
                <a:solidFill>
                  <a:srgbClr val="000099"/>
                </a:solidFill>
              </a:rPr>
              <a:t>满足条件：</a:t>
            </a:r>
          </a:p>
          <a:p>
            <a:pPr>
              <a:buFontTx/>
              <a:buNone/>
            </a:pPr>
            <a:r>
              <a:rPr lang="zh-CN" altLang="en-US" sz="2400" dirty="0">
                <a:solidFill>
                  <a:srgbClr val="003300"/>
                </a:solidFill>
              </a:rPr>
              <a:t>（</a:t>
            </a:r>
            <a:r>
              <a:rPr lang="en-US" altLang="zh-CN" sz="2400" dirty="0">
                <a:solidFill>
                  <a:srgbClr val="003300"/>
                </a:solidFill>
              </a:rPr>
              <a:t>1</a:t>
            </a:r>
            <a:r>
              <a:rPr lang="zh-CN" altLang="en-US" sz="2400" dirty="0">
                <a:solidFill>
                  <a:srgbClr val="003300"/>
                </a:solidFill>
              </a:rPr>
              <a:t>）</a:t>
            </a:r>
            <a:r>
              <a:rPr lang="en-US" altLang="zh-CN" sz="2400" dirty="0">
                <a:solidFill>
                  <a:srgbClr val="A50021"/>
                </a:solidFill>
              </a:rPr>
              <a:t>P</a:t>
            </a:r>
            <a:r>
              <a:rPr lang="zh-CN" altLang="en-US" sz="2400" dirty="0">
                <a:solidFill>
                  <a:srgbClr val="003300"/>
                </a:solidFill>
              </a:rPr>
              <a:t>是可能明文的有限集；（明文空间）</a:t>
            </a:r>
          </a:p>
          <a:p>
            <a:pPr>
              <a:buFontTx/>
              <a:buNone/>
            </a:pPr>
            <a:r>
              <a:rPr lang="zh-CN" altLang="en-US" sz="2400" dirty="0">
                <a:solidFill>
                  <a:srgbClr val="003300"/>
                </a:solidFill>
              </a:rPr>
              <a:t>（</a:t>
            </a:r>
            <a:r>
              <a:rPr lang="en-US" altLang="zh-CN" sz="2400" dirty="0">
                <a:solidFill>
                  <a:srgbClr val="003300"/>
                </a:solidFill>
              </a:rPr>
              <a:t>2</a:t>
            </a:r>
            <a:r>
              <a:rPr lang="zh-CN" altLang="en-US" sz="2400" dirty="0">
                <a:solidFill>
                  <a:srgbClr val="003300"/>
                </a:solidFill>
              </a:rPr>
              <a:t>）</a:t>
            </a:r>
            <a:r>
              <a:rPr lang="en-US" altLang="zh-CN" sz="2400" dirty="0">
                <a:solidFill>
                  <a:srgbClr val="A50021"/>
                </a:solidFill>
              </a:rPr>
              <a:t>C</a:t>
            </a:r>
            <a:r>
              <a:rPr lang="zh-CN" altLang="en-US" sz="2400" dirty="0">
                <a:solidFill>
                  <a:srgbClr val="003300"/>
                </a:solidFill>
              </a:rPr>
              <a:t>是可能密文的有限集；（密文空间）</a:t>
            </a:r>
          </a:p>
          <a:p>
            <a:pPr>
              <a:buFontTx/>
              <a:buNone/>
            </a:pPr>
            <a:r>
              <a:rPr lang="zh-CN" altLang="en-US" sz="2400" dirty="0">
                <a:solidFill>
                  <a:srgbClr val="003300"/>
                </a:solidFill>
              </a:rPr>
              <a:t>（</a:t>
            </a:r>
            <a:r>
              <a:rPr lang="en-US" altLang="zh-CN" sz="2400" dirty="0">
                <a:solidFill>
                  <a:srgbClr val="003300"/>
                </a:solidFill>
              </a:rPr>
              <a:t>3</a:t>
            </a:r>
            <a:r>
              <a:rPr lang="zh-CN" altLang="en-US" sz="2400" dirty="0">
                <a:solidFill>
                  <a:srgbClr val="003300"/>
                </a:solidFill>
              </a:rPr>
              <a:t>）</a:t>
            </a:r>
            <a:r>
              <a:rPr lang="en-US" altLang="zh-CN" sz="2400" dirty="0">
                <a:solidFill>
                  <a:srgbClr val="A50021"/>
                </a:solidFill>
              </a:rPr>
              <a:t>K</a:t>
            </a:r>
            <a:r>
              <a:rPr lang="zh-CN" altLang="en-US" sz="2400" dirty="0">
                <a:solidFill>
                  <a:srgbClr val="003300"/>
                </a:solidFill>
              </a:rPr>
              <a:t>是一切可能密钥构成的有限集；（密钥空间）</a:t>
            </a:r>
          </a:p>
          <a:p>
            <a:pPr>
              <a:buFontTx/>
              <a:buNone/>
            </a:pPr>
            <a:r>
              <a:rPr lang="zh-CN" altLang="en-US" sz="2400" dirty="0">
                <a:solidFill>
                  <a:srgbClr val="003300"/>
                </a:solidFill>
              </a:rPr>
              <a:t>（</a:t>
            </a:r>
            <a:r>
              <a:rPr lang="en-US" altLang="zh-CN" sz="2400" dirty="0">
                <a:solidFill>
                  <a:srgbClr val="003300"/>
                </a:solidFill>
              </a:rPr>
              <a:t>4</a:t>
            </a:r>
            <a:r>
              <a:rPr lang="zh-CN" altLang="en-US" sz="2400" dirty="0">
                <a:solidFill>
                  <a:srgbClr val="003300"/>
                </a:solidFill>
              </a:rPr>
              <a:t>）</a:t>
            </a:r>
            <a:r>
              <a:rPr lang="en-US" altLang="zh-CN" sz="2400" dirty="0">
                <a:solidFill>
                  <a:srgbClr val="A50021"/>
                </a:solidFill>
              </a:rPr>
              <a:t>E</a:t>
            </a:r>
            <a:r>
              <a:rPr lang="zh-CN" altLang="en-US" sz="2400" dirty="0">
                <a:solidFill>
                  <a:srgbClr val="003300"/>
                </a:solidFill>
              </a:rPr>
              <a:t>是加密算法的有限集，</a:t>
            </a:r>
            <a:r>
              <a:rPr lang="en-US" altLang="zh-CN" sz="2400" dirty="0">
                <a:solidFill>
                  <a:srgbClr val="A50021"/>
                </a:solidFill>
              </a:rPr>
              <a:t>D</a:t>
            </a:r>
            <a:r>
              <a:rPr lang="zh-CN" altLang="en-US" sz="2400" dirty="0">
                <a:solidFill>
                  <a:srgbClr val="003300"/>
                </a:solidFill>
              </a:rPr>
              <a:t>是解密算法的有限集</a:t>
            </a:r>
          </a:p>
          <a:p>
            <a:pPr>
              <a:buFontTx/>
              <a:buNone/>
            </a:pPr>
            <a:r>
              <a:rPr lang="zh-CN" altLang="en-US" sz="2400" dirty="0">
                <a:solidFill>
                  <a:srgbClr val="003300"/>
                </a:solidFill>
              </a:rPr>
              <a:t>（</a:t>
            </a:r>
            <a:r>
              <a:rPr lang="en-US" altLang="zh-CN" sz="2400" dirty="0">
                <a:solidFill>
                  <a:srgbClr val="003300"/>
                </a:solidFill>
              </a:rPr>
              <a:t>5</a:t>
            </a:r>
            <a:r>
              <a:rPr lang="zh-CN" altLang="en-US" sz="2400" dirty="0">
                <a:solidFill>
                  <a:srgbClr val="003300"/>
                </a:solidFill>
              </a:rPr>
              <a:t>）对任意的</a:t>
            </a:r>
            <a:r>
              <a:rPr lang="en-US" altLang="zh-CN" sz="2400" dirty="0" err="1">
                <a:solidFill>
                  <a:srgbClr val="A50021"/>
                </a:solidFill>
              </a:rPr>
              <a:t>k</a:t>
            </a:r>
            <a:r>
              <a:rPr lang="en-US" altLang="zh-CN" sz="2400" dirty="0" err="1">
                <a:solidFill>
                  <a:srgbClr val="003300"/>
                </a:solidFill>
              </a:rPr>
              <a:t>∈K</a:t>
            </a:r>
            <a:r>
              <a:rPr lang="zh-CN" altLang="en-US" sz="2400" dirty="0">
                <a:solidFill>
                  <a:srgbClr val="003300"/>
                </a:solidFill>
              </a:rPr>
              <a:t>，有一个</a:t>
            </a:r>
            <a:r>
              <a:rPr lang="zh-CN" altLang="en-US" sz="2400" dirty="0" smtClean="0">
                <a:solidFill>
                  <a:srgbClr val="003300"/>
                </a:solidFill>
              </a:rPr>
              <a:t>加密规则</a:t>
            </a:r>
            <a:r>
              <a:rPr lang="en-US" altLang="zh-CN" sz="2400" dirty="0" smtClean="0">
                <a:solidFill>
                  <a:srgbClr val="003300"/>
                </a:solidFill>
              </a:rPr>
              <a:t>(</a:t>
            </a:r>
            <a:r>
              <a:rPr lang="zh-CN" altLang="en-US" sz="2400" dirty="0" smtClean="0">
                <a:solidFill>
                  <a:srgbClr val="003300"/>
                </a:solidFill>
              </a:rPr>
              <a:t>算法</a:t>
            </a:r>
            <a:r>
              <a:rPr lang="en-US" altLang="zh-CN" sz="2400" dirty="0" smtClean="0">
                <a:solidFill>
                  <a:srgbClr val="003300"/>
                </a:solidFill>
              </a:rPr>
              <a:t>)</a:t>
            </a:r>
            <a:r>
              <a:rPr lang="en-US" altLang="zh-CN" sz="2400" dirty="0" err="1" smtClean="0">
                <a:solidFill>
                  <a:srgbClr val="A50021"/>
                </a:solidFill>
              </a:rPr>
              <a:t>e</a:t>
            </a:r>
            <a:r>
              <a:rPr lang="en-US" altLang="zh-CN" sz="2400" baseline="-25000" dirty="0" err="1" smtClean="0">
                <a:solidFill>
                  <a:srgbClr val="A50021"/>
                </a:solidFill>
              </a:rPr>
              <a:t>k</a:t>
            </a:r>
            <a:r>
              <a:rPr lang="en-US" altLang="zh-CN" sz="2400" dirty="0" err="1">
                <a:solidFill>
                  <a:srgbClr val="003300"/>
                </a:solidFill>
              </a:rPr>
              <a:t>∈E</a:t>
            </a:r>
            <a:r>
              <a:rPr lang="zh-CN" altLang="en-US" sz="2400" dirty="0">
                <a:solidFill>
                  <a:srgbClr val="003300"/>
                </a:solidFill>
              </a:rPr>
              <a:t>和相应的</a:t>
            </a:r>
            <a:r>
              <a:rPr lang="zh-CN" altLang="en-US" sz="2400" dirty="0" smtClean="0">
                <a:solidFill>
                  <a:srgbClr val="003300"/>
                </a:solidFill>
              </a:rPr>
              <a:t>解密规则</a:t>
            </a:r>
            <a:r>
              <a:rPr lang="en-US" altLang="zh-CN" sz="2400" dirty="0" smtClean="0">
                <a:solidFill>
                  <a:srgbClr val="003300"/>
                </a:solidFill>
              </a:rPr>
              <a:t>(</a:t>
            </a:r>
            <a:r>
              <a:rPr lang="zh-CN" altLang="en-US" sz="2400" dirty="0" smtClean="0">
                <a:solidFill>
                  <a:srgbClr val="003300"/>
                </a:solidFill>
              </a:rPr>
              <a:t>算法</a:t>
            </a:r>
            <a:r>
              <a:rPr lang="en-US" altLang="zh-CN" sz="2400" dirty="0" smtClean="0">
                <a:solidFill>
                  <a:srgbClr val="003300"/>
                </a:solidFill>
              </a:rPr>
              <a:t>)</a:t>
            </a:r>
            <a:r>
              <a:rPr lang="en-US" altLang="zh-CN" sz="2400" dirty="0" err="1" smtClean="0">
                <a:solidFill>
                  <a:srgbClr val="A50021"/>
                </a:solidFill>
              </a:rPr>
              <a:t>d</a:t>
            </a:r>
            <a:r>
              <a:rPr lang="en-US" altLang="zh-CN" sz="2400" baseline="-25000" dirty="0" err="1" smtClean="0">
                <a:solidFill>
                  <a:srgbClr val="A50021"/>
                </a:solidFill>
              </a:rPr>
              <a:t>k</a:t>
            </a:r>
            <a:r>
              <a:rPr lang="en-US" altLang="zh-CN" sz="2400" dirty="0" err="1">
                <a:solidFill>
                  <a:srgbClr val="003300"/>
                </a:solidFill>
              </a:rPr>
              <a:t>∈D</a:t>
            </a:r>
            <a:r>
              <a:rPr lang="zh-CN" altLang="en-US" sz="2400" dirty="0">
                <a:solidFill>
                  <a:srgbClr val="003300"/>
                </a:solidFill>
              </a:rPr>
              <a:t>，使得</a:t>
            </a:r>
            <a:r>
              <a:rPr lang="en-US" altLang="zh-CN" sz="2400" dirty="0" err="1">
                <a:solidFill>
                  <a:srgbClr val="003300"/>
                </a:solidFill>
              </a:rPr>
              <a:t>e</a:t>
            </a:r>
            <a:r>
              <a:rPr lang="en-US" altLang="zh-CN" sz="2400" baseline="-25000" dirty="0" err="1">
                <a:solidFill>
                  <a:srgbClr val="003300"/>
                </a:solidFill>
              </a:rPr>
              <a:t>k</a:t>
            </a:r>
            <a:r>
              <a:rPr lang="en-US" altLang="zh-CN" sz="2400" dirty="0">
                <a:solidFill>
                  <a:srgbClr val="003300"/>
                </a:solidFill>
              </a:rPr>
              <a:t>: P-&gt;C </a:t>
            </a:r>
            <a:r>
              <a:rPr lang="zh-CN" altLang="en-US" sz="2400" dirty="0">
                <a:solidFill>
                  <a:srgbClr val="003300"/>
                </a:solidFill>
              </a:rPr>
              <a:t>和</a:t>
            </a:r>
            <a:r>
              <a:rPr lang="en-US" altLang="zh-CN" sz="2400" dirty="0" err="1">
                <a:solidFill>
                  <a:srgbClr val="003300"/>
                </a:solidFill>
              </a:rPr>
              <a:t>d</a:t>
            </a:r>
            <a:r>
              <a:rPr lang="en-US" altLang="zh-CN" sz="2400" baseline="-25000" dirty="0" err="1">
                <a:solidFill>
                  <a:srgbClr val="003300"/>
                </a:solidFill>
              </a:rPr>
              <a:t>k</a:t>
            </a:r>
            <a:r>
              <a:rPr lang="en-US" altLang="zh-CN" sz="2400" dirty="0">
                <a:solidFill>
                  <a:srgbClr val="003300"/>
                </a:solidFill>
              </a:rPr>
              <a:t>: C-&gt;P</a:t>
            </a:r>
            <a:r>
              <a:rPr lang="zh-CN" altLang="en-US" sz="2400" dirty="0">
                <a:solidFill>
                  <a:srgbClr val="003300"/>
                </a:solidFill>
              </a:rPr>
              <a:t>分别为加密解密函数，满足</a:t>
            </a:r>
            <a:r>
              <a:rPr lang="en-US" altLang="zh-CN" sz="2400" dirty="0" err="1">
                <a:solidFill>
                  <a:srgbClr val="A50021"/>
                </a:solidFill>
              </a:rPr>
              <a:t>d</a:t>
            </a:r>
            <a:r>
              <a:rPr lang="en-US" altLang="zh-CN" sz="2400" baseline="-25000" dirty="0" err="1">
                <a:solidFill>
                  <a:srgbClr val="A50021"/>
                </a:solidFill>
              </a:rPr>
              <a:t>k</a:t>
            </a:r>
            <a:r>
              <a:rPr lang="en-US" altLang="zh-CN" sz="2400" dirty="0">
                <a:solidFill>
                  <a:srgbClr val="A50021"/>
                </a:solidFill>
              </a:rPr>
              <a:t>(</a:t>
            </a:r>
            <a:r>
              <a:rPr lang="en-US" altLang="zh-CN" sz="2400" dirty="0" err="1">
                <a:solidFill>
                  <a:srgbClr val="A50021"/>
                </a:solidFill>
              </a:rPr>
              <a:t>e</a:t>
            </a:r>
            <a:r>
              <a:rPr lang="en-US" altLang="zh-CN" sz="2400" baseline="-25000" dirty="0" err="1">
                <a:solidFill>
                  <a:srgbClr val="A50021"/>
                </a:solidFill>
              </a:rPr>
              <a:t>k</a:t>
            </a:r>
            <a:r>
              <a:rPr lang="en-US" altLang="zh-CN" sz="2400" dirty="0">
                <a:solidFill>
                  <a:srgbClr val="A50021"/>
                </a:solidFill>
              </a:rPr>
              <a:t>(x))=x</a:t>
            </a:r>
            <a:r>
              <a:rPr lang="zh-CN" altLang="en-US" sz="2400" dirty="0">
                <a:solidFill>
                  <a:srgbClr val="003300"/>
                </a:solidFill>
              </a:rPr>
              <a:t>，这里</a:t>
            </a:r>
            <a:r>
              <a:rPr lang="en-US" altLang="zh-CN" sz="2400" dirty="0" err="1">
                <a:solidFill>
                  <a:srgbClr val="003300"/>
                </a:solidFill>
              </a:rPr>
              <a:t>x∈P</a:t>
            </a:r>
            <a:r>
              <a:rPr lang="zh-CN" altLang="en-US" sz="2400" dirty="0" smtClean="0">
                <a:solidFill>
                  <a:srgbClr val="003300"/>
                </a:solidFill>
              </a:rPr>
              <a:t>。</a:t>
            </a:r>
            <a:endParaRPr lang="en-US" altLang="zh-CN" sz="2400" dirty="0" smtClean="0">
              <a:solidFill>
                <a:srgbClr val="003300"/>
              </a:solidFill>
            </a:endParaRPr>
          </a:p>
          <a:p>
            <a:pPr>
              <a:buFontTx/>
              <a:buNone/>
            </a:pPr>
            <a:r>
              <a:rPr lang="en-US" altLang="zh-CN" sz="2400" dirty="0" smtClean="0">
                <a:solidFill>
                  <a:srgbClr val="002060"/>
                </a:solidFill>
              </a:rPr>
              <a:t>*</a:t>
            </a:r>
            <a:r>
              <a:rPr lang="zh-CN" altLang="en-US" sz="2400" dirty="0" smtClean="0">
                <a:solidFill>
                  <a:srgbClr val="002060"/>
                </a:solidFill>
              </a:rPr>
              <a:t>加密函数必须是单射函数</a:t>
            </a:r>
            <a:endParaRPr lang="en-US" altLang="zh-CN" sz="2400" dirty="0" smtClean="0">
              <a:solidFill>
                <a:srgbClr val="003300"/>
              </a:solidFill>
            </a:endParaRPr>
          </a:p>
          <a:p>
            <a:pPr>
              <a:buFontTx/>
              <a:buNone/>
            </a:pPr>
            <a:endParaRPr lang="zh-CN" altLang="en-US" sz="2400" dirty="0">
              <a:solidFill>
                <a:srgbClr val="0033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密码</a:t>
            </a:r>
            <a:r>
              <a:rPr lang="zh-CN" altLang="en-US"/>
              <a:t>算法的分类</a:t>
            </a:r>
          </a:p>
        </p:txBody>
      </p:sp>
      <p:sp>
        <p:nvSpPr>
          <p:cNvPr id="30723" name="Rectangle 3"/>
          <p:cNvSpPr>
            <a:spLocks noGrp="1" noChangeArrowheads="1"/>
          </p:cNvSpPr>
          <p:nvPr>
            <p:ph type="body" idx="1"/>
          </p:nvPr>
        </p:nvSpPr>
        <p:spPr>
          <a:xfrm>
            <a:off x="500034" y="1285860"/>
            <a:ext cx="8458200" cy="3276600"/>
          </a:xfrm>
        </p:spPr>
        <p:txBody>
          <a:bodyPr/>
          <a:lstStyle/>
          <a:p>
            <a:pPr>
              <a:lnSpc>
                <a:spcPct val="90000"/>
              </a:lnSpc>
            </a:pPr>
            <a:r>
              <a:rPr lang="zh-CN" altLang="en-US" dirty="0"/>
              <a:t>按照明文的处理方法可分为分组密码</a:t>
            </a:r>
            <a:r>
              <a:rPr lang="en-US" altLang="zh-CN" dirty="0"/>
              <a:t>(block cipher)</a:t>
            </a:r>
            <a:r>
              <a:rPr lang="zh-CN" altLang="en-US" dirty="0"/>
              <a:t>和流密码</a:t>
            </a:r>
            <a:r>
              <a:rPr lang="en-US" altLang="zh-CN" dirty="0"/>
              <a:t>(stream cipher)</a:t>
            </a:r>
          </a:p>
          <a:p>
            <a:pPr lvl="1">
              <a:lnSpc>
                <a:spcPct val="90000"/>
              </a:lnSpc>
            </a:pPr>
            <a:r>
              <a:rPr lang="zh-CN" altLang="en-US" dirty="0">
                <a:solidFill>
                  <a:srgbClr val="000099"/>
                </a:solidFill>
              </a:rPr>
              <a:t>分组密码将明文分成</a:t>
            </a:r>
            <a:r>
              <a:rPr lang="zh-CN" altLang="en-US" dirty="0">
                <a:solidFill>
                  <a:srgbClr val="A50021"/>
                </a:solidFill>
              </a:rPr>
              <a:t>固定长度的组块</a:t>
            </a:r>
            <a:r>
              <a:rPr lang="zh-CN" altLang="en-US" dirty="0">
                <a:solidFill>
                  <a:srgbClr val="000099"/>
                </a:solidFill>
              </a:rPr>
              <a:t>，用同一密钥和算法对每一块加密，每块输出也是固定长度的密文。</a:t>
            </a:r>
          </a:p>
          <a:p>
            <a:pPr lvl="1">
              <a:lnSpc>
                <a:spcPct val="90000"/>
              </a:lnSpc>
            </a:pPr>
            <a:r>
              <a:rPr lang="zh-CN" altLang="en-US" dirty="0">
                <a:solidFill>
                  <a:srgbClr val="000099"/>
                </a:solidFill>
              </a:rPr>
              <a:t>流密码又称序列密码。序列密码每次加密</a:t>
            </a:r>
            <a:r>
              <a:rPr lang="zh-CN" altLang="en-US" dirty="0">
                <a:solidFill>
                  <a:srgbClr val="A50021"/>
                </a:solidFill>
              </a:rPr>
              <a:t>一位或一字节</a:t>
            </a:r>
            <a:r>
              <a:rPr lang="zh-CN" altLang="en-US" dirty="0">
                <a:solidFill>
                  <a:srgbClr val="000099"/>
                </a:solidFill>
              </a:rPr>
              <a:t>的明文，是手工和机械密码时代的主流。</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密码</a:t>
            </a:r>
            <a:r>
              <a:rPr lang="zh-CN" altLang="en-US"/>
              <a:t>算法的分类</a:t>
            </a:r>
          </a:p>
        </p:txBody>
      </p:sp>
      <p:sp>
        <p:nvSpPr>
          <p:cNvPr id="31747" name="Rectangle 3"/>
          <p:cNvSpPr>
            <a:spLocks noGrp="1" noChangeArrowheads="1"/>
          </p:cNvSpPr>
          <p:nvPr>
            <p:ph type="body" idx="1"/>
          </p:nvPr>
        </p:nvSpPr>
        <p:spPr>
          <a:xfrm>
            <a:off x="457200" y="1676400"/>
            <a:ext cx="8458200" cy="3962400"/>
          </a:xfrm>
        </p:spPr>
        <p:txBody>
          <a:bodyPr>
            <a:normAutofit lnSpcReduction="10000"/>
          </a:bodyPr>
          <a:lstStyle/>
          <a:p>
            <a:pPr>
              <a:lnSpc>
                <a:spcPct val="90000"/>
              </a:lnSpc>
            </a:pPr>
            <a:r>
              <a:rPr lang="en-US" altLang="zh-CN"/>
              <a:t> </a:t>
            </a:r>
            <a:r>
              <a:rPr lang="zh-CN" altLang="en-US"/>
              <a:t>按照保密的条件可分为受限制的（</a:t>
            </a:r>
            <a:r>
              <a:rPr lang="en-US" altLang="zh-CN"/>
              <a:t>Restricted</a:t>
            </a:r>
            <a:r>
              <a:rPr lang="zh-CN" altLang="en-US"/>
              <a:t>）算法和基于密钥（</a:t>
            </a:r>
            <a:r>
              <a:rPr lang="en-US" altLang="zh-CN"/>
              <a:t>key-based</a:t>
            </a:r>
            <a:r>
              <a:rPr lang="zh-CN" altLang="en-US"/>
              <a:t>）的算法</a:t>
            </a:r>
          </a:p>
          <a:p>
            <a:pPr lvl="1">
              <a:lnSpc>
                <a:spcPct val="90000"/>
              </a:lnSpc>
            </a:pPr>
            <a:r>
              <a:rPr lang="zh-CN" altLang="en-US">
                <a:solidFill>
                  <a:srgbClr val="000099"/>
                </a:solidFill>
              </a:rPr>
              <a:t>如果加脱密的保密性是基于</a:t>
            </a:r>
            <a:r>
              <a:rPr lang="zh-CN" altLang="en-US">
                <a:solidFill>
                  <a:srgbClr val="A50021"/>
                </a:solidFill>
              </a:rPr>
              <a:t>保持算法的秘密</a:t>
            </a:r>
            <a:r>
              <a:rPr lang="zh-CN" altLang="en-US">
                <a:solidFill>
                  <a:srgbClr val="000099"/>
                </a:solidFill>
              </a:rPr>
              <a:t>，这种算法称为受限制的算法。</a:t>
            </a:r>
          </a:p>
          <a:p>
            <a:pPr lvl="1">
              <a:lnSpc>
                <a:spcPct val="90000"/>
              </a:lnSpc>
            </a:pPr>
            <a:r>
              <a:rPr lang="zh-CN" altLang="en-US">
                <a:solidFill>
                  <a:srgbClr val="000099"/>
                </a:solidFill>
              </a:rPr>
              <a:t>缺陷：无法用于大的或经常变换的用户组织。</a:t>
            </a:r>
          </a:p>
          <a:p>
            <a:pPr lvl="1">
              <a:lnSpc>
                <a:spcPct val="90000"/>
              </a:lnSpc>
            </a:pPr>
            <a:r>
              <a:rPr lang="zh-CN" altLang="en-US">
                <a:solidFill>
                  <a:srgbClr val="000099"/>
                </a:solidFill>
              </a:rPr>
              <a:t>如果加脱密的保密性是基于保持密钥的秘密，而算法本身可以完全公开，则称为基于密钥的算法。基于密钥的算法通常有两类：</a:t>
            </a:r>
            <a:r>
              <a:rPr lang="zh-CN" altLang="en-US">
                <a:solidFill>
                  <a:srgbClr val="A50021"/>
                </a:solidFill>
              </a:rPr>
              <a:t>对称算法和公开密钥算法</a:t>
            </a:r>
            <a:r>
              <a:rPr lang="zh-CN" altLang="en-US">
                <a:solidFill>
                  <a:srgbClr val="000099"/>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密码</a:t>
            </a:r>
            <a:r>
              <a:rPr lang="zh-CN" altLang="en-US"/>
              <a:t>算法的分类</a:t>
            </a:r>
          </a:p>
        </p:txBody>
      </p:sp>
      <p:sp>
        <p:nvSpPr>
          <p:cNvPr id="32771" name="Rectangle 3"/>
          <p:cNvSpPr>
            <a:spLocks noGrp="1" noChangeArrowheads="1"/>
          </p:cNvSpPr>
          <p:nvPr>
            <p:ph type="body" idx="1"/>
          </p:nvPr>
        </p:nvSpPr>
        <p:spPr>
          <a:xfrm>
            <a:off x="457200" y="1676400"/>
            <a:ext cx="7848600" cy="3581400"/>
          </a:xfrm>
        </p:spPr>
        <p:txBody>
          <a:bodyPr/>
          <a:lstStyle/>
          <a:p>
            <a:r>
              <a:rPr lang="zh-CN" altLang="en-US" sz="2800"/>
              <a:t>对称算法</a:t>
            </a:r>
            <a:r>
              <a:rPr lang="en-US" altLang="zh-CN" sz="2800"/>
              <a:t>(Symmetric Algorithm)</a:t>
            </a:r>
            <a:r>
              <a:rPr lang="zh-CN" altLang="en-US" sz="2800"/>
              <a:t>就是加密密钥和解密密钥相同或能相互推导的密码算法。</a:t>
            </a:r>
          </a:p>
          <a:p>
            <a:pPr lvl="1"/>
            <a:r>
              <a:rPr lang="zh-CN" altLang="en-US" sz="2400">
                <a:solidFill>
                  <a:srgbClr val="000099"/>
                </a:solidFill>
              </a:rPr>
              <a:t>秘密密钥算法或单密钥算法，要求发送者和接收者在安全通信之前，商定一个密钥。</a:t>
            </a:r>
          </a:p>
          <a:p>
            <a:pPr lvl="1"/>
            <a:r>
              <a:rPr lang="zh-CN" altLang="en-US" sz="2400">
                <a:solidFill>
                  <a:srgbClr val="000099"/>
                </a:solidFill>
              </a:rPr>
              <a:t>对称算法的安全性完全依赖于密钥，加密和解密表示为：</a:t>
            </a:r>
          </a:p>
          <a:p>
            <a:pPr lvl="1">
              <a:buFontTx/>
              <a:buNone/>
            </a:pPr>
            <a:r>
              <a:rPr lang="zh-CN" altLang="en-US" sz="2000">
                <a:solidFill>
                  <a:srgbClr val="000099"/>
                </a:solidFill>
              </a:rPr>
              <a:t>			</a:t>
            </a:r>
            <a:r>
              <a:rPr lang="zh-CN" altLang="en-US" sz="2000">
                <a:solidFill>
                  <a:srgbClr val="A50021"/>
                </a:solidFill>
              </a:rPr>
              <a:t>	</a:t>
            </a:r>
            <a:r>
              <a:rPr lang="en-US" altLang="zh-CN" sz="2000">
                <a:solidFill>
                  <a:srgbClr val="A50021"/>
                </a:solidFill>
              </a:rPr>
              <a:t>E</a:t>
            </a:r>
            <a:r>
              <a:rPr lang="en-US" altLang="zh-CN" sz="2000" baseline="-25000">
                <a:solidFill>
                  <a:srgbClr val="A50021"/>
                </a:solidFill>
              </a:rPr>
              <a:t>K</a:t>
            </a:r>
            <a:r>
              <a:rPr lang="en-US" altLang="zh-CN" sz="2000">
                <a:solidFill>
                  <a:srgbClr val="A50021"/>
                </a:solidFill>
              </a:rPr>
              <a:t>(M) = C</a:t>
            </a:r>
          </a:p>
          <a:p>
            <a:pPr>
              <a:buFontTx/>
              <a:buNone/>
            </a:pPr>
            <a:r>
              <a:rPr lang="en-US" altLang="zh-CN" sz="2000">
                <a:solidFill>
                  <a:srgbClr val="A50021"/>
                </a:solidFill>
              </a:rPr>
              <a:t>				D</a:t>
            </a:r>
            <a:r>
              <a:rPr lang="en-US" altLang="zh-CN" sz="2000" baseline="-25000">
                <a:solidFill>
                  <a:srgbClr val="A50021"/>
                </a:solidFill>
              </a:rPr>
              <a:t>K</a:t>
            </a:r>
            <a:r>
              <a:rPr lang="en-US" altLang="zh-CN" sz="2000">
                <a:solidFill>
                  <a:srgbClr val="A50021"/>
                </a:solidFill>
              </a:rPr>
              <a:t>(C) = 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t>密码</a:t>
            </a:r>
            <a:r>
              <a:rPr lang="zh-CN" altLang="en-US"/>
              <a:t>算法的分类</a:t>
            </a:r>
          </a:p>
        </p:txBody>
      </p:sp>
      <p:sp>
        <p:nvSpPr>
          <p:cNvPr id="33795" name="Rectangle 3"/>
          <p:cNvSpPr>
            <a:spLocks noGrp="1" noChangeArrowheads="1"/>
          </p:cNvSpPr>
          <p:nvPr>
            <p:ph type="body" idx="1"/>
          </p:nvPr>
        </p:nvSpPr>
        <p:spPr>
          <a:xfrm>
            <a:off x="533400" y="1752600"/>
            <a:ext cx="7772400" cy="4419600"/>
          </a:xfrm>
        </p:spPr>
        <p:txBody>
          <a:bodyPr/>
          <a:lstStyle/>
          <a:p>
            <a:pPr>
              <a:lnSpc>
                <a:spcPct val="90000"/>
              </a:lnSpc>
            </a:pPr>
            <a:r>
              <a:rPr lang="zh-CN" altLang="en-US" sz="2800"/>
              <a:t>公开密钥算法</a:t>
            </a:r>
            <a:r>
              <a:rPr lang="en-US" altLang="zh-CN" sz="2800"/>
              <a:t>(Public Key Algorithm)</a:t>
            </a:r>
            <a:r>
              <a:rPr lang="zh-CN" altLang="en-US" sz="2800"/>
              <a:t>就是加密密钥和解密密钥无法相互推导（至少在假定的长时间内）的密码算法。</a:t>
            </a:r>
          </a:p>
          <a:p>
            <a:pPr lvl="1">
              <a:lnSpc>
                <a:spcPct val="90000"/>
              </a:lnSpc>
            </a:pPr>
            <a:r>
              <a:rPr lang="zh-CN" altLang="en-US" sz="2400">
                <a:solidFill>
                  <a:srgbClr val="000099"/>
                </a:solidFill>
              </a:rPr>
              <a:t>加密密钥可以公开，任何人能用加密密钥加密信息，但只有相应的解密密钥才能解密信息。这里，加密密钥叫做公开密钥</a:t>
            </a:r>
            <a:r>
              <a:rPr lang="en-US" altLang="zh-CN" sz="2400">
                <a:solidFill>
                  <a:srgbClr val="000099"/>
                </a:solidFill>
              </a:rPr>
              <a:t>(Public Key)</a:t>
            </a:r>
            <a:r>
              <a:rPr lang="zh-CN" altLang="en-US" sz="2400">
                <a:solidFill>
                  <a:srgbClr val="000099"/>
                </a:solidFill>
              </a:rPr>
              <a:t>，用</a:t>
            </a:r>
            <a:r>
              <a:rPr lang="en-US" altLang="zh-CN" sz="2400">
                <a:solidFill>
                  <a:srgbClr val="000099"/>
                </a:solidFill>
              </a:rPr>
              <a:t>PuK</a:t>
            </a:r>
            <a:r>
              <a:rPr lang="zh-CN" altLang="en-US" sz="2400">
                <a:solidFill>
                  <a:srgbClr val="000099"/>
                </a:solidFill>
              </a:rPr>
              <a:t>表示</a:t>
            </a:r>
          </a:p>
          <a:p>
            <a:pPr lvl="1">
              <a:lnSpc>
                <a:spcPct val="90000"/>
              </a:lnSpc>
              <a:buFontTx/>
              <a:buNone/>
            </a:pPr>
            <a:r>
              <a:rPr lang="zh-CN" altLang="en-US" sz="2000">
                <a:solidFill>
                  <a:srgbClr val="000099"/>
                </a:solidFill>
              </a:rPr>
              <a:t>			</a:t>
            </a:r>
            <a:r>
              <a:rPr lang="zh-CN" altLang="en-US" sz="2000">
                <a:solidFill>
                  <a:srgbClr val="A50021"/>
                </a:solidFill>
              </a:rPr>
              <a:t>	</a:t>
            </a:r>
            <a:r>
              <a:rPr lang="en-US" altLang="zh-CN" sz="2000">
                <a:solidFill>
                  <a:srgbClr val="A50021"/>
                </a:solidFill>
              </a:rPr>
              <a:t>E</a:t>
            </a:r>
            <a:r>
              <a:rPr lang="en-US" altLang="zh-CN" sz="2000" baseline="-25000">
                <a:solidFill>
                  <a:srgbClr val="A50021"/>
                </a:solidFill>
              </a:rPr>
              <a:t>PuK</a:t>
            </a:r>
            <a:r>
              <a:rPr lang="en-US" altLang="zh-CN" sz="2000">
                <a:solidFill>
                  <a:srgbClr val="A50021"/>
                </a:solidFill>
              </a:rPr>
              <a:t>(M) = C</a:t>
            </a:r>
          </a:p>
          <a:p>
            <a:pPr lvl="1">
              <a:lnSpc>
                <a:spcPct val="90000"/>
              </a:lnSpc>
            </a:pPr>
            <a:r>
              <a:rPr lang="zh-CN" altLang="en-US" sz="2400">
                <a:solidFill>
                  <a:srgbClr val="000099"/>
                </a:solidFill>
              </a:rPr>
              <a:t>解密密钥不可公开，只为解密者</a:t>
            </a:r>
            <a:r>
              <a:rPr lang="en-US" altLang="zh-CN" sz="2400">
                <a:solidFill>
                  <a:srgbClr val="000099"/>
                </a:solidFill>
              </a:rPr>
              <a:t>(</a:t>
            </a:r>
            <a:r>
              <a:rPr lang="zh-CN" altLang="en-US" sz="2400">
                <a:solidFill>
                  <a:srgbClr val="000099"/>
                </a:solidFill>
              </a:rPr>
              <a:t>接收方</a:t>
            </a:r>
            <a:r>
              <a:rPr lang="en-US" altLang="zh-CN" sz="2400">
                <a:solidFill>
                  <a:srgbClr val="000099"/>
                </a:solidFill>
              </a:rPr>
              <a:t>)</a:t>
            </a:r>
            <a:r>
              <a:rPr lang="zh-CN" altLang="en-US" sz="2400">
                <a:solidFill>
                  <a:srgbClr val="000099"/>
                </a:solidFill>
              </a:rPr>
              <a:t>个人所持有，因此叫做私人密钥</a:t>
            </a:r>
            <a:r>
              <a:rPr lang="en-US" altLang="zh-CN" sz="2400">
                <a:solidFill>
                  <a:srgbClr val="000099"/>
                </a:solidFill>
              </a:rPr>
              <a:t>(Private Key)</a:t>
            </a:r>
            <a:r>
              <a:rPr lang="zh-CN" altLang="en-US" sz="2400">
                <a:solidFill>
                  <a:srgbClr val="000099"/>
                </a:solidFill>
              </a:rPr>
              <a:t>或秘密密钥，用</a:t>
            </a:r>
            <a:r>
              <a:rPr lang="en-US" altLang="zh-CN" sz="2400">
                <a:solidFill>
                  <a:srgbClr val="000099"/>
                </a:solidFill>
              </a:rPr>
              <a:t>PrK</a:t>
            </a:r>
            <a:r>
              <a:rPr lang="zh-CN" altLang="en-US" sz="2400">
                <a:solidFill>
                  <a:srgbClr val="000099"/>
                </a:solidFill>
              </a:rPr>
              <a:t>表示</a:t>
            </a:r>
          </a:p>
          <a:p>
            <a:pPr lvl="1">
              <a:lnSpc>
                <a:spcPct val="90000"/>
              </a:lnSpc>
              <a:buFontTx/>
              <a:buNone/>
            </a:pPr>
            <a:r>
              <a:rPr lang="zh-CN" altLang="en-US" sz="2400">
                <a:solidFill>
                  <a:srgbClr val="A50021"/>
                </a:solidFill>
              </a:rPr>
              <a:t>	</a:t>
            </a:r>
            <a:r>
              <a:rPr lang="zh-CN" altLang="en-US" sz="2000">
                <a:solidFill>
                  <a:srgbClr val="A50021"/>
                </a:solidFill>
              </a:rPr>
              <a:t>			</a:t>
            </a:r>
            <a:r>
              <a:rPr lang="en-US" altLang="zh-CN" sz="2000">
                <a:solidFill>
                  <a:srgbClr val="A50021"/>
                </a:solidFill>
              </a:rPr>
              <a:t>D</a:t>
            </a:r>
            <a:r>
              <a:rPr lang="en-US" altLang="zh-CN" sz="2000" baseline="-25000">
                <a:solidFill>
                  <a:srgbClr val="A50021"/>
                </a:solidFill>
              </a:rPr>
              <a:t>PrK</a:t>
            </a:r>
            <a:r>
              <a:rPr lang="en-US" altLang="zh-CN" sz="2000">
                <a:solidFill>
                  <a:srgbClr val="A50021"/>
                </a:solidFill>
              </a:rPr>
              <a:t>(C) = 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学习密码学的意义</a:t>
            </a:r>
            <a:endParaRPr lang="zh-CN" altLang="en-US"/>
          </a:p>
        </p:txBody>
      </p:sp>
      <p:sp>
        <p:nvSpPr>
          <p:cNvPr id="3" name="内容占位符 2"/>
          <p:cNvSpPr>
            <a:spLocks noGrp="1"/>
          </p:cNvSpPr>
          <p:nvPr>
            <p:ph idx="1"/>
          </p:nvPr>
        </p:nvSpPr>
        <p:spPr/>
        <p:txBody>
          <a:bodyPr/>
          <a:lstStyle/>
          <a:p>
            <a:r>
              <a:rPr lang="zh-CN" altLang="en-US" dirty="0" smtClean="0"/>
              <a:t>密码学相关理论和技术，是进一步学习和运用安全技术的基本功</a:t>
            </a:r>
            <a:endParaRPr lang="en-US" altLang="zh-CN" dirty="0" smtClean="0"/>
          </a:p>
          <a:p>
            <a:pPr lvl="1"/>
            <a:r>
              <a:rPr lang="zh-CN" altLang="en-US" dirty="0" smtClean="0"/>
              <a:t>数据保密</a:t>
            </a:r>
            <a:endParaRPr lang="en-US" altLang="zh-CN" dirty="0" smtClean="0"/>
          </a:p>
          <a:p>
            <a:pPr lvl="1"/>
            <a:r>
              <a:rPr lang="zh-CN" altLang="en-US" dirty="0" smtClean="0"/>
              <a:t>身份鉴别</a:t>
            </a:r>
            <a:endParaRPr lang="en-US" altLang="zh-CN" dirty="0" smtClean="0"/>
          </a:p>
          <a:p>
            <a:pPr lvl="1"/>
            <a:r>
              <a:rPr lang="zh-CN" altLang="en-US" dirty="0" smtClean="0"/>
              <a:t>数字签名</a:t>
            </a:r>
            <a:endParaRPr lang="en-US" altLang="zh-CN" dirty="0" smtClean="0"/>
          </a:p>
          <a:p>
            <a:pPr lvl="1"/>
            <a:r>
              <a:rPr lang="zh-CN" altLang="en-US" dirty="0" smtClean="0"/>
              <a:t>数字水印</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密码</a:t>
            </a:r>
            <a:r>
              <a:rPr lang="zh-CN" altLang="en-US"/>
              <a:t>算法的分类</a:t>
            </a:r>
          </a:p>
        </p:txBody>
      </p:sp>
      <p:sp>
        <p:nvSpPr>
          <p:cNvPr id="34819" name="Rectangle 3"/>
          <p:cNvSpPr>
            <a:spLocks noGrp="1" noChangeArrowheads="1"/>
          </p:cNvSpPr>
          <p:nvPr>
            <p:ph type="body" idx="1"/>
          </p:nvPr>
        </p:nvSpPr>
        <p:spPr>
          <a:xfrm>
            <a:off x="609600" y="1828800"/>
            <a:ext cx="7467600" cy="2286000"/>
          </a:xfrm>
        </p:spPr>
        <p:txBody>
          <a:bodyPr/>
          <a:lstStyle/>
          <a:p>
            <a:pPr lvl="1"/>
            <a:r>
              <a:rPr lang="zh-CN" altLang="en-US" dirty="0">
                <a:solidFill>
                  <a:srgbClr val="000099"/>
                </a:solidFill>
              </a:rPr>
              <a:t>有些算法用</a:t>
            </a:r>
            <a:r>
              <a:rPr lang="zh-CN" altLang="en-US" dirty="0" smtClean="0">
                <a:solidFill>
                  <a:srgbClr val="000099"/>
                </a:solidFill>
              </a:rPr>
              <a:t>私有密钥</a:t>
            </a:r>
            <a:r>
              <a:rPr lang="zh-CN" altLang="en-US" dirty="0">
                <a:solidFill>
                  <a:srgbClr val="000099"/>
                </a:solidFill>
              </a:rPr>
              <a:t>加密而用</a:t>
            </a:r>
            <a:r>
              <a:rPr lang="zh-CN" altLang="en-US" dirty="0" smtClean="0">
                <a:solidFill>
                  <a:srgbClr val="000099"/>
                </a:solidFill>
              </a:rPr>
              <a:t>公开密钥验证，</a:t>
            </a:r>
            <a:r>
              <a:rPr lang="zh-CN" altLang="en-US" dirty="0">
                <a:solidFill>
                  <a:srgbClr val="000099"/>
                </a:solidFill>
              </a:rPr>
              <a:t>这种算法通常叫数字签名算法，可以表示为：</a:t>
            </a:r>
          </a:p>
          <a:p>
            <a:pPr>
              <a:buFontTx/>
              <a:buNone/>
            </a:pPr>
            <a:r>
              <a:rPr lang="zh-CN" altLang="en-US" sz="2400" dirty="0">
                <a:solidFill>
                  <a:srgbClr val="A50021"/>
                </a:solidFill>
              </a:rPr>
              <a:t>				</a:t>
            </a:r>
            <a:r>
              <a:rPr lang="en-US" altLang="zh-CN" sz="2400" dirty="0" err="1" smtClean="0">
                <a:solidFill>
                  <a:srgbClr val="A50021"/>
                </a:solidFill>
              </a:rPr>
              <a:t>Sig</a:t>
            </a:r>
            <a:r>
              <a:rPr lang="en-US" altLang="zh-CN" sz="2400" baseline="-25000" dirty="0" err="1" smtClean="0">
                <a:solidFill>
                  <a:srgbClr val="A50021"/>
                </a:solidFill>
              </a:rPr>
              <a:t>PrK</a:t>
            </a:r>
            <a:r>
              <a:rPr lang="en-US" altLang="zh-CN" sz="2400" dirty="0" smtClean="0">
                <a:solidFill>
                  <a:srgbClr val="A50021"/>
                </a:solidFill>
              </a:rPr>
              <a:t>(M</a:t>
            </a:r>
            <a:r>
              <a:rPr lang="en-US" altLang="zh-CN" sz="2400" dirty="0">
                <a:solidFill>
                  <a:srgbClr val="A50021"/>
                </a:solidFill>
              </a:rPr>
              <a:t>) = </a:t>
            </a:r>
            <a:r>
              <a:rPr lang="zh-CN" altLang="en-US" sz="2400" dirty="0" smtClean="0">
                <a:solidFill>
                  <a:srgbClr val="A50021"/>
                </a:solidFill>
              </a:rPr>
              <a:t>（</a:t>
            </a:r>
            <a:r>
              <a:rPr lang="en-US" altLang="zh-CN" sz="2400" dirty="0" smtClean="0">
                <a:solidFill>
                  <a:srgbClr val="A50021"/>
                </a:solidFill>
              </a:rPr>
              <a:t>M,S</a:t>
            </a:r>
            <a:r>
              <a:rPr lang="zh-CN" altLang="en-US" sz="2400" dirty="0" smtClean="0">
                <a:solidFill>
                  <a:srgbClr val="A50021"/>
                </a:solidFill>
              </a:rPr>
              <a:t>）</a:t>
            </a:r>
            <a:endParaRPr lang="en-US" altLang="zh-CN" sz="2400" dirty="0">
              <a:solidFill>
                <a:srgbClr val="A50021"/>
              </a:solidFill>
            </a:endParaRPr>
          </a:p>
          <a:p>
            <a:pPr>
              <a:buFontTx/>
              <a:buNone/>
            </a:pPr>
            <a:r>
              <a:rPr lang="en-US" altLang="zh-CN" sz="2400" dirty="0">
                <a:solidFill>
                  <a:srgbClr val="A50021"/>
                </a:solidFill>
              </a:rPr>
              <a:t>				</a:t>
            </a:r>
            <a:r>
              <a:rPr lang="en-US" altLang="zh-CN" sz="2400" dirty="0" err="1" smtClean="0">
                <a:solidFill>
                  <a:srgbClr val="A50021"/>
                </a:solidFill>
              </a:rPr>
              <a:t>Ver</a:t>
            </a:r>
            <a:r>
              <a:rPr lang="en-US" altLang="zh-CN" sz="2400" baseline="-25000" dirty="0" err="1" smtClean="0">
                <a:solidFill>
                  <a:srgbClr val="A50021"/>
                </a:solidFill>
              </a:rPr>
              <a:t>PuK</a:t>
            </a:r>
            <a:r>
              <a:rPr lang="en-US" altLang="zh-CN" sz="2400" dirty="0" smtClean="0">
                <a:solidFill>
                  <a:srgbClr val="A50021"/>
                </a:solidFill>
              </a:rPr>
              <a:t>(M,S) </a:t>
            </a:r>
            <a:r>
              <a:rPr lang="en-US" altLang="zh-CN" sz="2400" dirty="0">
                <a:solidFill>
                  <a:srgbClr val="A50021"/>
                </a:solidFill>
              </a:rPr>
              <a:t>= </a:t>
            </a:r>
            <a:r>
              <a:rPr lang="en-US" altLang="zh-CN" sz="2400" dirty="0" smtClean="0">
                <a:solidFill>
                  <a:srgbClr val="A50021"/>
                </a:solidFill>
              </a:rPr>
              <a:t>T or F</a:t>
            </a:r>
            <a:endParaRPr lang="en-US" altLang="zh-CN" sz="2400" dirty="0">
              <a:solidFill>
                <a:srgbClr val="A5002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移位密码</a:t>
            </a:r>
            <a:endParaRPr lang="zh-CN" altLang="en-US"/>
          </a:p>
        </p:txBody>
      </p:sp>
      <p:sp>
        <p:nvSpPr>
          <p:cNvPr id="3" name="内容占位符 2"/>
          <p:cNvSpPr>
            <a:spLocks noGrp="1"/>
          </p:cNvSpPr>
          <p:nvPr>
            <p:ph idx="1"/>
          </p:nvPr>
        </p:nvSpPr>
        <p:spPr/>
        <p:txBody>
          <a:bodyPr/>
          <a:lstStyle/>
          <a:p>
            <a:r>
              <a:rPr lang="zh-CN" altLang="en-US" smtClean="0"/>
              <a:t>基本思路</a:t>
            </a:r>
            <a:endParaRPr lang="en-US" altLang="zh-CN" smtClean="0"/>
          </a:p>
          <a:p>
            <a:pPr lvl="1"/>
            <a:r>
              <a:rPr lang="zh-CN" altLang="en-US" smtClean="0"/>
              <a:t>将字母表中的每个字母向后移动若干位代替明文字母</a:t>
            </a:r>
            <a:endParaRPr lang="en-US" altLang="zh-CN" smtClean="0"/>
          </a:p>
          <a:p>
            <a:pPr lvl="1"/>
            <a:r>
              <a:rPr lang="zh-CN" altLang="en-US" smtClean="0"/>
              <a:t>直观方便，操作简单</a:t>
            </a:r>
            <a:endParaRPr lang="zh-CN" altLang="en-US"/>
          </a:p>
        </p:txBody>
      </p:sp>
      <p:pic>
        <p:nvPicPr>
          <p:cNvPr id="195586" name="Picture 2"/>
          <p:cNvPicPr>
            <a:picLocks noChangeAspect="1" noChangeArrowheads="1"/>
          </p:cNvPicPr>
          <p:nvPr/>
        </p:nvPicPr>
        <p:blipFill>
          <a:blip r:embed="rId2" cstate="print"/>
          <a:srcRect/>
          <a:stretch>
            <a:fillRect/>
          </a:stretch>
        </p:blipFill>
        <p:spPr bwMode="auto">
          <a:xfrm>
            <a:off x="2987824" y="3717032"/>
            <a:ext cx="3240360" cy="258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移位密码</a:t>
            </a:r>
            <a:endParaRPr lang="zh-CN" altLang="en-US"/>
          </a:p>
        </p:txBody>
      </p:sp>
      <p:sp>
        <p:nvSpPr>
          <p:cNvPr id="3" name="内容占位符 2"/>
          <p:cNvSpPr>
            <a:spLocks noGrp="1"/>
          </p:cNvSpPr>
          <p:nvPr>
            <p:ph idx="1"/>
          </p:nvPr>
        </p:nvSpPr>
        <p:spPr/>
        <p:txBody>
          <a:bodyPr/>
          <a:lstStyle/>
          <a:p>
            <a:r>
              <a:rPr lang="zh-CN" altLang="en-US" smtClean="0"/>
              <a:t>移位密码体制的数学描述</a:t>
            </a:r>
            <a:endParaRPr lang="en-US" altLang="zh-CN" smtClean="0"/>
          </a:p>
          <a:p>
            <a:pPr lvl="1"/>
            <a:r>
              <a:rPr lang="zh-CN" altLang="en-US" smtClean="0">
                <a:solidFill>
                  <a:srgbClr val="000099"/>
                </a:solidFill>
              </a:rPr>
              <a:t>对于密码体制的五元组</a:t>
            </a:r>
            <a:r>
              <a:rPr lang="zh-CN" altLang="en-US" smtClean="0">
                <a:solidFill>
                  <a:srgbClr val="A50021"/>
                </a:solidFill>
              </a:rPr>
              <a:t>（</a:t>
            </a:r>
            <a:r>
              <a:rPr lang="en-US" altLang="zh-CN" smtClean="0">
                <a:solidFill>
                  <a:srgbClr val="A50021"/>
                </a:solidFill>
              </a:rPr>
              <a:t>P, C, K, E, D</a:t>
            </a:r>
            <a:r>
              <a:rPr lang="zh-CN" altLang="en-US" smtClean="0">
                <a:solidFill>
                  <a:srgbClr val="A50021"/>
                </a:solidFill>
              </a:rPr>
              <a:t>）有</a:t>
            </a:r>
            <a:endParaRPr lang="en-US" altLang="zh-CN" smtClean="0"/>
          </a:p>
          <a:p>
            <a:pPr lvl="2"/>
            <a:r>
              <a:rPr lang="en-US" altLang="zh-CN" smtClean="0"/>
              <a:t>P=C=K=Z</a:t>
            </a:r>
            <a:r>
              <a:rPr lang="en-US" altLang="zh-CN" baseline="-25000" smtClean="0"/>
              <a:t>26</a:t>
            </a:r>
          </a:p>
          <a:p>
            <a:pPr lvl="2"/>
            <a:r>
              <a:rPr lang="zh-CN" altLang="en-US" smtClean="0"/>
              <a:t>对</a:t>
            </a:r>
            <a:r>
              <a:rPr lang="en-US" altLang="zh-CN" smtClean="0"/>
              <a:t>k,x,y ∈Z</a:t>
            </a:r>
            <a:r>
              <a:rPr lang="en-US" altLang="zh-CN" baseline="-25000" smtClean="0"/>
              <a:t>26</a:t>
            </a:r>
            <a:r>
              <a:rPr lang="zh-CN" altLang="en-US" smtClean="0"/>
              <a:t>，定义</a:t>
            </a:r>
            <a:endParaRPr lang="en-US" altLang="zh-CN" smtClean="0"/>
          </a:p>
          <a:p>
            <a:pPr lvl="2"/>
            <a:r>
              <a:rPr lang="en-US" altLang="zh-CN" smtClean="0"/>
              <a:t>e</a:t>
            </a:r>
            <a:r>
              <a:rPr lang="en-US" altLang="zh-CN" baseline="-25000" smtClean="0"/>
              <a:t>k</a:t>
            </a:r>
            <a:r>
              <a:rPr lang="en-US" altLang="zh-CN" smtClean="0"/>
              <a:t>(x)=(x+k)mod26</a:t>
            </a:r>
          </a:p>
          <a:p>
            <a:pPr lvl="2"/>
            <a:r>
              <a:rPr lang="en-US" altLang="zh-CN" smtClean="0"/>
              <a:t>d</a:t>
            </a:r>
            <a:r>
              <a:rPr lang="en-US" altLang="zh-CN" baseline="-25000" smtClean="0"/>
              <a:t>k</a:t>
            </a:r>
            <a:r>
              <a:rPr lang="en-US" altLang="zh-CN" smtClean="0"/>
              <a:t>(y)=(y-k)mod26</a:t>
            </a:r>
          </a:p>
          <a:p>
            <a:pPr lvl="1"/>
            <a:r>
              <a:rPr lang="en-US" altLang="zh-CN" smtClean="0"/>
              <a:t>mod</a:t>
            </a:r>
            <a:r>
              <a:rPr lang="zh-CN" altLang="en-US" smtClean="0"/>
              <a:t>称为“</a:t>
            </a:r>
            <a:r>
              <a:rPr lang="zh-CN" altLang="en-US" b="1" smtClean="0">
                <a:solidFill>
                  <a:srgbClr val="C00000"/>
                </a:solidFill>
              </a:rPr>
              <a:t>模运算</a:t>
            </a:r>
            <a:r>
              <a:rPr lang="zh-CN" altLang="en-US" smtClean="0"/>
              <a:t>”</a:t>
            </a:r>
            <a:endParaRPr lang="en-US" altLang="zh-CN" smtClean="0"/>
          </a:p>
          <a:p>
            <a:pPr lvl="1"/>
            <a:r>
              <a:rPr lang="zh-CN" altLang="en-US" smtClean="0"/>
              <a:t>如果</a:t>
            </a:r>
            <a:r>
              <a:rPr lang="en-US" altLang="zh-CN" smtClean="0"/>
              <a:t>k=3</a:t>
            </a:r>
            <a:r>
              <a:rPr lang="zh-CN" altLang="en-US" smtClean="0"/>
              <a:t>，则此密码体制为凯撒密码</a:t>
            </a:r>
            <a:endParaRPr lang="en-US" altLang="zh-CN" smtClean="0"/>
          </a:p>
          <a:p>
            <a:pPr lvl="2"/>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zh-CN" altLang="en-US" smtClean="0"/>
              <a:t>利用模运算实现移位密码</a:t>
            </a:r>
            <a:endParaRPr lang="zh-CN" altLang="en-US"/>
          </a:p>
        </p:txBody>
      </p:sp>
      <p:sp>
        <p:nvSpPr>
          <p:cNvPr id="51203" name="Rectangle 3"/>
          <p:cNvSpPr>
            <a:spLocks noGrp="1" noChangeArrowheads="1"/>
          </p:cNvSpPr>
          <p:nvPr>
            <p:ph type="body" idx="1"/>
          </p:nvPr>
        </p:nvSpPr>
        <p:spPr>
          <a:xfrm>
            <a:off x="685800" y="1981200"/>
            <a:ext cx="7772400" cy="838200"/>
          </a:xfrm>
        </p:spPr>
        <p:txBody>
          <a:bodyPr/>
          <a:lstStyle/>
          <a:p>
            <a:r>
              <a:rPr lang="zh-CN" altLang="en-US" sz="2800"/>
              <a:t>字母编码表，将字母</a:t>
            </a:r>
            <a:r>
              <a:rPr lang="en-US" altLang="zh-CN" sz="2800"/>
              <a:t>A</a:t>
            </a:r>
            <a:r>
              <a:rPr lang="zh-CN" altLang="en-US" sz="2800"/>
              <a:t>－</a:t>
            </a:r>
            <a:r>
              <a:rPr lang="en-US" altLang="zh-CN" sz="2800"/>
              <a:t>Z</a:t>
            </a:r>
            <a:r>
              <a:rPr lang="zh-CN" altLang="en-US" sz="2800"/>
              <a:t>对应于数字</a:t>
            </a:r>
            <a:r>
              <a:rPr lang="en-US" altLang="zh-CN" sz="2800"/>
              <a:t>0</a:t>
            </a:r>
            <a:r>
              <a:rPr lang="zh-CN" altLang="en-US" sz="2800"/>
              <a:t>－</a:t>
            </a:r>
            <a:r>
              <a:rPr lang="en-US" altLang="zh-CN" sz="2800"/>
              <a:t>25</a:t>
            </a:r>
          </a:p>
        </p:txBody>
      </p:sp>
      <p:graphicFrame>
        <p:nvGraphicFramePr>
          <p:cNvPr id="51204" name="Object 4"/>
          <p:cNvGraphicFramePr>
            <a:graphicFrameLocks noChangeAspect="1"/>
          </p:cNvGraphicFramePr>
          <p:nvPr/>
        </p:nvGraphicFramePr>
        <p:xfrm>
          <a:off x="900113" y="2781300"/>
          <a:ext cx="6553200" cy="3106738"/>
        </p:xfrm>
        <a:graphic>
          <a:graphicData uri="http://schemas.openxmlformats.org/presentationml/2006/ole">
            <p:oleObj spid="_x0000_s70658" name="文档" r:id="rId3" imgW="2998206" imgH="1425120"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移位密码加密应用</a:t>
            </a:r>
            <a:endParaRPr lang="zh-CN" altLang="en-US"/>
          </a:p>
        </p:txBody>
      </p:sp>
      <p:sp>
        <p:nvSpPr>
          <p:cNvPr id="3" name="内容占位符 2"/>
          <p:cNvSpPr>
            <a:spLocks noGrp="1"/>
          </p:cNvSpPr>
          <p:nvPr>
            <p:ph idx="1"/>
          </p:nvPr>
        </p:nvSpPr>
        <p:spPr/>
        <p:txBody>
          <a:bodyPr>
            <a:normAutofit/>
          </a:bodyPr>
          <a:lstStyle/>
          <a:p>
            <a:r>
              <a:rPr lang="zh-CN" altLang="en-US" smtClean="0"/>
              <a:t>假设移位密码的密钥为</a:t>
            </a:r>
            <a:r>
              <a:rPr lang="en-US" altLang="zh-CN" smtClean="0"/>
              <a:t>K=11</a:t>
            </a:r>
            <a:r>
              <a:rPr lang="zh-CN" altLang="en-US" smtClean="0"/>
              <a:t>，明文为</a:t>
            </a:r>
            <a:endParaRPr lang="en-US" altLang="zh-CN" smtClean="0"/>
          </a:p>
          <a:p>
            <a:pPr lvl="1"/>
            <a:r>
              <a:rPr lang="en-US" altLang="zh-CN" b="1" smtClean="0">
                <a:solidFill>
                  <a:srgbClr val="002060"/>
                </a:solidFill>
                <a:latin typeface="Courier New" pitchFamily="49" charset="0"/>
                <a:cs typeface="Courier New" pitchFamily="49" charset="0"/>
              </a:rPr>
              <a:t>wewillmeetatmidnight</a:t>
            </a:r>
          </a:p>
          <a:p>
            <a:pPr lvl="1"/>
            <a:r>
              <a:rPr lang="zh-CN" altLang="en-US" smtClean="0"/>
              <a:t>首先根据编码表将明文转换成整数串</a:t>
            </a:r>
            <a:r>
              <a:rPr lang="en-US" altLang="zh-CN" smtClean="0"/>
              <a:t/>
            </a:r>
            <a:br>
              <a:rPr lang="en-US" altLang="zh-CN" smtClean="0"/>
            </a:br>
            <a:r>
              <a:rPr lang="en-US" altLang="zh-CN" sz="2400" smtClean="0"/>
              <a:t>22 4 22 8 11 11 12 4 4 19 0 19 12 8 3 13 8 6 7 19</a:t>
            </a:r>
            <a:endParaRPr lang="en-US" altLang="zh-CN" smtClean="0"/>
          </a:p>
          <a:p>
            <a:pPr lvl="1"/>
            <a:r>
              <a:rPr lang="zh-CN" altLang="en-US" smtClean="0"/>
              <a:t>然后将每个数与</a:t>
            </a:r>
            <a:r>
              <a:rPr lang="en-US" altLang="zh-CN" smtClean="0"/>
              <a:t>11</a:t>
            </a:r>
            <a:r>
              <a:rPr lang="zh-CN" altLang="en-US" smtClean="0"/>
              <a:t>相加，结果模</a:t>
            </a:r>
            <a:r>
              <a:rPr lang="en-US" altLang="zh-CN" smtClean="0"/>
              <a:t>26</a:t>
            </a:r>
            <a:r>
              <a:rPr lang="zh-CN" altLang="en-US" smtClean="0"/>
              <a:t>，得到</a:t>
            </a:r>
            <a:r>
              <a:rPr lang="en-US" altLang="zh-CN" smtClean="0"/>
              <a:t/>
            </a:r>
            <a:br>
              <a:rPr lang="en-US" altLang="zh-CN" smtClean="0"/>
            </a:br>
            <a:r>
              <a:rPr lang="en-US" altLang="zh-CN" sz="2400" smtClean="0"/>
              <a:t>7 15 7 19 22 22 23 15 15 4 11 4 23 19 14 24 19 17 18 4</a:t>
            </a:r>
            <a:endParaRPr lang="en-US" altLang="zh-CN" smtClean="0"/>
          </a:p>
          <a:p>
            <a:pPr lvl="1"/>
            <a:r>
              <a:rPr lang="zh-CN" altLang="en-US" smtClean="0"/>
              <a:t>最后根据编码表将数字串转换成字母串，得到</a:t>
            </a:r>
            <a:r>
              <a:rPr lang="en-US" altLang="zh-CN" smtClean="0"/>
              <a:t/>
            </a:r>
            <a:br>
              <a:rPr lang="en-US" altLang="zh-CN" smtClean="0"/>
            </a:br>
            <a:r>
              <a:rPr lang="en-US" altLang="zh-CN" b="1" smtClean="0">
                <a:solidFill>
                  <a:srgbClr val="C00000"/>
                </a:solidFill>
                <a:latin typeface="Courier New" pitchFamily="49" charset="0"/>
                <a:cs typeface="Courier New" pitchFamily="49" charset="0"/>
              </a:rPr>
              <a:t>HPHTWWXPPELEXTOYTRSE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移位密码的分析</a:t>
            </a:r>
            <a:endParaRPr lang="zh-CN" altLang="en-US"/>
          </a:p>
        </p:txBody>
      </p:sp>
      <p:sp>
        <p:nvSpPr>
          <p:cNvPr id="3" name="内容占位符 2"/>
          <p:cNvSpPr>
            <a:spLocks noGrp="1"/>
          </p:cNvSpPr>
          <p:nvPr>
            <p:ph idx="1"/>
          </p:nvPr>
        </p:nvSpPr>
        <p:spPr/>
        <p:txBody>
          <a:bodyPr>
            <a:normAutofit/>
          </a:bodyPr>
          <a:lstStyle/>
          <a:p>
            <a:r>
              <a:rPr lang="zh-CN" altLang="en-US" sz="2800" dirty="0" smtClean="0"/>
              <a:t>设有如下密文串</a:t>
            </a:r>
            <a:r>
              <a:rPr lang="en-US" altLang="zh-CN" sz="1800" dirty="0" smtClean="0"/>
              <a:t/>
            </a:r>
            <a:br>
              <a:rPr lang="en-US" altLang="zh-CN" sz="1800" dirty="0" smtClean="0"/>
            </a:br>
            <a:r>
              <a:rPr lang="en-US" altLang="zh-CN" sz="1800" dirty="0" smtClean="0">
                <a:solidFill>
                  <a:srgbClr val="C00000"/>
                </a:solidFill>
              </a:rPr>
              <a:t>JBCRCLQRWCRVNBJENBWRWN</a:t>
            </a:r>
          </a:p>
          <a:p>
            <a:r>
              <a:rPr lang="zh-CN" altLang="en-US" sz="2400" dirty="0" smtClean="0"/>
              <a:t>取</a:t>
            </a:r>
            <a:r>
              <a:rPr lang="en-US" altLang="zh-CN" sz="2400" dirty="0" smtClean="0"/>
              <a:t>k=1,2,3...</a:t>
            </a:r>
            <a:r>
              <a:rPr lang="zh-CN" altLang="en-US" sz="2400" dirty="0" smtClean="0"/>
              <a:t>依次尝试，得到如下不同字母串</a:t>
            </a:r>
            <a:endParaRPr lang="en-US" altLang="zh-CN" sz="2400" dirty="0" smtClean="0"/>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iabqbkpqvbpumaidmavqvm</a:t>
            </a:r>
            <a:r>
              <a:rPr lang="en-US" altLang="zh-CN" sz="1800" dirty="0" smtClean="0">
                <a:latin typeface="Courier New" pitchFamily="49" charset="0"/>
                <a:cs typeface="Courier New" pitchFamily="49" charset="0"/>
              </a:rPr>
              <a:t>  (k=1)</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hzapajopuaptlzhclzupul</a:t>
            </a:r>
            <a:r>
              <a:rPr lang="en-US" altLang="zh-CN" sz="1800" dirty="0" smtClean="0">
                <a:latin typeface="Courier New" pitchFamily="49" charset="0"/>
                <a:cs typeface="Courier New" pitchFamily="49" charset="0"/>
              </a:rPr>
              <a:t>  (k=2)</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gyzozinotzoskygbkytotk</a:t>
            </a:r>
            <a:r>
              <a:rPr lang="en-US" altLang="zh-CN" sz="1800" dirty="0" smtClean="0">
                <a:latin typeface="Courier New" pitchFamily="49" charset="0"/>
                <a:cs typeface="Courier New" pitchFamily="49" charset="0"/>
              </a:rPr>
              <a:t>  (k=3)</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fxynyhmnsynrjxfajxsnsj</a:t>
            </a:r>
            <a:r>
              <a:rPr lang="en-US" altLang="zh-CN" sz="1800" dirty="0" smtClean="0">
                <a:latin typeface="Courier New" pitchFamily="49" charset="0"/>
                <a:cs typeface="Courier New" pitchFamily="49" charset="0"/>
              </a:rPr>
              <a:t>  (k=4)</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ewxmxglmrxmqiweziwrmri</a:t>
            </a:r>
            <a:r>
              <a:rPr lang="en-US" altLang="zh-CN" sz="1800" dirty="0" smtClean="0">
                <a:latin typeface="Courier New" pitchFamily="49" charset="0"/>
                <a:cs typeface="Courier New" pitchFamily="49" charset="0"/>
              </a:rPr>
              <a:t>  (k=5)</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dvwlwfklqwlphvdyhvqlqh</a:t>
            </a:r>
            <a:r>
              <a:rPr lang="en-US" altLang="zh-CN" sz="1800" dirty="0" smtClean="0">
                <a:latin typeface="Courier New" pitchFamily="49" charset="0"/>
                <a:cs typeface="Courier New" pitchFamily="49" charset="0"/>
              </a:rPr>
              <a:t>  (k=6)</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cuvkvejkpvkogucxgupkpg</a:t>
            </a:r>
            <a:r>
              <a:rPr lang="en-US" altLang="zh-CN" sz="1800" dirty="0" smtClean="0">
                <a:latin typeface="Courier New" pitchFamily="49" charset="0"/>
                <a:cs typeface="Courier New" pitchFamily="49" charset="0"/>
              </a:rPr>
              <a:t>  (k=7)</a:t>
            </a:r>
          </a:p>
          <a:p>
            <a:pPr>
              <a:buNone/>
            </a:pPr>
            <a:r>
              <a:rPr lang="en-US" altLang="zh-CN" sz="1800" dirty="0" smtClean="0">
                <a:latin typeface="Courier New" pitchFamily="49" charset="0"/>
                <a:cs typeface="Courier New" pitchFamily="49" charset="0"/>
              </a:rPr>
              <a:t>	</a:t>
            </a:r>
            <a:r>
              <a:rPr lang="en-US" altLang="zh-CN" sz="1800" dirty="0" err="1" smtClean="0">
                <a:latin typeface="Courier New" pitchFamily="49" charset="0"/>
                <a:cs typeface="Courier New" pitchFamily="49" charset="0"/>
              </a:rPr>
              <a:t>btujudijoujnftbwftojof</a:t>
            </a:r>
            <a:r>
              <a:rPr lang="en-US" altLang="zh-CN" sz="1800" dirty="0" smtClean="0">
                <a:latin typeface="Courier New" pitchFamily="49" charset="0"/>
                <a:cs typeface="Courier New" pitchFamily="49" charset="0"/>
              </a:rPr>
              <a:t>  (k=8)</a:t>
            </a:r>
          </a:p>
          <a:p>
            <a:pPr>
              <a:buNone/>
            </a:pPr>
            <a:r>
              <a:rPr lang="en-US" altLang="zh-CN" sz="1800" dirty="0" smtClean="0">
                <a:latin typeface="Courier New" pitchFamily="49" charset="0"/>
                <a:cs typeface="Courier New" pitchFamily="49" charset="0"/>
              </a:rPr>
              <a:t>	</a:t>
            </a:r>
            <a:r>
              <a:rPr lang="en-US" altLang="zh-CN" sz="1800" b="1" dirty="0" err="1" smtClean="0">
                <a:solidFill>
                  <a:srgbClr val="002060"/>
                </a:solidFill>
                <a:latin typeface="Courier New" pitchFamily="49" charset="0"/>
                <a:cs typeface="Courier New" pitchFamily="49" charset="0"/>
              </a:rPr>
              <a:t>astitchintimesavesnine</a:t>
            </a:r>
            <a:r>
              <a:rPr lang="en-US" altLang="zh-CN" sz="1800" b="1" dirty="0" smtClean="0">
                <a:solidFill>
                  <a:srgbClr val="002060"/>
                </a:solidFill>
                <a:latin typeface="Courier New" pitchFamily="49" charset="0"/>
                <a:cs typeface="Courier New" pitchFamily="49" charset="0"/>
              </a:rPr>
              <a:t>  (k=9)</a:t>
            </a:r>
          </a:p>
          <a:p>
            <a:pPr>
              <a:buNone/>
            </a:pPr>
            <a:endParaRPr lang="zh-CN" altLang="en-US" sz="1800" b="1" dirty="0">
              <a:solidFill>
                <a:srgbClr val="00206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移位密码的安全性分析</a:t>
            </a:r>
            <a:endParaRPr lang="zh-CN" altLang="en-US"/>
          </a:p>
        </p:txBody>
      </p:sp>
      <p:sp>
        <p:nvSpPr>
          <p:cNvPr id="3" name="内容占位符 2"/>
          <p:cNvSpPr>
            <a:spLocks noGrp="1"/>
          </p:cNvSpPr>
          <p:nvPr>
            <p:ph idx="1"/>
          </p:nvPr>
        </p:nvSpPr>
        <p:spPr/>
        <p:txBody>
          <a:bodyPr/>
          <a:lstStyle/>
          <a:p>
            <a:r>
              <a:rPr lang="zh-CN" altLang="en-US" dirty="0" smtClean="0"/>
              <a:t>密钥空间过小</a:t>
            </a:r>
          </a:p>
          <a:p>
            <a:pPr lvl="1"/>
            <a:r>
              <a:rPr lang="zh-CN" altLang="en-US" dirty="0" smtClean="0"/>
              <a:t>最多尝试</a:t>
            </a:r>
            <a:r>
              <a:rPr lang="en-US" altLang="zh-CN" dirty="0" smtClean="0"/>
              <a:t>25</a:t>
            </a:r>
            <a:r>
              <a:rPr lang="zh-CN" altLang="en-US" dirty="0" smtClean="0"/>
              <a:t>次，最少尝试</a:t>
            </a:r>
            <a:r>
              <a:rPr lang="en-US" altLang="zh-CN" dirty="0" smtClean="0"/>
              <a:t>1</a:t>
            </a:r>
            <a:r>
              <a:rPr lang="zh-CN" altLang="en-US" dirty="0" smtClean="0"/>
              <a:t>次，平均尝试</a:t>
            </a:r>
            <a:r>
              <a:rPr lang="en-US" altLang="zh-CN" dirty="0" smtClean="0"/>
              <a:t>13</a:t>
            </a:r>
            <a:r>
              <a:rPr lang="zh-CN" altLang="en-US" dirty="0" smtClean="0"/>
              <a:t>次</a:t>
            </a: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a:t>
            </a:r>
            <a:endParaRPr lang="zh-CN" altLang="en-US"/>
          </a:p>
        </p:txBody>
      </p:sp>
      <p:sp>
        <p:nvSpPr>
          <p:cNvPr id="3" name="内容占位符 2"/>
          <p:cNvSpPr>
            <a:spLocks noGrp="1"/>
          </p:cNvSpPr>
          <p:nvPr>
            <p:ph idx="1"/>
          </p:nvPr>
        </p:nvSpPr>
        <p:spPr/>
        <p:txBody>
          <a:bodyPr/>
          <a:lstStyle/>
          <a:p>
            <a:r>
              <a:rPr lang="zh-CN" altLang="en-US" smtClean="0"/>
              <a:t>代换密码体制的数学描述</a:t>
            </a:r>
            <a:endParaRPr lang="en-US" altLang="zh-CN" smtClean="0"/>
          </a:p>
          <a:p>
            <a:pPr lvl="1"/>
            <a:r>
              <a:rPr lang="zh-CN" altLang="en-US" smtClean="0">
                <a:solidFill>
                  <a:srgbClr val="000099"/>
                </a:solidFill>
              </a:rPr>
              <a:t>对于密码体制的五元组</a:t>
            </a:r>
            <a:r>
              <a:rPr lang="zh-CN" altLang="en-US" smtClean="0">
                <a:solidFill>
                  <a:srgbClr val="A50021"/>
                </a:solidFill>
              </a:rPr>
              <a:t>（</a:t>
            </a:r>
            <a:r>
              <a:rPr lang="en-US" altLang="zh-CN" smtClean="0">
                <a:solidFill>
                  <a:srgbClr val="A50021"/>
                </a:solidFill>
              </a:rPr>
              <a:t>P, C, K, E, D</a:t>
            </a:r>
            <a:r>
              <a:rPr lang="zh-CN" altLang="en-US" smtClean="0">
                <a:solidFill>
                  <a:srgbClr val="A50021"/>
                </a:solidFill>
              </a:rPr>
              <a:t>）有</a:t>
            </a:r>
            <a:endParaRPr lang="en-US" altLang="zh-CN" smtClean="0"/>
          </a:p>
          <a:p>
            <a:pPr lvl="2"/>
            <a:r>
              <a:rPr lang="en-US" altLang="zh-CN" smtClean="0"/>
              <a:t>P=C=Z</a:t>
            </a:r>
            <a:r>
              <a:rPr lang="en-US" altLang="zh-CN" baseline="-25000" smtClean="0"/>
              <a:t>26</a:t>
            </a:r>
          </a:p>
          <a:p>
            <a:pPr lvl="2"/>
            <a:r>
              <a:rPr lang="en-US" altLang="zh-CN" smtClean="0"/>
              <a:t>K</a:t>
            </a:r>
            <a:r>
              <a:rPr lang="zh-CN" altLang="en-US" smtClean="0"/>
              <a:t>是由</a:t>
            </a:r>
            <a:r>
              <a:rPr lang="en-US" altLang="zh-CN" smtClean="0"/>
              <a:t>26</a:t>
            </a:r>
            <a:r>
              <a:rPr lang="zh-CN" altLang="en-US" smtClean="0"/>
              <a:t>个数字</a:t>
            </a:r>
            <a:r>
              <a:rPr lang="en-US" altLang="zh-CN" smtClean="0"/>
              <a:t>0,1,2,...,25</a:t>
            </a:r>
            <a:r>
              <a:rPr lang="zh-CN" altLang="en-US" smtClean="0"/>
              <a:t>的所有可能的置换组成</a:t>
            </a:r>
            <a:endParaRPr lang="en-US" altLang="zh-CN" smtClean="0"/>
          </a:p>
          <a:p>
            <a:pPr lvl="2"/>
            <a:r>
              <a:rPr lang="zh-CN" altLang="en-US" smtClean="0"/>
              <a:t>对任意的置换</a:t>
            </a:r>
            <a:r>
              <a:rPr lang="en-US" altLang="zh-CN" smtClean="0"/>
              <a:t>π</a:t>
            </a:r>
            <a:r>
              <a:rPr lang="zh-CN" altLang="en-US" smtClean="0"/>
              <a:t>∈</a:t>
            </a:r>
            <a:r>
              <a:rPr lang="en-US" altLang="zh-CN" smtClean="0"/>
              <a:t>K</a:t>
            </a:r>
            <a:r>
              <a:rPr lang="zh-CN" altLang="en-US" smtClean="0"/>
              <a:t>，定义</a:t>
            </a:r>
            <a:endParaRPr lang="en-US" altLang="zh-CN" smtClean="0"/>
          </a:p>
          <a:p>
            <a:pPr lvl="2">
              <a:buNone/>
            </a:pPr>
            <a:r>
              <a:rPr lang="en-US" altLang="zh-CN" smtClean="0"/>
              <a:t>			e</a:t>
            </a:r>
            <a:r>
              <a:rPr lang="en-US" altLang="zh-CN" baseline="-25000" smtClean="0"/>
              <a:t>π</a:t>
            </a:r>
            <a:r>
              <a:rPr lang="en-US" altLang="zh-CN" smtClean="0"/>
              <a:t>(x)=π(x)</a:t>
            </a:r>
          </a:p>
          <a:p>
            <a:pPr lvl="2">
              <a:buNone/>
            </a:pPr>
            <a:r>
              <a:rPr lang="en-US" altLang="zh-CN" smtClean="0"/>
              <a:t>			d</a:t>
            </a:r>
            <a:r>
              <a:rPr lang="en-US" altLang="zh-CN" baseline="-25000" smtClean="0"/>
              <a:t>π</a:t>
            </a:r>
            <a:r>
              <a:rPr lang="en-US" altLang="zh-CN" smtClean="0"/>
              <a:t>(y)=π</a:t>
            </a:r>
            <a:r>
              <a:rPr lang="en-US" altLang="zh-CN" baseline="30000" smtClean="0"/>
              <a:t>-1</a:t>
            </a:r>
            <a:r>
              <a:rPr lang="en-US" altLang="zh-CN" smtClean="0"/>
              <a:t>(y)</a:t>
            </a:r>
          </a:p>
          <a:p>
            <a:pPr lvl="2"/>
            <a:r>
              <a:rPr lang="en-US" altLang="zh-CN" smtClean="0"/>
              <a:t>π</a:t>
            </a:r>
            <a:r>
              <a:rPr lang="en-US" altLang="zh-CN" baseline="30000" smtClean="0"/>
              <a:t>-1</a:t>
            </a:r>
            <a:r>
              <a:rPr lang="zh-CN" altLang="en-US" smtClean="0"/>
              <a:t>表示置换</a:t>
            </a:r>
            <a:r>
              <a:rPr lang="en-US" altLang="zh-CN" smtClean="0"/>
              <a:t>π</a:t>
            </a:r>
            <a:r>
              <a:rPr lang="zh-CN" altLang="en-US" smtClean="0"/>
              <a:t>的逆置换</a:t>
            </a:r>
            <a:endParaRPr lang="en-US" altLang="zh-CN" smtClean="0"/>
          </a:p>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代换密码加密</a:t>
            </a:r>
            <a:endParaRPr lang="zh-CN" altLang="en-US"/>
          </a:p>
        </p:txBody>
      </p:sp>
      <p:sp>
        <p:nvSpPr>
          <p:cNvPr id="3" name="内容占位符 2"/>
          <p:cNvSpPr>
            <a:spLocks noGrp="1"/>
          </p:cNvSpPr>
          <p:nvPr>
            <p:ph idx="1"/>
          </p:nvPr>
        </p:nvSpPr>
        <p:spPr/>
        <p:txBody>
          <a:bodyPr/>
          <a:lstStyle/>
          <a:p>
            <a:r>
              <a:rPr lang="zh-CN" altLang="en-US" smtClean="0"/>
              <a:t>任取一个置换</a:t>
            </a:r>
            <a:r>
              <a:rPr lang="en-US" altLang="zh-CN" smtClean="0"/>
              <a:t>π</a:t>
            </a:r>
            <a:r>
              <a:rPr lang="zh-CN" altLang="en-US" smtClean="0"/>
              <a:t>，可以得到一个加密函数，例如下表所示的置换规则：</a:t>
            </a:r>
            <a:endParaRPr lang="en-US" altLang="zh-CN" smtClean="0"/>
          </a:p>
          <a:p>
            <a:endParaRPr lang="en-US" altLang="zh-CN" smtClean="0"/>
          </a:p>
          <a:p>
            <a:endParaRPr lang="en-US" altLang="zh-CN" smtClean="0"/>
          </a:p>
          <a:p>
            <a:endParaRPr lang="en-US" altLang="zh-CN" smtClean="0"/>
          </a:p>
          <a:p>
            <a:r>
              <a:rPr lang="zh-CN" altLang="en-US" smtClean="0"/>
              <a:t>按照此表可知</a:t>
            </a:r>
            <a:r>
              <a:rPr lang="en-US" altLang="zh-CN" smtClean="0"/>
              <a:t>e</a:t>
            </a:r>
            <a:r>
              <a:rPr lang="en-US" altLang="zh-CN" baseline="-25000" smtClean="0"/>
              <a:t>π</a:t>
            </a:r>
            <a:r>
              <a:rPr lang="en-US" altLang="zh-CN" smtClean="0"/>
              <a:t>(a)=X</a:t>
            </a:r>
            <a:r>
              <a:rPr lang="zh-CN" altLang="en-US" smtClean="0"/>
              <a:t>，</a:t>
            </a:r>
            <a:r>
              <a:rPr lang="en-US" altLang="zh-CN" smtClean="0"/>
              <a:t>e</a:t>
            </a:r>
            <a:r>
              <a:rPr lang="en-US" altLang="zh-CN" baseline="-25000" smtClean="0"/>
              <a:t>π</a:t>
            </a:r>
            <a:r>
              <a:rPr lang="en-US" altLang="zh-CN" smtClean="0"/>
              <a:t>(b)=N</a:t>
            </a:r>
            <a:r>
              <a:rPr lang="zh-CN" altLang="en-US" smtClean="0"/>
              <a:t>，</a:t>
            </a:r>
            <a:r>
              <a:rPr lang="en-US" altLang="zh-CN" smtClean="0"/>
              <a:t>...</a:t>
            </a:r>
          </a:p>
        </p:txBody>
      </p:sp>
      <p:graphicFrame>
        <p:nvGraphicFramePr>
          <p:cNvPr id="4" name="表格 3"/>
          <p:cNvGraphicFramePr>
            <a:graphicFrameLocks noGrp="1"/>
          </p:cNvGraphicFramePr>
          <p:nvPr/>
        </p:nvGraphicFramePr>
        <p:xfrm>
          <a:off x="1619672" y="2708920"/>
          <a:ext cx="5328596" cy="792088"/>
        </p:xfrm>
        <a:graphic>
          <a:graphicData uri="http://schemas.openxmlformats.org/drawingml/2006/table">
            <a:tbl>
              <a:tblPr/>
              <a:tblGrid>
                <a:gridCol w="409892"/>
                <a:gridCol w="409892"/>
                <a:gridCol w="409892"/>
                <a:gridCol w="409892"/>
                <a:gridCol w="409892"/>
                <a:gridCol w="409892"/>
                <a:gridCol w="409892"/>
                <a:gridCol w="409892"/>
                <a:gridCol w="409892"/>
                <a:gridCol w="409892"/>
                <a:gridCol w="409892"/>
                <a:gridCol w="409892"/>
                <a:gridCol w="409892"/>
              </a:tblGrid>
              <a:tr h="396044">
                <a:tc>
                  <a:txBody>
                    <a:bodyPr/>
                    <a:lstStyle/>
                    <a:p>
                      <a:pPr algn="ctr">
                        <a:spcAft>
                          <a:spcPts val="0"/>
                        </a:spcAft>
                      </a:pPr>
                      <a:r>
                        <a:rPr lang="en-US" sz="1800" kern="100">
                          <a:solidFill>
                            <a:srgbClr val="002060"/>
                          </a:solidFill>
                          <a:latin typeface="Calibri"/>
                          <a:ea typeface="宋体"/>
                          <a:cs typeface="Times New Roman"/>
                        </a:rPr>
                        <a:t>a</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b</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c</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d</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e</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f</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g</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h</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i</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j</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k</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l</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m</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a:spcAft>
                          <a:spcPts val="0"/>
                        </a:spcAft>
                      </a:pPr>
                      <a:r>
                        <a:rPr lang="en-US" sz="1800" kern="100">
                          <a:solidFill>
                            <a:srgbClr val="C00000"/>
                          </a:solidFill>
                          <a:latin typeface="Calibri"/>
                          <a:ea typeface="宋体"/>
                          <a:cs typeface="Times New Roman"/>
                        </a:rPr>
                        <a:t>X</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N</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Y</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A</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H</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P</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O</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G</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Z</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Q</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W</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B</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T</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619672" y="3573016"/>
          <a:ext cx="5328596" cy="720080"/>
        </p:xfrm>
        <a:graphic>
          <a:graphicData uri="http://schemas.openxmlformats.org/drawingml/2006/table">
            <a:tbl>
              <a:tblPr/>
              <a:tblGrid>
                <a:gridCol w="409892"/>
                <a:gridCol w="409892"/>
                <a:gridCol w="409892"/>
                <a:gridCol w="409892"/>
                <a:gridCol w="409892"/>
                <a:gridCol w="409892"/>
                <a:gridCol w="409892"/>
                <a:gridCol w="409892"/>
                <a:gridCol w="409892"/>
                <a:gridCol w="409892"/>
                <a:gridCol w="409892"/>
                <a:gridCol w="409892"/>
                <a:gridCol w="409892"/>
              </a:tblGrid>
              <a:tr h="360040">
                <a:tc>
                  <a:txBody>
                    <a:bodyPr/>
                    <a:lstStyle/>
                    <a:p>
                      <a:pPr algn="ctr">
                        <a:spcAft>
                          <a:spcPts val="0"/>
                        </a:spcAft>
                      </a:pPr>
                      <a:r>
                        <a:rPr lang="en-US" sz="1800" kern="100">
                          <a:solidFill>
                            <a:srgbClr val="002060"/>
                          </a:solidFill>
                          <a:latin typeface="Calibri"/>
                          <a:ea typeface="宋体"/>
                          <a:cs typeface="Times New Roman"/>
                        </a:rPr>
                        <a:t>n</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o</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p</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q</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r</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s</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t</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u</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v</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w</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x</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y</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z</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spcAft>
                          <a:spcPts val="0"/>
                        </a:spcAft>
                      </a:pPr>
                      <a:r>
                        <a:rPr lang="en-US" sz="1800" kern="100">
                          <a:solidFill>
                            <a:srgbClr val="C00000"/>
                          </a:solidFill>
                          <a:latin typeface="Calibri"/>
                          <a:ea typeface="宋体"/>
                          <a:cs typeface="Times New Roman"/>
                        </a:rPr>
                        <a:t>S</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F</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L</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R</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C</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V</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M</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U</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E</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K</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J</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D</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I</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代换密码解密</a:t>
            </a:r>
            <a:endParaRPr lang="zh-CN" altLang="en-US"/>
          </a:p>
        </p:txBody>
      </p:sp>
      <p:sp>
        <p:nvSpPr>
          <p:cNvPr id="3" name="内容占位符 2"/>
          <p:cNvSpPr>
            <a:spLocks noGrp="1"/>
          </p:cNvSpPr>
          <p:nvPr>
            <p:ph idx="1"/>
          </p:nvPr>
        </p:nvSpPr>
        <p:spPr>
          <a:xfrm>
            <a:off x="457200" y="1600200"/>
            <a:ext cx="8229600" cy="4900634"/>
          </a:xfrm>
        </p:spPr>
        <p:txBody>
          <a:bodyPr>
            <a:normAutofit/>
          </a:bodyPr>
          <a:lstStyle/>
          <a:p>
            <a:r>
              <a:rPr lang="zh-CN" altLang="en-US" dirty="0" smtClean="0"/>
              <a:t>解密函数是相应的逆置换，前例的逆置换可以表示为：</a:t>
            </a:r>
            <a:endParaRPr lang="en-US" altLang="zh-CN" dirty="0" smtClean="0"/>
          </a:p>
          <a:p>
            <a:endParaRPr lang="en-US" altLang="zh-CN" dirty="0" smtClean="0"/>
          </a:p>
          <a:p>
            <a:endParaRPr lang="en-US" altLang="zh-CN" dirty="0" smtClean="0"/>
          </a:p>
          <a:p>
            <a:endParaRPr lang="en-US" altLang="zh-CN" dirty="0" smtClean="0"/>
          </a:p>
          <a:p>
            <a:r>
              <a:rPr lang="zh-CN" altLang="en-US" dirty="0" smtClean="0"/>
              <a:t>可知</a:t>
            </a:r>
            <a:r>
              <a:rPr lang="en-US" altLang="zh-CN" dirty="0" err="1" smtClean="0"/>
              <a:t>d</a:t>
            </a:r>
            <a:r>
              <a:rPr lang="en-US" altLang="zh-CN" baseline="-25000" dirty="0" err="1" smtClean="0"/>
              <a:t>π</a:t>
            </a:r>
            <a:r>
              <a:rPr lang="en-US" altLang="zh-CN" dirty="0" smtClean="0"/>
              <a:t>(A)=d</a:t>
            </a:r>
            <a:r>
              <a:rPr lang="zh-CN" altLang="en-US" dirty="0" smtClean="0"/>
              <a:t>，</a:t>
            </a:r>
            <a:r>
              <a:rPr lang="en-US" altLang="zh-CN" dirty="0" err="1" smtClean="0"/>
              <a:t>d</a:t>
            </a:r>
            <a:r>
              <a:rPr lang="en-US" altLang="zh-CN" baseline="-25000" dirty="0" err="1" smtClean="0"/>
              <a:t>π</a:t>
            </a:r>
            <a:r>
              <a:rPr lang="en-US" altLang="zh-CN" dirty="0" smtClean="0"/>
              <a:t>(B)=l</a:t>
            </a:r>
            <a:r>
              <a:rPr lang="zh-CN" altLang="en-US" dirty="0" smtClean="0"/>
              <a:t>，</a:t>
            </a:r>
            <a:r>
              <a:rPr lang="en-US" altLang="zh-CN" dirty="0" smtClean="0"/>
              <a:t>...</a:t>
            </a:r>
          </a:p>
          <a:p>
            <a:r>
              <a:rPr lang="zh-CN" altLang="en-US" dirty="0" smtClean="0"/>
              <a:t>试解密</a:t>
            </a:r>
            <a:endParaRPr lang="en-US" altLang="zh-CN" dirty="0" smtClean="0"/>
          </a:p>
          <a:p>
            <a:pPr lvl="2"/>
            <a:r>
              <a:rPr lang="en-US" altLang="zh-CN" b="1" dirty="0" smtClean="0">
                <a:solidFill>
                  <a:srgbClr val="C00000"/>
                </a:solidFill>
                <a:latin typeface="Courier New" pitchFamily="49" charset="0"/>
                <a:cs typeface="Courier New" pitchFamily="49" charset="0"/>
              </a:rPr>
              <a:t>MGZVYZLGHCMHJMYXSSFMNHAHYCDLMHA</a:t>
            </a:r>
          </a:p>
          <a:p>
            <a:pPr lvl="2"/>
            <a:r>
              <a:rPr lang="en-US" altLang="zh-CN" b="1" dirty="0" err="1" smtClean="0">
                <a:solidFill>
                  <a:srgbClr val="0070C0"/>
                </a:solidFill>
                <a:latin typeface="Courier New" pitchFamily="49" charset="0"/>
                <a:cs typeface="Courier New" pitchFamily="49" charset="0"/>
              </a:rPr>
              <a:t>thisciphertextcannotbedecrypted</a:t>
            </a:r>
            <a:endParaRPr lang="zh-CN" altLang="en-US" b="1" dirty="0">
              <a:solidFill>
                <a:srgbClr val="0070C0"/>
              </a:solidFill>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1785918" y="2786058"/>
          <a:ext cx="5112562" cy="792088"/>
        </p:xfrm>
        <a:graphic>
          <a:graphicData uri="http://schemas.openxmlformats.org/drawingml/2006/table">
            <a:tbl>
              <a:tblPr/>
              <a:tblGrid>
                <a:gridCol w="393274"/>
                <a:gridCol w="393274"/>
                <a:gridCol w="393274"/>
                <a:gridCol w="393274"/>
                <a:gridCol w="393274"/>
                <a:gridCol w="393274"/>
                <a:gridCol w="393274"/>
                <a:gridCol w="393274"/>
                <a:gridCol w="393274"/>
                <a:gridCol w="393274"/>
                <a:gridCol w="393274"/>
                <a:gridCol w="393274"/>
                <a:gridCol w="393274"/>
              </a:tblGrid>
              <a:tr h="396044">
                <a:tc>
                  <a:txBody>
                    <a:bodyPr/>
                    <a:lstStyle/>
                    <a:p>
                      <a:pPr algn="ctr">
                        <a:spcAft>
                          <a:spcPts val="0"/>
                        </a:spcAft>
                      </a:pPr>
                      <a:r>
                        <a:rPr lang="en-US" sz="1800" kern="100" dirty="0">
                          <a:solidFill>
                            <a:srgbClr val="C00000"/>
                          </a:solidFill>
                          <a:latin typeface="Calibri"/>
                          <a:ea typeface="宋体"/>
                          <a:cs typeface="Times New Roman"/>
                        </a:rPr>
                        <a:t>A</a:t>
                      </a:r>
                      <a:endParaRPr lang="zh-CN" sz="1800" kern="100" dirty="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B</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C</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D</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E</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F</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G</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H</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I</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J</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K</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L</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M</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44">
                <a:tc>
                  <a:txBody>
                    <a:bodyPr/>
                    <a:lstStyle/>
                    <a:p>
                      <a:pPr algn="ctr">
                        <a:spcAft>
                          <a:spcPts val="0"/>
                        </a:spcAft>
                      </a:pPr>
                      <a:r>
                        <a:rPr lang="en-US" sz="1800" kern="100">
                          <a:solidFill>
                            <a:srgbClr val="002060"/>
                          </a:solidFill>
                          <a:latin typeface="Calibri"/>
                          <a:ea typeface="宋体"/>
                          <a:cs typeface="Times New Roman"/>
                        </a:rPr>
                        <a:t>d</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l</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r</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y</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v</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o</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h</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e</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z</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x</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w</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p</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2060"/>
                          </a:solidFill>
                          <a:latin typeface="Calibri"/>
                          <a:ea typeface="宋体"/>
                          <a:cs typeface="Times New Roman"/>
                        </a:rPr>
                        <a:t>t</a:t>
                      </a:r>
                      <a:endParaRPr lang="zh-CN" sz="1800" kern="100" dirty="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785918" y="3650154"/>
          <a:ext cx="5112562" cy="720080"/>
        </p:xfrm>
        <a:graphic>
          <a:graphicData uri="http://schemas.openxmlformats.org/drawingml/2006/table">
            <a:tbl>
              <a:tblPr/>
              <a:tblGrid>
                <a:gridCol w="393274"/>
                <a:gridCol w="393274"/>
                <a:gridCol w="393274"/>
                <a:gridCol w="393274"/>
                <a:gridCol w="393274"/>
                <a:gridCol w="393274"/>
                <a:gridCol w="393274"/>
                <a:gridCol w="393274"/>
                <a:gridCol w="393274"/>
                <a:gridCol w="393274"/>
                <a:gridCol w="393274"/>
                <a:gridCol w="393274"/>
                <a:gridCol w="393274"/>
              </a:tblGrid>
              <a:tr h="360040">
                <a:tc>
                  <a:txBody>
                    <a:bodyPr/>
                    <a:lstStyle/>
                    <a:p>
                      <a:pPr algn="ctr">
                        <a:spcAft>
                          <a:spcPts val="0"/>
                        </a:spcAft>
                      </a:pPr>
                      <a:r>
                        <a:rPr lang="en-US" sz="1800" kern="100">
                          <a:solidFill>
                            <a:srgbClr val="C00000"/>
                          </a:solidFill>
                          <a:latin typeface="Calibri"/>
                          <a:ea typeface="宋体"/>
                          <a:cs typeface="Times New Roman"/>
                        </a:rPr>
                        <a:t>N</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O</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P</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Q</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R</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S</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T</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U</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V</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W</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X</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Y</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Z</a:t>
                      </a:r>
                      <a:endParaRPr lang="zh-CN" sz="1800" kern="100">
                        <a:solidFill>
                          <a:srgbClr val="C0000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spcAft>
                          <a:spcPts val="0"/>
                        </a:spcAft>
                      </a:pPr>
                      <a:r>
                        <a:rPr lang="en-US" sz="1800" kern="100">
                          <a:solidFill>
                            <a:srgbClr val="002060"/>
                          </a:solidFill>
                          <a:latin typeface="Calibri"/>
                          <a:ea typeface="宋体"/>
                          <a:cs typeface="Times New Roman"/>
                        </a:rPr>
                        <a:t>b</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g</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f</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j</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q</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n</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m</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u</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s</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k</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a</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c</a:t>
                      </a:r>
                      <a:endParaRPr lang="zh-CN" sz="1800" kern="10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err="1">
                          <a:solidFill>
                            <a:srgbClr val="002060"/>
                          </a:solidFill>
                          <a:latin typeface="Calibri"/>
                          <a:ea typeface="宋体"/>
                          <a:cs typeface="Times New Roman"/>
                        </a:rPr>
                        <a:t>i</a:t>
                      </a:r>
                      <a:endParaRPr lang="zh-CN" sz="1800" kern="100" dirty="0">
                        <a:solidFill>
                          <a:srgbClr val="002060"/>
                        </a:solidFill>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密码学的发展历史</a:t>
            </a:r>
            <a:endParaRPr lang="zh-CN" altLang="en-US"/>
          </a:p>
        </p:txBody>
      </p:sp>
      <p:sp>
        <p:nvSpPr>
          <p:cNvPr id="3" name="内容占位符 2"/>
          <p:cNvSpPr>
            <a:spLocks noGrp="1"/>
          </p:cNvSpPr>
          <p:nvPr>
            <p:ph idx="1"/>
          </p:nvPr>
        </p:nvSpPr>
        <p:spPr>
          <a:xfrm>
            <a:off x="457200" y="1600200"/>
            <a:ext cx="8229600" cy="4925144"/>
          </a:xfrm>
        </p:spPr>
        <p:txBody>
          <a:bodyPr>
            <a:normAutofit fontScale="85000" lnSpcReduction="20000"/>
          </a:bodyPr>
          <a:lstStyle/>
          <a:p>
            <a:r>
              <a:rPr lang="zh-CN" altLang="en-US" dirty="0" smtClean="0"/>
              <a:t>起源</a:t>
            </a:r>
            <a:r>
              <a:rPr lang="en-US" altLang="zh-CN" dirty="0" smtClean="0"/>
              <a:t>(4000</a:t>
            </a:r>
            <a:r>
              <a:rPr lang="zh-CN" altLang="en-US" dirty="0" smtClean="0"/>
              <a:t>年以前</a:t>
            </a:r>
            <a:r>
              <a:rPr lang="en-US" altLang="zh-CN" dirty="0" smtClean="0"/>
              <a:t>)</a:t>
            </a:r>
          </a:p>
          <a:p>
            <a:pPr lvl="1"/>
            <a:r>
              <a:rPr lang="zh-CN" altLang="en-US" dirty="0" smtClean="0">
                <a:solidFill>
                  <a:srgbClr val="002060"/>
                </a:solidFill>
              </a:rPr>
              <a:t>有意识地隐藏信息</a:t>
            </a:r>
            <a:endParaRPr lang="en-US" altLang="zh-CN" dirty="0" smtClean="0">
              <a:solidFill>
                <a:srgbClr val="002060"/>
              </a:solidFill>
            </a:endParaRPr>
          </a:p>
          <a:p>
            <a:r>
              <a:rPr lang="zh-CN" altLang="en-US" dirty="0" smtClean="0"/>
              <a:t>古代密码</a:t>
            </a:r>
            <a:r>
              <a:rPr lang="en-US" altLang="zh-CN" dirty="0" smtClean="0"/>
              <a:t>(1900</a:t>
            </a:r>
            <a:r>
              <a:rPr lang="zh-CN" altLang="en-US" dirty="0" smtClean="0"/>
              <a:t>年以前</a:t>
            </a:r>
            <a:r>
              <a:rPr lang="en-US" altLang="zh-CN" dirty="0" smtClean="0"/>
              <a:t>)</a:t>
            </a:r>
          </a:p>
          <a:p>
            <a:pPr lvl="1"/>
            <a:r>
              <a:rPr lang="zh-CN" altLang="en-US" dirty="0" smtClean="0">
                <a:solidFill>
                  <a:srgbClr val="002060"/>
                </a:solidFill>
              </a:rPr>
              <a:t>纯手工或采用简单机械</a:t>
            </a:r>
            <a:endParaRPr lang="en-US" altLang="zh-CN" dirty="0" smtClean="0">
              <a:solidFill>
                <a:srgbClr val="002060"/>
              </a:solidFill>
            </a:endParaRPr>
          </a:p>
          <a:p>
            <a:r>
              <a:rPr lang="zh-CN" altLang="en-US" dirty="0" smtClean="0"/>
              <a:t>古典密码</a:t>
            </a:r>
            <a:r>
              <a:rPr lang="en-US" altLang="zh-CN" dirty="0" smtClean="0"/>
              <a:t>(1900-1949)</a:t>
            </a:r>
          </a:p>
          <a:p>
            <a:pPr lvl="1"/>
            <a:r>
              <a:rPr lang="zh-CN" altLang="en-US" dirty="0" smtClean="0">
                <a:solidFill>
                  <a:srgbClr val="002060"/>
                </a:solidFill>
              </a:rPr>
              <a:t>采用复杂机械或机电设备</a:t>
            </a:r>
            <a:endParaRPr lang="en-US" altLang="zh-CN" dirty="0" smtClean="0">
              <a:solidFill>
                <a:srgbClr val="002060"/>
              </a:solidFill>
            </a:endParaRPr>
          </a:p>
          <a:p>
            <a:pPr lvl="1"/>
            <a:r>
              <a:rPr lang="zh-CN" altLang="en-US" dirty="0" smtClean="0">
                <a:solidFill>
                  <a:srgbClr val="002060"/>
                </a:solidFill>
              </a:rPr>
              <a:t>也有学者将</a:t>
            </a:r>
            <a:r>
              <a:rPr lang="en-US" altLang="zh-CN" dirty="0" smtClean="0">
                <a:solidFill>
                  <a:srgbClr val="002060"/>
                </a:solidFill>
              </a:rPr>
              <a:t>1949</a:t>
            </a:r>
            <a:r>
              <a:rPr lang="zh-CN" altLang="en-US" dirty="0" smtClean="0">
                <a:solidFill>
                  <a:srgbClr val="002060"/>
                </a:solidFill>
              </a:rPr>
              <a:t>年以前统称为古典密码</a:t>
            </a:r>
            <a:endParaRPr lang="en-US" altLang="zh-CN" dirty="0" smtClean="0">
              <a:solidFill>
                <a:srgbClr val="002060"/>
              </a:solidFill>
            </a:endParaRPr>
          </a:p>
          <a:p>
            <a:r>
              <a:rPr lang="zh-CN" altLang="en-US" dirty="0" smtClean="0"/>
              <a:t>传统密码</a:t>
            </a:r>
            <a:r>
              <a:rPr lang="en-US" altLang="zh-CN" dirty="0" smtClean="0"/>
              <a:t>(1950-1975)</a:t>
            </a:r>
          </a:p>
          <a:p>
            <a:pPr lvl="1"/>
            <a:r>
              <a:rPr lang="zh-CN" altLang="en-US" dirty="0" smtClean="0">
                <a:solidFill>
                  <a:srgbClr val="002060"/>
                </a:solidFill>
              </a:rPr>
              <a:t>采用计算机技术</a:t>
            </a:r>
            <a:endParaRPr lang="en-US" altLang="zh-CN" dirty="0" smtClean="0">
              <a:solidFill>
                <a:srgbClr val="002060"/>
              </a:solidFill>
            </a:endParaRPr>
          </a:p>
          <a:p>
            <a:pPr lvl="1"/>
            <a:r>
              <a:rPr lang="zh-CN" altLang="en-US" dirty="0" smtClean="0">
                <a:solidFill>
                  <a:srgbClr val="002060"/>
                </a:solidFill>
              </a:rPr>
              <a:t>安全基于密钥</a:t>
            </a:r>
            <a:endParaRPr lang="en-US" altLang="zh-CN" dirty="0" smtClean="0">
              <a:solidFill>
                <a:srgbClr val="002060"/>
              </a:solidFill>
            </a:endParaRPr>
          </a:p>
          <a:p>
            <a:r>
              <a:rPr lang="zh-CN" altLang="en-US" dirty="0" smtClean="0"/>
              <a:t>现代密码</a:t>
            </a:r>
            <a:r>
              <a:rPr lang="en-US" altLang="zh-CN" dirty="0" smtClean="0"/>
              <a:t>(1976</a:t>
            </a:r>
            <a:r>
              <a:rPr lang="zh-CN" altLang="en-US" dirty="0" smtClean="0"/>
              <a:t>以后</a:t>
            </a:r>
            <a:r>
              <a:rPr lang="en-US" altLang="zh-CN" dirty="0" smtClean="0"/>
              <a:t>)</a:t>
            </a:r>
          </a:p>
          <a:p>
            <a:pPr lvl="1"/>
            <a:r>
              <a:rPr lang="zh-CN" altLang="en-US" dirty="0" smtClean="0">
                <a:solidFill>
                  <a:srgbClr val="002060"/>
                </a:solidFill>
              </a:rPr>
              <a:t>出现公钥密码</a:t>
            </a:r>
            <a:endParaRPr lang="en-US" altLang="zh-CN" dirty="0" smtClean="0">
              <a:solidFill>
                <a:srgbClr val="00206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代换密码的安全性分析</a:t>
            </a:r>
            <a:endParaRPr lang="zh-CN" altLang="en-US"/>
          </a:p>
        </p:txBody>
      </p:sp>
      <p:sp>
        <p:nvSpPr>
          <p:cNvPr id="3" name="内容占位符 2"/>
          <p:cNvSpPr>
            <a:spLocks noGrp="1"/>
          </p:cNvSpPr>
          <p:nvPr>
            <p:ph idx="1"/>
          </p:nvPr>
        </p:nvSpPr>
        <p:spPr/>
        <p:txBody>
          <a:bodyPr/>
          <a:lstStyle/>
          <a:p>
            <a:r>
              <a:rPr lang="zh-CN" altLang="en-US" dirty="0" smtClean="0"/>
              <a:t>密钥是</a:t>
            </a:r>
            <a:r>
              <a:rPr lang="en-US" altLang="zh-CN" dirty="0" smtClean="0"/>
              <a:t>26</a:t>
            </a:r>
            <a:r>
              <a:rPr lang="zh-CN" altLang="en-US" dirty="0" smtClean="0"/>
              <a:t>个字母的置换，所有可能的置换有</a:t>
            </a:r>
            <a:r>
              <a:rPr lang="en-US" altLang="zh-CN" dirty="0" smtClean="0"/>
              <a:t>26!=403291461126605635584000000</a:t>
            </a:r>
            <a:r>
              <a:rPr lang="zh-CN" altLang="en-US" dirty="0" smtClean="0"/>
              <a:t>种</a:t>
            </a:r>
            <a:endParaRPr lang="en-US" altLang="zh-CN" dirty="0" smtClean="0"/>
          </a:p>
          <a:p>
            <a:r>
              <a:rPr lang="zh-CN" altLang="en-US" dirty="0" smtClean="0"/>
              <a:t>采用穷举法，假设每秒可以尝试</a:t>
            </a:r>
            <a:r>
              <a:rPr lang="en-US" altLang="zh-CN" dirty="0" smtClean="0"/>
              <a:t>1000</a:t>
            </a:r>
            <a:r>
              <a:rPr lang="zh-CN" altLang="en-US" dirty="0" smtClean="0"/>
              <a:t>万次，需要</a:t>
            </a:r>
            <a:r>
              <a:rPr lang="en-US" altLang="zh-CN" dirty="0" smtClean="0"/>
              <a:t>10</a:t>
            </a:r>
            <a:r>
              <a:rPr lang="en-US" altLang="zh-CN" baseline="30000" dirty="0" smtClean="0"/>
              <a:t>12</a:t>
            </a:r>
            <a:r>
              <a:rPr lang="zh-CN" altLang="en-US" dirty="0" smtClean="0"/>
              <a:t>年以上</a:t>
            </a:r>
            <a:r>
              <a:rPr lang="en-US" altLang="zh-CN" dirty="0" smtClean="0"/>
              <a:t>(</a:t>
            </a:r>
            <a:r>
              <a:rPr lang="zh-CN" altLang="en-US" dirty="0" smtClean="0"/>
              <a:t>已经超过宇宙的理论寿命</a:t>
            </a:r>
            <a:r>
              <a:rPr lang="en-US" altLang="zh-CN" dirty="0" smtClean="0"/>
              <a:t>)</a:t>
            </a:r>
          </a:p>
          <a:p>
            <a:r>
              <a:rPr lang="zh-CN" altLang="en-US" dirty="0" smtClean="0"/>
              <a:t>果真如此安全？</a:t>
            </a:r>
            <a:endParaRPr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a:t>
            </a:r>
            <a:endParaRPr lang="zh-CN" altLang="en-US"/>
          </a:p>
        </p:txBody>
      </p:sp>
      <p:sp>
        <p:nvSpPr>
          <p:cNvPr id="3" name="内容占位符 2"/>
          <p:cNvSpPr>
            <a:spLocks noGrp="1"/>
          </p:cNvSpPr>
          <p:nvPr>
            <p:ph idx="1"/>
          </p:nvPr>
        </p:nvSpPr>
        <p:spPr/>
        <p:txBody>
          <a:bodyPr/>
          <a:lstStyle/>
          <a:p>
            <a:r>
              <a:rPr lang="zh-CN" altLang="en-US" dirty="0" smtClean="0"/>
              <a:t>仿射密码体制的数学描述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P=C=Z</a:t>
            </a:r>
            <a:r>
              <a:rPr lang="en-US" altLang="zh-CN" baseline="-25000" dirty="0" smtClean="0"/>
              <a:t>26</a:t>
            </a:r>
          </a:p>
          <a:p>
            <a:pPr lvl="2"/>
            <a:r>
              <a:rPr lang="en-US" altLang="zh-CN" dirty="0" smtClean="0"/>
              <a:t>K={(</a:t>
            </a:r>
            <a:r>
              <a:rPr lang="en-US" altLang="zh-CN" dirty="0" err="1" smtClean="0"/>
              <a:t>a,b</a:t>
            </a:r>
            <a:r>
              <a:rPr lang="en-US" altLang="zh-CN" dirty="0" smtClean="0"/>
              <a:t>)</a:t>
            </a:r>
            <a:r>
              <a:rPr lang="zh-CN" altLang="en-US" dirty="0" smtClean="0"/>
              <a:t>∈</a:t>
            </a:r>
            <a:r>
              <a:rPr lang="en-US" altLang="zh-CN" dirty="0" smtClean="0"/>
              <a:t>Z</a:t>
            </a:r>
            <a:r>
              <a:rPr lang="en-US" altLang="zh-CN" baseline="-25000" dirty="0" smtClean="0"/>
              <a:t>26</a:t>
            </a:r>
            <a:r>
              <a:rPr lang="en-US" altLang="zh-CN" dirty="0" smtClean="0"/>
              <a:t>×Z</a:t>
            </a:r>
            <a:r>
              <a:rPr lang="en-US" altLang="zh-CN" baseline="-25000" dirty="0" smtClean="0"/>
              <a:t>26 </a:t>
            </a:r>
            <a:r>
              <a:rPr lang="en-US" altLang="zh-CN" dirty="0" smtClean="0"/>
              <a:t>: </a:t>
            </a:r>
            <a:r>
              <a:rPr lang="en-US" altLang="zh-CN" dirty="0" err="1" smtClean="0"/>
              <a:t>gcd</a:t>
            </a:r>
            <a:r>
              <a:rPr lang="en-US" altLang="zh-CN" dirty="0" smtClean="0"/>
              <a:t>(a,26)=1}</a:t>
            </a:r>
          </a:p>
          <a:p>
            <a:pPr lvl="2"/>
            <a:r>
              <a:rPr lang="zh-CN" altLang="en-US" dirty="0" smtClean="0"/>
              <a:t>对任意的</a:t>
            </a:r>
            <a:r>
              <a:rPr lang="en-US" altLang="zh-CN" dirty="0" smtClean="0"/>
              <a:t>k=(</a:t>
            </a:r>
            <a:r>
              <a:rPr lang="en-US" altLang="zh-CN" dirty="0" err="1" smtClean="0"/>
              <a:t>a,b</a:t>
            </a:r>
            <a:r>
              <a:rPr lang="en-US" altLang="zh-CN" dirty="0" smtClean="0"/>
              <a:t>)</a:t>
            </a:r>
            <a:r>
              <a:rPr lang="zh-CN" altLang="en-US" dirty="0" smtClean="0"/>
              <a:t>∈</a:t>
            </a:r>
            <a:r>
              <a:rPr lang="en-US" altLang="zh-CN" dirty="0" smtClean="0"/>
              <a:t>K,  </a:t>
            </a:r>
            <a:r>
              <a:rPr lang="en-US" altLang="zh-CN" dirty="0" err="1" smtClean="0"/>
              <a:t>x,y</a:t>
            </a:r>
            <a:r>
              <a:rPr lang="zh-CN" altLang="en-US" dirty="0" smtClean="0"/>
              <a:t>∈</a:t>
            </a:r>
            <a:r>
              <a:rPr lang="en-US" altLang="zh-CN" dirty="0" smtClean="0"/>
              <a:t>Z</a:t>
            </a:r>
            <a:r>
              <a:rPr lang="en-US" altLang="zh-CN" baseline="-25000" dirty="0" smtClean="0"/>
              <a:t>26</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ax+b</a:t>
            </a:r>
            <a:r>
              <a:rPr lang="en-US" altLang="zh-CN" dirty="0" smtClean="0"/>
              <a:t>)mod26</a:t>
            </a:r>
          </a:p>
          <a:p>
            <a:pPr lvl="2">
              <a:buNone/>
            </a:pPr>
            <a:r>
              <a:rPr lang="en-US" altLang="zh-CN" dirty="0" smtClean="0"/>
              <a:t>			</a:t>
            </a:r>
            <a:r>
              <a:rPr lang="en-US" altLang="zh-CN" dirty="0" err="1" smtClean="0"/>
              <a:t>d</a:t>
            </a:r>
            <a:r>
              <a:rPr lang="en-US" altLang="zh-CN" baseline="-25000" dirty="0" err="1" smtClean="0"/>
              <a:t>k</a:t>
            </a:r>
            <a:r>
              <a:rPr lang="en-US" altLang="zh-CN" dirty="0" smtClean="0"/>
              <a:t>(y)=a</a:t>
            </a:r>
            <a:r>
              <a:rPr lang="en-US" altLang="zh-CN" baseline="30000" dirty="0" smtClean="0"/>
              <a:t>-1</a:t>
            </a:r>
            <a:r>
              <a:rPr lang="en-US" altLang="zh-CN" dirty="0" smtClean="0"/>
              <a:t>(y-b)mod26</a:t>
            </a:r>
          </a:p>
          <a:p>
            <a:pPr lvl="2"/>
            <a:r>
              <a:rPr lang="en-US" altLang="zh-CN" dirty="0" err="1" smtClean="0"/>
              <a:t>gcd</a:t>
            </a:r>
            <a:r>
              <a:rPr lang="en-US" altLang="zh-CN" dirty="0" smtClean="0"/>
              <a:t>(a,26)=1</a:t>
            </a:r>
            <a:r>
              <a:rPr lang="zh-CN" altLang="en-US" dirty="0" smtClean="0"/>
              <a:t>意味着</a:t>
            </a:r>
            <a:r>
              <a:rPr lang="en-US" altLang="zh-CN" dirty="0" smtClean="0"/>
              <a:t>a</a:t>
            </a:r>
            <a:r>
              <a:rPr lang="zh-CN" altLang="en-US" dirty="0" smtClean="0"/>
              <a:t>和</a:t>
            </a:r>
            <a:r>
              <a:rPr lang="en-US" altLang="zh-CN" dirty="0" smtClean="0"/>
              <a:t>26</a:t>
            </a:r>
            <a:r>
              <a:rPr lang="zh-CN" altLang="en-US" dirty="0" smtClean="0"/>
              <a:t>互质</a:t>
            </a:r>
            <a:endParaRPr lang="en-US" altLang="zh-CN" dirty="0" smtClean="0"/>
          </a:p>
          <a:p>
            <a:pPr lvl="2"/>
            <a:r>
              <a:rPr lang="en-US" altLang="zh-CN" dirty="0" smtClean="0"/>
              <a:t>a</a:t>
            </a:r>
            <a:r>
              <a:rPr lang="en-US" altLang="zh-CN" baseline="30000" dirty="0" smtClean="0"/>
              <a:t>-1</a:t>
            </a:r>
            <a:r>
              <a:rPr lang="zh-CN" altLang="en-US" dirty="0" smtClean="0"/>
              <a:t>是</a:t>
            </a:r>
            <a:r>
              <a:rPr lang="en-US" altLang="zh-CN" dirty="0" smtClean="0"/>
              <a:t>a</a:t>
            </a:r>
            <a:r>
              <a:rPr lang="zh-CN" altLang="en-US" dirty="0" smtClean="0"/>
              <a:t>关于模</a:t>
            </a:r>
            <a:r>
              <a:rPr lang="en-US" altLang="zh-CN" dirty="0" smtClean="0"/>
              <a:t>26</a:t>
            </a:r>
            <a:r>
              <a:rPr lang="zh-CN" altLang="en-US" dirty="0" smtClean="0"/>
              <a:t>乘法的逆</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模乘法的逆</a:t>
            </a:r>
            <a:endParaRPr lang="zh-CN" altLang="en-US"/>
          </a:p>
        </p:txBody>
      </p:sp>
      <p:sp>
        <p:nvSpPr>
          <p:cNvPr id="47107" name="Rectangle 3"/>
          <p:cNvSpPr>
            <a:spLocks noGrp="1" noChangeArrowheads="1"/>
          </p:cNvSpPr>
          <p:nvPr>
            <p:ph type="body" idx="1"/>
          </p:nvPr>
        </p:nvSpPr>
        <p:spPr>
          <a:xfrm>
            <a:off x="611560" y="1628800"/>
            <a:ext cx="8153400" cy="3962400"/>
          </a:xfrm>
        </p:spPr>
        <p:txBody>
          <a:bodyPr/>
          <a:lstStyle/>
          <a:p>
            <a:pPr>
              <a:lnSpc>
                <a:spcPct val="90000"/>
              </a:lnSpc>
            </a:pPr>
            <a:r>
              <a:rPr lang="zh-CN" altLang="en-US" dirty="0" smtClean="0"/>
              <a:t>模乘法的逆</a:t>
            </a:r>
            <a:endParaRPr lang="zh-CN" altLang="en-US" dirty="0"/>
          </a:p>
          <a:p>
            <a:pPr lvl="1">
              <a:lnSpc>
                <a:spcPct val="90000"/>
              </a:lnSpc>
            </a:pPr>
            <a:r>
              <a:rPr lang="zh-CN" altLang="en-US" dirty="0">
                <a:solidFill>
                  <a:srgbClr val="000099"/>
                </a:solidFill>
              </a:rPr>
              <a:t>求</a:t>
            </a:r>
            <a:r>
              <a:rPr lang="en-US" altLang="zh-CN" i="1" dirty="0">
                <a:solidFill>
                  <a:srgbClr val="000099"/>
                </a:solidFill>
              </a:rPr>
              <a:t>a</a:t>
            </a:r>
            <a:r>
              <a:rPr lang="zh-CN" altLang="en-US" dirty="0">
                <a:solidFill>
                  <a:srgbClr val="000099"/>
                </a:solidFill>
              </a:rPr>
              <a:t>对于模</a:t>
            </a:r>
            <a:r>
              <a:rPr lang="en-US" altLang="zh-CN" i="1" dirty="0" smtClean="0">
                <a:solidFill>
                  <a:srgbClr val="000099"/>
                </a:solidFill>
              </a:rPr>
              <a:t>b</a:t>
            </a:r>
            <a:r>
              <a:rPr lang="zh-CN" altLang="en-US" dirty="0" smtClean="0">
                <a:solidFill>
                  <a:srgbClr val="000099"/>
                </a:solidFill>
              </a:rPr>
              <a:t>乘法的逆，</a:t>
            </a:r>
            <a:r>
              <a:rPr lang="zh-CN" altLang="en-US" dirty="0">
                <a:solidFill>
                  <a:srgbClr val="000099"/>
                </a:solidFill>
              </a:rPr>
              <a:t>即求</a:t>
            </a:r>
            <a:r>
              <a:rPr lang="en-US" altLang="zh-CN" i="1" dirty="0">
                <a:solidFill>
                  <a:srgbClr val="000099"/>
                </a:solidFill>
              </a:rPr>
              <a:t>x</a:t>
            </a:r>
            <a:r>
              <a:rPr lang="zh-CN" altLang="en-US" dirty="0">
                <a:solidFill>
                  <a:srgbClr val="000099"/>
                </a:solidFill>
              </a:rPr>
              <a:t>满足</a:t>
            </a:r>
            <a:r>
              <a:rPr lang="en-US" altLang="zh-CN" i="1" dirty="0">
                <a:solidFill>
                  <a:srgbClr val="000099"/>
                </a:solidFill>
              </a:rPr>
              <a:t>ax</a:t>
            </a:r>
            <a:r>
              <a:rPr lang="en-US" altLang="zh-CN" dirty="0">
                <a:solidFill>
                  <a:srgbClr val="000099"/>
                </a:solidFill>
              </a:rPr>
              <a:t> mod </a:t>
            </a:r>
            <a:r>
              <a:rPr lang="en-US" altLang="zh-CN" i="1" dirty="0">
                <a:solidFill>
                  <a:srgbClr val="000099"/>
                </a:solidFill>
              </a:rPr>
              <a:t>b</a:t>
            </a:r>
            <a:r>
              <a:rPr lang="en-US" altLang="zh-CN" dirty="0">
                <a:solidFill>
                  <a:srgbClr val="000099"/>
                </a:solidFill>
              </a:rPr>
              <a:t> </a:t>
            </a:r>
            <a:r>
              <a:rPr lang="zh-CN" altLang="en-US" dirty="0">
                <a:solidFill>
                  <a:srgbClr val="000099"/>
                </a:solidFill>
              </a:rPr>
              <a:t>＝</a:t>
            </a:r>
            <a:r>
              <a:rPr lang="en-US" altLang="zh-CN" dirty="0">
                <a:solidFill>
                  <a:srgbClr val="000099"/>
                </a:solidFill>
              </a:rPr>
              <a:t>1 </a:t>
            </a:r>
            <a:r>
              <a:rPr lang="zh-CN" altLang="en-US" dirty="0">
                <a:solidFill>
                  <a:srgbClr val="000099"/>
                </a:solidFill>
              </a:rPr>
              <a:t>，可记做</a:t>
            </a:r>
          </a:p>
          <a:p>
            <a:pPr lvl="1">
              <a:lnSpc>
                <a:spcPct val="90000"/>
              </a:lnSpc>
              <a:buFontTx/>
              <a:buNone/>
            </a:pPr>
            <a:r>
              <a:rPr lang="zh-CN" altLang="en-US" i="1" dirty="0">
                <a:solidFill>
                  <a:srgbClr val="000099"/>
                </a:solidFill>
              </a:rPr>
              <a:t>    </a:t>
            </a:r>
            <a:r>
              <a:rPr lang="en-US" altLang="zh-CN" i="1" dirty="0">
                <a:solidFill>
                  <a:srgbClr val="A50021"/>
                </a:solidFill>
              </a:rPr>
              <a:t>x </a:t>
            </a:r>
            <a:r>
              <a:rPr lang="zh-CN" altLang="en-US" dirty="0">
                <a:solidFill>
                  <a:srgbClr val="A50021"/>
                </a:solidFill>
              </a:rPr>
              <a:t>＝ </a:t>
            </a:r>
            <a:r>
              <a:rPr lang="en-US" altLang="zh-CN" i="1" dirty="0">
                <a:solidFill>
                  <a:srgbClr val="A50021"/>
                </a:solidFill>
              </a:rPr>
              <a:t>a</a:t>
            </a:r>
            <a:r>
              <a:rPr lang="en-US" altLang="zh-CN" baseline="30000" dirty="0">
                <a:solidFill>
                  <a:srgbClr val="A50021"/>
                </a:solidFill>
              </a:rPr>
              <a:t>-1</a:t>
            </a:r>
            <a:r>
              <a:rPr lang="en-US" altLang="zh-CN" dirty="0">
                <a:solidFill>
                  <a:srgbClr val="A50021"/>
                </a:solidFill>
              </a:rPr>
              <a:t> mod </a:t>
            </a:r>
            <a:r>
              <a:rPr lang="en-US" altLang="zh-CN" i="1" dirty="0">
                <a:solidFill>
                  <a:srgbClr val="A50021"/>
                </a:solidFill>
              </a:rPr>
              <a:t>b</a:t>
            </a:r>
            <a:r>
              <a:rPr lang="en-US" altLang="zh-CN" i="1" dirty="0">
                <a:solidFill>
                  <a:srgbClr val="000099"/>
                </a:solidFill>
              </a:rPr>
              <a:t> </a:t>
            </a:r>
            <a:r>
              <a:rPr lang="zh-CN" altLang="en-US" dirty="0">
                <a:solidFill>
                  <a:srgbClr val="000099"/>
                </a:solidFill>
              </a:rPr>
              <a:t>或 </a:t>
            </a:r>
            <a:r>
              <a:rPr lang="en-US" altLang="zh-CN" i="1" dirty="0" smtClean="0">
                <a:solidFill>
                  <a:srgbClr val="A50021"/>
                </a:solidFill>
              </a:rPr>
              <a:t>x </a:t>
            </a:r>
            <a:r>
              <a:rPr lang="zh-CN" altLang="en-US" dirty="0" smtClean="0">
                <a:solidFill>
                  <a:srgbClr val="A50021"/>
                </a:solidFill>
              </a:rPr>
              <a:t>＝ </a:t>
            </a:r>
            <a:r>
              <a:rPr lang="en-US" altLang="zh-CN" i="1" dirty="0" smtClean="0">
                <a:solidFill>
                  <a:srgbClr val="A50021"/>
                </a:solidFill>
              </a:rPr>
              <a:t>a</a:t>
            </a:r>
            <a:r>
              <a:rPr lang="en-US" altLang="zh-CN" baseline="30000" dirty="0" smtClean="0">
                <a:solidFill>
                  <a:srgbClr val="A50021"/>
                </a:solidFill>
              </a:rPr>
              <a:t>-1</a:t>
            </a:r>
            <a:r>
              <a:rPr lang="en-US" altLang="zh-CN" dirty="0" smtClean="0">
                <a:solidFill>
                  <a:srgbClr val="A50021"/>
                </a:solidFill>
              </a:rPr>
              <a:t> </a:t>
            </a:r>
            <a:endParaRPr lang="en-US" altLang="zh-CN" dirty="0">
              <a:solidFill>
                <a:srgbClr val="A50021"/>
              </a:solidFill>
            </a:endParaRPr>
          </a:p>
          <a:p>
            <a:pPr lvl="1">
              <a:lnSpc>
                <a:spcPct val="90000"/>
              </a:lnSpc>
            </a:pPr>
            <a:r>
              <a:rPr lang="zh-CN" altLang="en-US" dirty="0">
                <a:solidFill>
                  <a:srgbClr val="000099"/>
                </a:solidFill>
              </a:rPr>
              <a:t>如： </a:t>
            </a:r>
            <a:r>
              <a:rPr lang="en-US" altLang="zh-CN" dirty="0">
                <a:solidFill>
                  <a:srgbClr val="000099"/>
                </a:solidFill>
              </a:rPr>
              <a:t>3×9 </a:t>
            </a:r>
            <a:r>
              <a:rPr lang="zh-CN" altLang="en-US" dirty="0">
                <a:solidFill>
                  <a:srgbClr val="000099"/>
                </a:solidFill>
              </a:rPr>
              <a:t>＝ </a:t>
            </a:r>
            <a:r>
              <a:rPr lang="en-US" altLang="zh-CN" dirty="0">
                <a:solidFill>
                  <a:srgbClr val="000099"/>
                </a:solidFill>
              </a:rPr>
              <a:t>1× 26 </a:t>
            </a:r>
            <a:r>
              <a:rPr lang="zh-CN" altLang="en-US" dirty="0">
                <a:solidFill>
                  <a:srgbClr val="000099"/>
                </a:solidFill>
              </a:rPr>
              <a:t>＋ </a:t>
            </a:r>
            <a:r>
              <a:rPr lang="en-US" altLang="zh-CN" dirty="0">
                <a:solidFill>
                  <a:srgbClr val="000099"/>
                </a:solidFill>
              </a:rPr>
              <a:t>1 </a:t>
            </a:r>
            <a:r>
              <a:rPr lang="zh-CN" altLang="en-US" dirty="0">
                <a:solidFill>
                  <a:srgbClr val="000099"/>
                </a:solidFill>
              </a:rPr>
              <a:t>，则称</a:t>
            </a:r>
            <a:r>
              <a:rPr lang="en-US" altLang="zh-CN" dirty="0">
                <a:solidFill>
                  <a:srgbClr val="000099"/>
                </a:solidFill>
              </a:rPr>
              <a:t>9</a:t>
            </a:r>
            <a:r>
              <a:rPr lang="zh-CN" altLang="en-US" dirty="0">
                <a:solidFill>
                  <a:srgbClr val="000099"/>
                </a:solidFill>
              </a:rPr>
              <a:t>和</a:t>
            </a:r>
            <a:r>
              <a:rPr lang="en-US" altLang="zh-CN" dirty="0">
                <a:solidFill>
                  <a:srgbClr val="000099"/>
                </a:solidFill>
              </a:rPr>
              <a:t>3</a:t>
            </a:r>
            <a:r>
              <a:rPr lang="zh-CN" altLang="en-US" dirty="0">
                <a:solidFill>
                  <a:srgbClr val="000099"/>
                </a:solidFill>
              </a:rPr>
              <a:t>对于模</a:t>
            </a:r>
            <a:r>
              <a:rPr lang="en-US" altLang="zh-CN" dirty="0">
                <a:solidFill>
                  <a:srgbClr val="000099"/>
                </a:solidFill>
              </a:rPr>
              <a:t>26</a:t>
            </a:r>
            <a:r>
              <a:rPr lang="zh-CN" altLang="en-US" dirty="0">
                <a:solidFill>
                  <a:srgbClr val="000099"/>
                </a:solidFill>
              </a:rPr>
              <a:t>互逆，记做</a:t>
            </a:r>
            <a:r>
              <a:rPr lang="en-US" altLang="zh-CN" dirty="0">
                <a:solidFill>
                  <a:srgbClr val="000099"/>
                </a:solidFill>
              </a:rPr>
              <a:t>9</a:t>
            </a:r>
            <a:r>
              <a:rPr lang="en-US" altLang="zh-CN" baseline="30000" dirty="0">
                <a:solidFill>
                  <a:srgbClr val="000099"/>
                </a:solidFill>
              </a:rPr>
              <a:t>-1</a:t>
            </a:r>
            <a:r>
              <a:rPr lang="en-US" altLang="zh-CN" dirty="0">
                <a:solidFill>
                  <a:srgbClr val="000099"/>
                </a:solidFill>
              </a:rPr>
              <a:t> mod 26 = 3</a:t>
            </a:r>
            <a:r>
              <a:rPr lang="zh-CN" altLang="en-US" dirty="0">
                <a:solidFill>
                  <a:srgbClr val="000099"/>
                </a:solidFill>
              </a:rPr>
              <a:t>或</a:t>
            </a:r>
            <a:r>
              <a:rPr lang="en-US" altLang="zh-CN" dirty="0">
                <a:solidFill>
                  <a:srgbClr val="000099"/>
                </a:solidFill>
              </a:rPr>
              <a:t>3</a:t>
            </a:r>
            <a:r>
              <a:rPr lang="en-US" altLang="zh-CN" baseline="30000" dirty="0">
                <a:solidFill>
                  <a:srgbClr val="000099"/>
                </a:solidFill>
              </a:rPr>
              <a:t>-1</a:t>
            </a:r>
            <a:r>
              <a:rPr lang="en-US" altLang="zh-CN" dirty="0">
                <a:solidFill>
                  <a:srgbClr val="000099"/>
                </a:solidFill>
              </a:rPr>
              <a:t> mod 26 = 9</a:t>
            </a:r>
          </a:p>
          <a:p>
            <a:pPr>
              <a:lnSpc>
                <a:spcPct val="90000"/>
              </a:lnSpc>
            </a:pPr>
            <a:r>
              <a:rPr lang="zh-CN" altLang="en-US" dirty="0"/>
              <a:t>将模数的倍数加</a:t>
            </a:r>
            <a:r>
              <a:rPr lang="en-US" altLang="zh-CN" dirty="0"/>
              <a:t>1</a:t>
            </a:r>
            <a:r>
              <a:rPr lang="zh-CN" altLang="en-US" dirty="0"/>
              <a:t>后分解为两个数的乘法，即可得到两个关于模数互逆的数。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zh-CN" altLang="en-US"/>
              <a:t>辗转相除法求模的逆元</a:t>
            </a:r>
          </a:p>
        </p:txBody>
      </p:sp>
      <p:sp>
        <p:nvSpPr>
          <p:cNvPr id="3075" name="Rectangle 3"/>
          <p:cNvSpPr>
            <a:spLocks noGrp="1" noChangeArrowheads="1"/>
          </p:cNvSpPr>
          <p:nvPr>
            <p:ph type="body" idx="1"/>
          </p:nvPr>
        </p:nvSpPr>
        <p:spPr>
          <a:xfrm>
            <a:off x="533400" y="1981200"/>
            <a:ext cx="8382000" cy="2819400"/>
          </a:xfrm>
        </p:spPr>
        <p:txBody>
          <a:bodyPr/>
          <a:lstStyle/>
          <a:p>
            <a:pPr algn="just">
              <a:lnSpc>
                <a:spcPct val="90000"/>
              </a:lnSpc>
            </a:pPr>
            <a:r>
              <a:rPr lang="zh-CN" altLang="en-US" dirty="0">
                <a:latin typeface="楷体_GB2312" pitchFamily="49" charset="-122"/>
              </a:rPr>
              <a:t>问题：求</a:t>
            </a:r>
            <a:r>
              <a:rPr lang="en-US" altLang="zh-CN" dirty="0">
                <a:latin typeface="楷体_GB2312" pitchFamily="49" charset="-122"/>
              </a:rPr>
              <a:t>A</a:t>
            </a:r>
            <a:r>
              <a:rPr lang="zh-CN" altLang="en-US" dirty="0">
                <a:latin typeface="楷体_GB2312" pitchFamily="49" charset="-122"/>
              </a:rPr>
              <a:t>关于模</a:t>
            </a:r>
            <a:r>
              <a:rPr lang="en-US" altLang="zh-CN" dirty="0">
                <a:latin typeface="楷体_GB2312" pitchFamily="49" charset="-122"/>
              </a:rPr>
              <a:t>N</a:t>
            </a:r>
            <a:r>
              <a:rPr lang="zh-CN" altLang="en-US" dirty="0">
                <a:latin typeface="楷体_GB2312" pitchFamily="49" charset="-122"/>
              </a:rPr>
              <a:t>的逆元</a:t>
            </a:r>
            <a:r>
              <a:rPr lang="en-US" altLang="zh-CN" dirty="0">
                <a:latin typeface="楷体_GB2312" pitchFamily="49" charset="-122"/>
              </a:rPr>
              <a:t>B</a:t>
            </a:r>
            <a:r>
              <a:rPr lang="zh-CN" altLang="en-US" dirty="0">
                <a:latin typeface="楷体_GB2312" pitchFamily="49" charset="-122"/>
              </a:rPr>
              <a:t>，即要找出整数</a:t>
            </a:r>
            <a:r>
              <a:rPr lang="en-US" altLang="zh-CN" dirty="0">
                <a:latin typeface="楷体_GB2312" pitchFamily="49" charset="-122"/>
              </a:rPr>
              <a:t>B</a:t>
            </a:r>
            <a:r>
              <a:rPr lang="zh-CN" altLang="en-US" dirty="0">
                <a:latin typeface="楷体_GB2312" pitchFamily="49" charset="-122"/>
              </a:rPr>
              <a:t>，使</a:t>
            </a:r>
            <a:r>
              <a:rPr lang="en-US" altLang="zh-CN" dirty="0">
                <a:latin typeface="楷体_GB2312" pitchFamily="49" charset="-122"/>
              </a:rPr>
              <a:t>A×B mod N</a:t>
            </a: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或</a:t>
            </a:r>
            <a:r>
              <a:rPr lang="en-US" altLang="zh-CN" dirty="0">
                <a:latin typeface="楷体_GB2312" pitchFamily="49" charset="-122"/>
              </a:rPr>
              <a:t>A×B</a:t>
            </a:r>
            <a:r>
              <a:rPr lang="zh-CN" altLang="en-US" dirty="0">
                <a:latin typeface="楷体_GB2312" pitchFamily="49" charset="-122"/>
              </a:rPr>
              <a:t>＝</a:t>
            </a:r>
            <a:r>
              <a:rPr lang="en-US" altLang="zh-CN" i="1" dirty="0" err="1"/>
              <a:t>x</a:t>
            </a:r>
            <a:r>
              <a:rPr lang="en-US" altLang="zh-CN" dirty="0" err="1">
                <a:latin typeface="楷体_GB2312" pitchFamily="49" charset="-122"/>
              </a:rPr>
              <a:t>×N</a:t>
            </a: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，这里要求</a:t>
            </a:r>
            <a:r>
              <a:rPr lang="en-US" altLang="zh-CN" dirty="0">
                <a:latin typeface="楷体_GB2312" pitchFamily="49" charset="-122"/>
              </a:rPr>
              <a:t>A</a:t>
            </a:r>
            <a:r>
              <a:rPr lang="zh-CN" altLang="en-US" dirty="0">
                <a:latin typeface="楷体_GB2312" pitchFamily="49" charset="-122"/>
              </a:rPr>
              <a:t>和</a:t>
            </a:r>
            <a:r>
              <a:rPr lang="en-US" altLang="zh-CN" dirty="0">
                <a:latin typeface="楷体_GB2312" pitchFamily="49" charset="-122"/>
              </a:rPr>
              <a:t>N</a:t>
            </a:r>
            <a:r>
              <a:rPr lang="zh-CN" altLang="en-US" dirty="0">
                <a:latin typeface="楷体_GB2312" pitchFamily="49" charset="-122"/>
              </a:rPr>
              <a:t>互素。</a:t>
            </a:r>
          </a:p>
          <a:p>
            <a:pPr algn="just">
              <a:lnSpc>
                <a:spcPct val="90000"/>
              </a:lnSpc>
            </a:pPr>
            <a:r>
              <a:rPr lang="zh-CN" altLang="en-US" dirty="0">
                <a:latin typeface="楷体_GB2312" pitchFamily="49" charset="-122"/>
              </a:rPr>
              <a:t>方法：辗转相除法（即欧几里德算法）</a:t>
            </a:r>
          </a:p>
          <a:p>
            <a:pPr lvl="1" algn="just">
              <a:lnSpc>
                <a:spcPct val="90000"/>
              </a:lnSpc>
            </a:pPr>
            <a:r>
              <a:rPr lang="zh-CN" altLang="en-US" dirty="0">
                <a:solidFill>
                  <a:srgbClr val="000099"/>
                </a:solidFill>
                <a:latin typeface="楷体_GB2312" pitchFamily="49" charset="-122"/>
              </a:rPr>
              <a:t>该算法原用于求两个数的最大公约数，经过变形可用于求模逆元</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辗转相除法求模的逆元</a:t>
            </a:r>
          </a:p>
        </p:txBody>
      </p:sp>
      <p:sp>
        <p:nvSpPr>
          <p:cNvPr id="5123" name="Rectangle 3"/>
          <p:cNvSpPr>
            <a:spLocks noGrp="1" noChangeArrowheads="1"/>
          </p:cNvSpPr>
          <p:nvPr>
            <p:ph type="body" idx="1"/>
          </p:nvPr>
        </p:nvSpPr>
        <p:spPr>
          <a:xfrm>
            <a:off x="857224" y="1357298"/>
            <a:ext cx="3214710" cy="3857652"/>
          </a:xfrm>
        </p:spPr>
        <p:txBody>
          <a:bodyPr>
            <a:normAutofit/>
          </a:bodyPr>
          <a:lstStyle/>
          <a:p>
            <a:pPr algn="just">
              <a:lnSpc>
                <a:spcPct val="90000"/>
              </a:lnSpc>
            </a:pPr>
            <a:r>
              <a:rPr lang="zh-CN" altLang="en-US" sz="2800" dirty="0" smtClean="0">
                <a:latin typeface="Times New Roman" pitchFamily="18" charset="0"/>
                <a:cs typeface="Times New Roman" pitchFamily="18" charset="0"/>
              </a:rPr>
              <a:t>首先辗转</a:t>
            </a:r>
            <a:r>
              <a:rPr lang="zh-CN" altLang="en-US" sz="2800" dirty="0">
                <a:latin typeface="Times New Roman" pitchFamily="18" charset="0"/>
                <a:cs typeface="Times New Roman" pitchFamily="18" charset="0"/>
              </a:rPr>
              <a:t>相除：</a:t>
            </a:r>
          </a:p>
          <a:p>
            <a:pPr algn="just">
              <a:lnSpc>
                <a:spcPct val="90000"/>
              </a:lnSpc>
              <a:buFontTx/>
              <a:buNone/>
            </a:pP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N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A × </a:t>
            </a:r>
            <a:r>
              <a:rPr lang="en-US" altLang="zh-CN" sz="2800" b="1" dirty="0" smtClean="0">
                <a:solidFill>
                  <a:srgbClr val="FF0000"/>
                </a:solidFill>
                <a:latin typeface="Times New Roman" pitchFamily="18" charset="0"/>
                <a:cs typeface="Times New Roman" pitchFamily="18" charset="0"/>
              </a:rPr>
              <a:t>q</a:t>
            </a:r>
            <a:r>
              <a:rPr lang="en-US" altLang="zh-CN" sz="2800" b="1" baseline="-30000" dirty="0" smtClean="0">
                <a:solidFill>
                  <a:srgbClr val="FF0000"/>
                </a:solidFill>
                <a:latin typeface="Times New Roman" pitchFamily="18" charset="0"/>
                <a:cs typeface="Times New Roman" pitchFamily="18" charset="0"/>
              </a:rPr>
              <a:t>0</a:t>
            </a:r>
            <a:r>
              <a:rPr lang="en-US" altLang="zh-CN"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solidFill>
                  <a:srgbClr val="000080"/>
                </a:solidFill>
                <a:latin typeface="Times New Roman" pitchFamily="18" charset="0"/>
                <a:cs typeface="Times New Roman" pitchFamily="18" charset="0"/>
              </a:rPr>
              <a:t>r</a:t>
            </a:r>
            <a:r>
              <a:rPr lang="en-US" altLang="zh-CN" sz="2800" baseline="-30000" dirty="0">
                <a:solidFill>
                  <a:srgbClr val="000080"/>
                </a:solidFill>
                <a:latin typeface="Times New Roman" pitchFamily="18" charset="0"/>
                <a:cs typeface="Times New Roman" pitchFamily="18" charset="0"/>
              </a:rPr>
              <a:t>0</a:t>
            </a:r>
            <a:endParaRPr lang="en-US" altLang="zh-CN" sz="2800" dirty="0">
              <a:latin typeface="Times New Roman" pitchFamily="18" charset="0"/>
              <a:cs typeface="Times New Roman" pitchFamily="18" charset="0"/>
            </a:endParaRPr>
          </a:p>
          <a:p>
            <a:pPr algn="just">
              <a:lnSpc>
                <a:spcPct val="90000"/>
              </a:lnSpc>
              <a:buFontTx/>
              <a:buNone/>
            </a:pPr>
            <a:r>
              <a:rPr lang="en-US" altLang="zh-CN" sz="2800" dirty="0">
                <a:latin typeface="Times New Roman" pitchFamily="18" charset="0"/>
                <a:cs typeface="Times New Roman" pitchFamily="18" charset="0"/>
              </a:rPr>
              <a:t> A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 × </a:t>
            </a:r>
            <a:r>
              <a:rPr lang="en-US" altLang="zh-CN" sz="2800" b="1" dirty="0" smtClean="0">
                <a:solidFill>
                  <a:srgbClr val="FF0000"/>
                </a:solidFill>
                <a:latin typeface="Times New Roman" pitchFamily="18" charset="0"/>
                <a:cs typeface="Times New Roman" pitchFamily="18" charset="0"/>
              </a:rPr>
              <a:t>q</a:t>
            </a:r>
            <a:r>
              <a:rPr lang="en-US" altLang="zh-CN" sz="2800" b="1" baseline="-30000" dirty="0" smtClean="0">
                <a:solidFill>
                  <a:srgbClr val="FF0000"/>
                </a:solidFill>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1</a:t>
            </a:r>
            <a:endParaRPr lang="en-US" altLang="zh-CN" sz="2800" dirty="0">
              <a:latin typeface="Times New Roman" pitchFamily="18" charset="0"/>
              <a:cs typeface="Times New Roman" pitchFamily="18" charset="0"/>
            </a:endParaRPr>
          </a:p>
          <a:p>
            <a:pPr algn="just">
              <a:lnSpc>
                <a:spcPct val="90000"/>
              </a:lnSpc>
              <a:buFontTx/>
              <a:buNone/>
            </a:pPr>
            <a:r>
              <a:rPr lang="en-US" altLang="zh-CN" sz="2800" dirty="0">
                <a:latin typeface="Times New Roman" pitchFamily="18" charset="0"/>
                <a:cs typeface="Times New Roman" pitchFamily="18" charset="0"/>
              </a:rPr>
              <a:t> r</a:t>
            </a:r>
            <a:r>
              <a:rPr lang="en-US" altLang="zh-CN" sz="2800" baseline="-30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 </a:t>
            </a:r>
            <a:r>
              <a:rPr lang="en-US" altLang="zh-CN" sz="2800" b="1" dirty="0" smtClean="0">
                <a:solidFill>
                  <a:srgbClr val="FF0000"/>
                </a:solidFill>
                <a:latin typeface="Times New Roman" pitchFamily="18" charset="0"/>
                <a:cs typeface="Times New Roman" pitchFamily="18" charset="0"/>
              </a:rPr>
              <a:t>q</a:t>
            </a:r>
            <a:r>
              <a:rPr lang="en-US" altLang="zh-CN" sz="2800" b="1" baseline="-30000" dirty="0" smtClean="0">
                <a:solidFill>
                  <a:srgbClr val="FF0000"/>
                </a:solidFill>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2</a:t>
            </a:r>
            <a:endParaRPr lang="en-US" altLang="zh-CN" sz="2800" dirty="0">
              <a:latin typeface="Times New Roman" pitchFamily="18" charset="0"/>
              <a:cs typeface="Times New Roman" pitchFamily="18" charset="0"/>
            </a:endParaRPr>
          </a:p>
          <a:p>
            <a:pPr algn="just">
              <a:lnSpc>
                <a:spcPct val="90000"/>
              </a:lnSpc>
              <a:buFontTx/>
              <a:buNone/>
            </a:pPr>
            <a:r>
              <a:rPr lang="en-US" altLang="zh-CN" sz="2800" dirty="0">
                <a:latin typeface="Times New Roman" pitchFamily="18" charset="0"/>
                <a:cs typeface="Times New Roman" pitchFamily="18" charset="0"/>
              </a:rPr>
              <a:t> r</a:t>
            </a:r>
            <a:r>
              <a:rPr lang="en-US" altLang="zh-CN" sz="2800" baseline="-30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 × </a:t>
            </a:r>
            <a:r>
              <a:rPr lang="en-US" altLang="zh-CN" sz="2800" b="1" dirty="0" smtClean="0">
                <a:solidFill>
                  <a:srgbClr val="FF0000"/>
                </a:solidFill>
                <a:latin typeface="Times New Roman" pitchFamily="18" charset="0"/>
                <a:cs typeface="Times New Roman" pitchFamily="18" charset="0"/>
              </a:rPr>
              <a:t>q</a:t>
            </a:r>
            <a:r>
              <a:rPr lang="en-US" altLang="zh-CN" sz="2800" b="1" baseline="-30000" dirty="0" smtClean="0">
                <a:solidFill>
                  <a:srgbClr val="FF0000"/>
                </a:solidFill>
                <a:latin typeface="Times New Roman" pitchFamily="18" charset="0"/>
                <a:cs typeface="Times New Roman" pitchFamily="18" charset="0"/>
              </a:rPr>
              <a:t>3</a:t>
            </a:r>
            <a:r>
              <a:rPr lang="en-US" altLang="zh-CN" sz="2800" dirty="0" smtClean="0">
                <a:latin typeface="Times New Roman" pitchFamily="18" charset="0"/>
                <a:cs typeface="Times New Roman" pitchFamily="18" charset="0"/>
              </a:rPr>
              <a:t> </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r</a:t>
            </a:r>
            <a:r>
              <a:rPr lang="en-US" altLang="zh-CN" sz="2800" baseline="-30000" dirty="0">
                <a:latin typeface="Times New Roman" pitchFamily="18" charset="0"/>
                <a:cs typeface="Times New Roman" pitchFamily="18" charset="0"/>
              </a:rPr>
              <a:t>3</a:t>
            </a:r>
            <a:endParaRPr lang="en-US" altLang="zh-CN" sz="2800" dirty="0">
              <a:latin typeface="Times New Roman" pitchFamily="18" charset="0"/>
              <a:cs typeface="Times New Roman" pitchFamily="18" charset="0"/>
            </a:endParaRPr>
          </a:p>
          <a:p>
            <a:pPr algn="just">
              <a:lnSpc>
                <a:spcPct val="90000"/>
              </a:lnSpc>
              <a:buFontTx/>
              <a:buNone/>
            </a:pPr>
            <a:r>
              <a:rPr lang="en-US" altLang="zh-CN" sz="2800" dirty="0" smtClean="0">
                <a:latin typeface="Times New Roman" pitchFamily="18" charset="0"/>
                <a:cs typeface="Times New Roman" pitchFamily="18" charset="0"/>
              </a:rPr>
              <a:t>……</a:t>
            </a:r>
          </a:p>
          <a:p>
            <a:pPr algn="just">
              <a:lnSpc>
                <a:spcPct val="90000"/>
              </a:lnSpc>
              <a:buFontTx/>
              <a:buNone/>
            </a:pP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n-2</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n-1 </a:t>
            </a: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q</a:t>
            </a:r>
            <a:r>
              <a:rPr lang="en-US" altLang="zh-CN" sz="2800" b="1" baseline="-30000" dirty="0" smtClean="0">
                <a:solidFill>
                  <a:srgbClr val="FF0000"/>
                </a:solidFill>
                <a:latin typeface="Times New Roman" pitchFamily="18" charset="0"/>
                <a:cs typeface="Times New Roman" pitchFamily="18" charset="0"/>
              </a:rPr>
              <a:t>n</a:t>
            </a:r>
            <a:r>
              <a:rPr lang="en-US" altLang="zh-CN" sz="2800" baseline="-300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r</a:t>
            </a:r>
            <a:r>
              <a:rPr lang="en-US" altLang="zh-CN" sz="2800" baseline="-30000" dirty="0" err="1" smtClean="0">
                <a:latin typeface="Times New Roman" pitchFamily="18" charset="0"/>
                <a:cs typeface="Times New Roman" pitchFamily="18" charset="0"/>
              </a:rPr>
              <a:t>n</a:t>
            </a:r>
            <a:endParaRPr lang="en-US" altLang="zh-CN" sz="2800" dirty="0" smtClean="0">
              <a:latin typeface="Times New Roman" pitchFamily="18" charset="0"/>
              <a:cs typeface="Times New Roman" pitchFamily="18" charset="0"/>
            </a:endParaRPr>
          </a:p>
          <a:p>
            <a:pPr algn="just">
              <a:lnSpc>
                <a:spcPct val="90000"/>
              </a:lnSpc>
              <a:buFontTx/>
              <a:buNone/>
            </a:pPr>
            <a:r>
              <a:rPr lang="en-US" altLang="zh-CN" sz="2800" dirty="0" smtClean="0">
                <a:solidFill>
                  <a:srgbClr val="000080"/>
                </a:solidFill>
                <a:latin typeface="Times New Roman" pitchFamily="18" charset="0"/>
                <a:cs typeface="Times New Roman" pitchFamily="18" charset="0"/>
              </a:rPr>
              <a:t>r</a:t>
            </a:r>
            <a:r>
              <a:rPr lang="en-US" altLang="zh-CN" sz="2800" baseline="-30000" dirty="0" smtClean="0">
                <a:solidFill>
                  <a:srgbClr val="000080"/>
                </a:solidFill>
                <a:latin typeface="Times New Roman" pitchFamily="18" charset="0"/>
                <a:cs typeface="Times New Roman" pitchFamily="18" charset="0"/>
              </a:rPr>
              <a:t>n-1</a:t>
            </a:r>
            <a:r>
              <a:rPr lang="zh-CN" altLang="en-US" sz="2800" dirty="0">
                <a:solidFill>
                  <a:srgbClr val="000080"/>
                </a:solidFill>
                <a:latin typeface="Times New Roman" pitchFamily="18" charset="0"/>
                <a:cs typeface="Times New Roman" pitchFamily="18" charset="0"/>
              </a:rPr>
              <a:t>＝ </a:t>
            </a:r>
            <a:r>
              <a:rPr lang="en-US" altLang="zh-CN" sz="2800" dirty="0" err="1" smtClean="0">
                <a:solidFill>
                  <a:srgbClr val="000080"/>
                </a:solidFill>
                <a:latin typeface="Times New Roman" pitchFamily="18" charset="0"/>
                <a:cs typeface="Times New Roman" pitchFamily="18" charset="0"/>
              </a:rPr>
              <a:t>r</a:t>
            </a:r>
            <a:r>
              <a:rPr lang="en-US" altLang="zh-CN" sz="2800" baseline="-30000" dirty="0" err="1" smtClean="0">
                <a:solidFill>
                  <a:srgbClr val="000080"/>
                </a:solidFill>
                <a:latin typeface="Times New Roman" pitchFamily="18" charset="0"/>
                <a:cs typeface="Times New Roman" pitchFamily="18" charset="0"/>
              </a:rPr>
              <a:t>n</a:t>
            </a:r>
            <a:r>
              <a:rPr lang="en-US" altLang="zh-CN" sz="2800" dirty="0" smtClean="0">
                <a:solidFill>
                  <a:srgbClr val="000080"/>
                </a:solidFill>
                <a:latin typeface="Times New Roman" pitchFamily="18" charset="0"/>
                <a:cs typeface="Times New Roman" pitchFamily="18" charset="0"/>
              </a:rPr>
              <a:t>× </a:t>
            </a:r>
            <a:r>
              <a:rPr lang="en-US" altLang="zh-CN" sz="2800" b="1" dirty="0" smtClean="0">
                <a:solidFill>
                  <a:srgbClr val="000080"/>
                </a:solidFill>
                <a:latin typeface="Times New Roman" pitchFamily="18" charset="0"/>
                <a:cs typeface="Times New Roman" pitchFamily="18" charset="0"/>
              </a:rPr>
              <a:t>q</a:t>
            </a:r>
            <a:r>
              <a:rPr lang="en-US" altLang="zh-CN" sz="2800" b="1" baseline="-30000" dirty="0" smtClean="0">
                <a:solidFill>
                  <a:srgbClr val="000080"/>
                </a:solidFill>
                <a:latin typeface="Times New Roman" pitchFamily="18" charset="0"/>
                <a:cs typeface="Times New Roman" pitchFamily="18" charset="0"/>
              </a:rPr>
              <a:t>n+1</a:t>
            </a:r>
            <a:r>
              <a:rPr lang="zh-CN" altLang="en-US" sz="2800" dirty="0">
                <a:solidFill>
                  <a:srgbClr val="000080"/>
                </a:solidFill>
                <a:latin typeface="Times New Roman" pitchFamily="18" charset="0"/>
                <a:cs typeface="Times New Roman" pitchFamily="18" charset="0"/>
              </a:rPr>
              <a:t>＋ </a:t>
            </a:r>
            <a:r>
              <a:rPr lang="en-US" altLang="zh-CN" sz="2800" dirty="0">
                <a:solidFill>
                  <a:srgbClr val="000080"/>
                </a:solidFill>
                <a:latin typeface="Times New Roman" pitchFamily="18" charset="0"/>
                <a:cs typeface="Times New Roman" pitchFamily="18" charset="0"/>
              </a:rPr>
              <a:t>0</a:t>
            </a:r>
            <a:r>
              <a:rPr lang="en-US" altLang="zh-CN" sz="2800" dirty="0">
                <a:latin typeface="Times New Roman" pitchFamily="18" charset="0"/>
                <a:cs typeface="Times New Roman" pitchFamily="18" charset="0"/>
              </a:rPr>
              <a:t> </a:t>
            </a:r>
          </a:p>
        </p:txBody>
      </p:sp>
      <p:sp>
        <p:nvSpPr>
          <p:cNvPr id="4" name="Rectangle 3"/>
          <p:cNvSpPr txBox="1">
            <a:spLocks noChangeArrowheads="1"/>
          </p:cNvSpPr>
          <p:nvPr/>
        </p:nvSpPr>
        <p:spPr>
          <a:xfrm>
            <a:off x="4286248" y="1365372"/>
            <a:ext cx="3857652" cy="3929090"/>
          </a:xfrm>
          <a:prstGeom prst="rect">
            <a:avLst/>
          </a:prstGeom>
        </p:spPr>
        <p:txBody>
          <a:bodyPr vert="horz" rtlCol="0">
            <a:normAutofit/>
          </a:bodyPr>
          <a:lstStyle/>
          <a:p>
            <a:pPr marL="342900" marR="0" lvl="0" indent="-342900" algn="just" defTabSz="914400" rtl="0" eaLnBrk="1" fontAlgn="auto" latinLnBrk="0" hangingPunct="1">
              <a:lnSpc>
                <a:spcPct val="90000"/>
              </a:lnSpc>
              <a:spcBef>
                <a:spcPct val="20000"/>
              </a:spcBef>
              <a:spcAft>
                <a:spcPts val="0"/>
              </a:spcAft>
              <a:buClr>
                <a:schemeClr val="accent1"/>
              </a:buClr>
              <a:buSzPct val="50000"/>
              <a:buFontTx/>
              <a:buNone/>
              <a:tabLst/>
              <a:defRPr/>
            </a:pP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(N ,</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A)=(A,r</a:t>
            </a:r>
            <a:r>
              <a:rPr kumimoji="0" lang="en-US" altLang="zh-CN" sz="2800" i="0" u="none" strike="noStrike" kern="1200" cap="none" spc="0" normalizeH="0" baseline="-30000" noProof="0" dirty="0" smtClean="0">
                <a:ln>
                  <a:noFill/>
                </a:ln>
                <a:effectLst/>
                <a:uLnTx/>
                <a:uFillTx/>
                <a:latin typeface="Times New Roman" pitchFamily="18" charset="0"/>
                <a:ea typeface="+mn-ea"/>
                <a:cs typeface="Times New Roman" pitchFamily="18" charset="0"/>
              </a:rPr>
              <a:t>0</a:t>
            </a:r>
            <a:r>
              <a:rPr kumimoji="0" lang="en-US" altLang="zh-CN" sz="2800" i="0" u="none" strike="noStrike" kern="1200" cap="none" spc="0" normalizeH="0" noProof="0" dirty="0" smtClean="0">
                <a:ln>
                  <a:noFill/>
                </a:ln>
                <a:effectLst/>
                <a:uLnTx/>
                <a:uFillTx/>
                <a:latin typeface="Times New Roman" pitchFamily="18" charset="0"/>
                <a:ea typeface="+mn-ea"/>
                <a:cs typeface="Times New Roman" pitchFamily="18" charset="0"/>
              </a:rPr>
              <a:t>)=(</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r</a:t>
            </a:r>
            <a:r>
              <a:rPr kumimoji="0" lang="en-US" altLang="zh-CN" sz="2800" i="0" u="none" strike="noStrike" kern="1200" cap="none" spc="0" normalizeH="0" baseline="-30000" noProof="0" dirty="0" smtClean="0">
                <a:ln>
                  <a:noFill/>
                </a:ln>
                <a:effectLst/>
                <a:uLnTx/>
                <a:uFillTx/>
                <a:latin typeface="Times New Roman" pitchFamily="18" charset="0"/>
                <a:ea typeface="+mn-ea"/>
                <a:cs typeface="Times New Roman" pitchFamily="18" charset="0"/>
              </a:rPr>
              <a:t>0</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r</a:t>
            </a:r>
            <a:r>
              <a:rPr kumimoji="0" lang="en-US" altLang="zh-CN" sz="2800" i="0" u="none" strike="noStrike" kern="1200" cap="none" spc="0" normalizeH="0" baseline="-30000" noProof="0" dirty="0" smtClean="0">
                <a:ln>
                  <a:noFill/>
                </a:ln>
                <a:effectLst/>
                <a:uLnTx/>
                <a:uFillTx/>
                <a:latin typeface="Times New Roman" pitchFamily="18" charset="0"/>
                <a:ea typeface="+mn-ea"/>
                <a:cs typeface="Times New Roman" pitchFamily="18" charset="0"/>
              </a:rPr>
              <a:t>1</a:t>
            </a:r>
            <a:r>
              <a:rPr kumimoji="0" lang="en-US" altLang="zh-CN" sz="2800" i="0" u="none" strike="noStrike" kern="1200" cap="none" spc="0" normalizeH="0" noProof="0" dirty="0" smtClean="0">
                <a:ln>
                  <a:noFill/>
                </a:ln>
                <a:effectLst/>
                <a:uLnTx/>
                <a:uFillTx/>
                <a:latin typeface="Times New Roman" pitchFamily="18" charset="0"/>
                <a:ea typeface="+mn-ea"/>
                <a:cs typeface="Times New Roman" pitchFamily="18" charset="0"/>
              </a:rPr>
              <a:t>)</a:t>
            </a:r>
          </a:p>
          <a:p>
            <a:pPr marL="342900" indent="-342900" algn="just">
              <a:lnSpc>
                <a:spcPct val="90000"/>
              </a:lnSpc>
              <a:spcBef>
                <a:spcPct val="20000"/>
              </a:spcBef>
              <a:buClr>
                <a:schemeClr val="accent1"/>
              </a:buClr>
              <a:buSzPct val="50000"/>
            </a:pP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n-2</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25000" dirty="0" smtClean="0">
                <a:latin typeface="Times New Roman" pitchFamily="18" charset="0"/>
                <a:cs typeface="Times New Roman" pitchFamily="18" charset="0"/>
              </a:rPr>
              <a:t>n-</a:t>
            </a:r>
            <a:r>
              <a:rPr lang="en-US" altLang="zh-CN" sz="2800" baseline="-30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a:t>
            </a:r>
          </a:p>
          <a:p>
            <a:pPr marL="342900" lvl="0" indent="-342900" algn="just">
              <a:lnSpc>
                <a:spcPct val="90000"/>
              </a:lnSpc>
              <a:spcBef>
                <a:spcPct val="20000"/>
              </a:spcBef>
              <a:buClr>
                <a:schemeClr val="accent1"/>
              </a:buClr>
              <a:buSzPct val="50000"/>
            </a:pP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n-1</a:t>
            </a:r>
            <a:r>
              <a:rPr lang="en-US" altLang="zh-CN" sz="2800" dirty="0" smtClean="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r</a:t>
            </a:r>
            <a:r>
              <a:rPr lang="en-US" altLang="zh-CN" sz="2800" baseline="-25000" dirty="0" err="1"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r</a:t>
            </a:r>
            <a:r>
              <a:rPr lang="en-US" altLang="zh-CN" sz="2800" baseline="-25000" dirty="0" err="1"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=1</a:t>
            </a:r>
          </a:p>
          <a:p>
            <a:pPr marL="342900" lvl="0" indent="-342900" algn="just">
              <a:lnSpc>
                <a:spcPct val="90000"/>
              </a:lnSpc>
              <a:spcBef>
                <a:spcPct val="20000"/>
              </a:spcBef>
              <a:buClr>
                <a:schemeClr val="accent1"/>
              </a:buClr>
              <a:buSzPct val="50000"/>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sa+tb</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a,b</a:t>
            </a:r>
            <a:r>
              <a:rPr lang="en-US" altLang="zh-CN" sz="2800" dirty="0" smtClean="0">
                <a:latin typeface="Times New Roman" pitchFamily="18" charset="0"/>
                <a:cs typeface="Times New Roman" pitchFamily="18" charset="0"/>
              </a:rPr>
              <a:t>)</a:t>
            </a:r>
          </a:p>
          <a:p>
            <a:pPr marL="342900" marR="0" lvl="0" indent="-342900" algn="just" defTabSz="914400" rtl="0" eaLnBrk="1" fontAlgn="auto" latinLnBrk="0" hangingPunct="1">
              <a:lnSpc>
                <a:spcPct val="90000"/>
              </a:lnSpc>
              <a:spcBef>
                <a:spcPct val="20000"/>
              </a:spcBef>
              <a:spcAft>
                <a:spcPts val="0"/>
              </a:spcAft>
              <a:buClr>
                <a:schemeClr val="accent1"/>
              </a:buClr>
              <a:buSzPct val="50000"/>
              <a:buFontTx/>
              <a:buNone/>
              <a:tabLst/>
              <a:defRPr/>
            </a:pP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n-2</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lang="en-US" altLang="zh-CN" sz="2800" dirty="0" smtClean="0">
                <a:latin typeface="Times New Roman" pitchFamily="18" charset="0"/>
                <a:cs typeface="Times New Roman" pitchFamily="18" charset="0"/>
              </a:rPr>
              <a:t>× s</a:t>
            </a:r>
            <a:r>
              <a:rPr lang="en-US" altLang="zh-CN" sz="2800" baseline="-30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r</a:t>
            </a:r>
            <a:r>
              <a:rPr kumimoji="0" lang="en-US" altLang="zh-CN" sz="2800" i="0" u="none" strike="noStrike" kern="1200" cap="none" spc="0" normalizeH="0" baseline="-30000" noProof="0" dirty="0" smtClean="0">
                <a:ln>
                  <a:noFill/>
                </a:ln>
                <a:effectLst/>
                <a:uLnTx/>
                <a:uFillTx/>
                <a:latin typeface="Times New Roman" pitchFamily="18" charset="0"/>
                <a:ea typeface="+mn-ea"/>
                <a:cs typeface="Times New Roman" pitchFamily="18" charset="0"/>
              </a:rPr>
              <a:t>n-1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 t</a:t>
            </a:r>
            <a:r>
              <a:rPr kumimoji="0" lang="en-US" altLang="zh-CN" sz="2800" i="0" u="none" strike="noStrike" kern="1200" cap="none" spc="0" normalizeH="0" baseline="-30000" noProof="0" dirty="0" smtClean="0">
                <a:ln>
                  <a:noFill/>
                </a:ln>
                <a:effectLst/>
                <a:uLnTx/>
                <a:uFillTx/>
                <a:latin typeface="Times New Roman" pitchFamily="18" charset="0"/>
                <a:ea typeface="+mn-ea"/>
                <a:cs typeface="Times New Roman" pitchFamily="18" charset="0"/>
              </a:rPr>
              <a:t>1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a:t>
            </a:r>
            <a:r>
              <a:rPr kumimoji="0" lang="zh-CN" altLang="en-US" sz="2800" i="0" u="none" strike="noStrike" kern="1200" cap="none" spc="0" normalizeH="0" baseline="0" noProof="0" dirty="0" smtClean="0">
                <a:ln>
                  <a:noFill/>
                </a:ln>
                <a:effectLst/>
                <a:uLnTx/>
                <a:uFillTx/>
                <a:latin typeface="Times New Roman" pitchFamily="18" charset="0"/>
                <a:ea typeface="+mn-ea"/>
                <a:cs typeface="Times New Roman" pitchFamily="18" charset="0"/>
              </a:rPr>
              <a:t> </a:t>
            </a:r>
            <a:r>
              <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rPr>
              <a:t>1</a:t>
            </a:r>
          </a:p>
          <a:p>
            <a:pPr marL="342900" lvl="0" indent="-342900" algn="just">
              <a:lnSpc>
                <a:spcPct val="90000"/>
              </a:lnSpc>
              <a:spcBef>
                <a:spcPct val="20000"/>
              </a:spcBef>
              <a:buClr>
                <a:schemeClr val="accent1"/>
              </a:buClr>
              <a:buSzPct val="50000"/>
            </a:pPr>
            <a:r>
              <a:rPr lang="en-US" altLang="zh-CN" sz="2800" dirty="0" smtClean="0">
                <a:latin typeface="Times New Roman" pitchFamily="18" charset="0"/>
                <a:cs typeface="Times New Roman" pitchFamily="18" charset="0"/>
              </a:rPr>
              <a:t> r</a:t>
            </a:r>
            <a:r>
              <a:rPr lang="en-US" altLang="zh-CN" sz="2800" baseline="-30000" dirty="0" smtClean="0">
                <a:latin typeface="Times New Roman" pitchFamily="18" charset="0"/>
                <a:cs typeface="Times New Roman" pitchFamily="18" charset="0"/>
              </a:rPr>
              <a:t>n-3</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s</a:t>
            </a:r>
            <a:r>
              <a:rPr lang="en-US" altLang="zh-CN" sz="2800" baseline="-30000" dirty="0" smtClean="0">
                <a:latin typeface="Times New Roman" pitchFamily="18" charset="0"/>
                <a:cs typeface="Times New Roman" pitchFamily="18" charset="0"/>
              </a:rPr>
              <a:t>2</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a:t>
            </a:r>
            <a:r>
              <a:rPr lang="en-US" altLang="zh-CN" sz="2800" baseline="-30000" dirty="0" smtClean="0">
                <a:latin typeface="Times New Roman" pitchFamily="18" charset="0"/>
                <a:cs typeface="Times New Roman" pitchFamily="18" charset="0"/>
              </a:rPr>
              <a:t>n-2 </a:t>
            </a:r>
            <a:r>
              <a:rPr lang="en-US" altLang="zh-CN" sz="2800" dirty="0" smtClean="0">
                <a:latin typeface="Times New Roman" pitchFamily="18" charset="0"/>
                <a:cs typeface="Times New Roman" pitchFamily="18" charset="0"/>
              </a:rPr>
              <a:t>× t</a:t>
            </a:r>
            <a:r>
              <a:rPr lang="en-US" altLang="zh-CN" sz="2800" baseline="-30000" dirty="0" smtClean="0">
                <a:latin typeface="Times New Roman" pitchFamily="18" charset="0"/>
                <a:cs typeface="Times New Roman" pitchFamily="18" charset="0"/>
              </a:rPr>
              <a:t>2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a:t>
            </a:r>
          </a:p>
          <a:p>
            <a:pPr marL="342900" lvl="0" indent="-342900" algn="just">
              <a:lnSpc>
                <a:spcPct val="90000"/>
              </a:lnSpc>
              <a:spcBef>
                <a:spcPct val="20000"/>
              </a:spcBef>
              <a:buClr>
                <a:schemeClr val="accent1"/>
              </a:buClr>
              <a:buSzPct val="50000"/>
            </a:pPr>
            <a:r>
              <a:rPr lang="en-US" altLang="zh-CN" sz="2800" dirty="0" smtClean="0">
                <a:latin typeface="Times New Roman" pitchFamily="18" charset="0"/>
                <a:cs typeface="Times New Roman" pitchFamily="18" charset="0"/>
              </a:rPr>
              <a:t>            ……</a:t>
            </a:r>
          </a:p>
          <a:p>
            <a:pPr marL="342900" indent="-342900" algn="just">
              <a:lnSpc>
                <a:spcPct val="90000"/>
              </a:lnSpc>
              <a:spcBef>
                <a:spcPct val="20000"/>
              </a:spcBef>
              <a:buClr>
                <a:schemeClr val="accent1"/>
              </a:buClr>
              <a:buSzPct val="50000"/>
            </a:pPr>
            <a:r>
              <a:rPr lang="en-US" altLang="zh-CN" sz="2800" dirty="0" smtClean="0">
                <a:latin typeface="Times New Roman" pitchFamily="18" charset="0"/>
                <a:cs typeface="Times New Roman" pitchFamily="18" charset="0"/>
              </a:rPr>
              <a:t> N× s</a:t>
            </a:r>
            <a:r>
              <a:rPr lang="en-US" altLang="zh-CN" sz="2800" baseline="-30000" dirty="0" smtClean="0">
                <a:latin typeface="Times New Roman" pitchFamily="18" charset="0"/>
                <a:cs typeface="Times New Roman" pitchFamily="18" charset="0"/>
              </a:rPr>
              <a:t>n+1</a:t>
            </a:r>
            <a:r>
              <a:rPr lang="en-US" altLang="zh-CN" sz="2800" dirty="0" smtClean="0">
                <a:latin typeface="Times New Roman" pitchFamily="18" charset="0"/>
                <a:cs typeface="Times New Roman" pitchFamily="18" charset="0"/>
              </a:rPr>
              <a:t>+</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a:t>
            </a:r>
            <a:r>
              <a:rPr lang="en-US" altLang="zh-CN" sz="2800" baseline="-30000" dirty="0" smtClean="0">
                <a:latin typeface="Times New Roman" pitchFamily="18" charset="0"/>
                <a:cs typeface="Times New Roman" pitchFamily="18" charset="0"/>
              </a:rPr>
              <a:t>n+1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1</a:t>
            </a:r>
          </a:p>
          <a:p>
            <a:pPr marL="342900" lvl="0" indent="-342900" algn="just">
              <a:lnSpc>
                <a:spcPct val="90000"/>
              </a:lnSpc>
              <a:spcBef>
                <a:spcPct val="20000"/>
              </a:spcBef>
              <a:buClr>
                <a:schemeClr val="accent1"/>
              </a:buClr>
              <a:buSzPct val="50000"/>
            </a:pPr>
            <a:endParaRPr lang="en-US" altLang="zh-CN" sz="2800" dirty="0" smtClean="0">
              <a:latin typeface="Times New Roman" pitchFamily="18" charset="0"/>
              <a:cs typeface="Times New Roman" pitchFamily="18" charset="0"/>
            </a:endParaRPr>
          </a:p>
          <a:p>
            <a:pPr marL="342900" lvl="0" indent="-342900" algn="just">
              <a:lnSpc>
                <a:spcPct val="90000"/>
              </a:lnSpc>
              <a:spcBef>
                <a:spcPct val="20000"/>
              </a:spcBef>
              <a:buClr>
                <a:schemeClr val="accent1"/>
              </a:buClr>
              <a:buSzPct val="50000"/>
            </a:pPr>
            <a:endParaRPr lang="en-US" altLang="zh-CN" sz="2800" dirty="0" smtClean="0">
              <a:latin typeface="Times New Roman" pitchFamily="18" charset="0"/>
              <a:cs typeface="Times New Roman" pitchFamily="18" charset="0"/>
            </a:endParaRPr>
          </a:p>
          <a:p>
            <a:pPr marL="342900" lvl="0" indent="-342900" algn="just">
              <a:lnSpc>
                <a:spcPct val="90000"/>
              </a:lnSpc>
              <a:spcBef>
                <a:spcPct val="20000"/>
              </a:spcBef>
              <a:buClr>
                <a:schemeClr val="accent1"/>
              </a:buClr>
              <a:buSzPct val="50000"/>
            </a:pPr>
            <a:endPar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endParaRPr>
          </a:p>
        </p:txBody>
      </p:sp>
      <p:sp>
        <p:nvSpPr>
          <p:cNvPr id="7" name="Rectangle 3"/>
          <p:cNvSpPr txBox="1">
            <a:spLocks noChangeArrowheads="1"/>
          </p:cNvSpPr>
          <p:nvPr/>
        </p:nvSpPr>
        <p:spPr>
          <a:xfrm>
            <a:off x="1428728" y="5357826"/>
            <a:ext cx="6643734" cy="1143008"/>
          </a:xfrm>
          <a:prstGeom prst="rect">
            <a:avLst/>
          </a:prstGeom>
        </p:spPr>
        <p:txBody>
          <a:bodyPr vert="horz" rtlCol="0">
            <a:normAutofit/>
          </a:bodyPr>
          <a:lstStyle/>
          <a:p>
            <a:pPr marL="342900" indent="-342900" algn="just">
              <a:lnSpc>
                <a:spcPct val="90000"/>
              </a:lnSpc>
              <a:spcBef>
                <a:spcPct val="20000"/>
              </a:spcBef>
              <a:buClr>
                <a:schemeClr val="accent1"/>
              </a:buClr>
              <a:buSzPct val="50000"/>
            </a:pPr>
            <a:r>
              <a:rPr lang="en-US" altLang="zh-CN" sz="2800" dirty="0" smtClean="0">
                <a:latin typeface="Times New Roman" pitchFamily="18" charset="0"/>
                <a:cs typeface="Times New Roman" pitchFamily="18" charset="0"/>
              </a:rPr>
              <a:t> s</a:t>
            </a:r>
            <a:r>
              <a:rPr lang="en-US" altLang="zh-CN" sz="2800" baseline="-30000" dirty="0" smtClean="0">
                <a:latin typeface="Times New Roman" pitchFamily="18" charset="0"/>
                <a:cs typeface="Times New Roman" pitchFamily="18" charset="0"/>
              </a:rPr>
              <a:t>1</a:t>
            </a:r>
            <a:r>
              <a:rPr lang="en-US" altLang="zh-CN" sz="2800" dirty="0" smtClean="0">
                <a:latin typeface="Times New Roman" pitchFamily="18" charset="0"/>
                <a:cs typeface="Times New Roman" pitchFamily="18" charset="0"/>
              </a:rPr>
              <a:t>= 1, t</a:t>
            </a:r>
            <a:r>
              <a:rPr lang="en-US" altLang="zh-CN" sz="2800" baseline="-30000" dirty="0" smtClean="0">
                <a:latin typeface="Times New Roman" pitchFamily="18" charset="0"/>
                <a:cs typeface="Times New Roman" pitchFamily="18" charset="0"/>
              </a:rPr>
              <a:t>1 </a:t>
            </a:r>
            <a:r>
              <a:rPr lang="en-US" altLang="zh-CN" sz="2800" dirty="0" smtClean="0">
                <a:latin typeface="Times New Roman" pitchFamily="18" charset="0"/>
                <a:cs typeface="Times New Roman" pitchFamily="18" charset="0"/>
              </a:rPr>
              <a:t>=- q</a:t>
            </a:r>
            <a:r>
              <a:rPr lang="en-US" altLang="zh-CN" sz="2800" baseline="-25000" dirty="0" smtClean="0">
                <a:latin typeface="Times New Roman" pitchFamily="18" charset="0"/>
                <a:cs typeface="Times New Roman" pitchFamily="18" charset="0"/>
              </a:rPr>
              <a:t>n</a:t>
            </a:r>
            <a:r>
              <a:rPr lang="en-US" altLang="zh-CN" sz="2800" dirty="0" smtClean="0">
                <a:latin typeface="Times New Roman" pitchFamily="18" charset="0"/>
                <a:cs typeface="Times New Roman" pitchFamily="18" charset="0"/>
              </a:rPr>
              <a:t>,  </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s</a:t>
            </a:r>
            <a:r>
              <a:rPr lang="en-US" altLang="zh-CN" sz="2800" baseline="-30000" dirty="0" smtClean="0">
                <a:latin typeface="Times New Roman" pitchFamily="18" charset="0"/>
                <a:cs typeface="Times New Roman" pitchFamily="18" charset="0"/>
              </a:rPr>
              <a:t>i+1</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t</a:t>
            </a:r>
            <a:r>
              <a:rPr lang="en-US" altLang="zh-CN" sz="2800" baseline="-30000" dirty="0" err="1" smtClean="0">
                <a:latin typeface="Times New Roman" pitchFamily="18" charset="0"/>
                <a:cs typeface="Times New Roman" pitchFamily="18" charset="0"/>
              </a:rPr>
              <a:t>i</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t</a:t>
            </a:r>
            <a:r>
              <a:rPr lang="en-US" altLang="zh-CN" sz="2800" baseline="-30000" dirty="0" smtClean="0">
                <a:latin typeface="Times New Roman" pitchFamily="18" charset="0"/>
                <a:cs typeface="Times New Roman" pitchFamily="18" charset="0"/>
              </a:rPr>
              <a:t>i+1  </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s</a:t>
            </a:r>
            <a:r>
              <a:rPr lang="en-US" altLang="zh-CN" sz="2800" baseline="-30000" dirty="0" err="1" smtClean="0">
                <a:latin typeface="Times New Roman" pitchFamily="18" charset="0"/>
                <a:cs typeface="Times New Roman" pitchFamily="18" charset="0"/>
              </a:rPr>
              <a:t>i</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t</a:t>
            </a:r>
            <a:r>
              <a:rPr lang="en-US" altLang="zh-CN" sz="2800" baseline="-30000" dirty="0" err="1" smtClean="0">
                <a:latin typeface="Times New Roman" pitchFamily="18" charset="0"/>
                <a:cs typeface="Times New Roman" pitchFamily="18" charset="0"/>
              </a:rPr>
              <a:t>i</a:t>
            </a:r>
            <a:r>
              <a:rPr lang="en-US" altLang="zh-CN" sz="2800" baseline="-300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×q</a:t>
            </a:r>
            <a:r>
              <a:rPr lang="en-US" altLang="zh-CN" sz="2800" baseline="-25000" dirty="0" smtClean="0">
                <a:latin typeface="Times New Roman" pitchFamily="18" charset="0"/>
                <a:cs typeface="Times New Roman" pitchFamily="18" charset="0"/>
              </a:rPr>
              <a:t>n-i</a:t>
            </a:r>
            <a:r>
              <a:rPr lang="en-US" altLang="zh-CN" sz="2800" dirty="0" smtClean="0">
                <a:latin typeface="Times New Roman" pitchFamily="18" charset="0"/>
                <a:cs typeface="Times New Roman" pitchFamily="18" charset="0"/>
              </a:rPr>
              <a:t>, </a:t>
            </a:r>
          </a:p>
          <a:p>
            <a:pPr marL="342900" indent="-342900" algn="just">
              <a:lnSpc>
                <a:spcPct val="90000"/>
              </a:lnSpc>
              <a:spcBef>
                <a:spcPct val="20000"/>
              </a:spcBef>
              <a:buClr>
                <a:schemeClr val="accent1"/>
              </a:buClr>
              <a:buSzPct val="50000"/>
            </a:pPr>
            <a:r>
              <a:rPr lang="zh-CN" altLang="en-US" sz="2800" dirty="0" smtClean="0">
                <a:latin typeface="Times New Roman" pitchFamily="18" charset="0"/>
                <a:cs typeface="Times New Roman" pitchFamily="18" charset="0"/>
              </a:rPr>
              <a:t>其中</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i</a:t>
            </a:r>
            <a:r>
              <a:rPr lang="zh-CN" altLang="en-US" sz="2800" dirty="0" smtClean="0"/>
              <a:t> ∈</a:t>
            </a:r>
            <a:r>
              <a:rPr lang="en-US" altLang="zh-CN" sz="2800" dirty="0" smtClean="0"/>
              <a:t>[1,n], </a:t>
            </a:r>
            <a:r>
              <a:rPr lang="en-US" altLang="zh-CN" sz="2800" dirty="0" smtClean="0">
                <a:latin typeface="Times New Roman" pitchFamily="18" charset="0"/>
                <a:cs typeface="Times New Roman" pitchFamily="18" charset="0"/>
              </a:rPr>
              <a:t>t</a:t>
            </a:r>
            <a:r>
              <a:rPr lang="en-US" altLang="zh-CN" sz="2800" baseline="-30000" dirty="0" smtClean="0">
                <a:latin typeface="Times New Roman" pitchFamily="18" charset="0"/>
                <a:cs typeface="Times New Roman" pitchFamily="18" charset="0"/>
              </a:rPr>
              <a:t>n+1</a:t>
            </a:r>
            <a:r>
              <a:rPr lang="zh-CN" altLang="en-US" sz="2800" dirty="0" smtClean="0"/>
              <a:t>即为</a:t>
            </a:r>
            <a:r>
              <a:rPr lang="en-US" altLang="zh-CN" sz="2800" dirty="0" smtClean="0"/>
              <a:t>A</a:t>
            </a:r>
            <a:r>
              <a:rPr lang="zh-CN" altLang="en-US" sz="2800" dirty="0" smtClean="0"/>
              <a:t>关于</a:t>
            </a:r>
            <a:r>
              <a:rPr lang="en-US" altLang="zh-CN" sz="2800" dirty="0" smtClean="0"/>
              <a:t>N</a:t>
            </a:r>
            <a:r>
              <a:rPr lang="zh-CN" altLang="en-US" sz="2800" dirty="0" smtClean="0"/>
              <a:t>的逆</a:t>
            </a:r>
            <a:r>
              <a:rPr lang="en-US" altLang="zh-CN" sz="2800" dirty="0" smtClean="0"/>
              <a:t>B</a:t>
            </a:r>
            <a:endParaRPr lang="en-US" altLang="zh-CN" sz="2800" dirty="0" smtClean="0">
              <a:latin typeface="Times New Roman" pitchFamily="18" charset="0"/>
              <a:cs typeface="Times New Roman" pitchFamily="18" charset="0"/>
            </a:endParaRPr>
          </a:p>
          <a:p>
            <a:pPr marL="342900" lvl="0" indent="-342900" algn="just">
              <a:lnSpc>
                <a:spcPct val="90000"/>
              </a:lnSpc>
              <a:spcBef>
                <a:spcPct val="20000"/>
              </a:spcBef>
              <a:buClr>
                <a:schemeClr val="accent1"/>
              </a:buClr>
              <a:buSzPct val="50000"/>
            </a:pPr>
            <a:endParaRPr lang="en-US" altLang="zh-CN" sz="2800" dirty="0" smtClean="0">
              <a:latin typeface="Times New Roman" pitchFamily="18" charset="0"/>
              <a:cs typeface="Times New Roman" pitchFamily="18" charset="0"/>
            </a:endParaRPr>
          </a:p>
          <a:p>
            <a:pPr marL="342900" lvl="0" indent="-342900" algn="just">
              <a:lnSpc>
                <a:spcPct val="90000"/>
              </a:lnSpc>
              <a:spcBef>
                <a:spcPct val="20000"/>
              </a:spcBef>
              <a:buClr>
                <a:schemeClr val="accent1"/>
              </a:buClr>
              <a:buSzPct val="50000"/>
            </a:pPr>
            <a:endParaRPr lang="en-US" altLang="zh-CN" sz="2800" dirty="0" smtClean="0">
              <a:latin typeface="Times New Roman" pitchFamily="18" charset="0"/>
              <a:cs typeface="Times New Roman" pitchFamily="18" charset="0"/>
            </a:endParaRPr>
          </a:p>
          <a:p>
            <a:pPr marL="342900" lvl="0" indent="-342900" algn="just">
              <a:lnSpc>
                <a:spcPct val="90000"/>
              </a:lnSpc>
              <a:spcBef>
                <a:spcPct val="20000"/>
              </a:spcBef>
              <a:buClr>
                <a:schemeClr val="accent1"/>
              </a:buClr>
              <a:buSzPct val="50000"/>
            </a:pPr>
            <a:endParaRPr kumimoji="0" lang="en-US" altLang="zh-CN" sz="2800" i="0" u="none" strike="noStrike" kern="1200" cap="none" spc="0" normalizeH="0" baseline="0" noProof="0" dirty="0" smtClean="0">
              <a:ln>
                <a:noFill/>
              </a:ln>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辗转相除法求模的逆元</a:t>
            </a:r>
          </a:p>
        </p:txBody>
      </p:sp>
      <p:sp>
        <p:nvSpPr>
          <p:cNvPr id="6147" name="Rectangle 3"/>
          <p:cNvSpPr>
            <a:spLocks noGrp="1" noChangeArrowheads="1"/>
          </p:cNvSpPr>
          <p:nvPr>
            <p:ph type="body" idx="1"/>
          </p:nvPr>
        </p:nvSpPr>
        <p:spPr>
          <a:xfrm>
            <a:off x="228600" y="1981200"/>
            <a:ext cx="8591550" cy="4591072"/>
          </a:xfrm>
        </p:spPr>
        <p:txBody>
          <a:bodyPr>
            <a:normAutofit/>
          </a:bodyPr>
          <a:lstStyle/>
          <a:p>
            <a:pPr algn="just">
              <a:lnSpc>
                <a:spcPct val="90000"/>
              </a:lnSpc>
            </a:pPr>
            <a:r>
              <a:rPr lang="zh-CN" altLang="en-US" sz="2400" dirty="0">
                <a:latin typeface="楷体_GB2312" pitchFamily="49" charset="-122"/>
              </a:rPr>
              <a:t>对上面的商数逆向排列</a:t>
            </a:r>
            <a:r>
              <a:rPr lang="en-US" altLang="zh-CN" sz="2400" dirty="0">
                <a:latin typeface="楷体_GB2312" pitchFamily="49" charset="-122"/>
              </a:rPr>
              <a:t>(</a:t>
            </a:r>
            <a:r>
              <a:rPr lang="zh-CN" altLang="en-US" sz="2400" dirty="0">
                <a:latin typeface="楷体_GB2312" pitchFamily="49" charset="-122"/>
              </a:rPr>
              <a:t>不含余数为</a:t>
            </a:r>
            <a:r>
              <a:rPr lang="en-US" altLang="zh-CN" sz="2400" dirty="0">
                <a:latin typeface="楷体_GB2312" pitchFamily="49" charset="-122"/>
              </a:rPr>
              <a:t>0</a:t>
            </a:r>
            <a:r>
              <a:rPr lang="zh-CN" altLang="en-US" sz="2400" dirty="0">
                <a:latin typeface="楷体_GB2312" pitchFamily="49" charset="-122"/>
              </a:rPr>
              <a:t>的商数</a:t>
            </a:r>
            <a:r>
              <a:rPr lang="en-US" altLang="zh-CN" sz="2400" dirty="0">
                <a:latin typeface="楷体_GB2312" pitchFamily="49" charset="-122"/>
              </a:rPr>
              <a:t>)</a:t>
            </a:r>
            <a:r>
              <a:rPr lang="zh-CN" altLang="en-US" sz="2400" dirty="0">
                <a:latin typeface="楷体_GB2312" pitchFamily="49" charset="-122"/>
              </a:rPr>
              <a:t>：</a:t>
            </a:r>
          </a:p>
          <a:p>
            <a:pPr algn="just">
              <a:lnSpc>
                <a:spcPct val="90000"/>
              </a:lnSpc>
            </a:pPr>
            <a:endParaRPr lang="zh-CN" altLang="en-US" sz="2400" dirty="0">
              <a:latin typeface="楷体_GB2312" pitchFamily="49" charset="-122"/>
            </a:endParaRPr>
          </a:p>
          <a:p>
            <a:pPr algn="just">
              <a:lnSpc>
                <a:spcPct val="90000"/>
              </a:lnSpc>
            </a:pPr>
            <a:endParaRPr lang="zh-CN" altLang="en-US" sz="2400" dirty="0">
              <a:latin typeface="楷体_GB2312" pitchFamily="49" charset="-122"/>
            </a:endParaRPr>
          </a:p>
          <a:p>
            <a:pPr algn="just">
              <a:lnSpc>
                <a:spcPct val="90000"/>
              </a:lnSpc>
              <a:buFontTx/>
              <a:buNone/>
            </a:pPr>
            <a:r>
              <a:rPr lang="zh-CN" altLang="en-US" sz="2400" dirty="0">
                <a:solidFill>
                  <a:srgbClr val="000099"/>
                </a:solidFill>
                <a:latin typeface="楷体_GB2312" pitchFamily="49" charset="-122"/>
              </a:rPr>
              <a:t>  </a:t>
            </a:r>
            <a:endParaRPr lang="en-US" altLang="zh-CN" sz="2400" dirty="0" smtClean="0">
              <a:solidFill>
                <a:srgbClr val="000099"/>
              </a:solidFill>
              <a:latin typeface="楷体_GB2312" pitchFamily="49" charset="-122"/>
            </a:endParaRPr>
          </a:p>
          <a:p>
            <a:pPr algn="just">
              <a:lnSpc>
                <a:spcPct val="90000"/>
              </a:lnSpc>
              <a:buFontTx/>
              <a:buNone/>
            </a:pPr>
            <a:endParaRPr lang="en-US" altLang="zh-CN" sz="2400" dirty="0" smtClean="0">
              <a:solidFill>
                <a:srgbClr val="000099"/>
              </a:solidFill>
              <a:latin typeface="楷体_GB2312" pitchFamily="49" charset="-122"/>
            </a:endParaRPr>
          </a:p>
          <a:p>
            <a:pPr algn="just">
              <a:lnSpc>
                <a:spcPct val="90000"/>
              </a:lnSpc>
              <a:buFontTx/>
              <a:buNone/>
            </a:pPr>
            <a:endParaRPr lang="en-US" altLang="zh-CN" sz="2400" dirty="0" smtClean="0">
              <a:solidFill>
                <a:srgbClr val="000099"/>
              </a:solidFill>
              <a:latin typeface="楷体_GB2312" pitchFamily="49" charset="-122"/>
            </a:endParaRPr>
          </a:p>
          <a:p>
            <a:pPr algn="just">
              <a:lnSpc>
                <a:spcPct val="90000"/>
              </a:lnSpc>
              <a:buFontTx/>
              <a:buNone/>
            </a:pPr>
            <a:r>
              <a:rPr lang="zh-CN" altLang="en-US" sz="2400" dirty="0" smtClean="0">
                <a:solidFill>
                  <a:srgbClr val="000099"/>
                </a:solidFill>
                <a:latin typeface="楷体_GB2312" pitchFamily="49" charset="-122"/>
              </a:rPr>
              <a:t>     其中</a:t>
            </a:r>
            <a:r>
              <a:rPr lang="zh-CN" altLang="en-US" sz="2400" dirty="0">
                <a:solidFill>
                  <a:srgbClr val="000099"/>
                </a:solidFill>
                <a:latin typeface="楷体_GB2312" pitchFamily="49" charset="-122"/>
              </a:rPr>
              <a:t>：</a:t>
            </a:r>
          </a:p>
          <a:p>
            <a:pPr algn="just">
              <a:lnSpc>
                <a:spcPct val="90000"/>
              </a:lnSpc>
              <a:buFontTx/>
              <a:buNone/>
            </a:pPr>
            <a:r>
              <a:rPr lang="zh-CN" altLang="en-US" sz="2400" dirty="0">
                <a:solidFill>
                  <a:srgbClr val="000099"/>
                </a:solidFill>
                <a:latin typeface="楷体_GB2312" pitchFamily="49" charset="-122"/>
              </a:rPr>
              <a:t>  </a:t>
            </a:r>
            <a:r>
              <a:rPr lang="zh-CN" altLang="en-US" sz="2400" dirty="0" smtClean="0">
                <a:solidFill>
                  <a:srgbClr val="000099"/>
                </a:solidFill>
                <a:latin typeface="楷体_GB2312" pitchFamily="49" charset="-122"/>
              </a:rPr>
              <a:t>           </a:t>
            </a:r>
            <a:r>
              <a:rPr lang="en-US" altLang="zh-CN" sz="2400" dirty="0" smtClean="0">
                <a:solidFill>
                  <a:srgbClr val="000099"/>
                </a:solidFill>
                <a:latin typeface="楷体_GB2312" pitchFamily="49" charset="-122"/>
              </a:rPr>
              <a:t>t</a:t>
            </a:r>
            <a:r>
              <a:rPr lang="en-US" altLang="zh-CN" sz="2400" baseline="-30000" dirty="0" smtClean="0">
                <a:solidFill>
                  <a:srgbClr val="000099"/>
                </a:solidFill>
                <a:latin typeface="楷体_GB2312" pitchFamily="49" charset="-122"/>
              </a:rPr>
              <a:t>0</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s</a:t>
            </a:r>
            <a:r>
              <a:rPr lang="en-US" altLang="zh-CN" sz="2400" baseline="-25000" dirty="0" smtClean="0">
                <a:solidFill>
                  <a:srgbClr val="000099"/>
                </a:solidFill>
                <a:latin typeface="楷体_GB2312" pitchFamily="49" charset="-122"/>
              </a:rPr>
              <a:t>1</a:t>
            </a:r>
            <a:r>
              <a:rPr lang="en-US" altLang="zh-CN" sz="2400" dirty="0" smtClean="0">
                <a:solidFill>
                  <a:srgbClr val="000099"/>
                </a:solidFill>
                <a:latin typeface="楷体_GB2312" pitchFamily="49" charset="-122"/>
              </a:rPr>
              <a:t>=1</a:t>
            </a:r>
            <a:endParaRPr lang="en-US" altLang="zh-CN" sz="2400" dirty="0">
              <a:solidFill>
                <a:srgbClr val="000099"/>
              </a:solidFill>
              <a:latin typeface="楷体_GB2312" pitchFamily="49" charset="-122"/>
            </a:endParaRPr>
          </a:p>
          <a:p>
            <a:pPr algn="just">
              <a:lnSpc>
                <a:spcPct val="90000"/>
              </a:lnSpc>
              <a:buFontTx/>
              <a:buNone/>
            </a:pPr>
            <a:r>
              <a:rPr lang="en-US" altLang="zh-CN" sz="2400" dirty="0">
                <a:solidFill>
                  <a:srgbClr val="000099"/>
                </a:solidFill>
                <a:latin typeface="楷体_GB2312" pitchFamily="49" charset="-122"/>
              </a:rPr>
              <a:t>  </a:t>
            </a:r>
            <a:r>
              <a:rPr lang="en-US" altLang="zh-CN" sz="2400" dirty="0" smtClean="0">
                <a:solidFill>
                  <a:srgbClr val="000099"/>
                </a:solidFill>
                <a:latin typeface="楷体_GB2312" pitchFamily="49" charset="-122"/>
              </a:rPr>
              <a:t>           t</a:t>
            </a:r>
            <a:r>
              <a:rPr lang="en-US" altLang="zh-CN" sz="2400" baseline="-30000" dirty="0" smtClean="0">
                <a:solidFill>
                  <a:srgbClr val="000099"/>
                </a:solidFill>
                <a:latin typeface="楷体_GB2312" pitchFamily="49" charset="-122"/>
              </a:rPr>
              <a:t>1</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a:t>
            </a:r>
            <a:r>
              <a:rPr lang="en-US" altLang="zh-CN" sz="2400" dirty="0" err="1" smtClean="0">
                <a:solidFill>
                  <a:srgbClr val="000099"/>
                </a:solidFill>
                <a:latin typeface="楷体_GB2312" pitchFamily="49" charset="-122"/>
              </a:rPr>
              <a:t>q</a:t>
            </a:r>
            <a:r>
              <a:rPr lang="en-US" altLang="zh-CN" sz="2400" baseline="-30000" dirty="0" err="1" smtClean="0">
                <a:solidFill>
                  <a:srgbClr val="000099"/>
                </a:solidFill>
                <a:latin typeface="楷体_GB2312" pitchFamily="49" charset="-122"/>
              </a:rPr>
              <a:t>n</a:t>
            </a:r>
            <a:endParaRPr lang="en-US" altLang="zh-CN" sz="2400" dirty="0">
              <a:solidFill>
                <a:srgbClr val="000099"/>
              </a:solidFill>
              <a:latin typeface="楷体_GB2312" pitchFamily="49" charset="-122"/>
            </a:endParaRPr>
          </a:p>
          <a:p>
            <a:pPr algn="just">
              <a:lnSpc>
                <a:spcPct val="90000"/>
              </a:lnSpc>
              <a:buFontTx/>
              <a:buNone/>
            </a:pPr>
            <a:r>
              <a:rPr lang="en-US" altLang="zh-CN" sz="2400" dirty="0">
                <a:solidFill>
                  <a:srgbClr val="000099"/>
                </a:solidFill>
                <a:latin typeface="楷体_GB2312" pitchFamily="49" charset="-122"/>
              </a:rPr>
              <a:t>  </a:t>
            </a:r>
            <a:r>
              <a:rPr lang="en-US" altLang="zh-CN" sz="2400" dirty="0" smtClean="0">
                <a:solidFill>
                  <a:srgbClr val="000099"/>
                </a:solidFill>
                <a:latin typeface="楷体_GB2312" pitchFamily="49" charset="-122"/>
              </a:rPr>
              <a:t>           t</a:t>
            </a:r>
            <a:r>
              <a:rPr lang="en-US" altLang="zh-CN" sz="2400" baseline="-30000" dirty="0" smtClean="0">
                <a:solidFill>
                  <a:srgbClr val="000099"/>
                </a:solidFill>
                <a:latin typeface="楷体_GB2312" pitchFamily="49" charset="-122"/>
              </a:rPr>
              <a:t>i+1</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 t</a:t>
            </a:r>
            <a:r>
              <a:rPr lang="en-US" altLang="zh-CN" sz="2400" baseline="-30000" dirty="0" smtClean="0">
                <a:solidFill>
                  <a:srgbClr val="000099"/>
                </a:solidFill>
                <a:latin typeface="楷体_GB2312" pitchFamily="49" charset="-122"/>
              </a:rPr>
              <a:t>i-1 </a:t>
            </a:r>
            <a:r>
              <a:rPr lang="en-US" altLang="zh-CN" sz="2400" dirty="0" smtClean="0">
                <a:solidFill>
                  <a:srgbClr val="000099"/>
                </a:solidFill>
                <a:latin typeface="楷体_GB2312" pitchFamily="49" charset="-122"/>
              </a:rPr>
              <a:t>-</a:t>
            </a:r>
            <a:r>
              <a:rPr lang="en-US" altLang="zh-CN" sz="2400" dirty="0" err="1" smtClean="0">
                <a:solidFill>
                  <a:srgbClr val="000099"/>
                </a:solidFill>
                <a:latin typeface="楷体_GB2312" pitchFamily="49" charset="-122"/>
              </a:rPr>
              <a:t>q</a:t>
            </a:r>
            <a:r>
              <a:rPr lang="en-US" altLang="zh-CN" sz="2400" baseline="-30000" dirty="0" err="1" smtClean="0">
                <a:solidFill>
                  <a:srgbClr val="000099"/>
                </a:solidFill>
                <a:latin typeface="楷体_GB2312" pitchFamily="49" charset="-122"/>
              </a:rPr>
              <a:t>n-i</a:t>
            </a:r>
            <a:r>
              <a:rPr lang="en-US" altLang="zh-CN" sz="2400" dirty="0" err="1" smtClean="0">
                <a:solidFill>
                  <a:srgbClr val="000099"/>
                </a:solidFill>
                <a:latin typeface="楷体_GB2312" pitchFamily="49" charset="-122"/>
              </a:rPr>
              <a:t>×t</a:t>
            </a:r>
            <a:r>
              <a:rPr lang="en-US" altLang="zh-CN" sz="2400" baseline="-30000" dirty="0" err="1" smtClean="0">
                <a:solidFill>
                  <a:srgbClr val="000099"/>
                </a:solidFill>
                <a:latin typeface="楷体_GB2312" pitchFamily="49" charset="-122"/>
              </a:rPr>
              <a:t>i</a:t>
            </a:r>
            <a:endParaRPr lang="en-US" altLang="zh-CN" sz="2400" dirty="0">
              <a:solidFill>
                <a:srgbClr val="000099"/>
              </a:solidFill>
              <a:latin typeface="楷体_GB2312" pitchFamily="49" charset="-122"/>
            </a:endParaRPr>
          </a:p>
          <a:p>
            <a:pPr algn="just">
              <a:lnSpc>
                <a:spcPct val="90000"/>
              </a:lnSpc>
              <a:buFontTx/>
              <a:buNone/>
            </a:pPr>
            <a:r>
              <a:rPr lang="en-US" altLang="zh-CN" sz="2400" dirty="0" smtClean="0">
                <a:solidFill>
                  <a:srgbClr val="000099"/>
                </a:solidFill>
                <a:latin typeface="楷体_GB2312" pitchFamily="49" charset="-122"/>
              </a:rPr>
              <a:t>             t</a:t>
            </a:r>
            <a:r>
              <a:rPr lang="en-US" altLang="zh-CN" sz="2400" baseline="-25000" dirty="0" smtClean="0">
                <a:solidFill>
                  <a:srgbClr val="000099"/>
                </a:solidFill>
                <a:latin typeface="楷体_GB2312" pitchFamily="49" charset="-122"/>
              </a:rPr>
              <a:t>n+1</a:t>
            </a:r>
            <a:r>
              <a:rPr lang="zh-CN" altLang="en-US" sz="2400" dirty="0" smtClean="0">
                <a:solidFill>
                  <a:srgbClr val="000099"/>
                </a:solidFill>
                <a:latin typeface="楷体_GB2312" pitchFamily="49" charset="-122"/>
              </a:rPr>
              <a:t>即</a:t>
            </a:r>
            <a:r>
              <a:rPr lang="zh-CN" altLang="en-US" sz="2400" dirty="0">
                <a:solidFill>
                  <a:srgbClr val="000099"/>
                </a:solidFill>
                <a:latin typeface="楷体_GB2312" pitchFamily="49" charset="-122"/>
              </a:rPr>
              <a:t>为所求的</a:t>
            </a:r>
            <a:r>
              <a:rPr lang="zh-CN" altLang="en-US" sz="2400" dirty="0" smtClean="0">
                <a:solidFill>
                  <a:srgbClr val="000099"/>
                </a:solidFill>
                <a:latin typeface="楷体_GB2312" pitchFamily="49" charset="-122"/>
              </a:rPr>
              <a:t>逆元</a:t>
            </a:r>
            <a:r>
              <a:rPr lang="en-US" altLang="zh-CN" sz="2400" dirty="0" smtClean="0">
                <a:solidFill>
                  <a:srgbClr val="000099"/>
                </a:solidFill>
                <a:latin typeface="楷体_GB2312" pitchFamily="49" charset="-122"/>
              </a:rPr>
              <a:t>B</a:t>
            </a:r>
            <a:endParaRPr lang="zh-CN" altLang="en-US" sz="2400" dirty="0">
              <a:solidFill>
                <a:srgbClr val="000099"/>
              </a:solidFill>
              <a:latin typeface="楷体_GB2312" pitchFamily="49" charset="-122"/>
            </a:endParaRPr>
          </a:p>
        </p:txBody>
      </p:sp>
      <p:cxnSp>
        <p:nvCxnSpPr>
          <p:cNvPr id="48" name="直接箭头连接符 47"/>
          <p:cNvCxnSpPr/>
          <p:nvPr/>
        </p:nvCxnSpPr>
        <p:spPr>
          <a:xfrm rot="5400000">
            <a:off x="3321835" y="3393281"/>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1785918" y="2492232"/>
            <a:ext cx="5630350" cy="1722586"/>
            <a:chOff x="1785918" y="2492232"/>
            <a:chExt cx="5630350" cy="1722586"/>
          </a:xfrm>
        </p:grpSpPr>
        <p:sp>
          <p:nvSpPr>
            <p:cNvPr id="31" name="矩形 30"/>
            <p:cNvSpPr/>
            <p:nvPr/>
          </p:nvSpPr>
          <p:spPr>
            <a:xfrm>
              <a:off x="2500298" y="2500306"/>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q</a:t>
              </a:r>
              <a:r>
                <a:rPr lang="en-US" altLang="zh-CN" sz="2000" baseline="-25000" dirty="0" smtClean="0">
                  <a:solidFill>
                    <a:schemeClr val="tx1"/>
                  </a:solidFill>
                </a:rPr>
                <a:t>n</a:t>
              </a:r>
              <a:endParaRPr lang="zh-CN" altLang="en-US" sz="2000" baseline="-25000" dirty="0">
                <a:solidFill>
                  <a:schemeClr val="tx1"/>
                </a:solidFill>
              </a:endParaRPr>
            </a:p>
          </p:txBody>
        </p:sp>
        <p:sp>
          <p:nvSpPr>
            <p:cNvPr id="32" name="矩形 31"/>
            <p:cNvSpPr/>
            <p:nvPr/>
          </p:nvSpPr>
          <p:spPr>
            <a:xfrm>
              <a:off x="2214546" y="371475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a:t>
              </a:r>
              <a:endParaRPr lang="zh-CN" altLang="en-US" sz="2000" baseline="-25000" dirty="0">
                <a:solidFill>
                  <a:schemeClr val="tx1"/>
                </a:solidFill>
              </a:endParaRPr>
            </a:p>
          </p:txBody>
        </p:sp>
        <p:sp>
          <p:nvSpPr>
            <p:cNvPr id="33" name="矩形 32"/>
            <p:cNvSpPr/>
            <p:nvPr/>
          </p:nvSpPr>
          <p:spPr>
            <a:xfrm>
              <a:off x="5643570" y="3786190"/>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smtClean="0">
                  <a:solidFill>
                    <a:schemeClr val="tx1"/>
                  </a:solidFill>
                </a:rPr>
                <a:t>－</a:t>
              </a:r>
              <a:endParaRPr lang="zh-CN" altLang="en-US" sz="2000" baseline="-25000" dirty="0">
                <a:solidFill>
                  <a:schemeClr val="tx1"/>
                </a:solidFill>
              </a:endParaRPr>
            </a:p>
          </p:txBody>
        </p:sp>
        <p:sp>
          <p:nvSpPr>
            <p:cNvPr id="34" name="矩形 33"/>
            <p:cNvSpPr/>
            <p:nvPr/>
          </p:nvSpPr>
          <p:spPr>
            <a:xfrm>
              <a:off x="2928926" y="3143248"/>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a:t>
              </a:r>
              <a:endParaRPr lang="zh-CN" altLang="en-US" sz="2000" baseline="-25000" dirty="0">
                <a:solidFill>
                  <a:schemeClr val="tx1"/>
                </a:solidFill>
              </a:endParaRPr>
            </a:p>
          </p:txBody>
        </p:sp>
        <p:sp>
          <p:nvSpPr>
            <p:cNvPr id="35" name="矩形 34"/>
            <p:cNvSpPr/>
            <p:nvPr/>
          </p:nvSpPr>
          <p:spPr>
            <a:xfrm>
              <a:off x="6357950" y="3214686"/>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a:t>
              </a:r>
              <a:endParaRPr lang="zh-CN" altLang="en-US" sz="2000" baseline="-25000" dirty="0">
                <a:solidFill>
                  <a:schemeClr val="tx1"/>
                </a:solidFill>
              </a:endParaRPr>
            </a:p>
          </p:txBody>
        </p:sp>
        <p:sp>
          <p:nvSpPr>
            <p:cNvPr id="36" name="矩形 35"/>
            <p:cNvSpPr/>
            <p:nvPr/>
          </p:nvSpPr>
          <p:spPr>
            <a:xfrm>
              <a:off x="1785918" y="371475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0</a:t>
              </a:r>
              <a:endParaRPr lang="zh-CN" altLang="en-US" sz="2000" baseline="-25000" dirty="0">
                <a:solidFill>
                  <a:schemeClr val="tx1"/>
                </a:solidFill>
              </a:endParaRPr>
            </a:p>
          </p:txBody>
        </p:sp>
        <p:sp>
          <p:nvSpPr>
            <p:cNvPr id="37" name="矩形 36"/>
            <p:cNvSpPr/>
            <p:nvPr/>
          </p:nvSpPr>
          <p:spPr>
            <a:xfrm>
              <a:off x="2571736" y="371475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1</a:t>
              </a:r>
              <a:endParaRPr lang="zh-CN" altLang="en-US" sz="2000" baseline="-25000" dirty="0">
                <a:solidFill>
                  <a:schemeClr val="tx1"/>
                </a:solidFill>
              </a:endParaRPr>
            </a:p>
          </p:txBody>
        </p:sp>
        <p:sp>
          <p:nvSpPr>
            <p:cNvPr id="38" name="矩形 37"/>
            <p:cNvSpPr/>
            <p:nvPr/>
          </p:nvSpPr>
          <p:spPr>
            <a:xfrm>
              <a:off x="3394414" y="371475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2</a:t>
              </a:r>
              <a:endParaRPr lang="zh-CN" altLang="en-US" sz="2000" baseline="-25000" dirty="0">
                <a:solidFill>
                  <a:schemeClr val="tx1"/>
                </a:solidFill>
              </a:endParaRPr>
            </a:p>
          </p:txBody>
        </p:sp>
        <p:sp>
          <p:nvSpPr>
            <p:cNvPr id="39" name="矩形 38"/>
            <p:cNvSpPr/>
            <p:nvPr/>
          </p:nvSpPr>
          <p:spPr>
            <a:xfrm>
              <a:off x="4339256" y="3786190"/>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a:t>
              </a:r>
              <a:endParaRPr lang="zh-CN" altLang="en-US" sz="2000" baseline="-25000" dirty="0">
                <a:solidFill>
                  <a:schemeClr val="tx1"/>
                </a:solidFill>
              </a:endParaRPr>
            </a:p>
          </p:txBody>
        </p:sp>
        <p:sp>
          <p:nvSpPr>
            <p:cNvPr id="40" name="矩形 39"/>
            <p:cNvSpPr/>
            <p:nvPr/>
          </p:nvSpPr>
          <p:spPr>
            <a:xfrm>
              <a:off x="5214942" y="3786190"/>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n-1</a:t>
              </a:r>
              <a:endParaRPr lang="zh-CN" altLang="en-US" sz="2000" baseline="-25000" dirty="0">
                <a:solidFill>
                  <a:schemeClr val="tx1"/>
                </a:solidFill>
              </a:endParaRPr>
            </a:p>
          </p:txBody>
        </p:sp>
        <p:sp>
          <p:nvSpPr>
            <p:cNvPr id="41" name="矩形 40"/>
            <p:cNvSpPr/>
            <p:nvPr/>
          </p:nvSpPr>
          <p:spPr>
            <a:xfrm>
              <a:off x="6005938" y="3759686"/>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n</a:t>
              </a:r>
              <a:endParaRPr lang="zh-CN" altLang="en-US" sz="2000" baseline="-25000" dirty="0">
                <a:solidFill>
                  <a:schemeClr val="tx1"/>
                </a:solidFill>
              </a:endParaRPr>
            </a:p>
          </p:txBody>
        </p:sp>
        <p:sp>
          <p:nvSpPr>
            <p:cNvPr id="42" name="矩形 41"/>
            <p:cNvSpPr/>
            <p:nvPr/>
          </p:nvSpPr>
          <p:spPr>
            <a:xfrm>
              <a:off x="6773326" y="3786190"/>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t</a:t>
              </a:r>
              <a:r>
                <a:rPr lang="en-US" altLang="zh-CN" sz="2000" baseline="-25000" dirty="0" smtClean="0">
                  <a:solidFill>
                    <a:schemeClr val="tx1"/>
                  </a:solidFill>
                </a:rPr>
                <a:t>n+1</a:t>
              </a:r>
              <a:endParaRPr lang="zh-CN" altLang="en-US" sz="2000" baseline="-25000" dirty="0">
                <a:solidFill>
                  <a:schemeClr val="tx1"/>
                </a:solidFill>
              </a:endParaRPr>
            </a:p>
          </p:txBody>
        </p:sp>
        <p:sp>
          <p:nvSpPr>
            <p:cNvPr id="43" name="矩形 42"/>
            <p:cNvSpPr/>
            <p:nvPr/>
          </p:nvSpPr>
          <p:spPr>
            <a:xfrm>
              <a:off x="6715140" y="249223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q</a:t>
              </a:r>
              <a:r>
                <a:rPr lang="en-US" altLang="zh-CN" sz="2000" baseline="-25000" dirty="0" smtClean="0">
                  <a:solidFill>
                    <a:schemeClr val="tx1"/>
                  </a:solidFill>
                </a:rPr>
                <a:t>0</a:t>
              </a:r>
              <a:endParaRPr lang="zh-CN" altLang="en-US" sz="2000" baseline="-25000" dirty="0">
                <a:solidFill>
                  <a:schemeClr val="tx1"/>
                </a:solidFill>
              </a:endParaRPr>
            </a:p>
          </p:txBody>
        </p:sp>
        <p:sp>
          <p:nvSpPr>
            <p:cNvPr id="44" name="矩形 43"/>
            <p:cNvSpPr/>
            <p:nvPr/>
          </p:nvSpPr>
          <p:spPr>
            <a:xfrm>
              <a:off x="5974256" y="2505484"/>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q</a:t>
              </a:r>
              <a:r>
                <a:rPr lang="en-US" altLang="zh-CN" sz="2000" baseline="-25000" dirty="0" smtClean="0">
                  <a:solidFill>
                    <a:schemeClr val="tx1"/>
                  </a:solidFill>
                </a:rPr>
                <a:t>1</a:t>
              </a:r>
              <a:endParaRPr lang="zh-CN" altLang="en-US" sz="2000" baseline="-25000" dirty="0">
                <a:solidFill>
                  <a:schemeClr val="tx1"/>
                </a:solidFill>
              </a:endParaRPr>
            </a:p>
          </p:txBody>
        </p:sp>
        <p:sp>
          <p:nvSpPr>
            <p:cNvPr id="45" name="矩形 44"/>
            <p:cNvSpPr/>
            <p:nvPr/>
          </p:nvSpPr>
          <p:spPr>
            <a:xfrm>
              <a:off x="5135430" y="2492232"/>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q</a:t>
              </a:r>
              <a:r>
                <a:rPr lang="en-US" altLang="zh-CN" sz="2000" baseline="-25000" dirty="0" smtClean="0">
                  <a:solidFill>
                    <a:schemeClr val="tx1"/>
                  </a:solidFill>
                </a:rPr>
                <a:t>2</a:t>
              </a:r>
              <a:endParaRPr lang="zh-CN" altLang="en-US" sz="2000" baseline="-25000" dirty="0">
                <a:solidFill>
                  <a:schemeClr val="tx1"/>
                </a:solidFill>
              </a:endParaRPr>
            </a:p>
          </p:txBody>
        </p:sp>
        <p:sp>
          <p:nvSpPr>
            <p:cNvPr id="46" name="矩形 45"/>
            <p:cNvSpPr/>
            <p:nvPr/>
          </p:nvSpPr>
          <p:spPr>
            <a:xfrm>
              <a:off x="3428992" y="2505484"/>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q</a:t>
              </a:r>
              <a:r>
                <a:rPr lang="en-US" altLang="zh-CN" sz="2000" baseline="-25000" dirty="0" smtClean="0">
                  <a:solidFill>
                    <a:schemeClr val="tx1"/>
                  </a:solidFill>
                </a:rPr>
                <a:t>n-1</a:t>
              </a:r>
              <a:endParaRPr lang="zh-CN" altLang="en-US" sz="2000" baseline="-25000" dirty="0">
                <a:solidFill>
                  <a:schemeClr val="tx1"/>
                </a:solidFill>
              </a:endParaRPr>
            </a:p>
          </p:txBody>
        </p:sp>
        <p:sp>
          <p:nvSpPr>
            <p:cNvPr id="47" name="矩形 46"/>
            <p:cNvSpPr/>
            <p:nvPr/>
          </p:nvSpPr>
          <p:spPr>
            <a:xfrm>
              <a:off x="4286248" y="2500306"/>
              <a:ext cx="642942"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rPr>
                <a:t>…</a:t>
              </a:r>
            </a:p>
          </p:txBody>
        </p:sp>
        <p:cxnSp>
          <p:nvCxnSpPr>
            <p:cNvPr id="22" name="直接连接符 21"/>
            <p:cNvCxnSpPr/>
            <p:nvPr/>
          </p:nvCxnSpPr>
          <p:spPr>
            <a:xfrm rot="5400000">
              <a:off x="3405648" y="2989139"/>
              <a:ext cx="280574"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900403" y="3581968"/>
              <a:ext cx="280574"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6276419" y="3587147"/>
              <a:ext cx="280574"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758055" y="2983961"/>
              <a:ext cx="280574"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5400000">
              <a:off x="6680215" y="3392487"/>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辗转相除法求模的逆元</a:t>
            </a:r>
          </a:p>
        </p:txBody>
      </p:sp>
      <p:sp>
        <p:nvSpPr>
          <p:cNvPr id="12291" name="Rectangle 3"/>
          <p:cNvSpPr>
            <a:spLocks noGrp="1" noChangeArrowheads="1"/>
          </p:cNvSpPr>
          <p:nvPr>
            <p:ph type="body" idx="1"/>
          </p:nvPr>
        </p:nvSpPr>
        <p:spPr>
          <a:xfrm>
            <a:off x="228600" y="1981200"/>
            <a:ext cx="8534400" cy="4191000"/>
          </a:xfrm>
        </p:spPr>
        <p:txBody>
          <a:bodyPr/>
          <a:lstStyle/>
          <a:p>
            <a:pPr algn="just"/>
            <a:r>
              <a:rPr lang="zh-CN" altLang="en-US" sz="2800" dirty="0">
                <a:latin typeface="楷体_GB2312" pitchFamily="49" charset="-122"/>
              </a:rPr>
              <a:t>例</a:t>
            </a:r>
            <a:r>
              <a:rPr lang="en-US" altLang="zh-CN" sz="2800" dirty="0">
                <a:latin typeface="楷体_GB2312" pitchFamily="49" charset="-122"/>
              </a:rPr>
              <a:t>1</a:t>
            </a:r>
            <a:r>
              <a:rPr lang="zh-CN" altLang="en-US" sz="2800" dirty="0">
                <a:latin typeface="楷体_GB2312" pitchFamily="49" charset="-122"/>
              </a:rPr>
              <a:t>：求</a:t>
            </a:r>
            <a:r>
              <a:rPr lang="en-US" altLang="zh-CN" sz="2800" dirty="0">
                <a:latin typeface="楷体_GB2312" pitchFamily="49" charset="-122"/>
              </a:rPr>
              <a:t>61</a:t>
            </a:r>
            <a:r>
              <a:rPr lang="zh-CN" altLang="en-US" sz="2800" dirty="0">
                <a:latin typeface="楷体_GB2312" pitchFamily="49" charset="-122"/>
              </a:rPr>
              <a:t>关于模</a:t>
            </a:r>
            <a:r>
              <a:rPr lang="en-US" altLang="zh-CN" sz="2800" dirty="0">
                <a:latin typeface="楷体_GB2312" pitchFamily="49" charset="-122"/>
              </a:rPr>
              <a:t>105</a:t>
            </a:r>
            <a:r>
              <a:rPr lang="zh-CN" altLang="en-US" sz="2800" dirty="0">
                <a:latin typeface="楷体_GB2312" pitchFamily="49" charset="-122"/>
              </a:rPr>
              <a:t>的逆，先对余数辗转相除：</a:t>
            </a:r>
          </a:p>
          <a:p>
            <a:pPr algn="just">
              <a:buFontTx/>
              <a:buNone/>
            </a:pPr>
            <a:r>
              <a:rPr lang="zh-CN" altLang="en-US" sz="2800" dirty="0">
                <a:latin typeface="楷体_GB2312" pitchFamily="49" charset="-122"/>
              </a:rPr>
              <a:t>    		</a:t>
            </a:r>
            <a:r>
              <a:rPr lang="en-US" altLang="zh-CN" sz="2800" dirty="0">
                <a:latin typeface="楷体_GB2312" pitchFamily="49" charset="-122"/>
              </a:rPr>
              <a:t>105</a:t>
            </a:r>
            <a:r>
              <a:rPr lang="zh-CN" altLang="en-US" sz="2800" dirty="0">
                <a:latin typeface="楷体_GB2312" pitchFamily="49" charset="-122"/>
              </a:rPr>
              <a:t>＝</a:t>
            </a:r>
            <a:r>
              <a:rPr lang="en-US" altLang="zh-CN" sz="2800" dirty="0">
                <a:latin typeface="楷体_GB2312" pitchFamily="49" charset="-122"/>
              </a:rPr>
              <a:t>61×</a:t>
            </a:r>
            <a:r>
              <a:rPr lang="en-US" altLang="zh-CN" sz="2800" b="1" dirty="0">
                <a:solidFill>
                  <a:srgbClr val="FF0000"/>
                </a:solidFill>
                <a:latin typeface="楷体_GB2312" pitchFamily="49" charset="-122"/>
              </a:rPr>
              <a:t>1</a:t>
            </a:r>
            <a:r>
              <a:rPr lang="zh-CN" altLang="en-US" sz="2800" dirty="0">
                <a:latin typeface="楷体_GB2312" pitchFamily="49" charset="-122"/>
              </a:rPr>
              <a:t>＋</a:t>
            </a:r>
            <a:r>
              <a:rPr lang="en-US" altLang="zh-CN" sz="2800" dirty="0">
                <a:latin typeface="楷体_GB2312" pitchFamily="49" charset="-122"/>
              </a:rPr>
              <a:t>44</a:t>
            </a:r>
          </a:p>
          <a:p>
            <a:pPr algn="just">
              <a:buFontTx/>
              <a:buNone/>
            </a:pPr>
            <a:r>
              <a:rPr lang="en-US" altLang="zh-CN" sz="2800" dirty="0">
                <a:latin typeface="楷体_GB2312" pitchFamily="49" charset="-122"/>
              </a:rPr>
              <a:t>    		61 </a:t>
            </a:r>
            <a:r>
              <a:rPr lang="zh-CN" altLang="en-US" sz="2800" dirty="0">
                <a:latin typeface="楷体_GB2312" pitchFamily="49" charset="-122"/>
              </a:rPr>
              <a:t>＝</a:t>
            </a:r>
            <a:r>
              <a:rPr lang="en-US" altLang="zh-CN" sz="2800" dirty="0">
                <a:latin typeface="楷体_GB2312" pitchFamily="49" charset="-122"/>
              </a:rPr>
              <a:t>44×</a:t>
            </a:r>
            <a:r>
              <a:rPr lang="en-US" altLang="zh-CN" sz="2800" b="1" dirty="0">
                <a:solidFill>
                  <a:srgbClr val="FF0000"/>
                </a:solidFill>
                <a:latin typeface="楷体_GB2312" pitchFamily="49" charset="-122"/>
              </a:rPr>
              <a:t>1</a:t>
            </a:r>
            <a:r>
              <a:rPr lang="zh-CN" altLang="en-US" sz="2800" dirty="0">
                <a:latin typeface="楷体_GB2312" pitchFamily="49" charset="-122"/>
              </a:rPr>
              <a:t>＋</a:t>
            </a:r>
            <a:r>
              <a:rPr lang="en-US" altLang="zh-CN" sz="2800" dirty="0">
                <a:latin typeface="楷体_GB2312" pitchFamily="49" charset="-122"/>
              </a:rPr>
              <a:t>17</a:t>
            </a:r>
          </a:p>
          <a:p>
            <a:pPr algn="just">
              <a:buFontTx/>
              <a:buNone/>
            </a:pPr>
            <a:r>
              <a:rPr lang="en-US" altLang="zh-CN" sz="2800" dirty="0">
                <a:latin typeface="楷体_GB2312" pitchFamily="49" charset="-122"/>
              </a:rPr>
              <a:t>    		44 </a:t>
            </a:r>
            <a:r>
              <a:rPr lang="zh-CN" altLang="en-US" sz="2800" dirty="0">
                <a:latin typeface="楷体_GB2312" pitchFamily="49" charset="-122"/>
              </a:rPr>
              <a:t>＝</a:t>
            </a:r>
            <a:r>
              <a:rPr lang="en-US" altLang="zh-CN" sz="2800" dirty="0">
                <a:latin typeface="楷体_GB2312" pitchFamily="49" charset="-122"/>
              </a:rPr>
              <a:t>17×</a:t>
            </a:r>
            <a:r>
              <a:rPr lang="en-US" altLang="zh-CN" sz="2800" b="1" dirty="0">
                <a:solidFill>
                  <a:srgbClr val="FF0000"/>
                </a:solidFill>
                <a:latin typeface="楷体_GB2312" pitchFamily="49" charset="-122"/>
              </a:rPr>
              <a:t>2</a:t>
            </a:r>
            <a:r>
              <a:rPr lang="zh-CN" altLang="en-US" sz="2800" dirty="0">
                <a:latin typeface="楷体_GB2312" pitchFamily="49" charset="-122"/>
              </a:rPr>
              <a:t>＋</a:t>
            </a:r>
            <a:r>
              <a:rPr lang="en-US" altLang="zh-CN" sz="2800" dirty="0">
                <a:latin typeface="楷体_GB2312" pitchFamily="49" charset="-122"/>
              </a:rPr>
              <a:t>10</a:t>
            </a:r>
          </a:p>
          <a:p>
            <a:pPr algn="just">
              <a:buFontTx/>
              <a:buNone/>
            </a:pPr>
            <a:r>
              <a:rPr lang="en-US" altLang="zh-CN" sz="2800" dirty="0">
                <a:latin typeface="楷体_GB2312" pitchFamily="49" charset="-122"/>
              </a:rPr>
              <a:t>    		17 </a:t>
            </a:r>
            <a:r>
              <a:rPr lang="zh-CN" altLang="en-US" sz="2800" dirty="0">
                <a:latin typeface="楷体_GB2312" pitchFamily="49" charset="-122"/>
              </a:rPr>
              <a:t>＝</a:t>
            </a:r>
            <a:r>
              <a:rPr lang="en-US" altLang="zh-CN" sz="2800" dirty="0">
                <a:latin typeface="楷体_GB2312" pitchFamily="49" charset="-122"/>
              </a:rPr>
              <a:t>10×</a:t>
            </a:r>
            <a:r>
              <a:rPr lang="en-US" altLang="zh-CN" sz="2800" b="1" dirty="0">
                <a:solidFill>
                  <a:srgbClr val="FF0000"/>
                </a:solidFill>
                <a:latin typeface="楷体_GB2312" pitchFamily="49" charset="-122"/>
              </a:rPr>
              <a:t>1</a:t>
            </a:r>
            <a:r>
              <a:rPr lang="zh-CN" altLang="en-US" sz="2800" dirty="0">
                <a:latin typeface="楷体_GB2312" pitchFamily="49" charset="-122"/>
              </a:rPr>
              <a:t>＋</a:t>
            </a:r>
            <a:r>
              <a:rPr lang="en-US" altLang="zh-CN" sz="2800" dirty="0">
                <a:latin typeface="楷体_GB2312" pitchFamily="49" charset="-122"/>
              </a:rPr>
              <a:t>7</a:t>
            </a:r>
          </a:p>
          <a:p>
            <a:pPr algn="just">
              <a:buFontTx/>
              <a:buNone/>
            </a:pPr>
            <a:r>
              <a:rPr lang="en-US" altLang="zh-CN" sz="2800" dirty="0">
                <a:latin typeface="楷体_GB2312" pitchFamily="49" charset="-122"/>
              </a:rPr>
              <a:t>    		10 </a:t>
            </a:r>
            <a:r>
              <a:rPr lang="zh-CN" altLang="en-US" sz="2800" dirty="0">
                <a:latin typeface="楷体_GB2312" pitchFamily="49" charset="-122"/>
              </a:rPr>
              <a:t>＝</a:t>
            </a:r>
            <a:r>
              <a:rPr lang="en-US" altLang="zh-CN" sz="2800" dirty="0">
                <a:latin typeface="楷体_GB2312" pitchFamily="49" charset="-122"/>
              </a:rPr>
              <a:t>7 ×</a:t>
            </a:r>
            <a:r>
              <a:rPr lang="en-US" altLang="zh-CN" sz="2800" b="1" dirty="0">
                <a:solidFill>
                  <a:srgbClr val="FF0000"/>
                </a:solidFill>
                <a:latin typeface="楷体_GB2312" pitchFamily="49" charset="-122"/>
              </a:rPr>
              <a:t>1</a:t>
            </a:r>
            <a:r>
              <a:rPr lang="zh-CN" altLang="en-US" sz="2800" dirty="0">
                <a:latin typeface="楷体_GB2312" pitchFamily="49" charset="-122"/>
              </a:rPr>
              <a:t>＋</a:t>
            </a:r>
            <a:r>
              <a:rPr lang="en-US" altLang="zh-CN" sz="2800" dirty="0">
                <a:latin typeface="楷体_GB2312" pitchFamily="49" charset="-122"/>
              </a:rPr>
              <a:t>3</a:t>
            </a:r>
          </a:p>
          <a:p>
            <a:pPr algn="just">
              <a:buFontTx/>
              <a:buNone/>
            </a:pPr>
            <a:r>
              <a:rPr lang="en-US" altLang="zh-CN" sz="2800" dirty="0">
                <a:latin typeface="楷体_GB2312" pitchFamily="49" charset="-122"/>
              </a:rPr>
              <a:t>    		7  </a:t>
            </a:r>
            <a:r>
              <a:rPr lang="zh-CN" altLang="en-US" sz="2800" dirty="0">
                <a:latin typeface="楷体_GB2312" pitchFamily="49" charset="-122"/>
              </a:rPr>
              <a:t>＝</a:t>
            </a:r>
            <a:r>
              <a:rPr lang="en-US" altLang="zh-CN" sz="2800" dirty="0">
                <a:latin typeface="楷体_GB2312" pitchFamily="49" charset="-122"/>
              </a:rPr>
              <a:t>3 ×</a:t>
            </a:r>
            <a:r>
              <a:rPr lang="en-US" altLang="zh-CN" sz="2800" b="1" dirty="0">
                <a:solidFill>
                  <a:srgbClr val="FF0000"/>
                </a:solidFill>
                <a:latin typeface="楷体_GB2312" pitchFamily="49" charset="-122"/>
              </a:rPr>
              <a:t>2</a:t>
            </a:r>
            <a:r>
              <a:rPr lang="zh-CN" altLang="en-US" sz="2800" dirty="0">
                <a:latin typeface="楷体_GB2312" pitchFamily="49" charset="-122"/>
              </a:rPr>
              <a:t>＋</a:t>
            </a:r>
            <a:r>
              <a:rPr lang="en-US" altLang="zh-CN" sz="2800" dirty="0">
                <a:latin typeface="楷体_GB2312" pitchFamily="49" charset="-122"/>
              </a:rPr>
              <a:t>1</a:t>
            </a:r>
          </a:p>
          <a:p>
            <a:pPr algn="just">
              <a:buFontTx/>
              <a:buNone/>
            </a:pPr>
            <a:r>
              <a:rPr lang="en-US" altLang="zh-CN" sz="2800" dirty="0">
                <a:solidFill>
                  <a:srgbClr val="000080"/>
                </a:solidFill>
                <a:latin typeface="楷体_GB2312" pitchFamily="49" charset="-122"/>
              </a:rPr>
              <a:t>    		3  </a:t>
            </a:r>
            <a:r>
              <a:rPr lang="zh-CN" altLang="en-US" sz="2800" dirty="0">
                <a:solidFill>
                  <a:srgbClr val="000080"/>
                </a:solidFill>
                <a:latin typeface="楷体_GB2312" pitchFamily="49" charset="-122"/>
              </a:rPr>
              <a:t>＝</a:t>
            </a:r>
            <a:r>
              <a:rPr lang="en-US" altLang="zh-CN" sz="2800" dirty="0">
                <a:solidFill>
                  <a:srgbClr val="000080"/>
                </a:solidFill>
                <a:latin typeface="楷体_GB2312" pitchFamily="49" charset="-122"/>
              </a:rPr>
              <a:t>3 ×1</a:t>
            </a:r>
            <a:r>
              <a:rPr lang="zh-CN" altLang="en-US" sz="2800" dirty="0">
                <a:solidFill>
                  <a:srgbClr val="000080"/>
                </a:solidFill>
                <a:latin typeface="楷体_GB2312" pitchFamily="49" charset="-122"/>
              </a:rPr>
              <a:t>＋</a:t>
            </a:r>
            <a:r>
              <a:rPr lang="en-US" altLang="zh-CN" sz="2800" dirty="0">
                <a:solidFill>
                  <a:srgbClr val="000080"/>
                </a:solidFill>
                <a:latin typeface="楷体_GB2312" pitchFamily="49" charset="-122"/>
              </a:rPr>
              <a:t>0</a:t>
            </a:r>
            <a:endParaRPr lang="en-US" altLang="zh-CN" sz="2800" dirty="0">
              <a:latin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辗转相除法求模的逆元</a:t>
            </a:r>
          </a:p>
        </p:txBody>
      </p:sp>
      <p:sp>
        <p:nvSpPr>
          <p:cNvPr id="13315" name="Rectangle 3"/>
          <p:cNvSpPr>
            <a:spLocks noGrp="1" noChangeArrowheads="1"/>
          </p:cNvSpPr>
          <p:nvPr>
            <p:ph type="body" idx="1"/>
          </p:nvPr>
        </p:nvSpPr>
        <p:spPr>
          <a:xfrm>
            <a:off x="228600" y="1981200"/>
            <a:ext cx="8534400" cy="3895725"/>
          </a:xfrm>
        </p:spPr>
        <p:txBody>
          <a:bodyPr/>
          <a:lstStyle/>
          <a:p>
            <a:pPr algn="just"/>
            <a:r>
              <a:rPr lang="zh-CN" altLang="en-US" sz="2800">
                <a:latin typeface="楷体_GB2312" pitchFamily="49" charset="-122"/>
              </a:rPr>
              <a:t>例</a:t>
            </a:r>
            <a:r>
              <a:rPr lang="en-US" altLang="zh-CN" sz="2800">
                <a:latin typeface="楷体_GB2312" pitchFamily="49" charset="-122"/>
              </a:rPr>
              <a:t>2</a:t>
            </a:r>
            <a:r>
              <a:rPr lang="zh-CN" altLang="en-US" sz="2800">
                <a:latin typeface="楷体_GB2312" pitchFamily="49" charset="-122"/>
              </a:rPr>
              <a:t>：求</a:t>
            </a:r>
            <a:r>
              <a:rPr lang="en-US" altLang="zh-CN" sz="2800">
                <a:latin typeface="楷体_GB2312" pitchFamily="49" charset="-122"/>
              </a:rPr>
              <a:t>31</a:t>
            </a:r>
            <a:r>
              <a:rPr lang="zh-CN" altLang="en-US" sz="2800">
                <a:latin typeface="楷体_GB2312" pitchFamily="49" charset="-122"/>
              </a:rPr>
              <a:t>关于模</a:t>
            </a:r>
            <a:r>
              <a:rPr lang="en-US" altLang="zh-CN" sz="2800">
                <a:latin typeface="楷体_GB2312" pitchFamily="49" charset="-122"/>
              </a:rPr>
              <a:t>105</a:t>
            </a:r>
            <a:r>
              <a:rPr lang="zh-CN" altLang="en-US" sz="2800">
                <a:latin typeface="楷体_GB2312" pitchFamily="49" charset="-122"/>
              </a:rPr>
              <a:t>的逆，先对余数辗转相除：</a:t>
            </a:r>
          </a:p>
          <a:p>
            <a:pPr algn="just">
              <a:buFontTx/>
              <a:buNone/>
            </a:pPr>
            <a:r>
              <a:rPr lang="zh-CN" altLang="en-US" sz="2800">
                <a:latin typeface="楷体_GB2312" pitchFamily="49" charset="-122"/>
              </a:rPr>
              <a:t>    		</a:t>
            </a:r>
            <a:r>
              <a:rPr lang="en-US" altLang="zh-CN" sz="2800">
                <a:latin typeface="楷体_GB2312" pitchFamily="49" charset="-122"/>
              </a:rPr>
              <a:t>105</a:t>
            </a:r>
            <a:r>
              <a:rPr lang="zh-CN" altLang="en-US" sz="2800">
                <a:latin typeface="楷体_GB2312" pitchFamily="49" charset="-122"/>
              </a:rPr>
              <a:t>＝</a:t>
            </a:r>
            <a:r>
              <a:rPr lang="en-US" altLang="zh-CN" sz="2800">
                <a:latin typeface="楷体_GB2312" pitchFamily="49" charset="-122"/>
              </a:rPr>
              <a:t>31×</a:t>
            </a:r>
            <a:r>
              <a:rPr lang="en-US" altLang="zh-CN" sz="2800" b="1">
                <a:solidFill>
                  <a:srgbClr val="FF0000"/>
                </a:solidFill>
                <a:latin typeface="楷体_GB2312" pitchFamily="49" charset="-122"/>
              </a:rPr>
              <a:t>3</a:t>
            </a:r>
            <a:r>
              <a:rPr lang="zh-CN" altLang="en-US" sz="2800">
                <a:latin typeface="楷体_GB2312" pitchFamily="49" charset="-122"/>
              </a:rPr>
              <a:t>＋</a:t>
            </a:r>
            <a:r>
              <a:rPr lang="en-US" altLang="zh-CN" sz="2800">
                <a:latin typeface="楷体_GB2312" pitchFamily="49" charset="-122"/>
              </a:rPr>
              <a:t>12</a:t>
            </a:r>
          </a:p>
          <a:p>
            <a:pPr algn="just">
              <a:buFontTx/>
              <a:buNone/>
            </a:pPr>
            <a:r>
              <a:rPr lang="en-US" altLang="zh-CN" sz="2800">
                <a:latin typeface="楷体_GB2312" pitchFamily="49" charset="-122"/>
              </a:rPr>
              <a:t>    		31 </a:t>
            </a:r>
            <a:r>
              <a:rPr lang="zh-CN" altLang="en-US" sz="2800">
                <a:latin typeface="楷体_GB2312" pitchFamily="49" charset="-122"/>
              </a:rPr>
              <a:t>＝</a:t>
            </a:r>
            <a:r>
              <a:rPr lang="en-US" altLang="zh-CN" sz="2800">
                <a:latin typeface="楷体_GB2312" pitchFamily="49" charset="-122"/>
              </a:rPr>
              <a:t>12×</a:t>
            </a:r>
            <a:r>
              <a:rPr lang="en-US" altLang="zh-CN" sz="2800" b="1">
                <a:solidFill>
                  <a:srgbClr val="FF0000"/>
                </a:solidFill>
                <a:latin typeface="楷体_GB2312" pitchFamily="49" charset="-122"/>
              </a:rPr>
              <a:t>2</a:t>
            </a:r>
            <a:r>
              <a:rPr lang="zh-CN" altLang="en-US" sz="2800">
                <a:latin typeface="楷体_GB2312" pitchFamily="49" charset="-122"/>
              </a:rPr>
              <a:t>＋</a:t>
            </a:r>
            <a:r>
              <a:rPr lang="en-US" altLang="zh-CN" sz="2800">
                <a:latin typeface="楷体_GB2312" pitchFamily="49" charset="-122"/>
              </a:rPr>
              <a:t>7</a:t>
            </a:r>
          </a:p>
          <a:p>
            <a:pPr algn="just">
              <a:buFontTx/>
              <a:buNone/>
            </a:pPr>
            <a:r>
              <a:rPr lang="en-US" altLang="zh-CN" sz="2800">
                <a:latin typeface="楷体_GB2312" pitchFamily="49" charset="-122"/>
              </a:rPr>
              <a:t>    		12 </a:t>
            </a:r>
            <a:r>
              <a:rPr lang="zh-CN" altLang="en-US" sz="2800">
                <a:latin typeface="楷体_GB2312" pitchFamily="49" charset="-122"/>
              </a:rPr>
              <a:t>＝</a:t>
            </a:r>
            <a:r>
              <a:rPr lang="en-US" altLang="zh-CN" sz="2800">
                <a:latin typeface="楷体_GB2312" pitchFamily="49" charset="-122"/>
              </a:rPr>
              <a:t>7 ×</a:t>
            </a:r>
            <a:r>
              <a:rPr lang="en-US" altLang="zh-CN" sz="2800" b="1">
                <a:solidFill>
                  <a:srgbClr val="FF0000"/>
                </a:solidFill>
                <a:latin typeface="楷体_GB2312" pitchFamily="49" charset="-122"/>
              </a:rPr>
              <a:t>1</a:t>
            </a:r>
            <a:r>
              <a:rPr lang="zh-CN" altLang="en-US" sz="2800">
                <a:latin typeface="楷体_GB2312" pitchFamily="49" charset="-122"/>
              </a:rPr>
              <a:t>＋</a:t>
            </a:r>
            <a:r>
              <a:rPr lang="en-US" altLang="zh-CN" sz="2800">
                <a:latin typeface="楷体_GB2312" pitchFamily="49" charset="-122"/>
              </a:rPr>
              <a:t>5</a:t>
            </a:r>
          </a:p>
          <a:p>
            <a:pPr algn="just">
              <a:buFontTx/>
              <a:buNone/>
            </a:pPr>
            <a:r>
              <a:rPr lang="en-US" altLang="zh-CN" sz="2800">
                <a:latin typeface="楷体_GB2312" pitchFamily="49" charset="-122"/>
              </a:rPr>
              <a:t>    		 7 </a:t>
            </a:r>
            <a:r>
              <a:rPr lang="zh-CN" altLang="en-US" sz="2800">
                <a:latin typeface="楷体_GB2312" pitchFamily="49" charset="-122"/>
              </a:rPr>
              <a:t>＝</a:t>
            </a:r>
            <a:r>
              <a:rPr lang="en-US" altLang="zh-CN" sz="2800">
                <a:latin typeface="楷体_GB2312" pitchFamily="49" charset="-122"/>
              </a:rPr>
              <a:t>5 ×</a:t>
            </a:r>
            <a:r>
              <a:rPr lang="en-US" altLang="zh-CN" sz="2800" b="1">
                <a:solidFill>
                  <a:srgbClr val="FF0000"/>
                </a:solidFill>
                <a:latin typeface="楷体_GB2312" pitchFamily="49" charset="-122"/>
              </a:rPr>
              <a:t>1</a:t>
            </a:r>
            <a:r>
              <a:rPr lang="zh-CN" altLang="en-US" sz="2800">
                <a:latin typeface="楷体_GB2312" pitchFamily="49" charset="-122"/>
              </a:rPr>
              <a:t>＋</a:t>
            </a:r>
            <a:r>
              <a:rPr lang="en-US" altLang="zh-CN" sz="2800">
                <a:latin typeface="楷体_GB2312" pitchFamily="49" charset="-122"/>
              </a:rPr>
              <a:t>2</a:t>
            </a:r>
          </a:p>
          <a:p>
            <a:pPr algn="just">
              <a:buFontTx/>
              <a:buNone/>
            </a:pPr>
            <a:r>
              <a:rPr lang="en-US" altLang="zh-CN" sz="2800">
                <a:latin typeface="楷体_GB2312" pitchFamily="49" charset="-122"/>
              </a:rPr>
              <a:t>    		 5 </a:t>
            </a:r>
            <a:r>
              <a:rPr lang="zh-CN" altLang="en-US" sz="2800">
                <a:latin typeface="楷体_GB2312" pitchFamily="49" charset="-122"/>
              </a:rPr>
              <a:t>＝</a:t>
            </a:r>
            <a:r>
              <a:rPr lang="en-US" altLang="zh-CN" sz="2800">
                <a:latin typeface="楷体_GB2312" pitchFamily="49" charset="-122"/>
              </a:rPr>
              <a:t>2 ×</a:t>
            </a:r>
            <a:r>
              <a:rPr lang="en-US" altLang="zh-CN" sz="2800" b="1">
                <a:solidFill>
                  <a:srgbClr val="FF0000"/>
                </a:solidFill>
                <a:latin typeface="楷体_GB2312" pitchFamily="49" charset="-122"/>
              </a:rPr>
              <a:t>2</a:t>
            </a:r>
            <a:r>
              <a:rPr lang="zh-CN" altLang="en-US" sz="2800">
                <a:latin typeface="楷体_GB2312" pitchFamily="49" charset="-122"/>
              </a:rPr>
              <a:t>＋</a:t>
            </a:r>
            <a:r>
              <a:rPr lang="en-US" altLang="zh-CN" sz="2800">
                <a:latin typeface="楷体_GB2312" pitchFamily="49" charset="-122"/>
              </a:rPr>
              <a:t>1</a:t>
            </a:r>
          </a:p>
          <a:p>
            <a:pPr algn="just">
              <a:buFontTx/>
              <a:buNone/>
            </a:pPr>
            <a:r>
              <a:rPr lang="en-US" altLang="zh-CN" sz="2800">
                <a:solidFill>
                  <a:srgbClr val="000080"/>
                </a:solidFill>
                <a:latin typeface="楷体_GB2312" pitchFamily="49" charset="-122"/>
              </a:rPr>
              <a:t>  		 </a:t>
            </a:r>
            <a:r>
              <a:rPr lang="en-US" altLang="zh-CN" sz="2800" smtClean="0">
                <a:solidFill>
                  <a:srgbClr val="000080"/>
                </a:solidFill>
                <a:latin typeface="楷体_GB2312" pitchFamily="49" charset="-122"/>
              </a:rPr>
              <a:t>2 </a:t>
            </a:r>
            <a:r>
              <a:rPr lang="zh-CN" altLang="en-US" sz="2800">
                <a:solidFill>
                  <a:srgbClr val="000080"/>
                </a:solidFill>
                <a:latin typeface="楷体_GB2312" pitchFamily="49" charset="-122"/>
              </a:rPr>
              <a:t>＝</a:t>
            </a:r>
            <a:r>
              <a:rPr lang="en-US" altLang="zh-CN" sz="2800">
                <a:solidFill>
                  <a:srgbClr val="000080"/>
                </a:solidFill>
                <a:latin typeface="楷体_GB2312" pitchFamily="49" charset="-122"/>
              </a:rPr>
              <a:t>1 ×2</a:t>
            </a:r>
            <a:r>
              <a:rPr lang="zh-CN" altLang="en-US" sz="2800">
                <a:solidFill>
                  <a:srgbClr val="000080"/>
                </a:solidFill>
                <a:latin typeface="楷体_GB2312" pitchFamily="49" charset="-122"/>
              </a:rPr>
              <a:t>＋</a:t>
            </a:r>
            <a:r>
              <a:rPr lang="en-US" altLang="zh-CN" sz="2800">
                <a:solidFill>
                  <a:srgbClr val="000080"/>
                </a:solidFill>
                <a:latin typeface="楷体_GB2312" pitchFamily="49" charset="-122"/>
              </a:rPr>
              <a:t>0</a:t>
            </a:r>
            <a:endParaRPr lang="en-US" altLang="zh-CN" sz="2800">
              <a:latin typeface="楷体_GB2312"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a:t>
            </a:r>
            <a:endParaRPr lang="zh-CN" altLang="en-US"/>
          </a:p>
        </p:txBody>
      </p:sp>
      <p:sp>
        <p:nvSpPr>
          <p:cNvPr id="3" name="内容占位符 2"/>
          <p:cNvSpPr>
            <a:spLocks noGrp="1"/>
          </p:cNvSpPr>
          <p:nvPr>
            <p:ph idx="1"/>
          </p:nvPr>
        </p:nvSpPr>
        <p:spPr/>
        <p:txBody>
          <a:bodyPr/>
          <a:lstStyle/>
          <a:p>
            <a:r>
              <a:rPr lang="zh-CN" altLang="en-US" dirty="0" smtClean="0"/>
              <a:t>当</a:t>
            </a:r>
            <a:r>
              <a:rPr lang="en-US" altLang="zh-CN" dirty="0" smtClean="0"/>
              <a:t>a=1</a:t>
            </a:r>
            <a:r>
              <a:rPr lang="zh-CN" altLang="en-US" dirty="0" smtClean="0"/>
              <a:t>时，仿射密码即为移位密码</a:t>
            </a:r>
            <a:endParaRPr lang="en-US" altLang="zh-CN" dirty="0" smtClean="0"/>
          </a:p>
          <a:p>
            <a:r>
              <a:rPr lang="zh-CN" altLang="en-US" dirty="0" smtClean="0"/>
              <a:t>仿射密码中不同</a:t>
            </a:r>
            <a:r>
              <a:rPr lang="en-US" altLang="zh-CN" dirty="0" smtClean="0"/>
              <a:t>a</a:t>
            </a:r>
            <a:r>
              <a:rPr lang="zh-CN" altLang="en-US" dirty="0" smtClean="0"/>
              <a:t>值对应的逆</a:t>
            </a:r>
            <a:r>
              <a:rPr lang="en-US" altLang="zh-CN" dirty="0" smtClean="0"/>
              <a:t>(</a:t>
            </a:r>
            <a:r>
              <a:rPr lang="zh-CN" altLang="en-US" dirty="0" smtClean="0"/>
              <a:t>模</a:t>
            </a:r>
            <a:r>
              <a:rPr lang="en-US" altLang="zh-CN" dirty="0" smtClean="0"/>
              <a:t>26)</a:t>
            </a:r>
          </a:p>
          <a:p>
            <a:pPr lvl="1"/>
            <a:r>
              <a:rPr lang="en-US" altLang="zh-CN" dirty="0" smtClean="0">
                <a:solidFill>
                  <a:srgbClr val="002060"/>
                </a:solidFill>
              </a:rPr>
              <a:t>1</a:t>
            </a:r>
            <a:r>
              <a:rPr lang="en-US" altLang="zh-CN" baseline="30000" dirty="0" smtClean="0">
                <a:solidFill>
                  <a:srgbClr val="002060"/>
                </a:solidFill>
              </a:rPr>
              <a:t>-1</a:t>
            </a:r>
            <a:r>
              <a:rPr lang="en-US" altLang="zh-CN" dirty="0" smtClean="0">
                <a:solidFill>
                  <a:srgbClr val="002060"/>
                </a:solidFill>
              </a:rPr>
              <a:t>=1		3</a:t>
            </a:r>
            <a:r>
              <a:rPr lang="en-US" altLang="zh-CN" baseline="30000" dirty="0" smtClean="0">
                <a:solidFill>
                  <a:srgbClr val="002060"/>
                </a:solidFill>
              </a:rPr>
              <a:t>-1</a:t>
            </a:r>
            <a:r>
              <a:rPr lang="en-US" altLang="zh-CN" dirty="0" smtClean="0">
                <a:solidFill>
                  <a:srgbClr val="002060"/>
                </a:solidFill>
              </a:rPr>
              <a:t>=9		5</a:t>
            </a:r>
            <a:r>
              <a:rPr lang="en-US" altLang="zh-CN" baseline="30000" dirty="0" smtClean="0">
                <a:solidFill>
                  <a:srgbClr val="002060"/>
                </a:solidFill>
              </a:rPr>
              <a:t>-1</a:t>
            </a:r>
            <a:r>
              <a:rPr lang="en-US" altLang="zh-CN" dirty="0" smtClean="0">
                <a:solidFill>
                  <a:srgbClr val="002060"/>
                </a:solidFill>
              </a:rPr>
              <a:t>=21	7</a:t>
            </a:r>
            <a:r>
              <a:rPr lang="en-US" altLang="zh-CN" baseline="30000" dirty="0" smtClean="0">
                <a:solidFill>
                  <a:srgbClr val="002060"/>
                </a:solidFill>
              </a:rPr>
              <a:t>-1</a:t>
            </a:r>
            <a:r>
              <a:rPr lang="en-US" altLang="zh-CN" dirty="0" smtClean="0">
                <a:solidFill>
                  <a:srgbClr val="002060"/>
                </a:solidFill>
              </a:rPr>
              <a:t>=15</a:t>
            </a:r>
          </a:p>
          <a:p>
            <a:pPr lvl="1"/>
            <a:r>
              <a:rPr lang="en-US" altLang="zh-CN" dirty="0" smtClean="0">
                <a:solidFill>
                  <a:srgbClr val="002060"/>
                </a:solidFill>
              </a:rPr>
              <a:t>11</a:t>
            </a:r>
            <a:r>
              <a:rPr lang="en-US" altLang="zh-CN" baseline="30000" dirty="0" smtClean="0">
                <a:solidFill>
                  <a:srgbClr val="002060"/>
                </a:solidFill>
              </a:rPr>
              <a:t>-1</a:t>
            </a:r>
            <a:r>
              <a:rPr lang="en-US" altLang="zh-CN" dirty="0" smtClean="0">
                <a:solidFill>
                  <a:srgbClr val="002060"/>
                </a:solidFill>
              </a:rPr>
              <a:t>=19	17</a:t>
            </a:r>
            <a:r>
              <a:rPr lang="en-US" altLang="zh-CN" baseline="30000" dirty="0" smtClean="0">
                <a:solidFill>
                  <a:srgbClr val="002060"/>
                </a:solidFill>
              </a:rPr>
              <a:t>-1</a:t>
            </a:r>
            <a:r>
              <a:rPr lang="en-US" altLang="zh-CN" dirty="0" smtClean="0">
                <a:solidFill>
                  <a:srgbClr val="002060"/>
                </a:solidFill>
              </a:rPr>
              <a:t>=23	25</a:t>
            </a:r>
            <a:r>
              <a:rPr lang="en-US" altLang="zh-CN" baseline="30000" dirty="0" smtClean="0">
                <a:solidFill>
                  <a:srgbClr val="002060"/>
                </a:solidFill>
              </a:rPr>
              <a:t>-1</a:t>
            </a:r>
            <a:r>
              <a:rPr lang="en-US" altLang="zh-CN" dirty="0" smtClean="0">
                <a:solidFill>
                  <a:srgbClr val="002060"/>
                </a:solidFill>
              </a:rPr>
              <a:t>=25</a:t>
            </a:r>
          </a:p>
          <a:p>
            <a:r>
              <a:rPr lang="zh-CN" altLang="en-US" dirty="0" smtClean="0"/>
              <a:t>简单的验证</a:t>
            </a:r>
            <a:endParaRPr lang="en-US" altLang="zh-CN" dirty="0" smtClean="0"/>
          </a:p>
          <a:p>
            <a:pPr lvl="1"/>
            <a:r>
              <a:rPr lang="en-US" altLang="zh-CN" dirty="0" smtClean="0"/>
              <a:t>(7×15)mod26=105mod26=1</a:t>
            </a:r>
          </a:p>
          <a:p>
            <a:pPr lvl="1"/>
            <a:r>
              <a:rPr lang="en-US" altLang="zh-CN" dirty="0" smtClean="0"/>
              <a:t>7</a:t>
            </a:r>
            <a:r>
              <a:rPr lang="zh-CN" altLang="en-US" dirty="0" smtClean="0"/>
              <a:t>和</a:t>
            </a:r>
            <a:r>
              <a:rPr lang="en-US" altLang="zh-CN" dirty="0" smtClean="0"/>
              <a:t>15</a:t>
            </a:r>
            <a:r>
              <a:rPr lang="zh-CN" altLang="en-US" dirty="0" smtClean="0"/>
              <a:t>在模</a:t>
            </a:r>
            <a:r>
              <a:rPr lang="en-US" altLang="zh-CN" dirty="0" smtClean="0"/>
              <a:t>26</a:t>
            </a:r>
            <a:r>
              <a:rPr lang="zh-CN" altLang="en-US" dirty="0" smtClean="0"/>
              <a:t>下互逆</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仿射密码举例</a:t>
            </a:r>
            <a:endParaRPr lang="zh-CN" altLang="en-US"/>
          </a:p>
        </p:txBody>
      </p:sp>
      <p:sp>
        <p:nvSpPr>
          <p:cNvPr id="3" name="内容占位符 2"/>
          <p:cNvSpPr>
            <a:spLocks noGrp="1"/>
          </p:cNvSpPr>
          <p:nvPr>
            <p:ph idx="1"/>
          </p:nvPr>
        </p:nvSpPr>
        <p:spPr/>
        <p:txBody>
          <a:bodyPr/>
          <a:lstStyle/>
          <a:p>
            <a:r>
              <a:rPr lang="zh-CN" altLang="en-US" smtClean="0"/>
              <a:t>设仿射密码的密钥</a:t>
            </a:r>
            <a:r>
              <a:rPr lang="en-US" altLang="zh-CN" smtClean="0"/>
              <a:t>k=(7,3)</a:t>
            </a:r>
            <a:r>
              <a:rPr lang="zh-CN" altLang="en-US" smtClean="0"/>
              <a:t>，试给出明文</a:t>
            </a:r>
            <a:r>
              <a:rPr lang="en-US" altLang="zh-CN" smtClean="0"/>
              <a:t>hot</a:t>
            </a:r>
            <a:r>
              <a:rPr lang="zh-CN" altLang="en-US" smtClean="0"/>
              <a:t>的加解密过程</a:t>
            </a:r>
            <a:endParaRPr lang="en-US" altLang="zh-CN" smtClean="0"/>
          </a:p>
          <a:p>
            <a:r>
              <a:rPr lang="zh-CN" altLang="en-US" smtClean="0"/>
              <a:t>加密函数为</a:t>
            </a:r>
            <a:r>
              <a:rPr lang="en-US" altLang="zh-CN" smtClean="0"/>
              <a:t>e</a:t>
            </a:r>
            <a:r>
              <a:rPr lang="en-US" altLang="zh-CN" baseline="-25000" smtClean="0"/>
              <a:t>k</a:t>
            </a:r>
            <a:r>
              <a:rPr lang="en-US" altLang="zh-CN" smtClean="0"/>
              <a:t>(x)=7x+3</a:t>
            </a:r>
          </a:p>
          <a:p>
            <a:r>
              <a:rPr lang="zh-CN" altLang="en-US" smtClean="0"/>
              <a:t>解密函数为</a:t>
            </a:r>
            <a:r>
              <a:rPr lang="en-US" altLang="zh-CN" smtClean="0"/>
              <a:t>d</a:t>
            </a:r>
            <a:r>
              <a:rPr lang="en-US" altLang="zh-CN" baseline="-25000" smtClean="0"/>
              <a:t>k</a:t>
            </a:r>
            <a:r>
              <a:rPr lang="en-US" altLang="zh-CN" smtClean="0"/>
              <a:t>(y)=7</a:t>
            </a:r>
            <a:r>
              <a:rPr lang="en-US" altLang="zh-CN" baseline="30000" smtClean="0"/>
              <a:t>-1</a:t>
            </a:r>
            <a:r>
              <a:rPr lang="en-US" altLang="zh-CN" smtClean="0"/>
              <a:t>(y-3)=15(y-3)=15y-19</a:t>
            </a:r>
          </a:p>
          <a:p>
            <a:r>
              <a:rPr lang="zh-CN" altLang="en-US" smtClean="0"/>
              <a:t>验证</a:t>
            </a:r>
            <a:r>
              <a:rPr lang="en-US" altLang="zh-CN" smtClean="0"/>
              <a:t>d</a:t>
            </a:r>
            <a:r>
              <a:rPr lang="en-US" altLang="zh-CN" baseline="-25000" smtClean="0"/>
              <a:t>k</a:t>
            </a:r>
            <a:r>
              <a:rPr lang="en-US" altLang="zh-CN" smtClean="0"/>
              <a:t>(e</a:t>
            </a:r>
            <a:r>
              <a:rPr lang="en-US" altLang="zh-CN" baseline="-25000" smtClean="0"/>
              <a:t>k</a:t>
            </a:r>
            <a:r>
              <a:rPr lang="en-US" altLang="zh-CN" smtClean="0"/>
              <a:t>(x))=d</a:t>
            </a:r>
            <a:r>
              <a:rPr lang="en-US" altLang="zh-CN" baseline="-25000" smtClean="0"/>
              <a:t>k</a:t>
            </a:r>
            <a:r>
              <a:rPr lang="en-US" altLang="zh-CN" smtClean="0"/>
              <a:t>(7x+3)=15(7x+3)-19</a:t>
            </a:r>
            <a:br>
              <a:rPr lang="en-US" altLang="zh-CN" smtClean="0"/>
            </a:br>
            <a:r>
              <a:rPr lang="en-US" altLang="zh-CN" smtClean="0"/>
              <a:t>=x+45-19=x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00034" y="142852"/>
            <a:ext cx="8229600" cy="1143000"/>
          </a:xfrm>
        </p:spPr>
        <p:txBody>
          <a:bodyPr/>
          <a:lstStyle/>
          <a:p>
            <a:r>
              <a:rPr lang="zh-CN" altLang="en-US" dirty="0" smtClean="0"/>
              <a:t>密码学的起源</a:t>
            </a:r>
            <a:endParaRPr lang="zh-CN" altLang="en-US" dirty="0"/>
          </a:p>
        </p:txBody>
      </p:sp>
      <p:sp>
        <p:nvSpPr>
          <p:cNvPr id="5123" name="Rectangle 3"/>
          <p:cNvSpPr>
            <a:spLocks noGrp="1" noChangeArrowheads="1"/>
          </p:cNvSpPr>
          <p:nvPr>
            <p:ph type="body" idx="1"/>
          </p:nvPr>
        </p:nvSpPr>
        <p:spPr>
          <a:xfrm>
            <a:off x="642910" y="1928802"/>
            <a:ext cx="7848600" cy="3357586"/>
          </a:xfrm>
        </p:spPr>
        <p:txBody>
          <a:bodyPr>
            <a:normAutofit lnSpcReduction="10000"/>
          </a:bodyPr>
          <a:lstStyle/>
          <a:p>
            <a:r>
              <a:rPr lang="zh-CN" altLang="en-US" dirty="0" smtClean="0">
                <a:solidFill>
                  <a:srgbClr val="A50021"/>
                </a:solidFill>
              </a:rPr>
              <a:t>密码学</a:t>
            </a:r>
            <a:r>
              <a:rPr lang="en-US" altLang="zh-CN" dirty="0" smtClean="0">
                <a:solidFill>
                  <a:srgbClr val="A50021"/>
                </a:solidFill>
              </a:rPr>
              <a:t>(Cryptology)</a:t>
            </a:r>
            <a:r>
              <a:rPr lang="zh-CN" altLang="en-US" dirty="0" smtClean="0"/>
              <a:t>一词来源于两个希腊语单词</a:t>
            </a:r>
            <a:r>
              <a:rPr lang="en-US" altLang="zh-CN" dirty="0" smtClean="0"/>
              <a:t>——</a:t>
            </a:r>
            <a:r>
              <a:rPr lang="zh-CN" altLang="en-US" dirty="0" smtClean="0"/>
              <a:t>隐藏</a:t>
            </a:r>
            <a:r>
              <a:rPr lang="en-US" altLang="zh-CN" dirty="0" smtClean="0"/>
              <a:t>(</a:t>
            </a:r>
            <a:r>
              <a:rPr lang="en-US" altLang="zh-CN" dirty="0" err="1" smtClean="0"/>
              <a:t>Kryptos</a:t>
            </a:r>
            <a:r>
              <a:rPr lang="en-US" altLang="zh-CN" dirty="0" smtClean="0"/>
              <a:t>)</a:t>
            </a:r>
            <a:r>
              <a:rPr lang="zh-CN" altLang="en-US" dirty="0" smtClean="0"/>
              <a:t>和书写</a:t>
            </a:r>
            <a:r>
              <a:rPr lang="en-US" altLang="zh-CN" dirty="0" smtClean="0"/>
              <a:t>(</a:t>
            </a:r>
            <a:r>
              <a:rPr lang="en-US" altLang="zh-CN" dirty="0" err="1" smtClean="0"/>
              <a:t>Graphen</a:t>
            </a:r>
            <a:r>
              <a:rPr lang="en-US" altLang="zh-CN" dirty="0" smtClean="0"/>
              <a:t>)</a:t>
            </a:r>
          </a:p>
          <a:p>
            <a:r>
              <a:rPr lang="zh-CN" altLang="en-US" dirty="0" smtClean="0">
                <a:solidFill>
                  <a:srgbClr val="A50021"/>
                </a:solidFill>
              </a:rPr>
              <a:t>隐</a:t>
            </a:r>
            <a:r>
              <a:rPr lang="zh-CN" altLang="en-US" dirty="0">
                <a:solidFill>
                  <a:srgbClr val="A50021"/>
                </a:solidFill>
              </a:rPr>
              <a:t>写术</a:t>
            </a:r>
            <a:r>
              <a:rPr lang="en-US" altLang="zh-CN" dirty="0">
                <a:solidFill>
                  <a:srgbClr val="A50021"/>
                </a:solidFill>
              </a:rPr>
              <a:t>(</a:t>
            </a:r>
            <a:r>
              <a:rPr lang="en-US" altLang="zh-CN" dirty="0" err="1">
                <a:solidFill>
                  <a:srgbClr val="A50021"/>
                </a:solidFill>
              </a:rPr>
              <a:t>Steganography</a:t>
            </a:r>
            <a:r>
              <a:rPr lang="en-US" altLang="zh-CN" dirty="0">
                <a:solidFill>
                  <a:srgbClr val="A50021"/>
                </a:solidFill>
              </a:rPr>
              <a:t>)</a:t>
            </a:r>
            <a:r>
              <a:rPr lang="zh-CN" altLang="en-US" dirty="0"/>
              <a:t>：通过隐藏消息的存在来保护消息。常用的手段包括：隐形墨水、字符格式的变化、图形</a:t>
            </a:r>
            <a:r>
              <a:rPr lang="zh-CN" altLang="en-US" dirty="0" smtClean="0"/>
              <a:t>图像</a:t>
            </a:r>
            <a:r>
              <a:rPr lang="en-US" altLang="zh-CN" dirty="0" smtClean="0"/>
              <a:t>(</a:t>
            </a:r>
            <a:r>
              <a:rPr lang="zh-CN" altLang="en-US" dirty="0" smtClean="0"/>
              <a:t>水印</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仿射密码举例</a:t>
            </a:r>
            <a:endParaRPr lang="zh-CN" altLang="en-US"/>
          </a:p>
        </p:txBody>
      </p:sp>
      <p:sp>
        <p:nvSpPr>
          <p:cNvPr id="3" name="内容占位符 2"/>
          <p:cNvSpPr>
            <a:spLocks noGrp="1"/>
          </p:cNvSpPr>
          <p:nvPr>
            <p:ph idx="1"/>
          </p:nvPr>
        </p:nvSpPr>
        <p:spPr/>
        <p:txBody>
          <a:bodyPr/>
          <a:lstStyle/>
          <a:p>
            <a:r>
              <a:rPr lang="zh-CN" altLang="en-US" smtClean="0"/>
              <a:t>字母</a:t>
            </a:r>
            <a:r>
              <a:rPr lang="en-US" altLang="zh-CN" smtClean="0"/>
              <a:t>hot</a:t>
            </a:r>
            <a:r>
              <a:rPr lang="zh-CN" altLang="en-US" smtClean="0"/>
              <a:t>对应的明文数值为</a:t>
            </a:r>
            <a:r>
              <a:rPr lang="en-US" altLang="zh-CN" smtClean="0"/>
              <a:t>7,14,19</a:t>
            </a:r>
            <a:r>
              <a:rPr lang="zh-CN" altLang="en-US" smtClean="0"/>
              <a:t>，分别加密如下：</a:t>
            </a:r>
            <a:endParaRPr lang="en-US" altLang="zh-CN" smtClean="0"/>
          </a:p>
          <a:p>
            <a:pPr lvl="1"/>
            <a:r>
              <a:rPr lang="en-US" altLang="zh-CN" smtClean="0"/>
              <a:t>(7×7+3)mod26=52mod26=0</a:t>
            </a:r>
          </a:p>
          <a:p>
            <a:pPr lvl="1"/>
            <a:r>
              <a:rPr lang="en-US" altLang="zh-CN" smtClean="0"/>
              <a:t>(7×14+3)mod26=101mod26=23</a:t>
            </a:r>
          </a:p>
          <a:p>
            <a:pPr lvl="1"/>
            <a:r>
              <a:rPr lang="en-US" altLang="zh-CN" smtClean="0"/>
              <a:t>(7×19+3)mod26=136mod26=6</a:t>
            </a:r>
          </a:p>
          <a:p>
            <a:r>
              <a:rPr lang="zh-CN" altLang="en-US" smtClean="0"/>
              <a:t>三个密文值分别为</a:t>
            </a:r>
            <a:r>
              <a:rPr lang="en-US" altLang="zh-CN" smtClean="0"/>
              <a:t>0,23,6</a:t>
            </a:r>
            <a:r>
              <a:rPr lang="zh-CN" altLang="en-US" smtClean="0"/>
              <a:t>，相应的密文为</a:t>
            </a:r>
            <a:r>
              <a:rPr lang="en-US" altLang="zh-CN" smtClean="0"/>
              <a:t>AXG</a:t>
            </a:r>
          </a:p>
          <a:p>
            <a:r>
              <a:rPr lang="zh-CN" altLang="en-US" smtClean="0"/>
              <a:t>解密过程略</a:t>
            </a:r>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仿射密码安全性分析</a:t>
            </a:r>
            <a:endParaRPr lang="zh-CN" altLang="en-US"/>
          </a:p>
        </p:txBody>
      </p:sp>
      <p:sp>
        <p:nvSpPr>
          <p:cNvPr id="3" name="内容占位符 2"/>
          <p:cNvSpPr>
            <a:spLocks noGrp="1"/>
          </p:cNvSpPr>
          <p:nvPr>
            <p:ph idx="1"/>
          </p:nvPr>
        </p:nvSpPr>
        <p:spPr/>
        <p:txBody>
          <a:bodyPr/>
          <a:lstStyle/>
          <a:p>
            <a:r>
              <a:rPr lang="en-US" altLang="zh-CN" smtClean="0"/>
              <a:t>a</a:t>
            </a:r>
            <a:r>
              <a:rPr lang="zh-CN" altLang="en-US" smtClean="0"/>
              <a:t>可能的取值是</a:t>
            </a:r>
            <a:r>
              <a:rPr lang="en-US" altLang="zh-CN" smtClean="0"/>
              <a:t>12</a:t>
            </a:r>
            <a:r>
              <a:rPr lang="zh-CN" altLang="en-US" smtClean="0"/>
              <a:t>，</a:t>
            </a:r>
            <a:r>
              <a:rPr lang="en-US" altLang="zh-CN" smtClean="0"/>
              <a:t>b</a:t>
            </a:r>
            <a:r>
              <a:rPr lang="zh-CN" altLang="en-US" smtClean="0"/>
              <a:t>有效的取值是</a:t>
            </a:r>
            <a:r>
              <a:rPr lang="en-US" altLang="zh-CN" smtClean="0"/>
              <a:t>26</a:t>
            </a:r>
            <a:r>
              <a:rPr lang="zh-CN" altLang="en-US" smtClean="0"/>
              <a:t>，密钥空间大小为</a:t>
            </a:r>
            <a:r>
              <a:rPr lang="en-US" altLang="zh-CN" smtClean="0"/>
              <a:t>12×26=312</a:t>
            </a:r>
          </a:p>
          <a:p>
            <a:r>
              <a:rPr lang="zh-CN" altLang="en-US" smtClean="0"/>
              <a:t>如果将模数</a:t>
            </a:r>
            <a:r>
              <a:rPr lang="en-US" altLang="zh-CN" smtClean="0"/>
              <a:t>m</a:t>
            </a:r>
            <a:r>
              <a:rPr lang="zh-CN" altLang="en-US" smtClean="0"/>
              <a:t>推广到一般，则仿射密码的密钥空间为</a:t>
            </a:r>
            <a:r>
              <a:rPr lang="en-US" altLang="zh-CN" smtClean="0"/>
              <a:t>m</a:t>
            </a:r>
            <a:r>
              <a:rPr lang="el-GR" altLang="zh-CN" smtClean="0"/>
              <a:t> Φ</a:t>
            </a:r>
            <a:r>
              <a:rPr lang="en-US" altLang="zh-CN" smtClean="0"/>
              <a:t>(m)</a:t>
            </a:r>
            <a:r>
              <a:rPr lang="zh-CN" altLang="en-US" smtClean="0"/>
              <a:t>，其中</a:t>
            </a:r>
            <a:r>
              <a:rPr lang="el-GR" altLang="zh-CN" smtClean="0"/>
              <a:t>Φ</a:t>
            </a:r>
            <a:r>
              <a:rPr lang="en-US" altLang="zh-CN" smtClean="0"/>
              <a:t>(m)</a:t>
            </a:r>
            <a:r>
              <a:rPr lang="zh-CN" altLang="en-US" smtClean="0"/>
              <a:t>表示</a:t>
            </a:r>
            <a:r>
              <a:rPr lang="en-US" altLang="zh-CN" smtClean="0"/>
              <a:t>m</a:t>
            </a:r>
            <a:r>
              <a:rPr lang="zh-CN" altLang="en-US" smtClean="0"/>
              <a:t>以内与</a:t>
            </a:r>
            <a:r>
              <a:rPr lang="en-US" altLang="zh-CN" smtClean="0"/>
              <a:t>m</a:t>
            </a:r>
            <a:r>
              <a:rPr lang="zh-CN" altLang="en-US" smtClean="0"/>
              <a:t>互质的数的个数，称为欧拉函数</a:t>
            </a:r>
            <a:endParaRPr lang="en-US" altLang="zh-CN" smtClean="0"/>
          </a:p>
          <a:p>
            <a:pPr lvl="1"/>
            <a:r>
              <a:rPr lang="zh-CN" altLang="en-US" smtClean="0">
                <a:solidFill>
                  <a:srgbClr val="002060"/>
                </a:solidFill>
              </a:rPr>
              <a:t>例如：</a:t>
            </a:r>
            <a:r>
              <a:rPr lang="el-GR" altLang="zh-CN" smtClean="0">
                <a:solidFill>
                  <a:srgbClr val="002060"/>
                </a:solidFill>
              </a:rPr>
              <a:t>Φ</a:t>
            </a:r>
            <a:r>
              <a:rPr lang="en-US" altLang="zh-CN" smtClean="0">
                <a:solidFill>
                  <a:srgbClr val="002060"/>
                </a:solidFill>
              </a:rPr>
              <a:t>(26)=12</a:t>
            </a:r>
            <a:r>
              <a:rPr lang="zh-CN" altLang="en-US" smtClean="0">
                <a:solidFill>
                  <a:srgbClr val="002060"/>
                </a:solidFill>
              </a:rPr>
              <a:t>；</a:t>
            </a:r>
            <a:r>
              <a:rPr lang="el-GR" altLang="zh-CN" smtClean="0">
                <a:solidFill>
                  <a:srgbClr val="002060"/>
                </a:solidFill>
              </a:rPr>
              <a:t> Φ</a:t>
            </a:r>
            <a:r>
              <a:rPr lang="en-US" altLang="zh-CN" smtClean="0">
                <a:solidFill>
                  <a:srgbClr val="002060"/>
                </a:solidFill>
              </a:rPr>
              <a:t>(60)=16</a:t>
            </a:r>
          </a:p>
          <a:p>
            <a:r>
              <a:rPr lang="zh-CN" altLang="en-US" smtClean="0"/>
              <a:t>取模数</a:t>
            </a:r>
            <a:r>
              <a:rPr lang="en-US" altLang="zh-CN" smtClean="0"/>
              <a:t>m=60</a:t>
            </a:r>
            <a:r>
              <a:rPr lang="zh-CN" altLang="en-US" smtClean="0"/>
              <a:t>，则仿射密码的密钥空间大小为</a:t>
            </a:r>
            <a:r>
              <a:rPr lang="en-US" altLang="zh-CN" smtClean="0"/>
              <a:t>16×60=960</a:t>
            </a: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欧拉函数</a:t>
            </a:r>
            <a:endParaRPr lang="zh-CN" altLang="en-US"/>
          </a:p>
        </p:txBody>
      </p:sp>
      <p:sp>
        <p:nvSpPr>
          <p:cNvPr id="3" name="内容占位符 2"/>
          <p:cNvSpPr>
            <a:spLocks noGrp="1"/>
          </p:cNvSpPr>
          <p:nvPr>
            <p:ph idx="1"/>
          </p:nvPr>
        </p:nvSpPr>
        <p:spPr>
          <a:xfrm>
            <a:off x="457200" y="1600200"/>
            <a:ext cx="8686800" cy="4525963"/>
          </a:xfrm>
        </p:spPr>
        <p:txBody>
          <a:bodyPr>
            <a:normAutofit fontScale="92500" lnSpcReduction="10000"/>
          </a:bodyPr>
          <a:lstStyle/>
          <a:p>
            <a:r>
              <a:rPr lang="zh-CN" altLang="en-US" dirty="0" smtClean="0"/>
              <a:t>假定</a:t>
            </a:r>
            <a:endParaRPr lang="en-US" altLang="zh-CN" dirty="0" smtClean="0"/>
          </a:p>
          <a:p>
            <a:endParaRPr lang="en-US" altLang="zh-CN" dirty="0" smtClean="0"/>
          </a:p>
          <a:p>
            <a:pPr>
              <a:buNone/>
            </a:pPr>
            <a:r>
              <a:rPr lang="zh-CN" altLang="en-US" dirty="0" smtClean="0"/>
              <a:t>这里</a:t>
            </a:r>
            <a:r>
              <a:rPr lang="en-US" altLang="zh-CN" dirty="0" smtClean="0"/>
              <a:t>p</a:t>
            </a:r>
            <a:r>
              <a:rPr lang="en-US" altLang="zh-CN" baseline="-25000" dirty="0" smtClean="0"/>
              <a:t>i</a:t>
            </a:r>
            <a:r>
              <a:rPr lang="zh-CN" altLang="en-US" dirty="0" smtClean="0"/>
              <a:t>均为素数且互不相同，</a:t>
            </a:r>
            <a:r>
              <a:rPr lang="en-US" altLang="zh-CN" dirty="0" err="1" smtClean="0"/>
              <a:t>e</a:t>
            </a:r>
            <a:r>
              <a:rPr lang="en-US" altLang="zh-CN" baseline="-25000" dirty="0" err="1" smtClean="0"/>
              <a:t>i</a:t>
            </a:r>
            <a:r>
              <a:rPr lang="zh-CN" altLang="en-US" dirty="0" smtClean="0"/>
              <a:t>是大于</a:t>
            </a:r>
            <a:r>
              <a:rPr lang="en-US" altLang="zh-CN" dirty="0" smtClean="0"/>
              <a:t>0</a:t>
            </a:r>
            <a:r>
              <a:rPr lang="zh-CN" altLang="en-US" dirty="0" smtClean="0"/>
              <a:t>的整数，则</a:t>
            </a:r>
            <a:endParaRPr lang="en-US" altLang="zh-CN" dirty="0" smtClean="0"/>
          </a:p>
          <a:p>
            <a:endParaRPr lang="en-US" altLang="zh-CN" dirty="0" smtClean="0"/>
          </a:p>
          <a:p>
            <a:endParaRPr lang="en-US" altLang="zh-CN" dirty="0" smtClean="0"/>
          </a:p>
          <a:p>
            <a:r>
              <a:rPr lang="zh-CN" altLang="en-US" dirty="0" smtClean="0"/>
              <a:t>例如</a:t>
            </a:r>
            <a:r>
              <a:rPr lang="en-US" altLang="zh-CN" dirty="0" smtClean="0"/>
              <a:t>60=2</a:t>
            </a:r>
            <a:r>
              <a:rPr lang="en-US" altLang="zh-CN" baseline="30000" dirty="0" smtClean="0"/>
              <a:t>2</a:t>
            </a:r>
            <a:r>
              <a:rPr lang="en-US" altLang="zh-CN" dirty="0" smtClean="0"/>
              <a:t>×3×5</a:t>
            </a:r>
            <a:r>
              <a:rPr lang="zh-CN" altLang="en-US" dirty="0" smtClean="0"/>
              <a:t>，则</a:t>
            </a:r>
            <a:endParaRPr lang="en-US" altLang="zh-CN" dirty="0" smtClean="0"/>
          </a:p>
          <a:p>
            <a:pPr lvl="1"/>
            <a:r>
              <a:rPr lang="el-GR" altLang="zh-CN" dirty="0" smtClean="0"/>
              <a:t>Φ</a:t>
            </a:r>
            <a:r>
              <a:rPr lang="en-US" altLang="zh-CN" dirty="0" smtClean="0"/>
              <a:t>(60)=(2</a:t>
            </a:r>
            <a:r>
              <a:rPr lang="en-US" altLang="zh-CN" baseline="30000" dirty="0" smtClean="0"/>
              <a:t>2</a:t>
            </a:r>
            <a:r>
              <a:rPr lang="en-US" altLang="zh-CN" dirty="0" smtClean="0"/>
              <a:t>-2</a:t>
            </a:r>
            <a:r>
              <a:rPr lang="en-US" altLang="zh-CN" baseline="30000" dirty="0" smtClean="0"/>
              <a:t>1</a:t>
            </a:r>
            <a:r>
              <a:rPr lang="en-US" altLang="zh-CN" dirty="0" smtClean="0"/>
              <a:t>)×(3</a:t>
            </a:r>
            <a:r>
              <a:rPr lang="en-US" altLang="zh-CN" baseline="30000" dirty="0" smtClean="0"/>
              <a:t>1</a:t>
            </a:r>
            <a:r>
              <a:rPr lang="en-US" altLang="zh-CN" dirty="0" smtClean="0"/>
              <a:t>-3</a:t>
            </a:r>
            <a:r>
              <a:rPr lang="en-US" altLang="zh-CN" baseline="30000" dirty="0" smtClean="0"/>
              <a:t>0</a:t>
            </a:r>
            <a:r>
              <a:rPr lang="en-US" altLang="zh-CN" dirty="0" smtClean="0"/>
              <a:t>)×(5</a:t>
            </a:r>
            <a:r>
              <a:rPr lang="en-US" altLang="zh-CN" baseline="30000" dirty="0" smtClean="0"/>
              <a:t>1</a:t>
            </a:r>
            <a:r>
              <a:rPr lang="en-US" altLang="zh-CN" dirty="0" smtClean="0"/>
              <a:t>-5</a:t>
            </a:r>
            <a:r>
              <a:rPr lang="en-US" altLang="zh-CN" baseline="30000" dirty="0" smtClean="0"/>
              <a:t>0</a:t>
            </a:r>
            <a:r>
              <a:rPr lang="en-US" altLang="zh-CN" dirty="0" smtClean="0"/>
              <a:t>)=2×2×4=16</a:t>
            </a:r>
          </a:p>
          <a:p>
            <a:r>
              <a:rPr lang="zh-CN" altLang="en-US" dirty="0" smtClean="0"/>
              <a:t>如果</a:t>
            </a:r>
            <a:r>
              <a:rPr lang="en-US" altLang="zh-CN" dirty="0" smtClean="0"/>
              <a:t>m=</a:t>
            </a:r>
            <a:r>
              <a:rPr lang="en-US" altLang="zh-CN" dirty="0" err="1" smtClean="0"/>
              <a:t>p×q</a:t>
            </a:r>
            <a:r>
              <a:rPr lang="en-US" altLang="zh-CN" dirty="0" smtClean="0"/>
              <a:t>(p</a:t>
            </a:r>
            <a:r>
              <a:rPr lang="zh-CN" altLang="en-US" dirty="0" smtClean="0"/>
              <a:t>和</a:t>
            </a:r>
            <a:r>
              <a:rPr lang="en-US" altLang="zh-CN" dirty="0" smtClean="0"/>
              <a:t>q</a:t>
            </a:r>
            <a:r>
              <a:rPr lang="zh-CN" altLang="en-US" dirty="0" smtClean="0"/>
              <a:t>均为素数</a:t>
            </a:r>
            <a:r>
              <a:rPr lang="en-US" altLang="zh-CN" dirty="0" smtClean="0"/>
              <a:t>)</a:t>
            </a:r>
          </a:p>
          <a:p>
            <a:pPr lvl="1"/>
            <a:r>
              <a:rPr lang="zh-CN" altLang="en-US" dirty="0" smtClean="0">
                <a:solidFill>
                  <a:srgbClr val="002060"/>
                </a:solidFill>
              </a:rPr>
              <a:t>则</a:t>
            </a:r>
            <a:r>
              <a:rPr lang="el-GR" altLang="zh-CN" dirty="0" smtClean="0">
                <a:solidFill>
                  <a:srgbClr val="002060"/>
                </a:solidFill>
              </a:rPr>
              <a:t>Φ</a:t>
            </a:r>
            <a:r>
              <a:rPr lang="en-US" altLang="zh-CN" dirty="0" smtClean="0">
                <a:solidFill>
                  <a:srgbClr val="002060"/>
                </a:solidFill>
              </a:rPr>
              <a:t>(m)=(p-1)×(q-1)</a:t>
            </a:r>
          </a:p>
        </p:txBody>
      </p:sp>
      <p:graphicFrame>
        <p:nvGraphicFramePr>
          <p:cNvPr id="4" name="对象 3"/>
          <p:cNvGraphicFramePr>
            <a:graphicFrameLocks noChangeAspect="1"/>
          </p:cNvGraphicFramePr>
          <p:nvPr/>
        </p:nvGraphicFramePr>
        <p:xfrm>
          <a:off x="2525713" y="1484313"/>
          <a:ext cx="3300412" cy="1166812"/>
        </p:xfrm>
        <a:graphic>
          <a:graphicData uri="http://schemas.openxmlformats.org/presentationml/2006/ole">
            <p:oleObj spid="_x0000_s98306" name="Equation" r:id="rId4" imgW="1257120" imgH="444240" progId="Equation.DSMT4">
              <p:embed/>
            </p:oleObj>
          </a:graphicData>
        </a:graphic>
      </p:graphicFrame>
      <p:graphicFrame>
        <p:nvGraphicFramePr>
          <p:cNvPr id="5" name="对象 4"/>
          <p:cNvGraphicFramePr>
            <a:graphicFrameLocks noChangeAspect="1"/>
          </p:cNvGraphicFramePr>
          <p:nvPr/>
        </p:nvGraphicFramePr>
        <p:xfrm>
          <a:off x="2608263" y="2997200"/>
          <a:ext cx="3609975" cy="1079500"/>
        </p:xfrm>
        <a:graphic>
          <a:graphicData uri="http://schemas.openxmlformats.org/presentationml/2006/ole">
            <p:oleObj spid="_x0000_s98307" name="Equation" r:id="rId5" imgW="1485720" imgH="44424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normAutofit/>
          </a:bodyPr>
          <a:lstStyle/>
          <a:p>
            <a:pPr marL="342900" lvl="1" indent="-342900">
              <a:buClr>
                <a:schemeClr val="accent1"/>
              </a:buClr>
              <a:buFont typeface="Wingdings 2"/>
              <a:buChar char=""/>
            </a:pPr>
            <a:r>
              <a:rPr lang="zh-CN" altLang="en-US" sz="3200" smtClean="0"/>
              <a:t>已知仿射密码的密钥为</a:t>
            </a:r>
            <a:r>
              <a:rPr lang="en-US" altLang="zh-CN" sz="3200" smtClean="0"/>
              <a:t>k=(3,10)</a:t>
            </a:r>
          </a:p>
          <a:p>
            <a:pPr marL="342900" lvl="1" indent="-342900">
              <a:buClr>
                <a:schemeClr val="accent1"/>
              </a:buClr>
              <a:buFont typeface="Wingdings 2"/>
              <a:buChar char=""/>
            </a:pPr>
            <a:r>
              <a:rPr lang="zh-CN" altLang="en-US" sz="3200" smtClean="0"/>
              <a:t>试解密</a:t>
            </a:r>
            <a:r>
              <a:rPr lang="en-US" altLang="zh-CN" sz="3200" smtClean="0">
                <a:solidFill>
                  <a:srgbClr val="C00000"/>
                </a:solidFill>
              </a:rPr>
              <a:t>XICFP</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a:t>
            </a:r>
            <a:endParaRPr lang="zh-CN" altLang="en-US"/>
          </a:p>
        </p:txBody>
      </p:sp>
      <p:sp>
        <p:nvSpPr>
          <p:cNvPr id="3" name="内容占位符 2"/>
          <p:cNvSpPr>
            <a:spLocks noGrp="1"/>
          </p:cNvSpPr>
          <p:nvPr>
            <p:ph idx="1"/>
          </p:nvPr>
        </p:nvSpPr>
        <p:spPr/>
        <p:txBody>
          <a:bodyPr/>
          <a:lstStyle/>
          <a:p>
            <a:r>
              <a:rPr lang="en-US" altLang="zh-CN" smtClean="0"/>
              <a:t>16</a:t>
            </a:r>
            <a:r>
              <a:rPr lang="zh-CN" altLang="en-US" smtClean="0"/>
              <a:t>世纪晚期，法国外交官维吉尼亚</a:t>
            </a:r>
            <a:r>
              <a:rPr lang="en-US" altLang="zh-CN" smtClean="0"/>
              <a:t>(Vigenere)</a:t>
            </a:r>
            <a:r>
              <a:rPr lang="zh-CN" altLang="en-US" smtClean="0"/>
              <a:t>发明，引入了“密钥”的概念</a:t>
            </a:r>
            <a:endParaRPr lang="en-US" altLang="zh-CN" smtClean="0"/>
          </a:p>
        </p:txBody>
      </p:sp>
      <p:pic>
        <p:nvPicPr>
          <p:cNvPr id="446466" name="Picture 2" descr="http://imgsrc.baidu.com/baike/pic/item/caae680924f85d912fddd42a.jpg"/>
          <p:cNvPicPr>
            <a:picLocks noChangeAspect="1" noChangeArrowheads="1"/>
          </p:cNvPicPr>
          <p:nvPr/>
        </p:nvPicPr>
        <p:blipFill>
          <a:blip r:embed="rId3" cstate="print"/>
          <a:srcRect/>
          <a:stretch>
            <a:fillRect/>
          </a:stretch>
        </p:blipFill>
        <p:spPr bwMode="auto">
          <a:xfrm>
            <a:off x="2627784" y="2708920"/>
            <a:ext cx="4104456" cy="4104456"/>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a:t>
            </a:r>
            <a:endParaRPr lang="zh-CN" altLang="en-US"/>
          </a:p>
        </p:txBody>
      </p:sp>
      <p:sp>
        <p:nvSpPr>
          <p:cNvPr id="3" name="内容占位符 2"/>
          <p:cNvSpPr>
            <a:spLocks noGrp="1"/>
          </p:cNvSpPr>
          <p:nvPr>
            <p:ph idx="1"/>
          </p:nvPr>
        </p:nvSpPr>
        <p:spPr/>
        <p:txBody>
          <a:bodyPr/>
          <a:lstStyle/>
          <a:p>
            <a:r>
              <a:rPr lang="zh-CN" altLang="en-US" dirty="0" smtClean="0"/>
              <a:t>维吉尼亚密码体制的数学描述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P=C=K=(Z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是一个正整数</a:t>
            </a:r>
            <a:endParaRPr lang="en-US" altLang="zh-CN" dirty="0" smtClean="0"/>
          </a:p>
          <a:p>
            <a:pPr lvl="2"/>
            <a:r>
              <a:rPr lang="zh-CN" altLang="en-US" dirty="0" smtClean="0"/>
              <a:t>对任意的</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a:t>
            </a:r>
            <a:r>
              <a:rPr lang="zh-CN" altLang="en-US" dirty="0" smtClean="0"/>
              <a:t>∈</a:t>
            </a:r>
            <a:r>
              <a:rPr lang="en-US" altLang="zh-CN" dirty="0" smtClean="0"/>
              <a:t>K,  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P,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C</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(x)=(x</a:t>
            </a:r>
            <a:r>
              <a:rPr lang="en-US" altLang="zh-CN" baseline="-25000" dirty="0" smtClean="0"/>
              <a:t>1</a:t>
            </a:r>
            <a:r>
              <a:rPr lang="en-US" altLang="zh-CN" dirty="0" smtClean="0"/>
              <a:t>+k</a:t>
            </a:r>
            <a:r>
              <a:rPr lang="en-US" altLang="zh-CN" baseline="-25000" dirty="0" smtClean="0"/>
              <a:t>1</a:t>
            </a:r>
            <a:r>
              <a:rPr lang="en-US" altLang="zh-CN" dirty="0" smtClean="0"/>
              <a:t>,x</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a:t>
            </a:r>
          </a:p>
          <a:p>
            <a:pPr lvl="2">
              <a:buNone/>
            </a:pPr>
            <a:r>
              <a:rPr lang="en-US" altLang="zh-CN" dirty="0" smtClean="0"/>
              <a:t>		</a:t>
            </a:r>
            <a:r>
              <a:rPr lang="en-US" altLang="zh-CN" dirty="0" err="1" smtClean="0"/>
              <a:t>d</a:t>
            </a:r>
            <a:r>
              <a:rPr lang="en-US" altLang="zh-CN" baseline="-25000" dirty="0" err="1" smtClean="0"/>
              <a:t>k</a:t>
            </a:r>
            <a:r>
              <a:rPr lang="en-US" altLang="zh-CN" dirty="0" smtClean="0"/>
              <a:t>(y)=(y</a:t>
            </a:r>
            <a:r>
              <a:rPr lang="en-US" altLang="zh-CN" baseline="-25000" dirty="0" smtClean="0"/>
              <a:t>1</a:t>
            </a:r>
            <a:r>
              <a:rPr lang="en-US" altLang="zh-CN" dirty="0" smtClean="0"/>
              <a:t>-k</a:t>
            </a:r>
            <a:r>
              <a:rPr lang="en-US" altLang="zh-CN" baseline="-25000" dirty="0" smtClean="0"/>
              <a:t>1</a:t>
            </a:r>
            <a:r>
              <a:rPr lang="en-US" altLang="zh-CN" dirty="0" smtClean="0"/>
              <a:t>,y</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lvl="2"/>
            <a:r>
              <a:rPr lang="zh-CN" altLang="en-US" dirty="0" smtClean="0"/>
              <a:t>以上运算均在</a:t>
            </a:r>
            <a:r>
              <a:rPr lang="en-US" altLang="zh-CN" dirty="0" smtClean="0"/>
              <a:t>Z</a:t>
            </a:r>
            <a:r>
              <a:rPr lang="en-US" altLang="zh-CN" baseline="-25000" dirty="0" smtClean="0"/>
              <a:t>26</a:t>
            </a:r>
            <a:r>
              <a:rPr lang="zh-CN" altLang="en-US" dirty="0" smtClean="0"/>
              <a:t>上运行</a:t>
            </a:r>
            <a:r>
              <a:rPr lang="en-US" altLang="zh-CN" dirty="0" smtClean="0"/>
              <a:t>(</a:t>
            </a:r>
            <a:r>
              <a:rPr lang="zh-CN" altLang="en-US" dirty="0" smtClean="0"/>
              <a:t>模</a:t>
            </a:r>
            <a:r>
              <a:rPr lang="en-US" altLang="zh-CN" dirty="0" smtClean="0"/>
              <a:t>26)</a:t>
            </a:r>
          </a:p>
          <a:p>
            <a:endParaRPr lang="zh-CN" altLang="en-US" dirty="0"/>
          </a:p>
        </p:txBody>
      </p:sp>
      <p:pic>
        <p:nvPicPr>
          <p:cNvPr id="169991" name="Picture 7"/>
          <p:cNvPicPr>
            <a:picLocks noChangeAspect="1" noChangeArrowheads="1"/>
          </p:cNvPicPr>
          <p:nvPr/>
        </p:nvPicPr>
        <p:blipFill>
          <a:blip r:embed="rId3" cstate="print"/>
          <a:srcRect/>
          <a:stretch>
            <a:fillRect/>
          </a:stretch>
        </p:blipFill>
        <p:spPr bwMode="auto">
          <a:xfrm>
            <a:off x="6660232" y="3645024"/>
            <a:ext cx="2270651" cy="2933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维吉尼亚密码举例</a:t>
            </a:r>
            <a:endParaRPr lang="zh-CN" altLang="en-US"/>
          </a:p>
        </p:txBody>
      </p:sp>
      <p:sp>
        <p:nvSpPr>
          <p:cNvPr id="3" name="内容占位符 2"/>
          <p:cNvSpPr>
            <a:spLocks noGrp="1"/>
          </p:cNvSpPr>
          <p:nvPr>
            <p:ph idx="1"/>
          </p:nvPr>
        </p:nvSpPr>
        <p:spPr/>
        <p:txBody>
          <a:bodyPr/>
          <a:lstStyle/>
          <a:p>
            <a:r>
              <a:rPr lang="zh-CN" altLang="en-US" smtClean="0"/>
              <a:t>假设</a:t>
            </a:r>
            <a:r>
              <a:rPr lang="en-US" altLang="zh-CN" smtClean="0"/>
              <a:t>m=6</a:t>
            </a:r>
            <a:r>
              <a:rPr lang="zh-CN" altLang="en-US" smtClean="0"/>
              <a:t>，密钥字为</a:t>
            </a:r>
            <a:r>
              <a:rPr lang="en-US" altLang="zh-CN" smtClean="0"/>
              <a:t>CIPHER</a:t>
            </a:r>
            <a:r>
              <a:rPr lang="zh-CN" altLang="en-US" smtClean="0"/>
              <a:t>，加密明文</a:t>
            </a:r>
            <a:r>
              <a:rPr lang="en-US" altLang="zh-CN" smtClean="0"/>
              <a:t/>
            </a:r>
            <a:br>
              <a:rPr lang="en-US" altLang="zh-CN" smtClean="0"/>
            </a:br>
            <a:r>
              <a:rPr lang="en-US" altLang="zh-CN" smtClean="0"/>
              <a:t>thiscryptosystemisnotsecure</a:t>
            </a:r>
          </a:p>
          <a:p>
            <a:r>
              <a:rPr lang="zh-CN" altLang="en-US" smtClean="0"/>
              <a:t>密钥字对应的数字串为</a:t>
            </a:r>
            <a:r>
              <a:rPr lang="en-US" altLang="zh-CN" smtClean="0"/>
              <a:t>k=(2,8,15,7,4,17)</a:t>
            </a:r>
          </a:p>
          <a:p>
            <a:r>
              <a:rPr lang="zh-CN" altLang="en-US" smtClean="0"/>
              <a:t>将明文转化为对应的数字，每</a:t>
            </a:r>
            <a:r>
              <a:rPr lang="en-US" altLang="zh-CN" smtClean="0"/>
              <a:t>6</a:t>
            </a:r>
            <a:r>
              <a:rPr lang="zh-CN" altLang="en-US" smtClean="0"/>
              <a:t>个为一组</a:t>
            </a:r>
            <a:endParaRPr lang="en-US" altLang="zh-CN" smtClean="0"/>
          </a:p>
          <a:p>
            <a:pPr lvl="1"/>
            <a:r>
              <a:rPr lang="en-US" altLang="zh-CN" sz="2400" smtClean="0">
                <a:solidFill>
                  <a:srgbClr val="002060"/>
                </a:solidFill>
                <a:latin typeface="Courier New" pitchFamily="49" charset="0"/>
                <a:cs typeface="Courier New" pitchFamily="49" charset="0"/>
              </a:rPr>
              <a:t>19  7  8 18  2 17   24 15 19 14 18 24</a:t>
            </a:r>
          </a:p>
          <a:p>
            <a:pPr lvl="1"/>
            <a:r>
              <a:rPr lang="en-US" altLang="zh-CN" sz="2400" smtClean="0">
                <a:solidFill>
                  <a:srgbClr val="002060"/>
                </a:solidFill>
                <a:latin typeface="Courier New" pitchFamily="49" charset="0"/>
                <a:cs typeface="Courier New" pitchFamily="49" charset="0"/>
              </a:rPr>
              <a:t>18 19  4 12  8 18   13 14 19 18  4  2</a:t>
            </a:r>
          </a:p>
          <a:p>
            <a:pPr lvl="1"/>
            <a:r>
              <a:rPr lang="en-US" altLang="zh-CN" sz="2400" smtClean="0">
                <a:solidFill>
                  <a:srgbClr val="002060"/>
                </a:solidFill>
                <a:latin typeface="Courier New" pitchFamily="49" charset="0"/>
                <a:cs typeface="Courier New" pitchFamily="49" charset="0"/>
              </a:rPr>
              <a:t>20 17  4</a:t>
            </a:r>
          </a:p>
          <a:p>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维吉尼亚密码举例</a:t>
            </a:r>
            <a:endParaRPr lang="zh-CN" altLang="en-US"/>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r>
              <a:rPr lang="zh-CN" altLang="en-US" smtClean="0"/>
              <a:t>使用密钥字进行模</a:t>
            </a:r>
            <a:r>
              <a:rPr lang="en-US" altLang="zh-CN" smtClean="0"/>
              <a:t>26</a:t>
            </a:r>
            <a:r>
              <a:rPr lang="zh-CN" altLang="en-US" smtClean="0"/>
              <a:t>下的加法运算</a:t>
            </a:r>
            <a:endParaRPr lang="en-US" altLang="zh-CN" smtClean="0"/>
          </a:p>
          <a:p>
            <a:pPr lvl="1"/>
            <a:r>
              <a:rPr lang="en-US" altLang="zh-CN" sz="2000" smtClean="0">
                <a:latin typeface="Courier New" pitchFamily="49" charset="0"/>
                <a:cs typeface="Courier New" pitchFamily="49" charset="0"/>
              </a:rPr>
              <a:t>19  7  8 18  2 17   24 15 19 14 18 24</a:t>
            </a:r>
          </a:p>
          <a:p>
            <a:pPr lvl="1"/>
            <a:r>
              <a:rPr lang="en-US" altLang="zh-CN" sz="2000" smtClean="0">
                <a:latin typeface="Courier New" pitchFamily="49" charset="0"/>
                <a:cs typeface="Courier New" pitchFamily="49" charset="0"/>
              </a:rPr>
              <a:t> 2  8 15  7  4 17    2  8 15  7  4 17  +(mod26)</a:t>
            </a:r>
          </a:p>
          <a:p>
            <a:pPr lvl="1"/>
            <a:r>
              <a:rPr lang="en-US" altLang="zh-CN" sz="2000" smtClean="0">
                <a:latin typeface="Courier New" pitchFamily="49" charset="0"/>
                <a:cs typeface="Courier New" pitchFamily="49" charset="0"/>
              </a:rPr>
              <a:t>21 15 23 25  6  8    0 23  8 21 22 15</a:t>
            </a:r>
          </a:p>
          <a:p>
            <a:pPr lvl="1"/>
            <a:endParaRPr lang="en-US" altLang="zh-CN" sz="2000" smtClean="0">
              <a:latin typeface="Courier New" pitchFamily="49" charset="0"/>
              <a:cs typeface="Courier New" pitchFamily="49" charset="0"/>
            </a:endParaRPr>
          </a:p>
          <a:p>
            <a:pPr lvl="1"/>
            <a:r>
              <a:rPr lang="en-US" altLang="zh-CN" sz="2000" smtClean="0">
                <a:latin typeface="Courier New" pitchFamily="49" charset="0"/>
                <a:cs typeface="Courier New" pitchFamily="49" charset="0"/>
              </a:rPr>
              <a:t>18 19  4 12  8 18   13 14 19 18  4  2</a:t>
            </a:r>
          </a:p>
          <a:p>
            <a:pPr lvl="1"/>
            <a:r>
              <a:rPr lang="en-US" altLang="zh-CN" sz="2000" smtClean="0">
                <a:latin typeface="Courier New" pitchFamily="49" charset="0"/>
                <a:cs typeface="Courier New" pitchFamily="49" charset="0"/>
              </a:rPr>
              <a:t> 2  8 15  7  4 17    2  8 15  7  4 17  +(mod26)</a:t>
            </a:r>
          </a:p>
          <a:p>
            <a:pPr lvl="1"/>
            <a:r>
              <a:rPr lang="en-US" altLang="zh-CN" sz="2000" smtClean="0">
                <a:latin typeface="Courier New" pitchFamily="49" charset="0"/>
                <a:cs typeface="Courier New" pitchFamily="49" charset="0"/>
              </a:rPr>
              <a:t>20  1 19 19 12  9   15 22  8 25  8 19</a:t>
            </a:r>
          </a:p>
          <a:p>
            <a:pPr lvl="1"/>
            <a:endParaRPr lang="en-US" altLang="zh-CN" sz="2000" smtClean="0">
              <a:latin typeface="Courier New" pitchFamily="49" charset="0"/>
              <a:cs typeface="Courier New" pitchFamily="49" charset="0"/>
            </a:endParaRPr>
          </a:p>
          <a:p>
            <a:pPr lvl="1"/>
            <a:r>
              <a:rPr lang="en-US" altLang="zh-CN" sz="2000" smtClean="0">
                <a:latin typeface="Courier New" pitchFamily="49" charset="0"/>
                <a:cs typeface="Courier New" pitchFamily="49" charset="0"/>
              </a:rPr>
              <a:t>20 17  4</a:t>
            </a:r>
          </a:p>
          <a:p>
            <a:pPr lvl="1"/>
            <a:r>
              <a:rPr lang="en-US" altLang="zh-CN" sz="2000" smtClean="0">
                <a:latin typeface="Courier New" pitchFamily="49" charset="0"/>
                <a:cs typeface="Courier New" pitchFamily="49" charset="0"/>
              </a:rPr>
              <a:t> 2  8 15 +(mod26)</a:t>
            </a:r>
          </a:p>
          <a:p>
            <a:pPr lvl="1"/>
            <a:r>
              <a:rPr lang="en-US" altLang="zh-CN" sz="2000" smtClean="0">
                <a:latin typeface="Courier New" pitchFamily="49" charset="0"/>
                <a:cs typeface="Courier New" pitchFamily="49" charset="0"/>
              </a:rPr>
              <a:t>22 25 19</a:t>
            </a:r>
          </a:p>
          <a:p>
            <a:r>
              <a:rPr lang="zh-CN" altLang="en-US" smtClean="0">
                <a:latin typeface="Courier New" pitchFamily="49" charset="0"/>
                <a:cs typeface="Courier New" pitchFamily="49" charset="0"/>
              </a:rPr>
              <a:t>得到相应的密文为</a:t>
            </a:r>
            <a:endParaRPr lang="en-US" altLang="zh-CN" smtClean="0">
              <a:latin typeface="Courier New" pitchFamily="49" charset="0"/>
              <a:cs typeface="Courier New" pitchFamily="49" charset="0"/>
            </a:endParaRPr>
          </a:p>
          <a:p>
            <a:pPr lvl="1"/>
            <a:r>
              <a:rPr lang="en-US" altLang="zh-CN" sz="2600" smtClean="0">
                <a:solidFill>
                  <a:srgbClr val="C00000"/>
                </a:solidFill>
                <a:latin typeface="Courier New" pitchFamily="49" charset="0"/>
                <a:cs typeface="Courier New" pitchFamily="49" charset="0"/>
              </a:rPr>
              <a:t>VPXZGIAXIVWPUBTTMJPWIZITWZT</a:t>
            </a:r>
            <a:endParaRPr lang="zh-CN" altLang="en-US" sz="2600">
              <a:solidFill>
                <a:srgbClr val="C00000"/>
              </a:solidFill>
              <a:latin typeface="Courier New" pitchFamily="49" charset="0"/>
              <a:cs typeface="Courier New" pitchFamily="49" charset="0"/>
            </a:endParaRPr>
          </a:p>
        </p:txBody>
      </p:sp>
      <p:cxnSp>
        <p:nvCxnSpPr>
          <p:cNvPr id="5" name="直接连接符 4"/>
          <p:cNvCxnSpPr/>
          <p:nvPr/>
        </p:nvCxnSpPr>
        <p:spPr>
          <a:xfrm>
            <a:off x="1043608" y="2708920"/>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71600" y="4005064"/>
            <a:ext cx="74168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43608" y="5229200"/>
            <a:ext cx="28083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维吉尼亚密码的安全性</a:t>
            </a:r>
            <a:endParaRPr lang="zh-CN" altLang="en-US"/>
          </a:p>
        </p:txBody>
      </p:sp>
      <p:sp>
        <p:nvSpPr>
          <p:cNvPr id="3" name="内容占位符 2"/>
          <p:cNvSpPr>
            <a:spLocks noGrp="1"/>
          </p:cNvSpPr>
          <p:nvPr>
            <p:ph idx="1"/>
          </p:nvPr>
        </p:nvSpPr>
        <p:spPr/>
        <p:txBody>
          <a:bodyPr/>
          <a:lstStyle/>
          <a:p>
            <a:r>
              <a:rPr lang="zh-CN" altLang="en-US" smtClean="0"/>
              <a:t>密钥空间大小为</a:t>
            </a:r>
            <a:r>
              <a:rPr lang="en-US" altLang="zh-CN" smtClean="0"/>
              <a:t>26</a:t>
            </a:r>
            <a:r>
              <a:rPr lang="en-US" altLang="zh-CN" baseline="30000" smtClean="0"/>
              <a:t>m</a:t>
            </a:r>
          </a:p>
          <a:p>
            <a:pPr lvl="1"/>
            <a:r>
              <a:rPr lang="zh-CN" altLang="en-US" smtClean="0"/>
              <a:t>当</a:t>
            </a:r>
            <a:r>
              <a:rPr lang="en-US" altLang="zh-CN" smtClean="0"/>
              <a:t>m=5</a:t>
            </a:r>
            <a:r>
              <a:rPr lang="zh-CN" altLang="en-US" smtClean="0"/>
              <a:t>时，密钥空间大小超过</a:t>
            </a:r>
            <a:r>
              <a:rPr lang="en-US" altLang="zh-CN" smtClean="0"/>
              <a:t>1.1×10</a:t>
            </a:r>
            <a:r>
              <a:rPr lang="en-US" altLang="zh-CN" baseline="30000" smtClean="0"/>
              <a:t>7</a:t>
            </a:r>
            <a:r>
              <a:rPr lang="zh-CN" altLang="en-US" smtClean="0"/>
              <a:t>，已经不可能采用手工方法穷举搜索</a:t>
            </a:r>
            <a:endParaRPr lang="en-US" altLang="zh-CN" smtClean="0"/>
          </a:p>
          <a:p>
            <a:pPr lvl="1"/>
            <a:r>
              <a:rPr lang="zh-CN" altLang="en-US" smtClean="0"/>
              <a:t>采用计算机穷举搜索可能不到</a:t>
            </a:r>
            <a:r>
              <a:rPr lang="en-US" altLang="zh-CN" smtClean="0"/>
              <a:t>1</a:t>
            </a:r>
            <a:r>
              <a:rPr lang="zh-CN" altLang="en-US" smtClean="0"/>
              <a:t>秒钟</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a:t>
            </a:r>
            <a:r>
              <a:rPr lang="en-US" altLang="zh-CN" smtClean="0"/>
              <a:t>(Hill)</a:t>
            </a:r>
            <a:r>
              <a:rPr lang="zh-CN" altLang="en-US" smtClean="0"/>
              <a:t>密码</a:t>
            </a:r>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希尔密码体制的数学描述</a:t>
            </a:r>
            <a:endParaRPr lang="en-US" altLang="zh-CN" dirty="0" smtClean="0"/>
          </a:p>
          <a:p>
            <a:pPr lvl="1"/>
            <a:r>
              <a:rPr lang="zh-CN" altLang="en-US" dirty="0" smtClean="0">
                <a:solidFill>
                  <a:srgbClr val="000099"/>
                </a:solidFill>
              </a:rPr>
              <a:t>对于密码体制的五元组</a:t>
            </a:r>
            <a:r>
              <a:rPr lang="zh-CN" altLang="en-US" dirty="0" smtClean="0">
                <a:solidFill>
                  <a:srgbClr val="A50021"/>
                </a:solidFill>
              </a:rPr>
              <a:t>（</a:t>
            </a:r>
            <a:r>
              <a:rPr lang="en-US" altLang="zh-CN" dirty="0" smtClean="0">
                <a:solidFill>
                  <a:srgbClr val="A50021"/>
                </a:solidFill>
              </a:rPr>
              <a:t>P, C, K, E, D</a:t>
            </a:r>
            <a:r>
              <a:rPr lang="zh-CN" altLang="en-US" dirty="0" smtClean="0">
                <a:solidFill>
                  <a:srgbClr val="A50021"/>
                </a:solidFill>
              </a:rPr>
              <a:t>）有</a:t>
            </a:r>
            <a:endParaRPr lang="en-US" altLang="zh-CN" dirty="0" smtClean="0"/>
          </a:p>
          <a:p>
            <a:pPr lvl="2"/>
            <a:r>
              <a:rPr lang="en-US" altLang="zh-CN" dirty="0" smtClean="0"/>
              <a:t>P=C=(Z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是一个不小于</a:t>
            </a:r>
            <a:r>
              <a:rPr lang="en-US" altLang="zh-CN" dirty="0" smtClean="0"/>
              <a:t>2</a:t>
            </a:r>
            <a:r>
              <a:rPr lang="zh-CN" altLang="en-US" dirty="0" smtClean="0"/>
              <a:t>的正整数</a:t>
            </a:r>
            <a:endParaRPr lang="en-US" altLang="zh-CN" dirty="0" smtClean="0"/>
          </a:p>
          <a:p>
            <a:pPr lvl="2"/>
            <a:r>
              <a:rPr lang="en-US" altLang="zh-CN" dirty="0" smtClean="0"/>
              <a:t>K</a:t>
            </a:r>
            <a:r>
              <a:rPr lang="zh-CN" altLang="en-US" dirty="0" smtClean="0"/>
              <a:t>是定义在</a:t>
            </a:r>
            <a:r>
              <a:rPr lang="en-US" altLang="zh-CN" dirty="0" smtClean="0"/>
              <a:t>Z</a:t>
            </a:r>
            <a:r>
              <a:rPr lang="en-US" altLang="zh-CN" baseline="-25000" dirty="0" smtClean="0"/>
              <a:t>26</a:t>
            </a:r>
            <a:r>
              <a:rPr lang="zh-CN" altLang="en-US" dirty="0" smtClean="0"/>
              <a:t>上的</a:t>
            </a:r>
            <a:r>
              <a:rPr lang="en-US" altLang="zh-CN" dirty="0" err="1" smtClean="0"/>
              <a:t>m×m</a:t>
            </a:r>
            <a:r>
              <a:rPr lang="zh-CN" altLang="en-US" dirty="0" smtClean="0"/>
              <a:t>可逆矩阵的集合</a:t>
            </a:r>
            <a:endParaRPr lang="en-US" altLang="zh-CN" dirty="0" smtClean="0"/>
          </a:p>
          <a:p>
            <a:pPr lvl="2"/>
            <a:r>
              <a:rPr lang="zh-CN" altLang="en-US" dirty="0" smtClean="0"/>
              <a:t>取密钥</a:t>
            </a:r>
            <a:r>
              <a:rPr lang="en-US" altLang="zh-CN" dirty="0" smtClean="0"/>
              <a:t>k</a:t>
            </a:r>
            <a:r>
              <a:rPr lang="zh-CN" altLang="en-US" dirty="0" smtClean="0"/>
              <a:t>∈</a:t>
            </a:r>
            <a:r>
              <a:rPr lang="en-US" altLang="zh-CN" dirty="0" smtClean="0"/>
              <a:t>K</a:t>
            </a:r>
            <a:r>
              <a:rPr lang="zh-CN" altLang="en-US" dirty="0" smtClean="0"/>
              <a:t>，</a:t>
            </a:r>
            <a:r>
              <a:rPr lang="en-US" altLang="zh-CN" dirty="0" smtClean="0"/>
              <a:t>k</a:t>
            </a:r>
            <a:r>
              <a:rPr lang="zh-CN" altLang="en-US" dirty="0" smtClean="0"/>
              <a:t>为一个</a:t>
            </a:r>
            <a:r>
              <a:rPr lang="en-US" altLang="zh-CN" dirty="0" err="1" smtClean="0"/>
              <a:t>m×m</a:t>
            </a:r>
            <a:r>
              <a:rPr lang="zh-CN" altLang="en-US" dirty="0" smtClean="0"/>
              <a:t>矩阵，记为</a:t>
            </a:r>
            <a:r>
              <a:rPr lang="en-US" altLang="zh-CN" dirty="0" smtClean="0"/>
              <a:t>(</a:t>
            </a:r>
            <a:r>
              <a:rPr lang="en-US" altLang="zh-CN" dirty="0" err="1" smtClean="0"/>
              <a:t>k</a:t>
            </a:r>
            <a:r>
              <a:rPr lang="en-US" altLang="zh-CN" baseline="-25000" dirty="0" err="1" smtClean="0"/>
              <a:t>ij</a:t>
            </a:r>
            <a:r>
              <a:rPr lang="en-US" altLang="zh-CN" dirty="0" smtClean="0"/>
              <a:t>)</a:t>
            </a:r>
            <a:r>
              <a:rPr lang="zh-CN" altLang="en-US" dirty="0" smtClean="0"/>
              <a:t>，对</a:t>
            </a:r>
            <a:r>
              <a:rPr lang="en-US" altLang="zh-CN" dirty="0" smtClean="0"/>
              <a:t> 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P,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C</a:t>
            </a:r>
            <a:r>
              <a:rPr lang="zh-CN" altLang="en-US" dirty="0" smtClean="0"/>
              <a:t>，定义</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a:t>
            </a:r>
            <a:r>
              <a:rPr lang="en-US" altLang="zh-CN" dirty="0" err="1" smtClean="0"/>
              <a:t>xk</a:t>
            </a:r>
            <a:endParaRPr lang="en-US" altLang="zh-CN" dirty="0" smtClean="0"/>
          </a:p>
          <a:p>
            <a:pPr lvl="2">
              <a:buNone/>
            </a:pPr>
            <a:r>
              <a:rPr lang="en-US" altLang="zh-CN" dirty="0" smtClean="0"/>
              <a:t>		</a:t>
            </a:r>
            <a:r>
              <a:rPr lang="en-US" altLang="zh-CN" dirty="0" err="1" smtClean="0"/>
              <a:t>d</a:t>
            </a:r>
            <a:r>
              <a:rPr lang="en-US" altLang="zh-CN" baseline="-25000" dirty="0" err="1" smtClean="0"/>
              <a:t>k</a:t>
            </a:r>
            <a:r>
              <a:rPr lang="en-US" altLang="zh-CN" dirty="0" smtClean="0"/>
              <a:t>(y)=yk</a:t>
            </a:r>
            <a:r>
              <a:rPr lang="en-US" altLang="zh-CN" baseline="30000" dirty="0" smtClean="0"/>
              <a:t>-1</a:t>
            </a:r>
          </a:p>
          <a:p>
            <a:pPr lvl="2"/>
            <a:r>
              <a:rPr lang="en-US" altLang="zh-CN" dirty="0" smtClean="0"/>
              <a:t>k</a:t>
            </a:r>
            <a:r>
              <a:rPr lang="en-US" altLang="zh-CN" baseline="30000" dirty="0" smtClean="0"/>
              <a:t>-1</a:t>
            </a:r>
            <a:r>
              <a:rPr lang="zh-CN" altLang="en-US" dirty="0" smtClean="0"/>
              <a:t>表示</a:t>
            </a:r>
            <a:r>
              <a:rPr lang="en-US" altLang="zh-CN" dirty="0" smtClean="0"/>
              <a:t>k</a:t>
            </a:r>
            <a:r>
              <a:rPr lang="zh-CN" altLang="en-US" dirty="0" smtClean="0"/>
              <a:t>的逆矩阵</a:t>
            </a:r>
            <a:endParaRPr lang="en-US" altLang="zh-CN" dirty="0" smtClean="0"/>
          </a:p>
          <a:p>
            <a:pPr lvl="2"/>
            <a:r>
              <a:rPr lang="zh-CN" altLang="en-US" dirty="0" smtClean="0"/>
              <a:t>以上运算均在</a:t>
            </a:r>
            <a:r>
              <a:rPr lang="en-US" altLang="zh-CN" dirty="0" smtClean="0"/>
              <a:t>Z</a:t>
            </a:r>
            <a:r>
              <a:rPr lang="en-US" altLang="zh-CN" baseline="-25000" dirty="0" smtClean="0"/>
              <a:t>26</a:t>
            </a:r>
            <a:r>
              <a:rPr lang="zh-CN" altLang="en-US" dirty="0" smtClean="0"/>
              <a:t>上运行</a:t>
            </a:r>
            <a:r>
              <a:rPr lang="en-US" altLang="zh-CN" dirty="0" smtClean="0"/>
              <a:t>(</a:t>
            </a:r>
            <a:r>
              <a:rPr lang="zh-CN" altLang="en-US" dirty="0" smtClean="0"/>
              <a:t>模</a:t>
            </a:r>
            <a:r>
              <a:rPr lang="en-US" altLang="zh-CN" dirty="0" smtClean="0"/>
              <a:t>26)</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7" name="Picture 1029" descr="lena"/>
          <p:cNvPicPr>
            <a:picLocks noChangeAspect="1" noChangeArrowheads="1"/>
          </p:cNvPicPr>
          <p:nvPr/>
        </p:nvPicPr>
        <p:blipFill>
          <a:blip r:embed="rId2" cstate="print"/>
          <a:srcRect/>
          <a:stretch>
            <a:fillRect/>
          </a:stretch>
        </p:blipFill>
        <p:spPr bwMode="auto">
          <a:xfrm>
            <a:off x="1428728" y="1071546"/>
            <a:ext cx="2000264" cy="2000264"/>
          </a:xfrm>
          <a:prstGeom prst="rect">
            <a:avLst/>
          </a:prstGeom>
          <a:noFill/>
        </p:spPr>
      </p:pic>
      <p:pic>
        <p:nvPicPr>
          <p:cNvPr id="100358" name="Picture 1030" descr="stego_lena"/>
          <p:cNvPicPr>
            <a:picLocks noChangeAspect="1" noChangeArrowheads="1"/>
          </p:cNvPicPr>
          <p:nvPr/>
        </p:nvPicPr>
        <p:blipFill>
          <a:blip r:embed="rId3" cstate="print"/>
          <a:srcRect/>
          <a:stretch>
            <a:fillRect/>
          </a:stretch>
        </p:blipFill>
        <p:spPr bwMode="auto">
          <a:xfrm>
            <a:off x="4071934" y="1071546"/>
            <a:ext cx="2000264" cy="2000264"/>
          </a:xfrm>
          <a:prstGeom prst="rect">
            <a:avLst/>
          </a:prstGeom>
          <a:noFill/>
        </p:spPr>
      </p:pic>
      <p:pic>
        <p:nvPicPr>
          <p:cNvPr id="100359" name="Picture 1031" descr="extract_logo"/>
          <p:cNvPicPr>
            <a:picLocks noChangeAspect="1" noChangeArrowheads="1"/>
          </p:cNvPicPr>
          <p:nvPr/>
        </p:nvPicPr>
        <p:blipFill>
          <a:blip r:embed="rId4" cstate="print"/>
          <a:srcRect/>
          <a:stretch>
            <a:fillRect/>
          </a:stretch>
        </p:blipFill>
        <p:spPr bwMode="auto">
          <a:xfrm>
            <a:off x="6929454" y="1643050"/>
            <a:ext cx="1044015" cy="785818"/>
          </a:xfrm>
          <a:prstGeom prst="rect">
            <a:avLst/>
          </a:prstGeom>
          <a:noFill/>
        </p:spPr>
      </p:pic>
      <p:grpSp>
        <p:nvGrpSpPr>
          <p:cNvPr id="2" name="Group 1034"/>
          <p:cNvGrpSpPr>
            <a:grpSpLocks/>
          </p:cNvGrpSpPr>
          <p:nvPr/>
        </p:nvGrpSpPr>
        <p:grpSpPr bwMode="auto">
          <a:xfrm>
            <a:off x="571472" y="3643314"/>
            <a:ext cx="8001056" cy="2288220"/>
            <a:chOff x="768" y="2448"/>
            <a:chExt cx="4800" cy="1202"/>
          </a:xfrm>
        </p:grpSpPr>
        <p:sp>
          <p:nvSpPr>
            <p:cNvPr id="100360" name="Text Box 1032"/>
            <p:cNvSpPr txBox="1">
              <a:spLocks noChangeArrowheads="1"/>
            </p:cNvSpPr>
            <p:nvPr/>
          </p:nvSpPr>
          <p:spPr bwMode="auto">
            <a:xfrm>
              <a:off x="768" y="2448"/>
              <a:ext cx="4800" cy="1202"/>
            </a:xfrm>
            <a:prstGeom prst="rect">
              <a:avLst/>
            </a:prstGeom>
            <a:noFill/>
            <a:ln w="9525">
              <a:noFill/>
              <a:miter lim="800000"/>
              <a:headEnd/>
              <a:tailEnd/>
            </a:ln>
            <a:effectLst/>
          </p:spPr>
          <p:txBody>
            <a:bodyPr lIns="18000" tIns="36000" rIns="18000" bIns="36000">
              <a:spAutoFit/>
            </a:bodyPr>
            <a:lstStyle/>
            <a:p>
              <a:pPr>
                <a:spcBef>
                  <a:spcPct val="50000"/>
                </a:spcBef>
              </a:pPr>
              <a:r>
                <a:rPr lang="en-US" altLang="zh-CN" sz="2400" dirty="0">
                  <a:solidFill>
                    <a:srgbClr val="000000"/>
                  </a:solidFill>
                </a:rPr>
                <a:t>A         B</a:t>
              </a:r>
              <a:r>
                <a:rPr lang="zh-CN" altLang="en-US" sz="2400" dirty="0">
                  <a:solidFill>
                    <a:srgbClr val="000000"/>
                  </a:solidFill>
                </a:rPr>
                <a:t>　　</a:t>
              </a:r>
            </a:p>
            <a:p>
              <a:r>
                <a:rPr lang="en-US" altLang="zh-CN" sz="2400" dirty="0">
                  <a:solidFill>
                    <a:srgbClr val="000000"/>
                  </a:solidFill>
                </a:rPr>
                <a:t>    A</a:t>
              </a:r>
              <a:r>
                <a:rPr lang="en-US" altLang="zh-CN" sz="2400" b="1" dirty="0">
                  <a:solidFill>
                    <a:srgbClr val="000000"/>
                  </a:solidFill>
                </a:rPr>
                <a:t>p</a:t>
              </a:r>
              <a:r>
                <a:rPr lang="en-US" altLang="zh-CN" sz="2400" dirty="0">
                  <a:solidFill>
                    <a:srgbClr val="000000"/>
                  </a:solidFill>
                </a:rPr>
                <a:t>parently n</a:t>
              </a:r>
              <a:r>
                <a:rPr lang="en-US" altLang="zh-CN" sz="2400" b="1" dirty="0">
                  <a:solidFill>
                    <a:srgbClr val="000000"/>
                  </a:solidFill>
                </a:rPr>
                <a:t>e</a:t>
              </a:r>
              <a:r>
                <a:rPr lang="en-US" altLang="zh-CN" sz="2400" dirty="0">
                  <a:solidFill>
                    <a:srgbClr val="000000"/>
                  </a:solidFill>
                </a:rPr>
                <a:t>utral's p</a:t>
              </a:r>
              <a:r>
                <a:rPr lang="en-US" altLang="zh-CN" sz="2400" b="1" dirty="0">
                  <a:solidFill>
                    <a:srgbClr val="000000"/>
                  </a:solidFill>
                </a:rPr>
                <a:t>r</a:t>
              </a:r>
              <a:r>
                <a:rPr lang="en-US" altLang="zh-CN" sz="2400" dirty="0">
                  <a:solidFill>
                    <a:srgbClr val="000000"/>
                  </a:solidFill>
                </a:rPr>
                <a:t>otest i</a:t>
              </a:r>
              <a:r>
                <a:rPr lang="en-US" altLang="zh-CN" sz="2400" b="1" dirty="0">
                  <a:solidFill>
                    <a:srgbClr val="000000"/>
                  </a:solidFill>
                </a:rPr>
                <a:t>s </a:t>
              </a:r>
              <a:r>
                <a:rPr lang="en-US" altLang="zh-CN" sz="2400" dirty="0">
                  <a:solidFill>
                    <a:srgbClr val="000000"/>
                  </a:solidFill>
                </a:rPr>
                <a:t>t</a:t>
              </a:r>
              <a:r>
                <a:rPr lang="en-US" altLang="zh-CN" sz="2400" b="1" dirty="0">
                  <a:solidFill>
                    <a:srgbClr val="000000"/>
                  </a:solidFill>
                </a:rPr>
                <a:t>h</a:t>
              </a:r>
              <a:r>
                <a:rPr lang="en-US" altLang="zh-CN" sz="2400" dirty="0">
                  <a:solidFill>
                    <a:srgbClr val="000000"/>
                  </a:solidFill>
                </a:rPr>
                <a:t>oroughly d</a:t>
              </a:r>
              <a:r>
                <a:rPr lang="en-US" altLang="zh-CN" sz="2400" b="1" dirty="0">
                  <a:solidFill>
                    <a:srgbClr val="000000"/>
                  </a:solidFill>
                </a:rPr>
                <a:t>i</a:t>
              </a:r>
              <a:r>
                <a:rPr lang="en-US" altLang="zh-CN" sz="2400" dirty="0">
                  <a:solidFill>
                    <a:srgbClr val="000000"/>
                  </a:solidFill>
                </a:rPr>
                <a:t>scounted a</a:t>
              </a:r>
              <a:r>
                <a:rPr lang="en-US" altLang="zh-CN" sz="2400" b="1" dirty="0">
                  <a:solidFill>
                    <a:srgbClr val="000000"/>
                  </a:solidFill>
                </a:rPr>
                <a:t>n</a:t>
              </a:r>
              <a:r>
                <a:rPr lang="en-US" altLang="zh-CN" sz="2400" dirty="0">
                  <a:solidFill>
                    <a:srgbClr val="000000"/>
                  </a:solidFill>
                </a:rPr>
                <a:t>d </a:t>
              </a:r>
              <a:r>
                <a:rPr lang="en-US" altLang="zh-CN" sz="2400" dirty="0" err="1">
                  <a:solidFill>
                    <a:srgbClr val="000000"/>
                  </a:solidFill>
                </a:rPr>
                <a:t>i</a:t>
              </a:r>
              <a:r>
                <a:rPr lang="en-US" altLang="zh-CN" sz="2400" b="1" dirty="0" err="1">
                  <a:solidFill>
                    <a:srgbClr val="000000"/>
                  </a:solidFill>
                </a:rPr>
                <a:t>g</a:t>
              </a:r>
              <a:r>
                <a:rPr lang="en-US" altLang="zh-CN" sz="2400" dirty="0" err="1">
                  <a:solidFill>
                    <a:srgbClr val="000000"/>
                  </a:solidFill>
                </a:rPr>
                <a:t>nored.I</a:t>
              </a:r>
              <a:r>
                <a:rPr lang="en-US" altLang="zh-CN" sz="2400" b="1" dirty="0" err="1">
                  <a:solidFill>
                    <a:srgbClr val="000000"/>
                  </a:solidFill>
                </a:rPr>
                <a:t>s</a:t>
              </a:r>
              <a:r>
                <a:rPr lang="en-US" altLang="zh-CN" sz="2400" dirty="0" err="1">
                  <a:solidFill>
                    <a:srgbClr val="000000"/>
                  </a:solidFill>
                </a:rPr>
                <a:t>man</a:t>
              </a:r>
              <a:r>
                <a:rPr lang="en-US" altLang="zh-CN" sz="2400" dirty="0">
                  <a:solidFill>
                    <a:srgbClr val="000000"/>
                  </a:solidFill>
                </a:rPr>
                <a:t> h</a:t>
              </a:r>
              <a:r>
                <a:rPr lang="en-US" altLang="zh-CN" sz="2400" b="1" dirty="0">
                  <a:solidFill>
                    <a:srgbClr val="000000"/>
                  </a:solidFill>
                </a:rPr>
                <a:t>a</a:t>
              </a:r>
              <a:r>
                <a:rPr lang="en-US" altLang="zh-CN" sz="2400" dirty="0">
                  <a:solidFill>
                    <a:srgbClr val="000000"/>
                  </a:solidFill>
                </a:rPr>
                <a:t>rd h</a:t>
              </a:r>
              <a:r>
                <a:rPr lang="en-US" altLang="zh-CN" sz="2400" b="1" dirty="0">
                  <a:solidFill>
                    <a:srgbClr val="000000"/>
                  </a:solidFill>
                </a:rPr>
                <a:t>i</a:t>
              </a:r>
              <a:r>
                <a:rPr lang="en-US" altLang="zh-CN" sz="2400" dirty="0">
                  <a:solidFill>
                    <a:srgbClr val="000000"/>
                  </a:solidFill>
                </a:rPr>
                <a:t>t. B</a:t>
              </a:r>
              <a:r>
                <a:rPr lang="en-US" altLang="zh-CN" sz="2400" b="1" dirty="0">
                  <a:solidFill>
                    <a:srgbClr val="000000"/>
                  </a:solidFill>
                </a:rPr>
                <a:t>l</a:t>
              </a:r>
              <a:r>
                <a:rPr lang="en-US" altLang="zh-CN" sz="2400" dirty="0">
                  <a:solidFill>
                    <a:srgbClr val="000000"/>
                  </a:solidFill>
                </a:rPr>
                <a:t>ockade i</a:t>
              </a:r>
              <a:r>
                <a:rPr lang="en-US" altLang="zh-CN" sz="2400" b="1" dirty="0">
                  <a:solidFill>
                    <a:srgbClr val="000000"/>
                  </a:solidFill>
                </a:rPr>
                <a:t>s</a:t>
              </a:r>
              <a:r>
                <a:rPr lang="en-US" altLang="zh-CN" sz="2400" dirty="0">
                  <a:solidFill>
                    <a:srgbClr val="000000"/>
                  </a:solidFill>
                </a:rPr>
                <a:t>sue a</a:t>
              </a:r>
              <a:r>
                <a:rPr lang="en-US" altLang="zh-CN" sz="2400" b="1" dirty="0">
                  <a:solidFill>
                    <a:srgbClr val="000000"/>
                  </a:solidFill>
                </a:rPr>
                <a:t>f</a:t>
              </a:r>
              <a:r>
                <a:rPr lang="en-US" altLang="zh-CN" sz="2400" dirty="0">
                  <a:solidFill>
                    <a:srgbClr val="000000"/>
                  </a:solidFill>
                </a:rPr>
                <a:t>fects p</a:t>
              </a:r>
              <a:r>
                <a:rPr lang="en-US" altLang="zh-CN" sz="2400" b="1" dirty="0">
                  <a:solidFill>
                    <a:srgbClr val="000000"/>
                  </a:solidFill>
                </a:rPr>
                <a:t>r</a:t>
              </a:r>
              <a:r>
                <a:rPr lang="en-US" altLang="zh-CN" sz="2400" dirty="0">
                  <a:solidFill>
                    <a:srgbClr val="000000"/>
                  </a:solidFill>
                </a:rPr>
                <a:t>etext f</a:t>
              </a:r>
              <a:r>
                <a:rPr lang="en-US" altLang="zh-CN" sz="2400" b="1" dirty="0">
                  <a:solidFill>
                    <a:srgbClr val="000000"/>
                  </a:solidFill>
                </a:rPr>
                <a:t>o</a:t>
              </a:r>
              <a:r>
                <a:rPr lang="en-US" altLang="zh-CN" sz="2400" dirty="0">
                  <a:solidFill>
                    <a:srgbClr val="000000"/>
                  </a:solidFill>
                </a:rPr>
                <a:t>r e</a:t>
              </a:r>
              <a:r>
                <a:rPr lang="en-US" altLang="zh-CN" sz="2400" b="1" dirty="0">
                  <a:solidFill>
                    <a:srgbClr val="000000"/>
                  </a:solidFill>
                </a:rPr>
                <a:t>m</a:t>
              </a:r>
              <a:r>
                <a:rPr lang="en-US" altLang="zh-CN" sz="2400" dirty="0">
                  <a:solidFill>
                    <a:srgbClr val="000000"/>
                  </a:solidFill>
                </a:rPr>
                <a:t>bargo o</a:t>
              </a:r>
              <a:r>
                <a:rPr lang="en-US" altLang="zh-CN" sz="2400" b="1" dirty="0">
                  <a:solidFill>
                    <a:srgbClr val="000000"/>
                  </a:solidFill>
                </a:rPr>
                <a:t>n </a:t>
              </a:r>
              <a:r>
                <a:rPr lang="en-US" altLang="zh-CN" sz="2400" dirty="0">
                  <a:solidFill>
                    <a:srgbClr val="000000"/>
                  </a:solidFill>
                </a:rPr>
                <a:t>b</a:t>
              </a:r>
              <a:r>
                <a:rPr lang="en-US" altLang="zh-CN" sz="2400" b="1" dirty="0">
                  <a:solidFill>
                    <a:srgbClr val="000000"/>
                  </a:solidFill>
                </a:rPr>
                <a:t>y </a:t>
              </a:r>
              <a:r>
                <a:rPr lang="en-US" altLang="zh-CN" sz="2400" dirty="0">
                  <a:solidFill>
                    <a:srgbClr val="000000"/>
                  </a:solidFill>
                </a:rPr>
                <a:t>products, e</a:t>
              </a:r>
              <a:r>
                <a:rPr lang="en-US" altLang="zh-CN" sz="2400" b="1" dirty="0">
                  <a:solidFill>
                    <a:srgbClr val="000000"/>
                  </a:solidFill>
                </a:rPr>
                <a:t>j</a:t>
              </a:r>
              <a:r>
                <a:rPr lang="en-US" altLang="zh-CN" sz="2400" dirty="0">
                  <a:solidFill>
                    <a:srgbClr val="000000"/>
                  </a:solidFill>
                </a:rPr>
                <a:t>ecting </a:t>
              </a:r>
              <a:r>
                <a:rPr lang="en-US" altLang="zh-CN" sz="2400" dirty="0" err="1">
                  <a:solidFill>
                    <a:srgbClr val="000000"/>
                  </a:solidFill>
                </a:rPr>
                <a:t>s</a:t>
              </a:r>
              <a:r>
                <a:rPr lang="en-US" altLang="zh-CN" sz="2400" b="1" dirty="0" err="1">
                  <a:solidFill>
                    <a:srgbClr val="000000"/>
                  </a:solidFill>
                </a:rPr>
                <a:t>u</a:t>
              </a:r>
              <a:r>
                <a:rPr lang="en-US" altLang="zh-CN" sz="2400" dirty="0" err="1">
                  <a:solidFill>
                    <a:srgbClr val="000000"/>
                  </a:solidFill>
                </a:rPr>
                <a:t>ets</a:t>
              </a:r>
              <a:r>
                <a:rPr lang="en-US" altLang="zh-CN" sz="2400" dirty="0">
                  <a:solidFill>
                    <a:srgbClr val="000000"/>
                  </a:solidFill>
                </a:rPr>
                <a:t> a</a:t>
              </a:r>
              <a:r>
                <a:rPr lang="en-US" altLang="zh-CN" sz="2400" b="1" dirty="0">
                  <a:solidFill>
                    <a:srgbClr val="000000"/>
                  </a:solidFill>
                </a:rPr>
                <a:t>n</a:t>
              </a:r>
              <a:r>
                <a:rPr lang="en-US" altLang="zh-CN" sz="2400" dirty="0">
                  <a:solidFill>
                    <a:srgbClr val="000000"/>
                  </a:solidFill>
                </a:rPr>
                <a:t>d v</a:t>
              </a:r>
              <a:r>
                <a:rPr lang="en-US" altLang="zh-CN" sz="2400" b="1" dirty="0">
                  <a:solidFill>
                    <a:srgbClr val="000000"/>
                  </a:solidFill>
                </a:rPr>
                <a:t>e</a:t>
              </a:r>
              <a:r>
                <a:rPr lang="en-US" altLang="zh-CN" sz="2400" dirty="0">
                  <a:solidFill>
                    <a:srgbClr val="000000"/>
                  </a:solidFill>
                </a:rPr>
                <a:t>getable o</a:t>
              </a:r>
              <a:r>
                <a:rPr lang="en-US" altLang="zh-CN" sz="2400" b="1" dirty="0">
                  <a:solidFill>
                    <a:srgbClr val="000000"/>
                  </a:solidFill>
                </a:rPr>
                <a:t>i</a:t>
              </a:r>
              <a:r>
                <a:rPr lang="en-US" altLang="zh-CN" sz="2400" dirty="0">
                  <a:solidFill>
                    <a:srgbClr val="000000"/>
                  </a:solidFill>
                </a:rPr>
                <a:t>ls</a:t>
              </a:r>
              <a:r>
                <a:rPr lang="en-US" altLang="zh-CN" sz="2400" dirty="0">
                  <a:solidFill>
                    <a:srgbClr val="000000"/>
                  </a:solidFill>
                  <a:latin typeface="Tahoma" pitchFamily="34" charset="0"/>
                </a:rPr>
                <a:t>.</a:t>
              </a:r>
            </a:p>
            <a:p>
              <a:endParaRPr lang="en-US" altLang="zh-CN" sz="2400" dirty="0">
                <a:solidFill>
                  <a:srgbClr val="000000"/>
                </a:solidFill>
                <a:latin typeface="Tahoma" pitchFamily="34" charset="0"/>
              </a:endParaRPr>
            </a:p>
            <a:p>
              <a:r>
                <a:rPr lang="en-US" altLang="zh-CN" sz="2400" dirty="0">
                  <a:solidFill>
                    <a:srgbClr val="000000"/>
                  </a:solidFill>
                  <a:latin typeface="Tahoma" pitchFamily="34" charset="0"/>
                </a:rPr>
                <a:t>    </a:t>
              </a:r>
              <a:r>
                <a:rPr lang="en-US" altLang="zh-CN" sz="2400" dirty="0">
                  <a:solidFill>
                    <a:srgbClr val="000000"/>
                  </a:solidFill>
                </a:rPr>
                <a:t>:^;@b(]Y(m=4$1m=</a:t>
              </a:r>
              <a:r>
                <a:rPr lang="en-US" altLang="zh-CN" sz="2400" dirty="0" err="1">
                  <a:solidFill>
                    <a:srgbClr val="000000"/>
                  </a:solidFill>
                </a:rPr>
                <a:t>dQg&amp;_;c?VdSt</a:t>
              </a:r>
              <a:r>
                <a:rPr lang="en-US" altLang="zh-CN" sz="2400" dirty="0">
                  <a:solidFill>
                    <a:srgbClr val="000000"/>
                  </a:solidFill>
                </a:rPr>
                <a:t>&lt;C![</a:t>
              </a:r>
              <a:r>
                <a:rPr lang="en-US" altLang="zh-CN" sz="2400" dirty="0" err="1">
                  <a:solidFill>
                    <a:srgbClr val="000000"/>
                  </a:solidFill>
                </a:rPr>
                <a:t>VKYo</a:t>
              </a:r>
              <a:r>
                <a:rPr lang="en-US" altLang="zh-CN" sz="2400" dirty="0">
                  <a:solidFill>
                    <a:srgbClr val="000000"/>
                  </a:solidFill>
                </a:rPr>
                <a:t>]</a:t>
              </a:r>
              <a:r>
                <a:rPr lang="zh-CN" altLang="en-US" sz="2400" dirty="0"/>
                <a:t>      </a:t>
              </a:r>
            </a:p>
          </p:txBody>
        </p:sp>
        <p:sp>
          <p:nvSpPr>
            <p:cNvPr id="100361" name="Line 1033"/>
            <p:cNvSpPr>
              <a:spLocks noChangeShapeType="1"/>
            </p:cNvSpPr>
            <p:nvPr/>
          </p:nvSpPr>
          <p:spPr bwMode="auto">
            <a:xfrm>
              <a:off x="939" y="2561"/>
              <a:ext cx="288" cy="0"/>
            </a:xfrm>
            <a:prstGeom prst="line">
              <a:avLst/>
            </a:prstGeom>
            <a:noFill/>
            <a:ln w="38100">
              <a:solidFill>
                <a:schemeClr val="tx1"/>
              </a:solidFill>
              <a:round/>
              <a:headEnd/>
              <a:tailEnd type="triangle" w="med" len="med"/>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希尔密码举例</a:t>
            </a:r>
            <a:endParaRPr lang="zh-CN" altLang="en-US"/>
          </a:p>
        </p:txBody>
      </p:sp>
      <p:sp>
        <p:nvSpPr>
          <p:cNvPr id="3" name="内容占位符 2"/>
          <p:cNvSpPr>
            <a:spLocks noGrp="1"/>
          </p:cNvSpPr>
          <p:nvPr>
            <p:ph idx="1"/>
          </p:nvPr>
        </p:nvSpPr>
        <p:spPr/>
        <p:txBody>
          <a:bodyPr>
            <a:normAutofit/>
          </a:bodyPr>
          <a:lstStyle/>
          <a:p>
            <a:r>
              <a:rPr lang="zh-CN" altLang="en-US" smtClean="0"/>
              <a:t>设</a:t>
            </a:r>
            <a:r>
              <a:rPr lang="en-US" altLang="zh-CN" smtClean="0"/>
              <a:t>m=2</a:t>
            </a:r>
            <a:r>
              <a:rPr lang="zh-CN" altLang="en-US" smtClean="0"/>
              <a:t>，取密钥</a:t>
            </a:r>
            <a:r>
              <a:rPr lang="en-US" altLang="zh-CN" smtClean="0"/>
              <a:t>k=</a:t>
            </a:r>
          </a:p>
          <a:p>
            <a:r>
              <a:rPr lang="zh-CN" altLang="en-US" smtClean="0"/>
              <a:t>每个明文单元使用</a:t>
            </a:r>
            <a:r>
              <a:rPr lang="en-US" altLang="zh-CN" smtClean="0"/>
              <a:t>x=(x</a:t>
            </a:r>
            <a:r>
              <a:rPr lang="en-US" altLang="zh-CN" baseline="-25000" smtClean="0"/>
              <a:t>1</a:t>
            </a:r>
            <a:r>
              <a:rPr lang="en-US" altLang="zh-CN" smtClean="0"/>
              <a:t>,x</a:t>
            </a:r>
            <a:r>
              <a:rPr lang="en-US" altLang="zh-CN" baseline="-25000" smtClean="0"/>
              <a:t>2</a:t>
            </a:r>
            <a:r>
              <a:rPr lang="en-US" altLang="zh-CN" smtClean="0"/>
              <a:t>)</a:t>
            </a:r>
            <a:r>
              <a:rPr lang="zh-CN" altLang="en-US" smtClean="0"/>
              <a:t>来表示，对应的密文单元用</a:t>
            </a:r>
            <a:r>
              <a:rPr lang="en-US" altLang="zh-CN" smtClean="0"/>
              <a:t>y=(y</a:t>
            </a:r>
            <a:r>
              <a:rPr lang="en-US" altLang="zh-CN" baseline="-25000" smtClean="0"/>
              <a:t>1</a:t>
            </a:r>
            <a:r>
              <a:rPr lang="en-US" altLang="zh-CN" smtClean="0"/>
              <a:t>,y</a:t>
            </a:r>
            <a:r>
              <a:rPr lang="en-US" altLang="zh-CN" baseline="-25000" smtClean="0"/>
              <a:t>2</a:t>
            </a:r>
            <a:r>
              <a:rPr lang="en-US" altLang="zh-CN" smtClean="0"/>
              <a:t>)</a:t>
            </a:r>
            <a:r>
              <a:rPr lang="zh-CN" altLang="en-US" smtClean="0"/>
              <a:t>表示，则有</a:t>
            </a:r>
            <a:endParaRPr lang="en-US" altLang="zh-CN" smtClean="0"/>
          </a:p>
          <a:p>
            <a:pPr>
              <a:buNone/>
            </a:pPr>
            <a:r>
              <a:rPr lang="en-US" altLang="zh-CN" smtClean="0"/>
              <a:t>	y=xk</a:t>
            </a:r>
            <a:r>
              <a:rPr lang="zh-CN" altLang="en-US" smtClean="0"/>
              <a:t>，即</a:t>
            </a:r>
            <a:r>
              <a:rPr lang="en-US" altLang="zh-CN" smtClean="0"/>
              <a:t>(y</a:t>
            </a:r>
            <a:r>
              <a:rPr lang="en-US" altLang="zh-CN" baseline="-25000" smtClean="0"/>
              <a:t>1</a:t>
            </a:r>
            <a:r>
              <a:rPr lang="en-US" altLang="zh-CN" smtClean="0"/>
              <a:t>,y</a:t>
            </a:r>
            <a:r>
              <a:rPr lang="en-US" altLang="zh-CN" baseline="-25000" smtClean="0"/>
              <a:t>2</a:t>
            </a:r>
            <a:r>
              <a:rPr lang="en-US" altLang="zh-CN" smtClean="0"/>
              <a:t>)=(x</a:t>
            </a:r>
            <a:r>
              <a:rPr lang="en-US" altLang="zh-CN" baseline="-25000" smtClean="0"/>
              <a:t>1</a:t>
            </a:r>
            <a:r>
              <a:rPr lang="en-US" altLang="zh-CN" smtClean="0"/>
              <a:t>,x</a:t>
            </a:r>
            <a:r>
              <a:rPr lang="en-US" altLang="zh-CN" baseline="-25000" smtClean="0"/>
              <a:t>2</a:t>
            </a:r>
            <a:r>
              <a:rPr lang="en-US" altLang="zh-CN" smtClean="0"/>
              <a:t>)</a:t>
            </a:r>
          </a:p>
          <a:p>
            <a:pPr>
              <a:buNone/>
            </a:pPr>
            <a:r>
              <a:rPr lang="en-US" altLang="zh-CN" smtClean="0"/>
              <a:t>	</a:t>
            </a:r>
            <a:r>
              <a:rPr lang="zh-CN" altLang="en-US" smtClean="0"/>
              <a:t>即</a:t>
            </a:r>
            <a:endParaRPr lang="en-US" altLang="zh-CN" smtClean="0"/>
          </a:p>
          <a:p>
            <a:pPr>
              <a:buNone/>
            </a:pPr>
            <a:r>
              <a:rPr lang="en-US" altLang="zh-CN" smtClean="0"/>
              <a:t>	y</a:t>
            </a:r>
            <a:r>
              <a:rPr lang="en-US" altLang="zh-CN" baseline="-25000" smtClean="0"/>
              <a:t>1</a:t>
            </a:r>
            <a:r>
              <a:rPr lang="en-US" altLang="zh-CN" smtClean="0"/>
              <a:t>=(11x</a:t>
            </a:r>
            <a:r>
              <a:rPr lang="en-US" altLang="zh-CN" baseline="-25000" smtClean="0"/>
              <a:t>1</a:t>
            </a:r>
            <a:r>
              <a:rPr lang="en-US" altLang="zh-CN" smtClean="0"/>
              <a:t>+3x</a:t>
            </a:r>
            <a:r>
              <a:rPr lang="en-US" altLang="zh-CN" baseline="-25000" smtClean="0"/>
              <a:t>2</a:t>
            </a:r>
            <a:r>
              <a:rPr lang="en-US" altLang="zh-CN" smtClean="0"/>
              <a:t>)mod26</a:t>
            </a:r>
          </a:p>
          <a:p>
            <a:pPr>
              <a:buNone/>
            </a:pPr>
            <a:r>
              <a:rPr lang="en-US" altLang="zh-CN" smtClean="0"/>
              <a:t>	y</a:t>
            </a:r>
            <a:r>
              <a:rPr lang="en-US" altLang="zh-CN" baseline="-25000" smtClean="0"/>
              <a:t>2</a:t>
            </a:r>
            <a:r>
              <a:rPr lang="en-US" altLang="zh-CN" smtClean="0"/>
              <a:t>=(8x</a:t>
            </a:r>
            <a:r>
              <a:rPr lang="en-US" altLang="zh-CN" baseline="-25000" smtClean="0"/>
              <a:t>1</a:t>
            </a:r>
            <a:r>
              <a:rPr lang="en-US" altLang="zh-CN" smtClean="0"/>
              <a:t>+7x</a:t>
            </a:r>
            <a:r>
              <a:rPr lang="en-US" altLang="zh-CN" baseline="-25000" smtClean="0"/>
              <a:t>2</a:t>
            </a:r>
            <a:r>
              <a:rPr lang="en-US" altLang="zh-CN" smtClean="0"/>
              <a:t>)mod26</a:t>
            </a:r>
          </a:p>
        </p:txBody>
      </p:sp>
      <p:graphicFrame>
        <p:nvGraphicFramePr>
          <p:cNvPr id="4" name="对象 3"/>
          <p:cNvGraphicFramePr>
            <a:graphicFrameLocks noChangeAspect="1"/>
          </p:cNvGraphicFramePr>
          <p:nvPr/>
        </p:nvGraphicFramePr>
        <p:xfrm>
          <a:off x="4283968" y="1412776"/>
          <a:ext cx="1092120" cy="936104"/>
        </p:xfrm>
        <a:graphic>
          <a:graphicData uri="http://schemas.openxmlformats.org/presentationml/2006/ole">
            <p:oleObj spid="_x0000_s130050" name="Equation" r:id="rId3" imgW="533160" imgH="457200" progId="Equation.DSMT4">
              <p:embed/>
            </p:oleObj>
          </a:graphicData>
        </a:graphic>
      </p:graphicFrame>
      <p:graphicFrame>
        <p:nvGraphicFramePr>
          <p:cNvPr id="7" name="对象 6"/>
          <p:cNvGraphicFramePr>
            <a:graphicFrameLocks noChangeAspect="1"/>
          </p:cNvGraphicFramePr>
          <p:nvPr/>
        </p:nvGraphicFramePr>
        <p:xfrm>
          <a:off x="5076056" y="3140968"/>
          <a:ext cx="1092120" cy="936104"/>
        </p:xfrm>
        <a:graphic>
          <a:graphicData uri="http://schemas.openxmlformats.org/presentationml/2006/ole">
            <p:oleObj spid="_x0000_s130053" name="Equation" r:id="rId4" imgW="533160" imgH="457200" progId="Equation.DSMT4">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希尔密码加密</a:t>
            </a:r>
            <a:endParaRPr lang="zh-CN" altLang="en-US"/>
          </a:p>
        </p:txBody>
      </p:sp>
      <p:sp>
        <p:nvSpPr>
          <p:cNvPr id="3" name="内容占位符 2"/>
          <p:cNvSpPr>
            <a:spLocks noGrp="1"/>
          </p:cNvSpPr>
          <p:nvPr>
            <p:ph idx="1"/>
          </p:nvPr>
        </p:nvSpPr>
        <p:spPr/>
        <p:txBody>
          <a:bodyPr/>
          <a:lstStyle/>
          <a:p>
            <a:r>
              <a:rPr lang="zh-CN" altLang="en-US" smtClean="0"/>
              <a:t>假设需要加密明文</a:t>
            </a:r>
            <a:r>
              <a:rPr lang="en-US" altLang="zh-CN" smtClean="0">
                <a:solidFill>
                  <a:srgbClr val="002060"/>
                </a:solidFill>
              </a:rPr>
              <a:t>july</a:t>
            </a:r>
            <a:r>
              <a:rPr lang="zh-CN" altLang="en-US" smtClean="0"/>
              <a:t>，则可将明文划分为如下两个加密单元</a:t>
            </a:r>
            <a:r>
              <a:rPr lang="en-US" altLang="zh-CN" smtClean="0"/>
              <a:t>(9,20)</a:t>
            </a:r>
            <a:r>
              <a:rPr lang="zh-CN" altLang="en-US" smtClean="0"/>
              <a:t>和</a:t>
            </a:r>
            <a:r>
              <a:rPr lang="en-US" altLang="zh-CN" smtClean="0"/>
              <a:t>(11,24)</a:t>
            </a:r>
            <a:r>
              <a:rPr lang="zh-CN" altLang="en-US" smtClean="0"/>
              <a:t>，分别进行加密变换如下</a:t>
            </a:r>
            <a:endParaRPr lang="en-US" altLang="zh-CN" smtClean="0"/>
          </a:p>
          <a:p>
            <a:r>
              <a:rPr lang="en-US" altLang="zh-CN" smtClean="0"/>
              <a:t>(9,20)             = (99+60,72+140)=(3,4)</a:t>
            </a:r>
          </a:p>
          <a:p>
            <a:endParaRPr lang="en-US" altLang="zh-CN" smtClean="0"/>
          </a:p>
          <a:p>
            <a:r>
              <a:rPr lang="en-US" altLang="zh-CN" smtClean="0"/>
              <a:t>(11,24)             = (121+72,88+168)=(11,22)</a:t>
            </a:r>
          </a:p>
          <a:p>
            <a:endParaRPr lang="en-US" altLang="zh-CN" smtClean="0"/>
          </a:p>
          <a:p>
            <a:r>
              <a:rPr lang="zh-CN" altLang="en-US" smtClean="0"/>
              <a:t>因此密文为</a:t>
            </a:r>
            <a:r>
              <a:rPr lang="en-US" altLang="zh-CN" smtClean="0">
                <a:solidFill>
                  <a:srgbClr val="C00000"/>
                </a:solidFill>
              </a:rPr>
              <a:t>DELW</a:t>
            </a:r>
            <a:endParaRPr lang="zh-CN" altLang="en-US">
              <a:solidFill>
                <a:srgbClr val="C00000"/>
              </a:solidFill>
            </a:endParaRPr>
          </a:p>
        </p:txBody>
      </p:sp>
      <p:graphicFrame>
        <p:nvGraphicFramePr>
          <p:cNvPr id="131074" name="Object 2"/>
          <p:cNvGraphicFramePr>
            <a:graphicFrameLocks noChangeAspect="1"/>
          </p:cNvGraphicFramePr>
          <p:nvPr/>
        </p:nvGraphicFramePr>
        <p:xfrm>
          <a:off x="1979712" y="2996952"/>
          <a:ext cx="1092200" cy="935037"/>
        </p:xfrm>
        <a:graphic>
          <a:graphicData uri="http://schemas.openxmlformats.org/presentationml/2006/ole">
            <p:oleObj spid="_x0000_s131074" name="Equation" r:id="rId3" imgW="533160" imgH="457200" progId="Equation.DSMT4">
              <p:embed/>
            </p:oleObj>
          </a:graphicData>
        </a:graphic>
      </p:graphicFrame>
      <p:graphicFrame>
        <p:nvGraphicFramePr>
          <p:cNvPr id="5" name="Object 2"/>
          <p:cNvGraphicFramePr>
            <a:graphicFrameLocks noChangeAspect="1"/>
          </p:cNvGraphicFramePr>
          <p:nvPr/>
        </p:nvGraphicFramePr>
        <p:xfrm>
          <a:off x="2195736" y="4149080"/>
          <a:ext cx="1092200" cy="935037"/>
        </p:xfrm>
        <a:graphic>
          <a:graphicData uri="http://schemas.openxmlformats.org/presentationml/2006/ole">
            <p:oleObj spid="_x0000_s131075" name="Equation" r:id="rId4" imgW="533160" imgH="45720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希尔密码解密</a:t>
            </a:r>
            <a:endParaRPr lang="zh-CN" altLang="en-US"/>
          </a:p>
        </p:txBody>
      </p:sp>
      <p:sp>
        <p:nvSpPr>
          <p:cNvPr id="3" name="内容占位符 2"/>
          <p:cNvSpPr>
            <a:spLocks noGrp="1"/>
          </p:cNvSpPr>
          <p:nvPr>
            <p:ph idx="1"/>
          </p:nvPr>
        </p:nvSpPr>
        <p:spPr/>
        <p:txBody>
          <a:bodyPr/>
          <a:lstStyle/>
          <a:p>
            <a:r>
              <a:rPr lang="en-US" altLang="zh-CN" smtClean="0"/>
              <a:t>k</a:t>
            </a:r>
            <a:r>
              <a:rPr lang="zh-CN" altLang="en-US" smtClean="0"/>
              <a:t>的逆矩阵</a:t>
            </a:r>
            <a:r>
              <a:rPr lang="en-US" altLang="zh-CN" smtClean="0"/>
              <a:t>k</a:t>
            </a:r>
            <a:r>
              <a:rPr lang="en-US" altLang="zh-CN" baseline="30000" smtClean="0"/>
              <a:t>-1</a:t>
            </a:r>
            <a:r>
              <a:rPr lang="en-US" altLang="zh-CN" smtClean="0"/>
              <a:t>=</a:t>
            </a:r>
          </a:p>
          <a:p>
            <a:endParaRPr lang="en-US" altLang="zh-CN" smtClean="0"/>
          </a:p>
          <a:p>
            <a:r>
              <a:rPr lang="zh-CN" altLang="en-US" smtClean="0"/>
              <a:t>有</a:t>
            </a:r>
            <a:r>
              <a:rPr lang="en-US" altLang="zh-CN" smtClean="0"/>
              <a:t>x=yk</a:t>
            </a:r>
            <a:r>
              <a:rPr lang="en-US" altLang="zh-CN" baseline="30000" smtClean="0"/>
              <a:t>-1</a:t>
            </a:r>
            <a:r>
              <a:rPr lang="zh-CN" altLang="en-US" smtClean="0"/>
              <a:t>，即</a:t>
            </a:r>
            <a:r>
              <a:rPr lang="en-US" altLang="zh-CN" smtClean="0"/>
              <a:t>(x</a:t>
            </a:r>
            <a:r>
              <a:rPr lang="en-US" altLang="zh-CN" baseline="-25000" smtClean="0"/>
              <a:t>1</a:t>
            </a:r>
            <a:r>
              <a:rPr lang="en-US" altLang="zh-CN" smtClean="0"/>
              <a:t>,x</a:t>
            </a:r>
            <a:r>
              <a:rPr lang="en-US" altLang="zh-CN" baseline="-25000" smtClean="0"/>
              <a:t>2</a:t>
            </a:r>
            <a:r>
              <a:rPr lang="en-US" altLang="zh-CN" smtClean="0"/>
              <a:t>)=(y</a:t>
            </a:r>
            <a:r>
              <a:rPr lang="en-US" altLang="zh-CN" baseline="-25000" smtClean="0"/>
              <a:t>1</a:t>
            </a:r>
            <a:r>
              <a:rPr lang="en-US" altLang="zh-CN" smtClean="0"/>
              <a:t>,y</a:t>
            </a:r>
            <a:r>
              <a:rPr lang="en-US" altLang="zh-CN" baseline="-25000" smtClean="0"/>
              <a:t>2</a:t>
            </a:r>
            <a:r>
              <a:rPr lang="en-US" altLang="zh-CN" smtClean="0"/>
              <a:t>)</a:t>
            </a:r>
          </a:p>
          <a:p>
            <a:r>
              <a:rPr lang="zh-CN" altLang="en-US" smtClean="0"/>
              <a:t>即</a:t>
            </a:r>
            <a:endParaRPr lang="en-US" altLang="zh-CN" smtClean="0"/>
          </a:p>
          <a:p>
            <a:r>
              <a:rPr lang="en-US" altLang="zh-CN" smtClean="0"/>
              <a:t>x</a:t>
            </a:r>
            <a:r>
              <a:rPr lang="en-US" altLang="zh-CN" baseline="-25000" smtClean="0"/>
              <a:t>1</a:t>
            </a:r>
            <a:r>
              <a:rPr lang="en-US" altLang="zh-CN" smtClean="0"/>
              <a:t>=(7y</a:t>
            </a:r>
            <a:r>
              <a:rPr lang="en-US" altLang="zh-CN" baseline="-25000" smtClean="0"/>
              <a:t>1</a:t>
            </a:r>
            <a:r>
              <a:rPr lang="en-US" altLang="zh-CN" smtClean="0"/>
              <a:t>+23y</a:t>
            </a:r>
            <a:r>
              <a:rPr lang="en-US" altLang="zh-CN" baseline="-25000" smtClean="0"/>
              <a:t>2</a:t>
            </a:r>
            <a:r>
              <a:rPr lang="en-US" altLang="zh-CN" smtClean="0"/>
              <a:t>)mod26</a:t>
            </a:r>
          </a:p>
          <a:p>
            <a:r>
              <a:rPr lang="en-US" altLang="zh-CN" smtClean="0"/>
              <a:t>x</a:t>
            </a:r>
            <a:r>
              <a:rPr lang="en-US" altLang="zh-CN" baseline="-25000" smtClean="0"/>
              <a:t>2</a:t>
            </a:r>
            <a:r>
              <a:rPr lang="en-US" altLang="zh-CN" smtClean="0"/>
              <a:t>=(18y</a:t>
            </a:r>
            <a:r>
              <a:rPr lang="en-US" altLang="zh-CN" baseline="-25000" smtClean="0"/>
              <a:t>1</a:t>
            </a:r>
            <a:r>
              <a:rPr lang="en-US" altLang="zh-CN" smtClean="0"/>
              <a:t>+11y</a:t>
            </a:r>
            <a:r>
              <a:rPr lang="en-US" altLang="zh-CN" baseline="-25000" smtClean="0"/>
              <a:t>2</a:t>
            </a:r>
            <a:r>
              <a:rPr lang="en-US" altLang="zh-CN" smtClean="0"/>
              <a:t>)mod26</a:t>
            </a:r>
          </a:p>
          <a:p>
            <a:endParaRPr lang="zh-CN" altLang="en-US"/>
          </a:p>
        </p:txBody>
      </p:sp>
      <p:graphicFrame>
        <p:nvGraphicFramePr>
          <p:cNvPr id="133122" name="Object 2"/>
          <p:cNvGraphicFramePr>
            <a:graphicFrameLocks noChangeAspect="1"/>
          </p:cNvGraphicFramePr>
          <p:nvPr/>
        </p:nvGraphicFramePr>
        <p:xfrm>
          <a:off x="3491880" y="1412875"/>
          <a:ext cx="1274763" cy="936625"/>
        </p:xfrm>
        <a:graphic>
          <a:graphicData uri="http://schemas.openxmlformats.org/presentationml/2006/ole">
            <p:oleObj spid="_x0000_s133122" name="Equation" r:id="rId3" imgW="622080" imgH="457200" progId="Equation.DSMT4">
              <p:embed/>
            </p:oleObj>
          </a:graphicData>
        </a:graphic>
      </p:graphicFrame>
      <p:graphicFrame>
        <p:nvGraphicFramePr>
          <p:cNvPr id="5" name="Object 2"/>
          <p:cNvGraphicFramePr>
            <a:graphicFrameLocks noChangeAspect="1"/>
          </p:cNvGraphicFramePr>
          <p:nvPr/>
        </p:nvGraphicFramePr>
        <p:xfrm>
          <a:off x="5652120" y="2636391"/>
          <a:ext cx="1274763" cy="936625"/>
        </p:xfrm>
        <a:graphic>
          <a:graphicData uri="http://schemas.openxmlformats.org/presentationml/2006/ole">
            <p:oleObj spid="_x0000_s133123" name="Equation" r:id="rId4" imgW="622080" imgH="45720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希尔密码解密</a:t>
            </a:r>
            <a:endParaRPr lang="zh-CN" altLang="en-US"/>
          </a:p>
        </p:txBody>
      </p:sp>
      <p:sp>
        <p:nvSpPr>
          <p:cNvPr id="3" name="内容占位符 2"/>
          <p:cNvSpPr>
            <a:spLocks noGrp="1"/>
          </p:cNvSpPr>
          <p:nvPr>
            <p:ph idx="1"/>
          </p:nvPr>
        </p:nvSpPr>
        <p:spPr/>
        <p:txBody>
          <a:bodyPr/>
          <a:lstStyle/>
          <a:p>
            <a:r>
              <a:rPr lang="zh-CN" altLang="en-US" smtClean="0"/>
              <a:t>对密文</a:t>
            </a:r>
            <a:r>
              <a:rPr lang="en-US" altLang="zh-CN" smtClean="0"/>
              <a:t>DELW</a:t>
            </a:r>
            <a:r>
              <a:rPr lang="zh-CN" altLang="en-US" smtClean="0"/>
              <a:t>进行解密即做如下运算</a:t>
            </a:r>
            <a:endParaRPr lang="en-US" altLang="zh-CN" smtClean="0"/>
          </a:p>
          <a:p>
            <a:pPr lvl="1"/>
            <a:endParaRPr lang="en-US" altLang="zh-CN" smtClean="0"/>
          </a:p>
          <a:p>
            <a:pPr lvl="1"/>
            <a:r>
              <a:rPr lang="en-US" altLang="zh-CN" smtClean="0"/>
              <a:t>(3,4)                = (21+92,54+44)=(9,20)</a:t>
            </a:r>
          </a:p>
          <a:p>
            <a:endParaRPr lang="en-US" altLang="zh-CN" smtClean="0"/>
          </a:p>
          <a:p>
            <a:pPr lvl="1"/>
            <a:r>
              <a:rPr lang="en-US" altLang="zh-CN" smtClean="0"/>
              <a:t>(11,22)                =(77+506,198+242)=(11,24)</a:t>
            </a:r>
          </a:p>
          <a:p>
            <a:endParaRPr lang="en-US" altLang="zh-CN" smtClean="0"/>
          </a:p>
          <a:p>
            <a:r>
              <a:rPr lang="zh-CN" altLang="en-US" smtClean="0"/>
              <a:t>如何计算逆矩阵？</a:t>
            </a:r>
            <a:endParaRPr lang="zh-CN" altLang="en-US"/>
          </a:p>
        </p:txBody>
      </p:sp>
      <p:graphicFrame>
        <p:nvGraphicFramePr>
          <p:cNvPr id="133122" name="Object 2"/>
          <p:cNvGraphicFramePr>
            <a:graphicFrameLocks noChangeAspect="1"/>
          </p:cNvGraphicFramePr>
          <p:nvPr/>
        </p:nvGraphicFramePr>
        <p:xfrm>
          <a:off x="2001093" y="2564904"/>
          <a:ext cx="1274763" cy="936625"/>
        </p:xfrm>
        <a:graphic>
          <a:graphicData uri="http://schemas.openxmlformats.org/presentationml/2006/ole">
            <p:oleObj spid="_x0000_s134146" name="Equation" r:id="rId3" imgW="622080" imgH="457200" progId="Equation.DSMT4">
              <p:embed/>
            </p:oleObj>
          </a:graphicData>
        </a:graphic>
      </p:graphicFrame>
      <p:graphicFrame>
        <p:nvGraphicFramePr>
          <p:cNvPr id="5" name="Object 2"/>
          <p:cNvGraphicFramePr>
            <a:graphicFrameLocks noChangeAspect="1"/>
          </p:cNvGraphicFramePr>
          <p:nvPr/>
        </p:nvGraphicFramePr>
        <p:xfrm>
          <a:off x="2411760" y="3645024"/>
          <a:ext cx="1274763" cy="936625"/>
        </p:xfrm>
        <a:graphic>
          <a:graphicData uri="http://schemas.openxmlformats.org/presentationml/2006/ole">
            <p:oleObj spid="_x0000_s134147" name="Equation" r:id="rId4" imgW="622080" imgH="457200" progId="Equation.DSMT4">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矩阵运算</a:t>
            </a:r>
            <a:endParaRPr lang="zh-CN" altLang="en-US"/>
          </a:p>
        </p:txBody>
      </p:sp>
      <p:sp>
        <p:nvSpPr>
          <p:cNvPr id="3" name="内容占位符 2"/>
          <p:cNvSpPr>
            <a:spLocks noGrp="1"/>
          </p:cNvSpPr>
          <p:nvPr>
            <p:ph idx="1"/>
          </p:nvPr>
        </p:nvSpPr>
        <p:spPr/>
        <p:txBody>
          <a:bodyPr/>
          <a:lstStyle/>
          <a:p>
            <a:r>
              <a:rPr lang="zh-CN" altLang="en-US" dirty="0" smtClean="0"/>
              <a:t>矩阵的乘法</a:t>
            </a:r>
            <a:endParaRPr lang="en-US" altLang="zh-CN" dirty="0" smtClean="0"/>
          </a:p>
          <a:p>
            <a:pPr lvl="1"/>
            <a:r>
              <a:rPr lang="zh-CN" altLang="en-US" dirty="0" smtClean="0"/>
              <a:t>设</a:t>
            </a:r>
            <a:r>
              <a:rPr lang="en-US" altLang="zh-CN" dirty="0" smtClean="0"/>
              <a:t>A=(</a:t>
            </a:r>
            <a:r>
              <a:rPr lang="en-US" altLang="zh-CN" dirty="0" err="1" smtClean="0"/>
              <a:t>a</a:t>
            </a:r>
            <a:r>
              <a:rPr lang="en-US" altLang="zh-CN" baseline="-25000" dirty="0" err="1" smtClean="0"/>
              <a:t>i,j</a:t>
            </a:r>
            <a:r>
              <a:rPr lang="en-US" altLang="zh-CN" dirty="0" smtClean="0"/>
              <a:t>)</a:t>
            </a:r>
            <a:r>
              <a:rPr lang="zh-CN" altLang="en-US" dirty="0" smtClean="0"/>
              <a:t>是一个</a:t>
            </a:r>
            <a:r>
              <a:rPr lang="en-US" altLang="zh-CN" dirty="0" err="1" smtClean="0"/>
              <a:t>l×m</a:t>
            </a:r>
            <a:r>
              <a:rPr lang="zh-CN" altLang="en-US" dirty="0" smtClean="0"/>
              <a:t>矩阵，</a:t>
            </a:r>
            <a:r>
              <a:rPr lang="en-US" altLang="zh-CN" dirty="0" smtClean="0"/>
              <a:t>B=(</a:t>
            </a:r>
            <a:r>
              <a:rPr lang="en-US" altLang="zh-CN" dirty="0" err="1" smtClean="0"/>
              <a:t>b</a:t>
            </a:r>
            <a:r>
              <a:rPr lang="en-US" altLang="zh-CN" baseline="-25000" dirty="0" err="1" smtClean="0"/>
              <a:t>j,k</a:t>
            </a:r>
            <a:r>
              <a:rPr lang="en-US" altLang="zh-CN" dirty="0" smtClean="0"/>
              <a:t>)</a:t>
            </a:r>
            <a:r>
              <a:rPr lang="zh-CN" altLang="en-US" dirty="0" smtClean="0"/>
              <a:t>是一个</a:t>
            </a:r>
            <a:r>
              <a:rPr lang="en-US" altLang="zh-CN" dirty="0" err="1" smtClean="0"/>
              <a:t>m×n</a:t>
            </a:r>
            <a:r>
              <a:rPr lang="zh-CN" altLang="en-US" dirty="0" smtClean="0"/>
              <a:t>矩阵，则定义矩阵的乘法</a:t>
            </a:r>
            <a:r>
              <a:rPr lang="en-US" altLang="zh-CN" dirty="0" smtClean="0"/>
              <a:t>AB=C=(</a:t>
            </a:r>
            <a:r>
              <a:rPr lang="en-US" altLang="zh-CN" dirty="0" err="1" smtClean="0"/>
              <a:t>c</a:t>
            </a:r>
            <a:r>
              <a:rPr lang="en-US" altLang="zh-CN" baseline="-25000" dirty="0" err="1" smtClean="0"/>
              <a:t>i,k</a:t>
            </a:r>
            <a:r>
              <a:rPr lang="en-US" altLang="zh-CN" dirty="0" smtClean="0"/>
              <a:t>)</a:t>
            </a:r>
          </a:p>
          <a:p>
            <a:endParaRPr lang="en-US" altLang="zh-CN" dirty="0" smtClean="0"/>
          </a:p>
          <a:p>
            <a:endParaRPr lang="en-US" altLang="zh-CN" dirty="0" smtClean="0"/>
          </a:p>
          <a:p>
            <a:pPr lvl="1"/>
            <a:r>
              <a:rPr lang="en-US" altLang="zh-CN" dirty="0" smtClean="0"/>
              <a:t>C</a:t>
            </a:r>
            <a:r>
              <a:rPr lang="zh-CN" altLang="en-US" dirty="0" smtClean="0"/>
              <a:t>是一个</a:t>
            </a:r>
            <a:r>
              <a:rPr lang="en-US" altLang="zh-CN" dirty="0" err="1" smtClean="0"/>
              <a:t>l×n</a:t>
            </a:r>
            <a:r>
              <a:rPr lang="zh-CN" altLang="en-US" dirty="0" smtClean="0"/>
              <a:t>矩阵</a:t>
            </a:r>
            <a:endParaRPr lang="en-US" altLang="zh-CN" dirty="0" smtClean="0"/>
          </a:p>
          <a:p>
            <a:pPr lvl="1"/>
            <a:r>
              <a:rPr lang="zh-CN" altLang="en-US" dirty="0" smtClean="0"/>
              <a:t>矩阵乘法不满足交换律但满足结合律</a:t>
            </a:r>
            <a:endParaRPr lang="zh-CN" altLang="en-US" dirty="0"/>
          </a:p>
        </p:txBody>
      </p:sp>
      <p:graphicFrame>
        <p:nvGraphicFramePr>
          <p:cNvPr id="4" name="对象 3"/>
          <p:cNvGraphicFramePr>
            <a:graphicFrameLocks noChangeAspect="1"/>
          </p:cNvGraphicFramePr>
          <p:nvPr/>
        </p:nvGraphicFramePr>
        <p:xfrm>
          <a:off x="2695575" y="2997200"/>
          <a:ext cx="2890838" cy="1223963"/>
        </p:xfrm>
        <a:graphic>
          <a:graphicData uri="http://schemas.openxmlformats.org/presentationml/2006/ole">
            <p:oleObj spid="_x0000_s119809" name="Equation" r:id="rId3" imgW="1079280" imgH="457200" progId="Equation.DSMT4">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矩阵运算</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单位矩阵</a:t>
            </a:r>
            <a:endParaRPr lang="en-US" altLang="zh-CN" dirty="0" smtClean="0"/>
          </a:p>
          <a:p>
            <a:pPr lvl="1"/>
            <a:r>
              <a:rPr lang="en-US" altLang="zh-CN" dirty="0" err="1" smtClean="0"/>
              <a:t>m×m</a:t>
            </a:r>
            <a:r>
              <a:rPr lang="zh-CN" altLang="en-US" dirty="0" smtClean="0"/>
              <a:t>的矩阵中，主对角线上的元素均为</a:t>
            </a:r>
            <a:r>
              <a:rPr lang="en-US" altLang="zh-CN" dirty="0" smtClean="0"/>
              <a:t>1</a:t>
            </a:r>
            <a:r>
              <a:rPr lang="zh-CN" altLang="en-US" dirty="0" smtClean="0"/>
              <a:t>，其余元素均为</a:t>
            </a:r>
            <a:r>
              <a:rPr lang="en-US" altLang="zh-CN" dirty="0" smtClean="0"/>
              <a:t>0</a:t>
            </a:r>
            <a:r>
              <a:rPr lang="zh-CN" altLang="en-US" dirty="0" smtClean="0"/>
              <a:t>的矩阵称为单位矩阵，记为</a:t>
            </a:r>
            <a:r>
              <a:rPr lang="en-US" altLang="zh-CN" dirty="0" err="1" smtClean="0"/>
              <a:t>I</a:t>
            </a:r>
            <a:r>
              <a:rPr lang="en-US" altLang="zh-CN" baseline="-25000" dirty="0" err="1" smtClean="0"/>
              <a:t>m</a:t>
            </a:r>
            <a:endParaRPr lang="en-US" altLang="zh-CN" baseline="-25000" dirty="0" smtClean="0"/>
          </a:p>
          <a:p>
            <a:pPr lvl="1"/>
            <a:endParaRPr lang="en-US" altLang="zh-CN" dirty="0" smtClean="0"/>
          </a:p>
          <a:p>
            <a:pPr lvl="1"/>
            <a:endParaRPr lang="en-US" altLang="zh-CN" dirty="0" smtClean="0"/>
          </a:p>
          <a:p>
            <a:pPr lvl="1"/>
            <a:r>
              <a:rPr lang="zh-CN" altLang="en-US" dirty="0" smtClean="0"/>
              <a:t>对任意</a:t>
            </a:r>
            <a:r>
              <a:rPr lang="en-US" altLang="zh-CN" dirty="0" err="1" smtClean="0"/>
              <a:t>l×m</a:t>
            </a:r>
            <a:r>
              <a:rPr lang="zh-CN" altLang="en-US" dirty="0" smtClean="0"/>
              <a:t>矩阵</a:t>
            </a:r>
            <a:r>
              <a:rPr lang="en-US" altLang="zh-CN" dirty="0" smtClean="0"/>
              <a:t>A</a:t>
            </a:r>
            <a:r>
              <a:rPr lang="zh-CN" altLang="en-US" dirty="0" smtClean="0"/>
              <a:t>，有</a:t>
            </a:r>
            <a:r>
              <a:rPr lang="en-US" altLang="zh-CN" dirty="0" err="1" smtClean="0"/>
              <a:t>AI</a:t>
            </a:r>
            <a:r>
              <a:rPr lang="en-US" altLang="zh-CN" baseline="-25000" dirty="0" err="1" smtClean="0"/>
              <a:t>m</a:t>
            </a:r>
            <a:r>
              <a:rPr lang="en-US" altLang="zh-CN" dirty="0" smtClean="0"/>
              <a:t>=A</a:t>
            </a:r>
            <a:r>
              <a:rPr lang="zh-CN" altLang="en-US" dirty="0" smtClean="0"/>
              <a:t>；对任意</a:t>
            </a:r>
            <a:r>
              <a:rPr lang="en-US" altLang="zh-CN" dirty="0" err="1" smtClean="0"/>
              <a:t>m×n</a:t>
            </a:r>
            <a:r>
              <a:rPr lang="zh-CN" altLang="en-US" dirty="0" smtClean="0"/>
              <a:t>矩阵</a:t>
            </a:r>
            <a:r>
              <a:rPr lang="en-US" altLang="zh-CN" dirty="0" smtClean="0"/>
              <a:t>B</a:t>
            </a:r>
            <a:r>
              <a:rPr lang="zh-CN" altLang="en-US" dirty="0" smtClean="0"/>
              <a:t>，有</a:t>
            </a:r>
            <a:r>
              <a:rPr lang="en-US" altLang="zh-CN" dirty="0" err="1" smtClean="0"/>
              <a:t>I</a:t>
            </a:r>
            <a:r>
              <a:rPr lang="en-US" altLang="zh-CN" baseline="-25000" dirty="0" err="1" smtClean="0"/>
              <a:t>m</a:t>
            </a:r>
            <a:r>
              <a:rPr lang="en-US" altLang="zh-CN" dirty="0" err="1" smtClean="0"/>
              <a:t>B</a:t>
            </a:r>
            <a:r>
              <a:rPr lang="en-US" altLang="zh-CN" dirty="0" smtClean="0"/>
              <a:t>=B</a:t>
            </a:r>
          </a:p>
          <a:p>
            <a:r>
              <a:rPr lang="zh-CN" altLang="en-US" dirty="0" smtClean="0"/>
              <a:t>逆矩阵</a:t>
            </a:r>
            <a:endParaRPr lang="en-US" altLang="zh-CN" dirty="0" smtClean="0"/>
          </a:p>
          <a:p>
            <a:pPr lvl="1"/>
            <a:r>
              <a:rPr lang="en-US" altLang="zh-CN" dirty="0" err="1" smtClean="0"/>
              <a:t>m×m</a:t>
            </a:r>
            <a:r>
              <a:rPr lang="zh-CN" altLang="en-US" dirty="0" smtClean="0"/>
              <a:t>矩阵</a:t>
            </a:r>
            <a:r>
              <a:rPr lang="en-US" altLang="zh-CN" dirty="0" smtClean="0"/>
              <a:t>A</a:t>
            </a:r>
            <a:r>
              <a:rPr lang="zh-CN" altLang="en-US" dirty="0" smtClean="0"/>
              <a:t>的逆矩阵记为</a:t>
            </a:r>
            <a:r>
              <a:rPr lang="en-US" altLang="zh-CN" dirty="0" smtClean="0"/>
              <a:t>A</a:t>
            </a:r>
            <a:r>
              <a:rPr lang="en-US" altLang="zh-CN" baseline="30000" dirty="0" smtClean="0"/>
              <a:t>-1</a:t>
            </a:r>
            <a:r>
              <a:rPr lang="zh-CN" altLang="en-US" dirty="0" smtClean="0"/>
              <a:t>，满足</a:t>
            </a:r>
            <a:endParaRPr lang="en-US" altLang="zh-CN" dirty="0" smtClean="0"/>
          </a:p>
          <a:p>
            <a:pPr lvl="1"/>
            <a:r>
              <a:rPr lang="en-US" altLang="zh-CN" dirty="0" smtClean="0"/>
              <a:t>AA</a:t>
            </a:r>
            <a:r>
              <a:rPr lang="en-US" altLang="zh-CN" baseline="30000" dirty="0" smtClean="0"/>
              <a:t>-1</a:t>
            </a:r>
            <a:r>
              <a:rPr lang="en-US" altLang="zh-CN" dirty="0" smtClean="0"/>
              <a:t>=A</a:t>
            </a:r>
            <a:r>
              <a:rPr lang="en-US" altLang="zh-CN" baseline="30000" dirty="0" smtClean="0"/>
              <a:t>-1</a:t>
            </a:r>
            <a:r>
              <a:rPr lang="en-US" altLang="zh-CN" dirty="0" smtClean="0"/>
              <a:t>A=</a:t>
            </a:r>
            <a:r>
              <a:rPr lang="en-US" altLang="zh-CN" dirty="0" err="1" smtClean="0"/>
              <a:t>I</a:t>
            </a:r>
            <a:r>
              <a:rPr lang="en-US" altLang="zh-CN" baseline="-25000" dirty="0" err="1" smtClean="0"/>
              <a:t>m</a:t>
            </a:r>
            <a:endParaRPr lang="en-US" altLang="zh-CN" baseline="-25000" dirty="0" smtClean="0"/>
          </a:p>
          <a:p>
            <a:pPr lvl="1"/>
            <a:r>
              <a:rPr lang="zh-CN" altLang="en-US" dirty="0" smtClean="0"/>
              <a:t>逆矩阵具有唯一性</a:t>
            </a:r>
            <a:r>
              <a:rPr lang="en-US" altLang="zh-CN" dirty="0" smtClean="0"/>
              <a:t>(</a:t>
            </a:r>
            <a:r>
              <a:rPr lang="zh-CN" altLang="en-US" dirty="0" smtClean="0"/>
              <a:t>但不一定存在</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3419872" y="2703230"/>
          <a:ext cx="1728192" cy="941794"/>
        </p:xfrm>
        <a:graphic>
          <a:graphicData uri="http://schemas.openxmlformats.org/presentationml/2006/ole">
            <p:oleObj spid="_x0000_s132098" name="Equation" r:id="rId3" imgW="838080" imgH="457200" progId="Equation.DSMT4">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矩阵运算</a:t>
            </a:r>
            <a:endParaRPr lang="zh-CN" altLang="en-US"/>
          </a:p>
        </p:txBody>
      </p:sp>
      <p:sp>
        <p:nvSpPr>
          <p:cNvPr id="3" name="内容占位符 2"/>
          <p:cNvSpPr>
            <a:spLocks noGrp="1"/>
          </p:cNvSpPr>
          <p:nvPr>
            <p:ph idx="1"/>
          </p:nvPr>
        </p:nvSpPr>
        <p:spPr/>
        <p:txBody>
          <a:bodyPr>
            <a:normAutofit/>
          </a:bodyPr>
          <a:lstStyle/>
          <a:p>
            <a:r>
              <a:rPr lang="en-US" altLang="zh-CN" dirty="0" err="1" smtClean="0"/>
              <a:t>m×m</a:t>
            </a:r>
            <a:r>
              <a:rPr lang="zh-CN" altLang="en-US" dirty="0" smtClean="0"/>
              <a:t>阶矩阵</a:t>
            </a:r>
            <a:r>
              <a:rPr lang="en-US" altLang="zh-CN" dirty="0" smtClean="0"/>
              <a:t>A=(</a:t>
            </a:r>
            <a:r>
              <a:rPr lang="en-US" altLang="zh-CN" dirty="0" err="1" smtClean="0"/>
              <a:t>a</a:t>
            </a:r>
            <a:r>
              <a:rPr lang="en-US" altLang="zh-CN" baseline="-25000" dirty="0" err="1" smtClean="0"/>
              <a:t>i,j</a:t>
            </a:r>
            <a:r>
              <a:rPr lang="en-US" altLang="zh-CN" dirty="0" smtClean="0"/>
              <a:t>)</a:t>
            </a:r>
            <a:r>
              <a:rPr lang="zh-CN" altLang="en-US" dirty="0" smtClean="0"/>
              <a:t>的行列式记为</a:t>
            </a:r>
            <a:r>
              <a:rPr lang="en-US" altLang="zh-CN" dirty="0" smtClean="0"/>
              <a:t>|A|</a:t>
            </a:r>
            <a:r>
              <a:rPr lang="zh-CN" altLang="en-US" dirty="0" smtClean="0"/>
              <a:t>或</a:t>
            </a:r>
            <a:r>
              <a:rPr lang="en-US" altLang="zh-CN" dirty="0" err="1" smtClean="0"/>
              <a:t>detA</a:t>
            </a:r>
            <a:endParaRPr lang="en-US" altLang="zh-CN" dirty="0" smtClean="0"/>
          </a:p>
          <a:p>
            <a:pPr lvl="1"/>
            <a:r>
              <a:rPr lang="zh-CN" altLang="en-US" dirty="0" smtClean="0"/>
              <a:t>如果</a:t>
            </a:r>
            <a:r>
              <a:rPr lang="en-US" altLang="zh-CN" dirty="0" smtClean="0"/>
              <a:t>A</a:t>
            </a:r>
            <a:r>
              <a:rPr lang="zh-CN" altLang="en-US" dirty="0" smtClean="0"/>
              <a:t>为</a:t>
            </a:r>
            <a:r>
              <a:rPr lang="en-US" altLang="zh-CN" dirty="0" smtClean="0"/>
              <a:t>2×2</a:t>
            </a:r>
            <a:r>
              <a:rPr lang="zh-CN" altLang="en-US" dirty="0" smtClean="0"/>
              <a:t>阶矩阵，则</a:t>
            </a:r>
            <a:endParaRPr lang="en-US" altLang="zh-CN" dirty="0" smtClean="0"/>
          </a:p>
          <a:p>
            <a:pPr lvl="1">
              <a:buNone/>
            </a:pPr>
            <a:r>
              <a:rPr lang="en-US" altLang="zh-CN" dirty="0" smtClean="0"/>
              <a:t>	</a:t>
            </a:r>
            <a:r>
              <a:rPr lang="en-US" altLang="zh-CN" dirty="0" err="1" smtClean="0"/>
              <a:t>detA</a:t>
            </a:r>
            <a:r>
              <a:rPr lang="en-US" altLang="zh-CN" dirty="0" smtClean="0"/>
              <a:t>=a</a:t>
            </a:r>
            <a:r>
              <a:rPr lang="en-US" altLang="zh-CN" baseline="-25000" dirty="0" smtClean="0"/>
              <a:t>1,1</a:t>
            </a:r>
            <a:r>
              <a:rPr lang="en-US" altLang="zh-CN" dirty="0" smtClean="0"/>
              <a:t>a</a:t>
            </a:r>
            <a:r>
              <a:rPr lang="en-US" altLang="zh-CN" baseline="-25000" dirty="0" smtClean="0"/>
              <a:t>2,2</a:t>
            </a:r>
            <a:r>
              <a:rPr lang="en-US" altLang="zh-CN" dirty="0" smtClean="0"/>
              <a:t>-a</a:t>
            </a:r>
            <a:r>
              <a:rPr lang="en-US" altLang="zh-CN" baseline="-25000" dirty="0" smtClean="0"/>
              <a:t>1,2</a:t>
            </a:r>
            <a:r>
              <a:rPr lang="en-US" altLang="zh-CN" dirty="0" smtClean="0"/>
              <a:t>a</a:t>
            </a:r>
            <a:r>
              <a:rPr lang="en-US" altLang="zh-CN" baseline="-25000" dirty="0" smtClean="0"/>
              <a:t>2,1</a:t>
            </a:r>
          </a:p>
          <a:p>
            <a:pPr lvl="1"/>
            <a:r>
              <a:rPr lang="zh-CN" altLang="en-US" dirty="0" smtClean="0"/>
              <a:t>如果</a:t>
            </a:r>
            <a:r>
              <a:rPr lang="en-US" altLang="zh-CN" dirty="0" smtClean="0"/>
              <a:t>A</a:t>
            </a:r>
            <a:r>
              <a:rPr lang="zh-CN" altLang="en-US" dirty="0" smtClean="0"/>
              <a:t>为</a:t>
            </a:r>
            <a:r>
              <a:rPr lang="en-US" altLang="zh-CN" dirty="0" smtClean="0"/>
              <a:t>3×3</a:t>
            </a:r>
            <a:r>
              <a:rPr lang="zh-CN" altLang="en-US" dirty="0" smtClean="0"/>
              <a:t>阶矩阵，则</a:t>
            </a:r>
            <a:endParaRPr lang="en-US" altLang="zh-CN" dirty="0" smtClean="0"/>
          </a:p>
          <a:p>
            <a:pPr lvl="1">
              <a:buNone/>
            </a:pPr>
            <a:r>
              <a:rPr lang="en-US" altLang="zh-CN" dirty="0" smtClean="0"/>
              <a:t>	</a:t>
            </a:r>
            <a:r>
              <a:rPr lang="en-US" altLang="zh-CN" dirty="0" err="1" smtClean="0"/>
              <a:t>detA</a:t>
            </a:r>
            <a:r>
              <a:rPr lang="en-US" altLang="zh-CN" dirty="0" smtClean="0"/>
              <a:t>=a</a:t>
            </a:r>
            <a:r>
              <a:rPr lang="en-US" altLang="zh-CN" baseline="-25000" dirty="0" smtClean="0"/>
              <a:t>1,1</a:t>
            </a:r>
            <a:r>
              <a:rPr lang="en-US" altLang="zh-CN" dirty="0" smtClean="0"/>
              <a:t>a</a:t>
            </a:r>
            <a:r>
              <a:rPr lang="en-US" altLang="zh-CN" baseline="-25000" dirty="0" smtClean="0"/>
              <a:t>2,2</a:t>
            </a:r>
            <a:r>
              <a:rPr lang="en-US" altLang="zh-CN" dirty="0" smtClean="0"/>
              <a:t>a</a:t>
            </a:r>
            <a:r>
              <a:rPr lang="en-US" altLang="zh-CN" baseline="-25000" dirty="0" smtClean="0"/>
              <a:t>3,3</a:t>
            </a:r>
            <a:r>
              <a:rPr lang="en-US" altLang="zh-CN" dirty="0" smtClean="0"/>
              <a:t>+a</a:t>
            </a:r>
            <a:r>
              <a:rPr lang="en-US" altLang="zh-CN" baseline="-25000" dirty="0" smtClean="0"/>
              <a:t>1,2</a:t>
            </a:r>
            <a:r>
              <a:rPr lang="en-US" altLang="zh-CN" dirty="0" smtClean="0"/>
              <a:t>a</a:t>
            </a:r>
            <a:r>
              <a:rPr lang="en-US" altLang="zh-CN" baseline="-25000" dirty="0" smtClean="0"/>
              <a:t>2,3</a:t>
            </a:r>
            <a:r>
              <a:rPr lang="en-US" altLang="zh-CN" dirty="0" smtClean="0"/>
              <a:t>a</a:t>
            </a:r>
            <a:r>
              <a:rPr lang="en-US" altLang="zh-CN" baseline="-25000" dirty="0" smtClean="0"/>
              <a:t>3,1</a:t>
            </a:r>
            <a:r>
              <a:rPr lang="en-US" altLang="zh-CN" dirty="0" smtClean="0"/>
              <a:t>+a</a:t>
            </a:r>
            <a:r>
              <a:rPr lang="en-US" altLang="zh-CN" baseline="-25000" dirty="0" smtClean="0"/>
              <a:t>1,3</a:t>
            </a:r>
            <a:r>
              <a:rPr lang="en-US" altLang="zh-CN" dirty="0" smtClean="0"/>
              <a:t>a</a:t>
            </a:r>
            <a:r>
              <a:rPr lang="en-US" altLang="zh-CN" baseline="-25000" dirty="0" smtClean="0"/>
              <a:t>2,1</a:t>
            </a:r>
            <a:r>
              <a:rPr lang="en-US" altLang="zh-CN" dirty="0" smtClean="0"/>
              <a:t>a</a:t>
            </a:r>
            <a:r>
              <a:rPr lang="en-US" altLang="zh-CN" baseline="-25000" dirty="0" smtClean="0"/>
              <a:t>3,2</a:t>
            </a:r>
          </a:p>
          <a:p>
            <a:pPr lvl="1">
              <a:buNone/>
            </a:pPr>
            <a:r>
              <a:rPr lang="en-US" altLang="zh-CN" dirty="0" smtClean="0"/>
              <a:t>			-(a</a:t>
            </a:r>
            <a:r>
              <a:rPr lang="en-US" altLang="zh-CN" baseline="-25000" dirty="0" smtClean="0"/>
              <a:t>1,1</a:t>
            </a:r>
            <a:r>
              <a:rPr lang="en-US" altLang="zh-CN" dirty="0" smtClean="0"/>
              <a:t>a</a:t>
            </a:r>
            <a:r>
              <a:rPr lang="en-US" altLang="zh-CN" baseline="-25000" dirty="0" smtClean="0"/>
              <a:t>2,3</a:t>
            </a:r>
            <a:r>
              <a:rPr lang="en-US" altLang="zh-CN" dirty="0" smtClean="0"/>
              <a:t>a</a:t>
            </a:r>
            <a:r>
              <a:rPr lang="en-US" altLang="zh-CN" baseline="-25000" dirty="0" smtClean="0"/>
              <a:t>3,2</a:t>
            </a:r>
            <a:r>
              <a:rPr lang="en-US" altLang="zh-CN" dirty="0" smtClean="0"/>
              <a:t>+a</a:t>
            </a:r>
            <a:r>
              <a:rPr lang="en-US" altLang="zh-CN" baseline="-25000" dirty="0" smtClean="0"/>
              <a:t>1,2</a:t>
            </a:r>
            <a:r>
              <a:rPr lang="en-US" altLang="zh-CN" dirty="0" smtClean="0"/>
              <a:t>a</a:t>
            </a:r>
            <a:r>
              <a:rPr lang="en-US" altLang="zh-CN" baseline="-25000" dirty="0" smtClean="0"/>
              <a:t>2,1</a:t>
            </a:r>
            <a:r>
              <a:rPr lang="en-US" altLang="zh-CN" dirty="0" smtClean="0"/>
              <a:t>a</a:t>
            </a:r>
            <a:r>
              <a:rPr lang="en-US" altLang="zh-CN" baseline="-25000" dirty="0" smtClean="0"/>
              <a:t>3,3</a:t>
            </a:r>
            <a:r>
              <a:rPr lang="en-US" altLang="zh-CN" dirty="0" smtClean="0"/>
              <a:t>+a</a:t>
            </a:r>
            <a:r>
              <a:rPr lang="en-US" altLang="zh-CN" baseline="-25000" dirty="0" smtClean="0"/>
              <a:t>1,3</a:t>
            </a:r>
            <a:r>
              <a:rPr lang="en-US" altLang="zh-CN" dirty="0" smtClean="0"/>
              <a:t>a</a:t>
            </a:r>
            <a:r>
              <a:rPr lang="en-US" altLang="zh-CN" baseline="-25000" dirty="0" smtClean="0"/>
              <a:t>2,2</a:t>
            </a:r>
            <a:r>
              <a:rPr lang="en-US" altLang="zh-CN" dirty="0" smtClean="0"/>
              <a:t>a</a:t>
            </a:r>
            <a:r>
              <a:rPr lang="en-US" altLang="zh-CN" baseline="-25000" dirty="0" smtClean="0"/>
              <a:t>3,1</a:t>
            </a:r>
            <a:r>
              <a:rPr lang="en-US" altLang="zh-CN" dirty="0" smtClean="0"/>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矩阵运算</a:t>
            </a:r>
            <a:endParaRPr lang="zh-CN" altLang="en-US"/>
          </a:p>
        </p:txBody>
      </p:sp>
      <p:sp>
        <p:nvSpPr>
          <p:cNvPr id="3" name="内容占位符 2"/>
          <p:cNvSpPr>
            <a:spLocks noGrp="1"/>
          </p:cNvSpPr>
          <p:nvPr>
            <p:ph idx="1"/>
          </p:nvPr>
        </p:nvSpPr>
        <p:spPr/>
        <p:txBody>
          <a:bodyPr>
            <a:normAutofit/>
          </a:bodyPr>
          <a:lstStyle/>
          <a:p>
            <a:r>
              <a:rPr lang="zh-CN" altLang="en-US" dirty="0" smtClean="0"/>
              <a:t>推广到一般情况</a:t>
            </a:r>
            <a:endParaRPr lang="en-US" altLang="zh-CN" dirty="0" smtClean="0"/>
          </a:p>
          <a:p>
            <a:pPr lvl="1">
              <a:buClr>
                <a:srgbClr val="51848E"/>
              </a:buClr>
            </a:pPr>
            <a:r>
              <a:rPr lang="zh-CN" altLang="en-US" dirty="0" smtClean="0">
                <a:solidFill>
                  <a:prstClr val="black"/>
                </a:solidFill>
              </a:rPr>
              <a:t>如果</a:t>
            </a:r>
            <a:r>
              <a:rPr lang="en-US" altLang="zh-CN" dirty="0" smtClean="0">
                <a:solidFill>
                  <a:prstClr val="black"/>
                </a:solidFill>
              </a:rPr>
              <a:t>A</a:t>
            </a:r>
            <a:r>
              <a:rPr lang="zh-CN" altLang="en-US" dirty="0" smtClean="0">
                <a:solidFill>
                  <a:prstClr val="black"/>
                </a:solidFill>
              </a:rPr>
              <a:t>为</a:t>
            </a:r>
            <a:r>
              <a:rPr lang="en-US" altLang="zh-CN" dirty="0" err="1" smtClean="0">
                <a:solidFill>
                  <a:prstClr val="black"/>
                </a:solidFill>
              </a:rPr>
              <a:t>m×m</a:t>
            </a:r>
            <a:r>
              <a:rPr lang="zh-CN" altLang="en-US" dirty="0" smtClean="0">
                <a:solidFill>
                  <a:prstClr val="black"/>
                </a:solidFill>
              </a:rPr>
              <a:t>阶矩阵，则</a:t>
            </a:r>
            <a:endParaRPr lang="en-US" altLang="zh-CN" dirty="0" smtClean="0">
              <a:solidFill>
                <a:prstClr val="black"/>
              </a:solidFill>
            </a:endParaRPr>
          </a:p>
          <a:p>
            <a:pPr lvl="1">
              <a:buClr>
                <a:srgbClr val="51848E"/>
              </a:buClr>
            </a:pPr>
            <a:endParaRPr lang="en-US" altLang="zh-CN" dirty="0" smtClean="0">
              <a:solidFill>
                <a:prstClr val="black"/>
              </a:solidFill>
            </a:endParaRPr>
          </a:p>
          <a:p>
            <a:pPr lvl="2">
              <a:buClr>
                <a:srgbClr val="51848E"/>
              </a:buClr>
            </a:pPr>
            <a:endParaRPr lang="en-US" altLang="zh-CN" dirty="0" smtClean="0">
              <a:solidFill>
                <a:prstClr val="black"/>
              </a:solidFill>
            </a:endParaRPr>
          </a:p>
          <a:p>
            <a:pPr lvl="2">
              <a:buClr>
                <a:srgbClr val="51848E"/>
              </a:buClr>
            </a:pPr>
            <a:r>
              <a:rPr lang="zh-CN" altLang="en-US" dirty="0" smtClean="0">
                <a:solidFill>
                  <a:prstClr val="black"/>
                </a:solidFill>
              </a:rPr>
              <a:t>其中</a:t>
            </a:r>
            <a:r>
              <a:rPr lang="en-US" altLang="zh-CN" dirty="0" smtClean="0">
                <a:solidFill>
                  <a:prstClr val="black"/>
                </a:solidFill>
              </a:rPr>
              <a:t>i</a:t>
            </a:r>
            <a:r>
              <a:rPr lang="en-US" altLang="zh-CN" baseline="-25000" dirty="0" smtClean="0">
                <a:solidFill>
                  <a:prstClr val="black"/>
                </a:solidFill>
              </a:rPr>
              <a:t>1</a:t>
            </a:r>
            <a:r>
              <a:rPr lang="en-US" altLang="zh-CN" dirty="0" smtClean="0">
                <a:solidFill>
                  <a:prstClr val="black"/>
                </a:solidFill>
              </a:rPr>
              <a:t>i</a:t>
            </a:r>
            <a:r>
              <a:rPr lang="en-US" altLang="zh-CN" baseline="-25000" dirty="0" smtClean="0">
                <a:solidFill>
                  <a:prstClr val="black"/>
                </a:solidFill>
              </a:rPr>
              <a:t>2</a:t>
            </a:r>
            <a:r>
              <a:rPr lang="en-US" altLang="zh-CN" dirty="0" smtClean="0">
                <a:solidFill>
                  <a:prstClr val="black"/>
                </a:solidFill>
              </a:rPr>
              <a:t>...</a:t>
            </a:r>
            <a:r>
              <a:rPr lang="en-US" altLang="zh-CN" dirty="0" err="1" smtClean="0">
                <a:solidFill>
                  <a:prstClr val="black"/>
                </a:solidFill>
              </a:rPr>
              <a:t>i</a:t>
            </a:r>
            <a:r>
              <a:rPr lang="en-US" altLang="zh-CN" baseline="-25000" dirty="0" err="1" smtClean="0">
                <a:solidFill>
                  <a:prstClr val="black"/>
                </a:solidFill>
              </a:rPr>
              <a:t>m</a:t>
            </a:r>
            <a:r>
              <a:rPr lang="zh-CN" altLang="en-US" dirty="0" smtClean="0">
                <a:solidFill>
                  <a:prstClr val="black"/>
                </a:solidFill>
              </a:rPr>
              <a:t>是整数</a:t>
            </a:r>
            <a:r>
              <a:rPr lang="en-US" altLang="zh-CN" dirty="0" smtClean="0">
                <a:solidFill>
                  <a:prstClr val="black"/>
                </a:solidFill>
              </a:rPr>
              <a:t>1</a:t>
            </a:r>
            <a:r>
              <a:rPr lang="zh-CN" altLang="en-US" dirty="0" smtClean="0">
                <a:solidFill>
                  <a:prstClr val="black"/>
                </a:solidFill>
              </a:rPr>
              <a:t>到</a:t>
            </a:r>
            <a:r>
              <a:rPr lang="en-US" altLang="zh-CN" dirty="0" smtClean="0">
                <a:solidFill>
                  <a:prstClr val="black"/>
                </a:solidFill>
              </a:rPr>
              <a:t>m</a:t>
            </a:r>
            <a:r>
              <a:rPr lang="zh-CN" altLang="en-US" dirty="0" smtClean="0">
                <a:solidFill>
                  <a:prstClr val="black"/>
                </a:solidFill>
              </a:rPr>
              <a:t>的一个排列</a:t>
            </a:r>
            <a:endParaRPr lang="en-US" altLang="zh-CN" dirty="0" smtClean="0">
              <a:solidFill>
                <a:prstClr val="black"/>
              </a:solidFill>
            </a:endParaRPr>
          </a:p>
          <a:p>
            <a:pPr lvl="2">
              <a:buClr>
                <a:srgbClr val="51848E"/>
              </a:buClr>
            </a:pPr>
            <a:r>
              <a:rPr lang="el-GR" altLang="zh-CN" dirty="0" smtClean="0">
                <a:solidFill>
                  <a:prstClr val="black"/>
                </a:solidFill>
              </a:rPr>
              <a:t>τ</a:t>
            </a:r>
            <a:r>
              <a:rPr lang="en-US" altLang="zh-CN" dirty="0" smtClean="0">
                <a:solidFill>
                  <a:prstClr val="black"/>
                </a:solidFill>
              </a:rPr>
              <a:t>[i</a:t>
            </a:r>
            <a:r>
              <a:rPr lang="en-US" altLang="zh-CN" baseline="-25000" dirty="0" smtClean="0">
                <a:solidFill>
                  <a:prstClr val="black"/>
                </a:solidFill>
              </a:rPr>
              <a:t>1</a:t>
            </a:r>
            <a:r>
              <a:rPr lang="en-US" altLang="zh-CN" dirty="0" smtClean="0">
                <a:solidFill>
                  <a:prstClr val="black"/>
                </a:solidFill>
              </a:rPr>
              <a:t>i</a:t>
            </a:r>
            <a:r>
              <a:rPr lang="en-US" altLang="zh-CN" baseline="-25000" dirty="0" smtClean="0">
                <a:solidFill>
                  <a:prstClr val="black"/>
                </a:solidFill>
              </a:rPr>
              <a:t>2</a:t>
            </a:r>
            <a:r>
              <a:rPr lang="en-US" altLang="zh-CN" dirty="0" smtClean="0">
                <a:solidFill>
                  <a:prstClr val="black"/>
                </a:solidFill>
              </a:rPr>
              <a:t>...</a:t>
            </a:r>
            <a:r>
              <a:rPr lang="en-US" altLang="zh-CN" dirty="0" err="1" smtClean="0">
                <a:solidFill>
                  <a:prstClr val="black"/>
                </a:solidFill>
              </a:rPr>
              <a:t>i</a:t>
            </a:r>
            <a:r>
              <a:rPr lang="en-US" altLang="zh-CN" baseline="-25000" dirty="0" err="1" smtClean="0">
                <a:solidFill>
                  <a:prstClr val="black"/>
                </a:solidFill>
              </a:rPr>
              <a:t>m</a:t>
            </a:r>
            <a:r>
              <a:rPr lang="en-US" altLang="zh-CN" dirty="0" smtClean="0">
                <a:solidFill>
                  <a:prstClr val="black"/>
                </a:solidFill>
              </a:rPr>
              <a:t>]</a:t>
            </a:r>
            <a:r>
              <a:rPr lang="zh-CN" altLang="en-US" dirty="0" smtClean="0">
                <a:solidFill>
                  <a:prstClr val="black"/>
                </a:solidFill>
              </a:rPr>
              <a:t>表示这个排列的逆序数</a:t>
            </a:r>
            <a:endParaRPr lang="en-US" altLang="zh-CN" dirty="0" smtClean="0">
              <a:solidFill>
                <a:prstClr val="black"/>
              </a:solidFill>
            </a:endParaRPr>
          </a:p>
          <a:p>
            <a:pPr lvl="1">
              <a:buClr>
                <a:srgbClr val="51848E"/>
              </a:buClr>
            </a:pPr>
            <a:r>
              <a:rPr lang="zh-CN" altLang="en-US" dirty="0" smtClean="0">
                <a:solidFill>
                  <a:prstClr val="black"/>
                </a:solidFill>
              </a:rPr>
              <a:t>递归法计算，定义</a:t>
            </a:r>
            <a:r>
              <a:rPr lang="en-US" altLang="zh-CN" dirty="0" err="1" smtClean="0">
                <a:solidFill>
                  <a:prstClr val="black"/>
                </a:solidFill>
              </a:rPr>
              <a:t>A</a:t>
            </a:r>
            <a:r>
              <a:rPr lang="en-US" altLang="zh-CN" baseline="-25000" dirty="0" err="1" smtClean="0">
                <a:solidFill>
                  <a:prstClr val="black"/>
                </a:solidFill>
              </a:rPr>
              <a:t>i,j</a:t>
            </a:r>
            <a:r>
              <a:rPr lang="zh-CN" altLang="en-US" dirty="0" smtClean="0">
                <a:solidFill>
                  <a:prstClr val="black"/>
                </a:solidFill>
              </a:rPr>
              <a:t>表示从</a:t>
            </a:r>
            <a:r>
              <a:rPr lang="en-US" altLang="zh-CN" dirty="0" smtClean="0">
                <a:solidFill>
                  <a:prstClr val="black"/>
                </a:solidFill>
              </a:rPr>
              <a:t>A</a:t>
            </a:r>
            <a:r>
              <a:rPr lang="zh-CN" altLang="en-US" dirty="0" smtClean="0">
                <a:solidFill>
                  <a:prstClr val="black"/>
                </a:solidFill>
              </a:rPr>
              <a:t>中删除第</a:t>
            </a:r>
            <a:r>
              <a:rPr lang="en-US" altLang="zh-CN" dirty="0" err="1" smtClean="0">
                <a:solidFill>
                  <a:prstClr val="black"/>
                </a:solidFill>
              </a:rPr>
              <a:t>i</a:t>
            </a:r>
            <a:r>
              <a:rPr lang="zh-CN" altLang="en-US" dirty="0" smtClean="0">
                <a:solidFill>
                  <a:prstClr val="black"/>
                </a:solidFill>
              </a:rPr>
              <a:t>行第</a:t>
            </a:r>
            <a:r>
              <a:rPr lang="en-US" altLang="zh-CN" dirty="0" smtClean="0">
                <a:solidFill>
                  <a:prstClr val="black"/>
                </a:solidFill>
              </a:rPr>
              <a:t>j</a:t>
            </a:r>
            <a:r>
              <a:rPr lang="zh-CN" altLang="en-US" dirty="0" smtClean="0">
                <a:solidFill>
                  <a:prstClr val="black"/>
                </a:solidFill>
              </a:rPr>
              <a:t>列所得的</a:t>
            </a:r>
            <a:r>
              <a:rPr lang="en-US" altLang="zh-CN" dirty="0" smtClean="0">
                <a:solidFill>
                  <a:prstClr val="black"/>
                </a:solidFill>
              </a:rPr>
              <a:t>(m-1)×(m-1)</a:t>
            </a:r>
            <a:r>
              <a:rPr lang="zh-CN" altLang="en-US" dirty="0" smtClean="0">
                <a:solidFill>
                  <a:prstClr val="black"/>
                </a:solidFill>
              </a:rPr>
              <a:t>阶矩阵，则</a:t>
            </a:r>
            <a:endParaRPr lang="en-US" altLang="zh-CN" dirty="0" smtClean="0">
              <a:solidFill>
                <a:prstClr val="black"/>
              </a:solidFill>
            </a:endParaRPr>
          </a:p>
          <a:p>
            <a:pPr lvl="2">
              <a:buClr>
                <a:srgbClr val="51848E"/>
              </a:buClr>
              <a:buNone/>
            </a:pPr>
            <a:endParaRPr lang="en-US" altLang="zh-CN" dirty="0" smtClean="0">
              <a:solidFill>
                <a:prstClr val="black"/>
              </a:solidFill>
            </a:endParaRPr>
          </a:p>
          <a:p>
            <a:pPr>
              <a:buNone/>
            </a:pPr>
            <a:endParaRPr lang="zh-CN" altLang="en-US" dirty="0"/>
          </a:p>
        </p:txBody>
      </p:sp>
      <p:graphicFrame>
        <p:nvGraphicFramePr>
          <p:cNvPr id="4" name="对象 3"/>
          <p:cNvGraphicFramePr>
            <a:graphicFrameLocks noChangeAspect="1"/>
          </p:cNvGraphicFramePr>
          <p:nvPr/>
        </p:nvGraphicFramePr>
        <p:xfrm>
          <a:off x="2483768" y="5300663"/>
          <a:ext cx="3979863" cy="1008062"/>
        </p:xfrm>
        <a:graphic>
          <a:graphicData uri="http://schemas.openxmlformats.org/presentationml/2006/ole">
            <p:oleObj spid="_x0000_s136194" name="Equation" r:id="rId4" imgW="1803240" imgH="457200" progId="Equation.DSMT4">
              <p:embed/>
            </p:oleObj>
          </a:graphicData>
        </a:graphic>
      </p:graphicFrame>
      <p:graphicFrame>
        <p:nvGraphicFramePr>
          <p:cNvPr id="5" name="对象 4"/>
          <p:cNvGraphicFramePr>
            <a:graphicFrameLocks noChangeAspect="1"/>
          </p:cNvGraphicFramePr>
          <p:nvPr/>
        </p:nvGraphicFramePr>
        <p:xfrm>
          <a:off x="1765300" y="2781300"/>
          <a:ext cx="5976938" cy="877888"/>
        </p:xfrm>
        <a:graphic>
          <a:graphicData uri="http://schemas.openxmlformats.org/presentationml/2006/ole">
            <p:oleObj spid="_x0000_s136195" name="Equation" r:id="rId5" imgW="2590560" imgH="380880" progId="Equation.DSMT4">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矩阵求逆</a:t>
            </a:r>
            <a:endParaRPr lang="zh-CN" altLang="en-US"/>
          </a:p>
        </p:txBody>
      </p:sp>
      <p:sp>
        <p:nvSpPr>
          <p:cNvPr id="3" name="内容占位符 2"/>
          <p:cNvSpPr>
            <a:spLocks noGrp="1"/>
          </p:cNvSpPr>
          <p:nvPr>
            <p:ph idx="1"/>
          </p:nvPr>
        </p:nvSpPr>
        <p:spPr/>
        <p:txBody>
          <a:bodyPr/>
          <a:lstStyle/>
          <a:p>
            <a:r>
              <a:rPr lang="zh-CN" altLang="en-US" dirty="0" smtClean="0"/>
              <a:t>矩阵</a:t>
            </a:r>
            <a:r>
              <a:rPr lang="en-US" altLang="zh-CN" dirty="0" smtClean="0"/>
              <a:t>K</a:t>
            </a:r>
            <a:r>
              <a:rPr lang="zh-CN" altLang="en-US" dirty="0" smtClean="0"/>
              <a:t>的逆矩阵存在的充要条件是</a:t>
            </a:r>
            <a:r>
              <a:rPr lang="en-US" altLang="zh-CN" dirty="0" smtClean="0"/>
              <a:t>|K|</a:t>
            </a:r>
            <a:r>
              <a:rPr lang="zh-CN" altLang="en-US" dirty="0" smtClean="0"/>
              <a:t>非零；在模</a:t>
            </a:r>
            <a:r>
              <a:rPr lang="en-US" altLang="zh-CN" dirty="0" smtClean="0"/>
              <a:t>26</a:t>
            </a:r>
            <a:r>
              <a:rPr lang="zh-CN" altLang="en-US" dirty="0" smtClean="0"/>
              <a:t>下，逆矩阵存在的充要条件是</a:t>
            </a:r>
            <a:r>
              <a:rPr lang="en-US" altLang="zh-CN" dirty="0" smtClean="0"/>
              <a:t>|K|</a:t>
            </a:r>
            <a:r>
              <a:rPr lang="zh-CN" altLang="en-US" dirty="0" smtClean="0"/>
              <a:t>与</a:t>
            </a:r>
            <a:r>
              <a:rPr lang="en-US" altLang="zh-CN" dirty="0" smtClean="0"/>
              <a:t>26</a:t>
            </a:r>
            <a:r>
              <a:rPr lang="zh-CN" altLang="en-US" dirty="0" smtClean="0"/>
              <a:t>互素，即</a:t>
            </a:r>
            <a:r>
              <a:rPr lang="en-US" altLang="zh-CN" dirty="0" err="1" smtClean="0"/>
              <a:t>gcd</a:t>
            </a:r>
            <a:r>
              <a:rPr lang="en-US" altLang="zh-CN" dirty="0" smtClean="0"/>
              <a:t>(detK,26)=1</a:t>
            </a:r>
          </a:p>
          <a:p>
            <a:r>
              <a:rPr lang="zh-CN" altLang="en-US" dirty="0" smtClean="0"/>
              <a:t>矩阵求逆方法一：利用矩阵的初等行变换求逆矩阵</a:t>
            </a:r>
            <a:endParaRPr lang="en-US" altLang="zh-CN" dirty="0" smtClean="0"/>
          </a:p>
          <a:p>
            <a:pPr lvl="1">
              <a:buNone/>
            </a:pPr>
            <a:endParaRPr lang="en-US" altLang="zh-CN" dirty="0" smtClean="0"/>
          </a:p>
          <a:p>
            <a:pPr lvl="1"/>
            <a:r>
              <a:rPr lang="zh-CN" altLang="en-US" dirty="0" smtClean="0"/>
              <a:t>如</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2699792" y="3838447"/>
          <a:ext cx="4176464" cy="670673"/>
        </p:xfrm>
        <a:graphic>
          <a:graphicData uri="http://schemas.openxmlformats.org/presentationml/2006/ole">
            <p:oleObj spid="_x0000_s137218" name="Equation" r:id="rId4" imgW="1739880" imgH="279360" progId="Equation.DSMT4">
              <p:embed/>
            </p:oleObj>
          </a:graphicData>
        </a:graphic>
      </p:graphicFrame>
      <p:graphicFrame>
        <p:nvGraphicFramePr>
          <p:cNvPr id="5" name="对象 4"/>
          <p:cNvGraphicFramePr>
            <a:graphicFrameLocks noChangeAspect="1"/>
          </p:cNvGraphicFramePr>
          <p:nvPr/>
        </p:nvGraphicFramePr>
        <p:xfrm>
          <a:off x="1691680" y="4653136"/>
          <a:ext cx="6274628" cy="1368152"/>
        </p:xfrm>
        <a:graphic>
          <a:graphicData uri="http://schemas.openxmlformats.org/presentationml/2006/ole">
            <p:oleObj spid="_x0000_s137219" name="Equation" r:id="rId5" imgW="3377880" imgH="736560" progId="Equation.DSMT4">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矩阵求逆</a:t>
            </a:r>
            <a:endParaRPr lang="zh-CN" altLang="en-US"/>
          </a:p>
        </p:txBody>
      </p:sp>
      <p:sp>
        <p:nvSpPr>
          <p:cNvPr id="3" name="内容占位符 2"/>
          <p:cNvSpPr>
            <a:spLocks noGrp="1"/>
          </p:cNvSpPr>
          <p:nvPr>
            <p:ph idx="1"/>
          </p:nvPr>
        </p:nvSpPr>
        <p:spPr/>
        <p:txBody>
          <a:bodyPr/>
          <a:lstStyle/>
          <a:p>
            <a:r>
              <a:rPr lang="zh-CN" altLang="en-US" dirty="0" smtClean="0"/>
              <a:t>矩阵求逆方法二：</a:t>
            </a:r>
            <a:endParaRPr lang="en-US" altLang="zh-CN" dirty="0" smtClean="0"/>
          </a:p>
          <a:p>
            <a:pPr lvl="1"/>
            <a:r>
              <a:rPr lang="en-US" altLang="zh-CN" dirty="0" smtClean="0"/>
              <a:t>K</a:t>
            </a:r>
            <a:r>
              <a:rPr lang="en-US" altLang="zh-CN" baseline="30000" dirty="0" smtClean="0"/>
              <a:t>-1</a:t>
            </a:r>
            <a:r>
              <a:rPr lang="en-US" altLang="zh-CN" dirty="0" smtClean="0"/>
              <a:t>=(</a:t>
            </a:r>
            <a:r>
              <a:rPr lang="en-US" altLang="zh-CN" dirty="0" err="1" smtClean="0"/>
              <a:t>detK</a:t>
            </a:r>
            <a:r>
              <a:rPr lang="en-US" altLang="zh-CN" dirty="0" smtClean="0"/>
              <a:t>)</a:t>
            </a:r>
            <a:r>
              <a:rPr lang="en-US" altLang="zh-CN" baseline="30000" dirty="0" smtClean="0"/>
              <a:t>-1</a:t>
            </a:r>
            <a:r>
              <a:rPr lang="en-US" altLang="zh-CN" dirty="0" smtClean="0"/>
              <a:t>K</a:t>
            </a:r>
            <a:r>
              <a:rPr lang="en-US" altLang="zh-CN" baseline="30000" dirty="0" smtClean="0"/>
              <a:t>*</a:t>
            </a:r>
          </a:p>
          <a:p>
            <a:pPr lvl="1"/>
            <a:r>
              <a:rPr lang="en-US" altLang="zh-CN" dirty="0" smtClean="0"/>
              <a:t>K*</a:t>
            </a:r>
            <a:r>
              <a:rPr lang="zh-CN" altLang="en-US" dirty="0" smtClean="0"/>
              <a:t>表示</a:t>
            </a:r>
            <a:r>
              <a:rPr lang="en-US" altLang="zh-CN" dirty="0" smtClean="0"/>
              <a:t>K</a:t>
            </a:r>
            <a:r>
              <a:rPr lang="zh-CN" altLang="en-US" dirty="0" smtClean="0"/>
              <a:t>的伴随矩阵</a:t>
            </a:r>
            <a:endParaRPr lang="en-US" altLang="zh-CN" dirty="0" smtClean="0"/>
          </a:p>
          <a:p>
            <a:pPr lvl="2"/>
            <a:r>
              <a:rPr lang="en-US" altLang="zh-CN" dirty="0" smtClean="0"/>
              <a:t>K*</a:t>
            </a:r>
            <a:r>
              <a:rPr lang="zh-CN" altLang="en-US" dirty="0" smtClean="0"/>
              <a:t>的第</a:t>
            </a:r>
            <a:r>
              <a:rPr lang="en-US" altLang="zh-CN" dirty="0" err="1" smtClean="0"/>
              <a:t>i</a:t>
            </a:r>
            <a:r>
              <a:rPr lang="zh-CN" altLang="en-US" dirty="0" smtClean="0"/>
              <a:t>行第</a:t>
            </a:r>
            <a:r>
              <a:rPr lang="en-US" altLang="zh-CN" dirty="0" smtClean="0"/>
              <a:t>j</a:t>
            </a:r>
            <a:r>
              <a:rPr lang="zh-CN" altLang="en-US" dirty="0" smtClean="0"/>
              <a:t>列取值为</a:t>
            </a:r>
            <a:r>
              <a:rPr lang="en-US" altLang="zh-CN" dirty="0" smtClean="0"/>
              <a:t>(-1)</a:t>
            </a:r>
            <a:r>
              <a:rPr lang="en-US" altLang="zh-CN" baseline="30000" dirty="0" err="1" smtClean="0"/>
              <a:t>i+j</a:t>
            </a:r>
            <a:r>
              <a:rPr lang="en-US" altLang="zh-CN" dirty="0" err="1" smtClean="0"/>
              <a:t>detK</a:t>
            </a:r>
            <a:r>
              <a:rPr lang="en-US" altLang="zh-CN" baseline="-25000" dirty="0" err="1" smtClean="0"/>
              <a:t>ji</a:t>
            </a:r>
            <a:r>
              <a:rPr lang="zh-CN" altLang="en-US" dirty="0" smtClean="0"/>
              <a:t>，</a:t>
            </a:r>
            <a:r>
              <a:rPr lang="en-US" altLang="zh-CN" dirty="0" err="1" smtClean="0"/>
              <a:t>K</a:t>
            </a:r>
            <a:r>
              <a:rPr lang="en-US" altLang="zh-CN" baseline="-25000" dirty="0" err="1" smtClean="0"/>
              <a:t>ji</a:t>
            </a:r>
            <a:r>
              <a:rPr lang="zh-CN" altLang="en-US" dirty="0" smtClean="0"/>
              <a:t>是删除</a:t>
            </a:r>
            <a:r>
              <a:rPr lang="en-US" altLang="zh-CN" dirty="0" smtClean="0"/>
              <a:t>K</a:t>
            </a:r>
            <a:r>
              <a:rPr lang="zh-CN" altLang="en-US" dirty="0" smtClean="0"/>
              <a:t>的第</a:t>
            </a:r>
            <a:r>
              <a:rPr lang="en-US" altLang="zh-CN" dirty="0" smtClean="0"/>
              <a:t>j</a:t>
            </a:r>
            <a:r>
              <a:rPr lang="zh-CN" altLang="en-US" dirty="0" smtClean="0"/>
              <a:t>行第</a:t>
            </a:r>
            <a:r>
              <a:rPr lang="en-US" altLang="zh-CN" dirty="0" err="1" smtClean="0"/>
              <a:t>i</a:t>
            </a:r>
            <a:r>
              <a:rPr lang="zh-CN" altLang="en-US" dirty="0" smtClean="0"/>
              <a:t>列后形成的矩阵</a:t>
            </a:r>
            <a:endParaRPr lang="en-US" altLang="zh-CN" dirty="0" smtClean="0"/>
          </a:p>
          <a:p>
            <a:pPr lvl="2"/>
            <a:endParaRPr lang="en-US" altLang="zh-CN" dirty="0" smtClean="0"/>
          </a:p>
          <a:p>
            <a:pPr lvl="1"/>
            <a:r>
              <a:rPr lang="zh-CN" altLang="en-US" dirty="0" smtClean="0"/>
              <a:t>对二阶矩阵                             有 </a:t>
            </a:r>
            <a:endParaRPr lang="en-US" altLang="zh-CN" dirty="0" smtClean="0"/>
          </a:p>
          <a:p>
            <a:pPr lvl="1"/>
            <a:endParaRPr lang="en-US" altLang="zh-CN" dirty="0" smtClean="0"/>
          </a:p>
          <a:p>
            <a:pPr lvl="1"/>
            <a:endParaRPr lang="zh-CN" altLang="en-US" dirty="0"/>
          </a:p>
        </p:txBody>
      </p:sp>
      <p:graphicFrame>
        <p:nvGraphicFramePr>
          <p:cNvPr id="4" name="对象 3"/>
          <p:cNvGraphicFramePr>
            <a:graphicFrameLocks noChangeAspect="1"/>
          </p:cNvGraphicFramePr>
          <p:nvPr/>
        </p:nvGraphicFramePr>
        <p:xfrm>
          <a:off x="3181350" y="4221163"/>
          <a:ext cx="1628775" cy="977900"/>
        </p:xfrm>
        <a:graphic>
          <a:graphicData uri="http://schemas.openxmlformats.org/presentationml/2006/ole">
            <p:oleObj spid="_x0000_s138242" name="Equation" r:id="rId4" imgW="1054080" imgH="533160" progId="Equation.DSMT4">
              <p:embed/>
            </p:oleObj>
          </a:graphicData>
        </a:graphic>
      </p:graphicFrame>
      <p:graphicFrame>
        <p:nvGraphicFramePr>
          <p:cNvPr id="5" name="对象 4"/>
          <p:cNvGraphicFramePr>
            <a:graphicFrameLocks noChangeAspect="1"/>
          </p:cNvGraphicFramePr>
          <p:nvPr/>
        </p:nvGraphicFramePr>
        <p:xfrm>
          <a:off x="3203848" y="5373216"/>
          <a:ext cx="2927350" cy="1030288"/>
        </p:xfrm>
        <a:graphic>
          <a:graphicData uri="http://schemas.openxmlformats.org/presentationml/2006/ole">
            <p:oleObj spid="_x0000_s138243" name="Equation" r:id="rId5" imgW="1854000" imgH="533160" progId="Equation.DSMT4">
              <p:embed/>
            </p:oleObj>
          </a:graphicData>
        </a:graphic>
      </p:graphicFrame>
      <p:graphicFrame>
        <p:nvGraphicFramePr>
          <p:cNvPr id="6" name="对象 5"/>
          <p:cNvGraphicFramePr>
            <a:graphicFrameLocks noChangeAspect="1"/>
          </p:cNvGraphicFramePr>
          <p:nvPr/>
        </p:nvGraphicFramePr>
        <p:xfrm>
          <a:off x="5765800" y="4292600"/>
          <a:ext cx="1704975" cy="914400"/>
        </p:xfrm>
        <a:graphic>
          <a:graphicData uri="http://schemas.openxmlformats.org/presentationml/2006/ole">
            <p:oleObj spid="_x0000_s138244" name="Equation" r:id="rId6" imgW="1269720" imgH="53316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500034" y="857232"/>
            <a:ext cx="8229600" cy="3143271"/>
          </a:xfrm>
        </p:spPr>
        <p:txBody>
          <a:bodyPr/>
          <a:lstStyle/>
          <a:p>
            <a:r>
              <a:rPr lang="zh-CN" altLang="en-US" dirty="0"/>
              <a:t>藏头诗 </a:t>
            </a:r>
          </a:p>
          <a:p>
            <a:pPr lvl="2" algn="just"/>
            <a:r>
              <a:rPr lang="zh-CN" altLang="en-US" dirty="0"/>
              <a:t>平湖一色万顷秋，湖光渺渺水长流。</a:t>
            </a:r>
          </a:p>
          <a:p>
            <a:pPr lvl="2" algn="just">
              <a:buFontTx/>
              <a:buNone/>
            </a:pPr>
            <a:r>
              <a:rPr lang="zh-CN" altLang="en-US" dirty="0"/>
              <a:t>   秋月圆圆世间少，月好四时最宜秋。</a:t>
            </a:r>
          </a:p>
          <a:p>
            <a:pPr lvl="2"/>
            <a:r>
              <a:rPr lang="zh-CN" altLang="en-US" dirty="0"/>
              <a:t>芦花丛中一扁舟，俊杰俄从此地游， </a:t>
            </a:r>
            <a:br>
              <a:rPr lang="zh-CN" altLang="en-US" dirty="0"/>
            </a:br>
            <a:r>
              <a:rPr lang="zh-CN" altLang="en-US" dirty="0"/>
              <a:t>义士若能知此理，反躬难逃可无忧 </a:t>
            </a:r>
          </a:p>
          <a:p>
            <a:r>
              <a:rPr lang="zh-CN" altLang="en-US" dirty="0" smtClean="0"/>
              <a:t>乐谱</a:t>
            </a:r>
            <a:endParaRPr lang="zh-CN" altLang="en-US" dirty="0"/>
          </a:p>
        </p:txBody>
      </p:sp>
      <p:pic>
        <p:nvPicPr>
          <p:cNvPr id="5" name="Picture 4" descr="福尔摩斯_跳舞的人"/>
          <p:cNvPicPr>
            <a:picLocks noChangeAspect="1" noChangeArrowheads="1"/>
          </p:cNvPicPr>
          <p:nvPr/>
        </p:nvPicPr>
        <p:blipFill>
          <a:blip r:embed="rId3" cstate="print"/>
          <a:srcRect/>
          <a:stretch>
            <a:fillRect/>
          </a:stretch>
        </p:blipFill>
        <p:spPr bwMode="auto">
          <a:xfrm>
            <a:off x="928662" y="4286256"/>
            <a:ext cx="6934200" cy="2219325"/>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矩阵求逆举例</a:t>
            </a:r>
            <a:endParaRPr lang="zh-CN" altLang="en-US"/>
          </a:p>
        </p:txBody>
      </p:sp>
      <p:sp>
        <p:nvSpPr>
          <p:cNvPr id="3" name="内容占位符 2"/>
          <p:cNvSpPr>
            <a:spLocks noGrp="1"/>
          </p:cNvSpPr>
          <p:nvPr>
            <p:ph idx="1"/>
          </p:nvPr>
        </p:nvSpPr>
        <p:spPr/>
        <p:txBody>
          <a:bodyPr/>
          <a:lstStyle/>
          <a:p>
            <a:r>
              <a:rPr lang="zh-CN" altLang="en-US" smtClean="0"/>
              <a:t>设矩阵</a:t>
            </a:r>
            <a:endParaRPr lang="en-US" altLang="zh-CN" smtClean="0"/>
          </a:p>
          <a:p>
            <a:endParaRPr lang="en-US" altLang="zh-CN" smtClean="0"/>
          </a:p>
          <a:p>
            <a:r>
              <a:rPr lang="zh-CN" altLang="en-US" smtClean="0"/>
              <a:t>是定义在</a:t>
            </a:r>
            <a:r>
              <a:rPr lang="en-US" altLang="zh-CN" smtClean="0"/>
              <a:t>Z</a:t>
            </a:r>
            <a:r>
              <a:rPr lang="en-US" altLang="zh-CN" baseline="-25000" smtClean="0"/>
              <a:t>26</a:t>
            </a:r>
            <a:r>
              <a:rPr lang="zh-CN" altLang="en-US" smtClean="0"/>
              <a:t>上的矩阵，可计算</a:t>
            </a:r>
            <a:r>
              <a:rPr lang="en-US" altLang="zh-CN" smtClean="0"/>
              <a:t>detK=7</a:t>
            </a:r>
            <a:r>
              <a:rPr lang="zh-CN" altLang="en-US" smtClean="0"/>
              <a:t>，且</a:t>
            </a:r>
            <a:r>
              <a:rPr lang="en-US" altLang="zh-CN" smtClean="0"/>
              <a:t>(detK)</a:t>
            </a:r>
            <a:r>
              <a:rPr lang="en-US" altLang="zh-CN" baseline="30000" smtClean="0"/>
              <a:t>-1</a:t>
            </a:r>
            <a:r>
              <a:rPr lang="en-US" altLang="zh-CN" smtClean="0"/>
              <a:t>=15</a:t>
            </a:r>
          </a:p>
          <a:p>
            <a:r>
              <a:rPr lang="en-US" altLang="zh-CN" smtClean="0"/>
              <a:t>K</a:t>
            </a:r>
            <a:r>
              <a:rPr lang="zh-CN" altLang="en-US" smtClean="0"/>
              <a:t>的伴随矩阵为</a:t>
            </a:r>
            <a:endParaRPr lang="en-US" altLang="zh-CN" smtClean="0"/>
          </a:p>
          <a:p>
            <a:r>
              <a:rPr lang="zh-CN" altLang="en-US" smtClean="0"/>
              <a:t>因此</a:t>
            </a:r>
            <a:r>
              <a:rPr lang="en-US" altLang="zh-CN" smtClean="0"/>
              <a:t>K</a:t>
            </a:r>
            <a:r>
              <a:rPr lang="en-US" altLang="zh-CN" baseline="30000" smtClean="0"/>
              <a:t>-1</a:t>
            </a:r>
            <a:r>
              <a:rPr lang="zh-CN" altLang="en-US" smtClean="0"/>
              <a:t>存在且为</a:t>
            </a:r>
            <a:endParaRPr lang="en-US" altLang="zh-CN" smtClean="0"/>
          </a:p>
          <a:p>
            <a:endParaRPr lang="en-US" altLang="zh-CN" smtClean="0"/>
          </a:p>
          <a:p>
            <a:endParaRPr lang="zh-CN" altLang="en-US"/>
          </a:p>
        </p:txBody>
      </p:sp>
      <p:graphicFrame>
        <p:nvGraphicFramePr>
          <p:cNvPr id="4" name="对象 3"/>
          <p:cNvGraphicFramePr>
            <a:graphicFrameLocks noChangeAspect="1"/>
          </p:cNvGraphicFramePr>
          <p:nvPr/>
        </p:nvGraphicFramePr>
        <p:xfrm>
          <a:off x="3738563" y="3573463"/>
          <a:ext cx="1985962" cy="1150937"/>
        </p:xfrm>
        <a:graphic>
          <a:graphicData uri="http://schemas.openxmlformats.org/presentationml/2006/ole">
            <p:oleObj spid="_x0000_s142338" name="Equation" r:id="rId3" imgW="1269720" imgH="736560" progId="Equation.DSMT4">
              <p:embed/>
            </p:oleObj>
          </a:graphicData>
        </a:graphic>
      </p:graphicFrame>
      <p:graphicFrame>
        <p:nvGraphicFramePr>
          <p:cNvPr id="5" name="对象 4"/>
          <p:cNvGraphicFramePr>
            <a:graphicFrameLocks noChangeAspect="1"/>
          </p:cNvGraphicFramePr>
          <p:nvPr/>
        </p:nvGraphicFramePr>
        <p:xfrm>
          <a:off x="2400300" y="1628775"/>
          <a:ext cx="1887538" cy="1152525"/>
        </p:xfrm>
        <a:graphic>
          <a:graphicData uri="http://schemas.openxmlformats.org/presentationml/2006/ole">
            <p:oleObj spid="_x0000_s142339" name="Equation" r:id="rId4" imgW="1206360" imgH="736560" progId="Equation.DSMT4">
              <p:embed/>
            </p:oleObj>
          </a:graphicData>
        </a:graphic>
      </p:graphicFrame>
      <p:graphicFrame>
        <p:nvGraphicFramePr>
          <p:cNvPr id="6" name="对象 5"/>
          <p:cNvGraphicFramePr>
            <a:graphicFrameLocks noChangeAspect="1"/>
          </p:cNvGraphicFramePr>
          <p:nvPr/>
        </p:nvGraphicFramePr>
        <p:xfrm>
          <a:off x="2762250" y="5013325"/>
          <a:ext cx="2971800" cy="1196975"/>
        </p:xfrm>
        <a:graphic>
          <a:graphicData uri="http://schemas.openxmlformats.org/presentationml/2006/ole">
            <p:oleObj spid="_x0000_s142340" name="Equation" r:id="rId5" imgW="1828800" imgH="73656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t>
            </a:r>
            <a:r>
              <a:rPr lang="zh-CN" altLang="en-US" smtClean="0"/>
              <a:t>利用</a:t>
            </a:r>
            <a:r>
              <a:rPr lang="en-US" altLang="zh-CN" smtClean="0"/>
              <a:t>matlab</a:t>
            </a:r>
            <a:r>
              <a:rPr lang="zh-CN" altLang="en-US" smtClean="0"/>
              <a:t>进行矩阵运算</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定义矩阵，命令行输入：</a:t>
            </a:r>
            <a:endParaRPr lang="en-US" altLang="zh-CN" smtClean="0"/>
          </a:p>
          <a:p>
            <a:pPr lvl="1"/>
            <a:r>
              <a:rPr lang="en-US" altLang="zh-CN" smtClean="0"/>
              <a:t>A=[10,5,12;3,14,21;8,9,11]</a:t>
            </a:r>
          </a:p>
          <a:p>
            <a:r>
              <a:rPr lang="zh-CN" altLang="en-US" smtClean="0"/>
              <a:t>求矩阵的行列式值，命令行输入：</a:t>
            </a:r>
            <a:endParaRPr lang="en-US" altLang="zh-CN" smtClean="0"/>
          </a:p>
          <a:p>
            <a:pPr lvl="1"/>
            <a:r>
              <a:rPr lang="en-US" altLang="zh-CN" smtClean="0"/>
              <a:t>det(A)</a:t>
            </a:r>
          </a:p>
          <a:p>
            <a:r>
              <a:rPr lang="zh-CN" altLang="en-US" smtClean="0"/>
              <a:t>求矩阵的逆</a:t>
            </a:r>
            <a:r>
              <a:rPr lang="en-US" altLang="zh-CN" smtClean="0"/>
              <a:t>(</a:t>
            </a:r>
            <a:r>
              <a:rPr lang="zh-CN" altLang="en-US" smtClean="0"/>
              <a:t>非模运算</a:t>
            </a:r>
            <a:r>
              <a:rPr lang="en-US" altLang="zh-CN" smtClean="0"/>
              <a:t>)</a:t>
            </a:r>
            <a:r>
              <a:rPr lang="zh-CN" altLang="en-US" smtClean="0"/>
              <a:t>，命令行输入：</a:t>
            </a:r>
            <a:endParaRPr lang="en-US" altLang="zh-CN" smtClean="0"/>
          </a:p>
          <a:p>
            <a:pPr lvl="1"/>
            <a:r>
              <a:rPr lang="en-US" altLang="zh-CN" smtClean="0"/>
              <a:t>inv(A)</a:t>
            </a:r>
          </a:p>
          <a:p>
            <a:r>
              <a:rPr lang="zh-CN" altLang="en-US" smtClean="0"/>
              <a:t>求伴随矩阵，命令行输入：</a:t>
            </a:r>
            <a:endParaRPr lang="en-US" altLang="zh-CN" smtClean="0"/>
          </a:p>
          <a:p>
            <a:pPr lvl="1"/>
            <a:r>
              <a:rPr lang="en-US" altLang="zh-CN" smtClean="0"/>
              <a:t>det(A)*inv(A)</a:t>
            </a:r>
          </a:p>
          <a:p>
            <a:pPr lvl="1"/>
            <a:r>
              <a:rPr lang="en-US" altLang="zh-CN" smtClean="0"/>
              <a:t>mod(det(A)*inv(A),26)</a:t>
            </a: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zh-CN" altLang="en-US" smtClean="0"/>
              <a:t>已知希尔密码的解密函数为</a:t>
            </a:r>
            <a:endParaRPr lang="en-US" altLang="zh-CN" smtClean="0"/>
          </a:p>
          <a:p>
            <a:endParaRPr lang="en-US" altLang="zh-CN" smtClean="0"/>
          </a:p>
          <a:p>
            <a:endParaRPr lang="en-US" altLang="zh-CN" smtClean="0"/>
          </a:p>
          <a:p>
            <a:r>
              <a:rPr lang="zh-CN" altLang="en-US" smtClean="0"/>
              <a:t>试加密明文</a:t>
            </a:r>
            <a:r>
              <a:rPr lang="en-US" altLang="zh-CN" smtClean="0"/>
              <a:t>X=</a:t>
            </a:r>
            <a:r>
              <a:rPr lang="en-US" altLang="zh-CN" smtClean="0">
                <a:solidFill>
                  <a:srgbClr val="002060"/>
                </a:solidFill>
              </a:rPr>
              <a:t>text</a:t>
            </a:r>
          </a:p>
          <a:p>
            <a:endParaRPr lang="en-US" altLang="zh-CN" smtClean="0"/>
          </a:p>
          <a:p>
            <a:endParaRPr lang="zh-CN" altLang="en-US"/>
          </a:p>
        </p:txBody>
      </p:sp>
      <p:graphicFrame>
        <p:nvGraphicFramePr>
          <p:cNvPr id="4" name="对象 3"/>
          <p:cNvGraphicFramePr>
            <a:graphicFrameLocks noChangeAspect="1"/>
          </p:cNvGraphicFramePr>
          <p:nvPr/>
        </p:nvGraphicFramePr>
        <p:xfrm>
          <a:off x="2176463" y="2349500"/>
          <a:ext cx="3556000" cy="1008063"/>
        </p:xfrm>
        <a:graphic>
          <a:graphicData uri="http://schemas.openxmlformats.org/presentationml/2006/ole">
            <p:oleObj spid="_x0000_s371714" name="Equation" r:id="rId3" imgW="1612800" imgH="457200" progId="Equation.DSMT4">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a:t>
            </a:r>
            <a:endParaRPr lang="zh-CN" altLang="en-US"/>
          </a:p>
        </p:txBody>
      </p:sp>
      <p:sp>
        <p:nvSpPr>
          <p:cNvPr id="3" name="内容占位符 2"/>
          <p:cNvSpPr>
            <a:spLocks noGrp="1"/>
          </p:cNvSpPr>
          <p:nvPr>
            <p:ph idx="1"/>
          </p:nvPr>
        </p:nvSpPr>
        <p:spPr/>
        <p:txBody>
          <a:bodyPr/>
          <a:lstStyle/>
          <a:p>
            <a:r>
              <a:rPr lang="zh-CN" altLang="en-US" smtClean="0"/>
              <a:t>置换密码体制密码体制的数学描述</a:t>
            </a:r>
            <a:endParaRPr lang="en-US" altLang="zh-CN" smtClean="0"/>
          </a:p>
          <a:p>
            <a:pPr lvl="1"/>
            <a:r>
              <a:rPr lang="zh-CN" altLang="en-US" smtClean="0">
                <a:solidFill>
                  <a:srgbClr val="000099"/>
                </a:solidFill>
              </a:rPr>
              <a:t>对于密码体制的五元组</a:t>
            </a:r>
            <a:r>
              <a:rPr lang="zh-CN" altLang="en-US" smtClean="0">
                <a:solidFill>
                  <a:srgbClr val="A50021"/>
                </a:solidFill>
              </a:rPr>
              <a:t>（</a:t>
            </a:r>
            <a:r>
              <a:rPr lang="en-US" altLang="zh-CN" smtClean="0">
                <a:solidFill>
                  <a:srgbClr val="A50021"/>
                </a:solidFill>
              </a:rPr>
              <a:t>P, C, K, E, D</a:t>
            </a:r>
            <a:r>
              <a:rPr lang="zh-CN" altLang="en-US" smtClean="0">
                <a:solidFill>
                  <a:srgbClr val="A50021"/>
                </a:solidFill>
              </a:rPr>
              <a:t>）有</a:t>
            </a:r>
            <a:endParaRPr lang="en-US" altLang="zh-CN" smtClean="0"/>
          </a:p>
          <a:p>
            <a:pPr lvl="2"/>
            <a:r>
              <a:rPr lang="en-US" altLang="zh-CN" smtClean="0"/>
              <a:t>P=C=(Z</a:t>
            </a:r>
            <a:r>
              <a:rPr lang="en-US" altLang="zh-CN" baseline="-25000" smtClean="0"/>
              <a:t>26</a:t>
            </a:r>
            <a:r>
              <a:rPr lang="en-US" altLang="zh-CN" smtClean="0"/>
              <a:t>)</a:t>
            </a:r>
            <a:r>
              <a:rPr lang="en-US" altLang="zh-CN" baseline="30000" smtClean="0"/>
              <a:t>m</a:t>
            </a:r>
            <a:r>
              <a:rPr lang="zh-CN" altLang="en-US" smtClean="0"/>
              <a:t>，</a:t>
            </a:r>
            <a:r>
              <a:rPr lang="en-US" altLang="zh-CN" smtClean="0"/>
              <a:t>m</a:t>
            </a:r>
            <a:r>
              <a:rPr lang="zh-CN" altLang="en-US" smtClean="0"/>
              <a:t>是一个正整数</a:t>
            </a:r>
            <a:endParaRPr lang="en-US" altLang="zh-CN" smtClean="0"/>
          </a:p>
          <a:p>
            <a:pPr lvl="2"/>
            <a:r>
              <a:rPr lang="en-US" altLang="zh-CN" smtClean="0"/>
              <a:t>K</a:t>
            </a:r>
            <a:r>
              <a:rPr lang="zh-CN" altLang="en-US" smtClean="0"/>
              <a:t>是由所有定义在集合</a:t>
            </a:r>
            <a:r>
              <a:rPr lang="en-US" altLang="zh-CN" smtClean="0"/>
              <a:t>{1,2,...,m}</a:t>
            </a:r>
            <a:r>
              <a:rPr lang="zh-CN" altLang="en-US" smtClean="0"/>
              <a:t>上的置换组成</a:t>
            </a:r>
            <a:endParaRPr lang="en-US" altLang="zh-CN" smtClean="0"/>
          </a:p>
          <a:p>
            <a:pPr lvl="2"/>
            <a:r>
              <a:rPr lang="zh-CN" altLang="en-US" smtClean="0"/>
              <a:t>对任意的密钥</a:t>
            </a:r>
            <a:r>
              <a:rPr lang="en-US" altLang="zh-CN" smtClean="0"/>
              <a:t>(</a:t>
            </a:r>
            <a:r>
              <a:rPr lang="zh-CN" altLang="en-US" smtClean="0"/>
              <a:t>即置换</a:t>
            </a:r>
            <a:r>
              <a:rPr lang="en-US" altLang="zh-CN" smtClean="0"/>
              <a:t>)π</a:t>
            </a:r>
            <a:r>
              <a:rPr lang="zh-CN" altLang="en-US" smtClean="0"/>
              <a:t>，定义</a:t>
            </a:r>
            <a:endParaRPr lang="en-US" altLang="zh-CN" smtClean="0"/>
          </a:p>
          <a:p>
            <a:pPr lvl="2"/>
            <a:endParaRPr lang="en-US" altLang="zh-CN" smtClean="0"/>
          </a:p>
          <a:p>
            <a:pPr lvl="2"/>
            <a:endParaRPr lang="en-US" altLang="zh-CN" smtClean="0"/>
          </a:p>
          <a:p>
            <a:pPr lvl="2"/>
            <a:endParaRPr lang="en-US" altLang="zh-CN" smtClean="0"/>
          </a:p>
          <a:p>
            <a:pPr lvl="2"/>
            <a:r>
              <a:rPr lang="zh-CN" altLang="en-US" smtClean="0"/>
              <a:t>其中</a:t>
            </a:r>
            <a:r>
              <a:rPr lang="en-US" altLang="zh-CN" smtClean="0"/>
              <a:t>π</a:t>
            </a:r>
            <a:r>
              <a:rPr lang="en-US" altLang="zh-CN" baseline="30000" smtClean="0"/>
              <a:t>-1</a:t>
            </a:r>
            <a:r>
              <a:rPr lang="zh-CN" altLang="en-US" smtClean="0"/>
              <a:t>为置换</a:t>
            </a:r>
            <a:r>
              <a:rPr lang="en-US" altLang="zh-CN" smtClean="0"/>
              <a:t>π</a:t>
            </a:r>
            <a:r>
              <a:rPr lang="zh-CN" altLang="en-US" smtClean="0"/>
              <a:t>的逆置换</a:t>
            </a:r>
            <a:endParaRPr lang="en-US" altLang="zh-CN" smtClean="0"/>
          </a:p>
          <a:p>
            <a:endParaRPr lang="zh-CN" altLang="en-US"/>
          </a:p>
        </p:txBody>
      </p:sp>
      <p:graphicFrame>
        <p:nvGraphicFramePr>
          <p:cNvPr id="4" name="对象 3"/>
          <p:cNvGraphicFramePr>
            <a:graphicFrameLocks noChangeAspect="1"/>
          </p:cNvGraphicFramePr>
          <p:nvPr/>
        </p:nvGraphicFramePr>
        <p:xfrm>
          <a:off x="2087563" y="4076700"/>
          <a:ext cx="6007100" cy="1152525"/>
        </p:xfrm>
        <a:graphic>
          <a:graphicData uri="http://schemas.openxmlformats.org/presentationml/2006/ole">
            <p:oleObj spid="_x0000_s143362" name="Equation" r:id="rId4" imgW="2781000" imgH="53316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a:t>
            </a:r>
            <a:endParaRPr lang="zh-CN" altLang="en-US"/>
          </a:p>
        </p:txBody>
      </p:sp>
      <p:sp>
        <p:nvSpPr>
          <p:cNvPr id="3" name="内容占位符 2"/>
          <p:cNvSpPr>
            <a:spLocks noGrp="1"/>
          </p:cNvSpPr>
          <p:nvPr>
            <p:ph idx="1"/>
          </p:nvPr>
        </p:nvSpPr>
        <p:spPr/>
        <p:txBody>
          <a:bodyPr/>
          <a:lstStyle/>
          <a:p>
            <a:r>
              <a:rPr lang="zh-CN" altLang="en-US" dirty="0" smtClean="0"/>
              <a:t>置换和逆置换的定义</a:t>
            </a:r>
            <a:endParaRPr lang="en-US" altLang="zh-CN" dirty="0" smtClean="0"/>
          </a:p>
          <a:p>
            <a:pPr lvl="1"/>
            <a:r>
              <a:rPr lang="zh-CN" altLang="en-US" dirty="0" smtClean="0"/>
              <a:t>置换是定义在有限集</a:t>
            </a:r>
            <a:r>
              <a:rPr lang="en-US" altLang="zh-CN" dirty="0" smtClean="0"/>
              <a:t>X</a:t>
            </a:r>
            <a:r>
              <a:rPr lang="zh-CN" altLang="en-US" dirty="0" smtClean="0"/>
              <a:t>上的双射函数</a:t>
            </a:r>
            <a:r>
              <a:rPr lang="en-US" altLang="zh-CN" dirty="0" smtClean="0"/>
              <a:t>π:X</a:t>
            </a:r>
            <a:r>
              <a:rPr lang="zh-CN" altLang="en-US" dirty="0" smtClean="0"/>
              <a:t>→</a:t>
            </a:r>
            <a:r>
              <a:rPr lang="en-US" altLang="zh-CN" dirty="0" smtClean="0"/>
              <a:t>X,</a:t>
            </a:r>
            <a:r>
              <a:rPr lang="zh-CN" altLang="en-US" dirty="0" smtClean="0"/>
              <a:t>对任意的</a:t>
            </a:r>
            <a:r>
              <a:rPr lang="en-US" altLang="zh-CN" dirty="0" smtClean="0"/>
              <a:t>x</a:t>
            </a:r>
            <a:r>
              <a:rPr lang="zh-CN" altLang="en-US" dirty="0" smtClean="0"/>
              <a:t>∈</a:t>
            </a:r>
            <a:r>
              <a:rPr lang="en-US" altLang="zh-CN" dirty="0" smtClean="0"/>
              <a:t>X</a:t>
            </a:r>
            <a:r>
              <a:rPr lang="zh-CN" altLang="en-US" dirty="0" smtClean="0"/>
              <a:t>，存在唯一的</a:t>
            </a:r>
            <a:r>
              <a:rPr lang="en-US" altLang="zh-CN" dirty="0" smtClean="0"/>
              <a:t>x’</a:t>
            </a:r>
            <a:r>
              <a:rPr lang="zh-CN" altLang="en-US" dirty="0" smtClean="0"/>
              <a:t>∈</a:t>
            </a:r>
            <a:r>
              <a:rPr lang="en-US" altLang="zh-CN" dirty="0" smtClean="0"/>
              <a:t>X</a:t>
            </a:r>
            <a:r>
              <a:rPr lang="zh-CN" altLang="en-US" dirty="0" smtClean="0"/>
              <a:t>，使得</a:t>
            </a:r>
            <a:r>
              <a:rPr lang="en-US" altLang="zh-CN" dirty="0" smtClean="0"/>
              <a:t>π(x’)=x</a:t>
            </a:r>
          </a:p>
          <a:p>
            <a:pPr lvl="1"/>
            <a:r>
              <a:rPr lang="zh-CN" altLang="en-US" dirty="0" smtClean="0"/>
              <a:t>置换</a:t>
            </a:r>
            <a:r>
              <a:rPr lang="en-US" altLang="zh-CN" dirty="0" smtClean="0"/>
              <a:t>π</a:t>
            </a:r>
            <a:r>
              <a:rPr lang="zh-CN" altLang="en-US" dirty="0" smtClean="0"/>
              <a:t>的逆置换定义为</a:t>
            </a:r>
            <a:r>
              <a:rPr lang="en-US" altLang="zh-CN" dirty="0" smtClean="0"/>
              <a:t>π</a:t>
            </a:r>
            <a:r>
              <a:rPr lang="en-US" altLang="zh-CN" baseline="30000" dirty="0" smtClean="0"/>
              <a:t>-1</a:t>
            </a:r>
            <a:r>
              <a:rPr lang="en-US" altLang="zh-CN" dirty="0" smtClean="0"/>
              <a:t>:X</a:t>
            </a:r>
            <a:r>
              <a:rPr lang="zh-CN" altLang="en-US" dirty="0" smtClean="0"/>
              <a:t>→</a:t>
            </a:r>
            <a:r>
              <a:rPr lang="en-US" altLang="zh-CN" dirty="0" smtClean="0"/>
              <a:t>X</a:t>
            </a:r>
          </a:p>
          <a:p>
            <a:pPr lvl="1">
              <a:buNone/>
            </a:pPr>
            <a:r>
              <a:rPr lang="en-US" altLang="zh-CN" dirty="0" smtClean="0"/>
              <a:t>	π</a:t>
            </a:r>
            <a:r>
              <a:rPr lang="en-US" altLang="zh-CN" baseline="30000" dirty="0" smtClean="0"/>
              <a:t>-1</a:t>
            </a:r>
            <a:r>
              <a:rPr lang="en-US" altLang="zh-CN" dirty="0" smtClean="0"/>
              <a:t>(x)=x’ </a:t>
            </a:r>
            <a:r>
              <a:rPr lang="zh-CN" altLang="en-US" dirty="0" smtClean="0"/>
              <a:t>当且仅当 </a:t>
            </a:r>
            <a:r>
              <a:rPr lang="en-US" altLang="zh-CN" dirty="0" smtClean="0"/>
              <a:t>π(x’)=x</a:t>
            </a:r>
          </a:p>
          <a:p>
            <a:pPr lvl="1">
              <a:buNone/>
            </a:pPr>
            <a:r>
              <a:rPr lang="en-US" altLang="zh-CN" dirty="0" smtClean="0"/>
              <a:t>	π</a:t>
            </a:r>
            <a:r>
              <a:rPr lang="en-US" altLang="zh-CN" baseline="30000" dirty="0" smtClean="0"/>
              <a:t>-1</a:t>
            </a:r>
            <a:r>
              <a:rPr lang="zh-CN" altLang="en-US" dirty="0" smtClean="0"/>
              <a:t>也是</a:t>
            </a:r>
            <a:r>
              <a:rPr lang="en-US" altLang="zh-CN" dirty="0" smtClean="0"/>
              <a:t>X</a:t>
            </a:r>
            <a:r>
              <a:rPr lang="zh-CN" altLang="en-US" dirty="0" smtClean="0"/>
              <a:t>上的一个置换</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置换密码举例</a:t>
            </a:r>
            <a:endParaRPr lang="zh-CN" altLang="en-US"/>
          </a:p>
        </p:txBody>
      </p:sp>
      <p:sp>
        <p:nvSpPr>
          <p:cNvPr id="3" name="内容占位符 2"/>
          <p:cNvSpPr>
            <a:spLocks noGrp="1"/>
          </p:cNvSpPr>
          <p:nvPr>
            <p:ph idx="1"/>
          </p:nvPr>
        </p:nvSpPr>
        <p:spPr/>
        <p:txBody>
          <a:bodyPr/>
          <a:lstStyle/>
          <a:p>
            <a:r>
              <a:rPr lang="zh-CN" altLang="en-US" smtClean="0"/>
              <a:t>设</a:t>
            </a:r>
            <a:r>
              <a:rPr lang="en-US" altLang="zh-CN" smtClean="0"/>
              <a:t>m=6</a:t>
            </a:r>
            <a:r>
              <a:rPr lang="zh-CN" altLang="en-US" smtClean="0"/>
              <a:t>，密钥为如下的置换</a:t>
            </a:r>
            <a:r>
              <a:rPr lang="en-US" altLang="zh-CN" smtClean="0"/>
              <a:t>π</a:t>
            </a:r>
          </a:p>
          <a:p>
            <a:endParaRPr lang="en-US" altLang="zh-CN" smtClean="0"/>
          </a:p>
          <a:p>
            <a:endParaRPr lang="en-US" altLang="zh-CN" smtClean="0"/>
          </a:p>
          <a:p>
            <a:r>
              <a:rPr lang="zh-CN" altLang="en-US" smtClean="0"/>
              <a:t>将两行对调并重新排序可得逆置换</a:t>
            </a:r>
            <a:r>
              <a:rPr lang="en-US" altLang="zh-CN" smtClean="0"/>
              <a:t>π</a:t>
            </a:r>
            <a:r>
              <a:rPr lang="en-US" altLang="zh-CN" baseline="30000" smtClean="0"/>
              <a:t>-1</a:t>
            </a:r>
            <a:r>
              <a:rPr lang="zh-CN" altLang="en-US" smtClean="0"/>
              <a:t>如下</a:t>
            </a:r>
            <a:endParaRPr lang="en-US" altLang="zh-CN" smtClean="0"/>
          </a:p>
          <a:p>
            <a:endParaRPr lang="en-US" altLang="zh-CN" smtClean="0"/>
          </a:p>
          <a:p>
            <a:endParaRPr lang="en-US" altLang="zh-CN" smtClean="0"/>
          </a:p>
          <a:p>
            <a:r>
              <a:rPr lang="zh-CN" altLang="en-US" smtClean="0"/>
              <a:t>即</a:t>
            </a:r>
            <a:endParaRPr lang="en-US" altLang="zh-CN" smtClean="0"/>
          </a:p>
        </p:txBody>
      </p:sp>
      <p:graphicFrame>
        <p:nvGraphicFramePr>
          <p:cNvPr id="4" name="表格 3"/>
          <p:cNvGraphicFramePr>
            <a:graphicFrameLocks noGrp="1"/>
          </p:cNvGraphicFramePr>
          <p:nvPr/>
        </p:nvGraphicFramePr>
        <p:xfrm>
          <a:off x="1619672" y="2492896"/>
          <a:ext cx="6095999" cy="741680"/>
        </p:xfrm>
        <a:graphic>
          <a:graphicData uri="http://schemas.openxmlformats.org/drawingml/2006/table">
            <a:tbl>
              <a:tblPr firstRow="1" bandRow="1">
                <a:tableStyleId>{D7AC3CCA-C797-4891-BE02-D94E43425B78}</a:tableStyleId>
              </a:tblPr>
              <a:tblGrid>
                <a:gridCol w="870857"/>
                <a:gridCol w="870857"/>
                <a:gridCol w="870857"/>
                <a:gridCol w="870857"/>
                <a:gridCol w="870857"/>
                <a:gridCol w="870857"/>
                <a:gridCol w="870857"/>
              </a:tblGrid>
              <a:tr h="370840">
                <a:tc>
                  <a:txBody>
                    <a:bodyPr/>
                    <a:lstStyle/>
                    <a:p>
                      <a:r>
                        <a:rPr lang="en-US" altLang="zh-CN" smtClean="0"/>
                        <a:t>x</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r>
              <a:tr h="370840">
                <a:tc>
                  <a:txBody>
                    <a:bodyPr/>
                    <a:lstStyle/>
                    <a:p>
                      <a:r>
                        <a:rPr lang="en-US" altLang="zh-CN" smtClean="0"/>
                        <a:t>π(x)</a:t>
                      </a:r>
                    </a:p>
                  </a:txBody>
                  <a:tcPr anchor="ctr" anchorCtr="1"/>
                </a:tc>
                <a:tc>
                  <a:txBody>
                    <a:bodyPr/>
                    <a:lstStyle/>
                    <a:p>
                      <a:r>
                        <a:rPr lang="en-US" altLang="zh-CN" smtClean="0"/>
                        <a:t>3</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2</a:t>
                      </a:r>
                      <a:endParaRPr lang="zh-CN" altLang="en-US"/>
                    </a:p>
                  </a:txBody>
                  <a:tcPr anchor="ctr" anchorCtr="1"/>
                </a:tc>
              </a:tr>
            </a:tbl>
          </a:graphicData>
        </a:graphic>
      </p:graphicFrame>
      <p:graphicFrame>
        <p:nvGraphicFramePr>
          <p:cNvPr id="5" name="表格 4"/>
          <p:cNvGraphicFramePr>
            <a:graphicFrameLocks noGrp="1"/>
          </p:cNvGraphicFramePr>
          <p:nvPr/>
        </p:nvGraphicFramePr>
        <p:xfrm>
          <a:off x="1619672" y="4149080"/>
          <a:ext cx="6095999" cy="741680"/>
        </p:xfrm>
        <a:graphic>
          <a:graphicData uri="http://schemas.openxmlformats.org/drawingml/2006/table">
            <a:tbl>
              <a:tblPr firstRow="1" bandRow="1">
                <a:tableStyleId>{D7AC3CCA-C797-4891-BE02-D94E43425B78}</a:tableStyleId>
              </a:tblPr>
              <a:tblGrid>
                <a:gridCol w="870857"/>
                <a:gridCol w="870857"/>
                <a:gridCol w="870857"/>
                <a:gridCol w="870857"/>
                <a:gridCol w="870857"/>
                <a:gridCol w="870857"/>
                <a:gridCol w="870857"/>
              </a:tblGrid>
              <a:tr h="370840">
                <a:tc>
                  <a:txBody>
                    <a:bodyPr/>
                    <a:lstStyle/>
                    <a:p>
                      <a:r>
                        <a:rPr lang="en-US" altLang="zh-CN" smtClean="0"/>
                        <a:t>y</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3</a:t>
                      </a:r>
                      <a:endParaRPr lang="zh-CN" altLang="en-US"/>
                    </a:p>
                  </a:txBody>
                  <a:tcPr anchor="ctr" anchorCtr="1"/>
                </a:tc>
                <a:tc>
                  <a:txBody>
                    <a:bodyPr/>
                    <a:lstStyle/>
                    <a:p>
                      <a:r>
                        <a:rPr lang="en-US" altLang="zh-CN" smtClean="0"/>
                        <a:t>4</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6</a:t>
                      </a:r>
                      <a:endParaRPr lang="zh-CN" altLang="en-US"/>
                    </a:p>
                  </a:txBody>
                  <a:tcPr anchor="ctr" anchorCtr="1"/>
                </a:tc>
              </a:tr>
              <a:tr h="370840">
                <a:tc>
                  <a:txBody>
                    <a:bodyPr/>
                    <a:lstStyle/>
                    <a:p>
                      <a:r>
                        <a:rPr lang="en-US" altLang="zh-CN" smtClean="0"/>
                        <a:t>π</a:t>
                      </a:r>
                      <a:r>
                        <a:rPr lang="en-US" altLang="zh-CN" baseline="30000" smtClean="0"/>
                        <a:t>-1</a:t>
                      </a:r>
                      <a:r>
                        <a:rPr lang="en-US" altLang="zh-CN" smtClean="0"/>
                        <a:t>(y)</a:t>
                      </a:r>
                    </a:p>
                  </a:txBody>
                  <a:tcPr anchor="ctr" anchorCtr="1"/>
                </a:tc>
                <a:tc>
                  <a:txBody>
                    <a:bodyPr/>
                    <a:lstStyle/>
                    <a:p>
                      <a:r>
                        <a:rPr lang="en-US" altLang="zh-CN" smtClean="0"/>
                        <a:t>3</a:t>
                      </a:r>
                      <a:endParaRPr lang="zh-CN" altLang="en-US"/>
                    </a:p>
                  </a:txBody>
                  <a:tcPr anchor="ctr" anchorCtr="1"/>
                </a:tc>
                <a:tc>
                  <a:txBody>
                    <a:bodyPr/>
                    <a:lstStyle/>
                    <a:p>
                      <a:r>
                        <a:rPr lang="en-US" altLang="zh-CN" smtClean="0"/>
                        <a:t>6</a:t>
                      </a:r>
                      <a:endParaRPr lang="zh-CN" altLang="en-US"/>
                    </a:p>
                  </a:txBody>
                  <a:tcPr anchor="ctr" anchorCtr="1"/>
                </a:tc>
                <a:tc>
                  <a:txBody>
                    <a:bodyPr/>
                    <a:lstStyle/>
                    <a:p>
                      <a:r>
                        <a:rPr lang="en-US" altLang="zh-CN" smtClean="0"/>
                        <a:t>1</a:t>
                      </a:r>
                      <a:endParaRPr lang="zh-CN" altLang="en-US"/>
                    </a:p>
                  </a:txBody>
                  <a:tcPr anchor="ctr" anchorCtr="1"/>
                </a:tc>
                <a:tc>
                  <a:txBody>
                    <a:bodyPr/>
                    <a:lstStyle/>
                    <a:p>
                      <a:r>
                        <a:rPr lang="en-US" altLang="zh-CN" smtClean="0"/>
                        <a:t>5</a:t>
                      </a:r>
                      <a:endParaRPr lang="zh-CN" altLang="en-US"/>
                    </a:p>
                  </a:txBody>
                  <a:tcPr anchor="ctr" anchorCtr="1"/>
                </a:tc>
                <a:tc>
                  <a:txBody>
                    <a:bodyPr/>
                    <a:lstStyle/>
                    <a:p>
                      <a:r>
                        <a:rPr lang="en-US" altLang="zh-CN" smtClean="0"/>
                        <a:t>2</a:t>
                      </a:r>
                      <a:endParaRPr lang="zh-CN" altLang="en-US"/>
                    </a:p>
                  </a:txBody>
                  <a:tcPr anchor="ctr" anchorCtr="1"/>
                </a:tc>
                <a:tc>
                  <a:txBody>
                    <a:bodyPr/>
                    <a:lstStyle/>
                    <a:p>
                      <a:r>
                        <a:rPr lang="en-US" altLang="zh-CN" smtClean="0"/>
                        <a:t>4</a:t>
                      </a:r>
                      <a:endParaRPr lang="zh-CN" altLang="en-US"/>
                    </a:p>
                  </a:txBody>
                  <a:tcPr anchor="ctr" anchorCtr="1"/>
                </a:tc>
              </a:tr>
            </a:tbl>
          </a:graphicData>
        </a:graphic>
      </p:graphicFrame>
      <p:graphicFrame>
        <p:nvGraphicFramePr>
          <p:cNvPr id="144386" name="Object 2"/>
          <p:cNvGraphicFramePr>
            <a:graphicFrameLocks noChangeAspect="1"/>
          </p:cNvGraphicFramePr>
          <p:nvPr/>
        </p:nvGraphicFramePr>
        <p:xfrm>
          <a:off x="1643063" y="5229225"/>
          <a:ext cx="6054725" cy="1031875"/>
        </p:xfrm>
        <a:graphic>
          <a:graphicData uri="http://schemas.openxmlformats.org/presentationml/2006/ole">
            <p:oleObj spid="_x0000_s144386" name="Equation" r:id="rId3" imgW="2984400" imgH="50796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置换密码举例</a:t>
            </a:r>
            <a:endParaRPr lang="zh-CN" altLang="en-US"/>
          </a:p>
        </p:txBody>
      </p:sp>
      <p:sp>
        <p:nvSpPr>
          <p:cNvPr id="3" name="内容占位符 2"/>
          <p:cNvSpPr>
            <a:spLocks noGrp="1"/>
          </p:cNvSpPr>
          <p:nvPr>
            <p:ph idx="1"/>
          </p:nvPr>
        </p:nvSpPr>
        <p:spPr/>
        <p:txBody>
          <a:bodyPr>
            <a:normAutofit/>
          </a:bodyPr>
          <a:lstStyle/>
          <a:p>
            <a:r>
              <a:rPr lang="zh-CN" altLang="en-US" smtClean="0"/>
              <a:t>使用该密码加密明文</a:t>
            </a:r>
            <a:endParaRPr lang="en-US" altLang="zh-CN" smtClean="0"/>
          </a:p>
          <a:p>
            <a:pPr lvl="1"/>
            <a:r>
              <a:rPr lang="en-US" altLang="zh-CN" smtClean="0">
                <a:solidFill>
                  <a:srgbClr val="002060"/>
                </a:solidFill>
                <a:latin typeface="Courier New" pitchFamily="49" charset="0"/>
                <a:cs typeface="Courier New" pitchFamily="49" charset="0"/>
              </a:rPr>
              <a:t>shesellsseashellsbytheseashore</a:t>
            </a:r>
          </a:p>
          <a:p>
            <a:r>
              <a:rPr lang="zh-CN" altLang="en-US" smtClean="0"/>
              <a:t>首先将明文字母每六个分为一组：</a:t>
            </a:r>
            <a:endParaRPr lang="en-US" altLang="zh-CN" smtClean="0"/>
          </a:p>
          <a:p>
            <a:pPr lvl="1"/>
            <a:r>
              <a:rPr lang="en-US" altLang="zh-CN" sz="2000" smtClean="0">
                <a:solidFill>
                  <a:srgbClr val="002060"/>
                </a:solidFill>
                <a:latin typeface="Courier New" pitchFamily="49" charset="0"/>
                <a:cs typeface="Courier New" pitchFamily="49" charset="0"/>
              </a:rPr>
              <a:t>shesel | lsseas | hellsb | ythese | ashore</a:t>
            </a:r>
          </a:p>
          <a:p>
            <a:r>
              <a:rPr lang="zh-CN" altLang="en-US" smtClean="0"/>
              <a:t>对每组字母使用加密变换可得</a:t>
            </a:r>
            <a:endParaRPr lang="en-US" altLang="zh-CN" smtClean="0"/>
          </a:p>
          <a:p>
            <a:pPr lvl="1"/>
            <a:r>
              <a:rPr lang="en-US" altLang="zh-CN" sz="2000" smtClean="0">
                <a:solidFill>
                  <a:srgbClr val="002060"/>
                </a:solidFill>
                <a:latin typeface="Courier New" pitchFamily="49" charset="0"/>
                <a:cs typeface="Courier New" pitchFamily="49" charset="0"/>
              </a:rPr>
              <a:t>EESLSH | SALSES | LSHBLE | HSYEET | HRAEOS</a:t>
            </a:r>
          </a:p>
          <a:p>
            <a:r>
              <a:rPr lang="zh-CN" altLang="en-US" smtClean="0"/>
              <a:t>即密文为</a:t>
            </a:r>
            <a:endParaRPr lang="en-US" altLang="zh-CN" smtClean="0"/>
          </a:p>
          <a:p>
            <a:pPr lvl="1"/>
            <a:r>
              <a:rPr lang="en-US" altLang="zh-CN" smtClean="0">
                <a:solidFill>
                  <a:srgbClr val="C00000"/>
                </a:solidFill>
                <a:latin typeface="Courier New" pitchFamily="49" charset="0"/>
                <a:cs typeface="Courier New" pitchFamily="49" charset="0"/>
              </a:rPr>
              <a:t>EESLSHSALSESLSHBLEHSYEETHRAEOS</a:t>
            </a:r>
          </a:p>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置换密码的特性</a:t>
            </a:r>
            <a:endParaRPr lang="zh-CN" altLang="en-US"/>
          </a:p>
        </p:txBody>
      </p:sp>
      <p:sp>
        <p:nvSpPr>
          <p:cNvPr id="3" name="内容占位符 2"/>
          <p:cNvSpPr>
            <a:spLocks noGrp="1"/>
          </p:cNvSpPr>
          <p:nvPr>
            <p:ph idx="1"/>
          </p:nvPr>
        </p:nvSpPr>
        <p:spPr/>
        <p:txBody>
          <a:bodyPr/>
          <a:lstStyle/>
          <a:p>
            <a:r>
              <a:rPr lang="zh-CN" altLang="en-US" smtClean="0"/>
              <a:t>置换密码实际上是希尔密码的特殊形式</a:t>
            </a:r>
            <a:endParaRPr lang="en-US" altLang="zh-CN" smtClean="0"/>
          </a:p>
          <a:p>
            <a:pPr lvl="1"/>
            <a:r>
              <a:rPr lang="zh-CN" altLang="en-US" smtClean="0"/>
              <a:t>给定集合</a:t>
            </a:r>
            <a:r>
              <a:rPr lang="en-US" altLang="zh-CN" smtClean="0"/>
              <a:t>{1,2,...,m}</a:t>
            </a:r>
            <a:r>
              <a:rPr lang="zh-CN" altLang="en-US" smtClean="0"/>
              <a:t>的一个置换</a:t>
            </a:r>
            <a:r>
              <a:rPr lang="en-US" altLang="zh-CN" smtClean="0"/>
              <a:t>π</a:t>
            </a:r>
            <a:r>
              <a:rPr lang="zh-CN" altLang="en-US" smtClean="0"/>
              <a:t>，定义置换</a:t>
            </a:r>
            <a:r>
              <a:rPr lang="en-US" altLang="zh-CN" smtClean="0"/>
              <a:t>π</a:t>
            </a:r>
            <a:r>
              <a:rPr lang="zh-CN" altLang="en-US" smtClean="0"/>
              <a:t>的关联置换矩阵</a:t>
            </a:r>
            <a:r>
              <a:rPr lang="en-US" altLang="zh-CN" smtClean="0"/>
              <a:t>K</a:t>
            </a:r>
            <a:r>
              <a:rPr lang="en-US" altLang="zh-CN" baseline="-25000" smtClean="0"/>
              <a:t>π</a:t>
            </a:r>
            <a:r>
              <a:rPr lang="en-US" altLang="zh-CN" smtClean="0"/>
              <a:t>=(K</a:t>
            </a:r>
            <a:r>
              <a:rPr lang="en-US" altLang="zh-CN" baseline="-25000" smtClean="0"/>
              <a:t>i,j</a:t>
            </a:r>
            <a:r>
              <a:rPr lang="en-US" altLang="zh-CN" smtClean="0"/>
              <a:t>)</a:t>
            </a:r>
            <a:r>
              <a:rPr lang="en-US" altLang="zh-CN" baseline="-25000" smtClean="0"/>
              <a:t>m×m</a:t>
            </a:r>
            <a:r>
              <a:rPr lang="zh-CN" altLang="en-US" smtClean="0"/>
              <a:t>，其元素值为</a:t>
            </a:r>
            <a:endParaRPr lang="en-US" altLang="zh-CN" smtClean="0"/>
          </a:p>
          <a:p>
            <a:pPr lvl="1"/>
            <a:endParaRPr lang="en-US" altLang="zh-CN" smtClean="0"/>
          </a:p>
          <a:p>
            <a:pPr lvl="1"/>
            <a:endParaRPr lang="en-US" altLang="zh-CN" smtClean="0"/>
          </a:p>
          <a:p>
            <a:pPr lvl="1"/>
            <a:r>
              <a:rPr lang="zh-CN" altLang="en-US" smtClean="0"/>
              <a:t>使用矩阵</a:t>
            </a:r>
            <a:r>
              <a:rPr lang="en-US" altLang="zh-CN" smtClean="0"/>
              <a:t>K</a:t>
            </a:r>
            <a:r>
              <a:rPr lang="en-US" altLang="zh-CN" baseline="-25000" smtClean="0"/>
              <a:t>π</a:t>
            </a:r>
            <a:r>
              <a:rPr lang="zh-CN" altLang="en-US" smtClean="0"/>
              <a:t>为密钥的希尔密码等价于使用置换</a:t>
            </a:r>
            <a:r>
              <a:rPr lang="en-US" altLang="zh-CN" smtClean="0"/>
              <a:t>π</a:t>
            </a:r>
            <a:r>
              <a:rPr lang="zh-CN" altLang="en-US" smtClean="0"/>
              <a:t>为密钥的置换密码，且</a:t>
            </a:r>
            <a:endParaRPr lang="en-US" altLang="zh-CN" smtClean="0"/>
          </a:p>
          <a:p>
            <a:pPr lvl="1"/>
            <a:endParaRPr lang="en-US" altLang="zh-CN" smtClean="0"/>
          </a:p>
          <a:p>
            <a:pPr lvl="1"/>
            <a:endParaRPr lang="zh-CN" altLang="en-US"/>
          </a:p>
        </p:txBody>
      </p:sp>
      <p:graphicFrame>
        <p:nvGraphicFramePr>
          <p:cNvPr id="4" name="对象 3"/>
          <p:cNvGraphicFramePr>
            <a:graphicFrameLocks noChangeAspect="1"/>
          </p:cNvGraphicFramePr>
          <p:nvPr/>
        </p:nvGraphicFramePr>
        <p:xfrm>
          <a:off x="2843213" y="3189288"/>
          <a:ext cx="2811462" cy="887412"/>
        </p:xfrm>
        <a:graphic>
          <a:graphicData uri="http://schemas.openxmlformats.org/presentationml/2006/ole">
            <p:oleObj spid="_x0000_s145410" name="Equation" r:id="rId3" imgW="1447560" imgH="457200" progId="Equation.DSMT4">
              <p:embed/>
            </p:oleObj>
          </a:graphicData>
        </a:graphic>
      </p:graphicFrame>
      <p:graphicFrame>
        <p:nvGraphicFramePr>
          <p:cNvPr id="5" name="对象 4"/>
          <p:cNvGraphicFramePr>
            <a:graphicFrameLocks noChangeAspect="1"/>
          </p:cNvGraphicFramePr>
          <p:nvPr/>
        </p:nvGraphicFramePr>
        <p:xfrm>
          <a:off x="3997325" y="5013325"/>
          <a:ext cx="1530350" cy="647700"/>
        </p:xfrm>
        <a:graphic>
          <a:graphicData uri="http://schemas.openxmlformats.org/presentationml/2006/ole">
            <p:oleObj spid="_x0000_s145411" name="Equation" r:id="rId4" imgW="660240" imgH="279360" progId="Equation.DSMT4">
              <p:embed/>
            </p:oleObj>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置换密码的特性</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前面置换密码的例子中，等价的希尔密码加密密钥为</a:t>
            </a:r>
            <a:endParaRPr lang="en-US" altLang="zh-CN" smtClean="0"/>
          </a:p>
          <a:p>
            <a:endParaRPr lang="en-US" altLang="zh-CN" smtClean="0"/>
          </a:p>
          <a:p>
            <a:endParaRPr lang="en-US" altLang="zh-CN" smtClean="0"/>
          </a:p>
          <a:p>
            <a:endParaRPr lang="en-US" altLang="zh-CN" smtClean="0"/>
          </a:p>
          <a:p>
            <a:r>
              <a:rPr lang="zh-CN" altLang="en-US" smtClean="0"/>
              <a:t>加密函数为</a:t>
            </a:r>
            <a:r>
              <a:rPr lang="en-US" altLang="zh-CN" smtClean="0"/>
              <a:t>e</a:t>
            </a:r>
            <a:r>
              <a:rPr lang="en-US" altLang="zh-CN" baseline="-25000" smtClean="0"/>
              <a:t>π</a:t>
            </a:r>
            <a:r>
              <a:rPr lang="en-US" altLang="zh-CN" smtClean="0"/>
              <a:t>(x)=xK</a:t>
            </a:r>
            <a:r>
              <a:rPr lang="en-US" altLang="zh-CN" baseline="-25000" smtClean="0"/>
              <a:t>π</a:t>
            </a:r>
          </a:p>
          <a:p>
            <a:pPr>
              <a:buNone/>
            </a:pPr>
            <a:r>
              <a:rPr lang="en-US" altLang="zh-CN" smtClean="0"/>
              <a:t>			=(x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3</a:t>
            </a:r>
            <a:r>
              <a:rPr lang="en-US" altLang="zh-CN" smtClean="0"/>
              <a:t>,x</a:t>
            </a:r>
            <a:r>
              <a:rPr lang="en-US" altLang="zh-CN" baseline="-25000" smtClean="0"/>
              <a:t>4</a:t>
            </a:r>
            <a:r>
              <a:rPr lang="en-US" altLang="zh-CN" smtClean="0"/>
              <a:t>,x</a:t>
            </a:r>
            <a:r>
              <a:rPr lang="en-US" altLang="zh-CN" baseline="-25000" smtClean="0"/>
              <a:t>5</a:t>
            </a:r>
            <a:r>
              <a:rPr lang="en-US" altLang="zh-CN" smtClean="0"/>
              <a:t>,x</a:t>
            </a:r>
            <a:r>
              <a:rPr lang="en-US" altLang="zh-CN" baseline="-25000" smtClean="0"/>
              <a:t>6</a:t>
            </a:r>
            <a:r>
              <a:rPr lang="en-US" altLang="zh-CN" smtClean="0"/>
              <a:t>)</a:t>
            </a:r>
          </a:p>
          <a:p>
            <a:pPr>
              <a:buNone/>
            </a:pPr>
            <a:endParaRPr lang="en-US" altLang="zh-CN" smtClean="0"/>
          </a:p>
          <a:p>
            <a:pPr>
              <a:buNone/>
            </a:pPr>
            <a:r>
              <a:rPr lang="en-US" altLang="zh-CN" smtClean="0"/>
              <a:t>			=(x</a:t>
            </a:r>
            <a:r>
              <a:rPr lang="en-US" altLang="zh-CN" baseline="-25000" smtClean="0"/>
              <a:t>3</a:t>
            </a:r>
            <a:r>
              <a:rPr lang="en-US" altLang="zh-CN" smtClean="0"/>
              <a:t>,x</a:t>
            </a:r>
            <a:r>
              <a:rPr lang="en-US" altLang="zh-CN" baseline="-25000" smtClean="0"/>
              <a:t>5</a:t>
            </a:r>
            <a:r>
              <a:rPr lang="en-US" altLang="zh-CN" smtClean="0"/>
              <a:t>,x</a:t>
            </a:r>
            <a:r>
              <a:rPr lang="en-US" altLang="zh-CN" baseline="-25000" smtClean="0"/>
              <a:t>1</a:t>
            </a:r>
            <a:r>
              <a:rPr lang="en-US" altLang="zh-CN" smtClean="0"/>
              <a:t>,x</a:t>
            </a:r>
            <a:r>
              <a:rPr lang="en-US" altLang="zh-CN" baseline="-25000" smtClean="0"/>
              <a:t>6</a:t>
            </a:r>
            <a:r>
              <a:rPr lang="en-US" altLang="zh-CN" smtClean="0"/>
              <a:t>,x</a:t>
            </a:r>
            <a:r>
              <a:rPr lang="en-US" altLang="zh-CN" baseline="-25000" smtClean="0"/>
              <a:t>4</a:t>
            </a:r>
            <a:r>
              <a:rPr lang="en-US" altLang="zh-CN" smtClean="0"/>
              <a:t>,x</a:t>
            </a:r>
            <a:r>
              <a:rPr lang="en-US" altLang="zh-CN" baseline="-25000" smtClean="0"/>
              <a:t>2</a:t>
            </a:r>
            <a:r>
              <a:rPr lang="en-US" altLang="zh-CN" smtClean="0"/>
              <a:t>)</a:t>
            </a:r>
            <a:endParaRPr lang="zh-CN" altLang="en-US"/>
          </a:p>
        </p:txBody>
      </p:sp>
      <p:graphicFrame>
        <p:nvGraphicFramePr>
          <p:cNvPr id="4" name="对象 3"/>
          <p:cNvGraphicFramePr>
            <a:graphicFrameLocks noChangeAspect="1"/>
          </p:cNvGraphicFramePr>
          <p:nvPr/>
        </p:nvGraphicFramePr>
        <p:xfrm>
          <a:off x="3635896" y="2132856"/>
          <a:ext cx="2088232" cy="1667735"/>
        </p:xfrm>
        <a:graphic>
          <a:graphicData uri="http://schemas.openxmlformats.org/presentationml/2006/ole">
            <p:oleObj spid="_x0000_s146434" name="Equation" r:id="rId3" imgW="1714320" imgH="1371600" progId="Equation.DSMT4">
              <p:embed/>
            </p:oleObj>
          </a:graphicData>
        </a:graphic>
      </p:graphicFrame>
      <p:graphicFrame>
        <p:nvGraphicFramePr>
          <p:cNvPr id="146437" name="Object 5"/>
          <p:cNvGraphicFramePr>
            <a:graphicFrameLocks noChangeAspect="1"/>
          </p:cNvGraphicFramePr>
          <p:nvPr/>
        </p:nvGraphicFramePr>
        <p:xfrm>
          <a:off x="5260692" y="3933056"/>
          <a:ext cx="1543556" cy="1584176"/>
        </p:xfrm>
        <a:graphic>
          <a:graphicData uri="http://schemas.openxmlformats.org/presentationml/2006/ole">
            <p:oleObj spid="_x0000_s146437" name="Equation" r:id="rId4" imgW="1333440" imgH="1371600" progId="Equation.DSMT4">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置换密码的特性</a:t>
            </a:r>
            <a:endParaRPr lang="zh-CN" altLang="en-US"/>
          </a:p>
        </p:txBody>
      </p:sp>
      <p:sp>
        <p:nvSpPr>
          <p:cNvPr id="3" name="内容占位符 2"/>
          <p:cNvSpPr>
            <a:spLocks noGrp="1"/>
          </p:cNvSpPr>
          <p:nvPr>
            <p:ph idx="1"/>
          </p:nvPr>
        </p:nvSpPr>
        <p:spPr/>
        <p:txBody>
          <a:bodyPr>
            <a:normAutofit lnSpcReduction="10000"/>
          </a:bodyPr>
          <a:lstStyle/>
          <a:p>
            <a:r>
              <a:rPr lang="zh-CN" altLang="en-US" smtClean="0"/>
              <a:t>解密密钥为</a:t>
            </a:r>
            <a:endParaRPr lang="en-US" altLang="zh-CN" smtClean="0"/>
          </a:p>
          <a:p>
            <a:endParaRPr lang="en-US" altLang="zh-CN" smtClean="0"/>
          </a:p>
          <a:p>
            <a:endParaRPr lang="en-US" altLang="zh-CN" smtClean="0"/>
          </a:p>
          <a:p>
            <a:endParaRPr lang="en-US" altLang="zh-CN" smtClean="0"/>
          </a:p>
          <a:p>
            <a:r>
              <a:rPr lang="zh-CN" altLang="en-US" smtClean="0"/>
              <a:t>解密函数为</a:t>
            </a:r>
            <a:r>
              <a:rPr lang="en-US" altLang="zh-CN" smtClean="0"/>
              <a:t>d</a:t>
            </a:r>
            <a:r>
              <a:rPr lang="en-US" altLang="zh-CN" baseline="-25000" smtClean="0"/>
              <a:t>π</a:t>
            </a:r>
            <a:r>
              <a:rPr lang="en-US" altLang="zh-CN" smtClean="0"/>
              <a:t>(y)=yK</a:t>
            </a:r>
            <a:r>
              <a:rPr lang="en-US" altLang="zh-CN" baseline="-25000" smtClean="0"/>
              <a:t>π</a:t>
            </a:r>
            <a:r>
              <a:rPr lang="en-US" altLang="zh-CN" baseline="30000" smtClean="0"/>
              <a:t>-1</a:t>
            </a:r>
          </a:p>
          <a:p>
            <a:pPr>
              <a:buNone/>
            </a:pPr>
            <a:r>
              <a:rPr lang="en-US" altLang="zh-CN" smtClean="0"/>
              <a:t>			=(y</a:t>
            </a:r>
            <a:r>
              <a:rPr lang="en-US" altLang="zh-CN" baseline="-25000" smtClean="0"/>
              <a:t>1</a:t>
            </a:r>
            <a:r>
              <a:rPr lang="en-US" altLang="zh-CN" smtClean="0"/>
              <a:t>,y</a:t>
            </a:r>
            <a:r>
              <a:rPr lang="en-US" altLang="zh-CN" baseline="-25000" smtClean="0"/>
              <a:t>2</a:t>
            </a:r>
            <a:r>
              <a:rPr lang="en-US" altLang="zh-CN" smtClean="0"/>
              <a:t>,y</a:t>
            </a:r>
            <a:r>
              <a:rPr lang="en-US" altLang="zh-CN" baseline="-25000" smtClean="0"/>
              <a:t>3</a:t>
            </a:r>
            <a:r>
              <a:rPr lang="en-US" altLang="zh-CN" smtClean="0"/>
              <a:t>,y</a:t>
            </a:r>
            <a:r>
              <a:rPr lang="en-US" altLang="zh-CN" baseline="-25000" smtClean="0"/>
              <a:t>4</a:t>
            </a:r>
            <a:r>
              <a:rPr lang="en-US" altLang="zh-CN" smtClean="0"/>
              <a:t>,y</a:t>
            </a:r>
            <a:r>
              <a:rPr lang="en-US" altLang="zh-CN" baseline="-25000" smtClean="0"/>
              <a:t>5</a:t>
            </a:r>
            <a:r>
              <a:rPr lang="en-US" altLang="zh-CN" smtClean="0"/>
              <a:t>,y</a:t>
            </a:r>
            <a:r>
              <a:rPr lang="en-US" altLang="zh-CN" baseline="-25000" smtClean="0"/>
              <a:t>6</a:t>
            </a:r>
            <a:r>
              <a:rPr lang="en-US" altLang="zh-CN" smtClean="0"/>
              <a:t>)</a:t>
            </a:r>
          </a:p>
          <a:p>
            <a:pPr>
              <a:buNone/>
            </a:pPr>
            <a:endParaRPr lang="en-US" altLang="zh-CN" smtClean="0"/>
          </a:p>
          <a:p>
            <a:pPr>
              <a:buNone/>
            </a:pPr>
            <a:r>
              <a:rPr lang="en-US" altLang="zh-CN" smtClean="0"/>
              <a:t>			=(y</a:t>
            </a:r>
            <a:r>
              <a:rPr lang="en-US" altLang="zh-CN" baseline="-25000" smtClean="0"/>
              <a:t>3</a:t>
            </a:r>
            <a:r>
              <a:rPr lang="en-US" altLang="zh-CN" smtClean="0"/>
              <a:t>,y</a:t>
            </a:r>
            <a:r>
              <a:rPr lang="en-US" altLang="zh-CN" baseline="-25000" smtClean="0"/>
              <a:t>6</a:t>
            </a:r>
            <a:r>
              <a:rPr lang="en-US" altLang="zh-CN" smtClean="0"/>
              <a:t>,y</a:t>
            </a:r>
            <a:r>
              <a:rPr lang="en-US" altLang="zh-CN" baseline="-25000" smtClean="0"/>
              <a:t>1</a:t>
            </a:r>
            <a:r>
              <a:rPr lang="en-US" altLang="zh-CN" smtClean="0"/>
              <a:t>,y</a:t>
            </a:r>
            <a:r>
              <a:rPr lang="en-US" altLang="zh-CN" baseline="-25000" smtClean="0"/>
              <a:t>5</a:t>
            </a:r>
            <a:r>
              <a:rPr lang="en-US" altLang="zh-CN" smtClean="0"/>
              <a:t>,y</a:t>
            </a:r>
            <a:r>
              <a:rPr lang="en-US" altLang="zh-CN" baseline="-25000" smtClean="0"/>
              <a:t>2</a:t>
            </a:r>
            <a:r>
              <a:rPr lang="en-US" altLang="zh-CN" smtClean="0"/>
              <a:t>,y</a:t>
            </a:r>
            <a:r>
              <a:rPr lang="en-US" altLang="zh-CN" baseline="-25000" smtClean="0"/>
              <a:t>4</a:t>
            </a:r>
            <a:r>
              <a:rPr lang="en-US" altLang="zh-CN" smtClean="0"/>
              <a:t>)</a:t>
            </a:r>
            <a:endParaRPr lang="zh-CN" altLang="en-US" smtClean="0"/>
          </a:p>
          <a:p>
            <a:endParaRPr lang="zh-CN" altLang="en-US"/>
          </a:p>
        </p:txBody>
      </p:sp>
      <p:graphicFrame>
        <p:nvGraphicFramePr>
          <p:cNvPr id="5" name="对象 4"/>
          <p:cNvGraphicFramePr>
            <a:graphicFrameLocks noChangeAspect="1"/>
          </p:cNvGraphicFramePr>
          <p:nvPr/>
        </p:nvGraphicFramePr>
        <p:xfrm>
          <a:off x="3275856" y="1484784"/>
          <a:ext cx="2520280" cy="1971074"/>
        </p:xfrm>
        <a:graphic>
          <a:graphicData uri="http://schemas.openxmlformats.org/presentationml/2006/ole">
            <p:oleObj spid="_x0000_s446467" name="Equation" r:id="rId3" imgW="1752480" imgH="1371600" progId="Equation.DSMT4">
              <p:embed/>
            </p:oleObj>
          </a:graphicData>
        </a:graphic>
      </p:graphicFrame>
      <p:graphicFrame>
        <p:nvGraphicFramePr>
          <p:cNvPr id="446468" name="Object 4"/>
          <p:cNvGraphicFramePr>
            <a:graphicFrameLocks noChangeAspect="1"/>
          </p:cNvGraphicFramePr>
          <p:nvPr/>
        </p:nvGraphicFramePr>
        <p:xfrm>
          <a:off x="5508104" y="3501008"/>
          <a:ext cx="1872208" cy="1925699"/>
        </p:xfrm>
        <a:graphic>
          <a:graphicData uri="http://schemas.openxmlformats.org/presentationml/2006/ole">
            <p:oleObj spid="_x0000_s446468" name="Equation" r:id="rId4" imgW="1333440" imgH="13716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古典密码的特点</a:t>
            </a:r>
            <a:endParaRPr lang="zh-CN" altLang="en-US"/>
          </a:p>
        </p:txBody>
      </p:sp>
      <p:sp>
        <p:nvSpPr>
          <p:cNvPr id="3" name="内容占位符 2"/>
          <p:cNvSpPr>
            <a:spLocks noGrp="1"/>
          </p:cNvSpPr>
          <p:nvPr>
            <p:ph idx="1"/>
          </p:nvPr>
        </p:nvSpPr>
        <p:spPr/>
        <p:txBody>
          <a:bodyPr/>
          <a:lstStyle/>
          <a:p>
            <a:pPr>
              <a:lnSpc>
                <a:spcPct val="90000"/>
              </a:lnSpc>
            </a:pPr>
            <a:r>
              <a:rPr lang="zh-CN" altLang="en-US" dirty="0" smtClean="0"/>
              <a:t>密码学还不是科学，而是艺术</a:t>
            </a:r>
          </a:p>
          <a:p>
            <a:pPr>
              <a:lnSpc>
                <a:spcPct val="90000"/>
              </a:lnSpc>
            </a:pPr>
            <a:r>
              <a:rPr lang="zh-CN" altLang="en-US" dirty="0" smtClean="0"/>
              <a:t>出现一些密码算法和加密设备</a:t>
            </a:r>
          </a:p>
          <a:p>
            <a:pPr>
              <a:lnSpc>
                <a:spcPct val="90000"/>
              </a:lnSpc>
            </a:pPr>
            <a:r>
              <a:rPr lang="zh-CN" altLang="en-US" dirty="0" smtClean="0"/>
              <a:t>密码算法的基本手段</a:t>
            </a:r>
            <a:r>
              <a:rPr lang="en-US" altLang="zh-CN" dirty="0" smtClean="0"/>
              <a:t>(</a:t>
            </a:r>
            <a:r>
              <a:rPr lang="zh-CN" altLang="en-US" dirty="0" smtClean="0"/>
              <a:t>代换 </a:t>
            </a:r>
            <a:r>
              <a:rPr lang="en-US" altLang="zh-CN" dirty="0" smtClean="0"/>
              <a:t>&amp;</a:t>
            </a:r>
            <a:r>
              <a:rPr lang="zh-CN" altLang="en-US" dirty="0" smtClean="0"/>
              <a:t>置换</a:t>
            </a:r>
            <a:r>
              <a:rPr lang="en-US" altLang="zh-CN" dirty="0" smtClean="0"/>
              <a:t>)</a:t>
            </a:r>
            <a:r>
              <a:rPr lang="zh-CN" altLang="en-US" dirty="0" smtClean="0"/>
              <a:t>出现，针对的是字符</a:t>
            </a:r>
          </a:p>
          <a:p>
            <a:pPr>
              <a:lnSpc>
                <a:spcPct val="90000"/>
              </a:lnSpc>
            </a:pPr>
            <a:r>
              <a:rPr lang="zh-CN" altLang="en-US" dirty="0" smtClean="0"/>
              <a:t>简单的密码分析手段出现</a:t>
            </a:r>
          </a:p>
          <a:p>
            <a:pPr>
              <a:lnSpc>
                <a:spcPct val="90000"/>
              </a:lnSpc>
            </a:pPr>
            <a:r>
              <a:rPr lang="zh-CN" altLang="en-US" dirty="0" smtClean="0"/>
              <a:t>基于字符的密码</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流密码</a:t>
            </a:r>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前面的密码体制中，连续的明文元素使用相同的密钥</a:t>
            </a:r>
            <a:r>
              <a:rPr lang="en-US" altLang="zh-CN" dirty="0" smtClean="0"/>
              <a:t>K</a:t>
            </a:r>
            <a:r>
              <a:rPr lang="zh-CN" altLang="en-US" dirty="0" smtClean="0"/>
              <a:t>来加密</a:t>
            </a:r>
            <a:endParaRPr lang="en-US" altLang="zh-CN" dirty="0" smtClean="0"/>
          </a:p>
          <a:p>
            <a:pPr lvl="1"/>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1</a:t>
            </a:r>
            <a:r>
              <a:rPr lang="en-US" altLang="zh-CN" dirty="0" smtClean="0"/>
              <a:t>)</a:t>
            </a:r>
            <a:r>
              <a:rPr lang="en-US" altLang="zh-CN" dirty="0" err="1" smtClean="0"/>
              <a:t>e</a:t>
            </a:r>
            <a:r>
              <a:rPr lang="en-US" altLang="zh-CN" baseline="-25000" dirty="0" err="1" smtClean="0"/>
              <a:t>k</a:t>
            </a:r>
            <a:r>
              <a:rPr lang="en-US" altLang="zh-CN" dirty="0" smtClean="0"/>
              <a:t>(x</a:t>
            </a:r>
            <a:r>
              <a:rPr lang="en-US" altLang="zh-CN" baseline="-25000" dirty="0" smtClean="0"/>
              <a:t>2</a:t>
            </a:r>
            <a:r>
              <a:rPr lang="en-US" altLang="zh-CN" dirty="0" smtClean="0"/>
              <a:t>)...</a:t>
            </a:r>
          </a:p>
          <a:p>
            <a:r>
              <a:rPr lang="zh-CN" altLang="en-US" dirty="0" smtClean="0"/>
              <a:t>这种类型的密码体制称为分组密码</a:t>
            </a:r>
            <a:endParaRPr lang="en-US" altLang="zh-CN" dirty="0" smtClean="0"/>
          </a:p>
          <a:p>
            <a:r>
              <a:rPr lang="zh-CN" altLang="en-US" dirty="0" smtClean="0"/>
              <a:t>与分</a:t>
            </a:r>
            <a:r>
              <a:rPr lang="zh-CN" altLang="en-US" dirty="0" smtClean="0"/>
              <a:t>组密码</a:t>
            </a:r>
            <a:r>
              <a:rPr lang="zh-CN" altLang="en-US" dirty="0" smtClean="0"/>
              <a:t>的区别</a:t>
            </a:r>
            <a:endParaRPr lang="en-US" altLang="zh-CN" dirty="0" smtClean="0"/>
          </a:p>
          <a:p>
            <a:pPr lvl="1"/>
            <a:r>
              <a:rPr lang="zh-CN" altLang="en-US" dirty="0" smtClean="0">
                <a:solidFill>
                  <a:srgbClr val="002060"/>
                </a:solidFill>
              </a:rPr>
              <a:t>需要设计复杂的加密函数以提高安全性</a:t>
            </a:r>
            <a:endParaRPr lang="en-US" altLang="zh-CN" dirty="0" smtClean="0">
              <a:solidFill>
                <a:srgbClr val="002060"/>
              </a:solidFill>
            </a:endParaRPr>
          </a:p>
          <a:p>
            <a:pPr lvl="1"/>
            <a:r>
              <a:rPr lang="zh-CN" altLang="en-US" dirty="0" smtClean="0">
                <a:solidFill>
                  <a:srgbClr val="002060"/>
                </a:solidFill>
              </a:rPr>
              <a:t>经常需要对明文进行填充</a:t>
            </a:r>
            <a:r>
              <a:rPr lang="en-US" altLang="zh-CN" dirty="0" smtClean="0">
                <a:solidFill>
                  <a:srgbClr val="002060"/>
                </a:solidFill>
              </a:rPr>
              <a:t>(padding)</a:t>
            </a:r>
            <a:r>
              <a:rPr lang="zh-CN" altLang="en-US" dirty="0" smtClean="0">
                <a:solidFill>
                  <a:srgbClr val="002060"/>
                </a:solidFill>
              </a:rPr>
              <a:t>操作以确保分组长度完整</a:t>
            </a:r>
            <a:endParaRPr lang="en-US" altLang="zh-CN" dirty="0" smtClean="0">
              <a:solidFill>
                <a:srgbClr val="002060"/>
              </a:solidFill>
            </a:endParaRPr>
          </a:p>
          <a:p>
            <a:pPr lvl="1"/>
            <a:r>
              <a:rPr lang="zh-CN" altLang="en-US" dirty="0" smtClean="0">
                <a:solidFill>
                  <a:srgbClr val="002060"/>
                </a:solidFill>
              </a:rPr>
              <a:t>密钥分配</a:t>
            </a:r>
            <a:endParaRPr lang="en-US" altLang="zh-CN" dirty="0" smtClean="0">
              <a:solidFill>
                <a:srgbClr val="002060"/>
              </a:solidFill>
            </a:endParaRPr>
          </a:p>
          <a:p>
            <a:pPr lvl="1"/>
            <a:endParaRPr lang="en-US" altLang="zh-CN"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流密码设计思路</a:t>
            </a:r>
            <a:endParaRPr lang="zh-CN" altLang="en-US"/>
          </a:p>
        </p:txBody>
      </p:sp>
      <p:sp>
        <p:nvSpPr>
          <p:cNvPr id="3" name="内容占位符 2"/>
          <p:cNvSpPr>
            <a:spLocks noGrp="1"/>
          </p:cNvSpPr>
          <p:nvPr>
            <p:ph idx="1"/>
          </p:nvPr>
        </p:nvSpPr>
        <p:spPr/>
        <p:txBody>
          <a:bodyPr>
            <a:normAutofit lnSpcReduction="10000"/>
          </a:bodyPr>
          <a:lstStyle/>
          <a:p>
            <a:r>
              <a:rPr lang="zh-CN" altLang="en-US" smtClean="0">
                <a:latin typeface="楷体_GB2312" pitchFamily="49" charset="-122"/>
              </a:rPr>
              <a:t>将明文看作字符串或比特串，并逐字符或者逐位进行加密</a:t>
            </a:r>
            <a:endParaRPr lang="en-US" altLang="zh-CN" smtClean="0"/>
          </a:p>
          <a:p>
            <a:r>
              <a:rPr lang="zh-CN" altLang="en-US" smtClean="0"/>
              <a:t>为了防止密钥穷举，使用和明文信息一样长的密钥</a:t>
            </a:r>
            <a:r>
              <a:rPr lang="en-US" altLang="zh-CN" smtClean="0"/>
              <a:t>(</a:t>
            </a:r>
            <a:r>
              <a:rPr lang="zh-CN" altLang="en-US" smtClean="0"/>
              <a:t>无限</a:t>
            </a:r>
            <a:r>
              <a:rPr lang="en-US" altLang="zh-CN" smtClean="0"/>
              <a:t>)</a:t>
            </a:r>
            <a:r>
              <a:rPr lang="zh-CN" altLang="en-US" smtClean="0"/>
              <a:t>流</a:t>
            </a:r>
            <a:r>
              <a:rPr lang="en-US" altLang="zh-CN" smtClean="0"/>
              <a:t>z=z</a:t>
            </a:r>
            <a:r>
              <a:rPr lang="en-US" altLang="zh-CN" baseline="-25000" smtClean="0"/>
              <a:t>1</a:t>
            </a:r>
            <a:r>
              <a:rPr lang="en-US" altLang="zh-CN" smtClean="0"/>
              <a:t>,z</a:t>
            </a:r>
            <a:r>
              <a:rPr lang="en-US" altLang="zh-CN" baseline="-25000" smtClean="0"/>
              <a:t>2</a:t>
            </a:r>
            <a:r>
              <a:rPr lang="en-US" altLang="zh-CN" smtClean="0"/>
              <a:t>...</a:t>
            </a:r>
            <a:r>
              <a:rPr lang="zh-CN" altLang="en-US" smtClean="0"/>
              <a:t>进行加密</a:t>
            </a:r>
            <a:endParaRPr lang="en-US" altLang="zh-CN" smtClean="0"/>
          </a:p>
          <a:p>
            <a:endParaRPr lang="en-US" altLang="zh-CN" smtClean="0"/>
          </a:p>
          <a:p>
            <a:endParaRPr lang="en-US" altLang="zh-CN" smtClean="0"/>
          </a:p>
          <a:p>
            <a:r>
              <a:rPr lang="zh-CN" altLang="en-US" smtClean="0"/>
              <a:t>这种密码体制称为流密码</a:t>
            </a:r>
            <a:r>
              <a:rPr lang="en-US" altLang="zh-CN" smtClean="0"/>
              <a:t>(</a:t>
            </a:r>
            <a:r>
              <a:rPr lang="zh-CN" altLang="en-US" smtClean="0"/>
              <a:t>或序列密码</a:t>
            </a:r>
            <a:r>
              <a:rPr lang="en-US" altLang="zh-CN" smtClean="0"/>
              <a:t>)</a:t>
            </a:r>
          </a:p>
          <a:p>
            <a:pPr lvl="2"/>
            <a:r>
              <a:rPr lang="zh-CN" altLang="en-US" smtClean="0">
                <a:solidFill>
                  <a:srgbClr val="002060"/>
                </a:solidFill>
              </a:rPr>
              <a:t>可以使用非常简单的加密算法</a:t>
            </a:r>
            <a:r>
              <a:rPr lang="en-US" altLang="zh-CN" smtClean="0">
                <a:solidFill>
                  <a:srgbClr val="002060"/>
                </a:solidFill>
              </a:rPr>
              <a:t>(</a:t>
            </a:r>
            <a:r>
              <a:rPr lang="zh-CN" altLang="en-US" smtClean="0">
                <a:solidFill>
                  <a:srgbClr val="002060"/>
                </a:solidFill>
              </a:rPr>
              <a:t>如简单的异或运算</a:t>
            </a:r>
            <a:r>
              <a:rPr lang="en-US" altLang="zh-CN" smtClean="0">
                <a:solidFill>
                  <a:srgbClr val="002060"/>
                </a:solidFill>
              </a:rPr>
              <a:t>)</a:t>
            </a:r>
          </a:p>
          <a:p>
            <a:pPr lvl="2"/>
            <a:r>
              <a:rPr lang="zh-CN" altLang="en-US" smtClean="0">
                <a:solidFill>
                  <a:srgbClr val="C00000"/>
                </a:solidFill>
              </a:rPr>
              <a:t>关键是如何生成密钥流</a:t>
            </a:r>
            <a:endParaRPr lang="en-US" altLang="zh-CN" smtClean="0">
              <a:solidFill>
                <a:srgbClr val="C00000"/>
              </a:solidFill>
            </a:endParaRPr>
          </a:p>
        </p:txBody>
      </p:sp>
      <p:graphicFrame>
        <p:nvGraphicFramePr>
          <p:cNvPr id="4" name="对象 3"/>
          <p:cNvGraphicFramePr>
            <a:graphicFrameLocks noChangeAspect="1"/>
          </p:cNvGraphicFramePr>
          <p:nvPr/>
        </p:nvGraphicFramePr>
        <p:xfrm>
          <a:off x="1625600" y="3573463"/>
          <a:ext cx="6165850" cy="863600"/>
        </p:xfrm>
        <a:graphic>
          <a:graphicData uri="http://schemas.openxmlformats.org/presentationml/2006/ole">
            <p:oleObj spid="_x0000_s147458" name="Equation" r:id="rId3" imgW="1993680" imgH="279360" progId="Equation.DSMT4">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smtClean="0"/>
              <a:t>流密码</a:t>
            </a:r>
            <a:r>
              <a:rPr lang="zh-CN" altLang="en-US" dirty="0"/>
              <a:t>的代表</a:t>
            </a:r>
          </a:p>
        </p:txBody>
      </p:sp>
      <p:sp>
        <p:nvSpPr>
          <p:cNvPr id="21507" name="Rectangle 3"/>
          <p:cNvSpPr>
            <a:spLocks noGrp="1" noChangeArrowheads="1"/>
          </p:cNvSpPr>
          <p:nvPr>
            <p:ph type="body" idx="1"/>
          </p:nvPr>
        </p:nvSpPr>
        <p:spPr>
          <a:xfrm>
            <a:off x="381000" y="1905000"/>
            <a:ext cx="8458200" cy="4038600"/>
          </a:xfrm>
        </p:spPr>
        <p:txBody>
          <a:bodyPr/>
          <a:lstStyle/>
          <a:p>
            <a:pPr marL="0" indent="282575" algn="just"/>
            <a:r>
              <a:rPr lang="zh-CN" altLang="en-US" dirty="0">
                <a:latin typeface="楷体_GB2312" pitchFamily="49" charset="-122"/>
              </a:rPr>
              <a:t>弗纳姆 </a:t>
            </a:r>
            <a:r>
              <a:rPr lang="en-US" altLang="zh-CN" dirty="0">
                <a:latin typeface="楷体_GB2312" pitchFamily="49" charset="-122"/>
              </a:rPr>
              <a:t>(</a:t>
            </a:r>
            <a:r>
              <a:rPr lang="en-US" altLang="zh-CN" dirty="0" err="1">
                <a:latin typeface="楷体_GB2312" pitchFamily="49" charset="-122"/>
              </a:rPr>
              <a:t>Vernam</a:t>
            </a:r>
            <a:r>
              <a:rPr lang="en-US" altLang="zh-CN" dirty="0">
                <a:latin typeface="楷体_GB2312" pitchFamily="49" charset="-122"/>
              </a:rPr>
              <a:t>)</a:t>
            </a:r>
            <a:r>
              <a:rPr lang="zh-CN" altLang="en-US" dirty="0">
                <a:latin typeface="楷体_GB2312" pitchFamily="49" charset="-122"/>
              </a:rPr>
              <a:t>密码</a:t>
            </a:r>
          </a:p>
          <a:p>
            <a:pPr marL="758825" lvl="1" algn="just"/>
            <a:r>
              <a:rPr lang="en-US" altLang="zh-CN" dirty="0">
                <a:latin typeface="楷体_GB2312" pitchFamily="49" charset="-122"/>
              </a:rPr>
              <a:t>1918</a:t>
            </a:r>
            <a:r>
              <a:rPr lang="zh-CN" altLang="en-US" dirty="0">
                <a:latin typeface="楷体_GB2312" pitchFamily="49" charset="-122"/>
              </a:rPr>
              <a:t>年，</a:t>
            </a:r>
            <a:r>
              <a:rPr lang="en-US" altLang="zh-CN" dirty="0" err="1">
                <a:latin typeface="楷体_GB2312" pitchFamily="49" charset="-122"/>
              </a:rPr>
              <a:t>Gillbert</a:t>
            </a:r>
            <a:r>
              <a:rPr lang="en-US" altLang="zh-CN" dirty="0">
                <a:latin typeface="楷体_GB2312" pitchFamily="49" charset="-122"/>
              </a:rPr>
              <a:t> </a:t>
            </a:r>
            <a:r>
              <a:rPr lang="en-US" altLang="zh-CN" dirty="0" err="1">
                <a:latin typeface="楷体_GB2312" pitchFamily="49" charset="-122"/>
              </a:rPr>
              <a:t>Vernam</a:t>
            </a:r>
            <a:r>
              <a:rPr lang="zh-CN" altLang="en-US" dirty="0">
                <a:latin typeface="楷体_GB2312" pitchFamily="49" charset="-122"/>
              </a:rPr>
              <a:t>建议密钥与明文一样长并且没有统计关系的密钥内容，他采用的是二进制数据：</a:t>
            </a:r>
          </a:p>
          <a:p>
            <a:pPr marL="758825" lvl="1" algn="just">
              <a:buFontTx/>
              <a:buNone/>
            </a:pPr>
            <a:r>
              <a:rPr lang="zh-CN" altLang="en-US" dirty="0">
                <a:solidFill>
                  <a:srgbClr val="FF3300"/>
                </a:solidFill>
                <a:latin typeface="楷体_GB2312" pitchFamily="49" charset="-122"/>
              </a:rPr>
              <a:t>   加密：</a:t>
            </a:r>
            <a:r>
              <a:rPr lang="en-US" altLang="zh-CN" dirty="0" err="1">
                <a:solidFill>
                  <a:srgbClr val="FF3300"/>
                </a:solidFill>
                <a:latin typeface="楷体_GB2312" pitchFamily="49" charset="-122"/>
              </a:rPr>
              <a:t>C</a:t>
            </a:r>
            <a:r>
              <a:rPr lang="en-US" altLang="zh-CN" baseline="-25000" dirty="0" err="1">
                <a:solidFill>
                  <a:srgbClr val="FF3300"/>
                </a:solidFill>
                <a:latin typeface="楷体_GB2312" pitchFamily="49" charset="-122"/>
              </a:rPr>
              <a:t>i</a:t>
            </a:r>
            <a:r>
              <a:rPr lang="en-US" altLang="zh-CN" dirty="0">
                <a:solidFill>
                  <a:srgbClr val="FF3300"/>
                </a:solidFill>
                <a:latin typeface="楷体_GB2312" pitchFamily="49" charset="-122"/>
              </a:rPr>
              <a:t> = </a:t>
            </a:r>
            <a:r>
              <a:rPr lang="en-US" altLang="zh-CN" dirty="0" err="1">
                <a:solidFill>
                  <a:srgbClr val="FF3300"/>
                </a:solidFill>
                <a:latin typeface="楷体_GB2312" pitchFamily="49" charset="-122"/>
              </a:rPr>
              <a:t>P</a:t>
            </a:r>
            <a:r>
              <a:rPr lang="en-US" altLang="zh-CN" baseline="-25000" dirty="0" err="1">
                <a:solidFill>
                  <a:srgbClr val="FF3300"/>
                </a:solidFill>
                <a:latin typeface="楷体_GB2312" pitchFamily="49" charset="-122"/>
              </a:rPr>
              <a:t>i</a:t>
            </a:r>
            <a:r>
              <a:rPr lang="en-US" altLang="zh-CN" dirty="0" err="1">
                <a:solidFill>
                  <a:srgbClr val="FF3300"/>
                </a:solidFill>
                <a:latin typeface="楷体_GB2312" pitchFamily="49" charset="-122"/>
              </a:rPr>
              <a:t>⊕K</a:t>
            </a:r>
            <a:r>
              <a:rPr lang="en-US" altLang="zh-CN" baseline="-25000" dirty="0" err="1">
                <a:solidFill>
                  <a:srgbClr val="FF3300"/>
                </a:solidFill>
                <a:latin typeface="楷体_GB2312" pitchFamily="49" charset="-122"/>
              </a:rPr>
              <a:t>i</a:t>
            </a:r>
            <a:endParaRPr lang="en-US" altLang="zh-CN" baseline="-25000" dirty="0">
              <a:solidFill>
                <a:srgbClr val="FF3300"/>
              </a:solidFill>
              <a:latin typeface="楷体_GB2312" pitchFamily="49" charset="-122"/>
            </a:endParaRPr>
          </a:p>
          <a:p>
            <a:pPr marL="758825" lvl="1" algn="just">
              <a:buFontTx/>
              <a:buNone/>
            </a:pPr>
            <a:r>
              <a:rPr lang="en-US" altLang="zh-CN" dirty="0">
                <a:solidFill>
                  <a:srgbClr val="FF3300"/>
                </a:solidFill>
                <a:latin typeface="楷体_GB2312" pitchFamily="49" charset="-122"/>
              </a:rPr>
              <a:t>   </a:t>
            </a:r>
            <a:r>
              <a:rPr lang="zh-CN" altLang="en-US" dirty="0">
                <a:solidFill>
                  <a:srgbClr val="FF3300"/>
                </a:solidFill>
                <a:latin typeface="楷体_GB2312" pitchFamily="49" charset="-122"/>
              </a:rPr>
              <a:t>解密：</a:t>
            </a:r>
            <a:r>
              <a:rPr lang="en-US" altLang="zh-CN" dirty="0">
                <a:solidFill>
                  <a:srgbClr val="FF3300"/>
                </a:solidFill>
                <a:latin typeface="楷体_GB2312" pitchFamily="49" charset="-122"/>
              </a:rPr>
              <a:t>P</a:t>
            </a:r>
            <a:r>
              <a:rPr lang="en-US" altLang="zh-CN" baseline="-25000" dirty="0">
                <a:solidFill>
                  <a:srgbClr val="FF3300"/>
                </a:solidFill>
                <a:latin typeface="楷体_GB2312" pitchFamily="49" charset="-122"/>
              </a:rPr>
              <a:t>i</a:t>
            </a:r>
            <a:r>
              <a:rPr lang="en-US" altLang="zh-CN" dirty="0">
                <a:solidFill>
                  <a:srgbClr val="FF3300"/>
                </a:solidFill>
                <a:latin typeface="楷体_GB2312" pitchFamily="49" charset="-122"/>
              </a:rPr>
              <a:t> = </a:t>
            </a:r>
            <a:r>
              <a:rPr lang="en-US" altLang="zh-CN" dirty="0" err="1">
                <a:solidFill>
                  <a:srgbClr val="FF3300"/>
                </a:solidFill>
                <a:latin typeface="楷体_GB2312" pitchFamily="49" charset="-122"/>
              </a:rPr>
              <a:t>C</a:t>
            </a:r>
            <a:r>
              <a:rPr lang="en-US" altLang="zh-CN" baseline="-25000" dirty="0" err="1">
                <a:solidFill>
                  <a:srgbClr val="FF3300"/>
                </a:solidFill>
                <a:latin typeface="楷体_GB2312" pitchFamily="49" charset="-122"/>
              </a:rPr>
              <a:t>i</a:t>
            </a:r>
            <a:r>
              <a:rPr lang="en-US" altLang="zh-CN" dirty="0" err="1">
                <a:solidFill>
                  <a:srgbClr val="FF3300"/>
                </a:solidFill>
                <a:latin typeface="楷体_GB2312" pitchFamily="49" charset="-122"/>
              </a:rPr>
              <a:t>⊕K</a:t>
            </a:r>
            <a:r>
              <a:rPr lang="en-US" altLang="zh-CN" baseline="-25000" dirty="0" err="1">
                <a:solidFill>
                  <a:srgbClr val="FF3300"/>
                </a:solidFill>
                <a:latin typeface="楷体_GB2312" pitchFamily="49" charset="-122"/>
              </a:rPr>
              <a:t>i</a:t>
            </a:r>
            <a:endParaRPr lang="en-US" altLang="zh-CN" baseline="-25000" dirty="0">
              <a:solidFill>
                <a:srgbClr val="FF3300"/>
              </a:solidFill>
              <a:latin typeface="楷体_GB2312" pitchFamily="49" charset="-122"/>
            </a:endParaRPr>
          </a:p>
          <a:p>
            <a:pPr marL="758825" lvl="1" algn="just"/>
            <a:r>
              <a:rPr lang="zh-CN" altLang="en-US" dirty="0">
                <a:latin typeface="楷体_GB2312" pitchFamily="49" charset="-122"/>
              </a:rPr>
              <a:t>关键：构造和消息一样长的随机密钥</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异或运算</a:t>
            </a:r>
            <a:endParaRPr lang="zh-CN" altLang="en-US"/>
          </a:p>
        </p:txBody>
      </p:sp>
      <p:sp>
        <p:nvSpPr>
          <p:cNvPr id="61443" name="Rectangle 3"/>
          <p:cNvSpPr>
            <a:spLocks noGrp="1" noChangeArrowheads="1"/>
          </p:cNvSpPr>
          <p:nvPr>
            <p:ph type="body" idx="1"/>
          </p:nvPr>
        </p:nvSpPr>
        <p:spPr>
          <a:xfrm>
            <a:off x="685800" y="1981200"/>
            <a:ext cx="7848600" cy="3392488"/>
          </a:xfrm>
        </p:spPr>
        <p:txBody>
          <a:bodyPr/>
          <a:lstStyle/>
          <a:p>
            <a:r>
              <a:rPr lang="zh-CN" altLang="en-US" sz="2800" dirty="0"/>
              <a:t>位的异或运算</a:t>
            </a:r>
          </a:p>
          <a:p>
            <a:pPr lvl="1"/>
            <a:r>
              <a:rPr lang="en-US" altLang="zh-CN" sz="2400" dirty="0">
                <a:solidFill>
                  <a:srgbClr val="000099"/>
                </a:solidFill>
              </a:rPr>
              <a:t>0⊕0=0, 0⊕1=1, 1⊕0</a:t>
            </a:r>
            <a:r>
              <a:rPr lang="zh-CN" altLang="en-US" sz="2400" dirty="0">
                <a:solidFill>
                  <a:srgbClr val="000099"/>
                </a:solidFill>
              </a:rPr>
              <a:t>＝</a:t>
            </a:r>
            <a:r>
              <a:rPr lang="en-US" altLang="zh-CN" sz="2400" dirty="0">
                <a:solidFill>
                  <a:srgbClr val="000099"/>
                </a:solidFill>
              </a:rPr>
              <a:t>1, 1⊕</a:t>
            </a:r>
            <a:r>
              <a:rPr lang="en-US" altLang="zh-CN" sz="2400" dirty="0" smtClean="0">
                <a:solidFill>
                  <a:srgbClr val="000099"/>
                </a:solidFill>
              </a:rPr>
              <a:t>1=0</a:t>
            </a:r>
          </a:p>
          <a:p>
            <a:pPr lvl="1"/>
            <a:r>
              <a:rPr lang="zh-CN" altLang="en-US" sz="2400" dirty="0" smtClean="0">
                <a:solidFill>
                  <a:srgbClr val="000099"/>
                </a:solidFill>
              </a:rPr>
              <a:t>异或运算等价模</a:t>
            </a:r>
            <a:r>
              <a:rPr lang="en-US" altLang="zh-CN" sz="2400" dirty="0" smtClean="0">
                <a:solidFill>
                  <a:srgbClr val="000099"/>
                </a:solidFill>
              </a:rPr>
              <a:t>2</a:t>
            </a:r>
            <a:r>
              <a:rPr lang="zh-CN" altLang="en-US" sz="2400" dirty="0" smtClean="0">
                <a:solidFill>
                  <a:srgbClr val="000099"/>
                </a:solidFill>
              </a:rPr>
              <a:t>加法运算</a:t>
            </a:r>
            <a:endParaRPr lang="en-US" altLang="zh-CN" sz="2400" dirty="0">
              <a:solidFill>
                <a:srgbClr val="000099"/>
              </a:solidFill>
            </a:endParaRPr>
          </a:p>
          <a:p>
            <a:pPr lvl="1"/>
            <a:r>
              <a:rPr lang="zh-CN" altLang="en-US" sz="2400" dirty="0">
                <a:solidFill>
                  <a:srgbClr val="000099"/>
                </a:solidFill>
              </a:rPr>
              <a:t>特性：两次异或运算以后还原，可设计加密和脱密完全相同的函数</a:t>
            </a:r>
            <a:r>
              <a:rPr lang="zh-CN" altLang="en-US" sz="2400" dirty="0" smtClean="0">
                <a:solidFill>
                  <a:srgbClr val="000099"/>
                </a:solidFill>
              </a:rPr>
              <a:t>。</a:t>
            </a:r>
            <a:endParaRPr lang="zh-CN" altLang="en-US" sz="2400" dirty="0">
              <a:solidFill>
                <a:srgbClr val="000099"/>
              </a:solidFill>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流密码特点</a:t>
            </a:r>
            <a:endParaRPr lang="zh-CN" altLang="en-US"/>
          </a:p>
        </p:txBody>
      </p:sp>
      <p:sp>
        <p:nvSpPr>
          <p:cNvPr id="3" name="内容占位符 2"/>
          <p:cNvSpPr>
            <a:spLocks noGrp="1"/>
          </p:cNvSpPr>
          <p:nvPr>
            <p:ph idx="1"/>
          </p:nvPr>
        </p:nvSpPr>
        <p:spPr/>
        <p:txBody>
          <a:bodyPr/>
          <a:lstStyle/>
          <a:p>
            <a:r>
              <a:rPr lang="zh-CN" altLang="en-US" dirty="0" smtClean="0"/>
              <a:t>运算简单</a:t>
            </a:r>
            <a:endParaRPr lang="en-US" altLang="zh-CN" dirty="0" smtClean="0"/>
          </a:p>
          <a:p>
            <a:r>
              <a:rPr lang="zh-CN" altLang="en-US" dirty="0" smtClean="0"/>
              <a:t>实时性强</a:t>
            </a:r>
            <a:endParaRPr lang="en-US" altLang="zh-CN" dirty="0" smtClean="0"/>
          </a:p>
          <a:p>
            <a:r>
              <a:rPr lang="zh-CN" altLang="en-US" dirty="0" smtClean="0"/>
              <a:t>安全性依赖与密钥流的产生方法</a:t>
            </a:r>
            <a:endParaRPr lang="zh-CN" altLang="en-US" dirty="0"/>
          </a:p>
        </p:txBody>
      </p:sp>
      <p:pic>
        <p:nvPicPr>
          <p:cNvPr id="196611" name="Picture 3"/>
          <p:cNvPicPr>
            <a:picLocks noChangeAspect="1" noChangeArrowheads="1"/>
          </p:cNvPicPr>
          <p:nvPr/>
        </p:nvPicPr>
        <p:blipFill>
          <a:blip r:embed="rId2" cstate="print"/>
          <a:srcRect/>
          <a:stretch>
            <a:fillRect/>
          </a:stretch>
        </p:blipFill>
        <p:spPr bwMode="auto">
          <a:xfrm>
            <a:off x="1475656" y="3501008"/>
            <a:ext cx="6393676" cy="2520280"/>
          </a:xfrm>
          <a:prstGeom prst="rect">
            <a:avLst/>
          </a:prstGeom>
          <a:noFill/>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mtClean="0"/>
              <a:t>流密码</a:t>
            </a:r>
            <a:r>
              <a:rPr lang="zh-CN" altLang="en-US"/>
              <a:t>的分类</a:t>
            </a:r>
          </a:p>
        </p:txBody>
      </p:sp>
      <p:sp>
        <p:nvSpPr>
          <p:cNvPr id="16387" name="Rectangle 3"/>
          <p:cNvSpPr>
            <a:spLocks noGrp="1" noChangeArrowheads="1"/>
          </p:cNvSpPr>
          <p:nvPr>
            <p:ph type="body" idx="1"/>
          </p:nvPr>
        </p:nvSpPr>
        <p:spPr>
          <a:xfrm>
            <a:off x="381000" y="1905000"/>
            <a:ext cx="8153400" cy="3200400"/>
          </a:xfrm>
        </p:spPr>
        <p:txBody>
          <a:bodyPr/>
          <a:lstStyle/>
          <a:p>
            <a:pPr marL="0" indent="282575" algn="just">
              <a:lnSpc>
                <a:spcPct val="90000"/>
              </a:lnSpc>
            </a:pPr>
            <a:r>
              <a:rPr lang="zh-CN" altLang="en-US" dirty="0">
                <a:latin typeface="楷体_GB2312" pitchFamily="49" charset="-122"/>
              </a:rPr>
              <a:t>按密钥的周期性分类</a:t>
            </a:r>
          </a:p>
          <a:p>
            <a:pPr marL="755650" lvl="1" indent="-282575" algn="just">
              <a:lnSpc>
                <a:spcPct val="90000"/>
              </a:lnSpc>
            </a:pPr>
            <a:r>
              <a:rPr lang="zh-CN" altLang="en-US" dirty="0" smtClean="0">
                <a:solidFill>
                  <a:srgbClr val="000099"/>
                </a:solidFill>
                <a:latin typeface="楷体_GB2312" pitchFamily="49" charset="-122"/>
              </a:rPr>
              <a:t>周期流密码</a:t>
            </a:r>
            <a:r>
              <a:rPr lang="zh-CN" altLang="en-US" dirty="0">
                <a:solidFill>
                  <a:srgbClr val="000099"/>
                </a:solidFill>
                <a:latin typeface="楷体_GB2312" pitchFamily="49" charset="-122"/>
              </a:rPr>
              <a:t>；</a:t>
            </a:r>
          </a:p>
          <a:p>
            <a:pPr marL="1235075" lvl="2" indent="-288925" algn="just">
              <a:lnSpc>
                <a:spcPct val="90000"/>
              </a:lnSpc>
            </a:pPr>
            <a:r>
              <a:rPr lang="zh-CN" altLang="en-US" dirty="0">
                <a:solidFill>
                  <a:srgbClr val="A50021"/>
                </a:solidFill>
                <a:latin typeface="楷体_GB2312" pitchFamily="49" charset="-122"/>
              </a:rPr>
              <a:t>存在某个固定的正整数</a:t>
            </a:r>
            <a:r>
              <a:rPr lang="en-US" altLang="zh-CN" dirty="0">
                <a:solidFill>
                  <a:srgbClr val="A50021"/>
                </a:solidFill>
                <a:latin typeface="楷体_GB2312" pitchFamily="49" charset="-122"/>
              </a:rPr>
              <a:t>r</a:t>
            </a:r>
            <a:r>
              <a:rPr lang="zh-CN" altLang="en-US" dirty="0">
                <a:solidFill>
                  <a:srgbClr val="A50021"/>
                </a:solidFill>
                <a:latin typeface="楷体_GB2312" pitchFamily="49" charset="-122"/>
              </a:rPr>
              <a:t>，使得密钥流每隔</a:t>
            </a:r>
            <a:r>
              <a:rPr lang="en-US" altLang="zh-CN" dirty="0">
                <a:solidFill>
                  <a:srgbClr val="A50021"/>
                </a:solidFill>
                <a:latin typeface="楷体_GB2312" pitchFamily="49" charset="-122"/>
              </a:rPr>
              <a:t>r</a:t>
            </a:r>
            <a:r>
              <a:rPr lang="zh-CN" altLang="en-US" dirty="0">
                <a:solidFill>
                  <a:srgbClr val="A50021"/>
                </a:solidFill>
                <a:latin typeface="楷体_GB2312" pitchFamily="49" charset="-122"/>
              </a:rPr>
              <a:t>个字符（或者比特）以后重复</a:t>
            </a:r>
          </a:p>
          <a:p>
            <a:pPr marL="755650" lvl="1" indent="-282575" algn="just">
              <a:lnSpc>
                <a:spcPct val="90000"/>
              </a:lnSpc>
            </a:pPr>
            <a:r>
              <a:rPr lang="zh-CN" altLang="en-US" dirty="0">
                <a:solidFill>
                  <a:srgbClr val="000099"/>
                </a:solidFill>
                <a:latin typeface="楷体_GB2312" pitchFamily="49" charset="-122"/>
              </a:rPr>
              <a:t>非</a:t>
            </a:r>
            <a:r>
              <a:rPr lang="zh-CN" altLang="en-US" dirty="0" smtClean="0">
                <a:solidFill>
                  <a:srgbClr val="000099"/>
                </a:solidFill>
                <a:latin typeface="楷体_GB2312" pitchFamily="49" charset="-122"/>
              </a:rPr>
              <a:t>周期流密码</a:t>
            </a:r>
            <a:endParaRPr lang="zh-CN" altLang="en-US" dirty="0">
              <a:solidFill>
                <a:srgbClr val="000099"/>
              </a:solidFill>
              <a:latin typeface="楷体_GB2312" pitchFamily="49" charset="-122"/>
            </a:endParaRPr>
          </a:p>
          <a:p>
            <a:pPr marL="1235075" lvl="2" indent="-288925" algn="just">
              <a:lnSpc>
                <a:spcPct val="90000"/>
              </a:lnSpc>
            </a:pPr>
            <a:r>
              <a:rPr lang="zh-CN" altLang="en-US" dirty="0">
                <a:solidFill>
                  <a:srgbClr val="A50021"/>
                </a:solidFill>
                <a:latin typeface="楷体_GB2312" pitchFamily="49" charset="-122"/>
              </a:rPr>
              <a:t>对任何正整数密钥流都不重复</a:t>
            </a:r>
          </a:p>
          <a:p>
            <a:pPr marL="1235075" lvl="2" indent="-288925" algn="just">
              <a:lnSpc>
                <a:spcPct val="90000"/>
              </a:lnSpc>
            </a:pPr>
            <a:r>
              <a:rPr lang="zh-CN" altLang="en-US" dirty="0">
                <a:solidFill>
                  <a:srgbClr val="A50021"/>
                </a:solidFill>
                <a:latin typeface="楷体_GB2312" pitchFamily="49" charset="-122"/>
              </a:rPr>
              <a:t>如一次一密乱码本</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流密码</a:t>
            </a:r>
            <a:r>
              <a:rPr lang="zh-CN" altLang="en-US"/>
              <a:t>的分类</a:t>
            </a:r>
          </a:p>
        </p:txBody>
      </p:sp>
      <p:sp>
        <p:nvSpPr>
          <p:cNvPr id="17411" name="Rectangle 3"/>
          <p:cNvSpPr>
            <a:spLocks noGrp="1" noChangeArrowheads="1"/>
          </p:cNvSpPr>
          <p:nvPr>
            <p:ph type="body" idx="1"/>
          </p:nvPr>
        </p:nvSpPr>
        <p:spPr>
          <a:xfrm>
            <a:off x="381000" y="1905000"/>
            <a:ext cx="8458200" cy="4114800"/>
          </a:xfrm>
        </p:spPr>
        <p:txBody>
          <a:bodyPr/>
          <a:lstStyle/>
          <a:p>
            <a:pPr marL="0" indent="282575" algn="just"/>
            <a:r>
              <a:rPr lang="zh-CN" altLang="en-US" dirty="0">
                <a:latin typeface="楷体_GB2312" pitchFamily="49" charset="-122"/>
              </a:rPr>
              <a:t>按密钥的产生方式分类</a:t>
            </a:r>
          </a:p>
          <a:p>
            <a:pPr marL="755650" lvl="1" indent="-282575" algn="just"/>
            <a:r>
              <a:rPr lang="zh-CN" altLang="en-US" dirty="0" smtClean="0">
                <a:solidFill>
                  <a:srgbClr val="000099"/>
                </a:solidFill>
                <a:latin typeface="楷体_GB2312" pitchFamily="49" charset="-122"/>
              </a:rPr>
              <a:t>同步流密码</a:t>
            </a:r>
            <a:endParaRPr lang="zh-CN" altLang="en-US" dirty="0">
              <a:solidFill>
                <a:srgbClr val="000099"/>
              </a:solidFill>
              <a:latin typeface="楷体_GB2312" pitchFamily="49" charset="-122"/>
            </a:endParaRPr>
          </a:p>
          <a:p>
            <a:pPr marL="1235075" lvl="2" indent="-288925" algn="just"/>
            <a:r>
              <a:rPr lang="zh-CN" altLang="en-US" dirty="0">
                <a:solidFill>
                  <a:srgbClr val="A50021"/>
                </a:solidFill>
                <a:latin typeface="楷体_GB2312" pitchFamily="49" charset="-122"/>
              </a:rPr>
              <a:t>密钥流的产生独立于消息流</a:t>
            </a:r>
            <a:r>
              <a:rPr lang="en-US" altLang="zh-CN" dirty="0">
                <a:solidFill>
                  <a:srgbClr val="A50021"/>
                </a:solidFill>
                <a:latin typeface="楷体_GB2312" pitchFamily="49" charset="-122"/>
              </a:rPr>
              <a:t>; </a:t>
            </a:r>
          </a:p>
          <a:p>
            <a:pPr marL="1235075" lvl="2" indent="-288925" algn="just"/>
            <a:r>
              <a:rPr lang="zh-CN" altLang="en-US" dirty="0">
                <a:solidFill>
                  <a:srgbClr val="A50021"/>
                </a:solidFill>
                <a:latin typeface="楷体_GB2312" pitchFamily="49" charset="-122"/>
              </a:rPr>
              <a:t>例如分组密码的</a:t>
            </a:r>
            <a:r>
              <a:rPr lang="en-US" altLang="zh-CN" dirty="0">
                <a:solidFill>
                  <a:srgbClr val="A50021"/>
                </a:solidFill>
                <a:latin typeface="楷体_GB2312" pitchFamily="49" charset="-122"/>
              </a:rPr>
              <a:t>OFB(</a:t>
            </a:r>
            <a:r>
              <a:rPr lang="zh-CN" altLang="en-US" dirty="0">
                <a:solidFill>
                  <a:srgbClr val="A50021"/>
                </a:solidFill>
                <a:latin typeface="楷体_GB2312" pitchFamily="49" charset="-122"/>
              </a:rPr>
              <a:t>输出反馈</a:t>
            </a:r>
            <a:r>
              <a:rPr lang="en-US" altLang="zh-CN" dirty="0">
                <a:solidFill>
                  <a:srgbClr val="A50021"/>
                </a:solidFill>
                <a:latin typeface="楷体_GB2312" pitchFamily="49" charset="-122"/>
              </a:rPr>
              <a:t>)</a:t>
            </a:r>
            <a:r>
              <a:rPr lang="zh-CN" altLang="en-US" dirty="0">
                <a:solidFill>
                  <a:srgbClr val="A50021"/>
                </a:solidFill>
                <a:latin typeface="楷体_GB2312" pitchFamily="49" charset="-122"/>
              </a:rPr>
              <a:t>模式</a:t>
            </a:r>
          </a:p>
          <a:p>
            <a:pPr marL="755650" lvl="1" indent="-282575" algn="just"/>
            <a:r>
              <a:rPr lang="zh-CN" altLang="en-US" dirty="0" smtClean="0">
                <a:solidFill>
                  <a:srgbClr val="000099"/>
                </a:solidFill>
                <a:latin typeface="楷体_GB2312" pitchFamily="49" charset="-122"/>
              </a:rPr>
              <a:t>异步流密码</a:t>
            </a:r>
            <a:endParaRPr lang="zh-CN" altLang="en-US" dirty="0">
              <a:solidFill>
                <a:srgbClr val="000099"/>
              </a:solidFill>
              <a:latin typeface="楷体_GB2312" pitchFamily="49" charset="-122"/>
            </a:endParaRPr>
          </a:p>
          <a:p>
            <a:pPr marL="1235075" lvl="2" indent="-288925" algn="just"/>
            <a:r>
              <a:rPr lang="zh-CN" altLang="en-US" dirty="0">
                <a:solidFill>
                  <a:srgbClr val="A50021"/>
                </a:solidFill>
                <a:latin typeface="楷体_GB2312" pitchFamily="49" charset="-122"/>
              </a:rPr>
              <a:t>每一个密钥字符是由前面</a:t>
            </a:r>
            <a:r>
              <a:rPr lang="en-US" altLang="zh-CN" dirty="0">
                <a:solidFill>
                  <a:srgbClr val="A50021"/>
                </a:solidFill>
                <a:latin typeface="楷体_GB2312" pitchFamily="49" charset="-122"/>
              </a:rPr>
              <a:t>n</a:t>
            </a:r>
            <a:r>
              <a:rPr lang="zh-CN" altLang="en-US" dirty="0" smtClean="0">
                <a:solidFill>
                  <a:srgbClr val="A50021"/>
                </a:solidFill>
                <a:latin typeface="楷体_GB2312" pitchFamily="49" charset="-122"/>
              </a:rPr>
              <a:t>个明文或密文</a:t>
            </a:r>
            <a:r>
              <a:rPr lang="zh-CN" altLang="en-US" dirty="0">
                <a:solidFill>
                  <a:srgbClr val="A50021"/>
                </a:solidFill>
                <a:latin typeface="楷体_GB2312" pitchFamily="49" charset="-122"/>
              </a:rPr>
              <a:t>字符推导</a:t>
            </a:r>
            <a:r>
              <a:rPr lang="zh-CN" altLang="en-US" dirty="0" smtClean="0">
                <a:solidFill>
                  <a:srgbClr val="A50021"/>
                </a:solidFill>
                <a:latin typeface="楷体_GB2312" pitchFamily="49" charset="-122"/>
              </a:rPr>
              <a:t>出来的，</a:t>
            </a:r>
            <a:r>
              <a:rPr lang="zh-CN" altLang="en-US" dirty="0">
                <a:solidFill>
                  <a:srgbClr val="A50021"/>
                </a:solidFill>
                <a:latin typeface="楷体_GB2312" pitchFamily="49" charset="-122"/>
              </a:rPr>
              <a:t>其中</a:t>
            </a:r>
            <a:r>
              <a:rPr lang="en-US" altLang="zh-CN" dirty="0">
                <a:solidFill>
                  <a:srgbClr val="A50021"/>
                </a:solidFill>
                <a:latin typeface="楷体_GB2312" pitchFamily="49" charset="-122"/>
              </a:rPr>
              <a:t>n</a:t>
            </a:r>
            <a:r>
              <a:rPr lang="zh-CN" altLang="en-US" dirty="0">
                <a:solidFill>
                  <a:srgbClr val="A50021"/>
                </a:solidFill>
                <a:latin typeface="楷体_GB2312" pitchFamily="49" charset="-122"/>
              </a:rPr>
              <a:t>为定值。</a:t>
            </a:r>
          </a:p>
          <a:p>
            <a:pPr marL="1235075" lvl="2" indent="-288925" algn="just"/>
            <a:r>
              <a:rPr lang="zh-CN" altLang="en-US" dirty="0">
                <a:solidFill>
                  <a:srgbClr val="A50021"/>
                </a:solidFill>
                <a:latin typeface="楷体_GB2312" pitchFamily="49" charset="-122"/>
              </a:rPr>
              <a:t>例如分组密码的</a:t>
            </a:r>
            <a:r>
              <a:rPr lang="en-US" altLang="zh-CN" dirty="0">
                <a:solidFill>
                  <a:srgbClr val="A50021"/>
                </a:solidFill>
                <a:latin typeface="楷体_GB2312" pitchFamily="49" charset="-122"/>
              </a:rPr>
              <a:t>CFB(</a:t>
            </a:r>
            <a:r>
              <a:rPr lang="zh-CN" altLang="en-US" dirty="0">
                <a:solidFill>
                  <a:srgbClr val="A50021"/>
                </a:solidFill>
                <a:latin typeface="楷体_GB2312" pitchFamily="49" charset="-122"/>
              </a:rPr>
              <a:t>密码反馈</a:t>
            </a:r>
            <a:r>
              <a:rPr lang="en-US" altLang="zh-CN" dirty="0">
                <a:solidFill>
                  <a:srgbClr val="A50021"/>
                </a:solidFill>
                <a:latin typeface="楷体_GB2312" pitchFamily="49" charset="-122"/>
              </a:rPr>
              <a:t>)</a:t>
            </a:r>
            <a:r>
              <a:rPr lang="zh-CN" altLang="en-US" dirty="0">
                <a:solidFill>
                  <a:srgbClr val="A50021"/>
                </a:solidFill>
                <a:latin typeface="楷体_GB2312" pitchFamily="49" charset="-122"/>
              </a:rPr>
              <a:t>模式</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同步流密码</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使用某种算法，由一个初始密钥变换出和明文串相互独立的密钥流。定义如下：</a:t>
            </a:r>
            <a:endParaRPr lang="en-US" altLang="zh-CN" dirty="0" smtClean="0"/>
          </a:p>
          <a:p>
            <a:pPr lvl="1"/>
            <a:r>
              <a:rPr lang="zh-CN" altLang="en-US" dirty="0" smtClean="0"/>
              <a:t>同步流密码是一个六元组</a:t>
            </a:r>
            <a:r>
              <a:rPr lang="en-US" altLang="zh-CN" dirty="0" smtClean="0"/>
              <a:t>(P,C,K,L,E,D)</a:t>
            </a:r>
            <a:r>
              <a:rPr lang="zh-CN" altLang="en-US" dirty="0" smtClean="0"/>
              <a:t>和一个函数</a:t>
            </a:r>
            <a:r>
              <a:rPr lang="en-US" altLang="zh-CN" dirty="0" smtClean="0"/>
              <a:t>g</a:t>
            </a:r>
            <a:r>
              <a:rPr lang="zh-CN" altLang="en-US" dirty="0" smtClean="0"/>
              <a:t>，且满足如下条件</a:t>
            </a:r>
            <a:endParaRPr lang="en-US" altLang="zh-CN" dirty="0" smtClean="0">
              <a:solidFill>
                <a:srgbClr val="002060"/>
              </a:solidFill>
            </a:endParaRPr>
          </a:p>
          <a:p>
            <a:pPr lvl="1">
              <a:buNone/>
            </a:pPr>
            <a:r>
              <a:rPr lang="en-US" altLang="zh-CN" dirty="0" smtClean="0">
                <a:solidFill>
                  <a:srgbClr val="002060"/>
                </a:solidFill>
              </a:rPr>
              <a:t>1  P,C,K</a:t>
            </a:r>
            <a:r>
              <a:rPr lang="zh-CN" altLang="en-US" dirty="0" smtClean="0">
                <a:solidFill>
                  <a:srgbClr val="002060"/>
                </a:solidFill>
              </a:rPr>
              <a:t>分别是明文、密文、密钥的有限集</a:t>
            </a:r>
            <a:endParaRPr lang="en-US" altLang="zh-CN" dirty="0" smtClean="0">
              <a:solidFill>
                <a:srgbClr val="002060"/>
              </a:solidFill>
            </a:endParaRPr>
          </a:p>
          <a:p>
            <a:pPr lvl="1">
              <a:buNone/>
            </a:pPr>
            <a:r>
              <a:rPr lang="en-US" altLang="zh-CN" dirty="0" smtClean="0">
                <a:solidFill>
                  <a:srgbClr val="002060"/>
                </a:solidFill>
              </a:rPr>
              <a:t>2  L</a:t>
            </a:r>
            <a:r>
              <a:rPr lang="zh-CN" altLang="en-US" dirty="0" smtClean="0">
                <a:solidFill>
                  <a:srgbClr val="002060"/>
                </a:solidFill>
              </a:rPr>
              <a:t>是密钥流字母表有限集</a:t>
            </a:r>
            <a:endParaRPr lang="en-US" altLang="zh-CN" dirty="0" smtClean="0">
              <a:solidFill>
                <a:srgbClr val="002060"/>
              </a:solidFill>
            </a:endParaRPr>
          </a:p>
          <a:p>
            <a:pPr lvl="1">
              <a:buNone/>
            </a:pPr>
            <a:r>
              <a:rPr lang="en-US" altLang="zh-CN" dirty="0" smtClean="0">
                <a:solidFill>
                  <a:srgbClr val="002060"/>
                </a:solidFill>
              </a:rPr>
              <a:t>3  g</a:t>
            </a:r>
            <a:r>
              <a:rPr lang="zh-CN" altLang="en-US" dirty="0" smtClean="0">
                <a:solidFill>
                  <a:srgbClr val="002060"/>
                </a:solidFill>
              </a:rPr>
              <a:t>是密钥流生成器，</a:t>
            </a:r>
            <a:r>
              <a:rPr lang="en-US" altLang="zh-CN" dirty="0" smtClean="0">
                <a:solidFill>
                  <a:srgbClr val="002060"/>
                </a:solidFill>
              </a:rPr>
              <a:t>g</a:t>
            </a:r>
            <a:r>
              <a:rPr lang="zh-CN" altLang="en-US" dirty="0" smtClean="0">
                <a:solidFill>
                  <a:srgbClr val="002060"/>
                </a:solidFill>
              </a:rPr>
              <a:t>使用密钥</a:t>
            </a:r>
            <a:r>
              <a:rPr lang="en-US" altLang="zh-CN" dirty="0" smtClean="0">
                <a:solidFill>
                  <a:srgbClr val="002060"/>
                </a:solidFill>
              </a:rPr>
              <a:t>k</a:t>
            </a:r>
            <a:r>
              <a:rPr lang="zh-CN" altLang="en-US" dirty="0" smtClean="0">
                <a:solidFill>
                  <a:srgbClr val="002060"/>
                </a:solidFill>
              </a:rPr>
              <a:t>∈</a:t>
            </a:r>
            <a:r>
              <a:rPr lang="en-US" altLang="zh-CN" dirty="0" smtClean="0">
                <a:solidFill>
                  <a:srgbClr val="002060"/>
                </a:solidFill>
              </a:rPr>
              <a:t>K</a:t>
            </a:r>
            <a:r>
              <a:rPr lang="zh-CN" altLang="en-US" dirty="0" smtClean="0">
                <a:solidFill>
                  <a:srgbClr val="002060"/>
                </a:solidFill>
              </a:rPr>
              <a:t>作为输入，产生无限长的密钥流</a:t>
            </a:r>
            <a:r>
              <a:rPr lang="en-US" altLang="zh-CN" dirty="0" smtClean="0">
                <a:solidFill>
                  <a:srgbClr val="002060"/>
                </a:solidFill>
              </a:rPr>
              <a:t>Z=z</a:t>
            </a:r>
            <a:r>
              <a:rPr lang="en-US" altLang="zh-CN" baseline="-25000" dirty="0" smtClean="0">
                <a:solidFill>
                  <a:srgbClr val="002060"/>
                </a:solidFill>
              </a:rPr>
              <a:t>1</a:t>
            </a:r>
            <a:r>
              <a:rPr lang="en-US" altLang="zh-CN" dirty="0" smtClean="0">
                <a:solidFill>
                  <a:srgbClr val="002060"/>
                </a:solidFill>
              </a:rPr>
              <a:t>z</a:t>
            </a:r>
            <a:r>
              <a:rPr lang="en-US" altLang="zh-CN" baseline="-25000" dirty="0" smtClean="0">
                <a:solidFill>
                  <a:srgbClr val="002060"/>
                </a:solidFill>
              </a:rPr>
              <a:t>2</a:t>
            </a:r>
            <a:r>
              <a:rPr lang="en-US" altLang="zh-CN" dirty="0" smtClean="0">
                <a:solidFill>
                  <a:srgbClr val="002060"/>
                </a:solidFill>
              </a:rPr>
              <a:t>...</a:t>
            </a:r>
            <a:r>
              <a:rPr lang="zh-CN" altLang="en-US" dirty="0" smtClean="0">
                <a:solidFill>
                  <a:srgbClr val="002060"/>
                </a:solidFill>
              </a:rPr>
              <a:t>，其中</a:t>
            </a:r>
            <a:r>
              <a:rPr lang="en-US" altLang="zh-CN" dirty="0" err="1" smtClean="0">
                <a:solidFill>
                  <a:srgbClr val="002060"/>
                </a:solidFill>
              </a:rPr>
              <a:t>z</a:t>
            </a:r>
            <a:r>
              <a:rPr lang="en-US" altLang="zh-CN" baseline="-25000" dirty="0" err="1" smtClean="0">
                <a:solidFill>
                  <a:srgbClr val="002060"/>
                </a:solidFill>
              </a:rPr>
              <a:t>i</a:t>
            </a:r>
            <a:r>
              <a:rPr lang="zh-CN" altLang="en-US" dirty="0" smtClean="0">
                <a:solidFill>
                  <a:srgbClr val="002060"/>
                </a:solidFill>
              </a:rPr>
              <a:t>∈</a:t>
            </a:r>
            <a:r>
              <a:rPr lang="en-US" altLang="zh-CN" dirty="0" smtClean="0">
                <a:solidFill>
                  <a:srgbClr val="002060"/>
                </a:solidFill>
              </a:rPr>
              <a:t>L</a:t>
            </a:r>
          </a:p>
          <a:p>
            <a:pPr lvl="1">
              <a:buNone/>
            </a:pPr>
            <a:r>
              <a:rPr lang="en-US" altLang="zh-CN" dirty="0" smtClean="0">
                <a:solidFill>
                  <a:srgbClr val="002060"/>
                </a:solidFill>
              </a:rPr>
              <a:t>4  </a:t>
            </a:r>
            <a:r>
              <a:rPr lang="zh-CN" altLang="en-US" dirty="0" smtClean="0">
                <a:solidFill>
                  <a:srgbClr val="002060"/>
                </a:solidFill>
              </a:rPr>
              <a:t>对任意的</a:t>
            </a:r>
            <a:r>
              <a:rPr lang="en-US" altLang="zh-CN" dirty="0" smtClean="0">
                <a:solidFill>
                  <a:srgbClr val="002060"/>
                </a:solidFill>
              </a:rPr>
              <a:t>z</a:t>
            </a:r>
            <a:r>
              <a:rPr lang="zh-CN" altLang="en-US" dirty="0" smtClean="0">
                <a:solidFill>
                  <a:srgbClr val="002060"/>
                </a:solidFill>
              </a:rPr>
              <a:t>∈</a:t>
            </a:r>
            <a:r>
              <a:rPr lang="en-US" altLang="zh-CN" dirty="0" smtClean="0">
                <a:solidFill>
                  <a:srgbClr val="002060"/>
                </a:solidFill>
              </a:rPr>
              <a:t>L</a:t>
            </a:r>
            <a:r>
              <a:rPr lang="zh-CN" altLang="en-US" dirty="0" smtClean="0">
                <a:solidFill>
                  <a:srgbClr val="002060"/>
                </a:solidFill>
              </a:rPr>
              <a:t>，都有一个加密规则</a:t>
            </a:r>
            <a:r>
              <a:rPr lang="en-US" altLang="zh-CN" dirty="0" smtClean="0">
                <a:solidFill>
                  <a:srgbClr val="002060"/>
                </a:solidFill>
              </a:rPr>
              <a:t>(</a:t>
            </a:r>
            <a:r>
              <a:rPr lang="zh-CN" altLang="en-US" dirty="0" smtClean="0">
                <a:solidFill>
                  <a:srgbClr val="002060"/>
                </a:solidFill>
              </a:rPr>
              <a:t>函数</a:t>
            </a:r>
            <a:r>
              <a:rPr lang="en-US" altLang="zh-CN" dirty="0" smtClean="0">
                <a:solidFill>
                  <a:srgbClr val="002060"/>
                </a:solidFill>
              </a:rPr>
              <a:t>)</a:t>
            </a:r>
            <a:r>
              <a:rPr lang="en-US" altLang="zh-CN" dirty="0" err="1" smtClean="0">
                <a:solidFill>
                  <a:srgbClr val="002060"/>
                </a:solidFill>
              </a:rPr>
              <a:t>e</a:t>
            </a:r>
            <a:r>
              <a:rPr lang="en-US" altLang="zh-CN" baseline="-25000" dirty="0" err="1" smtClean="0">
                <a:solidFill>
                  <a:srgbClr val="002060"/>
                </a:solidFill>
              </a:rPr>
              <a:t>z</a:t>
            </a:r>
            <a:r>
              <a:rPr lang="en-US" altLang="zh-CN" dirty="0" err="1" smtClean="0">
                <a:solidFill>
                  <a:srgbClr val="002060"/>
                </a:solidFill>
              </a:rPr>
              <a:t>:P</a:t>
            </a:r>
            <a:r>
              <a:rPr lang="zh-CN" altLang="en-US" dirty="0" smtClean="0">
                <a:solidFill>
                  <a:srgbClr val="002060"/>
                </a:solidFill>
              </a:rPr>
              <a:t>→</a:t>
            </a:r>
            <a:r>
              <a:rPr lang="en-US" altLang="zh-CN" dirty="0" smtClean="0">
                <a:solidFill>
                  <a:srgbClr val="002060"/>
                </a:solidFill>
              </a:rPr>
              <a:t>C</a:t>
            </a:r>
            <a:r>
              <a:rPr lang="zh-CN" altLang="en-US" dirty="0" smtClean="0">
                <a:solidFill>
                  <a:srgbClr val="002060"/>
                </a:solidFill>
              </a:rPr>
              <a:t>∈</a:t>
            </a:r>
            <a:r>
              <a:rPr lang="en-US" altLang="zh-CN" dirty="0" smtClean="0">
                <a:solidFill>
                  <a:srgbClr val="002060"/>
                </a:solidFill>
              </a:rPr>
              <a:t>E</a:t>
            </a:r>
            <a:r>
              <a:rPr lang="zh-CN" altLang="en-US" dirty="0" smtClean="0">
                <a:solidFill>
                  <a:srgbClr val="002060"/>
                </a:solidFill>
              </a:rPr>
              <a:t>和相应的解密规则</a:t>
            </a:r>
            <a:r>
              <a:rPr lang="en-US" altLang="zh-CN" dirty="0" smtClean="0">
                <a:solidFill>
                  <a:srgbClr val="002060"/>
                </a:solidFill>
              </a:rPr>
              <a:t>(</a:t>
            </a:r>
            <a:r>
              <a:rPr lang="zh-CN" altLang="en-US" dirty="0" smtClean="0">
                <a:solidFill>
                  <a:srgbClr val="002060"/>
                </a:solidFill>
              </a:rPr>
              <a:t>函数</a:t>
            </a:r>
            <a:r>
              <a:rPr lang="en-US" altLang="zh-CN" dirty="0" smtClean="0">
                <a:solidFill>
                  <a:srgbClr val="002060"/>
                </a:solidFill>
              </a:rPr>
              <a:t>)</a:t>
            </a:r>
            <a:r>
              <a:rPr lang="en-US" altLang="zh-CN" dirty="0" err="1" smtClean="0">
                <a:solidFill>
                  <a:srgbClr val="002060"/>
                </a:solidFill>
              </a:rPr>
              <a:t>d</a:t>
            </a:r>
            <a:r>
              <a:rPr lang="en-US" altLang="zh-CN" baseline="-25000" dirty="0" err="1" smtClean="0">
                <a:solidFill>
                  <a:srgbClr val="002060"/>
                </a:solidFill>
              </a:rPr>
              <a:t>z</a:t>
            </a:r>
            <a:r>
              <a:rPr lang="en-US" altLang="zh-CN" dirty="0" err="1" smtClean="0">
                <a:solidFill>
                  <a:srgbClr val="002060"/>
                </a:solidFill>
              </a:rPr>
              <a:t>:C</a:t>
            </a:r>
            <a:r>
              <a:rPr lang="zh-CN" altLang="en-US" dirty="0" smtClean="0">
                <a:solidFill>
                  <a:srgbClr val="002060"/>
                </a:solidFill>
              </a:rPr>
              <a:t>→</a:t>
            </a:r>
            <a:r>
              <a:rPr lang="en-US" altLang="zh-CN" dirty="0" smtClean="0">
                <a:solidFill>
                  <a:srgbClr val="002060"/>
                </a:solidFill>
              </a:rPr>
              <a:t>P</a:t>
            </a:r>
            <a:r>
              <a:rPr lang="zh-CN" altLang="en-US" dirty="0" smtClean="0">
                <a:solidFill>
                  <a:srgbClr val="002060"/>
                </a:solidFill>
              </a:rPr>
              <a:t>∈</a:t>
            </a:r>
            <a:r>
              <a:rPr lang="en-US" altLang="zh-CN" dirty="0" smtClean="0">
                <a:solidFill>
                  <a:srgbClr val="002060"/>
                </a:solidFill>
              </a:rPr>
              <a:t>D</a:t>
            </a:r>
            <a:r>
              <a:rPr lang="zh-CN" altLang="en-US" dirty="0" smtClean="0">
                <a:solidFill>
                  <a:srgbClr val="002060"/>
                </a:solidFill>
              </a:rPr>
              <a:t>，并且对每个明文</a:t>
            </a:r>
            <a:r>
              <a:rPr lang="en-US" altLang="zh-CN" dirty="0" smtClean="0">
                <a:solidFill>
                  <a:srgbClr val="002060"/>
                </a:solidFill>
              </a:rPr>
              <a:t>x</a:t>
            </a:r>
            <a:r>
              <a:rPr lang="zh-CN" altLang="en-US" dirty="0" smtClean="0">
                <a:solidFill>
                  <a:srgbClr val="002060"/>
                </a:solidFill>
              </a:rPr>
              <a:t>∈</a:t>
            </a:r>
            <a:r>
              <a:rPr lang="en-US" altLang="zh-CN" dirty="0" smtClean="0">
                <a:solidFill>
                  <a:srgbClr val="002060"/>
                </a:solidFill>
              </a:rPr>
              <a:t>P</a:t>
            </a:r>
            <a:r>
              <a:rPr lang="zh-CN" altLang="en-US" dirty="0" smtClean="0">
                <a:solidFill>
                  <a:srgbClr val="002060"/>
                </a:solidFill>
              </a:rPr>
              <a:t>满足</a:t>
            </a:r>
            <a:endParaRPr lang="en-US" altLang="zh-CN" dirty="0" smtClean="0">
              <a:solidFill>
                <a:srgbClr val="002060"/>
              </a:solidFill>
            </a:endParaRPr>
          </a:p>
          <a:p>
            <a:pPr lvl="1">
              <a:buNone/>
            </a:pPr>
            <a:r>
              <a:rPr lang="en-US" altLang="zh-CN" dirty="0" smtClean="0">
                <a:solidFill>
                  <a:srgbClr val="002060"/>
                </a:solidFill>
              </a:rPr>
              <a:t>	</a:t>
            </a:r>
            <a:r>
              <a:rPr lang="en-US" altLang="zh-CN" dirty="0" err="1" smtClean="0">
                <a:solidFill>
                  <a:srgbClr val="002060"/>
                </a:solidFill>
              </a:rPr>
              <a:t>d</a:t>
            </a:r>
            <a:r>
              <a:rPr lang="en-US" altLang="zh-CN" baseline="-25000" dirty="0" err="1" smtClean="0">
                <a:solidFill>
                  <a:srgbClr val="002060"/>
                </a:solidFill>
              </a:rPr>
              <a:t>z</a:t>
            </a:r>
            <a:r>
              <a:rPr lang="en-US" altLang="zh-CN" dirty="0" smtClean="0">
                <a:solidFill>
                  <a:srgbClr val="002060"/>
                </a:solidFill>
              </a:rPr>
              <a:t>(</a:t>
            </a:r>
            <a:r>
              <a:rPr lang="en-US" altLang="zh-CN" dirty="0" err="1" smtClean="0">
                <a:solidFill>
                  <a:srgbClr val="002060"/>
                </a:solidFill>
              </a:rPr>
              <a:t>e</a:t>
            </a:r>
            <a:r>
              <a:rPr lang="en-US" altLang="zh-CN" baseline="-25000" dirty="0" err="1" smtClean="0">
                <a:solidFill>
                  <a:srgbClr val="002060"/>
                </a:solidFill>
              </a:rPr>
              <a:t>z</a:t>
            </a:r>
            <a:r>
              <a:rPr lang="en-US" altLang="zh-CN" dirty="0" smtClean="0">
                <a:solidFill>
                  <a:srgbClr val="002060"/>
                </a:solidFill>
              </a:rPr>
              <a:t>(x))=x</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流密码和分组密码的关系</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维吉尼亚可</a:t>
            </a:r>
            <a:r>
              <a:rPr lang="zh-CN" altLang="en-US" dirty="0" smtClean="0"/>
              <a:t>以看做流密码的特殊情况</a:t>
            </a:r>
            <a:endParaRPr lang="en-US" altLang="zh-CN" dirty="0" smtClean="0"/>
          </a:p>
          <a:p>
            <a:pPr lvl="1"/>
            <a:r>
              <a:rPr lang="zh-CN" altLang="en-US" dirty="0" smtClean="0"/>
              <a:t>可</a:t>
            </a:r>
            <a:r>
              <a:rPr lang="zh-CN" altLang="en-US" dirty="0" smtClean="0"/>
              <a:t>以看做是一种短周期的同步流密码</a:t>
            </a:r>
            <a:endParaRPr lang="en-US" altLang="zh-CN" dirty="0" smtClean="0"/>
          </a:p>
          <a:p>
            <a:pPr lvl="2">
              <a:buNone/>
            </a:pPr>
            <a:r>
              <a:rPr lang="en-US" altLang="zh-CN" dirty="0" smtClean="0"/>
              <a:t>		</a:t>
            </a:r>
            <a:r>
              <a:rPr lang="en-US" altLang="zh-CN" dirty="0" err="1" smtClean="0"/>
              <a:t>e</a:t>
            </a:r>
            <a:r>
              <a:rPr lang="en-US" altLang="zh-CN" baseline="-25000" dirty="0" err="1" smtClean="0"/>
              <a:t>k</a:t>
            </a:r>
            <a:r>
              <a:rPr lang="en-US" altLang="zh-CN" dirty="0" smtClean="0"/>
              <a:t>(x)=(x</a:t>
            </a:r>
            <a:r>
              <a:rPr lang="en-US" altLang="zh-CN" baseline="-25000" dirty="0" smtClean="0"/>
              <a:t>1</a:t>
            </a:r>
            <a:r>
              <a:rPr lang="en-US" altLang="zh-CN" dirty="0" smtClean="0"/>
              <a:t>+k</a:t>
            </a:r>
            <a:r>
              <a:rPr lang="en-US" altLang="zh-CN" baseline="-25000" dirty="0" smtClean="0"/>
              <a:t>1</a:t>
            </a:r>
            <a:r>
              <a:rPr lang="en-US" altLang="zh-CN" dirty="0" smtClean="0"/>
              <a:t>,x</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a:t>
            </a:r>
          </a:p>
          <a:p>
            <a:pPr lvl="2">
              <a:buNone/>
            </a:pPr>
            <a:r>
              <a:rPr lang="en-US" altLang="zh-CN" dirty="0" smtClean="0"/>
              <a:t>		</a:t>
            </a:r>
            <a:r>
              <a:rPr lang="en-US" altLang="zh-CN" dirty="0" err="1" smtClean="0"/>
              <a:t>d</a:t>
            </a:r>
            <a:r>
              <a:rPr lang="en-US" altLang="zh-CN" baseline="-25000" dirty="0" err="1" smtClean="0"/>
              <a:t>k</a:t>
            </a:r>
            <a:r>
              <a:rPr lang="en-US" altLang="zh-CN" dirty="0" smtClean="0"/>
              <a:t>(y)=(y</a:t>
            </a:r>
            <a:r>
              <a:rPr lang="en-US" altLang="zh-CN" baseline="-25000" dirty="0" smtClean="0"/>
              <a:t>1</a:t>
            </a:r>
            <a:r>
              <a:rPr lang="en-US" altLang="zh-CN" dirty="0" smtClean="0"/>
              <a:t>-k</a:t>
            </a:r>
            <a:r>
              <a:rPr lang="en-US" altLang="zh-CN" baseline="-25000" dirty="0" smtClean="0"/>
              <a:t>1</a:t>
            </a:r>
            <a:r>
              <a:rPr lang="en-US" altLang="zh-CN" dirty="0" smtClean="0"/>
              <a:t>,y</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lvl="1"/>
            <a:r>
              <a:rPr lang="zh-CN" altLang="en-US" dirty="0" smtClean="0"/>
              <a:t>密钥流定义为</a:t>
            </a:r>
            <a:endParaRPr lang="en-US" altLang="zh-CN" dirty="0" smtClean="0"/>
          </a:p>
          <a:p>
            <a:pPr lvl="1"/>
            <a:endParaRPr lang="en-US" altLang="zh-CN" dirty="0" smtClean="0"/>
          </a:p>
          <a:p>
            <a:pPr lvl="1"/>
            <a:endParaRPr lang="en-US" altLang="zh-CN" dirty="0" smtClean="0"/>
          </a:p>
          <a:p>
            <a:pPr lvl="1"/>
            <a:r>
              <a:rPr lang="zh-CN" altLang="en-US" dirty="0" smtClean="0"/>
              <a:t>即密钥流是周期为</a:t>
            </a:r>
            <a:r>
              <a:rPr lang="en-US" altLang="zh-CN" dirty="0" smtClean="0"/>
              <a:t>m</a:t>
            </a:r>
            <a:r>
              <a:rPr lang="zh-CN" altLang="en-US" dirty="0" smtClean="0"/>
              <a:t>的密钥序列</a:t>
            </a:r>
            <a:endParaRPr lang="en-US" altLang="zh-CN" dirty="0" smtClean="0"/>
          </a:p>
          <a:p>
            <a:pPr lvl="2"/>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a:t>
            </a:r>
          </a:p>
          <a:p>
            <a:r>
              <a:rPr lang="zh-CN" altLang="en-US" dirty="0" smtClean="0"/>
              <a:t>分组密码可以用于生成密钥序列</a:t>
            </a:r>
            <a:endParaRPr lang="zh-CN" altLang="en-US" dirty="0"/>
          </a:p>
        </p:txBody>
      </p:sp>
      <p:graphicFrame>
        <p:nvGraphicFramePr>
          <p:cNvPr id="4" name="对象 3"/>
          <p:cNvGraphicFramePr>
            <a:graphicFrameLocks noChangeAspect="1"/>
          </p:cNvGraphicFramePr>
          <p:nvPr/>
        </p:nvGraphicFramePr>
        <p:xfrm>
          <a:off x="2555776" y="3717032"/>
          <a:ext cx="3168351" cy="925066"/>
        </p:xfrm>
        <a:graphic>
          <a:graphicData uri="http://schemas.openxmlformats.org/presentationml/2006/ole">
            <p:oleObj spid="_x0000_s197634" name="Equation" r:id="rId3" imgW="1739880" imgH="507960" progId="Equation.DSMT4">
              <p:embed/>
            </p:oleObj>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密钥流的产生</a:t>
            </a:r>
            <a:endParaRPr lang="zh-CN" altLang="en-US"/>
          </a:p>
        </p:txBody>
      </p:sp>
      <p:sp>
        <p:nvSpPr>
          <p:cNvPr id="3" name="内容占位符 2"/>
          <p:cNvSpPr>
            <a:spLocks noGrp="1"/>
          </p:cNvSpPr>
          <p:nvPr>
            <p:ph idx="1"/>
          </p:nvPr>
        </p:nvSpPr>
        <p:spPr/>
        <p:txBody>
          <a:bodyPr/>
          <a:lstStyle/>
          <a:p>
            <a:r>
              <a:rPr lang="zh-CN" altLang="en-US" smtClean="0"/>
              <a:t>理想的密钥流是随机不重复的</a:t>
            </a:r>
            <a:endParaRPr lang="en-US" altLang="zh-CN" smtClean="0"/>
          </a:p>
          <a:p>
            <a:pPr marL="755650" lvl="1" indent="-282575" algn="just">
              <a:lnSpc>
                <a:spcPct val="90000"/>
              </a:lnSpc>
            </a:pPr>
            <a:r>
              <a:rPr lang="zh-CN" altLang="en-US" smtClean="0">
                <a:solidFill>
                  <a:srgbClr val="000099"/>
                </a:solidFill>
                <a:latin typeface="楷体_GB2312" pitchFamily="49" charset="-122"/>
              </a:rPr>
              <a:t>真随机</a:t>
            </a:r>
          </a:p>
          <a:p>
            <a:pPr marL="1235075" lvl="2" indent="-288925" algn="just">
              <a:lnSpc>
                <a:spcPct val="90000"/>
              </a:lnSpc>
            </a:pPr>
            <a:r>
              <a:rPr lang="zh-CN" altLang="en-US" smtClean="0">
                <a:solidFill>
                  <a:srgbClr val="A50021"/>
                </a:solidFill>
                <a:latin typeface="楷体_GB2312" pitchFamily="49" charset="-122"/>
              </a:rPr>
              <a:t>抛硬币、掷骰子、噪声发生器</a:t>
            </a:r>
          </a:p>
          <a:p>
            <a:pPr marL="1235075" lvl="2" indent="-288925" algn="just">
              <a:lnSpc>
                <a:spcPct val="90000"/>
              </a:lnSpc>
            </a:pPr>
            <a:r>
              <a:rPr lang="zh-CN" altLang="en-US" smtClean="0">
                <a:solidFill>
                  <a:srgbClr val="A50021"/>
                </a:solidFill>
                <a:latin typeface="楷体_GB2312" pitchFamily="49" charset="-122"/>
              </a:rPr>
              <a:t>收发双方难以同步</a:t>
            </a:r>
          </a:p>
          <a:p>
            <a:pPr marL="755650" lvl="1" indent="-282575" algn="just">
              <a:lnSpc>
                <a:spcPct val="90000"/>
              </a:lnSpc>
            </a:pPr>
            <a:r>
              <a:rPr lang="zh-CN" altLang="en-US" smtClean="0">
                <a:solidFill>
                  <a:srgbClr val="000099"/>
                </a:solidFill>
                <a:latin typeface="楷体_GB2312" pitchFamily="49" charset="-122"/>
              </a:rPr>
              <a:t>无周期性</a:t>
            </a:r>
          </a:p>
          <a:p>
            <a:pPr marL="1235075" lvl="2" indent="-288925" algn="just">
              <a:lnSpc>
                <a:spcPct val="90000"/>
              </a:lnSpc>
            </a:pPr>
            <a:r>
              <a:rPr lang="zh-CN" altLang="en-US" smtClean="0">
                <a:solidFill>
                  <a:srgbClr val="A50021"/>
                </a:solidFill>
                <a:latin typeface="楷体_GB2312" pitchFamily="49" charset="-122"/>
              </a:rPr>
              <a:t>密钥和密文等长</a:t>
            </a:r>
            <a:endParaRPr lang="en-US" altLang="zh-CN" smtClean="0">
              <a:solidFill>
                <a:srgbClr val="A50021"/>
              </a:solidFill>
              <a:latin typeface="楷体_GB2312" pitchFamily="49" charset="-122"/>
            </a:endParaRPr>
          </a:p>
          <a:p>
            <a:pPr marL="1235075" lvl="2" indent="-288925" algn="just">
              <a:lnSpc>
                <a:spcPct val="90000"/>
              </a:lnSpc>
            </a:pPr>
            <a:r>
              <a:rPr lang="zh-CN" altLang="en-US" smtClean="0">
                <a:solidFill>
                  <a:srgbClr val="A50021"/>
                </a:solidFill>
                <a:latin typeface="楷体_GB2312" pitchFamily="49" charset="-122"/>
              </a:rPr>
              <a:t>一次一密乱码本</a:t>
            </a:r>
          </a:p>
          <a:p>
            <a:pPr marL="1235075" lvl="2" indent="-288925" algn="just">
              <a:lnSpc>
                <a:spcPct val="90000"/>
              </a:lnSpc>
            </a:pPr>
            <a:r>
              <a:rPr lang="zh-CN" altLang="en-US" smtClean="0">
                <a:solidFill>
                  <a:srgbClr val="A50021"/>
                </a:solidFill>
                <a:latin typeface="楷体_GB2312" pitchFamily="49" charset="-122"/>
              </a:rPr>
              <a:t>难以在高带宽的信道上使用</a:t>
            </a:r>
          </a:p>
          <a:p>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8402</TotalTime>
  <Words>15179</Words>
  <Application>Microsoft Office PowerPoint</Application>
  <PresentationFormat>全屏显示(4:3)</PresentationFormat>
  <Paragraphs>1952</Paragraphs>
  <Slides>162</Slides>
  <Notes>49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162</vt:i4>
      </vt:variant>
    </vt:vector>
  </HeadingPairs>
  <TitlesOfParts>
    <vt:vector size="167" baseType="lpstr">
      <vt:lpstr>龙腾四海</vt:lpstr>
      <vt:lpstr>Document</vt:lpstr>
      <vt:lpstr>位图图像</vt:lpstr>
      <vt:lpstr>文档</vt:lpstr>
      <vt:lpstr>Equation</vt:lpstr>
      <vt:lpstr>第一章 古典密码</vt:lpstr>
      <vt:lpstr>密码学的重要性</vt:lpstr>
      <vt:lpstr>密码学的地位</vt:lpstr>
      <vt:lpstr>学习密码学的意义</vt:lpstr>
      <vt:lpstr>密码学的发展历史</vt:lpstr>
      <vt:lpstr>密码学的起源</vt:lpstr>
      <vt:lpstr>幻灯片 7</vt:lpstr>
      <vt:lpstr>幻灯片 8</vt:lpstr>
      <vt:lpstr>古典密码的特点</vt:lpstr>
      <vt:lpstr>古典密码</vt:lpstr>
      <vt:lpstr>古典密码</vt:lpstr>
      <vt:lpstr>古典密码</vt:lpstr>
      <vt:lpstr>古典密码</vt:lpstr>
      <vt:lpstr>古典密码</vt:lpstr>
      <vt:lpstr>幻灯片 15</vt:lpstr>
      <vt:lpstr>幻灯片 16</vt:lpstr>
      <vt:lpstr>古典密码</vt:lpstr>
      <vt:lpstr>几何图形密码</vt:lpstr>
      <vt:lpstr>幻灯片 19</vt:lpstr>
      <vt:lpstr>幻灯片 20</vt:lpstr>
      <vt:lpstr>幻灯片 21</vt:lpstr>
      <vt:lpstr>幻灯片 22</vt:lpstr>
      <vt:lpstr>幻灯片 23</vt:lpstr>
      <vt:lpstr>古典密码</vt:lpstr>
      <vt:lpstr>幻灯片 25</vt:lpstr>
      <vt:lpstr>传统密码</vt:lpstr>
      <vt:lpstr>传统密码</vt:lpstr>
      <vt:lpstr>传统密码</vt:lpstr>
      <vt:lpstr>现代密码</vt:lpstr>
      <vt:lpstr>现代密码</vt:lpstr>
      <vt:lpstr>基本术语和概念</vt:lpstr>
      <vt:lpstr>基本术语和概念</vt:lpstr>
      <vt:lpstr>基本术语和概念</vt:lpstr>
      <vt:lpstr>基本术语和概念</vt:lpstr>
      <vt:lpstr>基本术语和概念</vt:lpstr>
      <vt:lpstr>密码算法的分类</vt:lpstr>
      <vt:lpstr>密码算法的分类</vt:lpstr>
      <vt:lpstr>密码算法的分类</vt:lpstr>
      <vt:lpstr>密码算法的分类</vt:lpstr>
      <vt:lpstr>密码算法的分类</vt:lpstr>
      <vt:lpstr>移位密码</vt:lpstr>
      <vt:lpstr>移位密码</vt:lpstr>
      <vt:lpstr>利用模运算实现移位密码</vt:lpstr>
      <vt:lpstr>移位密码加密应用</vt:lpstr>
      <vt:lpstr>移位密码的分析</vt:lpstr>
      <vt:lpstr>移位密码的安全性分析</vt:lpstr>
      <vt:lpstr>代换密码</vt:lpstr>
      <vt:lpstr>代换密码加密</vt:lpstr>
      <vt:lpstr>代换密码解密</vt:lpstr>
      <vt:lpstr>代换密码的安全性分析</vt:lpstr>
      <vt:lpstr>仿射密码</vt:lpstr>
      <vt:lpstr>模乘法的逆</vt:lpstr>
      <vt:lpstr>辗转相除法求模的逆元</vt:lpstr>
      <vt:lpstr>辗转相除法求模的逆元</vt:lpstr>
      <vt:lpstr>辗转相除法求模的逆元</vt:lpstr>
      <vt:lpstr>辗转相除法求模的逆元</vt:lpstr>
      <vt:lpstr>辗转相除法求模的逆元</vt:lpstr>
      <vt:lpstr>仿射密码</vt:lpstr>
      <vt:lpstr>仿射密码举例</vt:lpstr>
      <vt:lpstr>仿射密码举例</vt:lpstr>
      <vt:lpstr>仿射密码安全性分析</vt:lpstr>
      <vt:lpstr>欧拉函数</vt:lpstr>
      <vt:lpstr>课堂练习</vt:lpstr>
      <vt:lpstr>维吉尼亚密码</vt:lpstr>
      <vt:lpstr>维吉尼亚密码</vt:lpstr>
      <vt:lpstr>维吉尼亚密码举例</vt:lpstr>
      <vt:lpstr>维吉尼亚密码举例</vt:lpstr>
      <vt:lpstr>维吉尼亚密码的安全性</vt:lpstr>
      <vt:lpstr>希尔(Hill)密码</vt:lpstr>
      <vt:lpstr>希尔密码举例</vt:lpstr>
      <vt:lpstr>希尔密码加密</vt:lpstr>
      <vt:lpstr>希尔密码解密</vt:lpstr>
      <vt:lpstr>希尔密码解密</vt:lpstr>
      <vt:lpstr>矩阵运算</vt:lpstr>
      <vt:lpstr>矩阵运算</vt:lpstr>
      <vt:lpstr>矩阵运算</vt:lpstr>
      <vt:lpstr>矩阵运算</vt:lpstr>
      <vt:lpstr>矩阵求逆</vt:lpstr>
      <vt:lpstr>矩阵求逆</vt:lpstr>
      <vt:lpstr>矩阵求逆举例</vt:lpstr>
      <vt:lpstr>*利用matlab进行矩阵运算</vt:lpstr>
      <vt:lpstr>课堂练习</vt:lpstr>
      <vt:lpstr>置换密码</vt:lpstr>
      <vt:lpstr>置换密码</vt:lpstr>
      <vt:lpstr>置换密码举例</vt:lpstr>
      <vt:lpstr>置换密码举例</vt:lpstr>
      <vt:lpstr>置换密码的特性</vt:lpstr>
      <vt:lpstr>置换密码的特性</vt:lpstr>
      <vt:lpstr>置换密码的特性</vt:lpstr>
      <vt:lpstr>流密码</vt:lpstr>
      <vt:lpstr>流密码设计思路</vt:lpstr>
      <vt:lpstr>流密码的代表</vt:lpstr>
      <vt:lpstr>异或运算</vt:lpstr>
      <vt:lpstr>流密码特点</vt:lpstr>
      <vt:lpstr>流密码的分类</vt:lpstr>
      <vt:lpstr>流密码的分类</vt:lpstr>
      <vt:lpstr>同步流密码</vt:lpstr>
      <vt:lpstr>流密码和分组密码的关系</vt:lpstr>
      <vt:lpstr>密钥流的产生</vt:lpstr>
      <vt:lpstr>密钥流的产生</vt:lpstr>
      <vt:lpstr>密钥流的产生</vt:lpstr>
      <vt:lpstr>幻灯片 102</vt:lpstr>
      <vt:lpstr> </vt:lpstr>
      <vt:lpstr>本原多项式</vt:lpstr>
      <vt:lpstr>幻灯片 105</vt:lpstr>
      <vt:lpstr>m序列的特性</vt:lpstr>
      <vt:lpstr>幻灯片 107</vt:lpstr>
      <vt:lpstr>幻灯片 108</vt:lpstr>
      <vt:lpstr>幻灯片 109</vt:lpstr>
      <vt:lpstr> </vt:lpstr>
      <vt:lpstr>异步流密码</vt:lpstr>
      <vt:lpstr>自动密钥密码</vt:lpstr>
      <vt:lpstr>自动密钥密码举例</vt:lpstr>
      <vt:lpstr> </vt:lpstr>
      <vt:lpstr> </vt:lpstr>
      <vt:lpstr>密码分析</vt:lpstr>
      <vt:lpstr>密码分析目标</vt:lpstr>
      <vt:lpstr>密码分析方法</vt:lpstr>
      <vt:lpstr>密码分析方法</vt:lpstr>
      <vt:lpstr>课堂练习</vt:lpstr>
      <vt:lpstr>唯密文攻击分析古典密码</vt:lpstr>
      <vt:lpstr>英文字母频率分析</vt:lpstr>
      <vt:lpstr>英文字母频率分析</vt:lpstr>
      <vt:lpstr>英文字母频率分析</vt:lpstr>
      <vt:lpstr>仿射密码的密码分析</vt:lpstr>
      <vt:lpstr>仿射密码分析举例</vt:lpstr>
      <vt:lpstr>仿射密码分析举例</vt:lpstr>
      <vt:lpstr>仿射密码分析举例</vt:lpstr>
      <vt:lpstr>代换密码的密码分析</vt:lpstr>
      <vt:lpstr>代换密码分析举例</vt:lpstr>
      <vt:lpstr>代换密码分析举例</vt:lpstr>
      <vt:lpstr>代换密码分析举例</vt:lpstr>
      <vt:lpstr>代换密码分析举例</vt:lpstr>
      <vt:lpstr>代换密码分析举例</vt:lpstr>
      <vt:lpstr>代换密码分析举例</vt:lpstr>
      <vt:lpstr>代换密码分析举例</vt:lpstr>
      <vt:lpstr>维吉尼亚密码的密码分析</vt:lpstr>
      <vt:lpstr>维吉尼亚密码的密码分析</vt:lpstr>
      <vt:lpstr>维吉尼亚密码的密码分析</vt:lpstr>
      <vt:lpstr>维吉尼亚密码的密码分析</vt:lpstr>
      <vt:lpstr>维吉尼亚密码的密码分析</vt:lpstr>
      <vt:lpstr>维吉尼亚密码的密码分析</vt:lpstr>
      <vt:lpstr>维吉尼亚密码的密码分析</vt:lpstr>
      <vt:lpstr>维吉尼亚密码分析举例</vt:lpstr>
      <vt:lpstr>维吉尼亚密码分析举例</vt:lpstr>
      <vt:lpstr>维吉尼亚密码分析举例</vt:lpstr>
      <vt:lpstr>维吉尼亚密码分析举例</vt:lpstr>
      <vt:lpstr>维吉尼亚密码分析举例</vt:lpstr>
      <vt:lpstr>维吉尼亚密码分析举例</vt:lpstr>
      <vt:lpstr>维吉尼亚密码分析举例</vt:lpstr>
      <vt:lpstr>希尔密码的密码分析</vt:lpstr>
      <vt:lpstr>希尔密码的密码分析</vt:lpstr>
      <vt:lpstr>希尔密码分析举例</vt:lpstr>
      <vt:lpstr>希尔密码分析举例</vt:lpstr>
      <vt:lpstr>LFSR流密码的密码分析</vt:lpstr>
      <vt:lpstr>LFSR流密码的密码分析</vt:lpstr>
      <vt:lpstr>LFSR流密码的密码分析</vt:lpstr>
      <vt:lpstr>LFSR流密码的密码分析</vt:lpstr>
      <vt:lpstr>LFSR流密码分析举例</vt:lpstr>
      <vt:lpstr>LFSR流密码分析举例</vt:lpstr>
      <vt:lpstr>LFSR流密码分析举例</vt:lpstr>
      <vt:lpstr>本章习题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课程简介</dc:title>
  <dc:creator>Administrator</dc:creator>
  <cp:lastModifiedBy>xtzj</cp:lastModifiedBy>
  <cp:revision>681</cp:revision>
  <dcterms:created xsi:type="dcterms:W3CDTF">2012-07-21T01:40:47Z</dcterms:created>
  <dcterms:modified xsi:type="dcterms:W3CDTF">2018-04-13T04:52:10Z</dcterms:modified>
</cp:coreProperties>
</file>