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59" r:id="rId3"/>
    <p:sldId id="260" r:id="rId4"/>
    <p:sldId id="262" r:id="rId5"/>
    <p:sldId id="281" r:id="rId6"/>
    <p:sldId id="267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8" r:id="rId18"/>
    <p:sldId id="279" r:id="rId19"/>
    <p:sldId id="280" r:id="rId20"/>
    <p:sldId id="28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46" autoAdjust="0"/>
  </p:normalViewPr>
  <p:slideViewPr>
    <p:cSldViewPr>
      <p:cViewPr varScale="1">
        <p:scale>
          <a:sx n="84" d="100"/>
          <a:sy n="84" d="100"/>
        </p:scale>
        <p:origin x="-112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09503-07B6-45DA-8709-BB87B1B84A11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EB5A6-B313-4610-82C4-D560288290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A0942-919A-49C9-A043-4D8F4BB1E12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importantmessage</a:t>
            </a:r>
          </a:p>
          <a:p>
            <a:r>
              <a:rPr lang="en-US" altLang="zh-CN" smtClean="0"/>
              <a:t>JNQPSUBOUNFTTBHF</a:t>
            </a:r>
          </a:p>
          <a:p>
            <a:r>
              <a:rPr lang="en-US" altLang="zh-CN" smtClean="0"/>
              <a:t>KORQTVCPVOGUUCIG</a:t>
            </a:r>
          </a:p>
          <a:p>
            <a:r>
              <a:rPr lang="en-US" altLang="zh-CN" smtClean="0"/>
              <a:t>LPSRUWDQWPHVVDJH</a:t>
            </a:r>
          </a:p>
          <a:p>
            <a:r>
              <a:rPr lang="en-US" altLang="zh-CN" smtClean="0"/>
              <a:t>MQTSVXERXQIWWEKI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B5A6-B313-4610-82C4-D560288290F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B5A6-B313-4610-82C4-D560288290F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H(K)=lb312=1+3.58+3.7=8.28</a:t>
            </a:r>
          </a:p>
          <a:p>
            <a:r>
              <a:rPr lang="en-US" altLang="zh-CN" smtClean="0"/>
              <a:t>H(P)=H(C)=lb</a:t>
            </a:r>
            <a:r>
              <a:rPr lang="en-US" altLang="zh-CN" baseline="0" smtClean="0"/>
              <a:t>26=4.7</a:t>
            </a:r>
          </a:p>
          <a:p>
            <a:r>
              <a:rPr lang="en-US" altLang="zh-CN" baseline="0" smtClean="0"/>
              <a:t>H(K|C)=H(K)+H(P)-H(C)=8.28</a:t>
            </a:r>
          </a:p>
          <a:p>
            <a:r>
              <a:rPr lang="en-US" altLang="zh-CN" baseline="0" smtClean="0"/>
              <a:t>H(K|P,C)=H(K,P,C)-H(P,C)=H(K,P)-H(P)-H(P|C)=8.28-4.7=3.58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B5A6-B313-4610-82C4-D560288290F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扩散（</a:t>
            </a:r>
            <a:r>
              <a:rPr lang="en-US" altLang="zh-CN" sz="2400" dirty="0" smtClean="0"/>
              <a:t>Diffusion)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 smtClean="0">
                <a:solidFill>
                  <a:srgbClr val="000099"/>
                </a:solidFill>
              </a:rPr>
              <a:t>明文的统计结构被扩散</a:t>
            </a:r>
            <a:r>
              <a:rPr lang="en-US" altLang="zh-CN" sz="2000" dirty="0" smtClean="0">
                <a:solidFill>
                  <a:srgbClr val="000099"/>
                </a:solidFill>
              </a:rPr>
              <a:t>,</a:t>
            </a:r>
            <a:r>
              <a:rPr lang="zh-CN" altLang="en-US" sz="2000" dirty="0" smtClean="0">
                <a:solidFill>
                  <a:srgbClr val="000099"/>
                </a:solidFill>
              </a:rPr>
              <a:t>使得明文和密文之间的统计关系尽量复杂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 smtClean="0">
                <a:solidFill>
                  <a:srgbClr val="000099"/>
                </a:solidFill>
              </a:rPr>
              <a:t>明文的微小改变会导致密文的巨大变化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混乱</a:t>
            </a:r>
            <a:r>
              <a:rPr lang="en-US" altLang="zh-CN" sz="2400" dirty="0" smtClean="0"/>
              <a:t>(Confusion)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 smtClean="0">
                <a:solidFill>
                  <a:srgbClr val="000099"/>
                </a:solidFill>
              </a:rPr>
              <a:t>使得密文的统计特性与密钥的取值之间的关系尽量复杂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 smtClean="0">
                <a:solidFill>
                  <a:srgbClr val="000099"/>
                </a:solidFill>
              </a:rPr>
              <a:t>密钥的微小改变会导致密文的巨大变化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扩散和混乱的结果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 smtClean="0">
                <a:solidFill>
                  <a:srgbClr val="000099"/>
                </a:solidFill>
              </a:rPr>
              <a:t>密文的数字序列呈现随机数的特性</a:t>
            </a:r>
          </a:p>
          <a:p>
            <a:r>
              <a:rPr lang="zh-CN" altLang="en-US" dirty="0" smtClean="0"/>
              <a:t>为了达到这一目标，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盒的设计是至关重要的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B5A6-B313-4610-82C4-D560288290F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6791F3-1CD2-4621-83A4-7C8B5FF73656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A77832-8A74-4FE0-B608-33207848CDFD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密码学课程复习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271464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考试安排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试卷组成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综合评分规则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主要内容回顾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历次练习回顾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假设</a:t>
            </a:r>
            <a:r>
              <a:rPr lang="en-US" altLang="zh-CN" smtClean="0"/>
              <a:t>X={a,b,c,d,e,f}</a:t>
            </a:r>
            <a:r>
              <a:rPr lang="zh-CN" altLang="en-US" smtClean="0"/>
              <a:t>有如下概率分布：</a:t>
            </a:r>
            <a:r>
              <a:rPr lang="en-US" altLang="zh-CN" smtClean="0"/>
              <a:t>Pr[a]=1/2,Pr[b]=1/4,Pr[c]=1/8,Pr[d]=1/16,Pr[e]=Pr[f]=1/32</a:t>
            </a:r>
          </a:p>
          <a:p>
            <a:r>
              <a:rPr lang="zh-CN" altLang="en-US" smtClean="0"/>
              <a:t>试对</a:t>
            </a:r>
            <a:r>
              <a:rPr lang="en-US" altLang="zh-CN" smtClean="0"/>
              <a:t>a~f</a:t>
            </a:r>
            <a:r>
              <a:rPr lang="zh-CN" altLang="en-US" smtClean="0"/>
              <a:t>进行</a:t>
            </a:r>
            <a:r>
              <a:rPr lang="en-US" altLang="zh-CN" smtClean="0"/>
              <a:t>Huffman</a:t>
            </a:r>
            <a:r>
              <a:rPr lang="zh-CN" altLang="en-US" smtClean="0"/>
              <a:t>编码并比较编码的平均长度和</a:t>
            </a:r>
            <a:r>
              <a:rPr lang="en-US" altLang="zh-CN" smtClean="0"/>
              <a:t>H(X)</a:t>
            </a:r>
            <a:r>
              <a:rPr lang="zh-CN" altLang="en-US" smtClean="0"/>
              <a:t>的值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对仿射密码计算</a:t>
            </a:r>
            <a:r>
              <a:rPr lang="en-US" altLang="zh-CN" smtClean="0"/>
              <a:t>H(K|C)</a:t>
            </a:r>
            <a:r>
              <a:rPr lang="zh-CN" altLang="en-US" smtClean="0"/>
              <a:t>和</a:t>
            </a:r>
            <a:r>
              <a:rPr lang="en-US" altLang="zh-CN" smtClean="0"/>
              <a:t>H(K|P,C)</a:t>
            </a:r>
            <a:r>
              <a:rPr lang="zh-CN" altLang="en-US" smtClean="0"/>
              <a:t>，这里假定密钥和明文都是等概率的</a:t>
            </a:r>
            <a:endParaRPr lang="en-US" altLang="zh-CN" smtClean="0"/>
          </a:p>
          <a:p>
            <a:r>
              <a:rPr lang="zh-CN" altLang="en-US" smtClean="0"/>
              <a:t>提示</a:t>
            </a:r>
            <a:endParaRPr lang="en-US" altLang="zh-CN" smtClean="0"/>
          </a:p>
          <a:p>
            <a:pPr lvl="1"/>
            <a:r>
              <a:rPr lang="zh-CN" altLang="en-US" smtClean="0"/>
              <a:t>此仿射密码具有完善保密性</a:t>
            </a:r>
            <a:endParaRPr lang="en-US" altLang="zh-CN" smtClean="0"/>
          </a:p>
          <a:p>
            <a:pPr lvl="1"/>
            <a:r>
              <a:rPr lang="en-US" altLang="zh-CN" smtClean="0"/>
              <a:t>log</a:t>
            </a:r>
            <a:r>
              <a:rPr lang="en-US" altLang="zh-CN" baseline="-25000" smtClean="0"/>
              <a:t>2</a:t>
            </a:r>
            <a:r>
              <a:rPr lang="en-US" altLang="zh-CN" smtClean="0"/>
              <a:t>12</a:t>
            </a:r>
            <a:r>
              <a:rPr lang="zh-CN" altLang="en-US" smtClean="0"/>
              <a:t>≈</a:t>
            </a:r>
            <a:r>
              <a:rPr lang="en-US" altLang="zh-CN" smtClean="0"/>
              <a:t>3.58</a:t>
            </a:r>
            <a:r>
              <a:rPr lang="zh-CN" altLang="en-US" smtClean="0"/>
              <a:t>，</a:t>
            </a:r>
            <a:r>
              <a:rPr lang="en-US" altLang="zh-CN" smtClean="0"/>
              <a:t>log</a:t>
            </a:r>
            <a:r>
              <a:rPr lang="en-US" altLang="zh-CN" baseline="-25000" smtClean="0"/>
              <a:t>2</a:t>
            </a:r>
            <a:r>
              <a:rPr lang="en-US" altLang="zh-CN" smtClean="0"/>
              <a:t>13</a:t>
            </a:r>
            <a:r>
              <a:rPr lang="zh-CN" altLang="en-US" smtClean="0"/>
              <a:t>≈</a:t>
            </a:r>
            <a:r>
              <a:rPr lang="en-US" altLang="zh-CN" smtClean="0"/>
              <a:t>3.7</a:t>
            </a:r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114800" y="3322638"/>
          <a:ext cx="914400" cy="211137"/>
        </p:xfrm>
        <a:graphic>
          <a:graphicData uri="http://schemas.openxmlformats.org/presentationml/2006/ole">
            <p:oleObj spid="_x0000_s2050" name="Equation" r:id="rId4" imgW="914400" imgH="211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对于本节示例中的</a:t>
            </a:r>
            <a:r>
              <a:rPr lang="en-US" altLang="zh-CN" smtClean="0"/>
              <a:t>SPN</a:t>
            </a:r>
            <a:r>
              <a:rPr lang="zh-CN" altLang="en-US" smtClean="0"/>
              <a:t>网络，如果明文和密钥均为全</a:t>
            </a:r>
            <a:r>
              <a:rPr lang="en-US" altLang="zh-CN" smtClean="0"/>
              <a:t>0</a:t>
            </a:r>
            <a:r>
              <a:rPr lang="zh-CN" altLang="en-US" smtClean="0"/>
              <a:t>，试分析其加密输出结果</a:t>
            </a:r>
            <a:endParaRPr lang="en-US" altLang="zh-CN" smtClean="0"/>
          </a:p>
          <a:p>
            <a:r>
              <a:rPr lang="zh-CN" altLang="en-US" smtClean="0"/>
              <a:t>思考</a:t>
            </a:r>
            <a:endParaRPr lang="en-US" altLang="zh-CN" smtClean="0"/>
          </a:p>
          <a:p>
            <a:pPr lvl="1"/>
            <a:r>
              <a:rPr lang="zh-CN" altLang="en-US" smtClean="0"/>
              <a:t>如果明文的一位发生改变，结果会怎样？</a:t>
            </a:r>
            <a:endParaRPr lang="en-US" altLang="zh-CN" smtClean="0"/>
          </a:p>
          <a:p>
            <a:pPr lvl="1"/>
            <a:r>
              <a:rPr lang="zh-CN" altLang="en-US" smtClean="0"/>
              <a:t>如果密钥的一位发生改变，结果会怎样？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已知</a:t>
            </a:r>
            <a:r>
              <a:rPr lang="en-US" altLang="zh-CN" smtClean="0"/>
              <a:t>AES</a:t>
            </a:r>
            <a:r>
              <a:rPr lang="zh-CN" altLang="en-US" smtClean="0"/>
              <a:t>算法的</a:t>
            </a:r>
            <a:r>
              <a:rPr lang="en-US" altLang="zh-CN" smtClean="0"/>
              <a:t>S</a:t>
            </a:r>
            <a:r>
              <a:rPr lang="zh-CN" altLang="en-US" smtClean="0"/>
              <a:t>盒输入值为</a:t>
            </a:r>
            <a:r>
              <a:rPr lang="en-US" altLang="zh-CN" smtClean="0"/>
              <a:t>A7</a:t>
            </a:r>
            <a:r>
              <a:rPr lang="zh-CN" altLang="en-US" smtClean="0"/>
              <a:t>，根据</a:t>
            </a:r>
            <a:r>
              <a:rPr lang="en-US" altLang="zh-CN" smtClean="0"/>
              <a:t>SubBytes</a:t>
            </a:r>
            <a:r>
              <a:rPr lang="zh-CN" altLang="en-US" smtClean="0"/>
              <a:t>算法求其输出值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课后练习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77200" cy="2667000"/>
          </a:xfrm>
        </p:spPr>
        <p:txBody>
          <a:bodyPr/>
          <a:lstStyle/>
          <a:p>
            <a:r>
              <a:rPr lang="en-US" altLang="zh-CN" smtClean="0">
                <a:latin typeface="楷体_GB2312" pitchFamily="49" charset="-122"/>
              </a:rPr>
              <a:t>Alice</a:t>
            </a:r>
            <a:r>
              <a:rPr lang="zh-CN" altLang="en-US" smtClean="0">
                <a:latin typeface="楷体_GB2312" pitchFamily="49" charset="-122"/>
              </a:rPr>
              <a:t>和</a:t>
            </a:r>
            <a:r>
              <a:rPr lang="en-US" altLang="zh-CN" smtClean="0">
                <a:latin typeface="楷体_GB2312" pitchFamily="49" charset="-122"/>
              </a:rPr>
              <a:t>Bob</a:t>
            </a:r>
            <a:r>
              <a:rPr lang="zh-CN" altLang="en-US" smtClean="0">
                <a:latin typeface="楷体_GB2312" pitchFamily="49" charset="-122"/>
              </a:rPr>
              <a:t>采用</a:t>
            </a:r>
            <a:r>
              <a:rPr lang="en-US" altLang="zh-CN" smtClean="0">
                <a:latin typeface="楷体_GB2312" pitchFamily="49" charset="-122"/>
              </a:rPr>
              <a:t>Diffie-Hellman</a:t>
            </a:r>
            <a:r>
              <a:rPr lang="zh-CN" altLang="en-US" smtClean="0">
                <a:latin typeface="楷体_GB2312" pitchFamily="49" charset="-122"/>
              </a:rPr>
              <a:t>算法进行密钥协商，他们公开选择了素数</a:t>
            </a:r>
            <a:r>
              <a:rPr lang="en-US" altLang="zh-CN" smtClean="0">
                <a:latin typeface="楷体_GB2312" pitchFamily="49" charset="-122"/>
              </a:rPr>
              <a:t>n</a:t>
            </a:r>
            <a:r>
              <a:rPr lang="zh-CN" altLang="en-US" smtClean="0">
                <a:latin typeface="楷体_GB2312" pitchFamily="49" charset="-122"/>
              </a:rPr>
              <a:t>＝</a:t>
            </a:r>
            <a:r>
              <a:rPr lang="en-US" altLang="zh-CN" smtClean="0">
                <a:latin typeface="楷体_GB2312" pitchFamily="49" charset="-122"/>
              </a:rPr>
              <a:t>13</a:t>
            </a:r>
            <a:r>
              <a:rPr lang="zh-CN" altLang="en-US" smtClean="0">
                <a:latin typeface="楷体_GB2312" pitchFamily="49" charset="-122"/>
              </a:rPr>
              <a:t>和它的本原元</a:t>
            </a:r>
            <a:r>
              <a:rPr lang="en-US" altLang="zh-CN" smtClean="0">
                <a:latin typeface="楷体_GB2312" pitchFamily="49" charset="-122"/>
              </a:rPr>
              <a:t>g</a:t>
            </a:r>
            <a:r>
              <a:rPr lang="zh-CN" altLang="en-US" smtClean="0">
                <a:latin typeface="楷体_GB2312" pitchFamily="49" charset="-122"/>
              </a:rPr>
              <a:t>＝</a:t>
            </a:r>
            <a:r>
              <a:rPr lang="en-US" altLang="zh-CN" smtClean="0">
                <a:latin typeface="楷体_GB2312" pitchFamily="49" charset="-122"/>
              </a:rPr>
              <a:t>6</a:t>
            </a:r>
            <a:r>
              <a:rPr lang="zh-CN" altLang="en-US" smtClean="0">
                <a:latin typeface="楷体_GB2312" pitchFamily="49" charset="-122"/>
              </a:rPr>
              <a:t>。在他们协商密钥的过程中，截获到</a:t>
            </a:r>
            <a:r>
              <a:rPr lang="en-US" altLang="zh-CN" smtClean="0">
                <a:latin typeface="楷体_GB2312" pitchFamily="49" charset="-122"/>
              </a:rPr>
              <a:t>Alice</a:t>
            </a:r>
            <a:r>
              <a:rPr lang="zh-CN" altLang="en-US" smtClean="0">
                <a:latin typeface="楷体_GB2312" pitchFamily="49" charset="-122"/>
              </a:rPr>
              <a:t>发给</a:t>
            </a:r>
            <a:r>
              <a:rPr lang="en-US" altLang="zh-CN" smtClean="0">
                <a:latin typeface="楷体_GB2312" pitchFamily="49" charset="-122"/>
              </a:rPr>
              <a:t>Bob</a:t>
            </a:r>
            <a:r>
              <a:rPr lang="zh-CN" altLang="en-US" smtClean="0">
                <a:latin typeface="楷体_GB2312" pitchFamily="49" charset="-122"/>
              </a:rPr>
              <a:t>的</a:t>
            </a:r>
            <a:r>
              <a:rPr lang="en-US" altLang="zh-CN" smtClean="0">
                <a:latin typeface="楷体_GB2312" pitchFamily="49" charset="-122"/>
              </a:rPr>
              <a:t>X=7</a:t>
            </a:r>
            <a:r>
              <a:rPr lang="zh-CN" altLang="en-US" smtClean="0">
                <a:latin typeface="楷体_GB2312" pitchFamily="49" charset="-122"/>
              </a:rPr>
              <a:t>和</a:t>
            </a:r>
            <a:r>
              <a:rPr lang="en-US" altLang="zh-CN" smtClean="0">
                <a:latin typeface="楷体_GB2312" pitchFamily="49" charset="-122"/>
              </a:rPr>
              <a:t>Bob</a:t>
            </a:r>
            <a:r>
              <a:rPr lang="zh-CN" altLang="en-US" smtClean="0">
                <a:latin typeface="楷体_GB2312" pitchFamily="49" charset="-122"/>
              </a:rPr>
              <a:t>发给</a:t>
            </a:r>
            <a:r>
              <a:rPr lang="en-US" altLang="zh-CN" smtClean="0">
                <a:latin typeface="楷体_GB2312" pitchFamily="49" charset="-122"/>
              </a:rPr>
              <a:t>Alice</a:t>
            </a:r>
            <a:r>
              <a:rPr lang="zh-CN" altLang="en-US" smtClean="0">
                <a:latin typeface="楷体_GB2312" pitchFamily="49" charset="-122"/>
              </a:rPr>
              <a:t>的</a:t>
            </a:r>
            <a:r>
              <a:rPr lang="en-US" altLang="zh-CN" smtClean="0">
                <a:latin typeface="楷体_GB2312" pitchFamily="49" charset="-122"/>
              </a:rPr>
              <a:t>Y=11</a:t>
            </a:r>
            <a:r>
              <a:rPr lang="zh-CN" altLang="en-US" smtClean="0">
                <a:latin typeface="楷体_GB2312" pitchFamily="49" charset="-122"/>
              </a:rPr>
              <a:t>，试分析他们密钥交换的结果。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Alice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Bob</a:t>
            </a:r>
            <a:r>
              <a:rPr lang="zh-CN" altLang="en-US" dirty="0" smtClean="0"/>
              <a:t>采用</a:t>
            </a:r>
            <a:r>
              <a:rPr lang="en-US" altLang="zh-CN" smtClean="0"/>
              <a:t>ElGamal</a:t>
            </a:r>
            <a:r>
              <a:rPr lang="zh-CN" altLang="en-US" dirty="0" smtClean="0"/>
              <a:t>算法进行通信加密，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的公开密钥是</a:t>
            </a:r>
            <a:r>
              <a:rPr lang="en-US" altLang="zh-CN" dirty="0" smtClean="0"/>
              <a:t>(n=17,g=3,b=13)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Bob</a:t>
            </a:r>
            <a:r>
              <a:rPr lang="zh-CN" altLang="en-US" dirty="0" smtClean="0"/>
              <a:t>的公开密钥是</a:t>
            </a:r>
            <a:r>
              <a:rPr lang="en-US" altLang="zh-CN" dirty="0" smtClean="0"/>
              <a:t>(n=23,g=7,b=11)</a:t>
            </a:r>
            <a:r>
              <a:rPr lang="zh-CN" altLang="en-US" dirty="0" smtClean="0"/>
              <a:t>，现截获到</a:t>
            </a:r>
            <a:r>
              <a:rPr lang="en-US" altLang="zh-CN" dirty="0" smtClean="0"/>
              <a:t>Bob</a:t>
            </a:r>
            <a:r>
              <a:rPr lang="zh-CN" altLang="en-US" dirty="0" smtClean="0"/>
              <a:t>发给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的密文</a:t>
            </a:r>
            <a:r>
              <a:rPr lang="en-US" altLang="zh-CN" dirty="0" smtClean="0"/>
              <a:t>(5,2)</a:t>
            </a:r>
            <a:r>
              <a:rPr lang="zh-CN" altLang="en-US" dirty="0" smtClean="0"/>
              <a:t>，试破译该密文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课堂练习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76400"/>
            <a:ext cx="7705725" cy="2616200"/>
          </a:xfrm>
        </p:spPr>
        <p:txBody>
          <a:bodyPr/>
          <a:lstStyle/>
          <a:p>
            <a:pPr marL="514350" indent="-457200"/>
            <a:r>
              <a:rPr lang="en-US" altLang="zh-CN" smtClean="0">
                <a:latin typeface="楷体_GB2312" pitchFamily="49" charset="-122"/>
              </a:rPr>
              <a:t>Alice</a:t>
            </a:r>
            <a:r>
              <a:rPr lang="zh-CN" altLang="en-US" smtClean="0">
                <a:latin typeface="楷体_GB2312" pitchFamily="49" charset="-122"/>
              </a:rPr>
              <a:t>和</a:t>
            </a:r>
            <a:r>
              <a:rPr lang="en-US" altLang="zh-CN" smtClean="0">
                <a:latin typeface="楷体_GB2312" pitchFamily="49" charset="-122"/>
              </a:rPr>
              <a:t>Bob</a:t>
            </a:r>
            <a:r>
              <a:rPr lang="zh-CN" altLang="en-US" smtClean="0">
                <a:latin typeface="楷体_GB2312" pitchFamily="49" charset="-122"/>
              </a:rPr>
              <a:t>采用</a:t>
            </a:r>
            <a:r>
              <a:rPr lang="en-US" altLang="zh-CN" smtClean="0">
                <a:latin typeface="楷体_GB2312" pitchFamily="49" charset="-122"/>
              </a:rPr>
              <a:t>RSA</a:t>
            </a:r>
            <a:r>
              <a:rPr lang="zh-CN" altLang="en-US" smtClean="0">
                <a:latin typeface="楷体_GB2312" pitchFamily="49" charset="-122"/>
              </a:rPr>
              <a:t>算法进行通信加密，已知</a:t>
            </a:r>
            <a:r>
              <a:rPr lang="en-US" altLang="zh-CN" smtClean="0">
                <a:latin typeface="楷体_GB2312" pitchFamily="49" charset="-122"/>
              </a:rPr>
              <a:t>Alice</a:t>
            </a:r>
            <a:r>
              <a:rPr lang="zh-CN" altLang="en-US" smtClean="0">
                <a:latin typeface="楷体_GB2312" pitchFamily="49" charset="-122"/>
              </a:rPr>
              <a:t>的公开密钥为</a:t>
            </a:r>
            <a:r>
              <a:rPr lang="en-US" altLang="zh-CN" smtClean="0">
                <a:latin typeface="楷体_GB2312" pitchFamily="49" charset="-122"/>
              </a:rPr>
              <a:t>{e=35,n=221}</a:t>
            </a:r>
            <a:r>
              <a:rPr lang="zh-CN" altLang="en-US" smtClean="0">
                <a:latin typeface="楷体_GB2312" pitchFamily="49" charset="-122"/>
              </a:rPr>
              <a:t>，</a:t>
            </a:r>
            <a:r>
              <a:rPr lang="en-US" altLang="zh-CN" smtClean="0">
                <a:latin typeface="楷体_GB2312" pitchFamily="49" charset="-122"/>
              </a:rPr>
              <a:t>Bob</a:t>
            </a:r>
            <a:r>
              <a:rPr lang="zh-CN" altLang="en-US" smtClean="0">
                <a:latin typeface="楷体_GB2312" pitchFamily="49" charset="-122"/>
              </a:rPr>
              <a:t>的公开密钥为</a:t>
            </a:r>
            <a:r>
              <a:rPr lang="en-US" altLang="zh-CN" smtClean="0">
                <a:latin typeface="楷体_GB2312" pitchFamily="49" charset="-122"/>
              </a:rPr>
              <a:t>{e=37,n=143}</a:t>
            </a:r>
            <a:r>
              <a:rPr lang="zh-CN" altLang="en-US" smtClean="0">
                <a:latin typeface="楷体_GB2312" pitchFamily="49" charset="-122"/>
              </a:rPr>
              <a:t>现截获到</a:t>
            </a:r>
            <a:r>
              <a:rPr lang="en-US" altLang="zh-CN" smtClean="0">
                <a:latin typeface="楷体_GB2312" pitchFamily="49" charset="-122"/>
              </a:rPr>
              <a:t>Bob</a:t>
            </a:r>
            <a:r>
              <a:rPr lang="zh-CN" altLang="en-US" smtClean="0">
                <a:latin typeface="楷体_GB2312" pitchFamily="49" charset="-122"/>
              </a:rPr>
              <a:t>发往</a:t>
            </a:r>
            <a:r>
              <a:rPr lang="en-US" altLang="zh-CN" smtClean="0">
                <a:latin typeface="楷体_GB2312" pitchFamily="49" charset="-122"/>
              </a:rPr>
              <a:t>Alice</a:t>
            </a:r>
            <a:r>
              <a:rPr lang="zh-CN" altLang="en-US" smtClean="0">
                <a:latin typeface="楷体_GB2312" pitchFamily="49" charset="-122"/>
              </a:rPr>
              <a:t>的密文</a:t>
            </a:r>
            <a:r>
              <a:rPr lang="en-US" altLang="zh-CN" smtClean="0">
                <a:latin typeface="楷体_GB2312" pitchFamily="49" charset="-122"/>
              </a:rPr>
              <a:t>c=7</a:t>
            </a:r>
            <a:r>
              <a:rPr lang="zh-CN" altLang="en-US" smtClean="0">
                <a:latin typeface="楷体_GB2312" pitchFamily="49" charset="-122"/>
              </a:rPr>
              <a:t>，试解密该密文。</a:t>
            </a:r>
            <a:endParaRPr lang="zh-CN" altLang="en-US" baseline="-25000" smtClean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已知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的公开密钥是</a:t>
            </a:r>
            <a:r>
              <a:rPr lang="en-US" altLang="zh-CN" dirty="0" smtClean="0"/>
              <a:t>(n=13,g=2,b=6)</a:t>
            </a:r>
            <a:r>
              <a:rPr lang="zh-CN" altLang="en-US" dirty="0" smtClean="0"/>
              <a:t>，试对消息</a:t>
            </a:r>
            <a:r>
              <a:rPr lang="en-US" altLang="zh-CN" dirty="0" smtClean="0"/>
              <a:t>x=7</a:t>
            </a:r>
            <a:r>
              <a:rPr lang="zh-CN" altLang="en-US" dirty="0" smtClean="0"/>
              <a:t>伪造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ElGamal</a:t>
            </a:r>
            <a:r>
              <a:rPr lang="zh-CN" altLang="en-US" dirty="0" smtClean="0"/>
              <a:t>签名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往届试题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在一个密码体制中，如果一个加密函数</a:t>
            </a:r>
            <a:r>
              <a:rPr lang="en-US" dirty="0" smtClean="0"/>
              <a:t> </a:t>
            </a:r>
            <a:r>
              <a:rPr lang="zh-CN" altLang="en-US" dirty="0" smtClean="0"/>
              <a:t>和一个解密函数</a:t>
            </a:r>
            <a:r>
              <a:rPr lang="en-US" dirty="0" smtClean="0"/>
              <a:t> </a:t>
            </a:r>
            <a:r>
              <a:rPr lang="zh-CN" altLang="en-US" dirty="0" smtClean="0"/>
              <a:t>相同，我们将这样的密钥</a:t>
            </a:r>
            <a:r>
              <a:rPr lang="en-US" dirty="0" smtClean="0"/>
              <a:t> </a:t>
            </a:r>
            <a:r>
              <a:rPr lang="zh-CN" altLang="en-US" dirty="0" smtClean="0"/>
              <a:t>称为对合密钥。</a:t>
            </a:r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1</a:t>
            </a:r>
            <a:r>
              <a:rPr lang="zh-CN" altLang="en-US" dirty="0" smtClean="0"/>
              <a:t>）设</a:t>
            </a:r>
            <a:r>
              <a:rPr lang="en-US" dirty="0" smtClean="0"/>
              <a:t> </a:t>
            </a:r>
            <a:r>
              <a:rPr lang="zh-CN" altLang="en-US" dirty="0" smtClean="0"/>
              <a:t>为</a:t>
            </a:r>
            <a:r>
              <a:rPr lang="en-US" dirty="0" smtClean="0"/>
              <a:t>   </a:t>
            </a:r>
            <a:r>
              <a:rPr lang="zh-CN" altLang="en-US" dirty="0" smtClean="0"/>
              <a:t>上的矩阵且</a:t>
            </a:r>
            <a:r>
              <a:rPr lang="en-US" dirty="0" smtClean="0"/>
              <a:t>        </a:t>
            </a:r>
            <a:r>
              <a:rPr lang="zh-CN" altLang="en-US" dirty="0" smtClean="0"/>
              <a:t>，证明：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2</a:t>
            </a:r>
            <a:r>
              <a:rPr lang="zh-CN" altLang="en-US" dirty="0" smtClean="0"/>
              <a:t>）设希尔密码的加密密钥为</a:t>
            </a:r>
            <a:r>
              <a:rPr lang="en-US" dirty="0" smtClean="0"/>
              <a:t>          </a:t>
            </a:r>
            <a:r>
              <a:rPr lang="zh-CN" altLang="en-US" dirty="0" smtClean="0"/>
              <a:t>，试求出当</a:t>
            </a:r>
            <a:r>
              <a:rPr lang="en-US" dirty="0" smtClean="0"/>
              <a:t>              </a:t>
            </a:r>
            <a:r>
              <a:rPr lang="zh-CN" altLang="en-US" dirty="0" smtClean="0"/>
              <a:t>时所有的对合密钥。</a:t>
            </a:r>
            <a:endParaRPr lang="zh-CN" alt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2428860" y="3214686"/>
          <a:ext cx="372073" cy="357190"/>
        </p:xfrm>
        <a:graphic>
          <a:graphicData uri="http://schemas.openxmlformats.org/presentationml/2006/ole">
            <p:oleObj spid="_x0000_s29697" name="Equation" r:id="rId3" imgW="241300" imgH="228600" progId="Equation.DSMT4">
              <p:embed/>
            </p:oleObj>
          </a:graphicData>
        </a:graphic>
      </p:graphicFrame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4714876" y="3286124"/>
          <a:ext cx="857256" cy="311729"/>
        </p:xfrm>
        <a:graphic>
          <a:graphicData uri="http://schemas.openxmlformats.org/presentationml/2006/ole">
            <p:oleObj spid="_x0000_s29699" name="Equation" r:id="rId4" imgW="520474" imgH="190417" progId="Equation.DSMT4">
              <p:embed/>
            </p:oleObj>
          </a:graphicData>
        </a:graphic>
      </p:graphicFrame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3000364" y="3786190"/>
          <a:ext cx="2500330" cy="410210"/>
        </p:xfrm>
        <a:graphic>
          <a:graphicData uri="http://schemas.openxmlformats.org/presentationml/2006/ole">
            <p:oleObj spid="_x0000_s29701" name="Equation" r:id="rId5" imgW="1218671" imgH="203112" progId="Equation.DSMT4">
              <p:embed/>
            </p:oleObj>
          </a:graphicData>
        </a:graphic>
      </p:graphicFrame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6072198" y="4286256"/>
          <a:ext cx="785818" cy="711684"/>
        </p:xfrm>
        <a:graphic>
          <a:graphicData uri="http://schemas.openxmlformats.org/presentationml/2006/ole">
            <p:oleObj spid="_x0000_s29703" name="Equation" r:id="rId6" imgW="508000" imgH="457200" progId="Equation.DSMT4">
              <p:embed/>
            </p:oleObj>
          </a:graphicData>
        </a:graphic>
      </p:graphicFrame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1357290" y="4929198"/>
          <a:ext cx="1143008" cy="381003"/>
        </p:xfrm>
        <a:graphic>
          <a:graphicData uri="http://schemas.openxmlformats.org/presentationml/2006/ole">
            <p:oleObj spid="_x0000_s29705" name="Equation" r:id="rId7" imgW="545626" imgH="177646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往届试题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假设有一个同步流密码的密钥流是由</a:t>
            </a:r>
            <a:r>
              <a:rPr lang="en-US" dirty="0" smtClean="0"/>
              <a:t>3</a:t>
            </a:r>
            <a:r>
              <a:rPr lang="zh-CN" altLang="en-US" dirty="0" smtClean="0"/>
              <a:t>级</a:t>
            </a:r>
            <a:r>
              <a:rPr lang="en-US" dirty="0" smtClean="0"/>
              <a:t>LFSR</a:t>
            </a:r>
            <a:r>
              <a:rPr lang="zh-CN" altLang="en-US" dirty="0" smtClean="0"/>
              <a:t>产生的，</a:t>
            </a:r>
            <a:r>
              <a:rPr lang="en-US" dirty="0" smtClean="0"/>
              <a:t>Oscar</a:t>
            </a:r>
            <a:r>
              <a:rPr lang="zh-CN" altLang="en-US" dirty="0" smtClean="0"/>
              <a:t>得到密文串“</a:t>
            </a:r>
            <a:r>
              <a:rPr lang="en-US" dirty="0" smtClean="0"/>
              <a:t>110100</a:t>
            </a:r>
            <a:r>
              <a:rPr lang="zh-CN" altLang="en-US" dirty="0" smtClean="0"/>
              <a:t>”和相应的明文串“</a:t>
            </a:r>
            <a:r>
              <a:rPr lang="en-US" dirty="0" smtClean="0"/>
              <a:t>010001</a:t>
            </a:r>
            <a:r>
              <a:rPr lang="zh-CN" altLang="en-US" dirty="0" smtClean="0"/>
              <a:t>”，试求出产生密钥流的递推公式。</a:t>
            </a:r>
            <a:endParaRPr lang="en-US" altLang="zh-CN" dirty="0" smtClean="0"/>
          </a:p>
          <a:p>
            <a:r>
              <a:rPr lang="zh-CN" altLang="en-US" dirty="0" smtClean="0"/>
              <a:t>设字符串</a:t>
            </a:r>
            <a:r>
              <a:rPr lang="en-US" dirty="0" smtClean="0"/>
              <a:t>                        </a:t>
            </a:r>
            <a:r>
              <a:rPr lang="zh-CN" altLang="en-US" dirty="0" smtClean="0"/>
              <a:t>，试求其重合指数</a:t>
            </a:r>
            <a:r>
              <a:rPr lang="en-US" dirty="0" smtClean="0"/>
              <a:t>    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一般而言，给定密文，分析者对密钥的不确定性至少和对明文的不确定性一样大，试证明：在任何密码体制中</a:t>
            </a:r>
            <a:r>
              <a:rPr lang="en-US" dirty="0" smtClean="0"/>
              <a:t>                         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033" name="Object 1"/>
          <p:cNvGraphicFramePr>
            <a:graphicFrameLocks noChangeAspect="1"/>
          </p:cNvGraphicFramePr>
          <p:nvPr/>
        </p:nvGraphicFramePr>
        <p:xfrm>
          <a:off x="2428860" y="3786190"/>
          <a:ext cx="2194167" cy="357190"/>
        </p:xfrm>
        <a:graphic>
          <a:graphicData uri="http://schemas.openxmlformats.org/presentationml/2006/ole">
            <p:oleObj spid="_x0000_s44033" name="Equation" r:id="rId3" imgW="1231366" imgH="203112" progId="Equation.DSMT4">
              <p:embed/>
            </p:oleObj>
          </a:graphicData>
        </a:graphic>
      </p:graphicFrame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7858148" y="3786190"/>
          <a:ext cx="550668" cy="357190"/>
        </p:xfrm>
        <a:graphic>
          <a:graphicData uri="http://schemas.openxmlformats.org/presentationml/2006/ole">
            <p:oleObj spid="_x0000_s44035" name="Equation" r:id="rId4" imgW="355446" imgH="228501" progId="Equation.DSMT4">
              <p:embed/>
            </p:oleObj>
          </a:graphicData>
        </a:graphic>
      </p:graphicFrame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5715008" y="5357826"/>
          <a:ext cx="2313230" cy="357190"/>
        </p:xfrm>
        <a:graphic>
          <a:graphicData uri="http://schemas.openxmlformats.org/presentationml/2006/ole">
            <p:oleObj spid="_x0000_s44037" name="Equation" r:id="rId5" imgW="1295400" imgH="203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考试安排</a:t>
            </a:r>
          </a:p>
        </p:txBody>
      </p:sp>
      <p:sp>
        <p:nvSpPr>
          <p:cNvPr id="1433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524000"/>
            <a:ext cx="8540750" cy="4498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时间</a:t>
            </a: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地点</a:t>
            </a: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考试方式</a:t>
            </a:r>
            <a:r>
              <a:rPr lang="en-US" altLang="zh-CN" smtClean="0"/>
              <a:t>(</a:t>
            </a:r>
            <a:r>
              <a:rPr lang="zh-CN" altLang="en-US" smtClean="0"/>
              <a:t>闭卷</a:t>
            </a:r>
            <a:r>
              <a:rPr lang="en-US" altLang="zh-CN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考试时长</a:t>
            </a:r>
            <a:r>
              <a:rPr lang="en-US" altLang="zh-CN" smtClean="0"/>
              <a:t>(150</a:t>
            </a:r>
            <a:r>
              <a:rPr lang="zh-CN" altLang="en-US" smtClean="0"/>
              <a:t>分钟</a:t>
            </a:r>
            <a:r>
              <a:rPr lang="en-US" altLang="zh-CN" smtClean="0"/>
              <a:t>)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往届试题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考虑一个密码体制，其中</a:t>
            </a:r>
            <a:r>
              <a:rPr lang="en-US" dirty="0" smtClean="0"/>
              <a:t> </a:t>
            </a:r>
            <a:r>
              <a:rPr lang="zh-CN" altLang="en-US" dirty="0" smtClean="0"/>
              <a:t>。假设加密矩阵如下：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若          </a:t>
            </a:r>
            <a:r>
              <a:rPr lang="en-US" dirty="0" smtClean="0"/>
              <a:t>                               </a:t>
            </a:r>
            <a:r>
              <a:rPr lang="zh-CN" altLang="en-US" dirty="0" smtClean="0"/>
              <a:t>，试判断该密码体制是否为完善保密的。</a:t>
            </a:r>
            <a:endParaRPr lang="zh-CN" altLang="en-US" dirty="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951924" y="2654493"/>
          <a:ext cx="2357453" cy="1500198"/>
        </p:xfrm>
        <a:graphic>
          <a:graphicData uri="http://schemas.openxmlformats.org/drawingml/2006/table">
            <a:tbl>
              <a:tblPr/>
              <a:tblGrid>
                <a:gridCol w="785818"/>
                <a:gridCol w="714380"/>
                <a:gridCol w="857255"/>
              </a:tblGrid>
              <a:tr h="5000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00"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00"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00">
                          <a:latin typeface="Times New Roman"/>
                          <a:ea typeface="宋体"/>
                          <a:cs typeface="Times New Roman"/>
                        </a:rPr>
                        <a:t>K</a:t>
                      </a:r>
                      <a:r>
                        <a:rPr lang="en-US" sz="1800" kern="100" baseline="-250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00">
                          <a:latin typeface="Times New Roman"/>
                          <a:ea typeface="宋体"/>
                          <a:cs typeface="Times New Roman"/>
                        </a:rPr>
                        <a:t>K</a:t>
                      </a:r>
                      <a:r>
                        <a:rPr lang="en-US" sz="1800" kern="100" baseline="-250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1250227" y="4500570"/>
          <a:ext cx="3714776" cy="542014"/>
        </p:xfrm>
        <a:graphic>
          <a:graphicData uri="http://schemas.openxmlformats.org/presentationml/2006/ole">
            <p:oleObj spid="_x0000_s45064" name="Equation" r:id="rId3" imgW="2679700" imgH="3937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试卷组成</a:t>
            </a:r>
          </a:p>
        </p:txBody>
      </p:sp>
      <p:sp>
        <p:nvSpPr>
          <p:cNvPr id="16386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dirty="0" smtClean="0"/>
              <a:t>9</a:t>
            </a:r>
            <a:r>
              <a:rPr lang="zh-CN" altLang="en-US" sz="2800" dirty="0" smtClean="0"/>
              <a:t>道大题：计算</a:t>
            </a:r>
            <a:r>
              <a:rPr lang="zh-CN" altLang="en-US" sz="2800" dirty="0" smtClean="0"/>
              <a:t>，</a:t>
            </a:r>
            <a:r>
              <a:rPr lang="zh-CN" altLang="en-US" sz="2800" dirty="0" smtClean="0"/>
              <a:t>简答</a:t>
            </a:r>
            <a:r>
              <a:rPr lang="zh-CN" altLang="en-US" sz="2800" dirty="0" smtClean="0"/>
              <a:t>，分析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综合评分规则</a:t>
            </a:r>
          </a:p>
        </p:txBody>
      </p:sp>
      <p:sp>
        <p:nvSpPr>
          <p:cNvPr id="18434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考试</a:t>
            </a:r>
            <a:r>
              <a:rPr lang="en-US" altLang="zh-CN" smtClean="0"/>
              <a:t>(70%)</a:t>
            </a:r>
          </a:p>
          <a:p>
            <a:pPr eaLnBrk="1" hangingPunct="1"/>
            <a:r>
              <a:rPr lang="zh-CN" altLang="en-US" smtClean="0"/>
              <a:t>平时成绩</a:t>
            </a:r>
            <a:r>
              <a:rPr lang="en-US" altLang="zh-CN" smtClean="0"/>
              <a:t>(30%)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主要内容回顾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07516"/>
            <a:ext cx="8229600" cy="571501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古典密码及其分析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/>
              <a:t>  </a:t>
            </a:r>
            <a:r>
              <a:rPr lang="zh-CN" altLang="en-US" sz="2600" dirty="0" smtClean="0"/>
              <a:t>主要古典密码体制的</a:t>
            </a:r>
            <a:r>
              <a:rPr lang="zh-CN" altLang="en-US" sz="2600" dirty="0" smtClean="0"/>
              <a:t>加</a:t>
            </a:r>
            <a:r>
              <a:rPr lang="zh-CN" altLang="en-US" sz="2600" dirty="0" smtClean="0"/>
              <a:t>解密，单表</a:t>
            </a:r>
            <a:r>
              <a:rPr lang="zh-CN" altLang="en-US" sz="2600" dirty="0" smtClean="0"/>
              <a:t>、多表、多字符</a:t>
            </a:r>
            <a:r>
              <a:rPr lang="zh-CN" altLang="en-US" sz="2600" dirty="0" smtClean="0"/>
              <a:t>替代</a:t>
            </a:r>
            <a:r>
              <a:rPr lang="zh-CN" altLang="en-US" sz="2600" dirty="0" smtClean="0"/>
              <a:t>，置换，</a:t>
            </a:r>
            <a:r>
              <a:rPr lang="zh-CN" altLang="en-US" sz="2600" dirty="0" smtClean="0"/>
              <a:t>序列密码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dirty="0" smtClean="0"/>
              <a:t> </a:t>
            </a:r>
            <a:r>
              <a:rPr lang="en-US" altLang="zh-CN" sz="2600" dirty="0" smtClean="0"/>
              <a:t>      </a:t>
            </a:r>
            <a:r>
              <a:rPr lang="zh-CN" altLang="en-US" sz="2600" dirty="0" smtClean="0"/>
              <a:t>古典密码分析思想，希尔密码和基于</a:t>
            </a:r>
            <a:r>
              <a:rPr lang="en-US" altLang="zh-CN" sz="2600" dirty="0" smtClean="0"/>
              <a:t>LFSR</a:t>
            </a:r>
            <a:r>
              <a:rPr lang="zh-CN" altLang="en-US" sz="2600" dirty="0" smtClean="0"/>
              <a:t>的序列密码的已知明文分析</a:t>
            </a:r>
            <a:endParaRPr lang="en-US" altLang="zh-CN" sz="2600" dirty="0" smtClean="0"/>
          </a:p>
          <a:p>
            <a:r>
              <a:rPr lang="en-US" altLang="zh-CN" dirty="0" smtClean="0"/>
              <a:t>Shannon</a:t>
            </a:r>
            <a:r>
              <a:rPr lang="zh-CN" altLang="en-US" dirty="0" smtClean="0"/>
              <a:t>理论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/>
              <a:t>  </a:t>
            </a:r>
            <a:r>
              <a:rPr lang="zh-CN" altLang="en-US" sz="2600" dirty="0" smtClean="0"/>
              <a:t>完善</a:t>
            </a:r>
            <a:r>
              <a:rPr lang="zh-CN" altLang="en-US" sz="2600" dirty="0" smtClean="0"/>
              <a:t>保密性，熵，乘积</a:t>
            </a:r>
            <a:r>
              <a:rPr lang="zh-CN" altLang="en-US" sz="2600" dirty="0" smtClean="0"/>
              <a:t>密码体制</a:t>
            </a:r>
            <a:endParaRPr lang="en-US" altLang="zh-CN" sz="2600" dirty="0" smtClean="0"/>
          </a:p>
          <a:p>
            <a:pPr>
              <a:buNone/>
            </a:pPr>
            <a:r>
              <a:rPr lang="zh-CN" altLang="en-US" sz="2600" dirty="0" smtClean="0"/>
              <a:t>       关键算法：计算各种概率</a:t>
            </a:r>
            <a:endParaRPr lang="en-US" altLang="zh-CN" sz="2600" dirty="0" smtClean="0"/>
          </a:p>
          <a:p>
            <a:r>
              <a:rPr lang="zh-CN" altLang="en-US" dirty="0" smtClean="0"/>
              <a:t>分组密码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sz="2600" dirty="0" smtClean="0"/>
              <a:t>两种结构：</a:t>
            </a:r>
            <a:r>
              <a:rPr lang="en-US" altLang="zh-CN" sz="2600" dirty="0" err="1" smtClean="0"/>
              <a:t>Feistel</a:t>
            </a:r>
            <a:r>
              <a:rPr lang="zh-CN" altLang="en-US" sz="2600" dirty="0" smtClean="0"/>
              <a:t>和</a:t>
            </a:r>
            <a:r>
              <a:rPr lang="en-US" altLang="zh-CN" sz="2600" dirty="0" smtClean="0"/>
              <a:t>SPN</a:t>
            </a:r>
            <a:r>
              <a:rPr lang="zh-CN" altLang="en-US" sz="2600" dirty="0" smtClean="0"/>
              <a:t>网络（特点，加解密过程）</a:t>
            </a:r>
            <a:endParaRPr lang="en-US" altLang="zh-CN" sz="2600" dirty="0" smtClean="0"/>
          </a:p>
          <a:p>
            <a:pPr lvl="1">
              <a:buNone/>
            </a:pPr>
            <a:r>
              <a:rPr lang="zh-CN" altLang="en-US" sz="2600" dirty="0" smtClean="0"/>
              <a:t>线性</a:t>
            </a:r>
            <a:r>
              <a:rPr lang="zh-CN" altLang="en-US" sz="2600" dirty="0" smtClean="0"/>
              <a:t>分析，差分</a:t>
            </a:r>
            <a:r>
              <a:rPr lang="zh-CN" altLang="en-US" sz="2600" dirty="0" smtClean="0"/>
              <a:t>分析：基本原理和思想</a:t>
            </a:r>
            <a:endParaRPr lang="en-US" altLang="zh-CN" sz="2600" dirty="0" smtClean="0"/>
          </a:p>
          <a:p>
            <a:pPr lvl="1">
              <a:buNone/>
            </a:pPr>
            <a:r>
              <a:rPr lang="en-US" altLang="zh-CN" sz="2600" dirty="0" smtClean="0"/>
              <a:t>DES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AES</a:t>
            </a:r>
            <a:r>
              <a:rPr lang="zh-CN" altLang="en-US" sz="2600" dirty="0" smtClean="0"/>
              <a:t>，操作</a:t>
            </a:r>
            <a:r>
              <a:rPr lang="zh-CN" altLang="en-US" sz="2600" dirty="0" smtClean="0"/>
              <a:t>模式（</a:t>
            </a:r>
            <a:r>
              <a:rPr lang="en-US" altLang="zh-CN" sz="2600" dirty="0" smtClean="0"/>
              <a:t>ECB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CBC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OFB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CFB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CTR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CCM</a:t>
            </a:r>
            <a:r>
              <a:rPr lang="zh-CN" altLang="en-US" sz="2600" dirty="0" smtClean="0"/>
              <a:t>）</a:t>
            </a:r>
            <a:endParaRPr lang="en-US" altLang="zh-CN" sz="2600" dirty="0" smtClean="0"/>
          </a:p>
          <a:p>
            <a:pPr lvl="1">
              <a:buNone/>
            </a:pPr>
            <a:r>
              <a:rPr lang="zh-CN" altLang="en-US" sz="2600" dirty="0" smtClean="0"/>
              <a:t>关键算法：多项式域的计算和求逆，</a:t>
            </a:r>
            <a:r>
              <a:rPr lang="en-US" altLang="zh-CN" sz="2600" dirty="0" err="1" smtClean="0"/>
              <a:t>rijndael</a:t>
            </a:r>
            <a:r>
              <a:rPr lang="zh-CN" altLang="en-US" sz="2600" dirty="0" smtClean="0"/>
              <a:t>域计算，</a:t>
            </a:r>
            <a:r>
              <a:rPr lang="en-US" altLang="zh-CN" sz="2600" dirty="0" smtClean="0"/>
              <a:t>AES</a:t>
            </a:r>
            <a:r>
              <a:rPr lang="zh-CN" altLang="en-US" sz="2600" dirty="0" smtClean="0"/>
              <a:t>字节替代和列</a:t>
            </a:r>
            <a:r>
              <a:rPr lang="zh-CN" altLang="en-US" sz="2600" dirty="0" smtClean="0"/>
              <a:t>混合</a:t>
            </a:r>
            <a:endParaRPr lang="en-US" altLang="zh-CN" sz="2600" dirty="0" smtClean="0"/>
          </a:p>
          <a:p>
            <a:r>
              <a:rPr lang="en-US" altLang="zh-CN" dirty="0" smtClean="0"/>
              <a:t>Hash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sz="2600" dirty="0" smtClean="0"/>
              <a:t>完整性</a:t>
            </a:r>
            <a:r>
              <a:rPr lang="zh-CN" altLang="en-US" sz="2600" dirty="0" smtClean="0"/>
              <a:t>，安全性，</a:t>
            </a:r>
            <a:r>
              <a:rPr lang="en-US" altLang="zh-CN" sz="2600" dirty="0" smtClean="0"/>
              <a:t>MD5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SHA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HMAC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CBC_MAC</a:t>
            </a:r>
            <a:endParaRPr lang="en-US" altLang="zh-CN" sz="2600" dirty="0" smtClean="0"/>
          </a:p>
          <a:p>
            <a:r>
              <a:rPr lang="zh-CN" altLang="en-US" dirty="0" smtClean="0"/>
              <a:t>公钥密码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sz="2600" dirty="0" smtClean="0"/>
              <a:t>思想</a:t>
            </a:r>
            <a:r>
              <a:rPr lang="zh-CN" altLang="en-US" sz="2600" dirty="0" smtClean="0"/>
              <a:t>，数学基础，</a:t>
            </a:r>
            <a:r>
              <a:rPr lang="en-US" altLang="zh-CN" sz="2600" dirty="0" smtClean="0"/>
              <a:t>D-H</a:t>
            </a:r>
            <a:r>
              <a:rPr lang="zh-CN" altLang="en-US" sz="2600" dirty="0" smtClean="0"/>
              <a:t>，</a:t>
            </a:r>
            <a:r>
              <a:rPr lang="en-US" altLang="zh-CN" sz="2600" dirty="0" err="1" smtClean="0"/>
              <a:t>ElGamal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RSA</a:t>
            </a:r>
          </a:p>
          <a:p>
            <a:pPr lvl="1">
              <a:buNone/>
            </a:pPr>
            <a:r>
              <a:rPr lang="zh-CN" altLang="en-US" sz="2600" dirty="0" smtClean="0"/>
              <a:t>数字签名：作用，算法（</a:t>
            </a:r>
            <a:r>
              <a:rPr lang="en-US" altLang="zh-CN" sz="2600" dirty="0" err="1" smtClean="0"/>
              <a:t>ElGamal</a:t>
            </a:r>
            <a:r>
              <a:rPr lang="zh-CN" altLang="en-US" sz="2600" dirty="0" smtClean="0"/>
              <a:t>签名，</a:t>
            </a:r>
            <a:r>
              <a:rPr lang="en-US" altLang="zh-CN" sz="2600" dirty="0" smtClean="0"/>
              <a:t>DSA</a:t>
            </a:r>
            <a:r>
              <a:rPr lang="zh-CN" altLang="en-US" sz="2600" dirty="0" smtClean="0"/>
              <a:t>）</a:t>
            </a:r>
            <a:endParaRPr lang="en-US" altLang="zh-CN" sz="2600" dirty="0" smtClean="0"/>
          </a:p>
          <a:p>
            <a:pPr lvl="1">
              <a:buNone/>
            </a:pPr>
            <a:r>
              <a:rPr lang="zh-CN" altLang="en-US" sz="2600" dirty="0" smtClean="0"/>
              <a:t>关键算法：整数域计算和求逆，</a:t>
            </a:r>
            <a:r>
              <a:rPr lang="en-US" altLang="zh-CN" sz="2600" dirty="0" smtClean="0"/>
              <a:t>shanks</a:t>
            </a:r>
            <a:r>
              <a:rPr lang="zh-CN" altLang="en-US" sz="2600" dirty="0" smtClean="0"/>
              <a:t>算法求离散对数，素性</a:t>
            </a:r>
            <a:r>
              <a:rPr lang="zh-CN" altLang="en-US" sz="2600" dirty="0" smtClean="0"/>
              <a:t>检测，简单的快速模幂运算，中国剩余定理加速</a:t>
            </a:r>
            <a:r>
              <a:rPr lang="en-US" altLang="zh-CN" sz="2600" dirty="0" smtClean="0"/>
              <a:t>RSA</a:t>
            </a:r>
            <a:r>
              <a:rPr lang="zh-CN" altLang="en-US" sz="2600" dirty="0" smtClean="0"/>
              <a:t>解密</a:t>
            </a:r>
            <a:endParaRPr lang="en-US" altLang="zh-CN" sz="26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 smtClean="0"/>
              <a:t>综合</a:t>
            </a:r>
            <a:r>
              <a:rPr lang="zh-CN" altLang="en-US" sz="3200" dirty="0" smtClean="0"/>
              <a:t>运用和设计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smtClean="0"/>
              <a:t>已知仿射密码的密钥为</a:t>
            </a:r>
            <a:r>
              <a:rPr lang="en-US" altLang="zh-CN" sz="3200" smtClean="0"/>
              <a:t>k=(3,10)</a:t>
            </a:r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smtClean="0"/>
              <a:t>试解密</a:t>
            </a:r>
            <a:r>
              <a:rPr lang="en-US" altLang="zh-CN" sz="3200" smtClean="0">
                <a:solidFill>
                  <a:srgbClr val="C00000"/>
                </a:solidFill>
              </a:rPr>
              <a:t>XICFP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已知希尔密码的解密函数为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试加密明文</a:t>
            </a:r>
            <a:r>
              <a:rPr lang="en-US" altLang="zh-CN" smtClean="0"/>
              <a:t>X=</a:t>
            </a:r>
            <a:r>
              <a:rPr lang="en-US" altLang="zh-CN" smtClean="0">
                <a:solidFill>
                  <a:srgbClr val="002060"/>
                </a:solidFill>
              </a:rPr>
              <a:t>text</a:t>
            </a:r>
          </a:p>
          <a:p>
            <a:endParaRPr lang="en-US" altLang="zh-CN" smtClean="0"/>
          </a:p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76463" y="2349500"/>
          <a:ext cx="3556000" cy="1008063"/>
        </p:xfrm>
        <a:graphic>
          <a:graphicData uri="http://schemas.openxmlformats.org/presentationml/2006/ole">
            <p:oleObj spid="_x0000_s1026" name="Equation" r:id="rId3" imgW="161280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截获使用移位密码加密的密文如下</a:t>
            </a:r>
            <a:endParaRPr lang="en-US" altLang="zh-CN" smtClean="0"/>
          </a:p>
          <a:p>
            <a:pPr>
              <a:buNone/>
            </a:pPr>
            <a:r>
              <a:rPr lang="en-US" altLang="zh-CN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MQTSVXERXQIWWEKI</a:t>
            </a:r>
          </a:p>
          <a:p>
            <a:r>
              <a:rPr lang="zh-CN" altLang="en-US" smtClean="0"/>
              <a:t>试分析其对应的明文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试证明 假设移位密码的密钥以相同概率在</a:t>
            </a:r>
            <a:r>
              <a:rPr lang="en-US" altLang="zh-CN" smtClean="0"/>
              <a:t>26</a:t>
            </a:r>
            <a:r>
              <a:rPr lang="zh-CN" altLang="en-US" smtClean="0"/>
              <a:t>以内的奇数中随机使用，则移位密码不具有完善保密性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1730</TotalTime>
  <Words>945</Words>
  <Application>Microsoft Office PowerPoint</Application>
  <PresentationFormat>全屏显示(4:3)</PresentationFormat>
  <Paragraphs>120</Paragraphs>
  <Slides>20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龙腾四海</vt:lpstr>
      <vt:lpstr>Equation</vt:lpstr>
      <vt:lpstr>密码学课程复习</vt:lpstr>
      <vt:lpstr>考试安排</vt:lpstr>
      <vt:lpstr>试卷组成</vt:lpstr>
      <vt:lpstr>综合评分规则</vt:lpstr>
      <vt:lpstr>主要内容回顾</vt:lpstr>
      <vt:lpstr>课堂练习</vt:lpstr>
      <vt:lpstr>课堂练习</vt:lpstr>
      <vt:lpstr>课堂练习</vt:lpstr>
      <vt:lpstr>课堂练习</vt:lpstr>
      <vt:lpstr>课堂练习</vt:lpstr>
      <vt:lpstr>课堂练习</vt:lpstr>
      <vt:lpstr>课堂练习</vt:lpstr>
      <vt:lpstr>课堂练习</vt:lpstr>
      <vt:lpstr>课后练习</vt:lpstr>
      <vt:lpstr>课堂练习</vt:lpstr>
      <vt:lpstr>课堂练习</vt:lpstr>
      <vt:lpstr>课堂练习</vt:lpstr>
      <vt:lpstr>往届试题</vt:lpstr>
      <vt:lpstr>往届试题</vt:lpstr>
      <vt:lpstr>往届试题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课程简介</dc:title>
  <dc:creator>Administrator</dc:creator>
  <cp:lastModifiedBy>user</cp:lastModifiedBy>
  <cp:revision>85</cp:revision>
  <dcterms:created xsi:type="dcterms:W3CDTF">2012-07-21T01:40:47Z</dcterms:created>
  <dcterms:modified xsi:type="dcterms:W3CDTF">2017-06-08T03:59:25Z</dcterms:modified>
</cp:coreProperties>
</file>