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106" autoAdjust="0"/>
  </p:normalViewPr>
  <p:slideViewPr>
    <p:cSldViewPr>
      <p:cViewPr varScale="1">
        <p:scale>
          <a:sx n="68" d="100"/>
          <a:sy n="68" d="100"/>
        </p:scale>
        <p:origin x="-16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09503-07B6-45DA-8709-BB87B1B84A11}" type="datetimeFigureOut">
              <a:rPr lang="zh-CN" altLang="en-US" smtClean="0"/>
              <a:pPr/>
              <a:t>2018/6/9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EB5A6-B313-4610-82C4-D560288290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656B4-90A3-4D65-91F5-18524559C031}" type="slidenum">
              <a:rPr lang="en-US" altLang="zh-CN"/>
              <a:pPr/>
              <a:t>2</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zh-CN" altLang="en-US">
                <a:latin typeface="楷体_GB2312" pitchFamily="49" charset="-122"/>
              </a:rPr>
              <a:t>在密码学部分，我们关注的是如何对消息</a:t>
            </a:r>
            <a:r>
              <a:rPr lang="en-US" altLang="zh-CN">
                <a:latin typeface="楷体_GB2312" pitchFamily="49" charset="-122"/>
              </a:rPr>
              <a:t>(</a:t>
            </a:r>
            <a:r>
              <a:rPr lang="zh-CN" altLang="en-US">
                <a:latin typeface="楷体_GB2312" pitchFamily="49" charset="-122"/>
              </a:rPr>
              <a:t>明文</a:t>
            </a:r>
            <a:r>
              <a:rPr lang="en-US" altLang="zh-CN">
                <a:latin typeface="楷体_GB2312" pitchFamily="49" charset="-122"/>
              </a:rPr>
              <a:t>)</a:t>
            </a:r>
            <a:r>
              <a:rPr lang="zh-CN" altLang="en-US">
                <a:latin typeface="楷体_GB2312" pitchFamily="49" charset="-122"/>
              </a:rPr>
              <a:t>进行变换和还原的问题。在安全通信模型中，更难处理、更容易受到攻击的是密钥管理的问题。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D244D-7705-47C5-863A-CFF706E5CA82}" type="slidenum">
              <a:rPr lang="en-US" altLang="zh-CN"/>
              <a:pPr/>
              <a:t>11</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25BFD-B8DC-4B97-9B5F-EE2CC6571D70}" type="slidenum">
              <a:rPr lang="en-US" altLang="zh-CN"/>
              <a:pPr/>
              <a:t>12</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CAFE2-D539-4E80-B408-053DC7EFF7D8}" type="slidenum">
              <a:rPr lang="en-US" altLang="zh-CN"/>
              <a:pPr/>
              <a:t>13</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E5BD8-D22D-4ADC-BD77-F609BD5470AB}" type="slidenum">
              <a:rPr lang="en-US" altLang="zh-CN"/>
              <a:pPr/>
              <a:t>14</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CB574-11DB-4B97-AB70-4C6B09258578}" type="slidenum">
              <a:rPr lang="en-US" altLang="zh-CN"/>
              <a:pPr/>
              <a:t>15</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6B81D-78BD-4C15-9163-B3E69602ACB7}" type="slidenum">
              <a:rPr lang="en-US" altLang="zh-CN"/>
              <a:pPr/>
              <a:t>16</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79CA2-AC37-48D7-89F9-957646CC0B42}" type="slidenum">
              <a:rPr lang="en-US" altLang="zh-CN"/>
              <a:pPr/>
              <a:t>17</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745F1-A32F-4EF8-B9EE-606E4A31687B}" type="slidenum">
              <a:rPr lang="en-US" altLang="zh-CN"/>
              <a:pPr/>
              <a:t>18</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151CD-986D-4CB5-9F6E-A1BA7841DCF8}" type="slidenum">
              <a:rPr lang="en-US" altLang="zh-CN"/>
              <a:pPr/>
              <a:t>19</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77EAE-F521-4F11-929D-2609A22C7B1B}" type="slidenum">
              <a:rPr lang="en-US" altLang="zh-CN"/>
              <a:pPr/>
              <a:t>20</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BC21B-958D-4B98-9E16-FFD933616A46}" type="slidenum">
              <a:rPr lang="en-US" altLang="zh-CN"/>
              <a:pPr/>
              <a:t>3</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lgn="just"/>
            <a:r>
              <a:rPr lang="zh-CN" altLang="en-US"/>
              <a:t>所有的密码技术都依赖于密钥。密码分析者经常通过密钥管理来破解对称密钥和公开密钥系统。</a:t>
            </a:r>
          </a:p>
          <a:p>
            <a:r>
              <a:rPr lang="zh-CN" altLang="en-US"/>
              <a:t>在现实世界里，密钥管理是密码学领域最困难的部分。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29172-848F-4B8E-AF7C-A15B5EAC5A93}" type="slidenum">
              <a:rPr lang="en-US" altLang="zh-CN"/>
              <a:pPr/>
              <a:t>21</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72DBA-E6E8-4E42-931F-EA71562DA369}" type="slidenum">
              <a:rPr lang="en-US" altLang="zh-CN"/>
              <a:pPr/>
              <a:t>22</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DA206-4502-49A8-8ABF-73623C1D98BA}" type="slidenum">
              <a:rPr lang="en-US" altLang="zh-CN"/>
              <a:pPr/>
              <a:t>23</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781F9-C4EE-4C28-AEA0-F15FEA081113}" type="slidenum">
              <a:rPr lang="en-US" altLang="zh-CN"/>
              <a:pPr/>
              <a:t>24</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E0E1F-1FFB-435E-8DFD-FF0018A9FA9B}" type="slidenum">
              <a:rPr lang="en-US" altLang="zh-CN"/>
              <a:pPr/>
              <a:t>25</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7FD52-791F-439E-8E89-C1F892D91C48}" type="slidenum">
              <a:rPr lang="en-US" altLang="zh-CN"/>
              <a:pPr/>
              <a:t>26</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8FA6F-AA08-4778-8FCC-3F112ADB9C1A}" type="slidenum">
              <a:rPr lang="en-US" altLang="zh-CN"/>
              <a:pPr/>
              <a:t>27</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F0F8D-6338-4DF4-A6EA-44CEC36ACE28}" type="slidenum">
              <a:rPr lang="en-US" altLang="zh-CN"/>
              <a:pPr/>
              <a:t>28</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72B32-2C70-4652-A2D3-0A7BBCF6EF2E}" type="slidenum">
              <a:rPr lang="en-US" altLang="zh-CN"/>
              <a:pPr/>
              <a:t>29</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0E07-632B-483D-8DC3-2118983B3BB2}" type="slidenum">
              <a:rPr lang="en-US" altLang="zh-CN"/>
              <a:pPr/>
              <a:t>30</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一个机构通过采用</a:t>
            </a:r>
            <a:r>
              <a:rPr lang="en-US" altLang="zh-CN">
                <a:solidFill>
                  <a:schemeClr val="tx2"/>
                </a:solidFill>
                <a:latin typeface="楷体_GB2312" pitchFamily="49" charset="-122"/>
              </a:rPr>
              <a:t>PKI</a:t>
            </a:r>
            <a:r>
              <a:rPr lang="zh-CN" altLang="en-US">
                <a:solidFill>
                  <a:schemeClr val="tx2"/>
                </a:solidFill>
                <a:latin typeface="楷体_GB2312" pitchFamily="49" charset="-122"/>
              </a:rPr>
              <a:t>框架管理密钥和证书可以建立一个安全的网络环境。</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A8F5D-BE60-4547-9B05-0F6BB68B4366}" type="slidenum">
              <a:rPr lang="en-US" altLang="zh-CN"/>
              <a:pPr/>
              <a:t>4</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lgn="just"/>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BF608-23F1-4A8F-89E1-B8F0CECD2276}" type="slidenum">
              <a:rPr lang="en-US" altLang="zh-CN"/>
              <a:pPr/>
              <a:t>31</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一个机构通过采用</a:t>
            </a:r>
            <a:r>
              <a:rPr lang="en-US" altLang="zh-CN">
                <a:solidFill>
                  <a:schemeClr val="tx2"/>
                </a:solidFill>
                <a:latin typeface="楷体_GB2312" pitchFamily="49" charset="-122"/>
              </a:rPr>
              <a:t>PKI</a:t>
            </a:r>
            <a:r>
              <a:rPr lang="zh-CN" altLang="en-US">
                <a:solidFill>
                  <a:schemeClr val="tx2"/>
                </a:solidFill>
                <a:latin typeface="楷体_GB2312" pitchFamily="49" charset="-122"/>
              </a:rPr>
              <a:t>框架管理密钥和证书可以建立一个安全的网络环境。</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7C12C-D964-484D-83D0-E9D7A9EA0806}" type="slidenum">
              <a:rPr lang="en-US" altLang="zh-CN"/>
              <a:pPr/>
              <a:t>32</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一个机构通过采用</a:t>
            </a:r>
            <a:r>
              <a:rPr lang="en-US" altLang="zh-CN">
                <a:solidFill>
                  <a:schemeClr val="tx2"/>
                </a:solidFill>
                <a:latin typeface="楷体_GB2312" pitchFamily="49" charset="-122"/>
              </a:rPr>
              <a:t>PKI</a:t>
            </a:r>
            <a:r>
              <a:rPr lang="zh-CN" altLang="en-US">
                <a:solidFill>
                  <a:schemeClr val="tx2"/>
                </a:solidFill>
                <a:latin typeface="楷体_GB2312" pitchFamily="49" charset="-122"/>
              </a:rPr>
              <a:t>框架管理密钥和证书可以建立一个安全的网络环境。</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2455C-751E-4D97-BCDB-0E8DD8A6EE9B}" type="slidenum">
              <a:rPr lang="en-US" altLang="zh-CN"/>
              <a:pPr/>
              <a:t>33</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一个机构通过采用</a:t>
            </a:r>
            <a:r>
              <a:rPr lang="en-US" altLang="zh-CN">
                <a:solidFill>
                  <a:schemeClr val="tx2"/>
                </a:solidFill>
                <a:latin typeface="楷体_GB2312" pitchFamily="49" charset="-122"/>
              </a:rPr>
              <a:t>PKI</a:t>
            </a:r>
            <a:r>
              <a:rPr lang="zh-CN" altLang="en-US">
                <a:solidFill>
                  <a:schemeClr val="tx2"/>
                </a:solidFill>
                <a:latin typeface="楷体_GB2312" pitchFamily="49" charset="-122"/>
              </a:rPr>
              <a:t>框架管理密钥和证书可以建立一个安全的网络环境。</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214F-920F-4B6F-8C18-BCB550419D52}" type="slidenum">
              <a:rPr lang="en-US" altLang="zh-CN"/>
              <a:pPr/>
              <a:t>34</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一个机构通过采用</a:t>
            </a:r>
            <a:r>
              <a:rPr lang="en-US" altLang="zh-CN">
                <a:solidFill>
                  <a:schemeClr val="tx2"/>
                </a:solidFill>
                <a:latin typeface="楷体_GB2312" pitchFamily="49" charset="-122"/>
              </a:rPr>
              <a:t>PKI</a:t>
            </a:r>
            <a:r>
              <a:rPr lang="zh-CN" altLang="en-US">
                <a:solidFill>
                  <a:schemeClr val="tx2"/>
                </a:solidFill>
                <a:latin typeface="楷体_GB2312" pitchFamily="49" charset="-122"/>
              </a:rPr>
              <a:t>框架管理密钥和证书可以建立一个安全的网络环境。</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6ED14-474D-4A55-AAF9-FD5293B6E4CA}" type="slidenum">
              <a:rPr lang="en-US" altLang="zh-CN"/>
              <a:pPr/>
              <a:t>35</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3367A-27D1-4A92-A842-337CE9F4CF9B}" type="slidenum">
              <a:rPr lang="en-US" altLang="zh-CN"/>
              <a:pPr/>
              <a:t>36</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87127-E7F9-4C82-B305-50FE735FE54D}" type="slidenum">
              <a:rPr lang="en-US" altLang="zh-CN"/>
              <a:pPr/>
              <a:t>37</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62D18-CE0E-4C55-B811-AC1458B9F5D3}" type="slidenum">
              <a:rPr lang="en-US" altLang="zh-CN"/>
              <a:pPr/>
              <a:t>38</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D3881-7B82-42CD-8CAC-C9CBC73B8862}" type="slidenum">
              <a:rPr lang="en-US" altLang="zh-CN"/>
              <a:pPr/>
              <a:t>39</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81EB0-1AD6-4E15-AC9B-7020578CEF13}" type="slidenum">
              <a:rPr lang="en-US" altLang="zh-CN"/>
              <a:pPr/>
              <a:t>40</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2A6D5-75F3-43BE-80CA-277736B2AC7F}" type="slidenum">
              <a:rPr lang="en-US" altLang="zh-CN"/>
              <a:pPr/>
              <a:t>5</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lgn="just"/>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67347-8791-4A8B-AF7B-020F2B271443}" type="slidenum">
              <a:rPr lang="en-US" altLang="zh-CN"/>
              <a:pPr/>
              <a:t>41</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09DF2-B929-4C01-926D-F8DE96A0ED65}" type="slidenum">
              <a:rPr lang="en-US" altLang="zh-CN"/>
              <a:pPr/>
              <a:t>42</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在电子交易的各个环节，交易的各方都需验证对方证书的有效性，从而解决相互间的信任问题</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C7B3B-48F8-4F9F-99CE-A3CB0FC88E61}" type="slidenum">
              <a:rPr lang="en-US" altLang="zh-CN"/>
              <a:pPr/>
              <a:t>43</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D0091-AA9E-4EDB-8601-0998F6C5B54D}" type="slidenum">
              <a:rPr lang="en-US" altLang="zh-CN"/>
              <a:pPr/>
              <a:t>44</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FFE25-4D00-47D9-BFEA-BF152AFEC6AD}" type="slidenum">
              <a:rPr lang="en-US" altLang="zh-CN"/>
              <a:pPr/>
              <a:t>45</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20D89-E92F-4401-A4CF-4ABCB5052066}" type="slidenum">
              <a:rPr lang="en-US" altLang="zh-CN"/>
              <a:pPr/>
              <a:t>46</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4DA67-C873-49FF-AE04-6D81D375F774}" type="slidenum">
              <a:rPr lang="en-US" altLang="zh-CN"/>
              <a:pPr/>
              <a:t>47</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32AFC-C97F-415F-90E5-EE30E803A05F}" type="slidenum">
              <a:rPr lang="en-US" altLang="zh-CN"/>
              <a:pPr/>
              <a:t>48</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86A7E-FD86-40C0-9EF4-53EC463B722E}" type="slidenum">
              <a:rPr lang="en-US" altLang="zh-CN"/>
              <a:pPr/>
              <a:t>49</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0B14B-06C4-40DC-B667-76145B8CE528}" type="slidenum">
              <a:rPr lang="en-US" altLang="zh-CN"/>
              <a:pPr/>
              <a:t>50</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434AF-3108-42F2-A094-037699161C9E}" type="slidenum">
              <a:rPr lang="en-US" altLang="zh-CN"/>
              <a:pPr/>
              <a:t>6</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lgn="just"/>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56292-CD39-46EE-98E5-4FA72EB7AC4E}" type="slidenum">
              <a:rPr lang="en-US" altLang="zh-CN"/>
              <a:pPr/>
              <a:t>51</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E1295-6960-40C2-92FC-55ACCDB2BADE}" type="slidenum">
              <a:rPr lang="en-US" altLang="zh-CN"/>
              <a:pPr/>
              <a:t>52</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pPr lvl="1"/>
            <a:endParaRPr lang="zh-CN" altLang="zh-CN">
              <a:solidFill>
                <a:schemeClr val="tx2"/>
              </a:solidFill>
              <a:latin typeface="楷体_GB2312" pitchFamily="49"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7ABF2-3CD9-4393-9AF4-24975686A03B}" type="slidenum">
              <a:rPr lang="en-US" altLang="zh-CN"/>
              <a:pPr/>
              <a:t>53</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7966F-A7B1-415B-8CE2-7415566242AD}" type="slidenum">
              <a:rPr lang="en-US" altLang="zh-CN"/>
              <a:pPr/>
              <a:t>54</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78EA6-9F71-4129-8E19-FCFEA4F7C2BD}" type="slidenum">
              <a:rPr lang="en-US" altLang="zh-CN"/>
              <a:pPr/>
              <a:t>55</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3BA5D-3F93-40AC-BF75-0B1EEE7DCCEB}" type="slidenum">
              <a:rPr lang="en-US" altLang="zh-CN"/>
              <a:pPr/>
              <a:t>56</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BF302-CF22-441A-B781-796D71AAEDBA}" type="slidenum">
              <a:rPr lang="en-US" altLang="zh-CN"/>
              <a:pPr/>
              <a:t>57</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027FF-6EDA-4819-B307-79E1E8ED9D44}" type="slidenum">
              <a:rPr lang="en-US" altLang="zh-CN"/>
              <a:pPr/>
              <a:t>58</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BAD79-A535-4128-B86A-DA71A1797EAA}" type="slidenum">
              <a:rPr lang="en-US" altLang="zh-CN"/>
              <a:pPr/>
              <a:t>59</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lvl="1"/>
            <a:r>
              <a:rPr lang="zh-CN" altLang="en-US">
                <a:solidFill>
                  <a:schemeClr val="tx2"/>
                </a:solidFill>
                <a:latin typeface="楷体_GB2312" pitchFamily="49" charset="-122"/>
              </a:rPr>
              <a:t>通常是一些函数或通信协议</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614BF-A80C-447B-B303-7205DD20A0A7}" type="slidenum">
              <a:rPr lang="en-US" altLang="zh-CN"/>
              <a:pPr/>
              <a:t>7</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algn="just"/>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5776E-03E6-45B1-A0E7-2133B2A343C8}" type="slidenum">
              <a:rPr lang="en-US" altLang="zh-CN"/>
              <a:pPr/>
              <a:t>8</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pPr algn="just"/>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74247-6C99-425D-899D-AB46FF87BB86}" type="slidenum">
              <a:rPr lang="en-US" altLang="zh-CN"/>
              <a:pPr/>
              <a:t>9</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lvl="1"/>
            <a:r>
              <a:rPr lang="zh-CN" altLang="en-US" sz="1000">
                <a:solidFill>
                  <a:srgbClr val="000099"/>
                </a:solidFill>
                <a:latin typeface="楷体_GB2312" pitchFamily="49" charset="-122"/>
              </a:rPr>
              <a:t>拥有大量的密文有助于密码分析；一个密钥使用得太多了，会给攻击者增大收集密文的机会；假定一个密钥受到危及或用一个特定密钥的加密</a:t>
            </a:r>
            <a:r>
              <a:rPr lang="en-US" altLang="zh-CN" sz="1000">
                <a:solidFill>
                  <a:srgbClr val="000099"/>
                </a:solidFill>
                <a:latin typeface="楷体_GB2312" pitchFamily="49" charset="-122"/>
              </a:rPr>
              <a:t>/</a:t>
            </a:r>
            <a:r>
              <a:rPr lang="zh-CN" altLang="en-US" sz="1000">
                <a:solidFill>
                  <a:srgbClr val="000099"/>
                </a:solidFill>
                <a:latin typeface="楷体_GB2312" pitchFamily="49" charset="-122"/>
              </a:rPr>
              <a:t>解密过程被分析，则限定密钥的使用期限就相当于限制危险的发生。</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4F51F-9C45-45FF-BA55-823BCB5CCF53}" type="slidenum">
              <a:rPr lang="en-US" altLang="zh-CN"/>
              <a:pPr/>
              <a:t>10</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lvl="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__1.doc"/></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__2.doc"/></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密钥管理</a:t>
            </a:r>
            <a:endParaRPr lang="zh-CN" altLang="en-US"/>
          </a:p>
        </p:txBody>
      </p:sp>
      <p:sp>
        <p:nvSpPr>
          <p:cNvPr id="3" name="副标题 2"/>
          <p:cNvSpPr>
            <a:spLocks noGrp="1"/>
          </p:cNvSpPr>
          <p:nvPr>
            <p:ph type="subTitle" idx="1"/>
          </p:nvPr>
        </p:nvSpPr>
        <p:spPr>
          <a:xfrm>
            <a:off x="687716" y="2643182"/>
            <a:ext cx="6670366" cy="1937946"/>
          </a:xfrm>
        </p:spPr>
        <p:txBody>
          <a:bodyPr>
            <a:normAutofit lnSpcReduction="10000"/>
          </a:bodyPr>
          <a:lstStyle/>
          <a:p>
            <a:pPr>
              <a:buFont typeface="Arial" pitchFamily="34" charset="0"/>
              <a:buChar char="•"/>
            </a:pPr>
            <a:r>
              <a:rPr lang="zh-CN" altLang="en-US" dirty="0" smtClean="0">
                <a:solidFill>
                  <a:srgbClr val="002060"/>
                </a:solidFill>
              </a:rPr>
              <a:t>密钥管理的基本概念</a:t>
            </a:r>
            <a:endParaRPr lang="en-US" altLang="zh-CN" dirty="0" smtClean="0">
              <a:solidFill>
                <a:srgbClr val="002060"/>
              </a:solidFill>
            </a:endParaRPr>
          </a:p>
          <a:p>
            <a:pPr>
              <a:buFont typeface="Arial" pitchFamily="34" charset="0"/>
              <a:buChar char="•"/>
            </a:pPr>
            <a:r>
              <a:rPr lang="zh-CN" altLang="en-US" dirty="0" smtClean="0">
                <a:solidFill>
                  <a:srgbClr val="002060"/>
                </a:solidFill>
              </a:rPr>
              <a:t>密钥生存周期</a:t>
            </a:r>
            <a:endParaRPr lang="en-US" altLang="zh-CN" dirty="0" smtClean="0">
              <a:solidFill>
                <a:srgbClr val="002060"/>
              </a:solidFill>
            </a:endParaRPr>
          </a:p>
          <a:p>
            <a:pPr>
              <a:buFont typeface="Arial" pitchFamily="34" charset="0"/>
              <a:buChar char="•"/>
            </a:pPr>
            <a:r>
              <a:rPr lang="zh-CN" altLang="en-US" dirty="0" smtClean="0">
                <a:solidFill>
                  <a:srgbClr val="002060"/>
                </a:solidFill>
              </a:rPr>
              <a:t>密钥的随机性</a:t>
            </a:r>
            <a:endParaRPr lang="en-US" altLang="zh-CN" dirty="0" smtClean="0">
              <a:solidFill>
                <a:srgbClr val="002060"/>
              </a:solidFill>
            </a:endParaRPr>
          </a:p>
          <a:p>
            <a:pPr>
              <a:buFont typeface="Arial" pitchFamily="34" charset="0"/>
              <a:buChar char="•"/>
            </a:pPr>
            <a:r>
              <a:rPr lang="en-US" altLang="zh-CN" dirty="0" smtClean="0">
                <a:solidFill>
                  <a:srgbClr val="002060"/>
                </a:solidFill>
              </a:rPr>
              <a:t>PKI</a:t>
            </a:r>
          </a:p>
          <a:p>
            <a:pPr>
              <a:buFont typeface="Arial" pitchFamily="34" charset="0"/>
              <a:buChar char="•"/>
            </a:pPr>
            <a:endParaRPr lang="zh-CN" alt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密钥的生存期</a:t>
            </a:r>
          </a:p>
        </p:txBody>
      </p:sp>
      <p:sp>
        <p:nvSpPr>
          <p:cNvPr id="43011" name="Rectangle 3"/>
          <p:cNvSpPr>
            <a:spLocks noGrp="1" noChangeArrowheads="1"/>
          </p:cNvSpPr>
          <p:nvPr>
            <p:ph type="body" idx="1"/>
          </p:nvPr>
        </p:nvSpPr>
        <p:spPr>
          <a:xfrm>
            <a:off x="533400" y="1981200"/>
            <a:ext cx="8077200" cy="3581400"/>
          </a:xfrm>
        </p:spPr>
        <p:txBody>
          <a:bodyPr/>
          <a:lstStyle/>
          <a:p>
            <a:pPr marL="387350" indent="-387350"/>
            <a:r>
              <a:rPr lang="zh-CN" altLang="en-US" sz="2800">
                <a:solidFill>
                  <a:schemeClr val="tx2"/>
                </a:solidFill>
                <a:latin typeface="楷体_GB2312" pitchFamily="49" charset="-122"/>
              </a:rPr>
              <a:t>一个密钥主要经历以下几个阶段：</a:t>
            </a:r>
          </a:p>
          <a:p>
            <a:pPr marL="863600" lvl="1"/>
            <a:r>
              <a:rPr lang="zh-CN" altLang="en-US" sz="2400">
                <a:solidFill>
                  <a:srgbClr val="000099"/>
                </a:solidFill>
                <a:latin typeface="楷体_GB2312" pitchFamily="49" charset="-122"/>
              </a:rPr>
              <a:t>产生</a:t>
            </a:r>
          </a:p>
          <a:p>
            <a:pPr marL="863600" lvl="1"/>
            <a:r>
              <a:rPr lang="zh-CN" altLang="en-US" sz="2400">
                <a:solidFill>
                  <a:srgbClr val="000099"/>
                </a:solidFill>
                <a:latin typeface="楷体_GB2312" pitchFamily="49" charset="-122"/>
              </a:rPr>
              <a:t>分配</a:t>
            </a:r>
          </a:p>
          <a:p>
            <a:pPr marL="863600" lvl="1"/>
            <a:r>
              <a:rPr lang="zh-CN" altLang="en-US" sz="2400">
                <a:solidFill>
                  <a:srgbClr val="000099"/>
                </a:solidFill>
                <a:latin typeface="楷体_GB2312" pitchFamily="49" charset="-122"/>
              </a:rPr>
              <a:t>使用</a:t>
            </a:r>
          </a:p>
          <a:p>
            <a:pPr marL="863600" lvl="1"/>
            <a:r>
              <a:rPr lang="zh-CN" altLang="en-US" sz="2400">
                <a:solidFill>
                  <a:srgbClr val="000099"/>
                </a:solidFill>
                <a:latin typeface="楷体_GB2312" pitchFamily="49" charset="-122"/>
              </a:rPr>
              <a:t>备份</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更新</a:t>
            </a:r>
          </a:p>
          <a:p>
            <a:pPr marL="863600" lvl="1"/>
            <a:r>
              <a:rPr lang="zh-CN" altLang="en-US" sz="2400">
                <a:solidFill>
                  <a:srgbClr val="000099"/>
                </a:solidFill>
                <a:latin typeface="楷体_GB2312" pitchFamily="49" charset="-122"/>
              </a:rPr>
              <a:t>撤销</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销毁</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密钥的生存期</a:t>
            </a:r>
          </a:p>
        </p:txBody>
      </p:sp>
      <p:sp>
        <p:nvSpPr>
          <p:cNvPr id="45059" name="Rectangle 3"/>
          <p:cNvSpPr>
            <a:spLocks noGrp="1" noChangeArrowheads="1"/>
          </p:cNvSpPr>
          <p:nvPr>
            <p:ph type="body" idx="1"/>
          </p:nvPr>
        </p:nvSpPr>
        <p:spPr>
          <a:xfrm>
            <a:off x="533400" y="1981200"/>
            <a:ext cx="8077200" cy="3886200"/>
          </a:xfrm>
        </p:spPr>
        <p:txBody>
          <a:bodyPr/>
          <a:lstStyle/>
          <a:p>
            <a:pPr marL="387350" indent="-387350"/>
            <a:r>
              <a:rPr lang="zh-CN" altLang="en-US" sz="2800">
                <a:solidFill>
                  <a:schemeClr val="tx2"/>
                </a:solidFill>
                <a:latin typeface="楷体_GB2312" pitchFamily="49" charset="-122"/>
              </a:rPr>
              <a:t>密钥的产生</a:t>
            </a:r>
          </a:p>
          <a:p>
            <a:pPr marL="863600" lvl="1"/>
            <a:r>
              <a:rPr lang="zh-CN" altLang="en-US" sz="2400">
                <a:solidFill>
                  <a:srgbClr val="000099"/>
                </a:solidFill>
                <a:latin typeface="楷体_GB2312" pitchFamily="49" charset="-122"/>
              </a:rPr>
              <a:t>算法的安全性依赖于密钥，如果用一个弱的密钥产生算法，那么整个系统都将是弱的。</a:t>
            </a:r>
          </a:p>
          <a:p>
            <a:pPr marL="863600" lvl="1"/>
            <a:r>
              <a:rPr lang="zh-CN" altLang="en-US" sz="2400">
                <a:solidFill>
                  <a:srgbClr val="000099"/>
                </a:solidFill>
                <a:latin typeface="楷体_GB2312" pitchFamily="49" charset="-122"/>
              </a:rPr>
              <a:t>最安全的系统也帮不了习惯用自己的名字或生日做密钥，或把口令写在笔记本里的人。</a:t>
            </a:r>
          </a:p>
          <a:p>
            <a:pPr marL="863600" lvl="1"/>
            <a:r>
              <a:rPr lang="zh-CN" altLang="en-US" sz="2400">
                <a:solidFill>
                  <a:srgbClr val="000099"/>
                </a:solidFill>
                <a:latin typeface="楷体_GB2312" pitchFamily="49" charset="-122"/>
              </a:rPr>
              <a:t>密钥空间：密钥的可能取值范围</a:t>
            </a:r>
          </a:p>
          <a:p>
            <a:pPr marL="863600" lvl="1"/>
            <a:r>
              <a:rPr lang="zh-CN" altLang="en-US" sz="2400">
                <a:solidFill>
                  <a:srgbClr val="000099"/>
                </a:solidFill>
                <a:latin typeface="楷体_GB2312" pitchFamily="49" charset="-122"/>
              </a:rPr>
              <a:t>不安全密钥的产生</a:t>
            </a:r>
          </a:p>
          <a:p>
            <a:pPr marL="1339850" lvl="2" indent="-285750"/>
            <a:r>
              <a:rPr lang="zh-CN" altLang="en-US" sz="2400">
                <a:solidFill>
                  <a:srgbClr val="A50021"/>
                </a:solidFill>
                <a:latin typeface="楷体_GB2312" pitchFamily="49" charset="-122"/>
              </a:rPr>
              <a:t>减小的密钥空间</a:t>
            </a:r>
          </a:p>
          <a:p>
            <a:pPr marL="1339850" lvl="2" indent="-285750"/>
            <a:r>
              <a:rPr lang="zh-CN" altLang="en-US" sz="2400">
                <a:solidFill>
                  <a:srgbClr val="A50021"/>
                </a:solidFill>
                <a:latin typeface="楷体_GB2312" pitchFamily="49" charset="-122"/>
              </a:rPr>
              <a:t>弱密钥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密钥的产生</a:t>
            </a:r>
          </a:p>
        </p:txBody>
      </p:sp>
      <p:sp>
        <p:nvSpPr>
          <p:cNvPr id="47107" name="Rectangle 3"/>
          <p:cNvSpPr>
            <a:spLocks noGrp="1" noChangeArrowheads="1"/>
          </p:cNvSpPr>
          <p:nvPr>
            <p:ph type="body" idx="1"/>
          </p:nvPr>
        </p:nvSpPr>
        <p:spPr>
          <a:xfrm>
            <a:off x="533400" y="1981200"/>
            <a:ext cx="8077200" cy="3886200"/>
          </a:xfrm>
        </p:spPr>
        <p:txBody>
          <a:bodyPr/>
          <a:lstStyle/>
          <a:p>
            <a:pPr marL="387350" indent="-387350"/>
            <a:r>
              <a:rPr lang="zh-CN" altLang="en-US" sz="2800" dirty="0">
                <a:solidFill>
                  <a:schemeClr val="tx2"/>
                </a:solidFill>
                <a:latin typeface="楷体_GB2312" pitchFamily="49" charset="-122"/>
              </a:rPr>
              <a:t>不要减小密钥空间</a:t>
            </a:r>
          </a:p>
          <a:p>
            <a:pPr marL="863600" lvl="1"/>
            <a:r>
              <a:rPr lang="zh-CN" altLang="en-US" sz="2400" dirty="0">
                <a:solidFill>
                  <a:srgbClr val="000099"/>
                </a:solidFill>
                <a:latin typeface="楷体_GB2312" pitchFamily="49" charset="-122"/>
              </a:rPr>
              <a:t>穷举破解的时间（每秒测试</a:t>
            </a:r>
            <a:r>
              <a:rPr lang="en-US" altLang="zh-CN" sz="2400" dirty="0">
                <a:solidFill>
                  <a:srgbClr val="000099"/>
                </a:solidFill>
                <a:latin typeface="楷体_GB2312" pitchFamily="49" charset="-122"/>
              </a:rPr>
              <a:t>100w</a:t>
            </a:r>
            <a:r>
              <a:rPr lang="zh-CN" altLang="en-US" sz="2400" dirty="0">
                <a:solidFill>
                  <a:srgbClr val="000099"/>
                </a:solidFill>
                <a:latin typeface="楷体_GB2312" pitchFamily="49" charset="-122"/>
              </a:rPr>
              <a:t>次）：</a:t>
            </a:r>
          </a:p>
          <a:p>
            <a:pPr marL="863600" lvl="1"/>
            <a:endParaRPr lang="zh-CN" altLang="en-US" sz="2400" dirty="0">
              <a:solidFill>
                <a:srgbClr val="000099"/>
              </a:solidFill>
              <a:latin typeface="楷体_GB2312" pitchFamily="49" charset="-122"/>
            </a:endParaRPr>
          </a:p>
          <a:p>
            <a:pPr marL="863600" lvl="1"/>
            <a:endParaRPr lang="zh-CN" altLang="en-US" sz="2400" dirty="0">
              <a:solidFill>
                <a:srgbClr val="000099"/>
              </a:solidFill>
              <a:latin typeface="楷体_GB2312" pitchFamily="49" charset="-122"/>
            </a:endParaRPr>
          </a:p>
          <a:p>
            <a:pPr marL="863600" lvl="1"/>
            <a:endParaRPr lang="zh-CN" altLang="en-US" sz="2400" dirty="0">
              <a:solidFill>
                <a:srgbClr val="000099"/>
              </a:solidFill>
              <a:latin typeface="楷体_GB2312" pitchFamily="49" charset="-122"/>
            </a:endParaRPr>
          </a:p>
          <a:p>
            <a:pPr marL="863600" lvl="1"/>
            <a:endParaRPr lang="zh-CN" altLang="en-US" sz="2400" dirty="0">
              <a:solidFill>
                <a:srgbClr val="000099"/>
              </a:solidFill>
              <a:latin typeface="楷体_GB2312" pitchFamily="49" charset="-122"/>
            </a:endParaRPr>
          </a:p>
          <a:p>
            <a:pPr marL="863600" lvl="1"/>
            <a:endParaRPr lang="zh-CN" altLang="en-US" sz="2400" dirty="0">
              <a:solidFill>
                <a:srgbClr val="000099"/>
              </a:solidFill>
              <a:latin typeface="楷体_GB2312" pitchFamily="49" charset="-122"/>
            </a:endParaRPr>
          </a:p>
          <a:p>
            <a:pPr marL="863600" lvl="1">
              <a:buNone/>
            </a:pPr>
            <a:endParaRPr lang="zh-CN" altLang="en-US" sz="2400" dirty="0">
              <a:solidFill>
                <a:srgbClr val="000099"/>
              </a:solidFill>
              <a:latin typeface="楷体_GB2312" pitchFamily="49" charset="-122"/>
            </a:endParaRPr>
          </a:p>
        </p:txBody>
      </p:sp>
      <p:graphicFrame>
        <p:nvGraphicFramePr>
          <p:cNvPr id="47108" name="Object 4"/>
          <p:cNvGraphicFramePr>
            <a:graphicFrameLocks noChangeAspect="1"/>
          </p:cNvGraphicFramePr>
          <p:nvPr/>
        </p:nvGraphicFramePr>
        <p:xfrm>
          <a:off x="609600" y="3124200"/>
          <a:ext cx="7848600" cy="2020888"/>
        </p:xfrm>
        <a:graphic>
          <a:graphicData uri="http://schemas.openxmlformats.org/presentationml/2006/ole">
            <p:oleObj spid="_x0000_s2050" name="Document" r:id="rId4" imgW="3616920" imgH="1056240"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密钥的产生</a:t>
            </a:r>
          </a:p>
        </p:txBody>
      </p:sp>
      <p:sp>
        <p:nvSpPr>
          <p:cNvPr id="49155" name="Rectangle 3"/>
          <p:cNvSpPr>
            <a:spLocks noGrp="1" noChangeArrowheads="1"/>
          </p:cNvSpPr>
          <p:nvPr>
            <p:ph type="body" idx="1"/>
          </p:nvPr>
        </p:nvSpPr>
        <p:spPr>
          <a:xfrm>
            <a:off x="533400" y="1981200"/>
            <a:ext cx="8077200" cy="3657600"/>
          </a:xfrm>
          <a:ln/>
        </p:spPr>
        <p:txBody>
          <a:bodyPr/>
          <a:lstStyle/>
          <a:p>
            <a:pPr marL="387350" indent="-387350"/>
            <a:r>
              <a:rPr lang="zh-CN" altLang="en-US" sz="2800">
                <a:solidFill>
                  <a:schemeClr val="tx2"/>
                </a:solidFill>
                <a:latin typeface="楷体_GB2312" pitchFamily="49" charset="-122"/>
              </a:rPr>
              <a:t>不要选择弱密钥</a:t>
            </a:r>
          </a:p>
          <a:p>
            <a:pPr marL="863600" lvl="1"/>
            <a:r>
              <a:rPr lang="zh-CN" altLang="en-US" sz="2400">
                <a:solidFill>
                  <a:srgbClr val="000099"/>
                </a:solidFill>
                <a:latin typeface="楷体_GB2312" pitchFamily="49" charset="-122"/>
              </a:rPr>
              <a:t>聪明的穷举攻击并不按照数字顺序去尝试所有可能的密钥，而是首先尝试最可能的密钥。</a:t>
            </a:r>
          </a:p>
          <a:p>
            <a:pPr marL="863600" lvl="1"/>
            <a:r>
              <a:rPr lang="zh-CN" altLang="en-US" sz="2400">
                <a:solidFill>
                  <a:srgbClr val="FF3300"/>
                </a:solidFill>
                <a:latin typeface="楷体_GB2312" pitchFamily="49" charset="-122"/>
              </a:rPr>
              <a:t>字典攻击</a:t>
            </a:r>
            <a:r>
              <a:rPr lang="zh-CN" altLang="en-US" sz="2400">
                <a:solidFill>
                  <a:srgbClr val="000099"/>
                </a:solidFill>
                <a:latin typeface="楷体_GB2312" pitchFamily="49" charset="-122"/>
              </a:rPr>
              <a:t>：使用一本公用的密钥字典，字典包含各种英文单词、短语、人名、地名等。</a:t>
            </a:r>
          </a:p>
          <a:p>
            <a:pPr marL="863600" lvl="1"/>
            <a:endParaRPr lang="en-US" altLang="zh-CN" sz="2400">
              <a:solidFill>
                <a:srgbClr val="000099"/>
              </a:solidFill>
              <a:latin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密钥的产生</a:t>
            </a:r>
          </a:p>
        </p:txBody>
      </p:sp>
      <p:sp>
        <p:nvSpPr>
          <p:cNvPr id="51203" name="Rectangle 3"/>
          <p:cNvSpPr>
            <a:spLocks noGrp="1" noChangeArrowheads="1"/>
          </p:cNvSpPr>
          <p:nvPr>
            <p:ph type="body" idx="1"/>
          </p:nvPr>
        </p:nvSpPr>
        <p:spPr>
          <a:xfrm>
            <a:off x="533400" y="1981200"/>
            <a:ext cx="8077200" cy="3657600"/>
          </a:xfrm>
          <a:ln/>
        </p:spPr>
        <p:txBody>
          <a:bodyPr/>
          <a:lstStyle/>
          <a:p>
            <a:pPr marL="387350" indent="-387350">
              <a:lnSpc>
                <a:spcPct val="90000"/>
              </a:lnSpc>
            </a:pPr>
            <a:r>
              <a:rPr lang="zh-CN" altLang="en-US" sz="2800">
                <a:solidFill>
                  <a:schemeClr val="tx2"/>
                </a:solidFill>
                <a:latin typeface="楷体_GB2312" pitchFamily="49" charset="-122"/>
              </a:rPr>
              <a:t>常见的弱密钥</a:t>
            </a:r>
          </a:p>
          <a:p>
            <a:pPr marL="863600" lvl="1">
              <a:lnSpc>
                <a:spcPct val="90000"/>
              </a:lnSpc>
            </a:pPr>
            <a:r>
              <a:rPr lang="zh-CN" altLang="en-US" sz="2400">
                <a:solidFill>
                  <a:srgbClr val="000099"/>
                </a:solidFill>
                <a:latin typeface="楷体_GB2312" pitchFamily="49" charset="-122"/>
              </a:rPr>
              <a:t>基于用户的姓名、简写字母和其它个人信息可尝试的口令。比如用户名叫周强，则可尝试的口令有</a:t>
            </a:r>
            <a:r>
              <a:rPr lang="en-US" altLang="zh-CN" sz="2400">
                <a:solidFill>
                  <a:srgbClr val="000099"/>
                </a:solidFill>
                <a:latin typeface="楷体_GB2312" pitchFamily="49" charset="-122"/>
              </a:rPr>
              <a:t>zhouqiang</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zqiang</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qzhou</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zhouq</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zhouq0</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zhouq1</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zhouq123</a:t>
            </a:r>
            <a:r>
              <a:rPr lang="en-US" altLang="zh-CN" sz="2400">
                <a:solidFill>
                  <a:srgbClr val="000099"/>
                </a:solidFill>
                <a:latin typeface="Times New Roman"/>
              </a:rPr>
              <a:t>……</a:t>
            </a:r>
            <a:r>
              <a:rPr lang="zh-CN" altLang="en-US" sz="2400">
                <a:solidFill>
                  <a:srgbClr val="000099"/>
                </a:solidFill>
                <a:latin typeface="楷体_GB2312" pitchFamily="49" charset="-122"/>
              </a:rPr>
              <a:t>约</a:t>
            </a:r>
            <a:r>
              <a:rPr lang="en-US" altLang="zh-CN" sz="2400">
                <a:solidFill>
                  <a:srgbClr val="000099"/>
                </a:solidFill>
                <a:latin typeface="楷体_GB2312" pitchFamily="49" charset="-122"/>
              </a:rPr>
              <a:t>130</a:t>
            </a:r>
            <a:r>
              <a:rPr lang="zh-CN" altLang="en-US" sz="2400">
                <a:solidFill>
                  <a:srgbClr val="000099"/>
                </a:solidFill>
                <a:latin typeface="楷体_GB2312" pitchFamily="49" charset="-122"/>
              </a:rPr>
              <a:t>个；</a:t>
            </a:r>
          </a:p>
          <a:p>
            <a:pPr marL="863600" lvl="1">
              <a:lnSpc>
                <a:spcPct val="90000"/>
              </a:lnSpc>
            </a:pPr>
            <a:r>
              <a:rPr lang="en-US" altLang="zh-CN" sz="2400">
                <a:solidFill>
                  <a:srgbClr val="000099"/>
                </a:solidFill>
                <a:latin typeface="楷体_GB2312" pitchFamily="49" charset="-122"/>
              </a:rPr>
              <a:t>100</a:t>
            </a:r>
            <a:r>
              <a:rPr lang="zh-CN" altLang="en-US" sz="2400">
                <a:solidFill>
                  <a:srgbClr val="000099"/>
                </a:solidFill>
                <a:latin typeface="楷体_GB2312" pitchFamily="49" charset="-122"/>
              </a:rPr>
              <a:t>年来的生日，</a:t>
            </a:r>
            <a:r>
              <a:rPr lang="en-US" altLang="zh-CN" sz="2400">
                <a:solidFill>
                  <a:srgbClr val="000099"/>
                </a:solidFill>
                <a:latin typeface="楷体_GB2312" pitchFamily="49" charset="-122"/>
              </a:rPr>
              <a:t>36500</a:t>
            </a:r>
            <a:r>
              <a:rPr lang="zh-CN" altLang="en-US" sz="2400">
                <a:solidFill>
                  <a:srgbClr val="000099"/>
                </a:solidFill>
                <a:latin typeface="楷体_GB2312" pitchFamily="49" charset="-122"/>
              </a:rPr>
              <a:t>个</a:t>
            </a:r>
          </a:p>
          <a:p>
            <a:pPr marL="863600" lvl="1">
              <a:lnSpc>
                <a:spcPct val="90000"/>
              </a:lnSpc>
            </a:pPr>
            <a:r>
              <a:rPr lang="zh-CN" altLang="en-US" sz="2400">
                <a:solidFill>
                  <a:srgbClr val="000099"/>
                </a:solidFill>
                <a:latin typeface="楷体_GB2312" pitchFamily="49" charset="-122"/>
              </a:rPr>
              <a:t>使用从各种数据库中得到的单词。如常用人名</a:t>
            </a:r>
            <a:r>
              <a:rPr lang="en-US" altLang="zh-CN" sz="2400">
                <a:solidFill>
                  <a:srgbClr val="000099"/>
                </a:solidFill>
                <a:latin typeface="楷体_GB2312" pitchFamily="49" charset="-122"/>
              </a:rPr>
              <a:t>(16000</a:t>
            </a:r>
            <a:r>
              <a:rPr lang="zh-CN" altLang="en-US" sz="2400">
                <a:solidFill>
                  <a:srgbClr val="000099"/>
                </a:solidFill>
                <a:latin typeface="楷体_GB2312" pitchFamily="49" charset="-122"/>
              </a:rPr>
              <a:t>个</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、地点、名人的姓名、卡通漫画小说名著电影中的标题、人物和地点名、常用的俚语、常用缩写、</a:t>
            </a:r>
            <a:r>
              <a:rPr lang="zh-CN" altLang="en-US" sz="2400">
                <a:solidFill>
                  <a:srgbClr val="FF3300"/>
                </a:solidFill>
                <a:latin typeface="楷体_GB2312" pitchFamily="49" charset="-122"/>
              </a:rPr>
              <a:t>键盘模式</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如</a:t>
            </a:r>
            <a:r>
              <a:rPr lang="en-US" altLang="zh-CN" sz="2400">
                <a:solidFill>
                  <a:srgbClr val="000099"/>
                </a:solidFill>
                <a:latin typeface="楷体_GB2312" pitchFamily="49" charset="-122"/>
              </a:rPr>
              <a:t>asdf</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qwerty</a:t>
            </a:r>
            <a:r>
              <a:rPr lang="zh-CN" altLang="en-US" sz="2400">
                <a:solidFill>
                  <a:srgbClr val="000099"/>
                </a:solidFill>
                <a:latin typeface="楷体_GB2312" pitchFamily="49" charset="-122"/>
              </a:rPr>
              <a:t>等</a:t>
            </a:r>
            <a:r>
              <a:rPr lang="en-US" altLang="zh-CN" sz="2400">
                <a:solidFill>
                  <a:srgbClr val="000099"/>
                </a:solidFill>
                <a:latin typeface="楷体_GB2312" pitchFamily="49" charset="-122"/>
              </a:rPr>
              <a:t>)</a:t>
            </a:r>
            <a:r>
              <a:rPr lang="en-US" altLang="zh-CN" sz="2400">
                <a:solidFill>
                  <a:srgbClr val="000099"/>
                </a:solidFill>
                <a:latin typeface="Times New Roman"/>
              </a:rPr>
              <a:t>……</a:t>
            </a:r>
            <a:r>
              <a:rPr lang="zh-CN" altLang="en-US" sz="2400">
                <a:solidFill>
                  <a:srgbClr val="000099"/>
                </a:solidFill>
                <a:latin typeface="楷体_GB2312" pitchFamily="49" charset="-122"/>
              </a:rPr>
              <a:t>约</a:t>
            </a:r>
            <a:r>
              <a:rPr lang="en-US" altLang="zh-CN" sz="2400">
                <a:solidFill>
                  <a:srgbClr val="000099"/>
                </a:solidFill>
                <a:latin typeface="楷体_GB2312" pitchFamily="49" charset="-122"/>
              </a:rPr>
              <a:t>66000</a:t>
            </a:r>
            <a:r>
              <a:rPr lang="zh-CN" altLang="en-US" sz="2400">
                <a:solidFill>
                  <a:srgbClr val="000099"/>
                </a:solidFill>
                <a:latin typeface="楷体_GB2312" pitchFamily="49" charset="-122"/>
              </a:rPr>
              <a:t>个；</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密钥的产生</a:t>
            </a:r>
          </a:p>
        </p:txBody>
      </p:sp>
      <p:sp>
        <p:nvSpPr>
          <p:cNvPr id="53251" name="Rectangle 3"/>
          <p:cNvSpPr>
            <a:spLocks noGrp="1" noChangeArrowheads="1"/>
          </p:cNvSpPr>
          <p:nvPr>
            <p:ph type="body" idx="1"/>
          </p:nvPr>
        </p:nvSpPr>
        <p:spPr>
          <a:xfrm>
            <a:off x="533400" y="1981200"/>
            <a:ext cx="8077200" cy="4038600"/>
          </a:xfrm>
          <a:ln/>
        </p:spPr>
        <p:txBody>
          <a:bodyPr/>
          <a:lstStyle/>
          <a:p>
            <a:pPr marL="387350" indent="-387350"/>
            <a:r>
              <a:rPr lang="zh-CN" altLang="en-US" sz="2800">
                <a:solidFill>
                  <a:schemeClr val="tx2"/>
                </a:solidFill>
                <a:latin typeface="楷体_GB2312" pitchFamily="49" charset="-122"/>
              </a:rPr>
              <a:t>常见的弱密钥</a:t>
            </a:r>
          </a:p>
          <a:p>
            <a:pPr marL="863600" lvl="1"/>
            <a:r>
              <a:rPr lang="zh-CN" altLang="en-US" sz="2400">
                <a:solidFill>
                  <a:srgbClr val="000099"/>
                </a:solidFill>
                <a:latin typeface="楷体_GB2312" pitchFamily="49" charset="-122"/>
              </a:rPr>
              <a:t>从上一步得到的单词的大写置换，如</a:t>
            </a:r>
            <a:r>
              <a:rPr lang="en-US" altLang="zh-CN" sz="2400">
                <a:solidFill>
                  <a:srgbClr val="000099"/>
                </a:solidFill>
                <a:latin typeface="楷体_GB2312" pitchFamily="49" charset="-122"/>
              </a:rPr>
              <a:t>ZQiang</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zqIANG</a:t>
            </a:r>
            <a:r>
              <a:rPr lang="zh-CN" altLang="en-US" sz="2400">
                <a:solidFill>
                  <a:srgbClr val="000099"/>
                </a:solidFill>
                <a:latin typeface="楷体_GB2312" pitchFamily="49" charset="-122"/>
              </a:rPr>
              <a:t>等</a:t>
            </a:r>
            <a:r>
              <a:rPr lang="en-US" altLang="zh-CN" sz="2400">
                <a:solidFill>
                  <a:srgbClr val="000099"/>
                </a:solidFill>
                <a:latin typeface="Times New Roman"/>
              </a:rPr>
              <a:t>……</a:t>
            </a:r>
            <a:r>
              <a:rPr lang="zh-CN" altLang="en-US" sz="2400">
                <a:solidFill>
                  <a:srgbClr val="000099"/>
                </a:solidFill>
                <a:latin typeface="楷体_GB2312" pitchFamily="49" charset="-122"/>
              </a:rPr>
              <a:t>大约增加</a:t>
            </a:r>
            <a:r>
              <a:rPr lang="en-US" altLang="zh-CN" sz="2400">
                <a:solidFill>
                  <a:srgbClr val="000099"/>
                </a:solidFill>
                <a:latin typeface="楷体_GB2312" pitchFamily="49" charset="-122"/>
              </a:rPr>
              <a:t>300w</a:t>
            </a:r>
            <a:r>
              <a:rPr lang="zh-CN" altLang="en-US" sz="2400">
                <a:solidFill>
                  <a:srgbClr val="000099"/>
                </a:solidFill>
                <a:latin typeface="楷体_GB2312" pitchFamily="49" charset="-122"/>
              </a:rPr>
              <a:t>个尝试</a:t>
            </a:r>
          </a:p>
          <a:p>
            <a:pPr marL="863600" lvl="1"/>
            <a:r>
              <a:rPr lang="zh-CN" altLang="en-US" sz="2400">
                <a:solidFill>
                  <a:srgbClr val="000099"/>
                </a:solidFill>
                <a:latin typeface="楷体_GB2312" pitchFamily="49" charset="-122"/>
              </a:rPr>
              <a:t>从上一步得到的单词的其它置换，如</a:t>
            </a:r>
            <a:r>
              <a:rPr lang="en-US" altLang="zh-CN" sz="2400">
                <a:solidFill>
                  <a:srgbClr val="000099"/>
                </a:solidFill>
                <a:latin typeface="楷体_GB2312" pitchFamily="49" charset="-122"/>
              </a:rPr>
              <a:t>o</a:t>
            </a:r>
            <a:r>
              <a:rPr lang="zh-CN" altLang="en-US" sz="2400">
                <a:solidFill>
                  <a:srgbClr val="000099"/>
                </a:solidFill>
                <a:latin typeface="楷体_GB2312" pitchFamily="49" charset="-122"/>
              </a:rPr>
              <a:t>换成</a:t>
            </a:r>
            <a:r>
              <a:rPr lang="en-US" altLang="zh-CN" sz="2400">
                <a:solidFill>
                  <a:srgbClr val="000099"/>
                </a:solidFill>
                <a:latin typeface="楷体_GB2312" pitchFamily="49" charset="-122"/>
              </a:rPr>
              <a:t>0</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l</a:t>
            </a:r>
            <a:r>
              <a:rPr lang="zh-CN" altLang="en-US" sz="2400">
                <a:solidFill>
                  <a:srgbClr val="000099"/>
                </a:solidFill>
                <a:latin typeface="楷体_GB2312" pitchFamily="49" charset="-122"/>
              </a:rPr>
              <a:t>换成</a:t>
            </a:r>
            <a:r>
              <a:rPr lang="en-US" altLang="zh-CN" sz="2400">
                <a:solidFill>
                  <a:srgbClr val="000099"/>
                </a:solidFill>
                <a:latin typeface="楷体_GB2312" pitchFamily="49" charset="-122"/>
              </a:rPr>
              <a:t>1</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s</a:t>
            </a:r>
            <a:r>
              <a:rPr lang="zh-CN" altLang="en-US" sz="2400">
                <a:solidFill>
                  <a:srgbClr val="000099"/>
                </a:solidFill>
                <a:latin typeface="楷体_GB2312" pitchFamily="49" charset="-122"/>
              </a:rPr>
              <a:t>换成</a:t>
            </a:r>
            <a:r>
              <a:rPr lang="en-US" altLang="zh-CN" sz="2400">
                <a:solidFill>
                  <a:srgbClr val="000099"/>
                </a:solidFill>
                <a:latin typeface="楷体_GB2312" pitchFamily="49" charset="-122"/>
              </a:rPr>
              <a:t>5</a:t>
            </a:r>
            <a:r>
              <a:rPr lang="zh-CN" altLang="en-US" sz="2400">
                <a:solidFill>
                  <a:srgbClr val="000099"/>
                </a:solidFill>
                <a:latin typeface="楷体_GB2312" pitchFamily="49" charset="-122"/>
              </a:rPr>
              <a:t>，</a:t>
            </a:r>
            <a:r>
              <a:rPr lang="en-US" altLang="zh-CN" sz="2400">
                <a:solidFill>
                  <a:srgbClr val="000099"/>
                </a:solidFill>
                <a:latin typeface="楷体_GB2312" pitchFamily="49" charset="-122"/>
              </a:rPr>
              <a:t>z</a:t>
            </a:r>
            <a:r>
              <a:rPr lang="zh-CN" altLang="en-US" sz="2400">
                <a:solidFill>
                  <a:srgbClr val="000099"/>
                </a:solidFill>
                <a:latin typeface="楷体_GB2312" pitchFamily="49" charset="-122"/>
              </a:rPr>
              <a:t>换成</a:t>
            </a:r>
            <a:r>
              <a:rPr lang="en-US" altLang="zh-CN" sz="2400">
                <a:solidFill>
                  <a:srgbClr val="000099"/>
                </a:solidFill>
                <a:latin typeface="楷体_GB2312" pitchFamily="49" charset="-122"/>
              </a:rPr>
              <a:t>2</a:t>
            </a:r>
            <a:r>
              <a:rPr lang="zh-CN" altLang="en-US" sz="2400">
                <a:solidFill>
                  <a:srgbClr val="000099"/>
                </a:solidFill>
                <a:latin typeface="楷体_GB2312" pitchFamily="49" charset="-122"/>
              </a:rPr>
              <a:t>；取单词的复数形式或带后缀形式等，可增加</a:t>
            </a:r>
            <a:r>
              <a:rPr lang="en-US" altLang="zh-CN" sz="2400">
                <a:solidFill>
                  <a:srgbClr val="000099"/>
                </a:solidFill>
                <a:latin typeface="楷体_GB2312" pitchFamily="49" charset="-122"/>
              </a:rPr>
              <a:t>100w</a:t>
            </a:r>
            <a:r>
              <a:rPr lang="zh-CN" altLang="en-US" sz="2400">
                <a:solidFill>
                  <a:srgbClr val="000099"/>
                </a:solidFill>
                <a:latin typeface="楷体_GB2312" pitchFamily="49" charset="-122"/>
              </a:rPr>
              <a:t>个尝试</a:t>
            </a:r>
          </a:p>
          <a:p>
            <a:pPr marL="863600" lvl="1"/>
            <a:r>
              <a:rPr lang="zh-CN" altLang="en-US" sz="2400">
                <a:solidFill>
                  <a:srgbClr val="000099"/>
                </a:solidFill>
                <a:latin typeface="楷体_GB2312" pitchFamily="49" charset="-122"/>
              </a:rPr>
              <a:t>尝试词组。数量较多，上千万</a:t>
            </a:r>
          </a:p>
          <a:p>
            <a:pPr marL="863600" lvl="1"/>
            <a:r>
              <a:rPr lang="zh-CN" altLang="en-US" sz="2400">
                <a:solidFill>
                  <a:srgbClr val="000099"/>
                </a:solidFill>
                <a:latin typeface="楷体_GB2312" pitchFamily="49" charset="-122"/>
              </a:rPr>
              <a:t>非英语国家的单词。如汉语词汇的拼音形式，数量较多，上千万</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密钥的产生</a:t>
            </a:r>
          </a:p>
        </p:txBody>
      </p:sp>
      <p:sp>
        <p:nvSpPr>
          <p:cNvPr id="55299" name="Rectangle 3"/>
          <p:cNvSpPr>
            <a:spLocks noGrp="1" noChangeArrowheads="1"/>
          </p:cNvSpPr>
          <p:nvPr>
            <p:ph type="body" idx="1"/>
          </p:nvPr>
        </p:nvSpPr>
        <p:spPr>
          <a:xfrm>
            <a:off x="533400" y="1981200"/>
            <a:ext cx="8229600" cy="3429000"/>
          </a:xfrm>
          <a:ln/>
        </p:spPr>
        <p:txBody>
          <a:bodyPr/>
          <a:lstStyle/>
          <a:p>
            <a:pPr marL="387350" indent="-387350"/>
            <a:r>
              <a:rPr lang="zh-CN" altLang="en-US">
                <a:solidFill>
                  <a:schemeClr val="tx2"/>
                </a:solidFill>
                <a:latin typeface="楷体_GB2312" pitchFamily="49" charset="-122"/>
              </a:rPr>
              <a:t>基于弱密钥的字典攻击</a:t>
            </a:r>
          </a:p>
          <a:p>
            <a:pPr marL="863600" lvl="1"/>
            <a:r>
              <a:rPr lang="zh-CN" altLang="en-US">
                <a:solidFill>
                  <a:srgbClr val="000099"/>
                </a:solidFill>
                <a:latin typeface="楷体_GB2312" pitchFamily="49" charset="-122"/>
              </a:rPr>
              <a:t>以上弱密钥构成的密钥字典，不到一小时</a:t>
            </a:r>
            <a:r>
              <a:rPr lang="en-US" altLang="zh-CN">
                <a:solidFill>
                  <a:srgbClr val="000099"/>
                </a:solidFill>
                <a:latin typeface="楷体_GB2312" pitchFamily="49" charset="-122"/>
              </a:rPr>
              <a:t>(</a:t>
            </a:r>
            <a:r>
              <a:rPr lang="zh-CN" altLang="en-US">
                <a:solidFill>
                  <a:srgbClr val="000099"/>
                </a:solidFill>
                <a:latin typeface="楷体_GB2312" pitchFamily="49" charset="-122"/>
              </a:rPr>
              <a:t>每秒</a:t>
            </a:r>
            <a:r>
              <a:rPr lang="en-US" altLang="zh-CN">
                <a:solidFill>
                  <a:srgbClr val="000099"/>
                </a:solidFill>
                <a:latin typeface="楷体_GB2312" pitchFamily="49" charset="-122"/>
              </a:rPr>
              <a:t>10000</a:t>
            </a:r>
            <a:r>
              <a:rPr lang="zh-CN" altLang="en-US">
                <a:solidFill>
                  <a:srgbClr val="000099"/>
                </a:solidFill>
                <a:latin typeface="楷体_GB2312" pitchFamily="49" charset="-122"/>
              </a:rPr>
              <a:t>个</a:t>
            </a:r>
            <a:r>
              <a:rPr lang="en-US" altLang="zh-CN">
                <a:solidFill>
                  <a:srgbClr val="000099"/>
                </a:solidFill>
                <a:latin typeface="楷体_GB2312" pitchFamily="49" charset="-122"/>
              </a:rPr>
              <a:t>)</a:t>
            </a:r>
            <a:r>
              <a:rPr lang="zh-CN" altLang="en-US">
                <a:solidFill>
                  <a:srgbClr val="000099"/>
                </a:solidFill>
                <a:latin typeface="楷体_GB2312" pitchFamily="49" charset="-122"/>
              </a:rPr>
              <a:t>即可尝试一遍</a:t>
            </a:r>
          </a:p>
          <a:p>
            <a:pPr marL="863600" lvl="1"/>
            <a:r>
              <a:rPr lang="zh-CN" altLang="en-US">
                <a:solidFill>
                  <a:srgbClr val="000099"/>
                </a:solidFill>
                <a:latin typeface="楷体_GB2312" pitchFamily="49" charset="-122"/>
              </a:rPr>
              <a:t>可以破解一般计算机上</a:t>
            </a:r>
            <a:r>
              <a:rPr lang="en-US" altLang="zh-CN">
                <a:solidFill>
                  <a:srgbClr val="000099"/>
                </a:solidFill>
                <a:latin typeface="楷体_GB2312" pitchFamily="49" charset="-122"/>
              </a:rPr>
              <a:t>40</a:t>
            </a:r>
            <a:r>
              <a:rPr lang="zh-CN" altLang="en-US">
                <a:solidFill>
                  <a:srgbClr val="000099"/>
                </a:solidFill>
                <a:latin typeface="楷体_GB2312" pitchFamily="49" charset="-122"/>
              </a:rPr>
              <a:t>％的口令。</a:t>
            </a:r>
          </a:p>
          <a:p>
            <a:pPr marL="863600" lvl="1"/>
            <a:r>
              <a:rPr lang="zh-CN" altLang="en-US">
                <a:solidFill>
                  <a:srgbClr val="A50021"/>
                </a:solidFill>
                <a:latin typeface="楷体_GB2312" pitchFamily="49" charset="-122"/>
              </a:rPr>
              <a:t>字典攻击示例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密钥的产生</a:t>
            </a:r>
          </a:p>
        </p:txBody>
      </p:sp>
      <p:sp>
        <p:nvSpPr>
          <p:cNvPr id="57347" name="Rectangle 3"/>
          <p:cNvSpPr>
            <a:spLocks noGrp="1" noChangeArrowheads="1"/>
          </p:cNvSpPr>
          <p:nvPr>
            <p:ph type="body" idx="1"/>
          </p:nvPr>
        </p:nvSpPr>
        <p:spPr>
          <a:xfrm>
            <a:off x="533400" y="1981200"/>
            <a:ext cx="8229600" cy="3581400"/>
          </a:xfrm>
          <a:ln/>
        </p:spPr>
        <p:txBody>
          <a:bodyPr/>
          <a:lstStyle/>
          <a:p>
            <a:pPr marL="387350" indent="-387350"/>
            <a:r>
              <a:rPr lang="zh-CN" altLang="en-US" sz="2800">
                <a:solidFill>
                  <a:schemeClr val="tx2"/>
                </a:solidFill>
                <a:latin typeface="楷体_GB2312" pitchFamily="49" charset="-122"/>
              </a:rPr>
              <a:t>好的密钥的特点</a:t>
            </a:r>
          </a:p>
          <a:p>
            <a:pPr marL="863600" lvl="1"/>
            <a:r>
              <a:rPr lang="zh-CN" altLang="en-US" sz="2400">
                <a:solidFill>
                  <a:srgbClr val="000099"/>
                </a:solidFill>
                <a:latin typeface="楷体_GB2312" pitchFamily="49" charset="-122"/>
              </a:rPr>
              <a:t>真正的随机、等概</a:t>
            </a:r>
          </a:p>
          <a:p>
            <a:pPr marL="863600" lvl="1"/>
            <a:r>
              <a:rPr lang="zh-CN" altLang="en-US" sz="2400">
                <a:solidFill>
                  <a:srgbClr val="000099"/>
                </a:solidFill>
                <a:latin typeface="楷体_GB2312" pitchFamily="49" charset="-122"/>
              </a:rPr>
              <a:t>避免使用特定算法的弱密钥</a:t>
            </a:r>
          </a:p>
          <a:p>
            <a:pPr marL="863600" lvl="1"/>
            <a:r>
              <a:rPr lang="zh-CN" altLang="en-US" sz="2400">
                <a:solidFill>
                  <a:srgbClr val="000099"/>
                </a:solidFill>
                <a:latin typeface="楷体_GB2312" pitchFamily="49" charset="-122"/>
              </a:rPr>
              <a:t>选用易记难猜的密钥 </a:t>
            </a:r>
          </a:p>
          <a:p>
            <a:pPr marL="1339850" lvl="2" indent="-285750"/>
            <a:r>
              <a:rPr lang="zh-CN" altLang="en-US" sz="2400">
                <a:solidFill>
                  <a:srgbClr val="A50021"/>
                </a:solidFill>
                <a:latin typeface="楷体_GB2312" pitchFamily="49" charset="-122"/>
              </a:rPr>
              <a:t>较长短语的首字母，词组用标点符号分开</a:t>
            </a:r>
          </a:p>
          <a:p>
            <a:pPr marL="1339850" lvl="2" indent="-285750"/>
            <a:r>
              <a:rPr lang="zh-CN" altLang="en-US" sz="2400">
                <a:solidFill>
                  <a:srgbClr val="A50021"/>
                </a:solidFill>
                <a:latin typeface="楷体_GB2312" pitchFamily="49" charset="-122"/>
              </a:rPr>
              <a:t>长度超过</a:t>
            </a:r>
            <a:r>
              <a:rPr lang="en-US" altLang="zh-CN" sz="2400">
                <a:solidFill>
                  <a:srgbClr val="A50021"/>
                </a:solidFill>
                <a:latin typeface="楷体_GB2312" pitchFamily="49" charset="-122"/>
              </a:rPr>
              <a:t>8</a:t>
            </a:r>
            <a:r>
              <a:rPr lang="zh-CN" altLang="en-US" sz="2400">
                <a:solidFill>
                  <a:srgbClr val="A50021"/>
                </a:solidFill>
                <a:latin typeface="楷体_GB2312" pitchFamily="49" charset="-122"/>
              </a:rPr>
              <a:t>个字符，中间带有标点符号</a:t>
            </a:r>
          </a:p>
          <a:p>
            <a:pPr marL="863600" lvl="1"/>
            <a:r>
              <a:rPr lang="zh-CN" altLang="en-US" sz="2400">
                <a:solidFill>
                  <a:srgbClr val="000099"/>
                </a:solidFill>
                <a:latin typeface="楷体_GB2312" pitchFamily="49" charset="-122"/>
              </a:rPr>
              <a:t>采用散列函数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密钥的产生</a:t>
            </a:r>
          </a:p>
        </p:txBody>
      </p:sp>
      <p:sp>
        <p:nvSpPr>
          <p:cNvPr id="59395" name="Rectangle 3"/>
          <p:cNvSpPr>
            <a:spLocks noGrp="1" noChangeArrowheads="1"/>
          </p:cNvSpPr>
          <p:nvPr>
            <p:ph type="body" idx="1"/>
          </p:nvPr>
        </p:nvSpPr>
        <p:spPr>
          <a:xfrm>
            <a:off x="304800" y="1981200"/>
            <a:ext cx="8458200" cy="3581400"/>
          </a:xfrm>
          <a:ln/>
        </p:spPr>
        <p:txBody>
          <a:bodyPr/>
          <a:lstStyle/>
          <a:p>
            <a:pPr marL="387350" indent="-387350"/>
            <a:r>
              <a:rPr lang="zh-CN" altLang="en-US" sz="2800">
                <a:solidFill>
                  <a:schemeClr val="tx2"/>
                </a:solidFill>
                <a:latin typeface="楷体_GB2312" pitchFamily="49" charset="-122"/>
              </a:rPr>
              <a:t>随机密钥</a:t>
            </a:r>
          </a:p>
          <a:p>
            <a:pPr marL="863600" lvl="1"/>
            <a:r>
              <a:rPr lang="zh-CN" altLang="en-US" sz="2400">
                <a:solidFill>
                  <a:srgbClr val="000099"/>
                </a:solidFill>
                <a:latin typeface="楷体_GB2312" pitchFamily="49" charset="-122"/>
              </a:rPr>
              <a:t>有些密钥并不需要记忆，而是固定存放在某些密码设备中，这些设备可以保护密钥不被泄漏，因此需要选择随机性强的密钥。</a:t>
            </a:r>
          </a:p>
          <a:p>
            <a:pPr marL="863600" lvl="1"/>
            <a:r>
              <a:rPr lang="zh-CN" altLang="en-US" sz="2400">
                <a:solidFill>
                  <a:srgbClr val="000099"/>
                </a:solidFill>
                <a:latin typeface="楷体_GB2312" pitchFamily="49" charset="-122"/>
              </a:rPr>
              <a:t>好密钥是指那些由自动处理设备产生的随机的位串。</a:t>
            </a:r>
          </a:p>
          <a:p>
            <a:pPr marL="1339850" lvl="2" indent="-285750"/>
            <a:r>
              <a:rPr lang="zh-CN" altLang="en-US" sz="2400">
                <a:solidFill>
                  <a:srgbClr val="A50021"/>
                </a:solidFill>
                <a:latin typeface="楷体_GB2312" pitchFamily="49" charset="-122"/>
              </a:rPr>
              <a:t>真随机：可靠的随机源中产生，如抛硬币、掷骰子、声源产生的随机噪声等</a:t>
            </a:r>
          </a:p>
          <a:p>
            <a:pPr marL="1339850" lvl="2" indent="-285750"/>
            <a:r>
              <a:rPr lang="zh-CN" altLang="en-US" sz="2400">
                <a:solidFill>
                  <a:srgbClr val="A50021"/>
                </a:solidFill>
                <a:latin typeface="楷体_GB2312" pitchFamily="49" charset="-122"/>
              </a:rPr>
              <a:t>伪随机：由计算机计算而来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密钥的产生</a:t>
            </a:r>
          </a:p>
        </p:txBody>
      </p:sp>
      <p:sp>
        <p:nvSpPr>
          <p:cNvPr id="61443" name="Rectangle 3"/>
          <p:cNvSpPr>
            <a:spLocks noGrp="1" noChangeArrowheads="1"/>
          </p:cNvSpPr>
          <p:nvPr>
            <p:ph type="body" idx="1"/>
          </p:nvPr>
        </p:nvSpPr>
        <p:spPr>
          <a:xfrm>
            <a:off x="0" y="1752600"/>
            <a:ext cx="8763000" cy="2133600"/>
          </a:xfrm>
          <a:ln/>
        </p:spPr>
        <p:txBody>
          <a:bodyPr/>
          <a:lstStyle/>
          <a:p>
            <a:pPr marL="387350" indent="-387350">
              <a:lnSpc>
                <a:spcPct val="90000"/>
              </a:lnSpc>
            </a:pPr>
            <a:r>
              <a:rPr lang="zh-CN" altLang="en-US" sz="2800">
                <a:solidFill>
                  <a:schemeClr val="tx2"/>
                </a:solidFill>
                <a:latin typeface="楷体_GB2312" pitchFamily="49" charset="-122"/>
              </a:rPr>
              <a:t>随机密钥产生方法</a:t>
            </a:r>
          </a:p>
          <a:p>
            <a:pPr marL="863600" lvl="1">
              <a:lnSpc>
                <a:spcPct val="90000"/>
              </a:lnSpc>
            </a:pPr>
            <a:r>
              <a:rPr lang="zh-CN" altLang="en-US" sz="2400">
                <a:solidFill>
                  <a:srgbClr val="000099"/>
                </a:solidFill>
                <a:latin typeface="楷体_GB2312" pitchFamily="49" charset="-122"/>
              </a:rPr>
              <a:t>主机主密钥最好能使用真随机位串</a:t>
            </a:r>
          </a:p>
          <a:p>
            <a:pPr marL="863600" lvl="1">
              <a:lnSpc>
                <a:spcPct val="90000"/>
              </a:lnSpc>
            </a:pPr>
            <a:r>
              <a:rPr lang="zh-CN" altLang="en-US" sz="2400">
                <a:solidFill>
                  <a:srgbClr val="000099"/>
                </a:solidFill>
                <a:latin typeface="楷体_GB2312" pitchFamily="49" charset="-122"/>
              </a:rPr>
              <a:t>密钥加密密钥和会话密钥可使用伪随机位串</a:t>
            </a:r>
          </a:p>
          <a:p>
            <a:pPr marL="863600" lvl="1">
              <a:lnSpc>
                <a:spcPct val="90000"/>
              </a:lnSpc>
            </a:pPr>
            <a:r>
              <a:rPr lang="en-US" altLang="zh-CN" sz="2400">
                <a:solidFill>
                  <a:srgbClr val="000099"/>
                </a:solidFill>
                <a:latin typeface="楷体_GB2312" pitchFamily="49" charset="-122"/>
              </a:rPr>
              <a:t>ANSI X9.17</a:t>
            </a:r>
            <a:r>
              <a:rPr lang="zh-CN" altLang="en-US" sz="2400">
                <a:solidFill>
                  <a:srgbClr val="000099"/>
                </a:solidFill>
                <a:latin typeface="楷体_GB2312" pitchFamily="49" charset="-122"/>
              </a:rPr>
              <a:t>标准规定了一种密钥产生方法</a:t>
            </a:r>
          </a:p>
          <a:p>
            <a:pPr marL="1339850" lvl="2" indent="-285750">
              <a:lnSpc>
                <a:spcPct val="90000"/>
              </a:lnSpc>
            </a:pPr>
            <a:r>
              <a:rPr lang="en-US" altLang="zh-CN" sz="2400">
                <a:solidFill>
                  <a:srgbClr val="A50021"/>
                </a:solidFill>
                <a:latin typeface="楷体_GB2312" pitchFamily="49" charset="-122"/>
              </a:rPr>
              <a:t>T</a:t>
            </a:r>
            <a:r>
              <a:rPr lang="en-US" altLang="zh-CN" sz="2400" baseline="-25000">
                <a:solidFill>
                  <a:srgbClr val="A50021"/>
                </a:solidFill>
                <a:latin typeface="楷体_GB2312" pitchFamily="49" charset="-122"/>
              </a:rPr>
              <a:t>i</a:t>
            </a:r>
            <a:r>
              <a:rPr lang="zh-CN" altLang="en-US" sz="2400">
                <a:solidFill>
                  <a:srgbClr val="A50021"/>
                </a:solidFill>
                <a:latin typeface="楷体_GB2312" pitchFamily="49" charset="-122"/>
              </a:rPr>
              <a:t>是计时装置、</a:t>
            </a:r>
            <a:r>
              <a:rPr lang="en-US" altLang="zh-CN" sz="2400">
                <a:solidFill>
                  <a:srgbClr val="A50021"/>
                </a:solidFill>
                <a:latin typeface="楷体_GB2312" pitchFamily="49" charset="-122"/>
              </a:rPr>
              <a:t>V</a:t>
            </a:r>
            <a:r>
              <a:rPr lang="en-US" altLang="zh-CN" sz="2400" baseline="-30000">
                <a:solidFill>
                  <a:srgbClr val="A50021"/>
                </a:solidFill>
                <a:latin typeface="楷体_GB2312" pitchFamily="49" charset="-122"/>
              </a:rPr>
              <a:t>0</a:t>
            </a:r>
            <a:r>
              <a:rPr lang="zh-CN" altLang="en-US" sz="2400">
                <a:solidFill>
                  <a:srgbClr val="A50021"/>
                </a:solidFill>
                <a:latin typeface="楷体_GB2312" pitchFamily="49" charset="-122"/>
              </a:rPr>
              <a:t>是</a:t>
            </a:r>
            <a:r>
              <a:rPr lang="en-US" altLang="zh-CN" sz="2400">
                <a:solidFill>
                  <a:srgbClr val="A50021"/>
                </a:solidFill>
                <a:latin typeface="楷体_GB2312" pitchFamily="49" charset="-122"/>
              </a:rPr>
              <a:t>64</a:t>
            </a:r>
            <a:r>
              <a:rPr lang="zh-CN" altLang="en-US" sz="2400">
                <a:solidFill>
                  <a:srgbClr val="A50021"/>
                </a:solidFill>
                <a:latin typeface="楷体_GB2312" pitchFamily="49" charset="-122"/>
              </a:rPr>
              <a:t>位种子，采用三重</a:t>
            </a:r>
            <a:r>
              <a:rPr lang="en-US" altLang="zh-CN" sz="2400">
                <a:solidFill>
                  <a:srgbClr val="A50021"/>
                </a:solidFill>
                <a:latin typeface="楷体_GB2312" pitchFamily="49" charset="-122"/>
              </a:rPr>
              <a:t>DES</a:t>
            </a:r>
            <a:r>
              <a:rPr lang="zh-CN" altLang="en-US" sz="2400">
                <a:solidFill>
                  <a:srgbClr val="A50021"/>
                </a:solidFill>
                <a:latin typeface="楷体_GB2312" pitchFamily="49" charset="-122"/>
              </a:rPr>
              <a:t>算法加密</a:t>
            </a:r>
            <a:r>
              <a:rPr lang="zh-CN" altLang="en-US" sz="2400">
                <a:solidFill>
                  <a:srgbClr val="000099"/>
                </a:solidFill>
                <a:latin typeface="楷体_GB2312" pitchFamily="49" charset="-122"/>
              </a:rPr>
              <a:t> </a:t>
            </a:r>
          </a:p>
        </p:txBody>
      </p:sp>
      <p:sp>
        <p:nvSpPr>
          <p:cNvPr id="61445" name="Rectangle 5"/>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61444" name="Object 4"/>
          <p:cNvGraphicFramePr>
            <a:graphicFrameLocks noChangeAspect="1"/>
          </p:cNvGraphicFramePr>
          <p:nvPr/>
        </p:nvGraphicFramePr>
        <p:xfrm>
          <a:off x="2209800" y="4114800"/>
          <a:ext cx="5029200" cy="2374900"/>
        </p:xfrm>
        <a:graphic>
          <a:graphicData uri="http://schemas.openxmlformats.org/presentationml/2006/ole">
            <p:oleObj spid="_x0000_s3074" r:id="rId4" imgW="3277057" imgH="1771429" progId="PBrush">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en-US"/>
              <a:t>密钥管理问题的提出</a:t>
            </a:r>
          </a:p>
        </p:txBody>
      </p:sp>
      <p:sp>
        <p:nvSpPr>
          <p:cNvPr id="3075" name="Rectangle 3"/>
          <p:cNvSpPr>
            <a:spLocks noGrp="1" noChangeArrowheads="1"/>
          </p:cNvSpPr>
          <p:nvPr>
            <p:ph type="body" idx="1"/>
          </p:nvPr>
        </p:nvSpPr>
        <p:spPr>
          <a:xfrm>
            <a:off x="533400" y="1981200"/>
            <a:ext cx="6781800" cy="838200"/>
          </a:xfrm>
        </p:spPr>
        <p:txBody>
          <a:bodyPr/>
          <a:lstStyle/>
          <a:p>
            <a:pPr algn="just"/>
            <a:r>
              <a:rPr lang="zh-CN" altLang="en-US">
                <a:latin typeface="楷体_GB2312" pitchFamily="49" charset="-122"/>
              </a:rPr>
              <a:t>回顾安全通信模型</a:t>
            </a:r>
            <a:endParaRPr lang="zh-CN" altLang="en-US">
              <a:solidFill>
                <a:srgbClr val="000099"/>
              </a:solidFill>
              <a:latin typeface="楷体_GB2312" pitchFamily="49" charset="-122"/>
            </a:endParaRPr>
          </a:p>
        </p:txBody>
      </p:sp>
      <p:graphicFrame>
        <p:nvGraphicFramePr>
          <p:cNvPr id="3077" name="Object 5"/>
          <p:cNvGraphicFramePr>
            <a:graphicFrameLocks noChangeAspect="1"/>
          </p:cNvGraphicFramePr>
          <p:nvPr/>
        </p:nvGraphicFramePr>
        <p:xfrm>
          <a:off x="1143000" y="2667000"/>
          <a:ext cx="7315200" cy="3452813"/>
        </p:xfrm>
        <a:graphic>
          <a:graphicData uri="http://schemas.openxmlformats.org/presentationml/2006/ole">
            <p:oleObj spid="_x0000_s1026" name="位图图像" r:id="rId4" imgW="3409524" imgH="1609524" progId="PBrush">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密钥的产生</a:t>
            </a:r>
          </a:p>
        </p:txBody>
      </p:sp>
      <p:sp>
        <p:nvSpPr>
          <p:cNvPr id="63491" name="Rectangle 3"/>
          <p:cNvSpPr>
            <a:spLocks noGrp="1" noChangeArrowheads="1"/>
          </p:cNvSpPr>
          <p:nvPr>
            <p:ph type="body" idx="1"/>
          </p:nvPr>
        </p:nvSpPr>
        <p:spPr>
          <a:xfrm>
            <a:off x="381000" y="1752600"/>
            <a:ext cx="8382000" cy="3429000"/>
          </a:xfrm>
          <a:ln/>
        </p:spPr>
        <p:txBody>
          <a:bodyPr/>
          <a:lstStyle/>
          <a:p>
            <a:pPr marL="387350" indent="-387350"/>
            <a:r>
              <a:rPr lang="zh-CN" altLang="en-US" sz="2800">
                <a:solidFill>
                  <a:schemeClr val="tx2"/>
                </a:solidFill>
                <a:latin typeface="楷体_GB2312" pitchFamily="49" charset="-122"/>
              </a:rPr>
              <a:t>随机密钥产生方法</a:t>
            </a:r>
          </a:p>
          <a:p>
            <a:pPr marL="863600" lvl="1"/>
            <a:r>
              <a:rPr lang="en-US" altLang="zh-CN" sz="2400">
                <a:solidFill>
                  <a:srgbClr val="000099"/>
                </a:solidFill>
                <a:latin typeface="楷体_GB2312" pitchFamily="49" charset="-122"/>
              </a:rPr>
              <a:t>DoD</a:t>
            </a:r>
            <a:r>
              <a:rPr lang="zh-CN" altLang="en-US" sz="2400">
                <a:solidFill>
                  <a:srgbClr val="000099"/>
                </a:solidFill>
                <a:latin typeface="楷体_GB2312" pitchFamily="49" charset="-122"/>
              </a:rPr>
              <a:t>建议用</a:t>
            </a:r>
            <a:r>
              <a:rPr lang="en-US" altLang="zh-CN" sz="2400">
                <a:solidFill>
                  <a:srgbClr val="000099"/>
                </a:solidFill>
                <a:latin typeface="楷体_GB2312" pitchFamily="49" charset="-122"/>
              </a:rPr>
              <a:t>DES</a:t>
            </a:r>
            <a:r>
              <a:rPr lang="zh-CN" altLang="en-US" sz="2400">
                <a:solidFill>
                  <a:srgbClr val="000099"/>
                </a:solidFill>
                <a:latin typeface="楷体_GB2312" pitchFamily="49" charset="-122"/>
              </a:rPr>
              <a:t>在</a:t>
            </a:r>
            <a:r>
              <a:rPr lang="en-US" altLang="zh-CN" sz="2400">
                <a:solidFill>
                  <a:srgbClr val="000099"/>
                </a:solidFill>
                <a:latin typeface="楷体_GB2312" pitchFamily="49" charset="-122"/>
              </a:rPr>
              <a:t>OFB(</a:t>
            </a:r>
            <a:r>
              <a:rPr lang="zh-CN" altLang="en-US" sz="2400">
                <a:solidFill>
                  <a:srgbClr val="000099"/>
                </a:solidFill>
                <a:latin typeface="楷体_GB2312" pitchFamily="49" charset="-122"/>
              </a:rPr>
              <a:t>输出反馈</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模式下产生随机密钥</a:t>
            </a:r>
          </a:p>
          <a:p>
            <a:pPr marL="1339850" lvl="2" indent="-285750"/>
            <a:r>
              <a:rPr lang="zh-CN" altLang="en-US" sz="2400">
                <a:solidFill>
                  <a:srgbClr val="A50021"/>
                </a:solidFill>
                <a:latin typeface="楷体_GB2312" pitchFamily="49" charset="-122"/>
              </a:rPr>
              <a:t>由系统中断向量、系统状态寄存器和系统计数器产生</a:t>
            </a:r>
            <a:r>
              <a:rPr lang="en-US" altLang="zh-CN" sz="2400">
                <a:solidFill>
                  <a:srgbClr val="A50021"/>
                </a:solidFill>
                <a:latin typeface="楷体_GB2312" pitchFamily="49" charset="-122"/>
              </a:rPr>
              <a:t>DES</a:t>
            </a:r>
            <a:r>
              <a:rPr lang="zh-CN" altLang="en-US" sz="2400">
                <a:solidFill>
                  <a:srgbClr val="A50021"/>
                </a:solidFill>
                <a:latin typeface="楷体_GB2312" pitchFamily="49" charset="-122"/>
              </a:rPr>
              <a:t>密钥；</a:t>
            </a:r>
          </a:p>
          <a:p>
            <a:pPr marL="1339850" lvl="2" indent="-285750"/>
            <a:r>
              <a:rPr lang="zh-CN" altLang="en-US" sz="2400">
                <a:solidFill>
                  <a:srgbClr val="A50021"/>
                </a:solidFill>
                <a:latin typeface="楷体_GB2312" pitchFamily="49" charset="-122"/>
              </a:rPr>
              <a:t>由系统时钟、系统</a:t>
            </a:r>
            <a:r>
              <a:rPr lang="en-US" altLang="zh-CN" sz="2400">
                <a:solidFill>
                  <a:srgbClr val="A50021"/>
                </a:solidFill>
                <a:latin typeface="楷体_GB2312" pitchFamily="49" charset="-122"/>
              </a:rPr>
              <a:t>ID</a:t>
            </a:r>
            <a:r>
              <a:rPr lang="zh-CN" altLang="en-US" sz="2400">
                <a:solidFill>
                  <a:srgbClr val="A50021"/>
                </a:solidFill>
                <a:latin typeface="楷体_GB2312" pitchFamily="49" charset="-122"/>
              </a:rPr>
              <a:t>号、日期、时间产生初始化向量；</a:t>
            </a:r>
          </a:p>
          <a:p>
            <a:pPr marL="1339850" lvl="2" indent="-285750"/>
            <a:r>
              <a:rPr lang="zh-CN" altLang="en-US" sz="2400">
                <a:solidFill>
                  <a:srgbClr val="A50021"/>
                </a:solidFill>
                <a:latin typeface="楷体_GB2312" pitchFamily="49" charset="-122"/>
              </a:rPr>
              <a:t>明文由外部产生，如系统管理员键入</a:t>
            </a:r>
            <a:r>
              <a:rPr lang="en-US" altLang="zh-CN" sz="2400">
                <a:solidFill>
                  <a:srgbClr val="A50021"/>
                </a:solidFill>
                <a:latin typeface="楷体_GB2312" pitchFamily="49" charset="-122"/>
              </a:rPr>
              <a:t>8</a:t>
            </a:r>
            <a:r>
              <a:rPr lang="zh-CN" altLang="en-US" sz="2400">
                <a:solidFill>
                  <a:srgbClr val="A50021"/>
                </a:solidFill>
                <a:latin typeface="楷体_GB2312" pitchFamily="49" charset="-122"/>
              </a:rPr>
              <a:t>个字符。这样的输出可以作为随机数密钥。</a:t>
            </a:r>
          </a:p>
        </p:txBody>
      </p:sp>
      <p:sp>
        <p:nvSpPr>
          <p:cNvPr id="6349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密钥的分配</a:t>
            </a:r>
          </a:p>
        </p:txBody>
      </p:sp>
      <p:sp>
        <p:nvSpPr>
          <p:cNvPr id="65539" name="Rectangle 3"/>
          <p:cNvSpPr>
            <a:spLocks noGrp="1" noChangeArrowheads="1"/>
          </p:cNvSpPr>
          <p:nvPr>
            <p:ph type="body" idx="1"/>
          </p:nvPr>
        </p:nvSpPr>
        <p:spPr>
          <a:xfrm>
            <a:off x="381000" y="1752600"/>
            <a:ext cx="8229600" cy="3429000"/>
          </a:xfrm>
          <a:ln/>
        </p:spPr>
        <p:txBody>
          <a:bodyPr/>
          <a:lstStyle/>
          <a:p>
            <a:pPr marL="387350" indent="-387350"/>
            <a:r>
              <a:rPr lang="zh-CN" altLang="en-US" sz="2800">
                <a:solidFill>
                  <a:schemeClr val="tx2"/>
                </a:solidFill>
                <a:latin typeface="楷体_GB2312" pitchFamily="49" charset="-122"/>
              </a:rPr>
              <a:t>主机环境下对称密钥的装入</a:t>
            </a:r>
          </a:p>
          <a:p>
            <a:pPr marL="863600" lvl="1"/>
            <a:r>
              <a:rPr lang="zh-CN" altLang="en-US" sz="2400">
                <a:solidFill>
                  <a:srgbClr val="000099"/>
                </a:solidFill>
                <a:latin typeface="楷体_GB2312" pitchFamily="49" charset="-122"/>
              </a:rPr>
              <a:t>主机主密钥：装入时须有电磁屏蔽，装入后</a:t>
            </a:r>
            <a:r>
              <a:rPr lang="zh-CN" altLang="en-US" sz="2400">
                <a:solidFill>
                  <a:srgbClr val="FF3300"/>
                </a:solidFill>
                <a:latin typeface="楷体_GB2312" pitchFamily="49" charset="-122"/>
              </a:rPr>
              <a:t>不能再读出</a:t>
            </a:r>
            <a:r>
              <a:rPr lang="zh-CN" altLang="en-US" sz="2400">
                <a:solidFill>
                  <a:srgbClr val="000099"/>
                </a:solidFill>
                <a:latin typeface="楷体_GB2312" pitchFamily="49" charset="-122"/>
              </a:rPr>
              <a:t>，但可间接验证，仅保存在主机</a:t>
            </a:r>
          </a:p>
          <a:p>
            <a:pPr marL="863600" lvl="1"/>
            <a:r>
              <a:rPr lang="zh-CN" altLang="en-US" sz="2400">
                <a:solidFill>
                  <a:srgbClr val="000099"/>
                </a:solidFill>
                <a:latin typeface="楷体_GB2312" pitchFamily="49" charset="-122"/>
              </a:rPr>
              <a:t>终端主密钥：装入时须有电磁屏蔽，装入后不能再读出，可联机或者间接验证，</a:t>
            </a:r>
            <a:r>
              <a:rPr lang="zh-CN" altLang="en-US" sz="2400">
                <a:solidFill>
                  <a:srgbClr val="FF3300"/>
                </a:solidFill>
                <a:latin typeface="楷体_GB2312" pitchFamily="49" charset="-122"/>
              </a:rPr>
              <a:t>主机和终端各保存一份</a:t>
            </a:r>
          </a:p>
          <a:p>
            <a:pPr marL="863600" lvl="1"/>
            <a:r>
              <a:rPr lang="zh-CN" altLang="en-US" sz="2400">
                <a:solidFill>
                  <a:srgbClr val="000099"/>
                </a:solidFill>
                <a:latin typeface="楷体_GB2312" pitchFamily="49" charset="-122"/>
              </a:rPr>
              <a:t>会话密钥：主机产生，并以相应的终端主密钥加密，发送到终端，终端收到后解密得到</a:t>
            </a:r>
          </a:p>
        </p:txBody>
      </p:sp>
      <p:sp>
        <p:nvSpPr>
          <p:cNvPr id="6554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密钥的分配</a:t>
            </a:r>
          </a:p>
        </p:txBody>
      </p:sp>
      <p:sp>
        <p:nvSpPr>
          <p:cNvPr id="73731" name="Rectangle 3"/>
          <p:cNvSpPr>
            <a:spLocks noGrp="1" noChangeArrowheads="1"/>
          </p:cNvSpPr>
          <p:nvPr>
            <p:ph type="body" idx="1"/>
          </p:nvPr>
        </p:nvSpPr>
        <p:spPr>
          <a:xfrm>
            <a:off x="228600" y="1752600"/>
            <a:ext cx="8610600" cy="4038600"/>
          </a:xfrm>
          <a:ln/>
        </p:spPr>
        <p:txBody>
          <a:bodyPr/>
          <a:lstStyle/>
          <a:p>
            <a:pPr marL="387350" indent="-387350"/>
            <a:r>
              <a:rPr lang="zh-CN" altLang="en-US">
                <a:solidFill>
                  <a:schemeClr val="tx2"/>
                </a:solidFill>
                <a:latin typeface="楷体_GB2312" pitchFamily="49" charset="-122"/>
              </a:rPr>
              <a:t>有关协议</a:t>
            </a:r>
          </a:p>
          <a:p>
            <a:pPr marL="863600" lvl="1"/>
            <a:r>
              <a:rPr lang="zh-CN" altLang="en-US">
                <a:solidFill>
                  <a:srgbClr val="000099"/>
                </a:solidFill>
                <a:latin typeface="楷体_GB2312" pitchFamily="49" charset="-122"/>
              </a:rPr>
              <a:t>密钥分配协议：系统内的一个成员选择密钥，然后将它们安全传给其他成员</a:t>
            </a:r>
          </a:p>
          <a:p>
            <a:pPr marL="863600" lvl="1"/>
            <a:r>
              <a:rPr lang="zh-CN" altLang="en-US">
                <a:solidFill>
                  <a:srgbClr val="000099"/>
                </a:solidFill>
                <a:latin typeface="楷体_GB2312" pitchFamily="49" charset="-122"/>
              </a:rPr>
              <a:t>密钥协定协议：系统两个或者多个成员在公开的信道上联合建立秘密密钥。两个成员的密钥协定也称为</a:t>
            </a:r>
            <a:r>
              <a:rPr lang="zh-CN" altLang="en-US">
                <a:solidFill>
                  <a:srgbClr val="FF3300"/>
                </a:solidFill>
                <a:latin typeface="楷体_GB2312" pitchFamily="49" charset="-122"/>
              </a:rPr>
              <a:t>密钥交换</a:t>
            </a:r>
            <a:r>
              <a:rPr lang="zh-CN" altLang="en-US">
                <a:solidFill>
                  <a:srgbClr val="000099"/>
                </a:solidFill>
                <a:latin typeface="楷体_GB2312" pitchFamily="49" charset="-122"/>
              </a:rPr>
              <a:t>。</a:t>
            </a:r>
          </a:p>
          <a:p>
            <a:pPr marL="863600" lvl="1"/>
            <a:r>
              <a:rPr lang="zh-CN" altLang="en-US">
                <a:solidFill>
                  <a:srgbClr val="000099"/>
                </a:solidFill>
                <a:latin typeface="楷体_GB2312" pitchFamily="49" charset="-122"/>
              </a:rPr>
              <a:t>有些协议既是密钥分配协议，也是密钥协定协议。</a:t>
            </a:r>
          </a:p>
        </p:txBody>
      </p:sp>
      <p:sp>
        <p:nvSpPr>
          <p:cNvPr id="7373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密钥的分配</a:t>
            </a:r>
          </a:p>
        </p:txBody>
      </p:sp>
      <p:sp>
        <p:nvSpPr>
          <p:cNvPr id="67587" name="Rectangle 3"/>
          <p:cNvSpPr>
            <a:spLocks noGrp="1" noChangeArrowheads="1"/>
          </p:cNvSpPr>
          <p:nvPr>
            <p:ph type="body" idx="1"/>
          </p:nvPr>
        </p:nvSpPr>
        <p:spPr>
          <a:xfrm>
            <a:off x="228600" y="1752600"/>
            <a:ext cx="8610600" cy="4038600"/>
          </a:xfrm>
          <a:ln/>
        </p:spPr>
        <p:txBody>
          <a:bodyPr/>
          <a:lstStyle/>
          <a:p>
            <a:pPr marL="387350" indent="-387350"/>
            <a:r>
              <a:rPr lang="zh-CN" altLang="en-US" sz="2800">
                <a:solidFill>
                  <a:schemeClr val="tx2"/>
                </a:solidFill>
                <a:latin typeface="楷体_GB2312" pitchFamily="49" charset="-122"/>
              </a:rPr>
              <a:t>局域网环境下对称密钥的交换</a:t>
            </a:r>
          </a:p>
          <a:p>
            <a:pPr marL="863600" lvl="1"/>
            <a:r>
              <a:rPr lang="zh-CN" altLang="en-US" sz="2400">
                <a:solidFill>
                  <a:srgbClr val="000099"/>
                </a:solidFill>
                <a:latin typeface="楷体_GB2312" pitchFamily="49" charset="-122"/>
              </a:rPr>
              <a:t>无密钥分配中心时，任何通信的双方需要共享一个密钥加密密钥</a:t>
            </a:r>
          </a:p>
          <a:p>
            <a:pPr marL="1339850" lvl="2" indent="-285750"/>
            <a:r>
              <a:rPr lang="zh-CN" altLang="en-US" sz="2000">
                <a:solidFill>
                  <a:srgbClr val="A50021"/>
                </a:solidFill>
                <a:latin typeface="楷体_GB2312" pitchFamily="49" charset="-122"/>
              </a:rPr>
              <a:t>① </a:t>
            </a:r>
            <a:r>
              <a:rPr lang="en-US" altLang="zh-CN" sz="2000">
                <a:solidFill>
                  <a:srgbClr val="A50021"/>
                </a:solidFill>
                <a:latin typeface="楷体_GB2312" pitchFamily="49" charset="-122"/>
              </a:rPr>
              <a:t>A</a:t>
            </a:r>
            <a:r>
              <a:rPr lang="zh-CN" altLang="en-US" sz="2000">
                <a:solidFill>
                  <a:srgbClr val="A50021"/>
                </a:solidFill>
                <a:latin typeface="楷体_GB2312" pitchFamily="49" charset="-122"/>
              </a:rPr>
              <a:t>向</a:t>
            </a:r>
            <a:r>
              <a:rPr lang="en-US" altLang="zh-CN" sz="2000">
                <a:solidFill>
                  <a:srgbClr val="A50021"/>
                </a:solidFill>
                <a:latin typeface="楷体_GB2312" pitchFamily="49" charset="-122"/>
              </a:rPr>
              <a:t>B</a:t>
            </a:r>
            <a:r>
              <a:rPr lang="zh-CN" altLang="en-US" sz="2000">
                <a:solidFill>
                  <a:srgbClr val="A50021"/>
                </a:solidFill>
                <a:latin typeface="楷体_GB2312" pitchFamily="49" charset="-122"/>
              </a:rPr>
              <a:t>发送交换密钥的请求和随机数</a:t>
            </a:r>
            <a:r>
              <a:rPr lang="en-US" altLang="zh-CN" sz="2000">
                <a:solidFill>
                  <a:srgbClr val="A50021"/>
                </a:solidFill>
                <a:latin typeface="楷体_GB2312" pitchFamily="49" charset="-122"/>
              </a:rPr>
              <a:t>N</a:t>
            </a:r>
            <a:r>
              <a:rPr lang="en-US" altLang="zh-CN" sz="2000" baseline="-25000">
                <a:solidFill>
                  <a:srgbClr val="A50021"/>
                </a:solidFill>
                <a:latin typeface="楷体_GB2312" pitchFamily="49" charset="-122"/>
              </a:rPr>
              <a:t>1</a:t>
            </a:r>
          </a:p>
          <a:p>
            <a:pPr marL="1339850" lvl="2" indent="-285750"/>
            <a:r>
              <a:rPr lang="en-US" altLang="zh-CN" sz="2000">
                <a:solidFill>
                  <a:srgbClr val="A50021"/>
                </a:solidFill>
                <a:latin typeface="楷体_GB2312" pitchFamily="49" charset="-122"/>
              </a:rPr>
              <a:t>② B</a:t>
            </a:r>
            <a:r>
              <a:rPr lang="zh-CN" altLang="en-US" sz="2000">
                <a:solidFill>
                  <a:srgbClr val="A50021"/>
                </a:solidFill>
                <a:latin typeface="楷体_GB2312" pitchFamily="49" charset="-122"/>
              </a:rPr>
              <a:t>选择会话密钥和另一个随机数</a:t>
            </a:r>
            <a:r>
              <a:rPr lang="en-US" altLang="zh-CN" sz="2000">
                <a:solidFill>
                  <a:srgbClr val="A50021"/>
                </a:solidFill>
                <a:latin typeface="楷体_GB2312" pitchFamily="49" charset="-122"/>
              </a:rPr>
              <a:t>N</a:t>
            </a:r>
            <a:r>
              <a:rPr lang="en-US" altLang="zh-CN" sz="2000" baseline="-25000">
                <a:solidFill>
                  <a:srgbClr val="A50021"/>
                </a:solidFill>
                <a:latin typeface="楷体_GB2312" pitchFamily="49" charset="-122"/>
              </a:rPr>
              <a:t>2</a:t>
            </a:r>
            <a:r>
              <a:rPr lang="zh-CN" altLang="en-US" sz="2000">
                <a:solidFill>
                  <a:srgbClr val="A50021"/>
                </a:solidFill>
                <a:latin typeface="楷体_GB2312" pitchFamily="49" charset="-122"/>
              </a:rPr>
              <a:t>，连同</a:t>
            </a:r>
            <a:r>
              <a:rPr lang="en-US" altLang="zh-CN" sz="2000">
                <a:solidFill>
                  <a:srgbClr val="A50021"/>
                </a:solidFill>
                <a:latin typeface="楷体_GB2312" pitchFamily="49" charset="-122"/>
              </a:rPr>
              <a:t>N</a:t>
            </a:r>
            <a:r>
              <a:rPr lang="en-US" altLang="zh-CN" sz="2000" baseline="-25000">
                <a:solidFill>
                  <a:srgbClr val="A50021"/>
                </a:solidFill>
                <a:latin typeface="楷体_GB2312" pitchFamily="49" charset="-122"/>
              </a:rPr>
              <a:t>1</a:t>
            </a:r>
            <a:r>
              <a:rPr lang="zh-CN" altLang="en-US" sz="2000">
                <a:solidFill>
                  <a:srgbClr val="A50021"/>
                </a:solidFill>
                <a:latin typeface="楷体_GB2312" pitchFamily="49" charset="-122"/>
              </a:rPr>
              <a:t>一起用双方的密钥加密密钥加密并发送到</a:t>
            </a:r>
            <a:r>
              <a:rPr lang="en-US" altLang="zh-CN" sz="2000">
                <a:solidFill>
                  <a:srgbClr val="A50021"/>
                </a:solidFill>
                <a:latin typeface="楷体_GB2312" pitchFamily="49" charset="-122"/>
              </a:rPr>
              <a:t>A</a:t>
            </a:r>
          </a:p>
          <a:p>
            <a:pPr marL="1339850" lvl="2" indent="-285750"/>
            <a:r>
              <a:rPr lang="en-US" altLang="zh-CN" sz="2000">
                <a:solidFill>
                  <a:srgbClr val="A50021"/>
                </a:solidFill>
                <a:latin typeface="楷体_GB2312" pitchFamily="49" charset="-122"/>
              </a:rPr>
              <a:t>③ A</a:t>
            </a:r>
            <a:r>
              <a:rPr lang="zh-CN" altLang="en-US" sz="2000">
                <a:solidFill>
                  <a:srgbClr val="A50021"/>
                </a:solidFill>
                <a:latin typeface="楷体_GB2312" pitchFamily="49" charset="-122"/>
              </a:rPr>
              <a:t>用会话密钥加密</a:t>
            </a:r>
            <a:r>
              <a:rPr lang="en-US" altLang="zh-CN" sz="2000">
                <a:solidFill>
                  <a:srgbClr val="A50021"/>
                </a:solidFill>
                <a:latin typeface="楷体_GB2312" pitchFamily="49" charset="-122"/>
              </a:rPr>
              <a:t>N</a:t>
            </a:r>
            <a:r>
              <a:rPr lang="en-US" altLang="zh-CN" sz="2000" baseline="-25000">
                <a:solidFill>
                  <a:srgbClr val="A50021"/>
                </a:solidFill>
                <a:latin typeface="楷体_GB2312" pitchFamily="49" charset="-122"/>
              </a:rPr>
              <a:t>2</a:t>
            </a:r>
            <a:r>
              <a:rPr lang="zh-CN" altLang="en-US" sz="2000">
                <a:solidFill>
                  <a:srgbClr val="A50021"/>
                </a:solidFill>
                <a:latin typeface="楷体_GB2312" pitchFamily="49" charset="-122"/>
              </a:rPr>
              <a:t>发送给</a:t>
            </a:r>
            <a:r>
              <a:rPr lang="en-US" altLang="zh-CN" sz="2000">
                <a:solidFill>
                  <a:srgbClr val="A50021"/>
                </a:solidFill>
                <a:latin typeface="楷体_GB2312" pitchFamily="49" charset="-122"/>
              </a:rPr>
              <a:t>B</a:t>
            </a:r>
          </a:p>
          <a:p>
            <a:pPr marL="863600" lvl="1"/>
            <a:r>
              <a:rPr lang="en-US" altLang="zh-CN" sz="2400">
                <a:solidFill>
                  <a:srgbClr val="000099"/>
                </a:solidFill>
                <a:latin typeface="楷体_GB2312" pitchFamily="49" charset="-122"/>
              </a:rPr>
              <a:t>N</a:t>
            </a:r>
            <a:r>
              <a:rPr lang="zh-CN" altLang="en-US" sz="2400">
                <a:solidFill>
                  <a:srgbClr val="000099"/>
                </a:solidFill>
                <a:latin typeface="楷体_GB2312" pitchFamily="49" charset="-122"/>
              </a:rPr>
              <a:t>个用户相互通信，每个用户需要保存</a:t>
            </a:r>
            <a:r>
              <a:rPr lang="en-US" altLang="zh-CN" sz="2400">
                <a:solidFill>
                  <a:srgbClr val="000099"/>
                </a:solidFill>
                <a:latin typeface="楷体_GB2312" pitchFamily="49" charset="-122"/>
              </a:rPr>
              <a:t>N-1</a:t>
            </a:r>
            <a:r>
              <a:rPr lang="zh-CN" altLang="en-US" sz="2400">
                <a:solidFill>
                  <a:srgbClr val="000099"/>
                </a:solidFill>
                <a:latin typeface="楷体_GB2312" pitchFamily="49" charset="-122"/>
              </a:rPr>
              <a:t>个密钥加密密钥，系统需要完成</a:t>
            </a:r>
            <a:r>
              <a:rPr lang="en-US" altLang="zh-CN" sz="2400">
                <a:solidFill>
                  <a:srgbClr val="000099"/>
                </a:solidFill>
                <a:latin typeface="楷体_GB2312" pitchFamily="49" charset="-122"/>
              </a:rPr>
              <a:t>N×(N-1)/2</a:t>
            </a:r>
            <a:r>
              <a:rPr lang="zh-CN" altLang="en-US" sz="2400">
                <a:solidFill>
                  <a:srgbClr val="000099"/>
                </a:solidFill>
                <a:latin typeface="楷体_GB2312" pitchFamily="49" charset="-122"/>
              </a:rPr>
              <a:t>次密钥交换</a:t>
            </a:r>
          </a:p>
          <a:p>
            <a:pPr marL="1339850" lvl="2" indent="-285750"/>
            <a:r>
              <a:rPr lang="en-US" altLang="zh-CN" sz="2400">
                <a:solidFill>
                  <a:srgbClr val="A50021"/>
                </a:solidFill>
                <a:latin typeface="楷体_GB2312" pitchFamily="49" charset="-122"/>
              </a:rPr>
              <a:t>2000</a:t>
            </a:r>
            <a:r>
              <a:rPr lang="zh-CN" altLang="en-US" sz="2400">
                <a:solidFill>
                  <a:srgbClr val="A50021"/>
                </a:solidFill>
                <a:latin typeface="楷体_GB2312" pitchFamily="49" charset="-122"/>
              </a:rPr>
              <a:t>用户的网络需要完成近</a:t>
            </a:r>
            <a:r>
              <a:rPr lang="en-US" altLang="zh-CN" sz="2400">
                <a:solidFill>
                  <a:srgbClr val="A50021"/>
                </a:solidFill>
                <a:latin typeface="楷体_GB2312" pitchFamily="49" charset="-122"/>
              </a:rPr>
              <a:t>100</a:t>
            </a:r>
            <a:r>
              <a:rPr lang="zh-CN" altLang="en-US" sz="2400">
                <a:solidFill>
                  <a:srgbClr val="A50021"/>
                </a:solidFill>
                <a:latin typeface="楷体_GB2312" pitchFamily="49" charset="-122"/>
              </a:rPr>
              <a:t>万次密钥交换</a:t>
            </a:r>
          </a:p>
        </p:txBody>
      </p:sp>
      <p:sp>
        <p:nvSpPr>
          <p:cNvPr id="67588"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密钥的分配</a:t>
            </a:r>
          </a:p>
        </p:txBody>
      </p:sp>
      <p:sp>
        <p:nvSpPr>
          <p:cNvPr id="69635" name="Rectangle 3"/>
          <p:cNvSpPr>
            <a:spLocks noGrp="1" noChangeArrowheads="1"/>
          </p:cNvSpPr>
          <p:nvPr>
            <p:ph type="body" idx="1"/>
          </p:nvPr>
        </p:nvSpPr>
        <p:spPr>
          <a:xfrm>
            <a:off x="228600" y="1752600"/>
            <a:ext cx="8610600" cy="4648200"/>
          </a:xfrm>
          <a:ln/>
        </p:spPr>
        <p:txBody>
          <a:bodyPr/>
          <a:lstStyle/>
          <a:p>
            <a:pPr marL="387350" indent="-387350"/>
            <a:r>
              <a:rPr lang="zh-CN" altLang="en-US">
                <a:solidFill>
                  <a:schemeClr val="tx2"/>
                </a:solidFill>
                <a:latin typeface="楷体_GB2312" pitchFamily="49" charset="-122"/>
              </a:rPr>
              <a:t>局域网环境下对称密钥的交换</a:t>
            </a:r>
          </a:p>
          <a:p>
            <a:pPr marL="863600" lvl="1"/>
            <a:r>
              <a:rPr lang="zh-CN" altLang="en-US">
                <a:solidFill>
                  <a:srgbClr val="000099"/>
                </a:solidFill>
                <a:latin typeface="楷体_GB2312" pitchFamily="49" charset="-122"/>
              </a:rPr>
              <a:t>有密钥分配中心</a:t>
            </a:r>
            <a:r>
              <a:rPr lang="en-US" altLang="zh-CN">
                <a:solidFill>
                  <a:srgbClr val="000099"/>
                </a:solidFill>
                <a:latin typeface="楷体_GB2312" pitchFamily="49" charset="-122"/>
              </a:rPr>
              <a:t>(KDC)</a:t>
            </a:r>
            <a:r>
              <a:rPr lang="zh-CN" altLang="en-US">
                <a:solidFill>
                  <a:srgbClr val="000099"/>
                </a:solidFill>
                <a:latin typeface="楷体_GB2312" pitchFamily="49" charset="-122"/>
              </a:rPr>
              <a:t>时，每个用户都需要和</a:t>
            </a:r>
            <a:r>
              <a:rPr lang="en-US" altLang="zh-CN">
                <a:solidFill>
                  <a:srgbClr val="000099"/>
                </a:solidFill>
                <a:latin typeface="楷体_GB2312" pitchFamily="49" charset="-122"/>
              </a:rPr>
              <a:t>KDC</a:t>
            </a:r>
            <a:r>
              <a:rPr lang="zh-CN" altLang="en-US">
                <a:solidFill>
                  <a:srgbClr val="000099"/>
                </a:solidFill>
                <a:latin typeface="楷体_GB2312" pitchFamily="49" charset="-122"/>
              </a:rPr>
              <a:t>共享一个密钥加密密钥</a:t>
            </a:r>
          </a:p>
          <a:p>
            <a:pPr marL="1339850" lvl="2" indent="-285750"/>
            <a:r>
              <a:rPr lang="zh-CN" altLang="en-US" sz="2400">
                <a:solidFill>
                  <a:srgbClr val="A50021"/>
                </a:solidFill>
                <a:latin typeface="楷体_GB2312" pitchFamily="49" charset="-122"/>
              </a:rPr>
              <a:t>① </a:t>
            </a:r>
            <a:r>
              <a:rPr lang="en-US" altLang="zh-CN" sz="2400">
                <a:solidFill>
                  <a:srgbClr val="A50021"/>
                </a:solidFill>
                <a:latin typeface="楷体_GB2312" pitchFamily="49" charset="-122"/>
              </a:rPr>
              <a:t>A</a:t>
            </a:r>
            <a:r>
              <a:rPr lang="zh-CN" altLang="en-US" sz="2400">
                <a:solidFill>
                  <a:srgbClr val="A50021"/>
                </a:solidFill>
                <a:latin typeface="楷体_GB2312" pitchFamily="49" charset="-122"/>
              </a:rPr>
              <a:t>向</a:t>
            </a:r>
            <a:r>
              <a:rPr lang="en-US" altLang="zh-CN" sz="2400">
                <a:solidFill>
                  <a:srgbClr val="A50021"/>
                </a:solidFill>
                <a:latin typeface="楷体_GB2312" pitchFamily="49" charset="-122"/>
              </a:rPr>
              <a:t>KDC</a:t>
            </a:r>
            <a:r>
              <a:rPr lang="zh-CN" altLang="en-US" sz="2400">
                <a:solidFill>
                  <a:srgbClr val="A50021"/>
                </a:solidFill>
                <a:latin typeface="楷体_GB2312" pitchFamily="49" charset="-122"/>
              </a:rPr>
              <a:t>发送和</a:t>
            </a:r>
            <a:r>
              <a:rPr lang="en-US" altLang="zh-CN" sz="2400">
                <a:solidFill>
                  <a:srgbClr val="A50021"/>
                </a:solidFill>
                <a:latin typeface="楷体_GB2312" pitchFamily="49" charset="-122"/>
              </a:rPr>
              <a:t>B</a:t>
            </a:r>
            <a:r>
              <a:rPr lang="zh-CN" altLang="en-US" sz="2400">
                <a:solidFill>
                  <a:srgbClr val="A50021"/>
                </a:solidFill>
                <a:latin typeface="楷体_GB2312" pitchFamily="49" charset="-122"/>
              </a:rPr>
              <a:t>交换密钥的请求和随机数</a:t>
            </a:r>
            <a:r>
              <a:rPr lang="en-US" altLang="zh-CN" sz="2400">
                <a:solidFill>
                  <a:srgbClr val="A50021"/>
                </a:solidFill>
                <a:latin typeface="楷体_GB2312" pitchFamily="49" charset="-122"/>
              </a:rPr>
              <a:t>N</a:t>
            </a:r>
            <a:r>
              <a:rPr lang="en-US" altLang="zh-CN" sz="2400" baseline="-25000">
                <a:solidFill>
                  <a:srgbClr val="A50021"/>
                </a:solidFill>
                <a:latin typeface="楷体_GB2312" pitchFamily="49" charset="-122"/>
              </a:rPr>
              <a:t>1</a:t>
            </a:r>
          </a:p>
          <a:p>
            <a:pPr marL="1339850" lvl="2" indent="-285750"/>
            <a:r>
              <a:rPr lang="en-US" altLang="zh-CN" sz="2400">
                <a:solidFill>
                  <a:srgbClr val="A50021"/>
                </a:solidFill>
                <a:latin typeface="楷体_GB2312" pitchFamily="49" charset="-122"/>
              </a:rPr>
              <a:t>② KDC</a:t>
            </a:r>
            <a:r>
              <a:rPr lang="zh-CN" altLang="en-US" sz="2400">
                <a:solidFill>
                  <a:srgbClr val="A50021"/>
                </a:solidFill>
                <a:latin typeface="楷体_GB2312" pitchFamily="49" charset="-122"/>
              </a:rPr>
              <a:t>选择会话密钥，连同</a:t>
            </a:r>
            <a:r>
              <a:rPr lang="en-US" altLang="zh-CN" sz="2400">
                <a:solidFill>
                  <a:srgbClr val="A50021"/>
                </a:solidFill>
                <a:latin typeface="楷体_GB2312" pitchFamily="49" charset="-122"/>
              </a:rPr>
              <a:t>N</a:t>
            </a:r>
            <a:r>
              <a:rPr lang="en-US" altLang="zh-CN" sz="2400" baseline="-25000">
                <a:solidFill>
                  <a:srgbClr val="A50021"/>
                </a:solidFill>
                <a:latin typeface="楷体_GB2312" pitchFamily="49" charset="-122"/>
              </a:rPr>
              <a:t>1</a:t>
            </a:r>
            <a:r>
              <a:rPr lang="zh-CN" altLang="en-US" sz="2400">
                <a:solidFill>
                  <a:srgbClr val="A50021"/>
                </a:solidFill>
                <a:latin typeface="楷体_GB2312" pitchFamily="49" charset="-122"/>
              </a:rPr>
              <a:t>一起用</a:t>
            </a:r>
            <a:r>
              <a:rPr lang="en-US" altLang="zh-CN" sz="2400">
                <a:solidFill>
                  <a:srgbClr val="A50021"/>
                </a:solidFill>
                <a:latin typeface="楷体_GB2312" pitchFamily="49" charset="-122"/>
              </a:rPr>
              <a:t>KDC</a:t>
            </a:r>
            <a:r>
              <a:rPr lang="zh-CN" altLang="en-US" sz="2400">
                <a:solidFill>
                  <a:srgbClr val="A50021"/>
                </a:solidFill>
                <a:latin typeface="楷体_GB2312" pitchFamily="49" charset="-122"/>
              </a:rPr>
              <a:t>和</a:t>
            </a:r>
            <a:r>
              <a:rPr lang="en-US" altLang="zh-CN" sz="2400">
                <a:solidFill>
                  <a:srgbClr val="A50021"/>
                </a:solidFill>
                <a:latin typeface="楷体_GB2312" pitchFamily="49" charset="-122"/>
              </a:rPr>
              <a:t>A</a:t>
            </a:r>
            <a:r>
              <a:rPr lang="zh-CN" altLang="en-US" sz="2400">
                <a:solidFill>
                  <a:srgbClr val="A50021"/>
                </a:solidFill>
                <a:latin typeface="楷体_GB2312" pitchFamily="49" charset="-122"/>
              </a:rPr>
              <a:t>密钥加密密钥加密；再用</a:t>
            </a:r>
            <a:r>
              <a:rPr lang="en-US" altLang="zh-CN" sz="2400">
                <a:solidFill>
                  <a:srgbClr val="A50021"/>
                </a:solidFill>
                <a:latin typeface="楷体_GB2312" pitchFamily="49" charset="-122"/>
              </a:rPr>
              <a:t>KDC</a:t>
            </a:r>
            <a:r>
              <a:rPr lang="zh-CN" altLang="en-US" sz="2400">
                <a:solidFill>
                  <a:srgbClr val="A50021"/>
                </a:solidFill>
                <a:latin typeface="楷体_GB2312" pitchFamily="49" charset="-122"/>
              </a:rPr>
              <a:t>和</a:t>
            </a:r>
            <a:r>
              <a:rPr lang="en-US" altLang="zh-CN" sz="2400">
                <a:solidFill>
                  <a:srgbClr val="A50021"/>
                </a:solidFill>
                <a:latin typeface="楷体_GB2312" pitchFamily="49" charset="-122"/>
              </a:rPr>
              <a:t>B</a:t>
            </a:r>
            <a:r>
              <a:rPr lang="zh-CN" altLang="en-US" sz="2400">
                <a:solidFill>
                  <a:srgbClr val="A50021"/>
                </a:solidFill>
                <a:latin typeface="楷体_GB2312" pitchFamily="49" charset="-122"/>
              </a:rPr>
              <a:t>共享的密钥加密密钥加密会话密钥，一起发送到</a:t>
            </a:r>
            <a:r>
              <a:rPr lang="en-US" altLang="zh-CN" sz="2400">
                <a:solidFill>
                  <a:srgbClr val="A50021"/>
                </a:solidFill>
                <a:latin typeface="楷体_GB2312" pitchFamily="49" charset="-122"/>
              </a:rPr>
              <a:t>A</a:t>
            </a:r>
          </a:p>
          <a:p>
            <a:pPr marL="1339850" lvl="2" indent="-285750"/>
            <a:r>
              <a:rPr lang="en-US" altLang="zh-CN" sz="2400">
                <a:solidFill>
                  <a:srgbClr val="A50021"/>
                </a:solidFill>
                <a:latin typeface="楷体_GB2312" pitchFamily="49" charset="-122"/>
              </a:rPr>
              <a:t>③ A</a:t>
            </a:r>
            <a:r>
              <a:rPr lang="zh-CN" altLang="en-US" sz="2400">
                <a:solidFill>
                  <a:srgbClr val="A50021"/>
                </a:solidFill>
                <a:latin typeface="楷体_GB2312" pitchFamily="49" charset="-122"/>
              </a:rPr>
              <a:t>将</a:t>
            </a:r>
            <a:r>
              <a:rPr lang="en-US" altLang="zh-CN" sz="2400">
                <a:solidFill>
                  <a:srgbClr val="A50021"/>
                </a:solidFill>
                <a:latin typeface="楷体_GB2312" pitchFamily="49" charset="-122"/>
              </a:rPr>
              <a:t>KDC</a:t>
            </a:r>
            <a:r>
              <a:rPr lang="zh-CN" altLang="en-US" sz="2400">
                <a:solidFill>
                  <a:srgbClr val="A50021"/>
                </a:solidFill>
                <a:latin typeface="楷体_GB2312" pitchFamily="49" charset="-122"/>
              </a:rPr>
              <a:t>发送的数据转发给</a:t>
            </a:r>
            <a:r>
              <a:rPr lang="en-US" altLang="zh-CN" sz="2400">
                <a:solidFill>
                  <a:srgbClr val="A50021"/>
                </a:solidFill>
                <a:latin typeface="楷体_GB2312" pitchFamily="49" charset="-122"/>
              </a:rPr>
              <a:t>B</a:t>
            </a:r>
            <a:r>
              <a:rPr lang="zh-CN" altLang="en-US" sz="2400">
                <a:solidFill>
                  <a:srgbClr val="A50021"/>
                </a:solidFill>
                <a:latin typeface="楷体_GB2312" pitchFamily="49" charset="-122"/>
              </a:rPr>
              <a:t>，</a:t>
            </a:r>
            <a:r>
              <a:rPr lang="en-US" altLang="zh-CN" sz="2400">
                <a:solidFill>
                  <a:srgbClr val="A50021"/>
                </a:solidFill>
                <a:latin typeface="楷体_GB2312" pitchFamily="49" charset="-122"/>
              </a:rPr>
              <a:t>B</a:t>
            </a:r>
            <a:r>
              <a:rPr lang="zh-CN" altLang="en-US" sz="2400">
                <a:solidFill>
                  <a:srgbClr val="A50021"/>
                </a:solidFill>
                <a:latin typeface="楷体_GB2312" pitchFamily="49" charset="-122"/>
              </a:rPr>
              <a:t>解密得到会话密钥</a:t>
            </a:r>
          </a:p>
          <a:p>
            <a:pPr marL="1339850" lvl="2" indent="-285750"/>
            <a:r>
              <a:rPr lang="zh-CN" altLang="en-US" sz="2400">
                <a:solidFill>
                  <a:srgbClr val="003300"/>
                </a:solidFill>
                <a:latin typeface="楷体_GB2312" pitchFamily="49" charset="-122"/>
              </a:rPr>
              <a:t>④ </a:t>
            </a:r>
            <a:r>
              <a:rPr lang="en-US" altLang="zh-CN" sz="2400">
                <a:solidFill>
                  <a:srgbClr val="003300"/>
                </a:solidFill>
                <a:latin typeface="楷体_GB2312" pitchFamily="49" charset="-122"/>
              </a:rPr>
              <a:t>B</a:t>
            </a:r>
            <a:r>
              <a:rPr lang="zh-CN" altLang="en-US" sz="2400">
                <a:solidFill>
                  <a:srgbClr val="003300"/>
                </a:solidFill>
                <a:latin typeface="楷体_GB2312" pitchFamily="49" charset="-122"/>
              </a:rPr>
              <a:t>选择随机数</a:t>
            </a:r>
            <a:r>
              <a:rPr lang="en-US" altLang="zh-CN" sz="2400">
                <a:solidFill>
                  <a:srgbClr val="003300"/>
                </a:solidFill>
                <a:latin typeface="楷体_GB2312" pitchFamily="49" charset="-122"/>
              </a:rPr>
              <a:t>N</a:t>
            </a:r>
            <a:r>
              <a:rPr lang="en-US" altLang="zh-CN" sz="2400" baseline="-25000">
                <a:solidFill>
                  <a:srgbClr val="003300"/>
                </a:solidFill>
                <a:latin typeface="楷体_GB2312" pitchFamily="49" charset="-122"/>
              </a:rPr>
              <a:t>2</a:t>
            </a:r>
            <a:r>
              <a:rPr lang="zh-CN" altLang="en-US" sz="2400">
                <a:solidFill>
                  <a:srgbClr val="003300"/>
                </a:solidFill>
                <a:latin typeface="楷体_GB2312" pitchFamily="49" charset="-122"/>
              </a:rPr>
              <a:t>，用会话密钥加密后发送给</a:t>
            </a:r>
            <a:r>
              <a:rPr lang="en-US" altLang="zh-CN" sz="2400">
                <a:solidFill>
                  <a:srgbClr val="003300"/>
                </a:solidFill>
                <a:latin typeface="楷体_GB2312" pitchFamily="49" charset="-122"/>
              </a:rPr>
              <a:t>A</a:t>
            </a:r>
          </a:p>
          <a:p>
            <a:pPr marL="1339850" lvl="2" indent="-285750"/>
            <a:r>
              <a:rPr lang="en-US" altLang="zh-CN" sz="2400">
                <a:solidFill>
                  <a:srgbClr val="003300"/>
                </a:solidFill>
                <a:latin typeface="楷体_GB2312" pitchFamily="49" charset="-122"/>
              </a:rPr>
              <a:t>⑤ A</a:t>
            </a:r>
            <a:r>
              <a:rPr lang="zh-CN" altLang="en-US" sz="2400">
                <a:solidFill>
                  <a:srgbClr val="003300"/>
                </a:solidFill>
                <a:latin typeface="楷体_GB2312" pitchFamily="49" charset="-122"/>
              </a:rPr>
              <a:t>解密</a:t>
            </a:r>
            <a:r>
              <a:rPr lang="en-US" altLang="zh-CN" sz="2400">
                <a:solidFill>
                  <a:srgbClr val="003300"/>
                </a:solidFill>
                <a:latin typeface="楷体_GB2312" pitchFamily="49" charset="-122"/>
              </a:rPr>
              <a:t>N</a:t>
            </a:r>
            <a:r>
              <a:rPr lang="en-US" altLang="zh-CN" sz="2400" baseline="-25000">
                <a:solidFill>
                  <a:srgbClr val="003300"/>
                </a:solidFill>
                <a:latin typeface="楷体_GB2312" pitchFamily="49" charset="-122"/>
              </a:rPr>
              <a:t>2</a:t>
            </a:r>
            <a:r>
              <a:rPr lang="zh-CN" altLang="en-US" sz="2400">
                <a:solidFill>
                  <a:srgbClr val="003300"/>
                </a:solidFill>
                <a:latin typeface="楷体_GB2312" pitchFamily="49" charset="-122"/>
              </a:rPr>
              <a:t>，并将</a:t>
            </a:r>
            <a:r>
              <a:rPr lang="en-US" altLang="zh-CN" sz="2400">
                <a:solidFill>
                  <a:srgbClr val="003300"/>
                </a:solidFill>
                <a:latin typeface="楷体_GB2312" pitchFamily="49" charset="-122"/>
              </a:rPr>
              <a:t>N</a:t>
            </a:r>
            <a:r>
              <a:rPr lang="en-US" altLang="zh-CN" sz="2400" baseline="-25000">
                <a:solidFill>
                  <a:srgbClr val="003300"/>
                </a:solidFill>
                <a:latin typeface="楷体_GB2312" pitchFamily="49" charset="-122"/>
              </a:rPr>
              <a:t>2</a:t>
            </a:r>
            <a:r>
              <a:rPr lang="zh-CN" altLang="en-US" sz="2400">
                <a:solidFill>
                  <a:srgbClr val="003300"/>
                </a:solidFill>
                <a:latin typeface="楷体_GB2312" pitchFamily="49" charset="-122"/>
              </a:rPr>
              <a:t>回送给</a:t>
            </a:r>
            <a:r>
              <a:rPr lang="en-US" altLang="zh-CN" sz="2400">
                <a:solidFill>
                  <a:srgbClr val="003300"/>
                </a:solidFill>
                <a:latin typeface="楷体_GB2312" pitchFamily="49" charset="-122"/>
              </a:rPr>
              <a:t>B</a:t>
            </a:r>
          </a:p>
        </p:txBody>
      </p:sp>
      <p:sp>
        <p:nvSpPr>
          <p:cNvPr id="69636"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密钥的保护</a:t>
            </a:r>
          </a:p>
        </p:txBody>
      </p:sp>
      <p:sp>
        <p:nvSpPr>
          <p:cNvPr id="71683" name="Rectangle 3"/>
          <p:cNvSpPr>
            <a:spLocks noGrp="1" noChangeArrowheads="1"/>
          </p:cNvSpPr>
          <p:nvPr>
            <p:ph type="body" idx="1"/>
          </p:nvPr>
        </p:nvSpPr>
        <p:spPr>
          <a:xfrm>
            <a:off x="228600" y="1752600"/>
            <a:ext cx="8610600" cy="4648200"/>
          </a:xfrm>
          <a:ln/>
        </p:spPr>
        <p:txBody>
          <a:bodyPr/>
          <a:lstStyle/>
          <a:p>
            <a:pPr marL="387350" indent="-387350">
              <a:lnSpc>
                <a:spcPct val="90000"/>
              </a:lnSpc>
            </a:pPr>
            <a:r>
              <a:rPr lang="zh-CN" altLang="en-US" sz="2800">
                <a:solidFill>
                  <a:schemeClr val="tx2"/>
                </a:solidFill>
                <a:latin typeface="楷体_GB2312" pitchFamily="49" charset="-122"/>
              </a:rPr>
              <a:t>在实际中，最安全的方法是将其放在物理上安全的地方。</a:t>
            </a:r>
          </a:p>
          <a:p>
            <a:pPr marL="387350" indent="-387350">
              <a:lnSpc>
                <a:spcPct val="90000"/>
              </a:lnSpc>
            </a:pPr>
            <a:r>
              <a:rPr lang="zh-CN" altLang="en-US" sz="2800">
                <a:solidFill>
                  <a:schemeClr val="tx2"/>
                </a:solidFill>
                <a:latin typeface="楷体_GB2312" pitchFamily="49" charset="-122"/>
              </a:rPr>
              <a:t>当一个密钥无法用物理的办法进行安全保护时，密钥必须用其它的方法来保护</a:t>
            </a:r>
          </a:p>
          <a:p>
            <a:pPr marL="863600" lvl="1">
              <a:lnSpc>
                <a:spcPct val="90000"/>
              </a:lnSpc>
            </a:pPr>
            <a:r>
              <a:rPr lang="zh-CN" altLang="en-US" sz="2400">
                <a:solidFill>
                  <a:srgbClr val="000099"/>
                </a:solidFill>
                <a:latin typeface="楷体_GB2312" pitchFamily="49" charset="-122"/>
              </a:rPr>
              <a:t>将一个密钥分成两个或多个部分，委托给两个或多个不同的人；</a:t>
            </a:r>
          </a:p>
          <a:p>
            <a:pPr marL="863600" lvl="1">
              <a:lnSpc>
                <a:spcPct val="90000"/>
              </a:lnSpc>
            </a:pPr>
            <a:r>
              <a:rPr lang="zh-CN" altLang="en-US" sz="2400">
                <a:solidFill>
                  <a:srgbClr val="000099"/>
                </a:solidFill>
                <a:latin typeface="楷体_GB2312" pitchFamily="49" charset="-122"/>
              </a:rPr>
              <a:t>通过机密性（例如，用另一个密钥加密）或完整性服务来保护。</a:t>
            </a:r>
          </a:p>
          <a:p>
            <a:pPr marL="863600" lvl="1">
              <a:lnSpc>
                <a:spcPct val="90000"/>
              </a:lnSpc>
            </a:pPr>
            <a:r>
              <a:rPr lang="zh-CN" altLang="en-US" sz="2400">
                <a:solidFill>
                  <a:srgbClr val="000099"/>
                </a:solidFill>
                <a:latin typeface="楷体_GB2312" pitchFamily="49" charset="-122"/>
              </a:rPr>
              <a:t>极少数密钥</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主机主密钥</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以明文存储于有严密物理保护的密码器中，其他密钥都被</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主密钥或次主密钥</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加密后存储</a:t>
            </a:r>
          </a:p>
        </p:txBody>
      </p:sp>
      <p:sp>
        <p:nvSpPr>
          <p:cNvPr id="71684"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密钥的备份和更新</a:t>
            </a:r>
          </a:p>
        </p:txBody>
      </p:sp>
      <p:sp>
        <p:nvSpPr>
          <p:cNvPr id="75779" name="Rectangle 3"/>
          <p:cNvSpPr>
            <a:spLocks noGrp="1" noChangeArrowheads="1"/>
          </p:cNvSpPr>
          <p:nvPr>
            <p:ph type="body" idx="1"/>
          </p:nvPr>
        </p:nvSpPr>
        <p:spPr>
          <a:xfrm>
            <a:off x="228600" y="1752600"/>
            <a:ext cx="8534400" cy="3429000"/>
          </a:xfrm>
          <a:ln/>
        </p:spPr>
        <p:txBody>
          <a:bodyPr/>
          <a:lstStyle/>
          <a:p>
            <a:pPr marL="387350" indent="-387350">
              <a:lnSpc>
                <a:spcPct val="90000"/>
              </a:lnSpc>
            </a:pPr>
            <a:r>
              <a:rPr lang="zh-CN" altLang="en-US" sz="2800">
                <a:solidFill>
                  <a:schemeClr val="tx2"/>
                </a:solidFill>
                <a:latin typeface="楷体_GB2312" pitchFamily="49" charset="-122"/>
              </a:rPr>
              <a:t>用主密钥加密其他的密钥，存放在安全的位置</a:t>
            </a:r>
          </a:p>
          <a:p>
            <a:pPr marL="387350" indent="-387350">
              <a:lnSpc>
                <a:spcPct val="90000"/>
              </a:lnSpc>
            </a:pPr>
            <a:r>
              <a:rPr lang="zh-CN" altLang="en-US" sz="2800">
                <a:solidFill>
                  <a:schemeClr val="tx2"/>
                </a:solidFill>
                <a:latin typeface="楷体_GB2312" pitchFamily="49" charset="-122"/>
              </a:rPr>
              <a:t>会话密钥每次通信更新；密钥加密密钥每月更新；主密钥每年更新</a:t>
            </a:r>
          </a:p>
          <a:p>
            <a:pPr marL="863600" lvl="1">
              <a:lnSpc>
                <a:spcPct val="90000"/>
              </a:lnSpc>
            </a:pPr>
            <a:r>
              <a:rPr lang="zh-CN" altLang="en-US" sz="2400">
                <a:solidFill>
                  <a:srgbClr val="000099"/>
                </a:solidFill>
                <a:latin typeface="楷体_GB2312" pitchFamily="49" charset="-122"/>
              </a:rPr>
              <a:t>重新生成随机数作为新的密钥</a:t>
            </a:r>
          </a:p>
          <a:p>
            <a:pPr marL="863600" lvl="1">
              <a:lnSpc>
                <a:spcPct val="90000"/>
              </a:lnSpc>
            </a:pPr>
            <a:r>
              <a:rPr lang="zh-CN" altLang="en-US" sz="2400">
                <a:solidFill>
                  <a:srgbClr val="000099"/>
                </a:solidFill>
                <a:latin typeface="楷体_GB2312" pitchFamily="49" charset="-122"/>
              </a:rPr>
              <a:t>从旧的密钥生成新的密钥</a:t>
            </a:r>
          </a:p>
          <a:p>
            <a:pPr marL="387350" indent="-387350">
              <a:lnSpc>
                <a:spcPct val="90000"/>
              </a:lnSpc>
            </a:pPr>
            <a:r>
              <a:rPr lang="zh-CN" altLang="en-US" sz="2800">
                <a:solidFill>
                  <a:schemeClr val="tx2"/>
                </a:solidFill>
                <a:latin typeface="楷体_GB2312" pitchFamily="49" charset="-122"/>
              </a:rPr>
              <a:t>密钥更新时要处理好过去密钥加密的数据</a:t>
            </a:r>
          </a:p>
          <a:p>
            <a:pPr marL="863600" lvl="1">
              <a:lnSpc>
                <a:spcPct val="90000"/>
              </a:lnSpc>
            </a:pPr>
            <a:r>
              <a:rPr lang="zh-CN" altLang="en-US" sz="2400">
                <a:solidFill>
                  <a:srgbClr val="000099"/>
                </a:solidFill>
                <a:latin typeface="楷体_GB2312" pitchFamily="49" charset="-122"/>
              </a:rPr>
              <a:t>保留过去的密钥</a:t>
            </a:r>
          </a:p>
          <a:p>
            <a:pPr marL="863600" lvl="1">
              <a:lnSpc>
                <a:spcPct val="90000"/>
              </a:lnSpc>
            </a:pPr>
            <a:r>
              <a:rPr lang="zh-CN" altLang="en-US" sz="2400">
                <a:solidFill>
                  <a:srgbClr val="000099"/>
                </a:solidFill>
                <a:latin typeface="楷体_GB2312" pitchFamily="49" charset="-122"/>
              </a:rPr>
              <a:t>用新的密钥重新加密</a:t>
            </a:r>
          </a:p>
        </p:txBody>
      </p:sp>
      <p:sp>
        <p:nvSpPr>
          <p:cNvPr id="7578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密钥的撤销和销毁</a:t>
            </a:r>
          </a:p>
        </p:txBody>
      </p:sp>
      <p:sp>
        <p:nvSpPr>
          <p:cNvPr id="77827" name="Rectangle 3"/>
          <p:cNvSpPr>
            <a:spLocks noGrp="1" noChangeArrowheads="1"/>
          </p:cNvSpPr>
          <p:nvPr>
            <p:ph type="body" idx="1"/>
          </p:nvPr>
        </p:nvSpPr>
        <p:spPr>
          <a:xfrm>
            <a:off x="228600" y="1752600"/>
            <a:ext cx="8610600" cy="3276600"/>
          </a:xfrm>
          <a:ln/>
        </p:spPr>
        <p:txBody>
          <a:bodyPr/>
          <a:lstStyle/>
          <a:p>
            <a:pPr marL="387350" indent="-387350"/>
            <a:r>
              <a:rPr lang="zh-CN" altLang="en-US">
                <a:solidFill>
                  <a:schemeClr val="tx2"/>
                </a:solidFill>
                <a:latin typeface="楷体_GB2312" pitchFamily="49" charset="-122"/>
              </a:rPr>
              <a:t>撤销和销毁的原因</a:t>
            </a:r>
          </a:p>
          <a:p>
            <a:pPr marL="863600" lvl="1"/>
            <a:r>
              <a:rPr lang="zh-CN" altLang="en-US">
                <a:solidFill>
                  <a:srgbClr val="000099"/>
                </a:solidFill>
                <a:latin typeface="楷体_GB2312" pitchFamily="49" charset="-122"/>
              </a:rPr>
              <a:t>密钥到期失效</a:t>
            </a:r>
          </a:p>
          <a:p>
            <a:pPr marL="863600" lvl="1"/>
            <a:r>
              <a:rPr lang="zh-CN" altLang="en-US">
                <a:solidFill>
                  <a:srgbClr val="000099"/>
                </a:solidFill>
                <a:latin typeface="楷体_GB2312" pitchFamily="49" charset="-122"/>
              </a:rPr>
              <a:t>怀疑密钥泄漏</a:t>
            </a:r>
          </a:p>
          <a:p>
            <a:pPr marL="863600" lvl="1"/>
            <a:r>
              <a:rPr lang="zh-CN" altLang="en-US">
                <a:solidFill>
                  <a:srgbClr val="000099"/>
                </a:solidFill>
                <a:latin typeface="楷体_GB2312" pitchFamily="49" charset="-122"/>
              </a:rPr>
              <a:t>系统安全级别更改</a:t>
            </a:r>
          </a:p>
          <a:p>
            <a:pPr marL="863600" lvl="1"/>
            <a:r>
              <a:rPr lang="zh-CN" altLang="en-US">
                <a:solidFill>
                  <a:srgbClr val="000099"/>
                </a:solidFill>
                <a:latin typeface="楷体_GB2312" pitchFamily="49" charset="-122"/>
              </a:rPr>
              <a:t>撤销是暂时性的，销毁是永久性的</a:t>
            </a:r>
          </a:p>
          <a:p>
            <a:pPr marL="1339850" lvl="2" indent="-285750"/>
            <a:r>
              <a:rPr lang="zh-CN" altLang="en-US">
                <a:solidFill>
                  <a:srgbClr val="A50021"/>
                </a:solidFill>
                <a:latin typeface="楷体_GB2312" pitchFamily="49" charset="-122"/>
              </a:rPr>
              <a:t>注意是否需要销毁已经加密过的数据</a:t>
            </a:r>
          </a:p>
        </p:txBody>
      </p:sp>
      <p:sp>
        <p:nvSpPr>
          <p:cNvPr id="77828"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公钥体制下的密钥管理</a:t>
            </a:r>
          </a:p>
        </p:txBody>
      </p:sp>
      <p:sp>
        <p:nvSpPr>
          <p:cNvPr id="79875" name="Rectangle 3"/>
          <p:cNvSpPr>
            <a:spLocks noGrp="1" noChangeArrowheads="1"/>
          </p:cNvSpPr>
          <p:nvPr>
            <p:ph type="body" idx="1"/>
          </p:nvPr>
        </p:nvSpPr>
        <p:spPr>
          <a:xfrm>
            <a:off x="228600" y="1752600"/>
            <a:ext cx="8610600" cy="3276600"/>
          </a:xfrm>
          <a:ln/>
        </p:spPr>
        <p:txBody>
          <a:bodyPr/>
          <a:lstStyle/>
          <a:p>
            <a:pPr marL="387350" indent="-387350">
              <a:lnSpc>
                <a:spcPct val="90000"/>
              </a:lnSpc>
            </a:pPr>
            <a:r>
              <a:rPr lang="zh-CN" altLang="en-US">
                <a:solidFill>
                  <a:schemeClr val="tx2"/>
                </a:solidFill>
                <a:latin typeface="楷体_GB2312" pitchFamily="49" charset="-122"/>
              </a:rPr>
              <a:t>公钥密码体制的密钥分配要求与对称密码体制的密钥分配要求有着本质的差别</a:t>
            </a:r>
          </a:p>
          <a:p>
            <a:pPr marL="863600" lvl="1">
              <a:lnSpc>
                <a:spcPct val="90000"/>
              </a:lnSpc>
            </a:pPr>
            <a:r>
              <a:rPr lang="zh-CN" altLang="en-US">
                <a:solidFill>
                  <a:srgbClr val="000099"/>
                </a:solidFill>
                <a:latin typeface="楷体_GB2312" pitchFamily="49" charset="-122"/>
              </a:rPr>
              <a:t>当分配一个公钥时，不需要机密性。然而，公钥的完整性是必需的。</a:t>
            </a:r>
          </a:p>
          <a:p>
            <a:pPr marL="863600" lvl="1">
              <a:lnSpc>
                <a:spcPct val="90000"/>
              </a:lnSpc>
            </a:pPr>
            <a:r>
              <a:rPr lang="zh-CN" altLang="en-US">
                <a:solidFill>
                  <a:srgbClr val="000099"/>
                </a:solidFill>
                <a:latin typeface="楷体_GB2312" pitchFamily="49" charset="-122"/>
              </a:rPr>
              <a:t>私钥必须同时保证机密性和完整性</a:t>
            </a:r>
          </a:p>
          <a:p>
            <a:pPr marL="863600" lvl="1">
              <a:lnSpc>
                <a:spcPct val="90000"/>
              </a:lnSpc>
            </a:pPr>
            <a:r>
              <a:rPr lang="zh-CN" altLang="en-US">
                <a:solidFill>
                  <a:srgbClr val="000099"/>
                </a:solidFill>
                <a:latin typeface="楷体_GB2312" pitchFamily="49" charset="-122"/>
              </a:rPr>
              <a:t>需要一个权威的仲裁机构</a:t>
            </a:r>
          </a:p>
          <a:p>
            <a:pPr marL="863600" lvl="1">
              <a:lnSpc>
                <a:spcPct val="90000"/>
              </a:lnSpc>
            </a:pPr>
            <a:r>
              <a:rPr lang="zh-CN" altLang="en-US">
                <a:solidFill>
                  <a:srgbClr val="000099"/>
                </a:solidFill>
                <a:latin typeface="楷体_GB2312" pitchFamily="49" charset="-122"/>
              </a:rPr>
              <a:t>通常使用</a:t>
            </a:r>
            <a:r>
              <a:rPr lang="en-US" altLang="zh-CN">
                <a:solidFill>
                  <a:srgbClr val="FF3300"/>
                </a:solidFill>
                <a:latin typeface="楷体_GB2312" pitchFamily="49" charset="-122"/>
              </a:rPr>
              <a:t>PKI</a:t>
            </a:r>
            <a:r>
              <a:rPr lang="zh-CN" altLang="en-US">
                <a:solidFill>
                  <a:srgbClr val="000099"/>
                </a:solidFill>
                <a:latin typeface="楷体_GB2312" pitchFamily="49" charset="-122"/>
              </a:rPr>
              <a:t>技术来实现</a:t>
            </a:r>
          </a:p>
        </p:txBody>
      </p:sp>
      <p:sp>
        <p:nvSpPr>
          <p:cNvPr id="79876"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公钥基础设施</a:t>
            </a:r>
            <a:r>
              <a:rPr lang="en-US" altLang="zh-CN"/>
              <a:t>(PKI)</a:t>
            </a:r>
          </a:p>
        </p:txBody>
      </p:sp>
      <p:sp>
        <p:nvSpPr>
          <p:cNvPr id="81923" name="Rectangle 3"/>
          <p:cNvSpPr>
            <a:spLocks noGrp="1" noChangeArrowheads="1"/>
          </p:cNvSpPr>
          <p:nvPr>
            <p:ph type="body" idx="1"/>
          </p:nvPr>
        </p:nvSpPr>
        <p:spPr>
          <a:xfrm>
            <a:off x="228600" y="1752600"/>
            <a:ext cx="8610600" cy="3276600"/>
          </a:xfrm>
          <a:ln/>
        </p:spPr>
        <p:txBody>
          <a:bodyPr/>
          <a:lstStyle/>
          <a:p>
            <a:pPr marL="387350" indent="-387350"/>
            <a:r>
              <a:rPr lang="en-US" altLang="zh-CN" sz="2800">
                <a:solidFill>
                  <a:schemeClr val="tx2"/>
                </a:solidFill>
                <a:latin typeface="楷体_GB2312" pitchFamily="49" charset="-122"/>
              </a:rPr>
              <a:t>PKI(Public Key Infrastracture)</a:t>
            </a:r>
            <a:r>
              <a:rPr lang="zh-CN" altLang="en-US" sz="2800">
                <a:solidFill>
                  <a:schemeClr val="tx2"/>
                </a:solidFill>
                <a:latin typeface="楷体_GB2312" pitchFamily="49" charset="-122"/>
              </a:rPr>
              <a:t>技术采用证书管理公钥，通过第三方的可信任机构</a:t>
            </a:r>
            <a:r>
              <a:rPr lang="en-US" altLang="zh-CN" sz="2800">
                <a:solidFill>
                  <a:schemeClr val="tx2"/>
                </a:solidFill>
                <a:latin typeface="楷体_GB2312" pitchFamily="49" charset="-122"/>
              </a:rPr>
              <a:t>--</a:t>
            </a:r>
            <a:r>
              <a:rPr lang="zh-CN" altLang="en-US" sz="2800">
                <a:solidFill>
                  <a:srgbClr val="FF3300"/>
                </a:solidFill>
                <a:latin typeface="楷体_GB2312" pitchFamily="49" charset="-122"/>
              </a:rPr>
              <a:t>认证中心</a:t>
            </a:r>
            <a:r>
              <a:rPr lang="en-US" altLang="zh-CN" sz="2800">
                <a:solidFill>
                  <a:schemeClr val="tx2"/>
                </a:solidFill>
                <a:latin typeface="楷体_GB2312" pitchFamily="49" charset="-122"/>
              </a:rPr>
              <a:t>(CA, Certificate Authority)</a:t>
            </a:r>
            <a:r>
              <a:rPr lang="zh-CN" altLang="en-US" sz="2800">
                <a:solidFill>
                  <a:schemeClr val="tx2"/>
                </a:solidFill>
                <a:latin typeface="楷体_GB2312" pitchFamily="49" charset="-122"/>
              </a:rPr>
              <a:t>，把用户的公钥和用户的其他标识信息（如名称、</a:t>
            </a:r>
            <a:r>
              <a:rPr lang="en-US" altLang="zh-CN" sz="2800">
                <a:solidFill>
                  <a:schemeClr val="tx2"/>
                </a:solidFill>
                <a:latin typeface="楷体_GB2312" pitchFamily="49" charset="-122"/>
              </a:rPr>
              <a:t>e-mail</a:t>
            </a:r>
            <a:r>
              <a:rPr lang="zh-CN" altLang="en-US" sz="2800">
                <a:solidFill>
                  <a:schemeClr val="tx2"/>
                </a:solidFill>
                <a:latin typeface="楷体_GB2312" pitchFamily="49" charset="-122"/>
              </a:rPr>
              <a:t>、身份证号等）捆绑在一起，组成</a:t>
            </a:r>
            <a:r>
              <a:rPr lang="zh-CN" altLang="en-US" sz="2800">
                <a:solidFill>
                  <a:srgbClr val="FF3300"/>
                </a:solidFill>
                <a:latin typeface="楷体_GB2312" pitchFamily="49" charset="-122"/>
              </a:rPr>
              <a:t>数字证书</a:t>
            </a:r>
            <a:r>
              <a:rPr lang="zh-CN" altLang="en-US" sz="2800">
                <a:solidFill>
                  <a:schemeClr val="tx2"/>
                </a:solidFill>
                <a:latin typeface="楷体_GB2312" pitchFamily="49" charset="-122"/>
              </a:rPr>
              <a:t>进行管理</a:t>
            </a:r>
          </a:p>
          <a:p>
            <a:pPr marL="387350" indent="-387350"/>
            <a:r>
              <a:rPr lang="zh-CN" altLang="en-US" sz="2800">
                <a:solidFill>
                  <a:schemeClr val="tx2"/>
                </a:solidFill>
                <a:latin typeface="楷体_GB2312" pitchFamily="49" charset="-122"/>
              </a:rPr>
              <a:t>是目前</a:t>
            </a:r>
            <a:r>
              <a:rPr lang="en-US" altLang="zh-CN" sz="2800">
                <a:solidFill>
                  <a:schemeClr val="tx2"/>
                </a:solidFill>
                <a:latin typeface="楷体_GB2312" pitchFamily="49" charset="-122"/>
              </a:rPr>
              <a:t>Internet</a:t>
            </a:r>
            <a:r>
              <a:rPr lang="zh-CN" altLang="en-US" sz="2800">
                <a:solidFill>
                  <a:schemeClr val="tx2"/>
                </a:solidFill>
                <a:latin typeface="楷体_GB2312" pitchFamily="49" charset="-122"/>
              </a:rPr>
              <a:t>安全应用</a:t>
            </a:r>
            <a:r>
              <a:rPr lang="en-US" altLang="zh-CN" sz="2800">
                <a:solidFill>
                  <a:schemeClr val="tx2"/>
                </a:solidFill>
                <a:latin typeface="楷体_GB2312" pitchFamily="49" charset="-122"/>
              </a:rPr>
              <a:t>(</a:t>
            </a:r>
            <a:r>
              <a:rPr lang="zh-CN" altLang="en-US" sz="2800">
                <a:solidFill>
                  <a:schemeClr val="tx2"/>
                </a:solidFill>
                <a:latin typeface="楷体_GB2312" pitchFamily="49" charset="-122"/>
              </a:rPr>
              <a:t>如电子商务等</a:t>
            </a:r>
            <a:r>
              <a:rPr lang="en-US" altLang="zh-CN" sz="2800">
                <a:solidFill>
                  <a:schemeClr val="tx2"/>
                </a:solidFill>
                <a:latin typeface="楷体_GB2312" pitchFamily="49" charset="-122"/>
              </a:rPr>
              <a:t>)</a:t>
            </a:r>
            <a:r>
              <a:rPr lang="zh-CN" altLang="en-US" sz="2800">
                <a:solidFill>
                  <a:schemeClr val="tx2"/>
                </a:solidFill>
                <a:latin typeface="楷体_GB2312" pitchFamily="49" charset="-122"/>
              </a:rPr>
              <a:t>的安全基础</a:t>
            </a:r>
          </a:p>
        </p:txBody>
      </p:sp>
      <p:sp>
        <p:nvSpPr>
          <p:cNvPr id="81924"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密钥管理问题的提出</a:t>
            </a:r>
          </a:p>
        </p:txBody>
      </p:sp>
      <p:sp>
        <p:nvSpPr>
          <p:cNvPr id="14339" name="Rectangle 3"/>
          <p:cNvSpPr>
            <a:spLocks noGrp="1" noChangeArrowheads="1"/>
          </p:cNvSpPr>
          <p:nvPr>
            <p:ph type="body" idx="1"/>
          </p:nvPr>
        </p:nvSpPr>
        <p:spPr>
          <a:xfrm>
            <a:off x="533400" y="1981200"/>
            <a:ext cx="8382000" cy="3505200"/>
          </a:xfrm>
        </p:spPr>
        <p:txBody>
          <a:bodyPr/>
          <a:lstStyle/>
          <a:p>
            <a:r>
              <a:rPr lang="zh-CN" altLang="en-US" sz="2800">
                <a:latin typeface="宋体" charset="-122"/>
              </a:rPr>
              <a:t>所有的密码技术都依赖于密钥</a:t>
            </a:r>
          </a:p>
          <a:p>
            <a:pPr lvl="1"/>
            <a:r>
              <a:rPr lang="zh-CN" altLang="en-US" sz="2400">
                <a:solidFill>
                  <a:srgbClr val="000099"/>
                </a:solidFill>
                <a:latin typeface="宋体" charset="-122"/>
              </a:rPr>
              <a:t>攻击者往往通过分析密钥管理的漏洞来破解密码系统，而不是分析算法。</a:t>
            </a:r>
          </a:p>
          <a:p>
            <a:r>
              <a:rPr lang="zh-CN" altLang="en-US" sz="2800">
                <a:latin typeface="宋体" charset="-122"/>
              </a:rPr>
              <a:t>密钥的管理本身是一个很复杂的课题，是保证安全性的关键点。</a:t>
            </a:r>
          </a:p>
          <a:p>
            <a:r>
              <a:rPr lang="zh-CN" altLang="en-US" sz="2800">
                <a:latin typeface="宋体" charset="-122"/>
              </a:rPr>
              <a:t>密钥管理方法因所使用的密码体制（对称密码体制和公钥密码体制）而异。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公钥基础设施</a:t>
            </a:r>
            <a:r>
              <a:rPr lang="en-US" altLang="zh-CN"/>
              <a:t>(PKI)</a:t>
            </a:r>
          </a:p>
        </p:txBody>
      </p:sp>
      <p:sp>
        <p:nvSpPr>
          <p:cNvPr id="86019" name="Rectangle 3"/>
          <p:cNvSpPr>
            <a:spLocks noGrp="1" noChangeArrowheads="1"/>
          </p:cNvSpPr>
          <p:nvPr>
            <p:ph type="body" idx="1"/>
          </p:nvPr>
        </p:nvSpPr>
        <p:spPr>
          <a:xfrm>
            <a:off x="228600" y="1752600"/>
            <a:ext cx="8610600" cy="3810000"/>
          </a:xfrm>
          <a:ln/>
        </p:spPr>
        <p:txBody>
          <a:bodyPr/>
          <a:lstStyle/>
          <a:p>
            <a:pPr marL="387350" indent="-387350"/>
            <a:r>
              <a:rPr lang="zh-CN" altLang="en-US" sz="2800">
                <a:solidFill>
                  <a:schemeClr val="tx2"/>
                </a:solidFill>
                <a:latin typeface="楷体_GB2312" pitchFamily="49" charset="-122"/>
              </a:rPr>
              <a:t>定义</a:t>
            </a:r>
          </a:p>
          <a:p>
            <a:pPr marL="863600" lvl="1"/>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是利用现代密码技术，通过自动管理密钥和证书，为用户提供</a:t>
            </a:r>
            <a:r>
              <a:rPr lang="zh-CN" altLang="en-US" sz="2400">
                <a:solidFill>
                  <a:srgbClr val="FF3300"/>
                </a:solidFill>
                <a:latin typeface="楷体_GB2312" pitchFamily="49" charset="-122"/>
              </a:rPr>
              <a:t>公钥加密</a:t>
            </a:r>
            <a:r>
              <a:rPr lang="zh-CN" altLang="en-US" sz="2400">
                <a:solidFill>
                  <a:srgbClr val="000099"/>
                </a:solidFill>
                <a:latin typeface="楷体_GB2312" pitchFamily="49" charset="-122"/>
              </a:rPr>
              <a:t>和</a:t>
            </a:r>
            <a:r>
              <a:rPr lang="zh-CN" altLang="en-US" sz="2400">
                <a:solidFill>
                  <a:srgbClr val="FF3300"/>
                </a:solidFill>
                <a:latin typeface="楷体_GB2312" pitchFamily="49" charset="-122"/>
              </a:rPr>
              <a:t>数字签名</a:t>
            </a:r>
            <a:r>
              <a:rPr lang="zh-CN" altLang="en-US" sz="2400">
                <a:solidFill>
                  <a:srgbClr val="000099"/>
                </a:solidFill>
                <a:latin typeface="楷体_GB2312" pitchFamily="49" charset="-122"/>
              </a:rPr>
              <a:t>服务，以保障网络安全的系统或平台。</a:t>
            </a:r>
          </a:p>
          <a:p>
            <a:pPr marL="863600" lvl="1"/>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是一个用公钥概念与技术来实施和提供安全服务的普适性基础设施。</a:t>
            </a:r>
          </a:p>
          <a:p>
            <a:pPr marL="863600" lvl="1"/>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是一种标准的密钥管理平台，它能够为所有网络应用透明地提供采用加密和数据签名等密码服务所必须的密钥和证书管理。</a:t>
            </a:r>
            <a:endParaRPr lang="zh-CN" altLang="en-US" sz="2400">
              <a:solidFill>
                <a:schemeClr val="tx2"/>
              </a:solidFill>
              <a:latin typeface="楷体_GB2312" pitchFamily="49" charset="-122"/>
            </a:endParaRPr>
          </a:p>
        </p:txBody>
      </p:sp>
      <p:sp>
        <p:nvSpPr>
          <p:cNvPr id="8602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公钥基础设施</a:t>
            </a:r>
            <a:r>
              <a:rPr lang="en-US" altLang="zh-CN"/>
              <a:t>(PKI)</a:t>
            </a:r>
          </a:p>
        </p:txBody>
      </p:sp>
      <p:sp>
        <p:nvSpPr>
          <p:cNvPr id="83971" name="Rectangle 3"/>
          <p:cNvSpPr>
            <a:spLocks noGrp="1" noChangeArrowheads="1"/>
          </p:cNvSpPr>
          <p:nvPr>
            <p:ph type="body" idx="1"/>
          </p:nvPr>
        </p:nvSpPr>
        <p:spPr>
          <a:xfrm>
            <a:off x="228600" y="1752600"/>
            <a:ext cx="8534400" cy="3352800"/>
          </a:xfrm>
          <a:ln/>
        </p:spPr>
        <p:txBody>
          <a:bodyPr/>
          <a:lstStyle/>
          <a:p>
            <a:pPr marL="387350" indent="-387350"/>
            <a:r>
              <a:rPr lang="zh-CN" altLang="en-US" sz="2800">
                <a:solidFill>
                  <a:schemeClr val="tx2"/>
                </a:solidFill>
                <a:latin typeface="楷体_GB2312" pitchFamily="49" charset="-122"/>
              </a:rPr>
              <a:t>目的</a:t>
            </a:r>
          </a:p>
          <a:p>
            <a:pPr marL="863600" lvl="1"/>
            <a:r>
              <a:rPr lang="zh-CN" altLang="en-US" sz="2400">
                <a:solidFill>
                  <a:srgbClr val="000099"/>
                </a:solidFill>
                <a:latin typeface="楷体_GB2312" pitchFamily="49" charset="-122"/>
              </a:rPr>
              <a:t>为用户建立起一个安全的网络运行环境，使用户可以在多种应用环境下方便的使用加密和数字签名技术，从而保证网上数据的机密性、完整性、</a:t>
            </a:r>
            <a:r>
              <a:rPr lang="zh-CN" altLang="en-US" sz="2400">
                <a:solidFill>
                  <a:srgbClr val="FF3300"/>
                </a:solidFill>
                <a:latin typeface="楷体_GB2312" pitchFamily="49" charset="-122"/>
              </a:rPr>
              <a:t>不可否认性</a:t>
            </a:r>
            <a:r>
              <a:rPr lang="zh-CN" altLang="en-US" sz="2400">
                <a:solidFill>
                  <a:srgbClr val="000099"/>
                </a:solidFill>
                <a:latin typeface="楷体_GB2312" pitchFamily="49" charset="-122"/>
              </a:rPr>
              <a:t>。</a:t>
            </a:r>
          </a:p>
          <a:p>
            <a:pPr marL="863600" lvl="1"/>
            <a:r>
              <a:rPr lang="zh-CN" altLang="en-US" sz="2400">
                <a:solidFill>
                  <a:srgbClr val="000099"/>
                </a:solidFill>
                <a:latin typeface="楷体_GB2312" pitchFamily="49" charset="-122"/>
              </a:rPr>
              <a:t>一个有效的</a:t>
            </a: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系统必须是</a:t>
            </a:r>
            <a:r>
              <a:rPr lang="zh-CN" altLang="en-US" sz="2400">
                <a:solidFill>
                  <a:srgbClr val="FF3300"/>
                </a:solidFill>
                <a:latin typeface="楷体_GB2312" pitchFamily="49" charset="-122"/>
              </a:rPr>
              <a:t>安全的</a:t>
            </a:r>
            <a:r>
              <a:rPr lang="zh-CN" altLang="en-US" sz="2400">
                <a:solidFill>
                  <a:srgbClr val="000099"/>
                </a:solidFill>
                <a:latin typeface="楷体_GB2312" pitchFamily="49" charset="-122"/>
              </a:rPr>
              <a:t>和</a:t>
            </a:r>
            <a:r>
              <a:rPr lang="zh-CN" altLang="en-US" sz="2400">
                <a:solidFill>
                  <a:srgbClr val="FF3300"/>
                </a:solidFill>
                <a:latin typeface="楷体_GB2312" pitchFamily="49" charset="-122"/>
              </a:rPr>
              <a:t>透明的</a:t>
            </a:r>
            <a:r>
              <a:rPr lang="zh-CN" altLang="en-US" sz="2400">
                <a:solidFill>
                  <a:srgbClr val="000099"/>
                </a:solidFill>
                <a:latin typeface="楷体_GB2312" pitchFamily="49" charset="-122"/>
              </a:rPr>
              <a:t>，用户在获得加密和数字签名服务时，不需要详细地了解</a:t>
            </a: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是怎样管理证书和密钥的。</a:t>
            </a:r>
            <a:endParaRPr lang="zh-CN" altLang="en-US" sz="2400">
              <a:solidFill>
                <a:schemeClr val="tx2"/>
              </a:solidFill>
              <a:latin typeface="楷体_GB2312" pitchFamily="49" charset="-122"/>
            </a:endParaRPr>
          </a:p>
        </p:txBody>
      </p:sp>
      <p:sp>
        <p:nvSpPr>
          <p:cNvPr id="8397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公钥基础设施</a:t>
            </a:r>
            <a:r>
              <a:rPr lang="en-US" altLang="zh-CN"/>
              <a:t>(PKI)</a:t>
            </a:r>
          </a:p>
        </p:txBody>
      </p:sp>
      <p:sp>
        <p:nvSpPr>
          <p:cNvPr id="88067" name="Rectangle 3"/>
          <p:cNvSpPr>
            <a:spLocks noGrp="1" noChangeArrowheads="1"/>
          </p:cNvSpPr>
          <p:nvPr>
            <p:ph type="body" idx="1"/>
          </p:nvPr>
        </p:nvSpPr>
        <p:spPr>
          <a:xfrm>
            <a:off x="228600" y="1752600"/>
            <a:ext cx="8534400" cy="3352800"/>
          </a:xfrm>
          <a:ln/>
        </p:spPr>
        <p:txBody>
          <a:bodyPr/>
          <a:lstStyle/>
          <a:p>
            <a:pPr marL="387350" indent="-387350"/>
            <a:r>
              <a:rPr lang="zh-CN" altLang="en-US" sz="2800">
                <a:solidFill>
                  <a:schemeClr val="tx2"/>
                </a:solidFill>
                <a:latin typeface="楷体_GB2312" pitchFamily="49" charset="-122"/>
              </a:rPr>
              <a:t>提供的功能和服务</a:t>
            </a:r>
          </a:p>
          <a:p>
            <a:pPr marL="863600" lvl="1"/>
            <a:r>
              <a:rPr lang="zh-CN" altLang="en-US" sz="2400">
                <a:solidFill>
                  <a:srgbClr val="000099"/>
                </a:solidFill>
                <a:latin typeface="楷体_GB2312" pitchFamily="49" charset="-122"/>
              </a:rPr>
              <a:t>① 鉴别</a:t>
            </a:r>
            <a:r>
              <a:rPr lang="en-US" altLang="zh-CN" sz="2400">
                <a:solidFill>
                  <a:srgbClr val="000099"/>
                </a:solidFill>
                <a:latin typeface="Times New Roman"/>
              </a:rPr>
              <a:t>—</a:t>
            </a:r>
            <a:r>
              <a:rPr lang="zh-CN" altLang="en-US" sz="2400">
                <a:solidFill>
                  <a:srgbClr val="000099"/>
                </a:solidFill>
                <a:latin typeface="楷体_GB2312" pitchFamily="49" charset="-122"/>
              </a:rPr>
              <a:t>采用数字签名技术</a:t>
            </a:r>
          </a:p>
          <a:p>
            <a:pPr marL="1339850" lvl="2" indent="-285750"/>
            <a:r>
              <a:rPr lang="zh-CN" altLang="en-US" sz="2400">
                <a:solidFill>
                  <a:srgbClr val="A50021"/>
                </a:solidFill>
                <a:latin typeface="楷体_GB2312" pitchFamily="49" charset="-122"/>
              </a:rPr>
              <a:t>被鉴别的数据 </a:t>
            </a:r>
            <a:r>
              <a:rPr lang="en-US" altLang="zh-CN" sz="2400">
                <a:solidFill>
                  <a:srgbClr val="A50021"/>
                </a:solidFill>
                <a:latin typeface="Times New Roman"/>
              </a:rPr>
              <a:t>—</a:t>
            </a:r>
            <a:r>
              <a:rPr lang="en-US" altLang="zh-CN" sz="2400">
                <a:solidFill>
                  <a:srgbClr val="A50021"/>
                </a:solidFill>
                <a:latin typeface="楷体_GB2312" pitchFamily="49" charset="-122"/>
              </a:rPr>
              <a:t> </a:t>
            </a:r>
            <a:r>
              <a:rPr lang="zh-CN" altLang="en-US" sz="2400">
                <a:solidFill>
                  <a:srgbClr val="A50021"/>
                </a:solidFill>
                <a:latin typeface="楷体_GB2312" pitchFamily="49" charset="-122"/>
              </a:rPr>
              <a:t>数据源鉴别服务</a:t>
            </a:r>
          </a:p>
          <a:p>
            <a:pPr marL="1339850" lvl="2" indent="-285750"/>
            <a:r>
              <a:rPr lang="zh-CN" altLang="en-US" sz="2400">
                <a:solidFill>
                  <a:srgbClr val="A50021"/>
                </a:solidFill>
                <a:latin typeface="楷体_GB2312" pitchFamily="49" charset="-122"/>
              </a:rPr>
              <a:t>用户发送的远程请求 </a:t>
            </a:r>
            <a:r>
              <a:rPr lang="en-US" altLang="zh-CN" sz="2400">
                <a:solidFill>
                  <a:srgbClr val="A50021"/>
                </a:solidFill>
                <a:latin typeface="Times New Roman"/>
              </a:rPr>
              <a:t>—</a:t>
            </a:r>
            <a:r>
              <a:rPr lang="en-US" altLang="zh-CN" sz="2400">
                <a:solidFill>
                  <a:srgbClr val="A50021"/>
                </a:solidFill>
                <a:latin typeface="楷体_GB2312" pitchFamily="49" charset="-122"/>
              </a:rPr>
              <a:t> </a:t>
            </a:r>
            <a:r>
              <a:rPr lang="zh-CN" altLang="en-US" sz="2400">
                <a:solidFill>
                  <a:srgbClr val="A50021"/>
                </a:solidFill>
                <a:latin typeface="楷体_GB2312" pitchFamily="49" charset="-122"/>
              </a:rPr>
              <a:t>身份鉴别服务</a:t>
            </a:r>
          </a:p>
          <a:p>
            <a:pPr marL="863600" lvl="1"/>
            <a:r>
              <a:rPr lang="zh-CN" altLang="en-US" sz="2400">
                <a:solidFill>
                  <a:srgbClr val="000099"/>
                </a:solidFill>
                <a:latin typeface="楷体_GB2312" pitchFamily="49" charset="-122"/>
              </a:rPr>
              <a:t>② 完整性</a:t>
            </a:r>
            <a:r>
              <a:rPr lang="en-US" altLang="zh-CN" sz="2400">
                <a:solidFill>
                  <a:srgbClr val="000099"/>
                </a:solidFill>
                <a:latin typeface="Times New Roman"/>
              </a:rPr>
              <a:t>—</a:t>
            </a:r>
            <a:r>
              <a:rPr lang="zh-CN" altLang="en-US" sz="2400">
                <a:solidFill>
                  <a:srgbClr val="000099"/>
                </a:solidFill>
                <a:latin typeface="楷体_GB2312" pitchFamily="49" charset="-122"/>
              </a:rPr>
              <a:t>采用了两种技术</a:t>
            </a:r>
          </a:p>
          <a:p>
            <a:pPr marL="1339850" lvl="2" indent="-285750"/>
            <a:r>
              <a:rPr lang="zh-CN" altLang="en-US" sz="2400">
                <a:solidFill>
                  <a:srgbClr val="A50021"/>
                </a:solidFill>
                <a:latin typeface="楷体_GB2312" pitchFamily="49" charset="-122"/>
              </a:rPr>
              <a:t>数字签名：既可以是实体认证，也可以是数据完整性</a:t>
            </a:r>
          </a:p>
          <a:p>
            <a:pPr marL="1339850" lvl="2" indent="-285750"/>
            <a:r>
              <a:rPr lang="en-US" altLang="zh-CN" sz="2400">
                <a:solidFill>
                  <a:srgbClr val="A50021"/>
                </a:solidFill>
                <a:latin typeface="楷体_GB2312" pitchFamily="49" charset="-122"/>
              </a:rPr>
              <a:t>MAC(</a:t>
            </a:r>
            <a:r>
              <a:rPr lang="zh-CN" altLang="en-US" sz="2400">
                <a:solidFill>
                  <a:srgbClr val="A50021"/>
                </a:solidFill>
                <a:latin typeface="楷体_GB2312" pitchFamily="49" charset="-122"/>
              </a:rPr>
              <a:t>消息认证码</a:t>
            </a:r>
            <a:r>
              <a:rPr lang="en-US" altLang="zh-CN" sz="2400">
                <a:solidFill>
                  <a:srgbClr val="A50021"/>
                </a:solidFill>
                <a:latin typeface="楷体_GB2312" pitchFamily="49" charset="-122"/>
              </a:rPr>
              <a:t>)</a:t>
            </a:r>
            <a:r>
              <a:rPr lang="zh-CN" altLang="en-US" sz="2400">
                <a:solidFill>
                  <a:srgbClr val="A50021"/>
                </a:solidFill>
                <a:latin typeface="楷体_GB2312" pitchFamily="49" charset="-122"/>
              </a:rPr>
              <a:t>：如</a:t>
            </a:r>
            <a:r>
              <a:rPr lang="en-US" altLang="zh-CN" sz="2400">
                <a:solidFill>
                  <a:srgbClr val="A50021"/>
                </a:solidFill>
                <a:latin typeface="楷体_GB2312" pitchFamily="49" charset="-122"/>
              </a:rPr>
              <a:t>DES-CBC-MAC</a:t>
            </a:r>
            <a:r>
              <a:rPr lang="zh-CN" altLang="en-US" sz="2400">
                <a:solidFill>
                  <a:srgbClr val="A50021"/>
                </a:solidFill>
                <a:latin typeface="楷体_GB2312" pitchFamily="49" charset="-122"/>
              </a:rPr>
              <a:t>或者</a:t>
            </a:r>
            <a:r>
              <a:rPr lang="en-US" altLang="zh-CN" sz="2400">
                <a:solidFill>
                  <a:srgbClr val="A50021"/>
                </a:solidFill>
                <a:latin typeface="楷体_GB2312" pitchFamily="49" charset="-122"/>
              </a:rPr>
              <a:t>HMAC-MD5</a:t>
            </a:r>
          </a:p>
        </p:txBody>
      </p:sp>
      <p:sp>
        <p:nvSpPr>
          <p:cNvPr id="88068"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公钥基础设施</a:t>
            </a:r>
            <a:r>
              <a:rPr lang="en-US" altLang="zh-CN"/>
              <a:t>(PKI)</a:t>
            </a:r>
          </a:p>
        </p:txBody>
      </p:sp>
      <p:sp>
        <p:nvSpPr>
          <p:cNvPr id="90115" name="Rectangle 3"/>
          <p:cNvSpPr>
            <a:spLocks noGrp="1" noChangeArrowheads="1"/>
          </p:cNvSpPr>
          <p:nvPr>
            <p:ph type="body" idx="1"/>
          </p:nvPr>
        </p:nvSpPr>
        <p:spPr>
          <a:xfrm>
            <a:off x="228600" y="1981200"/>
            <a:ext cx="8534400" cy="3048000"/>
          </a:xfrm>
          <a:ln/>
        </p:spPr>
        <p:txBody>
          <a:bodyPr/>
          <a:lstStyle/>
          <a:p>
            <a:pPr marL="387350" indent="-387350"/>
            <a:r>
              <a:rPr lang="zh-CN" altLang="en-US" sz="2800">
                <a:solidFill>
                  <a:schemeClr val="tx2"/>
                </a:solidFill>
                <a:latin typeface="楷体_GB2312" pitchFamily="49" charset="-122"/>
              </a:rPr>
              <a:t>提供的功能和服务</a:t>
            </a:r>
          </a:p>
          <a:p>
            <a:pPr marL="863600" lvl="1"/>
            <a:r>
              <a:rPr lang="zh-CN" altLang="en-US" sz="2400">
                <a:solidFill>
                  <a:srgbClr val="000099"/>
                </a:solidFill>
                <a:latin typeface="楷体_GB2312" pitchFamily="49" charset="-122"/>
              </a:rPr>
              <a:t>③ 保密性</a:t>
            </a:r>
          </a:p>
          <a:p>
            <a:pPr marL="1339850" lvl="2" indent="-285750"/>
            <a:r>
              <a:rPr lang="zh-CN" altLang="en-US" sz="2400">
                <a:solidFill>
                  <a:srgbClr val="A50021"/>
                </a:solidFill>
                <a:latin typeface="楷体_GB2312" pitchFamily="49" charset="-122"/>
              </a:rPr>
              <a:t>用公钥分发随机密钥，然后用随机密钥对数据加密</a:t>
            </a:r>
          </a:p>
          <a:p>
            <a:pPr marL="863600" lvl="1"/>
            <a:r>
              <a:rPr lang="zh-CN" altLang="en-US" sz="2400">
                <a:solidFill>
                  <a:srgbClr val="000099"/>
                </a:solidFill>
                <a:latin typeface="楷体_GB2312" pitchFamily="49" charset="-122"/>
              </a:rPr>
              <a:t>④ 不可否认</a:t>
            </a:r>
          </a:p>
          <a:p>
            <a:pPr marL="1339850" lvl="2" indent="-285750"/>
            <a:r>
              <a:rPr lang="zh-CN" altLang="en-US" sz="2400">
                <a:solidFill>
                  <a:srgbClr val="A50021"/>
                </a:solidFill>
                <a:latin typeface="楷体_GB2312" pitchFamily="49" charset="-122"/>
              </a:rPr>
              <a:t>发送方的不可否认</a:t>
            </a:r>
            <a:r>
              <a:rPr lang="en-US" altLang="zh-CN" sz="2400">
                <a:solidFill>
                  <a:srgbClr val="A50021"/>
                </a:solidFill>
                <a:latin typeface="Times New Roman"/>
              </a:rPr>
              <a:t>—</a:t>
            </a:r>
            <a:r>
              <a:rPr lang="zh-CN" altLang="en-US" sz="2400">
                <a:solidFill>
                  <a:srgbClr val="A50021"/>
                </a:solidFill>
                <a:latin typeface="楷体_GB2312" pitchFamily="49" charset="-122"/>
              </a:rPr>
              <a:t>数字签名</a:t>
            </a:r>
          </a:p>
          <a:p>
            <a:pPr marL="1339850" lvl="2" indent="-285750"/>
            <a:r>
              <a:rPr lang="zh-CN" altLang="en-US" sz="2400">
                <a:solidFill>
                  <a:srgbClr val="A50021"/>
                </a:solidFill>
                <a:latin typeface="楷体_GB2312" pitchFamily="49" charset="-122"/>
              </a:rPr>
              <a:t>接受方的不可否认</a:t>
            </a:r>
            <a:r>
              <a:rPr lang="en-US" altLang="zh-CN" sz="2400">
                <a:solidFill>
                  <a:srgbClr val="A50021"/>
                </a:solidFill>
                <a:latin typeface="Times New Roman"/>
              </a:rPr>
              <a:t>—</a:t>
            </a:r>
            <a:r>
              <a:rPr lang="zh-CN" altLang="en-US" sz="2400">
                <a:solidFill>
                  <a:srgbClr val="A50021"/>
                </a:solidFill>
                <a:latin typeface="楷体_GB2312" pitchFamily="49" charset="-122"/>
              </a:rPr>
              <a:t>收条 </a:t>
            </a:r>
            <a:r>
              <a:rPr lang="en-US" altLang="zh-CN" sz="2400">
                <a:solidFill>
                  <a:srgbClr val="A50021"/>
                </a:solidFill>
                <a:latin typeface="楷体_GB2312" pitchFamily="49" charset="-122"/>
              </a:rPr>
              <a:t>+ </a:t>
            </a:r>
            <a:r>
              <a:rPr lang="zh-CN" altLang="en-US" sz="2400">
                <a:solidFill>
                  <a:srgbClr val="A50021"/>
                </a:solidFill>
                <a:latin typeface="楷体_GB2312" pitchFamily="49" charset="-122"/>
              </a:rPr>
              <a:t>数字签名</a:t>
            </a:r>
          </a:p>
        </p:txBody>
      </p:sp>
      <p:sp>
        <p:nvSpPr>
          <p:cNvPr id="90116"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公钥基础设施</a:t>
            </a:r>
            <a:r>
              <a:rPr lang="en-US" altLang="zh-CN"/>
              <a:t>(PKI)</a:t>
            </a:r>
          </a:p>
        </p:txBody>
      </p:sp>
      <p:sp>
        <p:nvSpPr>
          <p:cNvPr id="92163" name="Rectangle 3"/>
          <p:cNvSpPr>
            <a:spLocks noGrp="1" noChangeArrowheads="1"/>
          </p:cNvSpPr>
          <p:nvPr>
            <p:ph type="body" idx="1"/>
          </p:nvPr>
        </p:nvSpPr>
        <p:spPr>
          <a:xfrm>
            <a:off x="228600" y="1676400"/>
            <a:ext cx="8534400" cy="762000"/>
          </a:xfrm>
          <a:ln/>
        </p:spPr>
        <p:txBody>
          <a:bodyPr/>
          <a:lstStyle/>
          <a:p>
            <a:pPr marL="387350" indent="-387350"/>
            <a:r>
              <a:rPr lang="en-US" altLang="zh-CN">
                <a:solidFill>
                  <a:schemeClr val="tx2"/>
                </a:solidFill>
                <a:latin typeface="楷体_GB2312" pitchFamily="49" charset="-122"/>
              </a:rPr>
              <a:t>PKI</a:t>
            </a:r>
            <a:r>
              <a:rPr lang="zh-CN" altLang="en-US">
                <a:solidFill>
                  <a:schemeClr val="tx2"/>
                </a:solidFill>
                <a:latin typeface="楷体_GB2312" pitchFamily="49" charset="-122"/>
              </a:rPr>
              <a:t>控制下的密钥生存期</a:t>
            </a:r>
            <a:endParaRPr lang="zh-CN" altLang="en-US">
              <a:solidFill>
                <a:srgbClr val="A50021"/>
              </a:solidFill>
              <a:latin typeface="楷体_GB2312" pitchFamily="49" charset="-122"/>
            </a:endParaRPr>
          </a:p>
        </p:txBody>
      </p:sp>
      <p:sp>
        <p:nvSpPr>
          <p:cNvPr id="92164"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grpSp>
        <p:nvGrpSpPr>
          <p:cNvPr id="2" name="Group 5"/>
          <p:cNvGrpSpPr>
            <a:grpSpLocks/>
          </p:cNvGrpSpPr>
          <p:nvPr/>
        </p:nvGrpSpPr>
        <p:grpSpPr bwMode="auto">
          <a:xfrm>
            <a:off x="1066800" y="2362200"/>
            <a:ext cx="7086600" cy="4267200"/>
            <a:chOff x="153" y="749"/>
            <a:chExt cx="5357" cy="3429"/>
          </a:xfrm>
        </p:grpSpPr>
        <p:grpSp>
          <p:nvGrpSpPr>
            <p:cNvPr id="3" name="Group 6"/>
            <p:cNvGrpSpPr>
              <a:grpSpLocks/>
            </p:cNvGrpSpPr>
            <p:nvPr/>
          </p:nvGrpSpPr>
          <p:grpSpPr bwMode="auto">
            <a:xfrm>
              <a:off x="153" y="749"/>
              <a:ext cx="2026" cy="618"/>
              <a:chOff x="155" y="766"/>
              <a:chExt cx="2056" cy="632"/>
            </a:xfrm>
          </p:grpSpPr>
          <p:sp>
            <p:nvSpPr>
              <p:cNvPr id="92167" name="Rectangle 7"/>
              <p:cNvSpPr>
                <a:spLocks noChangeArrowheads="1"/>
              </p:cNvSpPr>
              <p:nvPr/>
            </p:nvSpPr>
            <p:spPr bwMode="auto">
              <a:xfrm>
                <a:off x="1444" y="869"/>
                <a:ext cx="767" cy="274"/>
              </a:xfrm>
              <a:prstGeom prst="rect">
                <a:avLst/>
              </a:prstGeom>
              <a:noFill/>
              <a:ln w="9525">
                <a:noFill/>
                <a:miter lim="800000"/>
                <a:headEnd/>
                <a:tailEnd/>
              </a:ln>
              <a:effectLst/>
            </p:spPr>
            <p:txBody>
              <a:bodyPr wrap="none" lIns="90464" tIns="45232" rIns="90464" bIns="45232">
                <a:spAutoFit/>
              </a:bodyPr>
              <a:lstStyle/>
              <a:p>
                <a:pPr defTabSz="898525" eaLnBrk="0" hangingPunct="0"/>
                <a:r>
                  <a:rPr kumimoji="0" lang="zh-CN" altLang="en-US" sz="1600" b="1">
                    <a:latin typeface="Arial" charset="0"/>
                  </a:rPr>
                  <a:t>密钥产生</a:t>
                </a:r>
              </a:p>
            </p:txBody>
          </p:sp>
          <p:grpSp>
            <p:nvGrpSpPr>
              <p:cNvPr id="4" name="Group 8"/>
              <p:cNvGrpSpPr>
                <a:grpSpLocks/>
              </p:cNvGrpSpPr>
              <p:nvPr/>
            </p:nvGrpSpPr>
            <p:grpSpPr bwMode="auto">
              <a:xfrm>
                <a:off x="155" y="766"/>
                <a:ext cx="1282" cy="632"/>
                <a:chOff x="155" y="766"/>
                <a:chExt cx="1282" cy="632"/>
              </a:xfrm>
            </p:grpSpPr>
            <p:grpSp>
              <p:nvGrpSpPr>
                <p:cNvPr id="5" name="Group 9"/>
                <p:cNvGrpSpPr>
                  <a:grpSpLocks/>
                </p:cNvGrpSpPr>
                <p:nvPr/>
              </p:nvGrpSpPr>
              <p:grpSpPr bwMode="auto">
                <a:xfrm>
                  <a:off x="271" y="842"/>
                  <a:ext cx="718" cy="331"/>
                  <a:chOff x="271" y="842"/>
                  <a:chExt cx="718" cy="331"/>
                </a:xfrm>
              </p:grpSpPr>
              <p:sp>
                <p:nvSpPr>
                  <p:cNvPr id="92170" name="Freeform 10"/>
                  <p:cNvSpPr>
                    <a:spLocks/>
                  </p:cNvSpPr>
                  <p:nvPr/>
                </p:nvSpPr>
                <p:spPr bwMode="auto">
                  <a:xfrm>
                    <a:off x="286" y="856"/>
                    <a:ext cx="703" cy="300"/>
                  </a:xfrm>
                  <a:custGeom>
                    <a:avLst/>
                    <a:gdLst/>
                    <a:ahLst/>
                    <a:cxnLst>
                      <a:cxn ang="0">
                        <a:pos x="21" y="6"/>
                      </a:cxn>
                      <a:cxn ang="0">
                        <a:pos x="281" y="0"/>
                      </a:cxn>
                      <a:cxn ang="0">
                        <a:pos x="282" y="55"/>
                      </a:cxn>
                      <a:cxn ang="0">
                        <a:pos x="340" y="63"/>
                      </a:cxn>
                      <a:cxn ang="0">
                        <a:pos x="359" y="96"/>
                      </a:cxn>
                      <a:cxn ang="0">
                        <a:pos x="647" y="97"/>
                      </a:cxn>
                      <a:cxn ang="0">
                        <a:pos x="702" y="142"/>
                      </a:cxn>
                      <a:cxn ang="0">
                        <a:pos x="643" y="207"/>
                      </a:cxn>
                      <a:cxn ang="0">
                        <a:pos x="553" y="209"/>
                      </a:cxn>
                      <a:cxn ang="0">
                        <a:pos x="495" y="206"/>
                      </a:cxn>
                      <a:cxn ang="0">
                        <a:pos x="470" y="189"/>
                      </a:cxn>
                      <a:cxn ang="0">
                        <a:pos x="362" y="185"/>
                      </a:cxn>
                      <a:cxn ang="0">
                        <a:pos x="343" y="237"/>
                      </a:cxn>
                      <a:cxn ang="0">
                        <a:pos x="286" y="238"/>
                      </a:cxn>
                      <a:cxn ang="0">
                        <a:pos x="260" y="299"/>
                      </a:cxn>
                      <a:cxn ang="0">
                        <a:pos x="8" y="281"/>
                      </a:cxn>
                      <a:cxn ang="0">
                        <a:pos x="0" y="49"/>
                      </a:cxn>
                      <a:cxn ang="0">
                        <a:pos x="21" y="6"/>
                      </a:cxn>
                    </a:cxnLst>
                    <a:rect l="0" t="0" r="r" b="b"/>
                    <a:pathLst>
                      <a:path w="703" h="300">
                        <a:moveTo>
                          <a:pt x="21" y="6"/>
                        </a:moveTo>
                        <a:lnTo>
                          <a:pt x="281" y="0"/>
                        </a:lnTo>
                        <a:lnTo>
                          <a:pt x="282" y="55"/>
                        </a:lnTo>
                        <a:lnTo>
                          <a:pt x="340" y="63"/>
                        </a:lnTo>
                        <a:lnTo>
                          <a:pt x="359" y="96"/>
                        </a:lnTo>
                        <a:lnTo>
                          <a:pt x="647" y="97"/>
                        </a:lnTo>
                        <a:lnTo>
                          <a:pt x="702" y="142"/>
                        </a:lnTo>
                        <a:lnTo>
                          <a:pt x="643" y="207"/>
                        </a:lnTo>
                        <a:lnTo>
                          <a:pt x="553" y="209"/>
                        </a:lnTo>
                        <a:lnTo>
                          <a:pt x="495" y="206"/>
                        </a:lnTo>
                        <a:lnTo>
                          <a:pt x="470" y="189"/>
                        </a:lnTo>
                        <a:lnTo>
                          <a:pt x="362" y="185"/>
                        </a:lnTo>
                        <a:lnTo>
                          <a:pt x="343" y="237"/>
                        </a:lnTo>
                        <a:lnTo>
                          <a:pt x="286" y="238"/>
                        </a:lnTo>
                        <a:lnTo>
                          <a:pt x="260" y="299"/>
                        </a:lnTo>
                        <a:lnTo>
                          <a:pt x="8" y="281"/>
                        </a:lnTo>
                        <a:lnTo>
                          <a:pt x="0" y="49"/>
                        </a:lnTo>
                        <a:lnTo>
                          <a:pt x="21" y="6"/>
                        </a:lnTo>
                      </a:path>
                    </a:pathLst>
                  </a:custGeom>
                  <a:solidFill>
                    <a:schemeClr val="hlink"/>
                  </a:solidFill>
                  <a:ln w="9525" cap="rnd">
                    <a:noFill/>
                    <a:round/>
                    <a:headEnd/>
                    <a:tailEnd/>
                  </a:ln>
                  <a:effectLst/>
                </p:spPr>
                <p:txBody>
                  <a:bodyPr/>
                  <a:lstStyle/>
                  <a:p>
                    <a:endParaRPr lang="zh-CN" altLang="en-US"/>
                  </a:p>
                </p:txBody>
              </p:sp>
              <p:sp>
                <p:nvSpPr>
                  <p:cNvPr id="92171" name="Freeform 11"/>
                  <p:cNvSpPr>
                    <a:spLocks/>
                  </p:cNvSpPr>
                  <p:nvPr/>
                </p:nvSpPr>
                <p:spPr bwMode="auto">
                  <a:xfrm>
                    <a:off x="668" y="934"/>
                    <a:ext cx="321" cy="67"/>
                  </a:xfrm>
                  <a:custGeom>
                    <a:avLst/>
                    <a:gdLst/>
                    <a:ahLst/>
                    <a:cxnLst>
                      <a:cxn ang="0">
                        <a:pos x="313" y="66"/>
                      </a:cxn>
                      <a:cxn ang="0">
                        <a:pos x="308" y="64"/>
                      </a:cxn>
                      <a:cxn ang="0">
                        <a:pos x="304" y="62"/>
                      </a:cxn>
                      <a:cxn ang="0">
                        <a:pos x="299" y="60"/>
                      </a:cxn>
                      <a:cxn ang="0">
                        <a:pos x="295" y="56"/>
                      </a:cxn>
                      <a:cxn ang="0">
                        <a:pos x="291" y="52"/>
                      </a:cxn>
                      <a:cxn ang="0">
                        <a:pos x="287" y="49"/>
                      </a:cxn>
                      <a:cxn ang="0">
                        <a:pos x="283" y="45"/>
                      </a:cxn>
                      <a:cxn ang="0">
                        <a:pos x="279" y="43"/>
                      </a:cxn>
                      <a:cxn ang="0">
                        <a:pos x="275" y="39"/>
                      </a:cxn>
                      <a:cxn ang="0">
                        <a:pos x="271" y="36"/>
                      </a:cxn>
                      <a:cxn ang="0">
                        <a:pos x="256" y="32"/>
                      </a:cxn>
                      <a:cxn ang="0">
                        <a:pos x="237" y="29"/>
                      </a:cxn>
                      <a:cxn ang="0">
                        <a:pos x="212" y="27"/>
                      </a:cxn>
                      <a:cxn ang="0">
                        <a:pos x="185" y="26"/>
                      </a:cxn>
                      <a:cxn ang="0">
                        <a:pos x="155" y="26"/>
                      </a:cxn>
                      <a:cxn ang="0">
                        <a:pos x="124" y="27"/>
                      </a:cxn>
                      <a:cxn ang="0">
                        <a:pos x="95" y="28"/>
                      </a:cxn>
                      <a:cxn ang="0">
                        <a:pos x="66" y="29"/>
                      </a:cxn>
                      <a:cxn ang="0">
                        <a:pos x="41" y="30"/>
                      </a:cxn>
                      <a:cxn ang="0">
                        <a:pos x="20" y="31"/>
                      </a:cxn>
                      <a:cxn ang="0">
                        <a:pos x="0" y="23"/>
                      </a:cxn>
                      <a:cxn ang="0">
                        <a:pos x="31" y="11"/>
                      </a:cxn>
                      <a:cxn ang="0">
                        <a:pos x="57" y="7"/>
                      </a:cxn>
                      <a:cxn ang="0">
                        <a:pos x="85" y="5"/>
                      </a:cxn>
                      <a:cxn ang="0">
                        <a:pos x="117" y="3"/>
                      </a:cxn>
                      <a:cxn ang="0">
                        <a:pos x="149" y="1"/>
                      </a:cxn>
                      <a:cxn ang="0">
                        <a:pos x="183" y="0"/>
                      </a:cxn>
                      <a:cxn ang="0">
                        <a:pos x="214" y="1"/>
                      </a:cxn>
                      <a:cxn ang="0">
                        <a:pos x="244" y="4"/>
                      </a:cxn>
                      <a:cxn ang="0">
                        <a:pos x="269" y="10"/>
                      </a:cxn>
                      <a:cxn ang="0">
                        <a:pos x="291" y="21"/>
                      </a:cxn>
                      <a:cxn ang="0">
                        <a:pos x="306" y="34"/>
                      </a:cxn>
                      <a:cxn ang="0">
                        <a:pos x="309" y="37"/>
                      </a:cxn>
                      <a:cxn ang="0">
                        <a:pos x="311" y="40"/>
                      </a:cxn>
                      <a:cxn ang="0">
                        <a:pos x="313" y="42"/>
                      </a:cxn>
                      <a:cxn ang="0">
                        <a:pos x="315" y="46"/>
                      </a:cxn>
                      <a:cxn ang="0">
                        <a:pos x="316" y="49"/>
                      </a:cxn>
                      <a:cxn ang="0">
                        <a:pos x="317" y="51"/>
                      </a:cxn>
                      <a:cxn ang="0">
                        <a:pos x="319" y="54"/>
                      </a:cxn>
                      <a:cxn ang="0">
                        <a:pos x="319" y="57"/>
                      </a:cxn>
                      <a:cxn ang="0">
                        <a:pos x="319" y="60"/>
                      </a:cxn>
                      <a:cxn ang="0">
                        <a:pos x="318" y="63"/>
                      </a:cxn>
                    </a:cxnLst>
                    <a:rect l="0" t="0" r="r" b="b"/>
                    <a:pathLst>
                      <a:path w="321" h="67">
                        <a:moveTo>
                          <a:pt x="317" y="66"/>
                        </a:moveTo>
                        <a:lnTo>
                          <a:pt x="315" y="66"/>
                        </a:lnTo>
                        <a:lnTo>
                          <a:pt x="313" y="66"/>
                        </a:lnTo>
                        <a:lnTo>
                          <a:pt x="311" y="65"/>
                        </a:lnTo>
                        <a:lnTo>
                          <a:pt x="310" y="65"/>
                        </a:lnTo>
                        <a:lnTo>
                          <a:pt x="308" y="64"/>
                        </a:lnTo>
                        <a:lnTo>
                          <a:pt x="307" y="63"/>
                        </a:lnTo>
                        <a:lnTo>
                          <a:pt x="305" y="63"/>
                        </a:lnTo>
                        <a:lnTo>
                          <a:pt x="304" y="62"/>
                        </a:lnTo>
                        <a:lnTo>
                          <a:pt x="302" y="61"/>
                        </a:lnTo>
                        <a:lnTo>
                          <a:pt x="300" y="60"/>
                        </a:lnTo>
                        <a:lnTo>
                          <a:pt x="299" y="60"/>
                        </a:lnTo>
                        <a:lnTo>
                          <a:pt x="298" y="58"/>
                        </a:lnTo>
                        <a:lnTo>
                          <a:pt x="296" y="57"/>
                        </a:lnTo>
                        <a:lnTo>
                          <a:pt x="295" y="56"/>
                        </a:lnTo>
                        <a:lnTo>
                          <a:pt x="294" y="54"/>
                        </a:lnTo>
                        <a:lnTo>
                          <a:pt x="292" y="54"/>
                        </a:lnTo>
                        <a:lnTo>
                          <a:pt x="291" y="52"/>
                        </a:lnTo>
                        <a:lnTo>
                          <a:pt x="289" y="52"/>
                        </a:lnTo>
                        <a:lnTo>
                          <a:pt x="289" y="50"/>
                        </a:lnTo>
                        <a:lnTo>
                          <a:pt x="287" y="49"/>
                        </a:lnTo>
                        <a:lnTo>
                          <a:pt x="285" y="48"/>
                        </a:lnTo>
                        <a:lnTo>
                          <a:pt x="285" y="47"/>
                        </a:lnTo>
                        <a:lnTo>
                          <a:pt x="283" y="45"/>
                        </a:lnTo>
                        <a:lnTo>
                          <a:pt x="282" y="45"/>
                        </a:lnTo>
                        <a:lnTo>
                          <a:pt x="281" y="43"/>
                        </a:lnTo>
                        <a:lnTo>
                          <a:pt x="279" y="43"/>
                        </a:lnTo>
                        <a:lnTo>
                          <a:pt x="278" y="41"/>
                        </a:lnTo>
                        <a:lnTo>
                          <a:pt x="276" y="41"/>
                        </a:lnTo>
                        <a:lnTo>
                          <a:pt x="275" y="39"/>
                        </a:lnTo>
                        <a:lnTo>
                          <a:pt x="274" y="39"/>
                        </a:lnTo>
                        <a:lnTo>
                          <a:pt x="272" y="38"/>
                        </a:lnTo>
                        <a:lnTo>
                          <a:pt x="271" y="36"/>
                        </a:lnTo>
                        <a:lnTo>
                          <a:pt x="267" y="35"/>
                        </a:lnTo>
                        <a:lnTo>
                          <a:pt x="262" y="33"/>
                        </a:lnTo>
                        <a:lnTo>
                          <a:pt x="256" y="32"/>
                        </a:lnTo>
                        <a:lnTo>
                          <a:pt x="250" y="31"/>
                        </a:lnTo>
                        <a:lnTo>
                          <a:pt x="244" y="30"/>
                        </a:lnTo>
                        <a:lnTo>
                          <a:pt x="237" y="29"/>
                        </a:lnTo>
                        <a:lnTo>
                          <a:pt x="229" y="29"/>
                        </a:lnTo>
                        <a:lnTo>
                          <a:pt x="221" y="28"/>
                        </a:lnTo>
                        <a:lnTo>
                          <a:pt x="212" y="27"/>
                        </a:lnTo>
                        <a:lnTo>
                          <a:pt x="203" y="27"/>
                        </a:lnTo>
                        <a:lnTo>
                          <a:pt x="194" y="27"/>
                        </a:lnTo>
                        <a:lnTo>
                          <a:pt x="185" y="26"/>
                        </a:lnTo>
                        <a:lnTo>
                          <a:pt x="174" y="26"/>
                        </a:lnTo>
                        <a:lnTo>
                          <a:pt x="165" y="27"/>
                        </a:lnTo>
                        <a:lnTo>
                          <a:pt x="155" y="26"/>
                        </a:lnTo>
                        <a:lnTo>
                          <a:pt x="144" y="27"/>
                        </a:lnTo>
                        <a:lnTo>
                          <a:pt x="135" y="26"/>
                        </a:lnTo>
                        <a:lnTo>
                          <a:pt x="124" y="27"/>
                        </a:lnTo>
                        <a:lnTo>
                          <a:pt x="114" y="27"/>
                        </a:lnTo>
                        <a:lnTo>
                          <a:pt x="105" y="27"/>
                        </a:lnTo>
                        <a:lnTo>
                          <a:pt x="95" y="28"/>
                        </a:lnTo>
                        <a:lnTo>
                          <a:pt x="85" y="28"/>
                        </a:lnTo>
                        <a:lnTo>
                          <a:pt x="76" y="28"/>
                        </a:lnTo>
                        <a:lnTo>
                          <a:pt x="66" y="29"/>
                        </a:lnTo>
                        <a:lnTo>
                          <a:pt x="57" y="29"/>
                        </a:lnTo>
                        <a:lnTo>
                          <a:pt x="50" y="29"/>
                        </a:lnTo>
                        <a:lnTo>
                          <a:pt x="41" y="30"/>
                        </a:lnTo>
                        <a:lnTo>
                          <a:pt x="34" y="30"/>
                        </a:lnTo>
                        <a:lnTo>
                          <a:pt x="27" y="31"/>
                        </a:lnTo>
                        <a:lnTo>
                          <a:pt x="20" y="31"/>
                        </a:lnTo>
                        <a:lnTo>
                          <a:pt x="15" y="32"/>
                        </a:lnTo>
                        <a:lnTo>
                          <a:pt x="9" y="32"/>
                        </a:lnTo>
                        <a:lnTo>
                          <a:pt x="0" y="23"/>
                        </a:lnTo>
                        <a:lnTo>
                          <a:pt x="17" y="12"/>
                        </a:lnTo>
                        <a:lnTo>
                          <a:pt x="23" y="11"/>
                        </a:lnTo>
                        <a:lnTo>
                          <a:pt x="31" y="11"/>
                        </a:lnTo>
                        <a:lnTo>
                          <a:pt x="39" y="9"/>
                        </a:lnTo>
                        <a:lnTo>
                          <a:pt x="48" y="8"/>
                        </a:lnTo>
                        <a:lnTo>
                          <a:pt x="57" y="7"/>
                        </a:lnTo>
                        <a:lnTo>
                          <a:pt x="66" y="7"/>
                        </a:lnTo>
                        <a:lnTo>
                          <a:pt x="75" y="6"/>
                        </a:lnTo>
                        <a:lnTo>
                          <a:pt x="85" y="5"/>
                        </a:lnTo>
                        <a:lnTo>
                          <a:pt x="96" y="4"/>
                        </a:lnTo>
                        <a:lnTo>
                          <a:pt x="106" y="3"/>
                        </a:lnTo>
                        <a:lnTo>
                          <a:pt x="117" y="3"/>
                        </a:lnTo>
                        <a:lnTo>
                          <a:pt x="128" y="1"/>
                        </a:lnTo>
                        <a:lnTo>
                          <a:pt x="139" y="1"/>
                        </a:lnTo>
                        <a:lnTo>
                          <a:pt x="149" y="1"/>
                        </a:lnTo>
                        <a:lnTo>
                          <a:pt x="160" y="0"/>
                        </a:lnTo>
                        <a:lnTo>
                          <a:pt x="172" y="0"/>
                        </a:lnTo>
                        <a:lnTo>
                          <a:pt x="183" y="0"/>
                        </a:lnTo>
                        <a:lnTo>
                          <a:pt x="193" y="0"/>
                        </a:lnTo>
                        <a:lnTo>
                          <a:pt x="204" y="0"/>
                        </a:lnTo>
                        <a:lnTo>
                          <a:pt x="214" y="1"/>
                        </a:lnTo>
                        <a:lnTo>
                          <a:pt x="225" y="2"/>
                        </a:lnTo>
                        <a:lnTo>
                          <a:pt x="234" y="3"/>
                        </a:lnTo>
                        <a:lnTo>
                          <a:pt x="244" y="4"/>
                        </a:lnTo>
                        <a:lnTo>
                          <a:pt x="253" y="6"/>
                        </a:lnTo>
                        <a:lnTo>
                          <a:pt x="262" y="9"/>
                        </a:lnTo>
                        <a:lnTo>
                          <a:pt x="269" y="10"/>
                        </a:lnTo>
                        <a:lnTo>
                          <a:pt x="278" y="14"/>
                        </a:lnTo>
                        <a:lnTo>
                          <a:pt x="284" y="17"/>
                        </a:lnTo>
                        <a:lnTo>
                          <a:pt x="291" y="21"/>
                        </a:lnTo>
                        <a:lnTo>
                          <a:pt x="297" y="25"/>
                        </a:lnTo>
                        <a:lnTo>
                          <a:pt x="302" y="30"/>
                        </a:lnTo>
                        <a:lnTo>
                          <a:pt x="306" y="34"/>
                        </a:lnTo>
                        <a:lnTo>
                          <a:pt x="307" y="36"/>
                        </a:lnTo>
                        <a:lnTo>
                          <a:pt x="308" y="36"/>
                        </a:lnTo>
                        <a:lnTo>
                          <a:pt x="309" y="37"/>
                        </a:lnTo>
                        <a:lnTo>
                          <a:pt x="309" y="39"/>
                        </a:lnTo>
                        <a:lnTo>
                          <a:pt x="310" y="39"/>
                        </a:lnTo>
                        <a:lnTo>
                          <a:pt x="311" y="40"/>
                        </a:lnTo>
                        <a:lnTo>
                          <a:pt x="312" y="41"/>
                        </a:lnTo>
                        <a:lnTo>
                          <a:pt x="312" y="42"/>
                        </a:lnTo>
                        <a:lnTo>
                          <a:pt x="313" y="42"/>
                        </a:lnTo>
                        <a:lnTo>
                          <a:pt x="314" y="44"/>
                        </a:lnTo>
                        <a:lnTo>
                          <a:pt x="314" y="45"/>
                        </a:lnTo>
                        <a:lnTo>
                          <a:pt x="315" y="46"/>
                        </a:lnTo>
                        <a:lnTo>
                          <a:pt x="316" y="46"/>
                        </a:lnTo>
                        <a:lnTo>
                          <a:pt x="316" y="47"/>
                        </a:lnTo>
                        <a:lnTo>
                          <a:pt x="316" y="49"/>
                        </a:lnTo>
                        <a:lnTo>
                          <a:pt x="317" y="49"/>
                        </a:lnTo>
                        <a:lnTo>
                          <a:pt x="318" y="50"/>
                        </a:lnTo>
                        <a:lnTo>
                          <a:pt x="317" y="51"/>
                        </a:lnTo>
                        <a:lnTo>
                          <a:pt x="318" y="52"/>
                        </a:lnTo>
                        <a:lnTo>
                          <a:pt x="319" y="53"/>
                        </a:lnTo>
                        <a:lnTo>
                          <a:pt x="319" y="54"/>
                        </a:lnTo>
                        <a:lnTo>
                          <a:pt x="319" y="55"/>
                        </a:lnTo>
                        <a:lnTo>
                          <a:pt x="320" y="56"/>
                        </a:lnTo>
                        <a:lnTo>
                          <a:pt x="319" y="57"/>
                        </a:lnTo>
                        <a:lnTo>
                          <a:pt x="319" y="58"/>
                        </a:lnTo>
                        <a:lnTo>
                          <a:pt x="320" y="60"/>
                        </a:lnTo>
                        <a:lnTo>
                          <a:pt x="319" y="60"/>
                        </a:lnTo>
                        <a:lnTo>
                          <a:pt x="319" y="61"/>
                        </a:lnTo>
                        <a:lnTo>
                          <a:pt x="319" y="62"/>
                        </a:lnTo>
                        <a:lnTo>
                          <a:pt x="318" y="63"/>
                        </a:lnTo>
                        <a:lnTo>
                          <a:pt x="318" y="65"/>
                        </a:lnTo>
                        <a:lnTo>
                          <a:pt x="317" y="66"/>
                        </a:lnTo>
                      </a:path>
                    </a:pathLst>
                  </a:custGeom>
                  <a:solidFill>
                    <a:srgbClr val="8C59A6"/>
                  </a:solidFill>
                  <a:ln w="9525" cap="rnd">
                    <a:noFill/>
                    <a:round/>
                    <a:headEnd/>
                    <a:tailEnd/>
                  </a:ln>
                  <a:effectLst/>
                </p:spPr>
                <p:txBody>
                  <a:bodyPr/>
                  <a:lstStyle/>
                  <a:p>
                    <a:endParaRPr lang="zh-CN" altLang="en-US"/>
                  </a:p>
                </p:txBody>
              </p:sp>
              <p:sp>
                <p:nvSpPr>
                  <p:cNvPr id="92172" name="Freeform 12"/>
                  <p:cNvSpPr>
                    <a:spLocks/>
                  </p:cNvSpPr>
                  <p:nvPr/>
                </p:nvSpPr>
                <p:spPr bwMode="auto">
                  <a:xfrm>
                    <a:off x="271" y="842"/>
                    <a:ext cx="379" cy="331"/>
                  </a:xfrm>
                  <a:custGeom>
                    <a:avLst/>
                    <a:gdLst/>
                    <a:ahLst/>
                    <a:cxnLst>
                      <a:cxn ang="0">
                        <a:pos x="358" y="109"/>
                      </a:cxn>
                      <a:cxn ang="0">
                        <a:pos x="332" y="88"/>
                      </a:cxn>
                      <a:cxn ang="0">
                        <a:pos x="306" y="82"/>
                      </a:cxn>
                      <a:cxn ang="0">
                        <a:pos x="294" y="76"/>
                      </a:cxn>
                      <a:cxn ang="0">
                        <a:pos x="292" y="58"/>
                      </a:cxn>
                      <a:cxn ang="0">
                        <a:pos x="291" y="41"/>
                      </a:cxn>
                      <a:cxn ang="0">
                        <a:pos x="273" y="34"/>
                      </a:cxn>
                      <a:cxn ang="0">
                        <a:pos x="193" y="34"/>
                      </a:cxn>
                      <a:cxn ang="0">
                        <a:pos x="98" y="37"/>
                      </a:cxn>
                      <a:cxn ang="0">
                        <a:pos x="48" y="47"/>
                      </a:cxn>
                      <a:cxn ang="0">
                        <a:pos x="33" y="101"/>
                      </a:cxn>
                      <a:cxn ang="0">
                        <a:pos x="35" y="165"/>
                      </a:cxn>
                      <a:cxn ang="0">
                        <a:pos x="32" y="216"/>
                      </a:cxn>
                      <a:cxn ang="0">
                        <a:pos x="36" y="245"/>
                      </a:cxn>
                      <a:cxn ang="0">
                        <a:pos x="37" y="273"/>
                      </a:cxn>
                      <a:cxn ang="0">
                        <a:pos x="60" y="286"/>
                      </a:cxn>
                      <a:cxn ang="0">
                        <a:pos x="120" y="287"/>
                      </a:cxn>
                      <a:cxn ang="0">
                        <a:pos x="185" y="289"/>
                      </a:cxn>
                      <a:cxn ang="0">
                        <a:pos x="247" y="287"/>
                      </a:cxn>
                      <a:cxn ang="0">
                        <a:pos x="276" y="278"/>
                      </a:cxn>
                      <a:cxn ang="0">
                        <a:pos x="284" y="262"/>
                      </a:cxn>
                      <a:cxn ang="0">
                        <a:pos x="287" y="243"/>
                      </a:cxn>
                      <a:cxn ang="0">
                        <a:pos x="300" y="233"/>
                      </a:cxn>
                      <a:cxn ang="0">
                        <a:pos x="326" y="233"/>
                      </a:cxn>
                      <a:cxn ang="0">
                        <a:pos x="349" y="227"/>
                      </a:cxn>
                      <a:cxn ang="0">
                        <a:pos x="370" y="206"/>
                      </a:cxn>
                      <a:cxn ang="0">
                        <a:pos x="377" y="227"/>
                      </a:cxn>
                      <a:cxn ang="0">
                        <a:pos x="374" y="251"/>
                      </a:cxn>
                      <a:cxn ang="0">
                        <a:pos x="366" y="271"/>
                      </a:cxn>
                      <a:cxn ang="0">
                        <a:pos x="350" y="272"/>
                      </a:cxn>
                      <a:cxn ang="0">
                        <a:pos x="334" y="272"/>
                      </a:cxn>
                      <a:cxn ang="0">
                        <a:pos x="319" y="274"/>
                      </a:cxn>
                      <a:cxn ang="0">
                        <a:pos x="311" y="289"/>
                      </a:cxn>
                      <a:cxn ang="0">
                        <a:pos x="304" y="307"/>
                      </a:cxn>
                      <a:cxn ang="0">
                        <a:pos x="290" y="319"/>
                      </a:cxn>
                      <a:cxn ang="0">
                        <a:pos x="279" y="324"/>
                      </a:cxn>
                      <a:cxn ang="0">
                        <a:pos x="268" y="328"/>
                      </a:cxn>
                      <a:cxn ang="0">
                        <a:pos x="257" y="329"/>
                      </a:cxn>
                      <a:cxn ang="0">
                        <a:pos x="238" y="330"/>
                      </a:cxn>
                      <a:cxn ang="0">
                        <a:pos x="163" y="328"/>
                      </a:cxn>
                      <a:cxn ang="0">
                        <a:pos x="80" y="323"/>
                      </a:cxn>
                      <a:cxn ang="0">
                        <a:pos x="34" y="318"/>
                      </a:cxn>
                      <a:cxn ang="0">
                        <a:pos x="3" y="239"/>
                      </a:cxn>
                      <a:cxn ang="0">
                        <a:pos x="3" y="106"/>
                      </a:cxn>
                      <a:cxn ang="0">
                        <a:pos x="20" y="22"/>
                      </a:cxn>
                      <a:cxn ang="0">
                        <a:pos x="46" y="12"/>
                      </a:cxn>
                      <a:cxn ang="0">
                        <a:pos x="85" y="9"/>
                      </a:cxn>
                      <a:cxn ang="0">
                        <a:pos x="120" y="11"/>
                      </a:cxn>
                      <a:cxn ang="0">
                        <a:pos x="160" y="9"/>
                      </a:cxn>
                      <a:cxn ang="0">
                        <a:pos x="208" y="4"/>
                      </a:cxn>
                      <a:cxn ang="0">
                        <a:pos x="253" y="0"/>
                      </a:cxn>
                      <a:cxn ang="0">
                        <a:pos x="297" y="12"/>
                      </a:cxn>
                      <a:cxn ang="0">
                        <a:pos x="309" y="44"/>
                      </a:cxn>
                      <a:cxn ang="0">
                        <a:pos x="315" y="66"/>
                      </a:cxn>
                      <a:cxn ang="0">
                        <a:pos x="342" y="61"/>
                      </a:cxn>
                      <a:cxn ang="0">
                        <a:pos x="366" y="71"/>
                      </a:cxn>
                      <a:cxn ang="0">
                        <a:pos x="377" y="96"/>
                      </a:cxn>
                    </a:cxnLst>
                    <a:rect l="0" t="0" r="r" b="b"/>
                    <a:pathLst>
                      <a:path w="379" h="331">
                        <a:moveTo>
                          <a:pt x="370" y="120"/>
                        </a:moveTo>
                        <a:lnTo>
                          <a:pt x="370" y="120"/>
                        </a:lnTo>
                        <a:lnTo>
                          <a:pt x="370" y="120"/>
                        </a:lnTo>
                        <a:lnTo>
                          <a:pt x="369" y="119"/>
                        </a:lnTo>
                        <a:lnTo>
                          <a:pt x="367" y="118"/>
                        </a:lnTo>
                        <a:lnTo>
                          <a:pt x="366" y="117"/>
                        </a:lnTo>
                        <a:lnTo>
                          <a:pt x="365" y="115"/>
                        </a:lnTo>
                        <a:lnTo>
                          <a:pt x="363" y="113"/>
                        </a:lnTo>
                        <a:lnTo>
                          <a:pt x="361" y="111"/>
                        </a:lnTo>
                        <a:lnTo>
                          <a:pt x="358" y="109"/>
                        </a:lnTo>
                        <a:lnTo>
                          <a:pt x="357" y="108"/>
                        </a:lnTo>
                        <a:lnTo>
                          <a:pt x="354" y="106"/>
                        </a:lnTo>
                        <a:lnTo>
                          <a:pt x="352" y="103"/>
                        </a:lnTo>
                        <a:lnTo>
                          <a:pt x="349" y="101"/>
                        </a:lnTo>
                        <a:lnTo>
                          <a:pt x="346" y="99"/>
                        </a:lnTo>
                        <a:lnTo>
                          <a:pt x="344" y="97"/>
                        </a:lnTo>
                        <a:lnTo>
                          <a:pt x="340" y="94"/>
                        </a:lnTo>
                        <a:lnTo>
                          <a:pt x="338" y="92"/>
                        </a:lnTo>
                        <a:lnTo>
                          <a:pt x="335" y="90"/>
                        </a:lnTo>
                        <a:lnTo>
                          <a:pt x="332" y="88"/>
                        </a:lnTo>
                        <a:lnTo>
                          <a:pt x="329" y="87"/>
                        </a:lnTo>
                        <a:lnTo>
                          <a:pt x="327" y="85"/>
                        </a:lnTo>
                        <a:lnTo>
                          <a:pt x="323" y="84"/>
                        </a:lnTo>
                        <a:lnTo>
                          <a:pt x="320" y="83"/>
                        </a:lnTo>
                        <a:lnTo>
                          <a:pt x="317" y="82"/>
                        </a:lnTo>
                        <a:lnTo>
                          <a:pt x="316" y="81"/>
                        </a:lnTo>
                        <a:lnTo>
                          <a:pt x="312" y="81"/>
                        </a:lnTo>
                        <a:lnTo>
                          <a:pt x="310" y="81"/>
                        </a:lnTo>
                        <a:lnTo>
                          <a:pt x="308" y="82"/>
                        </a:lnTo>
                        <a:lnTo>
                          <a:pt x="306" y="82"/>
                        </a:lnTo>
                        <a:lnTo>
                          <a:pt x="303" y="83"/>
                        </a:lnTo>
                        <a:lnTo>
                          <a:pt x="302" y="85"/>
                        </a:lnTo>
                        <a:lnTo>
                          <a:pt x="300" y="87"/>
                        </a:lnTo>
                        <a:lnTo>
                          <a:pt x="298" y="85"/>
                        </a:lnTo>
                        <a:lnTo>
                          <a:pt x="297" y="84"/>
                        </a:lnTo>
                        <a:lnTo>
                          <a:pt x="297" y="83"/>
                        </a:lnTo>
                        <a:lnTo>
                          <a:pt x="295" y="81"/>
                        </a:lnTo>
                        <a:lnTo>
                          <a:pt x="295" y="80"/>
                        </a:lnTo>
                        <a:lnTo>
                          <a:pt x="294" y="78"/>
                        </a:lnTo>
                        <a:lnTo>
                          <a:pt x="294" y="76"/>
                        </a:lnTo>
                        <a:lnTo>
                          <a:pt x="294" y="74"/>
                        </a:lnTo>
                        <a:lnTo>
                          <a:pt x="293" y="73"/>
                        </a:lnTo>
                        <a:lnTo>
                          <a:pt x="293" y="71"/>
                        </a:lnTo>
                        <a:lnTo>
                          <a:pt x="292" y="69"/>
                        </a:lnTo>
                        <a:lnTo>
                          <a:pt x="292" y="67"/>
                        </a:lnTo>
                        <a:lnTo>
                          <a:pt x="292" y="65"/>
                        </a:lnTo>
                        <a:lnTo>
                          <a:pt x="292" y="64"/>
                        </a:lnTo>
                        <a:lnTo>
                          <a:pt x="292" y="62"/>
                        </a:lnTo>
                        <a:lnTo>
                          <a:pt x="291" y="60"/>
                        </a:lnTo>
                        <a:lnTo>
                          <a:pt x="292" y="58"/>
                        </a:lnTo>
                        <a:lnTo>
                          <a:pt x="292" y="56"/>
                        </a:lnTo>
                        <a:lnTo>
                          <a:pt x="292" y="55"/>
                        </a:lnTo>
                        <a:lnTo>
                          <a:pt x="292" y="52"/>
                        </a:lnTo>
                        <a:lnTo>
                          <a:pt x="291" y="51"/>
                        </a:lnTo>
                        <a:lnTo>
                          <a:pt x="292" y="49"/>
                        </a:lnTo>
                        <a:lnTo>
                          <a:pt x="291" y="48"/>
                        </a:lnTo>
                        <a:lnTo>
                          <a:pt x="291" y="46"/>
                        </a:lnTo>
                        <a:lnTo>
                          <a:pt x="292" y="45"/>
                        </a:lnTo>
                        <a:lnTo>
                          <a:pt x="291" y="42"/>
                        </a:lnTo>
                        <a:lnTo>
                          <a:pt x="291" y="41"/>
                        </a:lnTo>
                        <a:lnTo>
                          <a:pt x="290" y="40"/>
                        </a:lnTo>
                        <a:lnTo>
                          <a:pt x="290" y="39"/>
                        </a:lnTo>
                        <a:lnTo>
                          <a:pt x="290" y="38"/>
                        </a:lnTo>
                        <a:lnTo>
                          <a:pt x="289" y="36"/>
                        </a:lnTo>
                        <a:lnTo>
                          <a:pt x="288" y="36"/>
                        </a:lnTo>
                        <a:lnTo>
                          <a:pt x="287" y="36"/>
                        </a:lnTo>
                        <a:lnTo>
                          <a:pt x="285" y="35"/>
                        </a:lnTo>
                        <a:lnTo>
                          <a:pt x="282" y="34"/>
                        </a:lnTo>
                        <a:lnTo>
                          <a:pt x="278" y="35"/>
                        </a:lnTo>
                        <a:lnTo>
                          <a:pt x="273" y="34"/>
                        </a:lnTo>
                        <a:lnTo>
                          <a:pt x="268" y="34"/>
                        </a:lnTo>
                        <a:lnTo>
                          <a:pt x="261" y="34"/>
                        </a:lnTo>
                        <a:lnTo>
                          <a:pt x="254" y="33"/>
                        </a:lnTo>
                        <a:lnTo>
                          <a:pt x="247" y="34"/>
                        </a:lnTo>
                        <a:lnTo>
                          <a:pt x="239" y="34"/>
                        </a:lnTo>
                        <a:lnTo>
                          <a:pt x="230" y="34"/>
                        </a:lnTo>
                        <a:lnTo>
                          <a:pt x="221" y="34"/>
                        </a:lnTo>
                        <a:lnTo>
                          <a:pt x="212" y="34"/>
                        </a:lnTo>
                        <a:lnTo>
                          <a:pt x="203" y="35"/>
                        </a:lnTo>
                        <a:lnTo>
                          <a:pt x="193" y="34"/>
                        </a:lnTo>
                        <a:lnTo>
                          <a:pt x="183" y="35"/>
                        </a:lnTo>
                        <a:lnTo>
                          <a:pt x="173" y="35"/>
                        </a:lnTo>
                        <a:lnTo>
                          <a:pt x="163" y="35"/>
                        </a:lnTo>
                        <a:lnTo>
                          <a:pt x="153" y="36"/>
                        </a:lnTo>
                        <a:lnTo>
                          <a:pt x="144" y="36"/>
                        </a:lnTo>
                        <a:lnTo>
                          <a:pt x="134" y="36"/>
                        </a:lnTo>
                        <a:lnTo>
                          <a:pt x="124" y="36"/>
                        </a:lnTo>
                        <a:lnTo>
                          <a:pt x="116" y="36"/>
                        </a:lnTo>
                        <a:lnTo>
                          <a:pt x="107" y="36"/>
                        </a:lnTo>
                        <a:lnTo>
                          <a:pt x="98" y="37"/>
                        </a:lnTo>
                        <a:lnTo>
                          <a:pt x="91" y="37"/>
                        </a:lnTo>
                        <a:lnTo>
                          <a:pt x="85" y="37"/>
                        </a:lnTo>
                        <a:lnTo>
                          <a:pt x="78" y="37"/>
                        </a:lnTo>
                        <a:lnTo>
                          <a:pt x="72" y="37"/>
                        </a:lnTo>
                        <a:lnTo>
                          <a:pt x="67" y="37"/>
                        </a:lnTo>
                        <a:lnTo>
                          <a:pt x="63" y="37"/>
                        </a:lnTo>
                        <a:lnTo>
                          <a:pt x="60" y="37"/>
                        </a:lnTo>
                        <a:lnTo>
                          <a:pt x="56" y="41"/>
                        </a:lnTo>
                        <a:lnTo>
                          <a:pt x="51" y="44"/>
                        </a:lnTo>
                        <a:lnTo>
                          <a:pt x="48" y="47"/>
                        </a:lnTo>
                        <a:lnTo>
                          <a:pt x="46" y="51"/>
                        </a:lnTo>
                        <a:lnTo>
                          <a:pt x="43" y="56"/>
                        </a:lnTo>
                        <a:lnTo>
                          <a:pt x="41" y="61"/>
                        </a:lnTo>
                        <a:lnTo>
                          <a:pt x="39" y="66"/>
                        </a:lnTo>
                        <a:lnTo>
                          <a:pt x="37" y="70"/>
                        </a:lnTo>
                        <a:lnTo>
                          <a:pt x="35" y="76"/>
                        </a:lnTo>
                        <a:lnTo>
                          <a:pt x="35" y="82"/>
                        </a:lnTo>
                        <a:lnTo>
                          <a:pt x="34" y="88"/>
                        </a:lnTo>
                        <a:lnTo>
                          <a:pt x="34" y="95"/>
                        </a:lnTo>
                        <a:lnTo>
                          <a:pt x="33" y="101"/>
                        </a:lnTo>
                        <a:lnTo>
                          <a:pt x="33" y="107"/>
                        </a:lnTo>
                        <a:lnTo>
                          <a:pt x="32" y="113"/>
                        </a:lnTo>
                        <a:lnTo>
                          <a:pt x="33" y="120"/>
                        </a:lnTo>
                        <a:lnTo>
                          <a:pt x="33" y="126"/>
                        </a:lnTo>
                        <a:lnTo>
                          <a:pt x="34" y="133"/>
                        </a:lnTo>
                        <a:lnTo>
                          <a:pt x="34" y="139"/>
                        </a:lnTo>
                        <a:lnTo>
                          <a:pt x="34" y="146"/>
                        </a:lnTo>
                        <a:lnTo>
                          <a:pt x="34" y="152"/>
                        </a:lnTo>
                        <a:lnTo>
                          <a:pt x="35" y="159"/>
                        </a:lnTo>
                        <a:lnTo>
                          <a:pt x="35" y="165"/>
                        </a:lnTo>
                        <a:lnTo>
                          <a:pt x="35" y="172"/>
                        </a:lnTo>
                        <a:lnTo>
                          <a:pt x="35" y="177"/>
                        </a:lnTo>
                        <a:lnTo>
                          <a:pt x="35" y="183"/>
                        </a:lnTo>
                        <a:lnTo>
                          <a:pt x="35" y="189"/>
                        </a:lnTo>
                        <a:lnTo>
                          <a:pt x="35" y="195"/>
                        </a:lnTo>
                        <a:lnTo>
                          <a:pt x="34" y="200"/>
                        </a:lnTo>
                        <a:lnTo>
                          <a:pt x="33" y="205"/>
                        </a:lnTo>
                        <a:lnTo>
                          <a:pt x="31" y="210"/>
                        </a:lnTo>
                        <a:lnTo>
                          <a:pt x="31" y="214"/>
                        </a:lnTo>
                        <a:lnTo>
                          <a:pt x="32" y="216"/>
                        </a:lnTo>
                        <a:lnTo>
                          <a:pt x="33" y="219"/>
                        </a:lnTo>
                        <a:lnTo>
                          <a:pt x="34" y="221"/>
                        </a:lnTo>
                        <a:lnTo>
                          <a:pt x="35" y="225"/>
                        </a:lnTo>
                        <a:lnTo>
                          <a:pt x="35" y="227"/>
                        </a:lnTo>
                        <a:lnTo>
                          <a:pt x="36" y="230"/>
                        </a:lnTo>
                        <a:lnTo>
                          <a:pt x="36" y="233"/>
                        </a:lnTo>
                        <a:lnTo>
                          <a:pt x="36" y="236"/>
                        </a:lnTo>
                        <a:lnTo>
                          <a:pt x="36" y="239"/>
                        </a:lnTo>
                        <a:lnTo>
                          <a:pt x="36" y="242"/>
                        </a:lnTo>
                        <a:lnTo>
                          <a:pt x="36" y="245"/>
                        </a:lnTo>
                        <a:lnTo>
                          <a:pt x="35" y="248"/>
                        </a:lnTo>
                        <a:lnTo>
                          <a:pt x="35" y="252"/>
                        </a:lnTo>
                        <a:lnTo>
                          <a:pt x="35" y="255"/>
                        </a:lnTo>
                        <a:lnTo>
                          <a:pt x="36" y="257"/>
                        </a:lnTo>
                        <a:lnTo>
                          <a:pt x="35" y="260"/>
                        </a:lnTo>
                        <a:lnTo>
                          <a:pt x="35" y="263"/>
                        </a:lnTo>
                        <a:lnTo>
                          <a:pt x="36" y="265"/>
                        </a:lnTo>
                        <a:lnTo>
                          <a:pt x="36" y="269"/>
                        </a:lnTo>
                        <a:lnTo>
                          <a:pt x="37" y="271"/>
                        </a:lnTo>
                        <a:lnTo>
                          <a:pt x="37" y="273"/>
                        </a:lnTo>
                        <a:lnTo>
                          <a:pt x="39" y="275"/>
                        </a:lnTo>
                        <a:lnTo>
                          <a:pt x="40" y="278"/>
                        </a:lnTo>
                        <a:lnTo>
                          <a:pt x="41" y="279"/>
                        </a:lnTo>
                        <a:lnTo>
                          <a:pt x="43" y="281"/>
                        </a:lnTo>
                        <a:lnTo>
                          <a:pt x="44" y="282"/>
                        </a:lnTo>
                        <a:lnTo>
                          <a:pt x="47" y="284"/>
                        </a:lnTo>
                        <a:lnTo>
                          <a:pt x="50" y="285"/>
                        </a:lnTo>
                        <a:lnTo>
                          <a:pt x="53" y="286"/>
                        </a:lnTo>
                        <a:lnTo>
                          <a:pt x="57" y="286"/>
                        </a:lnTo>
                        <a:lnTo>
                          <a:pt x="60" y="286"/>
                        </a:lnTo>
                        <a:lnTo>
                          <a:pt x="64" y="287"/>
                        </a:lnTo>
                        <a:lnTo>
                          <a:pt x="71" y="286"/>
                        </a:lnTo>
                        <a:lnTo>
                          <a:pt x="76" y="286"/>
                        </a:lnTo>
                        <a:lnTo>
                          <a:pt x="83" y="286"/>
                        </a:lnTo>
                        <a:lnTo>
                          <a:pt x="89" y="286"/>
                        </a:lnTo>
                        <a:lnTo>
                          <a:pt x="95" y="286"/>
                        </a:lnTo>
                        <a:lnTo>
                          <a:pt x="101" y="286"/>
                        </a:lnTo>
                        <a:lnTo>
                          <a:pt x="108" y="285"/>
                        </a:lnTo>
                        <a:lnTo>
                          <a:pt x="114" y="286"/>
                        </a:lnTo>
                        <a:lnTo>
                          <a:pt x="120" y="287"/>
                        </a:lnTo>
                        <a:lnTo>
                          <a:pt x="127" y="287"/>
                        </a:lnTo>
                        <a:lnTo>
                          <a:pt x="133" y="287"/>
                        </a:lnTo>
                        <a:lnTo>
                          <a:pt x="139" y="287"/>
                        </a:lnTo>
                        <a:lnTo>
                          <a:pt x="146" y="287"/>
                        </a:lnTo>
                        <a:lnTo>
                          <a:pt x="153" y="288"/>
                        </a:lnTo>
                        <a:lnTo>
                          <a:pt x="159" y="288"/>
                        </a:lnTo>
                        <a:lnTo>
                          <a:pt x="166" y="288"/>
                        </a:lnTo>
                        <a:lnTo>
                          <a:pt x="172" y="288"/>
                        </a:lnTo>
                        <a:lnTo>
                          <a:pt x="178" y="289"/>
                        </a:lnTo>
                        <a:lnTo>
                          <a:pt x="185" y="289"/>
                        </a:lnTo>
                        <a:lnTo>
                          <a:pt x="191" y="289"/>
                        </a:lnTo>
                        <a:lnTo>
                          <a:pt x="197" y="289"/>
                        </a:lnTo>
                        <a:lnTo>
                          <a:pt x="204" y="289"/>
                        </a:lnTo>
                        <a:lnTo>
                          <a:pt x="210" y="290"/>
                        </a:lnTo>
                        <a:lnTo>
                          <a:pt x="216" y="290"/>
                        </a:lnTo>
                        <a:lnTo>
                          <a:pt x="223" y="289"/>
                        </a:lnTo>
                        <a:lnTo>
                          <a:pt x="229" y="289"/>
                        </a:lnTo>
                        <a:lnTo>
                          <a:pt x="235" y="288"/>
                        </a:lnTo>
                        <a:lnTo>
                          <a:pt x="241" y="288"/>
                        </a:lnTo>
                        <a:lnTo>
                          <a:pt x="247" y="287"/>
                        </a:lnTo>
                        <a:lnTo>
                          <a:pt x="254" y="286"/>
                        </a:lnTo>
                        <a:lnTo>
                          <a:pt x="259" y="285"/>
                        </a:lnTo>
                        <a:lnTo>
                          <a:pt x="265" y="284"/>
                        </a:lnTo>
                        <a:lnTo>
                          <a:pt x="267" y="284"/>
                        </a:lnTo>
                        <a:lnTo>
                          <a:pt x="269" y="283"/>
                        </a:lnTo>
                        <a:lnTo>
                          <a:pt x="271" y="283"/>
                        </a:lnTo>
                        <a:lnTo>
                          <a:pt x="271" y="281"/>
                        </a:lnTo>
                        <a:lnTo>
                          <a:pt x="273" y="280"/>
                        </a:lnTo>
                        <a:lnTo>
                          <a:pt x="274" y="280"/>
                        </a:lnTo>
                        <a:lnTo>
                          <a:pt x="276" y="278"/>
                        </a:lnTo>
                        <a:lnTo>
                          <a:pt x="277" y="278"/>
                        </a:lnTo>
                        <a:lnTo>
                          <a:pt x="278" y="276"/>
                        </a:lnTo>
                        <a:lnTo>
                          <a:pt x="279" y="274"/>
                        </a:lnTo>
                        <a:lnTo>
                          <a:pt x="280" y="273"/>
                        </a:lnTo>
                        <a:lnTo>
                          <a:pt x="280" y="272"/>
                        </a:lnTo>
                        <a:lnTo>
                          <a:pt x="281" y="270"/>
                        </a:lnTo>
                        <a:lnTo>
                          <a:pt x="282" y="268"/>
                        </a:lnTo>
                        <a:lnTo>
                          <a:pt x="282" y="266"/>
                        </a:lnTo>
                        <a:lnTo>
                          <a:pt x="283" y="264"/>
                        </a:lnTo>
                        <a:lnTo>
                          <a:pt x="284" y="262"/>
                        </a:lnTo>
                        <a:lnTo>
                          <a:pt x="284" y="260"/>
                        </a:lnTo>
                        <a:lnTo>
                          <a:pt x="284" y="259"/>
                        </a:lnTo>
                        <a:lnTo>
                          <a:pt x="285" y="256"/>
                        </a:lnTo>
                        <a:lnTo>
                          <a:pt x="286" y="254"/>
                        </a:lnTo>
                        <a:lnTo>
                          <a:pt x="285" y="253"/>
                        </a:lnTo>
                        <a:lnTo>
                          <a:pt x="286" y="251"/>
                        </a:lnTo>
                        <a:lnTo>
                          <a:pt x="286" y="249"/>
                        </a:lnTo>
                        <a:lnTo>
                          <a:pt x="286" y="247"/>
                        </a:lnTo>
                        <a:lnTo>
                          <a:pt x="287" y="245"/>
                        </a:lnTo>
                        <a:lnTo>
                          <a:pt x="287" y="243"/>
                        </a:lnTo>
                        <a:lnTo>
                          <a:pt x="287" y="241"/>
                        </a:lnTo>
                        <a:lnTo>
                          <a:pt x="287" y="240"/>
                        </a:lnTo>
                        <a:lnTo>
                          <a:pt x="287" y="238"/>
                        </a:lnTo>
                        <a:lnTo>
                          <a:pt x="288" y="237"/>
                        </a:lnTo>
                        <a:lnTo>
                          <a:pt x="288" y="235"/>
                        </a:lnTo>
                        <a:lnTo>
                          <a:pt x="290" y="235"/>
                        </a:lnTo>
                        <a:lnTo>
                          <a:pt x="293" y="234"/>
                        </a:lnTo>
                        <a:lnTo>
                          <a:pt x="295" y="233"/>
                        </a:lnTo>
                        <a:lnTo>
                          <a:pt x="297" y="233"/>
                        </a:lnTo>
                        <a:lnTo>
                          <a:pt x="300" y="233"/>
                        </a:lnTo>
                        <a:lnTo>
                          <a:pt x="302" y="233"/>
                        </a:lnTo>
                        <a:lnTo>
                          <a:pt x="305" y="233"/>
                        </a:lnTo>
                        <a:lnTo>
                          <a:pt x="307" y="232"/>
                        </a:lnTo>
                        <a:lnTo>
                          <a:pt x="310" y="232"/>
                        </a:lnTo>
                        <a:lnTo>
                          <a:pt x="313" y="232"/>
                        </a:lnTo>
                        <a:lnTo>
                          <a:pt x="316" y="232"/>
                        </a:lnTo>
                        <a:lnTo>
                          <a:pt x="318" y="232"/>
                        </a:lnTo>
                        <a:lnTo>
                          <a:pt x="321" y="233"/>
                        </a:lnTo>
                        <a:lnTo>
                          <a:pt x="324" y="233"/>
                        </a:lnTo>
                        <a:lnTo>
                          <a:pt x="326" y="233"/>
                        </a:lnTo>
                        <a:lnTo>
                          <a:pt x="328" y="233"/>
                        </a:lnTo>
                        <a:lnTo>
                          <a:pt x="332" y="233"/>
                        </a:lnTo>
                        <a:lnTo>
                          <a:pt x="334" y="233"/>
                        </a:lnTo>
                        <a:lnTo>
                          <a:pt x="336" y="232"/>
                        </a:lnTo>
                        <a:lnTo>
                          <a:pt x="339" y="231"/>
                        </a:lnTo>
                        <a:lnTo>
                          <a:pt x="341" y="231"/>
                        </a:lnTo>
                        <a:lnTo>
                          <a:pt x="343" y="231"/>
                        </a:lnTo>
                        <a:lnTo>
                          <a:pt x="345" y="229"/>
                        </a:lnTo>
                        <a:lnTo>
                          <a:pt x="346" y="227"/>
                        </a:lnTo>
                        <a:lnTo>
                          <a:pt x="349" y="227"/>
                        </a:lnTo>
                        <a:lnTo>
                          <a:pt x="349" y="225"/>
                        </a:lnTo>
                        <a:lnTo>
                          <a:pt x="351" y="223"/>
                        </a:lnTo>
                        <a:lnTo>
                          <a:pt x="353" y="221"/>
                        </a:lnTo>
                        <a:lnTo>
                          <a:pt x="354" y="218"/>
                        </a:lnTo>
                        <a:lnTo>
                          <a:pt x="355" y="216"/>
                        </a:lnTo>
                        <a:lnTo>
                          <a:pt x="355" y="213"/>
                        </a:lnTo>
                        <a:lnTo>
                          <a:pt x="355" y="209"/>
                        </a:lnTo>
                        <a:lnTo>
                          <a:pt x="368" y="204"/>
                        </a:lnTo>
                        <a:lnTo>
                          <a:pt x="368" y="205"/>
                        </a:lnTo>
                        <a:lnTo>
                          <a:pt x="370" y="206"/>
                        </a:lnTo>
                        <a:lnTo>
                          <a:pt x="372" y="208"/>
                        </a:lnTo>
                        <a:lnTo>
                          <a:pt x="373" y="210"/>
                        </a:lnTo>
                        <a:lnTo>
                          <a:pt x="373" y="212"/>
                        </a:lnTo>
                        <a:lnTo>
                          <a:pt x="375" y="213"/>
                        </a:lnTo>
                        <a:lnTo>
                          <a:pt x="375" y="216"/>
                        </a:lnTo>
                        <a:lnTo>
                          <a:pt x="375" y="218"/>
                        </a:lnTo>
                        <a:lnTo>
                          <a:pt x="377" y="219"/>
                        </a:lnTo>
                        <a:lnTo>
                          <a:pt x="377" y="222"/>
                        </a:lnTo>
                        <a:lnTo>
                          <a:pt x="377" y="224"/>
                        </a:lnTo>
                        <a:lnTo>
                          <a:pt x="377" y="227"/>
                        </a:lnTo>
                        <a:lnTo>
                          <a:pt x="378" y="229"/>
                        </a:lnTo>
                        <a:lnTo>
                          <a:pt x="377" y="231"/>
                        </a:lnTo>
                        <a:lnTo>
                          <a:pt x="377" y="234"/>
                        </a:lnTo>
                        <a:lnTo>
                          <a:pt x="377" y="237"/>
                        </a:lnTo>
                        <a:lnTo>
                          <a:pt x="376" y="239"/>
                        </a:lnTo>
                        <a:lnTo>
                          <a:pt x="376" y="242"/>
                        </a:lnTo>
                        <a:lnTo>
                          <a:pt x="376" y="243"/>
                        </a:lnTo>
                        <a:lnTo>
                          <a:pt x="375" y="246"/>
                        </a:lnTo>
                        <a:lnTo>
                          <a:pt x="375" y="248"/>
                        </a:lnTo>
                        <a:lnTo>
                          <a:pt x="374" y="251"/>
                        </a:lnTo>
                        <a:lnTo>
                          <a:pt x="373" y="253"/>
                        </a:lnTo>
                        <a:lnTo>
                          <a:pt x="372" y="256"/>
                        </a:lnTo>
                        <a:lnTo>
                          <a:pt x="371" y="258"/>
                        </a:lnTo>
                        <a:lnTo>
                          <a:pt x="371" y="260"/>
                        </a:lnTo>
                        <a:lnTo>
                          <a:pt x="370" y="263"/>
                        </a:lnTo>
                        <a:lnTo>
                          <a:pt x="369" y="264"/>
                        </a:lnTo>
                        <a:lnTo>
                          <a:pt x="368" y="266"/>
                        </a:lnTo>
                        <a:lnTo>
                          <a:pt x="367" y="268"/>
                        </a:lnTo>
                        <a:lnTo>
                          <a:pt x="366" y="270"/>
                        </a:lnTo>
                        <a:lnTo>
                          <a:pt x="366" y="271"/>
                        </a:lnTo>
                        <a:lnTo>
                          <a:pt x="363" y="271"/>
                        </a:lnTo>
                        <a:lnTo>
                          <a:pt x="362" y="272"/>
                        </a:lnTo>
                        <a:lnTo>
                          <a:pt x="361" y="272"/>
                        </a:lnTo>
                        <a:lnTo>
                          <a:pt x="360" y="273"/>
                        </a:lnTo>
                        <a:lnTo>
                          <a:pt x="357" y="273"/>
                        </a:lnTo>
                        <a:lnTo>
                          <a:pt x="356" y="273"/>
                        </a:lnTo>
                        <a:lnTo>
                          <a:pt x="354" y="273"/>
                        </a:lnTo>
                        <a:lnTo>
                          <a:pt x="353" y="273"/>
                        </a:lnTo>
                        <a:lnTo>
                          <a:pt x="351" y="273"/>
                        </a:lnTo>
                        <a:lnTo>
                          <a:pt x="350" y="272"/>
                        </a:lnTo>
                        <a:lnTo>
                          <a:pt x="349" y="273"/>
                        </a:lnTo>
                        <a:lnTo>
                          <a:pt x="347" y="272"/>
                        </a:lnTo>
                        <a:lnTo>
                          <a:pt x="345" y="273"/>
                        </a:lnTo>
                        <a:lnTo>
                          <a:pt x="344" y="272"/>
                        </a:lnTo>
                        <a:lnTo>
                          <a:pt x="342" y="273"/>
                        </a:lnTo>
                        <a:lnTo>
                          <a:pt x="341" y="272"/>
                        </a:lnTo>
                        <a:lnTo>
                          <a:pt x="339" y="272"/>
                        </a:lnTo>
                        <a:lnTo>
                          <a:pt x="338" y="272"/>
                        </a:lnTo>
                        <a:lnTo>
                          <a:pt x="336" y="271"/>
                        </a:lnTo>
                        <a:lnTo>
                          <a:pt x="334" y="272"/>
                        </a:lnTo>
                        <a:lnTo>
                          <a:pt x="332" y="271"/>
                        </a:lnTo>
                        <a:lnTo>
                          <a:pt x="332" y="271"/>
                        </a:lnTo>
                        <a:lnTo>
                          <a:pt x="329" y="271"/>
                        </a:lnTo>
                        <a:lnTo>
                          <a:pt x="328" y="272"/>
                        </a:lnTo>
                        <a:lnTo>
                          <a:pt x="327" y="272"/>
                        </a:lnTo>
                        <a:lnTo>
                          <a:pt x="325" y="272"/>
                        </a:lnTo>
                        <a:lnTo>
                          <a:pt x="324" y="272"/>
                        </a:lnTo>
                        <a:lnTo>
                          <a:pt x="322" y="273"/>
                        </a:lnTo>
                        <a:lnTo>
                          <a:pt x="320" y="273"/>
                        </a:lnTo>
                        <a:lnTo>
                          <a:pt x="319" y="274"/>
                        </a:lnTo>
                        <a:lnTo>
                          <a:pt x="318" y="274"/>
                        </a:lnTo>
                        <a:lnTo>
                          <a:pt x="316" y="275"/>
                        </a:lnTo>
                        <a:lnTo>
                          <a:pt x="316" y="277"/>
                        </a:lnTo>
                        <a:lnTo>
                          <a:pt x="315" y="279"/>
                        </a:lnTo>
                        <a:lnTo>
                          <a:pt x="314" y="281"/>
                        </a:lnTo>
                        <a:lnTo>
                          <a:pt x="314" y="283"/>
                        </a:lnTo>
                        <a:lnTo>
                          <a:pt x="313" y="283"/>
                        </a:lnTo>
                        <a:lnTo>
                          <a:pt x="312" y="285"/>
                        </a:lnTo>
                        <a:lnTo>
                          <a:pt x="312" y="287"/>
                        </a:lnTo>
                        <a:lnTo>
                          <a:pt x="311" y="289"/>
                        </a:lnTo>
                        <a:lnTo>
                          <a:pt x="310" y="291"/>
                        </a:lnTo>
                        <a:lnTo>
                          <a:pt x="310" y="293"/>
                        </a:lnTo>
                        <a:lnTo>
                          <a:pt x="309" y="295"/>
                        </a:lnTo>
                        <a:lnTo>
                          <a:pt x="308" y="297"/>
                        </a:lnTo>
                        <a:lnTo>
                          <a:pt x="308" y="299"/>
                        </a:lnTo>
                        <a:lnTo>
                          <a:pt x="307" y="300"/>
                        </a:lnTo>
                        <a:lnTo>
                          <a:pt x="306" y="302"/>
                        </a:lnTo>
                        <a:lnTo>
                          <a:pt x="306" y="304"/>
                        </a:lnTo>
                        <a:lnTo>
                          <a:pt x="304" y="306"/>
                        </a:lnTo>
                        <a:lnTo>
                          <a:pt x="304" y="307"/>
                        </a:lnTo>
                        <a:lnTo>
                          <a:pt x="302" y="308"/>
                        </a:lnTo>
                        <a:lnTo>
                          <a:pt x="301" y="310"/>
                        </a:lnTo>
                        <a:lnTo>
                          <a:pt x="300" y="312"/>
                        </a:lnTo>
                        <a:lnTo>
                          <a:pt x="299" y="313"/>
                        </a:lnTo>
                        <a:lnTo>
                          <a:pt x="298" y="314"/>
                        </a:lnTo>
                        <a:lnTo>
                          <a:pt x="296" y="316"/>
                        </a:lnTo>
                        <a:lnTo>
                          <a:pt x="295" y="316"/>
                        </a:lnTo>
                        <a:lnTo>
                          <a:pt x="294" y="317"/>
                        </a:lnTo>
                        <a:lnTo>
                          <a:pt x="292" y="318"/>
                        </a:lnTo>
                        <a:lnTo>
                          <a:pt x="290" y="319"/>
                        </a:lnTo>
                        <a:lnTo>
                          <a:pt x="288" y="319"/>
                        </a:lnTo>
                        <a:lnTo>
                          <a:pt x="286" y="319"/>
                        </a:lnTo>
                        <a:lnTo>
                          <a:pt x="284" y="320"/>
                        </a:lnTo>
                        <a:lnTo>
                          <a:pt x="283" y="320"/>
                        </a:lnTo>
                        <a:lnTo>
                          <a:pt x="281" y="321"/>
                        </a:lnTo>
                        <a:lnTo>
                          <a:pt x="281" y="322"/>
                        </a:lnTo>
                        <a:lnTo>
                          <a:pt x="281" y="323"/>
                        </a:lnTo>
                        <a:lnTo>
                          <a:pt x="280" y="324"/>
                        </a:lnTo>
                        <a:lnTo>
                          <a:pt x="279" y="324"/>
                        </a:lnTo>
                        <a:lnTo>
                          <a:pt x="279" y="324"/>
                        </a:lnTo>
                        <a:lnTo>
                          <a:pt x="278" y="325"/>
                        </a:lnTo>
                        <a:lnTo>
                          <a:pt x="277" y="326"/>
                        </a:lnTo>
                        <a:lnTo>
                          <a:pt x="276" y="326"/>
                        </a:lnTo>
                        <a:lnTo>
                          <a:pt x="275" y="326"/>
                        </a:lnTo>
                        <a:lnTo>
                          <a:pt x="274" y="327"/>
                        </a:lnTo>
                        <a:lnTo>
                          <a:pt x="273" y="327"/>
                        </a:lnTo>
                        <a:lnTo>
                          <a:pt x="272" y="327"/>
                        </a:lnTo>
                        <a:lnTo>
                          <a:pt x="271" y="328"/>
                        </a:lnTo>
                        <a:lnTo>
                          <a:pt x="270" y="327"/>
                        </a:lnTo>
                        <a:lnTo>
                          <a:pt x="268" y="328"/>
                        </a:lnTo>
                        <a:lnTo>
                          <a:pt x="267" y="327"/>
                        </a:lnTo>
                        <a:lnTo>
                          <a:pt x="266" y="328"/>
                        </a:lnTo>
                        <a:lnTo>
                          <a:pt x="265" y="329"/>
                        </a:lnTo>
                        <a:lnTo>
                          <a:pt x="264" y="328"/>
                        </a:lnTo>
                        <a:lnTo>
                          <a:pt x="263" y="329"/>
                        </a:lnTo>
                        <a:lnTo>
                          <a:pt x="262" y="329"/>
                        </a:lnTo>
                        <a:lnTo>
                          <a:pt x="261" y="328"/>
                        </a:lnTo>
                        <a:lnTo>
                          <a:pt x="259" y="329"/>
                        </a:lnTo>
                        <a:lnTo>
                          <a:pt x="258" y="329"/>
                        </a:lnTo>
                        <a:lnTo>
                          <a:pt x="257" y="329"/>
                        </a:lnTo>
                        <a:lnTo>
                          <a:pt x="256" y="329"/>
                        </a:lnTo>
                        <a:lnTo>
                          <a:pt x="255" y="328"/>
                        </a:lnTo>
                        <a:lnTo>
                          <a:pt x="254" y="329"/>
                        </a:lnTo>
                        <a:lnTo>
                          <a:pt x="253" y="329"/>
                        </a:lnTo>
                        <a:lnTo>
                          <a:pt x="252" y="329"/>
                        </a:lnTo>
                        <a:lnTo>
                          <a:pt x="252" y="329"/>
                        </a:lnTo>
                        <a:lnTo>
                          <a:pt x="250" y="330"/>
                        </a:lnTo>
                        <a:lnTo>
                          <a:pt x="246" y="329"/>
                        </a:lnTo>
                        <a:lnTo>
                          <a:pt x="242" y="330"/>
                        </a:lnTo>
                        <a:lnTo>
                          <a:pt x="238" y="330"/>
                        </a:lnTo>
                        <a:lnTo>
                          <a:pt x="232" y="329"/>
                        </a:lnTo>
                        <a:lnTo>
                          <a:pt x="226" y="330"/>
                        </a:lnTo>
                        <a:lnTo>
                          <a:pt x="220" y="329"/>
                        </a:lnTo>
                        <a:lnTo>
                          <a:pt x="213" y="329"/>
                        </a:lnTo>
                        <a:lnTo>
                          <a:pt x="205" y="329"/>
                        </a:lnTo>
                        <a:lnTo>
                          <a:pt x="198" y="329"/>
                        </a:lnTo>
                        <a:lnTo>
                          <a:pt x="189" y="329"/>
                        </a:lnTo>
                        <a:lnTo>
                          <a:pt x="181" y="329"/>
                        </a:lnTo>
                        <a:lnTo>
                          <a:pt x="172" y="328"/>
                        </a:lnTo>
                        <a:lnTo>
                          <a:pt x="163" y="328"/>
                        </a:lnTo>
                        <a:lnTo>
                          <a:pt x="154" y="328"/>
                        </a:lnTo>
                        <a:lnTo>
                          <a:pt x="145" y="327"/>
                        </a:lnTo>
                        <a:lnTo>
                          <a:pt x="137" y="327"/>
                        </a:lnTo>
                        <a:lnTo>
                          <a:pt x="127" y="327"/>
                        </a:lnTo>
                        <a:lnTo>
                          <a:pt x="119" y="326"/>
                        </a:lnTo>
                        <a:lnTo>
                          <a:pt x="111" y="326"/>
                        </a:lnTo>
                        <a:lnTo>
                          <a:pt x="102" y="325"/>
                        </a:lnTo>
                        <a:lnTo>
                          <a:pt x="94" y="324"/>
                        </a:lnTo>
                        <a:lnTo>
                          <a:pt x="87" y="324"/>
                        </a:lnTo>
                        <a:lnTo>
                          <a:pt x="80" y="323"/>
                        </a:lnTo>
                        <a:lnTo>
                          <a:pt x="73" y="323"/>
                        </a:lnTo>
                        <a:lnTo>
                          <a:pt x="67" y="322"/>
                        </a:lnTo>
                        <a:lnTo>
                          <a:pt x="61" y="322"/>
                        </a:lnTo>
                        <a:lnTo>
                          <a:pt x="57" y="321"/>
                        </a:lnTo>
                        <a:lnTo>
                          <a:pt x="53" y="321"/>
                        </a:lnTo>
                        <a:lnTo>
                          <a:pt x="49" y="319"/>
                        </a:lnTo>
                        <a:lnTo>
                          <a:pt x="47" y="320"/>
                        </a:lnTo>
                        <a:lnTo>
                          <a:pt x="45" y="319"/>
                        </a:lnTo>
                        <a:lnTo>
                          <a:pt x="40" y="319"/>
                        </a:lnTo>
                        <a:lnTo>
                          <a:pt x="34" y="318"/>
                        </a:lnTo>
                        <a:lnTo>
                          <a:pt x="28" y="315"/>
                        </a:lnTo>
                        <a:lnTo>
                          <a:pt x="24" y="311"/>
                        </a:lnTo>
                        <a:lnTo>
                          <a:pt x="20" y="306"/>
                        </a:lnTo>
                        <a:lnTo>
                          <a:pt x="16" y="299"/>
                        </a:lnTo>
                        <a:lnTo>
                          <a:pt x="12" y="291"/>
                        </a:lnTo>
                        <a:lnTo>
                          <a:pt x="10" y="283"/>
                        </a:lnTo>
                        <a:lnTo>
                          <a:pt x="8" y="272"/>
                        </a:lnTo>
                        <a:lnTo>
                          <a:pt x="6" y="262"/>
                        </a:lnTo>
                        <a:lnTo>
                          <a:pt x="4" y="251"/>
                        </a:lnTo>
                        <a:lnTo>
                          <a:pt x="3" y="239"/>
                        </a:lnTo>
                        <a:lnTo>
                          <a:pt x="1" y="225"/>
                        </a:lnTo>
                        <a:lnTo>
                          <a:pt x="1" y="212"/>
                        </a:lnTo>
                        <a:lnTo>
                          <a:pt x="0" y="199"/>
                        </a:lnTo>
                        <a:lnTo>
                          <a:pt x="0" y="185"/>
                        </a:lnTo>
                        <a:lnTo>
                          <a:pt x="1" y="172"/>
                        </a:lnTo>
                        <a:lnTo>
                          <a:pt x="0" y="158"/>
                        </a:lnTo>
                        <a:lnTo>
                          <a:pt x="1" y="144"/>
                        </a:lnTo>
                        <a:lnTo>
                          <a:pt x="1" y="132"/>
                        </a:lnTo>
                        <a:lnTo>
                          <a:pt x="2" y="118"/>
                        </a:lnTo>
                        <a:lnTo>
                          <a:pt x="3" y="106"/>
                        </a:lnTo>
                        <a:lnTo>
                          <a:pt x="5" y="93"/>
                        </a:lnTo>
                        <a:lnTo>
                          <a:pt x="6" y="81"/>
                        </a:lnTo>
                        <a:lnTo>
                          <a:pt x="7" y="71"/>
                        </a:lnTo>
                        <a:lnTo>
                          <a:pt x="9" y="61"/>
                        </a:lnTo>
                        <a:lnTo>
                          <a:pt x="11" y="51"/>
                        </a:lnTo>
                        <a:lnTo>
                          <a:pt x="12" y="43"/>
                        </a:lnTo>
                        <a:lnTo>
                          <a:pt x="15" y="37"/>
                        </a:lnTo>
                        <a:lnTo>
                          <a:pt x="16" y="31"/>
                        </a:lnTo>
                        <a:lnTo>
                          <a:pt x="18" y="26"/>
                        </a:lnTo>
                        <a:lnTo>
                          <a:pt x="20" y="22"/>
                        </a:lnTo>
                        <a:lnTo>
                          <a:pt x="21" y="21"/>
                        </a:lnTo>
                        <a:lnTo>
                          <a:pt x="23" y="19"/>
                        </a:lnTo>
                        <a:lnTo>
                          <a:pt x="26" y="18"/>
                        </a:lnTo>
                        <a:lnTo>
                          <a:pt x="28" y="17"/>
                        </a:lnTo>
                        <a:lnTo>
                          <a:pt x="31" y="16"/>
                        </a:lnTo>
                        <a:lnTo>
                          <a:pt x="33" y="15"/>
                        </a:lnTo>
                        <a:lnTo>
                          <a:pt x="36" y="13"/>
                        </a:lnTo>
                        <a:lnTo>
                          <a:pt x="39" y="13"/>
                        </a:lnTo>
                        <a:lnTo>
                          <a:pt x="43" y="12"/>
                        </a:lnTo>
                        <a:lnTo>
                          <a:pt x="46" y="12"/>
                        </a:lnTo>
                        <a:lnTo>
                          <a:pt x="50" y="11"/>
                        </a:lnTo>
                        <a:lnTo>
                          <a:pt x="53" y="10"/>
                        </a:lnTo>
                        <a:lnTo>
                          <a:pt x="57" y="10"/>
                        </a:lnTo>
                        <a:lnTo>
                          <a:pt x="62" y="10"/>
                        </a:lnTo>
                        <a:lnTo>
                          <a:pt x="65" y="9"/>
                        </a:lnTo>
                        <a:lnTo>
                          <a:pt x="69" y="10"/>
                        </a:lnTo>
                        <a:lnTo>
                          <a:pt x="74" y="9"/>
                        </a:lnTo>
                        <a:lnTo>
                          <a:pt x="77" y="9"/>
                        </a:lnTo>
                        <a:lnTo>
                          <a:pt x="81" y="10"/>
                        </a:lnTo>
                        <a:lnTo>
                          <a:pt x="85" y="9"/>
                        </a:lnTo>
                        <a:lnTo>
                          <a:pt x="89" y="9"/>
                        </a:lnTo>
                        <a:lnTo>
                          <a:pt x="93" y="10"/>
                        </a:lnTo>
                        <a:lnTo>
                          <a:pt x="97" y="10"/>
                        </a:lnTo>
                        <a:lnTo>
                          <a:pt x="100" y="9"/>
                        </a:lnTo>
                        <a:lnTo>
                          <a:pt x="104" y="10"/>
                        </a:lnTo>
                        <a:lnTo>
                          <a:pt x="107" y="10"/>
                        </a:lnTo>
                        <a:lnTo>
                          <a:pt x="110" y="11"/>
                        </a:lnTo>
                        <a:lnTo>
                          <a:pt x="113" y="11"/>
                        </a:lnTo>
                        <a:lnTo>
                          <a:pt x="117" y="11"/>
                        </a:lnTo>
                        <a:lnTo>
                          <a:pt x="120" y="11"/>
                        </a:lnTo>
                        <a:lnTo>
                          <a:pt x="122" y="11"/>
                        </a:lnTo>
                        <a:lnTo>
                          <a:pt x="124" y="10"/>
                        </a:lnTo>
                        <a:lnTo>
                          <a:pt x="128" y="11"/>
                        </a:lnTo>
                        <a:lnTo>
                          <a:pt x="133" y="10"/>
                        </a:lnTo>
                        <a:lnTo>
                          <a:pt x="138" y="11"/>
                        </a:lnTo>
                        <a:lnTo>
                          <a:pt x="142" y="11"/>
                        </a:lnTo>
                        <a:lnTo>
                          <a:pt x="147" y="10"/>
                        </a:lnTo>
                        <a:lnTo>
                          <a:pt x="151" y="10"/>
                        </a:lnTo>
                        <a:lnTo>
                          <a:pt x="156" y="9"/>
                        </a:lnTo>
                        <a:lnTo>
                          <a:pt x="160" y="9"/>
                        </a:lnTo>
                        <a:lnTo>
                          <a:pt x="164" y="8"/>
                        </a:lnTo>
                        <a:lnTo>
                          <a:pt x="170" y="8"/>
                        </a:lnTo>
                        <a:lnTo>
                          <a:pt x="174" y="7"/>
                        </a:lnTo>
                        <a:lnTo>
                          <a:pt x="179" y="7"/>
                        </a:lnTo>
                        <a:lnTo>
                          <a:pt x="184" y="7"/>
                        </a:lnTo>
                        <a:lnTo>
                          <a:pt x="189" y="5"/>
                        </a:lnTo>
                        <a:lnTo>
                          <a:pt x="193" y="5"/>
                        </a:lnTo>
                        <a:lnTo>
                          <a:pt x="198" y="4"/>
                        </a:lnTo>
                        <a:lnTo>
                          <a:pt x="202" y="4"/>
                        </a:lnTo>
                        <a:lnTo>
                          <a:pt x="208" y="4"/>
                        </a:lnTo>
                        <a:lnTo>
                          <a:pt x="212" y="3"/>
                        </a:lnTo>
                        <a:lnTo>
                          <a:pt x="217" y="2"/>
                        </a:lnTo>
                        <a:lnTo>
                          <a:pt x="221" y="1"/>
                        </a:lnTo>
                        <a:lnTo>
                          <a:pt x="227" y="1"/>
                        </a:lnTo>
                        <a:lnTo>
                          <a:pt x="231" y="1"/>
                        </a:lnTo>
                        <a:lnTo>
                          <a:pt x="235" y="1"/>
                        </a:lnTo>
                        <a:lnTo>
                          <a:pt x="240" y="0"/>
                        </a:lnTo>
                        <a:lnTo>
                          <a:pt x="244" y="0"/>
                        </a:lnTo>
                        <a:lnTo>
                          <a:pt x="248" y="0"/>
                        </a:lnTo>
                        <a:lnTo>
                          <a:pt x="253" y="0"/>
                        </a:lnTo>
                        <a:lnTo>
                          <a:pt x="257" y="0"/>
                        </a:lnTo>
                        <a:lnTo>
                          <a:pt x="261" y="1"/>
                        </a:lnTo>
                        <a:lnTo>
                          <a:pt x="265" y="1"/>
                        </a:lnTo>
                        <a:lnTo>
                          <a:pt x="268" y="1"/>
                        </a:lnTo>
                        <a:lnTo>
                          <a:pt x="275" y="2"/>
                        </a:lnTo>
                        <a:lnTo>
                          <a:pt x="280" y="3"/>
                        </a:lnTo>
                        <a:lnTo>
                          <a:pt x="286" y="5"/>
                        </a:lnTo>
                        <a:lnTo>
                          <a:pt x="289" y="7"/>
                        </a:lnTo>
                        <a:lnTo>
                          <a:pt x="294" y="9"/>
                        </a:lnTo>
                        <a:lnTo>
                          <a:pt x="297" y="12"/>
                        </a:lnTo>
                        <a:lnTo>
                          <a:pt x="299" y="15"/>
                        </a:lnTo>
                        <a:lnTo>
                          <a:pt x="301" y="17"/>
                        </a:lnTo>
                        <a:lnTo>
                          <a:pt x="304" y="20"/>
                        </a:lnTo>
                        <a:lnTo>
                          <a:pt x="306" y="23"/>
                        </a:lnTo>
                        <a:lnTo>
                          <a:pt x="307" y="27"/>
                        </a:lnTo>
                        <a:lnTo>
                          <a:pt x="307" y="30"/>
                        </a:lnTo>
                        <a:lnTo>
                          <a:pt x="308" y="34"/>
                        </a:lnTo>
                        <a:lnTo>
                          <a:pt x="308" y="37"/>
                        </a:lnTo>
                        <a:lnTo>
                          <a:pt x="309" y="40"/>
                        </a:lnTo>
                        <a:lnTo>
                          <a:pt x="309" y="44"/>
                        </a:lnTo>
                        <a:lnTo>
                          <a:pt x="309" y="46"/>
                        </a:lnTo>
                        <a:lnTo>
                          <a:pt x="309" y="49"/>
                        </a:lnTo>
                        <a:lnTo>
                          <a:pt x="310" y="52"/>
                        </a:lnTo>
                        <a:lnTo>
                          <a:pt x="310" y="55"/>
                        </a:lnTo>
                        <a:lnTo>
                          <a:pt x="310" y="58"/>
                        </a:lnTo>
                        <a:lnTo>
                          <a:pt x="310" y="60"/>
                        </a:lnTo>
                        <a:lnTo>
                          <a:pt x="311" y="61"/>
                        </a:lnTo>
                        <a:lnTo>
                          <a:pt x="311" y="64"/>
                        </a:lnTo>
                        <a:lnTo>
                          <a:pt x="313" y="65"/>
                        </a:lnTo>
                        <a:lnTo>
                          <a:pt x="315" y="66"/>
                        </a:lnTo>
                        <a:lnTo>
                          <a:pt x="316" y="66"/>
                        </a:lnTo>
                        <a:lnTo>
                          <a:pt x="318" y="67"/>
                        </a:lnTo>
                        <a:lnTo>
                          <a:pt x="321" y="67"/>
                        </a:lnTo>
                        <a:lnTo>
                          <a:pt x="323" y="66"/>
                        </a:lnTo>
                        <a:lnTo>
                          <a:pt x="327" y="65"/>
                        </a:lnTo>
                        <a:lnTo>
                          <a:pt x="331" y="63"/>
                        </a:lnTo>
                        <a:lnTo>
                          <a:pt x="333" y="62"/>
                        </a:lnTo>
                        <a:lnTo>
                          <a:pt x="336" y="62"/>
                        </a:lnTo>
                        <a:lnTo>
                          <a:pt x="339" y="61"/>
                        </a:lnTo>
                        <a:lnTo>
                          <a:pt x="342" y="61"/>
                        </a:lnTo>
                        <a:lnTo>
                          <a:pt x="345" y="61"/>
                        </a:lnTo>
                        <a:lnTo>
                          <a:pt x="347" y="61"/>
                        </a:lnTo>
                        <a:lnTo>
                          <a:pt x="350" y="62"/>
                        </a:lnTo>
                        <a:lnTo>
                          <a:pt x="352" y="62"/>
                        </a:lnTo>
                        <a:lnTo>
                          <a:pt x="355" y="64"/>
                        </a:lnTo>
                        <a:lnTo>
                          <a:pt x="358" y="65"/>
                        </a:lnTo>
                        <a:lnTo>
                          <a:pt x="359" y="66"/>
                        </a:lnTo>
                        <a:lnTo>
                          <a:pt x="362" y="67"/>
                        </a:lnTo>
                        <a:lnTo>
                          <a:pt x="365" y="69"/>
                        </a:lnTo>
                        <a:lnTo>
                          <a:pt x="366" y="71"/>
                        </a:lnTo>
                        <a:lnTo>
                          <a:pt x="368" y="74"/>
                        </a:lnTo>
                        <a:lnTo>
                          <a:pt x="370" y="75"/>
                        </a:lnTo>
                        <a:lnTo>
                          <a:pt x="372" y="78"/>
                        </a:lnTo>
                        <a:lnTo>
                          <a:pt x="373" y="80"/>
                        </a:lnTo>
                        <a:lnTo>
                          <a:pt x="375" y="82"/>
                        </a:lnTo>
                        <a:lnTo>
                          <a:pt x="376" y="85"/>
                        </a:lnTo>
                        <a:lnTo>
                          <a:pt x="376" y="88"/>
                        </a:lnTo>
                        <a:lnTo>
                          <a:pt x="377" y="91"/>
                        </a:lnTo>
                        <a:lnTo>
                          <a:pt x="377" y="94"/>
                        </a:lnTo>
                        <a:lnTo>
                          <a:pt x="377" y="96"/>
                        </a:lnTo>
                        <a:lnTo>
                          <a:pt x="378" y="100"/>
                        </a:lnTo>
                        <a:lnTo>
                          <a:pt x="377" y="102"/>
                        </a:lnTo>
                        <a:lnTo>
                          <a:pt x="377" y="106"/>
                        </a:lnTo>
                        <a:lnTo>
                          <a:pt x="376" y="108"/>
                        </a:lnTo>
                        <a:lnTo>
                          <a:pt x="375" y="111"/>
                        </a:lnTo>
                        <a:lnTo>
                          <a:pt x="374" y="114"/>
                        </a:lnTo>
                        <a:lnTo>
                          <a:pt x="371" y="117"/>
                        </a:lnTo>
                        <a:lnTo>
                          <a:pt x="370" y="120"/>
                        </a:lnTo>
                      </a:path>
                    </a:pathLst>
                  </a:custGeom>
                  <a:solidFill>
                    <a:srgbClr val="8C59A6"/>
                  </a:solidFill>
                  <a:ln w="9525" cap="rnd">
                    <a:noFill/>
                    <a:round/>
                    <a:headEnd/>
                    <a:tailEnd/>
                  </a:ln>
                  <a:effectLst/>
                </p:spPr>
                <p:txBody>
                  <a:bodyPr/>
                  <a:lstStyle/>
                  <a:p>
                    <a:endParaRPr lang="zh-CN" altLang="en-US"/>
                  </a:p>
                </p:txBody>
              </p:sp>
              <p:sp>
                <p:nvSpPr>
                  <p:cNvPr id="92173" name="Freeform 13"/>
                  <p:cNvSpPr>
                    <a:spLocks/>
                  </p:cNvSpPr>
                  <p:nvPr/>
                </p:nvSpPr>
                <p:spPr bwMode="auto">
                  <a:xfrm>
                    <a:off x="618" y="980"/>
                    <a:ext cx="318" cy="27"/>
                  </a:xfrm>
                  <a:custGeom>
                    <a:avLst/>
                    <a:gdLst/>
                    <a:ahLst/>
                    <a:cxnLst>
                      <a:cxn ang="0">
                        <a:pos x="313" y="15"/>
                      </a:cxn>
                      <a:cxn ang="0">
                        <a:pos x="304" y="15"/>
                      </a:cxn>
                      <a:cxn ang="0">
                        <a:pos x="296" y="16"/>
                      </a:cxn>
                      <a:cxn ang="0">
                        <a:pos x="288" y="16"/>
                      </a:cxn>
                      <a:cxn ang="0">
                        <a:pos x="279" y="16"/>
                      </a:cxn>
                      <a:cxn ang="0">
                        <a:pos x="271" y="16"/>
                      </a:cxn>
                      <a:cxn ang="0">
                        <a:pos x="263" y="15"/>
                      </a:cxn>
                      <a:cxn ang="0">
                        <a:pos x="254" y="15"/>
                      </a:cxn>
                      <a:cxn ang="0">
                        <a:pos x="246" y="15"/>
                      </a:cxn>
                      <a:cxn ang="0">
                        <a:pos x="237" y="14"/>
                      </a:cxn>
                      <a:cxn ang="0">
                        <a:pos x="229" y="14"/>
                      </a:cxn>
                      <a:cxn ang="0">
                        <a:pos x="220" y="15"/>
                      </a:cxn>
                      <a:cxn ang="0">
                        <a:pos x="212" y="15"/>
                      </a:cxn>
                      <a:cxn ang="0">
                        <a:pos x="204" y="15"/>
                      </a:cxn>
                      <a:cxn ang="0">
                        <a:pos x="195" y="16"/>
                      </a:cxn>
                      <a:cxn ang="0">
                        <a:pos x="187" y="17"/>
                      </a:cxn>
                      <a:cxn ang="0">
                        <a:pos x="179" y="17"/>
                      </a:cxn>
                      <a:cxn ang="0">
                        <a:pos x="171" y="13"/>
                      </a:cxn>
                      <a:cxn ang="0">
                        <a:pos x="160" y="13"/>
                      </a:cxn>
                      <a:cxn ang="0">
                        <a:pos x="149" y="13"/>
                      </a:cxn>
                      <a:cxn ang="0">
                        <a:pos x="134" y="14"/>
                      </a:cxn>
                      <a:cxn ang="0">
                        <a:pos x="120" y="15"/>
                      </a:cxn>
                      <a:cxn ang="0">
                        <a:pos x="105" y="17"/>
                      </a:cxn>
                      <a:cxn ang="0">
                        <a:pos x="91" y="20"/>
                      </a:cxn>
                      <a:cxn ang="0">
                        <a:pos x="76" y="22"/>
                      </a:cxn>
                      <a:cxn ang="0">
                        <a:pos x="61" y="23"/>
                      </a:cxn>
                      <a:cxn ang="0">
                        <a:pos x="47" y="25"/>
                      </a:cxn>
                      <a:cxn ang="0">
                        <a:pos x="35" y="26"/>
                      </a:cxn>
                      <a:cxn ang="0">
                        <a:pos x="24" y="26"/>
                      </a:cxn>
                      <a:cxn ang="0">
                        <a:pos x="14" y="25"/>
                      </a:cxn>
                      <a:cxn ang="0">
                        <a:pos x="7" y="23"/>
                      </a:cxn>
                      <a:cxn ang="0">
                        <a:pos x="2" y="19"/>
                      </a:cxn>
                      <a:cxn ang="0">
                        <a:pos x="2" y="14"/>
                      </a:cxn>
                      <a:cxn ang="0">
                        <a:pos x="10" y="9"/>
                      </a:cxn>
                      <a:cxn ang="0">
                        <a:pos x="23" y="6"/>
                      </a:cxn>
                      <a:cxn ang="0">
                        <a:pos x="40" y="3"/>
                      </a:cxn>
                      <a:cxn ang="0">
                        <a:pos x="60" y="1"/>
                      </a:cxn>
                      <a:cxn ang="0">
                        <a:pos x="83" y="1"/>
                      </a:cxn>
                      <a:cxn ang="0">
                        <a:pos x="108" y="0"/>
                      </a:cxn>
                      <a:cxn ang="0">
                        <a:pos x="135" y="0"/>
                      </a:cxn>
                      <a:cxn ang="0">
                        <a:pos x="161" y="2"/>
                      </a:cxn>
                      <a:cxn ang="0">
                        <a:pos x="189" y="2"/>
                      </a:cxn>
                      <a:cxn ang="0">
                        <a:pos x="215" y="4"/>
                      </a:cxn>
                      <a:cxn ang="0">
                        <a:pos x="240" y="6"/>
                      </a:cxn>
                      <a:cxn ang="0">
                        <a:pos x="263" y="6"/>
                      </a:cxn>
                      <a:cxn ang="0">
                        <a:pos x="282" y="8"/>
                      </a:cxn>
                      <a:cxn ang="0">
                        <a:pos x="299" y="10"/>
                      </a:cxn>
                      <a:cxn ang="0">
                        <a:pos x="311" y="10"/>
                      </a:cxn>
                      <a:cxn ang="0">
                        <a:pos x="317" y="15"/>
                      </a:cxn>
                    </a:cxnLst>
                    <a:rect l="0" t="0" r="r" b="b"/>
                    <a:pathLst>
                      <a:path w="318" h="27">
                        <a:moveTo>
                          <a:pt x="317" y="15"/>
                        </a:moveTo>
                        <a:lnTo>
                          <a:pt x="313" y="15"/>
                        </a:lnTo>
                        <a:lnTo>
                          <a:pt x="309" y="15"/>
                        </a:lnTo>
                        <a:lnTo>
                          <a:pt x="304" y="15"/>
                        </a:lnTo>
                        <a:lnTo>
                          <a:pt x="301" y="16"/>
                        </a:lnTo>
                        <a:lnTo>
                          <a:pt x="296" y="16"/>
                        </a:lnTo>
                        <a:lnTo>
                          <a:pt x="292" y="16"/>
                        </a:lnTo>
                        <a:lnTo>
                          <a:pt x="288" y="16"/>
                        </a:lnTo>
                        <a:lnTo>
                          <a:pt x="284" y="16"/>
                        </a:lnTo>
                        <a:lnTo>
                          <a:pt x="279" y="16"/>
                        </a:lnTo>
                        <a:lnTo>
                          <a:pt x="275" y="15"/>
                        </a:lnTo>
                        <a:lnTo>
                          <a:pt x="271" y="16"/>
                        </a:lnTo>
                        <a:lnTo>
                          <a:pt x="267" y="15"/>
                        </a:lnTo>
                        <a:lnTo>
                          <a:pt x="263" y="15"/>
                        </a:lnTo>
                        <a:lnTo>
                          <a:pt x="258" y="16"/>
                        </a:lnTo>
                        <a:lnTo>
                          <a:pt x="254" y="15"/>
                        </a:lnTo>
                        <a:lnTo>
                          <a:pt x="250" y="15"/>
                        </a:lnTo>
                        <a:lnTo>
                          <a:pt x="246" y="15"/>
                        </a:lnTo>
                        <a:lnTo>
                          <a:pt x="241" y="15"/>
                        </a:lnTo>
                        <a:lnTo>
                          <a:pt x="237" y="14"/>
                        </a:lnTo>
                        <a:lnTo>
                          <a:pt x="233" y="15"/>
                        </a:lnTo>
                        <a:lnTo>
                          <a:pt x="229" y="14"/>
                        </a:lnTo>
                        <a:lnTo>
                          <a:pt x="225" y="14"/>
                        </a:lnTo>
                        <a:lnTo>
                          <a:pt x="220" y="15"/>
                        </a:lnTo>
                        <a:lnTo>
                          <a:pt x="216" y="14"/>
                        </a:lnTo>
                        <a:lnTo>
                          <a:pt x="212" y="15"/>
                        </a:lnTo>
                        <a:lnTo>
                          <a:pt x="208" y="15"/>
                        </a:lnTo>
                        <a:lnTo>
                          <a:pt x="204" y="15"/>
                        </a:lnTo>
                        <a:lnTo>
                          <a:pt x="200" y="16"/>
                        </a:lnTo>
                        <a:lnTo>
                          <a:pt x="195" y="16"/>
                        </a:lnTo>
                        <a:lnTo>
                          <a:pt x="192" y="17"/>
                        </a:lnTo>
                        <a:lnTo>
                          <a:pt x="187" y="17"/>
                        </a:lnTo>
                        <a:lnTo>
                          <a:pt x="183" y="18"/>
                        </a:lnTo>
                        <a:lnTo>
                          <a:pt x="179" y="17"/>
                        </a:lnTo>
                        <a:lnTo>
                          <a:pt x="175" y="15"/>
                        </a:lnTo>
                        <a:lnTo>
                          <a:pt x="171" y="13"/>
                        </a:lnTo>
                        <a:lnTo>
                          <a:pt x="165" y="14"/>
                        </a:lnTo>
                        <a:lnTo>
                          <a:pt x="160" y="13"/>
                        </a:lnTo>
                        <a:lnTo>
                          <a:pt x="154" y="13"/>
                        </a:lnTo>
                        <a:lnTo>
                          <a:pt x="149" y="13"/>
                        </a:lnTo>
                        <a:lnTo>
                          <a:pt x="141" y="13"/>
                        </a:lnTo>
                        <a:lnTo>
                          <a:pt x="134" y="14"/>
                        </a:lnTo>
                        <a:lnTo>
                          <a:pt x="128" y="14"/>
                        </a:lnTo>
                        <a:lnTo>
                          <a:pt x="120" y="15"/>
                        </a:lnTo>
                        <a:lnTo>
                          <a:pt x="113" y="16"/>
                        </a:lnTo>
                        <a:lnTo>
                          <a:pt x="105" y="17"/>
                        </a:lnTo>
                        <a:lnTo>
                          <a:pt x="99" y="18"/>
                        </a:lnTo>
                        <a:lnTo>
                          <a:pt x="91" y="20"/>
                        </a:lnTo>
                        <a:lnTo>
                          <a:pt x="83" y="20"/>
                        </a:lnTo>
                        <a:lnTo>
                          <a:pt x="76" y="22"/>
                        </a:lnTo>
                        <a:lnTo>
                          <a:pt x="69" y="22"/>
                        </a:lnTo>
                        <a:lnTo>
                          <a:pt x="61" y="23"/>
                        </a:lnTo>
                        <a:lnTo>
                          <a:pt x="54" y="24"/>
                        </a:lnTo>
                        <a:lnTo>
                          <a:pt x="47" y="25"/>
                        </a:lnTo>
                        <a:lnTo>
                          <a:pt x="41" y="25"/>
                        </a:lnTo>
                        <a:lnTo>
                          <a:pt x="35" y="26"/>
                        </a:lnTo>
                        <a:lnTo>
                          <a:pt x="29" y="26"/>
                        </a:lnTo>
                        <a:lnTo>
                          <a:pt x="24" y="26"/>
                        </a:lnTo>
                        <a:lnTo>
                          <a:pt x="18" y="25"/>
                        </a:lnTo>
                        <a:lnTo>
                          <a:pt x="14" y="25"/>
                        </a:lnTo>
                        <a:lnTo>
                          <a:pt x="10" y="24"/>
                        </a:lnTo>
                        <a:lnTo>
                          <a:pt x="7" y="23"/>
                        </a:lnTo>
                        <a:lnTo>
                          <a:pt x="4" y="21"/>
                        </a:lnTo>
                        <a:lnTo>
                          <a:pt x="2" y="19"/>
                        </a:lnTo>
                        <a:lnTo>
                          <a:pt x="0" y="16"/>
                        </a:lnTo>
                        <a:lnTo>
                          <a:pt x="2" y="14"/>
                        </a:lnTo>
                        <a:lnTo>
                          <a:pt x="7" y="11"/>
                        </a:lnTo>
                        <a:lnTo>
                          <a:pt x="10" y="9"/>
                        </a:lnTo>
                        <a:lnTo>
                          <a:pt x="16" y="7"/>
                        </a:lnTo>
                        <a:lnTo>
                          <a:pt x="23" y="6"/>
                        </a:lnTo>
                        <a:lnTo>
                          <a:pt x="31" y="4"/>
                        </a:lnTo>
                        <a:lnTo>
                          <a:pt x="40" y="3"/>
                        </a:lnTo>
                        <a:lnTo>
                          <a:pt x="50" y="3"/>
                        </a:lnTo>
                        <a:lnTo>
                          <a:pt x="60" y="1"/>
                        </a:lnTo>
                        <a:lnTo>
                          <a:pt x="72" y="1"/>
                        </a:lnTo>
                        <a:lnTo>
                          <a:pt x="83" y="1"/>
                        </a:lnTo>
                        <a:lnTo>
                          <a:pt x="96" y="0"/>
                        </a:lnTo>
                        <a:lnTo>
                          <a:pt x="108" y="0"/>
                        </a:lnTo>
                        <a:lnTo>
                          <a:pt x="121" y="0"/>
                        </a:lnTo>
                        <a:lnTo>
                          <a:pt x="135" y="0"/>
                        </a:lnTo>
                        <a:lnTo>
                          <a:pt x="148" y="1"/>
                        </a:lnTo>
                        <a:lnTo>
                          <a:pt x="161" y="2"/>
                        </a:lnTo>
                        <a:lnTo>
                          <a:pt x="175" y="1"/>
                        </a:lnTo>
                        <a:lnTo>
                          <a:pt x="189" y="2"/>
                        </a:lnTo>
                        <a:lnTo>
                          <a:pt x="201" y="3"/>
                        </a:lnTo>
                        <a:lnTo>
                          <a:pt x="215" y="4"/>
                        </a:lnTo>
                        <a:lnTo>
                          <a:pt x="227" y="4"/>
                        </a:lnTo>
                        <a:lnTo>
                          <a:pt x="240" y="6"/>
                        </a:lnTo>
                        <a:lnTo>
                          <a:pt x="251" y="6"/>
                        </a:lnTo>
                        <a:lnTo>
                          <a:pt x="263" y="6"/>
                        </a:lnTo>
                        <a:lnTo>
                          <a:pt x="273" y="8"/>
                        </a:lnTo>
                        <a:lnTo>
                          <a:pt x="282" y="8"/>
                        </a:lnTo>
                        <a:lnTo>
                          <a:pt x="291" y="9"/>
                        </a:lnTo>
                        <a:lnTo>
                          <a:pt x="299" y="10"/>
                        </a:lnTo>
                        <a:lnTo>
                          <a:pt x="306" y="11"/>
                        </a:lnTo>
                        <a:lnTo>
                          <a:pt x="311" y="10"/>
                        </a:lnTo>
                        <a:lnTo>
                          <a:pt x="315" y="11"/>
                        </a:lnTo>
                        <a:lnTo>
                          <a:pt x="317" y="15"/>
                        </a:lnTo>
                      </a:path>
                    </a:pathLst>
                  </a:custGeom>
                  <a:solidFill>
                    <a:srgbClr val="8C59A6"/>
                  </a:solidFill>
                  <a:ln w="9525" cap="rnd">
                    <a:noFill/>
                    <a:round/>
                    <a:headEnd/>
                    <a:tailEnd/>
                  </a:ln>
                  <a:effectLst/>
                </p:spPr>
                <p:txBody>
                  <a:bodyPr/>
                  <a:lstStyle/>
                  <a:p>
                    <a:endParaRPr lang="zh-CN" altLang="en-US"/>
                  </a:p>
                </p:txBody>
              </p:sp>
              <p:sp>
                <p:nvSpPr>
                  <p:cNvPr id="92174" name="Freeform 14"/>
                  <p:cNvSpPr>
                    <a:spLocks/>
                  </p:cNvSpPr>
                  <p:nvPr/>
                </p:nvSpPr>
                <p:spPr bwMode="auto">
                  <a:xfrm>
                    <a:off x="758" y="1009"/>
                    <a:ext cx="230" cy="85"/>
                  </a:xfrm>
                  <a:custGeom>
                    <a:avLst/>
                    <a:gdLst/>
                    <a:ahLst/>
                    <a:cxnLst>
                      <a:cxn ang="0">
                        <a:pos x="226" y="12"/>
                      </a:cxn>
                      <a:cxn ang="0">
                        <a:pos x="223" y="18"/>
                      </a:cxn>
                      <a:cxn ang="0">
                        <a:pos x="220" y="26"/>
                      </a:cxn>
                      <a:cxn ang="0">
                        <a:pos x="217" y="32"/>
                      </a:cxn>
                      <a:cxn ang="0">
                        <a:pos x="212" y="38"/>
                      </a:cxn>
                      <a:cxn ang="0">
                        <a:pos x="206" y="41"/>
                      </a:cxn>
                      <a:cxn ang="0">
                        <a:pos x="194" y="53"/>
                      </a:cxn>
                      <a:cxn ang="0">
                        <a:pos x="180" y="69"/>
                      </a:cxn>
                      <a:cxn ang="0">
                        <a:pos x="169" y="74"/>
                      </a:cxn>
                      <a:cxn ang="0">
                        <a:pos x="160" y="72"/>
                      </a:cxn>
                      <a:cxn ang="0">
                        <a:pos x="154" y="68"/>
                      </a:cxn>
                      <a:cxn ang="0">
                        <a:pos x="147" y="65"/>
                      </a:cxn>
                      <a:cxn ang="0">
                        <a:pos x="139" y="69"/>
                      </a:cxn>
                      <a:cxn ang="0">
                        <a:pos x="118" y="82"/>
                      </a:cxn>
                      <a:cxn ang="0">
                        <a:pos x="101" y="83"/>
                      </a:cxn>
                      <a:cxn ang="0">
                        <a:pos x="87" y="74"/>
                      </a:cxn>
                      <a:cxn ang="0">
                        <a:pos x="76" y="66"/>
                      </a:cxn>
                      <a:cxn ang="0">
                        <a:pos x="64" y="62"/>
                      </a:cxn>
                      <a:cxn ang="0">
                        <a:pos x="53" y="68"/>
                      </a:cxn>
                      <a:cxn ang="0">
                        <a:pos x="42" y="78"/>
                      </a:cxn>
                      <a:cxn ang="0">
                        <a:pos x="31" y="76"/>
                      </a:cxn>
                      <a:cxn ang="0">
                        <a:pos x="20" y="69"/>
                      </a:cxn>
                      <a:cxn ang="0">
                        <a:pos x="10" y="58"/>
                      </a:cxn>
                      <a:cxn ang="0">
                        <a:pos x="3" y="46"/>
                      </a:cxn>
                      <a:cxn ang="0">
                        <a:pos x="0" y="33"/>
                      </a:cxn>
                      <a:cxn ang="0">
                        <a:pos x="3" y="25"/>
                      </a:cxn>
                      <a:cxn ang="0">
                        <a:pos x="7" y="26"/>
                      </a:cxn>
                      <a:cxn ang="0">
                        <a:pos x="14" y="30"/>
                      </a:cxn>
                      <a:cxn ang="0">
                        <a:pos x="22" y="35"/>
                      </a:cxn>
                      <a:cxn ang="0">
                        <a:pos x="30" y="39"/>
                      </a:cxn>
                      <a:cxn ang="0">
                        <a:pos x="36" y="45"/>
                      </a:cxn>
                      <a:cxn ang="0">
                        <a:pos x="41" y="48"/>
                      </a:cxn>
                      <a:cxn ang="0">
                        <a:pos x="47" y="46"/>
                      </a:cxn>
                      <a:cxn ang="0">
                        <a:pos x="52" y="41"/>
                      </a:cxn>
                      <a:cxn ang="0">
                        <a:pos x="55" y="36"/>
                      </a:cxn>
                      <a:cxn ang="0">
                        <a:pos x="59" y="33"/>
                      </a:cxn>
                      <a:cxn ang="0">
                        <a:pos x="64" y="31"/>
                      </a:cxn>
                      <a:cxn ang="0">
                        <a:pos x="71" y="31"/>
                      </a:cxn>
                      <a:cxn ang="0">
                        <a:pos x="86" y="38"/>
                      </a:cxn>
                      <a:cxn ang="0">
                        <a:pos x="100" y="45"/>
                      </a:cxn>
                      <a:cxn ang="0">
                        <a:pos x="107" y="49"/>
                      </a:cxn>
                      <a:cxn ang="0">
                        <a:pos x="111" y="49"/>
                      </a:cxn>
                      <a:cxn ang="0">
                        <a:pos x="113" y="44"/>
                      </a:cxn>
                      <a:cxn ang="0">
                        <a:pos x="118" y="37"/>
                      </a:cxn>
                      <a:cxn ang="0">
                        <a:pos x="131" y="23"/>
                      </a:cxn>
                      <a:cxn ang="0">
                        <a:pos x="143" y="26"/>
                      </a:cxn>
                      <a:cxn ang="0">
                        <a:pos x="152" y="31"/>
                      </a:cxn>
                      <a:cxn ang="0">
                        <a:pos x="158" y="36"/>
                      </a:cxn>
                      <a:cxn ang="0">
                        <a:pos x="163" y="38"/>
                      </a:cxn>
                      <a:cxn ang="0">
                        <a:pos x="171" y="34"/>
                      </a:cxn>
                      <a:cxn ang="0">
                        <a:pos x="182" y="20"/>
                      </a:cxn>
                      <a:cxn ang="0">
                        <a:pos x="190" y="11"/>
                      </a:cxn>
                      <a:cxn ang="0">
                        <a:pos x="198" y="7"/>
                      </a:cxn>
                      <a:cxn ang="0">
                        <a:pos x="205" y="3"/>
                      </a:cxn>
                      <a:cxn ang="0">
                        <a:pos x="212" y="1"/>
                      </a:cxn>
                      <a:cxn ang="0">
                        <a:pos x="219" y="0"/>
                      </a:cxn>
                      <a:cxn ang="0">
                        <a:pos x="225" y="2"/>
                      </a:cxn>
                    </a:cxnLst>
                    <a:rect l="0" t="0" r="r" b="b"/>
                    <a:pathLst>
                      <a:path w="230" h="85">
                        <a:moveTo>
                          <a:pt x="229" y="7"/>
                        </a:moveTo>
                        <a:lnTo>
                          <a:pt x="228" y="9"/>
                        </a:lnTo>
                        <a:lnTo>
                          <a:pt x="227" y="9"/>
                        </a:lnTo>
                        <a:lnTo>
                          <a:pt x="227" y="10"/>
                        </a:lnTo>
                        <a:lnTo>
                          <a:pt x="226" y="12"/>
                        </a:lnTo>
                        <a:lnTo>
                          <a:pt x="226" y="13"/>
                        </a:lnTo>
                        <a:lnTo>
                          <a:pt x="224" y="13"/>
                        </a:lnTo>
                        <a:lnTo>
                          <a:pt x="224" y="15"/>
                        </a:lnTo>
                        <a:lnTo>
                          <a:pt x="223" y="16"/>
                        </a:lnTo>
                        <a:lnTo>
                          <a:pt x="223" y="18"/>
                        </a:lnTo>
                        <a:lnTo>
                          <a:pt x="222" y="20"/>
                        </a:lnTo>
                        <a:lnTo>
                          <a:pt x="222" y="21"/>
                        </a:lnTo>
                        <a:lnTo>
                          <a:pt x="221" y="23"/>
                        </a:lnTo>
                        <a:lnTo>
                          <a:pt x="221" y="24"/>
                        </a:lnTo>
                        <a:lnTo>
                          <a:pt x="220" y="26"/>
                        </a:lnTo>
                        <a:lnTo>
                          <a:pt x="220" y="27"/>
                        </a:lnTo>
                        <a:lnTo>
                          <a:pt x="219" y="29"/>
                        </a:lnTo>
                        <a:lnTo>
                          <a:pt x="218" y="29"/>
                        </a:lnTo>
                        <a:lnTo>
                          <a:pt x="217" y="31"/>
                        </a:lnTo>
                        <a:lnTo>
                          <a:pt x="217" y="32"/>
                        </a:lnTo>
                        <a:lnTo>
                          <a:pt x="216" y="34"/>
                        </a:lnTo>
                        <a:lnTo>
                          <a:pt x="215" y="34"/>
                        </a:lnTo>
                        <a:lnTo>
                          <a:pt x="214" y="35"/>
                        </a:lnTo>
                        <a:lnTo>
                          <a:pt x="214" y="37"/>
                        </a:lnTo>
                        <a:lnTo>
                          <a:pt x="212" y="38"/>
                        </a:lnTo>
                        <a:lnTo>
                          <a:pt x="211" y="38"/>
                        </a:lnTo>
                        <a:lnTo>
                          <a:pt x="210" y="39"/>
                        </a:lnTo>
                        <a:lnTo>
                          <a:pt x="208" y="40"/>
                        </a:lnTo>
                        <a:lnTo>
                          <a:pt x="208" y="41"/>
                        </a:lnTo>
                        <a:lnTo>
                          <a:pt x="206" y="41"/>
                        </a:lnTo>
                        <a:lnTo>
                          <a:pt x="205" y="41"/>
                        </a:lnTo>
                        <a:lnTo>
                          <a:pt x="203" y="42"/>
                        </a:lnTo>
                        <a:lnTo>
                          <a:pt x="201" y="41"/>
                        </a:lnTo>
                        <a:lnTo>
                          <a:pt x="198" y="48"/>
                        </a:lnTo>
                        <a:lnTo>
                          <a:pt x="194" y="53"/>
                        </a:lnTo>
                        <a:lnTo>
                          <a:pt x="192" y="57"/>
                        </a:lnTo>
                        <a:lnTo>
                          <a:pt x="188" y="61"/>
                        </a:lnTo>
                        <a:lnTo>
                          <a:pt x="186" y="64"/>
                        </a:lnTo>
                        <a:lnTo>
                          <a:pt x="183" y="66"/>
                        </a:lnTo>
                        <a:lnTo>
                          <a:pt x="180" y="69"/>
                        </a:lnTo>
                        <a:lnTo>
                          <a:pt x="178" y="71"/>
                        </a:lnTo>
                        <a:lnTo>
                          <a:pt x="175" y="72"/>
                        </a:lnTo>
                        <a:lnTo>
                          <a:pt x="173" y="73"/>
                        </a:lnTo>
                        <a:lnTo>
                          <a:pt x="171" y="74"/>
                        </a:lnTo>
                        <a:lnTo>
                          <a:pt x="169" y="74"/>
                        </a:lnTo>
                        <a:lnTo>
                          <a:pt x="167" y="74"/>
                        </a:lnTo>
                        <a:lnTo>
                          <a:pt x="165" y="74"/>
                        </a:lnTo>
                        <a:lnTo>
                          <a:pt x="164" y="74"/>
                        </a:lnTo>
                        <a:lnTo>
                          <a:pt x="162" y="73"/>
                        </a:lnTo>
                        <a:lnTo>
                          <a:pt x="160" y="72"/>
                        </a:lnTo>
                        <a:lnTo>
                          <a:pt x="159" y="71"/>
                        </a:lnTo>
                        <a:lnTo>
                          <a:pt x="158" y="70"/>
                        </a:lnTo>
                        <a:lnTo>
                          <a:pt x="156" y="70"/>
                        </a:lnTo>
                        <a:lnTo>
                          <a:pt x="155" y="69"/>
                        </a:lnTo>
                        <a:lnTo>
                          <a:pt x="154" y="68"/>
                        </a:lnTo>
                        <a:lnTo>
                          <a:pt x="152" y="67"/>
                        </a:lnTo>
                        <a:lnTo>
                          <a:pt x="151" y="67"/>
                        </a:lnTo>
                        <a:lnTo>
                          <a:pt x="149" y="66"/>
                        </a:lnTo>
                        <a:lnTo>
                          <a:pt x="148" y="65"/>
                        </a:lnTo>
                        <a:lnTo>
                          <a:pt x="147" y="65"/>
                        </a:lnTo>
                        <a:lnTo>
                          <a:pt x="145" y="65"/>
                        </a:lnTo>
                        <a:lnTo>
                          <a:pt x="144" y="66"/>
                        </a:lnTo>
                        <a:lnTo>
                          <a:pt x="142" y="67"/>
                        </a:lnTo>
                        <a:lnTo>
                          <a:pt x="141" y="67"/>
                        </a:lnTo>
                        <a:lnTo>
                          <a:pt x="139" y="69"/>
                        </a:lnTo>
                        <a:lnTo>
                          <a:pt x="135" y="72"/>
                        </a:lnTo>
                        <a:lnTo>
                          <a:pt x="130" y="76"/>
                        </a:lnTo>
                        <a:lnTo>
                          <a:pt x="126" y="79"/>
                        </a:lnTo>
                        <a:lnTo>
                          <a:pt x="122" y="81"/>
                        </a:lnTo>
                        <a:lnTo>
                          <a:pt x="118" y="82"/>
                        </a:lnTo>
                        <a:lnTo>
                          <a:pt x="115" y="83"/>
                        </a:lnTo>
                        <a:lnTo>
                          <a:pt x="111" y="84"/>
                        </a:lnTo>
                        <a:lnTo>
                          <a:pt x="107" y="84"/>
                        </a:lnTo>
                        <a:lnTo>
                          <a:pt x="105" y="83"/>
                        </a:lnTo>
                        <a:lnTo>
                          <a:pt x="101" y="83"/>
                        </a:lnTo>
                        <a:lnTo>
                          <a:pt x="99" y="82"/>
                        </a:lnTo>
                        <a:lnTo>
                          <a:pt x="96" y="80"/>
                        </a:lnTo>
                        <a:lnTo>
                          <a:pt x="92" y="78"/>
                        </a:lnTo>
                        <a:lnTo>
                          <a:pt x="90" y="76"/>
                        </a:lnTo>
                        <a:lnTo>
                          <a:pt x="87" y="74"/>
                        </a:lnTo>
                        <a:lnTo>
                          <a:pt x="85" y="73"/>
                        </a:lnTo>
                        <a:lnTo>
                          <a:pt x="82" y="71"/>
                        </a:lnTo>
                        <a:lnTo>
                          <a:pt x="80" y="69"/>
                        </a:lnTo>
                        <a:lnTo>
                          <a:pt x="77" y="67"/>
                        </a:lnTo>
                        <a:lnTo>
                          <a:pt x="76" y="66"/>
                        </a:lnTo>
                        <a:lnTo>
                          <a:pt x="73" y="65"/>
                        </a:lnTo>
                        <a:lnTo>
                          <a:pt x="71" y="63"/>
                        </a:lnTo>
                        <a:lnTo>
                          <a:pt x="68" y="62"/>
                        </a:lnTo>
                        <a:lnTo>
                          <a:pt x="67" y="61"/>
                        </a:lnTo>
                        <a:lnTo>
                          <a:pt x="64" y="62"/>
                        </a:lnTo>
                        <a:lnTo>
                          <a:pt x="62" y="62"/>
                        </a:lnTo>
                        <a:lnTo>
                          <a:pt x="60" y="63"/>
                        </a:lnTo>
                        <a:lnTo>
                          <a:pt x="58" y="65"/>
                        </a:lnTo>
                        <a:lnTo>
                          <a:pt x="55" y="66"/>
                        </a:lnTo>
                        <a:lnTo>
                          <a:pt x="53" y="68"/>
                        </a:lnTo>
                        <a:lnTo>
                          <a:pt x="51" y="72"/>
                        </a:lnTo>
                        <a:lnTo>
                          <a:pt x="48" y="76"/>
                        </a:lnTo>
                        <a:lnTo>
                          <a:pt x="47" y="77"/>
                        </a:lnTo>
                        <a:lnTo>
                          <a:pt x="45" y="78"/>
                        </a:lnTo>
                        <a:lnTo>
                          <a:pt x="42" y="78"/>
                        </a:lnTo>
                        <a:lnTo>
                          <a:pt x="40" y="78"/>
                        </a:lnTo>
                        <a:lnTo>
                          <a:pt x="38" y="78"/>
                        </a:lnTo>
                        <a:lnTo>
                          <a:pt x="36" y="78"/>
                        </a:lnTo>
                        <a:lnTo>
                          <a:pt x="33" y="77"/>
                        </a:lnTo>
                        <a:lnTo>
                          <a:pt x="31" y="76"/>
                        </a:lnTo>
                        <a:lnTo>
                          <a:pt x="28" y="75"/>
                        </a:lnTo>
                        <a:lnTo>
                          <a:pt x="27" y="74"/>
                        </a:lnTo>
                        <a:lnTo>
                          <a:pt x="24" y="72"/>
                        </a:lnTo>
                        <a:lnTo>
                          <a:pt x="22" y="71"/>
                        </a:lnTo>
                        <a:lnTo>
                          <a:pt x="20" y="69"/>
                        </a:lnTo>
                        <a:lnTo>
                          <a:pt x="18" y="67"/>
                        </a:lnTo>
                        <a:lnTo>
                          <a:pt x="15" y="65"/>
                        </a:lnTo>
                        <a:lnTo>
                          <a:pt x="14" y="62"/>
                        </a:lnTo>
                        <a:lnTo>
                          <a:pt x="11" y="61"/>
                        </a:lnTo>
                        <a:lnTo>
                          <a:pt x="10" y="58"/>
                        </a:lnTo>
                        <a:lnTo>
                          <a:pt x="8" y="56"/>
                        </a:lnTo>
                        <a:lnTo>
                          <a:pt x="7" y="53"/>
                        </a:lnTo>
                        <a:lnTo>
                          <a:pt x="5" y="51"/>
                        </a:lnTo>
                        <a:lnTo>
                          <a:pt x="4" y="48"/>
                        </a:lnTo>
                        <a:lnTo>
                          <a:pt x="3" y="46"/>
                        </a:lnTo>
                        <a:lnTo>
                          <a:pt x="2" y="43"/>
                        </a:lnTo>
                        <a:lnTo>
                          <a:pt x="2" y="41"/>
                        </a:lnTo>
                        <a:lnTo>
                          <a:pt x="1" y="37"/>
                        </a:lnTo>
                        <a:lnTo>
                          <a:pt x="0" y="35"/>
                        </a:lnTo>
                        <a:lnTo>
                          <a:pt x="0" y="33"/>
                        </a:lnTo>
                        <a:lnTo>
                          <a:pt x="1" y="31"/>
                        </a:lnTo>
                        <a:lnTo>
                          <a:pt x="1" y="29"/>
                        </a:lnTo>
                        <a:lnTo>
                          <a:pt x="2" y="26"/>
                        </a:lnTo>
                        <a:lnTo>
                          <a:pt x="2" y="24"/>
                        </a:lnTo>
                        <a:lnTo>
                          <a:pt x="3" y="25"/>
                        </a:lnTo>
                        <a:lnTo>
                          <a:pt x="3" y="25"/>
                        </a:lnTo>
                        <a:lnTo>
                          <a:pt x="4" y="25"/>
                        </a:lnTo>
                        <a:lnTo>
                          <a:pt x="5" y="25"/>
                        </a:lnTo>
                        <a:lnTo>
                          <a:pt x="6" y="26"/>
                        </a:lnTo>
                        <a:lnTo>
                          <a:pt x="7" y="26"/>
                        </a:lnTo>
                        <a:lnTo>
                          <a:pt x="9" y="27"/>
                        </a:lnTo>
                        <a:lnTo>
                          <a:pt x="10" y="27"/>
                        </a:lnTo>
                        <a:lnTo>
                          <a:pt x="10" y="28"/>
                        </a:lnTo>
                        <a:lnTo>
                          <a:pt x="12" y="29"/>
                        </a:lnTo>
                        <a:lnTo>
                          <a:pt x="14" y="30"/>
                        </a:lnTo>
                        <a:lnTo>
                          <a:pt x="16" y="31"/>
                        </a:lnTo>
                        <a:lnTo>
                          <a:pt x="17" y="32"/>
                        </a:lnTo>
                        <a:lnTo>
                          <a:pt x="19" y="32"/>
                        </a:lnTo>
                        <a:lnTo>
                          <a:pt x="20" y="34"/>
                        </a:lnTo>
                        <a:lnTo>
                          <a:pt x="22" y="35"/>
                        </a:lnTo>
                        <a:lnTo>
                          <a:pt x="24" y="36"/>
                        </a:lnTo>
                        <a:lnTo>
                          <a:pt x="25" y="37"/>
                        </a:lnTo>
                        <a:lnTo>
                          <a:pt x="26" y="38"/>
                        </a:lnTo>
                        <a:lnTo>
                          <a:pt x="28" y="39"/>
                        </a:lnTo>
                        <a:lnTo>
                          <a:pt x="30" y="39"/>
                        </a:lnTo>
                        <a:lnTo>
                          <a:pt x="31" y="41"/>
                        </a:lnTo>
                        <a:lnTo>
                          <a:pt x="32" y="41"/>
                        </a:lnTo>
                        <a:lnTo>
                          <a:pt x="34" y="43"/>
                        </a:lnTo>
                        <a:lnTo>
                          <a:pt x="36" y="44"/>
                        </a:lnTo>
                        <a:lnTo>
                          <a:pt x="36" y="45"/>
                        </a:lnTo>
                        <a:lnTo>
                          <a:pt x="37" y="45"/>
                        </a:lnTo>
                        <a:lnTo>
                          <a:pt x="39" y="46"/>
                        </a:lnTo>
                        <a:lnTo>
                          <a:pt x="40" y="47"/>
                        </a:lnTo>
                        <a:lnTo>
                          <a:pt x="41" y="48"/>
                        </a:lnTo>
                        <a:lnTo>
                          <a:pt x="41" y="48"/>
                        </a:lnTo>
                        <a:lnTo>
                          <a:pt x="42" y="48"/>
                        </a:lnTo>
                        <a:lnTo>
                          <a:pt x="43" y="47"/>
                        </a:lnTo>
                        <a:lnTo>
                          <a:pt x="44" y="47"/>
                        </a:lnTo>
                        <a:lnTo>
                          <a:pt x="45" y="46"/>
                        </a:lnTo>
                        <a:lnTo>
                          <a:pt x="47" y="46"/>
                        </a:lnTo>
                        <a:lnTo>
                          <a:pt x="48" y="44"/>
                        </a:lnTo>
                        <a:lnTo>
                          <a:pt x="49" y="43"/>
                        </a:lnTo>
                        <a:lnTo>
                          <a:pt x="50" y="43"/>
                        </a:lnTo>
                        <a:lnTo>
                          <a:pt x="51" y="42"/>
                        </a:lnTo>
                        <a:lnTo>
                          <a:pt x="52" y="41"/>
                        </a:lnTo>
                        <a:lnTo>
                          <a:pt x="52" y="40"/>
                        </a:lnTo>
                        <a:lnTo>
                          <a:pt x="54" y="39"/>
                        </a:lnTo>
                        <a:lnTo>
                          <a:pt x="54" y="38"/>
                        </a:lnTo>
                        <a:lnTo>
                          <a:pt x="55" y="37"/>
                        </a:lnTo>
                        <a:lnTo>
                          <a:pt x="55" y="36"/>
                        </a:lnTo>
                        <a:lnTo>
                          <a:pt x="56" y="35"/>
                        </a:lnTo>
                        <a:lnTo>
                          <a:pt x="57" y="35"/>
                        </a:lnTo>
                        <a:lnTo>
                          <a:pt x="57" y="34"/>
                        </a:lnTo>
                        <a:lnTo>
                          <a:pt x="59" y="33"/>
                        </a:lnTo>
                        <a:lnTo>
                          <a:pt x="59" y="33"/>
                        </a:lnTo>
                        <a:lnTo>
                          <a:pt x="60" y="32"/>
                        </a:lnTo>
                        <a:lnTo>
                          <a:pt x="61" y="32"/>
                        </a:lnTo>
                        <a:lnTo>
                          <a:pt x="62" y="31"/>
                        </a:lnTo>
                        <a:lnTo>
                          <a:pt x="63" y="31"/>
                        </a:lnTo>
                        <a:lnTo>
                          <a:pt x="64" y="31"/>
                        </a:lnTo>
                        <a:lnTo>
                          <a:pt x="65" y="31"/>
                        </a:lnTo>
                        <a:lnTo>
                          <a:pt x="67" y="31"/>
                        </a:lnTo>
                        <a:lnTo>
                          <a:pt x="68" y="31"/>
                        </a:lnTo>
                        <a:lnTo>
                          <a:pt x="69" y="31"/>
                        </a:lnTo>
                        <a:lnTo>
                          <a:pt x="71" y="31"/>
                        </a:lnTo>
                        <a:lnTo>
                          <a:pt x="73" y="32"/>
                        </a:lnTo>
                        <a:lnTo>
                          <a:pt x="75" y="33"/>
                        </a:lnTo>
                        <a:lnTo>
                          <a:pt x="77" y="33"/>
                        </a:lnTo>
                        <a:lnTo>
                          <a:pt x="81" y="36"/>
                        </a:lnTo>
                        <a:lnTo>
                          <a:pt x="86" y="38"/>
                        </a:lnTo>
                        <a:lnTo>
                          <a:pt x="89" y="40"/>
                        </a:lnTo>
                        <a:lnTo>
                          <a:pt x="93" y="41"/>
                        </a:lnTo>
                        <a:lnTo>
                          <a:pt x="96" y="42"/>
                        </a:lnTo>
                        <a:lnTo>
                          <a:pt x="98" y="44"/>
                        </a:lnTo>
                        <a:lnTo>
                          <a:pt x="100" y="45"/>
                        </a:lnTo>
                        <a:lnTo>
                          <a:pt x="103" y="47"/>
                        </a:lnTo>
                        <a:lnTo>
                          <a:pt x="104" y="47"/>
                        </a:lnTo>
                        <a:lnTo>
                          <a:pt x="105" y="48"/>
                        </a:lnTo>
                        <a:lnTo>
                          <a:pt x="106" y="48"/>
                        </a:lnTo>
                        <a:lnTo>
                          <a:pt x="107" y="49"/>
                        </a:lnTo>
                        <a:lnTo>
                          <a:pt x="108" y="49"/>
                        </a:lnTo>
                        <a:lnTo>
                          <a:pt x="109" y="49"/>
                        </a:lnTo>
                        <a:lnTo>
                          <a:pt x="109" y="49"/>
                        </a:lnTo>
                        <a:lnTo>
                          <a:pt x="110" y="50"/>
                        </a:lnTo>
                        <a:lnTo>
                          <a:pt x="111" y="49"/>
                        </a:lnTo>
                        <a:lnTo>
                          <a:pt x="111" y="48"/>
                        </a:lnTo>
                        <a:lnTo>
                          <a:pt x="111" y="48"/>
                        </a:lnTo>
                        <a:lnTo>
                          <a:pt x="111" y="47"/>
                        </a:lnTo>
                        <a:lnTo>
                          <a:pt x="112" y="46"/>
                        </a:lnTo>
                        <a:lnTo>
                          <a:pt x="113" y="44"/>
                        </a:lnTo>
                        <a:lnTo>
                          <a:pt x="113" y="43"/>
                        </a:lnTo>
                        <a:lnTo>
                          <a:pt x="114" y="41"/>
                        </a:lnTo>
                        <a:lnTo>
                          <a:pt x="116" y="40"/>
                        </a:lnTo>
                        <a:lnTo>
                          <a:pt x="116" y="38"/>
                        </a:lnTo>
                        <a:lnTo>
                          <a:pt x="118" y="37"/>
                        </a:lnTo>
                        <a:lnTo>
                          <a:pt x="120" y="34"/>
                        </a:lnTo>
                        <a:lnTo>
                          <a:pt x="122" y="32"/>
                        </a:lnTo>
                        <a:lnTo>
                          <a:pt x="124" y="29"/>
                        </a:lnTo>
                        <a:lnTo>
                          <a:pt x="127" y="26"/>
                        </a:lnTo>
                        <a:lnTo>
                          <a:pt x="131" y="23"/>
                        </a:lnTo>
                        <a:lnTo>
                          <a:pt x="134" y="23"/>
                        </a:lnTo>
                        <a:lnTo>
                          <a:pt x="136" y="24"/>
                        </a:lnTo>
                        <a:lnTo>
                          <a:pt x="139" y="24"/>
                        </a:lnTo>
                        <a:lnTo>
                          <a:pt x="142" y="25"/>
                        </a:lnTo>
                        <a:lnTo>
                          <a:pt x="143" y="26"/>
                        </a:lnTo>
                        <a:lnTo>
                          <a:pt x="145" y="26"/>
                        </a:lnTo>
                        <a:lnTo>
                          <a:pt x="147" y="28"/>
                        </a:lnTo>
                        <a:lnTo>
                          <a:pt x="149" y="29"/>
                        </a:lnTo>
                        <a:lnTo>
                          <a:pt x="150" y="30"/>
                        </a:lnTo>
                        <a:lnTo>
                          <a:pt x="152" y="31"/>
                        </a:lnTo>
                        <a:lnTo>
                          <a:pt x="153" y="32"/>
                        </a:lnTo>
                        <a:lnTo>
                          <a:pt x="154" y="34"/>
                        </a:lnTo>
                        <a:lnTo>
                          <a:pt x="155" y="34"/>
                        </a:lnTo>
                        <a:lnTo>
                          <a:pt x="157" y="36"/>
                        </a:lnTo>
                        <a:lnTo>
                          <a:pt x="158" y="36"/>
                        </a:lnTo>
                        <a:lnTo>
                          <a:pt x="158" y="37"/>
                        </a:lnTo>
                        <a:lnTo>
                          <a:pt x="160" y="38"/>
                        </a:lnTo>
                        <a:lnTo>
                          <a:pt x="161" y="38"/>
                        </a:lnTo>
                        <a:lnTo>
                          <a:pt x="162" y="39"/>
                        </a:lnTo>
                        <a:lnTo>
                          <a:pt x="163" y="38"/>
                        </a:lnTo>
                        <a:lnTo>
                          <a:pt x="164" y="38"/>
                        </a:lnTo>
                        <a:lnTo>
                          <a:pt x="166" y="38"/>
                        </a:lnTo>
                        <a:lnTo>
                          <a:pt x="167" y="36"/>
                        </a:lnTo>
                        <a:lnTo>
                          <a:pt x="169" y="36"/>
                        </a:lnTo>
                        <a:lnTo>
                          <a:pt x="171" y="34"/>
                        </a:lnTo>
                        <a:lnTo>
                          <a:pt x="173" y="32"/>
                        </a:lnTo>
                        <a:lnTo>
                          <a:pt x="175" y="30"/>
                        </a:lnTo>
                        <a:lnTo>
                          <a:pt x="177" y="27"/>
                        </a:lnTo>
                        <a:lnTo>
                          <a:pt x="179" y="25"/>
                        </a:lnTo>
                        <a:lnTo>
                          <a:pt x="182" y="20"/>
                        </a:lnTo>
                        <a:lnTo>
                          <a:pt x="184" y="16"/>
                        </a:lnTo>
                        <a:lnTo>
                          <a:pt x="188" y="12"/>
                        </a:lnTo>
                        <a:lnTo>
                          <a:pt x="188" y="11"/>
                        </a:lnTo>
                        <a:lnTo>
                          <a:pt x="190" y="11"/>
                        </a:lnTo>
                        <a:lnTo>
                          <a:pt x="190" y="11"/>
                        </a:lnTo>
                        <a:lnTo>
                          <a:pt x="192" y="9"/>
                        </a:lnTo>
                        <a:lnTo>
                          <a:pt x="193" y="9"/>
                        </a:lnTo>
                        <a:lnTo>
                          <a:pt x="195" y="8"/>
                        </a:lnTo>
                        <a:lnTo>
                          <a:pt x="197" y="8"/>
                        </a:lnTo>
                        <a:lnTo>
                          <a:pt x="198" y="7"/>
                        </a:lnTo>
                        <a:lnTo>
                          <a:pt x="199" y="6"/>
                        </a:lnTo>
                        <a:lnTo>
                          <a:pt x="201" y="6"/>
                        </a:lnTo>
                        <a:lnTo>
                          <a:pt x="202" y="5"/>
                        </a:lnTo>
                        <a:lnTo>
                          <a:pt x="203" y="4"/>
                        </a:lnTo>
                        <a:lnTo>
                          <a:pt x="205" y="3"/>
                        </a:lnTo>
                        <a:lnTo>
                          <a:pt x="206" y="3"/>
                        </a:lnTo>
                        <a:lnTo>
                          <a:pt x="208" y="2"/>
                        </a:lnTo>
                        <a:lnTo>
                          <a:pt x="210" y="2"/>
                        </a:lnTo>
                        <a:lnTo>
                          <a:pt x="211" y="1"/>
                        </a:lnTo>
                        <a:lnTo>
                          <a:pt x="212" y="1"/>
                        </a:lnTo>
                        <a:lnTo>
                          <a:pt x="213" y="0"/>
                        </a:lnTo>
                        <a:lnTo>
                          <a:pt x="215" y="1"/>
                        </a:lnTo>
                        <a:lnTo>
                          <a:pt x="217" y="0"/>
                        </a:lnTo>
                        <a:lnTo>
                          <a:pt x="217" y="0"/>
                        </a:lnTo>
                        <a:lnTo>
                          <a:pt x="219" y="0"/>
                        </a:lnTo>
                        <a:lnTo>
                          <a:pt x="221" y="0"/>
                        </a:lnTo>
                        <a:lnTo>
                          <a:pt x="222" y="1"/>
                        </a:lnTo>
                        <a:lnTo>
                          <a:pt x="223" y="1"/>
                        </a:lnTo>
                        <a:lnTo>
                          <a:pt x="224" y="2"/>
                        </a:lnTo>
                        <a:lnTo>
                          <a:pt x="225" y="2"/>
                        </a:lnTo>
                        <a:lnTo>
                          <a:pt x="226" y="3"/>
                        </a:lnTo>
                        <a:lnTo>
                          <a:pt x="228" y="4"/>
                        </a:lnTo>
                        <a:lnTo>
                          <a:pt x="228" y="5"/>
                        </a:lnTo>
                        <a:lnTo>
                          <a:pt x="229" y="7"/>
                        </a:lnTo>
                      </a:path>
                    </a:pathLst>
                  </a:custGeom>
                  <a:solidFill>
                    <a:srgbClr val="8C59A6"/>
                  </a:solidFill>
                  <a:ln w="9525" cap="rnd">
                    <a:noFill/>
                    <a:round/>
                    <a:headEnd/>
                    <a:tailEnd/>
                  </a:ln>
                  <a:effectLst/>
                </p:spPr>
                <p:txBody>
                  <a:bodyPr/>
                  <a:lstStyle/>
                  <a:p>
                    <a:endParaRPr lang="zh-CN" altLang="en-US"/>
                  </a:p>
                </p:txBody>
              </p:sp>
              <p:sp>
                <p:nvSpPr>
                  <p:cNvPr id="92175" name="Freeform 15"/>
                  <p:cNvSpPr>
                    <a:spLocks/>
                  </p:cNvSpPr>
                  <p:nvPr/>
                </p:nvSpPr>
                <p:spPr bwMode="auto">
                  <a:xfrm>
                    <a:off x="644" y="1028"/>
                    <a:ext cx="107" cy="20"/>
                  </a:xfrm>
                  <a:custGeom>
                    <a:avLst/>
                    <a:gdLst/>
                    <a:ahLst/>
                    <a:cxnLst>
                      <a:cxn ang="0">
                        <a:pos x="104" y="15"/>
                      </a:cxn>
                      <a:cxn ang="0">
                        <a:pos x="101" y="16"/>
                      </a:cxn>
                      <a:cxn ang="0">
                        <a:pos x="97" y="16"/>
                      </a:cxn>
                      <a:cxn ang="0">
                        <a:pos x="94" y="17"/>
                      </a:cxn>
                      <a:cxn ang="0">
                        <a:pos x="91" y="17"/>
                      </a:cxn>
                      <a:cxn ang="0">
                        <a:pos x="87" y="18"/>
                      </a:cxn>
                      <a:cxn ang="0">
                        <a:pos x="84" y="18"/>
                      </a:cxn>
                      <a:cxn ang="0">
                        <a:pos x="81" y="19"/>
                      </a:cxn>
                      <a:cxn ang="0">
                        <a:pos x="77" y="19"/>
                      </a:cxn>
                      <a:cxn ang="0">
                        <a:pos x="74" y="19"/>
                      </a:cxn>
                      <a:cxn ang="0">
                        <a:pos x="70" y="19"/>
                      </a:cxn>
                      <a:cxn ang="0">
                        <a:pos x="67" y="19"/>
                      </a:cxn>
                      <a:cxn ang="0">
                        <a:pos x="63" y="19"/>
                      </a:cxn>
                      <a:cxn ang="0">
                        <a:pos x="59" y="19"/>
                      </a:cxn>
                      <a:cxn ang="0">
                        <a:pos x="56" y="18"/>
                      </a:cxn>
                      <a:cxn ang="0">
                        <a:pos x="53" y="19"/>
                      </a:cxn>
                      <a:cxn ang="0">
                        <a:pos x="41" y="19"/>
                      </a:cxn>
                      <a:cxn ang="0">
                        <a:pos x="23" y="19"/>
                      </a:cxn>
                      <a:cxn ang="0">
                        <a:pos x="11" y="18"/>
                      </a:cxn>
                      <a:cxn ang="0">
                        <a:pos x="4" y="16"/>
                      </a:cxn>
                      <a:cxn ang="0">
                        <a:pos x="0" y="14"/>
                      </a:cxn>
                      <a:cxn ang="0">
                        <a:pos x="0" y="11"/>
                      </a:cxn>
                      <a:cxn ang="0">
                        <a:pos x="5" y="8"/>
                      </a:cxn>
                      <a:cxn ang="0">
                        <a:pos x="12" y="6"/>
                      </a:cxn>
                      <a:cxn ang="0">
                        <a:pos x="20" y="3"/>
                      </a:cxn>
                      <a:cxn ang="0">
                        <a:pos x="31" y="2"/>
                      </a:cxn>
                      <a:cxn ang="0">
                        <a:pos x="42" y="1"/>
                      </a:cxn>
                      <a:cxn ang="0">
                        <a:pos x="55" y="0"/>
                      </a:cxn>
                      <a:cxn ang="0">
                        <a:pos x="68" y="0"/>
                      </a:cxn>
                      <a:cxn ang="0">
                        <a:pos x="80" y="3"/>
                      </a:cxn>
                      <a:cxn ang="0">
                        <a:pos x="92" y="6"/>
                      </a:cxn>
                      <a:cxn ang="0">
                        <a:pos x="102" y="10"/>
                      </a:cxn>
                    </a:cxnLst>
                    <a:rect l="0" t="0" r="r" b="b"/>
                    <a:pathLst>
                      <a:path w="107" h="20">
                        <a:moveTo>
                          <a:pt x="106" y="14"/>
                        </a:moveTo>
                        <a:lnTo>
                          <a:pt x="104" y="15"/>
                        </a:lnTo>
                        <a:lnTo>
                          <a:pt x="102" y="15"/>
                        </a:lnTo>
                        <a:lnTo>
                          <a:pt x="101" y="16"/>
                        </a:lnTo>
                        <a:lnTo>
                          <a:pt x="100" y="16"/>
                        </a:lnTo>
                        <a:lnTo>
                          <a:pt x="97" y="16"/>
                        </a:lnTo>
                        <a:lnTo>
                          <a:pt x="96" y="17"/>
                        </a:lnTo>
                        <a:lnTo>
                          <a:pt x="94" y="17"/>
                        </a:lnTo>
                        <a:lnTo>
                          <a:pt x="93" y="17"/>
                        </a:lnTo>
                        <a:lnTo>
                          <a:pt x="91" y="17"/>
                        </a:lnTo>
                        <a:lnTo>
                          <a:pt x="89" y="18"/>
                        </a:lnTo>
                        <a:lnTo>
                          <a:pt x="87" y="18"/>
                        </a:lnTo>
                        <a:lnTo>
                          <a:pt x="86" y="19"/>
                        </a:lnTo>
                        <a:lnTo>
                          <a:pt x="84" y="18"/>
                        </a:lnTo>
                        <a:lnTo>
                          <a:pt x="83" y="19"/>
                        </a:lnTo>
                        <a:lnTo>
                          <a:pt x="81" y="19"/>
                        </a:lnTo>
                        <a:lnTo>
                          <a:pt x="79" y="18"/>
                        </a:lnTo>
                        <a:lnTo>
                          <a:pt x="77" y="19"/>
                        </a:lnTo>
                        <a:lnTo>
                          <a:pt x="75" y="19"/>
                        </a:lnTo>
                        <a:lnTo>
                          <a:pt x="74" y="19"/>
                        </a:lnTo>
                        <a:lnTo>
                          <a:pt x="72" y="19"/>
                        </a:lnTo>
                        <a:lnTo>
                          <a:pt x="70" y="19"/>
                        </a:lnTo>
                        <a:lnTo>
                          <a:pt x="69" y="19"/>
                        </a:lnTo>
                        <a:lnTo>
                          <a:pt x="67" y="19"/>
                        </a:lnTo>
                        <a:lnTo>
                          <a:pt x="65" y="18"/>
                        </a:lnTo>
                        <a:lnTo>
                          <a:pt x="63" y="19"/>
                        </a:lnTo>
                        <a:lnTo>
                          <a:pt x="61" y="19"/>
                        </a:lnTo>
                        <a:lnTo>
                          <a:pt x="59" y="19"/>
                        </a:lnTo>
                        <a:lnTo>
                          <a:pt x="58" y="19"/>
                        </a:lnTo>
                        <a:lnTo>
                          <a:pt x="56" y="18"/>
                        </a:lnTo>
                        <a:lnTo>
                          <a:pt x="55" y="19"/>
                        </a:lnTo>
                        <a:lnTo>
                          <a:pt x="53" y="19"/>
                        </a:lnTo>
                        <a:lnTo>
                          <a:pt x="52" y="19"/>
                        </a:lnTo>
                        <a:lnTo>
                          <a:pt x="41" y="19"/>
                        </a:lnTo>
                        <a:lnTo>
                          <a:pt x="32" y="19"/>
                        </a:lnTo>
                        <a:lnTo>
                          <a:pt x="23" y="19"/>
                        </a:lnTo>
                        <a:lnTo>
                          <a:pt x="16" y="19"/>
                        </a:lnTo>
                        <a:lnTo>
                          <a:pt x="11" y="18"/>
                        </a:lnTo>
                        <a:lnTo>
                          <a:pt x="7" y="16"/>
                        </a:lnTo>
                        <a:lnTo>
                          <a:pt x="4" y="16"/>
                        </a:lnTo>
                        <a:lnTo>
                          <a:pt x="1" y="14"/>
                        </a:lnTo>
                        <a:lnTo>
                          <a:pt x="0" y="14"/>
                        </a:lnTo>
                        <a:lnTo>
                          <a:pt x="0" y="12"/>
                        </a:lnTo>
                        <a:lnTo>
                          <a:pt x="0" y="11"/>
                        </a:lnTo>
                        <a:lnTo>
                          <a:pt x="3" y="10"/>
                        </a:lnTo>
                        <a:lnTo>
                          <a:pt x="5" y="8"/>
                        </a:lnTo>
                        <a:lnTo>
                          <a:pt x="8" y="7"/>
                        </a:lnTo>
                        <a:lnTo>
                          <a:pt x="12" y="6"/>
                        </a:lnTo>
                        <a:lnTo>
                          <a:pt x="15" y="5"/>
                        </a:lnTo>
                        <a:lnTo>
                          <a:pt x="20" y="3"/>
                        </a:lnTo>
                        <a:lnTo>
                          <a:pt x="26" y="2"/>
                        </a:lnTo>
                        <a:lnTo>
                          <a:pt x="31" y="2"/>
                        </a:lnTo>
                        <a:lnTo>
                          <a:pt x="37" y="1"/>
                        </a:lnTo>
                        <a:lnTo>
                          <a:pt x="42" y="1"/>
                        </a:lnTo>
                        <a:lnTo>
                          <a:pt x="49" y="0"/>
                        </a:lnTo>
                        <a:lnTo>
                          <a:pt x="55" y="0"/>
                        </a:lnTo>
                        <a:lnTo>
                          <a:pt x="62" y="0"/>
                        </a:lnTo>
                        <a:lnTo>
                          <a:pt x="68" y="0"/>
                        </a:lnTo>
                        <a:lnTo>
                          <a:pt x="74" y="2"/>
                        </a:lnTo>
                        <a:lnTo>
                          <a:pt x="80" y="3"/>
                        </a:lnTo>
                        <a:lnTo>
                          <a:pt x="86" y="4"/>
                        </a:lnTo>
                        <a:lnTo>
                          <a:pt x="92" y="6"/>
                        </a:lnTo>
                        <a:lnTo>
                          <a:pt x="97" y="8"/>
                        </a:lnTo>
                        <a:lnTo>
                          <a:pt x="102" y="10"/>
                        </a:lnTo>
                        <a:lnTo>
                          <a:pt x="106" y="14"/>
                        </a:lnTo>
                      </a:path>
                    </a:pathLst>
                  </a:custGeom>
                  <a:solidFill>
                    <a:srgbClr val="8C59A6"/>
                  </a:solidFill>
                  <a:ln w="9525" cap="rnd">
                    <a:noFill/>
                    <a:round/>
                    <a:headEnd/>
                    <a:tailEnd/>
                  </a:ln>
                  <a:effectLst/>
                </p:spPr>
                <p:txBody>
                  <a:bodyPr/>
                  <a:lstStyle/>
                  <a:p>
                    <a:endParaRPr lang="zh-CN" altLang="en-US"/>
                  </a:p>
                </p:txBody>
              </p:sp>
              <p:sp>
                <p:nvSpPr>
                  <p:cNvPr id="92176" name="Freeform 16"/>
                  <p:cNvSpPr>
                    <a:spLocks/>
                  </p:cNvSpPr>
                  <p:nvPr/>
                </p:nvSpPr>
                <p:spPr bwMode="auto">
                  <a:xfrm>
                    <a:off x="326" y="935"/>
                    <a:ext cx="65" cy="123"/>
                  </a:xfrm>
                  <a:custGeom>
                    <a:avLst/>
                    <a:gdLst/>
                    <a:ahLst/>
                    <a:cxnLst>
                      <a:cxn ang="0">
                        <a:pos x="63" y="11"/>
                      </a:cxn>
                      <a:cxn ang="0">
                        <a:pos x="60" y="13"/>
                      </a:cxn>
                      <a:cxn ang="0">
                        <a:pos x="57" y="15"/>
                      </a:cxn>
                      <a:cxn ang="0">
                        <a:pos x="54" y="17"/>
                      </a:cxn>
                      <a:cxn ang="0">
                        <a:pos x="50" y="18"/>
                      </a:cxn>
                      <a:cxn ang="0">
                        <a:pos x="47" y="18"/>
                      </a:cxn>
                      <a:cxn ang="0">
                        <a:pos x="43" y="19"/>
                      </a:cxn>
                      <a:cxn ang="0">
                        <a:pos x="40" y="19"/>
                      </a:cxn>
                      <a:cxn ang="0">
                        <a:pos x="35" y="20"/>
                      </a:cxn>
                      <a:cxn ang="0">
                        <a:pos x="32" y="21"/>
                      </a:cxn>
                      <a:cxn ang="0">
                        <a:pos x="29" y="23"/>
                      </a:cxn>
                      <a:cxn ang="0">
                        <a:pos x="28" y="30"/>
                      </a:cxn>
                      <a:cxn ang="0">
                        <a:pos x="28" y="37"/>
                      </a:cxn>
                      <a:cxn ang="0">
                        <a:pos x="27" y="45"/>
                      </a:cxn>
                      <a:cxn ang="0">
                        <a:pos x="27" y="52"/>
                      </a:cxn>
                      <a:cxn ang="0">
                        <a:pos x="27" y="60"/>
                      </a:cxn>
                      <a:cxn ang="0">
                        <a:pos x="27" y="67"/>
                      </a:cxn>
                      <a:cxn ang="0">
                        <a:pos x="27" y="73"/>
                      </a:cxn>
                      <a:cxn ang="0">
                        <a:pos x="28" y="81"/>
                      </a:cxn>
                      <a:cxn ang="0">
                        <a:pos x="28" y="88"/>
                      </a:cxn>
                      <a:cxn ang="0">
                        <a:pos x="28" y="95"/>
                      </a:cxn>
                      <a:cxn ang="0">
                        <a:pos x="28" y="101"/>
                      </a:cxn>
                      <a:cxn ang="0">
                        <a:pos x="26" y="104"/>
                      </a:cxn>
                      <a:cxn ang="0">
                        <a:pos x="24" y="108"/>
                      </a:cxn>
                      <a:cxn ang="0">
                        <a:pos x="24" y="111"/>
                      </a:cxn>
                      <a:cxn ang="0">
                        <a:pos x="23" y="114"/>
                      </a:cxn>
                      <a:cxn ang="0">
                        <a:pos x="24" y="116"/>
                      </a:cxn>
                      <a:cxn ang="0">
                        <a:pos x="22" y="118"/>
                      </a:cxn>
                      <a:cxn ang="0">
                        <a:pos x="21" y="120"/>
                      </a:cxn>
                      <a:cxn ang="0">
                        <a:pos x="18" y="121"/>
                      </a:cxn>
                      <a:cxn ang="0">
                        <a:pos x="16" y="122"/>
                      </a:cxn>
                      <a:cxn ang="0">
                        <a:pos x="12" y="121"/>
                      </a:cxn>
                      <a:cxn ang="0">
                        <a:pos x="8" y="113"/>
                      </a:cxn>
                      <a:cxn ang="0">
                        <a:pos x="6" y="103"/>
                      </a:cxn>
                      <a:cxn ang="0">
                        <a:pos x="3" y="92"/>
                      </a:cxn>
                      <a:cxn ang="0">
                        <a:pos x="2" y="82"/>
                      </a:cxn>
                      <a:cxn ang="0">
                        <a:pos x="0" y="71"/>
                      </a:cxn>
                      <a:cxn ang="0">
                        <a:pos x="0" y="60"/>
                      </a:cxn>
                      <a:cxn ang="0">
                        <a:pos x="1" y="50"/>
                      </a:cxn>
                      <a:cxn ang="0">
                        <a:pos x="0" y="39"/>
                      </a:cxn>
                      <a:cxn ang="0">
                        <a:pos x="2" y="28"/>
                      </a:cxn>
                      <a:cxn ang="0">
                        <a:pos x="3" y="17"/>
                      </a:cxn>
                      <a:cxn ang="0">
                        <a:pos x="5" y="7"/>
                      </a:cxn>
                      <a:cxn ang="0">
                        <a:pos x="10" y="4"/>
                      </a:cxn>
                      <a:cxn ang="0">
                        <a:pos x="15" y="3"/>
                      </a:cxn>
                      <a:cxn ang="0">
                        <a:pos x="20" y="2"/>
                      </a:cxn>
                      <a:cxn ang="0">
                        <a:pos x="26" y="1"/>
                      </a:cxn>
                      <a:cxn ang="0">
                        <a:pos x="33" y="0"/>
                      </a:cxn>
                      <a:cxn ang="0">
                        <a:pos x="38" y="0"/>
                      </a:cxn>
                      <a:cxn ang="0">
                        <a:pos x="44" y="1"/>
                      </a:cxn>
                      <a:cxn ang="0">
                        <a:pos x="50" y="2"/>
                      </a:cxn>
                      <a:cxn ang="0">
                        <a:pos x="56" y="4"/>
                      </a:cxn>
                      <a:cxn ang="0">
                        <a:pos x="60" y="6"/>
                      </a:cxn>
                    </a:cxnLst>
                    <a:rect l="0" t="0" r="r" b="b"/>
                    <a:pathLst>
                      <a:path w="65" h="123">
                        <a:moveTo>
                          <a:pt x="64" y="8"/>
                        </a:moveTo>
                        <a:lnTo>
                          <a:pt x="64" y="9"/>
                        </a:lnTo>
                        <a:lnTo>
                          <a:pt x="63" y="11"/>
                        </a:lnTo>
                        <a:lnTo>
                          <a:pt x="62" y="11"/>
                        </a:lnTo>
                        <a:lnTo>
                          <a:pt x="61" y="12"/>
                        </a:lnTo>
                        <a:lnTo>
                          <a:pt x="60" y="13"/>
                        </a:lnTo>
                        <a:lnTo>
                          <a:pt x="60" y="14"/>
                        </a:lnTo>
                        <a:lnTo>
                          <a:pt x="58" y="15"/>
                        </a:lnTo>
                        <a:lnTo>
                          <a:pt x="57" y="15"/>
                        </a:lnTo>
                        <a:lnTo>
                          <a:pt x="56" y="16"/>
                        </a:lnTo>
                        <a:lnTo>
                          <a:pt x="54" y="16"/>
                        </a:lnTo>
                        <a:lnTo>
                          <a:pt x="54" y="17"/>
                        </a:lnTo>
                        <a:lnTo>
                          <a:pt x="52" y="17"/>
                        </a:lnTo>
                        <a:lnTo>
                          <a:pt x="51" y="17"/>
                        </a:lnTo>
                        <a:lnTo>
                          <a:pt x="50" y="18"/>
                        </a:lnTo>
                        <a:lnTo>
                          <a:pt x="49" y="17"/>
                        </a:lnTo>
                        <a:lnTo>
                          <a:pt x="47" y="18"/>
                        </a:lnTo>
                        <a:lnTo>
                          <a:pt x="47" y="18"/>
                        </a:lnTo>
                        <a:lnTo>
                          <a:pt x="45" y="18"/>
                        </a:lnTo>
                        <a:lnTo>
                          <a:pt x="44" y="18"/>
                        </a:lnTo>
                        <a:lnTo>
                          <a:pt x="43" y="19"/>
                        </a:lnTo>
                        <a:lnTo>
                          <a:pt x="42" y="19"/>
                        </a:lnTo>
                        <a:lnTo>
                          <a:pt x="41" y="19"/>
                        </a:lnTo>
                        <a:lnTo>
                          <a:pt x="40" y="19"/>
                        </a:lnTo>
                        <a:lnTo>
                          <a:pt x="39" y="19"/>
                        </a:lnTo>
                        <a:lnTo>
                          <a:pt x="36" y="19"/>
                        </a:lnTo>
                        <a:lnTo>
                          <a:pt x="35" y="20"/>
                        </a:lnTo>
                        <a:lnTo>
                          <a:pt x="34" y="20"/>
                        </a:lnTo>
                        <a:lnTo>
                          <a:pt x="34" y="21"/>
                        </a:lnTo>
                        <a:lnTo>
                          <a:pt x="32" y="21"/>
                        </a:lnTo>
                        <a:lnTo>
                          <a:pt x="31" y="22"/>
                        </a:lnTo>
                        <a:lnTo>
                          <a:pt x="30" y="22"/>
                        </a:lnTo>
                        <a:lnTo>
                          <a:pt x="29" y="23"/>
                        </a:lnTo>
                        <a:lnTo>
                          <a:pt x="28" y="25"/>
                        </a:lnTo>
                        <a:lnTo>
                          <a:pt x="28" y="28"/>
                        </a:lnTo>
                        <a:lnTo>
                          <a:pt x="28" y="30"/>
                        </a:lnTo>
                        <a:lnTo>
                          <a:pt x="27" y="33"/>
                        </a:lnTo>
                        <a:lnTo>
                          <a:pt x="27" y="35"/>
                        </a:lnTo>
                        <a:lnTo>
                          <a:pt x="28" y="37"/>
                        </a:lnTo>
                        <a:lnTo>
                          <a:pt x="27" y="39"/>
                        </a:lnTo>
                        <a:lnTo>
                          <a:pt x="27" y="42"/>
                        </a:lnTo>
                        <a:lnTo>
                          <a:pt x="27" y="45"/>
                        </a:lnTo>
                        <a:lnTo>
                          <a:pt x="26" y="47"/>
                        </a:lnTo>
                        <a:lnTo>
                          <a:pt x="26" y="50"/>
                        </a:lnTo>
                        <a:lnTo>
                          <a:pt x="27" y="52"/>
                        </a:lnTo>
                        <a:lnTo>
                          <a:pt x="27" y="54"/>
                        </a:lnTo>
                        <a:lnTo>
                          <a:pt x="27" y="57"/>
                        </a:lnTo>
                        <a:lnTo>
                          <a:pt x="27" y="60"/>
                        </a:lnTo>
                        <a:lnTo>
                          <a:pt x="27" y="62"/>
                        </a:lnTo>
                        <a:lnTo>
                          <a:pt x="28" y="64"/>
                        </a:lnTo>
                        <a:lnTo>
                          <a:pt x="27" y="67"/>
                        </a:lnTo>
                        <a:lnTo>
                          <a:pt x="27" y="69"/>
                        </a:lnTo>
                        <a:lnTo>
                          <a:pt x="27" y="71"/>
                        </a:lnTo>
                        <a:lnTo>
                          <a:pt x="27" y="73"/>
                        </a:lnTo>
                        <a:lnTo>
                          <a:pt x="28" y="76"/>
                        </a:lnTo>
                        <a:lnTo>
                          <a:pt x="27" y="79"/>
                        </a:lnTo>
                        <a:lnTo>
                          <a:pt x="28" y="81"/>
                        </a:lnTo>
                        <a:lnTo>
                          <a:pt x="28" y="83"/>
                        </a:lnTo>
                        <a:lnTo>
                          <a:pt x="28" y="86"/>
                        </a:lnTo>
                        <a:lnTo>
                          <a:pt x="28" y="88"/>
                        </a:lnTo>
                        <a:lnTo>
                          <a:pt x="27" y="91"/>
                        </a:lnTo>
                        <a:lnTo>
                          <a:pt x="28" y="93"/>
                        </a:lnTo>
                        <a:lnTo>
                          <a:pt x="28" y="95"/>
                        </a:lnTo>
                        <a:lnTo>
                          <a:pt x="28" y="97"/>
                        </a:lnTo>
                        <a:lnTo>
                          <a:pt x="28" y="100"/>
                        </a:lnTo>
                        <a:lnTo>
                          <a:pt x="28" y="101"/>
                        </a:lnTo>
                        <a:lnTo>
                          <a:pt x="27" y="102"/>
                        </a:lnTo>
                        <a:lnTo>
                          <a:pt x="26" y="103"/>
                        </a:lnTo>
                        <a:lnTo>
                          <a:pt x="26" y="104"/>
                        </a:lnTo>
                        <a:lnTo>
                          <a:pt x="25" y="105"/>
                        </a:lnTo>
                        <a:lnTo>
                          <a:pt x="25" y="106"/>
                        </a:lnTo>
                        <a:lnTo>
                          <a:pt x="24" y="108"/>
                        </a:lnTo>
                        <a:lnTo>
                          <a:pt x="25" y="108"/>
                        </a:lnTo>
                        <a:lnTo>
                          <a:pt x="25" y="110"/>
                        </a:lnTo>
                        <a:lnTo>
                          <a:pt x="24" y="111"/>
                        </a:lnTo>
                        <a:lnTo>
                          <a:pt x="24" y="112"/>
                        </a:lnTo>
                        <a:lnTo>
                          <a:pt x="24" y="113"/>
                        </a:lnTo>
                        <a:lnTo>
                          <a:pt x="23" y="114"/>
                        </a:lnTo>
                        <a:lnTo>
                          <a:pt x="23" y="114"/>
                        </a:lnTo>
                        <a:lnTo>
                          <a:pt x="23" y="115"/>
                        </a:lnTo>
                        <a:lnTo>
                          <a:pt x="24" y="116"/>
                        </a:lnTo>
                        <a:lnTo>
                          <a:pt x="23" y="117"/>
                        </a:lnTo>
                        <a:lnTo>
                          <a:pt x="23" y="118"/>
                        </a:lnTo>
                        <a:lnTo>
                          <a:pt x="22" y="118"/>
                        </a:lnTo>
                        <a:lnTo>
                          <a:pt x="21" y="119"/>
                        </a:lnTo>
                        <a:lnTo>
                          <a:pt x="21" y="119"/>
                        </a:lnTo>
                        <a:lnTo>
                          <a:pt x="21" y="120"/>
                        </a:lnTo>
                        <a:lnTo>
                          <a:pt x="21" y="121"/>
                        </a:lnTo>
                        <a:lnTo>
                          <a:pt x="19" y="122"/>
                        </a:lnTo>
                        <a:lnTo>
                          <a:pt x="18" y="121"/>
                        </a:lnTo>
                        <a:lnTo>
                          <a:pt x="18" y="122"/>
                        </a:lnTo>
                        <a:lnTo>
                          <a:pt x="17" y="122"/>
                        </a:lnTo>
                        <a:lnTo>
                          <a:pt x="16" y="122"/>
                        </a:lnTo>
                        <a:lnTo>
                          <a:pt x="15" y="122"/>
                        </a:lnTo>
                        <a:lnTo>
                          <a:pt x="13" y="121"/>
                        </a:lnTo>
                        <a:lnTo>
                          <a:pt x="12" y="121"/>
                        </a:lnTo>
                        <a:lnTo>
                          <a:pt x="11" y="121"/>
                        </a:lnTo>
                        <a:lnTo>
                          <a:pt x="9" y="118"/>
                        </a:lnTo>
                        <a:lnTo>
                          <a:pt x="8" y="113"/>
                        </a:lnTo>
                        <a:lnTo>
                          <a:pt x="8" y="110"/>
                        </a:lnTo>
                        <a:lnTo>
                          <a:pt x="6" y="107"/>
                        </a:lnTo>
                        <a:lnTo>
                          <a:pt x="6" y="103"/>
                        </a:lnTo>
                        <a:lnTo>
                          <a:pt x="5" y="99"/>
                        </a:lnTo>
                        <a:lnTo>
                          <a:pt x="4" y="96"/>
                        </a:lnTo>
                        <a:lnTo>
                          <a:pt x="3" y="92"/>
                        </a:lnTo>
                        <a:lnTo>
                          <a:pt x="3" y="89"/>
                        </a:lnTo>
                        <a:lnTo>
                          <a:pt x="2" y="85"/>
                        </a:lnTo>
                        <a:lnTo>
                          <a:pt x="2" y="82"/>
                        </a:lnTo>
                        <a:lnTo>
                          <a:pt x="1" y="78"/>
                        </a:lnTo>
                        <a:lnTo>
                          <a:pt x="1" y="75"/>
                        </a:lnTo>
                        <a:lnTo>
                          <a:pt x="0" y="71"/>
                        </a:lnTo>
                        <a:lnTo>
                          <a:pt x="1" y="68"/>
                        </a:lnTo>
                        <a:lnTo>
                          <a:pt x="0" y="64"/>
                        </a:lnTo>
                        <a:lnTo>
                          <a:pt x="0" y="60"/>
                        </a:lnTo>
                        <a:lnTo>
                          <a:pt x="0" y="57"/>
                        </a:lnTo>
                        <a:lnTo>
                          <a:pt x="1" y="53"/>
                        </a:lnTo>
                        <a:lnTo>
                          <a:pt x="1" y="50"/>
                        </a:lnTo>
                        <a:lnTo>
                          <a:pt x="0" y="46"/>
                        </a:lnTo>
                        <a:lnTo>
                          <a:pt x="0" y="42"/>
                        </a:lnTo>
                        <a:lnTo>
                          <a:pt x="0" y="39"/>
                        </a:lnTo>
                        <a:lnTo>
                          <a:pt x="1" y="35"/>
                        </a:lnTo>
                        <a:lnTo>
                          <a:pt x="1" y="32"/>
                        </a:lnTo>
                        <a:lnTo>
                          <a:pt x="2" y="28"/>
                        </a:lnTo>
                        <a:lnTo>
                          <a:pt x="2" y="25"/>
                        </a:lnTo>
                        <a:lnTo>
                          <a:pt x="3" y="21"/>
                        </a:lnTo>
                        <a:lnTo>
                          <a:pt x="3" y="17"/>
                        </a:lnTo>
                        <a:lnTo>
                          <a:pt x="3" y="14"/>
                        </a:lnTo>
                        <a:lnTo>
                          <a:pt x="5" y="10"/>
                        </a:lnTo>
                        <a:lnTo>
                          <a:pt x="5" y="7"/>
                        </a:lnTo>
                        <a:lnTo>
                          <a:pt x="6" y="6"/>
                        </a:lnTo>
                        <a:lnTo>
                          <a:pt x="9" y="5"/>
                        </a:lnTo>
                        <a:lnTo>
                          <a:pt x="10" y="4"/>
                        </a:lnTo>
                        <a:lnTo>
                          <a:pt x="11" y="4"/>
                        </a:lnTo>
                        <a:lnTo>
                          <a:pt x="13" y="4"/>
                        </a:lnTo>
                        <a:lnTo>
                          <a:pt x="15" y="3"/>
                        </a:lnTo>
                        <a:lnTo>
                          <a:pt x="17" y="3"/>
                        </a:lnTo>
                        <a:lnTo>
                          <a:pt x="19" y="2"/>
                        </a:lnTo>
                        <a:lnTo>
                          <a:pt x="20" y="2"/>
                        </a:lnTo>
                        <a:lnTo>
                          <a:pt x="23" y="2"/>
                        </a:lnTo>
                        <a:lnTo>
                          <a:pt x="25" y="1"/>
                        </a:lnTo>
                        <a:lnTo>
                          <a:pt x="26" y="1"/>
                        </a:lnTo>
                        <a:lnTo>
                          <a:pt x="28" y="0"/>
                        </a:lnTo>
                        <a:lnTo>
                          <a:pt x="31" y="0"/>
                        </a:lnTo>
                        <a:lnTo>
                          <a:pt x="33" y="0"/>
                        </a:lnTo>
                        <a:lnTo>
                          <a:pt x="35" y="1"/>
                        </a:lnTo>
                        <a:lnTo>
                          <a:pt x="36" y="0"/>
                        </a:lnTo>
                        <a:lnTo>
                          <a:pt x="38" y="0"/>
                        </a:lnTo>
                        <a:lnTo>
                          <a:pt x="40" y="0"/>
                        </a:lnTo>
                        <a:lnTo>
                          <a:pt x="42" y="1"/>
                        </a:lnTo>
                        <a:lnTo>
                          <a:pt x="44" y="1"/>
                        </a:lnTo>
                        <a:lnTo>
                          <a:pt x="46" y="2"/>
                        </a:lnTo>
                        <a:lnTo>
                          <a:pt x="48" y="1"/>
                        </a:lnTo>
                        <a:lnTo>
                          <a:pt x="50" y="2"/>
                        </a:lnTo>
                        <a:lnTo>
                          <a:pt x="52" y="3"/>
                        </a:lnTo>
                        <a:lnTo>
                          <a:pt x="54" y="3"/>
                        </a:lnTo>
                        <a:lnTo>
                          <a:pt x="56" y="4"/>
                        </a:lnTo>
                        <a:lnTo>
                          <a:pt x="58" y="5"/>
                        </a:lnTo>
                        <a:lnTo>
                          <a:pt x="60" y="5"/>
                        </a:lnTo>
                        <a:lnTo>
                          <a:pt x="60" y="6"/>
                        </a:lnTo>
                        <a:lnTo>
                          <a:pt x="62" y="7"/>
                        </a:lnTo>
                        <a:lnTo>
                          <a:pt x="64" y="8"/>
                        </a:lnTo>
                      </a:path>
                    </a:pathLst>
                  </a:custGeom>
                  <a:solidFill>
                    <a:srgbClr val="8C59A6"/>
                  </a:solidFill>
                  <a:ln w="9525" cap="rnd">
                    <a:noFill/>
                    <a:round/>
                    <a:headEnd/>
                    <a:tailEnd/>
                  </a:ln>
                  <a:effectLst/>
                </p:spPr>
                <p:txBody>
                  <a:bodyPr/>
                  <a:lstStyle/>
                  <a:p>
                    <a:endParaRPr lang="zh-CN" altLang="en-US"/>
                  </a:p>
                </p:txBody>
              </p:sp>
              <p:sp>
                <p:nvSpPr>
                  <p:cNvPr id="92177" name="Freeform 17"/>
                  <p:cNvSpPr>
                    <a:spLocks/>
                  </p:cNvSpPr>
                  <p:nvPr/>
                </p:nvSpPr>
                <p:spPr bwMode="auto">
                  <a:xfrm>
                    <a:off x="357" y="964"/>
                    <a:ext cx="52" cy="125"/>
                  </a:xfrm>
                  <a:custGeom>
                    <a:avLst/>
                    <a:gdLst/>
                    <a:ahLst/>
                    <a:cxnLst>
                      <a:cxn ang="0">
                        <a:pos x="50" y="90"/>
                      </a:cxn>
                      <a:cxn ang="0">
                        <a:pos x="49" y="92"/>
                      </a:cxn>
                      <a:cxn ang="0">
                        <a:pos x="47" y="95"/>
                      </a:cxn>
                      <a:cxn ang="0">
                        <a:pos x="45" y="100"/>
                      </a:cxn>
                      <a:cxn ang="0">
                        <a:pos x="44" y="103"/>
                      </a:cxn>
                      <a:cxn ang="0">
                        <a:pos x="43" y="107"/>
                      </a:cxn>
                      <a:cxn ang="0">
                        <a:pos x="41" y="112"/>
                      </a:cxn>
                      <a:cxn ang="0">
                        <a:pos x="39" y="115"/>
                      </a:cxn>
                      <a:cxn ang="0">
                        <a:pos x="36" y="119"/>
                      </a:cxn>
                      <a:cxn ang="0">
                        <a:pos x="34" y="121"/>
                      </a:cxn>
                      <a:cxn ang="0">
                        <a:pos x="31" y="123"/>
                      </a:cxn>
                      <a:cxn ang="0">
                        <a:pos x="27" y="124"/>
                      </a:cxn>
                      <a:cxn ang="0">
                        <a:pos x="23" y="123"/>
                      </a:cxn>
                      <a:cxn ang="0">
                        <a:pos x="18" y="122"/>
                      </a:cxn>
                      <a:cxn ang="0">
                        <a:pos x="13" y="119"/>
                      </a:cxn>
                      <a:cxn ang="0">
                        <a:pos x="6" y="114"/>
                      </a:cxn>
                      <a:cxn ang="0">
                        <a:pos x="0" y="90"/>
                      </a:cxn>
                      <a:cxn ang="0">
                        <a:pos x="6" y="90"/>
                      </a:cxn>
                      <a:cxn ang="0">
                        <a:pos x="11" y="88"/>
                      </a:cxn>
                      <a:cxn ang="0">
                        <a:pos x="14" y="85"/>
                      </a:cxn>
                      <a:cxn ang="0">
                        <a:pos x="17" y="81"/>
                      </a:cxn>
                      <a:cxn ang="0">
                        <a:pos x="19" y="75"/>
                      </a:cxn>
                      <a:cxn ang="0">
                        <a:pos x="19" y="69"/>
                      </a:cxn>
                      <a:cxn ang="0">
                        <a:pos x="20" y="62"/>
                      </a:cxn>
                      <a:cxn ang="0">
                        <a:pos x="20" y="54"/>
                      </a:cxn>
                      <a:cxn ang="0">
                        <a:pos x="20" y="46"/>
                      </a:cxn>
                      <a:cxn ang="0">
                        <a:pos x="20" y="38"/>
                      </a:cxn>
                      <a:cxn ang="0">
                        <a:pos x="19" y="31"/>
                      </a:cxn>
                      <a:cxn ang="0">
                        <a:pos x="20" y="22"/>
                      </a:cxn>
                      <a:cxn ang="0">
                        <a:pos x="22" y="15"/>
                      </a:cxn>
                      <a:cxn ang="0">
                        <a:pos x="23" y="9"/>
                      </a:cxn>
                      <a:cxn ang="0">
                        <a:pos x="25" y="4"/>
                      </a:cxn>
                      <a:cxn ang="0">
                        <a:pos x="29" y="0"/>
                      </a:cxn>
                      <a:cxn ang="0">
                        <a:pos x="33" y="4"/>
                      </a:cxn>
                      <a:cxn ang="0">
                        <a:pos x="37" y="7"/>
                      </a:cxn>
                      <a:cxn ang="0">
                        <a:pos x="41" y="12"/>
                      </a:cxn>
                      <a:cxn ang="0">
                        <a:pos x="45" y="16"/>
                      </a:cxn>
                      <a:cxn ang="0">
                        <a:pos x="47" y="22"/>
                      </a:cxn>
                      <a:cxn ang="0">
                        <a:pos x="48" y="27"/>
                      </a:cxn>
                      <a:cxn ang="0">
                        <a:pos x="49" y="34"/>
                      </a:cxn>
                      <a:cxn ang="0">
                        <a:pos x="50" y="40"/>
                      </a:cxn>
                      <a:cxn ang="0">
                        <a:pos x="51" y="46"/>
                      </a:cxn>
                      <a:cxn ang="0">
                        <a:pos x="51" y="52"/>
                      </a:cxn>
                      <a:cxn ang="0">
                        <a:pos x="51" y="58"/>
                      </a:cxn>
                      <a:cxn ang="0">
                        <a:pos x="51" y="64"/>
                      </a:cxn>
                      <a:cxn ang="0">
                        <a:pos x="51" y="71"/>
                      </a:cxn>
                      <a:cxn ang="0">
                        <a:pos x="50" y="77"/>
                      </a:cxn>
                      <a:cxn ang="0">
                        <a:pos x="51" y="82"/>
                      </a:cxn>
                      <a:cxn ang="0">
                        <a:pos x="51" y="88"/>
                      </a:cxn>
                    </a:cxnLst>
                    <a:rect l="0" t="0" r="r" b="b"/>
                    <a:pathLst>
                      <a:path w="52" h="125">
                        <a:moveTo>
                          <a:pt x="51" y="88"/>
                        </a:moveTo>
                        <a:lnTo>
                          <a:pt x="50" y="90"/>
                        </a:lnTo>
                        <a:lnTo>
                          <a:pt x="50" y="91"/>
                        </a:lnTo>
                        <a:lnTo>
                          <a:pt x="49" y="92"/>
                        </a:lnTo>
                        <a:lnTo>
                          <a:pt x="48" y="94"/>
                        </a:lnTo>
                        <a:lnTo>
                          <a:pt x="47" y="95"/>
                        </a:lnTo>
                        <a:lnTo>
                          <a:pt x="46" y="98"/>
                        </a:lnTo>
                        <a:lnTo>
                          <a:pt x="45" y="100"/>
                        </a:lnTo>
                        <a:lnTo>
                          <a:pt x="45" y="101"/>
                        </a:lnTo>
                        <a:lnTo>
                          <a:pt x="44" y="103"/>
                        </a:lnTo>
                        <a:lnTo>
                          <a:pt x="43" y="105"/>
                        </a:lnTo>
                        <a:lnTo>
                          <a:pt x="43" y="107"/>
                        </a:lnTo>
                        <a:lnTo>
                          <a:pt x="42" y="109"/>
                        </a:lnTo>
                        <a:lnTo>
                          <a:pt x="41" y="112"/>
                        </a:lnTo>
                        <a:lnTo>
                          <a:pt x="40" y="114"/>
                        </a:lnTo>
                        <a:lnTo>
                          <a:pt x="39" y="115"/>
                        </a:lnTo>
                        <a:lnTo>
                          <a:pt x="38" y="117"/>
                        </a:lnTo>
                        <a:lnTo>
                          <a:pt x="36" y="119"/>
                        </a:lnTo>
                        <a:lnTo>
                          <a:pt x="36" y="120"/>
                        </a:lnTo>
                        <a:lnTo>
                          <a:pt x="34" y="121"/>
                        </a:lnTo>
                        <a:lnTo>
                          <a:pt x="33" y="122"/>
                        </a:lnTo>
                        <a:lnTo>
                          <a:pt x="31" y="123"/>
                        </a:lnTo>
                        <a:lnTo>
                          <a:pt x="29" y="124"/>
                        </a:lnTo>
                        <a:lnTo>
                          <a:pt x="27" y="124"/>
                        </a:lnTo>
                        <a:lnTo>
                          <a:pt x="25" y="123"/>
                        </a:lnTo>
                        <a:lnTo>
                          <a:pt x="23" y="123"/>
                        </a:lnTo>
                        <a:lnTo>
                          <a:pt x="21" y="123"/>
                        </a:lnTo>
                        <a:lnTo>
                          <a:pt x="18" y="122"/>
                        </a:lnTo>
                        <a:lnTo>
                          <a:pt x="15" y="121"/>
                        </a:lnTo>
                        <a:lnTo>
                          <a:pt x="13" y="119"/>
                        </a:lnTo>
                        <a:lnTo>
                          <a:pt x="10" y="116"/>
                        </a:lnTo>
                        <a:lnTo>
                          <a:pt x="6" y="114"/>
                        </a:lnTo>
                        <a:lnTo>
                          <a:pt x="3" y="111"/>
                        </a:lnTo>
                        <a:lnTo>
                          <a:pt x="0" y="90"/>
                        </a:lnTo>
                        <a:lnTo>
                          <a:pt x="3" y="90"/>
                        </a:lnTo>
                        <a:lnTo>
                          <a:pt x="6" y="90"/>
                        </a:lnTo>
                        <a:lnTo>
                          <a:pt x="9" y="89"/>
                        </a:lnTo>
                        <a:lnTo>
                          <a:pt x="11" y="88"/>
                        </a:lnTo>
                        <a:lnTo>
                          <a:pt x="13" y="87"/>
                        </a:lnTo>
                        <a:lnTo>
                          <a:pt x="14" y="85"/>
                        </a:lnTo>
                        <a:lnTo>
                          <a:pt x="16" y="83"/>
                        </a:lnTo>
                        <a:lnTo>
                          <a:pt x="17" y="81"/>
                        </a:lnTo>
                        <a:lnTo>
                          <a:pt x="18" y="78"/>
                        </a:lnTo>
                        <a:lnTo>
                          <a:pt x="19" y="75"/>
                        </a:lnTo>
                        <a:lnTo>
                          <a:pt x="19" y="72"/>
                        </a:lnTo>
                        <a:lnTo>
                          <a:pt x="19" y="69"/>
                        </a:lnTo>
                        <a:lnTo>
                          <a:pt x="20" y="65"/>
                        </a:lnTo>
                        <a:lnTo>
                          <a:pt x="20" y="62"/>
                        </a:lnTo>
                        <a:lnTo>
                          <a:pt x="20" y="57"/>
                        </a:lnTo>
                        <a:lnTo>
                          <a:pt x="20" y="54"/>
                        </a:lnTo>
                        <a:lnTo>
                          <a:pt x="20" y="50"/>
                        </a:lnTo>
                        <a:lnTo>
                          <a:pt x="20" y="46"/>
                        </a:lnTo>
                        <a:lnTo>
                          <a:pt x="19" y="42"/>
                        </a:lnTo>
                        <a:lnTo>
                          <a:pt x="20" y="38"/>
                        </a:lnTo>
                        <a:lnTo>
                          <a:pt x="20" y="34"/>
                        </a:lnTo>
                        <a:lnTo>
                          <a:pt x="19" y="31"/>
                        </a:lnTo>
                        <a:lnTo>
                          <a:pt x="20" y="26"/>
                        </a:lnTo>
                        <a:lnTo>
                          <a:pt x="20" y="22"/>
                        </a:lnTo>
                        <a:lnTo>
                          <a:pt x="20" y="19"/>
                        </a:lnTo>
                        <a:lnTo>
                          <a:pt x="22" y="15"/>
                        </a:lnTo>
                        <a:lnTo>
                          <a:pt x="22" y="12"/>
                        </a:lnTo>
                        <a:lnTo>
                          <a:pt x="23" y="9"/>
                        </a:lnTo>
                        <a:lnTo>
                          <a:pt x="24" y="7"/>
                        </a:lnTo>
                        <a:lnTo>
                          <a:pt x="25" y="4"/>
                        </a:lnTo>
                        <a:lnTo>
                          <a:pt x="27" y="2"/>
                        </a:lnTo>
                        <a:lnTo>
                          <a:pt x="29" y="0"/>
                        </a:lnTo>
                        <a:lnTo>
                          <a:pt x="31" y="2"/>
                        </a:lnTo>
                        <a:lnTo>
                          <a:pt x="33" y="4"/>
                        </a:lnTo>
                        <a:lnTo>
                          <a:pt x="36" y="6"/>
                        </a:lnTo>
                        <a:lnTo>
                          <a:pt x="37" y="7"/>
                        </a:lnTo>
                        <a:lnTo>
                          <a:pt x="40" y="9"/>
                        </a:lnTo>
                        <a:lnTo>
                          <a:pt x="41" y="12"/>
                        </a:lnTo>
                        <a:lnTo>
                          <a:pt x="43" y="15"/>
                        </a:lnTo>
                        <a:lnTo>
                          <a:pt x="45" y="16"/>
                        </a:lnTo>
                        <a:lnTo>
                          <a:pt x="46" y="20"/>
                        </a:lnTo>
                        <a:lnTo>
                          <a:pt x="47" y="22"/>
                        </a:lnTo>
                        <a:lnTo>
                          <a:pt x="47" y="25"/>
                        </a:lnTo>
                        <a:lnTo>
                          <a:pt x="48" y="27"/>
                        </a:lnTo>
                        <a:lnTo>
                          <a:pt x="49" y="31"/>
                        </a:lnTo>
                        <a:lnTo>
                          <a:pt x="49" y="34"/>
                        </a:lnTo>
                        <a:lnTo>
                          <a:pt x="50" y="36"/>
                        </a:lnTo>
                        <a:lnTo>
                          <a:pt x="50" y="40"/>
                        </a:lnTo>
                        <a:lnTo>
                          <a:pt x="50" y="43"/>
                        </a:lnTo>
                        <a:lnTo>
                          <a:pt x="51" y="46"/>
                        </a:lnTo>
                        <a:lnTo>
                          <a:pt x="51" y="49"/>
                        </a:lnTo>
                        <a:lnTo>
                          <a:pt x="51" y="52"/>
                        </a:lnTo>
                        <a:lnTo>
                          <a:pt x="51" y="56"/>
                        </a:lnTo>
                        <a:lnTo>
                          <a:pt x="51" y="58"/>
                        </a:lnTo>
                        <a:lnTo>
                          <a:pt x="51" y="61"/>
                        </a:lnTo>
                        <a:lnTo>
                          <a:pt x="51" y="64"/>
                        </a:lnTo>
                        <a:lnTo>
                          <a:pt x="51" y="67"/>
                        </a:lnTo>
                        <a:lnTo>
                          <a:pt x="51" y="71"/>
                        </a:lnTo>
                        <a:lnTo>
                          <a:pt x="51" y="74"/>
                        </a:lnTo>
                        <a:lnTo>
                          <a:pt x="50" y="77"/>
                        </a:lnTo>
                        <a:lnTo>
                          <a:pt x="50" y="80"/>
                        </a:lnTo>
                        <a:lnTo>
                          <a:pt x="51" y="82"/>
                        </a:lnTo>
                        <a:lnTo>
                          <a:pt x="51" y="86"/>
                        </a:lnTo>
                        <a:lnTo>
                          <a:pt x="51" y="88"/>
                        </a:lnTo>
                      </a:path>
                    </a:pathLst>
                  </a:custGeom>
                  <a:solidFill>
                    <a:srgbClr val="8C59A6"/>
                  </a:solidFill>
                  <a:ln w="9525" cap="rnd">
                    <a:noFill/>
                    <a:round/>
                    <a:headEnd/>
                    <a:tailEnd/>
                  </a:ln>
                  <a:effectLst/>
                </p:spPr>
                <p:txBody>
                  <a:bodyPr/>
                  <a:lstStyle/>
                  <a:p>
                    <a:endParaRPr lang="zh-CN" altLang="en-US"/>
                  </a:p>
                </p:txBody>
              </p:sp>
            </p:grpSp>
            <p:grpSp>
              <p:nvGrpSpPr>
                <p:cNvPr id="6" name="Group 18"/>
                <p:cNvGrpSpPr>
                  <a:grpSpLocks/>
                </p:cNvGrpSpPr>
                <p:nvPr/>
              </p:nvGrpSpPr>
              <p:grpSpPr bwMode="auto">
                <a:xfrm>
                  <a:off x="618" y="1018"/>
                  <a:ext cx="718" cy="331"/>
                  <a:chOff x="618" y="1018"/>
                  <a:chExt cx="718" cy="331"/>
                </a:xfrm>
              </p:grpSpPr>
              <p:sp>
                <p:nvSpPr>
                  <p:cNvPr id="92179" name="Freeform 19"/>
                  <p:cNvSpPr>
                    <a:spLocks/>
                  </p:cNvSpPr>
                  <p:nvPr/>
                </p:nvSpPr>
                <p:spPr bwMode="auto">
                  <a:xfrm>
                    <a:off x="618" y="1032"/>
                    <a:ext cx="703" cy="300"/>
                  </a:xfrm>
                  <a:custGeom>
                    <a:avLst/>
                    <a:gdLst/>
                    <a:ahLst/>
                    <a:cxnLst>
                      <a:cxn ang="0">
                        <a:pos x="681" y="6"/>
                      </a:cxn>
                      <a:cxn ang="0">
                        <a:pos x="421" y="0"/>
                      </a:cxn>
                      <a:cxn ang="0">
                        <a:pos x="420" y="55"/>
                      </a:cxn>
                      <a:cxn ang="0">
                        <a:pos x="362" y="63"/>
                      </a:cxn>
                      <a:cxn ang="0">
                        <a:pos x="343" y="96"/>
                      </a:cxn>
                      <a:cxn ang="0">
                        <a:pos x="55" y="97"/>
                      </a:cxn>
                      <a:cxn ang="0">
                        <a:pos x="0" y="142"/>
                      </a:cxn>
                      <a:cxn ang="0">
                        <a:pos x="59" y="207"/>
                      </a:cxn>
                      <a:cxn ang="0">
                        <a:pos x="149" y="209"/>
                      </a:cxn>
                      <a:cxn ang="0">
                        <a:pos x="207" y="206"/>
                      </a:cxn>
                      <a:cxn ang="0">
                        <a:pos x="232" y="189"/>
                      </a:cxn>
                      <a:cxn ang="0">
                        <a:pos x="340" y="185"/>
                      </a:cxn>
                      <a:cxn ang="0">
                        <a:pos x="359" y="237"/>
                      </a:cxn>
                      <a:cxn ang="0">
                        <a:pos x="416" y="238"/>
                      </a:cxn>
                      <a:cxn ang="0">
                        <a:pos x="442" y="299"/>
                      </a:cxn>
                      <a:cxn ang="0">
                        <a:pos x="694" y="281"/>
                      </a:cxn>
                      <a:cxn ang="0">
                        <a:pos x="702" y="49"/>
                      </a:cxn>
                      <a:cxn ang="0">
                        <a:pos x="681" y="6"/>
                      </a:cxn>
                    </a:cxnLst>
                    <a:rect l="0" t="0" r="r" b="b"/>
                    <a:pathLst>
                      <a:path w="703" h="300">
                        <a:moveTo>
                          <a:pt x="681" y="6"/>
                        </a:moveTo>
                        <a:lnTo>
                          <a:pt x="421" y="0"/>
                        </a:lnTo>
                        <a:lnTo>
                          <a:pt x="420" y="55"/>
                        </a:lnTo>
                        <a:lnTo>
                          <a:pt x="362" y="63"/>
                        </a:lnTo>
                        <a:lnTo>
                          <a:pt x="343" y="96"/>
                        </a:lnTo>
                        <a:lnTo>
                          <a:pt x="55" y="97"/>
                        </a:lnTo>
                        <a:lnTo>
                          <a:pt x="0" y="142"/>
                        </a:lnTo>
                        <a:lnTo>
                          <a:pt x="59" y="207"/>
                        </a:lnTo>
                        <a:lnTo>
                          <a:pt x="149" y="209"/>
                        </a:lnTo>
                        <a:lnTo>
                          <a:pt x="207" y="206"/>
                        </a:lnTo>
                        <a:lnTo>
                          <a:pt x="232" y="189"/>
                        </a:lnTo>
                        <a:lnTo>
                          <a:pt x="340" y="185"/>
                        </a:lnTo>
                        <a:lnTo>
                          <a:pt x="359" y="237"/>
                        </a:lnTo>
                        <a:lnTo>
                          <a:pt x="416" y="238"/>
                        </a:lnTo>
                        <a:lnTo>
                          <a:pt x="442" y="299"/>
                        </a:lnTo>
                        <a:lnTo>
                          <a:pt x="694" y="281"/>
                        </a:lnTo>
                        <a:lnTo>
                          <a:pt x="702" y="49"/>
                        </a:lnTo>
                        <a:lnTo>
                          <a:pt x="681" y="6"/>
                        </a:lnTo>
                      </a:path>
                    </a:pathLst>
                  </a:custGeom>
                  <a:solidFill>
                    <a:schemeClr val="tx2"/>
                  </a:solidFill>
                  <a:ln w="9525" cap="rnd">
                    <a:noFill/>
                    <a:round/>
                    <a:headEnd/>
                    <a:tailEnd/>
                  </a:ln>
                  <a:effectLst/>
                </p:spPr>
                <p:txBody>
                  <a:bodyPr/>
                  <a:lstStyle/>
                  <a:p>
                    <a:endParaRPr lang="zh-CN" altLang="en-US"/>
                  </a:p>
                </p:txBody>
              </p:sp>
              <p:sp>
                <p:nvSpPr>
                  <p:cNvPr id="92180" name="Freeform 20"/>
                  <p:cNvSpPr>
                    <a:spLocks/>
                  </p:cNvSpPr>
                  <p:nvPr/>
                </p:nvSpPr>
                <p:spPr bwMode="auto">
                  <a:xfrm>
                    <a:off x="618" y="1110"/>
                    <a:ext cx="321" cy="67"/>
                  </a:xfrm>
                  <a:custGeom>
                    <a:avLst/>
                    <a:gdLst/>
                    <a:ahLst/>
                    <a:cxnLst>
                      <a:cxn ang="0">
                        <a:pos x="7" y="66"/>
                      </a:cxn>
                      <a:cxn ang="0">
                        <a:pos x="12" y="64"/>
                      </a:cxn>
                      <a:cxn ang="0">
                        <a:pos x="16" y="62"/>
                      </a:cxn>
                      <a:cxn ang="0">
                        <a:pos x="21" y="60"/>
                      </a:cxn>
                      <a:cxn ang="0">
                        <a:pos x="25" y="56"/>
                      </a:cxn>
                      <a:cxn ang="0">
                        <a:pos x="29" y="52"/>
                      </a:cxn>
                      <a:cxn ang="0">
                        <a:pos x="33" y="49"/>
                      </a:cxn>
                      <a:cxn ang="0">
                        <a:pos x="37" y="45"/>
                      </a:cxn>
                      <a:cxn ang="0">
                        <a:pos x="41" y="43"/>
                      </a:cxn>
                      <a:cxn ang="0">
                        <a:pos x="45" y="39"/>
                      </a:cxn>
                      <a:cxn ang="0">
                        <a:pos x="49" y="36"/>
                      </a:cxn>
                      <a:cxn ang="0">
                        <a:pos x="64" y="32"/>
                      </a:cxn>
                      <a:cxn ang="0">
                        <a:pos x="83" y="29"/>
                      </a:cxn>
                      <a:cxn ang="0">
                        <a:pos x="108" y="27"/>
                      </a:cxn>
                      <a:cxn ang="0">
                        <a:pos x="135" y="26"/>
                      </a:cxn>
                      <a:cxn ang="0">
                        <a:pos x="165" y="26"/>
                      </a:cxn>
                      <a:cxn ang="0">
                        <a:pos x="196" y="27"/>
                      </a:cxn>
                      <a:cxn ang="0">
                        <a:pos x="225" y="28"/>
                      </a:cxn>
                      <a:cxn ang="0">
                        <a:pos x="254" y="29"/>
                      </a:cxn>
                      <a:cxn ang="0">
                        <a:pos x="279" y="30"/>
                      </a:cxn>
                      <a:cxn ang="0">
                        <a:pos x="300" y="31"/>
                      </a:cxn>
                      <a:cxn ang="0">
                        <a:pos x="320" y="23"/>
                      </a:cxn>
                      <a:cxn ang="0">
                        <a:pos x="289" y="11"/>
                      </a:cxn>
                      <a:cxn ang="0">
                        <a:pos x="263" y="7"/>
                      </a:cxn>
                      <a:cxn ang="0">
                        <a:pos x="235" y="5"/>
                      </a:cxn>
                      <a:cxn ang="0">
                        <a:pos x="203" y="3"/>
                      </a:cxn>
                      <a:cxn ang="0">
                        <a:pos x="171" y="1"/>
                      </a:cxn>
                      <a:cxn ang="0">
                        <a:pos x="137" y="0"/>
                      </a:cxn>
                      <a:cxn ang="0">
                        <a:pos x="106" y="1"/>
                      </a:cxn>
                      <a:cxn ang="0">
                        <a:pos x="76" y="4"/>
                      </a:cxn>
                      <a:cxn ang="0">
                        <a:pos x="51" y="10"/>
                      </a:cxn>
                      <a:cxn ang="0">
                        <a:pos x="29" y="21"/>
                      </a:cxn>
                      <a:cxn ang="0">
                        <a:pos x="14" y="34"/>
                      </a:cxn>
                      <a:cxn ang="0">
                        <a:pos x="11" y="37"/>
                      </a:cxn>
                      <a:cxn ang="0">
                        <a:pos x="9" y="40"/>
                      </a:cxn>
                      <a:cxn ang="0">
                        <a:pos x="7" y="42"/>
                      </a:cxn>
                      <a:cxn ang="0">
                        <a:pos x="5" y="46"/>
                      </a:cxn>
                      <a:cxn ang="0">
                        <a:pos x="4" y="49"/>
                      </a:cxn>
                      <a:cxn ang="0">
                        <a:pos x="3" y="51"/>
                      </a:cxn>
                      <a:cxn ang="0">
                        <a:pos x="1" y="54"/>
                      </a:cxn>
                      <a:cxn ang="0">
                        <a:pos x="1" y="57"/>
                      </a:cxn>
                      <a:cxn ang="0">
                        <a:pos x="1" y="60"/>
                      </a:cxn>
                      <a:cxn ang="0">
                        <a:pos x="2" y="63"/>
                      </a:cxn>
                    </a:cxnLst>
                    <a:rect l="0" t="0" r="r" b="b"/>
                    <a:pathLst>
                      <a:path w="321" h="67">
                        <a:moveTo>
                          <a:pt x="3" y="66"/>
                        </a:moveTo>
                        <a:lnTo>
                          <a:pt x="5" y="66"/>
                        </a:lnTo>
                        <a:lnTo>
                          <a:pt x="7" y="66"/>
                        </a:lnTo>
                        <a:lnTo>
                          <a:pt x="9" y="65"/>
                        </a:lnTo>
                        <a:lnTo>
                          <a:pt x="10" y="65"/>
                        </a:lnTo>
                        <a:lnTo>
                          <a:pt x="12" y="64"/>
                        </a:lnTo>
                        <a:lnTo>
                          <a:pt x="13" y="63"/>
                        </a:lnTo>
                        <a:lnTo>
                          <a:pt x="15" y="63"/>
                        </a:lnTo>
                        <a:lnTo>
                          <a:pt x="16" y="62"/>
                        </a:lnTo>
                        <a:lnTo>
                          <a:pt x="18" y="61"/>
                        </a:lnTo>
                        <a:lnTo>
                          <a:pt x="20" y="60"/>
                        </a:lnTo>
                        <a:lnTo>
                          <a:pt x="21" y="60"/>
                        </a:lnTo>
                        <a:lnTo>
                          <a:pt x="22" y="58"/>
                        </a:lnTo>
                        <a:lnTo>
                          <a:pt x="24" y="57"/>
                        </a:lnTo>
                        <a:lnTo>
                          <a:pt x="25" y="56"/>
                        </a:lnTo>
                        <a:lnTo>
                          <a:pt x="26" y="54"/>
                        </a:lnTo>
                        <a:lnTo>
                          <a:pt x="28" y="54"/>
                        </a:lnTo>
                        <a:lnTo>
                          <a:pt x="29" y="52"/>
                        </a:lnTo>
                        <a:lnTo>
                          <a:pt x="31" y="52"/>
                        </a:lnTo>
                        <a:lnTo>
                          <a:pt x="31" y="50"/>
                        </a:lnTo>
                        <a:lnTo>
                          <a:pt x="33" y="49"/>
                        </a:lnTo>
                        <a:lnTo>
                          <a:pt x="35" y="48"/>
                        </a:lnTo>
                        <a:lnTo>
                          <a:pt x="35" y="47"/>
                        </a:lnTo>
                        <a:lnTo>
                          <a:pt x="37" y="45"/>
                        </a:lnTo>
                        <a:lnTo>
                          <a:pt x="38" y="45"/>
                        </a:lnTo>
                        <a:lnTo>
                          <a:pt x="39" y="43"/>
                        </a:lnTo>
                        <a:lnTo>
                          <a:pt x="41" y="43"/>
                        </a:lnTo>
                        <a:lnTo>
                          <a:pt x="42" y="41"/>
                        </a:lnTo>
                        <a:lnTo>
                          <a:pt x="44" y="41"/>
                        </a:lnTo>
                        <a:lnTo>
                          <a:pt x="45" y="39"/>
                        </a:lnTo>
                        <a:lnTo>
                          <a:pt x="46" y="39"/>
                        </a:lnTo>
                        <a:lnTo>
                          <a:pt x="48" y="38"/>
                        </a:lnTo>
                        <a:lnTo>
                          <a:pt x="49" y="36"/>
                        </a:lnTo>
                        <a:lnTo>
                          <a:pt x="53" y="35"/>
                        </a:lnTo>
                        <a:lnTo>
                          <a:pt x="58" y="33"/>
                        </a:lnTo>
                        <a:lnTo>
                          <a:pt x="64" y="32"/>
                        </a:lnTo>
                        <a:lnTo>
                          <a:pt x="70" y="31"/>
                        </a:lnTo>
                        <a:lnTo>
                          <a:pt x="76" y="30"/>
                        </a:lnTo>
                        <a:lnTo>
                          <a:pt x="83" y="29"/>
                        </a:lnTo>
                        <a:lnTo>
                          <a:pt x="91" y="29"/>
                        </a:lnTo>
                        <a:lnTo>
                          <a:pt x="99" y="28"/>
                        </a:lnTo>
                        <a:lnTo>
                          <a:pt x="108" y="27"/>
                        </a:lnTo>
                        <a:lnTo>
                          <a:pt x="117" y="27"/>
                        </a:lnTo>
                        <a:lnTo>
                          <a:pt x="126" y="27"/>
                        </a:lnTo>
                        <a:lnTo>
                          <a:pt x="135" y="26"/>
                        </a:lnTo>
                        <a:lnTo>
                          <a:pt x="146" y="26"/>
                        </a:lnTo>
                        <a:lnTo>
                          <a:pt x="155" y="27"/>
                        </a:lnTo>
                        <a:lnTo>
                          <a:pt x="165" y="26"/>
                        </a:lnTo>
                        <a:lnTo>
                          <a:pt x="176" y="27"/>
                        </a:lnTo>
                        <a:lnTo>
                          <a:pt x="185" y="26"/>
                        </a:lnTo>
                        <a:lnTo>
                          <a:pt x="196" y="27"/>
                        </a:lnTo>
                        <a:lnTo>
                          <a:pt x="206" y="27"/>
                        </a:lnTo>
                        <a:lnTo>
                          <a:pt x="215" y="27"/>
                        </a:lnTo>
                        <a:lnTo>
                          <a:pt x="225" y="28"/>
                        </a:lnTo>
                        <a:lnTo>
                          <a:pt x="235" y="28"/>
                        </a:lnTo>
                        <a:lnTo>
                          <a:pt x="244" y="28"/>
                        </a:lnTo>
                        <a:lnTo>
                          <a:pt x="254" y="29"/>
                        </a:lnTo>
                        <a:lnTo>
                          <a:pt x="263" y="29"/>
                        </a:lnTo>
                        <a:lnTo>
                          <a:pt x="270" y="29"/>
                        </a:lnTo>
                        <a:lnTo>
                          <a:pt x="279" y="30"/>
                        </a:lnTo>
                        <a:lnTo>
                          <a:pt x="286" y="30"/>
                        </a:lnTo>
                        <a:lnTo>
                          <a:pt x="293" y="31"/>
                        </a:lnTo>
                        <a:lnTo>
                          <a:pt x="300" y="31"/>
                        </a:lnTo>
                        <a:lnTo>
                          <a:pt x="305" y="32"/>
                        </a:lnTo>
                        <a:lnTo>
                          <a:pt x="311" y="32"/>
                        </a:lnTo>
                        <a:lnTo>
                          <a:pt x="320" y="23"/>
                        </a:lnTo>
                        <a:lnTo>
                          <a:pt x="303" y="12"/>
                        </a:lnTo>
                        <a:lnTo>
                          <a:pt x="297" y="11"/>
                        </a:lnTo>
                        <a:lnTo>
                          <a:pt x="289" y="11"/>
                        </a:lnTo>
                        <a:lnTo>
                          <a:pt x="281" y="9"/>
                        </a:lnTo>
                        <a:lnTo>
                          <a:pt x="272" y="8"/>
                        </a:lnTo>
                        <a:lnTo>
                          <a:pt x="263" y="7"/>
                        </a:lnTo>
                        <a:lnTo>
                          <a:pt x="254" y="7"/>
                        </a:lnTo>
                        <a:lnTo>
                          <a:pt x="245" y="6"/>
                        </a:lnTo>
                        <a:lnTo>
                          <a:pt x="235" y="5"/>
                        </a:lnTo>
                        <a:lnTo>
                          <a:pt x="224" y="4"/>
                        </a:lnTo>
                        <a:lnTo>
                          <a:pt x="214" y="3"/>
                        </a:lnTo>
                        <a:lnTo>
                          <a:pt x="203" y="3"/>
                        </a:lnTo>
                        <a:lnTo>
                          <a:pt x="192" y="1"/>
                        </a:lnTo>
                        <a:lnTo>
                          <a:pt x="181" y="1"/>
                        </a:lnTo>
                        <a:lnTo>
                          <a:pt x="171" y="1"/>
                        </a:lnTo>
                        <a:lnTo>
                          <a:pt x="160" y="0"/>
                        </a:lnTo>
                        <a:lnTo>
                          <a:pt x="148" y="0"/>
                        </a:lnTo>
                        <a:lnTo>
                          <a:pt x="137" y="0"/>
                        </a:lnTo>
                        <a:lnTo>
                          <a:pt x="127" y="0"/>
                        </a:lnTo>
                        <a:lnTo>
                          <a:pt x="116" y="0"/>
                        </a:lnTo>
                        <a:lnTo>
                          <a:pt x="106" y="1"/>
                        </a:lnTo>
                        <a:lnTo>
                          <a:pt x="95" y="2"/>
                        </a:lnTo>
                        <a:lnTo>
                          <a:pt x="86" y="3"/>
                        </a:lnTo>
                        <a:lnTo>
                          <a:pt x="76" y="4"/>
                        </a:lnTo>
                        <a:lnTo>
                          <a:pt x="67" y="6"/>
                        </a:lnTo>
                        <a:lnTo>
                          <a:pt x="58" y="9"/>
                        </a:lnTo>
                        <a:lnTo>
                          <a:pt x="51" y="10"/>
                        </a:lnTo>
                        <a:lnTo>
                          <a:pt x="42" y="14"/>
                        </a:lnTo>
                        <a:lnTo>
                          <a:pt x="36" y="17"/>
                        </a:lnTo>
                        <a:lnTo>
                          <a:pt x="29" y="21"/>
                        </a:lnTo>
                        <a:lnTo>
                          <a:pt x="23" y="25"/>
                        </a:lnTo>
                        <a:lnTo>
                          <a:pt x="18" y="30"/>
                        </a:lnTo>
                        <a:lnTo>
                          <a:pt x="14" y="34"/>
                        </a:lnTo>
                        <a:lnTo>
                          <a:pt x="13" y="36"/>
                        </a:lnTo>
                        <a:lnTo>
                          <a:pt x="12" y="36"/>
                        </a:lnTo>
                        <a:lnTo>
                          <a:pt x="11" y="37"/>
                        </a:lnTo>
                        <a:lnTo>
                          <a:pt x="11" y="39"/>
                        </a:lnTo>
                        <a:lnTo>
                          <a:pt x="10" y="39"/>
                        </a:lnTo>
                        <a:lnTo>
                          <a:pt x="9" y="40"/>
                        </a:lnTo>
                        <a:lnTo>
                          <a:pt x="8" y="41"/>
                        </a:lnTo>
                        <a:lnTo>
                          <a:pt x="8" y="42"/>
                        </a:lnTo>
                        <a:lnTo>
                          <a:pt x="7" y="42"/>
                        </a:lnTo>
                        <a:lnTo>
                          <a:pt x="6" y="44"/>
                        </a:lnTo>
                        <a:lnTo>
                          <a:pt x="6" y="45"/>
                        </a:lnTo>
                        <a:lnTo>
                          <a:pt x="5" y="46"/>
                        </a:lnTo>
                        <a:lnTo>
                          <a:pt x="4" y="46"/>
                        </a:lnTo>
                        <a:lnTo>
                          <a:pt x="4" y="47"/>
                        </a:lnTo>
                        <a:lnTo>
                          <a:pt x="4" y="49"/>
                        </a:lnTo>
                        <a:lnTo>
                          <a:pt x="3" y="49"/>
                        </a:lnTo>
                        <a:lnTo>
                          <a:pt x="2" y="50"/>
                        </a:lnTo>
                        <a:lnTo>
                          <a:pt x="3" y="51"/>
                        </a:lnTo>
                        <a:lnTo>
                          <a:pt x="2" y="52"/>
                        </a:lnTo>
                        <a:lnTo>
                          <a:pt x="1" y="53"/>
                        </a:lnTo>
                        <a:lnTo>
                          <a:pt x="1" y="54"/>
                        </a:lnTo>
                        <a:lnTo>
                          <a:pt x="1" y="55"/>
                        </a:lnTo>
                        <a:lnTo>
                          <a:pt x="0" y="56"/>
                        </a:lnTo>
                        <a:lnTo>
                          <a:pt x="1" y="57"/>
                        </a:lnTo>
                        <a:lnTo>
                          <a:pt x="1" y="58"/>
                        </a:lnTo>
                        <a:lnTo>
                          <a:pt x="0" y="60"/>
                        </a:lnTo>
                        <a:lnTo>
                          <a:pt x="1" y="60"/>
                        </a:lnTo>
                        <a:lnTo>
                          <a:pt x="1" y="61"/>
                        </a:lnTo>
                        <a:lnTo>
                          <a:pt x="1" y="62"/>
                        </a:lnTo>
                        <a:lnTo>
                          <a:pt x="2" y="63"/>
                        </a:lnTo>
                        <a:lnTo>
                          <a:pt x="2" y="65"/>
                        </a:lnTo>
                        <a:lnTo>
                          <a:pt x="3" y="66"/>
                        </a:lnTo>
                      </a:path>
                    </a:pathLst>
                  </a:custGeom>
                  <a:solidFill>
                    <a:srgbClr val="8C59A6"/>
                  </a:solidFill>
                  <a:ln w="9525" cap="rnd">
                    <a:noFill/>
                    <a:round/>
                    <a:headEnd/>
                    <a:tailEnd/>
                  </a:ln>
                  <a:effectLst/>
                </p:spPr>
                <p:txBody>
                  <a:bodyPr/>
                  <a:lstStyle/>
                  <a:p>
                    <a:endParaRPr lang="zh-CN" altLang="en-US"/>
                  </a:p>
                </p:txBody>
              </p:sp>
              <p:sp>
                <p:nvSpPr>
                  <p:cNvPr id="92181" name="Freeform 21"/>
                  <p:cNvSpPr>
                    <a:spLocks/>
                  </p:cNvSpPr>
                  <p:nvPr/>
                </p:nvSpPr>
                <p:spPr bwMode="auto">
                  <a:xfrm>
                    <a:off x="957" y="1018"/>
                    <a:ext cx="379" cy="331"/>
                  </a:xfrm>
                  <a:custGeom>
                    <a:avLst/>
                    <a:gdLst/>
                    <a:ahLst/>
                    <a:cxnLst>
                      <a:cxn ang="0">
                        <a:pos x="20" y="109"/>
                      </a:cxn>
                      <a:cxn ang="0">
                        <a:pos x="46" y="88"/>
                      </a:cxn>
                      <a:cxn ang="0">
                        <a:pos x="72" y="82"/>
                      </a:cxn>
                      <a:cxn ang="0">
                        <a:pos x="84" y="76"/>
                      </a:cxn>
                      <a:cxn ang="0">
                        <a:pos x="86" y="58"/>
                      </a:cxn>
                      <a:cxn ang="0">
                        <a:pos x="87" y="41"/>
                      </a:cxn>
                      <a:cxn ang="0">
                        <a:pos x="105" y="34"/>
                      </a:cxn>
                      <a:cxn ang="0">
                        <a:pos x="185" y="34"/>
                      </a:cxn>
                      <a:cxn ang="0">
                        <a:pos x="280" y="37"/>
                      </a:cxn>
                      <a:cxn ang="0">
                        <a:pos x="330" y="47"/>
                      </a:cxn>
                      <a:cxn ang="0">
                        <a:pos x="345" y="101"/>
                      </a:cxn>
                      <a:cxn ang="0">
                        <a:pos x="343" y="165"/>
                      </a:cxn>
                      <a:cxn ang="0">
                        <a:pos x="346" y="216"/>
                      </a:cxn>
                      <a:cxn ang="0">
                        <a:pos x="342" y="245"/>
                      </a:cxn>
                      <a:cxn ang="0">
                        <a:pos x="341" y="273"/>
                      </a:cxn>
                      <a:cxn ang="0">
                        <a:pos x="318" y="286"/>
                      </a:cxn>
                      <a:cxn ang="0">
                        <a:pos x="258" y="287"/>
                      </a:cxn>
                      <a:cxn ang="0">
                        <a:pos x="193" y="289"/>
                      </a:cxn>
                      <a:cxn ang="0">
                        <a:pos x="131" y="287"/>
                      </a:cxn>
                      <a:cxn ang="0">
                        <a:pos x="102" y="278"/>
                      </a:cxn>
                      <a:cxn ang="0">
                        <a:pos x="94" y="262"/>
                      </a:cxn>
                      <a:cxn ang="0">
                        <a:pos x="91" y="243"/>
                      </a:cxn>
                      <a:cxn ang="0">
                        <a:pos x="78" y="233"/>
                      </a:cxn>
                      <a:cxn ang="0">
                        <a:pos x="52" y="233"/>
                      </a:cxn>
                      <a:cxn ang="0">
                        <a:pos x="29" y="227"/>
                      </a:cxn>
                      <a:cxn ang="0">
                        <a:pos x="8" y="206"/>
                      </a:cxn>
                      <a:cxn ang="0">
                        <a:pos x="1" y="227"/>
                      </a:cxn>
                      <a:cxn ang="0">
                        <a:pos x="4" y="251"/>
                      </a:cxn>
                      <a:cxn ang="0">
                        <a:pos x="12" y="271"/>
                      </a:cxn>
                      <a:cxn ang="0">
                        <a:pos x="28" y="272"/>
                      </a:cxn>
                      <a:cxn ang="0">
                        <a:pos x="44" y="272"/>
                      </a:cxn>
                      <a:cxn ang="0">
                        <a:pos x="59" y="274"/>
                      </a:cxn>
                      <a:cxn ang="0">
                        <a:pos x="67" y="289"/>
                      </a:cxn>
                      <a:cxn ang="0">
                        <a:pos x="74" y="307"/>
                      </a:cxn>
                      <a:cxn ang="0">
                        <a:pos x="88" y="319"/>
                      </a:cxn>
                      <a:cxn ang="0">
                        <a:pos x="99" y="324"/>
                      </a:cxn>
                      <a:cxn ang="0">
                        <a:pos x="110" y="328"/>
                      </a:cxn>
                      <a:cxn ang="0">
                        <a:pos x="121" y="329"/>
                      </a:cxn>
                      <a:cxn ang="0">
                        <a:pos x="140" y="330"/>
                      </a:cxn>
                      <a:cxn ang="0">
                        <a:pos x="215" y="328"/>
                      </a:cxn>
                      <a:cxn ang="0">
                        <a:pos x="298" y="323"/>
                      </a:cxn>
                      <a:cxn ang="0">
                        <a:pos x="344" y="318"/>
                      </a:cxn>
                      <a:cxn ang="0">
                        <a:pos x="375" y="239"/>
                      </a:cxn>
                      <a:cxn ang="0">
                        <a:pos x="375" y="106"/>
                      </a:cxn>
                      <a:cxn ang="0">
                        <a:pos x="358" y="22"/>
                      </a:cxn>
                      <a:cxn ang="0">
                        <a:pos x="332" y="12"/>
                      </a:cxn>
                      <a:cxn ang="0">
                        <a:pos x="293" y="9"/>
                      </a:cxn>
                      <a:cxn ang="0">
                        <a:pos x="258" y="11"/>
                      </a:cxn>
                      <a:cxn ang="0">
                        <a:pos x="218" y="9"/>
                      </a:cxn>
                      <a:cxn ang="0">
                        <a:pos x="170" y="4"/>
                      </a:cxn>
                      <a:cxn ang="0">
                        <a:pos x="125" y="0"/>
                      </a:cxn>
                      <a:cxn ang="0">
                        <a:pos x="81" y="12"/>
                      </a:cxn>
                      <a:cxn ang="0">
                        <a:pos x="69" y="44"/>
                      </a:cxn>
                      <a:cxn ang="0">
                        <a:pos x="63" y="66"/>
                      </a:cxn>
                      <a:cxn ang="0">
                        <a:pos x="36" y="61"/>
                      </a:cxn>
                      <a:cxn ang="0">
                        <a:pos x="12" y="71"/>
                      </a:cxn>
                      <a:cxn ang="0">
                        <a:pos x="1" y="96"/>
                      </a:cxn>
                    </a:cxnLst>
                    <a:rect l="0" t="0" r="r" b="b"/>
                    <a:pathLst>
                      <a:path w="379" h="331">
                        <a:moveTo>
                          <a:pt x="8" y="120"/>
                        </a:moveTo>
                        <a:lnTo>
                          <a:pt x="8" y="120"/>
                        </a:lnTo>
                        <a:lnTo>
                          <a:pt x="8" y="120"/>
                        </a:lnTo>
                        <a:lnTo>
                          <a:pt x="9" y="119"/>
                        </a:lnTo>
                        <a:lnTo>
                          <a:pt x="11" y="118"/>
                        </a:lnTo>
                        <a:lnTo>
                          <a:pt x="12" y="117"/>
                        </a:lnTo>
                        <a:lnTo>
                          <a:pt x="13" y="115"/>
                        </a:lnTo>
                        <a:lnTo>
                          <a:pt x="15" y="113"/>
                        </a:lnTo>
                        <a:lnTo>
                          <a:pt x="17" y="111"/>
                        </a:lnTo>
                        <a:lnTo>
                          <a:pt x="20" y="109"/>
                        </a:lnTo>
                        <a:lnTo>
                          <a:pt x="21" y="108"/>
                        </a:lnTo>
                        <a:lnTo>
                          <a:pt x="24" y="106"/>
                        </a:lnTo>
                        <a:lnTo>
                          <a:pt x="26" y="103"/>
                        </a:lnTo>
                        <a:lnTo>
                          <a:pt x="29" y="101"/>
                        </a:lnTo>
                        <a:lnTo>
                          <a:pt x="32" y="99"/>
                        </a:lnTo>
                        <a:lnTo>
                          <a:pt x="34" y="97"/>
                        </a:lnTo>
                        <a:lnTo>
                          <a:pt x="38" y="94"/>
                        </a:lnTo>
                        <a:lnTo>
                          <a:pt x="40" y="92"/>
                        </a:lnTo>
                        <a:lnTo>
                          <a:pt x="43" y="90"/>
                        </a:lnTo>
                        <a:lnTo>
                          <a:pt x="46" y="88"/>
                        </a:lnTo>
                        <a:lnTo>
                          <a:pt x="49" y="87"/>
                        </a:lnTo>
                        <a:lnTo>
                          <a:pt x="51" y="85"/>
                        </a:lnTo>
                        <a:lnTo>
                          <a:pt x="55" y="84"/>
                        </a:lnTo>
                        <a:lnTo>
                          <a:pt x="58" y="83"/>
                        </a:lnTo>
                        <a:lnTo>
                          <a:pt x="61" y="82"/>
                        </a:lnTo>
                        <a:lnTo>
                          <a:pt x="62" y="81"/>
                        </a:lnTo>
                        <a:lnTo>
                          <a:pt x="66" y="81"/>
                        </a:lnTo>
                        <a:lnTo>
                          <a:pt x="68" y="81"/>
                        </a:lnTo>
                        <a:lnTo>
                          <a:pt x="70" y="82"/>
                        </a:lnTo>
                        <a:lnTo>
                          <a:pt x="72" y="82"/>
                        </a:lnTo>
                        <a:lnTo>
                          <a:pt x="75" y="83"/>
                        </a:lnTo>
                        <a:lnTo>
                          <a:pt x="76" y="85"/>
                        </a:lnTo>
                        <a:lnTo>
                          <a:pt x="78" y="87"/>
                        </a:lnTo>
                        <a:lnTo>
                          <a:pt x="80" y="85"/>
                        </a:lnTo>
                        <a:lnTo>
                          <a:pt x="81" y="84"/>
                        </a:lnTo>
                        <a:lnTo>
                          <a:pt x="81" y="83"/>
                        </a:lnTo>
                        <a:lnTo>
                          <a:pt x="83" y="81"/>
                        </a:lnTo>
                        <a:lnTo>
                          <a:pt x="83" y="80"/>
                        </a:lnTo>
                        <a:lnTo>
                          <a:pt x="84" y="78"/>
                        </a:lnTo>
                        <a:lnTo>
                          <a:pt x="84" y="76"/>
                        </a:lnTo>
                        <a:lnTo>
                          <a:pt x="84" y="74"/>
                        </a:lnTo>
                        <a:lnTo>
                          <a:pt x="85" y="73"/>
                        </a:lnTo>
                        <a:lnTo>
                          <a:pt x="85" y="71"/>
                        </a:lnTo>
                        <a:lnTo>
                          <a:pt x="86" y="69"/>
                        </a:lnTo>
                        <a:lnTo>
                          <a:pt x="86" y="67"/>
                        </a:lnTo>
                        <a:lnTo>
                          <a:pt x="86" y="65"/>
                        </a:lnTo>
                        <a:lnTo>
                          <a:pt x="86" y="64"/>
                        </a:lnTo>
                        <a:lnTo>
                          <a:pt x="86" y="62"/>
                        </a:lnTo>
                        <a:lnTo>
                          <a:pt x="87" y="60"/>
                        </a:lnTo>
                        <a:lnTo>
                          <a:pt x="86" y="58"/>
                        </a:lnTo>
                        <a:lnTo>
                          <a:pt x="86" y="56"/>
                        </a:lnTo>
                        <a:lnTo>
                          <a:pt x="86" y="55"/>
                        </a:lnTo>
                        <a:lnTo>
                          <a:pt x="86" y="52"/>
                        </a:lnTo>
                        <a:lnTo>
                          <a:pt x="87" y="51"/>
                        </a:lnTo>
                        <a:lnTo>
                          <a:pt x="86" y="49"/>
                        </a:lnTo>
                        <a:lnTo>
                          <a:pt x="87" y="48"/>
                        </a:lnTo>
                        <a:lnTo>
                          <a:pt x="87" y="46"/>
                        </a:lnTo>
                        <a:lnTo>
                          <a:pt x="86" y="45"/>
                        </a:lnTo>
                        <a:lnTo>
                          <a:pt x="87" y="42"/>
                        </a:lnTo>
                        <a:lnTo>
                          <a:pt x="87" y="41"/>
                        </a:lnTo>
                        <a:lnTo>
                          <a:pt x="88" y="40"/>
                        </a:lnTo>
                        <a:lnTo>
                          <a:pt x="88" y="39"/>
                        </a:lnTo>
                        <a:lnTo>
                          <a:pt x="88" y="38"/>
                        </a:lnTo>
                        <a:lnTo>
                          <a:pt x="89" y="36"/>
                        </a:lnTo>
                        <a:lnTo>
                          <a:pt x="90" y="36"/>
                        </a:lnTo>
                        <a:lnTo>
                          <a:pt x="91" y="36"/>
                        </a:lnTo>
                        <a:lnTo>
                          <a:pt x="93" y="35"/>
                        </a:lnTo>
                        <a:lnTo>
                          <a:pt x="96" y="34"/>
                        </a:lnTo>
                        <a:lnTo>
                          <a:pt x="100" y="35"/>
                        </a:lnTo>
                        <a:lnTo>
                          <a:pt x="105" y="34"/>
                        </a:lnTo>
                        <a:lnTo>
                          <a:pt x="110" y="34"/>
                        </a:lnTo>
                        <a:lnTo>
                          <a:pt x="117" y="34"/>
                        </a:lnTo>
                        <a:lnTo>
                          <a:pt x="124" y="33"/>
                        </a:lnTo>
                        <a:lnTo>
                          <a:pt x="131" y="34"/>
                        </a:lnTo>
                        <a:lnTo>
                          <a:pt x="139" y="34"/>
                        </a:lnTo>
                        <a:lnTo>
                          <a:pt x="148" y="34"/>
                        </a:lnTo>
                        <a:lnTo>
                          <a:pt x="157" y="34"/>
                        </a:lnTo>
                        <a:lnTo>
                          <a:pt x="166" y="34"/>
                        </a:lnTo>
                        <a:lnTo>
                          <a:pt x="175" y="35"/>
                        </a:lnTo>
                        <a:lnTo>
                          <a:pt x="185" y="34"/>
                        </a:lnTo>
                        <a:lnTo>
                          <a:pt x="195" y="35"/>
                        </a:lnTo>
                        <a:lnTo>
                          <a:pt x="205" y="35"/>
                        </a:lnTo>
                        <a:lnTo>
                          <a:pt x="215" y="35"/>
                        </a:lnTo>
                        <a:lnTo>
                          <a:pt x="225" y="36"/>
                        </a:lnTo>
                        <a:lnTo>
                          <a:pt x="234" y="36"/>
                        </a:lnTo>
                        <a:lnTo>
                          <a:pt x="244" y="36"/>
                        </a:lnTo>
                        <a:lnTo>
                          <a:pt x="254" y="36"/>
                        </a:lnTo>
                        <a:lnTo>
                          <a:pt x="262" y="36"/>
                        </a:lnTo>
                        <a:lnTo>
                          <a:pt x="271" y="36"/>
                        </a:lnTo>
                        <a:lnTo>
                          <a:pt x="280" y="37"/>
                        </a:lnTo>
                        <a:lnTo>
                          <a:pt x="287" y="37"/>
                        </a:lnTo>
                        <a:lnTo>
                          <a:pt x="293" y="37"/>
                        </a:lnTo>
                        <a:lnTo>
                          <a:pt x="300" y="37"/>
                        </a:lnTo>
                        <a:lnTo>
                          <a:pt x="306" y="37"/>
                        </a:lnTo>
                        <a:lnTo>
                          <a:pt x="311" y="37"/>
                        </a:lnTo>
                        <a:lnTo>
                          <a:pt x="315" y="37"/>
                        </a:lnTo>
                        <a:lnTo>
                          <a:pt x="318" y="37"/>
                        </a:lnTo>
                        <a:lnTo>
                          <a:pt x="322" y="41"/>
                        </a:lnTo>
                        <a:lnTo>
                          <a:pt x="327" y="44"/>
                        </a:lnTo>
                        <a:lnTo>
                          <a:pt x="330" y="47"/>
                        </a:lnTo>
                        <a:lnTo>
                          <a:pt x="332" y="51"/>
                        </a:lnTo>
                        <a:lnTo>
                          <a:pt x="335" y="56"/>
                        </a:lnTo>
                        <a:lnTo>
                          <a:pt x="337" y="61"/>
                        </a:lnTo>
                        <a:lnTo>
                          <a:pt x="339" y="66"/>
                        </a:lnTo>
                        <a:lnTo>
                          <a:pt x="341" y="70"/>
                        </a:lnTo>
                        <a:lnTo>
                          <a:pt x="343" y="76"/>
                        </a:lnTo>
                        <a:lnTo>
                          <a:pt x="343" y="82"/>
                        </a:lnTo>
                        <a:lnTo>
                          <a:pt x="344" y="88"/>
                        </a:lnTo>
                        <a:lnTo>
                          <a:pt x="344" y="95"/>
                        </a:lnTo>
                        <a:lnTo>
                          <a:pt x="345" y="101"/>
                        </a:lnTo>
                        <a:lnTo>
                          <a:pt x="345" y="107"/>
                        </a:lnTo>
                        <a:lnTo>
                          <a:pt x="346" y="113"/>
                        </a:lnTo>
                        <a:lnTo>
                          <a:pt x="345" y="120"/>
                        </a:lnTo>
                        <a:lnTo>
                          <a:pt x="345" y="126"/>
                        </a:lnTo>
                        <a:lnTo>
                          <a:pt x="344" y="133"/>
                        </a:lnTo>
                        <a:lnTo>
                          <a:pt x="344" y="139"/>
                        </a:lnTo>
                        <a:lnTo>
                          <a:pt x="344" y="146"/>
                        </a:lnTo>
                        <a:lnTo>
                          <a:pt x="344" y="152"/>
                        </a:lnTo>
                        <a:lnTo>
                          <a:pt x="343" y="159"/>
                        </a:lnTo>
                        <a:lnTo>
                          <a:pt x="343" y="165"/>
                        </a:lnTo>
                        <a:lnTo>
                          <a:pt x="343" y="172"/>
                        </a:lnTo>
                        <a:lnTo>
                          <a:pt x="343" y="177"/>
                        </a:lnTo>
                        <a:lnTo>
                          <a:pt x="343" y="183"/>
                        </a:lnTo>
                        <a:lnTo>
                          <a:pt x="343" y="189"/>
                        </a:lnTo>
                        <a:lnTo>
                          <a:pt x="343" y="195"/>
                        </a:lnTo>
                        <a:lnTo>
                          <a:pt x="344" y="200"/>
                        </a:lnTo>
                        <a:lnTo>
                          <a:pt x="345" y="205"/>
                        </a:lnTo>
                        <a:lnTo>
                          <a:pt x="347" y="210"/>
                        </a:lnTo>
                        <a:lnTo>
                          <a:pt x="347" y="214"/>
                        </a:lnTo>
                        <a:lnTo>
                          <a:pt x="346" y="216"/>
                        </a:lnTo>
                        <a:lnTo>
                          <a:pt x="345" y="219"/>
                        </a:lnTo>
                        <a:lnTo>
                          <a:pt x="344" y="221"/>
                        </a:lnTo>
                        <a:lnTo>
                          <a:pt x="343" y="225"/>
                        </a:lnTo>
                        <a:lnTo>
                          <a:pt x="343" y="227"/>
                        </a:lnTo>
                        <a:lnTo>
                          <a:pt x="342" y="230"/>
                        </a:lnTo>
                        <a:lnTo>
                          <a:pt x="342" y="233"/>
                        </a:lnTo>
                        <a:lnTo>
                          <a:pt x="342" y="236"/>
                        </a:lnTo>
                        <a:lnTo>
                          <a:pt x="342" y="239"/>
                        </a:lnTo>
                        <a:lnTo>
                          <a:pt x="342" y="242"/>
                        </a:lnTo>
                        <a:lnTo>
                          <a:pt x="342" y="245"/>
                        </a:lnTo>
                        <a:lnTo>
                          <a:pt x="343" y="248"/>
                        </a:lnTo>
                        <a:lnTo>
                          <a:pt x="343" y="252"/>
                        </a:lnTo>
                        <a:lnTo>
                          <a:pt x="343" y="255"/>
                        </a:lnTo>
                        <a:lnTo>
                          <a:pt x="342" y="257"/>
                        </a:lnTo>
                        <a:lnTo>
                          <a:pt x="343" y="260"/>
                        </a:lnTo>
                        <a:lnTo>
                          <a:pt x="343" y="263"/>
                        </a:lnTo>
                        <a:lnTo>
                          <a:pt x="342" y="265"/>
                        </a:lnTo>
                        <a:lnTo>
                          <a:pt x="342" y="269"/>
                        </a:lnTo>
                        <a:lnTo>
                          <a:pt x="341" y="271"/>
                        </a:lnTo>
                        <a:lnTo>
                          <a:pt x="341" y="273"/>
                        </a:lnTo>
                        <a:lnTo>
                          <a:pt x="339" y="275"/>
                        </a:lnTo>
                        <a:lnTo>
                          <a:pt x="338" y="278"/>
                        </a:lnTo>
                        <a:lnTo>
                          <a:pt x="337" y="279"/>
                        </a:lnTo>
                        <a:lnTo>
                          <a:pt x="335" y="281"/>
                        </a:lnTo>
                        <a:lnTo>
                          <a:pt x="334" y="282"/>
                        </a:lnTo>
                        <a:lnTo>
                          <a:pt x="331" y="284"/>
                        </a:lnTo>
                        <a:lnTo>
                          <a:pt x="328" y="285"/>
                        </a:lnTo>
                        <a:lnTo>
                          <a:pt x="325" y="286"/>
                        </a:lnTo>
                        <a:lnTo>
                          <a:pt x="321" y="286"/>
                        </a:lnTo>
                        <a:lnTo>
                          <a:pt x="318" y="286"/>
                        </a:lnTo>
                        <a:lnTo>
                          <a:pt x="314" y="287"/>
                        </a:lnTo>
                        <a:lnTo>
                          <a:pt x="307" y="286"/>
                        </a:lnTo>
                        <a:lnTo>
                          <a:pt x="302" y="286"/>
                        </a:lnTo>
                        <a:lnTo>
                          <a:pt x="295" y="286"/>
                        </a:lnTo>
                        <a:lnTo>
                          <a:pt x="289" y="286"/>
                        </a:lnTo>
                        <a:lnTo>
                          <a:pt x="283" y="286"/>
                        </a:lnTo>
                        <a:lnTo>
                          <a:pt x="277" y="286"/>
                        </a:lnTo>
                        <a:lnTo>
                          <a:pt x="270" y="285"/>
                        </a:lnTo>
                        <a:lnTo>
                          <a:pt x="264" y="286"/>
                        </a:lnTo>
                        <a:lnTo>
                          <a:pt x="258" y="287"/>
                        </a:lnTo>
                        <a:lnTo>
                          <a:pt x="251" y="287"/>
                        </a:lnTo>
                        <a:lnTo>
                          <a:pt x="245" y="287"/>
                        </a:lnTo>
                        <a:lnTo>
                          <a:pt x="239" y="287"/>
                        </a:lnTo>
                        <a:lnTo>
                          <a:pt x="232" y="287"/>
                        </a:lnTo>
                        <a:lnTo>
                          <a:pt x="225" y="288"/>
                        </a:lnTo>
                        <a:lnTo>
                          <a:pt x="219" y="288"/>
                        </a:lnTo>
                        <a:lnTo>
                          <a:pt x="212" y="288"/>
                        </a:lnTo>
                        <a:lnTo>
                          <a:pt x="206" y="288"/>
                        </a:lnTo>
                        <a:lnTo>
                          <a:pt x="200" y="289"/>
                        </a:lnTo>
                        <a:lnTo>
                          <a:pt x="193" y="289"/>
                        </a:lnTo>
                        <a:lnTo>
                          <a:pt x="187" y="289"/>
                        </a:lnTo>
                        <a:lnTo>
                          <a:pt x="181" y="289"/>
                        </a:lnTo>
                        <a:lnTo>
                          <a:pt x="174" y="289"/>
                        </a:lnTo>
                        <a:lnTo>
                          <a:pt x="168" y="290"/>
                        </a:lnTo>
                        <a:lnTo>
                          <a:pt x="162" y="290"/>
                        </a:lnTo>
                        <a:lnTo>
                          <a:pt x="155" y="289"/>
                        </a:lnTo>
                        <a:lnTo>
                          <a:pt x="149" y="289"/>
                        </a:lnTo>
                        <a:lnTo>
                          <a:pt x="143" y="288"/>
                        </a:lnTo>
                        <a:lnTo>
                          <a:pt x="137" y="288"/>
                        </a:lnTo>
                        <a:lnTo>
                          <a:pt x="131" y="287"/>
                        </a:lnTo>
                        <a:lnTo>
                          <a:pt x="124" y="286"/>
                        </a:lnTo>
                        <a:lnTo>
                          <a:pt x="119" y="285"/>
                        </a:lnTo>
                        <a:lnTo>
                          <a:pt x="113" y="284"/>
                        </a:lnTo>
                        <a:lnTo>
                          <a:pt x="111" y="284"/>
                        </a:lnTo>
                        <a:lnTo>
                          <a:pt x="109" y="283"/>
                        </a:lnTo>
                        <a:lnTo>
                          <a:pt x="107" y="283"/>
                        </a:lnTo>
                        <a:lnTo>
                          <a:pt x="107" y="281"/>
                        </a:lnTo>
                        <a:lnTo>
                          <a:pt x="105" y="280"/>
                        </a:lnTo>
                        <a:lnTo>
                          <a:pt x="104" y="280"/>
                        </a:lnTo>
                        <a:lnTo>
                          <a:pt x="102" y="278"/>
                        </a:lnTo>
                        <a:lnTo>
                          <a:pt x="101" y="278"/>
                        </a:lnTo>
                        <a:lnTo>
                          <a:pt x="100" y="276"/>
                        </a:lnTo>
                        <a:lnTo>
                          <a:pt x="99" y="274"/>
                        </a:lnTo>
                        <a:lnTo>
                          <a:pt x="98" y="273"/>
                        </a:lnTo>
                        <a:lnTo>
                          <a:pt x="98" y="272"/>
                        </a:lnTo>
                        <a:lnTo>
                          <a:pt x="97" y="270"/>
                        </a:lnTo>
                        <a:lnTo>
                          <a:pt x="96" y="268"/>
                        </a:lnTo>
                        <a:lnTo>
                          <a:pt x="96" y="266"/>
                        </a:lnTo>
                        <a:lnTo>
                          <a:pt x="95" y="264"/>
                        </a:lnTo>
                        <a:lnTo>
                          <a:pt x="94" y="262"/>
                        </a:lnTo>
                        <a:lnTo>
                          <a:pt x="94" y="260"/>
                        </a:lnTo>
                        <a:lnTo>
                          <a:pt x="94" y="259"/>
                        </a:lnTo>
                        <a:lnTo>
                          <a:pt x="93" y="256"/>
                        </a:lnTo>
                        <a:lnTo>
                          <a:pt x="92" y="254"/>
                        </a:lnTo>
                        <a:lnTo>
                          <a:pt x="93" y="253"/>
                        </a:lnTo>
                        <a:lnTo>
                          <a:pt x="92" y="251"/>
                        </a:lnTo>
                        <a:lnTo>
                          <a:pt x="92" y="249"/>
                        </a:lnTo>
                        <a:lnTo>
                          <a:pt x="92" y="247"/>
                        </a:lnTo>
                        <a:lnTo>
                          <a:pt x="91" y="245"/>
                        </a:lnTo>
                        <a:lnTo>
                          <a:pt x="91" y="243"/>
                        </a:lnTo>
                        <a:lnTo>
                          <a:pt x="91" y="241"/>
                        </a:lnTo>
                        <a:lnTo>
                          <a:pt x="91" y="240"/>
                        </a:lnTo>
                        <a:lnTo>
                          <a:pt x="91" y="238"/>
                        </a:lnTo>
                        <a:lnTo>
                          <a:pt x="90" y="237"/>
                        </a:lnTo>
                        <a:lnTo>
                          <a:pt x="90" y="235"/>
                        </a:lnTo>
                        <a:lnTo>
                          <a:pt x="88" y="235"/>
                        </a:lnTo>
                        <a:lnTo>
                          <a:pt x="85" y="234"/>
                        </a:lnTo>
                        <a:lnTo>
                          <a:pt x="83" y="233"/>
                        </a:lnTo>
                        <a:lnTo>
                          <a:pt x="81" y="233"/>
                        </a:lnTo>
                        <a:lnTo>
                          <a:pt x="78" y="233"/>
                        </a:lnTo>
                        <a:lnTo>
                          <a:pt x="76" y="233"/>
                        </a:lnTo>
                        <a:lnTo>
                          <a:pt x="73" y="233"/>
                        </a:lnTo>
                        <a:lnTo>
                          <a:pt x="71" y="232"/>
                        </a:lnTo>
                        <a:lnTo>
                          <a:pt x="68" y="232"/>
                        </a:lnTo>
                        <a:lnTo>
                          <a:pt x="65" y="232"/>
                        </a:lnTo>
                        <a:lnTo>
                          <a:pt x="62" y="232"/>
                        </a:lnTo>
                        <a:lnTo>
                          <a:pt x="60" y="232"/>
                        </a:lnTo>
                        <a:lnTo>
                          <a:pt x="57" y="233"/>
                        </a:lnTo>
                        <a:lnTo>
                          <a:pt x="54" y="233"/>
                        </a:lnTo>
                        <a:lnTo>
                          <a:pt x="52" y="233"/>
                        </a:lnTo>
                        <a:lnTo>
                          <a:pt x="50" y="233"/>
                        </a:lnTo>
                        <a:lnTo>
                          <a:pt x="46" y="233"/>
                        </a:lnTo>
                        <a:lnTo>
                          <a:pt x="44" y="233"/>
                        </a:lnTo>
                        <a:lnTo>
                          <a:pt x="42" y="232"/>
                        </a:lnTo>
                        <a:lnTo>
                          <a:pt x="39" y="231"/>
                        </a:lnTo>
                        <a:lnTo>
                          <a:pt x="37" y="231"/>
                        </a:lnTo>
                        <a:lnTo>
                          <a:pt x="35" y="231"/>
                        </a:lnTo>
                        <a:lnTo>
                          <a:pt x="33" y="229"/>
                        </a:lnTo>
                        <a:lnTo>
                          <a:pt x="32" y="227"/>
                        </a:lnTo>
                        <a:lnTo>
                          <a:pt x="29" y="227"/>
                        </a:lnTo>
                        <a:lnTo>
                          <a:pt x="29" y="225"/>
                        </a:lnTo>
                        <a:lnTo>
                          <a:pt x="27" y="223"/>
                        </a:lnTo>
                        <a:lnTo>
                          <a:pt x="25" y="221"/>
                        </a:lnTo>
                        <a:lnTo>
                          <a:pt x="24" y="218"/>
                        </a:lnTo>
                        <a:lnTo>
                          <a:pt x="23" y="216"/>
                        </a:lnTo>
                        <a:lnTo>
                          <a:pt x="23" y="213"/>
                        </a:lnTo>
                        <a:lnTo>
                          <a:pt x="23" y="209"/>
                        </a:lnTo>
                        <a:lnTo>
                          <a:pt x="10" y="204"/>
                        </a:lnTo>
                        <a:lnTo>
                          <a:pt x="10" y="205"/>
                        </a:lnTo>
                        <a:lnTo>
                          <a:pt x="8" y="206"/>
                        </a:lnTo>
                        <a:lnTo>
                          <a:pt x="6" y="208"/>
                        </a:lnTo>
                        <a:lnTo>
                          <a:pt x="5" y="210"/>
                        </a:lnTo>
                        <a:lnTo>
                          <a:pt x="5" y="212"/>
                        </a:lnTo>
                        <a:lnTo>
                          <a:pt x="3" y="213"/>
                        </a:lnTo>
                        <a:lnTo>
                          <a:pt x="3" y="216"/>
                        </a:lnTo>
                        <a:lnTo>
                          <a:pt x="3" y="218"/>
                        </a:lnTo>
                        <a:lnTo>
                          <a:pt x="1" y="219"/>
                        </a:lnTo>
                        <a:lnTo>
                          <a:pt x="1" y="222"/>
                        </a:lnTo>
                        <a:lnTo>
                          <a:pt x="1" y="224"/>
                        </a:lnTo>
                        <a:lnTo>
                          <a:pt x="1" y="227"/>
                        </a:lnTo>
                        <a:lnTo>
                          <a:pt x="0" y="229"/>
                        </a:lnTo>
                        <a:lnTo>
                          <a:pt x="1" y="231"/>
                        </a:lnTo>
                        <a:lnTo>
                          <a:pt x="1" y="234"/>
                        </a:lnTo>
                        <a:lnTo>
                          <a:pt x="1" y="237"/>
                        </a:lnTo>
                        <a:lnTo>
                          <a:pt x="2" y="239"/>
                        </a:lnTo>
                        <a:lnTo>
                          <a:pt x="2" y="242"/>
                        </a:lnTo>
                        <a:lnTo>
                          <a:pt x="2" y="243"/>
                        </a:lnTo>
                        <a:lnTo>
                          <a:pt x="3" y="246"/>
                        </a:lnTo>
                        <a:lnTo>
                          <a:pt x="3" y="248"/>
                        </a:lnTo>
                        <a:lnTo>
                          <a:pt x="4" y="251"/>
                        </a:lnTo>
                        <a:lnTo>
                          <a:pt x="5" y="253"/>
                        </a:lnTo>
                        <a:lnTo>
                          <a:pt x="6" y="256"/>
                        </a:lnTo>
                        <a:lnTo>
                          <a:pt x="7" y="258"/>
                        </a:lnTo>
                        <a:lnTo>
                          <a:pt x="7" y="260"/>
                        </a:lnTo>
                        <a:lnTo>
                          <a:pt x="8" y="263"/>
                        </a:lnTo>
                        <a:lnTo>
                          <a:pt x="9" y="264"/>
                        </a:lnTo>
                        <a:lnTo>
                          <a:pt x="10" y="266"/>
                        </a:lnTo>
                        <a:lnTo>
                          <a:pt x="11" y="268"/>
                        </a:lnTo>
                        <a:lnTo>
                          <a:pt x="12" y="270"/>
                        </a:lnTo>
                        <a:lnTo>
                          <a:pt x="12" y="271"/>
                        </a:lnTo>
                        <a:lnTo>
                          <a:pt x="15" y="271"/>
                        </a:lnTo>
                        <a:lnTo>
                          <a:pt x="16" y="272"/>
                        </a:lnTo>
                        <a:lnTo>
                          <a:pt x="17" y="272"/>
                        </a:lnTo>
                        <a:lnTo>
                          <a:pt x="18" y="273"/>
                        </a:lnTo>
                        <a:lnTo>
                          <a:pt x="21" y="273"/>
                        </a:lnTo>
                        <a:lnTo>
                          <a:pt x="22" y="273"/>
                        </a:lnTo>
                        <a:lnTo>
                          <a:pt x="24" y="273"/>
                        </a:lnTo>
                        <a:lnTo>
                          <a:pt x="25" y="273"/>
                        </a:lnTo>
                        <a:lnTo>
                          <a:pt x="27" y="273"/>
                        </a:lnTo>
                        <a:lnTo>
                          <a:pt x="28" y="272"/>
                        </a:lnTo>
                        <a:lnTo>
                          <a:pt x="29" y="273"/>
                        </a:lnTo>
                        <a:lnTo>
                          <a:pt x="31" y="272"/>
                        </a:lnTo>
                        <a:lnTo>
                          <a:pt x="33" y="273"/>
                        </a:lnTo>
                        <a:lnTo>
                          <a:pt x="34" y="272"/>
                        </a:lnTo>
                        <a:lnTo>
                          <a:pt x="36" y="273"/>
                        </a:lnTo>
                        <a:lnTo>
                          <a:pt x="37" y="272"/>
                        </a:lnTo>
                        <a:lnTo>
                          <a:pt x="39" y="272"/>
                        </a:lnTo>
                        <a:lnTo>
                          <a:pt x="40" y="272"/>
                        </a:lnTo>
                        <a:lnTo>
                          <a:pt x="42" y="271"/>
                        </a:lnTo>
                        <a:lnTo>
                          <a:pt x="44" y="272"/>
                        </a:lnTo>
                        <a:lnTo>
                          <a:pt x="46" y="271"/>
                        </a:lnTo>
                        <a:lnTo>
                          <a:pt x="46" y="271"/>
                        </a:lnTo>
                        <a:lnTo>
                          <a:pt x="49" y="271"/>
                        </a:lnTo>
                        <a:lnTo>
                          <a:pt x="50" y="272"/>
                        </a:lnTo>
                        <a:lnTo>
                          <a:pt x="51" y="272"/>
                        </a:lnTo>
                        <a:lnTo>
                          <a:pt x="53" y="272"/>
                        </a:lnTo>
                        <a:lnTo>
                          <a:pt x="54" y="272"/>
                        </a:lnTo>
                        <a:lnTo>
                          <a:pt x="56" y="273"/>
                        </a:lnTo>
                        <a:lnTo>
                          <a:pt x="58" y="273"/>
                        </a:lnTo>
                        <a:lnTo>
                          <a:pt x="59" y="274"/>
                        </a:lnTo>
                        <a:lnTo>
                          <a:pt x="60" y="274"/>
                        </a:lnTo>
                        <a:lnTo>
                          <a:pt x="62" y="275"/>
                        </a:lnTo>
                        <a:lnTo>
                          <a:pt x="62" y="277"/>
                        </a:lnTo>
                        <a:lnTo>
                          <a:pt x="63" y="279"/>
                        </a:lnTo>
                        <a:lnTo>
                          <a:pt x="64" y="281"/>
                        </a:lnTo>
                        <a:lnTo>
                          <a:pt x="64" y="283"/>
                        </a:lnTo>
                        <a:lnTo>
                          <a:pt x="65" y="283"/>
                        </a:lnTo>
                        <a:lnTo>
                          <a:pt x="66" y="285"/>
                        </a:lnTo>
                        <a:lnTo>
                          <a:pt x="66" y="287"/>
                        </a:lnTo>
                        <a:lnTo>
                          <a:pt x="67" y="289"/>
                        </a:lnTo>
                        <a:lnTo>
                          <a:pt x="68" y="291"/>
                        </a:lnTo>
                        <a:lnTo>
                          <a:pt x="68" y="293"/>
                        </a:lnTo>
                        <a:lnTo>
                          <a:pt x="69" y="295"/>
                        </a:lnTo>
                        <a:lnTo>
                          <a:pt x="70" y="297"/>
                        </a:lnTo>
                        <a:lnTo>
                          <a:pt x="70" y="299"/>
                        </a:lnTo>
                        <a:lnTo>
                          <a:pt x="71" y="300"/>
                        </a:lnTo>
                        <a:lnTo>
                          <a:pt x="72" y="302"/>
                        </a:lnTo>
                        <a:lnTo>
                          <a:pt x="72" y="304"/>
                        </a:lnTo>
                        <a:lnTo>
                          <a:pt x="74" y="306"/>
                        </a:lnTo>
                        <a:lnTo>
                          <a:pt x="74" y="307"/>
                        </a:lnTo>
                        <a:lnTo>
                          <a:pt x="76" y="308"/>
                        </a:lnTo>
                        <a:lnTo>
                          <a:pt x="77" y="310"/>
                        </a:lnTo>
                        <a:lnTo>
                          <a:pt x="78" y="312"/>
                        </a:lnTo>
                        <a:lnTo>
                          <a:pt x="79" y="313"/>
                        </a:lnTo>
                        <a:lnTo>
                          <a:pt x="80" y="314"/>
                        </a:lnTo>
                        <a:lnTo>
                          <a:pt x="82" y="316"/>
                        </a:lnTo>
                        <a:lnTo>
                          <a:pt x="83" y="316"/>
                        </a:lnTo>
                        <a:lnTo>
                          <a:pt x="84" y="317"/>
                        </a:lnTo>
                        <a:lnTo>
                          <a:pt x="86" y="318"/>
                        </a:lnTo>
                        <a:lnTo>
                          <a:pt x="88" y="319"/>
                        </a:lnTo>
                        <a:lnTo>
                          <a:pt x="90" y="319"/>
                        </a:lnTo>
                        <a:lnTo>
                          <a:pt x="92" y="319"/>
                        </a:lnTo>
                        <a:lnTo>
                          <a:pt x="94" y="320"/>
                        </a:lnTo>
                        <a:lnTo>
                          <a:pt x="95" y="320"/>
                        </a:lnTo>
                        <a:lnTo>
                          <a:pt x="97" y="321"/>
                        </a:lnTo>
                        <a:lnTo>
                          <a:pt x="97" y="322"/>
                        </a:lnTo>
                        <a:lnTo>
                          <a:pt x="97" y="323"/>
                        </a:lnTo>
                        <a:lnTo>
                          <a:pt x="98" y="324"/>
                        </a:lnTo>
                        <a:lnTo>
                          <a:pt x="99" y="324"/>
                        </a:lnTo>
                        <a:lnTo>
                          <a:pt x="99" y="324"/>
                        </a:lnTo>
                        <a:lnTo>
                          <a:pt x="100" y="325"/>
                        </a:lnTo>
                        <a:lnTo>
                          <a:pt x="101" y="326"/>
                        </a:lnTo>
                        <a:lnTo>
                          <a:pt x="102" y="326"/>
                        </a:lnTo>
                        <a:lnTo>
                          <a:pt x="103" y="326"/>
                        </a:lnTo>
                        <a:lnTo>
                          <a:pt x="104" y="327"/>
                        </a:lnTo>
                        <a:lnTo>
                          <a:pt x="105" y="327"/>
                        </a:lnTo>
                        <a:lnTo>
                          <a:pt x="106" y="327"/>
                        </a:lnTo>
                        <a:lnTo>
                          <a:pt x="107" y="328"/>
                        </a:lnTo>
                        <a:lnTo>
                          <a:pt x="108" y="327"/>
                        </a:lnTo>
                        <a:lnTo>
                          <a:pt x="110" y="328"/>
                        </a:lnTo>
                        <a:lnTo>
                          <a:pt x="111" y="327"/>
                        </a:lnTo>
                        <a:lnTo>
                          <a:pt x="112" y="328"/>
                        </a:lnTo>
                        <a:lnTo>
                          <a:pt x="113" y="329"/>
                        </a:lnTo>
                        <a:lnTo>
                          <a:pt x="114" y="328"/>
                        </a:lnTo>
                        <a:lnTo>
                          <a:pt x="115" y="329"/>
                        </a:lnTo>
                        <a:lnTo>
                          <a:pt x="116" y="329"/>
                        </a:lnTo>
                        <a:lnTo>
                          <a:pt x="117" y="328"/>
                        </a:lnTo>
                        <a:lnTo>
                          <a:pt x="119" y="329"/>
                        </a:lnTo>
                        <a:lnTo>
                          <a:pt x="120" y="329"/>
                        </a:lnTo>
                        <a:lnTo>
                          <a:pt x="121" y="329"/>
                        </a:lnTo>
                        <a:lnTo>
                          <a:pt x="122" y="329"/>
                        </a:lnTo>
                        <a:lnTo>
                          <a:pt x="123" y="328"/>
                        </a:lnTo>
                        <a:lnTo>
                          <a:pt x="124" y="329"/>
                        </a:lnTo>
                        <a:lnTo>
                          <a:pt x="125" y="329"/>
                        </a:lnTo>
                        <a:lnTo>
                          <a:pt x="126" y="329"/>
                        </a:lnTo>
                        <a:lnTo>
                          <a:pt x="126" y="329"/>
                        </a:lnTo>
                        <a:lnTo>
                          <a:pt x="128" y="330"/>
                        </a:lnTo>
                        <a:lnTo>
                          <a:pt x="132" y="329"/>
                        </a:lnTo>
                        <a:lnTo>
                          <a:pt x="136" y="330"/>
                        </a:lnTo>
                        <a:lnTo>
                          <a:pt x="140" y="330"/>
                        </a:lnTo>
                        <a:lnTo>
                          <a:pt x="146" y="329"/>
                        </a:lnTo>
                        <a:lnTo>
                          <a:pt x="152" y="330"/>
                        </a:lnTo>
                        <a:lnTo>
                          <a:pt x="158" y="329"/>
                        </a:lnTo>
                        <a:lnTo>
                          <a:pt x="165" y="329"/>
                        </a:lnTo>
                        <a:lnTo>
                          <a:pt x="173" y="329"/>
                        </a:lnTo>
                        <a:lnTo>
                          <a:pt x="180" y="329"/>
                        </a:lnTo>
                        <a:lnTo>
                          <a:pt x="189" y="329"/>
                        </a:lnTo>
                        <a:lnTo>
                          <a:pt x="197" y="329"/>
                        </a:lnTo>
                        <a:lnTo>
                          <a:pt x="206" y="328"/>
                        </a:lnTo>
                        <a:lnTo>
                          <a:pt x="215" y="328"/>
                        </a:lnTo>
                        <a:lnTo>
                          <a:pt x="224" y="328"/>
                        </a:lnTo>
                        <a:lnTo>
                          <a:pt x="233" y="327"/>
                        </a:lnTo>
                        <a:lnTo>
                          <a:pt x="241" y="327"/>
                        </a:lnTo>
                        <a:lnTo>
                          <a:pt x="251" y="327"/>
                        </a:lnTo>
                        <a:lnTo>
                          <a:pt x="259" y="326"/>
                        </a:lnTo>
                        <a:lnTo>
                          <a:pt x="267" y="326"/>
                        </a:lnTo>
                        <a:lnTo>
                          <a:pt x="276" y="325"/>
                        </a:lnTo>
                        <a:lnTo>
                          <a:pt x="284" y="324"/>
                        </a:lnTo>
                        <a:lnTo>
                          <a:pt x="291" y="324"/>
                        </a:lnTo>
                        <a:lnTo>
                          <a:pt x="298" y="323"/>
                        </a:lnTo>
                        <a:lnTo>
                          <a:pt x="305" y="323"/>
                        </a:lnTo>
                        <a:lnTo>
                          <a:pt x="311" y="322"/>
                        </a:lnTo>
                        <a:lnTo>
                          <a:pt x="317" y="322"/>
                        </a:lnTo>
                        <a:lnTo>
                          <a:pt x="321" y="321"/>
                        </a:lnTo>
                        <a:lnTo>
                          <a:pt x="325" y="321"/>
                        </a:lnTo>
                        <a:lnTo>
                          <a:pt x="329" y="319"/>
                        </a:lnTo>
                        <a:lnTo>
                          <a:pt x="331" y="320"/>
                        </a:lnTo>
                        <a:lnTo>
                          <a:pt x="333" y="319"/>
                        </a:lnTo>
                        <a:lnTo>
                          <a:pt x="338" y="319"/>
                        </a:lnTo>
                        <a:lnTo>
                          <a:pt x="344" y="318"/>
                        </a:lnTo>
                        <a:lnTo>
                          <a:pt x="350" y="315"/>
                        </a:lnTo>
                        <a:lnTo>
                          <a:pt x="354" y="311"/>
                        </a:lnTo>
                        <a:lnTo>
                          <a:pt x="358" y="306"/>
                        </a:lnTo>
                        <a:lnTo>
                          <a:pt x="362" y="299"/>
                        </a:lnTo>
                        <a:lnTo>
                          <a:pt x="366" y="291"/>
                        </a:lnTo>
                        <a:lnTo>
                          <a:pt x="368" y="283"/>
                        </a:lnTo>
                        <a:lnTo>
                          <a:pt x="370" y="272"/>
                        </a:lnTo>
                        <a:lnTo>
                          <a:pt x="372" y="262"/>
                        </a:lnTo>
                        <a:lnTo>
                          <a:pt x="374" y="251"/>
                        </a:lnTo>
                        <a:lnTo>
                          <a:pt x="375" y="239"/>
                        </a:lnTo>
                        <a:lnTo>
                          <a:pt x="377" y="225"/>
                        </a:lnTo>
                        <a:lnTo>
                          <a:pt x="377" y="212"/>
                        </a:lnTo>
                        <a:lnTo>
                          <a:pt x="378" y="199"/>
                        </a:lnTo>
                        <a:lnTo>
                          <a:pt x="378" y="185"/>
                        </a:lnTo>
                        <a:lnTo>
                          <a:pt x="377" y="172"/>
                        </a:lnTo>
                        <a:lnTo>
                          <a:pt x="378" y="158"/>
                        </a:lnTo>
                        <a:lnTo>
                          <a:pt x="377" y="144"/>
                        </a:lnTo>
                        <a:lnTo>
                          <a:pt x="377" y="132"/>
                        </a:lnTo>
                        <a:lnTo>
                          <a:pt x="376" y="118"/>
                        </a:lnTo>
                        <a:lnTo>
                          <a:pt x="375" y="106"/>
                        </a:lnTo>
                        <a:lnTo>
                          <a:pt x="373" y="93"/>
                        </a:lnTo>
                        <a:lnTo>
                          <a:pt x="372" y="81"/>
                        </a:lnTo>
                        <a:lnTo>
                          <a:pt x="371" y="71"/>
                        </a:lnTo>
                        <a:lnTo>
                          <a:pt x="369" y="61"/>
                        </a:lnTo>
                        <a:lnTo>
                          <a:pt x="367" y="51"/>
                        </a:lnTo>
                        <a:lnTo>
                          <a:pt x="366" y="43"/>
                        </a:lnTo>
                        <a:lnTo>
                          <a:pt x="363" y="37"/>
                        </a:lnTo>
                        <a:lnTo>
                          <a:pt x="362" y="31"/>
                        </a:lnTo>
                        <a:lnTo>
                          <a:pt x="360" y="26"/>
                        </a:lnTo>
                        <a:lnTo>
                          <a:pt x="358" y="22"/>
                        </a:lnTo>
                        <a:lnTo>
                          <a:pt x="357" y="21"/>
                        </a:lnTo>
                        <a:lnTo>
                          <a:pt x="355" y="19"/>
                        </a:lnTo>
                        <a:lnTo>
                          <a:pt x="352" y="18"/>
                        </a:lnTo>
                        <a:lnTo>
                          <a:pt x="350" y="17"/>
                        </a:lnTo>
                        <a:lnTo>
                          <a:pt x="347" y="16"/>
                        </a:lnTo>
                        <a:lnTo>
                          <a:pt x="345" y="15"/>
                        </a:lnTo>
                        <a:lnTo>
                          <a:pt x="342" y="13"/>
                        </a:lnTo>
                        <a:lnTo>
                          <a:pt x="339" y="13"/>
                        </a:lnTo>
                        <a:lnTo>
                          <a:pt x="335" y="12"/>
                        </a:lnTo>
                        <a:lnTo>
                          <a:pt x="332" y="12"/>
                        </a:lnTo>
                        <a:lnTo>
                          <a:pt x="328" y="11"/>
                        </a:lnTo>
                        <a:lnTo>
                          <a:pt x="325" y="10"/>
                        </a:lnTo>
                        <a:lnTo>
                          <a:pt x="321" y="10"/>
                        </a:lnTo>
                        <a:lnTo>
                          <a:pt x="316" y="10"/>
                        </a:lnTo>
                        <a:lnTo>
                          <a:pt x="313" y="9"/>
                        </a:lnTo>
                        <a:lnTo>
                          <a:pt x="309" y="10"/>
                        </a:lnTo>
                        <a:lnTo>
                          <a:pt x="304" y="9"/>
                        </a:lnTo>
                        <a:lnTo>
                          <a:pt x="301" y="9"/>
                        </a:lnTo>
                        <a:lnTo>
                          <a:pt x="297" y="10"/>
                        </a:lnTo>
                        <a:lnTo>
                          <a:pt x="293" y="9"/>
                        </a:lnTo>
                        <a:lnTo>
                          <a:pt x="289" y="9"/>
                        </a:lnTo>
                        <a:lnTo>
                          <a:pt x="285" y="10"/>
                        </a:lnTo>
                        <a:lnTo>
                          <a:pt x="281" y="10"/>
                        </a:lnTo>
                        <a:lnTo>
                          <a:pt x="278" y="9"/>
                        </a:lnTo>
                        <a:lnTo>
                          <a:pt x="274" y="10"/>
                        </a:lnTo>
                        <a:lnTo>
                          <a:pt x="271" y="10"/>
                        </a:lnTo>
                        <a:lnTo>
                          <a:pt x="268" y="11"/>
                        </a:lnTo>
                        <a:lnTo>
                          <a:pt x="265" y="11"/>
                        </a:lnTo>
                        <a:lnTo>
                          <a:pt x="261" y="11"/>
                        </a:lnTo>
                        <a:lnTo>
                          <a:pt x="258" y="11"/>
                        </a:lnTo>
                        <a:lnTo>
                          <a:pt x="256" y="11"/>
                        </a:lnTo>
                        <a:lnTo>
                          <a:pt x="254" y="10"/>
                        </a:lnTo>
                        <a:lnTo>
                          <a:pt x="250" y="11"/>
                        </a:lnTo>
                        <a:lnTo>
                          <a:pt x="245" y="10"/>
                        </a:lnTo>
                        <a:lnTo>
                          <a:pt x="240" y="11"/>
                        </a:lnTo>
                        <a:lnTo>
                          <a:pt x="236" y="11"/>
                        </a:lnTo>
                        <a:lnTo>
                          <a:pt x="231" y="10"/>
                        </a:lnTo>
                        <a:lnTo>
                          <a:pt x="227" y="10"/>
                        </a:lnTo>
                        <a:lnTo>
                          <a:pt x="222" y="9"/>
                        </a:lnTo>
                        <a:lnTo>
                          <a:pt x="218" y="9"/>
                        </a:lnTo>
                        <a:lnTo>
                          <a:pt x="214" y="8"/>
                        </a:lnTo>
                        <a:lnTo>
                          <a:pt x="208" y="8"/>
                        </a:lnTo>
                        <a:lnTo>
                          <a:pt x="204" y="7"/>
                        </a:lnTo>
                        <a:lnTo>
                          <a:pt x="199" y="7"/>
                        </a:lnTo>
                        <a:lnTo>
                          <a:pt x="194" y="7"/>
                        </a:lnTo>
                        <a:lnTo>
                          <a:pt x="189" y="5"/>
                        </a:lnTo>
                        <a:lnTo>
                          <a:pt x="185" y="5"/>
                        </a:lnTo>
                        <a:lnTo>
                          <a:pt x="180" y="4"/>
                        </a:lnTo>
                        <a:lnTo>
                          <a:pt x="176" y="4"/>
                        </a:lnTo>
                        <a:lnTo>
                          <a:pt x="170" y="4"/>
                        </a:lnTo>
                        <a:lnTo>
                          <a:pt x="166" y="3"/>
                        </a:lnTo>
                        <a:lnTo>
                          <a:pt x="161" y="2"/>
                        </a:lnTo>
                        <a:lnTo>
                          <a:pt x="157" y="1"/>
                        </a:lnTo>
                        <a:lnTo>
                          <a:pt x="151" y="1"/>
                        </a:lnTo>
                        <a:lnTo>
                          <a:pt x="147" y="1"/>
                        </a:lnTo>
                        <a:lnTo>
                          <a:pt x="143" y="1"/>
                        </a:lnTo>
                        <a:lnTo>
                          <a:pt x="138" y="0"/>
                        </a:lnTo>
                        <a:lnTo>
                          <a:pt x="134" y="0"/>
                        </a:lnTo>
                        <a:lnTo>
                          <a:pt x="130" y="0"/>
                        </a:lnTo>
                        <a:lnTo>
                          <a:pt x="125" y="0"/>
                        </a:lnTo>
                        <a:lnTo>
                          <a:pt x="121" y="0"/>
                        </a:lnTo>
                        <a:lnTo>
                          <a:pt x="117" y="1"/>
                        </a:lnTo>
                        <a:lnTo>
                          <a:pt x="113" y="1"/>
                        </a:lnTo>
                        <a:lnTo>
                          <a:pt x="110" y="1"/>
                        </a:lnTo>
                        <a:lnTo>
                          <a:pt x="103" y="2"/>
                        </a:lnTo>
                        <a:lnTo>
                          <a:pt x="98" y="3"/>
                        </a:lnTo>
                        <a:lnTo>
                          <a:pt x="92" y="5"/>
                        </a:lnTo>
                        <a:lnTo>
                          <a:pt x="89" y="7"/>
                        </a:lnTo>
                        <a:lnTo>
                          <a:pt x="84" y="9"/>
                        </a:lnTo>
                        <a:lnTo>
                          <a:pt x="81" y="12"/>
                        </a:lnTo>
                        <a:lnTo>
                          <a:pt x="79" y="15"/>
                        </a:lnTo>
                        <a:lnTo>
                          <a:pt x="77" y="17"/>
                        </a:lnTo>
                        <a:lnTo>
                          <a:pt x="74" y="20"/>
                        </a:lnTo>
                        <a:lnTo>
                          <a:pt x="72" y="23"/>
                        </a:lnTo>
                        <a:lnTo>
                          <a:pt x="71" y="27"/>
                        </a:lnTo>
                        <a:lnTo>
                          <a:pt x="71" y="30"/>
                        </a:lnTo>
                        <a:lnTo>
                          <a:pt x="70" y="34"/>
                        </a:lnTo>
                        <a:lnTo>
                          <a:pt x="70" y="37"/>
                        </a:lnTo>
                        <a:lnTo>
                          <a:pt x="69" y="40"/>
                        </a:lnTo>
                        <a:lnTo>
                          <a:pt x="69" y="44"/>
                        </a:lnTo>
                        <a:lnTo>
                          <a:pt x="69" y="46"/>
                        </a:lnTo>
                        <a:lnTo>
                          <a:pt x="69" y="49"/>
                        </a:lnTo>
                        <a:lnTo>
                          <a:pt x="68" y="52"/>
                        </a:lnTo>
                        <a:lnTo>
                          <a:pt x="68" y="55"/>
                        </a:lnTo>
                        <a:lnTo>
                          <a:pt x="68" y="58"/>
                        </a:lnTo>
                        <a:lnTo>
                          <a:pt x="68" y="60"/>
                        </a:lnTo>
                        <a:lnTo>
                          <a:pt x="67" y="61"/>
                        </a:lnTo>
                        <a:lnTo>
                          <a:pt x="67" y="64"/>
                        </a:lnTo>
                        <a:lnTo>
                          <a:pt x="65" y="65"/>
                        </a:lnTo>
                        <a:lnTo>
                          <a:pt x="63" y="66"/>
                        </a:lnTo>
                        <a:lnTo>
                          <a:pt x="62" y="66"/>
                        </a:lnTo>
                        <a:lnTo>
                          <a:pt x="60" y="67"/>
                        </a:lnTo>
                        <a:lnTo>
                          <a:pt x="57" y="67"/>
                        </a:lnTo>
                        <a:lnTo>
                          <a:pt x="55" y="66"/>
                        </a:lnTo>
                        <a:lnTo>
                          <a:pt x="51" y="65"/>
                        </a:lnTo>
                        <a:lnTo>
                          <a:pt x="47" y="63"/>
                        </a:lnTo>
                        <a:lnTo>
                          <a:pt x="45" y="62"/>
                        </a:lnTo>
                        <a:lnTo>
                          <a:pt x="42" y="62"/>
                        </a:lnTo>
                        <a:lnTo>
                          <a:pt x="39" y="61"/>
                        </a:lnTo>
                        <a:lnTo>
                          <a:pt x="36" y="61"/>
                        </a:lnTo>
                        <a:lnTo>
                          <a:pt x="33" y="61"/>
                        </a:lnTo>
                        <a:lnTo>
                          <a:pt x="31" y="61"/>
                        </a:lnTo>
                        <a:lnTo>
                          <a:pt x="28" y="62"/>
                        </a:lnTo>
                        <a:lnTo>
                          <a:pt x="26" y="62"/>
                        </a:lnTo>
                        <a:lnTo>
                          <a:pt x="23" y="64"/>
                        </a:lnTo>
                        <a:lnTo>
                          <a:pt x="20" y="65"/>
                        </a:lnTo>
                        <a:lnTo>
                          <a:pt x="19" y="66"/>
                        </a:lnTo>
                        <a:lnTo>
                          <a:pt x="16" y="67"/>
                        </a:lnTo>
                        <a:lnTo>
                          <a:pt x="13" y="69"/>
                        </a:lnTo>
                        <a:lnTo>
                          <a:pt x="12" y="71"/>
                        </a:lnTo>
                        <a:lnTo>
                          <a:pt x="10" y="74"/>
                        </a:lnTo>
                        <a:lnTo>
                          <a:pt x="8" y="75"/>
                        </a:lnTo>
                        <a:lnTo>
                          <a:pt x="6" y="78"/>
                        </a:lnTo>
                        <a:lnTo>
                          <a:pt x="5" y="80"/>
                        </a:lnTo>
                        <a:lnTo>
                          <a:pt x="3" y="82"/>
                        </a:lnTo>
                        <a:lnTo>
                          <a:pt x="2" y="85"/>
                        </a:lnTo>
                        <a:lnTo>
                          <a:pt x="2" y="88"/>
                        </a:lnTo>
                        <a:lnTo>
                          <a:pt x="1" y="91"/>
                        </a:lnTo>
                        <a:lnTo>
                          <a:pt x="1" y="94"/>
                        </a:lnTo>
                        <a:lnTo>
                          <a:pt x="1" y="96"/>
                        </a:lnTo>
                        <a:lnTo>
                          <a:pt x="0" y="100"/>
                        </a:lnTo>
                        <a:lnTo>
                          <a:pt x="1" y="102"/>
                        </a:lnTo>
                        <a:lnTo>
                          <a:pt x="1" y="106"/>
                        </a:lnTo>
                        <a:lnTo>
                          <a:pt x="2" y="108"/>
                        </a:lnTo>
                        <a:lnTo>
                          <a:pt x="3" y="111"/>
                        </a:lnTo>
                        <a:lnTo>
                          <a:pt x="4" y="114"/>
                        </a:lnTo>
                        <a:lnTo>
                          <a:pt x="7" y="117"/>
                        </a:lnTo>
                        <a:lnTo>
                          <a:pt x="8" y="120"/>
                        </a:lnTo>
                      </a:path>
                    </a:pathLst>
                  </a:custGeom>
                  <a:solidFill>
                    <a:srgbClr val="8C59A6"/>
                  </a:solidFill>
                  <a:ln w="9525" cap="rnd">
                    <a:noFill/>
                    <a:round/>
                    <a:headEnd/>
                    <a:tailEnd/>
                  </a:ln>
                  <a:effectLst/>
                </p:spPr>
                <p:txBody>
                  <a:bodyPr/>
                  <a:lstStyle/>
                  <a:p>
                    <a:endParaRPr lang="zh-CN" altLang="en-US"/>
                  </a:p>
                </p:txBody>
              </p:sp>
              <p:sp>
                <p:nvSpPr>
                  <p:cNvPr id="92182" name="Freeform 22"/>
                  <p:cNvSpPr>
                    <a:spLocks/>
                  </p:cNvSpPr>
                  <p:nvPr/>
                </p:nvSpPr>
                <p:spPr bwMode="auto">
                  <a:xfrm>
                    <a:off x="671" y="1156"/>
                    <a:ext cx="318" cy="27"/>
                  </a:xfrm>
                  <a:custGeom>
                    <a:avLst/>
                    <a:gdLst/>
                    <a:ahLst/>
                    <a:cxnLst>
                      <a:cxn ang="0">
                        <a:pos x="4" y="15"/>
                      </a:cxn>
                      <a:cxn ang="0">
                        <a:pos x="13" y="15"/>
                      </a:cxn>
                      <a:cxn ang="0">
                        <a:pos x="21" y="16"/>
                      </a:cxn>
                      <a:cxn ang="0">
                        <a:pos x="29" y="16"/>
                      </a:cxn>
                      <a:cxn ang="0">
                        <a:pos x="38" y="16"/>
                      </a:cxn>
                      <a:cxn ang="0">
                        <a:pos x="46" y="16"/>
                      </a:cxn>
                      <a:cxn ang="0">
                        <a:pos x="54" y="15"/>
                      </a:cxn>
                      <a:cxn ang="0">
                        <a:pos x="63" y="15"/>
                      </a:cxn>
                      <a:cxn ang="0">
                        <a:pos x="71" y="15"/>
                      </a:cxn>
                      <a:cxn ang="0">
                        <a:pos x="80" y="14"/>
                      </a:cxn>
                      <a:cxn ang="0">
                        <a:pos x="88" y="14"/>
                      </a:cxn>
                      <a:cxn ang="0">
                        <a:pos x="97" y="15"/>
                      </a:cxn>
                      <a:cxn ang="0">
                        <a:pos x="105" y="15"/>
                      </a:cxn>
                      <a:cxn ang="0">
                        <a:pos x="113" y="15"/>
                      </a:cxn>
                      <a:cxn ang="0">
                        <a:pos x="122" y="16"/>
                      </a:cxn>
                      <a:cxn ang="0">
                        <a:pos x="130" y="17"/>
                      </a:cxn>
                      <a:cxn ang="0">
                        <a:pos x="138" y="17"/>
                      </a:cxn>
                      <a:cxn ang="0">
                        <a:pos x="146" y="13"/>
                      </a:cxn>
                      <a:cxn ang="0">
                        <a:pos x="157" y="13"/>
                      </a:cxn>
                      <a:cxn ang="0">
                        <a:pos x="168" y="13"/>
                      </a:cxn>
                      <a:cxn ang="0">
                        <a:pos x="183" y="14"/>
                      </a:cxn>
                      <a:cxn ang="0">
                        <a:pos x="197" y="15"/>
                      </a:cxn>
                      <a:cxn ang="0">
                        <a:pos x="212" y="17"/>
                      </a:cxn>
                      <a:cxn ang="0">
                        <a:pos x="226" y="20"/>
                      </a:cxn>
                      <a:cxn ang="0">
                        <a:pos x="241" y="22"/>
                      </a:cxn>
                      <a:cxn ang="0">
                        <a:pos x="256" y="23"/>
                      </a:cxn>
                      <a:cxn ang="0">
                        <a:pos x="270" y="25"/>
                      </a:cxn>
                      <a:cxn ang="0">
                        <a:pos x="282" y="26"/>
                      </a:cxn>
                      <a:cxn ang="0">
                        <a:pos x="293" y="26"/>
                      </a:cxn>
                      <a:cxn ang="0">
                        <a:pos x="303" y="25"/>
                      </a:cxn>
                      <a:cxn ang="0">
                        <a:pos x="310" y="23"/>
                      </a:cxn>
                      <a:cxn ang="0">
                        <a:pos x="315" y="19"/>
                      </a:cxn>
                      <a:cxn ang="0">
                        <a:pos x="315" y="14"/>
                      </a:cxn>
                      <a:cxn ang="0">
                        <a:pos x="307" y="9"/>
                      </a:cxn>
                      <a:cxn ang="0">
                        <a:pos x="294" y="6"/>
                      </a:cxn>
                      <a:cxn ang="0">
                        <a:pos x="277" y="3"/>
                      </a:cxn>
                      <a:cxn ang="0">
                        <a:pos x="257" y="1"/>
                      </a:cxn>
                      <a:cxn ang="0">
                        <a:pos x="234" y="1"/>
                      </a:cxn>
                      <a:cxn ang="0">
                        <a:pos x="209" y="0"/>
                      </a:cxn>
                      <a:cxn ang="0">
                        <a:pos x="182" y="0"/>
                      </a:cxn>
                      <a:cxn ang="0">
                        <a:pos x="156" y="2"/>
                      </a:cxn>
                      <a:cxn ang="0">
                        <a:pos x="128" y="2"/>
                      </a:cxn>
                      <a:cxn ang="0">
                        <a:pos x="102" y="4"/>
                      </a:cxn>
                      <a:cxn ang="0">
                        <a:pos x="77" y="6"/>
                      </a:cxn>
                      <a:cxn ang="0">
                        <a:pos x="54" y="6"/>
                      </a:cxn>
                      <a:cxn ang="0">
                        <a:pos x="35" y="8"/>
                      </a:cxn>
                      <a:cxn ang="0">
                        <a:pos x="18" y="10"/>
                      </a:cxn>
                      <a:cxn ang="0">
                        <a:pos x="6" y="10"/>
                      </a:cxn>
                      <a:cxn ang="0">
                        <a:pos x="0" y="15"/>
                      </a:cxn>
                    </a:cxnLst>
                    <a:rect l="0" t="0" r="r" b="b"/>
                    <a:pathLst>
                      <a:path w="318" h="27">
                        <a:moveTo>
                          <a:pt x="0" y="15"/>
                        </a:moveTo>
                        <a:lnTo>
                          <a:pt x="4" y="15"/>
                        </a:lnTo>
                        <a:lnTo>
                          <a:pt x="8" y="15"/>
                        </a:lnTo>
                        <a:lnTo>
                          <a:pt x="13" y="15"/>
                        </a:lnTo>
                        <a:lnTo>
                          <a:pt x="16" y="16"/>
                        </a:lnTo>
                        <a:lnTo>
                          <a:pt x="21" y="16"/>
                        </a:lnTo>
                        <a:lnTo>
                          <a:pt x="25" y="16"/>
                        </a:lnTo>
                        <a:lnTo>
                          <a:pt x="29" y="16"/>
                        </a:lnTo>
                        <a:lnTo>
                          <a:pt x="33" y="16"/>
                        </a:lnTo>
                        <a:lnTo>
                          <a:pt x="38" y="16"/>
                        </a:lnTo>
                        <a:lnTo>
                          <a:pt x="42" y="15"/>
                        </a:lnTo>
                        <a:lnTo>
                          <a:pt x="46" y="16"/>
                        </a:lnTo>
                        <a:lnTo>
                          <a:pt x="50" y="15"/>
                        </a:lnTo>
                        <a:lnTo>
                          <a:pt x="54" y="15"/>
                        </a:lnTo>
                        <a:lnTo>
                          <a:pt x="59" y="16"/>
                        </a:lnTo>
                        <a:lnTo>
                          <a:pt x="63" y="15"/>
                        </a:lnTo>
                        <a:lnTo>
                          <a:pt x="67" y="15"/>
                        </a:lnTo>
                        <a:lnTo>
                          <a:pt x="71" y="15"/>
                        </a:lnTo>
                        <a:lnTo>
                          <a:pt x="76" y="15"/>
                        </a:lnTo>
                        <a:lnTo>
                          <a:pt x="80" y="14"/>
                        </a:lnTo>
                        <a:lnTo>
                          <a:pt x="84" y="15"/>
                        </a:lnTo>
                        <a:lnTo>
                          <a:pt x="88" y="14"/>
                        </a:lnTo>
                        <a:lnTo>
                          <a:pt x="92" y="14"/>
                        </a:lnTo>
                        <a:lnTo>
                          <a:pt x="97" y="15"/>
                        </a:lnTo>
                        <a:lnTo>
                          <a:pt x="101" y="14"/>
                        </a:lnTo>
                        <a:lnTo>
                          <a:pt x="105" y="15"/>
                        </a:lnTo>
                        <a:lnTo>
                          <a:pt x="109" y="15"/>
                        </a:lnTo>
                        <a:lnTo>
                          <a:pt x="113" y="15"/>
                        </a:lnTo>
                        <a:lnTo>
                          <a:pt x="117" y="16"/>
                        </a:lnTo>
                        <a:lnTo>
                          <a:pt x="122" y="16"/>
                        </a:lnTo>
                        <a:lnTo>
                          <a:pt x="125" y="17"/>
                        </a:lnTo>
                        <a:lnTo>
                          <a:pt x="130" y="17"/>
                        </a:lnTo>
                        <a:lnTo>
                          <a:pt x="134" y="18"/>
                        </a:lnTo>
                        <a:lnTo>
                          <a:pt x="138" y="17"/>
                        </a:lnTo>
                        <a:lnTo>
                          <a:pt x="142" y="15"/>
                        </a:lnTo>
                        <a:lnTo>
                          <a:pt x="146" y="13"/>
                        </a:lnTo>
                        <a:lnTo>
                          <a:pt x="152" y="14"/>
                        </a:lnTo>
                        <a:lnTo>
                          <a:pt x="157" y="13"/>
                        </a:lnTo>
                        <a:lnTo>
                          <a:pt x="163" y="13"/>
                        </a:lnTo>
                        <a:lnTo>
                          <a:pt x="168" y="13"/>
                        </a:lnTo>
                        <a:lnTo>
                          <a:pt x="176" y="13"/>
                        </a:lnTo>
                        <a:lnTo>
                          <a:pt x="183" y="14"/>
                        </a:lnTo>
                        <a:lnTo>
                          <a:pt x="189" y="14"/>
                        </a:lnTo>
                        <a:lnTo>
                          <a:pt x="197" y="15"/>
                        </a:lnTo>
                        <a:lnTo>
                          <a:pt x="204" y="16"/>
                        </a:lnTo>
                        <a:lnTo>
                          <a:pt x="212" y="17"/>
                        </a:lnTo>
                        <a:lnTo>
                          <a:pt x="218" y="18"/>
                        </a:lnTo>
                        <a:lnTo>
                          <a:pt x="226" y="20"/>
                        </a:lnTo>
                        <a:lnTo>
                          <a:pt x="234" y="20"/>
                        </a:lnTo>
                        <a:lnTo>
                          <a:pt x="241" y="22"/>
                        </a:lnTo>
                        <a:lnTo>
                          <a:pt x="248" y="22"/>
                        </a:lnTo>
                        <a:lnTo>
                          <a:pt x="256" y="23"/>
                        </a:lnTo>
                        <a:lnTo>
                          <a:pt x="263" y="24"/>
                        </a:lnTo>
                        <a:lnTo>
                          <a:pt x="270" y="25"/>
                        </a:lnTo>
                        <a:lnTo>
                          <a:pt x="276" y="25"/>
                        </a:lnTo>
                        <a:lnTo>
                          <a:pt x="282" y="26"/>
                        </a:lnTo>
                        <a:lnTo>
                          <a:pt x="288" y="26"/>
                        </a:lnTo>
                        <a:lnTo>
                          <a:pt x="293" y="26"/>
                        </a:lnTo>
                        <a:lnTo>
                          <a:pt x="299" y="25"/>
                        </a:lnTo>
                        <a:lnTo>
                          <a:pt x="303" y="25"/>
                        </a:lnTo>
                        <a:lnTo>
                          <a:pt x="307" y="24"/>
                        </a:lnTo>
                        <a:lnTo>
                          <a:pt x="310" y="23"/>
                        </a:lnTo>
                        <a:lnTo>
                          <a:pt x="313" y="21"/>
                        </a:lnTo>
                        <a:lnTo>
                          <a:pt x="315" y="19"/>
                        </a:lnTo>
                        <a:lnTo>
                          <a:pt x="317" y="16"/>
                        </a:lnTo>
                        <a:lnTo>
                          <a:pt x="315" y="14"/>
                        </a:lnTo>
                        <a:lnTo>
                          <a:pt x="310" y="11"/>
                        </a:lnTo>
                        <a:lnTo>
                          <a:pt x="307" y="9"/>
                        </a:lnTo>
                        <a:lnTo>
                          <a:pt x="301" y="7"/>
                        </a:lnTo>
                        <a:lnTo>
                          <a:pt x="294" y="6"/>
                        </a:lnTo>
                        <a:lnTo>
                          <a:pt x="286" y="4"/>
                        </a:lnTo>
                        <a:lnTo>
                          <a:pt x="277" y="3"/>
                        </a:lnTo>
                        <a:lnTo>
                          <a:pt x="267" y="3"/>
                        </a:lnTo>
                        <a:lnTo>
                          <a:pt x="257" y="1"/>
                        </a:lnTo>
                        <a:lnTo>
                          <a:pt x="245" y="1"/>
                        </a:lnTo>
                        <a:lnTo>
                          <a:pt x="234" y="1"/>
                        </a:lnTo>
                        <a:lnTo>
                          <a:pt x="221" y="0"/>
                        </a:lnTo>
                        <a:lnTo>
                          <a:pt x="209" y="0"/>
                        </a:lnTo>
                        <a:lnTo>
                          <a:pt x="196" y="0"/>
                        </a:lnTo>
                        <a:lnTo>
                          <a:pt x="182" y="0"/>
                        </a:lnTo>
                        <a:lnTo>
                          <a:pt x="169" y="1"/>
                        </a:lnTo>
                        <a:lnTo>
                          <a:pt x="156" y="2"/>
                        </a:lnTo>
                        <a:lnTo>
                          <a:pt x="142" y="1"/>
                        </a:lnTo>
                        <a:lnTo>
                          <a:pt x="128" y="2"/>
                        </a:lnTo>
                        <a:lnTo>
                          <a:pt x="116" y="3"/>
                        </a:lnTo>
                        <a:lnTo>
                          <a:pt x="102" y="4"/>
                        </a:lnTo>
                        <a:lnTo>
                          <a:pt x="90" y="4"/>
                        </a:lnTo>
                        <a:lnTo>
                          <a:pt x="77" y="6"/>
                        </a:lnTo>
                        <a:lnTo>
                          <a:pt x="66" y="6"/>
                        </a:lnTo>
                        <a:lnTo>
                          <a:pt x="54" y="6"/>
                        </a:lnTo>
                        <a:lnTo>
                          <a:pt x="44" y="8"/>
                        </a:lnTo>
                        <a:lnTo>
                          <a:pt x="35" y="8"/>
                        </a:lnTo>
                        <a:lnTo>
                          <a:pt x="26" y="9"/>
                        </a:lnTo>
                        <a:lnTo>
                          <a:pt x="18" y="10"/>
                        </a:lnTo>
                        <a:lnTo>
                          <a:pt x="11" y="11"/>
                        </a:lnTo>
                        <a:lnTo>
                          <a:pt x="6" y="10"/>
                        </a:lnTo>
                        <a:lnTo>
                          <a:pt x="2" y="11"/>
                        </a:lnTo>
                        <a:lnTo>
                          <a:pt x="0" y="15"/>
                        </a:lnTo>
                      </a:path>
                    </a:pathLst>
                  </a:custGeom>
                  <a:solidFill>
                    <a:srgbClr val="8C59A6"/>
                  </a:solidFill>
                  <a:ln w="9525" cap="rnd">
                    <a:noFill/>
                    <a:round/>
                    <a:headEnd/>
                    <a:tailEnd/>
                  </a:ln>
                  <a:effectLst/>
                </p:spPr>
                <p:txBody>
                  <a:bodyPr/>
                  <a:lstStyle/>
                  <a:p>
                    <a:endParaRPr lang="zh-CN" altLang="en-US"/>
                  </a:p>
                </p:txBody>
              </p:sp>
              <p:sp>
                <p:nvSpPr>
                  <p:cNvPr id="92183" name="Freeform 23"/>
                  <p:cNvSpPr>
                    <a:spLocks/>
                  </p:cNvSpPr>
                  <p:nvPr/>
                </p:nvSpPr>
                <p:spPr bwMode="auto">
                  <a:xfrm>
                    <a:off x="619" y="1185"/>
                    <a:ext cx="230" cy="85"/>
                  </a:xfrm>
                  <a:custGeom>
                    <a:avLst/>
                    <a:gdLst/>
                    <a:ahLst/>
                    <a:cxnLst>
                      <a:cxn ang="0">
                        <a:pos x="3" y="12"/>
                      </a:cxn>
                      <a:cxn ang="0">
                        <a:pos x="6" y="18"/>
                      </a:cxn>
                      <a:cxn ang="0">
                        <a:pos x="9" y="26"/>
                      </a:cxn>
                      <a:cxn ang="0">
                        <a:pos x="12" y="32"/>
                      </a:cxn>
                      <a:cxn ang="0">
                        <a:pos x="17" y="38"/>
                      </a:cxn>
                      <a:cxn ang="0">
                        <a:pos x="23" y="41"/>
                      </a:cxn>
                      <a:cxn ang="0">
                        <a:pos x="35" y="53"/>
                      </a:cxn>
                      <a:cxn ang="0">
                        <a:pos x="49" y="69"/>
                      </a:cxn>
                      <a:cxn ang="0">
                        <a:pos x="60" y="74"/>
                      </a:cxn>
                      <a:cxn ang="0">
                        <a:pos x="69" y="72"/>
                      </a:cxn>
                      <a:cxn ang="0">
                        <a:pos x="75" y="68"/>
                      </a:cxn>
                      <a:cxn ang="0">
                        <a:pos x="82" y="65"/>
                      </a:cxn>
                      <a:cxn ang="0">
                        <a:pos x="90" y="69"/>
                      </a:cxn>
                      <a:cxn ang="0">
                        <a:pos x="111" y="82"/>
                      </a:cxn>
                      <a:cxn ang="0">
                        <a:pos x="128" y="83"/>
                      </a:cxn>
                      <a:cxn ang="0">
                        <a:pos x="142" y="74"/>
                      </a:cxn>
                      <a:cxn ang="0">
                        <a:pos x="153" y="66"/>
                      </a:cxn>
                      <a:cxn ang="0">
                        <a:pos x="165" y="62"/>
                      </a:cxn>
                      <a:cxn ang="0">
                        <a:pos x="176" y="68"/>
                      </a:cxn>
                      <a:cxn ang="0">
                        <a:pos x="187" y="78"/>
                      </a:cxn>
                      <a:cxn ang="0">
                        <a:pos x="198" y="76"/>
                      </a:cxn>
                      <a:cxn ang="0">
                        <a:pos x="209" y="69"/>
                      </a:cxn>
                      <a:cxn ang="0">
                        <a:pos x="219" y="58"/>
                      </a:cxn>
                      <a:cxn ang="0">
                        <a:pos x="226" y="46"/>
                      </a:cxn>
                      <a:cxn ang="0">
                        <a:pos x="229" y="33"/>
                      </a:cxn>
                      <a:cxn ang="0">
                        <a:pos x="226" y="25"/>
                      </a:cxn>
                      <a:cxn ang="0">
                        <a:pos x="222" y="26"/>
                      </a:cxn>
                      <a:cxn ang="0">
                        <a:pos x="215" y="30"/>
                      </a:cxn>
                      <a:cxn ang="0">
                        <a:pos x="207" y="35"/>
                      </a:cxn>
                      <a:cxn ang="0">
                        <a:pos x="199" y="39"/>
                      </a:cxn>
                      <a:cxn ang="0">
                        <a:pos x="193" y="45"/>
                      </a:cxn>
                      <a:cxn ang="0">
                        <a:pos x="188" y="48"/>
                      </a:cxn>
                      <a:cxn ang="0">
                        <a:pos x="182" y="46"/>
                      </a:cxn>
                      <a:cxn ang="0">
                        <a:pos x="177" y="41"/>
                      </a:cxn>
                      <a:cxn ang="0">
                        <a:pos x="174" y="36"/>
                      </a:cxn>
                      <a:cxn ang="0">
                        <a:pos x="170" y="33"/>
                      </a:cxn>
                      <a:cxn ang="0">
                        <a:pos x="165" y="31"/>
                      </a:cxn>
                      <a:cxn ang="0">
                        <a:pos x="158" y="31"/>
                      </a:cxn>
                      <a:cxn ang="0">
                        <a:pos x="143" y="38"/>
                      </a:cxn>
                      <a:cxn ang="0">
                        <a:pos x="129" y="45"/>
                      </a:cxn>
                      <a:cxn ang="0">
                        <a:pos x="122" y="49"/>
                      </a:cxn>
                      <a:cxn ang="0">
                        <a:pos x="118" y="49"/>
                      </a:cxn>
                      <a:cxn ang="0">
                        <a:pos x="116" y="44"/>
                      </a:cxn>
                      <a:cxn ang="0">
                        <a:pos x="111" y="37"/>
                      </a:cxn>
                      <a:cxn ang="0">
                        <a:pos x="98" y="23"/>
                      </a:cxn>
                      <a:cxn ang="0">
                        <a:pos x="86" y="26"/>
                      </a:cxn>
                      <a:cxn ang="0">
                        <a:pos x="77" y="31"/>
                      </a:cxn>
                      <a:cxn ang="0">
                        <a:pos x="71" y="36"/>
                      </a:cxn>
                      <a:cxn ang="0">
                        <a:pos x="66" y="38"/>
                      </a:cxn>
                      <a:cxn ang="0">
                        <a:pos x="58" y="34"/>
                      </a:cxn>
                      <a:cxn ang="0">
                        <a:pos x="47" y="20"/>
                      </a:cxn>
                      <a:cxn ang="0">
                        <a:pos x="39" y="11"/>
                      </a:cxn>
                      <a:cxn ang="0">
                        <a:pos x="31" y="7"/>
                      </a:cxn>
                      <a:cxn ang="0">
                        <a:pos x="24" y="3"/>
                      </a:cxn>
                      <a:cxn ang="0">
                        <a:pos x="17" y="1"/>
                      </a:cxn>
                      <a:cxn ang="0">
                        <a:pos x="10" y="0"/>
                      </a:cxn>
                      <a:cxn ang="0">
                        <a:pos x="4" y="2"/>
                      </a:cxn>
                    </a:cxnLst>
                    <a:rect l="0" t="0" r="r" b="b"/>
                    <a:pathLst>
                      <a:path w="230" h="85">
                        <a:moveTo>
                          <a:pt x="0" y="7"/>
                        </a:moveTo>
                        <a:lnTo>
                          <a:pt x="1" y="9"/>
                        </a:lnTo>
                        <a:lnTo>
                          <a:pt x="2" y="9"/>
                        </a:lnTo>
                        <a:lnTo>
                          <a:pt x="2" y="10"/>
                        </a:lnTo>
                        <a:lnTo>
                          <a:pt x="3" y="12"/>
                        </a:lnTo>
                        <a:lnTo>
                          <a:pt x="3" y="13"/>
                        </a:lnTo>
                        <a:lnTo>
                          <a:pt x="5" y="13"/>
                        </a:lnTo>
                        <a:lnTo>
                          <a:pt x="5" y="15"/>
                        </a:lnTo>
                        <a:lnTo>
                          <a:pt x="6" y="16"/>
                        </a:lnTo>
                        <a:lnTo>
                          <a:pt x="6" y="18"/>
                        </a:lnTo>
                        <a:lnTo>
                          <a:pt x="7" y="20"/>
                        </a:lnTo>
                        <a:lnTo>
                          <a:pt x="7" y="21"/>
                        </a:lnTo>
                        <a:lnTo>
                          <a:pt x="8" y="23"/>
                        </a:lnTo>
                        <a:lnTo>
                          <a:pt x="8" y="24"/>
                        </a:lnTo>
                        <a:lnTo>
                          <a:pt x="9" y="26"/>
                        </a:lnTo>
                        <a:lnTo>
                          <a:pt x="9" y="27"/>
                        </a:lnTo>
                        <a:lnTo>
                          <a:pt x="10" y="29"/>
                        </a:lnTo>
                        <a:lnTo>
                          <a:pt x="11" y="29"/>
                        </a:lnTo>
                        <a:lnTo>
                          <a:pt x="12" y="31"/>
                        </a:lnTo>
                        <a:lnTo>
                          <a:pt x="12" y="32"/>
                        </a:lnTo>
                        <a:lnTo>
                          <a:pt x="13" y="34"/>
                        </a:lnTo>
                        <a:lnTo>
                          <a:pt x="14" y="34"/>
                        </a:lnTo>
                        <a:lnTo>
                          <a:pt x="15" y="35"/>
                        </a:lnTo>
                        <a:lnTo>
                          <a:pt x="15" y="37"/>
                        </a:lnTo>
                        <a:lnTo>
                          <a:pt x="17" y="38"/>
                        </a:lnTo>
                        <a:lnTo>
                          <a:pt x="18" y="38"/>
                        </a:lnTo>
                        <a:lnTo>
                          <a:pt x="19" y="39"/>
                        </a:lnTo>
                        <a:lnTo>
                          <a:pt x="21" y="40"/>
                        </a:lnTo>
                        <a:lnTo>
                          <a:pt x="21" y="41"/>
                        </a:lnTo>
                        <a:lnTo>
                          <a:pt x="23" y="41"/>
                        </a:lnTo>
                        <a:lnTo>
                          <a:pt x="24" y="41"/>
                        </a:lnTo>
                        <a:lnTo>
                          <a:pt x="26" y="42"/>
                        </a:lnTo>
                        <a:lnTo>
                          <a:pt x="28" y="41"/>
                        </a:lnTo>
                        <a:lnTo>
                          <a:pt x="31" y="48"/>
                        </a:lnTo>
                        <a:lnTo>
                          <a:pt x="35" y="53"/>
                        </a:lnTo>
                        <a:lnTo>
                          <a:pt x="37" y="57"/>
                        </a:lnTo>
                        <a:lnTo>
                          <a:pt x="41" y="61"/>
                        </a:lnTo>
                        <a:lnTo>
                          <a:pt x="43" y="64"/>
                        </a:lnTo>
                        <a:lnTo>
                          <a:pt x="46" y="66"/>
                        </a:lnTo>
                        <a:lnTo>
                          <a:pt x="49" y="69"/>
                        </a:lnTo>
                        <a:lnTo>
                          <a:pt x="51" y="71"/>
                        </a:lnTo>
                        <a:lnTo>
                          <a:pt x="54" y="72"/>
                        </a:lnTo>
                        <a:lnTo>
                          <a:pt x="56" y="73"/>
                        </a:lnTo>
                        <a:lnTo>
                          <a:pt x="58" y="74"/>
                        </a:lnTo>
                        <a:lnTo>
                          <a:pt x="60" y="74"/>
                        </a:lnTo>
                        <a:lnTo>
                          <a:pt x="62" y="74"/>
                        </a:lnTo>
                        <a:lnTo>
                          <a:pt x="64" y="74"/>
                        </a:lnTo>
                        <a:lnTo>
                          <a:pt x="65" y="74"/>
                        </a:lnTo>
                        <a:lnTo>
                          <a:pt x="67" y="73"/>
                        </a:lnTo>
                        <a:lnTo>
                          <a:pt x="69" y="72"/>
                        </a:lnTo>
                        <a:lnTo>
                          <a:pt x="70" y="71"/>
                        </a:lnTo>
                        <a:lnTo>
                          <a:pt x="71" y="70"/>
                        </a:lnTo>
                        <a:lnTo>
                          <a:pt x="73" y="70"/>
                        </a:lnTo>
                        <a:lnTo>
                          <a:pt x="74" y="69"/>
                        </a:lnTo>
                        <a:lnTo>
                          <a:pt x="75" y="68"/>
                        </a:lnTo>
                        <a:lnTo>
                          <a:pt x="77" y="67"/>
                        </a:lnTo>
                        <a:lnTo>
                          <a:pt x="78" y="67"/>
                        </a:lnTo>
                        <a:lnTo>
                          <a:pt x="80" y="66"/>
                        </a:lnTo>
                        <a:lnTo>
                          <a:pt x="81" y="65"/>
                        </a:lnTo>
                        <a:lnTo>
                          <a:pt x="82" y="65"/>
                        </a:lnTo>
                        <a:lnTo>
                          <a:pt x="84" y="65"/>
                        </a:lnTo>
                        <a:lnTo>
                          <a:pt x="85" y="66"/>
                        </a:lnTo>
                        <a:lnTo>
                          <a:pt x="87" y="67"/>
                        </a:lnTo>
                        <a:lnTo>
                          <a:pt x="88" y="67"/>
                        </a:lnTo>
                        <a:lnTo>
                          <a:pt x="90" y="69"/>
                        </a:lnTo>
                        <a:lnTo>
                          <a:pt x="94" y="72"/>
                        </a:lnTo>
                        <a:lnTo>
                          <a:pt x="99" y="76"/>
                        </a:lnTo>
                        <a:lnTo>
                          <a:pt x="103" y="79"/>
                        </a:lnTo>
                        <a:lnTo>
                          <a:pt x="107" y="81"/>
                        </a:lnTo>
                        <a:lnTo>
                          <a:pt x="111" y="82"/>
                        </a:lnTo>
                        <a:lnTo>
                          <a:pt x="114" y="83"/>
                        </a:lnTo>
                        <a:lnTo>
                          <a:pt x="118" y="84"/>
                        </a:lnTo>
                        <a:lnTo>
                          <a:pt x="122" y="84"/>
                        </a:lnTo>
                        <a:lnTo>
                          <a:pt x="124" y="83"/>
                        </a:lnTo>
                        <a:lnTo>
                          <a:pt x="128" y="83"/>
                        </a:lnTo>
                        <a:lnTo>
                          <a:pt x="130" y="82"/>
                        </a:lnTo>
                        <a:lnTo>
                          <a:pt x="133" y="80"/>
                        </a:lnTo>
                        <a:lnTo>
                          <a:pt x="137" y="78"/>
                        </a:lnTo>
                        <a:lnTo>
                          <a:pt x="139" y="76"/>
                        </a:lnTo>
                        <a:lnTo>
                          <a:pt x="142" y="74"/>
                        </a:lnTo>
                        <a:lnTo>
                          <a:pt x="144" y="73"/>
                        </a:lnTo>
                        <a:lnTo>
                          <a:pt x="147" y="71"/>
                        </a:lnTo>
                        <a:lnTo>
                          <a:pt x="149" y="69"/>
                        </a:lnTo>
                        <a:lnTo>
                          <a:pt x="152" y="67"/>
                        </a:lnTo>
                        <a:lnTo>
                          <a:pt x="153" y="66"/>
                        </a:lnTo>
                        <a:lnTo>
                          <a:pt x="156" y="65"/>
                        </a:lnTo>
                        <a:lnTo>
                          <a:pt x="158" y="63"/>
                        </a:lnTo>
                        <a:lnTo>
                          <a:pt x="161" y="62"/>
                        </a:lnTo>
                        <a:lnTo>
                          <a:pt x="162" y="61"/>
                        </a:lnTo>
                        <a:lnTo>
                          <a:pt x="165" y="62"/>
                        </a:lnTo>
                        <a:lnTo>
                          <a:pt x="167" y="62"/>
                        </a:lnTo>
                        <a:lnTo>
                          <a:pt x="169" y="63"/>
                        </a:lnTo>
                        <a:lnTo>
                          <a:pt x="171" y="65"/>
                        </a:lnTo>
                        <a:lnTo>
                          <a:pt x="174" y="66"/>
                        </a:lnTo>
                        <a:lnTo>
                          <a:pt x="176" y="68"/>
                        </a:lnTo>
                        <a:lnTo>
                          <a:pt x="178" y="72"/>
                        </a:lnTo>
                        <a:lnTo>
                          <a:pt x="181" y="76"/>
                        </a:lnTo>
                        <a:lnTo>
                          <a:pt x="182" y="77"/>
                        </a:lnTo>
                        <a:lnTo>
                          <a:pt x="184" y="78"/>
                        </a:lnTo>
                        <a:lnTo>
                          <a:pt x="187" y="78"/>
                        </a:lnTo>
                        <a:lnTo>
                          <a:pt x="189" y="78"/>
                        </a:lnTo>
                        <a:lnTo>
                          <a:pt x="191" y="78"/>
                        </a:lnTo>
                        <a:lnTo>
                          <a:pt x="193" y="78"/>
                        </a:lnTo>
                        <a:lnTo>
                          <a:pt x="196" y="77"/>
                        </a:lnTo>
                        <a:lnTo>
                          <a:pt x="198" y="76"/>
                        </a:lnTo>
                        <a:lnTo>
                          <a:pt x="201" y="75"/>
                        </a:lnTo>
                        <a:lnTo>
                          <a:pt x="202" y="74"/>
                        </a:lnTo>
                        <a:lnTo>
                          <a:pt x="205" y="72"/>
                        </a:lnTo>
                        <a:lnTo>
                          <a:pt x="207" y="71"/>
                        </a:lnTo>
                        <a:lnTo>
                          <a:pt x="209" y="69"/>
                        </a:lnTo>
                        <a:lnTo>
                          <a:pt x="211" y="67"/>
                        </a:lnTo>
                        <a:lnTo>
                          <a:pt x="214" y="65"/>
                        </a:lnTo>
                        <a:lnTo>
                          <a:pt x="215" y="62"/>
                        </a:lnTo>
                        <a:lnTo>
                          <a:pt x="218" y="61"/>
                        </a:lnTo>
                        <a:lnTo>
                          <a:pt x="219" y="58"/>
                        </a:lnTo>
                        <a:lnTo>
                          <a:pt x="221" y="56"/>
                        </a:lnTo>
                        <a:lnTo>
                          <a:pt x="222" y="53"/>
                        </a:lnTo>
                        <a:lnTo>
                          <a:pt x="224" y="51"/>
                        </a:lnTo>
                        <a:lnTo>
                          <a:pt x="225" y="48"/>
                        </a:lnTo>
                        <a:lnTo>
                          <a:pt x="226" y="46"/>
                        </a:lnTo>
                        <a:lnTo>
                          <a:pt x="227" y="43"/>
                        </a:lnTo>
                        <a:lnTo>
                          <a:pt x="227" y="41"/>
                        </a:lnTo>
                        <a:lnTo>
                          <a:pt x="228" y="37"/>
                        </a:lnTo>
                        <a:lnTo>
                          <a:pt x="229" y="35"/>
                        </a:lnTo>
                        <a:lnTo>
                          <a:pt x="229" y="33"/>
                        </a:lnTo>
                        <a:lnTo>
                          <a:pt x="228" y="31"/>
                        </a:lnTo>
                        <a:lnTo>
                          <a:pt x="228" y="29"/>
                        </a:lnTo>
                        <a:lnTo>
                          <a:pt x="227" y="26"/>
                        </a:lnTo>
                        <a:lnTo>
                          <a:pt x="227" y="24"/>
                        </a:lnTo>
                        <a:lnTo>
                          <a:pt x="226" y="25"/>
                        </a:lnTo>
                        <a:lnTo>
                          <a:pt x="226" y="25"/>
                        </a:lnTo>
                        <a:lnTo>
                          <a:pt x="225" y="25"/>
                        </a:lnTo>
                        <a:lnTo>
                          <a:pt x="224" y="25"/>
                        </a:lnTo>
                        <a:lnTo>
                          <a:pt x="223" y="26"/>
                        </a:lnTo>
                        <a:lnTo>
                          <a:pt x="222" y="26"/>
                        </a:lnTo>
                        <a:lnTo>
                          <a:pt x="220" y="27"/>
                        </a:lnTo>
                        <a:lnTo>
                          <a:pt x="219" y="27"/>
                        </a:lnTo>
                        <a:lnTo>
                          <a:pt x="219" y="28"/>
                        </a:lnTo>
                        <a:lnTo>
                          <a:pt x="217" y="29"/>
                        </a:lnTo>
                        <a:lnTo>
                          <a:pt x="215" y="30"/>
                        </a:lnTo>
                        <a:lnTo>
                          <a:pt x="213" y="31"/>
                        </a:lnTo>
                        <a:lnTo>
                          <a:pt x="212" y="32"/>
                        </a:lnTo>
                        <a:lnTo>
                          <a:pt x="210" y="32"/>
                        </a:lnTo>
                        <a:lnTo>
                          <a:pt x="209" y="34"/>
                        </a:lnTo>
                        <a:lnTo>
                          <a:pt x="207" y="35"/>
                        </a:lnTo>
                        <a:lnTo>
                          <a:pt x="205" y="36"/>
                        </a:lnTo>
                        <a:lnTo>
                          <a:pt x="204" y="37"/>
                        </a:lnTo>
                        <a:lnTo>
                          <a:pt x="203" y="38"/>
                        </a:lnTo>
                        <a:lnTo>
                          <a:pt x="201" y="39"/>
                        </a:lnTo>
                        <a:lnTo>
                          <a:pt x="199" y="39"/>
                        </a:lnTo>
                        <a:lnTo>
                          <a:pt x="198" y="41"/>
                        </a:lnTo>
                        <a:lnTo>
                          <a:pt x="197" y="41"/>
                        </a:lnTo>
                        <a:lnTo>
                          <a:pt x="195" y="43"/>
                        </a:lnTo>
                        <a:lnTo>
                          <a:pt x="193" y="44"/>
                        </a:lnTo>
                        <a:lnTo>
                          <a:pt x="193" y="45"/>
                        </a:lnTo>
                        <a:lnTo>
                          <a:pt x="192" y="45"/>
                        </a:lnTo>
                        <a:lnTo>
                          <a:pt x="190" y="46"/>
                        </a:lnTo>
                        <a:lnTo>
                          <a:pt x="189" y="47"/>
                        </a:lnTo>
                        <a:lnTo>
                          <a:pt x="188" y="48"/>
                        </a:lnTo>
                        <a:lnTo>
                          <a:pt x="188" y="48"/>
                        </a:lnTo>
                        <a:lnTo>
                          <a:pt x="187" y="48"/>
                        </a:lnTo>
                        <a:lnTo>
                          <a:pt x="186" y="47"/>
                        </a:lnTo>
                        <a:lnTo>
                          <a:pt x="185" y="47"/>
                        </a:lnTo>
                        <a:lnTo>
                          <a:pt x="184" y="46"/>
                        </a:lnTo>
                        <a:lnTo>
                          <a:pt x="182" y="46"/>
                        </a:lnTo>
                        <a:lnTo>
                          <a:pt x="181" y="44"/>
                        </a:lnTo>
                        <a:lnTo>
                          <a:pt x="180" y="43"/>
                        </a:lnTo>
                        <a:lnTo>
                          <a:pt x="179" y="43"/>
                        </a:lnTo>
                        <a:lnTo>
                          <a:pt x="178" y="42"/>
                        </a:lnTo>
                        <a:lnTo>
                          <a:pt x="177" y="41"/>
                        </a:lnTo>
                        <a:lnTo>
                          <a:pt x="177" y="40"/>
                        </a:lnTo>
                        <a:lnTo>
                          <a:pt x="175" y="39"/>
                        </a:lnTo>
                        <a:lnTo>
                          <a:pt x="175" y="38"/>
                        </a:lnTo>
                        <a:lnTo>
                          <a:pt x="174" y="37"/>
                        </a:lnTo>
                        <a:lnTo>
                          <a:pt x="174" y="36"/>
                        </a:lnTo>
                        <a:lnTo>
                          <a:pt x="173" y="35"/>
                        </a:lnTo>
                        <a:lnTo>
                          <a:pt x="172" y="35"/>
                        </a:lnTo>
                        <a:lnTo>
                          <a:pt x="172" y="34"/>
                        </a:lnTo>
                        <a:lnTo>
                          <a:pt x="170" y="33"/>
                        </a:lnTo>
                        <a:lnTo>
                          <a:pt x="170" y="33"/>
                        </a:lnTo>
                        <a:lnTo>
                          <a:pt x="169" y="32"/>
                        </a:lnTo>
                        <a:lnTo>
                          <a:pt x="168" y="32"/>
                        </a:lnTo>
                        <a:lnTo>
                          <a:pt x="167" y="31"/>
                        </a:lnTo>
                        <a:lnTo>
                          <a:pt x="166" y="31"/>
                        </a:lnTo>
                        <a:lnTo>
                          <a:pt x="165" y="31"/>
                        </a:lnTo>
                        <a:lnTo>
                          <a:pt x="164" y="31"/>
                        </a:lnTo>
                        <a:lnTo>
                          <a:pt x="162" y="31"/>
                        </a:lnTo>
                        <a:lnTo>
                          <a:pt x="161" y="31"/>
                        </a:lnTo>
                        <a:lnTo>
                          <a:pt x="160" y="31"/>
                        </a:lnTo>
                        <a:lnTo>
                          <a:pt x="158" y="31"/>
                        </a:lnTo>
                        <a:lnTo>
                          <a:pt x="156" y="32"/>
                        </a:lnTo>
                        <a:lnTo>
                          <a:pt x="154" y="33"/>
                        </a:lnTo>
                        <a:lnTo>
                          <a:pt x="152" y="33"/>
                        </a:lnTo>
                        <a:lnTo>
                          <a:pt x="148" y="36"/>
                        </a:lnTo>
                        <a:lnTo>
                          <a:pt x="143" y="38"/>
                        </a:lnTo>
                        <a:lnTo>
                          <a:pt x="140" y="40"/>
                        </a:lnTo>
                        <a:lnTo>
                          <a:pt x="136" y="41"/>
                        </a:lnTo>
                        <a:lnTo>
                          <a:pt x="133" y="42"/>
                        </a:lnTo>
                        <a:lnTo>
                          <a:pt x="131" y="44"/>
                        </a:lnTo>
                        <a:lnTo>
                          <a:pt x="129" y="45"/>
                        </a:lnTo>
                        <a:lnTo>
                          <a:pt x="126" y="47"/>
                        </a:lnTo>
                        <a:lnTo>
                          <a:pt x="125" y="47"/>
                        </a:lnTo>
                        <a:lnTo>
                          <a:pt x="124" y="48"/>
                        </a:lnTo>
                        <a:lnTo>
                          <a:pt x="123" y="48"/>
                        </a:lnTo>
                        <a:lnTo>
                          <a:pt x="122" y="49"/>
                        </a:lnTo>
                        <a:lnTo>
                          <a:pt x="121" y="49"/>
                        </a:lnTo>
                        <a:lnTo>
                          <a:pt x="120" y="49"/>
                        </a:lnTo>
                        <a:lnTo>
                          <a:pt x="120" y="49"/>
                        </a:lnTo>
                        <a:lnTo>
                          <a:pt x="119" y="50"/>
                        </a:lnTo>
                        <a:lnTo>
                          <a:pt x="118" y="49"/>
                        </a:lnTo>
                        <a:lnTo>
                          <a:pt x="118" y="48"/>
                        </a:lnTo>
                        <a:lnTo>
                          <a:pt x="118" y="48"/>
                        </a:lnTo>
                        <a:lnTo>
                          <a:pt x="118" y="47"/>
                        </a:lnTo>
                        <a:lnTo>
                          <a:pt x="117" y="46"/>
                        </a:lnTo>
                        <a:lnTo>
                          <a:pt x="116" y="44"/>
                        </a:lnTo>
                        <a:lnTo>
                          <a:pt x="116" y="43"/>
                        </a:lnTo>
                        <a:lnTo>
                          <a:pt x="115" y="41"/>
                        </a:lnTo>
                        <a:lnTo>
                          <a:pt x="113" y="40"/>
                        </a:lnTo>
                        <a:lnTo>
                          <a:pt x="113" y="38"/>
                        </a:lnTo>
                        <a:lnTo>
                          <a:pt x="111" y="37"/>
                        </a:lnTo>
                        <a:lnTo>
                          <a:pt x="109" y="34"/>
                        </a:lnTo>
                        <a:lnTo>
                          <a:pt x="107" y="32"/>
                        </a:lnTo>
                        <a:lnTo>
                          <a:pt x="105" y="29"/>
                        </a:lnTo>
                        <a:lnTo>
                          <a:pt x="102" y="26"/>
                        </a:lnTo>
                        <a:lnTo>
                          <a:pt x="98" y="23"/>
                        </a:lnTo>
                        <a:lnTo>
                          <a:pt x="95" y="23"/>
                        </a:lnTo>
                        <a:lnTo>
                          <a:pt x="93" y="24"/>
                        </a:lnTo>
                        <a:lnTo>
                          <a:pt x="90" y="24"/>
                        </a:lnTo>
                        <a:lnTo>
                          <a:pt x="87" y="25"/>
                        </a:lnTo>
                        <a:lnTo>
                          <a:pt x="86" y="26"/>
                        </a:lnTo>
                        <a:lnTo>
                          <a:pt x="84" y="26"/>
                        </a:lnTo>
                        <a:lnTo>
                          <a:pt x="82" y="28"/>
                        </a:lnTo>
                        <a:lnTo>
                          <a:pt x="80" y="29"/>
                        </a:lnTo>
                        <a:lnTo>
                          <a:pt x="79" y="30"/>
                        </a:lnTo>
                        <a:lnTo>
                          <a:pt x="77" y="31"/>
                        </a:lnTo>
                        <a:lnTo>
                          <a:pt x="76" y="32"/>
                        </a:lnTo>
                        <a:lnTo>
                          <a:pt x="75" y="34"/>
                        </a:lnTo>
                        <a:lnTo>
                          <a:pt x="74" y="34"/>
                        </a:lnTo>
                        <a:lnTo>
                          <a:pt x="72" y="36"/>
                        </a:lnTo>
                        <a:lnTo>
                          <a:pt x="71" y="36"/>
                        </a:lnTo>
                        <a:lnTo>
                          <a:pt x="71" y="37"/>
                        </a:lnTo>
                        <a:lnTo>
                          <a:pt x="69" y="38"/>
                        </a:lnTo>
                        <a:lnTo>
                          <a:pt x="68" y="38"/>
                        </a:lnTo>
                        <a:lnTo>
                          <a:pt x="67" y="39"/>
                        </a:lnTo>
                        <a:lnTo>
                          <a:pt x="66" y="38"/>
                        </a:lnTo>
                        <a:lnTo>
                          <a:pt x="65" y="38"/>
                        </a:lnTo>
                        <a:lnTo>
                          <a:pt x="63" y="38"/>
                        </a:lnTo>
                        <a:lnTo>
                          <a:pt x="62" y="36"/>
                        </a:lnTo>
                        <a:lnTo>
                          <a:pt x="60" y="36"/>
                        </a:lnTo>
                        <a:lnTo>
                          <a:pt x="58" y="34"/>
                        </a:lnTo>
                        <a:lnTo>
                          <a:pt x="56" y="32"/>
                        </a:lnTo>
                        <a:lnTo>
                          <a:pt x="54" y="30"/>
                        </a:lnTo>
                        <a:lnTo>
                          <a:pt x="52" y="27"/>
                        </a:lnTo>
                        <a:lnTo>
                          <a:pt x="50" y="25"/>
                        </a:lnTo>
                        <a:lnTo>
                          <a:pt x="47" y="20"/>
                        </a:lnTo>
                        <a:lnTo>
                          <a:pt x="45" y="16"/>
                        </a:lnTo>
                        <a:lnTo>
                          <a:pt x="41" y="12"/>
                        </a:lnTo>
                        <a:lnTo>
                          <a:pt x="41" y="11"/>
                        </a:lnTo>
                        <a:lnTo>
                          <a:pt x="39" y="11"/>
                        </a:lnTo>
                        <a:lnTo>
                          <a:pt x="39" y="11"/>
                        </a:lnTo>
                        <a:lnTo>
                          <a:pt x="37" y="9"/>
                        </a:lnTo>
                        <a:lnTo>
                          <a:pt x="36" y="9"/>
                        </a:lnTo>
                        <a:lnTo>
                          <a:pt x="34" y="8"/>
                        </a:lnTo>
                        <a:lnTo>
                          <a:pt x="32" y="8"/>
                        </a:lnTo>
                        <a:lnTo>
                          <a:pt x="31" y="7"/>
                        </a:lnTo>
                        <a:lnTo>
                          <a:pt x="30" y="6"/>
                        </a:lnTo>
                        <a:lnTo>
                          <a:pt x="28" y="6"/>
                        </a:lnTo>
                        <a:lnTo>
                          <a:pt x="27" y="5"/>
                        </a:lnTo>
                        <a:lnTo>
                          <a:pt x="26" y="4"/>
                        </a:lnTo>
                        <a:lnTo>
                          <a:pt x="24" y="3"/>
                        </a:lnTo>
                        <a:lnTo>
                          <a:pt x="23" y="3"/>
                        </a:lnTo>
                        <a:lnTo>
                          <a:pt x="21" y="2"/>
                        </a:lnTo>
                        <a:lnTo>
                          <a:pt x="19" y="2"/>
                        </a:lnTo>
                        <a:lnTo>
                          <a:pt x="18" y="1"/>
                        </a:lnTo>
                        <a:lnTo>
                          <a:pt x="17" y="1"/>
                        </a:lnTo>
                        <a:lnTo>
                          <a:pt x="16" y="0"/>
                        </a:lnTo>
                        <a:lnTo>
                          <a:pt x="14" y="1"/>
                        </a:lnTo>
                        <a:lnTo>
                          <a:pt x="12" y="0"/>
                        </a:lnTo>
                        <a:lnTo>
                          <a:pt x="12" y="0"/>
                        </a:lnTo>
                        <a:lnTo>
                          <a:pt x="10" y="0"/>
                        </a:lnTo>
                        <a:lnTo>
                          <a:pt x="8" y="0"/>
                        </a:lnTo>
                        <a:lnTo>
                          <a:pt x="7" y="1"/>
                        </a:lnTo>
                        <a:lnTo>
                          <a:pt x="6" y="1"/>
                        </a:lnTo>
                        <a:lnTo>
                          <a:pt x="5" y="2"/>
                        </a:lnTo>
                        <a:lnTo>
                          <a:pt x="4" y="2"/>
                        </a:lnTo>
                        <a:lnTo>
                          <a:pt x="3" y="3"/>
                        </a:lnTo>
                        <a:lnTo>
                          <a:pt x="1" y="4"/>
                        </a:lnTo>
                        <a:lnTo>
                          <a:pt x="1" y="5"/>
                        </a:lnTo>
                        <a:lnTo>
                          <a:pt x="0" y="7"/>
                        </a:lnTo>
                      </a:path>
                    </a:pathLst>
                  </a:custGeom>
                  <a:solidFill>
                    <a:srgbClr val="8C59A6"/>
                  </a:solidFill>
                  <a:ln w="9525" cap="rnd">
                    <a:noFill/>
                    <a:round/>
                    <a:headEnd/>
                    <a:tailEnd/>
                  </a:ln>
                  <a:effectLst/>
                </p:spPr>
                <p:txBody>
                  <a:bodyPr/>
                  <a:lstStyle/>
                  <a:p>
                    <a:endParaRPr lang="zh-CN" altLang="en-US"/>
                  </a:p>
                </p:txBody>
              </p:sp>
              <p:sp>
                <p:nvSpPr>
                  <p:cNvPr id="92184" name="Freeform 24"/>
                  <p:cNvSpPr>
                    <a:spLocks/>
                  </p:cNvSpPr>
                  <p:nvPr/>
                </p:nvSpPr>
                <p:spPr bwMode="auto">
                  <a:xfrm>
                    <a:off x="856" y="1204"/>
                    <a:ext cx="107" cy="20"/>
                  </a:xfrm>
                  <a:custGeom>
                    <a:avLst/>
                    <a:gdLst/>
                    <a:ahLst/>
                    <a:cxnLst>
                      <a:cxn ang="0">
                        <a:pos x="2" y="15"/>
                      </a:cxn>
                      <a:cxn ang="0">
                        <a:pos x="5" y="16"/>
                      </a:cxn>
                      <a:cxn ang="0">
                        <a:pos x="9" y="16"/>
                      </a:cxn>
                      <a:cxn ang="0">
                        <a:pos x="12" y="17"/>
                      </a:cxn>
                      <a:cxn ang="0">
                        <a:pos x="15" y="17"/>
                      </a:cxn>
                      <a:cxn ang="0">
                        <a:pos x="19" y="18"/>
                      </a:cxn>
                      <a:cxn ang="0">
                        <a:pos x="22" y="18"/>
                      </a:cxn>
                      <a:cxn ang="0">
                        <a:pos x="25" y="19"/>
                      </a:cxn>
                      <a:cxn ang="0">
                        <a:pos x="29" y="19"/>
                      </a:cxn>
                      <a:cxn ang="0">
                        <a:pos x="32" y="19"/>
                      </a:cxn>
                      <a:cxn ang="0">
                        <a:pos x="36" y="19"/>
                      </a:cxn>
                      <a:cxn ang="0">
                        <a:pos x="39" y="19"/>
                      </a:cxn>
                      <a:cxn ang="0">
                        <a:pos x="43" y="19"/>
                      </a:cxn>
                      <a:cxn ang="0">
                        <a:pos x="47" y="19"/>
                      </a:cxn>
                      <a:cxn ang="0">
                        <a:pos x="50" y="18"/>
                      </a:cxn>
                      <a:cxn ang="0">
                        <a:pos x="53" y="19"/>
                      </a:cxn>
                      <a:cxn ang="0">
                        <a:pos x="65" y="19"/>
                      </a:cxn>
                      <a:cxn ang="0">
                        <a:pos x="83" y="19"/>
                      </a:cxn>
                      <a:cxn ang="0">
                        <a:pos x="95" y="18"/>
                      </a:cxn>
                      <a:cxn ang="0">
                        <a:pos x="102" y="16"/>
                      </a:cxn>
                      <a:cxn ang="0">
                        <a:pos x="106" y="14"/>
                      </a:cxn>
                      <a:cxn ang="0">
                        <a:pos x="106" y="11"/>
                      </a:cxn>
                      <a:cxn ang="0">
                        <a:pos x="101" y="8"/>
                      </a:cxn>
                      <a:cxn ang="0">
                        <a:pos x="94" y="6"/>
                      </a:cxn>
                      <a:cxn ang="0">
                        <a:pos x="86" y="3"/>
                      </a:cxn>
                      <a:cxn ang="0">
                        <a:pos x="75" y="2"/>
                      </a:cxn>
                      <a:cxn ang="0">
                        <a:pos x="64" y="1"/>
                      </a:cxn>
                      <a:cxn ang="0">
                        <a:pos x="51" y="0"/>
                      </a:cxn>
                      <a:cxn ang="0">
                        <a:pos x="38" y="0"/>
                      </a:cxn>
                      <a:cxn ang="0">
                        <a:pos x="26" y="3"/>
                      </a:cxn>
                      <a:cxn ang="0">
                        <a:pos x="14" y="6"/>
                      </a:cxn>
                      <a:cxn ang="0">
                        <a:pos x="4" y="10"/>
                      </a:cxn>
                    </a:cxnLst>
                    <a:rect l="0" t="0" r="r" b="b"/>
                    <a:pathLst>
                      <a:path w="107" h="20">
                        <a:moveTo>
                          <a:pt x="0" y="14"/>
                        </a:moveTo>
                        <a:lnTo>
                          <a:pt x="2" y="15"/>
                        </a:lnTo>
                        <a:lnTo>
                          <a:pt x="4" y="15"/>
                        </a:lnTo>
                        <a:lnTo>
                          <a:pt x="5" y="16"/>
                        </a:lnTo>
                        <a:lnTo>
                          <a:pt x="6" y="16"/>
                        </a:lnTo>
                        <a:lnTo>
                          <a:pt x="9" y="16"/>
                        </a:lnTo>
                        <a:lnTo>
                          <a:pt x="10" y="17"/>
                        </a:lnTo>
                        <a:lnTo>
                          <a:pt x="12" y="17"/>
                        </a:lnTo>
                        <a:lnTo>
                          <a:pt x="13" y="17"/>
                        </a:lnTo>
                        <a:lnTo>
                          <a:pt x="15" y="17"/>
                        </a:lnTo>
                        <a:lnTo>
                          <a:pt x="17" y="18"/>
                        </a:lnTo>
                        <a:lnTo>
                          <a:pt x="19" y="18"/>
                        </a:lnTo>
                        <a:lnTo>
                          <a:pt x="20" y="19"/>
                        </a:lnTo>
                        <a:lnTo>
                          <a:pt x="22" y="18"/>
                        </a:lnTo>
                        <a:lnTo>
                          <a:pt x="23" y="19"/>
                        </a:lnTo>
                        <a:lnTo>
                          <a:pt x="25" y="19"/>
                        </a:lnTo>
                        <a:lnTo>
                          <a:pt x="27" y="18"/>
                        </a:lnTo>
                        <a:lnTo>
                          <a:pt x="29" y="19"/>
                        </a:lnTo>
                        <a:lnTo>
                          <a:pt x="31" y="19"/>
                        </a:lnTo>
                        <a:lnTo>
                          <a:pt x="32" y="19"/>
                        </a:lnTo>
                        <a:lnTo>
                          <a:pt x="34" y="19"/>
                        </a:lnTo>
                        <a:lnTo>
                          <a:pt x="36" y="19"/>
                        </a:lnTo>
                        <a:lnTo>
                          <a:pt x="37" y="19"/>
                        </a:lnTo>
                        <a:lnTo>
                          <a:pt x="39" y="19"/>
                        </a:lnTo>
                        <a:lnTo>
                          <a:pt x="41" y="18"/>
                        </a:lnTo>
                        <a:lnTo>
                          <a:pt x="43" y="19"/>
                        </a:lnTo>
                        <a:lnTo>
                          <a:pt x="45" y="19"/>
                        </a:lnTo>
                        <a:lnTo>
                          <a:pt x="47" y="19"/>
                        </a:lnTo>
                        <a:lnTo>
                          <a:pt x="48" y="19"/>
                        </a:lnTo>
                        <a:lnTo>
                          <a:pt x="50" y="18"/>
                        </a:lnTo>
                        <a:lnTo>
                          <a:pt x="51" y="19"/>
                        </a:lnTo>
                        <a:lnTo>
                          <a:pt x="53" y="19"/>
                        </a:lnTo>
                        <a:lnTo>
                          <a:pt x="54" y="19"/>
                        </a:lnTo>
                        <a:lnTo>
                          <a:pt x="65" y="19"/>
                        </a:lnTo>
                        <a:lnTo>
                          <a:pt x="74" y="19"/>
                        </a:lnTo>
                        <a:lnTo>
                          <a:pt x="83" y="19"/>
                        </a:lnTo>
                        <a:lnTo>
                          <a:pt x="90" y="19"/>
                        </a:lnTo>
                        <a:lnTo>
                          <a:pt x="95" y="18"/>
                        </a:lnTo>
                        <a:lnTo>
                          <a:pt x="99" y="16"/>
                        </a:lnTo>
                        <a:lnTo>
                          <a:pt x="102" y="16"/>
                        </a:lnTo>
                        <a:lnTo>
                          <a:pt x="105" y="14"/>
                        </a:lnTo>
                        <a:lnTo>
                          <a:pt x="106" y="14"/>
                        </a:lnTo>
                        <a:lnTo>
                          <a:pt x="106" y="12"/>
                        </a:lnTo>
                        <a:lnTo>
                          <a:pt x="106" y="11"/>
                        </a:lnTo>
                        <a:lnTo>
                          <a:pt x="103" y="10"/>
                        </a:lnTo>
                        <a:lnTo>
                          <a:pt x="101" y="8"/>
                        </a:lnTo>
                        <a:lnTo>
                          <a:pt x="98" y="7"/>
                        </a:lnTo>
                        <a:lnTo>
                          <a:pt x="94" y="6"/>
                        </a:lnTo>
                        <a:lnTo>
                          <a:pt x="91" y="5"/>
                        </a:lnTo>
                        <a:lnTo>
                          <a:pt x="86" y="3"/>
                        </a:lnTo>
                        <a:lnTo>
                          <a:pt x="80" y="2"/>
                        </a:lnTo>
                        <a:lnTo>
                          <a:pt x="75" y="2"/>
                        </a:lnTo>
                        <a:lnTo>
                          <a:pt x="69" y="1"/>
                        </a:lnTo>
                        <a:lnTo>
                          <a:pt x="64" y="1"/>
                        </a:lnTo>
                        <a:lnTo>
                          <a:pt x="57" y="0"/>
                        </a:lnTo>
                        <a:lnTo>
                          <a:pt x="51" y="0"/>
                        </a:lnTo>
                        <a:lnTo>
                          <a:pt x="44" y="0"/>
                        </a:lnTo>
                        <a:lnTo>
                          <a:pt x="38" y="0"/>
                        </a:lnTo>
                        <a:lnTo>
                          <a:pt x="32" y="2"/>
                        </a:lnTo>
                        <a:lnTo>
                          <a:pt x="26" y="3"/>
                        </a:lnTo>
                        <a:lnTo>
                          <a:pt x="20" y="4"/>
                        </a:lnTo>
                        <a:lnTo>
                          <a:pt x="14" y="6"/>
                        </a:lnTo>
                        <a:lnTo>
                          <a:pt x="9" y="8"/>
                        </a:lnTo>
                        <a:lnTo>
                          <a:pt x="4" y="10"/>
                        </a:lnTo>
                        <a:lnTo>
                          <a:pt x="0" y="14"/>
                        </a:lnTo>
                      </a:path>
                    </a:pathLst>
                  </a:custGeom>
                  <a:solidFill>
                    <a:srgbClr val="8C59A6"/>
                  </a:solidFill>
                  <a:ln w="9525" cap="rnd">
                    <a:noFill/>
                    <a:round/>
                    <a:headEnd/>
                    <a:tailEnd/>
                  </a:ln>
                  <a:effectLst/>
                </p:spPr>
                <p:txBody>
                  <a:bodyPr/>
                  <a:lstStyle/>
                  <a:p>
                    <a:endParaRPr lang="zh-CN" altLang="en-US"/>
                  </a:p>
                </p:txBody>
              </p:sp>
              <p:sp>
                <p:nvSpPr>
                  <p:cNvPr id="92185" name="Freeform 25"/>
                  <p:cNvSpPr>
                    <a:spLocks/>
                  </p:cNvSpPr>
                  <p:nvPr/>
                </p:nvSpPr>
                <p:spPr bwMode="auto">
                  <a:xfrm>
                    <a:off x="1216" y="1111"/>
                    <a:ext cx="65" cy="123"/>
                  </a:xfrm>
                  <a:custGeom>
                    <a:avLst/>
                    <a:gdLst/>
                    <a:ahLst/>
                    <a:cxnLst>
                      <a:cxn ang="0">
                        <a:pos x="1" y="11"/>
                      </a:cxn>
                      <a:cxn ang="0">
                        <a:pos x="4" y="13"/>
                      </a:cxn>
                      <a:cxn ang="0">
                        <a:pos x="7" y="15"/>
                      </a:cxn>
                      <a:cxn ang="0">
                        <a:pos x="10" y="17"/>
                      </a:cxn>
                      <a:cxn ang="0">
                        <a:pos x="14" y="18"/>
                      </a:cxn>
                      <a:cxn ang="0">
                        <a:pos x="17" y="18"/>
                      </a:cxn>
                      <a:cxn ang="0">
                        <a:pos x="21" y="19"/>
                      </a:cxn>
                      <a:cxn ang="0">
                        <a:pos x="24" y="19"/>
                      </a:cxn>
                      <a:cxn ang="0">
                        <a:pos x="29" y="20"/>
                      </a:cxn>
                      <a:cxn ang="0">
                        <a:pos x="32" y="21"/>
                      </a:cxn>
                      <a:cxn ang="0">
                        <a:pos x="35" y="23"/>
                      </a:cxn>
                      <a:cxn ang="0">
                        <a:pos x="36" y="30"/>
                      </a:cxn>
                      <a:cxn ang="0">
                        <a:pos x="36" y="37"/>
                      </a:cxn>
                      <a:cxn ang="0">
                        <a:pos x="37" y="45"/>
                      </a:cxn>
                      <a:cxn ang="0">
                        <a:pos x="37" y="52"/>
                      </a:cxn>
                      <a:cxn ang="0">
                        <a:pos x="37" y="60"/>
                      </a:cxn>
                      <a:cxn ang="0">
                        <a:pos x="37" y="67"/>
                      </a:cxn>
                      <a:cxn ang="0">
                        <a:pos x="37" y="73"/>
                      </a:cxn>
                      <a:cxn ang="0">
                        <a:pos x="36" y="81"/>
                      </a:cxn>
                      <a:cxn ang="0">
                        <a:pos x="36" y="88"/>
                      </a:cxn>
                      <a:cxn ang="0">
                        <a:pos x="36" y="95"/>
                      </a:cxn>
                      <a:cxn ang="0">
                        <a:pos x="36" y="101"/>
                      </a:cxn>
                      <a:cxn ang="0">
                        <a:pos x="38" y="104"/>
                      </a:cxn>
                      <a:cxn ang="0">
                        <a:pos x="40" y="108"/>
                      </a:cxn>
                      <a:cxn ang="0">
                        <a:pos x="40" y="111"/>
                      </a:cxn>
                      <a:cxn ang="0">
                        <a:pos x="41" y="114"/>
                      </a:cxn>
                      <a:cxn ang="0">
                        <a:pos x="40" y="116"/>
                      </a:cxn>
                      <a:cxn ang="0">
                        <a:pos x="42" y="118"/>
                      </a:cxn>
                      <a:cxn ang="0">
                        <a:pos x="43" y="120"/>
                      </a:cxn>
                      <a:cxn ang="0">
                        <a:pos x="46" y="121"/>
                      </a:cxn>
                      <a:cxn ang="0">
                        <a:pos x="48" y="122"/>
                      </a:cxn>
                      <a:cxn ang="0">
                        <a:pos x="52" y="121"/>
                      </a:cxn>
                      <a:cxn ang="0">
                        <a:pos x="56" y="113"/>
                      </a:cxn>
                      <a:cxn ang="0">
                        <a:pos x="58" y="103"/>
                      </a:cxn>
                      <a:cxn ang="0">
                        <a:pos x="61" y="92"/>
                      </a:cxn>
                      <a:cxn ang="0">
                        <a:pos x="62" y="82"/>
                      </a:cxn>
                      <a:cxn ang="0">
                        <a:pos x="64" y="71"/>
                      </a:cxn>
                      <a:cxn ang="0">
                        <a:pos x="64" y="60"/>
                      </a:cxn>
                      <a:cxn ang="0">
                        <a:pos x="63" y="50"/>
                      </a:cxn>
                      <a:cxn ang="0">
                        <a:pos x="64" y="39"/>
                      </a:cxn>
                      <a:cxn ang="0">
                        <a:pos x="62" y="28"/>
                      </a:cxn>
                      <a:cxn ang="0">
                        <a:pos x="61" y="17"/>
                      </a:cxn>
                      <a:cxn ang="0">
                        <a:pos x="59" y="7"/>
                      </a:cxn>
                      <a:cxn ang="0">
                        <a:pos x="54" y="4"/>
                      </a:cxn>
                      <a:cxn ang="0">
                        <a:pos x="49" y="3"/>
                      </a:cxn>
                      <a:cxn ang="0">
                        <a:pos x="44" y="2"/>
                      </a:cxn>
                      <a:cxn ang="0">
                        <a:pos x="38" y="1"/>
                      </a:cxn>
                      <a:cxn ang="0">
                        <a:pos x="31" y="0"/>
                      </a:cxn>
                      <a:cxn ang="0">
                        <a:pos x="26" y="0"/>
                      </a:cxn>
                      <a:cxn ang="0">
                        <a:pos x="20" y="1"/>
                      </a:cxn>
                      <a:cxn ang="0">
                        <a:pos x="14" y="2"/>
                      </a:cxn>
                      <a:cxn ang="0">
                        <a:pos x="8" y="4"/>
                      </a:cxn>
                      <a:cxn ang="0">
                        <a:pos x="4" y="6"/>
                      </a:cxn>
                    </a:cxnLst>
                    <a:rect l="0" t="0" r="r" b="b"/>
                    <a:pathLst>
                      <a:path w="65" h="123">
                        <a:moveTo>
                          <a:pt x="0" y="8"/>
                        </a:moveTo>
                        <a:lnTo>
                          <a:pt x="0" y="9"/>
                        </a:lnTo>
                        <a:lnTo>
                          <a:pt x="1" y="11"/>
                        </a:lnTo>
                        <a:lnTo>
                          <a:pt x="2" y="11"/>
                        </a:lnTo>
                        <a:lnTo>
                          <a:pt x="3" y="12"/>
                        </a:lnTo>
                        <a:lnTo>
                          <a:pt x="4" y="13"/>
                        </a:lnTo>
                        <a:lnTo>
                          <a:pt x="4" y="14"/>
                        </a:lnTo>
                        <a:lnTo>
                          <a:pt x="6" y="15"/>
                        </a:lnTo>
                        <a:lnTo>
                          <a:pt x="7" y="15"/>
                        </a:lnTo>
                        <a:lnTo>
                          <a:pt x="8" y="16"/>
                        </a:lnTo>
                        <a:lnTo>
                          <a:pt x="10" y="16"/>
                        </a:lnTo>
                        <a:lnTo>
                          <a:pt x="10" y="17"/>
                        </a:lnTo>
                        <a:lnTo>
                          <a:pt x="12" y="17"/>
                        </a:lnTo>
                        <a:lnTo>
                          <a:pt x="13" y="17"/>
                        </a:lnTo>
                        <a:lnTo>
                          <a:pt x="14" y="18"/>
                        </a:lnTo>
                        <a:lnTo>
                          <a:pt x="15" y="17"/>
                        </a:lnTo>
                        <a:lnTo>
                          <a:pt x="17" y="18"/>
                        </a:lnTo>
                        <a:lnTo>
                          <a:pt x="17" y="18"/>
                        </a:lnTo>
                        <a:lnTo>
                          <a:pt x="19" y="18"/>
                        </a:lnTo>
                        <a:lnTo>
                          <a:pt x="20" y="18"/>
                        </a:lnTo>
                        <a:lnTo>
                          <a:pt x="21" y="19"/>
                        </a:lnTo>
                        <a:lnTo>
                          <a:pt x="22" y="19"/>
                        </a:lnTo>
                        <a:lnTo>
                          <a:pt x="23" y="19"/>
                        </a:lnTo>
                        <a:lnTo>
                          <a:pt x="24" y="19"/>
                        </a:lnTo>
                        <a:lnTo>
                          <a:pt x="25" y="19"/>
                        </a:lnTo>
                        <a:lnTo>
                          <a:pt x="28" y="19"/>
                        </a:lnTo>
                        <a:lnTo>
                          <a:pt x="29" y="20"/>
                        </a:lnTo>
                        <a:lnTo>
                          <a:pt x="30" y="20"/>
                        </a:lnTo>
                        <a:lnTo>
                          <a:pt x="30" y="21"/>
                        </a:lnTo>
                        <a:lnTo>
                          <a:pt x="32" y="21"/>
                        </a:lnTo>
                        <a:lnTo>
                          <a:pt x="33" y="22"/>
                        </a:lnTo>
                        <a:lnTo>
                          <a:pt x="34" y="22"/>
                        </a:lnTo>
                        <a:lnTo>
                          <a:pt x="35" y="23"/>
                        </a:lnTo>
                        <a:lnTo>
                          <a:pt x="36" y="25"/>
                        </a:lnTo>
                        <a:lnTo>
                          <a:pt x="36" y="28"/>
                        </a:lnTo>
                        <a:lnTo>
                          <a:pt x="36" y="30"/>
                        </a:lnTo>
                        <a:lnTo>
                          <a:pt x="37" y="33"/>
                        </a:lnTo>
                        <a:lnTo>
                          <a:pt x="37" y="35"/>
                        </a:lnTo>
                        <a:lnTo>
                          <a:pt x="36" y="37"/>
                        </a:lnTo>
                        <a:lnTo>
                          <a:pt x="37" y="39"/>
                        </a:lnTo>
                        <a:lnTo>
                          <a:pt x="37" y="42"/>
                        </a:lnTo>
                        <a:lnTo>
                          <a:pt x="37" y="45"/>
                        </a:lnTo>
                        <a:lnTo>
                          <a:pt x="38" y="47"/>
                        </a:lnTo>
                        <a:lnTo>
                          <a:pt x="38" y="50"/>
                        </a:lnTo>
                        <a:lnTo>
                          <a:pt x="37" y="52"/>
                        </a:lnTo>
                        <a:lnTo>
                          <a:pt x="37" y="54"/>
                        </a:lnTo>
                        <a:lnTo>
                          <a:pt x="37" y="57"/>
                        </a:lnTo>
                        <a:lnTo>
                          <a:pt x="37" y="60"/>
                        </a:lnTo>
                        <a:lnTo>
                          <a:pt x="37" y="62"/>
                        </a:lnTo>
                        <a:lnTo>
                          <a:pt x="36" y="64"/>
                        </a:lnTo>
                        <a:lnTo>
                          <a:pt x="37" y="67"/>
                        </a:lnTo>
                        <a:lnTo>
                          <a:pt x="37" y="69"/>
                        </a:lnTo>
                        <a:lnTo>
                          <a:pt x="37" y="71"/>
                        </a:lnTo>
                        <a:lnTo>
                          <a:pt x="37" y="73"/>
                        </a:lnTo>
                        <a:lnTo>
                          <a:pt x="36" y="76"/>
                        </a:lnTo>
                        <a:lnTo>
                          <a:pt x="37" y="79"/>
                        </a:lnTo>
                        <a:lnTo>
                          <a:pt x="36" y="81"/>
                        </a:lnTo>
                        <a:lnTo>
                          <a:pt x="36" y="83"/>
                        </a:lnTo>
                        <a:lnTo>
                          <a:pt x="36" y="86"/>
                        </a:lnTo>
                        <a:lnTo>
                          <a:pt x="36" y="88"/>
                        </a:lnTo>
                        <a:lnTo>
                          <a:pt x="37" y="91"/>
                        </a:lnTo>
                        <a:lnTo>
                          <a:pt x="36" y="93"/>
                        </a:lnTo>
                        <a:lnTo>
                          <a:pt x="36" y="95"/>
                        </a:lnTo>
                        <a:lnTo>
                          <a:pt x="36" y="97"/>
                        </a:lnTo>
                        <a:lnTo>
                          <a:pt x="36" y="100"/>
                        </a:lnTo>
                        <a:lnTo>
                          <a:pt x="36" y="101"/>
                        </a:lnTo>
                        <a:lnTo>
                          <a:pt x="37" y="102"/>
                        </a:lnTo>
                        <a:lnTo>
                          <a:pt x="38" y="103"/>
                        </a:lnTo>
                        <a:lnTo>
                          <a:pt x="38" y="104"/>
                        </a:lnTo>
                        <a:lnTo>
                          <a:pt x="39" y="105"/>
                        </a:lnTo>
                        <a:lnTo>
                          <a:pt x="39" y="106"/>
                        </a:lnTo>
                        <a:lnTo>
                          <a:pt x="40" y="108"/>
                        </a:lnTo>
                        <a:lnTo>
                          <a:pt x="39" y="108"/>
                        </a:lnTo>
                        <a:lnTo>
                          <a:pt x="39" y="110"/>
                        </a:lnTo>
                        <a:lnTo>
                          <a:pt x="40" y="111"/>
                        </a:lnTo>
                        <a:lnTo>
                          <a:pt x="40" y="112"/>
                        </a:lnTo>
                        <a:lnTo>
                          <a:pt x="40" y="113"/>
                        </a:lnTo>
                        <a:lnTo>
                          <a:pt x="41" y="114"/>
                        </a:lnTo>
                        <a:lnTo>
                          <a:pt x="41" y="114"/>
                        </a:lnTo>
                        <a:lnTo>
                          <a:pt x="41" y="115"/>
                        </a:lnTo>
                        <a:lnTo>
                          <a:pt x="40" y="116"/>
                        </a:lnTo>
                        <a:lnTo>
                          <a:pt x="41" y="117"/>
                        </a:lnTo>
                        <a:lnTo>
                          <a:pt x="41" y="118"/>
                        </a:lnTo>
                        <a:lnTo>
                          <a:pt x="42" y="118"/>
                        </a:lnTo>
                        <a:lnTo>
                          <a:pt x="43" y="119"/>
                        </a:lnTo>
                        <a:lnTo>
                          <a:pt x="43" y="119"/>
                        </a:lnTo>
                        <a:lnTo>
                          <a:pt x="43" y="120"/>
                        </a:lnTo>
                        <a:lnTo>
                          <a:pt x="43" y="121"/>
                        </a:lnTo>
                        <a:lnTo>
                          <a:pt x="45" y="122"/>
                        </a:lnTo>
                        <a:lnTo>
                          <a:pt x="46" y="121"/>
                        </a:lnTo>
                        <a:lnTo>
                          <a:pt x="46" y="122"/>
                        </a:lnTo>
                        <a:lnTo>
                          <a:pt x="47" y="122"/>
                        </a:lnTo>
                        <a:lnTo>
                          <a:pt x="48" y="122"/>
                        </a:lnTo>
                        <a:lnTo>
                          <a:pt x="49" y="122"/>
                        </a:lnTo>
                        <a:lnTo>
                          <a:pt x="51" y="121"/>
                        </a:lnTo>
                        <a:lnTo>
                          <a:pt x="52" y="121"/>
                        </a:lnTo>
                        <a:lnTo>
                          <a:pt x="53" y="121"/>
                        </a:lnTo>
                        <a:lnTo>
                          <a:pt x="55" y="118"/>
                        </a:lnTo>
                        <a:lnTo>
                          <a:pt x="56" y="113"/>
                        </a:lnTo>
                        <a:lnTo>
                          <a:pt x="56" y="110"/>
                        </a:lnTo>
                        <a:lnTo>
                          <a:pt x="58" y="107"/>
                        </a:lnTo>
                        <a:lnTo>
                          <a:pt x="58" y="103"/>
                        </a:lnTo>
                        <a:lnTo>
                          <a:pt x="59" y="99"/>
                        </a:lnTo>
                        <a:lnTo>
                          <a:pt x="60" y="96"/>
                        </a:lnTo>
                        <a:lnTo>
                          <a:pt x="61" y="92"/>
                        </a:lnTo>
                        <a:lnTo>
                          <a:pt x="61" y="89"/>
                        </a:lnTo>
                        <a:lnTo>
                          <a:pt x="62" y="85"/>
                        </a:lnTo>
                        <a:lnTo>
                          <a:pt x="62" y="82"/>
                        </a:lnTo>
                        <a:lnTo>
                          <a:pt x="63" y="78"/>
                        </a:lnTo>
                        <a:lnTo>
                          <a:pt x="63" y="75"/>
                        </a:lnTo>
                        <a:lnTo>
                          <a:pt x="64" y="71"/>
                        </a:lnTo>
                        <a:lnTo>
                          <a:pt x="63" y="68"/>
                        </a:lnTo>
                        <a:lnTo>
                          <a:pt x="64" y="64"/>
                        </a:lnTo>
                        <a:lnTo>
                          <a:pt x="64" y="60"/>
                        </a:lnTo>
                        <a:lnTo>
                          <a:pt x="64" y="57"/>
                        </a:lnTo>
                        <a:lnTo>
                          <a:pt x="63" y="53"/>
                        </a:lnTo>
                        <a:lnTo>
                          <a:pt x="63" y="50"/>
                        </a:lnTo>
                        <a:lnTo>
                          <a:pt x="64" y="46"/>
                        </a:lnTo>
                        <a:lnTo>
                          <a:pt x="64" y="42"/>
                        </a:lnTo>
                        <a:lnTo>
                          <a:pt x="64" y="39"/>
                        </a:lnTo>
                        <a:lnTo>
                          <a:pt x="63" y="35"/>
                        </a:lnTo>
                        <a:lnTo>
                          <a:pt x="63" y="32"/>
                        </a:lnTo>
                        <a:lnTo>
                          <a:pt x="62" y="28"/>
                        </a:lnTo>
                        <a:lnTo>
                          <a:pt x="62" y="25"/>
                        </a:lnTo>
                        <a:lnTo>
                          <a:pt x="61" y="21"/>
                        </a:lnTo>
                        <a:lnTo>
                          <a:pt x="61" y="17"/>
                        </a:lnTo>
                        <a:lnTo>
                          <a:pt x="61" y="14"/>
                        </a:lnTo>
                        <a:lnTo>
                          <a:pt x="59" y="10"/>
                        </a:lnTo>
                        <a:lnTo>
                          <a:pt x="59" y="7"/>
                        </a:lnTo>
                        <a:lnTo>
                          <a:pt x="58" y="6"/>
                        </a:lnTo>
                        <a:lnTo>
                          <a:pt x="55" y="5"/>
                        </a:lnTo>
                        <a:lnTo>
                          <a:pt x="54" y="4"/>
                        </a:lnTo>
                        <a:lnTo>
                          <a:pt x="53" y="4"/>
                        </a:lnTo>
                        <a:lnTo>
                          <a:pt x="51" y="4"/>
                        </a:lnTo>
                        <a:lnTo>
                          <a:pt x="49" y="3"/>
                        </a:lnTo>
                        <a:lnTo>
                          <a:pt x="47" y="3"/>
                        </a:lnTo>
                        <a:lnTo>
                          <a:pt x="45" y="2"/>
                        </a:lnTo>
                        <a:lnTo>
                          <a:pt x="44" y="2"/>
                        </a:lnTo>
                        <a:lnTo>
                          <a:pt x="41" y="2"/>
                        </a:lnTo>
                        <a:lnTo>
                          <a:pt x="39" y="1"/>
                        </a:lnTo>
                        <a:lnTo>
                          <a:pt x="38" y="1"/>
                        </a:lnTo>
                        <a:lnTo>
                          <a:pt x="36" y="0"/>
                        </a:lnTo>
                        <a:lnTo>
                          <a:pt x="33" y="0"/>
                        </a:lnTo>
                        <a:lnTo>
                          <a:pt x="31" y="0"/>
                        </a:lnTo>
                        <a:lnTo>
                          <a:pt x="29" y="1"/>
                        </a:lnTo>
                        <a:lnTo>
                          <a:pt x="28" y="0"/>
                        </a:lnTo>
                        <a:lnTo>
                          <a:pt x="26" y="0"/>
                        </a:lnTo>
                        <a:lnTo>
                          <a:pt x="24" y="0"/>
                        </a:lnTo>
                        <a:lnTo>
                          <a:pt x="22" y="1"/>
                        </a:lnTo>
                        <a:lnTo>
                          <a:pt x="20" y="1"/>
                        </a:lnTo>
                        <a:lnTo>
                          <a:pt x="18" y="2"/>
                        </a:lnTo>
                        <a:lnTo>
                          <a:pt x="16" y="1"/>
                        </a:lnTo>
                        <a:lnTo>
                          <a:pt x="14" y="2"/>
                        </a:lnTo>
                        <a:lnTo>
                          <a:pt x="12" y="3"/>
                        </a:lnTo>
                        <a:lnTo>
                          <a:pt x="10" y="3"/>
                        </a:lnTo>
                        <a:lnTo>
                          <a:pt x="8" y="4"/>
                        </a:lnTo>
                        <a:lnTo>
                          <a:pt x="6" y="5"/>
                        </a:lnTo>
                        <a:lnTo>
                          <a:pt x="4" y="5"/>
                        </a:lnTo>
                        <a:lnTo>
                          <a:pt x="4" y="6"/>
                        </a:lnTo>
                        <a:lnTo>
                          <a:pt x="2" y="7"/>
                        </a:lnTo>
                        <a:lnTo>
                          <a:pt x="0" y="8"/>
                        </a:lnTo>
                      </a:path>
                    </a:pathLst>
                  </a:custGeom>
                  <a:solidFill>
                    <a:srgbClr val="8C59A6"/>
                  </a:solidFill>
                  <a:ln w="9525" cap="rnd">
                    <a:noFill/>
                    <a:round/>
                    <a:headEnd/>
                    <a:tailEnd/>
                  </a:ln>
                  <a:effectLst/>
                </p:spPr>
                <p:txBody>
                  <a:bodyPr/>
                  <a:lstStyle/>
                  <a:p>
                    <a:endParaRPr lang="zh-CN" altLang="en-US"/>
                  </a:p>
                </p:txBody>
              </p:sp>
              <p:sp>
                <p:nvSpPr>
                  <p:cNvPr id="92186" name="Freeform 26"/>
                  <p:cNvSpPr>
                    <a:spLocks/>
                  </p:cNvSpPr>
                  <p:nvPr/>
                </p:nvSpPr>
                <p:spPr bwMode="auto">
                  <a:xfrm>
                    <a:off x="1198" y="1140"/>
                    <a:ext cx="52" cy="125"/>
                  </a:xfrm>
                  <a:custGeom>
                    <a:avLst/>
                    <a:gdLst/>
                    <a:ahLst/>
                    <a:cxnLst>
                      <a:cxn ang="0">
                        <a:pos x="1" y="90"/>
                      </a:cxn>
                      <a:cxn ang="0">
                        <a:pos x="2" y="92"/>
                      </a:cxn>
                      <a:cxn ang="0">
                        <a:pos x="4" y="95"/>
                      </a:cxn>
                      <a:cxn ang="0">
                        <a:pos x="6" y="100"/>
                      </a:cxn>
                      <a:cxn ang="0">
                        <a:pos x="7" y="103"/>
                      </a:cxn>
                      <a:cxn ang="0">
                        <a:pos x="8" y="107"/>
                      </a:cxn>
                      <a:cxn ang="0">
                        <a:pos x="10" y="112"/>
                      </a:cxn>
                      <a:cxn ang="0">
                        <a:pos x="12" y="115"/>
                      </a:cxn>
                      <a:cxn ang="0">
                        <a:pos x="15" y="119"/>
                      </a:cxn>
                      <a:cxn ang="0">
                        <a:pos x="17" y="121"/>
                      </a:cxn>
                      <a:cxn ang="0">
                        <a:pos x="20" y="123"/>
                      </a:cxn>
                      <a:cxn ang="0">
                        <a:pos x="24" y="124"/>
                      </a:cxn>
                      <a:cxn ang="0">
                        <a:pos x="28" y="123"/>
                      </a:cxn>
                      <a:cxn ang="0">
                        <a:pos x="33" y="122"/>
                      </a:cxn>
                      <a:cxn ang="0">
                        <a:pos x="38" y="119"/>
                      </a:cxn>
                      <a:cxn ang="0">
                        <a:pos x="45" y="114"/>
                      </a:cxn>
                      <a:cxn ang="0">
                        <a:pos x="51" y="90"/>
                      </a:cxn>
                      <a:cxn ang="0">
                        <a:pos x="45" y="90"/>
                      </a:cxn>
                      <a:cxn ang="0">
                        <a:pos x="40" y="88"/>
                      </a:cxn>
                      <a:cxn ang="0">
                        <a:pos x="37" y="85"/>
                      </a:cxn>
                      <a:cxn ang="0">
                        <a:pos x="34" y="81"/>
                      </a:cxn>
                      <a:cxn ang="0">
                        <a:pos x="32" y="75"/>
                      </a:cxn>
                      <a:cxn ang="0">
                        <a:pos x="32" y="69"/>
                      </a:cxn>
                      <a:cxn ang="0">
                        <a:pos x="31" y="62"/>
                      </a:cxn>
                      <a:cxn ang="0">
                        <a:pos x="31" y="54"/>
                      </a:cxn>
                      <a:cxn ang="0">
                        <a:pos x="31" y="46"/>
                      </a:cxn>
                      <a:cxn ang="0">
                        <a:pos x="31" y="38"/>
                      </a:cxn>
                      <a:cxn ang="0">
                        <a:pos x="32" y="31"/>
                      </a:cxn>
                      <a:cxn ang="0">
                        <a:pos x="31" y="22"/>
                      </a:cxn>
                      <a:cxn ang="0">
                        <a:pos x="29" y="15"/>
                      </a:cxn>
                      <a:cxn ang="0">
                        <a:pos x="28" y="9"/>
                      </a:cxn>
                      <a:cxn ang="0">
                        <a:pos x="26" y="4"/>
                      </a:cxn>
                      <a:cxn ang="0">
                        <a:pos x="22" y="0"/>
                      </a:cxn>
                      <a:cxn ang="0">
                        <a:pos x="18" y="4"/>
                      </a:cxn>
                      <a:cxn ang="0">
                        <a:pos x="14" y="7"/>
                      </a:cxn>
                      <a:cxn ang="0">
                        <a:pos x="10" y="12"/>
                      </a:cxn>
                      <a:cxn ang="0">
                        <a:pos x="6" y="16"/>
                      </a:cxn>
                      <a:cxn ang="0">
                        <a:pos x="4" y="22"/>
                      </a:cxn>
                      <a:cxn ang="0">
                        <a:pos x="3" y="27"/>
                      </a:cxn>
                      <a:cxn ang="0">
                        <a:pos x="2" y="34"/>
                      </a:cxn>
                      <a:cxn ang="0">
                        <a:pos x="1" y="40"/>
                      </a:cxn>
                      <a:cxn ang="0">
                        <a:pos x="0" y="46"/>
                      </a:cxn>
                      <a:cxn ang="0">
                        <a:pos x="0" y="52"/>
                      </a:cxn>
                      <a:cxn ang="0">
                        <a:pos x="0" y="58"/>
                      </a:cxn>
                      <a:cxn ang="0">
                        <a:pos x="0" y="64"/>
                      </a:cxn>
                      <a:cxn ang="0">
                        <a:pos x="0" y="71"/>
                      </a:cxn>
                      <a:cxn ang="0">
                        <a:pos x="1" y="77"/>
                      </a:cxn>
                      <a:cxn ang="0">
                        <a:pos x="0" y="82"/>
                      </a:cxn>
                      <a:cxn ang="0">
                        <a:pos x="0" y="88"/>
                      </a:cxn>
                    </a:cxnLst>
                    <a:rect l="0" t="0" r="r" b="b"/>
                    <a:pathLst>
                      <a:path w="52" h="125">
                        <a:moveTo>
                          <a:pt x="0" y="88"/>
                        </a:moveTo>
                        <a:lnTo>
                          <a:pt x="1" y="90"/>
                        </a:lnTo>
                        <a:lnTo>
                          <a:pt x="1" y="91"/>
                        </a:lnTo>
                        <a:lnTo>
                          <a:pt x="2" y="92"/>
                        </a:lnTo>
                        <a:lnTo>
                          <a:pt x="3" y="94"/>
                        </a:lnTo>
                        <a:lnTo>
                          <a:pt x="4" y="95"/>
                        </a:lnTo>
                        <a:lnTo>
                          <a:pt x="5" y="98"/>
                        </a:lnTo>
                        <a:lnTo>
                          <a:pt x="6" y="100"/>
                        </a:lnTo>
                        <a:lnTo>
                          <a:pt x="6" y="101"/>
                        </a:lnTo>
                        <a:lnTo>
                          <a:pt x="7" y="103"/>
                        </a:lnTo>
                        <a:lnTo>
                          <a:pt x="8" y="105"/>
                        </a:lnTo>
                        <a:lnTo>
                          <a:pt x="8" y="107"/>
                        </a:lnTo>
                        <a:lnTo>
                          <a:pt x="9" y="109"/>
                        </a:lnTo>
                        <a:lnTo>
                          <a:pt x="10" y="112"/>
                        </a:lnTo>
                        <a:lnTo>
                          <a:pt x="11" y="114"/>
                        </a:lnTo>
                        <a:lnTo>
                          <a:pt x="12" y="115"/>
                        </a:lnTo>
                        <a:lnTo>
                          <a:pt x="13" y="117"/>
                        </a:lnTo>
                        <a:lnTo>
                          <a:pt x="15" y="119"/>
                        </a:lnTo>
                        <a:lnTo>
                          <a:pt x="15" y="120"/>
                        </a:lnTo>
                        <a:lnTo>
                          <a:pt x="17" y="121"/>
                        </a:lnTo>
                        <a:lnTo>
                          <a:pt x="18" y="122"/>
                        </a:lnTo>
                        <a:lnTo>
                          <a:pt x="20" y="123"/>
                        </a:lnTo>
                        <a:lnTo>
                          <a:pt x="22" y="124"/>
                        </a:lnTo>
                        <a:lnTo>
                          <a:pt x="24" y="124"/>
                        </a:lnTo>
                        <a:lnTo>
                          <a:pt x="26" y="123"/>
                        </a:lnTo>
                        <a:lnTo>
                          <a:pt x="28" y="123"/>
                        </a:lnTo>
                        <a:lnTo>
                          <a:pt x="30" y="123"/>
                        </a:lnTo>
                        <a:lnTo>
                          <a:pt x="33" y="122"/>
                        </a:lnTo>
                        <a:lnTo>
                          <a:pt x="36" y="121"/>
                        </a:lnTo>
                        <a:lnTo>
                          <a:pt x="38" y="119"/>
                        </a:lnTo>
                        <a:lnTo>
                          <a:pt x="41" y="116"/>
                        </a:lnTo>
                        <a:lnTo>
                          <a:pt x="45" y="114"/>
                        </a:lnTo>
                        <a:lnTo>
                          <a:pt x="48" y="111"/>
                        </a:lnTo>
                        <a:lnTo>
                          <a:pt x="51" y="90"/>
                        </a:lnTo>
                        <a:lnTo>
                          <a:pt x="48" y="90"/>
                        </a:lnTo>
                        <a:lnTo>
                          <a:pt x="45" y="90"/>
                        </a:lnTo>
                        <a:lnTo>
                          <a:pt x="42" y="89"/>
                        </a:lnTo>
                        <a:lnTo>
                          <a:pt x="40" y="88"/>
                        </a:lnTo>
                        <a:lnTo>
                          <a:pt x="38" y="87"/>
                        </a:lnTo>
                        <a:lnTo>
                          <a:pt x="37" y="85"/>
                        </a:lnTo>
                        <a:lnTo>
                          <a:pt x="35" y="83"/>
                        </a:lnTo>
                        <a:lnTo>
                          <a:pt x="34" y="81"/>
                        </a:lnTo>
                        <a:lnTo>
                          <a:pt x="33" y="78"/>
                        </a:lnTo>
                        <a:lnTo>
                          <a:pt x="32" y="75"/>
                        </a:lnTo>
                        <a:lnTo>
                          <a:pt x="32" y="72"/>
                        </a:lnTo>
                        <a:lnTo>
                          <a:pt x="32" y="69"/>
                        </a:lnTo>
                        <a:lnTo>
                          <a:pt x="31" y="65"/>
                        </a:lnTo>
                        <a:lnTo>
                          <a:pt x="31" y="62"/>
                        </a:lnTo>
                        <a:lnTo>
                          <a:pt x="31" y="57"/>
                        </a:lnTo>
                        <a:lnTo>
                          <a:pt x="31" y="54"/>
                        </a:lnTo>
                        <a:lnTo>
                          <a:pt x="31" y="50"/>
                        </a:lnTo>
                        <a:lnTo>
                          <a:pt x="31" y="46"/>
                        </a:lnTo>
                        <a:lnTo>
                          <a:pt x="32" y="42"/>
                        </a:lnTo>
                        <a:lnTo>
                          <a:pt x="31" y="38"/>
                        </a:lnTo>
                        <a:lnTo>
                          <a:pt x="31" y="34"/>
                        </a:lnTo>
                        <a:lnTo>
                          <a:pt x="32" y="31"/>
                        </a:lnTo>
                        <a:lnTo>
                          <a:pt x="31" y="26"/>
                        </a:lnTo>
                        <a:lnTo>
                          <a:pt x="31" y="22"/>
                        </a:lnTo>
                        <a:lnTo>
                          <a:pt x="31" y="19"/>
                        </a:lnTo>
                        <a:lnTo>
                          <a:pt x="29" y="15"/>
                        </a:lnTo>
                        <a:lnTo>
                          <a:pt x="29" y="12"/>
                        </a:lnTo>
                        <a:lnTo>
                          <a:pt x="28" y="9"/>
                        </a:lnTo>
                        <a:lnTo>
                          <a:pt x="27" y="7"/>
                        </a:lnTo>
                        <a:lnTo>
                          <a:pt x="26" y="4"/>
                        </a:lnTo>
                        <a:lnTo>
                          <a:pt x="24" y="2"/>
                        </a:lnTo>
                        <a:lnTo>
                          <a:pt x="22" y="0"/>
                        </a:lnTo>
                        <a:lnTo>
                          <a:pt x="20" y="2"/>
                        </a:lnTo>
                        <a:lnTo>
                          <a:pt x="18" y="4"/>
                        </a:lnTo>
                        <a:lnTo>
                          <a:pt x="15" y="6"/>
                        </a:lnTo>
                        <a:lnTo>
                          <a:pt x="14" y="7"/>
                        </a:lnTo>
                        <a:lnTo>
                          <a:pt x="11" y="9"/>
                        </a:lnTo>
                        <a:lnTo>
                          <a:pt x="10" y="12"/>
                        </a:lnTo>
                        <a:lnTo>
                          <a:pt x="8" y="15"/>
                        </a:lnTo>
                        <a:lnTo>
                          <a:pt x="6" y="16"/>
                        </a:lnTo>
                        <a:lnTo>
                          <a:pt x="5" y="20"/>
                        </a:lnTo>
                        <a:lnTo>
                          <a:pt x="4" y="22"/>
                        </a:lnTo>
                        <a:lnTo>
                          <a:pt x="4" y="25"/>
                        </a:lnTo>
                        <a:lnTo>
                          <a:pt x="3" y="27"/>
                        </a:lnTo>
                        <a:lnTo>
                          <a:pt x="2" y="31"/>
                        </a:lnTo>
                        <a:lnTo>
                          <a:pt x="2" y="34"/>
                        </a:lnTo>
                        <a:lnTo>
                          <a:pt x="1" y="36"/>
                        </a:lnTo>
                        <a:lnTo>
                          <a:pt x="1" y="40"/>
                        </a:lnTo>
                        <a:lnTo>
                          <a:pt x="1" y="43"/>
                        </a:lnTo>
                        <a:lnTo>
                          <a:pt x="0" y="46"/>
                        </a:lnTo>
                        <a:lnTo>
                          <a:pt x="0" y="49"/>
                        </a:lnTo>
                        <a:lnTo>
                          <a:pt x="0" y="52"/>
                        </a:lnTo>
                        <a:lnTo>
                          <a:pt x="0" y="56"/>
                        </a:lnTo>
                        <a:lnTo>
                          <a:pt x="0" y="58"/>
                        </a:lnTo>
                        <a:lnTo>
                          <a:pt x="0" y="61"/>
                        </a:lnTo>
                        <a:lnTo>
                          <a:pt x="0" y="64"/>
                        </a:lnTo>
                        <a:lnTo>
                          <a:pt x="0" y="67"/>
                        </a:lnTo>
                        <a:lnTo>
                          <a:pt x="0" y="71"/>
                        </a:lnTo>
                        <a:lnTo>
                          <a:pt x="0" y="74"/>
                        </a:lnTo>
                        <a:lnTo>
                          <a:pt x="1" y="77"/>
                        </a:lnTo>
                        <a:lnTo>
                          <a:pt x="1" y="80"/>
                        </a:lnTo>
                        <a:lnTo>
                          <a:pt x="0" y="82"/>
                        </a:lnTo>
                        <a:lnTo>
                          <a:pt x="0" y="86"/>
                        </a:lnTo>
                        <a:lnTo>
                          <a:pt x="0" y="88"/>
                        </a:lnTo>
                      </a:path>
                    </a:pathLst>
                  </a:custGeom>
                  <a:solidFill>
                    <a:srgbClr val="8C59A6"/>
                  </a:solidFill>
                  <a:ln w="9525" cap="rnd">
                    <a:noFill/>
                    <a:round/>
                    <a:headEnd/>
                    <a:tailEnd/>
                  </a:ln>
                  <a:effectLst/>
                </p:spPr>
                <p:txBody>
                  <a:bodyPr/>
                  <a:lstStyle/>
                  <a:p>
                    <a:endParaRPr lang="zh-CN" altLang="en-US"/>
                  </a:p>
                </p:txBody>
              </p:sp>
            </p:grpSp>
            <p:sp>
              <p:nvSpPr>
                <p:cNvPr id="92187" name="Rectangle 27"/>
                <p:cNvSpPr>
                  <a:spLocks noChangeArrowheads="1"/>
                </p:cNvSpPr>
                <p:nvPr/>
              </p:nvSpPr>
              <p:spPr bwMode="auto">
                <a:xfrm>
                  <a:off x="155" y="766"/>
                  <a:ext cx="1282" cy="632"/>
                </a:xfrm>
                <a:prstGeom prst="rect">
                  <a:avLst/>
                </a:prstGeom>
                <a:noFill/>
                <a:ln w="25400">
                  <a:solidFill>
                    <a:schemeClr val="tx1"/>
                  </a:solidFill>
                  <a:miter lim="800000"/>
                  <a:headEnd/>
                  <a:tailEnd/>
                </a:ln>
                <a:effectLst/>
              </p:spPr>
              <p:txBody>
                <a:bodyPr wrap="none" anchor="ctr"/>
                <a:lstStyle/>
                <a:p>
                  <a:endParaRPr lang="zh-CN" altLang="en-US"/>
                </a:p>
              </p:txBody>
            </p:sp>
          </p:grpSp>
        </p:grpSp>
        <p:grpSp>
          <p:nvGrpSpPr>
            <p:cNvPr id="7" name="Group 28"/>
            <p:cNvGrpSpPr>
              <a:grpSpLocks/>
            </p:cNvGrpSpPr>
            <p:nvPr/>
          </p:nvGrpSpPr>
          <p:grpSpPr bwMode="auto">
            <a:xfrm>
              <a:off x="976" y="1257"/>
              <a:ext cx="2296" cy="1190"/>
              <a:chOff x="990" y="1286"/>
              <a:chExt cx="2330" cy="1217"/>
            </a:xfrm>
          </p:grpSpPr>
          <p:sp>
            <p:nvSpPr>
              <p:cNvPr id="92189" name="Rectangle 29"/>
              <p:cNvSpPr>
                <a:spLocks noChangeArrowheads="1"/>
              </p:cNvSpPr>
              <p:nvPr/>
            </p:nvSpPr>
            <p:spPr bwMode="auto">
              <a:xfrm>
                <a:off x="2553" y="1286"/>
                <a:ext cx="767" cy="274"/>
              </a:xfrm>
              <a:prstGeom prst="rect">
                <a:avLst/>
              </a:prstGeom>
              <a:noFill/>
              <a:ln w="9525">
                <a:noFill/>
                <a:miter lim="800000"/>
                <a:headEnd/>
                <a:tailEnd/>
              </a:ln>
              <a:effectLst/>
            </p:spPr>
            <p:txBody>
              <a:bodyPr wrap="none" lIns="90464" tIns="45232" rIns="90464" bIns="45232">
                <a:spAutoFit/>
              </a:bodyPr>
              <a:lstStyle/>
              <a:p>
                <a:pPr defTabSz="898525" eaLnBrk="0" hangingPunct="0"/>
                <a:r>
                  <a:rPr kumimoji="0" lang="zh-CN" altLang="en-US" sz="1600" b="1">
                    <a:latin typeface="Arial" charset="0"/>
                  </a:rPr>
                  <a:t>证书签发</a:t>
                </a:r>
              </a:p>
            </p:txBody>
          </p:sp>
          <p:grpSp>
            <p:nvGrpSpPr>
              <p:cNvPr id="8" name="Group 30"/>
              <p:cNvGrpSpPr>
                <a:grpSpLocks/>
              </p:cNvGrpSpPr>
              <p:nvPr/>
            </p:nvGrpSpPr>
            <p:grpSpPr bwMode="auto">
              <a:xfrm>
                <a:off x="1480" y="1325"/>
                <a:ext cx="1158" cy="1143"/>
                <a:chOff x="1480" y="1325"/>
                <a:chExt cx="1158" cy="1143"/>
              </a:xfrm>
            </p:grpSpPr>
            <p:sp>
              <p:nvSpPr>
                <p:cNvPr id="92191" name="Line 31"/>
                <p:cNvSpPr>
                  <a:spLocks noChangeShapeType="1"/>
                </p:cNvSpPr>
                <p:nvPr/>
              </p:nvSpPr>
              <p:spPr bwMode="auto">
                <a:xfrm>
                  <a:off x="1480" y="1441"/>
                  <a:ext cx="192" cy="192"/>
                </a:xfrm>
                <a:prstGeom prst="line">
                  <a:avLst/>
                </a:prstGeom>
                <a:noFill/>
                <a:ln w="12700">
                  <a:solidFill>
                    <a:schemeClr val="tx1"/>
                  </a:solidFill>
                  <a:round/>
                  <a:headEnd type="none" w="sm" len="sm"/>
                  <a:tailEnd type="stealth" w="med" len="lg"/>
                </a:ln>
                <a:effectLst/>
              </p:spPr>
              <p:txBody>
                <a:bodyPr/>
                <a:lstStyle/>
                <a:p>
                  <a:endParaRPr lang="zh-CN" altLang="en-US"/>
                </a:p>
              </p:txBody>
            </p:sp>
            <p:grpSp>
              <p:nvGrpSpPr>
                <p:cNvPr id="9" name="Group 32"/>
                <p:cNvGrpSpPr>
                  <a:grpSpLocks/>
                </p:cNvGrpSpPr>
                <p:nvPr/>
              </p:nvGrpSpPr>
              <p:grpSpPr bwMode="auto">
                <a:xfrm>
                  <a:off x="1621" y="1325"/>
                  <a:ext cx="1017" cy="1143"/>
                  <a:chOff x="1621" y="1325"/>
                  <a:chExt cx="1017" cy="1143"/>
                </a:xfrm>
              </p:grpSpPr>
              <p:pic>
                <p:nvPicPr>
                  <p:cNvPr id="92193" name="Picture 33"/>
                  <p:cNvPicPr>
                    <a:picLocks noChangeArrowheads="1"/>
                  </p:cNvPicPr>
                  <p:nvPr/>
                </p:nvPicPr>
                <p:blipFill>
                  <a:blip r:embed="rId3" cstate="print"/>
                  <a:srcRect/>
                  <a:stretch>
                    <a:fillRect/>
                  </a:stretch>
                </p:blipFill>
                <p:spPr bwMode="auto">
                  <a:xfrm>
                    <a:off x="1621" y="1325"/>
                    <a:ext cx="1017" cy="1143"/>
                  </a:xfrm>
                  <a:prstGeom prst="rect">
                    <a:avLst/>
                  </a:prstGeom>
                  <a:noFill/>
                  <a:ln w="9525">
                    <a:noFill/>
                    <a:miter lim="800000"/>
                    <a:headEnd/>
                    <a:tailEnd/>
                  </a:ln>
                  <a:effectLst/>
                </p:spPr>
              </p:pic>
              <p:sp>
                <p:nvSpPr>
                  <p:cNvPr id="92194" name="Rectangle 34"/>
                  <p:cNvSpPr>
                    <a:spLocks noChangeArrowheads="1"/>
                  </p:cNvSpPr>
                  <p:nvPr/>
                </p:nvSpPr>
                <p:spPr bwMode="auto">
                  <a:xfrm rot="21540000">
                    <a:off x="1945" y="1610"/>
                    <a:ext cx="458" cy="274"/>
                  </a:xfrm>
                  <a:prstGeom prst="rect">
                    <a:avLst/>
                  </a:prstGeom>
                  <a:noFill/>
                  <a:ln w="9525">
                    <a:noFill/>
                    <a:miter lim="800000"/>
                    <a:headEnd/>
                    <a:tailEnd/>
                  </a:ln>
                  <a:effectLst/>
                </p:spPr>
                <p:txBody>
                  <a:bodyPr lIns="90464" tIns="45232" rIns="90464" bIns="45232">
                    <a:spAutoFit/>
                  </a:bodyPr>
                  <a:lstStyle/>
                  <a:p>
                    <a:pPr algn="ctr" defTabSz="898525" eaLnBrk="0" hangingPunct="0"/>
                    <a:r>
                      <a:rPr kumimoji="0" lang="en-US" altLang="zh-CN" sz="1600" b="1">
                        <a:solidFill>
                          <a:schemeClr val="bg2"/>
                        </a:solidFill>
                        <a:latin typeface="Arial" charset="0"/>
                      </a:rPr>
                      <a:t>Bob</a:t>
                    </a:r>
                  </a:p>
                </p:txBody>
              </p:sp>
              <p:grpSp>
                <p:nvGrpSpPr>
                  <p:cNvPr id="10" name="Group 35"/>
                  <p:cNvGrpSpPr>
                    <a:grpSpLocks/>
                  </p:cNvGrpSpPr>
                  <p:nvPr/>
                </p:nvGrpSpPr>
                <p:grpSpPr bwMode="auto">
                  <a:xfrm>
                    <a:off x="1803" y="1728"/>
                    <a:ext cx="409" cy="214"/>
                    <a:chOff x="1803" y="1728"/>
                    <a:chExt cx="409" cy="214"/>
                  </a:xfrm>
                </p:grpSpPr>
                <p:sp>
                  <p:nvSpPr>
                    <p:cNvPr id="92196" name="Freeform 36"/>
                    <p:cNvSpPr>
                      <a:spLocks/>
                    </p:cNvSpPr>
                    <p:nvPr/>
                  </p:nvSpPr>
                  <p:spPr bwMode="auto">
                    <a:xfrm>
                      <a:off x="1813" y="1736"/>
                      <a:ext cx="398" cy="193"/>
                    </a:xfrm>
                    <a:custGeom>
                      <a:avLst/>
                      <a:gdLst/>
                      <a:ahLst/>
                      <a:cxnLst>
                        <a:cxn ang="0">
                          <a:pos x="18" y="10"/>
                        </a:cxn>
                        <a:cxn ang="0">
                          <a:pos x="166" y="0"/>
                        </a:cxn>
                        <a:cxn ang="0">
                          <a:pos x="162" y="34"/>
                        </a:cxn>
                        <a:cxn ang="0">
                          <a:pos x="198" y="38"/>
                        </a:cxn>
                        <a:cxn ang="0">
                          <a:pos x="205" y="56"/>
                        </a:cxn>
                        <a:cxn ang="0">
                          <a:pos x="368" y="53"/>
                        </a:cxn>
                        <a:cxn ang="0">
                          <a:pos x="397" y="79"/>
                        </a:cxn>
                        <a:cxn ang="0">
                          <a:pos x="362" y="122"/>
                        </a:cxn>
                        <a:cxn ang="0">
                          <a:pos x="310" y="126"/>
                        </a:cxn>
                        <a:cxn ang="0">
                          <a:pos x="277" y="126"/>
                        </a:cxn>
                        <a:cxn ang="0">
                          <a:pos x="264" y="115"/>
                        </a:cxn>
                        <a:cxn ang="0">
                          <a:pos x="202" y="115"/>
                        </a:cxn>
                        <a:cxn ang="0">
                          <a:pos x="191" y="150"/>
                        </a:cxn>
                        <a:cxn ang="0">
                          <a:pos x="158" y="152"/>
                        </a:cxn>
                        <a:cxn ang="0">
                          <a:pos x="139" y="192"/>
                        </a:cxn>
                        <a:cxn ang="0">
                          <a:pos x="0" y="187"/>
                        </a:cxn>
                        <a:cxn ang="0">
                          <a:pos x="4" y="37"/>
                        </a:cxn>
                        <a:cxn ang="0">
                          <a:pos x="18" y="10"/>
                        </a:cxn>
                      </a:cxnLst>
                      <a:rect l="0" t="0" r="r" b="b"/>
                      <a:pathLst>
                        <a:path w="398" h="193">
                          <a:moveTo>
                            <a:pt x="18" y="10"/>
                          </a:moveTo>
                          <a:lnTo>
                            <a:pt x="166" y="0"/>
                          </a:lnTo>
                          <a:lnTo>
                            <a:pt x="162" y="34"/>
                          </a:lnTo>
                          <a:lnTo>
                            <a:pt x="198" y="38"/>
                          </a:lnTo>
                          <a:lnTo>
                            <a:pt x="205" y="56"/>
                          </a:lnTo>
                          <a:lnTo>
                            <a:pt x="368" y="53"/>
                          </a:lnTo>
                          <a:lnTo>
                            <a:pt x="397" y="79"/>
                          </a:lnTo>
                          <a:lnTo>
                            <a:pt x="362" y="122"/>
                          </a:lnTo>
                          <a:lnTo>
                            <a:pt x="310" y="126"/>
                          </a:lnTo>
                          <a:lnTo>
                            <a:pt x="277" y="126"/>
                          </a:lnTo>
                          <a:lnTo>
                            <a:pt x="264" y="115"/>
                          </a:lnTo>
                          <a:lnTo>
                            <a:pt x="202" y="115"/>
                          </a:lnTo>
                          <a:lnTo>
                            <a:pt x="191" y="150"/>
                          </a:lnTo>
                          <a:lnTo>
                            <a:pt x="158" y="152"/>
                          </a:lnTo>
                          <a:lnTo>
                            <a:pt x="139" y="192"/>
                          </a:lnTo>
                          <a:lnTo>
                            <a:pt x="0" y="187"/>
                          </a:lnTo>
                          <a:lnTo>
                            <a:pt x="4" y="37"/>
                          </a:lnTo>
                          <a:lnTo>
                            <a:pt x="18" y="10"/>
                          </a:lnTo>
                        </a:path>
                      </a:pathLst>
                    </a:custGeom>
                    <a:solidFill>
                      <a:schemeClr val="hlink"/>
                    </a:solidFill>
                    <a:ln w="9525" cap="rnd">
                      <a:noFill/>
                      <a:round/>
                      <a:headEnd/>
                      <a:tailEnd/>
                    </a:ln>
                    <a:effectLst/>
                  </p:spPr>
                  <p:txBody>
                    <a:bodyPr/>
                    <a:lstStyle/>
                    <a:p>
                      <a:endParaRPr lang="zh-CN" altLang="en-US"/>
                    </a:p>
                  </p:txBody>
                </p:sp>
                <p:sp>
                  <p:nvSpPr>
                    <p:cNvPr id="92197" name="Freeform 37"/>
                    <p:cNvSpPr>
                      <a:spLocks/>
                    </p:cNvSpPr>
                    <p:nvPr/>
                  </p:nvSpPr>
                  <p:spPr bwMode="auto">
                    <a:xfrm>
                      <a:off x="2033" y="1779"/>
                      <a:ext cx="179" cy="41"/>
                    </a:xfrm>
                    <a:custGeom>
                      <a:avLst/>
                      <a:gdLst/>
                      <a:ahLst/>
                      <a:cxnLst>
                        <a:cxn ang="0">
                          <a:pos x="173" y="39"/>
                        </a:cxn>
                        <a:cxn ang="0">
                          <a:pos x="171" y="36"/>
                        </a:cxn>
                        <a:cxn ang="0">
                          <a:pos x="169" y="37"/>
                        </a:cxn>
                        <a:cxn ang="0">
                          <a:pos x="166" y="35"/>
                        </a:cxn>
                        <a:cxn ang="0">
                          <a:pos x="164" y="34"/>
                        </a:cxn>
                        <a:cxn ang="0">
                          <a:pos x="162" y="30"/>
                        </a:cxn>
                        <a:cxn ang="0">
                          <a:pos x="159" y="29"/>
                        </a:cxn>
                        <a:cxn ang="0">
                          <a:pos x="157" y="26"/>
                        </a:cxn>
                        <a:cxn ang="0">
                          <a:pos x="154" y="26"/>
                        </a:cxn>
                        <a:cxn ang="0">
                          <a:pos x="153" y="21"/>
                        </a:cxn>
                        <a:cxn ang="0">
                          <a:pos x="150" y="21"/>
                        </a:cxn>
                        <a:cxn ang="0">
                          <a:pos x="142" y="20"/>
                        </a:cxn>
                        <a:cxn ang="0">
                          <a:pos x="133" y="18"/>
                        </a:cxn>
                        <a:cxn ang="0">
                          <a:pos x="119" y="19"/>
                        </a:cxn>
                        <a:cxn ang="0">
                          <a:pos x="102" y="17"/>
                        </a:cxn>
                        <a:cxn ang="0">
                          <a:pos x="86" y="17"/>
                        </a:cxn>
                        <a:cxn ang="0">
                          <a:pos x="69" y="20"/>
                        </a:cxn>
                        <a:cxn ang="0">
                          <a:pos x="52" y="20"/>
                        </a:cxn>
                        <a:cxn ang="0">
                          <a:pos x="35" y="22"/>
                        </a:cxn>
                        <a:cxn ang="0">
                          <a:pos x="21" y="23"/>
                        </a:cxn>
                        <a:cxn ang="0">
                          <a:pos x="8" y="23"/>
                        </a:cxn>
                        <a:cxn ang="0">
                          <a:pos x="0" y="21"/>
                        </a:cxn>
                        <a:cxn ang="0">
                          <a:pos x="17" y="12"/>
                        </a:cxn>
                        <a:cxn ang="0">
                          <a:pos x="31" y="8"/>
                        </a:cxn>
                        <a:cxn ang="0">
                          <a:pos x="47" y="6"/>
                        </a:cxn>
                        <a:cxn ang="0">
                          <a:pos x="66" y="5"/>
                        </a:cxn>
                        <a:cxn ang="0">
                          <a:pos x="84" y="0"/>
                        </a:cxn>
                        <a:cxn ang="0">
                          <a:pos x="102" y="0"/>
                        </a:cxn>
                        <a:cxn ang="0">
                          <a:pos x="119" y="0"/>
                        </a:cxn>
                        <a:cxn ang="0">
                          <a:pos x="138" y="2"/>
                        </a:cxn>
                        <a:cxn ang="0">
                          <a:pos x="152" y="5"/>
                        </a:cxn>
                        <a:cxn ang="0">
                          <a:pos x="163" y="11"/>
                        </a:cxn>
                        <a:cxn ang="0">
                          <a:pos x="171" y="20"/>
                        </a:cxn>
                        <a:cxn ang="0">
                          <a:pos x="172" y="21"/>
                        </a:cxn>
                        <a:cxn ang="0">
                          <a:pos x="172" y="24"/>
                        </a:cxn>
                        <a:cxn ang="0">
                          <a:pos x="175" y="25"/>
                        </a:cxn>
                        <a:cxn ang="0">
                          <a:pos x="176" y="27"/>
                        </a:cxn>
                        <a:cxn ang="0">
                          <a:pos x="176" y="28"/>
                        </a:cxn>
                        <a:cxn ang="0">
                          <a:pos x="177" y="30"/>
                        </a:cxn>
                        <a:cxn ang="0">
                          <a:pos x="178" y="30"/>
                        </a:cxn>
                        <a:cxn ang="0">
                          <a:pos x="177" y="34"/>
                        </a:cxn>
                        <a:cxn ang="0">
                          <a:pos x="176" y="35"/>
                        </a:cxn>
                        <a:cxn ang="0">
                          <a:pos x="177" y="36"/>
                        </a:cxn>
                      </a:cxnLst>
                      <a:rect l="0" t="0" r="r" b="b"/>
                      <a:pathLst>
                        <a:path w="179" h="41">
                          <a:moveTo>
                            <a:pt x="176" y="38"/>
                          </a:moveTo>
                          <a:lnTo>
                            <a:pt x="174" y="40"/>
                          </a:lnTo>
                          <a:lnTo>
                            <a:pt x="173" y="39"/>
                          </a:lnTo>
                          <a:lnTo>
                            <a:pt x="172" y="39"/>
                          </a:lnTo>
                          <a:lnTo>
                            <a:pt x="171" y="39"/>
                          </a:lnTo>
                          <a:lnTo>
                            <a:pt x="171" y="36"/>
                          </a:lnTo>
                          <a:lnTo>
                            <a:pt x="170" y="38"/>
                          </a:lnTo>
                          <a:lnTo>
                            <a:pt x="169" y="37"/>
                          </a:lnTo>
                          <a:lnTo>
                            <a:pt x="169" y="37"/>
                          </a:lnTo>
                          <a:lnTo>
                            <a:pt x="167" y="38"/>
                          </a:lnTo>
                          <a:lnTo>
                            <a:pt x="167" y="36"/>
                          </a:lnTo>
                          <a:lnTo>
                            <a:pt x="166" y="35"/>
                          </a:lnTo>
                          <a:lnTo>
                            <a:pt x="167" y="34"/>
                          </a:lnTo>
                          <a:lnTo>
                            <a:pt x="164" y="34"/>
                          </a:lnTo>
                          <a:lnTo>
                            <a:pt x="164" y="34"/>
                          </a:lnTo>
                          <a:lnTo>
                            <a:pt x="162" y="32"/>
                          </a:lnTo>
                          <a:lnTo>
                            <a:pt x="162" y="33"/>
                          </a:lnTo>
                          <a:lnTo>
                            <a:pt x="162" y="30"/>
                          </a:lnTo>
                          <a:lnTo>
                            <a:pt x="161" y="30"/>
                          </a:lnTo>
                          <a:lnTo>
                            <a:pt x="160" y="30"/>
                          </a:lnTo>
                          <a:lnTo>
                            <a:pt x="159" y="29"/>
                          </a:lnTo>
                          <a:lnTo>
                            <a:pt x="159" y="28"/>
                          </a:lnTo>
                          <a:lnTo>
                            <a:pt x="159" y="28"/>
                          </a:lnTo>
                          <a:lnTo>
                            <a:pt x="157" y="26"/>
                          </a:lnTo>
                          <a:lnTo>
                            <a:pt x="156" y="27"/>
                          </a:lnTo>
                          <a:lnTo>
                            <a:pt x="157" y="25"/>
                          </a:lnTo>
                          <a:lnTo>
                            <a:pt x="154" y="26"/>
                          </a:lnTo>
                          <a:lnTo>
                            <a:pt x="156" y="23"/>
                          </a:lnTo>
                          <a:lnTo>
                            <a:pt x="156" y="24"/>
                          </a:lnTo>
                          <a:lnTo>
                            <a:pt x="153" y="21"/>
                          </a:lnTo>
                          <a:lnTo>
                            <a:pt x="153" y="21"/>
                          </a:lnTo>
                          <a:lnTo>
                            <a:pt x="151" y="20"/>
                          </a:lnTo>
                          <a:lnTo>
                            <a:pt x="150" y="21"/>
                          </a:lnTo>
                          <a:lnTo>
                            <a:pt x="148" y="20"/>
                          </a:lnTo>
                          <a:lnTo>
                            <a:pt x="145" y="20"/>
                          </a:lnTo>
                          <a:lnTo>
                            <a:pt x="142" y="20"/>
                          </a:lnTo>
                          <a:lnTo>
                            <a:pt x="140" y="18"/>
                          </a:lnTo>
                          <a:lnTo>
                            <a:pt x="135" y="19"/>
                          </a:lnTo>
                          <a:lnTo>
                            <a:pt x="133" y="18"/>
                          </a:lnTo>
                          <a:lnTo>
                            <a:pt x="127" y="19"/>
                          </a:lnTo>
                          <a:lnTo>
                            <a:pt x="123" y="18"/>
                          </a:lnTo>
                          <a:lnTo>
                            <a:pt x="119" y="19"/>
                          </a:lnTo>
                          <a:lnTo>
                            <a:pt x="113" y="18"/>
                          </a:lnTo>
                          <a:lnTo>
                            <a:pt x="107" y="17"/>
                          </a:lnTo>
                          <a:lnTo>
                            <a:pt x="102" y="17"/>
                          </a:lnTo>
                          <a:lnTo>
                            <a:pt x="98" y="18"/>
                          </a:lnTo>
                          <a:lnTo>
                            <a:pt x="92" y="18"/>
                          </a:lnTo>
                          <a:lnTo>
                            <a:pt x="86" y="17"/>
                          </a:lnTo>
                          <a:lnTo>
                            <a:pt x="80" y="17"/>
                          </a:lnTo>
                          <a:lnTo>
                            <a:pt x="73" y="20"/>
                          </a:lnTo>
                          <a:lnTo>
                            <a:pt x="69" y="20"/>
                          </a:lnTo>
                          <a:lnTo>
                            <a:pt x="63" y="19"/>
                          </a:lnTo>
                          <a:lnTo>
                            <a:pt x="58" y="20"/>
                          </a:lnTo>
                          <a:lnTo>
                            <a:pt x="52" y="20"/>
                          </a:lnTo>
                          <a:lnTo>
                            <a:pt x="46" y="20"/>
                          </a:lnTo>
                          <a:lnTo>
                            <a:pt x="40" y="21"/>
                          </a:lnTo>
                          <a:lnTo>
                            <a:pt x="35" y="22"/>
                          </a:lnTo>
                          <a:lnTo>
                            <a:pt x="31" y="21"/>
                          </a:lnTo>
                          <a:lnTo>
                            <a:pt x="26" y="23"/>
                          </a:lnTo>
                          <a:lnTo>
                            <a:pt x="21" y="23"/>
                          </a:lnTo>
                          <a:lnTo>
                            <a:pt x="17" y="23"/>
                          </a:lnTo>
                          <a:lnTo>
                            <a:pt x="13" y="23"/>
                          </a:lnTo>
                          <a:lnTo>
                            <a:pt x="8" y="23"/>
                          </a:lnTo>
                          <a:lnTo>
                            <a:pt x="6" y="24"/>
                          </a:lnTo>
                          <a:lnTo>
                            <a:pt x="4" y="25"/>
                          </a:lnTo>
                          <a:lnTo>
                            <a:pt x="0" y="21"/>
                          </a:lnTo>
                          <a:lnTo>
                            <a:pt x="8" y="12"/>
                          </a:lnTo>
                          <a:lnTo>
                            <a:pt x="10" y="11"/>
                          </a:lnTo>
                          <a:lnTo>
                            <a:pt x="17" y="12"/>
                          </a:lnTo>
                          <a:lnTo>
                            <a:pt x="20" y="11"/>
                          </a:lnTo>
                          <a:lnTo>
                            <a:pt x="26" y="9"/>
                          </a:lnTo>
                          <a:lnTo>
                            <a:pt x="31" y="8"/>
                          </a:lnTo>
                          <a:lnTo>
                            <a:pt x="37" y="9"/>
                          </a:lnTo>
                          <a:lnTo>
                            <a:pt x="43" y="6"/>
                          </a:lnTo>
                          <a:lnTo>
                            <a:pt x="47" y="6"/>
                          </a:lnTo>
                          <a:lnTo>
                            <a:pt x="54" y="6"/>
                          </a:lnTo>
                          <a:lnTo>
                            <a:pt x="58" y="4"/>
                          </a:lnTo>
                          <a:lnTo>
                            <a:pt x="66" y="5"/>
                          </a:lnTo>
                          <a:lnTo>
                            <a:pt x="71" y="4"/>
                          </a:lnTo>
                          <a:lnTo>
                            <a:pt x="78" y="1"/>
                          </a:lnTo>
                          <a:lnTo>
                            <a:pt x="84" y="0"/>
                          </a:lnTo>
                          <a:lnTo>
                            <a:pt x="90" y="2"/>
                          </a:lnTo>
                          <a:lnTo>
                            <a:pt x="97" y="1"/>
                          </a:lnTo>
                          <a:lnTo>
                            <a:pt x="102" y="0"/>
                          </a:lnTo>
                          <a:lnTo>
                            <a:pt x="108" y="1"/>
                          </a:lnTo>
                          <a:lnTo>
                            <a:pt x="114" y="0"/>
                          </a:lnTo>
                          <a:lnTo>
                            <a:pt x="119" y="0"/>
                          </a:lnTo>
                          <a:lnTo>
                            <a:pt x="126" y="1"/>
                          </a:lnTo>
                          <a:lnTo>
                            <a:pt x="132" y="1"/>
                          </a:lnTo>
                          <a:lnTo>
                            <a:pt x="138" y="2"/>
                          </a:lnTo>
                          <a:lnTo>
                            <a:pt x="141" y="3"/>
                          </a:lnTo>
                          <a:lnTo>
                            <a:pt x="145" y="4"/>
                          </a:lnTo>
                          <a:lnTo>
                            <a:pt x="152" y="5"/>
                          </a:lnTo>
                          <a:lnTo>
                            <a:pt x="156" y="6"/>
                          </a:lnTo>
                          <a:lnTo>
                            <a:pt x="158" y="9"/>
                          </a:lnTo>
                          <a:lnTo>
                            <a:pt x="163" y="11"/>
                          </a:lnTo>
                          <a:lnTo>
                            <a:pt x="165" y="14"/>
                          </a:lnTo>
                          <a:lnTo>
                            <a:pt x="169" y="17"/>
                          </a:lnTo>
                          <a:lnTo>
                            <a:pt x="171" y="20"/>
                          </a:lnTo>
                          <a:lnTo>
                            <a:pt x="171" y="20"/>
                          </a:lnTo>
                          <a:lnTo>
                            <a:pt x="171" y="20"/>
                          </a:lnTo>
                          <a:lnTo>
                            <a:pt x="172" y="21"/>
                          </a:lnTo>
                          <a:lnTo>
                            <a:pt x="173" y="21"/>
                          </a:lnTo>
                          <a:lnTo>
                            <a:pt x="173" y="21"/>
                          </a:lnTo>
                          <a:lnTo>
                            <a:pt x="172" y="24"/>
                          </a:lnTo>
                          <a:lnTo>
                            <a:pt x="174" y="22"/>
                          </a:lnTo>
                          <a:lnTo>
                            <a:pt x="173" y="23"/>
                          </a:lnTo>
                          <a:lnTo>
                            <a:pt x="175" y="25"/>
                          </a:lnTo>
                          <a:lnTo>
                            <a:pt x="175" y="25"/>
                          </a:lnTo>
                          <a:lnTo>
                            <a:pt x="173" y="26"/>
                          </a:lnTo>
                          <a:lnTo>
                            <a:pt x="176" y="27"/>
                          </a:lnTo>
                          <a:lnTo>
                            <a:pt x="176" y="27"/>
                          </a:lnTo>
                          <a:lnTo>
                            <a:pt x="176" y="28"/>
                          </a:lnTo>
                          <a:lnTo>
                            <a:pt x="176" y="28"/>
                          </a:lnTo>
                          <a:lnTo>
                            <a:pt x="177" y="28"/>
                          </a:lnTo>
                          <a:lnTo>
                            <a:pt x="176" y="29"/>
                          </a:lnTo>
                          <a:lnTo>
                            <a:pt x="177" y="30"/>
                          </a:lnTo>
                          <a:lnTo>
                            <a:pt x="178" y="30"/>
                          </a:lnTo>
                          <a:lnTo>
                            <a:pt x="178" y="30"/>
                          </a:lnTo>
                          <a:lnTo>
                            <a:pt x="178" y="30"/>
                          </a:lnTo>
                          <a:lnTo>
                            <a:pt x="178" y="33"/>
                          </a:lnTo>
                          <a:lnTo>
                            <a:pt x="178" y="34"/>
                          </a:lnTo>
                          <a:lnTo>
                            <a:pt x="177" y="34"/>
                          </a:lnTo>
                          <a:lnTo>
                            <a:pt x="177" y="34"/>
                          </a:lnTo>
                          <a:lnTo>
                            <a:pt x="177" y="34"/>
                          </a:lnTo>
                          <a:lnTo>
                            <a:pt x="176" y="35"/>
                          </a:lnTo>
                          <a:lnTo>
                            <a:pt x="176" y="35"/>
                          </a:lnTo>
                          <a:lnTo>
                            <a:pt x="178" y="39"/>
                          </a:lnTo>
                          <a:lnTo>
                            <a:pt x="177" y="36"/>
                          </a:lnTo>
                          <a:lnTo>
                            <a:pt x="176" y="38"/>
                          </a:lnTo>
                          <a:lnTo>
                            <a:pt x="176" y="38"/>
                          </a:lnTo>
                        </a:path>
                      </a:pathLst>
                    </a:custGeom>
                    <a:solidFill>
                      <a:srgbClr val="8C59A6"/>
                    </a:solidFill>
                    <a:ln w="9525" cap="rnd">
                      <a:noFill/>
                      <a:round/>
                      <a:headEnd/>
                      <a:tailEnd/>
                    </a:ln>
                    <a:effectLst/>
                  </p:spPr>
                  <p:txBody>
                    <a:bodyPr/>
                    <a:lstStyle/>
                    <a:p>
                      <a:endParaRPr lang="zh-CN" altLang="en-US"/>
                    </a:p>
                  </p:txBody>
                </p:sp>
                <p:sp>
                  <p:nvSpPr>
                    <p:cNvPr id="92198" name="Freeform 38"/>
                    <p:cNvSpPr>
                      <a:spLocks/>
                    </p:cNvSpPr>
                    <p:nvPr/>
                  </p:nvSpPr>
                  <p:spPr bwMode="auto">
                    <a:xfrm>
                      <a:off x="1803" y="1728"/>
                      <a:ext cx="220" cy="214"/>
                    </a:xfrm>
                    <a:custGeom>
                      <a:avLst/>
                      <a:gdLst/>
                      <a:ahLst/>
                      <a:cxnLst>
                        <a:cxn ang="0">
                          <a:pos x="207" y="67"/>
                        </a:cxn>
                        <a:cxn ang="0">
                          <a:pos x="193" y="54"/>
                        </a:cxn>
                        <a:cxn ang="0">
                          <a:pos x="178" y="51"/>
                        </a:cxn>
                        <a:cxn ang="0">
                          <a:pos x="171" y="47"/>
                        </a:cxn>
                        <a:cxn ang="0">
                          <a:pos x="171" y="37"/>
                        </a:cxn>
                        <a:cxn ang="0">
                          <a:pos x="172" y="25"/>
                        </a:cxn>
                        <a:cxn ang="0">
                          <a:pos x="163" y="21"/>
                        </a:cxn>
                        <a:cxn ang="0">
                          <a:pos x="115" y="24"/>
                        </a:cxn>
                        <a:cxn ang="0">
                          <a:pos x="63" y="26"/>
                        </a:cxn>
                        <a:cxn ang="0">
                          <a:pos x="34" y="36"/>
                        </a:cxn>
                        <a:cxn ang="0">
                          <a:pos x="23" y="71"/>
                        </a:cxn>
                        <a:cxn ang="0">
                          <a:pos x="22" y="111"/>
                        </a:cxn>
                        <a:cxn ang="0">
                          <a:pos x="18" y="145"/>
                        </a:cxn>
                        <a:cxn ang="0">
                          <a:pos x="18" y="162"/>
                        </a:cxn>
                        <a:cxn ang="0">
                          <a:pos x="17" y="182"/>
                        </a:cxn>
                        <a:cxn ang="0">
                          <a:pos x="30" y="187"/>
                        </a:cxn>
                        <a:cxn ang="0">
                          <a:pos x="65" y="188"/>
                        </a:cxn>
                        <a:cxn ang="0">
                          <a:pos x="100" y="187"/>
                        </a:cxn>
                        <a:cxn ang="0">
                          <a:pos x="136" y="184"/>
                        </a:cxn>
                        <a:cxn ang="0">
                          <a:pos x="152" y="176"/>
                        </a:cxn>
                        <a:cxn ang="0">
                          <a:pos x="157" y="166"/>
                        </a:cxn>
                        <a:cxn ang="0">
                          <a:pos x="161" y="155"/>
                        </a:cxn>
                        <a:cxn ang="0">
                          <a:pos x="167" y="148"/>
                        </a:cxn>
                        <a:cxn ang="0">
                          <a:pos x="182" y="147"/>
                        </a:cxn>
                        <a:cxn ang="0">
                          <a:pos x="196" y="144"/>
                        </a:cxn>
                        <a:cxn ang="0">
                          <a:pos x="210" y="129"/>
                        </a:cxn>
                        <a:cxn ang="0">
                          <a:pos x="213" y="142"/>
                        </a:cxn>
                        <a:cxn ang="0">
                          <a:pos x="209" y="157"/>
                        </a:cxn>
                        <a:cxn ang="0">
                          <a:pos x="203" y="170"/>
                        </a:cxn>
                        <a:cxn ang="0">
                          <a:pos x="195" y="172"/>
                        </a:cxn>
                        <a:cxn ang="0">
                          <a:pos x="186" y="172"/>
                        </a:cxn>
                        <a:cxn ang="0">
                          <a:pos x="177" y="173"/>
                        </a:cxn>
                        <a:cxn ang="0">
                          <a:pos x="172" y="183"/>
                        </a:cxn>
                        <a:cxn ang="0">
                          <a:pos x="166" y="194"/>
                        </a:cxn>
                        <a:cxn ang="0">
                          <a:pos x="158" y="202"/>
                        </a:cxn>
                        <a:cxn ang="0">
                          <a:pos x="152" y="207"/>
                        </a:cxn>
                        <a:cxn ang="0">
                          <a:pos x="145" y="209"/>
                        </a:cxn>
                        <a:cxn ang="0">
                          <a:pos x="137" y="211"/>
                        </a:cxn>
                        <a:cxn ang="0">
                          <a:pos x="130" y="211"/>
                        </a:cxn>
                        <a:cxn ang="0">
                          <a:pos x="85" y="211"/>
                        </a:cxn>
                        <a:cxn ang="0">
                          <a:pos x="39" y="211"/>
                        </a:cxn>
                        <a:cxn ang="0">
                          <a:pos x="13" y="209"/>
                        </a:cxn>
                        <a:cxn ang="0">
                          <a:pos x="1" y="159"/>
                        </a:cxn>
                        <a:cxn ang="0">
                          <a:pos x="6" y="74"/>
                        </a:cxn>
                        <a:cxn ang="0">
                          <a:pos x="19" y="21"/>
                        </a:cxn>
                        <a:cxn ang="0">
                          <a:pos x="34" y="14"/>
                        </a:cxn>
                        <a:cxn ang="0">
                          <a:pos x="57" y="10"/>
                        </a:cxn>
                        <a:cxn ang="0">
                          <a:pos x="78" y="11"/>
                        </a:cxn>
                        <a:cxn ang="0">
                          <a:pos x="100" y="7"/>
                        </a:cxn>
                        <a:cxn ang="0">
                          <a:pos x="127" y="3"/>
                        </a:cxn>
                        <a:cxn ang="0">
                          <a:pos x="153" y="0"/>
                        </a:cxn>
                        <a:cxn ang="0">
                          <a:pos x="176" y="8"/>
                        </a:cxn>
                        <a:cxn ang="0">
                          <a:pos x="183" y="27"/>
                        </a:cxn>
                        <a:cxn ang="0">
                          <a:pos x="182" y="40"/>
                        </a:cxn>
                        <a:cxn ang="0">
                          <a:pos x="200" y="37"/>
                        </a:cxn>
                        <a:cxn ang="0">
                          <a:pos x="213" y="42"/>
                        </a:cxn>
                        <a:cxn ang="0">
                          <a:pos x="218" y="59"/>
                        </a:cxn>
                      </a:cxnLst>
                      <a:rect l="0" t="0" r="r" b="b"/>
                      <a:pathLst>
                        <a:path w="220" h="214">
                          <a:moveTo>
                            <a:pt x="212" y="76"/>
                          </a:moveTo>
                          <a:lnTo>
                            <a:pt x="212" y="76"/>
                          </a:lnTo>
                          <a:lnTo>
                            <a:pt x="212" y="76"/>
                          </a:lnTo>
                          <a:lnTo>
                            <a:pt x="212" y="75"/>
                          </a:lnTo>
                          <a:lnTo>
                            <a:pt x="211" y="71"/>
                          </a:lnTo>
                          <a:lnTo>
                            <a:pt x="211" y="71"/>
                          </a:lnTo>
                          <a:lnTo>
                            <a:pt x="210" y="71"/>
                          </a:lnTo>
                          <a:lnTo>
                            <a:pt x="210" y="70"/>
                          </a:lnTo>
                          <a:lnTo>
                            <a:pt x="209" y="69"/>
                          </a:lnTo>
                          <a:lnTo>
                            <a:pt x="207" y="67"/>
                          </a:lnTo>
                          <a:lnTo>
                            <a:pt x="207" y="68"/>
                          </a:lnTo>
                          <a:lnTo>
                            <a:pt x="206" y="66"/>
                          </a:lnTo>
                          <a:lnTo>
                            <a:pt x="202" y="64"/>
                          </a:lnTo>
                          <a:lnTo>
                            <a:pt x="202" y="62"/>
                          </a:lnTo>
                          <a:lnTo>
                            <a:pt x="201" y="63"/>
                          </a:lnTo>
                          <a:lnTo>
                            <a:pt x="200" y="60"/>
                          </a:lnTo>
                          <a:lnTo>
                            <a:pt x="198" y="59"/>
                          </a:lnTo>
                          <a:lnTo>
                            <a:pt x="196" y="57"/>
                          </a:lnTo>
                          <a:lnTo>
                            <a:pt x="196" y="55"/>
                          </a:lnTo>
                          <a:lnTo>
                            <a:pt x="193" y="54"/>
                          </a:lnTo>
                          <a:lnTo>
                            <a:pt x="191" y="54"/>
                          </a:lnTo>
                          <a:lnTo>
                            <a:pt x="189" y="53"/>
                          </a:lnTo>
                          <a:lnTo>
                            <a:pt x="188" y="52"/>
                          </a:lnTo>
                          <a:lnTo>
                            <a:pt x="187" y="51"/>
                          </a:lnTo>
                          <a:lnTo>
                            <a:pt x="185" y="50"/>
                          </a:lnTo>
                          <a:lnTo>
                            <a:pt x="184" y="50"/>
                          </a:lnTo>
                          <a:lnTo>
                            <a:pt x="182" y="50"/>
                          </a:lnTo>
                          <a:lnTo>
                            <a:pt x="182" y="51"/>
                          </a:lnTo>
                          <a:lnTo>
                            <a:pt x="178" y="51"/>
                          </a:lnTo>
                          <a:lnTo>
                            <a:pt x="178" y="51"/>
                          </a:lnTo>
                          <a:lnTo>
                            <a:pt x="176" y="51"/>
                          </a:lnTo>
                          <a:lnTo>
                            <a:pt x="175" y="52"/>
                          </a:lnTo>
                          <a:lnTo>
                            <a:pt x="174" y="55"/>
                          </a:lnTo>
                          <a:lnTo>
                            <a:pt x="174" y="52"/>
                          </a:lnTo>
                          <a:lnTo>
                            <a:pt x="174" y="52"/>
                          </a:lnTo>
                          <a:lnTo>
                            <a:pt x="173" y="52"/>
                          </a:lnTo>
                          <a:lnTo>
                            <a:pt x="173" y="49"/>
                          </a:lnTo>
                          <a:lnTo>
                            <a:pt x="172" y="49"/>
                          </a:lnTo>
                          <a:lnTo>
                            <a:pt x="172" y="47"/>
                          </a:lnTo>
                          <a:lnTo>
                            <a:pt x="171" y="47"/>
                          </a:lnTo>
                          <a:lnTo>
                            <a:pt x="171" y="47"/>
                          </a:lnTo>
                          <a:lnTo>
                            <a:pt x="171" y="47"/>
                          </a:lnTo>
                          <a:lnTo>
                            <a:pt x="172" y="44"/>
                          </a:lnTo>
                          <a:lnTo>
                            <a:pt x="171" y="44"/>
                          </a:lnTo>
                          <a:lnTo>
                            <a:pt x="170" y="43"/>
                          </a:lnTo>
                          <a:lnTo>
                            <a:pt x="171" y="41"/>
                          </a:lnTo>
                          <a:lnTo>
                            <a:pt x="172" y="41"/>
                          </a:lnTo>
                          <a:lnTo>
                            <a:pt x="172" y="41"/>
                          </a:lnTo>
                          <a:lnTo>
                            <a:pt x="171" y="39"/>
                          </a:lnTo>
                          <a:lnTo>
                            <a:pt x="171" y="37"/>
                          </a:lnTo>
                          <a:lnTo>
                            <a:pt x="173" y="37"/>
                          </a:lnTo>
                          <a:lnTo>
                            <a:pt x="172" y="35"/>
                          </a:lnTo>
                          <a:lnTo>
                            <a:pt x="173" y="34"/>
                          </a:lnTo>
                          <a:lnTo>
                            <a:pt x="173" y="34"/>
                          </a:lnTo>
                          <a:lnTo>
                            <a:pt x="172" y="29"/>
                          </a:lnTo>
                          <a:lnTo>
                            <a:pt x="172" y="29"/>
                          </a:lnTo>
                          <a:lnTo>
                            <a:pt x="173" y="29"/>
                          </a:lnTo>
                          <a:lnTo>
                            <a:pt x="172" y="29"/>
                          </a:lnTo>
                          <a:lnTo>
                            <a:pt x="172" y="27"/>
                          </a:lnTo>
                          <a:lnTo>
                            <a:pt x="172" y="25"/>
                          </a:lnTo>
                          <a:lnTo>
                            <a:pt x="170" y="26"/>
                          </a:lnTo>
                          <a:lnTo>
                            <a:pt x="172" y="24"/>
                          </a:lnTo>
                          <a:lnTo>
                            <a:pt x="171" y="23"/>
                          </a:lnTo>
                          <a:lnTo>
                            <a:pt x="172" y="23"/>
                          </a:lnTo>
                          <a:lnTo>
                            <a:pt x="172" y="22"/>
                          </a:lnTo>
                          <a:lnTo>
                            <a:pt x="172" y="22"/>
                          </a:lnTo>
                          <a:lnTo>
                            <a:pt x="169" y="23"/>
                          </a:lnTo>
                          <a:lnTo>
                            <a:pt x="167" y="23"/>
                          </a:lnTo>
                          <a:lnTo>
                            <a:pt x="166" y="22"/>
                          </a:lnTo>
                          <a:lnTo>
                            <a:pt x="163" y="21"/>
                          </a:lnTo>
                          <a:lnTo>
                            <a:pt x="159" y="23"/>
                          </a:lnTo>
                          <a:lnTo>
                            <a:pt x="155" y="22"/>
                          </a:lnTo>
                          <a:lnTo>
                            <a:pt x="152" y="22"/>
                          </a:lnTo>
                          <a:lnTo>
                            <a:pt x="147" y="21"/>
                          </a:lnTo>
                          <a:lnTo>
                            <a:pt x="143" y="23"/>
                          </a:lnTo>
                          <a:lnTo>
                            <a:pt x="137" y="23"/>
                          </a:lnTo>
                          <a:lnTo>
                            <a:pt x="132" y="23"/>
                          </a:lnTo>
                          <a:lnTo>
                            <a:pt x="128" y="22"/>
                          </a:lnTo>
                          <a:lnTo>
                            <a:pt x="123" y="23"/>
                          </a:lnTo>
                          <a:lnTo>
                            <a:pt x="115" y="24"/>
                          </a:lnTo>
                          <a:lnTo>
                            <a:pt x="112" y="25"/>
                          </a:lnTo>
                          <a:lnTo>
                            <a:pt x="107" y="25"/>
                          </a:lnTo>
                          <a:lnTo>
                            <a:pt x="99" y="26"/>
                          </a:lnTo>
                          <a:lnTo>
                            <a:pt x="94" y="28"/>
                          </a:lnTo>
                          <a:lnTo>
                            <a:pt x="88" y="25"/>
                          </a:lnTo>
                          <a:lnTo>
                            <a:pt x="83" y="26"/>
                          </a:lnTo>
                          <a:lnTo>
                            <a:pt x="78" y="27"/>
                          </a:lnTo>
                          <a:lnTo>
                            <a:pt x="73" y="28"/>
                          </a:lnTo>
                          <a:lnTo>
                            <a:pt x="69" y="25"/>
                          </a:lnTo>
                          <a:lnTo>
                            <a:pt x="63" y="26"/>
                          </a:lnTo>
                          <a:lnTo>
                            <a:pt x="59" y="27"/>
                          </a:lnTo>
                          <a:lnTo>
                            <a:pt x="55" y="29"/>
                          </a:lnTo>
                          <a:lnTo>
                            <a:pt x="52" y="30"/>
                          </a:lnTo>
                          <a:lnTo>
                            <a:pt x="48" y="29"/>
                          </a:lnTo>
                          <a:lnTo>
                            <a:pt x="43" y="27"/>
                          </a:lnTo>
                          <a:lnTo>
                            <a:pt x="42" y="28"/>
                          </a:lnTo>
                          <a:lnTo>
                            <a:pt x="42" y="28"/>
                          </a:lnTo>
                          <a:lnTo>
                            <a:pt x="40" y="32"/>
                          </a:lnTo>
                          <a:lnTo>
                            <a:pt x="36" y="33"/>
                          </a:lnTo>
                          <a:lnTo>
                            <a:pt x="34" y="36"/>
                          </a:lnTo>
                          <a:lnTo>
                            <a:pt x="31" y="38"/>
                          </a:lnTo>
                          <a:lnTo>
                            <a:pt x="30" y="41"/>
                          </a:lnTo>
                          <a:lnTo>
                            <a:pt x="30" y="46"/>
                          </a:lnTo>
                          <a:lnTo>
                            <a:pt x="28" y="48"/>
                          </a:lnTo>
                          <a:lnTo>
                            <a:pt x="28" y="51"/>
                          </a:lnTo>
                          <a:lnTo>
                            <a:pt x="26" y="54"/>
                          </a:lnTo>
                          <a:lnTo>
                            <a:pt x="25" y="59"/>
                          </a:lnTo>
                          <a:lnTo>
                            <a:pt x="24" y="64"/>
                          </a:lnTo>
                          <a:lnTo>
                            <a:pt x="24" y="67"/>
                          </a:lnTo>
                          <a:lnTo>
                            <a:pt x="23" y="71"/>
                          </a:lnTo>
                          <a:lnTo>
                            <a:pt x="22" y="74"/>
                          </a:lnTo>
                          <a:lnTo>
                            <a:pt x="23" y="77"/>
                          </a:lnTo>
                          <a:lnTo>
                            <a:pt x="22" y="83"/>
                          </a:lnTo>
                          <a:lnTo>
                            <a:pt x="24" y="87"/>
                          </a:lnTo>
                          <a:lnTo>
                            <a:pt x="22" y="89"/>
                          </a:lnTo>
                          <a:lnTo>
                            <a:pt x="23" y="94"/>
                          </a:lnTo>
                          <a:lnTo>
                            <a:pt x="22" y="98"/>
                          </a:lnTo>
                          <a:lnTo>
                            <a:pt x="20" y="102"/>
                          </a:lnTo>
                          <a:lnTo>
                            <a:pt x="22" y="108"/>
                          </a:lnTo>
                          <a:lnTo>
                            <a:pt x="22" y="111"/>
                          </a:lnTo>
                          <a:lnTo>
                            <a:pt x="22" y="116"/>
                          </a:lnTo>
                          <a:lnTo>
                            <a:pt x="20" y="118"/>
                          </a:lnTo>
                          <a:lnTo>
                            <a:pt x="20" y="122"/>
                          </a:lnTo>
                          <a:lnTo>
                            <a:pt x="21" y="125"/>
                          </a:lnTo>
                          <a:lnTo>
                            <a:pt x="18" y="132"/>
                          </a:lnTo>
                          <a:lnTo>
                            <a:pt x="18" y="133"/>
                          </a:lnTo>
                          <a:lnTo>
                            <a:pt x="18" y="138"/>
                          </a:lnTo>
                          <a:lnTo>
                            <a:pt x="16" y="141"/>
                          </a:lnTo>
                          <a:lnTo>
                            <a:pt x="16" y="143"/>
                          </a:lnTo>
                          <a:lnTo>
                            <a:pt x="18" y="145"/>
                          </a:lnTo>
                          <a:lnTo>
                            <a:pt x="18" y="146"/>
                          </a:lnTo>
                          <a:lnTo>
                            <a:pt x="18" y="148"/>
                          </a:lnTo>
                          <a:lnTo>
                            <a:pt x="19" y="148"/>
                          </a:lnTo>
                          <a:lnTo>
                            <a:pt x="17" y="151"/>
                          </a:lnTo>
                          <a:lnTo>
                            <a:pt x="18" y="152"/>
                          </a:lnTo>
                          <a:lnTo>
                            <a:pt x="18" y="154"/>
                          </a:lnTo>
                          <a:lnTo>
                            <a:pt x="17" y="157"/>
                          </a:lnTo>
                          <a:lnTo>
                            <a:pt x="19" y="158"/>
                          </a:lnTo>
                          <a:lnTo>
                            <a:pt x="17" y="160"/>
                          </a:lnTo>
                          <a:lnTo>
                            <a:pt x="18" y="162"/>
                          </a:lnTo>
                          <a:lnTo>
                            <a:pt x="18" y="165"/>
                          </a:lnTo>
                          <a:lnTo>
                            <a:pt x="17" y="166"/>
                          </a:lnTo>
                          <a:lnTo>
                            <a:pt x="17" y="167"/>
                          </a:lnTo>
                          <a:lnTo>
                            <a:pt x="18" y="171"/>
                          </a:lnTo>
                          <a:lnTo>
                            <a:pt x="17" y="173"/>
                          </a:lnTo>
                          <a:lnTo>
                            <a:pt x="16" y="174"/>
                          </a:lnTo>
                          <a:lnTo>
                            <a:pt x="17" y="177"/>
                          </a:lnTo>
                          <a:lnTo>
                            <a:pt x="17" y="179"/>
                          </a:lnTo>
                          <a:lnTo>
                            <a:pt x="16" y="180"/>
                          </a:lnTo>
                          <a:lnTo>
                            <a:pt x="17" y="182"/>
                          </a:lnTo>
                          <a:lnTo>
                            <a:pt x="18" y="181"/>
                          </a:lnTo>
                          <a:lnTo>
                            <a:pt x="19" y="183"/>
                          </a:lnTo>
                          <a:lnTo>
                            <a:pt x="20" y="185"/>
                          </a:lnTo>
                          <a:lnTo>
                            <a:pt x="19" y="185"/>
                          </a:lnTo>
                          <a:lnTo>
                            <a:pt x="21" y="187"/>
                          </a:lnTo>
                          <a:lnTo>
                            <a:pt x="22" y="185"/>
                          </a:lnTo>
                          <a:lnTo>
                            <a:pt x="25" y="188"/>
                          </a:lnTo>
                          <a:lnTo>
                            <a:pt x="26" y="188"/>
                          </a:lnTo>
                          <a:lnTo>
                            <a:pt x="29" y="188"/>
                          </a:lnTo>
                          <a:lnTo>
                            <a:pt x="30" y="187"/>
                          </a:lnTo>
                          <a:lnTo>
                            <a:pt x="33" y="187"/>
                          </a:lnTo>
                          <a:lnTo>
                            <a:pt x="34" y="189"/>
                          </a:lnTo>
                          <a:lnTo>
                            <a:pt x="39" y="188"/>
                          </a:lnTo>
                          <a:lnTo>
                            <a:pt x="42" y="187"/>
                          </a:lnTo>
                          <a:lnTo>
                            <a:pt x="46" y="189"/>
                          </a:lnTo>
                          <a:lnTo>
                            <a:pt x="50" y="188"/>
                          </a:lnTo>
                          <a:lnTo>
                            <a:pt x="54" y="187"/>
                          </a:lnTo>
                          <a:lnTo>
                            <a:pt x="57" y="186"/>
                          </a:lnTo>
                          <a:lnTo>
                            <a:pt x="61" y="187"/>
                          </a:lnTo>
                          <a:lnTo>
                            <a:pt x="65" y="188"/>
                          </a:lnTo>
                          <a:lnTo>
                            <a:pt x="66" y="187"/>
                          </a:lnTo>
                          <a:lnTo>
                            <a:pt x="71" y="187"/>
                          </a:lnTo>
                          <a:lnTo>
                            <a:pt x="74" y="187"/>
                          </a:lnTo>
                          <a:lnTo>
                            <a:pt x="77" y="187"/>
                          </a:lnTo>
                          <a:lnTo>
                            <a:pt x="83" y="186"/>
                          </a:lnTo>
                          <a:lnTo>
                            <a:pt x="86" y="186"/>
                          </a:lnTo>
                          <a:lnTo>
                            <a:pt x="89" y="187"/>
                          </a:lnTo>
                          <a:lnTo>
                            <a:pt x="94" y="187"/>
                          </a:lnTo>
                          <a:lnTo>
                            <a:pt x="96" y="186"/>
                          </a:lnTo>
                          <a:lnTo>
                            <a:pt x="100" y="187"/>
                          </a:lnTo>
                          <a:lnTo>
                            <a:pt x="104" y="187"/>
                          </a:lnTo>
                          <a:lnTo>
                            <a:pt x="106" y="186"/>
                          </a:lnTo>
                          <a:lnTo>
                            <a:pt x="111" y="187"/>
                          </a:lnTo>
                          <a:lnTo>
                            <a:pt x="115" y="187"/>
                          </a:lnTo>
                          <a:lnTo>
                            <a:pt x="118" y="186"/>
                          </a:lnTo>
                          <a:lnTo>
                            <a:pt x="122" y="184"/>
                          </a:lnTo>
                          <a:lnTo>
                            <a:pt x="125" y="185"/>
                          </a:lnTo>
                          <a:lnTo>
                            <a:pt x="129" y="185"/>
                          </a:lnTo>
                          <a:lnTo>
                            <a:pt x="133" y="186"/>
                          </a:lnTo>
                          <a:lnTo>
                            <a:pt x="136" y="184"/>
                          </a:lnTo>
                          <a:lnTo>
                            <a:pt x="140" y="183"/>
                          </a:lnTo>
                          <a:lnTo>
                            <a:pt x="141" y="182"/>
                          </a:lnTo>
                          <a:lnTo>
                            <a:pt x="148" y="181"/>
                          </a:lnTo>
                          <a:lnTo>
                            <a:pt x="146" y="181"/>
                          </a:lnTo>
                          <a:lnTo>
                            <a:pt x="147" y="180"/>
                          </a:lnTo>
                          <a:lnTo>
                            <a:pt x="148" y="180"/>
                          </a:lnTo>
                          <a:lnTo>
                            <a:pt x="149" y="181"/>
                          </a:lnTo>
                          <a:lnTo>
                            <a:pt x="149" y="181"/>
                          </a:lnTo>
                          <a:lnTo>
                            <a:pt x="152" y="178"/>
                          </a:lnTo>
                          <a:lnTo>
                            <a:pt x="152" y="176"/>
                          </a:lnTo>
                          <a:lnTo>
                            <a:pt x="153" y="177"/>
                          </a:lnTo>
                          <a:lnTo>
                            <a:pt x="154" y="175"/>
                          </a:lnTo>
                          <a:lnTo>
                            <a:pt x="154" y="175"/>
                          </a:lnTo>
                          <a:lnTo>
                            <a:pt x="154" y="175"/>
                          </a:lnTo>
                          <a:lnTo>
                            <a:pt x="156" y="174"/>
                          </a:lnTo>
                          <a:lnTo>
                            <a:pt x="154" y="172"/>
                          </a:lnTo>
                          <a:lnTo>
                            <a:pt x="158" y="170"/>
                          </a:lnTo>
                          <a:lnTo>
                            <a:pt x="157" y="169"/>
                          </a:lnTo>
                          <a:lnTo>
                            <a:pt x="157" y="168"/>
                          </a:lnTo>
                          <a:lnTo>
                            <a:pt x="157" y="166"/>
                          </a:lnTo>
                          <a:lnTo>
                            <a:pt x="158" y="164"/>
                          </a:lnTo>
                          <a:lnTo>
                            <a:pt x="157" y="165"/>
                          </a:lnTo>
                          <a:lnTo>
                            <a:pt x="159" y="162"/>
                          </a:lnTo>
                          <a:lnTo>
                            <a:pt x="159" y="162"/>
                          </a:lnTo>
                          <a:lnTo>
                            <a:pt x="158" y="161"/>
                          </a:lnTo>
                          <a:lnTo>
                            <a:pt x="160" y="161"/>
                          </a:lnTo>
                          <a:lnTo>
                            <a:pt x="160" y="159"/>
                          </a:lnTo>
                          <a:lnTo>
                            <a:pt x="158" y="157"/>
                          </a:lnTo>
                          <a:lnTo>
                            <a:pt x="161" y="155"/>
                          </a:lnTo>
                          <a:lnTo>
                            <a:pt x="161" y="155"/>
                          </a:lnTo>
                          <a:lnTo>
                            <a:pt x="161" y="155"/>
                          </a:lnTo>
                          <a:lnTo>
                            <a:pt x="161" y="155"/>
                          </a:lnTo>
                          <a:lnTo>
                            <a:pt x="160" y="151"/>
                          </a:lnTo>
                          <a:lnTo>
                            <a:pt x="162" y="151"/>
                          </a:lnTo>
                          <a:lnTo>
                            <a:pt x="162" y="150"/>
                          </a:lnTo>
                          <a:lnTo>
                            <a:pt x="161" y="149"/>
                          </a:lnTo>
                          <a:lnTo>
                            <a:pt x="164" y="147"/>
                          </a:lnTo>
                          <a:lnTo>
                            <a:pt x="167" y="147"/>
                          </a:lnTo>
                          <a:lnTo>
                            <a:pt x="167" y="148"/>
                          </a:lnTo>
                          <a:lnTo>
                            <a:pt x="167" y="148"/>
                          </a:lnTo>
                          <a:lnTo>
                            <a:pt x="170" y="147"/>
                          </a:lnTo>
                          <a:lnTo>
                            <a:pt x="170" y="147"/>
                          </a:lnTo>
                          <a:lnTo>
                            <a:pt x="172" y="145"/>
                          </a:lnTo>
                          <a:lnTo>
                            <a:pt x="175" y="147"/>
                          </a:lnTo>
                          <a:lnTo>
                            <a:pt x="175" y="147"/>
                          </a:lnTo>
                          <a:lnTo>
                            <a:pt x="177" y="148"/>
                          </a:lnTo>
                          <a:lnTo>
                            <a:pt x="178" y="147"/>
                          </a:lnTo>
                          <a:lnTo>
                            <a:pt x="179" y="147"/>
                          </a:lnTo>
                          <a:lnTo>
                            <a:pt x="180" y="146"/>
                          </a:lnTo>
                          <a:lnTo>
                            <a:pt x="182" y="147"/>
                          </a:lnTo>
                          <a:lnTo>
                            <a:pt x="183" y="147"/>
                          </a:lnTo>
                          <a:lnTo>
                            <a:pt x="185" y="147"/>
                          </a:lnTo>
                          <a:lnTo>
                            <a:pt x="185" y="147"/>
                          </a:lnTo>
                          <a:lnTo>
                            <a:pt x="186" y="147"/>
                          </a:lnTo>
                          <a:lnTo>
                            <a:pt x="190" y="145"/>
                          </a:lnTo>
                          <a:lnTo>
                            <a:pt x="191" y="145"/>
                          </a:lnTo>
                          <a:lnTo>
                            <a:pt x="192" y="145"/>
                          </a:lnTo>
                          <a:lnTo>
                            <a:pt x="194" y="143"/>
                          </a:lnTo>
                          <a:lnTo>
                            <a:pt x="193" y="143"/>
                          </a:lnTo>
                          <a:lnTo>
                            <a:pt x="196" y="144"/>
                          </a:lnTo>
                          <a:lnTo>
                            <a:pt x="196" y="144"/>
                          </a:lnTo>
                          <a:lnTo>
                            <a:pt x="198" y="140"/>
                          </a:lnTo>
                          <a:lnTo>
                            <a:pt x="198" y="140"/>
                          </a:lnTo>
                          <a:lnTo>
                            <a:pt x="198" y="137"/>
                          </a:lnTo>
                          <a:lnTo>
                            <a:pt x="200" y="136"/>
                          </a:lnTo>
                          <a:lnTo>
                            <a:pt x="200" y="134"/>
                          </a:lnTo>
                          <a:lnTo>
                            <a:pt x="199" y="130"/>
                          </a:lnTo>
                          <a:lnTo>
                            <a:pt x="207" y="128"/>
                          </a:lnTo>
                          <a:lnTo>
                            <a:pt x="209" y="130"/>
                          </a:lnTo>
                          <a:lnTo>
                            <a:pt x="210" y="129"/>
                          </a:lnTo>
                          <a:lnTo>
                            <a:pt x="210" y="129"/>
                          </a:lnTo>
                          <a:lnTo>
                            <a:pt x="211" y="132"/>
                          </a:lnTo>
                          <a:lnTo>
                            <a:pt x="209" y="133"/>
                          </a:lnTo>
                          <a:lnTo>
                            <a:pt x="212" y="133"/>
                          </a:lnTo>
                          <a:lnTo>
                            <a:pt x="212" y="136"/>
                          </a:lnTo>
                          <a:lnTo>
                            <a:pt x="210" y="136"/>
                          </a:lnTo>
                          <a:lnTo>
                            <a:pt x="213" y="138"/>
                          </a:lnTo>
                          <a:lnTo>
                            <a:pt x="212" y="139"/>
                          </a:lnTo>
                          <a:lnTo>
                            <a:pt x="212" y="141"/>
                          </a:lnTo>
                          <a:lnTo>
                            <a:pt x="213" y="142"/>
                          </a:lnTo>
                          <a:lnTo>
                            <a:pt x="212" y="143"/>
                          </a:lnTo>
                          <a:lnTo>
                            <a:pt x="212" y="144"/>
                          </a:lnTo>
                          <a:lnTo>
                            <a:pt x="211" y="147"/>
                          </a:lnTo>
                          <a:lnTo>
                            <a:pt x="211" y="148"/>
                          </a:lnTo>
                          <a:lnTo>
                            <a:pt x="211" y="150"/>
                          </a:lnTo>
                          <a:lnTo>
                            <a:pt x="211" y="151"/>
                          </a:lnTo>
                          <a:lnTo>
                            <a:pt x="211" y="154"/>
                          </a:lnTo>
                          <a:lnTo>
                            <a:pt x="209" y="154"/>
                          </a:lnTo>
                          <a:lnTo>
                            <a:pt x="210" y="156"/>
                          </a:lnTo>
                          <a:lnTo>
                            <a:pt x="209" y="157"/>
                          </a:lnTo>
                          <a:lnTo>
                            <a:pt x="208" y="159"/>
                          </a:lnTo>
                          <a:lnTo>
                            <a:pt x="206" y="161"/>
                          </a:lnTo>
                          <a:lnTo>
                            <a:pt x="207" y="163"/>
                          </a:lnTo>
                          <a:lnTo>
                            <a:pt x="208" y="163"/>
                          </a:lnTo>
                          <a:lnTo>
                            <a:pt x="205" y="165"/>
                          </a:lnTo>
                          <a:lnTo>
                            <a:pt x="205" y="166"/>
                          </a:lnTo>
                          <a:lnTo>
                            <a:pt x="205" y="169"/>
                          </a:lnTo>
                          <a:lnTo>
                            <a:pt x="204" y="168"/>
                          </a:lnTo>
                          <a:lnTo>
                            <a:pt x="204" y="170"/>
                          </a:lnTo>
                          <a:lnTo>
                            <a:pt x="203" y="170"/>
                          </a:lnTo>
                          <a:lnTo>
                            <a:pt x="201" y="169"/>
                          </a:lnTo>
                          <a:lnTo>
                            <a:pt x="201" y="171"/>
                          </a:lnTo>
                          <a:lnTo>
                            <a:pt x="200" y="171"/>
                          </a:lnTo>
                          <a:lnTo>
                            <a:pt x="202" y="171"/>
                          </a:lnTo>
                          <a:lnTo>
                            <a:pt x="199" y="171"/>
                          </a:lnTo>
                          <a:lnTo>
                            <a:pt x="199" y="171"/>
                          </a:lnTo>
                          <a:lnTo>
                            <a:pt x="198" y="170"/>
                          </a:lnTo>
                          <a:lnTo>
                            <a:pt x="198" y="170"/>
                          </a:lnTo>
                          <a:lnTo>
                            <a:pt x="195" y="172"/>
                          </a:lnTo>
                          <a:lnTo>
                            <a:pt x="195" y="172"/>
                          </a:lnTo>
                          <a:lnTo>
                            <a:pt x="194" y="169"/>
                          </a:lnTo>
                          <a:lnTo>
                            <a:pt x="194" y="171"/>
                          </a:lnTo>
                          <a:lnTo>
                            <a:pt x="191" y="172"/>
                          </a:lnTo>
                          <a:lnTo>
                            <a:pt x="191" y="172"/>
                          </a:lnTo>
                          <a:lnTo>
                            <a:pt x="188" y="172"/>
                          </a:lnTo>
                          <a:lnTo>
                            <a:pt x="188" y="172"/>
                          </a:lnTo>
                          <a:lnTo>
                            <a:pt x="188" y="170"/>
                          </a:lnTo>
                          <a:lnTo>
                            <a:pt x="187" y="172"/>
                          </a:lnTo>
                          <a:lnTo>
                            <a:pt x="186" y="171"/>
                          </a:lnTo>
                          <a:lnTo>
                            <a:pt x="186" y="172"/>
                          </a:lnTo>
                          <a:lnTo>
                            <a:pt x="184" y="171"/>
                          </a:lnTo>
                          <a:lnTo>
                            <a:pt x="183" y="172"/>
                          </a:lnTo>
                          <a:lnTo>
                            <a:pt x="182" y="171"/>
                          </a:lnTo>
                          <a:lnTo>
                            <a:pt x="181" y="171"/>
                          </a:lnTo>
                          <a:lnTo>
                            <a:pt x="181" y="171"/>
                          </a:lnTo>
                          <a:lnTo>
                            <a:pt x="180" y="172"/>
                          </a:lnTo>
                          <a:lnTo>
                            <a:pt x="179" y="172"/>
                          </a:lnTo>
                          <a:lnTo>
                            <a:pt x="178" y="171"/>
                          </a:lnTo>
                          <a:lnTo>
                            <a:pt x="178" y="172"/>
                          </a:lnTo>
                          <a:lnTo>
                            <a:pt x="177" y="173"/>
                          </a:lnTo>
                          <a:lnTo>
                            <a:pt x="175" y="174"/>
                          </a:lnTo>
                          <a:lnTo>
                            <a:pt x="174" y="174"/>
                          </a:lnTo>
                          <a:lnTo>
                            <a:pt x="176" y="177"/>
                          </a:lnTo>
                          <a:lnTo>
                            <a:pt x="173" y="177"/>
                          </a:lnTo>
                          <a:lnTo>
                            <a:pt x="174" y="179"/>
                          </a:lnTo>
                          <a:lnTo>
                            <a:pt x="173" y="180"/>
                          </a:lnTo>
                          <a:lnTo>
                            <a:pt x="174" y="181"/>
                          </a:lnTo>
                          <a:lnTo>
                            <a:pt x="173" y="180"/>
                          </a:lnTo>
                          <a:lnTo>
                            <a:pt x="171" y="182"/>
                          </a:lnTo>
                          <a:lnTo>
                            <a:pt x="172" y="183"/>
                          </a:lnTo>
                          <a:lnTo>
                            <a:pt x="172" y="183"/>
                          </a:lnTo>
                          <a:lnTo>
                            <a:pt x="171" y="184"/>
                          </a:lnTo>
                          <a:lnTo>
                            <a:pt x="169" y="188"/>
                          </a:lnTo>
                          <a:lnTo>
                            <a:pt x="170" y="187"/>
                          </a:lnTo>
                          <a:lnTo>
                            <a:pt x="168" y="189"/>
                          </a:lnTo>
                          <a:lnTo>
                            <a:pt x="169" y="190"/>
                          </a:lnTo>
                          <a:lnTo>
                            <a:pt x="167" y="191"/>
                          </a:lnTo>
                          <a:lnTo>
                            <a:pt x="166" y="192"/>
                          </a:lnTo>
                          <a:lnTo>
                            <a:pt x="166" y="194"/>
                          </a:lnTo>
                          <a:lnTo>
                            <a:pt x="166" y="194"/>
                          </a:lnTo>
                          <a:lnTo>
                            <a:pt x="164" y="196"/>
                          </a:lnTo>
                          <a:lnTo>
                            <a:pt x="165" y="197"/>
                          </a:lnTo>
                          <a:lnTo>
                            <a:pt x="164" y="198"/>
                          </a:lnTo>
                          <a:lnTo>
                            <a:pt x="164" y="198"/>
                          </a:lnTo>
                          <a:lnTo>
                            <a:pt x="162" y="201"/>
                          </a:lnTo>
                          <a:lnTo>
                            <a:pt x="161" y="201"/>
                          </a:lnTo>
                          <a:lnTo>
                            <a:pt x="160" y="200"/>
                          </a:lnTo>
                          <a:lnTo>
                            <a:pt x="160" y="203"/>
                          </a:lnTo>
                          <a:lnTo>
                            <a:pt x="159" y="203"/>
                          </a:lnTo>
                          <a:lnTo>
                            <a:pt x="158" y="202"/>
                          </a:lnTo>
                          <a:lnTo>
                            <a:pt x="157" y="203"/>
                          </a:lnTo>
                          <a:lnTo>
                            <a:pt x="157" y="203"/>
                          </a:lnTo>
                          <a:lnTo>
                            <a:pt x="155" y="203"/>
                          </a:lnTo>
                          <a:lnTo>
                            <a:pt x="153" y="205"/>
                          </a:lnTo>
                          <a:lnTo>
                            <a:pt x="152" y="203"/>
                          </a:lnTo>
                          <a:lnTo>
                            <a:pt x="152" y="204"/>
                          </a:lnTo>
                          <a:lnTo>
                            <a:pt x="153" y="208"/>
                          </a:lnTo>
                          <a:lnTo>
                            <a:pt x="153" y="206"/>
                          </a:lnTo>
                          <a:lnTo>
                            <a:pt x="152" y="207"/>
                          </a:lnTo>
                          <a:lnTo>
                            <a:pt x="152" y="207"/>
                          </a:lnTo>
                          <a:lnTo>
                            <a:pt x="150" y="207"/>
                          </a:lnTo>
                          <a:lnTo>
                            <a:pt x="150" y="208"/>
                          </a:lnTo>
                          <a:lnTo>
                            <a:pt x="150" y="210"/>
                          </a:lnTo>
                          <a:lnTo>
                            <a:pt x="150" y="208"/>
                          </a:lnTo>
                          <a:lnTo>
                            <a:pt x="148" y="209"/>
                          </a:lnTo>
                          <a:lnTo>
                            <a:pt x="148" y="209"/>
                          </a:lnTo>
                          <a:lnTo>
                            <a:pt x="147" y="208"/>
                          </a:lnTo>
                          <a:lnTo>
                            <a:pt x="147" y="210"/>
                          </a:lnTo>
                          <a:lnTo>
                            <a:pt x="147" y="210"/>
                          </a:lnTo>
                          <a:lnTo>
                            <a:pt x="145" y="209"/>
                          </a:lnTo>
                          <a:lnTo>
                            <a:pt x="145" y="209"/>
                          </a:lnTo>
                          <a:lnTo>
                            <a:pt x="144" y="210"/>
                          </a:lnTo>
                          <a:lnTo>
                            <a:pt x="144" y="210"/>
                          </a:lnTo>
                          <a:lnTo>
                            <a:pt x="143" y="210"/>
                          </a:lnTo>
                          <a:lnTo>
                            <a:pt x="143" y="210"/>
                          </a:lnTo>
                          <a:lnTo>
                            <a:pt x="143" y="210"/>
                          </a:lnTo>
                          <a:lnTo>
                            <a:pt x="141" y="210"/>
                          </a:lnTo>
                          <a:lnTo>
                            <a:pt x="140" y="209"/>
                          </a:lnTo>
                          <a:lnTo>
                            <a:pt x="140" y="209"/>
                          </a:lnTo>
                          <a:lnTo>
                            <a:pt x="137" y="211"/>
                          </a:lnTo>
                          <a:lnTo>
                            <a:pt x="139" y="210"/>
                          </a:lnTo>
                          <a:lnTo>
                            <a:pt x="139" y="210"/>
                          </a:lnTo>
                          <a:lnTo>
                            <a:pt x="137" y="210"/>
                          </a:lnTo>
                          <a:lnTo>
                            <a:pt x="137" y="210"/>
                          </a:lnTo>
                          <a:lnTo>
                            <a:pt x="135" y="210"/>
                          </a:lnTo>
                          <a:lnTo>
                            <a:pt x="135" y="210"/>
                          </a:lnTo>
                          <a:lnTo>
                            <a:pt x="135" y="212"/>
                          </a:lnTo>
                          <a:lnTo>
                            <a:pt x="132" y="213"/>
                          </a:lnTo>
                          <a:lnTo>
                            <a:pt x="131" y="211"/>
                          </a:lnTo>
                          <a:lnTo>
                            <a:pt x="130" y="211"/>
                          </a:lnTo>
                          <a:lnTo>
                            <a:pt x="126" y="211"/>
                          </a:lnTo>
                          <a:lnTo>
                            <a:pt x="122" y="210"/>
                          </a:lnTo>
                          <a:lnTo>
                            <a:pt x="119" y="212"/>
                          </a:lnTo>
                          <a:lnTo>
                            <a:pt x="115" y="212"/>
                          </a:lnTo>
                          <a:lnTo>
                            <a:pt x="110" y="212"/>
                          </a:lnTo>
                          <a:lnTo>
                            <a:pt x="105" y="212"/>
                          </a:lnTo>
                          <a:lnTo>
                            <a:pt x="101" y="212"/>
                          </a:lnTo>
                          <a:lnTo>
                            <a:pt x="95" y="213"/>
                          </a:lnTo>
                          <a:lnTo>
                            <a:pt x="90" y="211"/>
                          </a:lnTo>
                          <a:lnTo>
                            <a:pt x="85" y="211"/>
                          </a:lnTo>
                          <a:lnTo>
                            <a:pt x="80" y="212"/>
                          </a:lnTo>
                          <a:lnTo>
                            <a:pt x="77" y="212"/>
                          </a:lnTo>
                          <a:lnTo>
                            <a:pt x="70" y="212"/>
                          </a:lnTo>
                          <a:lnTo>
                            <a:pt x="64" y="213"/>
                          </a:lnTo>
                          <a:lnTo>
                            <a:pt x="61" y="211"/>
                          </a:lnTo>
                          <a:lnTo>
                            <a:pt x="58" y="211"/>
                          </a:lnTo>
                          <a:lnTo>
                            <a:pt x="51" y="211"/>
                          </a:lnTo>
                          <a:lnTo>
                            <a:pt x="47" y="212"/>
                          </a:lnTo>
                          <a:lnTo>
                            <a:pt x="44" y="212"/>
                          </a:lnTo>
                          <a:lnTo>
                            <a:pt x="39" y="211"/>
                          </a:lnTo>
                          <a:lnTo>
                            <a:pt x="34" y="213"/>
                          </a:lnTo>
                          <a:lnTo>
                            <a:pt x="32" y="211"/>
                          </a:lnTo>
                          <a:lnTo>
                            <a:pt x="28" y="210"/>
                          </a:lnTo>
                          <a:lnTo>
                            <a:pt x="25" y="213"/>
                          </a:lnTo>
                          <a:lnTo>
                            <a:pt x="25" y="211"/>
                          </a:lnTo>
                          <a:lnTo>
                            <a:pt x="22" y="208"/>
                          </a:lnTo>
                          <a:lnTo>
                            <a:pt x="21" y="210"/>
                          </a:lnTo>
                          <a:lnTo>
                            <a:pt x="19" y="208"/>
                          </a:lnTo>
                          <a:lnTo>
                            <a:pt x="16" y="210"/>
                          </a:lnTo>
                          <a:lnTo>
                            <a:pt x="13" y="209"/>
                          </a:lnTo>
                          <a:lnTo>
                            <a:pt x="12" y="207"/>
                          </a:lnTo>
                          <a:lnTo>
                            <a:pt x="9" y="204"/>
                          </a:lnTo>
                          <a:lnTo>
                            <a:pt x="5" y="200"/>
                          </a:lnTo>
                          <a:lnTo>
                            <a:pt x="4" y="197"/>
                          </a:lnTo>
                          <a:lnTo>
                            <a:pt x="2" y="190"/>
                          </a:lnTo>
                          <a:lnTo>
                            <a:pt x="1" y="188"/>
                          </a:lnTo>
                          <a:lnTo>
                            <a:pt x="2" y="180"/>
                          </a:lnTo>
                          <a:lnTo>
                            <a:pt x="0" y="174"/>
                          </a:lnTo>
                          <a:lnTo>
                            <a:pt x="0" y="166"/>
                          </a:lnTo>
                          <a:lnTo>
                            <a:pt x="1" y="159"/>
                          </a:lnTo>
                          <a:lnTo>
                            <a:pt x="0" y="151"/>
                          </a:lnTo>
                          <a:lnTo>
                            <a:pt x="0" y="142"/>
                          </a:lnTo>
                          <a:lnTo>
                            <a:pt x="0" y="134"/>
                          </a:lnTo>
                          <a:lnTo>
                            <a:pt x="0" y="125"/>
                          </a:lnTo>
                          <a:lnTo>
                            <a:pt x="3" y="117"/>
                          </a:lnTo>
                          <a:lnTo>
                            <a:pt x="2" y="108"/>
                          </a:lnTo>
                          <a:lnTo>
                            <a:pt x="2" y="99"/>
                          </a:lnTo>
                          <a:lnTo>
                            <a:pt x="3" y="93"/>
                          </a:lnTo>
                          <a:lnTo>
                            <a:pt x="5" y="82"/>
                          </a:lnTo>
                          <a:lnTo>
                            <a:pt x="6" y="74"/>
                          </a:lnTo>
                          <a:lnTo>
                            <a:pt x="8" y="68"/>
                          </a:lnTo>
                          <a:lnTo>
                            <a:pt x="10" y="58"/>
                          </a:lnTo>
                          <a:lnTo>
                            <a:pt x="10" y="52"/>
                          </a:lnTo>
                          <a:lnTo>
                            <a:pt x="11" y="46"/>
                          </a:lnTo>
                          <a:lnTo>
                            <a:pt x="14" y="40"/>
                          </a:lnTo>
                          <a:lnTo>
                            <a:pt x="16" y="33"/>
                          </a:lnTo>
                          <a:lnTo>
                            <a:pt x="16" y="30"/>
                          </a:lnTo>
                          <a:lnTo>
                            <a:pt x="16" y="27"/>
                          </a:lnTo>
                          <a:lnTo>
                            <a:pt x="17" y="24"/>
                          </a:lnTo>
                          <a:lnTo>
                            <a:pt x="19" y="21"/>
                          </a:lnTo>
                          <a:lnTo>
                            <a:pt x="21" y="19"/>
                          </a:lnTo>
                          <a:lnTo>
                            <a:pt x="22" y="19"/>
                          </a:lnTo>
                          <a:lnTo>
                            <a:pt x="22" y="18"/>
                          </a:lnTo>
                          <a:lnTo>
                            <a:pt x="25" y="16"/>
                          </a:lnTo>
                          <a:lnTo>
                            <a:pt x="26" y="16"/>
                          </a:lnTo>
                          <a:lnTo>
                            <a:pt x="29" y="17"/>
                          </a:lnTo>
                          <a:lnTo>
                            <a:pt x="28" y="15"/>
                          </a:lnTo>
                          <a:lnTo>
                            <a:pt x="31" y="16"/>
                          </a:lnTo>
                          <a:lnTo>
                            <a:pt x="33" y="13"/>
                          </a:lnTo>
                          <a:lnTo>
                            <a:pt x="34" y="14"/>
                          </a:lnTo>
                          <a:lnTo>
                            <a:pt x="37" y="13"/>
                          </a:lnTo>
                          <a:lnTo>
                            <a:pt x="38" y="12"/>
                          </a:lnTo>
                          <a:lnTo>
                            <a:pt x="42" y="12"/>
                          </a:lnTo>
                          <a:lnTo>
                            <a:pt x="44" y="12"/>
                          </a:lnTo>
                          <a:lnTo>
                            <a:pt x="46" y="10"/>
                          </a:lnTo>
                          <a:lnTo>
                            <a:pt x="47" y="12"/>
                          </a:lnTo>
                          <a:lnTo>
                            <a:pt x="51" y="10"/>
                          </a:lnTo>
                          <a:lnTo>
                            <a:pt x="52" y="11"/>
                          </a:lnTo>
                          <a:lnTo>
                            <a:pt x="56" y="12"/>
                          </a:lnTo>
                          <a:lnTo>
                            <a:pt x="57" y="10"/>
                          </a:lnTo>
                          <a:lnTo>
                            <a:pt x="59" y="11"/>
                          </a:lnTo>
                          <a:lnTo>
                            <a:pt x="62" y="11"/>
                          </a:lnTo>
                          <a:lnTo>
                            <a:pt x="64" y="12"/>
                          </a:lnTo>
                          <a:lnTo>
                            <a:pt x="66" y="10"/>
                          </a:lnTo>
                          <a:lnTo>
                            <a:pt x="68" y="11"/>
                          </a:lnTo>
                          <a:lnTo>
                            <a:pt x="69" y="10"/>
                          </a:lnTo>
                          <a:lnTo>
                            <a:pt x="70" y="11"/>
                          </a:lnTo>
                          <a:lnTo>
                            <a:pt x="72" y="12"/>
                          </a:lnTo>
                          <a:lnTo>
                            <a:pt x="76" y="11"/>
                          </a:lnTo>
                          <a:lnTo>
                            <a:pt x="78" y="11"/>
                          </a:lnTo>
                          <a:lnTo>
                            <a:pt x="77" y="12"/>
                          </a:lnTo>
                          <a:lnTo>
                            <a:pt x="81" y="11"/>
                          </a:lnTo>
                          <a:lnTo>
                            <a:pt x="82" y="11"/>
                          </a:lnTo>
                          <a:lnTo>
                            <a:pt x="84" y="11"/>
                          </a:lnTo>
                          <a:lnTo>
                            <a:pt x="86" y="12"/>
                          </a:lnTo>
                          <a:lnTo>
                            <a:pt x="88" y="10"/>
                          </a:lnTo>
                          <a:lnTo>
                            <a:pt x="91" y="8"/>
                          </a:lnTo>
                          <a:lnTo>
                            <a:pt x="94" y="10"/>
                          </a:lnTo>
                          <a:lnTo>
                            <a:pt x="97" y="9"/>
                          </a:lnTo>
                          <a:lnTo>
                            <a:pt x="100" y="7"/>
                          </a:lnTo>
                          <a:lnTo>
                            <a:pt x="103" y="8"/>
                          </a:lnTo>
                          <a:lnTo>
                            <a:pt x="105" y="8"/>
                          </a:lnTo>
                          <a:lnTo>
                            <a:pt x="109" y="6"/>
                          </a:lnTo>
                          <a:lnTo>
                            <a:pt x="111" y="5"/>
                          </a:lnTo>
                          <a:lnTo>
                            <a:pt x="115" y="7"/>
                          </a:lnTo>
                          <a:lnTo>
                            <a:pt x="118" y="7"/>
                          </a:lnTo>
                          <a:lnTo>
                            <a:pt x="118" y="5"/>
                          </a:lnTo>
                          <a:lnTo>
                            <a:pt x="120" y="5"/>
                          </a:lnTo>
                          <a:lnTo>
                            <a:pt x="125" y="4"/>
                          </a:lnTo>
                          <a:lnTo>
                            <a:pt x="127" y="3"/>
                          </a:lnTo>
                          <a:lnTo>
                            <a:pt x="129" y="3"/>
                          </a:lnTo>
                          <a:lnTo>
                            <a:pt x="132" y="2"/>
                          </a:lnTo>
                          <a:lnTo>
                            <a:pt x="134" y="2"/>
                          </a:lnTo>
                          <a:lnTo>
                            <a:pt x="138" y="0"/>
                          </a:lnTo>
                          <a:lnTo>
                            <a:pt x="141" y="2"/>
                          </a:lnTo>
                          <a:lnTo>
                            <a:pt x="142" y="1"/>
                          </a:lnTo>
                          <a:lnTo>
                            <a:pt x="145" y="1"/>
                          </a:lnTo>
                          <a:lnTo>
                            <a:pt x="146" y="0"/>
                          </a:lnTo>
                          <a:lnTo>
                            <a:pt x="150" y="1"/>
                          </a:lnTo>
                          <a:lnTo>
                            <a:pt x="153" y="0"/>
                          </a:lnTo>
                          <a:lnTo>
                            <a:pt x="154" y="0"/>
                          </a:lnTo>
                          <a:lnTo>
                            <a:pt x="155" y="1"/>
                          </a:lnTo>
                          <a:lnTo>
                            <a:pt x="158" y="1"/>
                          </a:lnTo>
                          <a:lnTo>
                            <a:pt x="161" y="1"/>
                          </a:lnTo>
                          <a:lnTo>
                            <a:pt x="165" y="1"/>
                          </a:lnTo>
                          <a:lnTo>
                            <a:pt x="167" y="2"/>
                          </a:lnTo>
                          <a:lnTo>
                            <a:pt x="170" y="2"/>
                          </a:lnTo>
                          <a:lnTo>
                            <a:pt x="173" y="5"/>
                          </a:lnTo>
                          <a:lnTo>
                            <a:pt x="174" y="4"/>
                          </a:lnTo>
                          <a:lnTo>
                            <a:pt x="176" y="8"/>
                          </a:lnTo>
                          <a:lnTo>
                            <a:pt x="178" y="7"/>
                          </a:lnTo>
                          <a:lnTo>
                            <a:pt x="179" y="11"/>
                          </a:lnTo>
                          <a:lnTo>
                            <a:pt x="181" y="13"/>
                          </a:lnTo>
                          <a:lnTo>
                            <a:pt x="180" y="15"/>
                          </a:lnTo>
                          <a:lnTo>
                            <a:pt x="181" y="16"/>
                          </a:lnTo>
                          <a:lnTo>
                            <a:pt x="182" y="19"/>
                          </a:lnTo>
                          <a:lnTo>
                            <a:pt x="183" y="20"/>
                          </a:lnTo>
                          <a:lnTo>
                            <a:pt x="181" y="22"/>
                          </a:lnTo>
                          <a:lnTo>
                            <a:pt x="182" y="24"/>
                          </a:lnTo>
                          <a:lnTo>
                            <a:pt x="183" y="27"/>
                          </a:lnTo>
                          <a:lnTo>
                            <a:pt x="182" y="28"/>
                          </a:lnTo>
                          <a:lnTo>
                            <a:pt x="183" y="30"/>
                          </a:lnTo>
                          <a:lnTo>
                            <a:pt x="183" y="33"/>
                          </a:lnTo>
                          <a:lnTo>
                            <a:pt x="182" y="34"/>
                          </a:lnTo>
                          <a:lnTo>
                            <a:pt x="180" y="36"/>
                          </a:lnTo>
                          <a:lnTo>
                            <a:pt x="181" y="37"/>
                          </a:lnTo>
                          <a:lnTo>
                            <a:pt x="183" y="38"/>
                          </a:lnTo>
                          <a:lnTo>
                            <a:pt x="183" y="39"/>
                          </a:lnTo>
                          <a:lnTo>
                            <a:pt x="181" y="41"/>
                          </a:lnTo>
                          <a:lnTo>
                            <a:pt x="182" y="40"/>
                          </a:lnTo>
                          <a:lnTo>
                            <a:pt x="184" y="42"/>
                          </a:lnTo>
                          <a:lnTo>
                            <a:pt x="186" y="42"/>
                          </a:lnTo>
                          <a:lnTo>
                            <a:pt x="187" y="42"/>
                          </a:lnTo>
                          <a:lnTo>
                            <a:pt x="190" y="41"/>
                          </a:lnTo>
                          <a:lnTo>
                            <a:pt x="192" y="41"/>
                          </a:lnTo>
                          <a:lnTo>
                            <a:pt x="194" y="40"/>
                          </a:lnTo>
                          <a:lnTo>
                            <a:pt x="195" y="39"/>
                          </a:lnTo>
                          <a:lnTo>
                            <a:pt x="199" y="37"/>
                          </a:lnTo>
                          <a:lnTo>
                            <a:pt x="199" y="37"/>
                          </a:lnTo>
                          <a:lnTo>
                            <a:pt x="200" y="37"/>
                          </a:lnTo>
                          <a:lnTo>
                            <a:pt x="202" y="37"/>
                          </a:lnTo>
                          <a:lnTo>
                            <a:pt x="205" y="37"/>
                          </a:lnTo>
                          <a:lnTo>
                            <a:pt x="203" y="38"/>
                          </a:lnTo>
                          <a:lnTo>
                            <a:pt x="205" y="39"/>
                          </a:lnTo>
                          <a:lnTo>
                            <a:pt x="207" y="39"/>
                          </a:lnTo>
                          <a:lnTo>
                            <a:pt x="208" y="37"/>
                          </a:lnTo>
                          <a:lnTo>
                            <a:pt x="209" y="42"/>
                          </a:lnTo>
                          <a:lnTo>
                            <a:pt x="212" y="42"/>
                          </a:lnTo>
                          <a:lnTo>
                            <a:pt x="213" y="42"/>
                          </a:lnTo>
                          <a:lnTo>
                            <a:pt x="213" y="42"/>
                          </a:lnTo>
                          <a:lnTo>
                            <a:pt x="215" y="44"/>
                          </a:lnTo>
                          <a:lnTo>
                            <a:pt x="214" y="46"/>
                          </a:lnTo>
                          <a:lnTo>
                            <a:pt x="216" y="47"/>
                          </a:lnTo>
                          <a:lnTo>
                            <a:pt x="216" y="48"/>
                          </a:lnTo>
                          <a:lnTo>
                            <a:pt x="218" y="49"/>
                          </a:lnTo>
                          <a:lnTo>
                            <a:pt x="217" y="51"/>
                          </a:lnTo>
                          <a:lnTo>
                            <a:pt x="218" y="53"/>
                          </a:lnTo>
                          <a:lnTo>
                            <a:pt x="219" y="56"/>
                          </a:lnTo>
                          <a:lnTo>
                            <a:pt x="217" y="56"/>
                          </a:lnTo>
                          <a:lnTo>
                            <a:pt x="218" y="59"/>
                          </a:lnTo>
                          <a:lnTo>
                            <a:pt x="218" y="61"/>
                          </a:lnTo>
                          <a:lnTo>
                            <a:pt x="218" y="63"/>
                          </a:lnTo>
                          <a:lnTo>
                            <a:pt x="217" y="65"/>
                          </a:lnTo>
                          <a:lnTo>
                            <a:pt x="216" y="65"/>
                          </a:lnTo>
                          <a:lnTo>
                            <a:pt x="215" y="67"/>
                          </a:lnTo>
                          <a:lnTo>
                            <a:pt x="217" y="70"/>
                          </a:lnTo>
                          <a:lnTo>
                            <a:pt x="215" y="74"/>
                          </a:lnTo>
                          <a:lnTo>
                            <a:pt x="212" y="76"/>
                          </a:lnTo>
                        </a:path>
                      </a:pathLst>
                    </a:custGeom>
                    <a:solidFill>
                      <a:srgbClr val="8C59A6"/>
                    </a:solidFill>
                    <a:ln w="9525" cap="rnd">
                      <a:noFill/>
                      <a:round/>
                      <a:headEnd/>
                      <a:tailEnd/>
                    </a:ln>
                    <a:effectLst/>
                  </p:spPr>
                  <p:txBody>
                    <a:bodyPr/>
                    <a:lstStyle/>
                    <a:p>
                      <a:endParaRPr lang="zh-CN" altLang="en-US"/>
                    </a:p>
                  </p:txBody>
                </p:sp>
                <p:sp>
                  <p:nvSpPr>
                    <p:cNvPr id="92199" name="Freeform 39"/>
                    <p:cNvSpPr>
                      <a:spLocks/>
                    </p:cNvSpPr>
                    <p:nvPr/>
                  </p:nvSpPr>
                  <p:spPr bwMode="auto">
                    <a:xfrm>
                      <a:off x="2001" y="1810"/>
                      <a:ext cx="181" cy="23"/>
                    </a:xfrm>
                    <a:custGeom>
                      <a:avLst/>
                      <a:gdLst/>
                      <a:ahLst/>
                      <a:cxnLst>
                        <a:cxn ang="0">
                          <a:pos x="179" y="6"/>
                        </a:cxn>
                        <a:cxn ang="0">
                          <a:pos x="172" y="6"/>
                        </a:cxn>
                        <a:cxn ang="0">
                          <a:pos x="168" y="8"/>
                        </a:cxn>
                        <a:cxn ang="0">
                          <a:pos x="163" y="7"/>
                        </a:cxn>
                        <a:cxn ang="0">
                          <a:pos x="158" y="8"/>
                        </a:cxn>
                        <a:cxn ang="0">
                          <a:pos x="152" y="7"/>
                        </a:cxn>
                        <a:cxn ang="0">
                          <a:pos x="149" y="8"/>
                        </a:cxn>
                        <a:cxn ang="0">
                          <a:pos x="144" y="8"/>
                        </a:cxn>
                        <a:cxn ang="0">
                          <a:pos x="138" y="8"/>
                        </a:cxn>
                        <a:cxn ang="0">
                          <a:pos x="134" y="9"/>
                        </a:cxn>
                        <a:cxn ang="0">
                          <a:pos x="129" y="9"/>
                        </a:cxn>
                        <a:cxn ang="0">
                          <a:pos x="124" y="10"/>
                        </a:cxn>
                        <a:cxn ang="0">
                          <a:pos x="120" y="9"/>
                        </a:cxn>
                        <a:cxn ang="0">
                          <a:pos x="115" y="10"/>
                        </a:cxn>
                        <a:cxn ang="0">
                          <a:pos x="111" y="10"/>
                        </a:cxn>
                        <a:cxn ang="0">
                          <a:pos x="107" y="11"/>
                        </a:cxn>
                        <a:cxn ang="0">
                          <a:pos x="101" y="10"/>
                        </a:cxn>
                        <a:cxn ang="0">
                          <a:pos x="96" y="9"/>
                        </a:cxn>
                        <a:cxn ang="0">
                          <a:pos x="91" y="8"/>
                        </a:cxn>
                        <a:cxn ang="0">
                          <a:pos x="84" y="8"/>
                        </a:cxn>
                        <a:cxn ang="0">
                          <a:pos x="75" y="9"/>
                        </a:cxn>
                        <a:cxn ang="0">
                          <a:pos x="66" y="12"/>
                        </a:cxn>
                        <a:cxn ang="0">
                          <a:pos x="60" y="14"/>
                        </a:cxn>
                        <a:cxn ang="0">
                          <a:pos x="50" y="15"/>
                        </a:cxn>
                        <a:cxn ang="0">
                          <a:pos x="42" y="17"/>
                        </a:cxn>
                        <a:cxn ang="0">
                          <a:pos x="34" y="18"/>
                        </a:cxn>
                        <a:cxn ang="0">
                          <a:pos x="25" y="20"/>
                        </a:cxn>
                        <a:cxn ang="0">
                          <a:pos x="19" y="22"/>
                        </a:cxn>
                        <a:cxn ang="0">
                          <a:pos x="10" y="21"/>
                        </a:cxn>
                        <a:cxn ang="0">
                          <a:pos x="6" y="21"/>
                        </a:cxn>
                        <a:cxn ang="0">
                          <a:pos x="2" y="19"/>
                        </a:cxn>
                        <a:cxn ang="0">
                          <a:pos x="1" y="17"/>
                        </a:cxn>
                        <a:cxn ang="0">
                          <a:pos x="1" y="13"/>
                        </a:cxn>
                        <a:cxn ang="0">
                          <a:pos x="5" y="9"/>
                        </a:cxn>
                        <a:cxn ang="0">
                          <a:pos x="13" y="6"/>
                        </a:cxn>
                        <a:cxn ang="0">
                          <a:pos x="24" y="6"/>
                        </a:cxn>
                        <a:cxn ang="0">
                          <a:pos x="34" y="3"/>
                        </a:cxn>
                        <a:cxn ang="0">
                          <a:pos x="46" y="3"/>
                        </a:cxn>
                        <a:cxn ang="0">
                          <a:pos x="60" y="2"/>
                        </a:cxn>
                        <a:cxn ang="0">
                          <a:pos x="77" y="2"/>
                        </a:cxn>
                        <a:cxn ang="0">
                          <a:pos x="93" y="1"/>
                        </a:cxn>
                        <a:cxn ang="0">
                          <a:pos x="106" y="1"/>
                        </a:cxn>
                        <a:cxn ang="0">
                          <a:pos x="121" y="2"/>
                        </a:cxn>
                        <a:cxn ang="0">
                          <a:pos x="135" y="4"/>
                        </a:cxn>
                        <a:cxn ang="0">
                          <a:pos x="149" y="2"/>
                        </a:cxn>
                        <a:cxn ang="0">
                          <a:pos x="161" y="4"/>
                        </a:cxn>
                        <a:cxn ang="0">
                          <a:pos x="169" y="4"/>
                        </a:cxn>
                        <a:cxn ang="0">
                          <a:pos x="177" y="4"/>
                        </a:cxn>
                        <a:cxn ang="0">
                          <a:pos x="180" y="7"/>
                        </a:cxn>
                      </a:cxnLst>
                      <a:rect l="0" t="0" r="r" b="b"/>
                      <a:pathLst>
                        <a:path w="181" h="23">
                          <a:moveTo>
                            <a:pt x="180" y="7"/>
                          </a:moveTo>
                          <a:lnTo>
                            <a:pt x="179" y="6"/>
                          </a:lnTo>
                          <a:lnTo>
                            <a:pt x="175" y="7"/>
                          </a:lnTo>
                          <a:lnTo>
                            <a:pt x="172" y="6"/>
                          </a:lnTo>
                          <a:lnTo>
                            <a:pt x="170" y="8"/>
                          </a:lnTo>
                          <a:lnTo>
                            <a:pt x="168" y="8"/>
                          </a:lnTo>
                          <a:lnTo>
                            <a:pt x="166" y="7"/>
                          </a:lnTo>
                          <a:lnTo>
                            <a:pt x="163" y="7"/>
                          </a:lnTo>
                          <a:lnTo>
                            <a:pt x="161" y="8"/>
                          </a:lnTo>
                          <a:lnTo>
                            <a:pt x="158" y="8"/>
                          </a:lnTo>
                          <a:lnTo>
                            <a:pt x="156" y="7"/>
                          </a:lnTo>
                          <a:lnTo>
                            <a:pt x="152" y="7"/>
                          </a:lnTo>
                          <a:lnTo>
                            <a:pt x="151" y="7"/>
                          </a:lnTo>
                          <a:lnTo>
                            <a:pt x="149" y="8"/>
                          </a:lnTo>
                          <a:lnTo>
                            <a:pt x="145" y="8"/>
                          </a:lnTo>
                          <a:lnTo>
                            <a:pt x="144" y="8"/>
                          </a:lnTo>
                          <a:lnTo>
                            <a:pt x="141" y="9"/>
                          </a:lnTo>
                          <a:lnTo>
                            <a:pt x="138" y="8"/>
                          </a:lnTo>
                          <a:lnTo>
                            <a:pt x="137" y="9"/>
                          </a:lnTo>
                          <a:lnTo>
                            <a:pt x="134" y="9"/>
                          </a:lnTo>
                          <a:lnTo>
                            <a:pt x="132" y="8"/>
                          </a:lnTo>
                          <a:lnTo>
                            <a:pt x="129" y="9"/>
                          </a:lnTo>
                          <a:lnTo>
                            <a:pt x="126" y="8"/>
                          </a:lnTo>
                          <a:lnTo>
                            <a:pt x="124" y="10"/>
                          </a:lnTo>
                          <a:lnTo>
                            <a:pt x="123" y="9"/>
                          </a:lnTo>
                          <a:lnTo>
                            <a:pt x="120" y="9"/>
                          </a:lnTo>
                          <a:lnTo>
                            <a:pt x="117" y="9"/>
                          </a:lnTo>
                          <a:lnTo>
                            <a:pt x="115" y="10"/>
                          </a:lnTo>
                          <a:lnTo>
                            <a:pt x="112" y="9"/>
                          </a:lnTo>
                          <a:lnTo>
                            <a:pt x="111" y="10"/>
                          </a:lnTo>
                          <a:lnTo>
                            <a:pt x="108" y="10"/>
                          </a:lnTo>
                          <a:lnTo>
                            <a:pt x="107" y="11"/>
                          </a:lnTo>
                          <a:lnTo>
                            <a:pt x="104" y="11"/>
                          </a:lnTo>
                          <a:lnTo>
                            <a:pt x="101" y="10"/>
                          </a:lnTo>
                          <a:lnTo>
                            <a:pt x="99" y="11"/>
                          </a:lnTo>
                          <a:lnTo>
                            <a:pt x="96" y="9"/>
                          </a:lnTo>
                          <a:lnTo>
                            <a:pt x="94" y="9"/>
                          </a:lnTo>
                          <a:lnTo>
                            <a:pt x="91" y="8"/>
                          </a:lnTo>
                          <a:lnTo>
                            <a:pt x="87" y="8"/>
                          </a:lnTo>
                          <a:lnTo>
                            <a:pt x="84" y="8"/>
                          </a:lnTo>
                          <a:lnTo>
                            <a:pt x="79" y="10"/>
                          </a:lnTo>
                          <a:lnTo>
                            <a:pt x="75" y="9"/>
                          </a:lnTo>
                          <a:lnTo>
                            <a:pt x="72" y="9"/>
                          </a:lnTo>
                          <a:lnTo>
                            <a:pt x="66" y="12"/>
                          </a:lnTo>
                          <a:lnTo>
                            <a:pt x="62" y="12"/>
                          </a:lnTo>
                          <a:lnTo>
                            <a:pt x="60" y="14"/>
                          </a:lnTo>
                          <a:lnTo>
                            <a:pt x="54" y="14"/>
                          </a:lnTo>
                          <a:lnTo>
                            <a:pt x="50" y="15"/>
                          </a:lnTo>
                          <a:lnTo>
                            <a:pt x="47" y="16"/>
                          </a:lnTo>
                          <a:lnTo>
                            <a:pt x="42" y="17"/>
                          </a:lnTo>
                          <a:lnTo>
                            <a:pt x="38" y="17"/>
                          </a:lnTo>
                          <a:lnTo>
                            <a:pt x="34" y="18"/>
                          </a:lnTo>
                          <a:lnTo>
                            <a:pt x="32" y="19"/>
                          </a:lnTo>
                          <a:lnTo>
                            <a:pt x="25" y="20"/>
                          </a:lnTo>
                          <a:lnTo>
                            <a:pt x="21" y="19"/>
                          </a:lnTo>
                          <a:lnTo>
                            <a:pt x="19" y="22"/>
                          </a:lnTo>
                          <a:lnTo>
                            <a:pt x="16" y="20"/>
                          </a:lnTo>
                          <a:lnTo>
                            <a:pt x="10" y="21"/>
                          </a:lnTo>
                          <a:lnTo>
                            <a:pt x="9" y="22"/>
                          </a:lnTo>
                          <a:lnTo>
                            <a:pt x="6" y="21"/>
                          </a:lnTo>
                          <a:lnTo>
                            <a:pt x="7" y="20"/>
                          </a:lnTo>
                          <a:lnTo>
                            <a:pt x="2" y="19"/>
                          </a:lnTo>
                          <a:lnTo>
                            <a:pt x="1" y="18"/>
                          </a:lnTo>
                          <a:lnTo>
                            <a:pt x="1" y="17"/>
                          </a:lnTo>
                          <a:lnTo>
                            <a:pt x="0" y="16"/>
                          </a:lnTo>
                          <a:lnTo>
                            <a:pt x="1" y="13"/>
                          </a:lnTo>
                          <a:lnTo>
                            <a:pt x="4" y="12"/>
                          </a:lnTo>
                          <a:lnTo>
                            <a:pt x="5" y="9"/>
                          </a:lnTo>
                          <a:lnTo>
                            <a:pt x="9" y="7"/>
                          </a:lnTo>
                          <a:lnTo>
                            <a:pt x="13" y="6"/>
                          </a:lnTo>
                          <a:lnTo>
                            <a:pt x="19" y="6"/>
                          </a:lnTo>
                          <a:lnTo>
                            <a:pt x="24" y="6"/>
                          </a:lnTo>
                          <a:lnTo>
                            <a:pt x="28" y="4"/>
                          </a:lnTo>
                          <a:lnTo>
                            <a:pt x="34" y="3"/>
                          </a:lnTo>
                          <a:lnTo>
                            <a:pt x="41" y="3"/>
                          </a:lnTo>
                          <a:lnTo>
                            <a:pt x="46" y="3"/>
                          </a:lnTo>
                          <a:lnTo>
                            <a:pt x="55" y="1"/>
                          </a:lnTo>
                          <a:lnTo>
                            <a:pt x="60" y="2"/>
                          </a:lnTo>
                          <a:lnTo>
                            <a:pt x="69" y="1"/>
                          </a:lnTo>
                          <a:lnTo>
                            <a:pt x="77" y="2"/>
                          </a:lnTo>
                          <a:lnTo>
                            <a:pt x="84" y="0"/>
                          </a:lnTo>
                          <a:lnTo>
                            <a:pt x="93" y="1"/>
                          </a:lnTo>
                          <a:lnTo>
                            <a:pt x="99" y="1"/>
                          </a:lnTo>
                          <a:lnTo>
                            <a:pt x="106" y="1"/>
                          </a:lnTo>
                          <a:lnTo>
                            <a:pt x="114" y="2"/>
                          </a:lnTo>
                          <a:lnTo>
                            <a:pt x="121" y="2"/>
                          </a:lnTo>
                          <a:lnTo>
                            <a:pt x="129" y="0"/>
                          </a:lnTo>
                          <a:lnTo>
                            <a:pt x="135" y="4"/>
                          </a:lnTo>
                          <a:lnTo>
                            <a:pt x="143" y="2"/>
                          </a:lnTo>
                          <a:lnTo>
                            <a:pt x="149" y="2"/>
                          </a:lnTo>
                          <a:lnTo>
                            <a:pt x="154" y="2"/>
                          </a:lnTo>
                          <a:lnTo>
                            <a:pt x="161" y="4"/>
                          </a:lnTo>
                          <a:lnTo>
                            <a:pt x="165" y="3"/>
                          </a:lnTo>
                          <a:lnTo>
                            <a:pt x="169" y="4"/>
                          </a:lnTo>
                          <a:lnTo>
                            <a:pt x="174" y="3"/>
                          </a:lnTo>
                          <a:lnTo>
                            <a:pt x="177" y="4"/>
                          </a:lnTo>
                          <a:lnTo>
                            <a:pt x="180" y="3"/>
                          </a:lnTo>
                          <a:lnTo>
                            <a:pt x="180" y="7"/>
                          </a:lnTo>
                        </a:path>
                      </a:pathLst>
                    </a:custGeom>
                    <a:solidFill>
                      <a:srgbClr val="8C59A6"/>
                    </a:solidFill>
                    <a:ln w="9525" cap="rnd">
                      <a:noFill/>
                      <a:round/>
                      <a:headEnd/>
                      <a:tailEnd/>
                    </a:ln>
                    <a:effectLst/>
                  </p:spPr>
                  <p:txBody>
                    <a:bodyPr/>
                    <a:lstStyle/>
                    <a:p>
                      <a:endParaRPr lang="zh-CN" altLang="en-US"/>
                    </a:p>
                  </p:txBody>
                </p:sp>
                <p:sp>
                  <p:nvSpPr>
                    <p:cNvPr id="92200" name="Freeform 40"/>
                    <p:cNvSpPr>
                      <a:spLocks/>
                    </p:cNvSpPr>
                    <p:nvPr/>
                  </p:nvSpPr>
                  <p:spPr bwMode="auto">
                    <a:xfrm>
                      <a:off x="2077" y="1824"/>
                      <a:ext cx="133" cy="59"/>
                    </a:xfrm>
                    <a:custGeom>
                      <a:avLst/>
                      <a:gdLst/>
                      <a:ahLst/>
                      <a:cxnLst>
                        <a:cxn ang="0">
                          <a:pos x="129" y="5"/>
                        </a:cxn>
                        <a:cxn ang="0">
                          <a:pos x="129" y="11"/>
                        </a:cxn>
                        <a:cxn ang="0">
                          <a:pos x="126" y="16"/>
                        </a:cxn>
                        <a:cxn ang="0">
                          <a:pos x="123" y="21"/>
                        </a:cxn>
                        <a:cxn ang="0">
                          <a:pos x="122" y="26"/>
                        </a:cxn>
                        <a:cxn ang="0">
                          <a:pos x="115" y="25"/>
                        </a:cxn>
                        <a:cxn ang="0">
                          <a:pos x="109" y="33"/>
                        </a:cxn>
                        <a:cxn ang="0">
                          <a:pos x="101" y="45"/>
                        </a:cxn>
                        <a:cxn ang="0">
                          <a:pos x="95" y="48"/>
                        </a:cxn>
                        <a:cxn ang="0">
                          <a:pos x="89" y="47"/>
                        </a:cxn>
                        <a:cxn ang="0">
                          <a:pos x="86" y="45"/>
                        </a:cxn>
                        <a:cxn ang="0">
                          <a:pos x="82" y="43"/>
                        </a:cxn>
                        <a:cxn ang="0">
                          <a:pos x="77" y="47"/>
                        </a:cxn>
                        <a:cxn ang="0">
                          <a:pos x="65" y="54"/>
                        </a:cxn>
                        <a:cxn ang="0">
                          <a:pos x="57" y="57"/>
                        </a:cxn>
                        <a:cxn ang="0">
                          <a:pos x="48" y="52"/>
                        </a:cxn>
                        <a:cxn ang="0">
                          <a:pos x="40" y="46"/>
                        </a:cxn>
                        <a:cxn ang="0">
                          <a:pos x="35" y="43"/>
                        </a:cxn>
                        <a:cxn ang="0">
                          <a:pos x="29" y="49"/>
                        </a:cxn>
                        <a:cxn ang="0">
                          <a:pos x="22" y="55"/>
                        </a:cxn>
                        <a:cxn ang="0">
                          <a:pos x="17" y="54"/>
                        </a:cxn>
                        <a:cxn ang="0">
                          <a:pos x="10" y="49"/>
                        </a:cxn>
                        <a:cxn ang="0">
                          <a:pos x="5" y="41"/>
                        </a:cxn>
                        <a:cxn ang="0">
                          <a:pos x="1" y="35"/>
                        </a:cxn>
                        <a:cxn ang="0">
                          <a:pos x="0" y="27"/>
                        </a:cxn>
                        <a:cxn ang="0">
                          <a:pos x="2" y="21"/>
                        </a:cxn>
                        <a:cxn ang="0">
                          <a:pos x="4" y="22"/>
                        </a:cxn>
                        <a:cxn ang="0">
                          <a:pos x="9" y="25"/>
                        </a:cxn>
                        <a:cxn ang="0">
                          <a:pos x="12" y="27"/>
                        </a:cxn>
                        <a:cxn ang="0">
                          <a:pos x="17" y="30"/>
                        </a:cxn>
                        <a:cxn ang="0">
                          <a:pos x="19" y="33"/>
                        </a:cxn>
                        <a:cxn ang="0">
                          <a:pos x="24" y="34"/>
                        </a:cxn>
                        <a:cxn ang="0">
                          <a:pos x="25" y="34"/>
                        </a:cxn>
                        <a:cxn ang="0">
                          <a:pos x="28" y="29"/>
                        </a:cxn>
                        <a:cxn ang="0">
                          <a:pos x="32" y="27"/>
                        </a:cxn>
                        <a:cxn ang="0">
                          <a:pos x="34" y="25"/>
                        </a:cxn>
                        <a:cxn ang="0">
                          <a:pos x="36" y="24"/>
                        </a:cxn>
                        <a:cxn ang="0">
                          <a:pos x="39" y="24"/>
                        </a:cxn>
                        <a:cxn ang="0">
                          <a:pos x="49" y="28"/>
                        </a:cxn>
                        <a:cxn ang="0">
                          <a:pos x="56" y="30"/>
                        </a:cxn>
                        <a:cxn ang="0">
                          <a:pos x="61" y="33"/>
                        </a:cxn>
                        <a:cxn ang="0">
                          <a:pos x="63" y="34"/>
                        </a:cxn>
                        <a:cxn ang="0">
                          <a:pos x="62" y="31"/>
                        </a:cxn>
                        <a:cxn ang="0">
                          <a:pos x="67" y="28"/>
                        </a:cxn>
                        <a:cxn ang="0">
                          <a:pos x="76" y="17"/>
                        </a:cxn>
                        <a:cxn ang="0">
                          <a:pos x="81" y="18"/>
                        </a:cxn>
                        <a:cxn ang="0">
                          <a:pos x="86" y="21"/>
                        </a:cxn>
                        <a:cxn ang="0">
                          <a:pos x="90" y="25"/>
                        </a:cxn>
                        <a:cxn ang="0">
                          <a:pos x="94" y="25"/>
                        </a:cxn>
                        <a:cxn ang="0">
                          <a:pos x="97" y="22"/>
                        </a:cxn>
                        <a:cxn ang="0">
                          <a:pos x="103" y="13"/>
                        </a:cxn>
                        <a:cxn ang="0">
                          <a:pos x="109" y="7"/>
                        </a:cxn>
                        <a:cxn ang="0">
                          <a:pos x="113" y="4"/>
                        </a:cxn>
                        <a:cxn ang="0">
                          <a:pos x="117" y="1"/>
                        </a:cxn>
                        <a:cxn ang="0">
                          <a:pos x="123" y="0"/>
                        </a:cxn>
                        <a:cxn ang="0">
                          <a:pos x="127" y="0"/>
                        </a:cxn>
                        <a:cxn ang="0">
                          <a:pos x="130" y="1"/>
                        </a:cxn>
                      </a:cxnLst>
                      <a:rect l="0" t="0" r="r" b="b"/>
                      <a:pathLst>
                        <a:path w="133" h="59">
                          <a:moveTo>
                            <a:pt x="132" y="4"/>
                          </a:moveTo>
                          <a:lnTo>
                            <a:pt x="131" y="6"/>
                          </a:lnTo>
                          <a:lnTo>
                            <a:pt x="131" y="6"/>
                          </a:lnTo>
                          <a:lnTo>
                            <a:pt x="129" y="5"/>
                          </a:lnTo>
                          <a:lnTo>
                            <a:pt x="129" y="5"/>
                          </a:lnTo>
                          <a:lnTo>
                            <a:pt x="129" y="9"/>
                          </a:lnTo>
                          <a:lnTo>
                            <a:pt x="129" y="8"/>
                          </a:lnTo>
                          <a:lnTo>
                            <a:pt x="127" y="10"/>
                          </a:lnTo>
                          <a:lnTo>
                            <a:pt x="127" y="10"/>
                          </a:lnTo>
                          <a:lnTo>
                            <a:pt x="129" y="11"/>
                          </a:lnTo>
                          <a:lnTo>
                            <a:pt x="127" y="12"/>
                          </a:lnTo>
                          <a:lnTo>
                            <a:pt x="127" y="12"/>
                          </a:lnTo>
                          <a:lnTo>
                            <a:pt x="126" y="15"/>
                          </a:lnTo>
                          <a:lnTo>
                            <a:pt x="126" y="15"/>
                          </a:lnTo>
                          <a:lnTo>
                            <a:pt x="126" y="16"/>
                          </a:lnTo>
                          <a:lnTo>
                            <a:pt x="126" y="16"/>
                          </a:lnTo>
                          <a:lnTo>
                            <a:pt x="124" y="18"/>
                          </a:lnTo>
                          <a:lnTo>
                            <a:pt x="123" y="19"/>
                          </a:lnTo>
                          <a:lnTo>
                            <a:pt x="123" y="21"/>
                          </a:lnTo>
                          <a:lnTo>
                            <a:pt x="123" y="21"/>
                          </a:lnTo>
                          <a:lnTo>
                            <a:pt x="122" y="23"/>
                          </a:lnTo>
                          <a:lnTo>
                            <a:pt x="120" y="22"/>
                          </a:lnTo>
                          <a:lnTo>
                            <a:pt x="121" y="23"/>
                          </a:lnTo>
                          <a:lnTo>
                            <a:pt x="121" y="23"/>
                          </a:lnTo>
                          <a:lnTo>
                            <a:pt x="122" y="26"/>
                          </a:lnTo>
                          <a:lnTo>
                            <a:pt x="119" y="26"/>
                          </a:lnTo>
                          <a:lnTo>
                            <a:pt x="118" y="26"/>
                          </a:lnTo>
                          <a:lnTo>
                            <a:pt x="118" y="27"/>
                          </a:lnTo>
                          <a:lnTo>
                            <a:pt x="116" y="29"/>
                          </a:lnTo>
                          <a:lnTo>
                            <a:pt x="115" y="25"/>
                          </a:lnTo>
                          <a:lnTo>
                            <a:pt x="116" y="26"/>
                          </a:lnTo>
                          <a:lnTo>
                            <a:pt x="114" y="28"/>
                          </a:lnTo>
                          <a:lnTo>
                            <a:pt x="114" y="28"/>
                          </a:lnTo>
                          <a:lnTo>
                            <a:pt x="113" y="30"/>
                          </a:lnTo>
                          <a:lnTo>
                            <a:pt x="109" y="33"/>
                          </a:lnTo>
                          <a:lnTo>
                            <a:pt x="108" y="37"/>
                          </a:lnTo>
                          <a:lnTo>
                            <a:pt x="106" y="41"/>
                          </a:lnTo>
                          <a:lnTo>
                            <a:pt x="104" y="41"/>
                          </a:lnTo>
                          <a:lnTo>
                            <a:pt x="101" y="42"/>
                          </a:lnTo>
                          <a:lnTo>
                            <a:pt x="101" y="45"/>
                          </a:lnTo>
                          <a:lnTo>
                            <a:pt x="99" y="47"/>
                          </a:lnTo>
                          <a:lnTo>
                            <a:pt x="98" y="49"/>
                          </a:lnTo>
                          <a:lnTo>
                            <a:pt x="97" y="46"/>
                          </a:lnTo>
                          <a:lnTo>
                            <a:pt x="95" y="50"/>
                          </a:lnTo>
                          <a:lnTo>
                            <a:pt x="95" y="48"/>
                          </a:lnTo>
                          <a:lnTo>
                            <a:pt x="95" y="48"/>
                          </a:lnTo>
                          <a:lnTo>
                            <a:pt x="92" y="48"/>
                          </a:lnTo>
                          <a:lnTo>
                            <a:pt x="92" y="48"/>
                          </a:lnTo>
                          <a:lnTo>
                            <a:pt x="90" y="50"/>
                          </a:lnTo>
                          <a:lnTo>
                            <a:pt x="89" y="47"/>
                          </a:lnTo>
                          <a:lnTo>
                            <a:pt x="89" y="47"/>
                          </a:lnTo>
                          <a:lnTo>
                            <a:pt x="89" y="47"/>
                          </a:lnTo>
                          <a:lnTo>
                            <a:pt x="86" y="45"/>
                          </a:lnTo>
                          <a:lnTo>
                            <a:pt x="87" y="46"/>
                          </a:lnTo>
                          <a:lnTo>
                            <a:pt x="86" y="45"/>
                          </a:lnTo>
                          <a:lnTo>
                            <a:pt x="84" y="44"/>
                          </a:lnTo>
                          <a:lnTo>
                            <a:pt x="82" y="44"/>
                          </a:lnTo>
                          <a:lnTo>
                            <a:pt x="83" y="43"/>
                          </a:lnTo>
                          <a:lnTo>
                            <a:pt x="83" y="43"/>
                          </a:lnTo>
                          <a:lnTo>
                            <a:pt x="82" y="43"/>
                          </a:lnTo>
                          <a:lnTo>
                            <a:pt x="81" y="44"/>
                          </a:lnTo>
                          <a:lnTo>
                            <a:pt x="80" y="44"/>
                          </a:lnTo>
                          <a:lnTo>
                            <a:pt x="79" y="44"/>
                          </a:lnTo>
                          <a:lnTo>
                            <a:pt x="78" y="45"/>
                          </a:lnTo>
                          <a:lnTo>
                            <a:pt x="77" y="47"/>
                          </a:lnTo>
                          <a:lnTo>
                            <a:pt x="74" y="50"/>
                          </a:lnTo>
                          <a:lnTo>
                            <a:pt x="71" y="52"/>
                          </a:lnTo>
                          <a:lnTo>
                            <a:pt x="70" y="53"/>
                          </a:lnTo>
                          <a:lnTo>
                            <a:pt x="69" y="54"/>
                          </a:lnTo>
                          <a:lnTo>
                            <a:pt x="65" y="54"/>
                          </a:lnTo>
                          <a:lnTo>
                            <a:pt x="63" y="56"/>
                          </a:lnTo>
                          <a:lnTo>
                            <a:pt x="61" y="56"/>
                          </a:lnTo>
                          <a:lnTo>
                            <a:pt x="59" y="58"/>
                          </a:lnTo>
                          <a:lnTo>
                            <a:pt x="57" y="57"/>
                          </a:lnTo>
                          <a:lnTo>
                            <a:pt x="57" y="57"/>
                          </a:lnTo>
                          <a:lnTo>
                            <a:pt x="55" y="55"/>
                          </a:lnTo>
                          <a:lnTo>
                            <a:pt x="53" y="55"/>
                          </a:lnTo>
                          <a:lnTo>
                            <a:pt x="50" y="54"/>
                          </a:lnTo>
                          <a:lnTo>
                            <a:pt x="49" y="52"/>
                          </a:lnTo>
                          <a:lnTo>
                            <a:pt x="48" y="52"/>
                          </a:lnTo>
                          <a:lnTo>
                            <a:pt x="48" y="52"/>
                          </a:lnTo>
                          <a:lnTo>
                            <a:pt x="45" y="47"/>
                          </a:lnTo>
                          <a:lnTo>
                            <a:pt x="44" y="48"/>
                          </a:lnTo>
                          <a:lnTo>
                            <a:pt x="42" y="46"/>
                          </a:lnTo>
                          <a:lnTo>
                            <a:pt x="40" y="46"/>
                          </a:lnTo>
                          <a:lnTo>
                            <a:pt x="39" y="45"/>
                          </a:lnTo>
                          <a:lnTo>
                            <a:pt x="39" y="43"/>
                          </a:lnTo>
                          <a:lnTo>
                            <a:pt x="39" y="44"/>
                          </a:lnTo>
                          <a:lnTo>
                            <a:pt x="37" y="43"/>
                          </a:lnTo>
                          <a:lnTo>
                            <a:pt x="35" y="43"/>
                          </a:lnTo>
                          <a:lnTo>
                            <a:pt x="34" y="45"/>
                          </a:lnTo>
                          <a:lnTo>
                            <a:pt x="32" y="45"/>
                          </a:lnTo>
                          <a:lnTo>
                            <a:pt x="32" y="46"/>
                          </a:lnTo>
                          <a:lnTo>
                            <a:pt x="30" y="47"/>
                          </a:lnTo>
                          <a:lnTo>
                            <a:pt x="29" y="49"/>
                          </a:lnTo>
                          <a:lnTo>
                            <a:pt x="26" y="49"/>
                          </a:lnTo>
                          <a:lnTo>
                            <a:pt x="26" y="52"/>
                          </a:lnTo>
                          <a:lnTo>
                            <a:pt x="23" y="54"/>
                          </a:lnTo>
                          <a:lnTo>
                            <a:pt x="23" y="55"/>
                          </a:lnTo>
                          <a:lnTo>
                            <a:pt x="22" y="55"/>
                          </a:lnTo>
                          <a:lnTo>
                            <a:pt x="21" y="54"/>
                          </a:lnTo>
                          <a:lnTo>
                            <a:pt x="20" y="54"/>
                          </a:lnTo>
                          <a:lnTo>
                            <a:pt x="19" y="56"/>
                          </a:lnTo>
                          <a:lnTo>
                            <a:pt x="17" y="54"/>
                          </a:lnTo>
                          <a:lnTo>
                            <a:pt x="17" y="54"/>
                          </a:lnTo>
                          <a:lnTo>
                            <a:pt x="13" y="53"/>
                          </a:lnTo>
                          <a:lnTo>
                            <a:pt x="13" y="53"/>
                          </a:lnTo>
                          <a:lnTo>
                            <a:pt x="12" y="51"/>
                          </a:lnTo>
                          <a:lnTo>
                            <a:pt x="10" y="49"/>
                          </a:lnTo>
                          <a:lnTo>
                            <a:pt x="10" y="49"/>
                          </a:lnTo>
                          <a:lnTo>
                            <a:pt x="8" y="49"/>
                          </a:lnTo>
                          <a:lnTo>
                            <a:pt x="8" y="46"/>
                          </a:lnTo>
                          <a:lnTo>
                            <a:pt x="7" y="47"/>
                          </a:lnTo>
                          <a:lnTo>
                            <a:pt x="5" y="43"/>
                          </a:lnTo>
                          <a:lnTo>
                            <a:pt x="5" y="41"/>
                          </a:lnTo>
                          <a:lnTo>
                            <a:pt x="3" y="40"/>
                          </a:lnTo>
                          <a:lnTo>
                            <a:pt x="2" y="39"/>
                          </a:lnTo>
                          <a:lnTo>
                            <a:pt x="2" y="38"/>
                          </a:lnTo>
                          <a:lnTo>
                            <a:pt x="3" y="36"/>
                          </a:lnTo>
                          <a:lnTo>
                            <a:pt x="1" y="35"/>
                          </a:lnTo>
                          <a:lnTo>
                            <a:pt x="1" y="33"/>
                          </a:lnTo>
                          <a:lnTo>
                            <a:pt x="0" y="31"/>
                          </a:lnTo>
                          <a:lnTo>
                            <a:pt x="2" y="29"/>
                          </a:lnTo>
                          <a:lnTo>
                            <a:pt x="0" y="28"/>
                          </a:lnTo>
                          <a:lnTo>
                            <a:pt x="0" y="27"/>
                          </a:lnTo>
                          <a:lnTo>
                            <a:pt x="1" y="27"/>
                          </a:lnTo>
                          <a:lnTo>
                            <a:pt x="0" y="24"/>
                          </a:lnTo>
                          <a:lnTo>
                            <a:pt x="3" y="22"/>
                          </a:lnTo>
                          <a:lnTo>
                            <a:pt x="2" y="21"/>
                          </a:lnTo>
                          <a:lnTo>
                            <a:pt x="2" y="21"/>
                          </a:lnTo>
                          <a:lnTo>
                            <a:pt x="2" y="21"/>
                          </a:lnTo>
                          <a:lnTo>
                            <a:pt x="4" y="22"/>
                          </a:lnTo>
                          <a:lnTo>
                            <a:pt x="4" y="22"/>
                          </a:lnTo>
                          <a:lnTo>
                            <a:pt x="4" y="22"/>
                          </a:lnTo>
                          <a:lnTo>
                            <a:pt x="4" y="22"/>
                          </a:lnTo>
                          <a:lnTo>
                            <a:pt x="5" y="22"/>
                          </a:lnTo>
                          <a:lnTo>
                            <a:pt x="7" y="23"/>
                          </a:lnTo>
                          <a:lnTo>
                            <a:pt x="5" y="24"/>
                          </a:lnTo>
                          <a:lnTo>
                            <a:pt x="8" y="23"/>
                          </a:lnTo>
                          <a:lnTo>
                            <a:pt x="9" y="25"/>
                          </a:lnTo>
                          <a:lnTo>
                            <a:pt x="9" y="25"/>
                          </a:lnTo>
                          <a:lnTo>
                            <a:pt x="9" y="25"/>
                          </a:lnTo>
                          <a:lnTo>
                            <a:pt x="9" y="25"/>
                          </a:lnTo>
                          <a:lnTo>
                            <a:pt x="11" y="27"/>
                          </a:lnTo>
                          <a:lnTo>
                            <a:pt x="12" y="27"/>
                          </a:lnTo>
                          <a:lnTo>
                            <a:pt x="14" y="28"/>
                          </a:lnTo>
                          <a:lnTo>
                            <a:pt x="15" y="28"/>
                          </a:lnTo>
                          <a:lnTo>
                            <a:pt x="15" y="29"/>
                          </a:lnTo>
                          <a:lnTo>
                            <a:pt x="15" y="29"/>
                          </a:lnTo>
                          <a:lnTo>
                            <a:pt x="17" y="30"/>
                          </a:lnTo>
                          <a:lnTo>
                            <a:pt x="17" y="30"/>
                          </a:lnTo>
                          <a:lnTo>
                            <a:pt x="17" y="32"/>
                          </a:lnTo>
                          <a:lnTo>
                            <a:pt x="19" y="32"/>
                          </a:lnTo>
                          <a:lnTo>
                            <a:pt x="19" y="31"/>
                          </a:lnTo>
                          <a:lnTo>
                            <a:pt x="19" y="33"/>
                          </a:lnTo>
                          <a:lnTo>
                            <a:pt x="20" y="32"/>
                          </a:lnTo>
                          <a:lnTo>
                            <a:pt x="21" y="34"/>
                          </a:lnTo>
                          <a:lnTo>
                            <a:pt x="21" y="35"/>
                          </a:lnTo>
                          <a:lnTo>
                            <a:pt x="24" y="34"/>
                          </a:lnTo>
                          <a:lnTo>
                            <a:pt x="24" y="34"/>
                          </a:lnTo>
                          <a:lnTo>
                            <a:pt x="24" y="34"/>
                          </a:lnTo>
                          <a:lnTo>
                            <a:pt x="23" y="35"/>
                          </a:lnTo>
                          <a:lnTo>
                            <a:pt x="25" y="36"/>
                          </a:lnTo>
                          <a:lnTo>
                            <a:pt x="25" y="33"/>
                          </a:lnTo>
                          <a:lnTo>
                            <a:pt x="25" y="34"/>
                          </a:lnTo>
                          <a:lnTo>
                            <a:pt x="27" y="33"/>
                          </a:lnTo>
                          <a:lnTo>
                            <a:pt x="27" y="33"/>
                          </a:lnTo>
                          <a:lnTo>
                            <a:pt x="28" y="30"/>
                          </a:lnTo>
                          <a:lnTo>
                            <a:pt x="28" y="30"/>
                          </a:lnTo>
                          <a:lnTo>
                            <a:pt x="28" y="29"/>
                          </a:lnTo>
                          <a:lnTo>
                            <a:pt x="29" y="29"/>
                          </a:lnTo>
                          <a:lnTo>
                            <a:pt x="29" y="28"/>
                          </a:lnTo>
                          <a:lnTo>
                            <a:pt x="29" y="28"/>
                          </a:lnTo>
                          <a:lnTo>
                            <a:pt x="31" y="29"/>
                          </a:lnTo>
                          <a:lnTo>
                            <a:pt x="32" y="27"/>
                          </a:lnTo>
                          <a:lnTo>
                            <a:pt x="33" y="25"/>
                          </a:lnTo>
                          <a:lnTo>
                            <a:pt x="32" y="25"/>
                          </a:lnTo>
                          <a:lnTo>
                            <a:pt x="33" y="26"/>
                          </a:lnTo>
                          <a:lnTo>
                            <a:pt x="34" y="25"/>
                          </a:lnTo>
                          <a:lnTo>
                            <a:pt x="34" y="25"/>
                          </a:lnTo>
                          <a:lnTo>
                            <a:pt x="34" y="24"/>
                          </a:lnTo>
                          <a:lnTo>
                            <a:pt x="36" y="25"/>
                          </a:lnTo>
                          <a:lnTo>
                            <a:pt x="35" y="24"/>
                          </a:lnTo>
                          <a:lnTo>
                            <a:pt x="36" y="24"/>
                          </a:lnTo>
                          <a:lnTo>
                            <a:pt x="36" y="24"/>
                          </a:lnTo>
                          <a:lnTo>
                            <a:pt x="36" y="24"/>
                          </a:lnTo>
                          <a:lnTo>
                            <a:pt x="38" y="24"/>
                          </a:lnTo>
                          <a:lnTo>
                            <a:pt x="38" y="24"/>
                          </a:lnTo>
                          <a:lnTo>
                            <a:pt x="40" y="25"/>
                          </a:lnTo>
                          <a:lnTo>
                            <a:pt x="39" y="24"/>
                          </a:lnTo>
                          <a:lnTo>
                            <a:pt x="40" y="24"/>
                          </a:lnTo>
                          <a:lnTo>
                            <a:pt x="43" y="26"/>
                          </a:lnTo>
                          <a:lnTo>
                            <a:pt x="43" y="26"/>
                          </a:lnTo>
                          <a:lnTo>
                            <a:pt x="44" y="27"/>
                          </a:lnTo>
                          <a:lnTo>
                            <a:pt x="49" y="28"/>
                          </a:lnTo>
                          <a:lnTo>
                            <a:pt x="49" y="28"/>
                          </a:lnTo>
                          <a:lnTo>
                            <a:pt x="51" y="29"/>
                          </a:lnTo>
                          <a:lnTo>
                            <a:pt x="53" y="29"/>
                          </a:lnTo>
                          <a:lnTo>
                            <a:pt x="55" y="31"/>
                          </a:lnTo>
                          <a:lnTo>
                            <a:pt x="56" y="30"/>
                          </a:lnTo>
                          <a:lnTo>
                            <a:pt x="58" y="33"/>
                          </a:lnTo>
                          <a:lnTo>
                            <a:pt x="58" y="33"/>
                          </a:lnTo>
                          <a:lnTo>
                            <a:pt x="59" y="33"/>
                          </a:lnTo>
                          <a:lnTo>
                            <a:pt x="60" y="33"/>
                          </a:lnTo>
                          <a:lnTo>
                            <a:pt x="61" y="33"/>
                          </a:lnTo>
                          <a:lnTo>
                            <a:pt x="61" y="33"/>
                          </a:lnTo>
                          <a:lnTo>
                            <a:pt x="61" y="33"/>
                          </a:lnTo>
                          <a:lnTo>
                            <a:pt x="61" y="33"/>
                          </a:lnTo>
                          <a:lnTo>
                            <a:pt x="61" y="33"/>
                          </a:lnTo>
                          <a:lnTo>
                            <a:pt x="63" y="34"/>
                          </a:lnTo>
                          <a:lnTo>
                            <a:pt x="62" y="34"/>
                          </a:lnTo>
                          <a:lnTo>
                            <a:pt x="62" y="34"/>
                          </a:lnTo>
                          <a:lnTo>
                            <a:pt x="62" y="32"/>
                          </a:lnTo>
                          <a:lnTo>
                            <a:pt x="62" y="32"/>
                          </a:lnTo>
                          <a:lnTo>
                            <a:pt x="62" y="31"/>
                          </a:lnTo>
                          <a:lnTo>
                            <a:pt x="63" y="30"/>
                          </a:lnTo>
                          <a:lnTo>
                            <a:pt x="65" y="29"/>
                          </a:lnTo>
                          <a:lnTo>
                            <a:pt x="65" y="29"/>
                          </a:lnTo>
                          <a:lnTo>
                            <a:pt x="66" y="26"/>
                          </a:lnTo>
                          <a:lnTo>
                            <a:pt x="67" y="28"/>
                          </a:lnTo>
                          <a:lnTo>
                            <a:pt x="69" y="25"/>
                          </a:lnTo>
                          <a:lnTo>
                            <a:pt x="68" y="23"/>
                          </a:lnTo>
                          <a:lnTo>
                            <a:pt x="72" y="20"/>
                          </a:lnTo>
                          <a:lnTo>
                            <a:pt x="71" y="19"/>
                          </a:lnTo>
                          <a:lnTo>
                            <a:pt x="76" y="17"/>
                          </a:lnTo>
                          <a:lnTo>
                            <a:pt x="77" y="16"/>
                          </a:lnTo>
                          <a:lnTo>
                            <a:pt x="77" y="20"/>
                          </a:lnTo>
                          <a:lnTo>
                            <a:pt x="80" y="17"/>
                          </a:lnTo>
                          <a:lnTo>
                            <a:pt x="81" y="18"/>
                          </a:lnTo>
                          <a:lnTo>
                            <a:pt x="81" y="18"/>
                          </a:lnTo>
                          <a:lnTo>
                            <a:pt x="82" y="19"/>
                          </a:lnTo>
                          <a:lnTo>
                            <a:pt x="82" y="19"/>
                          </a:lnTo>
                          <a:lnTo>
                            <a:pt x="85" y="19"/>
                          </a:lnTo>
                          <a:lnTo>
                            <a:pt x="85" y="22"/>
                          </a:lnTo>
                          <a:lnTo>
                            <a:pt x="86" y="21"/>
                          </a:lnTo>
                          <a:lnTo>
                            <a:pt x="87" y="22"/>
                          </a:lnTo>
                          <a:lnTo>
                            <a:pt x="86" y="23"/>
                          </a:lnTo>
                          <a:lnTo>
                            <a:pt x="89" y="24"/>
                          </a:lnTo>
                          <a:lnTo>
                            <a:pt x="90" y="25"/>
                          </a:lnTo>
                          <a:lnTo>
                            <a:pt x="90" y="25"/>
                          </a:lnTo>
                          <a:lnTo>
                            <a:pt x="90" y="25"/>
                          </a:lnTo>
                          <a:lnTo>
                            <a:pt x="90" y="26"/>
                          </a:lnTo>
                          <a:lnTo>
                            <a:pt x="92" y="27"/>
                          </a:lnTo>
                          <a:lnTo>
                            <a:pt x="92" y="27"/>
                          </a:lnTo>
                          <a:lnTo>
                            <a:pt x="94" y="25"/>
                          </a:lnTo>
                          <a:lnTo>
                            <a:pt x="93" y="26"/>
                          </a:lnTo>
                          <a:lnTo>
                            <a:pt x="92" y="27"/>
                          </a:lnTo>
                          <a:lnTo>
                            <a:pt x="96" y="25"/>
                          </a:lnTo>
                          <a:lnTo>
                            <a:pt x="96" y="24"/>
                          </a:lnTo>
                          <a:lnTo>
                            <a:pt x="97" y="22"/>
                          </a:lnTo>
                          <a:lnTo>
                            <a:pt x="98" y="24"/>
                          </a:lnTo>
                          <a:lnTo>
                            <a:pt x="99" y="22"/>
                          </a:lnTo>
                          <a:lnTo>
                            <a:pt x="102" y="18"/>
                          </a:lnTo>
                          <a:lnTo>
                            <a:pt x="102" y="17"/>
                          </a:lnTo>
                          <a:lnTo>
                            <a:pt x="103" y="13"/>
                          </a:lnTo>
                          <a:lnTo>
                            <a:pt x="105" y="10"/>
                          </a:lnTo>
                          <a:lnTo>
                            <a:pt x="107" y="8"/>
                          </a:lnTo>
                          <a:lnTo>
                            <a:pt x="107" y="8"/>
                          </a:lnTo>
                          <a:lnTo>
                            <a:pt x="109" y="7"/>
                          </a:lnTo>
                          <a:lnTo>
                            <a:pt x="109" y="7"/>
                          </a:lnTo>
                          <a:lnTo>
                            <a:pt x="110" y="8"/>
                          </a:lnTo>
                          <a:lnTo>
                            <a:pt x="110" y="8"/>
                          </a:lnTo>
                          <a:lnTo>
                            <a:pt x="112" y="6"/>
                          </a:lnTo>
                          <a:lnTo>
                            <a:pt x="114" y="4"/>
                          </a:lnTo>
                          <a:lnTo>
                            <a:pt x="113" y="4"/>
                          </a:lnTo>
                          <a:lnTo>
                            <a:pt x="114" y="4"/>
                          </a:lnTo>
                          <a:lnTo>
                            <a:pt x="116" y="3"/>
                          </a:lnTo>
                          <a:lnTo>
                            <a:pt x="117" y="5"/>
                          </a:lnTo>
                          <a:lnTo>
                            <a:pt x="117" y="3"/>
                          </a:lnTo>
                          <a:lnTo>
                            <a:pt x="117" y="1"/>
                          </a:lnTo>
                          <a:lnTo>
                            <a:pt x="119" y="2"/>
                          </a:lnTo>
                          <a:lnTo>
                            <a:pt x="120" y="1"/>
                          </a:lnTo>
                          <a:lnTo>
                            <a:pt x="120" y="2"/>
                          </a:lnTo>
                          <a:lnTo>
                            <a:pt x="121" y="0"/>
                          </a:lnTo>
                          <a:lnTo>
                            <a:pt x="123" y="0"/>
                          </a:lnTo>
                          <a:lnTo>
                            <a:pt x="122" y="0"/>
                          </a:lnTo>
                          <a:lnTo>
                            <a:pt x="123" y="0"/>
                          </a:lnTo>
                          <a:lnTo>
                            <a:pt x="123" y="0"/>
                          </a:lnTo>
                          <a:lnTo>
                            <a:pt x="125" y="0"/>
                          </a:lnTo>
                          <a:lnTo>
                            <a:pt x="127" y="0"/>
                          </a:lnTo>
                          <a:lnTo>
                            <a:pt x="127" y="1"/>
                          </a:lnTo>
                          <a:lnTo>
                            <a:pt x="127" y="1"/>
                          </a:lnTo>
                          <a:lnTo>
                            <a:pt x="128" y="0"/>
                          </a:lnTo>
                          <a:lnTo>
                            <a:pt x="129" y="1"/>
                          </a:lnTo>
                          <a:lnTo>
                            <a:pt x="130" y="1"/>
                          </a:lnTo>
                          <a:lnTo>
                            <a:pt x="129" y="2"/>
                          </a:lnTo>
                          <a:lnTo>
                            <a:pt x="129" y="2"/>
                          </a:lnTo>
                          <a:lnTo>
                            <a:pt x="132" y="4"/>
                          </a:lnTo>
                          <a:lnTo>
                            <a:pt x="132" y="4"/>
                          </a:lnTo>
                        </a:path>
                      </a:pathLst>
                    </a:custGeom>
                    <a:solidFill>
                      <a:srgbClr val="8C59A6"/>
                    </a:solidFill>
                    <a:ln w="9525" cap="rnd">
                      <a:noFill/>
                      <a:round/>
                      <a:headEnd/>
                      <a:tailEnd/>
                    </a:ln>
                    <a:effectLst/>
                  </p:spPr>
                  <p:txBody>
                    <a:bodyPr/>
                    <a:lstStyle/>
                    <a:p>
                      <a:endParaRPr lang="zh-CN" altLang="en-US"/>
                    </a:p>
                  </p:txBody>
                </p:sp>
                <p:sp>
                  <p:nvSpPr>
                    <p:cNvPr id="92201" name="Freeform 41"/>
                    <p:cNvSpPr>
                      <a:spLocks/>
                    </p:cNvSpPr>
                    <p:nvPr/>
                  </p:nvSpPr>
                  <p:spPr bwMode="auto">
                    <a:xfrm>
                      <a:off x="2015" y="1843"/>
                      <a:ext cx="60" cy="19"/>
                    </a:xfrm>
                    <a:custGeom>
                      <a:avLst/>
                      <a:gdLst/>
                      <a:ahLst/>
                      <a:cxnLst>
                        <a:cxn ang="0">
                          <a:pos x="58" y="11"/>
                        </a:cxn>
                        <a:cxn ang="0">
                          <a:pos x="55" y="13"/>
                        </a:cxn>
                        <a:cxn ang="0">
                          <a:pos x="53" y="13"/>
                        </a:cxn>
                        <a:cxn ang="0">
                          <a:pos x="52" y="13"/>
                        </a:cxn>
                        <a:cxn ang="0">
                          <a:pos x="49" y="15"/>
                        </a:cxn>
                        <a:cxn ang="0">
                          <a:pos x="48" y="13"/>
                        </a:cxn>
                        <a:cxn ang="0">
                          <a:pos x="47" y="15"/>
                        </a:cxn>
                        <a:cxn ang="0">
                          <a:pos x="46" y="15"/>
                        </a:cxn>
                        <a:cxn ang="0">
                          <a:pos x="43" y="15"/>
                        </a:cxn>
                        <a:cxn ang="0">
                          <a:pos x="40" y="15"/>
                        </a:cxn>
                        <a:cxn ang="0">
                          <a:pos x="39" y="17"/>
                        </a:cxn>
                        <a:cxn ang="0">
                          <a:pos x="36" y="16"/>
                        </a:cxn>
                        <a:cxn ang="0">
                          <a:pos x="36" y="15"/>
                        </a:cxn>
                        <a:cxn ang="0">
                          <a:pos x="33" y="16"/>
                        </a:cxn>
                        <a:cxn ang="0">
                          <a:pos x="32" y="17"/>
                        </a:cxn>
                        <a:cxn ang="0">
                          <a:pos x="30" y="16"/>
                        </a:cxn>
                        <a:cxn ang="0">
                          <a:pos x="22" y="18"/>
                        </a:cxn>
                        <a:cxn ang="0">
                          <a:pos x="12" y="18"/>
                        </a:cxn>
                        <a:cxn ang="0">
                          <a:pos x="5" y="17"/>
                        </a:cxn>
                        <a:cxn ang="0">
                          <a:pos x="0" y="16"/>
                        </a:cxn>
                        <a:cxn ang="0">
                          <a:pos x="0" y="13"/>
                        </a:cxn>
                        <a:cxn ang="0">
                          <a:pos x="1" y="11"/>
                        </a:cxn>
                        <a:cxn ang="0">
                          <a:pos x="4" y="7"/>
                        </a:cxn>
                        <a:cxn ang="0">
                          <a:pos x="7" y="6"/>
                        </a:cxn>
                        <a:cxn ang="0">
                          <a:pos x="12" y="3"/>
                        </a:cxn>
                        <a:cxn ang="0">
                          <a:pos x="19" y="4"/>
                        </a:cxn>
                        <a:cxn ang="0">
                          <a:pos x="25" y="0"/>
                        </a:cxn>
                        <a:cxn ang="0">
                          <a:pos x="30" y="0"/>
                        </a:cxn>
                        <a:cxn ang="0">
                          <a:pos x="37" y="0"/>
                        </a:cxn>
                        <a:cxn ang="0">
                          <a:pos x="44" y="2"/>
                        </a:cxn>
                        <a:cxn ang="0">
                          <a:pos x="51" y="3"/>
                        </a:cxn>
                        <a:cxn ang="0">
                          <a:pos x="57" y="8"/>
                        </a:cxn>
                      </a:cxnLst>
                      <a:rect l="0" t="0" r="r" b="b"/>
                      <a:pathLst>
                        <a:path w="60" h="19">
                          <a:moveTo>
                            <a:pt x="59" y="11"/>
                          </a:moveTo>
                          <a:lnTo>
                            <a:pt x="58" y="11"/>
                          </a:lnTo>
                          <a:lnTo>
                            <a:pt x="57" y="12"/>
                          </a:lnTo>
                          <a:lnTo>
                            <a:pt x="55" y="13"/>
                          </a:lnTo>
                          <a:lnTo>
                            <a:pt x="55" y="13"/>
                          </a:lnTo>
                          <a:lnTo>
                            <a:pt x="53" y="13"/>
                          </a:lnTo>
                          <a:lnTo>
                            <a:pt x="53" y="13"/>
                          </a:lnTo>
                          <a:lnTo>
                            <a:pt x="52" y="13"/>
                          </a:lnTo>
                          <a:lnTo>
                            <a:pt x="52" y="13"/>
                          </a:lnTo>
                          <a:lnTo>
                            <a:pt x="49" y="15"/>
                          </a:lnTo>
                          <a:lnTo>
                            <a:pt x="49" y="15"/>
                          </a:lnTo>
                          <a:lnTo>
                            <a:pt x="48" y="13"/>
                          </a:lnTo>
                          <a:lnTo>
                            <a:pt x="46" y="17"/>
                          </a:lnTo>
                          <a:lnTo>
                            <a:pt x="47" y="15"/>
                          </a:lnTo>
                          <a:lnTo>
                            <a:pt x="46" y="15"/>
                          </a:lnTo>
                          <a:lnTo>
                            <a:pt x="46" y="15"/>
                          </a:lnTo>
                          <a:lnTo>
                            <a:pt x="44" y="15"/>
                          </a:lnTo>
                          <a:lnTo>
                            <a:pt x="43" y="15"/>
                          </a:lnTo>
                          <a:lnTo>
                            <a:pt x="42" y="17"/>
                          </a:lnTo>
                          <a:lnTo>
                            <a:pt x="40" y="15"/>
                          </a:lnTo>
                          <a:lnTo>
                            <a:pt x="40" y="17"/>
                          </a:lnTo>
                          <a:lnTo>
                            <a:pt x="39" y="17"/>
                          </a:lnTo>
                          <a:lnTo>
                            <a:pt x="39" y="17"/>
                          </a:lnTo>
                          <a:lnTo>
                            <a:pt x="36" y="16"/>
                          </a:lnTo>
                          <a:lnTo>
                            <a:pt x="36" y="15"/>
                          </a:lnTo>
                          <a:lnTo>
                            <a:pt x="36" y="15"/>
                          </a:lnTo>
                          <a:lnTo>
                            <a:pt x="33" y="16"/>
                          </a:lnTo>
                          <a:lnTo>
                            <a:pt x="33" y="16"/>
                          </a:lnTo>
                          <a:lnTo>
                            <a:pt x="33" y="17"/>
                          </a:lnTo>
                          <a:lnTo>
                            <a:pt x="32" y="17"/>
                          </a:lnTo>
                          <a:lnTo>
                            <a:pt x="30" y="18"/>
                          </a:lnTo>
                          <a:lnTo>
                            <a:pt x="30" y="16"/>
                          </a:lnTo>
                          <a:lnTo>
                            <a:pt x="30" y="17"/>
                          </a:lnTo>
                          <a:lnTo>
                            <a:pt x="22" y="18"/>
                          </a:lnTo>
                          <a:lnTo>
                            <a:pt x="15" y="18"/>
                          </a:lnTo>
                          <a:lnTo>
                            <a:pt x="12" y="18"/>
                          </a:lnTo>
                          <a:lnTo>
                            <a:pt x="8" y="17"/>
                          </a:lnTo>
                          <a:lnTo>
                            <a:pt x="5" y="17"/>
                          </a:lnTo>
                          <a:lnTo>
                            <a:pt x="2" y="16"/>
                          </a:lnTo>
                          <a:lnTo>
                            <a:pt x="0" y="16"/>
                          </a:lnTo>
                          <a:lnTo>
                            <a:pt x="1" y="15"/>
                          </a:lnTo>
                          <a:lnTo>
                            <a:pt x="0" y="13"/>
                          </a:lnTo>
                          <a:lnTo>
                            <a:pt x="0" y="12"/>
                          </a:lnTo>
                          <a:lnTo>
                            <a:pt x="1" y="11"/>
                          </a:lnTo>
                          <a:lnTo>
                            <a:pt x="2" y="10"/>
                          </a:lnTo>
                          <a:lnTo>
                            <a:pt x="4" y="7"/>
                          </a:lnTo>
                          <a:lnTo>
                            <a:pt x="4" y="5"/>
                          </a:lnTo>
                          <a:lnTo>
                            <a:pt x="7" y="6"/>
                          </a:lnTo>
                          <a:lnTo>
                            <a:pt x="9" y="5"/>
                          </a:lnTo>
                          <a:lnTo>
                            <a:pt x="12" y="3"/>
                          </a:lnTo>
                          <a:lnTo>
                            <a:pt x="14" y="4"/>
                          </a:lnTo>
                          <a:lnTo>
                            <a:pt x="19" y="4"/>
                          </a:lnTo>
                          <a:lnTo>
                            <a:pt x="20" y="0"/>
                          </a:lnTo>
                          <a:lnTo>
                            <a:pt x="25" y="0"/>
                          </a:lnTo>
                          <a:lnTo>
                            <a:pt x="29" y="0"/>
                          </a:lnTo>
                          <a:lnTo>
                            <a:pt x="30" y="0"/>
                          </a:lnTo>
                          <a:lnTo>
                            <a:pt x="35" y="0"/>
                          </a:lnTo>
                          <a:lnTo>
                            <a:pt x="37" y="0"/>
                          </a:lnTo>
                          <a:lnTo>
                            <a:pt x="41" y="0"/>
                          </a:lnTo>
                          <a:lnTo>
                            <a:pt x="44" y="2"/>
                          </a:lnTo>
                          <a:lnTo>
                            <a:pt x="48" y="3"/>
                          </a:lnTo>
                          <a:lnTo>
                            <a:pt x="51" y="3"/>
                          </a:lnTo>
                          <a:lnTo>
                            <a:pt x="55" y="7"/>
                          </a:lnTo>
                          <a:lnTo>
                            <a:pt x="57" y="8"/>
                          </a:lnTo>
                          <a:lnTo>
                            <a:pt x="59" y="11"/>
                          </a:lnTo>
                        </a:path>
                      </a:pathLst>
                    </a:custGeom>
                    <a:solidFill>
                      <a:srgbClr val="8C59A6"/>
                    </a:solidFill>
                    <a:ln w="9525" cap="rnd">
                      <a:noFill/>
                      <a:round/>
                      <a:headEnd/>
                      <a:tailEnd/>
                    </a:ln>
                    <a:effectLst/>
                  </p:spPr>
                  <p:txBody>
                    <a:bodyPr/>
                    <a:lstStyle/>
                    <a:p>
                      <a:endParaRPr lang="zh-CN" altLang="en-US"/>
                    </a:p>
                  </p:txBody>
                </p:sp>
                <p:sp>
                  <p:nvSpPr>
                    <p:cNvPr id="92202" name="Freeform 42"/>
                    <p:cNvSpPr>
                      <a:spLocks/>
                    </p:cNvSpPr>
                    <p:nvPr/>
                  </p:nvSpPr>
                  <p:spPr bwMode="auto">
                    <a:xfrm>
                      <a:off x="1836" y="1792"/>
                      <a:ext cx="39" cy="81"/>
                    </a:xfrm>
                    <a:custGeom>
                      <a:avLst/>
                      <a:gdLst/>
                      <a:ahLst/>
                      <a:cxnLst>
                        <a:cxn ang="0">
                          <a:pos x="37" y="6"/>
                        </a:cxn>
                        <a:cxn ang="0">
                          <a:pos x="37" y="8"/>
                        </a:cxn>
                        <a:cxn ang="0">
                          <a:pos x="33" y="9"/>
                        </a:cxn>
                        <a:cxn ang="0">
                          <a:pos x="31" y="11"/>
                        </a:cxn>
                        <a:cxn ang="0">
                          <a:pos x="30" y="10"/>
                        </a:cxn>
                        <a:cxn ang="0">
                          <a:pos x="29" y="11"/>
                        </a:cxn>
                        <a:cxn ang="0">
                          <a:pos x="26" y="13"/>
                        </a:cxn>
                        <a:cxn ang="0">
                          <a:pos x="25" y="13"/>
                        </a:cxn>
                        <a:cxn ang="0">
                          <a:pos x="22" y="13"/>
                        </a:cxn>
                        <a:cxn ang="0">
                          <a:pos x="19" y="13"/>
                        </a:cxn>
                        <a:cxn ang="0">
                          <a:pos x="17" y="14"/>
                        </a:cxn>
                        <a:cxn ang="0">
                          <a:pos x="17" y="20"/>
                        </a:cxn>
                        <a:cxn ang="0">
                          <a:pos x="16" y="24"/>
                        </a:cxn>
                        <a:cxn ang="0">
                          <a:pos x="16" y="29"/>
                        </a:cxn>
                        <a:cxn ang="0">
                          <a:pos x="18" y="33"/>
                        </a:cxn>
                        <a:cxn ang="0">
                          <a:pos x="15" y="38"/>
                        </a:cxn>
                        <a:cxn ang="0">
                          <a:pos x="14" y="44"/>
                        </a:cxn>
                        <a:cxn ang="0">
                          <a:pos x="16" y="47"/>
                        </a:cxn>
                        <a:cxn ang="0">
                          <a:pos x="16" y="51"/>
                        </a:cxn>
                        <a:cxn ang="0">
                          <a:pos x="16" y="55"/>
                        </a:cxn>
                        <a:cxn ang="0">
                          <a:pos x="15" y="61"/>
                        </a:cxn>
                        <a:cxn ang="0">
                          <a:pos x="14" y="66"/>
                        </a:cxn>
                        <a:cxn ang="0">
                          <a:pos x="15" y="65"/>
                        </a:cxn>
                        <a:cxn ang="0">
                          <a:pos x="12" y="69"/>
                        </a:cxn>
                        <a:cxn ang="0">
                          <a:pos x="11" y="71"/>
                        </a:cxn>
                        <a:cxn ang="0">
                          <a:pos x="12" y="73"/>
                        </a:cxn>
                        <a:cxn ang="0">
                          <a:pos x="10" y="75"/>
                        </a:cxn>
                        <a:cxn ang="0">
                          <a:pos x="9" y="76"/>
                        </a:cxn>
                        <a:cxn ang="0">
                          <a:pos x="8" y="76"/>
                        </a:cxn>
                        <a:cxn ang="0">
                          <a:pos x="9" y="78"/>
                        </a:cxn>
                        <a:cxn ang="0">
                          <a:pos x="6" y="79"/>
                        </a:cxn>
                        <a:cxn ang="0">
                          <a:pos x="5" y="79"/>
                        </a:cxn>
                        <a:cxn ang="0">
                          <a:pos x="4" y="74"/>
                        </a:cxn>
                        <a:cxn ang="0">
                          <a:pos x="2" y="67"/>
                        </a:cxn>
                        <a:cxn ang="0">
                          <a:pos x="0" y="58"/>
                        </a:cxn>
                        <a:cxn ang="0">
                          <a:pos x="0" y="53"/>
                        </a:cxn>
                        <a:cxn ang="0">
                          <a:pos x="1" y="46"/>
                        </a:cxn>
                        <a:cxn ang="0">
                          <a:pos x="1" y="40"/>
                        </a:cxn>
                        <a:cxn ang="0">
                          <a:pos x="1" y="33"/>
                        </a:cxn>
                        <a:cxn ang="0">
                          <a:pos x="1" y="26"/>
                        </a:cxn>
                        <a:cxn ang="0">
                          <a:pos x="2" y="19"/>
                        </a:cxn>
                        <a:cxn ang="0">
                          <a:pos x="4" y="12"/>
                        </a:cxn>
                        <a:cxn ang="0">
                          <a:pos x="6" y="4"/>
                        </a:cxn>
                        <a:cxn ang="0">
                          <a:pos x="9" y="2"/>
                        </a:cxn>
                        <a:cxn ang="0">
                          <a:pos x="13" y="1"/>
                        </a:cxn>
                        <a:cxn ang="0">
                          <a:pos x="16" y="2"/>
                        </a:cxn>
                        <a:cxn ang="0">
                          <a:pos x="19" y="1"/>
                        </a:cxn>
                        <a:cxn ang="0">
                          <a:pos x="22" y="0"/>
                        </a:cxn>
                        <a:cxn ang="0">
                          <a:pos x="26" y="0"/>
                        </a:cxn>
                        <a:cxn ang="0">
                          <a:pos x="29" y="0"/>
                        </a:cxn>
                        <a:cxn ang="0">
                          <a:pos x="32" y="0"/>
                        </a:cxn>
                        <a:cxn ang="0">
                          <a:pos x="35" y="1"/>
                        </a:cxn>
                        <a:cxn ang="0">
                          <a:pos x="37" y="2"/>
                        </a:cxn>
                      </a:cxnLst>
                      <a:rect l="0" t="0" r="r" b="b"/>
                      <a:pathLst>
                        <a:path w="39" h="81">
                          <a:moveTo>
                            <a:pt x="38" y="4"/>
                          </a:moveTo>
                          <a:lnTo>
                            <a:pt x="38" y="5"/>
                          </a:lnTo>
                          <a:lnTo>
                            <a:pt x="37" y="6"/>
                          </a:lnTo>
                          <a:lnTo>
                            <a:pt x="37" y="6"/>
                          </a:lnTo>
                          <a:lnTo>
                            <a:pt x="37" y="6"/>
                          </a:lnTo>
                          <a:lnTo>
                            <a:pt x="37" y="8"/>
                          </a:lnTo>
                          <a:lnTo>
                            <a:pt x="37" y="9"/>
                          </a:lnTo>
                          <a:lnTo>
                            <a:pt x="37" y="8"/>
                          </a:lnTo>
                          <a:lnTo>
                            <a:pt x="33" y="9"/>
                          </a:lnTo>
                          <a:lnTo>
                            <a:pt x="33" y="9"/>
                          </a:lnTo>
                          <a:lnTo>
                            <a:pt x="31" y="11"/>
                          </a:lnTo>
                          <a:lnTo>
                            <a:pt x="31" y="11"/>
                          </a:lnTo>
                          <a:lnTo>
                            <a:pt x="31" y="11"/>
                          </a:lnTo>
                          <a:lnTo>
                            <a:pt x="30" y="10"/>
                          </a:lnTo>
                          <a:lnTo>
                            <a:pt x="30" y="10"/>
                          </a:lnTo>
                          <a:lnTo>
                            <a:pt x="30" y="10"/>
                          </a:lnTo>
                          <a:lnTo>
                            <a:pt x="30" y="11"/>
                          </a:lnTo>
                          <a:lnTo>
                            <a:pt x="29" y="11"/>
                          </a:lnTo>
                          <a:lnTo>
                            <a:pt x="30" y="12"/>
                          </a:lnTo>
                          <a:lnTo>
                            <a:pt x="29" y="11"/>
                          </a:lnTo>
                          <a:lnTo>
                            <a:pt x="26" y="13"/>
                          </a:lnTo>
                          <a:lnTo>
                            <a:pt x="26" y="11"/>
                          </a:lnTo>
                          <a:lnTo>
                            <a:pt x="26" y="11"/>
                          </a:lnTo>
                          <a:lnTo>
                            <a:pt x="25" y="13"/>
                          </a:lnTo>
                          <a:lnTo>
                            <a:pt x="24" y="12"/>
                          </a:lnTo>
                          <a:lnTo>
                            <a:pt x="23" y="12"/>
                          </a:lnTo>
                          <a:lnTo>
                            <a:pt x="22" y="13"/>
                          </a:lnTo>
                          <a:lnTo>
                            <a:pt x="22" y="13"/>
                          </a:lnTo>
                          <a:lnTo>
                            <a:pt x="22" y="14"/>
                          </a:lnTo>
                          <a:lnTo>
                            <a:pt x="19" y="13"/>
                          </a:lnTo>
                          <a:lnTo>
                            <a:pt x="21" y="13"/>
                          </a:lnTo>
                          <a:lnTo>
                            <a:pt x="21" y="13"/>
                          </a:lnTo>
                          <a:lnTo>
                            <a:pt x="17" y="14"/>
                          </a:lnTo>
                          <a:lnTo>
                            <a:pt x="18" y="16"/>
                          </a:lnTo>
                          <a:lnTo>
                            <a:pt x="17" y="17"/>
                          </a:lnTo>
                          <a:lnTo>
                            <a:pt x="17" y="20"/>
                          </a:lnTo>
                          <a:lnTo>
                            <a:pt x="17" y="21"/>
                          </a:lnTo>
                          <a:lnTo>
                            <a:pt x="18" y="24"/>
                          </a:lnTo>
                          <a:lnTo>
                            <a:pt x="16" y="24"/>
                          </a:lnTo>
                          <a:lnTo>
                            <a:pt x="16" y="26"/>
                          </a:lnTo>
                          <a:lnTo>
                            <a:pt x="16" y="27"/>
                          </a:lnTo>
                          <a:lnTo>
                            <a:pt x="16" y="29"/>
                          </a:lnTo>
                          <a:lnTo>
                            <a:pt x="18" y="30"/>
                          </a:lnTo>
                          <a:lnTo>
                            <a:pt x="17" y="30"/>
                          </a:lnTo>
                          <a:lnTo>
                            <a:pt x="18" y="33"/>
                          </a:lnTo>
                          <a:lnTo>
                            <a:pt x="15" y="35"/>
                          </a:lnTo>
                          <a:lnTo>
                            <a:pt x="15" y="36"/>
                          </a:lnTo>
                          <a:lnTo>
                            <a:pt x="15" y="38"/>
                          </a:lnTo>
                          <a:lnTo>
                            <a:pt x="15" y="39"/>
                          </a:lnTo>
                          <a:lnTo>
                            <a:pt x="15" y="41"/>
                          </a:lnTo>
                          <a:lnTo>
                            <a:pt x="14" y="44"/>
                          </a:lnTo>
                          <a:lnTo>
                            <a:pt x="14" y="45"/>
                          </a:lnTo>
                          <a:lnTo>
                            <a:pt x="15" y="44"/>
                          </a:lnTo>
                          <a:lnTo>
                            <a:pt x="16" y="47"/>
                          </a:lnTo>
                          <a:lnTo>
                            <a:pt x="15" y="49"/>
                          </a:lnTo>
                          <a:lnTo>
                            <a:pt x="16" y="51"/>
                          </a:lnTo>
                          <a:lnTo>
                            <a:pt x="16" y="51"/>
                          </a:lnTo>
                          <a:lnTo>
                            <a:pt x="16" y="53"/>
                          </a:lnTo>
                          <a:lnTo>
                            <a:pt x="16" y="55"/>
                          </a:lnTo>
                          <a:lnTo>
                            <a:pt x="16" y="55"/>
                          </a:lnTo>
                          <a:lnTo>
                            <a:pt x="16" y="58"/>
                          </a:lnTo>
                          <a:lnTo>
                            <a:pt x="14" y="60"/>
                          </a:lnTo>
                          <a:lnTo>
                            <a:pt x="15" y="61"/>
                          </a:lnTo>
                          <a:lnTo>
                            <a:pt x="14" y="63"/>
                          </a:lnTo>
                          <a:lnTo>
                            <a:pt x="14" y="65"/>
                          </a:lnTo>
                          <a:lnTo>
                            <a:pt x="14" y="66"/>
                          </a:lnTo>
                          <a:lnTo>
                            <a:pt x="14" y="66"/>
                          </a:lnTo>
                          <a:lnTo>
                            <a:pt x="12" y="67"/>
                          </a:lnTo>
                          <a:lnTo>
                            <a:pt x="15" y="65"/>
                          </a:lnTo>
                          <a:lnTo>
                            <a:pt x="12" y="67"/>
                          </a:lnTo>
                          <a:lnTo>
                            <a:pt x="12" y="68"/>
                          </a:lnTo>
                          <a:lnTo>
                            <a:pt x="12" y="69"/>
                          </a:lnTo>
                          <a:lnTo>
                            <a:pt x="12" y="69"/>
                          </a:lnTo>
                          <a:lnTo>
                            <a:pt x="12" y="69"/>
                          </a:lnTo>
                          <a:lnTo>
                            <a:pt x="11" y="71"/>
                          </a:lnTo>
                          <a:lnTo>
                            <a:pt x="11" y="73"/>
                          </a:lnTo>
                          <a:lnTo>
                            <a:pt x="11" y="73"/>
                          </a:lnTo>
                          <a:lnTo>
                            <a:pt x="12" y="73"/>
                          </a:lnTo>
                          <a:lnTo>
                            <a:pt x="12" y="73"/>
                          </a:lnTo>
                          <a:lnTo>
                            <a:pt x="9" y="74"/>
                          </a:lnTo>
                          <a:lnTo>
                            <a:pt x="10" y="75"/>
                          </a:lnTo>
                          <a:lnTo>
                            <a:pt x="10" y="75"/>
                          </a:lnTo>
                          <a:lnTo>
                            <a:pt x="12" y="75"/>
                          </a:lnTo>
                          <a:lnTo>
                            <a:pt x="9" y="76"/>
                          </a:lnTo>
                          <a:lnTo>
                            <a:pt x="8" y="76"/>
                          </a:lnTo>
                          <a:lnTo>
                            <a:pt x="8" y="76"/>
                          </a:lnTo>
                          <a:lnTo>
                            <a:pt x="8" y="76"/>
                          </a:lnTo>
                          <a:lnTo>
                            <a:pt x="9" y="79"/>
                          </a:lnTo>
                          <a:lnTo>
                            <a:pt x="9" y="78"/>
                          </a:lnTo>
                          <a:lnTo>
                            <a:pt x="9" y="78"/>
                          </a:lnTo>
                          <a:lnTo>
                            <a:pt x="7" y="79"/>
                          </a:lnTo>
                          <a:lnTo>
                            <a:pt x="7" y="79"/>
                          </a:lnTo>
                          <a:lnTo>
                            <a:pt x="6" y="79"/>
                          </a:lnTo>
                          <a:lnTo>
                            <a:pt x="6" y="80"/>
                          </a:lnTo>
                          <a:lnTo>
                            <a:pt x="5" y="79"/>
                          </a:lnTo>
                          <a:lnTo>
                            <a:pt x="5" y="79"/>
                          </a:lnTo>
                          <a:lnTo>
                            <a:pt x="3" y="78"/>
                          </a:lnTo>
                          <a:lnTo>
                            <a:pt x="2" y="76"/>
                          </a:lnTo>
                          <a:lnTo>
                            <a:pt x="4" y="74"/>
                          </a:lnTo>
                          <a:lnTo>
                            <a:pt x="2" y="71"/>
                          </a:lnTo>
                          <a:lnTo>
                            <a:pt x="2" y="70"/>
                          </a:lnTo>
                          <a:lnTo>
                            <a:pt x="2" y="67"/>
                          </a:lnTo>
                          <a:lnTo>
                            <a:pt x="1" y="64"/>
                          </a:lnTo>
                          <a:lnTo>
                            <a:pt x="1" y="61"/>
                          </a:lnTo>
                          <a:lnTo>
                            <a:pt x="0" y="58"/>
                          </a:lnTo>
                          <a:lnTo>
                            <a:pt x="2" y="57"/>
                          </a:lnTo>
                          <a:lnTo>
                            <a:pt x="1" y="55"/>
                          </a:lnTo>
                          <a:lnTo>
                            <a:pt x="0" y="53"/>
                          </a:lnTo>
                          <a:lnTo>
                            <a:pt x="0" y="51"/>
                          </a:lnTo>
                          <a:lnTo>
                            <a:pt x="0" y="49"/>
                          </a:lnTo>
                          <a:lnTo>
                            <a:pt x="1" y="46"/>
                          </a:lnTo>
                          <a:lnTo>
                            <a:pt x="2" y="44"/>
                          </a:lnTo>
                          <a:lnTo>
                            <a:pt x="0" y="41"/>
                          </a:lnTo>
                          <a:lnTo>
                            <a:pt x="1" y="40"/>
                          </a:lnTo>
                          <a:lnTo>
                            <a:pt x="2" y="36"/>
                          </a:lnTo>
                          <a:lnTo>
                            <a:pt x="2" y="35"/>
                          </a:lnTo>
                          <a:lnTo>
                            <a:pt x="1" y="33"/>
                          </a:lnTo>
                          <a:lnTo>
                            <a:pt x="2" y="29"/>
                          </a:lnTo>
                          <a:lnTo>
                            <a:pt x="2" y="28"/>
                          </a:lnTo>
                          <a:lnTo>
                            <a:pt x="1" y="26"/>
                          </a:lnTo>
                          <a:lnTo>
                            <a:pt x="2" y="23"/>
                          </a:lnTo>
                          <a:lnTo>
                            <a:pt x="4" y="21"/>
                          </a:lnTo>
                          <a:lnTo>
                            <a:pt x="2" y="19"/>
                          </a:lnTo>
                          <a:lnTo>
                            <a:pt x="3" y="17"/>
                          </a:lnTo>
                          <a:lnTo>
                            <a:pt x="4" y="14"/>
                          </a:lnTo>
                          <a:lnTo>
                            <a:pt x="4" y="12"/>
                          </a:lnTo>
                          <a:lnTo>
                            <a:pt x="6" y="9"/>
                          </a:lnTo>
                          <a:lnTo>
                            <a:pt x="6" y="7"/>
                          </a:lnTo>
                          <a:lnTo>
                            <a:pt x="6" y="4"/>
                          </a:lnTo>
                          <a:lnTo>
                            <a:pt x="9" y="5"/>
                          </a:lnTo>
                          <a:lnTo>
                            <a:pt x="9" y="5"/>
                          </a:lnTo>
                          <a:lnTo>
                            <a:pt x="9" y="2"/>
                          </a:lnTo>
                          <a:lnTo>
                            <a:pt x="11" y="4"/>
                          </a:lnTo>
                          <a:lnTo>
                            <a:pt x="11" y="0"/>
                          </a:lnTo>
                          <a:lnTo>
                            <a:pt x="13" y="1"/>
                          </a:lnTo>
                          <a:lnTo>
                            <a:pt x="13" y="1"/>
                          </a:lnTo>
                          <a:lnTo>
                            <a:pt x="15" y="2"/>
                          </a:lnTo>
                          <a:lnTo>
                            <a:pt x="16" y="2"/>
                          </a:lnTo>
                          <a:lnTo>
                            <a:pt x="17" y="1"/>
                          </a:lnTo>
                          <a:lnTo>
                            <a:pt x="17" y="1"/>
                          </a:lnTo>
                          <a:lnTo>
                            <a:pt x="19" y="1"/>
                          </a:lnTo>
                          <a:lnTo>
                            <a:pt x="21" y="0"/>
                          </a:lnTo>
                          <a:lnTo>
                            <a:pt x="20" y="1"/>
                          </a:lnTo>
                          <a:lnTo>
                            <a:pt x="22" y="0"/>
                          </a:lnTo>
                          <a:lnTo>
                            <a:pt x="23" y="0"/>
                          </a:lnTo>
                          <a:lnTo>
                            <a:pt x="23" y="0"/>
                          </a:lnTo>
                          <a:lnTo>
                            <a:pt x="26" y="0"/>
                          </a:lnTo>
                          <a:lnTo>
                            <a:pt x="27" y="0"/>
                          </a:lnTo>
                          <a:lnTo>
                            <a:pt x="27" y="0"/>
                          </a:lnTo>
                          <a:lnTo>
                            <a:pt x="29" y="0"/>
                          </a:lnTo>
                          <a:lnTo>
                            <a:pt x="30" y="0"/>
                          </a:lnTo>
                          <a:lnTo>
                            <a:pt x="30" y="0"/>
                          </a:lnTo>
                          <a:lnTo>
                            <a:pt x="32" y="0"/>
                          </a:lnTo>
                          <a:lnTo>
                            <a:pt x="33" y="1"/>
                          </a:lnTo>
                          <a:lnTo>
                            <a:pt x="34" y="2"/>
                          </a:lnTo>
                          <a:lnTo>
                            <a:pt x="35" y="1"/>
                          </a:lnTo>
                          <a:lnTo>
                            <a:pt x="37" y="3"/>
                          </a:lnTo>
                          <a:lnTo>
                            <a:pt x="37" y="2"/>
                          </a:lnTo>
                          <a:lnTo>
                            <a:pt x="37" y="2"/>
                          </a:lnTo>
                          <a:lnTo>
                            <a:pt x="38" y="5"/>
                          </a:lnTo>
                          <a:lnTo>
                            <a:pt x="38" y="4"/>
                          </a:lnTo>
                        </a:path>
                      </a:pathLst>
                    </a:custGeom>
                    <a:solidFill>
                      <a:srgbClr val="8C59A6"/>
                    </a:solidFill>
                    <a:ln w="9525" cap="rnd">
                      <a:noFill/>
                      <a:round/>
                      <a:headEnd/>
                      <a:tailEnd/>
                    </a:ln>
                    <a:effectLst/>
                  </p:spPr>
                  <p:txBody>
                    <a:bodyPr/>
                    <a:lstStyle/>
                    <a:p>
                      <a:endParaRPr lang="zh-CN" altLang="en-US"/>
                    </a:p>
                  </p:txBody>
                </p:sp>
                <p:sp>
                  <p:nvSpPr>
                    <p:cNvPr id="92203" name="Freeform 43"/>
                    <p:cNvSpPr>
                      <a:spLocks/>
                    </p:cNvSpPr>
                    <p:nvPr/>
                  </p:nvSpPr>
                  <p:spPr bwMode="auto">
                    <a:xfrm>
                      <a:off x="1852" y="1809"/>
                      <a:ext cx="32" cy="81"/>
                    </a:xfrm>
                    <a:custGeom>
                      <a:avLst/>
                      <a:gdLst/>
                      <a:ahLst/>
                      <a:cxnLst>
                        <a:cxn ang="0">
                          <a:pos x="28" y="57"/>
                        </a:cxn>
                        <a:cxn ang="0">
                          <a:pos x="27" y="60"/>
                        </a:cxn>
                        <a:cxn ang="0">
                          <a:pos x="26" y="60"/>
                        </a:cxn>
                        <a:cxn ang="0">
                          <a:pos x="25" y="62"/>
                        </a:cxn>
                        <a:cxn ang="0">
                          <a:pos x="25" y="66"/>
                        </a:cxn>
                        <a:cxn ang="0">
                          <a:pos x="23" y="68"/>
                        </a:cxn>
                        <a:cxn ang="0">
                          <a:pos x="21" y="72"/>
                        </a:cxn>
                        <a:cxn ang="0">
                          <a:pos x="20" y="75"/>
                        </a:cxn>
                        <a:cxn ang="0">
                          <a:pos x="19" y="75"/>
                        </a:cxn>
                        <a:cxn ang="0">
                          <a:pos x="17" y="78"/>
                        </a:cxn>
                        <a:cxn ang="0">
                          <a:pos x="15" y="78"/>
                        </a:cxn>
                        <a:cxn ang="0">
                          <a:pos x="14" y="80"/>
                        </a:cxn>
                        <a:cxn ang="0">
                          <a:pos x="10" y="79"/>
                        </a:cxn>
                        <a:cxn ang="0">
                          <a:pos x="8" y="77"/>
                        </a:cxn>
                        <a:cxn ang="0">
                          <a:pos x="4" y="76"/>
                        </a:cxn>
                        <a:cxn ang="0">
                          <a:pos x="1" y="74"/>
                        </a:cxn>
                        <a:cxn ang="0">
                          <a:pos x="0" y="60"/>
                        </a:cxn>
                        <a:cxn ang="0">
                          <a:pos x="3" y="58"/>
                        </a:cxn>
                        <a:cxn ang="0">
                          <a:pos x="5" y="58"/>
                        </a:cxn>
                        <a:cxn ang="0">
                          <a:pos x="7" y="55"/>
                        </a:cxn>
                        <a:cxn ang="0">
                          <a:pos x="9" y="52"/>
                        </a:cxn>
                        <a:cxn ang="0">
                          <a:pos x="10" y="46"/>
                        </a:cxn>
                        <a:cxn ang="0">
                          <a:pos x="11" y="44"/>
                        </a:cxn>
                        <a:cxn ang="0">
                          <a:pos x="11" y="40"/>
                        </a:cxn>
                        <a:cxn ang="0">
                          <a:pos x="13" y="38"/>
                        </a:cxn>
                        <a:cxn ang="0">
                          <a:pos x="13" y="30"/>
                        </a:cxn>
                        <a:cxn ang="0">
                          <a:pos x="13" y="23"/>
                        </a:cxn>
                        <a:cxn ang="0">
                          <a:pos x="13" y="20"/>
                        </a:cxn>
                        <a:cxn ang="0">
                          <a:pos x="13" y="14"/>
                        </a:cxn>
                        <a:cxn ang="0">
                          <a:pos x="15" y="9"/>
                        </a:cxn>
                        <a:cxn ang="0">
                          <a:pos x="16" y="6"/>
                        </a:cxn>
                        <a:cxn ang="0">
                          <a:pos x="19" y="4"/>
                        </a:cxn>
                        <a:cxn ang="0">
                          <a:pos x="20" y="0"/>
                        </a:cxn>
                        <a:cxn ang="0">
                          <a:pos x="21" y="2"/>
                        </a:cxn>
                        <a:cxn ang="0">
                          <a:pos x="25" y="5"/>
                        </a:cxn>
                        <a:cxn ang="0">
                          <a:pos x="26" y="8"/>
                        </a:cxn>
                        <a:cxn ang="0">
                          <a:pos x="27" y="11"/>
                        </a:cxn>
                        <a:cxn ang="0">
                          <a:pos x="29" y="14"/>
                        </a:cxn>
                        <a:cxn ang="0">
                          <a:pos x="30" y="18"/>
                        </a:cxn>
                        <a:cxn ang="0">
                          <a:pos x="29" y="20"/>
                        </a:cxn>
                        <a:cxn ang="0">
                          <a:pos x="31" y="26"/>
                        </a:cxn>
                        <a:cxn ang="0">
                          <a:pos x="30" y="29"/>
                        </a:cxn>
                        <a:cxn ang="0">
                          <a:pos x="30" y="33"/>
                        </a:cxn>
                        <a:cxn ang="0">
                          <a:pos x="29" y="36"/>
                        </a:cxn>
                        <a:cxn ang="0">
                          <a:pos x="29" y="41"/>
                        </a:cxn>
                        <a:cxn ang="0">
                          <a:pos x="29" y="45"/>
                        </a:cxn>
                        <a:cxn ang="0">
                          <a:pos x="28" y="49"/>
                        </a:cxn>
                        <a:cxn ang="0">
                          <a:pos x="28" y="52"/>
                        </a:cxn>
                        <a:cxn ang="0">
                          <a:pos x="28" y="56"/>
                        </a:cxn>
                      </a:cxnLst>
                      <a:rect l="0" t="0" r="r" b="b"/>
                      <a:pathLst>
                        <a:path w="32" h="81">
                          <a:moveTo>
                            <a:pt x="28" y="56"/>
                          </a:moveTo>
                          <a:lnTo>
                            <a:pt x="28" y="57"/>
                          </a:lnTo>
                          <a:lnTo>
                            <a:pt x="28" y="57"/>
                          </a:lnTo>
                          <a:lnTo>
                            <a:pt x="27" y="60"/>
                          </a:lnTo>
                          <a:lnTo>
                            <a:pt x="27" y="61"/>
                          </a:lnTo>
                          <a:lnTo>
                            <a:pt x="26" y="60"/>
                          </a:lnTo>
                          <a:lnTo>
                            <a:pt x="24" y="61"/>
                          </a:lnTo>
                          <a:lnTo>
                            <a:pt x="25" y="62"/>
                          </a:lnTo>
                          <a:lnTo>
                            <a:pt x="22" y="65"/>
                          </a:lnTo>
                          <a:lnTo>
                            <a:pt x="25" y="66"/>
                          </a:lnTo>
                          <a:lnTo>
                            <a:pt x="22" y="67"/>
                          </a:lnTo>
                          <a:lnTo>
                            <a:pt x="23" y="68"/>
                          </a:lnTo>
                          <a:lnTo>
                            <a:pt x="21" y="70"/>
                          </a:lnTo>
                          <a:lnTo>
                            <a:pt x="21" y="72"/>
                          </a:lnTo>
                          <a:lnTo>
                            <a:pt x="20" y="73"/>
                          </a:lnTo>
                          <a:lnTo>
                            <a:pt x="20" y="75"/>
                          </a:lnTo>
                          <a:lnTo>
                            <a:pt x="18" y="74"/>
                          </a:lnTo>
                          <a:lnTo>
                            <a:pt x="19" y="75"/>
                          </a:lnTo>
                          <a:lnTo>
                            <a:pt x="20" y="75"/>
                          </a:lnTo>
                          <a:lnTo>
                            <a:pt x="17" y="78"/>
                          </a:lnTo>
                          <a:lnTo>
                            <a:pt x="17" y="78"/>
                          </a:lnTo>
                          <a:lnTo>
                            <a:pt x="15" y="78"/>
                          </a:lnTo>
                          <a:lnTo>
                            <a:pt x="15" y="78"/>
                          </a:lnTo>
                          <a:lnTo>
                            <a:pt x="14" y="80"/>
                          </a:lnTo>
                          <a:lnTo>
                            <a:pt x="12" y="79"/>
                          </a:lnTo>
                          <a:lnTo>
                            <a:pt x="10" y="79"/>
                          </a:lnTo>
                          <a:lnTo>
                            <a:pt x="10" y="79"/>
                          </a:lnTo>
                          <a:lnTo>
                            <a:pt x="8" y="77"/>
                          </a:lnTo>
                          <a:lnTo>
                            <a:pt x="7" y="78"/>
                          </a:lnTo>
                          <a:lnTo>
                            <a:pt x="4" y="76"/>
                          </a:lnTo>
                          <a:lnTo>
                            <a:pt x="2" y="74"/>
                          </a:lnTo>
                          <a:lnTo>
                            <a:pt x="1" y="74"/>
                          </a:lnTo>
                          <a:lnTo>
                            <a:pt x="0" y="69"/>
                          </a:lnTo>
                          <a:lnTo>
                            <a:pt x="0" y="60"/>
                          </a:lnTo>
                          <a:lnTo>
                            <a:pt x="2" y="59"/>
                          </a:lnTo>
                          <a:lnTo>
                            <a:pt x="3" y="58"/>
                          </a:lnTo>
                          <a:lnTo>
                            <a:pt x="4" y="58"/>
                          </a:lnTo>
                          <a:lnTo>
                            <a:pt x="5" y="58"/>
                          </a:lnTo>
                          <a:lnTo>
                            <a:pt x="6" y="57"/>
                          </a:lnTo>
                          <a:lnTo>
                            <a:pt x="7" y="55"/>
                          </a:lnTo>
                          <a:lnTo>
                            <a:pt x="8" y="52"/>
                          </a:lnTo>
                          <a:lnTo>
                            <a:pt x="9" y="52"/>
                          </a:lnTo>
                          <a:lnTo>
                            <a:pt x="11" y="51"/>
                          </a:lnTo>
                          <a:lnTo>
                            <a:pt x="10" y="46"/>
                          </a:lnTo>
                          <a:lnTo>
                            <a:pt x="11" y="46"/>
                          </a:lnTo>
                          <a:lnTo>
                            <a:pt x="11" y="44"/>
                          </a:lnTo>
                          <a:lnTo>
                            <a:pt x="12" y="41"/>
                          </a:lnTo>
                          <a:lnTo>
                            <a:pt x="11" y="40"/>
                          </a:lnTo>
                          <a:lnTo>
                            <a:pt x="13" y="38"/>
                          </a:lnTo>
                          <a:lnTo>
                            <a:pt x="13" y="38"/>
                          </a:lnTo>
                          <a:lnTo>
                            <a:pt x="13" y="31"/>
                          </a:lnTo>
                          <a:lnTo>
                            <a:pt x="13" y="30"/>
                          </a:lnTo>
                          <a:lnTo>
                            <a:pt x="11" y="28"/>
                          </a:lnTo>
                          <a:lnTo>
                            <a:pt x="13" y="23"/>
                          </a:lnTo>
                          <a:lnTo>
                            <a:pt x="14" y="22"/>
                          </a:lnTo>
                          <a:lnTo>
                            <a:pt x="13" y="20"/>
                          </a:lnTo>
                          <a:lnTo>
                            <a:pt x="12" y="18"/>
                          </a:lnTo>
                          <a:lnTo>
                            <a:pt x="13" y="14"/>
                          </a:lnTo>
                          <a:lnTo>
                            <a:pt x="14" y="13"/>
                          </a:lnTo>
                          <a:lnTo>
                            <a:pt x="15" y="9"/>
                          </a:lnTo>
                          <a:lnTo>
                            <a:pt x="15" y="8"/>
                          </a:lnTo>
                          <a:lnTo>
                            <a:pt x="16" y="6"/>
                          </a:lnTo>
                          <a:lnTo>
                            <a:pt x="16" y="5"/>
                          </a:lnTo>
                          <a:lnTo>
                            <a:pt x="19" y="4"/>
                          </a:lnTo>
                          <a:lnTo>
                            <a:pt x="18" y="2"/>
                          </a:lnTo>
                          <a:lnTo>
                            <a:pt x="20" y="0"/>
                          </a:lnTo>
                          <a:lnTo>
                            <a:pt x="21" y="0"/>
                          </a:lnTo>
                          <a:lnTo>
                            <a:pt x="21" y="2"/>
                          </a:lnTo>
                          <a:lnTo>
                            <a:pt x="23" y="2"/>
                          </a:lnTo>
                          <a:lnTo>
                            <a:pt x="25" y="5"/>
                          </a:lnTo>
                          <a:lnTo>
                            <a:pt x="23" y="6"/>
                          </a:lnTo>
                          <a:lnTo>
                            <a:pt x="26" y="8"/>
                          </a:lnTo>
                          <a:lnTo>
                            <a:pt x="26" y="8"/>
                          </a:lnTo>
                          <a:lnTo>
                            <a:pt x="27" y="11"/>
                          </a:lnTo>
                          <a:lnTo>
                            <a:pt x="28" y="13"/>
                          </a:lnTo>
                          <a:lnTo>
                            <a:pt x="29" y="14"/>
                          </a:lnTo>
                          <a:lnTo>
                            <a:pt x="29" y="16"/>
                          </a:lnTo>
                          <a:lnTo>
                            <a:pt x="30" y="18"/>
                          </a:lnTo>
                          <a:lnTo>
                            <a:pt x="29" y="19"/>
                          </a:lnTo>
                          <a:lnTo>
                            <a:pt x="29" y="20"/>
                          </a:lnTo>
                          <a:lnTo>
                            <a:pt x="30" y="24"/>
                          </a:lnTo>
                          <a:lnTo>
                            <a:pt x="31" y="26"/>
                          </a:lnTo>
                          <a:lnTo>
                            <a:pt x="29" y="27"/>
                          </a:lnTo>
                          <a:lnTo>
                            <a:pt x="30" y="29"/>
                          </a:lnTo>
                          <a:lnTo>
                            <a:pt x="29" y="30"/>
                          </a:lnTo>
                          <a:lnTo>
                            <a:pt x="30" y="33"/>
                          </a:lnTo>
                          <a:lnTo>
                            <a:pt x="30" y="36"/>
                          </a:lnTo>
                          <a:lnTo>
                            <a:pt x="29" y="36"/>
                          </a:lnTo>
                          <a:lnTo>
                            <a:pt x="28" y="39"/>
                          </a:lnTo>
                          <a:lnTo>
                            <a:pt x="29" y="41"/>
                          </a:lnTo>
                          <a:lnTo>
                            <a:pt x="29" y="42"/>
                          </a:lnTo>
                          <a:lnTo>
                            <a:pt x="29" y="45"/>
                          </a:lnTo>
                          <a:lnTo>
                            <a:pt x="26" y="45"/>
                          </a:lnTo>
                          <a:lnTo>
                            <a:pt x="28" y="49"/>
                          </a:lnTo>
                          <a:lnTo>
                            <a:pt x="26" y="50"/>
                          </a:lnTo>
                          <a:lnTo>
                            <a:pt x="28" y="52"/>
                          </a:lnTo>
                          <a:lnTo>
                            <a:pt x="29" y="54"/>
                          </a:lnTo>
                          <a:lnTo>
                            <a:pt x="28" y="56"/>
                          </a:lnTo>
                        </a:path>
                      </a:pathLst>
                    </a:custGeom>
                    <a:solidFill>
                      <a:srgbClr val="8C59A6"/>
                    </a:solidFill>
                    <a:ln w="9525" cap="rnd">
                      <a:noFill/>
                      <a:round/>
                      <a:headEnd/>
                      <a:tailEnd/>
                    </a:ln>
                    <a:effectLst/>
                  </p:spPr>
                  <p:txBody>
                    <a:bodyPr/>
                    <a:lstStyle/>
                    <a:p>
                      <a:endParaRPr lang="zh-CN" altLang="en-US"/>
                    </a:p>
                  </p:txBody>
                </p:sp>
              </p:grpSp>
            </p:grpSp>
          </p:grpSp>
          <p:pic>
            <p:nvPicPr>
              <p:cNvPr id="92204" name="Picture 44"/>
              <p:cNvPicPr>
                <a:picLocks noChangeArrowheads="1"/>
              </p:cNvPicPr>
              <p:nvPr/>
            </p:nvPicPr>
            <p:blipFill>
              <a:blip r:embed="rId4" cstate="print"/>
              <a:srcRect/>
              <a:stretch>
                <a:fillRect/>
              </a:stretch>
            </p:blipFill>
            <p:spPr bwMode="auto">
              <a:xfrm>
                <a:off x="990" y="1862"/>
                <a:ext cx="726" cy="641"/>
              </a:xfrm>
              <a:prstGeom prst="rect">
                <a:avLst/>
              </a:prstGeom>
              <a:noFill/>
              <a:ln w="9525">
                <a:noFill/>
                <a:miter lim="800000"/>
                <a:headEnd/>
                <a:tailEnd/>
              </a:ln>
              <a:effectLst/>
            </p:spPr>
          </p:pic>
        </p:grpSp>
        <p:grpSp>
          <p:nvGrpSpPr>
            <p:cNvPr id="11" name="Group 45"/>
            <p:cNvGrpSpPr>
              <a:grpSpLocks/>
            </p:cNvGrpSpPr>
            <p:nvPr/>
          </p:nvGrpSpPr>
          <p:grpSpPr bwMode="auto">
            <a:xfrm>
              <a:off x="1289" y="2129"/>
              <a:ext cx="2377" cy="1414"/>
              <a:chOff x="1307" y="2177"/>
              <a:chExt cx="2411" cy="1446"/>
            </a:xfrm>
          </p:grpSpPr>
          <p:sp>
            <p:nvSpPr>
              <p:cNvPr id="92206" name="Line 46"/>
              <p:cNvSpPr>
                <a:spLocks noChangeShapeType="1"/>
              </p:cNvSpPr>
              <p:nvPr/>
            </p:nvSpPr>
            <p:spPr bwMode="auto">
              <a:xfrm>
                <a:off x="2488" y="2305"/>
                <a:ext cx="336" cy="336"/>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92207" name="Rectangle 47"/>
              <p:cNvSpPr>
                <a:spLocks noChangeArrowheads="1"/>
              </p:cNvSpPr>
              <p:nvPr/>
            </p:nvSpPr>
            <p:spPr bwMode="auto">
              <a:xfrm>
                <a:off x="2951" y="2177"/>
                <a:ext cx="767" cy="274"/>
              </a:xfrm>
              <a:prstGeom prst="rect">
                <a:avLst/>
              </a:prstGeom>
              <a:noFill/>
              <a:ln w="9525">
                <a:noFill/>
                <a:miter lim="800000"/>
                <a:headEnd/>
                <a:tailEnd/>
              </a:ln>
              <a:effectLst/>
            </p:spPr>
            <p:txBody>
              <a:bodyPr wrap="none" lIns="90464" tIns="45232" rIns="90464" bIns="45232">
                <a:spAutoFit/>
              </a:bodyPr>
              <a:lstStyle/>
              <a:p>
                <a:pPr defTabSz="898525" eaLnBrk="0" hangingPunct="0"/>
                <a:r>
                  <a:rPr kumimoji="0" lang="zh-CN" altLang="en-US" sz="1600" b="1">
                    <a:latin typeface="Arial" charset="0"/>
                  </a:rPr>
                  <a:t>密钥使用</a:t>
                </a:r>
              </a:p>
            </p:txBody>
          </p:sp>
          <p:sp>
            <p:nvSpPr>
              <p:cNvPr id="92208" name="Line 48"/>
              <p:cNvSpPr>
                <a:spLocks noChangeShapeType="1"/>
              </p:cNvSpPr>
              <p:nvPr/>
            </p:nvSpPr>
            <p:spPr bwMode="auto">
              <a:xfrm flipH="1">
                <a:off x="2077" y="3089"/>
                <a:ext cx="448" cy="144"/>
              </a:xfrm>
              <a:prstGeom prst="line">
                <a:avLst/>
              </a:prstGeom>
              <a:noFill/>
              <a:ln w="12700">
                <a:solidFill>
                  <a:schemeClr val="tx1"/>
                </a:solidFill>
                <a:round/>
                <a:headEnd type="none" w="sm" len="sm"/>
                <a:tailEnd type="stealth" w="med" len="lg"/>
              </a:ln>
              <a:effectLst/>
            </p:spPr>
            <p:txBody>
              <a:bodyPr/>
              <a:lstStyle/>
              <a:p>
                <a:endParaRPr lang="zh-CN" altLang="en-US"/>
              </a:p>
            </p:txBody>
          </p:sp>
          <p:pic>
            <p:nvPicPr>
              <p:cNvPr id="92209" name="Picture 49"/>
              <p:cNvPicPr>
                <a:picLocks noChangeArrowheads="1"/>
              </p:cNvPicPr>
              <p:nvPr/>
            </p:nvPicPr>
            <p:blipFill>
              <a:blip r:embed="rId5" cstate="print"/>
              <a:srcRect/>
              <a:stretch>
                <a:fillRect/>
              </a:stretch>
            </p:blipFill>
            <p:spPr bwMode="auto">
              <a:xfrm>
                <a:off x="1307" y="2927"/>
                <a:ext cx="720" cy="618"/>
              </a:xfrm>
              <a:prstGeom prst="rect">
                <a:avLst/>
              </a:prstGeom>
              <a:noFill/>
              <a:ln w="9525">
                <a:noFill/>
                <a:miter lim="800000"/>
                <a:headEnd/>
                <a:tailEnd/>
              </a:ln>
              <a:effectLst/>
            </p:spPr>
          </p:pic>
          <p:grpSp>
            <p:nvGrpSpPr>
              <p:cNvPr id="12" name="Group 50"/>
              <p:cNvGrpSpPr>
                <a:grpSpLocks/>
              </p:cNvGrpSpPr>
              <p:nvPr/>
            </p:nvGrpSpPr>
            <p:grpSpPr bwMode="auto">
              <a:xfrm>
                <a:off x="2532" y="2397"/>
                <a:ext cx="1156" cy="1226"/>
                <a:chOff x="2532" y="2397"/>
                <a:chExt cx="1156" cy="1226"/>
              </a:xfrm>
            </p:grpSpPr>
            <p:pic>
              <p:nvPicPr>
                <p:cNvPr id="92211" name="Picture 51"/>
                <p:cNvPicPr>
                  <a:picLocks noChangeArrowheads="1"/>
                </p:cNvPicPr>
                <p:nvPr/>
              </p:nvPicPr>
              <p:blipFill>
                <a:blip r:embed="rId3" cstate="print"/>
                <a:srcRect/>
                <a:stretch>
                  <a:fillRect/>
                </a:stretch>
              </p:blipFill>
              <p:spPr bwMode="auto">
                <a:xfrm>
                  <a:off x="2640" y="2397"/>
                  <a:ext cx="1048" cy="1226"/>
                </a:xfrm>
                <a:prstGeom prst="rect">
                  <a:avLst/>
                </a:prstGeom>
                <a:noFill/>
                <a:ln w="9525">
                  <a:noFill/>
                  <a:miter lim="800000"/>
                  <a:headEnd/>
                  <a:tailEnd/>
                </a:ln>
                <a:effectLst/>
              </p:spPr>
            </p:pic>
            <p:sp>
              <p:nvSpPr>
                <p:cNvPr id="92212" name="Rectangle 52"/>
                <p:cNvSpPr>
                  <a:spLocks noChangeArrowheads="1"/>
                </p:cNvSpPr>
                <p:nvPr/>
              </p:nvSpPr>
              <p:spPr bwMode="auto">
                <a:xfrm rot="21540000">
                  <a:off x="2977" y="2707"/>
                  <a:ext cx="471" cy="274"/>
                </a:xfrm>
                <a:prstGeom prst="rect">
                  <a:avLst/>
                </a:prstGeom>
                <a:noFill/>
                <a:ln w="9525">
                  <a:noFill/>
                  <a:miter lim="800000"/>
                  <a:headEnd/>
                  <a:tailEnd/>
                </a:ln>
                <a:effectLst/>
              </p:spPr>
              <p:txBody>
                <a:bodyPr lIns="90464" tIns="45232" rIns="90464" bIns="45232">
                  <a:spAutoFit/>
                </a:bodyPr>
                <a:lstStyle/>
                <a:p>
                  <a:pPr algn="ctr" defTabSz="898525" eaLnBrk="0" hangingPunct="0"/>
                  <a:r>
                    <a:rPr kumimoji="0" lang="en-US" altLang="zh-CN" sz="1600" b="1">
                      <a:solidFill>
                        <a:schemeClr val="bg2"/>
                      </a:solidFill>
                      <a:latin typeface="Arial" charset="0"/>
                    </a:rPr>
                    <a:t>Bob</a:t>
                  </a:r>
                </a:p>
              </p:txBody>
            </p:sp>
            <p:grpSp>
              <p:nvGrpSpPr>
                <p:cNvPr id="13" name="Group 53"/>
                <p:cNvGrpSpPr>
                  <a:grpSpLocks/>
                </p:cNvGrpSpPr>
                <p:nvPr/>
              </p:nvGrpSpPr>
              <p:grpSpPr bwMode="auto">
                <a:xfrm>
                  <a:off x="2532" y="2847"/>
                  <a:ext cx="416" cy="240"/>
                  <a:chOff x="2532" y="2847"/>
                  <a:chExt cx="416" cy="240"/>
                </a:xfrm>
              </p:grpSpPr>
              <p:sp>
                <p:nvSpPr>
                  <p:cNvPr id="92214" name="Freeform 54"/>
                  <p:cNvSpPr>
                    <a:spLocks/>
                  </p:cNvSpPr>
                  <p:nvPr/>
                </p:nvSpPr>
                <p:spPr bwMode="auto">
                  <a:xfrm>
                    <a:off x="2540" y="2854"/>
                    <a:ext cx="407" cy="215"/>
                  </a:xfrm>
                  <a:custGeom>
                    <a:avLst/>
                    <a:gdLst/>
                    <a:ahLst/>
                    <a:cxnLst>
                      <a:cxn ang="0">
                        <a:pos x="11" y="23"/>
                      </a:cxn>
                      <a:cxn ang="0">
                        <a:pos x="160" y="0"/>
                      </a:cxn>
                      <a:cxn ang="0">
                        <a:pos x="159" y="38"/>
                      </a:cxn>
                      <a:cxn ang="0">
                        <a:pos x="196" y="39"/>
                      </a:cxn>
                      <a:cxn ang="0">
                        <a:pos x="208" y="56"/>
                      </a:cxn>
                      <a:cxn ang="0">
                        <a:pos x="374" y="38"/>
                      </a:cxn>
                      <a:cxn ang="0">
                        <a:pos x="406" y="63"/>
                      </a:cxn>
                      <a:cxn ang="0">
                        <a:pos x="374" y="112"/>
                      </a:cxn>
                      <a:cxn ang="0">
                        <a:pos x="320" y="121"/>
                      </a:cxn>
                      <a:cxn ang="0">
                        <a:pos x="287" y="124"/>
                      </a:cxn>
                      <a:cxn ang="0">
                        <a:pos x="273" y="114"/>
                      </a:cxn>
                      <a:cxn ang="0">
                        <a:pos x="210" y="119"/>
                      </a:cxn>
                      <a:cxn ang="0">
                        <a:pos x="200" y="157"/>
                      </a:cxn>
                      <a:cxn ang="0">
                        <a:pos x="167" y="162"/>
                      </a:cxn>
                      <a:cxn ang="0">
                        <a:pos x="151" y="205"/>
                      </a:cxn>
                      <a:cxn ang="0">
                        <a:pos x="8" y="214"/>
                      </a:cxn>
                      <a:cxn ang="0">
                        <a:pos x="0" y="54"/>
                      </a:cxn>
                      <a:cxn ang="0">
                        <a:pos x="11" y="23"/>
                      </a:cxn>
                    </a:cxnLst>
                    <a:rect l="0" t="0" r="r" b="b"/>
                    <a:pathLst>
                      <a:path w="407" h="215">
                        <a:moveTo>
                          <a:pt x="11" y="23"/>
                        </a:moveTo>
                        <a:lnTo>
                          <a:pt x="160" y="0"/>
                        </a:lnTo>
                        <a:lnTo>
                          <a:pt x="159" y="38"/>
                        </a:lnTo>
                        <a:lnTo>
                          <a:pt x="196" y="39"/>
                        </a:lnTo>
                        <a:lnTo>
                          <a:pt x="208" y="56"/>
                        </a:lnTo>
                        <a:lnTo>
                          <a:pt x="374" y="38"/>
                        </a:lnTo>
                        <a:lnTo>
                          <a:pt x="406" y="63"/>
                        </a:lnTo>
                        <a:lnTo>
                          <a:pt x="374" y="112"/>
                        </a:lnTo>
                        <a:lnTo>
                          <a:pt x="320" y="121"/>
                        </a:lnTo>
                        <a:lnTo>
                          <a:pt x="287" y="124"/>
                        </a:lnTo>
                        <a:lnTo>
                          <a:pt x="273" y="114"/>
                        </a:lnTo>
                        <a:lnTo>
                          <a:pt x="210" y="119"/>
                        </a:lnTo>
                        <a:lnTo>
                          <a:pt x="200" y="157"/>
                        </a:lnTo>
                        <a:lnTo>
                          <a:pt x="167" y="162"/>
                        </a:lnTo>
                        <a:lnTo>
                          <a:pt x="151" y="205"/>
                        </a:lnTo>
                        <a:lnTo>
                          <a:pt x="8" y="214"/>
                        </a:lnTo>
                        <a:lnTo>
                          <a:pt x="0" y="54"/>
                        </a:lnTo>
                        <a:lnTo>
                          <a:pt x="11" y="23"/>
                        </a:lnTo>
                      </a:path>
                    </a:pathLst>
                  </a:custGeom>
                  <a:solidFill>
                    <a:schemeClr val="hlink"/>
                  </a:solidFill>
                  <a:ln w="9525" cap="rnd">
                    <a:noFill/>
                    <a:round/>
                    <a:headEnd/>
                    <a:tailEnd/>
                  </a:ln>
                  <a:effectLst/>
                </p:spPr>
                <p:txBody>
                  <a:bodyPr/>
                  <a:lstStyle/>
                  <a:p>
                    <a:endParaRPr lang="zh-CN" altLang="en-US"/>
                  </a:p>
                </p:txBody>
              </p:sp>
              <p:sp>
                <p:nvSpPr>
                  <p:cNvPr id="92215" name="Freeform 55"/>
                  <p:cNvSpPr>
                    <a:spLocks/>
                  </p:cNvSpPr>
                  <p:nvPr/>
                </p:nvSpPr>
                <p:spPr bwMode="auto">
                  <a:xfrm>
                    <a:off x="2763" y="2884"/>
                    <a:ext cx="185" cy="39"/>
                  </a:xfrm>
                  <a:custGeom>
                    <a:avLst/>
                    <a:gdLst/>
                    <a:ahLst/>
                    <a:cxnLst>
                      <a:cxn ang="0">
                        <a:pos x="177" y="36"/>
                      </a:cxn>
                      <a:cxn ang="0">
                        <a:pos x="176" y="32"/>
                      </a:cxn>
                      <a:cxn ang="0">
                        <a:pos x="174" y="34"/>
                      </a:cxn>
                      <a:cxn ang="0">
                        <a:pos x="171" y="33"/>
                      </a:cxn>
                      <a:cxn ang="0">
                        <a:pos x="169" y="32"/>
                      </a:cxn>
                      <a:cxn ang="0">
                        <a:pos x="166" y="28"/>
                      </a:cxn>
                      <a:cxn ang="0">
                        <a:pos x="163" y="27"/>
                      </a:cxn>
                      <a:cxn ang="0">
                        <a:pos x="161" y="24"/>
                      </a:cxn>
                      <a:cxn ang="0">
                        <a:pos x="159" y="25"/>
                      </a:cxn>
                      <a:cxn ang="0">
                        <a:pos x="156" y="20"/>
                      </a:cxn>
                      <a:cxn ang="0">
                        <a:pos x="154" y="20"/>
                      </a:cxn>
                      <a:cxn ang="0">
                        <a:pos x="145" y="20"/>
                      </a:cxn>
                      <a:cxn ang="0">
                        <a:pos x="135" y="18"/>
                      </a:cxn>
                      <a:cxn ang="0">
                        <a:pos x="122" y="20"/>
                      </a:cxn>
                      <a:cxn ang="0">
                        <a:pos x="104" y="19"/>
                      </a:cxn>
                      <a:cxn ang="0">
                        <a:pos x="87" y="21"/>
                      </a:cxn>
                      <a:cxn ang="0">
                        <a:pos x="71" y="25"/>
                      </a:cxn>
                      <a:cxn ang="0">
                        <a:pos x="53" y="28"/>
                      </a:cxn>
                      <a:cxn ang="0">
                        <a:pos x="37" y="31"/>
                      </a:cxn>
                      <a:cxn ang="0">
                        <a:pos x="22" y="33"/>
                      </a:cxn>
                      <a:cxn ang="0">
                        <a:pos x="9" y="35"/>
                      </a:cxn>
                      <a:cxn ang="0">
                        <a:pos x="0" y="33"/>
                      </a:cxn>
                      <a:cxn ang="0">
                        <a:pos x="18" y="22"/>
                      </a:cxn>
                      <a:cxn ang="0">
                        <a:pos x="30" y="17"/>
                      </a:cxn>
                      <a:cxn ang="0">
                        <a:pos x="47" y="14"/>
                      </a:cxn>
                      <a:cxn ang="0">
                        <a:pos x="67" y="10"/>
                      </a:cxn>
                      <a:cxn ang="0">
                        <a:pos x="84" y="4"/>
                      </a:cxn>
                      <a:cxn ang="0">
                        <a:pos x="103" y="1"/>
                      </a:cxn>
                      <a:cxn ang="0">
                        <a:pos x="120" y="0"/>
                      </a:cxn>
                      <a:cxn ang="0">
                        <a:pos x="140" y="1"/>
                      </a:cxn>
                      <a:cxn ang="0">
                        <a:pos x="154" y="3"/>
                      </a:cxn>
                      <a:cxn ang="0">
                        <a:pos x="166" y="8"/>
                      </a:cxn>
                      <a:cxn ang="0">
                        <a:pos x="174" y="17"/>
                      </a:cxn>
                      <a:cxn ang="0">
                        <a:pos x="176" y="18"/>
                      </a:cxn>
                      <a:cxn ang="0">
                        <a:pos x="176" y="21"/>
                      </a:cxn>
                      <a:cxn ang="0">
                        <a:pos x="179" y="22"/>
                      </a:cxn>
                      <a:cxn ang="0">
                        <a:pos x="180" y="24"/>
                      </a:cxn>
                      <a:cxn ang="0">
                        <a:pos x="180" y="25"/>
                      </a:cxn>
                      <a:cxn ang="0">
                        <a:pos x="182" y="26"/>
                      </a:cxn>
                      <a:cxn ang="0">
                        <a:pos x="184" y="26"/>
                      </a:cxn>
                      <a:cxn ang="0">
                        <a:pos x="182" y="31"/>
                      </a:cxn>
                      <a:cxn ang="0">
                        <a:pos x="181" y="31"/>
                      </a:cxn>
                      <a:cxn ang="0">
                        <a:pos x="182" y="33"/>
                      </a:cxn>
                    </a:cxnLst>
                    <a:rect l="0" t="0" r="r" b="b"/>
                    <a:pathLst>
                      <a:path w="185" h="39">
                        <a:moveTo>
                          <a:pt x="181" y="35"/>
                        </a:moveTo>
                        <a:lnTo>
                          <a:pt x="179" y="38"/>
                        </a:lnTo>
                        <a:lnTo>
                          <a:pt x="177" y="36"/>
                        </a:lnTo>
                        <a:lnTo>
                          <a:pt x="177" y="36"/>
                        </a:lnTo>
                        <a:lnTo>
                          <a:pt x="176" y="38"/>
                        </a:lnTo>
                        <a:lnTo>
                          <a:pt x="176" y="32"/>
                        </a:lnTo>
                        <a:lnTo>
                          <a:pt x="175" y="34"/>
                        </a:lnTo>
                        <a:lnTo>
                          <a:pt x="174" y="34"/>
                        </a:lnTo>
                        <a:lnTo>
                          <a:pt x="174" y="34"/>
                        </a:lnTo>
                        <a:lnTo>
                          <a:pt x="171" y="36"/>
                        </a:lnTo>
                        <a:lnTo>
                          <a:pt x="172" y="34"/>
                        </a:lnTo>
                        <a:lnTo>
                          <a:pt x="171" y="33"/>
                        </a:lnTo>
                        <a:lnTo>
                          <a:pt x="172" y="31"/>
                        </a:lnTo>
                        <a:lnTo>
                          <a:pt x="169" y="32"/>
                        </a:lnTo>
                        <a:lnTo>
                          <a:pt x="169" y="32"/>
                        </a:lnTo>
                        <a:lnTo>
                          <a:pt x="166" y="30"/>
                        </a:lnTo>
                        <a:lnTo>
                          <a:pt x="167" y="30"/>
                        </a:lnTo>
                        <a:lnTo>
                          <a:pt x="166" y="28"/>
                        </a:lnTo>
                        <a:lnTo>
                          <a:pt x="166" y="28"/>
                        </a:lnTo>
                        <a:lnTo>
                          <a:pt x="164" y="29"/>
                        </a:lnTo>
                        <a:lnTo>
                          <a:pt x="163" y="27"/>
                        </a:lnTo>
                        <a:lnTo>
                          <a:pt x="163" y="26"/>
                        </a:lnTo>
                        <a:lnTo>
                          <a:pt x="163" y="26"/>
                        </a:lnTo>
                        <a:lnTo>
                          <a:pt x="161" y="24"/>
                        </a:lnTo>
                        <a:lnTo>
                          <a:pt x="160" y="26"/>
                        </a:lnTo>
                        <a:lnTo>
                          <a:pt x="161" y="23"/>
                        </a:lnTo>
                        <a:lnTo>
                          <a:pt x="159" y="25"/>
                        </a:lnTo>
                        <a:lnTo>
                          <a:pt x="160" y="21"/>
                        </a:lnTo>
                        <a:lnTo>
                          <a:pt x="159" y="22"/>
                        </a:lnTo>
                        <a:lnTo>
                          <a:pt x="156" y="20"/>
                        </a:lnTo>
                        <a:lnTo>
                          <a:pt x="156" y="20"/>
                        </a:lnTo>
                        <a:lnTo>
                          <a:pt x="154" y="19"/>
                        </a:lnTo>
                        <a:lnTo>
                          <a:pt x="154" y="20"/>
                        </a:lnTo>
                        <a:lnTo>
                          <a:pt x="152" y="19"/>
                        </a:lnTo>
                        <a:lnTo>
                          <a:pt x="148" y="18"/>
                        </a:lnTo>
                        <a:lnTo>
                          <a:pt x="145" y="20"/>
                        </a:lnTo>
                        <a:lnTo>
                          <a:pt x="144" y="17"/>
                        </a:lnTo>
                        <a:lnTo>
                          <a:pt x="138" y="18"/>
                        </a:lnTo>
                        <a:lnTo>
                          <a:pt x="135" y="18"/>
                        </a:lnTo>
                        <a:lnTo>
                          <a:pt x="130" y="19"/>
                        </a:lnTo>
                        <a:lnTo>
                          <a:pt x="125" y="18"/>
                        </a:lnTo>
                        <a:lnTo>
                          <a:pt x="122" y="20"/>
                        </a:lnTo>
                        <a:lnTo>
                          <a:pt x="116" y="20"/>
                        </a:lnTo>
                        <a:lnTo>
                          <a:pt x="109" y="18"/>
                        </a:lnTo>
                        <a:lnTo>
                          <a:pt x="104" y="19"/>
                        </a:lnTo>
                        <a:lnTo>
                          <a:pt x="101" y="20"/>
                        </a:lnTo>
                        <a:lnTo>
                          <a:pt x="94" y="21"/>
                        </a:lnTo>
                        <a:lnTo>
                          <a:pt x="87" y="21"/>
                        </a:lnTo>
                        <a:lnTo>
                          <a:pt x="81" y="21"/>
                        </a:lnTo>
                        <a:lnTo>
                          <a:pt x="75" y="25"/>
                        </a:lnTo>
                        <a:lnTo>
                          <a:pt x="71" y="25"/>
                        </a:lnTo>
                        <a:lnTo>
                          <a:pt x="65" y="24"/>
                        </a:lnTo>
                        <a:lnTo>
                          <a:pt x="60" y="27"/>
                        </a:lnTo>
                        <a:lnTo>
                          <a:pt x="53" y="28"/>
                        </a:lnTo>
                        <a:lnTo>
                          <a:pt x="47" y="27"/>
                        </a:lnTo>
                        <a:lnTo>
                          <a:pt x="41" y="29"/>
                        </a:lnTo>
                        <a:lnTo>
                          <a:pt x="37" y="31"/>
                        </a:lnTo>
                        <a:lnTo>
                          <a:pt x="33" y="30"/>
                        </a:lnTo>
                        <a:lnTo>
                          <a:pt x="27" y="32"/>
                        </a:lnTo>
                        <a:lnTo>
                          <a:pt x="22" y="33"/>
                        </a:lnTo>
                        <a:lnTo>
                          <a:pt x="18" y="33"/>
                        </a:lnTo>
                        <a:lnTo>
                          <a:pt x="14" y="34"/>
                        </a:lnTo>
                        <a:lnTo>
                          <a:pt x="9" y="35"/>
                        </a:lnTo>
                        <a:lnTo>
                          <a:pt x="8" y="36"/>
                        </a:lnTo>
                        <a:lnTo>
                          <a:pt x="5" y="38"/>
                        </a:lnTo>
                        <a:lnTo>
                          <a:pt x="0" y="33"/>
                        </a:lnTo>
                        <a:lnTo>
                          <a:pt x="8" y="23"/>
                        </a:lnTo>
                        <a:lnTo>
                          <a:pt x="10" y="21"/>
                        </a:lnTo>
                        <a:lnTo>
                          <a:pt x="18" y="22"/>
                        </a:lnTo>
                        <a:lnTo>
                          <a:pt x="20" y="20"/>
                        </a:lnTo>
                        <a:lnTo>
                          <a:pt x="26" y="18"/>
                        </a:lnTo>
                        <a:lnTo>
                          <a:pt x="30" y="17"/>
                        </a:lnTo>
                        <a:lnTo>
                          <a:pt x="36" y="17"/>
                        </a:lnTo>
                        <a:lnTo>
                          <a:pt x="43" y="13"/>
                        </a:lnTo>
                        <a:lnTo>
                          <a:pt x="47" y="14"/>
                        </a:lnTo>
                        <a:lnTo>
                          <a:pt x="54" y="13"/>
                        </a:lnTo>
                        <a:lnTo>
                          <a:pt x="58" y="10"/>
                        </a:lnTo>
                        <a:lnTo>
                          <a:pt x="67" y="10"/>
                        </a:lnTo>
                        <a:lnTo>
                          <a:pt x="72" y="9"/>
                        </a:lnTo>
                        <a:lnTo>
                          <a:pt x="78" y="6"/>
                        </a:lnTo>
                        <a:lnTo>
                          <a:pt x="84" y="4"/>
                        </a:lnTo>
                        <a:lnTo>
                          <a:pt x="90" y="5"/>
                        </a:lnTo>
                        <a:lnTo>
                          <a:pt x="98" y="3"/>
                        </a:lnTo>
                        <a:lnTo>
                          <a:pt x="103" y="1"/>
                        </a:lnTo>
                        <a:lnTo>
                          <a:pt x="109" y="2"/>
                        </a:lnTo>
                        <a:lnTo>
                          <a:pt x="115" y="0"/>
                        </a:lnTo>
                        <a:lnTo>
                          <a:pt x="120" y="0"/>
                        </a:lnTo>
                        <a:lnTo>
                          <a:pt x="127" y="1"/>
                        </a:lnTo>
                        <a:lnTo>
                          <a:pt x="133" y="0"/>
                        </a:lnTo>
                        <a:lnTo>
                          <a:pt x="140" y="1"/>
                        </a:lnTo>
                        <a:lnTo>
                          <a:pt x="143" y="2"/>
                        </a:lnTo>
                        <a:lnTo>
                          <a:pt x="147" y="2"/>
                        </a:lnTo>
                        <a:lnTo>
                          <a:pt x="154" y="3"/>
                        </a:lnTo>
                        <a:lnTo>
                          <a:pt x="157" y="4"/>
                        </a:lnTo>
                        <a:lnTo>
                          <a:pt x="160" y="6"/>
                        </a:lnTo>
                        <a:lnTo>
                          <a:pt x="166" y="8"/>
                        </a:lnTo>
                        <a:lnTo>
                          <a:pt x="168" y="10"/>
                        </a:lnTo>
                        <a:lnTo>
                          <a:pt x="172" y="14"/>
                        </a:lnTo>
                        <a:lnTo>
                          <a:pt x="174" y="17"/>
                        </a:lnTo>
                        <a:lnTo>
                          <a:pt x="174" y="17"/>
                        </a:lnTo>
                        <a:lnTo>
                          <a:pt x="174" y="17"/>
                        </a:lnTo>
                        <a:lnTo>
                          <a:pt x="176" y="18"/>
                        </a:lnTo>
                        <a:lnTo>
                          <a:pt x="176" y="18"/>
                        </a:lnTo>
                        <a:lnTo>
                          <a:pt x="176" y="18"/>
                        </a:lnTo>
                        <a:lnTo>
                          <a:pt x="176" y="21"/>
                        </a:lnTo>
                        <a:lnTo>
                          <a:pt x="178" y="19"/>
                        </a:lnTo>
                        <a:lnTo>
                          <a:pt x="176" y="20"/>
                        </a:lnTo>
                        <a:lnTo>
                          <a:pt x="179" y="22"/>
                        </a:lnTo>
                        <a:lnTo>
                          <a:pt x="179" y="22"/>
                        </a:lnTo>
                        <a:lnTo>
                          <a:pt x="177" y="23"/>
                        </a:lnTo>
                        <a:lnTo>
                          <a:pt x="180" y="24"/>
                        </a:lnTo>
                        <a:lnTo>
                          <a:pt x="180" y="24"/>
                        </a:lnTo>
                        <a:lnTo>
                          <a:pt x="180" y="25"/>
                        </a:lnTo>
                        <a:lnTo>
                          <a:pt x="180" y="25"/>
                        </a:lnTo>
                        <a:lnTo>
                          <a:pt x="181" y="24"/>
                        </a:lnTo>
                        <a:lnTo>
                          <a:pt x="181" y="26"/>
                        </a:lnTo>
                        <a:lnTo>
                          <a:pt x="182" y="26"/>
                        </a:lnTo>
                        <a:lnTo>
                          <a:pt x="184" y="26"/>
                        </a:lnTo>
                        <a:lnTo>
                          <a:pt x="184" y="26"/>
                        </a:lnTo>
                        <a:lnTo>
                          <a:pt x="184" y="26"/>
                        </a:lnTo>
                        <a:lnTo>
                          <a:pt x="182" y="29"/>
                        </a:lnTo>
                        <a:lnTo>
                          <a:pt x="184" y="30"/>
                        </a:lnTo>
                        <a:lnTo>
                          <a:pt x="182" y="31"/>
                        </a:lnTo>
                        <a:lnTo>
                          <a:pt x="182" y="31"/>
                        </a:lnTo>
                        <a:lnTo>
                          <a:pt x="182" y="31"/>
                        </a:lnTo>
                        <a:lnTo>
                          <a:pt x="181" y="31"/>
                        </a:lnTo>
                        <a:lnTo>
                          <a:pt x="181" y="31"/>
                        </a:lnTo>
                        <a:lnTo>
                          <a:pt x="184" y="36"/>
                        </a:lnTo>
                        <a:lnTo>
                          <a:pt x="182" y="33"/>
                        </a:lnTo>
                        <a:lnTo>
                          <a:pt x="181" y="35"/>
                        </a:lnTo>
                        <a:lnTo>
                          <a:pt x="181" y="35"/>
                        </a:lnTo>
                      </a:path>
                    </a:pathLst>
                  </a:custGeom>
                  <a:solidFill>
                    <a:srgbClr val="8C59A6"/>
                  </a:solidFill>
                  <a:ln w="9525" cap="rnd">
                    <a:noFill/>
                    <a:round/>
                    <a:headEnd/>
                    <a:tailEnd/>
                  </a:ln>
                  <a:effectLst/>
                </p:spPr>
                <p:txBody>
                  <a:bodyPr/>
                  <a:lstStyle/>
                  <a:p>
                    <a:endParaRPr lang="zh-CN" altLang="en-US"/>
                  </a:p>
                </p:txBody>
              </p:sp>
              <p:sp>
                <p:nvSpPr>
                  <p:cNvPr id="92216" name="Freeform 56"/>
                  <p:cNvSpPr>
                    <a:spLocks/>
                  </p:cNvSpPr>
                  <p:nvPr/>
                </p:nvSpPr>
                <p:spPr bwMode="auto">
                  <a:xfrm>
                    <a:off x="2532" y="2847"/>
                    <a:ext cx="221" cy="240"/>
                  </a:xfrm>
                  <a:custGeom>
                    <a:avLst/>
                    <a:gdLst/>
                    <a:ahLst/>
                    <a:cxnLst>
                      <a:cxn ang="0">
                        <a:pos x="206" y="66"/>
                      </a:cxn>
                      <a:cxn ang="0">
                        <a:pos x="191" y="54"/>
                      </a:cxn>
                      <a:cxn ang="0">
                        <a:pos x="176" y="53"/>
                      </a:cxn>
                      <a:cxn ang="0">
                        <a:pos x="167" y="50"/>
                      </a:cxn>
                      <a:cxn ang="0">
                        <a:pos x="167" y="39"/>
                      </a:cxn>
                      <a:cxn ang="0">
                        <a:pos x="165" y="25"/>
                      </a:cxn>
                      <a:cxn ang="0">
                        <a:pos x="157" y="21"/>
                      </a:cxn>
                      <a:cxn ang="0">
                        <a:pos x="108" y="30"/>
                      </a:cxn>
                      <a:cxn ang="0">
                        <a:pos x="56" y="36"/>
                      </a:cxn>
                      <a:cxn ang="0">
                        <a:pos x="26" y="50"/>
                      </a:cxn>
                      <a:cxn ang="0">
                        <a:pos x="20" y="88"/>
                      </a:cxn>
                      <a:cxn ang="0">
                        <a:pos x="22" y="130"/>
                      </a:cxn>
                      <a:cxn ang="0">
                        <a:pos x="21" y="167"/>
                      </a:cxn>
                      <a:cxn ang="0">
                        <a:pos x="21" y="185"/>
                      </a:cxn>
                      <a:cxn ang="0">
                        <a:pos x="23" y="208"/>
                      </a:cxn>
                      <a:cxn ang="0">
                        <a:pos x="36" y="211"/>
                      </a:cxn>
                      <a:cxn ang="0">
                        <a:pos x="72" y="208"/>
                      </a:cxn>
                      <a:cxn ang="0">
                        <a:pos x="108" y="205"/>
                      </a:cxn>
                      <a:cxn ang="0">
                        <a:pos x="144" y="198"/>
                      </a:cxn>
                      <a:cxn ang="0">
                        <a:pos x="159" y="188"/>
                      </a:cxn>
                      <a:cxn ang="0">
                        <a:pos x="164" y="178"/>
                      </a:cxn>
                      <a:cxn ang="0">
                        <a:pos x="168" y="165"/>
                      </a:cxn>
                      <a:cxn ang="0">
                        <a:pos x="173" y="158"/>
                      </a:cxn>
                      <a:cxn ang="0">
                        <a:pos x="188" y="155"/>
                      </a:cxn>
                      <a:cxn ang="0">
                        <a:pos x="202" y="150"/>
                      </a:cxn>
                      <a:cxn ang="0">
                        <a:pos x="214" y="133"/>
                      </a:cxn>
                      <a:cxn ang="0">
                        <a:pos x="220" y="146"/>
                      </a:cxn>
                      <a:cxn ang="0">
                        <a:pos x="216" y="163"/>
                      </a:cxn>
                      <a:cxn ang="0">
                        <a:pos x="210" y="178"/>
                      </a:cxn>
                      <a:cxn ang="0">
                        <a:pos x="203" y="181"/>
                      </a:cxn>
                      <a:cxn ang="0">
                        <a:pos x="195" y="182"/>
                      </a:cxn>
                      <a:cxn ang="0">
                        <a:pos x="185" y="183"/>
                      </a:cxn>
                      <a:cxn ang="0">
                        <a:pos x="181" y="194"/>
                      </a:cxn>
                      <a:cxn ang="0">
                        <a:pos x="176" y="206"/>
                      </a:cxn>
                      <a:cxn ang="0">
                        <a:pos x="168" y="215"/>
                      </a:cxn>
                      <a:cxn ang="0">
                        <a:pos x="162" y="221"/>
                      </a:cxn>
                      <a:cxn ang="0">
                        <a:pos x="155" y="224"/>
                      </a:cxn>
                      <a:cxn ang="0">
                        <a:pos x="148" y="227"/>
                      </a:cxn>
                      <a:cxn ang="0">
                        <a:pos x="141" y="227"/>
                      </a:cxn>
                      <a:cxn ang="0">
                        <a:pos x="96" y="231"/>
                      </a:cxn>
                      <a:cxn ang="0">
                        <a:pos x="48" y="235"/>
                      </a:cxn>
                      <a:cxn ang="0">
                        <a:pos x="21" y="236"/>
                      </a:cxn>
                      <a:cxn ang="0">
                        <a:pos x="5" y="184"/>
                      </a:cxn>
                      <a:cxn ang="0">
                        <a:pos x="3" y="93"/>
                      </a:cxn>
                      <a:cxn ang="0">
                        <a:pos x="11" y="33"/>
                      </a:cxn>
                      <a:cxn ang="0">
                        <a:pos x="24" y="25"/>
                      </a:cxn>
                      <a:cxn ang="0">
                        <a:pos x="48" y="20"/>
                      </a:cxn>
                      <a:cxn ang="0">
                        <a:pos x="68" y="18"/>
                      </a:cxn>
                      <a:cxn ang="0">
                        <a:pos x="91" y="13"/>
                      </a:cxn>
                      <a:cxn ang="0">
                        <a:pos x="119" y="7"/>
                      </a:cxn>
                      <a:cxn ang="0">
                        <a:pos x="145" y="0"/>
                      </a:cxn>
                      <a:cxn ang="0">
                        <a:pos x="168" y="7"/>
                      </a:cxn>
                      <a:cxn ang="0">
                        <a:pos x="178" y="27"/>
                      </a:cxn>
                      <a:cxn ang="0">
                        <a:pos x="178" y="41"/>
                      </a:cxn>
                      <a:cxn ang="0">
                        <a:pos x="196" y="36"/>
                      </a:cxn>
                      <a:cxn ang="0">
                        <a:pos x="210" y="40"/>
                      </a:cxn>
                      <a:cxn ang="0">
                        <a:pos x="216" y="57"/>
                      </a:cxn>
                    </a:cxnLst>
                    <a:rect l="0" t="0" r="r" b="b"/>
                    <a:pathLst>
                      <a:path w="221" h="240">
                        <a:moveTo>
                          <a:pt x="212" y="77"/>
                        </a:moveTo>
                        <a:lnTo>
                          <a:pt x="212" y="77"/>
                        </a:lnTo>
                        <a:lnTo>
                          <a:pt x="212" y="77"/>
                        </a:lnTo>
                        <a:lnTo>
                          <a:pt x="211" y="76"/>
                        </a:lnTo>
                        <a:lnTo>
                          <a:pt x="211" y="72"/>
                        </a:lnTo>
                        <a:lnTo>
                          <a:pt x="210" y="71"/>
                        </a:lnTo>
                        <a:lnTo>
                          <a:pt x="209" y="71"/>
                        </a:lnTo>
                        <a:lnTo>
                          <a:pt x="209" y="70"/>
                        </a:lnTo>
                        <a:lnTo>
                          <a:pt x="207" y="69"/>
                        </a:lnTo>
                        <a:lnTo>
                          <a:pt x="206" y="66"/>
                        </a:lnTo>
                        <a:lnTo>
                          <a:pt x="205" y="67"/>
                        </a:lnTo>
                        <a:lnTo>
                          <a:pt x="204" y="65"/>
                        </a:lnTo>
                        <a:lnTo>
                          <a:pt x="201" y="63"/>
                        </a:lnTo>
                        <a:lnTo>
                          <a:pt x="200" y="62"/>
                        </a:lnTo>
                        <a:lnTo>
                          <a:pt x="200" y="63"/>
                        </a:lnTo>
                        <a:lnTo>
                          <a:pt x="198" y="60"/>
                        </a:lnTo>
                        <a:lnTo>
                          <a:pt x="196" y="60"/>
                        </a:lnTo>
                        <a:lnTo>
                          <a:pt x="193" y="57"/>
                        </a:lnTo>
                        <a:lnTo>
                          <a:pt x="194" y="55"/>
                        </a:lnTo>
                        <a:lnTo>
                          <a:pt x="191" y="54"/>
                        </a:lnTo>
                        <a:lnTo>
                          <a:pt x="189" y="55"/>
                        </a:lnTo>
                        <a:lnTo>
                          <a:pt x="186" y="53"/>
                        </a:lnTo>
                        <a:lnTo>
                          <a:pt x="185" y="53"/>
                        </a:lnTo>
                        <a:lnTo>
                          <a:pt x="185" y="52"/>
                        </a:lnTo>
                        <a:lnTo>
                          <a:pt x="182" y="51"/>
                        </a:lnTo>
                        <a:lnTo>
                          <a:pt x="182" y="52"/>
                        </a:lnTo>
                        <a:lnTo>
                          <a:pt x="179" y="52"/>
                        </a:lnTo>
                        <a:lnTo>
                          <a:pt x="179" y="52"/>
                        </a:lnTo>
                        <a:lnTo>
                          <a:pt x="176" y="53"/>
                        </a:lnTo>
                        <a:lnTo>
                          <a:pt x="176" y="53"/>
                        </a:lnTo>
                        <a:lnTo>
                          <a:pt x="173" y="53"/>
                        </a:lnTo>
                        <a:lnTo>
                          <a:pt x="172" y="53"/>
                        </a:lnTo>
                        <a:lnTo>
                          <a:pt x="171" y="57"/>
                        </a:lnTo>
                        <a:lnTo>
                          <a:pt x="170" y="54"/>
                        </a:lnTo>
                        <a:lnTo>
                          <a:pt x="170" y="54"/>
                        </a:lnTo>
                        <a:lnTo>
                          <a:pt x="170" y="54"/>
                        </a:lnTo>
                        <a:lnTo>
                          <a:pt x="169" y="51"/>
                        </a:lnTo>
                        <a:lnTo>
                          <a:pt x="168" y="51"/>
                        </a:lnTo>
                        <a:lnTo>
                          <a:pt x="168" y="49"/>
                        </a:lnTo>
                        <a:lnTo>
                          <a:pt x="167" y="50"/>
                        </a:lnTo>
                        <a:lnTo>
                          <a:pt x="167" y="50"/>
                        </a:lnTo>
                        <a:lnTo>
                          <a:pt x="166" y="49"/>
                        </a:lnTo>
                        <a:lnTo>
                          <a:pt x="168" y="46"/>
                        </a:lnTo>
                        <a:lnTo>
                          <a:pt x="167" y="46"/>
                        </a:lnTo>
                        <a:lnTo>
                          <a:pt x="166" y="45"/>
                        </a:lnTo>
                        <a:lnTo>
                          <a:pt x="167" y="43"/>
                        </a:lnTo>
                        <a:lnTo>
                          <a:pt x="167" y="43"/>
                        </a:lnTo>
                        <a:lnTo>
                          <a:pt x="167" y="43"/>
                        </a:lnTo>
                        <a:lnTo>
                          <a:pt x="166" y="41"/>
                        </a:lnTo>
                        <a:lnTo>
                          <a:pt x="167" y="39"/>
                        </a:lnTo>
                        <a:lnTo>
                          <a:pt x="169" y="39"/>
                        </a:lnTo>
                        <a:lnTo>
                          <a:pt x="167" y="37"/>
                        </a:lnTo>
                        <a:lnTo>
                          <a:pt x="167" y="35"/>
                        </a:lnTo>
                        <a:lnTo>
                          <a:pt x="167" y="35"/>
                        </a:lnTo>
                        <a:lnTo>
                          <a:pt x="166" y="29"/>
                        </a:lnTo>
                        <a:lnTo>
                          <a:pt x="166" y="29"/>
                        </a:lnTo>
                        <a:lnTo>
                          <a:pt x="167" y="30"/>
                        </a:lnTo>
                        <a:lnTo>
                          <a:pt x="166" y="29"/>
                        </a:lnTo>
                        <a:lnTo>
                          <a:pt x="166" y="27"/>
                        </a:lnTo>
                        <a:lnTo>
                          <a:pt x="165" y="25"/>
                        </a:lnTo>
                        <a:lnTo>
                          <a:pt x="164" y="26"/>
                        </a:lnTo>
                        <a:lnTo>
                          <a:pt x="166" y="24"/>
                        </a:lnTo>
                        <a:lnTo>
                          <a:pt x="166" y="23"/>
                        </a:lnTo>
                        <a:lnTo>
                          <a:pt x="166" y="22"/>
                        </a:lnTo>
                        <a:lnTo>
                          <a:pt x="166" y="21"/>
                        </a:lnTo>
                        <a:lnTo>
                          <a:pt x="166" y="21"/>
                        </a:lnTo>
                        <a:lnTo>
                          <a:pt x="163" y="22"/>
                        </a:lnTo>
                        <a:lnTo>
                          <a:pt x="162" y="23"/>
                        </a:lnTo>
                        <a:lnTo>
                          <a:pt x="160" y="22"/>
                        </a:lnTo>
                        <a:lnTo>
                          <a:pt x="157" y="21"/>
                        </a:lnTo>
                        <a:lnTo>
                          <a:pt x="153" y="23"/>
                        </a:lnTo>
                        <a:lnTo>
                          <a:pt x="149" y="22"/>
                        </a:lnTo>
                        <a:lnTo>
                          <a:pt x="146" y="24"/>
                        </a:lnTo>
                        <a:lnTo>
                          <a:pt x="140" y="23"/>
                        </a:lnTo>
                        <a:lnTo>
                          <a:pt x="137" y="25"/>
                        </a:lnTo>
                        <a:lnTo>
                          <a:pt x="130" y="26"/>
                        </a:lnTo>
                        <a:lnTo>
                          <a:pt x="126" y="27"/>
                        </a:lnTo>
                        <a:lnTo>
                          <a:pt x="121" y="25"/>
                        </a:lnTo>
                        <a:lnTo>
                          <a:pt x="117" y="28"/>
                        </a:lnTo>
                        <a:lnTo>
                          <a:pt x="108" y="30"/>
                        </a:lnTo>
                        <a:lnTo>
                          <a:pt x="105" y="31"/>
                        </a:lnTo>
                        <a:lnTo>
                          <a:pt x="100" y="31"/>
                        </a:lnTo>
                        <a:lnTo>
                          <a:pt x="93" y="32"/>
                        </a:lnTo>
                        <a:lnTo>
                          <a:pt x="88" y="36"/>
                        </a:lnTo>
                        <a:lnTo>
                          <a:pt x="81" y="33"/>
                        </a:lnTo>
                        <a:lnTo>
                          <a:pt x="75" y="35"/>
                        </a:lnTo>
                        <a:lnTo>
                          <a:pt x="71" y="38"/>
                        </a:lnTo>
                        <a:lnTo>
                          <a:pt x="66" y="39"/>
                        </a:lnTo>
                        <a:lnTo>
                          <a:pt x="61" y="35"/>
                        </a:lnTo>
                        <a:lnTo>
                          <a:pt x="56" y="36"/>
                        </a:lnTo>
                        <a:lnTo>
                          <a:pt x="52" y="39"/>
                        </a:lnTo>
                        <a:lnTo>
                          <a:pt x="48" y="40"/>
                        </a:lnTo>
                        <a:lnTo>
                          <a:pt x="45" y="42"/>
                        </a:lnTo>
                        <a:lnTo>
                          <a:pt x="40" y="40"/>
                        </a:lnTo>
                        <a:lnTo>
                          <a:pt x="34" y="40"/>
                        </a:lnTo>
                        <a:lnTo>
                          <a:pt x="34" y="41"/>
                        </a:lnTo>
                        <a:lnTo>
                          <a:pt x="34" y="41"/>
                        </a:lnTo>
                        <a:lnTo>
                          <a:pt x="32" y="45"/>
                        </a:lnTo>
                        <a:lnTo>
                          <a:pt x="28" y="46"/>
                        </a:lnTo>
                        <a:lnTo>
                          <a:pt x="26" y="50"/>
                        </a:lnTo>
                        <a:lnTo>
                          <a:pt x="24" y="51"/>
                        </a:lnTo>
                        <a:lnTo>
                          <a:pt x="23" y="54"/>
                        </a:lnTo>
                        <a:lnTo>
                          <a:pt x="23" y="60"/>
                        </a:lnTo>
                        <a:lnTo>
                          <a:pt x="22" y="63"/>
                        </a:lnTo>
                        <a:lnTo>
                          <a:pt x="22" y="66"/>
                        </a:lnTo>
                        <a:lnTo>
                          <a:pt x="20" y="69"/>
                        </a:lnTo>
                        <a:lnTo>
                          <a:pt x="20" y="75"/>
                        </a:lnTo>
                        <a:lnTo>
                          <a:pt x="20" y="80"/>
                        </a:lnTo>
                        <a:lnTo>
                          <a:pt x="19" y="83"/>
                        </a:lnTo>
                        <a:lnTo>
                          <a:pt x="20" y="88"/>
                        </a:lnTo>
                        <a:lnTo>
                          <a:pt x="18" y="91"/>
                        </a:lnTo>
                        <a:lnTo>
                          <a:pt x="20" y="94"/>
                        </a:lnTo>
                        <a:lnTo>
                          <a:pt x="19" y="100"/>
                        </a:lnTo>
                        <a:lnTo>
                          <a:pt x="20" y="105"/>
                        </a:lnTo>
                        <a:lnTo>
                          <a:pt x="20" y="108"/>
                        </a:lnTo>
                        <a:lnTo>
                          <a:pt x="21" y="113"/>
                        </a:lnTo>
                        <a:lnTo>
                          <a:pt x="21" y="117"/>
                        </a:lnTo>
                        <a:lnTo>
                          <a:pt x="19" y="121"/>
                        </a:lnTo>
                        <a:lnTo>
                          <a:pt x="20" y="127"/>
                        </a:lnTo>
                        <a:lnTo>
                          <a:pt x="22" y="130"/>
                        </a:lnTo>
                        <a:lnTo>
                          <a:pt x="22" y="137"/>
                        </a:lnTo>
                        <a:lnTo>
                          <a:pt x="20" y="139"/>
                        </a:lnTo>
                        <a:lnTo>
                          <a:pt x="20" y="144"/>
                        </a:lnTo>
                        <a:lnTo>
                          <a:pt x="22" y="146"/>
                        </a:lnTo>
                        <a:lnTo>
                          <a:pt x="20" y="154"/>
                        </a:lnTo>
                        <a:lnTo>
                          <a:pt x="20" y="155"/>
                        </a:lnTo>
                        <a:lnTo>
                          <a:pt x="20" y="159"/>
                        </a:lnTo>
                        <a:lnTo>
                          <a:pt x="18" y="163"/>
                        </a:lnTo>
                        <a:lnTo>
                          <a:pt x="18" y="165"/>
                        </a:lnTo>
                        <a:lnTo>
                          <a:pt x="21" y="167"/>
                        </a:lnTo>
                        <a:lnTo>
                          <a:pt x="21" y="168"/>
                        </a:lnTo>
                        <a:lnTo>
                          <a:pt x="20" y="171"/>
                        </a:lnTo>
                        <a:lnTo>
                          <a:pt x="21" y="171"/>
                        </a:lnTo>
                        <a:lnTo>
                          <a:pt x="21" y="174"/>
                        </a:lnTo>
                        <a:lnTo>
                          <a:pt x="21" y="176"/>
                        </a:lnTo>
                        <a:lnTo>
                          <a:pt x="22" y="177"/>
                        </a:lnTo>
                        <a:lnTo>
                          <a:pt x="20" y="181"/>
                        </a:lnTo>
                        <a:lnTo>
                          <a:pt x="22" y="181"/>
                        </a:lnTo>
                        <a:lnTo>
                          <a:pt x="21" y="183"/>
                        </a:lnTo>
                        <a:lnTo>
                          <a:pt x="21" y="185"/>
                        </a:lnTo>
                        <a:lnTo>
                          <a:pt x="23" y="188"/>
                        </a:lnTo>
                        <a:lnTo>
                          <a:pt x="22" y="191"/>
                        </a:lnTo>
                        <a:lnTo>
                          <a:pt x="22" y="191"/>
                        </a:lnTo>
                        <a:lnTo>
                          <a:pt x="23" y="196"/>
                        </a:lnTo>
                        <a:lnTo>
                          <a:pt x="23" y="197"/>
                        </a:lnTo>
                        <a:lnTo>
                          <a:pt x="21" y="198"/>
                        </a:lnTo>
                        <a:lnTo>
                          <a:pt x="22" y="200"/>
                        </a:lnTo>
                        <a:lnTo>
                          <a:pt x="22" y="202"/>
                        </a:lnTo>
                        <a:lnTo>
                          <a:pt x="22" y="205"/>
                        </a:lnTo>
                        <a:lnTo>
                          <a:pt x="23" y="208"/>
                        </a:lnTo>
                        <a:lnTo>
                          <a:pt x="24" y="207"/>
                        </a:lnTo>
                        <a:lnTo>
                          <a:pt x="25" y="208"/>
                        </a:lnTo>
                        <a:lnTo>
                          <a:pt x="26" y="210"/>
                        </a:lnTo>
                        <a:lnTo>
                          <a:pt x="25" y="210"/>
                        </a:lnTo>
                        <a:lnTo>
                          <a:pt x="27" y="212"/>
                        </a:lnTo>
                        <a:lnTo>
                          <a:pt x="28" y="209"/>
                        </a:lnTo>
                        <a:lnTo>
                          <a:pt x="31" y="213"/>
                        </a:lnTo>
                        <a:lnTo>
                          <a:pt x="32" y="212"/>
                        </a:lnTo>
                        <a:lnTo>
                          <a:pt x="35" y="212"/>
                        </a:lnTo>
                        <a:lnTo>
                          <a:pt x="36" y="211"/>
                        </a:lnTo>
                        <a:lnTo>
                          <a:pt x="39" y="210"/>
                        </a:lnTo>
                        <a:lnTo>
                          <a:pt x="41" y="213"/>
                        </a:lnTo>
                        <a:lnTo>
                          <a:pt x="46" y="212"/>
                        </a:lnTo>
                        <a:lnTo>
                          <a:pt x="48" y="210"/>
                        </a:lnTo>
                        <a:lnTo>
                          <a:pt x="53" y="212"/>
                        </a:lnTo>
                        <a:lnTo>
                          <a:pt x="57" y="210"/>
                        </a:lnTo>
                        <a:lnTo>
                          <a:pt x="62" y="209"/>
                        </a:lnTo>
                        <a:lnTo>
                          <a:pt x="64" y="207"/>
                        </a:lnTo>
                        <a:lnTo>
                          <a:pt x="68" y="208"/>
                        </a:lnTo>
                        <a:lnTo>
                          <a:pt x="72" y="208"/>
                        </a:lnTo>
                        <a:lnTo>
                          <a:pt x="73" y="208"/>
                        </a:lnTo>
                        <a:lnTo>
                          <a:pt x="78" y="208"/>
                        </a:lnTo>
                        <a:lnTo>
                          <a:pt x="81" y="207"/>
                        </a:lnTo>
                        <a:lnTo>
                          <a:pt x="84" y="207"/>
                        </a:lnTo>
                        <a:lnTo>
                          <a:pt x="91" y="206"/>
                        </a:lnTo>
                        <a:lnTo>
                          <a:pt x="94" y="205"/>
                        </a:lnTo>
                        <a:lnTo>
                          <a:pt x="96" y="206"/>
                        </a:lnTo>
                        <a:lnTo>
                          <a:pt x="102" y="205"/>
                        </a:lnTo>
                        <a:lnTo>
                          <a:pt x="104" y="205"/>
                        </a:lnTo>
                        <a:lnTo>
                          <a:pt x="108" y="205"/>
                        </a:lnTo>
                        <a:lnTo>
                          <a:pt x="112" y="205"/>
                        </a:lnTo>
                        <a:lnTo>
                          <a:pt x="114" y="203"/>
                        </a:lnTo>
                        <a:lnTo>
                          <a:pt x="119" y="203"/>
                        </a:lnTo>
                        <a:lnTo>
                          <a:pt x="123" y="203"/>
                        </a:lnTo>
                        <a:lnTo>
                          <a:pt x="126" y="202"/>
                        </a:lnTo>
                        <a:lnTo>
                          <a:pt x="130" y="199"/>
                        </a:lnTo>
                        <a:lnTo>
                          <a:pt x="134" y="200"/>
                        </a:lnTo>
                        <a:lnTo>
                          <a:pt x="137" y="200"/>
                        </a:lnTo>
                        <a:lnTo>
                          <a:pt x="142" y="201"/>
                        </a:lnTo>
                        <a:lnTo>
                          <a:pt x="144" y="198"/>
                        </a:lnTo>
                        <a:lnTo>
                          <a:pt x="149" y="197"/>
                        </a:lnTo>
                        <a:lnTo>
                          <a:pt x="149" y="196"/>
                        </a:lnTo>
                        <a:lnTo>
                          <a:pt x="156" y="195"/>
                        </a:lnTo>
                        <a:lnTo>
                          <a:pt x="154" y="194"/>
                        </a:lnTo>
                        <a:lnTo>
                          <a:pt x="156" y="193"/>
                        </a:lnTo>
                        <a:lnTo>
                          <a:pt x="156" y="193"/>
                        </a:lnTo>
                        <a:lnTo>
                          <a:pt x="158" y="194"/>
                        </a:lnTo>
                        <a:lnTo>
                          <a:pt x="158" y="194"/>
                        </a:lnTo>
                        <a:lnTo>
                          <a:pt x="160" y="190"/>
                        </a:lnTo>
                        <a:lnTo>
                          <a:pt x="159" y="188"/>
                        </a:lnTo>
                        <a:lnTo>
                          <a:pt x="161" y="189"/>
                        </a:lnTo>
                        <a:lnTo>
                          <a:pt x="162" y="187"/>
                        </a:lnTo>
                        <a:lnTo>
                          <a:pt x="162" y="187"/>
                        </a:lnTo>
                        <a:lnTo>
                          <a:pt x="162" y="187"/>
                        </a:lnTo>
                        <a:lnTo>
                          <a:pt x="164" y="187"/>
                        </a:lnTo>
                        <a:lnTo>
                          <a:pt x="161" y="184"/>
                        </a:lnTo>
                        <a:lnTo>
                          <a:pt x="165" y="182"/>
                        </a:lnTo>
                        <a:lnTo>
                          <a:pt x="164" y="182"/>
                        </a:lnTo>
                        <a:lnTo>
                          <a:pt x="164" y="179"/>
                        </a:lnTo>
                        <a:lnTo>
                          <a:pt x="164" y="178"/>
                        </a:lnTo>
                        <a:lnTo>
                          <a:pt x="164" y="175"/>
                        </a:lnTo>
                        <a:lnTo>
                          <a:pt x="163" y="175"/>
                        </a:lnTo>
                        <a:lnTo>
                          <a:pt x="166" y="173"/>
                        </a:lnTo>
                        <a:lnTo>
                          <a:pt x="166" y="173"/>
                        </a:lnTo>
                        <a:lnTo>
                          <a:pt x="165" y="172"/>
                        </a:lnTo>
                        <a:lnTo>
                          <a:pt x="166" y="172"/>
                        </a:lnTo>
                        <a:lnTo>
                          <a:pt x="167" y="169"/>
                        </a:lnTo>
                        <a:lnTo>
                          <a:pt x="164" y="167"/>
                        </a:lnTo>
                        <a:lnTo>
                          <a:pt x="168" y="165"/>
                        </a:lnTo>
                        <a:lnTo>
                          <a:pt x="168" y="165"/>
                        </a:lnTo>
                        <a:lnTo>
                          <a:pt x="168" y="165"/>
                        </a:lnTo>
                        <a:lnTo>
                          <a:pt x="168" y="165"/>
                        </a:lnTo>
                        <a:lnTo>
                          <a:pt x="165" y="162"/>
                        </a:lnTo>
                        <a:lnTo>
                          <a:pt x="167" y="161"/>
                        </a:lnTo>
                        <a:lnTo>
                          <a:pt x="167" y="160"/>
                        </a:lnTo>
                        <a:lnTo>
                          <a:pt x="166" y="159"/>
                        </a:lnTo>
                        <a:lnTo>
                          <a:pt x="170" y="156"/>
                        </a:lnTo>
                        <a:lnTo>
                          <a:pt x="173" y="157"/>
                        </a:lnTo>
                        <a:lnTo>
                          <a:pt x="173" y="158"/>
                        </a:lnTo>
                        <a:lnTo>
                          <a:pt x="173" y="158"/>
                        </a:lnTo>
                        <a:lnTo>
                          <a:pt x="176" y="157"/>
                        </a:lnTo>
                        <a:lnTo>
                          <a:pt x="176" y="157"/>
                        </a:lnTo>
                        <a:lnTo>
                          <a:pt x="178" y="154"/>
                        </a:lnTo>
                        <a:lnTo>
                          <a:pt x="181" y="156"/>
                        </a:lnTo>
                        <a:lnTo>
                          <a:pt x="181" y="156"/>
                        </a:lnTo>
                        <a:lnTo>
                          <a:pt x="183" y="156"/>
                        </a:lnTo>
                        <a:lnTo>
                          <a:pt x="184" y="155"/>
                        </a:lnTo>
                        <a:lnTo>
                          <a:pt x="185" y="155"/>
                        </a:lnTo>
                        <a:lnTo>
                          <a:pt x="186" y="154"/>
                        </a:lnTo>
                        <a:lnTo>
                          <a:pt x="188" y="155"/>
                        </a:lnTo>
                        <a:lnTo>
                          <a:pt x="189" y="155"/>
                        </a:lnTo>
                        <a:lnTo>
                          <a:pt x="191" y="155"/>
                        </a:lnTo>
                        <a:lnTo>
                          <a:pt x="191" y="155"/>
                        </a:lnTo>
                        <a:lnTo>
                          <a:pt x="192" y="155"/>
                        </a:lnTo>
                        <a:lnTo>
                          <a:pt x="196" y="153"/>
                        </a:lnTo>
                        <a:lnTo>
                          <a:pt x="197" y="153"/>
                        </a:lnTo>
                        <a:lnTo>
                          <a:pt x="198" y="152"/>
                        </a:lnTo>
                        <a:lnTo>
                          <a:pt x="200" y="149"/>
                        </a:lnTo>
                        <a:lnTo>
                          <a:pt x="199" y="150"/>
                        </a:lnTo>
                        <a:lnTo>
                          <a:pt x="202" y="150"/>
                        </a:lnTo>
                        <a:lnTo>
                          <a:pt x="202" y="150"/>
                        </a:lnTo>
                        <a:lnTo>
                          <a:pt x="204" y="146"/>
                        </a:lnTo>
                        <a:lnTo>
                          <a:pt x="204" y="146"/>
                        </a:lnTo>
                        <a:lnTo>
                          <a:pt x="204" y="143"/>
                        </a:lnTo>
                        <a:lnTo>
                          <a:pt x="205" y="142"/>
                        </a:lnTo>
                        <a:lnTo>
                          <a:pt x="204" y="140"/>
                        </a:lnTo>
                        <a:lnTo>
                          <a:pt x="203" y="134"/>
                        </a:lnTo>
                        <a:lnTo>
                          <a:pt x="211" y="132"/>
                        </a:lnTo>
                        <a:lnTo>
                          <a:pt x="213" y="133"/>
                        </a:lnTo>
                        <a:lnTo>
                          <a:pt x="214" y="133"/>
                        </a:lnTo>
                        <a:lnTo>
                          <a:pt x="214" y="133"/>
                        </a:lnTo>
                        <a:lnTo>
                          <a:pt x="216" y="135"/>
                        </a:lnTo>
                        <a:lnTo>
                          <a:pt x="214" y="138"/>
                        </a:lnTo>
                        <a:lnTo>
                          <a:pt x="216" y="137"/>
                        </a:lnTo>
                        <a:lnTo>
                          <a:pt x="217" y="140"/>
                        </a:lnTo>
                        <a:lnTo>
                          <a:pt x="215" y="140"/>
                        </a:lnTo>
                        <a:lnTo>
                          <a:pt x="218" y="143"/>
                        </a:lnTo>
                        <a:lnTo>
                          <a:pt x="217" y="143"/>
                        </a:lnTo>
                        <a:lnTo>
                          <a:pt x="218" y="146"/>
                        </a:lnTo>
                        <a:lnTo>
                          <a:pt x="220" y="146"/>
                        </a:lnTo>
                        <a:lnTo>
                          <a:pt x="217" y="149"/>
                        </a:lnTo>
                        <a:lnTo>
                          <a:pt x="218" y="149"/>
                        </a:lnTo>
                        <a:lnTo>
                          <a:pt x="217" y="152"/>
                        </a:lnTo>
                        <a:lnTo>
                          <a:pt x="218" y="154"/>
                        </a:lnTo>
                        <a:lnTo>
                          <a:pt x="217" y="155"/>
                        </a:lnTo>
                        <a:lnTo>
                          <a:pt x="217" y="157"/>
                        </a:lnTo>
                        <a:lnTo>
                          <a:pt x="218" y="160"/>
                        </a:lnTo>
                        <a:lnTo>
                          <a:pt x="215" y="159"/>
                        </a:lnTo>
                        <a:lnTo>
                          <a:pt x="216" y="162"/>
                        </a:lnTo>
                        <a:lnTo>
                          <a:pt x="216" y="163"/>
                        </a:lnTo>
                        <a:lnTo>
                          <a:pt x="215" y="165"/>
                        </a:lnTo>
                        <a:lnTo>
                          <a:pt x="214" y="166"/>
                        </a:lnTo>
                        <a:lnTo>
                          <a:pt x="214" y="169"/>
                        </a:lnTo>
                        <a:lnTo>
                          <a:pt x="215" y="168"/>
                        </a:lnTo>
                        <a:lnTo>
                          <a:pt x="213" y="173"/>
                        </a:lnTo>
                        <a:lnTo>
                          <a:pt x="213" y="174"/>
                        </a:lnTo>
                        <a:lnTo>
                          <a:pt x="213" y="177"/>
                        </a:lnTo>
                        <a:lnTo>
                          <a:pt x="212" y="175"/>
                        </a:lnTo>
                        <a:lnTo>
                          <a:pt x="212" y="178"/>
                        </a:lnTo>
                        <a:lnTo>
                          <a:pt x="210" y="178"/>
                        </a:lnTo>
                        <a:lnTo>
                          <a:pt x="208" y="178"/>
                        </a:lnTo>
                        <a:lnTo>
                          <a:pt x="209" y="179"/>
                        </a:lnTo>
                        <a:lnTo>
                          <a:pt x="208" y="180"/>
                        </a:lnTo>
                        <a:lnTo>
                          <a:pt x="210" y="179"/>
                        </a:lnTo>
                        <a:lnTo>
                          <a:pt x="207" y="179"/>
                        </a:lnTo>
                        <a:lnTo>
                          <a:pt x="207" y="179"/>
                        </a:lnTo>
                        <a:lnTo>
                          <a:pt x="206" y="178"/>
                        </a:lnTo>
                        <a:lnTo>
                          <a:pt x="206" y="178"/>
                        </a:lnTo>
                        <a:lnTo>
                          <a:pt x="203" y="181"/>
                        </a:lnTo>
                        <a:lnTo>
                          <a:pt x="203" y="181"/>
                        </a:lnTo>
                        <a:lnTo>
                          <a:pt x="202" y="178"/>
                        </a:lnTo>
                        <a:lnTo>
                          <a:pt x="203" y="180"/>
                        </a:lnTo>
                        <a:lnTo>
                          <a:pt x="200" y="181"/>
                        </a:lnTo>
                        <a:lnTo>
                          <a:pt x="200" y="181"/>
                        </a:lnTo>
                        <a:lnTo>
                          <a:pt x="197" y="181"/>
                        </a:lnTo>
                        <a:lnTo>
                          <a:pt x="197" y="181"/>
                        </a:lnTo>
                        <a:lnTo>
                          <a:pt x="196" y="179"/>
                        </a:lnTo>
                        <a:lnTo>
                          <a:pt x="196" y="181"/>
                        </a:lnTo>
                        <a:lnTo>
                          <a:pt x="195" y="181"/>
                        </a:lnTo>
                        <a:lnTo>
                          <a:pt x="195" y="182"/>
                        </a:lnTo>
                        <a:lnTo>
                          <a:pt x="193" y="181"/>
                        </a:lnTo>
                        <a:lnTo>
                          <a:pt x="191" y="181"/>
                        </a:lnTo>
                        <a:lnTo>
                          <a:pt x="191" y="181"/>
                        </a:lnTo>
                        <a:lnTo>
                          <a:pt x="190" y="181"/>
                        </a:lnTo>
                        <a:lnTo>
                          <a:pt x="190" y="181"/>
                        </a:lnTo>
                        <a:lnTo>
                          <a:pt x="188" y="183"/>
                        </a:lnTo>
                        <a:lnTo>
                          <a:pt x="187" y="183"/>
                        </a:lnTo>
                        <a:lnTo>
                          <a:pt x="186" y="181"/>
                        </a:lnTo>
                        <a:lnTo>
                          <a:pt x="187" y="182"/>
                        </a:lnTo>
                        <a:lnTo>
                          <a:pt x="185" y="183"/>
                        </a:lnTo>
                        <a:lnTo>
                          <a:pt x="183" y="185"/>
                        </a:lnTo>
                        <a:lnTo>
                          <a:pt x="182" y="185"/>
                        </a:lnTo>
                        <a:lnTo>
                          <a:pt x="185" y="187"/>
                        </a:lnTo>
                        <a:lnTo>
                          <a:pt x="183" y="188"/>
                        </a:lnTo>
                        <a:lnTo>
                          <a:pt x="182" y="189"/>
                        </a:lnTo>
                        <a:lnTo>
                          <a:pt x="182" y="191"/>
                        </a:lnTo>
                        <a:lnTo>
                          <a:pt x="183" y="191"/>
                        </a:lnTo>
                        <a:lnTo>
                          <a:pt x="182" y="191"/>
                        </a:lnTo>
                        <a:lnTo>
                          <a:pt x="180" y="193"/>
                        </a:lnTo>
                        <a:lnTo>
                          <a:pt x="181" y="194"/>
                        </a:lnTo>
                        <a:lnTo>
                          <a:pt x="181" y="194"/>
                        </a:lnTo>
                        <a:lnTo>
                          <a:pt x="181" y="195"/>
                        </a:lnTo>
                        <a:lnTo>
                          <a:pt x="179" y="200"/>
                        </a:lnTo>
                        <a:lnTo>
                          <a:pt x="179" y="198"/>
                        </a:lnTo>
                        <a:lnTo>
                          <a:pt x="178" y="202"/>
                        </a:lnTo>
                        <a:lnTo>
                          <a:pt x="179" y="202"/>
                        </a:lnTo>
                        <a:lnTo>
                          <a:pt x="177" y="205"/>
                        </a:lnTo>
                        <a:lnTo>
                          <a:pt x="176" y="205"/>
                        </a:lnTo>
                        <a:lnTo>
                          <a:pt x="176" y="206"/>
                        </a:lnTo>
                        <a:lnTo>
                          <a:pt x="176" y="206"/>
                        </a:lnTo>
                        <a:lnTo>
                          <a:pt x="174" y="209"/>
                        </a:lnTo>
                        <a:lnTo>
                          <a:pt x="177" y="210"/>
                        </a:lnTo>
                        <a:lnTo>
                          <a:pt x="173" y="211"/>
                        </a:lnTo>
                        <a:lnTo>
                          <a:pt x="173" y="211"/>
                        </a:lnTo>
                        <a:lnTo>
                          <a:pt x="173" y="214"/>
                        </a:lnTo>
                        <a:lnTo>
                          <a:pt x="171" y="215"/>
                        </a:lnTo>
                        <a:lnTo>
                          <a:pt x="170" y="214"/>
                        </a:lnTo>
                        <a:lnTo>
                          <a:pt x="171" y="217"/>
                        </a:lnTo>
                        <a:lnTo>
                          <a:pt x="169" y="218"/>
                        </a:lnTo>
                        <a:lnTo>
                          <a:pt x="168" y="215"/>
                        </a:lnTo>
                        <a:lnTo>
                          <a:pt x="168" y="216"/>
                        </a:lnTo>
                        <a:lnTo>
                          <a:pt x="168" y="216"/>
                        </a:lnTo>
                        <a:lnTo>
                          <a:pt x="166" y="217"/>
                        </a:lnTo>
                        <a:lnTo>
                          <a:pt x="163" y="219"/>
                        </a:lnTo>
                        <a:lnTo>
                          <a:pt x="162" y="218"/>
                        </a:lnTo>
                        <a:lnTo>
                          <a:pt x="162" y="218"/>
                        </a:lnTo>
                        <a:lnTo>
                          <a:pt x="164" y="223"/>
                        </a:lnTo>
                        <a:lnTo>
                          <a:pt x="164" y="221"/>
                        </a:lnTo>
                        <a:lnTo>
                          <a:pt x="162" y="221"/>
                        </a:lnTo>
                        <a:lnTo>
                          <a:pt x="162" y="221"/>
                        </a:lnTo>
                        <a:lnTo>
                          <a:pt x="160" y="221"/>
                        </a:lnTo>
                        <a:lnTo>
                          <a:pt x="161" y="223"/>
                        </a:lnTo>
                        <a:lnTo>
                          <a:pt x="161" y="225"/>
                        </a:lnTo>
                        <a:lnTo>
                          <a:pt x="161" y="223"/>
                        </a:lnTo>
                        <a:lnTo>
                          <a:pt x="159" y="224"/>
                        </a:lnTo>
                        <a:lnTo>
                          <a:pt x="159" y="224"/>
                        </a:lnTo>
                        <a:lnTo>
                          <a:pt x="158" y="222"/>
                        </a:lnTo>
                        <a:lnTo>
                          <a:pt x="157" y="225"/>
                        </a:lnTo>
                        <a:lnTo>
                          <a:pt x="157" y="225"/>
                        </a:lnTo>
                        <a:lnTo>
                          <a:pt x="155" y="224"/>
                        </a:lnTo>
                        <a:lnTo>
                          <a:pt x="155" y="224"/>
                        </a:lnTo>
                        <a:lnTo>
                          <a:pt x="154" y="225"/>
                        </a:lnTo>
                        <a:lnTo>
                          <a:pt x="154" y="225"/>
                        </a:lnTo>
                        <a:lnTo>
                          <a:pt x="154" y="226"/>
                        </a:lnTo>
                        <a:lnTo>
                          <a:pt x="154" y="226"/>
                        </a:lnTo>
                        <a:lnTo>
                          <a:pt x="154" y="226"/>
                        </a:lnTo>
                        <a:lnTo>
                          <a:pt x="152" y="225"/>
                        </a:lnTo>
                        <a:lnTo>
                          <a:pt x="150" y="224"/>
                        </a:lnTo>
                        <a:lnTo>
                          <a:pt x="150" y="224"/>
                        </a:lnTo>
                        <a:lnTo>
                          <a:pt x="148" y="227"/>
                        </a:lnTo>
                        <a:lnTo>
                          <a:pt x="150" y="226"/>
                        </a:lnTo>
                        <a:lnTo>
                          <a:pt x="150" y="226"/>
                        </a:lnTo>
                        <a:lnTo>
                          <a:pt x="148" y="225"/>
                        </a:lnTo>
                        <a:lnTo>
                          <a:pt x="148" y="225"/>
                        </a:lnTo>
                        <a:lnTo>
                          <a:pt x="146" y="226"/>
                        </a:lnTo>
                        <a:lnTo>
                          <a:pt x="146" y="226"/>
                        </a:lnTo>
                        <a:lnTo>
                          <a:pt x="146" y="227"/>
                        </a:lnTo>
                        <a:lnTo>
                          <a:pt x="144" y="229"/>
                        </a:lnTo>
                        <a:lnTo>
                          <a:pt x="142" y="227"/>
                        </a:lnTo>
                        <a:lnTo>
                          <a:pt x="141" y="227"/>
                        </a:lnTo>
                        <a:lnTo>
                          <a:pt x="138" y="227"/>
                        </a:lnTo>
                        <a:lnTo>
                          <a:pt x="133" y="227"/>
                        </a:lnTo>
                        <a:lnTo>
                          <a:pt x="129" y="229"/>
                        </a:lnTo>
                        <a:lnTo>
                          <a:pt x="125" y="230"/>
                        </a:lnTo>
                        <a:lnTo>
                          <a:pt x="120" y="230"/>
                        </a:lnTo>
                        <a:lnTo>
                          <a:pt x="115" y="230"/>
                        </a:lnTo>
                        <a:lnTo>
                          <a:pt x="111" y="231"/>
                        </a:lnTo>
                        <a:lnTo>
                          <a:pt x="106" y="233"/>
                        </a:lnTo>
                        <a:lnTo>
                          <a:pt x="100" y="230"/>
                        </a:lnTo>
                        <a:lnTo>
                          <a:pt x="96" y="231"/>
                        </a:lnTo>
                        <a:lnTo>
                          <a:pt x="91" y="233"/>
                        </a:lnTo>
                        <a:lnTo>
                          <a:pt x="86" y="234"/>
                        </a:lnTo>
                        <a:lnTo>
                          <a:pt x="79" y="234"/>
                        </a:lnTo>
                        <a:lnTo>
                          <a:pt x="74" y="235"/>
                        </a:lnTo>
                        <a:lnTo>
                          <a:pt x="70" y="233"/>
                        </a:lnTo>
                        <a:lnTo>
                          <a:pt x="67" y="234"/>
                        </a:lnTo>
                        <a:lnTo>
                          <a:pt x="60" y="234"/>
                        </a:lnTo>
                        <a:lnTo>
                          <a:pt x="56" y="235"/>
                        </a:lnTo>
                        <a:lnTo>
                          <a:pt x="53" y="236"/>
                        </a:lnTo>
                        <a:lnTo>
                          <a:pt x="48" y="235"/>
                        </a:lnTo>
                        <a:lnTo>
                          <a:pt x="44" y="239"/>
                        </a:lnTo>
                        <a:lnTo>
                          <a:pt x="41" y="235"/>
                        </a:lnTo>
                        <a:lnTo>
                          <a:pt x="36" y="235"/>
                        </a:lnTo>
                        <a:lnTo>
                          <a:pt x="34" y="239"/>
                        </a:lnTo>
                        <a:lnTo>
                          <a:pt x="34" y="236"/>
                        </a:lnTo>
                        <a:lnTo>
                          <a:pt x="30" y="234"/>
                        </a:lnTo>
                        <a:lnTo>
                          <a:pt x="30" y="236"/>
                        </a:lnTo>
                        <a:lnTo>
                          <a:pt x="27" y="233"/>
                        </a:lnTo>
                        <a:lnTo>
                          <a:pt x="25" y="236"/>
                        </a:lnTo>
                        <a:lnTo>
                          <a:pt x="21" y="236"/>
                        </a:lnTo>
                        <a:lnTo>
                          <a:pt x="20" y="233"/>
                        </a:lnTo>
                        <a:lnTo>
                          <a:pt x="16" y="231"/>
                        </a:lnTo>
                        <a:lnTo>
                          <a:pt x="13" y="227"/>
                        </a:lnTo>
                        <a:lnTo>
                          <a:pt x="11" y="224"/>
                        </a:lnTo>
                        <a:lnTo>
                          <a:pt x="9" y="218"/>
                        </a:lnTo>
                        <a:lnTo>
                          <a:pt x="7" y="215"/>
                        </a:lnTo>
                        <a:lnTo>
                          <a:pt x="8" y="206"/>
                        </a:lnTo>
                        <a:lnTo>
                          <a:pt x="5" y="200"/>
                        </a:lnTo>
                        <a:lnTo>
                          <a:pt x="3" y="192"/>
                        </a:lnTo>
                        <a:lnTo>
                          <a:pt x="5" y="184"/>
                        </a:lnTo>
                        <a:lnTo>
                          <a:pt x="2" y="176"/>
                        </a:lnTo>
                        <a:lnTo>
                          <a:pt x="1" y="165"/>
                        </a:lnTo>
                        <a:lnTo>
                          <a:pt x="0" y="157"/>
                        </a:lnTo>
                        <a:lnTo>
                          <a:pt x="0" y="148"/>
                        </a:lnTo>
                        <a:lnTo>
                          <a:pt x="3" y="139"/>
                        </a:lnTo>
                        <a:lnTo>
                          <a:pt x="1" y="129"/>
                        </a:lnTo>
                        <a:lnTo>
                          <a:pt x="0" y="120"/>
                        </a:lnTo>
                        <a:lnTo>
                          <a:pt x="0" y="114"/>
                        </a:lnTo>
                        <a:lnTo>
                          <a:pt x="2" y="101"/>
                        </a:lnTo>
                        <a:lnTo>
                          <a:pt x="3" y="93"/>
                        </a:lnTo>
                        <a:lnTo>
                          <a:pt x="3" y="86"/>
                        </a:lnTo>
                        <a:lnTo>
                          <a:pt x="5" y="76"/>
                        </a:lnTo>
                        <a:lnTo>
                          <a:pt x="4" y="70"/>
                        </a:lnTo>
                        <a:lnTo>
                          <a:pt x="5" y="62"/>
                        </a:lnTo>
                        <a:lnTo>
                          <a:pt x="7" y="55"/>
                        </a:lnTo>
                        <a:lnTo>
                          <a:pt x="9" y="48"/>
                        </a:lnTo>
                        <a:lnTo>
                          <a:pt x="7" y="44"/>
                        </a:lnTo>
                        <a:lnTo>
                          <a:pt x="8" y="42"/>
                        </a:lnTo>
                        <a:lnTo>
                          <a:pt x="9" y="39"/>
                        </a:lnTo>
                        <a:lnTo>
                          <a:pt x="11" y="33"/>
                        </a:lnTo>
                        <a:lnTo>
                          <a:pt x="12" y="31"/>
                        </a:lnTo>
                        <a:lnTo>
                          <a:pt x="13" y="32"/>
                        </a:lnTo>
                        <a:lnTo>
                          <a:pt x="13" y="31"/>
                        </a:lnTo>
                        <a:lnTo>
                          <a:pt x="16" y="28"/>
                        </a:lnTo>
                        <a:lnTo>
                          <a:pt x="16" y="29"/>
                        </a:lnTo>
                        <a:lnTo>
                          <a:pt x="20" y="28"/>
                        </a:lnTo>
                        <a:lnTo>
                          <a:pt x="19" y="27"/>
                        </a:lnTo>
                        <a:lnTo>
                          <a:pt x="22" y="28"/>
                        </a:lnTo>
                        <a:lnTo>
                          <a:pt x="23" y="25"/>
                        </a:lnTo>
                        <a:lnTo>
                          <a:pt x="24" y="25"/>
                        </a:lnTo>
                        <a:lnTo>
                          <a:pt x="27" y="24"/>
                        </a:lnTo>
                        <a:lnTo>
                          <a:pt x="28" y="24"/>
                        </a:lnTo>
                        <a:lnTo>
                          <a:pt x="31" y="23"/>
                        </a:lnTo>
                        <a:lnTo>
                          <a:pt x="35" y="22"/>
                        </a:lnTo>
                        <a:lnTo>
                          <a:pt x="36" y="20"/>
                        </a:lnTo>
                        <a:lnTo>
                          <a:pt x="38" y="23"/>
                        </a:lnTo>
                        <a:lnTo>
                          <a:pt x="42" y="19"/>
                        </a:lnTo>
                        <a:lnTo>
                          <a:pt x="42" y="21"/>
                        </a:lnTo>
                        <a:lnTo>
                          <a:pt x="47" y="22"/>
                        </a:lnTo>
                        <a:lnTo>
                          <a:pt x="48" y="20"/>
                        </a:lnTo>
                        <a:lnTo>
                          <a:pt x="50" y="20"/>
                        </a:lnTo>
                        <a:lnTo>
                          <a:pt x="53" y="20"/>
                        </a:lnTo>
                        <a:lnTo>
                          <a:pt x="55" y="20"/>
                        </a:lnTo>
                        <a:lnTo>
                          <a:pt x="57" y="19"/>
                        </a:lnTo>
                        <a:lnTo>
                          <a:pt x="59" y="20"/>
                        </a:lnTo>
                        <a:lnTo>
                          <a:pt x="60" y="18"/>
                        </a:lnTo>
                        <a:lnTo>
                          <a:pt x="61" y="19"/>
                        </a:lnTo>
                        <a:lnTo>
                          <a:pt x="63" y="20"/>
                        </a:lnTo>
                        <a:lnTo>
                          <a:pt x="67" y="19"/>
                        </a:lnTo>
                        <a:lnTo>
                          <a:pt x="68" y="18"/>
                        </a:lnTo>
                        <a:lnTo>
                          <a:pt x="68" y="20"/>
                        </a:lnTo>
                        <a:lnTo>
                          <a:pt x="72" y="19"/>
                        </a:lnTo>
                        <a:lnTo>
                          <a:pt x="73" y="19"/>
                        </a:lnTo>
                        <a:lnTo>
                          <a:pt x="75" y="19"/>
                        </a:lnTo>
                        <a:lnTo>
                          <a:pt x="77" y="19"/>
                        </a:lnTo>
                        <a:lnTo>
                          <a:pt x="79" y="16"/>
                        </a:lnTo>
                        <a:lnTo>
                          <a:pt x="82" y="15"/>
                        </a:lnTo>
                        <a:lnTo>
                          <a:pt x="85" y="16"/>
                        </a:lnTo>
                        <a:lnTo>
                          <a:pt x="89" y="15"/>
                        </a:lnTo>
                        <a:lnTo>
                          <a:pt x="91" y="13"/>
                        </a:lnTo>
                        <a:lnTo>
                          <a:pt x="95" y="14"/>
                        </a:lnTo>
                        <a:lnTo>
                          <a:pt x="96" y="14"/>
                        </a:lnTo>
                        <a:lnTo>
                          <a:pt x="101" y="10"/>
                        </a:lnTo>
                        <a:lnTo>
                          <a:pt x="102" y="9"/>
                        </a:lnTo>
                        <a:lnTo>
                          <a:pt x="107" y="11"/>
                        </a:lnTo>
                        <a:lnTo>
                          <a:pt x="110" y="12"/>
                        </a:lnTo>
                        <a:lnTo>
                          <a:pt x="110" y="9"/>
                        </a:lnTo>
                        <a:lnTo>
                          <a:pt x="111" y="9"/>
                        </a:lnTo>
                        <a:lnTo>
                          <a:pt x="116" y="7"/>
                        </a:lnTo>
                        <a:lnTo>
                          <a:pt x="119" y="7"/>
                        </a:lnTo>
                        <a:lnTo>
                          <a:pt x="121" y="7"/>
                        </a:lnTo>
                        <a:lnTo>
                          <a:pt x="123" y="4"/>
                        </a:lnTo>
                        <a:lnTo>
                          <a:pt x="125" y="6"/>
                        </a:lnTo>
                        <a:lnTo>
                          <a:pt x="128" y="2"/>
                        </a:lnTo>
                        <a:lnTo>
                          <a:pt x="133" y="5"/>
                        </a:lnTo>
                        <a:lnTo>
                          <a:pt x="133" y="3"/>
                        </a:lnTo>
                        <a:lnTo>
                          <a:pt x="137" y="3"/>
                        </a:lnTo>
                        <a:lnTo>
                          <a:pt x="137" y="1"/>
                        </a:lnTo>
                        <a:lnTo>
                          <a:pt x="142" y="3"/>
                        </a:lnTo>
                        <a:lnTo>
                          <a:pt x="145" y="0"/>
                        </a:lnTo>
                        <a:lnTo>
                          <a:pt x="146" y="1"/>
                        </a:lnTo>
                        <a:lnTo>
                          <a:pt x="146" y="2"/>
                        </a:lnTo>
                        <a:lnTo>
                          <a:pt x="150" y="2"/>
                        </a:lnTo>
                        <a:lnTo>
                          <a:pt x="154" y="1"/>
                        </a:lnTo>
                        <a:lnTo>
                          <a:pt x="157" y="1"/>
                        </a:lnTo>
                        <a:lnTo>
                          <a:pt x="159" y="1"/>
                        </a:lnTo>
                        <a:lnTo>
                          <a:pt x="162" y="2"/>
                        </a:lnTo>
                        <a:lnTo>
                          <a:pt x="165" y="4"/>
                        </a:lnTo>
                        <a:lnTo>
                          <a:pt x="166" y="3"/>
                        </a:lnTo>
                        <a:lnTo>
                          <a:pt x="168" y="7"/>
                        </a:lnTo>
                        <a:lnTo>
                          <a:pt x="170" y="6"/>
                        </a:lnTo>
                        <a:lnTo>
                          <a:pt x="172" y="10"/>
                        </a:lnTo>
                        <a:lnTo>
                          <a:pt x="174" y="11"/>
                        </a:lnTo>
                        <a:lnTo>
                          <a:pt x="173" y="13"/>
                        </a:lnTo>
                        <a:lnTo>
                          <a:pt x="174" y="15"/>
                        </a:lnTo>
                        <a:lnTo>
                          <a:pt x="176" y="17"/>
                        </a:lnTo>
                        <a:lnTo>
                          <a:pt x="178" y="18"/>
                        </a:lnTo>
                        <a:lnTo>
                          <a:pt x="176" y="21"/>
                        </a:lnTo>
                        <a:lnTo>
                          <a:pt x="177" y="24"/>
                        </a:lnTo>
                        <a:lnTo>
                          <a:pt x="178" y="27"/>
                        </a:lnTo>
                        <a:lnTo>
                          <a:pt x="177" y="28"/>
                        </a:lnTo>
                        <a:lnTo>
                          <a:pt x="178" y="29"/>
                        </a:lnTo>
                        <a:lnTo>
                          <a:pt x="179" y="32"/>
                        </a:lnTo>
                        <a:lnTo>
                          <a:pt x="177" y="33"/>
                        </a:lnTo>
                        <a:lnTo>
                          <a:pt x="174" y="37"/>
                        </a:lnTo>
                        <a:lnTo>
                          <a:pt x="177" y="37"/>
                        </a:lnTo>
                        <a:lnTo>
                          <a:pt x="179" y="38"/>
                        </a:lnTo>
                        <a:lnTo>
                          <a:pt x="179" y="39"/>
                        </a:lnTo>
                        <a:lnTo>
                          <a:pt x="177" y="42"/>
                        </a:lnTo>
                        <a:lnTo>
                          <a:pt x="178" y="41"/>
                        </a:lnTo>
                        <a:lnTo>
                          <a:pt x="180" y="42"/>
                        </a:lnTo>
                        <a:lnTo>
                          <a:pt x="182" y="43"/>
                        </a:lnTo>
                        <a:lnTo>
                          <a:pt x="183" y="42"/>
                        </a:lnTo>
                        <a:lnTo>
                          <a:pt x="186" y="41"/>
                        </a:lnTo>
                        <a:lnTo>
                          <a:pt x="188" y="40"/>
                        </a:lnTo>
                        <a:lnTo>
                          <a:pt x="191" y="39"/>
                        </a:lnTo>
                        <a:lnTo>
                          <a:pt x="191" y="38"/>
                        </a:lnTo>
                        <a:lnTo>
                          <a:pt x="195" y="35"/>
                        </a:lnTo>
                        <a:lnTo>
                          <a:pt x="195" y="35"/>
                        </a:lnTo>
                        <a:lnTo>
                          <a:pt x="196" y="36"/>
                        </a:lnTo>
                        <a:lnTo>
                          <a:pt x="198" y="36"/>
                        </a:lnTo>
                        <a:lnTo>
                          <a:pt x="200" y="35"/>
                        </a:lnTo>
                        <a:lnTo>
                          <a:pt x="199" y="37"/>
                        </a:lnTo>
                        <a:lnTo>
                          <a:pt x="201" y="37"/>
                        </a:lnTo>
                        <a:lnTo>
                          <a:pt x="203" y="38"/>
                        </a:lnTo>
                        <a:lnTo>
                          <a:pt x="203" y="36"/>
                        </a:lnTo>
                        <a:lnTo>
                          <a:pt x="205" y="41"/>
                        </a:lnTo>
                        <a:lnTo>
                          <a:pt x="209" y="39"/>
                        </a:lnTo>
                        <a:lnTo>
                          <a:pt x="210" y="40"/>
                        </a:lnTo>
                        <a:lnTo>
                          <a:pt x="210" y="40"/>
                        </a:lnTo>
                        <a:lnTo>
                          <a:pt x="211" y="42"/>
                        </a:lnTo>
                        <a:lnTo>
                          <a:pt x="210" y="44"/>
                        </a:lnTo>
                        <a:lnTo>
                          <a:pt x="213" y="46"/>
                        </a:lnTo>
                        <a:lnTo>
                          <a:pt x="212" y="47"/>
                        </a:lnTo>
                        <a:lnTo>
                          <a:pt x="215" y="47"/>
                        </a:lnTo>
                        <a:lnTo>
                          <a:pt x="215" y="49"/>
                        </a:lnTo>
                        <a:lnTo>
                          <a:pt x="216" y="50"/>
                        </a:lnTo>
                        <a:lnTo>
                          <a:pt x="217" y="55"/>
                        </a:lnTo>
                        <a:lnTo>
                          <a:pt x="215" y="54"/>
                        </a:lnTo>
                        <a:lnTo>
                          <a:pt x="216" y="57"/>
                        </a:lnTo>
                        <a:lnTo>
                          <a:pt x="216" y="60"/>
                        </a:lnTo>
                        <a:lnTo>
                          <a:pt x="216" y="61"/>
                        </a:lnTo>
                        <a:lnTo>
                          <a:pt x="216" y="64"/>
                        </a:lnTo>
                        <a:lnTo>
                          <a:pt x="215" y="63"/>
                        </a:lnTo>
                        <a:lnTo>
                          <a:pt x="213" y="65"/>
                        </a:lnTo>
                        <a:lnTo>
                          <a:pt x="216" y="70"/>
                        </a:lnTo>
                        <a:lnTo>
                          <a:pt x="214" y="74"/>
                        </a:lnTo>
                        <a:lnTo>
                          <a:pt x="212" y="77"/>
                        </a:lnTo>
                      </a:path>
                    </a:pathLst>
                  </a:custGeom>
                  <a:solidFill>
                    <a:srgbClr val="8C59A6"/>
                  </a:solidFill>
                  <a:ln w="9525" cap="rnd">
                    <a:noFill/>
                    <a:round/>
                    <a:headEnd/>
                    <a:tailEnd/>
                  </a:ln>
                  <a:effectLst/>
                </p:spPr>
                <p:txBody>
                  <a:bodyPr/>
                  <a:lstStyle/>
                  <a:p>
                    <a:endParaRPr lang="zh-CN" altLang="en-US"/>
                  </a:p>
                </p:txBody>
              </p:sp>
              <p:sp>
                <p:nvSpPr>
                  <p:cNvPr id="92217" name="Freeform 57"/>
                  <p:cNvSpPr>
                    <a:spLocks/>
                  </p:cNvSpPr>
                  <p:nvPr/>
                </p:nvSpPr>
                <p:spPr bwMode="auto">
                  <a:xfrm>
                    <a:off x="2733" y="2918"/>
                    <a:ext cx="184" cy="36"/>
                  </a:xfrm>
                  <a:custGeom>
                    <a:avLst/>
                    <a:gdLst/>
                    <a:ahLst/>
                    <a:cxnLst>
                      <a:cxn ang="0">
                        <a:pos x="181" y="3"/>
                      </a:cxn>
                      <a:cxn ang="0">
                        <a:pos x="174" y="4"/>
                      </a:cxn>
                      <a:cxn ang="0">
                        <a:pos x="170" y="6"/>
                      </a:cxn>
                      <a:cxn ang="0">
                        <a:pos x="164" y="6"/>
                      </a:cxn>
                      <a:cxn ang="0">
                        <a:pos x="160" y="7"/>
                      </a:cxn>
                      <a:cxn ang="0">
                        <a:pos x="154" y="7"/>
                      </a:cxn>
                      <a:cxn ang="0">
                        <a:pos x="151" y="8"/>
                      </a:cxn>
                      <a:cxn ang="0">
                        <a:pos x="146" y="8"/>
                      </a:cxn>
                      <a:cxn ang="0">
                        <a:pos x="141" y="9"/>
                      </a:cxn>
                      <a:cxn ang="0">
                        <a:pos x="136" y="10"/>
                      </a:cxn>
                      <a:cxn ang="0">
                        <a:pos x="130" y="10"/>
                      </a:cxn>
                      <a:cxn ang="0">
                        <a:pos x="125" y="12"/>
                      </a:cxn>
                      <a:cxn ang="0">
                        <a:pos x="121" y="11"/>
                      </a:cxn>
                      <a:cxn ang="0">
                        <a:pos x="116" y="12"/>
                      </a:cxn>
                      <a:cxn ang="0">
                        <a:pos x="113" y="13"/>
                      </a:cxn>
                      <a:cxn ang="0">
                        <a:pos x="109" y="14"/>
                      </a:cxn>
                      <a:cxn ang="0">
                        <a:pos x="103" y="14"/>
                      </a:cxn>
                      <a:cxn ang="0">
                        <a:pos x="98" y="14"/>
                      </a:cxn>
                      <a:cxn ang="0">
                        <a:pos x="93" y="13"/>
                      </a:cxn>
                      <a:cxn ang="0">
                        <a:pos x="85" y="13"/>
                      </a:cxn>
                      <a:cxn ang="0">
                        <a:pos x="75" y="15"/>
                      </a:cxn>
                      <a:cxn ang="0">
                        <a:pos x="67" y="20"/>
                      </a:cxn>
                      <a:cxn ang="0">
                        <a:pos x="61" y="22"/>
                      </a:cxn>
                      <a:cxn ang="0">
                        <a:pos x="51" y="23"/>
                      </a:cxn>
                      <a:cxn ang="0">
                        <a:pos x="42" y="27"/>
                      </a:cxn>
                      <a:cxn ang="0">
                        <a:pos x="34" y="27"/>
                      </a:cxn>
                      <a:cxn ang="0">
                        <a:pos x="26" y="31"/>
                      </a:cxn>
                      <a:cxn ang="0">
                        <a:pos x="19" y="32"/>
                      </a:cxn>
                      <a:cxn ang="0">
                        <a:pos x="11" y="32"/>
                      </a:cxn>
                      <a:cxn ang="0">
                        <a:pos x="7" y="33"/>
                      </a:cxn>
                      <a:cxn ang="0">
                        <a:pos x="3" y="32"/>
                      </a:cxn>
                      <a:cxn ang="0">
                        <a:pos x="1" y="30"/>
                      </a:cxn>
                      <a:cxn ang="0">
                        <a:pos x="1" y="26"/>
                      </a:cxn>
                      <a:cxn ang="0">
                        <a:pos x="5" y="21"/>
                      </a:cxn>
                      <a:cxn ang="0">
                        <a:pos x="12" y="17"/>
                      </a:cxn>
                      <a:cxn ang="0">
                        <a:pos x="24" y="17"/>
                      </a:cxn>
                      <a:cxn ang="0">
                        <a:pos x="33" y="13"/>
                      </a:cxn>
                      <a:cxn ang="0">
                        <a:pos x="46" y="12"/>
                      </a:cxn>
                      <a:cxn ang="0">
                        <a:pos x="60" y="10"/>
                      </a:cxn>
                      <a:cxn ang="0">
                        <a:pos x="77" y="8"/>
                      </a:cxn>
                      <a:cxn ang="0">
                        <a:pos x="94" y="6"/>
                      </a:cxn>
                      <a:cxn ang="0">
                        <a:pos x="107" y="4"/>
                      </a:cxn>
                      <a:cxn ang="0">
                        <a:pos x="122" y="4"/>
                      </a:cxn>
                      <a:cxn ang="0">
                        <a:pos x="136" y="5"/>
                      </a:cxn>
                      <a:cxn ang="0">
                        <a:pos x="151" y="2"/>
                      </a:cxn>
                      <a:cxn ang="0">
                        <a:pos x="163" y="3"/>
                      </a:cxn>
                      <a:cxn ang="0">
                        <a:pos x="171" y="2"/>
                      </a:cxn>
                      <a:cxn ang="0">
                        <a:pos x="178" y="2"/>
                      </a:cxn>
                      <a:cxn ang="0">
                        <a:pos x="183" y="4"/>
                      </a:cxn>
                    </a:cxnLst>
                    <a:rect l="0" t="0" r="r" b="b"/>
                    <a:pathLst>
                      <a:path w="184" h="36">
                        <a:moveTo>
                          <a:pt x="183" y="4"/>
                        </a:moveTo>
                        <a:lnTo>
                          <a:pt x="181" y="3"/>
                        </a:lnTo>
                        <a:lnTo>
                          <a:pt x="177" y="5"/>
                        </a:lnTo>
                        <a:lnTo>
                          <a:pt x="174" y="4"/>
                        </a:lnTo>
                        <a:lnTo>
                          <a:pt x="172" y="6"/>
                        </a:lnTo>
                        <a:lnTo>
                          <a:pt x="170" y="6"/>
                        </a:lnTo>
                        <a:lnTo>
                          <a:pt x="168" y="5"/>
                        </a:lnTo>
                        <a:lnTo>
                          <a:pt x="164" y="6"/>
                        </a:lnTo>
                        <a:lnTo>
                          <a:pt x="163" y="7"/>
                        </a:lnTo>
                        <a:lnTo>
                          <a:pt x="160" y="7"/>
                        </a:lnTo>
                        <a:lnTo>
                          <a:pt x="158" y="7"/>
                        </a:lnTo>
                        <a:lnTo>
                          <a:pt x="154" y="7"/>
                        </a:lnTo>
                        <a:lnTo>
                          <a:pt x="153" y="6"/>
                        </a:lnTo>
                        <a:lnTo>
                          <a:pt x="151" y="8"/>
                        </a:lnTo>
                        <a:lnTo>
                          <a:pt x="147" y="8"/>
                        </a:lnTo>
                        <a:lnTo>
                          <a:pt x="146" y="8"/>
                        </a:lnTo>
                        <a:lnTo>
                          <a:pt x="143" y="9"/>
                        </a:lnTo>
                        <a:lnTo>
                          <a:pt x="141" y="9"/>
                        </a:lnTo>
                        <a:lnTo>
                          <a:pt x="139" y="10"/>
                        </a:lnTo>
                        <a:lnTo>
                          <a:pt x="136" y="10"/>
                        </a:lnTo>
                        <a:lnTo>
                          <a:pt x="134" y="10"/>
                        </a:lnTo>
                        <a:lnTo>
                          <a:pt x="130" y="10"/>
                        </a:lnTo>
                        <a:lnTo>
                          <a:pt x="126" y="10"/>
                        </a:lnTo>
                        <a:lnTo>
                          <a:pt x="125" y="12"/>
                        </a:lnTo>
                        <a:lnTo>
                          <a:pt x="124" y="12"/>
                        </a:lnTo>
                        <a:lnTo>
                          <a:pt x="121" y="11"/>
                        </a:lnTo>
                        <a:lnTo>
                          <a:pt x="118" y="12"/>
                        </a:lnTo>
                        <a:lnTo>
                          <a:pt x="116" y="12"/>
                        </a:lnTo>
                        <a:lnTo>
                          <a:pt x="113" y="12"/>
                        </a:lnTo>
                        <a:lnTo>
                          <a:pt x="113" y="13"/>
                        </a:lnTo>
                        <a:lnTo>
                          <a:pt x="110" y="13"/>
                        </a:lnTo>
                        <a:lnTo>
                          <a:pt x="109" y="14"/>
                        </a:lnTo>
                        <a:lnTo>
                          <a:pt x="106" y="15"/>
                        </a:lnTo>
                        <a:lnTo>
                          <a:pt x="103" y="14"/>
                        </a:lnTo>
                        <a:lnTo>
                          <a:pt x="100" y="15"/>
                        </a:lnTo>
                        <a:lnTo>
                          <a:pt x="98" y="14"/>
                        </a:lnTo>
                        <a:lnTo>
                          <a:pt x="96" y="14"/>
                        </a:lnTo>
                        <a:lnTo>
                          <a:pt x="93" y="13"/>
                        </a:lnTo>
                        <a:lnTo>
                          <a:pt x="88" y="14"/>
                        </a:lnTo>
                        <a:lnTo>
                          <a:pt x="85" y="13"/>
                        </a:lnTo>
                        <a:lnTo>
                          <a:pt x="80" y="16"/>
                        </a:lnTo>
                        <a:lnTo>
                          <a:pt x="75" y="15"/>
                        </a:lnTo>
                        <a:lnTo>
                          <a:pt x="72" y="15"/>
                        </a:lnTo>
                        <a:lnTo>
                          <a:pt x="67" y="20"/>
                        </a:lnTo>
                        <a:lnTo>
                          <a:pt x="64" y="19"/>
                        </a:lnTo>
                        <a:lnTo>
                          <a:pt x="61" y="22"/>
                        </a:lnTo>
                        <a:lnTo>
                          <a:pt x="55" y="22"/>
                        </a:lnTo>
                        <a:lnTo>
                          <a:pt x="51" y="23"/>
                        </a:lnTo>
                        <a:lnTo>
                          <a:pt x="49" y="25"/>
                        </a:lnTo>
                        <a:lnTo>
                          <a:pt x="42" y="27"/>
                        </a:lnTo>
                        <a:lnTo>
                          <a:pt x="38" y="26"/>
                        </a:lnTo>
                        <a:lnTo>
                          <a:pt x="34" y="27"/>
                        </a:lnTo>
                        <a:lnTo>
                          <a:pt x="33" y="29"/>
                        </a:lnTo>
                        <a:lnTo>
                          <a:pt x="26" y="31"/>
                        </a:lnTo>
                        <a:lnTo>
                          <a:pt x="22" y="31"/>
                        </a:lnTo>
                        <a:lnTo>
                          <a:pt x="19" y="32"/>
                        </a:lnTo>
                        <a:lnTo>
                          <a:pt x="17" y="32"/>
                        </a:lnTo>
                        <a:lnTo>
                          <a:pt x="11" y="32"/>
                        </a:lnTo>
                        <a:lnTo>
                          <a:pt x="10" y="35"/>
                        </a:lnTo>
                        <a:lnTo>
                          <a:pt x="7" y="33"/>
                        </a:lnTo>
                        <a:lnTo>
                          <a:pt x="8" y="33"/>
                        </a:lnTo>
                        <a:lnTo>
                          <a:pt x="3" y="32"/>
                        </a:lnTo>
                        <a:lnTo>
                          <a:pt x="1" y="30"/>
                        </a:lnTo>
                        <a:lnTo>
                          <a:pt x="1" y="30"/>
                        </a:lnTo>
                        <a:lnTo>
                          <a:pt x="0" y="30"/>
                        </a:lnTo>
                        <a:lnTo>
                          <a:pt x="1" y="26"/>
                        </a:lnTo>
                        <a:lnTo>
                          <a:pt x="3" y="24"/>
                        </a:lnTo>
                        <a:lnTo>
                          <a:pt x="5" y="21"/>
                        </a:lnTo>
                        <a:lnTo>
                          <a:pt x="9" y="19"/>
                        </a:lnTo>
                        <a:lnTo>
                          <a:pt x="12" y="17"/>
                        </a:lnTo>
                        <a:lnTo>
                          <a:pt x="18" y="17"/>
                        </a:lnTo>
                        <a:lnTo>
                          <a:pt x="24" y="17"/>
                        </a:lnTo>
                        <a:lnTo>
                          <a:pt x="27" y="14"/>
                        </a:lnTo>
                        <a:lnTo>
                          <a:pt x="33" y="13"/>
                        </a:lnTo>
                        <a:lnTo>
                          <a:pt x="40" y="12"/>
                        </a:lnTo>
                        <a:lnTo>
                          <a:pt x="46" y="12"/>
                        </a:lnTo>
                        <a:lnTo>
                          <a:pt x="55" y="9"/>
                        </a:lnTo>
                        <a:lnTo>
                          <a:pt x="60" y="10"/>
                        </a:lnTo>
                        <a:lnTo>
                          <a:pt x="69" y="7"/>
                        </a:lnTo>
                        <a:lnTo>
                          <a:pt x="77" y="8"/>
                        </a:lnTo>
                        <a:lnTo>
                          <a:pt x="84" y="6"/>
                        </a:lnTo>
                        <a:lnTo>
                          <a:pt x="94" y="6"/>
                        </a:lnTo>
                        <a:lnTo>
                          <a:pt x="100" y="5"/>
                        </a:lnTo>
                        <a:lnTo>
                          <a:pt x="107" y="4"/>
                        </a:lnTo>
                        <a:lnTo>
                          <a:pt x="115" y="5"/>
                        </a:lnTo>
                        <a:lnTo>
                          <a:pt x="122" y="4"/>
                        </a:lnTo>
                        <a:lnTo>
                          <a:pt x="129" y="1"/>
                        </a:lnTo>
                        <a:lnTo>
                          <a:pt x="136" y="5"/>
                        </a:lnTo>
                        <a:lnTo>
                          <a:pt x="145" y="2"/>
                        </a:lnTo>
                        <a:lnTo>
                          <a:pt x="151" y="2"/>
                        </a:lnTo>
                        <a:lnTo>
                          <a:pt x="156" y="2"/>
                        </a:lnTo>
                        <a:lnTo>
                          <a:pt x="163" y="3"/>
                        </a:lnTo>
                        <a:lnTo>
                          <a:pt x="167" y="1"/>
                        </a:lnTo>
                        <a:lnTo>
                          <a:pt x="171" y="2"/>
                        </a:lnTo>
                        <a:lnTo>
                          <a:pt x="175" y="0"/>
                        </a:lnTo>
                        <a:lnTo>
                          <a:pt x="178" y="2"/>
                        </a:lnTo>
                        <a:lnTo>
                          <a:pt x="183" y="0"/>
                        </a:lnTo>
                        <a:lnTo>
                          <a:pt x="183" y="4"/>
                        </a:lnTo>
                      </a:path>
                    </a:pathLst>
                  </a:custGeom>
                  <a:solidFill>
                    <a:srgbClr val="8C59A6"/>
                  </a:solidFill>
                  <a:ln w="9525" cap="rnd">
                    <a:noFill/>
                    <a:round/>
                    <a:headEnd/>
                    <a:tailEnd/>
                  </a:ln>
                  <a:effectLst/>
                </p:spPr>
                <p:txBody>
                  <a:bodyPr/>
                  <a:lstStyle/>
                  <a:p>
                    <a:endParaRPr lang="zh-CN" altLang="en-US"/>
                  </a:p>
                </p:txBody>
              </p:sp>
              <p:sp>
                <p:nvSpPr>
                  <p:cNvPr id="92218" name="Freeform 58"/>
                  <p:cNvSpPr>
                    <a:spLocks/>
                  </p:cNvSpPr>
                  <p:nvPr/>
                </p:nvSpPr>
                <p:spPr bwMode="auto">
                  <a:xfrm>
                    <a:off x="2813" y="2927"/>
                    <a:ext cx="134" cy="70"/>
                  </a:xfrm>
                  <a:custGeom>
                    <a:avLst/>
                    <a:gdLst/>
                    <a:ahLst/>
                    <a:cxnLst>
                      <a:cxn ang="0">
                        <a:pos x="130" y="6"/>
                      </a:cxn>
                      <a:cxn ang="0">
                        <a:pos x="130" y="11"/>
                      </a:cxn>
                      <a:cxn ang="0">
                        <a:pos x="127" y="17"/>
                      </a:cxn>
                      <a:cxn ang="0">
                        <a:pos x="124" y="23"/>
                      </a:cxn>
                      <a:cxn ang="0">
                        <a:pos x="123" y="28"/>
                      </a:cxn>
                      <a:cxn ang="0">
                        <a:pos x="118" y="27"/>
                      </a:cxn>
                      <a:cxn ang="0">
                        <a:pos x="111" y="38"/>
                      </a:cxn>
                      <a:cxn ang="0">
                        <a:pos x="104" y="50"/>
                      </a:cxn>
                      <a:cxn ang="0">
                        <a:pos x="99" y="53"/>
                      </a:cxn>
                      <a:cxn ang="0">
                        <a:pos x="93" y="53"/>
                      </a:cxn>
                      <a:cxn ang="0">
                        <a:pos x="90" y="52"/>
                      </a:cxn>
                      <a:cxn ang="0">
                        <a:pos x="84" y="49"/>
                      </a:cxn>
                      <a:cxn ang="0">
                        <a:pos x="81" y="54"/>
                      </a:cxn>
                      <a:cxn ang="0">
                        <a:pos x="68" y="62"/>
                      </a:cxn>
                      <a:cxn ang="0">
                        <a:pos x="61" y="66"/>
                      </a:cxn>
                      <a:cxn ang="0">
                        <a:pos x="52" y="61"/>
                      </a:cxn>
                      <a:cxn ang="0">
                        <a:pos x="42" y="57"/>
                      </a:cxn>
                      <a:cxn ang="0">
                        <a:pos x="37" y="54"/>
                      </a:cxn>
                      <a:cxn ang="0">
                        <a:pos x="31" y="60"/>
                      </a:cxn>
                      <a:cxn ang="0">
                        <a:pos x="25" y="67"/>
                      </a:cxn>
                      <a:cxn ang="0">
                        <a:pos x="20" y="67"/>
                      </a:cxn>
                      <a:cxn ang="0">
                        <a:pos x="12" y="62"/>
                      </a:cxn>
                      <a:cxn ang="0">
                        <a:pos x="7" y="54"/>
                      </a:cxn>
                      <a:cxn ang="0">
                        <a:pos x="2" y="49"/>
                      </a:cxn>
                      <a:cxn ang="0">
                        <a:pos x="1" y="40"/>
                      </a:cxn>
                      <a:cxn ang="0">
                        <a:pos x="2" y="33"/>
                      </a:cxn>
                      <a:cxn ang="0">
                        <a:pos x="4" y="35"/>
                      </a:cxn>
                      <a:cxn ang="0">
                        <a:pos x="9" y="37"/>
                      </a:cxn>
                      <a:cxn ang="0">
                        <a:pos x="12" y="39"/>
                      </a:cxn>
                      <a:cxn ang="0">
                        <a:pos x="18" y="42"/>
                      </a:cxn>
                      <a:cxn ang="0">
                        <a:pos x="19" y="45"/>
                      </a:cxn>
                      <a:cxn ang="0">
                        <a:pos x="25" y="46"/>
                      </a:cxn>
                      <a:cxn ang="0">
                        <a:pos x="26" y="45"/>
                      </a:cxn>
                      <a:cxn ang="0">
                        <a:pos x="29" y="41"/>
                      </a:cxn>
                      <a:cxn ang="0">
                        <a:pos x="32" y="37"/>
                      </a:cxn>
                      <a:cxn ang="0">
                        <a:pos x="35" y="35"/>
                      </a:cxn>
                      <a:cxn ang="0">
                        <a:pos x="36" y="33"/>
                      </a:cxn>
                      <a:cxn ang="0">
                        <a:pos x="39" y="32"/>
                      </a:cxn>
                      <a:cxn ang="0">
                        <a:pos x="51" y="38"/>
                      </a:cxn>
                      <a:cxn ang="0">
                        <a:pos x="57" y="39"/>
                      </a:cxn>
                      <a:cxn ang="0">
                        <a:pos x="63" y="42"/>
                      </a:cxn>
                      <a:cxn ang="0">
                        <a:pos x="64" y="43"/>
                      </a:cxn>
                      <a:cxn ang="0">
                        <a:pos x="63" y="39"/>
                      </a:cxn>
                      <a:cxn ang="0">
                        <a:pos x="68" y="35"/>
                      </a:cxn>
                      <a:cxn ang="0">
                        <a:pos x="76" y="22"/>
                      </a:cxn>
                      <a:cxn ang="0">
                        <a:pos x="81" y="24"/>
                      </a:cxn>
                      <a:cxn ang="0">
                        <a:pos x="86" y="25"/>
                      </a:cxn>
                      <a:cxn ang="0">
                        <a:pos x="92" y="29"/>
                      </a:cxn>
                      <a:cxn ang="0">
                        <a:pos x="96" y="29"/>
                      </a:cxn>
                      <a:cxn ang="0">
                        <a:pos x="99" y="25"/>
                      </a:cxn>
                      <a:cxn ang="0">
                        <a:pos x="104" y="16"/>
                      </a:cxn>
                      <a:cxn ang="0">
                        <a:pos x="109" y="9"/>
                      </a:cxn>
                      <a:cxn ang="0">
                        <a:pos x="113" y="6"/>
                      </a:cxn>
                      <a:cxn ang="0">
                        <a:pos x="117" y="3"/>
                      </a:cxn>
                      <a:cxn ang="0">
                        <a:pos x="123" y="1"/>
                      </a:cxn>
                      <a:cxn ang="0">
                        <a:pos x="127" y="1"/>
                      </a:cxn>
                      <a:cxn ang="0">
                        <a:pos x="130" y="2"/>
                      </a:cxn>
                    </a:cxnLst>
                    <a:rect l="0" t="0" r="r" b="b"/>
                    <a:pathLst>
                      <a:path w="134" h="70">
                        <a:moveTo>
                          <a:pt x="133" y="5"/>
                        </a:moveTo>
                        <a:lnTo>
                          <a:pt x="131" y="6"/>
                        </a:lnTo>
                        <a:lnTo>
                          <a:pt x="131" y="6"/>
                        </a:lnTo>
                        <a:lnTo>
                          <a:pt x="130" y="6"/>
                        </a:lnTo>
                        <a:lnTo>
                          <a:pt x="130" y="6"/>
                        </a:lnTo>
                        <a:lnTo>
                          <a:pt x="129" y="9"/>
                        </a:lnTo>
                        <a:lnTo>
                          <a:pt x="129" y="9"/>
                        </a:lnTo>
                        <a:lnTo>
                          <a:pt x="128" y="11"/>
                        </a:lnTo>
                        <a:lnTo>
                          <a:pt x="128" y="11"/>
                        </a:lnTo>
                        <a:lnTo>
                          <a:pt x="130" y="11"/>
                        </a:lnTo>
                        <a:lnTo>
                          <a:pt x="128" y="13"/>
                        </a:lnTo>
                        <a:lnTo>
                          <a:pt x="128" y="13"/>
                        </a:lnTo>
                        <a:lnTo>
                          <a:pt x="127" y="16"/>
                        </a:lnTo>
                        <a:lnTo>
                          <a:pt x="127" y="16"/>
                        </a:lnTo>
                        <a:lnTo>
                          <a:pt x="127" y="17"/>
                        </a:lnTo>
                        <a:lnTo>
                          <a:pt x="127" y="17"/>
                        </a:lnTo>
                        <a:lnTo>
                          <a:pt x="126" y="20"/>
                        </a:lnTo>
                        <a:lnTo>
                          <a:pt x="123" y="20"/>
                        </a:lnTo>
                        <a:lnTo>
                          <a:pt x="124" y="23"/>
                        </a:lnTo>
                        <a:lnTo>
                          <a:pt x="124" y="23"/>
                        </a:lnTo>
                        <a:lnTo>
                          <a:pt x="124" y="25"/>
                        </a:lnTo>
                        <a:lnTo>
                          <a:pt x="122" y="23"/>
                        </a:lnTo>
                        <a:lnTo>
                          <a:pt x="122" y="24"/>
                        </a:lnTo>
                        <a:lnTo>
                          <a:pt x="122" y="24"/>
                        </a:lnTo>
                        <a:lnTo>
                          <a:pt x="123" y="28"/>
                        </a:lnTo>
                        <a:lnTo>
                          <a:pt x="122" y="27"/>
                        </a:lnTo>
                        <a:lnTo>
                          <a:pt x="119" y="28"/>
                        </a:lnTo>
                        <a:lnTo>
                          <a:pt x="119" y="28"/>
                        </a:lnTo>
                        <a:lnTo>
                          <a:pt x="118" y="31"/>
                        </a:lnTo>
                        <a:lnTo>
                          <a:pt x="118" y="27"/>
                        </a:lnTo>
                        <a:lnTo>
                          <a:pt x="118" y="28"/>
                        </a:lnTo>
                        <a:lnTo>
                          <a:pt x="116" y="30"/>
                        </a:lnTo>
                        <a:lnTo>
                          <a:pt x="116" y="30"/>
                        </a:lnTo>
                        <a:lnTo>
                          <a:pt x="116" y="33"/>
                        </a:lnTo>
                        <a:lnTo>
                          <a:pt x="111" y="38"/>
                        </a:lnTo>
                        <a:lnTo>
                          <a:pt x="111" y="42"/>
                        </a:lnTo>
                        <a:lnTo>
                          <a:pt x="109" y="46"/>
                        </a:lnTo>
                        <a:lnTo>
                          <a:pt x="107" y="45"/>
                        </a:lnTo>
                        <a:lnTo>
                          <a:pt x="105" y="47"/>
                        </a:lnTo>
                        <a:lnTo>
                          <a:pt x="104" y="50"/>
                        </a:lnTo>
                        <a:lnTo>
                          <a:pt x="102" y="53"/>
                        </a:lnTo>
                        <a:lnTo>
                          <a:pt x="102" y="55"/>
                        </a:lnTo>
                        <a:lnTo>
                          <a:pt x="100" y="51"/>
                        </a:lnTo>
                        <a:lnTo>
                          <a:pt x="100" y="55"/>
                        </a:lnTo>
                        <a:lnTo>
                          <a:pt x="99" y="53"/>
                        </a:lnTo>
                        <a:lnTo>
                          <a:pt x="99" y="53"/>
                        </a:lnTo>
                        <a:lnTo>
                          <a:pt x="97" y="54"/>
                        </a:lnTo>
                        <a:lnTo>
                          <a:pt x="97" y="54"/>
                        </a:lnTo>
                        <a:lnTo>
                          <a:pt x="94" y="56"/>
                        </a:lnTo>
                        <a:lnTo>
                          <a:pt x="93" y="53"/>
                        </a:lnTo>
                        <a:lnTo>
                          <a:pt x="93" y="53"/>
                        </a:lnTo>
                        <a:lnTo>
                          <a:pt x="93" y="53"/>
                        </a:lnTo>
                        <a:lnTo>
                          <a:pt x="90" y="52"/>
                        </a:lnTo>
                        <a:lnTo>
                          <a:pt x="91" y="52"/>
                        </a:lnTo>
                        <a:lnTo>
                          <a:pt x="90" y="52"/>
                        </a:lnTo>
                        <a:lnTo>
                          <a:pt x="87" y="51"/>
                        </a:lnTo>
                        <a:lnTo>
                          <a:pt x="85" y="51"/>
                        </a:lnTo>
                        <a:lnTo>
                          <a:pt x="85" y="50"/>
                        </a:lnTo>
                        <a:lnTo>
                          <a:pt x="85" y="50"/>
                        </a:lnTo>
                        <a:lnTo>
                          <a:pt x="84" y="49"/>
                        </a:lnTo>
                        <a:lnTo>
                          <a:pt x="84" y="51"/>
                        </a:lnTo>
                        <a:lnTo>
                          <a:pt x="83" y="50"/>
                        </a:lnTo>
                        <a:lnTo>
                          <a:pt x="82" y="51"/>
                        </a:lnTo>
                        <a:lnTo>
                          <a:pt x="81" y="52"/>
                        </a:lnTo>
                        <a:lnTo>
                          <a:pt x="81" y="54"/>
                        </a:lnTo>
                        <a:lnTo>
                          <a:pt x="77" y="57"/>
                        </a:lnTo>
                        <a:lnTo>
                          <a:pt x="74" y="59"/>
                        </a:lnTo>
                        <a:lnTo>
                          <a:pt x="73" y="61"/>
                        </a:lnTo>
                        <a:lnTo>
                          <a:pt x="73" y="62"/>
                        </a:lnTo>
                        <a:lnTo>
                          <a:pt x="68" y="62"/>
                        </a:lnTo>
                        <a:lnTo>
                          <a:pt x="67" y="65"/>
                        </a:lnTo>
                        <a:lnTo>
                          <a:pt x="65" y="64"/>
                        </a:lnTo>
                        <a:lnTo>
                          <a:pt x="63" y="67"/>
                        </a:lnTo>
                        <a:lnTo>
                          <a:pt x="61" y="66"/>
                        </a:lnTo>
                        <a:lnTo>
                          <a:pt x="61" y="66"/>
                        </a:lnTo>
                        <a:lnTo>
                          <a:pt x="58" y="64"/>
                        </a:lnTo>
                        <a:lnTo>
                          <a:pt x="57" y="65"/>
                        </a:lnTo>
                        <a:lnTo>
                          <a:pt x="53" y="63"/>
                        </a:lnTo>
                        <a:lnTo>
                          <a:pt x="53" y="62"/>
                        </a:lnTo>
                        <a:lnTo>
                          <a:pt x="52" y="61"/>
                        </a:lnTo>
                        <a:lnTo>
                          <a:pt x="52" y="61"/>
                        </a:lnTo>
                        <a:lnTo>
                          <a:pt x="48" y="56"/>
                        </a:lnTo>
                        <a:lnTo>
                          <a:pt x="47" y="58"/>
                        </a:lnTo>
                        <a:lnTo>
                          <a:pt x="45" y="57"/>
                        </a:lnTo>
                        <a:lnTo>
                          <a:pt x="42" y="57"/>
                        </a:lnTo>
                        <a:lnTo>
                          <a:pt x="41" y="56"/>
                        </a:lnTo>
                        <a:lnTo>
                          <a:pt x="41" y="54"/>
                        </a:lnTo>
                        <a:lnTo>
                          <a:pt x="41" y="55"/>
                        </a:lnTo>
                        <a:lnTo>
                          <a:pt x="39" y="53"/>
                        </a:lnTo>
                        <a:lnTo>
                          <a:pt x="37" y="54"/>
                        </a:lnTo>
                        <a:lnTo>
                          <a:pt x="36" y="56"/>
                        </a:lnTo>
                        <a:lnTo>
                          <a:pt x="34" y="56"/>
                        </a:lnTo>
                        <a:lnTo>
                          <a:pt x="35" y="57"/>
                        </a:lnTo>
                        <a:lnTo>
                          <a:pt x="31" y="58"/>
                        </a:lnTo>
                        <a:lnTo>
                          <a:pt x="31" y="60"/>
                        </a:lnTo>
                        <a:lnTo>
                          <a:pt x="29" y="60"/>
                        </a:lnTo>
                        <a:lnTo>
                          <a:pt x="29" y="64"/>
                        </a:lnTo>
                        <a:lnTo>
                          <a:pt x="25" y="66"/>
                        </a:lnTo>
                        <a:lnTo>
                          <a:pt x="26" y="67"/>
                        </a:lnTo>
                        <a:lnTo>
                          <a:pt x="25" y="67"/>
                        </a:lnTo>
                        <a:lnTo>
                          <a:pt x="23" y="66"/>
                        </a:lnTo>
                        <a:lnTo>
                          <a:pt x="23" y="67"/>
                        </a:lnTo>
                        <a:lnTo>
                          <a:pt x="21" y="69"/>
                        </a:lnTo>
                        <a:lnTo>
                          <a:pt x="20" y="67"/>
                        </a:lnTo>
                        <a:lnTo>
                          <a:pt x="20" y="67"/>
                        </a:lnTo>
                        <a:lnTo>
                          <a:pt x="16" y="66"/>
                        </a:lnTo>
                        <a:lnTo>
                          <a:pt x="16" y="66"/>
                        </a:lnTo>
                        <a:lnTo>
                          <a:pt x="15" y="64"/>
                        </a:lnTo>
                        <a:lnTo>
                          <a:pt x="12" y="62"/>
                        </a:lnTo>
                        <a:lnTo>
                          <a:pt x="12" y="62"/>
                        </a:lnTo>
                        <a:lnTo>
                          <a:pt x="11" y="62"/>
                        </a:lnTo>
                        <a:lnTo>
                          <a:pt x="10" y="59"/>
                        </a:lnTo>
                        <a:lnTo>
                          <a:pt x="10" y="60"/>
                        </a:lnTo>
                        <a:lnTo>
                          <a:pt x="7" y="56"/>
                        </a:lnTo>
                        <a:lnTo>
                          <a:pt x="7" y="54"/>
                        </a:lnTo>
                        <a:lnTo>
                          <a:pt x="5" y="54"/>
                        </a:lnTo>
                        <a:lnTo>
                          <a:pt x="4" y="53"/>
                        </a:lnTo>
                        <a:lnTo>
                          <a:pt x="3" y="51"/>
                        </a:lnTo>
                        <a:lnTo>
                          <a:pt x="4" y="49"/>
                        </a:lnTo>
                        <a:lnTo>
                          <a:pt x="2" y="49"/>
                        </a:lnTo>
                        <a:lnTo>
                          <a:pt x="2" y="47"/>
                        </a:lnTo>
                        <a:lnTo>
                          <a:pt x="0" y="45"/>
                        </a:lnTo>
                        <a:lnTo>
                          <a:pt x="2" y="43"/>
                        </a:lnTo>
                        <a:lnTo>
                          <a:pt x="1" y="41"/>
                        </a:lnTo>
                        <a:lnTo>
                          <a:pt x="1" y="40"/>
                        </a:lnTo>
                        <a:lnTo>
                          <a:pt x="1" y="40"/>
                        </a:lnTo>
                        <a:lnTo>
                          <a:pt x="0" y="37"/>
                        </a:lnTo>
                        <a:lnTo>
                          <a:pt x="4" y="33"/>
                        </a:lnTo>
                        <a:lnTo>
                          <a:pt x="2" y="33"/>
                        </a:lnTo>
                        <a:lnTo>
                          <a:pt x="2" y="33"/>
                        </a:lnTo>
                        <a:lnTo>
                          <a:pt x="2" y="33"/>
                        </a:lnTo>
                        <a:lnTo>
                          <a:pt x="4" y="35"/>
                        </a:lnTo>
                        <a:lnTo>
                          <a:pt x="4" y="35"/>
                        </a:lnTo>
                        <a:lnTo>
                          <a:pt x="4" y="35"/>
                        </a:lnTo>
                        <a:lnTo>
                          <a:pt x="4" y="35"/>
                        </a:lnTo>
                        <a:lnTo>
                          <a:pt x="6" y="33"/>
                        </a:lnTo>
                        <a:lnTo>
                          <a:pt x="8" y="35"/>
                        </a:lnTo>
                        <a:lnTo>
                          <a:pt x="5" y="36"/>
                        </a:lnTo>
                        <a:lnTo>
                          <a:pt x="8" y="36"/>
                        </a:lnTo>
                        <a:lnTo>
                          <a:pt x="9" y="37"/>
                        </a:lnTo>
                        <a:lnTo>
                          <a:pt x="9" y="37"/>
                        </a:lnTo>
                        <a:lnTo>
                          <a:pt x="9" y="37"/>
                        </a:lnTo>
                        <a:lnTo>
                          <a:pt x="9" y="37"/>
                        </a:lnTo>
                        <a:lnTo>
                          <a:pt x="11" y="38"/>
                        </a:lnTo>
                        <a:lnTo>
                          <a:pt x="12" y="39"/>
                        </a:lnTo>
                        <a:lnTo>
                          <a:pt x="14" y="40"/>
                        </a:lnTo>
                        <a:lnTo>
                          <a:pt x="16" y="39"/>
                        </a:lnTo>
                        <a:lnTo>
                          <a:pt x="16" y="40"/>
                        </a:lnTo>
                        <a:lnTo>
                          <a:pt x="16" y="41"/>
                        </a:lnTo>
                        <a:lnTo>
                          <a:pt x="18" y="42"/>
                        </a:lnTo>
                        <a:lnTo>
                          <a:pt x="18" y="42"/>
                        </a:lnTo>
                        <a:lnTo>
                          <a:pt x="18" y="44"/>
                        </a:lnTo>
                        <a:lnTo>
                          <a:pt x="20" y="45"/>
                        </a:lnTo>
                        <a:lnTo>
                          <a:pt x="20" y="44"/>
                        </a:lnTo>
                        <a:lnTo>
                          <a:pt x="19" y="45"/>
                        </a:lnTo>
                        <a:lnTo>
                          <a:pt x="21" y="45"/>
                        </a:lnTo>
                        <a:lnTo>
                          <a:pt x="22" y="46"/>
                        </a:lnTo>
                        <a:lnTo>
                          <a:pt x="22" y="47"/>
                        </a:lnTo>
                        <a:lnTo>
                          <a:pt x="25" y="46"/>
                        </a:lnTo>
                        <a:lnTo>
                          <a:pt x="25" y="46"/>
                        </a:lnTo>
                        <a:lnTo>
                          <a:pt x="25" y="46"/>
                        </a:lnTo>
                        <a:lnTo>
                          <a:pt x="24" y="47"/>
                        </a:lnTo>
                        <a:lnTo>
                          <a:pt x="26" y="47"/>
                        </a:lnTo>
                        <a:lnTo>
                          <a:pt x="26" y="44"/>
                        </a:lnTo>
                        <a:lnTo>
                          <a:pt x="26" y="45"/>
                        </a:lnTo>
                        <a:lnTo>
                          <a:pt x="28" y="45"/>
                        </a:lnTo>
                        <a:lnTo>
                          <a:pt x="28" y="45"/>
                        </a:lnTo>
                        <a:lnTo>
                          <a:pt x="29" y="41"/>
                        </a:lnTo>
                        <a:lnTo>
                          <a:pt x="29" y="41"/>
                        </a:lnTo>
                        <a:lnTo>
                          <a:pt x="29" y="41"/>
                        </a:lnTo>
                        <a:lnTo>
                          <a:pt x="29" y="39"/>
                        </a:lnTo>
                        <a:lnTo>
                          <a:pt x="30" y="38"/>
                        </a:lnTo>
                        <a:lnTo>
                          <a:pt x="30" y="38"/>
                        </a:lnTo>
                        <a:lnTo>
                          <a:pt x="31" y="39"/>
                        </a:lnTo>
                        <a:lnTo>
                          <a:pt x="32" y="37"/>
                        </a:lnTo>
                        <a:lnTo>
                          <a:pt x="33" y="35"/>
                        </a:lnTo>
                        <a:lnTo>
                          <a:pt x="32" y="35"/>
                        </a:lnTo>
                        <a:lnTo>
                          <a:pt x="33" y="36"/>
                        </a:lnTo>
                        <a:lnTo>
                          <a:pt x="35" y="35"/>
                        </a:lnTo>
                        <a:lnTo>
                          <a:pt x="35" y="35"/>
                        </a:lnTo>
                        <a:lnTo>
                          <a:pt x="35" y="35"/>
                        </a:lnTo>
                        <a:lnTo>
                          <a:pt x="37" y="36"/>
                        </a:lnTo>
                        <a:lnTo>
                          <a:pt x="35" y="33"/>
                        </a:lnTo>
                        <a:lnTo>
                          <a:pt x="36" y="33"/>
                        </a:lnTo>
                        <a:lnTo>
                          <a:pt x="36" y="33"/>
                        </a:lnTo>
                        <a:lnTo>
                          <a:pt x="36" y="33"/>
                        </a:lnTo>
                        <a:lnTo>
                          <a:pt x="38" y="33"/>
                        </a:lnTo>
                        <a:lnTo>
                          <a:pt x="38" y="33"/>
                        </a:lnTo>
                        <a:lnTo>
                          <a:pt x="40" y="33"/>
                        </a:lnTo>
                        <a:lnTo>
                          <a:pt x="39" y="32"/>
                        </a:lnTo>
                        <a:lnTo>
                          <a:pt x="40" y="32"/>
                        </a:lnTo>
                        <a:lnTo>
                          <a:pt x="43" y="35"/>
                        </a:lnTo>
                        <a:lnTo>
                          <a:pt x="43" y="35"/>
                        </a:lnTo>
                        <a:lnTo>
                          <a:pt x="46" y="36"/>
                        </a:lnTo>
                        <a:lnTo>
                          <a:pt x="51" y="38"/>
                        </a:lnTo>
                        <a:lnTo>
                          <a:pt x="51" y="38"/>
                        </a:lnTo>
                        <a:lnTo>
                          <a:pt x="53" y="38"/>
                        </a:lnTo>
                        <a:lnTo>
                          <a:pt x="54" y="39"/>
                        </a:lnTo>
                        <a:lnTo>
                          <a:pt x="56" y="40"/>
                        </a:lnTo>
                        <a:lnTo>
                          <a:pt x="57" y="39"/>
                        </a:lnTo>
                        <a:lnTo>
                          <a:pt x="59" y="42"/>
                        </a:lnTo>
                        <a:lnTo>
                          <a:pt x="59" y="42"/>
                        </a:lnTo>
                        <a:lnTo>
                          <a:pt x="60" y="42"/>
                        </a:lnTo>
                        <a:lnTo>
                          <a:pt x="62" y="41"/>
                        </a:lnTo>
                        <a:lnTo>
                          <a:pt x="63" y="42"/>
                        </a:lnTo>
                        <a:lnTo>
                          <a:pt x="63" y="42"/>
                        </a:lnTo>
                        <a:lnTo>
                          <a:pt x="63" y="42"/>
                        </a:lnTo>
                        <a:lnTo>
                          <a:pt x="63" y="42"/>
                        </a:lnTo>
                        <a:lnTo>
                          <a:pt x="63" y="42"/>
                        </a:lnTo>
                        <a:lnTo>
                          <a:pt x="64" y="43"/>
                        </a:lnTo>
                        <a:lnTo>
                          <a:pt x="64" y="43"/>
                        </a:lnTo>
                        <a:lnTo>
                          <a:pt x="64" y="43"/>
                        </a:lnTo>
                        <a:lnTo>
                          <a:pt x="64" y="41"/>
                        </a:lnTo>
                        <a:lnTo>
                          <a:pt x="64" y="41"/>
                        </a:lnTo>
                        <a:lnTo>
                          <a:pt x="63" y="39"/>
                        </a:lnTo>
                        <a:lnTo>
                          <a:pt x="65" y="39"/>
                        </a:lnTo>
                        <a:lnTo>
                          <a:pt x="67" y="37"/>
                        </a:lnTo>
                        <a:lnTo>
                          <a:pt x="67" y="36"/>
                        </a:lnTo>
                        <a:lnTo>
                          <a:pt x="67" y="32"/>
                        </a:lnTo>
                        <a:lnTo>
                          <a:pt x="68" y="35"/>
                        </a:lnTo>
                        <a:lnTo>
                          <a:pt x="69" y="31"/>
                        </a:lnTo>
                        <a:lnTo>
                          <a:pt x="69" y="29"/>
                        </a:lnTo>
                        <a:lnTo>
                          <a:pt x="72" y="26"/>
                        </a:lnTo>
                        <a:lnTo>
                          <a:pt x="71" y="25"/>
                        </a:lnTo>
                        <a:lnTo>
                          <a:pt x="76" y="22"/>
                        </a:lnTo>
                        <a:lnTo>
                          <a:pt x="78" y="22"/>
                        </a:lnTo>
                        <a:lnTo>
                          <a:pt x="77" y="25"/>
                        </a:lnTo>
                        <a:lnTo>
                          <a:pt x="81" y="22"/>
                        </a:lnTo>
                        <a:lnTo>
                          <a:pt x="81" y="24"/>
                        </a:lnTo>
                        <a:lnTo>
                          <a:pt x="81" y="24"/>
                        </a:lnTo>
                        <a:lnTo>
                          <a:pt x="82" y="24"/>
                        </a:lnTo>
                        <a:lnTo>
                          <a:pt x="82" y="24"/>
                        </a:lnTo>
                        <a:lnTo>
                          <a:pt x="86" y="24"/>
                        </a:lnTo>
                        <a:lnTo>
                          <a:pt x="85" y="26"/>
                        </a:lnTo>
                        <a:lnTo>
                          <a:pt x="86" y="25"/>
                        </a:lnTo>
                        <a:lnTo>
                          <a:pt x="87" y="27"/>
                        </a:lnTo>
                        <a:lnTo>
                          <a:pt x="87" y="28"/>
                        </a:lnTo>
                        <a:lnTo>
                          <a:pt x="91" y="28"/>
                        </a:lnTo>
                        <a:lnTo>
                          <a:pt x="92" y="29"/>
                        </a:lnTo>
                        <a:lnTo>
                          <a:pt x="92" y="29"/>
                        </a:lnTo>
                        <a:lnTo>
                          <a:pt x="92" y="29"/>
                        </a:lnTo>
                        <a:lnTo>
                          <a:pt x="92" y="30"/>
                        </a:lnTo>
                        <a:lnTo>
                          <a:pt x="94" y="31"/>
                        </a:lnTo>
                        <a:lnTo>
                          <a:pt x="94" y="31"/>
                        </a:lnTo>
                        <a:lnTo>
                          <a:pt x="96" y="29"/>
                        </a:lnTo>
                        <a:lnTo>
                          <a:pt x="95" y="30"/>
                        </a:lnTo>
                        <a:lnTo>
                          <a:pt x="94" y="31"/>
                        </a:lnTo>
                        <a:lnTo>
                          <a:pt x="98" y="28"/>
                        </a:lnTo>
                        <a:lnTo>
                          <a:pt x="97" y="27"/>
                        </a:lnTo>
                        <a:lnTo>
                          <a:pt x="99" y="25"/>
                        </a:lnTo>
                        <a:lnTo>
                          <a:pt x="99" y="28"/>
                        </a:lnTo>
                        <a:lnTo>
                          <a:pt x="101" y="25"/>
                        </a:lnTo>
                        <a:lnTo>
                          <a:pt x="103" y="21"/>
                        </a:lnTo>
                        <a:lnTo>
                          <a:pt x="103" y="20"/>
                        </a:lnTo>
                        <a:lnTo>
                          <a:pt x="104" y="16"/>
                        </a:lnTo>
                        <a:lnTo>
                          <a:pt x="105" y="13"/>
                        </a:lnTo>
                        <a:lnTo>
                          <a:pt x="108" y="10"/>
                        </a:lnTo>
                        <a:lnTo>
                          <a:pt x="108" y="10"/>
                        </a:lnTo>
                        <a:lnTo>
                          <a:pt x="109" y="9"/>
                        </a:lnTo>
                        <a:lnTo>
                          <a:pt x="109" y="9"/>
                        </a:lnTo>
                        <a:lnTo>
                          <a:pt x="111" y="11"/>
                        </a:lnTo>
                        <a:lnTo>
                          <a:pt x="111" y="11"/>
                        </a:lnTo>
                        <a:lnTo>
                          <a:pt x="112" y="8"/>
                        </a:lnTo>
                        <a:lnTo>
                          <a:pt x="114" y="7"/>
                        </a:lnTo>
                        <a:lnTo>
                          <a:pt x="113" y="6"/>
                        </a:lnTo>
                        <a:lnTo>
                          <a:pt x="114" y="7"/>
                        </a:lnTo>
                        <a:lnTo>
                          <a:pt x="116" y="5"/>
                        </a:lnTo>
                        <a:lnTo>
                          <a:pt x="117" y="6"/>
                        </a:lnTo>
                        <a:lnTo>
                          <a:pt x="117" y="4"/>
                        </a:lnTo>
                        <a:lnTo>
                          <a:pt x="117" y="3"/>
                        </a:lnTo>
                        <a:lnTo>
                          <a:pt x="119" y="4"/>
                        </a:lnTo>
                        <a:lnTo>
                          <a:pt x="120" y="3"/>
                        </a:lnTo>
                        <a:lnTo>
                          <a:pt x="120" y="4"/>
                        </a:lnTo>
                        <a:lnTo>
                          <a:pt x="121" y="1"/>
                        </a:lnTo>
                        <a:lnTo>
                          <a:pt x="123" y="1"/>
                        </a:lnTo>
                        <a:lnTo>
                          <a:pt x="122" y="1"/>
                        </a:lnTo>
                        <a:lnTo>
                          <a:pt x="123" y="1"/>
                        </a:lnTo>
                        <a:lnTo>
                          <a:pt x="123" y="0"/>
                        </a:lnTo>
                        <a:lnTo>
                          <a:pt x="124" y="0"/>
                        </a:lnTo>
                        <a:lnTo>
                          <a:pt x="127" y="1"/>
                        </a:lnTo>
                        <a:lnTo>
                          <a:pt x="127" y="2"/>
                        </a:lnTo>
                        <a:lnTo>
                          <a:pt x="127" y="2"/>
                        </a:lnTo>
                        <a:lnTo>
                          <a:pt x="127" y="1"/>
                        </a:lnTo>
                        <a:lnTo>
                          <a:pt x="129" y="2"/>
                        </a:lnTo>
                        <a:lnTo>
                          <a:pt x="130" y="2"/>
                        </a:lnTo>
                        <a:lnTo>
                          <a:pt x="129" y="3"/>
                        </a:lnTo>
                        <a:lnTo>
                          <a:pt x="129" y="3"/>
                        </a:lnTo>
                        <a:lnTo>
                          <a:pt x="133" y="5"/>
                        </a:lnTo>
                        <a:lnTo>
                          <a:pt x="133" y="5"/>
                        </a:lnTo>
                      </a:path>
                    </a:pathLst>
                  </a:custGeom>
                  <a:solidFill>
                    <a:srgbClr val="8C59A6"/>
                  </a:solidFill>
                  <a:ln w="9525" cap="rnd">
                    <a:noFill/>
                    <a:round/>
                    <a:headEnd/>
                    <a:tailEnd/>
                  </a:ln>
                  <a:effectLst/>
                </p:spPr>
                <p:txBody>
                  <a:bodyPr/>
                  <a:lstStyle/>
                  <a:p>
                    <a:endParaRPr lang="zh-CN" altLang="en-US"/>
                  </a:p>
                </p:txBody>
              </p:sp>
              <p:sp>
                <p:nvSpPr>
                  <p:cNvPr id="92219" name="Freeform 59"/>
                  <p:cNvSpPr>
                    <a:spLocks/>
                  </p:cNvSpPr>
                  <p:nvPr/>
                </p:nvSpPr>
                <p:spPr bwMode="auto">
                  <a:xfrm>
                    <a:off x="2749" y="2962"/>
                    <a:ext cx="62" cy="22"/>
                  </a:xfrm>
                  <a:custGeom>
                    <a:avLst/>
                    <a:gdLst/>
                    <a:ahLst/>
                    <a:cxnLst>
                      <a:cxn ang="0">
                        <a:pos x="59" y="9"/>
                      </a:cxn>
                      <a:cxn ang="0">
                        <a:pos x="58" y="12"/>
                      </a:cxn>
                      <a:cxn ang="0">
                        <a:pos x="56" y="12"/>
                      </a:cxn>
                      <a:cxn ang="0">
                        <a:pos x="54" y="11"/>
                      </a:cxn>
                      <a:cxn ang="0">
                        <a:pos x="51" y="14"/>
                      </a:cxn>
                      <a:cxn ang="0">
                        <a:pos x="50" y="12"/>
                      </a:cxn>
                      <a:cxn ang="0">
                        <a:pos x="49" y="14"/>
                      </a:cxn>
                      <a:cxn ang="0">
                        <a:pos x="48" y="14"/>
                      </a:cxn>
                      <a:cxn ang="0">
                        <a:pos x="45" y="15"/>
                      </a:cxn>
                      <a:cxn ang="0">
                        <a:pos x="42" y="15"/>
                      </a:cxn>
                      <a:cxn ang="0">
                        <a:pos x="42" y="17"/>
                      </a:cxn>
                      <a:cxn ang="0">
                        <a:pos x="39" y="16"/>
                      </a:cxn>
                      <a:cxn ang="0">
                        <a:pos x="38" y="15"/>
                      </a:cxn>
                      <a:cxn ang="0">
                        <a:pos x="35" y="17"/>
                      </a:cxn>
                      <a:cxn ang="0">
                        <a:pos x="35" y="17"/>
                      </a:cxn>
                      <a:cxn ang="0">
                        <a:pos x="32" y="16"/>
                      </a:cxn>
                      <a:cxn ang="0">
                        <a:pos x="23" y="19"/>
                      </a:cxn>
                      <a:cxn ang="0">
                        <a:pos x="13" y="21"/>
                      </a:cxn>
                      <a:cxn ang="0">
                        <a:pos x="6" y="21"/>
                      </a:cxn>
                      <a:cxn ang="0">
                        <a:pos x="1" y="18"/>
                      </a:cxn>
                      <a:cxn ang="0">
                        <a:pos x="0" y="16"/>
                      </a:cxn>
                      <a:cxn ang="0">
                        <a:pos x="2" y="13"/>
                      </a:cxn>
                      <a:cxn ang="0">
                        <a:pos x="4" y="11"/>
                      </a:cxn>
                      <a:cxn ang="0">
                        <a:pos x="8" y="8"/>
                      </a:cxn>
                      <a:cxn ang="0">
                        <a:pos x="13" y="5"/>
                      </a:cxn>
                      <a:cxn ang="0">
                        <a:pos x="19" y="6"/>
                      </a:cxn>
                      <a:cxn ang="0">
                        <a:pos x="25" y="2"/>
                      </a:cxn>
                      <a:cxn ang="0">
                        <a:pos x="31" y="0"/>
                      </a:cxn>
                      <a:cxn ang="0">
                        <a:pos x="38" y="0"/>
                      </a:cxn>
                      <a:cxn ang="0">
                        <a:pos x="45" y="2"/>
                      </a:cxn>
                      <a:cxn ang="0">
                        <a:pos x="53" y="1"/>
                      </a:cxn>
                      <a:cxn ang="0">
                        <a:pos x="59" y="6"/>
                      </a:cxn>
                    </a:cxnLst>
                    <a:rect l="0" t="0" r="r" b="b"/>
                    <a:pathLst>
                      <a:path w="62" h="22">
                        <a:moveTo>
                          <a:pt x="61" y="9"/>
                        </a:moveTo>
                        <a:lnTo>
                          <a:pt x="59" y="9"/>
                        </a:lnTo>
                        <a:lnTo>
                          <a:pt x="59" y="10"/>
                        </a:lnTo>
                        <a:lnTo>
                          <a:pt x="58" y="12"/>
                        </a:lnTo>
                        <a:lnTo>
                          <a:pt x="58" y="12"/>
                        </a:lnTo>
                        <a:lnTo>
                          <a:pt x="56" y="12"/>
                        </a:lnTo>
                        <a:lnTo>
                          <a:pt x="56" y="12"/>
                        </a:lnTo>
                        <a:lnTo>
                          <a:pt x="54" y="11"/>
                        </a:lnTo>
                        <a:lnTo>
                          <a:pt x="54" y="11"/>
                        </a:lnTo>
                        <a:lnTo>
                          <a:pt x="51" y="14"/>
                        </a:lnTo>
                        <a:lnTo>
                          <a:pt x="51" y="14"/>
                        </a:lnTo>
                        <a:lnTo>
                          <a:pt x="50" y="12"/>
                        </a:lnTo>
                        <a:lnTo>
                          <a:pt x="48" y="16"/>
                        </a:lnTo>
                        <a:lnTo>
                          <a:pt x="49" y="14"/>
                        </a:lnTo>
                        <a:lnTo>
                          <a:pt x="48" y="14"/>
                        </a:lnTo>
                        <a:lnTo>
                          <a:pt x="48" y="14"/>
                        </a:lnTo>
                        <a:lnTo>
                          <a:pt x="46" y="14"/>
                        </a:lnTo>
                        <a:lnTo>
                          <a:pt x="45" y="15"/>
                        </a:lnTo>
                        <a:lnTo>
                          <a:pt x="45" y="17"/>
                        </a:lnTo>
                        <a:lnTo>
                          <a:pt x="42" y="15"/>
                        </a:lnTo>
                        <a:lnTo>
                          <a:pt x="43" y="17"/>
                        </a:lnTo>
                        <a:lnTo>
                          <a:pt x="42" y="17"/>
                        </a:lnTo>
                        <a:lnTo>
                          <a:pt x="42" y="17"/>
                        </a:lnTo>
                        <a:lnTo>
                          <a:pt x="39" y="16"/>
                        </a:lnTo>
                        <a:lnTo>
                          <a:pt x="38" y="15"/>
                        </a:lnTo>
                        <a:lnTo>
                          <a:pt x="38" y="15"/>
                        </a:lnTo>
                        <a:lnTo>
                          <a:pt x="35" y="17"/>
                        </a:lnTo>
                        <a:lnTo>
                          <a:pt x="35" y="17"/>
                        </a:lnTo>
                        <a:lnTo>
                          <a:pt x="36" y="18"/>
                        </a:lnTo>
                        <a:lnTo>
                          <a:pt x="35" y="17"/>
                        </a:lnTo>
                        <a:lnTo>
                          <a:pt x="33" y="19"/>
                        </a:lnTo>
                        <a:lnTo>
                          <a:pt x="32" y="16"/>
                        </a:lnTo>
                        <a:lnTo>
                          <a:pt x="33" y="18"/>
                        </a:lnTo>
                        <a:lnTo>
                          <a:pt x="23" y="19"/>
                        </a:lnTo>
                        <a:lnTo>
                          <a:pt x="16" y="21"/>
                        </a:lnTo>
                        <a:lnTo>
                          <a:pt x="13" y="21"/>
                        </a:lnTo>
                        <a:lnTo>
                          <a:pt x="9" y="21"/>
                        </a:lnTo>
                        <a:lnTo>
                          <a:pt x="6" y="21"/>
                        </a:lnTo>
                        <a:lnTo>
                          <a:pt x="3" y="21"/>
                        </a:lnTo>
                        <a:lnTo>
                          <a:pt x="1" y="18"/>
                        </a:lnTo>
                        <a:lnTo>
                          <a:pt x="2" y="19"/>
                        </a:lnTo>
                        <a:lnTo>
                          <a:pt x="0" y="16"/>
                        </a:lnTo>
                        <a:lnTo>
                          <a:pt x="2" y="15"/>
                        </a:lnTo>
                        <a:lnTo>
                          <a:pt x="2" y="13"/>
                        </a:lnTo>
                        <a:lnTo>
                          <a:pt x="3" y="14"/>
                        </a:lnTo>
                        <a:lnTo>
                          <a:pt x="4" y="11"/>
                        </a:lnTo>
                        <a:lnTo>
                          <a:pt x="4" y="8"/>
                        </a:lnTo>
                        <a:lnTo>
                          <a:pt x="8" y="8"/>
                        </a:lnTo>
                        <a:lnTo>
                          <a:pt x="10" y="8"/>
                        </a:lnTo>
                        <a:lnTo>
                          <a:pt x="13" y="5"/>
                        </a:lnTo>
                        <a:lnTo>
                          <a:pt x="14" y="7"/>
                        </a:lnTo>
                        <a:lnTo>
                          <a:pt x="19" y="6"/>
                        </a:lnTo>
                        <a:lnTo>
                          <a:pt x="20" y="1"/>
                        </a:lnTo>
                        <a:lnTo>
                          <a:pt x="25" y="2"/>
                        </a:lnTo>
                        <a:lnTo>
                          <a:pt x="31" y="1"/>
                        </a:lnTo>
                        <a:lnTo>
                          <a:pt x="31" y="0"/>
                        </a:lnTo>
                        <a:lnTo>
                          <a:pt x="36" y="1"/>
                        </a:lnTo>
                        <a:lnTo>
                          <a:pt x="38" y="0"/>
                        </a:lnTo>
                        <a:lnTo>
                          <a:pt x="41" y="0"/>
                        </a:lnTo>
                        <a:lnTo>
                          <a:pt x="45" y="2"/>
                        </a:lnTo>
                        <a:lnTo>
                          <a:pt x="49" y="3"/>
                        </a:lnTo>
                        <a:lnTo>
                          <a:pt x="53" y="1"/>
                        </a:lnTo>
                        <a:lnTo>
                          <a:pt x="57" y="6"/>
                        </a:lnTo>
                        <a:lnTo>
                          <a:pt x="59" y="6"/>
                        </a:lnTo>
                        <a:lnTo>
                          <a:pt x="61" y="9"/>
                        </a:lnTo>
                      </a:path>
                    </a:pathLst>
                  </a:custGeom>
                  <a:solidFill>
                    <a:srgbClr val="8C59A6"/>
                  </a:solidFill>
                  <a:ln w="9525" cap="rnd">
                    <a:noFill/>
                    <a:round/>
                    <a:headEnd/>
                    <a:tailEnd/>
                  </a:ln>
                  <a:effectLst/>
                </p:spPr>
                <p:txBody>
                  <a:bodyPr/>
                  <a:lstStyle/>
                  <a:p>
                    <a:endParaRPr lang="zh-CN" altLang="en-US"/>
                  </a:p>
                </p:txBody>
              </p:sp>
              <p:sp>
                <p:nvSpPr>
                  <p:cNvPr id="92220" name="Freeform 60"/>
                  <p:cNvSpPr>
                    <a:spLocks/>
                  </p:cNvSpPr>
                  <p:nvPr/>
                </p:nvSpPr>
                <p:spPr bwMode="auto">
                  <a:xfrm>
                    <a:off x="2563" y="2923"/>
                    <a:ext cx="38" cy="90"/>
                  </a:xfrm>
                  <a:custGeom>
                    <a:avLst/>
                    <a:gdLst/>
                    <a:ahLst/>
                    <a:cxnLst>
                      <a:cxn ang="0">
                        <a:pos x="34" y="7"/>
                      </a:cxn>
                      <a:cxn ang="0">
                        <a:pos x="34" y="9"/>
                      </a:cxn>
                      <a:cxn ang="0">
                        <a:pos x="31" y="10"/>
                      </a:cxn>
                      <a:cxn ang="0">
                        <a:pos x="29" y="12"/>
                      </a:cxn>
                      <a:cxn ang="0">
                        <a:pos x="28" y="12"/>
                      </a:cxn>
                      <a:cxn ang="0">
                        <a:pos x="27" y="13"/>
                      </a:cxn>
                      <a:cxn ang="0">
                        <a:pos x="24" y="15"/>
                      </a:cxn>
                      <a:cxn ang="0">
                        <a:pos x="23" y="15"/>
                      </a:cxn>
                      <a:cxn ang="0">
                        <a:pos x="20" y="15"/>
                      </a:cxn>
                      <a:cxn ang="0">
                        <a:pos x="17" y="16"/>
                      </a:cxn>
                      <a:cxn ang="0">
                        <a:pos x="15" y="17"/>
                      </a:cxn>
                      <a:cxn ang="0">
                        <a:pos x="16" y="23"/>
                      </a:cxn>
                      <a:cxn ang="0">
                        <a:pos x="15" y="27"/>
                      </a:cxn>
                      <a:cxn ang="0">
                        <a:pos x="16" y="34"/>
                      </a:cxn>
                      <a:cxn ang="0">
                        <a:pos x="18" y="37"/>
                      </a:cxn>
                      <a:cxn ang="0">
                        <a:pos x="16" y="43"/>
                      </a:cxn>
                      <a:cxn ang="0">
                        <a:pos x="15" y="49"/>
                      </a:cxn>
                      <a:cxn ang="0">
                        <a:pos x="17" y="52"/>
                      </a:cxn>
                      <a:cxn ang="0">
                        <a:pos x="18" y="55"/>
                      </a:cxn>
                      <a:cxn ang="0">
                        <a:pos x="18" y="61"/>
                      </a:cxn>
                      <a:cxn ang="0">
                        <a:pos x="18" y="69"/>
                      </a:cxn>
                      <a:cxn ang="0">
                        <a:pos x="17" y="73"/>
                      </a:cxn>
                      <a:cxn ang="0">
                        <a:pos x="18" y="72"/>
                      </a:cxn>
                      <a:cxn ang="0">
                        <a:pos x="15" y="75"/>
                      </a:cxn>
                      <a:cxn ang="0">
                        <a:pos x="14" y="78"/>
                      </a:cxn>
                      <a:cxn ang="0">
                        <a:pos x="16" y="80"/>
                      </a:cxn>
                      <a:cxn ang="0">
                        <a:pos x="13" y="83"/>
                      </a:cxn>
                      <a:cxn ang="0">
                        <a:pos x="13" y="84"/>
                      </a:cxn>
                      <a:cxn ang="0">
                        <a:pos x="12" y="83"/>
                      </a:cxn>
                      <a:cxn ang="0">
                        <a:pos x="13" y="86"/>
                      </a:cxn>
                      <a:cxn ang="0">
                        <a:pos x="10" y="87"/>
                      </a:cxn>
                      <a:cxn ang="0">
                        <a:pos x="10" y="87"/>
                      </a:cxn>
                      <a:cxn ang="0">
                        <a:pos x="7" y="81"/>
                      </a:cxn>
                      <a:cxn ang="0">
                        <a:pos x="5" y="75"/>
                      </a:cxn>
                      <a:cxn ang="0">
                        <a:pos x="2" y="66"/>
                      </a:cxn>
                      <a:cxn ang="0">
                        <a:pos x="2" y="61"/>
                      </a:cxn>
                      <a:cxn ang="0">
                        <a:pos x="2" y="52"/>
                      </a:cxn>
                      <a:cxn ang="0">
                        <a:pos x="1" y="46"/>
                      </a:cxn>
                      <a:cxn ang="0">
                        <a:pos x="1" y="39"/>
                      </a:cxn>
                      <a:cxn ang="0">
                        <a:pos x="0" y="32"/>
                      </a:cxn>
                      <a:cxn ang="0">
                        <a:pos x="1" y="24"/>
                      </a:cxn>
                      <a:cxn ang="0">
                        <a:pos x="2" y="16"/>
                      </a:cxn>
                      <a:cxn ang="0">
                        <a:pos x="3" y="8"/>
                      </a:cxn>
                      <a:cxn ang="0">
                        <a:pos x="7" y="6"/>
                      </a:cxn>
                      <a:cxn ang="0">
                        <a:pos x="11" y="5"/>
                      </a:cxn>
                      <a:cxn ang="0">
                        <a:pos x="14" y="5"/>
                      </a:cxn>
                      <a:cxn ang="0">
                        <a:pos x="16" y="4"/>
                      </a:cxn>
                      <a:cxn ang="0">
                        <a:pos x="19" y="1"/>
                      </a:cxn>
                      <a:cxn ang="0">
                        <a:pos x="22" y="0"/>
                      </a:cxn>
                      <a:cxn ang="0">
                        <a:pos x="26" y="2"/>
                      </a:cxn>
                      <a:cxn ang="0">
                        <a:pos x="30" y="0"/>
                      </a:cxn>
                      <a:cxn ang="0">
                        <a:pos x="31" y="2"/>
                      </a:cxn>
                      <a:cxn ang="0">
                        <a:pos x="34" y="3"/>
                      </a:cxn>
                    </a:cxnLst>
                    <a:rect l="0" t="0" r="r" b="b"/>
                    <a:pathLst>
                      <a:path w="38" h="90">
                        <a:moveTo>
                          <a:pt x="35" y="5"/>
                        </a:moveTo>
                        <a:lnTo>
                          <a:pt x="37" y="6"/>
                        </a:lnTo>
                        <a:lnTo>
                          <a:pt x="34" y="7"/>
                        </a:lnTo>
                        <a:lnTo>
                          <a:pt x="34" y="7"/>
                        </a:lnTo>
                        <a:lnTo>
                          <a:pt x="34" y="7"/>
                        </a:lnTo>
                        <a:lnTo>
                          <a:pt x="34" y="9"/>
                        </a:lnTo>
                        <a:lnTo>
                          <a:pt x="35" y="10"/>
                        </a:lnTo>
                        <a:lnTo>
                          <a:pt x="34" y="9"/>
                        </a:lnTo>
                        <a:lnTo>
                          <a:pt x="31" y="10"/>
                        </a:lnTo>
                        <a:lnTo>
                          <a:pt x="31" y="10"/>
                        </a:lnTo>
                        <a:lnTo>
                          <a:pt x="29" y="12"/>
                        </a:lnTo>
                        <a:lnTo>
                          <a:pt x="29" y="12"/>
                        </a:lnTo>
                        <a:lnTo>
                          <a:pt x="29" y="12"/>
                        </a:lnTo>
                        <a:lnTo>
                          <a:pt x="28" y="12"/>
                        </a:lnTo>
                        <a:lnTo>
                          <a:pt x="28" y="12"/>
                        </a:lnTo>
                        <a:lnTo>
                          <a:pt x="28" y="12"/>
                        </a:lnTo>
                        <a:lnTo>
                          <a:pt x="28" y="12"/>
                        </a:lnTo>
                        <a:lnTo>
                          <a:pt x="27" y="13"/>
                        </a:lnTo>
                        <a:lnTo>
                          <a:pt x="29" y="13"/>
                        </a:lnTo>
                        <a:lnTo>
                          <a:pt x="27" y="13"/>
                        </a:lnTo>
                        <a:lnTo>
                          <a:pt x="24" y="15"/>
                        </a:lnTo>
                        <a:lnTo>
                          <a:pt x="25" y="13"/>
                        </a:lnTo>
                        <a:lnTo>
                          <a:pt x="25" y="13"/>
                        </a:lnTo>
                        <a:lnTo>
                          <a:pt x="23" y="15"/>
                        </a:lnTo>
                        <a:lnTo>
                          <a:pt x="22" y="14"/>
                        </a:lnTo>
                        <a:lnTo>
                          <a:pt x="21" y="13"/>
                        </a:lnTo>
                        <a:lnTo>
                          <a:pt x="20" y="15"/>
                        </a:lnTo>
                        <a:lnTo>
                          <a:pt x="20" y="15"/>
                        </a:lnTo>
                        <a:lnTo>
                          <a:pt x="20" y="16"/>
                        </a:lnTo>
                        <a:lnTo>
                          <a:pt x="17" y="16"/>
                        </a:lnTo>
                        <a:lnTo>
                          <a:pt x="19" y="15"/>
                        </a:lnTo>
                        <a:lnTo>
                          <a:pt x="19" y="15"/>
                        </a:lnTo>
                        <a:lnTo>
                          <a:pt x="15" y="17"/>
                        </a:lnTo>
                        <a:lnTo>
                          <a:pt x="17" y="19"/>
                        </a:lnTo>
                        <a:lnTo>
                          <a:pt x="15" y="21"/>
                        </a:lnTo>
                        <a:lnTo>
                          <a:pt x="16" y="23"/>
                        </a:lnTo>
                        <a:lnTo>
                          <a:pt x="16" y="24"/>
                        </a:lnTo>
                        <a:lnTo>
                          <a:pt x="17" y="26"/>
                        </a:lnTo>
                        <a:lnTo>
                          <a:pt x="15" y="27"/>
                        </a:lnTo>
                        <a:lnTo>
                          <a:pt x="15" y="30"/>
                        </a:lnTo>
                        <a:lnTo>
                          <a:pt x="15" y="32"/>
                        </a:lnTo>
                        <a:lnTo>
                          <a:pt x="16" y="34"/>
                        </a:lnTo>
                        <a:lnTo>
                          <a:pt x="18" y="35"/>
                        </a:lnTo>
                        <a:lnTo>
                          <a:pt x="17" y="35"/>
                        </a:lnTo>
                        <a:lnTo>
                          <a:pt x="18" y="37"/>
                        </a:lnTo>
                        <a:lnTo>
                          <a:pt x="15" y="41"/>
                        </a:lnTo>
                        <a:lnTo>
                          <a:pt x="15" y="41"/>
                        </a:lnTo>
                        <a:lnTo>
                          <a:pt x="16" y="43"/>
                        </a:lnTo>
                        <a:lnTo>
                          <a:pt x="16" y="44"/>
                        </a:lnTo>
                        <a:lnTo>
                          <a:pt x="15" y="46"/>
                        </a:lnTo>
                        <a:lnTo>
                          <a:pt x="15" y="49"/>
                        </a:lnTo>
                        <a:lnTo>
                          <a:pt x="15" y="50"/>
                        </a:lnTo>
                        <a:lnTo>
                          <a:pt x="16" y="49"/>
                        </a:lnTo>
                        <a:lnTo>
                          <a:pt x="17" y="52"/>
                        </a:lnTo>
                        <a:lnTo>
                          <a:pt x="16" y="54"/>
                        </a:lnTo>
                        <a:lnTo>
                          <a:pt x="18" y="55"/>
                        </a:lnTo>
                        <a:lnTo>
                          <a:pt x="18" y="55"/>
                        </a:lnTo>
                        <a:lnTo>
                          <a:pt x="19" y="57"/>
                        </a:lnTo>
                        <a:lnTo>
                          <a:pt x="18" y="61"/>
                        </a:lnTo>
                        <a:lnTo>
                          <a:pt x="18" y="61"/>
                        </a:lnTo>
                        <a:lnTo>
                          <a:pt x="18" y="65"/>
                        </a:lnTo>
                        <a:lnTo>
                          <a:pt x="17" y="66"/>
                        </a:lnTo>
                        <a:lnTo>
                          <a:pt x="18" y="69"/>
                        </a:lnTo>
                        <a:lnTo>
                          <a:pt x="17" y="70"/>
                        </a:lnTo>
                        <a:lnTo>
                          <a:pt x="18" y="72"/>
                        </a:lnTo>
                        <a:lnTo>
                          <a:pt x="17" y="73"/>
                        </a:lnTo>
                        <a:lnTo>
                          <a:pt x="17" y="73"/>
                        </a:lnTo>
                        <a:lnTo>
                          <a:pt x="15" y="75"/>
                        </a:lnTo>
                        <a:lnTo>
                          <a:pt x="18" y="72"/>
                        </a:lnTo>
                        <a:lnTo>
                          <a:pt x="15" y="75"/>
                        </a:lnTo>
                        <a:lnTo>
                          <a:pt x="15" y="75"/>
                        </a:lnTo>
                        <a:lnTo>
                          <a:pt x="15" y="75"/>
                        </a:lnTo>
                        <a:lnTo>
                          <a:pt x="15" y="75"/>
                        </a:lnTo>
                        <a:lnTo>
                          <a:pt x="15" y="75"/>
                        </a:lnTo>
                        <a:lnTo>
                          <a:pt x="14" y="78"/>
                        </a:lnTo>
                        <a:lnTo>
                          <a:pt x="15" y="80"/>
                        </a:lnTo>
                        <a:lnTo>
                          <a:pt x="15" y="80"/>
                        </a:lnTo>
                        <a:lnTo>
                          <a:pt x="16" y="80"/>
                        </a:lnTo>
                        <a:lnTo>
                          <a:pt x="16" y="80"/>
                        </a:lnTo>
                        <a:lnTo>
                          <a:pt x="12" y="81"/>
                        </a:lnTo>
                        <a:lnTo>
                          <a:pt x="13" y="83"/>
                        </a:lnTo>
                        <a:lnTo>
                          <a:pt x="13" y="83"/>
                        </a:lnTo>
                        <a:lnTo>
                          <a:pt x="15" y="82"/>
                        </a:lnTo>
                        <a:lnTo>
                          <a:pt x="13" y="84"/>
                        </a:lnTo>
                        <a:lnTo>
                          <a:pt x="12" y="83"/>
                        </a:lnTo>
                        <a:lnTo>
                          <a:pt x="12" y="83"/>
                        </a:lnTo>
                        <a:lnTo>
                          <a:pt x="12" y="83"/>
                        </a:lnTo>
                        <a:lnTo>
                          <a:pt x="13" y="87"/>
                        </a:lnTo>
                        <a:lnTo>
                          <a:pt x="13" y="86"/>
                        </a:lnTo>
                        <a:lnTo>
                          <a:pt x="13" y="86"/>
                        </a:lnTo>
                        <a:lnTo>
                          <a:pt x="11" y="86"/>
                        </a:lnTo>
                        <a:lnTo>
                          <a:pt x="11" y="86"/>
                        </a:lnTo>
                        <a:lnTo>
                          <a:pt x="10" y="87"/>
                        </a:lnTo>
                        <a:lnTo>
                          <a:pt x="11" y="89"/>
                        </a:lnTo>
                        <a:lnTo>
                          <a:pt x="10" y="87"/>
                        </a:lnTo>
                        <a:lnTo>
                          <a:pt x="10" y="87"/>
                        </a:lnTo>
                        <a:lnTo>
                          <a:pt x="7" y="85"/>
                        </a:lnTo>
                        <a:lnTo>
                          <a:pt x="6" y="84"/>
                        </a:lnTo>
                        <a:lnTo>
                          <a:pt x="7" y="81"/>
                        </a:lnTo>
                        <a:lnTo>
                          <a:pt x="6" y="79"/>
                        </a:lnTo>
                        <a:lnTo>
                          <a:pt x="6" y="79"/>
                        </a:lnTo>
                        <a:lnTo>
                          <a:pt x="5" y="75"/>
                        </a:lnTo>
                        <a:lnTo>
                          <a:pt x="4" y="73"/>
                        </a:lnTo>
                        <a:lnTo>
                          <a:pt x="4" y="70"/>
                        </a:lnTo>
                        <a:lnTo>
                          <a:pt x="2" y="66"/>
                        </a:lnTo>
                        <a:lnTo>
                          <a:pt x="4" y="64"/>
                        </a:lnTo>
                        <a:lnTo>
                          <a:pt x="3" y="63"/>
                        </a:lnTo>
                        <a:lnTo>
                          <a:pt x="2" y="61"/>
                        </a:lnTo>
                        <a:lnTo>
                          <a:pt x="2" y="57"/>
                        </a:lnTo>
                        <a:lnTo>
                          <a:pt x="1" y="55"/>
                        </a:lnTo>
                        <a:lnTo>
                          <a:pt x="2" y="52"/>
                        </a:lnTo>
                        <a:lnTo>
                          <a:pt x="4" y="49"/>
                        </a:lnTo>
                        <a:lnTo>
                          <a:pt x="1" y="47"/>
                        </a:lnTo>
                        <a:lnTo>
                          <a:pt x="1" y="46"/>
                        </a:lnTo>
                        <a:lnTo>
                          <a:pt x="3" y="42"/>
                        </a:lnTo>
                        <a:lnTo>
                          <a:pt x="2" y="41"/>
                        </a:lnTo>
                        <a:lnTo>
                          <a:pt x="1" y="39"/>
                        </a:lnTo>
                        <a:lnTo>
                          <a:pt x="3" y="35"/>
                        </a:lnTo>
                        <a:lnTo>
                          <a:pt x="2" y="34"/>
                        </a:lnTo>
                        <a:lnTo>
                          <a:pt x="0" y="32"/>
                        </a:lnTo>
                        <a:lnTo>
                          <a:pt x="0" y="28"/>
                        </a:lnTo>
                        <a:lnTo>
                          <a:pt x="3" y="25"/>
                        </a:lnTo>
                        <a:lnTo>
                          <a:pt x="1" y="24"/>
                        </a:lnTo>
                        <a:lnTo>
                          <a:pt x="1" y="22"/>
                        </a:lnTo>
                        <a:lnTo>
                          <a:pt x="2" y="18"/>
                        </a:lnTo>
                        <a:lnTo>
                          <a:pt x="2" y="16"/>
                        </a:lnTo>
                        <a:lnTo>
                          <a:pt x="4" y="13"/>
                        </a:lnTo>
                        <a:lnTo>
                          <a:pt x="4" y="10"/>
                        </a:lnTo>
                        <a:lnTo>
                          <a:pt x="3" y="8"/>
                        </a:lnTo>
                        <a:lnTo>
                          <a:pt x="7" y="8"/>
                        </a:lnTo>
                        <a:lnTo>
                          <a:pt x="7" y="8"/>
                        </a:lnTo>
                        <a:lnTo>
                          <a:pt x="7" y="6"/>
                        </a:lnTo>
                        <a:lnTo>
                          <a:pt x="8" y="8"/>
                        </a:lnTo>
                        <a:lnTo>
                          <a:pt x="8" y="3"/>
                        </a:lnTo>
                        <a:lnTo>
                          <a:pt x="11" y="5"/>
                        </a:lnTo>
                        <a:lnTo>
                          <a:pt x="11" y="5"/>
                        </a:lnTo>
                        <a:lnTo>
                          <a:pt x="13" y="5"/>
                        </a:lnTo>
                        <a:lnTo>
                          <a:pt x="14" y="5"/>
                        </a:lnTo>
                        <a:lnTo>
                          <a:pt x="14" y="3"/>
                        </a:lnTo>
                        <a:lnTo>
                          <a:pt x="14" y="3"/>
                        </a:lnTo>
                        <a:lnTo>
                          <a:pt x="16" y="4"/>
                        </a:lnTo>
                        <a:lnTo>
                          <a:pt x="17" y="3"/>
                        </a:lnTo>
                        <a:lnTo>
                          <a:pt x="17" y="4"/>
                        </a:lnTo>
                        <a:lnTo>
                          <a:pt x="19" y="1"/>
                        </a:lnTo>
                        <a:lnTo>
                          <a:pt x="20" y="2"/>
                        </a:lnTo>
                        <a:lnTo>
                          <a:pt x="20" y="2"/>
                        </a:lnTo>
                        <a:lnTo>
                          <a:pt x="22" y="0"/>
                        </a:lnTo>
                        <a:lnTo>
                          <a:pt x="23" y="1"/>
                        </a:lnTo>
                        <a:lnTo>
                          <a:pt x="23" y="1"/>
                        </a:lnTo>
                        <a:lnTo>
                          <a:pt x="26" y="2"/>
                        </a:lnTo>
                        <a:lnTo>
                          <a:pt x="27" y="2"/>
                        </a:lnTo>
                        <a:lnTo>
                          <a:pt x="27" y="2"/>
                        </a:lnTo>
                        <a:lnTo>
                          <a:pt x="30" y="0"/>
                        </a:lnTo>
                        <a:lnTo>
                          <a:pt x="30" y="3"/>
                        </a:lnTo>
                        <a:lnTo>
                          <a:pt x="31" y="4"/>
                        </a:lnTo>
                        <a:lnTo>
                          <a:pt x="31" y="2"/>
                        </a:lnTo>
                        <a:lnTo>
                          <a:pt x="34" y="4"/>
                        </a:lnTo>
                        <a:lnTo>
                          <a:pt x="34" y="3"/>
                        </a:lnTo>
                        <a:lnTo>
                          <a:pt x="34" y="3"/>
                        </a:lnTo>
                        <a:lnTo>
                          <a:pt x="37" y="6"/>
                        </a:lnTo>
                        <a:lnTo>
                          <a:pt x="35" y="5"/>
                        </a:lnTo>
                      </a:path>
                    </a:pathLst>
                  </a:custGeom>
                  <a:solidFill>
                    <a:srgbClr val="8C59A6"/>
                  </a:solidFill>
                  <a:ln w="9525" cap="rnd">
                    <a:noFill/>
                    <a:round/>
                    <a:headEnd/>
                    <a:tailEnd/>
                  </a:ln>
                  <a:effectLst/>
                </p:spPr>
                <p:txBody>
                  <a:bodyPr/>
                  <a:lstStyle/>
                  <a:p>
                    <a:endParaRPr lang="zh-CN" altLang="en-US"/>
                  </a:p>
                </p:txBody>
              </p:sp>
              <p:sp>
                <p:nvSpPr>
                  <p:cNvPr id="92221" name="Freeform 61"/>
                  <p:cNvSpPr>
                    <a:spLocks/>
                  </p:cNvSpPr>
                  <p:nvPr/>
                </p:nvSpPr>
                <p:spPr bwMode="auto">
                  <a:xfrm>
                    <a:off x="2583" y="2940"/>
                    <a:ext cx="32" cy="88"/>
                  </a:xfrm>
                  <a:custGeom>
                    <a:avLst/>
                    <a:gdLst/>
                    <a:ahLst/>
                    <a:cxnLst>
                      <a:cxn ang="0">
                        <a:pos x="28" y="61"/>
                      </a:cxn>
                      <a:cxn ang="0">
                        <a:pos x="28" y="65"/>
                      </a:cxn>
                      <a:cxn ang="0">
                        <a:pos x="27" y="65"/>
                      </a:cxn>
                      <a:cxn ang="0">
                        <a:pos x="26" y="68"/>
                      </a:cxn>
                      <a:cxn ang="0">
                        <a:pos x="27" y="72"/>
                      </a:cxn>
                      <a:cxn ang="0">
                        <a:pos x="24" y="73"/>
                      </a:cxn>
                      <a:cxn ang="0">
                        <a:pos x="23" y="78"/>
                      </a:cxn>
                      <a:cxn ang="0">
                        <a:pos x="21" y="81"/>
                      </a:cxn>
                      <a:cxn ang="0">
                        <a:pos x="21" y="81"/>
                      </a:cxn>
                      <a:cxn ang="0">
                        <a:pos x="20" y="84"/>
                      </a:cxn>
                      <a:cxn ang="0">
                        <a:pos x="17" y="84"/>
                      </a:cxn>
                      <a:cxn ang="0">
                        <a:pos x="17" y="87"/>
                      </a:cxn>
                      <a:cxn ang="0">
                        <a:pos x="13" y="87"/>
                      </a:cxn>
                      <a:cxn ang="0">
                        <a:pos x="11" y="84"/>
                      </a:cxn>
                      <a:cxn ang="0">
                        <a:pos x="7" y="84"/>
                      </a:cxn>
                      <a:cxn ang="0">
                        <a:pos x="3" y="81"/>
                      </a:cxn>
                      <a:cxn ang="0">
                        <a:pos x="0" y="67"/>
                      </a:cxn>
                      <a:cxn ang="0">
                        <a:pos x="4" y="64"/>
                      </a:cxn>
                      <a:cxn ang="0">
                        <a:pos x="6" y="64"/>
                      </a:cxn>
                      <a:cxn ang="0">
                        <a:pos x="8" y="61"/>
                      </a:cxn>
                      <a:cxn ang="0">
                        <a:pos x="9" y="58"/>
                      </a:cxn>
                      <a:cxn ang="0">
                        <a:pos x="9" y="50"/>
                      </a:cxn>
                      <a:cxn ang="0">
                        <a:pos x="11" y="48"/>
                      </a:cxn>
                      <a:cxn ang="0">
                        <a:pos x="10" y="44"/>
                      </a:cxn>
                      <a:cxn ang="0">
                        <a:pos x="12" y="41"/>
                      </a:cxn>
                      <a:cxn ang="0">
                        <a:pos x="12" y="34"/>
                      </a:cxn>
                      <a:cxn ang="0">
                        <a:pos x="11" y="25"/>
                      </a:cxn>
                      <a:cxn ang="0">
                        <a:pos x="10" y="22"/>
                      </a:cxn>
                      <a:cxn ang="0">
                        <a:pos x="10" y="15"/>
                      </a:cxn>
                      <a:cxn ang="0">
                        <a:pos x="12" y="11"/>
                      </a:cxn>
                      <a:cxn ang="0">
                        <a:pos x="12" y="7"/>
                      </a:cxn>
                      <a:cxn ang="0">
                        <a:pos x="15" y="5"/>
                      </a:cxn>
                      <a:cxn ang="0">
                        <a:pos x="15" y="1"/>
                      </a:cxn>
                      <a:cxn ang="0">
                        <a:pos x="17" y="3"/>
                      </a:cxn>
                      <a:cxn ang="0">
                        <a:pos x="21" y="5"/>
                      </a:cxn>
                      <a:cxn ang="0">
                        <a:pos x="22" y="8"/>
                      </a:cxn>
                      <a:cxn ang="0">
                        <a:pos x="23" y="12"/>
                      </a:cxn>
                      <a:cxn ang="0">
                        <a:pos x="25" y="14"/>
                      </a:cxn>
                      <a:cxn ang="0">
                        <a:pos x="27" y="18"/>
                      </a:cxn>
                      <a:cxn ang="0">
                        <a:pos x="26" y="21"/>
                      </a:cxn>
                      <a:cxn ang="0">
                        <a:pos x="29" y="27"/>
                      </a:cxn>
                      <a:cxn ang="0">
                        <a:pos x="28" y="31"/>
                      </a:cxn>
                      <a:cxn ang="0">
                        <a:pos x="29" y="36"/>
                      </a:cxn>
                      <a:cxn ang="0">
                        <a:pos x="28" y="39"/>
                      </a:cxn>
                      <a:cxn ang="0">
                        <a:pos x="27" y="45"/>
                      </a:cxn>
                      <a:cxn ang="0">
                        <a:pos x="29" y="48"/>
                      </a:cxn>
                      <a:cxn ang="0">
                        <a:pos x="28" y="52"/>
                      </a:cxn>
                      <a:cxn ang="0">
                        <a:pos x="28" y="56"/>
                      </a:cxn>
                      <a:cxn ang="0">
                        <a:pos x="28" y="60"/>
                      </a:cxn>
                    </a:cxnLst>
                    <a:rect l="0" t="0" r="r" b="b"/>
                    <a:pathLst>
                      <a:path w="32" h="88">
                        <a:moveTo>
                          <a:pt x="28" y="60"/>
                        </a:moveTo>
                        <a:lnTo>
                          <a:pt x="28" y="61"/>
                        </a:lnTo>
                        <a:lnTo>
                          <a:pt x="28" y="61"/>
                        </a:lnTo>
                        <a:lnTo>
                          <a:pt x="28" y="65"/>
                        </a:lnTo>
                        <a:lnTo>
                          <a:pt x="29" y="66"/>
                        </a:lnTo>
                        <a:lnTo>
                          <a:pt x="27" y="65"/>
                        </a:lnTo>
                        <a:lnTo>
                          <a:pt x="25" y="67"/>
                        </a:lnTo>
                        <a:lnTo>
                          <a:pt x="26" y="68"/>
                        </a:lnTo>
                        <a:lnTo>
                          <a:pt x="24" y="70"/>
                        </a:lnTo>
                        <a:lnTo>
                          <a:pt x="27" y="72"/>
                        </a:lnTo>
                        <a:lnTo>
                          <a:pt x="23" y="73"/>
                        </a:lnTo>
                        <a:lnTo>
                          <a:pt x="24" y="73"/>
                        </a:lnTo>
                        <a:lnTo>
                          <a:pt x="23" y="76"/>
                        </a:lnTo>
                        <a:lnTo>
                          <a:pt x="23" y="78"/>
                        </a:lnTo>
                        <a:lnTo>
                          <a:pt x="23" y="79"/>
                        </a:lnTo>
                        <a:lnTo>
                          <a:pt x="21" y="81"/>
                        </a:lnTo>
                        <a:lnTo>
                          <a:pt x="20" y="80"/>
                        </a:lnTo>
                        <a:lnTo>
                          <a:pt x="21" y="81"/>
                        </a:lnTo>
                        <a:lnTo>
                          <a:pt x="21" y="81"/>
                        </a:lnTo>
                        <a:lnTo>
                          <a:pt x="20" y="84"/>
                        </a:lnTo>
                        <a:lnTo>
                          <a:pt x="20" y="84"/>
                        </a:lnTo>
                        <a:lnTo>
                          <a:pt x="17" y="84"/>
                        </a:lnTo>
                        <a:lnTo>
                          <a:pt x="17" y="84"/>
                        </a:lnTo>
                        <a:lnTo>
                          <a:pt x="17" y="87"/>
                        </a:lnTo>
                        <a:lnTo>
                          <a:pt x="15" y="85"/>
                        </a:lnTo>
                        <a:lnTo>
                          <a:pt x="13" y="87"/>
                        </a:lnTo>
                        <a:lnTo>
                          <a:pt x="13" y="87"/>
                        </a:lnTo>
                        <a:lnTo>
                          <a:pt x="11" y="84"/>
                        </a:lnTo>
                        <a:lnTo>
                          <a:pt x="10" y="84"/>
                        </a:lnTo>
                        <a:lnTo>
                          <a:pt x="7" y="84"/>
                        </a:lnTo>
                        <a:lnTo>
                          <a:pt x="4" y="82"/>
                        </a:lnTo>
                        <a:lnTo>
                          <a:pt x="3" y="81"/>
                        </a:lnTo>
                        <a:lnTo>
                          <a:pt x="1" y="77"/>
                        </a:lnTo>
                        <a:lnTo>
                          <a:pt x="0" y="67"/>
                        </a:lnTo>
                        <a:lnTo>
                          <a:pt x="3" y="66"/>
                        </a:lnTo>
                        <a:lnTo>
                          <a:pt x="4" y="64"/>
                        </a:lnTo>
                        <a:lnTo>
                          <a:pt x="4" y="65"/>
                        </a:lnTo>
                        <a:lnTo>
                          <a:pt x="6" y="64"/>
                        </a:lnTo>
                        <a:lnTo>
                          <a:pt x="7" y="63"/>
                        </a:lnTo>
                        <a:lnTo>
                          <a:pt x="8" y="61"/>
                        </a:lnTo>
                        <a:lnTo>
                          <a:pt x="8" y="58"/>
                        </a:lnTo>
                        <a:lnTo>
                          <a:pt x="9" y="58"/>
                        </a:lnTo>
                        <a:lnTo>
                          <a:pt x="11" y="55"/>
                        </a:lnTo>
                        <a:lnTo>
                          <a:pt x="9" y="50"/>
                        </a:lnTo>
                        <a:lnTo>
                          <a:pt x="10" y="50"/>
                        </a:lnTo>
                        <a:lnTo>
                          <a:pt x="11" y="48"/>
                        </a:lnTo>
                        <a:lnTo>
                          <a:pt x="11" y="45"/>
                        </a:lnTo>
                        <a:lnTo>
                          <a:pt x="10" y="44"/>
                        </a:lnTo>
                        <a:lnTo>
                          <a:pt x="12" y="41"/>
                        </a:lnTo>
                        <a:lnTo>
                          <a:pt x="12" y="41"/>
                        </a:lnTo>
                        <a:lnTo>
                          <a:pt x="11" y="35"/>
                        </a:lnTo>
                        <a:lnTo>
                          <a:pt x="12" y="34"/>
                        </a:lnTo>
                        <a:lnTo>
                          <a:pt x="9" y="32"/>
                        </a:lnTo>
                        <a:lnTo>
                          <a:pt x="11" y="25"/>
                        </a:lnTo>
                        <a:lnTo>
                          <a:pt x="12" y="24"/>
                        </a:lnTo>
                        <a:lnTo>
                          <a:pt x="10" y="22"/>
                        </a:lnTo>
                        <a:lnTo>
                          <a:pt x="9" y="20"/>
                        </a:lnTo>
                        <a:lnTo>
                          <a:pt x="10" y="15"/>
                        </a:lnTo>
                        <a:lnTo>
                          <a:pt x="11" y="15"/>
                        </a:lnTo>
                        <a:lnTo>
                          <a:pt x="12" y="11"/>
                        </a:lnTo>
                        <a:lnTo>
                          <a:pt x="11" y="9"/>
                        </a:lnTo>
                        <a:lnTo>
                          <a:pt x="12" y="7"/>
                        </a:lnTo>
                        <a:lnTo>
                          <a:pt x="12" y="6"/>
                        </a:lnTo>
                        <a:lnTo>
                          <a:pt x="15" y="5"/>
                        </a:lnTo>
                        <a:lnTo>
                          <a:pt x="14" y="3"/>
                        </a:lnTo>
                        <a:lnTo>
                          <a:pt x="15" y="1"/>
                        </a:lnTo>
                        <a:lnTo>
                          <a:pt x="16" y="0"/>
                        </a:lnTo>
                        <a:lnTo>
                          <a:pt x="17" y="3"/>
                        </a:lnTo>
                        <a:lnTo>
                          <a:pt x="19" y="3"/>
                        </a:lnTo>
                        <a:lnTo>
                          <a:pt x="21" y="5"/>
                        </a:lnTo>
                        <a:lnTo>
                          <a:pt x="19" y="7"/>
                        </a:lnTo>
                        <a:lnTo>
                          <a:pt x="22" y="8"/>
                        </a:lnTo>
                        <a:lnTo>
                          <a:pt x="22" y="8"/>
                        </a:lnTo>
                        <a:lnTo>
                          <a:pt x="23" y="12"/>
                        </a:lnTo>
                        <a:lnTo>
                          <a:pt x="25" y="13"/>
                        </a:lnTo>
                        <a:lnTo>
                          <a:pt x="25" y="14"/>
                        </a:lnTo>
                        <a:lnTo>
                          <a:pt x="25" y="16"/>
                        </a:lnTo>
                        <a:lnTo>
                          <a:pt x="27" y="18"/>
                        </a:lnTo>
                        <a:lnTo>
                          <a:pt x="27" y="19"/>
                        </a:lnTo>
                        <a:lnTo>
                          <a:pt x="26" y="21"/>
                        </a:lnTo>
                        <a:lnTo>
                          <a:pt x="27" y="25"/>
                        </a:lnTo>
                        <a:lnTo>
                          <a:pt x="29" y="27"/>
                        </a:lnTo>
                        <a:lnTo>
                          <a:pt x="27" y="29"/>
                        </a:lnTo>
                        <a:lnTo>
                          <a:pt x="28" y="31"/>
                        </a:lnTo>
                        <a:lnTo>
                          <a:pt x="27" y="32"/>
                        </a:lnTo>
                        <a:lnTo>
                          <a:pt x="29" y="36"/>
                        </a:lnTo>
                        <a:lnTo>
                          <a:pt x="28" y="39"/>
                        </a:lnTo>
                        <a:lnTo>
                          <a:pt x="28" y="39"/>
                        </a:lnTo>
                        <a:lnTo>
                          <a:pt x="27" y="41"/>
                        </a:lnTo>
                        <a:lnTo>
                          <a:pt x="27" y="45"/>
                        </a:lnTo>
                        <a:lnTo>
                          <a:pt x="28" y="45"/>
                        </a:lnTo>
                        <a:lnTo>
                          <a:pt x="29" y="48"/>
                        </a:lnTo>
                        <a:lnTo>
                          <a:pt x="26" y="48"/>
                        </a:lnTo>
                        <a:lnTo>
                          <a:pt x="28" y="52"/>
                        </a:lnTo>
                        <a:lnTo>
                          <a:pt x="25" y="53"/>
                        </a:lnTo>
                        <a:lnTo>
                          <a:pt x="28" y="56"/>
                        </a:lnTo>
                        <a:lnTo>
                          <a:pt x="31" y="58"/>
                        </a:lnTo>
                        <a:lnTo>
                          <a:pt x="28" y="60"/>
                        </a:lnTo>
                      </a:path>
                    </a:pathLst>
                  </a:custGeom>
                  <a:solidFill>
                    <a:srgbClr val="8C59A6"/>
                  </a:solidFill>
                  <a:ln w="9525" cap="rnd">
                    <a:noFill/>
                    <a:round/>
                    <a:headEnd/>
                    <a:tailEnd/>
                  </a:ln>
                  <a:effectLst/>
                </p:spPr>
                <p:txBody>
                  <a:bodyPr/>
                  <a:lstStyle/>
                  <a:p>
                    <a:endParaRPr lang="zh-CN" altLang="en-US"/>
                  </a:p>
                </p:txBody>
              </p:sp>
            </p:grpSp>
          </p:grpSp>
        </p:grpSp>
        <p:grpSp>
          <p:nvGrpSpPr>
            <p:cNvPr id="14" name="Group 62"/>
            <p:cNvGrpSpPr>
              <a:grpSpLocks/>
            </p:cNvGrpSpPr>
            <p:nvPr/>
          </p:nvGrpSpPr>
          <p:grpSpPr bwMode="auto">
            <a:xfrm>
              <a:off x="3695" y="1653"/>
              <a:ext cx="1815" cy="1044"/>
              <a:chOff x="3747" y="1691"/>
              <a:chExt cx="1841" cy="1068"/>
            </a:xfrm>
          </p:grpSpPr>
          <p:sp>
            <p:nvSpPr>
              <p:cNvPr id="92223" name="Line 63"/>
              <p:cNvSpPr>
                <a:spLocks noChangeShapeType="1"/>
              </p:cNvSpPr>
              <p:nvPr/>
            </p:nvSpPr>
            <p:spPr bwMode="auto">
              <a:xfrm flipV="1">
                <a:off x="3747" y="2363"/>
                <a:ext cx="575" cy="308"/>
              </a:xfrm>
              <a:prstGeom prst="line">
                <a:avLst/>
              </a:prstGeom>
              <a:noFill/>
              <a:ln w="12700">
                <a:solidFill>
                  <a:schemeClr val="tx1"/>
                </a:solidFill>
                <a:round/>
                <a:headEnd type="stealth" w="med" len="lg"/>
                <a:tailEnd type="stealth" w="med" len="lg"/>
              </a:ln>
              <a:effectLst/>
            </p:spPr>
            <p:txBody>
              <a:bodyPr/>
              <a:lstStyle/>
              <a:p>
                <a:endParaRPr lang="zh-CN" altLang="en-US"/>
              </a:p>
            </p:txBody>
          </p:sp>
          <p:sp>
            <p:nvSpPr>
              <p:cNvPr id="92224" name="Rectangle 64"/>
              <p:cNvSpPr>
                <a:spLocks noChangeArrowheads="1"/>
              </p:cNvSpPr>
              <p:nvPr/>
            </p:nvSpPr>
            <p:spPr bwMode="auto">
              <a:xfrm>
                <a:off x="4583" y="2485"/>
                <a:ext cx="767" cy="274"/>
              </a:xfrm>
              <a:prstGeom prst="rect">
                <a:avLst/>
              </a:prstGeom>
              <a:noFill/>
              <a:ln w="9525">
                <a:noFill/>
                <a:miter lim="800000"/>
                <a:headEnd/>
                <a:tailEnd/>
              </a:ln>
              <a:effectLst/>
            </p:spPr>
            <p:txBody>
              <a:bodyPr wrap="none" lIns="90464" tIns="45232" rIns="90464" bIns="45232">
                <a:spAutoFit/>
              </a:bodyPr>
              <a:lstStyle/>
              <a:p>
                <a:pPr algn="ctr" defTabSz="898525" eaLnBrk="0" hangingPunct="0"/>
                <a:r>
                  <a:rPr kumimoji="0" lang="zh-CN" altLang="en-US" sz="1600" b="1">
                    <a:latin typeface="Arial" charset="0"/>
                  </a:rPr>
                  <a:t>证书检验</a:t>
                </a:r>
              </a:p>
            </p:txBody>
          </p:sp>
          <p:pic>
            <p:nvPicPr>
              <p:cNvPr id="92225" name="Picture 65"/>
              <p:cNvPicPr>
                <a:picLocks noChangeArrowheads="1"/>
              </p:cNvPicPr>
              <p:nvPr/>
            </p:nvPicPr>
            <p:blipFill>
              <a:blip r:embed="rId6" cstate="print"/>
              <a:srcRect/>
              <a:stretch>
                <a:fillRect/>
              </a:stretch>
            </p:blipFill>
            <p:spPr bwMode="auto">
              <a:xfrm>
                <a:off x="4107" y="1691"/>
                <a:ext cx="748" cy="625"/>
              </a:xfrm>
              <a:prstGeom prst="rect">
                <a:avLst/>
              </a:prstGeom>
              <a:noFill/>
              <a:ln w="9525">
                <a:noFill/>
                <a:miter lim="800000"/>
                <a:headEnd/>
                <a:tailEnd/>
              </a:ln>
              <a:effectLst/>
            </p:spPr>
          </p:pic>
          <p:pic>
            <p:nvPicPr>
              <p:cNvPr id="92226" name="Picture 66"/>
              <p:cNvPicPr>
                <a:picLocks noChangeArrowheads="1"/>
              </p:cNvPicPr>
              <p:nvPr/>
            </p:nvPicPr>
            <p:blipFill>
              <a:blip r:embed="rId7" cstate="print"/>
              <a:srcRect/>
              <a:stretch>
                <a:fillRect/>
              </a:stretch>
            </p:blipFill>
            <p:spPr bwMode="auto">
              <a:xfrm>
                <a:off x="4899" y="1703"/>
                <a:ext cx="689" cy="602"/>
              </a:xfrm>
              <a:prstGeom prst="rect">
                <a:avLst/>
              </a:prstGeom>
              <a:noFill/>
              <a:ln w="9525">
                <a:noFill/>
                <a:miter lim="800000"/>
                <a:headEnd/>
                <a:tailEnd/>
              </a:ln>
              <a:effectLst/>
            </p:spPr>
          </p:pic>
        </p:grpSp>
        <p:grpSp>
          <p:nvGrpSpPr>
            <p:cNvPr id="15" name="Group 67"/>
            <p:cNvGrpSpPr>
              <a:grpSpLocks/>
            </p:cNvGrpSpPr>
            <p:nvPr/>
          </p:nvGrpSpPr>
          <p:grpSpPr bwMode="auto">
            <a:xfrm>
              <a:off x="3495" y="3040"/>
              <a:ext cx="1890" cy="1138"/>
              <a:chOff x="3544" y="3109"/>
              <a:chExt cx="1916" cy="1164"/>
            </a:xfrm>
          </p:grpSpPr>
          <p:sp>
            <p:nvSpPr>
              <p:cNvPr id="92228" name="Line 68"/>
              <p:cNvSpPr>
                <a:spLocks noChangeShapeType="1"/>
              </p:cNvSpPr>
              <p:nvPr/>
            </p:nvSpPr>
            <p:spPr bwMode="auto">
              <a:xfrm>
                <a:off x="3544" y="3109"/>
                <a:ext cx="308" cy="243"/>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92229" name="Rectangle 69"/>
              <p:cNvSpPr>
                <a:spLocks noChangeArrowheads="1"/>
              </p:cNvSpPr>
              <p:nvPr/>
            </p:nvSpPr>
            <p:spPr bwMode="auto">
              <a:xfrm>
                <a:off x="4694" y="3321"/>
                <a:ext cx="766" cy="274"/>
              </a:xfrm>
              <a:prstGeom prst="rect">
                <a:avLst/>
              </a:prstGeom>
              <a:noFill/>
              <a:ln w="9525">
                <a:noFill/>
                <a:miter lim="800000"/>
                <a:headEnd/>
                <a:tailEnd/>
              </a:ln>
              <a:effectLst/>
            </p:spPr>
            <p:txBody>
              <a:bodyPr wrap="none" lIns="90464" tIns="45232" rIns="90464" bIns="45232">
                <a:spAutoFit/>
              </a:bodyPr>
              <a:lstStyle/>
              <a:p>
                <a:pPr defTabSz="898525" eaLnBrk="0" hangingPunct="0"/>
                <a:r>
                  <a:rPr kumimoji="0" lang="zh-CN" altLang="en-US" sz="1600" b="1">
                    <a:latin typeface="Arial" charset="0"/>
                  </a:rPr>
                  <a:t>密钥过期</a:t>
                </a:r>
              </a:p>
            </p:txBody>
          </p:sp>
          <p:sp>
            <p:nvSpPr>
              <p:cNvPr id="92230" name="Arc 70"/>
              <p:cNvSpPr>
                <a:spLocks/>
              </p:cNvSpPr>
              <p:nvPr/>
            </p:nvSpPr>
            <p:spPr bwMode="auto">
              <a:xfrm>
                <a:off x="4504" y="3507"/>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ffectLst/>
            </p:spPr>
            <p:txBody>
              <a:bodyPr/>
              <a:lstStyle/>
              <a:p>
                <a:endParaRPr lang="zh-CN" altLang="en-US"/>
              </a:p>
            </p:txBody>
          </p:sp>
          <p:grpSp>
            <p:nvGrpSpPr>
              <p:cNvPr id="16" name="Group 71"/>
              <p:cNvGrpSpPr>
                <a:grpSpLocks/>
              </p:cNvGrpSpPr>
              <p:nvPr/>
            </p:nvGrpSpPr>
            <p:grpSpPr bwMode="auto">
              <a:xfrm>
                <a:off x="3936" y="3246"/>
                <a:ext cx="623" cy="342"/>
                <a:chOff x="3936" y="3246"/>
                <a:chExt cx="623" cy="342"/>
              </a:xfrm>
            </p:grpSpPr>
            <p:sp>
              <p:nvSpPr>
                <p:cNvPr id="92232" name="Freeform 72"/>
                <p:cNvSpPr>
                  <a:spLocks/>
                </p:cNvSpPr>
                <p:nvPr/>
              </p:nvSpPr>
              <p:spPr bwMode="auto">
                <a:xfrm>
                  <a:off x="3948" y="3256"/>
                  <a:ext cx="609" cy="307"/>
                </a:xfrm>
                <a:custGeom>
                  <a:avLst/>
                  <a:gdLst/>
                  <a:ahLst/>
                  <a:cxnLst>
                    <a:cxn ang="0">
                      <a:pos x="16" y="33"/>
                    </a:cxn>
                    <a:cxn ang="0">
                      <a:pos x="241" y="0"/>
                    </a:cxn>
                    <a:cxn ang="0">
                      <a:pos x="239" y="54"/>
                    </a:cxn>
                    <a:cxn ang="0">
                      <a:pos x="294" y="55"/>
                    </a:cxn>
                    <a:cxn ang="0">
                      <a:pos x="311" y="80"/>
                    </a:cxn>
                    <a:cxn ang="0">
                      <a:pos x="560" y="54"/>
                    </a:cxn>
                    <a:cxn ang="0">
                      <a:pos x="608" y="91"/>
                    </a:cxn>
                    <a:cxn ang="0">
                      <a:pos x="560" y="160"/>
                    </a:cxn>
                    <a:cxn ang="0">
                      <a:pos x="480" y="173"/>
                    </a:cxn>
                    <a:cxn ang="0">
                      <a:pos x="429" y="178"/>
                    </a:cxn>
                    <a:cxn ang="0">
                      <a:pos x="409" y="163"/>
                    </a:cxn>
                    <a:cxn ang="0">
                      <a:pos x="314" y="170"/>
                    </a:cxn>
                    <a:cxn ang="0">
                      <a:pos x="300" y="225"/>
                    </a:cxn>
                    <a:cxn ang="0">
                      <a:pos x="250" y="232"/>
                    </a:cxn>
                    <a:cxn ang="0">
                      <a:pos x="227" y="294"/>
                    </a:cxn>
                    <a:cxn ang="0">
                      <a:pos x="12" y="306"/>
                    </a:cxn>
                    <a:cxn ang="0">
                      <a:pos x="0" y="77"/>
                    </a:cxn>
                    <a:cxn ang="0">
                      <a:pos x="16" y="33"/>
                    </a:cxn>
                  </a:cxnLst>
                  <a:rect l="0" t="0" r="r" b="b"/>
                  <a:pathLst>
                    <a:path w="609" h="307">
                      <a:moveTo>
                        <a:pt x="16" y="33"/>
                      </a:moveTo>
                      <a:lnTo>
                        <a:pt x="241" y="0"/>
                      </a:lnTo>
                      <a:lnTo>
                        <a:pt x="239" y="54"/>
                      </a:lnTo>
                      <a:lnTo>
                        <a:pt x="294" y="55"/>
                      </a:lnTo>
                      <a:lnTo>
                        <a:pt x="311" y="80"/>
                      </a:lnTo>
                      <a:lnTo>
                        <a:pt x="560" y="54"/>
                      </a:lnTo>
                      <a:lnTo>
                        <a:pt x="608" y="91"/>
                      </a:lnTo>
                      <a:lnTo>
                        <a:pt x="560" y="160"/>
                      </a:lnTo>
                      <a:lnTo>
                        <a:pt x="480" y="173"/>
                      </a:lnTo>
                      <a:lnTo>
                        <a:pt x="429" y="178"/>
                      </a:lnTo>
                      <a:lnTo>
                        <a:pt x="409" y="163"/>
                      </a:lnTo>
                      <a:lnTo>
                        <a:pt x="314" y="170"/>
                      </a:lnTo>
                      <a:lnTo>
                        <a:pt x="300" y="225"/>
                      </a:lnTo>
                      <a:lnTo>
                        <a:pt x="250" y="232"/>
                      </a:lnTo>
                      <a:lnTo>
                        <a:pt x="227" y="294"/>
                      </a:lnTo>
                      <a:lnTo>
                        <a:pt x="12" y="306"/>
                      </a:lnTo>
                      <a:lnTo>
                        <a:pt x="0" y="77"/>
                      </a:lnTo>
                      <a:lnTo>
                        <a:pt x="16" y="33"/>
                      </a:lnTo>
                    </a:path>
                  </a:pathLst>
                </a:custGeom>
                <a:solidFill>
                  <a:schemeClr val="hlink"/>
                </a:solidFill>
                <a:ln w="9525" cap="rnd">
                  <a:noFill/>
                  <a:round/>
                  <a:headEnd/>
                  <a:tailEnd/>
                </a:ln>
                <a:effectLst/>
              </p:spPr>
              <p:txBody>
                <a:bodyPr/>
                <a:lstStyle/>
                <a:p>
                  <a:endParaRPr lang="zh-CN" altLang="en-US"/>
                </a:p>
              </p:txBody>
            </p:sp>
            <p:sp>
              <p:nvSpPr>
                <p:cNvPr id="92233" name="Freeform 73"/>
                <p:cNvSpPr>
                  <a:spLocks/>
                </p:cNvSpPr>
                <p:nvPr/>
              </p:nvSpPr>
              <p:spPr bwMode="auto">
                <a:xfrm>
                  <a:off x="4282" y="3299"/>
                  <a:ext cx="277" cy="55"/>
                </a:xfrm>
                <a:custGeom>
                  <a:avLst/>
                  <a:gdLst/>
                  <a:ahLst/>
                  <a:cxnLst>
                    <a:cxn ang="0">
                      <a:pos x="266" y="52"/>
                    </a:cxn>
                    <a:cxn ang="0">
                      <a:pos x="265" y="46"/>
                    </a:cxn>
                    <a:cxn ang="0">
                      <a:pos x="262" y="49"/>
                    </a:cxn>
                    <a:cxn ang="0">
                      <a:pos x="257" y="48"/>
                    </a:cxn>
                    <a:cxn ang="0">
                      <a:pos x="254" y="46"/>
                    </a:cxn>
                    <a:cxn ang="0">
                      <a:pos x="249" y="40"/>
                    </a:cxn>
                    <a:cxn ang="0">
                      <a:pos x="245" y="39"/>
                    </a:cxn>
                    <a:cxn ang="0">
                      <a:pos x="242" y="35"/>
                    </a:cxn>
                    <a:cxn ang="0">
                      <a:pos x="239" y="36"/>
                    </a:cxn>
                    <a:cxn ang="0">
                      <a:pos x="234" y="29"/>
                    </a:cxn>
                    <a:cxn ang="0">
                      <a:pos x="231" y="29"/>
                    </a:cxn>
                    <a:cxn ang="0">
                      <a:pos x="217" y="29"/>
                    </a:cxn>
                    <a:cxn ang="0">
                      <a:pos x="203" y="26"/>
                    </a:cxn>
                    <a:cxn ang="0">
                      <a:pos x="184" y="29"/>
                    </a:cxn>
                    <a:cxn ang="0">
                      <a:pos x="156" y="27"/>
                    </a:cxn>
                    <a:cxn ang="0">
                      <a:pos x="131" y="30"/>
                    </a:cxn>
                    <a:cxn ang="0">
                      <a:pos x="107" y="36"/>
                    </a:cxn>
                    <a:cxn ang="0">
                      <a:pos x="79" y="40"/>
                    </a:cxn>
                    <a:cxn ang="0">
                      <a:pos x="56" y="45"/>
                    </a:cxn>
                    <a:cxn ang="0">
                      <a:pos x="33" y="48"/>
                    </a:cxn>
                    <a:cxn ang="0">
                      <a:pos x="13" y="51"/>
                    </a:cxn>
                    <a:cxn ang="0">
                      <a:pos x="0" y="48"/>
                    </a:cxn>
                    <a:cxn ang="0">
                      <a:pos x="27" y="32"/>
                    </a:cxn>
                    <a:cxn ang="0">
                      <a:pos x="46" y="24"/>
                    </a:cxn>
                    <a:cxn ang="0">
                      <a:pos x="70" y="20"/>
                    </a:cxn>
                    <a:cxn ang="0">
                      <a:pos x="101" y="14"/>
                    </a:cxn>
                    <a:cxn ang="0">
                      <a:pos x="127" y="5"/>
                    </a:cxn>
                    <a:cxn ang="0">
                      <a:pos x="154" y="1"/>
                    </a:cxn>
                    <a:cxn ang="0">
                      <a:pos x="180" y="0"/>
                    </a:cxn>
                    <a:cxn ang="0">
                      <a:pos x="210" y="1"/>
                    </a:cxn>
                    <a:cxn ang="0">
                      <a:pos x="231" y="4"/>
                    </a:cxn>
                    <a:cxn ang="0">
                      <a:pos x="249" y="11"/>
                    </a:cxn>
                    <a:cxn ang="0">
                      <a:pos x="262" y="24"/>
                    </a:cxn>
                    <a:cxn ang="0">
                      <a:pos x="265" y="26"/>
                    </a:cxn>
                    <a:cxn ang="0">
                      <a:pos x="265" y="30"/>
                    </a:cxn>
                    <a:cxn ang="0">
                      <a:pos x="269" y="32"/>
                    </a:cxn>
                    <a:cxn ang="0">
                      <a:pos x="271" y="35"/>
                    </a:cxn>
                    <a:cxn ang="0">
                      <a:pos x="271" y="36"/>
                    </a:cxn>
                    <a:cxn ang="0">
                      <a:pos x="274" y="37"/>
                    </a:cxn>
                    <a:cxn ang="0">
                      <a:pos x="276" y="37"/>
                    </a:cxn>
                    <a:cxn ang="0">
                      <a:pos x="274" y="45"/>
                    </a:cxn>
                    <a:cxn ang="0">
                      <a:pos x="272" y="45"/>
                    </a:cxn>
                    <a:cxn ang="0">
                      <a:pos x="274" y="48"/>
                    </a:cxn>
                  </a:cxnLst>
                  <a:rect l="0" t="0" r="r" b="b"/>
                  <a:pathLst>
                    <a:path w="277" h="55">
                      <a:moveTo>
                        <a:pt x="272" y="51"/>
                      </a:moveTo>
                      <a:lnTo>
                        <a:pt x="269" y="54"/>
                      </a:lnTo>
                      <a:lnTo>
                        <a:pt x="266" y="52"/>
                      </a:lnTo>
                      <a:lnTo>
                        <a:pt x="266" y="52"/>
                      </a:lnTo>
                      <a:lnTo>
                        <a:pt x="265" y="54"/>
                      </a:lnTo>
                      <a:lnTo>
                        <a:pt x="265" y="46"/>
                      </a:lnTo>
                      <a:lnTo>
                        <a:pt x="263" y="49"/>
                      </a:lnTo>
                      <a:lnTo>
                        <a:pt x="262" y="49"/>
                      </a:lnTo>
                      <a:lnTo>
                        <a:pt x="262" y="49"/>
                      </a:lnTo>
                      <a:lnTo>
                        <a:pt x="257" y="52"/>
                      </a:lnTo>
                      <a:lnTo>
                        <a:pt x="259" y="49"/>
                      </a:lnTo>
                      <a:lnTo>
                        <a:pt x="257" y="48"/>
                      </a:lnTo>
                      <a:lnTo>
                        <a:pt x="259" y="45"/>
                      </a:lnTo>
                      <a:lnTo>
                        <a:pt x="254" y="46"/>
                      </a:lnTo>
                      <a:lnTo>
                        <a:pt x="254" y="46"/>
                      </a:lnTo>
                      <a:lnTo>
                        <a:pt x="249" y="43"/>
                      </a:lnTo>
                      <a:lnTo>
                        <a:pt x="251" y="43"/>
                      </a:lnTo>
                      <a:lnTo>
                        <a:pt x="249" y="40"/>
                      </a:lnTo>
                      <a:lnTo>
                        <a:pt x="249" y="40"/>
                      </a:lnTo>
                      <a:lnTo>
                        <a:pt x="246" y="42"/>
                      </a:lnTo>
                      <a:lnTo>
                        <a:pt x="245" y="39"/>
                      </a:lnTo>
                      <a:lnTo>
                        <a:pt x="245" y="37"/>
                      </a:lnTo>
                      <a:lnTo>
                        <a:pt x="245" y="37"/>
                      </a:lnTo>
                      <a:lnTo>
                        <a:pt x="242" y="35"/>
                      </a:lnTo>
                      <a:lnTo>
                        <a:pt x="240" y="37"/>
                      </a:lnTo>
                      <a:lnTo>
                        <a:pt x="242" y="33"/>
                      </a:lnTo>
                      <a:lnTo>
                        <a:pt x="239" y="36"/>
                      </a:lnTo>
                      <a:lnTo>
                        <a:pt x="240" y="30"/>
                      </a:lnTo>
                      <a:lnTo>
                        <a:pt x="239" y="32"/>
                      </a:lnTo>
                      <a:lnTo>
                        <a:pt x="234" y="29"/>
                      </a:lnTo>
                      <a:lnTo>
                        <a:pt x="234" y="29"/>
                      </a:lnTo>
                      <a:lnTo>
                        <a:pt x="231" y="27"/>
                      </a:lnTo>
                      <a:lnTo>
                        <a:pt x="231" y="29"/>
                      </a:lnTo>
                      <a:lnTo>
                        <a:pt x="228" y="27"/>
                      </a:lnTo>
                      <a:lnTo>
                        <a:pt x="222" y="26"/>
                      </a:lnTo>
                      <a:lnTo>
                        <a:pt x="217" y="29"/>
                      </a:lnTo>
                      <a:lnTo>
                        <a:pt x="216" y="24"/>
                      </a:lnTo>
                      <a:lnTo>
                        <a:pt x="207" y="26"/>
                      </a:lnTo>
                      <a:lnTo>
                        <a:pt x="203" y="26"/>
                      </a:lnTo>
                      <a:lnTo>
                        <a:pt x="196" y="27"/>
                      </a:lnTo>
                      <a:lnTo>
                        <a:pt x="188" y="26"/>
                      </a:lnTo>
                      <a:lnTo>
                        <a:pt x="184" y="29"/>
                      </a:lnTo>
                      <a:lnTo>
                        <a:pt x="174" y="29"/>
                      </a:lnTo>
                      <a:lnTo>
                        <a:pt x="164" y="26"/>
                      </a:lnTo>
                      <a:lnTo>
                        <a:pt x="156" y="27"/>
                      </a:lnTo>
                      <a:lnTo>
                        <a:pt x="151" y="29"/>
                      </a:lnTo>
                      <a:lnTo>
                        <a:pt x="141" y="30"/>
                      </a:lnTo>
                      <a:lnTo>
                        <a:pt x="131" y="30"/>
                      </a:lnTo>
                      <a:lnTo>
                        <a:pt x="122" y="30"/>
                      </a:lnTo>
                      <a:lnTo>
                        <a:pt x="113" y="36"/>
                      </a:lnTo>
                      <a:lnTo>
                        <a:pt x="107" y="36"/>
                      </a:lnTo>
                      <a:lnTo>
                        <a:pt x="98" y="35"/>
                      </a:lnTo>
                      <a:lnTo>
                        <a:pt x="90" y="39"/>
                      </a:lnTo>
                      <a:lnTo>
                        <a:pt x="79" y="40"/>
                      </a:lnTo>
                      <a:lnTo>
                        <a:pt x="70" y="39"/>
                      </a:lnTo>
                      <a:lnTo>
                        <a:pt x="62" y="42"/>
                      </a:lnTo>
                      <a:lnTo>
                        <a:pt x="56" y="45"/>
                      </a:lnTo>
                      <a:lnTo>
                        <a:pt x="50" y="43"/>
                      </a:lnTo>
                      <a:lnTo>
                        <a:pt x="41" y="46"/>
                      </a:lnTo>
                      <a:lnTo>
                        <a:pt x="33" y="48"/>
                      </a:lnTo>
                      <a:lnTo>
                        <a:pt x="27" y="48"/>
                      </a:lnTo>
                      <a:lnTo>
                        <a:pt x="21" y="49"/>
                      </a:lnTo>
                      <a:lnTo>
                        <a:pt x="13" y="51"/>
                      </a:lnTo>
                      <a:lnTo>
                        <a:pt x="12" y="52"/>
                      </a:lnTo>
                      <a:lnTo>
                        <a:pt x="7" y="54"/>
                      </a:lnTo>
                      <a:lnTo>
                        <a:pt x="0" y="48"/>
                      </a:lnTo>
                      <a:lnTo>
                        <a:pt x="12" y="33"/>
                      </a:lnTo>
                      <a:lnTo>
                        <a:pt x="15" y="30"/>
                      </a:lnTo>
                      <a:lnTo>
                        <a:pt x="27" y="32"/>
                      </a:lnTo>
                      <a:lnTo>
                        <a:pt x="30" y="29"/>
                      </a:lnTo>
                      <a:lnTo>
                        <a:pt x="39" y="26"/>
                      </a:lnTo>
                      <a:lnTo>
                        <a:pt x="46" y="24"/>
                      </a:lnTo>
                      <a:lnTo>
                        <a:pt x="55" y="24"/>
                      </a:lnTo>
                      <a:lnTo>
                        <a:pt x="65" y="18"/>
                      </a:lnTo>
                      <a:lnTo>
                        <a:pt x="70" y="20"/>
                      </a:lnTo>
                      <a:lnTo>
                        <a:pt x="81" y="18"/>
                      </a:lnTo>
                      <a:lnTo>
                        <a:pt x="87" y="14"/>
                      </a:lnTo>
                      <a:lnTo>
                        <a:pt x="101" y="14"/>
                      </a:lnTo>
                      <a:lnTo>
                        <a:pt x="108" y="13"/>
                      </a:lnTo>
                      <a:lnTo>
                        <a:pt x="118" y="8"/>
                      </a:lnTo>
                      <a:lnTo>
                        <a:pt x="127" y="5"/>
                      </a:lnTo>
                      <a:lnTo>
                        <a:pt x="136" y="7"/>
                      </a:lnTo>
                      <a:lnTo>
                        <a:pt x="147" y="4"/>
                      </a:lnTo>
                      <a:lnTo>
                        <a:pt x="154" y="1"/>
                      </a:lnTo>
                      <a:lnTo>
                        <a:pt x="164" y="2"/>
                      </a:lnTo>
                      <a:lnTo>
                        <a:pt x="173" y="0"/>
                      </a:lnTo>
                      <a:lnTo>
                        <a:pt x="180" y="0"/>
                      </a:lnTo>
                      <a:lnTo>
                        <a:pt x="191" y="1"/>
                      </a:lnTo>
                      <a:lnTo>
                        <a:pt x="200" y="0"/>
                      </a:lnTo>
                      <a:lnTo>
                        <a:pt x="210" y="1"/>
                      </a:lnTo>
                      <a:lnTo>
                        <a:pt x="214" y="2"/>
                      </a:lnTo>
                      <a:lnTo>
                        <a:pt x="220" y="2"/>
                      </a:lnTo>
                      <a:lnTo>
                        <a:pt x="231" y="4"/>
                      </a:lnTo>
                      <a:lnTo>
                        <a:pt x="236" y="5"/>
                      </a:lnTo>
                      <a:lnTo>
                        <a:pt x="240" y="8"/>
                      </a:lnTo>
                      <a:lnTo>
                        <a:pt x="249" y="11"/>
                      </a:lnTo>
                      <a:lnTo>
                        <a:pt x="253" y="14"/>
                      </a:lnTo>
                      <a:lnTo>
                        <a:pt x="259" y="20"/>
                      </a:lnTo>
                      <a:lnTo>
                        <a:pt x="262" y="24"/>
                      </a:lnTo>
                      <a:lnTo>
                        <a:pt x="262" y="24"/>
                      </a:lnTo>
                      <a:lnTo>
                        <a:pt x="262" y="24"/>
                      </a:lnTo>
                      <a:lnTo>
                        <a:pt x="265" y="26"/>
                      </a:lnTo>
                      <a:lnTo>
                        <a:pt x="265" y="26"/>
                      </a:lnTo>
                      <a:lnTo>
                        <a:pt x="265" y="26"/>
                      </a:lnTo>
                      <a:lnTo>
                        <a:pt x="265" y="30"/>
                      </a:lnTo>
                      <a:lnTo>
                        <a:pt x="268" y="27"/>
                      </a:lnTo>
                      <a:lnTo>
                        <a:pt x="265" y="29"/>
                      </a:lnTo>
                      <a:lnTo>
                        <a:pt x="269" y="32"/>
                      </a:lnTo>
                      <a:lnTo>
                        <a:pt x="269" y="32"/>
                      </a:lnTo>
                      <a:lnTo>
                        <a:pt x="266" y="33"/>
                      </a:lnTo>
                      <a:lnTo>
                        <a:pt x="271" y="35"/>
                      </a:lnTo>
                      <a:lnTo>
                        <a:pt x="271" y="35"/>
                      </a:lnTo>
                      <a:lnTo>
                        <a:pt x="271" y="36"/>
                      </a:lnTo>
                      <a:lnTo>
                        <a:pt x="271" y="36"/>
                      </a:lnTo>
                      <a:lnTo>
                        <a:pt x="272" y="35"/>
                      </a:lnTo>
                      <a:lnTo>
                        <a:pt x="272" y="37"/>
                      </a:lnTo>
                      <a:lnTo>
                        <a:pt x="274" y="37"/>
                      </a:lnTo>
                      <a:lnTo>
                        <a:pt x="276" y="37"/>
                      </a:lnTo>
                      <a:lnTo>
                        <a:pt x="276" y="37"/>
                      </a:lnTo>
                      <a:lnTo>
                        <a:pt x="276" y="37"/>
                      </a:lnTo>
                      <a:lnTo>
                        <a:pt x="274" y="42"/>
                      </a:lnTo>
                      <a:lnTo>
                        <a:pt x="276" y="43"/>
                      </a:lnTo>
                      <a:lnTo>
                        <a:pt x="274" y="45"/>
                      </a:lnTo>
                      <a:lnTo>
                        <a:pt x="274" y="45"/>
                      </a:lnTo>
                      <a:lnTo>
                        <a:pt x="274" y="45"/>
                      </a:lnTo>
                      <a:lnTo>
                        <a:pt x="272" y="45"/>
                      </a:lnTo>
                      <a:lnTo>
                        <a:pt x="272" y="45"/>
                      </a:lnTo>
                      <a:lnTo>
                        <a:pt x="276" y="52"/>
                      </a:lnTo>
                      <a:lnTo>
                        <a:pt x="274" y="48"/>
                      </a:lnTo>
                      <a:lnTo>
                        <a:pt x="272" y="51"/>
                      </a:lnTo>
                      <a:lnTo>
                        <a:pt x="272" y="51"/>
                      </a:lnTo>
                    </a:path>
                  </a:pathLst>
                </a:custGeom>
                <a:solidFill>
                  <a:srgbClr val="8C59A6"/>
                </a:solidFill>
                <a:ln w="9525" cap="rnd">
                  <a:noFill/>
                  <a:round/>
                  <a:headEnd/>
                  <a:tailEnd/>
                </a:ln>
                <a:effectLst/>
              </p:spPr>
              <p:txBody>
                <a:bodyPr/>
                <a:lstStyle/>
                <a:p>
                  <a:endParaRPr lang="zh-CN" altLang="en-US"/>
                </a:p>
              </p:txBody>
            </p:sp>
            <p:sp>
              <p:nvSpPr>
                <p:cNvPr id="92234" name="Freeform 74"/>
                <p:cNvSpPr>
                  <a:spLocks/>
                </p:cNvSpPr>
                <p:nvPr/>
              </p:nvSpPr>
              <p:spPr bwMode="auto">
                <a:xfrm>
                  <a:off x="3936" y="3246"/>
                  <a:ext cx="331" cy="342"/>
                </a:xfrm>
                <a:custGeom>
                  <a:avLst/>
                  <a:gdLst/>
                  <a:ahLst/>
                  <a:cxnLst>
                    <a:cxn ang="0">
                      <a:pos x="310" y="95"/>
                    </a:cxn>
                    <a:cxn ang="0">
                      <a:pos x="287" y="77"/>
                    </a:cxn>
                    <a:cxn ang="0">
                      <a:pos x="264" y="76"/>
                    </a:cxn>
                    <a:cxn ang="0">
                      <a:pos x="251" y="72"/>
                    </a:cxn>
                    <a:cxn ang="0">
                      <a:pos x="251" y="55"/>
                    </a:cxn>
                    <a:cxn ang="0">
                      <a:pos x="248" y="36"/>
                    </a:cxn>
                    <a:cxn ang="0">
                      <a:pos x="236" y="30"/>
                    </a:cxn>
                    <a:cxn ang="0">
                      <a:pos x="162" y="44"/>
                    </a:cxn>
                    <a:cxn ang="0">
                      <a:pos x="84" y="51"/>
                    </a:cxn>
                    <a:cxn ang="0">
                      <a:pos x="39" y="72"/>
                    </a:cxn>
                    <a:cxn ang="0">
                      <a:pos x="30" y="126"/>
                    </a:cxn>
                    <a:cxn ang="0">
                      <a:pos x="33" y="186"/>
                    </a:cxn>
                    <a:cxn ang="0">
                      <a:pos x="32" y="239"/>
                    </a:cxn>
                    <a:cxn ang="0">
                      <a:pos x="32" y="264"/>
                    </a:cxn>
                    <a:cxn ang="0">
                      <a:pos x="35" y="296"/>
                    </a:cxn>
                    <a:cxn ang="0">
                      <a:pos x="55" y="301"/>
                    </a:cxn>
                    <a:cxn ang="0">
                      <a:pos x="108" y="296"/>
                    </a:cxn>
                    <a:cxn ang="0">
                      <a:pos x="162" y="292"/>
                    </a:cxn>
                    <a:cxn ang="0">
                      <a:pos x="216" y="283"/>
                    </a:cxn>
                    <a:cxn ang="0">
                      <a:pos x="239" y="268"/>
                    </a:cxn>
                    <a:cxn ang="0">
                      <a:pos x="247" y="254"/>
                    </a:cxn>
                    <a:cxn ang="0">
                      <a:pos x="253" y="236"/>
                    </a:cxn>
                    <a:cxn ang="0">
                      <a:pos x="260" y="226"/>
                    </a:cxn>
                    <a:cxn ang="0">
                      <a:pos x="282" y="221"/>
                    </a:cxn>
                    <a:cxn ang="0">
                      <a:pos x="303" y="214"/>
                    </a:cxn>
                    <a:cxn ang="0">
                      <a:pos x="322" y="191"/>
                    </a:cxn>
                    <a:cxn ang="0">
                      <a:pos x="330" y="208"/>
                    </a:cxn>
                    <a:cxn ang="0">
                      <a:pos x="325" y="233"/>
                    </a:cxn>
                    <a:cxn ang="0">
                      <a:pos x="316" y="254"/>
                    </a:cxn>
                    <a:cxn ang="0">
                      <a:pos x="305" y="258"/>
                    </a:cxn>
                    <a:cxn ang="0">
                      <a:pos x="293" y="260"/>
                    </a:cxn>
                    <a:cxn ang="0">
                      <a:pos x="277" y="261"/>
                    </a:cxn>
                    <a:cxn ang="0">
                      <a:pos x="271" y="277"/>
                    </a:cxn>
                    <a:cxn ang="0">
                      <a:pos x="264" y="293"/>
                    </a:cxn>
                    <a:cxn ang="0">
                      <a:pos x="253" y="307"/>
                    </a:cxn>
                    <a:cxn ang="0">
                      <a:pos x="244" y="316"/>
                    </a:cxn>
                    <a:cxn ang="0">
                      <a:pos x="233" y="320"/>
                    </a:cxn>
                    <a:cxn ang="0">
                      <a:pos x="222" y="324"/>
                    </a:cxn>
                    <a:cxn ang="0">
                      <a:pos x="211" y="324"/>
                    </a:cxn>
                    <a:cxn ang="0">
                      <a:pos x="144" y="330"/>
                    </a:cxn>
                    <a:cxn ang="0">
                      <a:pos x="72" y="336"/>
                    </a:cxn>
                    <a:cxn ang="0">
                      <a:pos x="32" y="338"/>
                    </a:cxn>
                    <a:cxn ang="0">
                      <a:pos x="7" y="263"/>
                    </a:cxn>
                    <a:cxn ang="0">
                      <a:pos x="4" y="133"/>
                    </a:cxn>
                    <a:cxn ang="0">
                      <a:pos x="16" y="48"/>
                    </a:cxn>
                    <a:cxn ang="0">
                      <a:pos x="36" y="36"/>
                    </a:cxn>
                    <a:cxn ang="0">
                      <a:pos x="72" y="29"/>
                    </a:cxn>
                    <a:cxn ang="0">
                      <a:pos x="102" y="26"/>
                    </a:cxn>
                    <a:cxn ang="0">
                      <a:pos x="136" y="19"/>
                    </a:cxn>
                    <a:cxn ang="0">
                      <a:pos x="179" y="10"/>
                    </a:cxn>
                    <a:cxn ang="0">
                      <a:pos x="217" y="0"/>
                    </a:cxn>
                    <a:cxn ang="0">
                      <a:pos x="253" y="10"/>
                    </a:cxn>
                    <a:cxn ang="0">
                      <a:pos x="267" y="39"/>
                    </a:cxn>
                    <a:cxn ang="0">
                      <a:pos x="267" y="58"/>
                    </a:cxn>
                    <a:cxn ang="0">
                      <a:pos x="294" y="51"/>
                    </a:cxn>
                    <a:cxn ang="0">
                      <a:pos x="316" y="57"/>
                    </a:cxn>
                    <a:cxn ang="0">
                      <a:pos x="325" y="82"/>
                    </a:cxn>
                  </a:cxnLst>
                  <a:rect l="0" t="0" r="r" b="b"/>
                  <a:pathLst>
                    <a:path w="331" h="342">
                      <a:moveTo>
                        <a:pt x="319" y="110"/>
                      </a:moveTo>
                      <a:lnTo>
                        <a:pt x="319" y="110"/>
                      </a:lnTo>
                      <a:lnTo>
                        <a:pt x="319" y="110"/>
                      </a:lnTo>
                      <a:lnTo>
                        <a:pt x="317" y="108"/>
                      </a:lnTo>
                      <a:lnTo>
                        <a:pt x="317" y="102"/>
                      </a:lnTo>
                      <a:lnTo>
                        <a:pt x="316" y="101"/>
                      </a:lnTo>
                      <a:lnTo>
                        <a:pt x="314" y="101"/>
                      </a:lnTo>
                      <a:lnTo>
                        <a:pt x="314" y="99"/>
                      </a:lnTo>
                      <a:lnTo>
                        <a:pt x="311" y="98"/>
                      </a:lnTo>
                      <a:lnTo>
                        <a:pt x="310" y="95"/>
                      </a:lnTo>
                      <a:lnTo>
                        <a:pt x="308" y="97"/>
                      </a:lnTo>
                      <a:lnTo>
                        <a:pt x="306" y="94"/>
                      </a:lnTo>
                      <a:lnTo>
                        <a:pt x="302" y="91"/>
                      </a:lnTo>
                      <a:lnTo>
                        <a:pt x="300" y="89"/>
                      </a:lnTo>
                      <a:lnTo>
                        <a:pt x="300" y="91"/>
                      </a:lnTo>
                      <a:lnTo>
                        <a:pt x="297" y="86"/>
                      </a:lnTo>
                      <a:lnTo>
                        <a:pt x="294" y="86"/>
                      </a:lnTo>
                      <a:lnTo>
                        <a:pt x="290" y="82"/>
                      </a:lnTo>
                      <a:lnTo>
                        <a:pt x="291" y="79"/>
                      </a:lnTo>
                      <a:lnTo>
                        <a:pt x="287" y="77"/>
                      </a:lnTo>
                      <a:lnTo>
                        <a:pt x="283" y="79"/>
                      </a:lnTo>
                      <a:lnTo>
                        <a:pt x="279" y="76"/>
                      </a:lnTo>
                      <a:lnTo>
                        <a:pt x="277" y="76"/>
                      </a:lnTo>
                      <a:lnTo>
                        <a:pt x="277" y="74"/>
                      </a:lnTo>
                      <a:lnTo>
                        <a:pt x="273" y="73"/>
                      </a:lnTo>
                      <a:lnTo>
                        <a:pt x="273" y="74"/>
                      </a:lnTo>
                      <a:lnTo>
                        <a:pt x="268" y="74"/>
                      </a:lnTo>
                      <a:lnTo>
                        <a:pt x="268" y="74"/>
                      </a:lnTo>
                      <a:lnTo>
                        <a:pt x="264" y="76"/>
                      </a:lnTo>
                      <a:lnTo>
                        <a:pt x="264" y="76"/>
                      </a:lnTo>
                      <a:lnTo>
                        <a:pt x="260" y="76"/>
                      </a:lnTo>
                      <a:lnTo>
                        <a:pt x="259" y="76"/>
                      </a:lnTo>
                      <a:lnTo>
                        <a:pt x="257" y="82"/>
                      </a:lnTo>
                      <a:lnTo>
                        <a:pt x="256" y="77"/>
                      </a:lnTo>
                      <a:lnTo>
                        <a:pt x="256" y="77"/>
                      </a:lnTo>
                      <a:lnTo>
                        <a:pt x="256" y="77"/>
                      </a:lnTo>
                      <a:lnTo>
                        <a:pt x="254" y="73"/>
                      </a:lnTo>
                      <a:lnTo>
                        <a:pt x="253" y="73"/>
                      </a:lnTo>
                      <a:lnTo>
                        <a:pt x="253" y="70"/>
                      </a:lnTo>
                      <a:lnTo>
                        <a:pt x="251" y="72"/>
                      </a:lnTo>
                      <a:lnTo>
                        <a:pt x="251" y="72"/>
                      </a:lnTo>
                      <a:lnTo>
                        <a:pt x="250" y="70"/>
                      </a:lnTo>
                      <a:lnTo>
                        <a:pt x="253" y="66"/>
                      </a:lnTo>
                      <a:lnTo>
                        <a:pt x="251" y="66"/>
                      </a:lnTo>
                      <a:lnTo>
                        <a:pt x="250" y="64"/>
                      </a:lnTo>
                      <a:lnTo>
                        <a:pt x="251" y="61"/>
                      </a:lnTo>
                      <a:lnTo>
                        <a:pt x="251" y="61"/>
                      </a:lnTo>
                      <a:lnTo>
                        <a:pt x="251" y="61"/>
                      </a:lnTo>
                      <a:lnTo>
                        <a:pt x="250" y="58"/>
                      </a:lnTo>
                      <a:lnTo>
                        <a:pt x="251" y="55"/>
                      </a:lnTo>
                      <a:lnTo>
                        <a:pt x="254" y="55"/>
                      </a:lnTo>
                      <a:lnTo>
                        <a:pt x="251" y="52"/>
                      </a:lnTo>
                      <a:lnTo>
                        <a:pt x="251" y="49"/>
                      </a:lnTo>
                      <a:lnTo>
                        <a:pt x="251" y="49"/>
                      </a:lnTo>
                      <a:lnTo>
                        <a:pt x="250" y="42"/>
                      </a:lnTo>
                      <a:lnTo>
                        <a:pt x="250" y="42"/>
                      </a:lnTo>
                      <a:lnTo>
                        <a:pt x="251" y="44"/>
                      </a:lnTo>
                      <a:lnTo>
                        <a:pt x="250" y="42"/>
                      </a:lnTo>
                      <a:lnTo>
                        <a:pt x="250" y="39"/>
                      </a:lnTo>
                      <a:lnTo>
                        <a:pt x="248" y="36"/>
                      </a:lnTo>
                      <a:lnTo>
                        <a:pt x="247" y="38"/>
                      </a:lnTo>
                      <a:lnTo>
                        <a:pt x="250" y="35"/>
                      </a:lnTo>
                      <a:lnTo>
                        <a:pt x="250" y="33"/>
                      </a:lnTo>
                      <a:lnTo>
                        <a:pt x="250" y="32"/>
                      </a:lnTo>
                      <a:lnTo>
                        <a:pt x="250" y="30"/>
                      </a:lnTo>
                      <a:lnTo>
                        <a:pt x="250" y="30"/>
                      </a:lnTo>
                      <a:lnTo>
                        <a:pt x="245" y="32"/>
                      </a:lnTo>
                      <a:lnTo>
                        <a:pt x="244" y="33"/>
                      </a:lnTo>
                      <a:lnTo>
                        <a:pt x="240" y="32"/>
                      </a:lnTo>
                      <a:lnTo>
                        <a:pt x="236" y="30"/>
                      </a:lnTo>
                      <a:lnTo>
                        <a:pt x="230" y="33"/>
                      </a:lnTo>
                      <a:lnTo>
                        <a:pt x="224" y="32"/>
                      </a:lnTo>
                      <a:lnTo>
                        <a:pt x="219" y="35"/>
                      </a:lnTo>
                      <a:lnTo>
                        <a:pt x="210" y="33"/>
                      </a:lnTo>
                      <a:lnTo>
                        <a:pt x="205" y="36"/>
                      </a:lnTo>
                      <a:lnTo>
                        <a:pt x="196" y="38"/>
                      </a:lnTo>
                      <a:lnTo>
                        <a:pt x="190" y="39"/>
                      </a:lnTo>
                      <a:lnTo>
                        <a:pt x="182" y="36"/>
                      </a:lnTo>
                      <a:lnTo>
                        <a:pt x="176" y="41"/>
                      </a:lnTo>
                      <a:lnTo>
                        <a:pt x="162" y="44"/>
                      </a:lnTo>
                      <a:lnTo>
                        <a:pt x="158" y="45"/>
                      </a:lnTo>
                      <a:lnTo>
                        <a:pt x="150" y="45"/>
                      </a:lnTo>
                      <a:lnTo>
                        <a:pt x="139" y="47"/>
                      </a:lnTo>
                      <a:lnTo>
                        <a:pt x="132" y="51"/>
                      </a:lnTo>
                      <a:lnTo>
                        <a:pt x="122" y="48"/>
                      </a:lnTo>
                      <a:lnTo>
                        <a:pt x="113" y="49"/>
                      </a:lnTo>
                      <a:lnTo>
                        <a:pt x="107" y="54"/>
                      </a:lnTo>
                      <a:lnTo>
                        <a:pt x="99" y="55"/>
                      </a:lnTo>
                      <a:lnTo>
                        <a:pt x="92" y="49"/>
                      </a:lnTo>
                      <a:lnTo>
                        <a:pt x="84" y="51"/>
                      </a:lnTo>
                      <a:lnTo>
                        <a:pt x="78" y="55"/>
                      </a:lnTo>
                      <a:lnTo>
                        <a:pt x="72" y="57"/>
                      </a:lnTo>
                      <a:lnTo>
                        <a:pt x="67" y="60"/>
                      </a:lnTo>
                      <a:lnTo>
                        <a:pt x="61" y="57"/>
                      </a:lnTo>
                      <a:lnTo>
                        <a:pt x="52" y="57"/>
                      </a:lnTo>
                      <a:lnTo>
                        <a:pt x="52" y="58"/>
                      </a:lnTo>
                      <a:lnTo>
                        <a:pt x="52" y="58"/>
                      </a:lnTo>
                      <a:lnTo>
                        <a:pt x="49" y="64"/>
                      </a:lnTo>
                      <a:lnTo>
                        <a:pt x="42" y="66"/>
                      </a:lnTo>
                      <a:lnTo>
                        <a:pt x="39" y="72"/>
                      </a:lnTo>
                      <a:lnTo>
                        <a:pt x="36" y="73"/>
                      </a:lnTo>
                      <a:lnTo>
                        <a:pt x="35" y="77"/>
                      </a:lnTo>
                      <a:lnTo>
                        <a:pt x="35" y="86"/>
                      </a:lnTo>
                      <a:lnTo>
                        <a:pt x="33" y="91"/>
                      </a:lnTo>
                      <a:lnTo>
                        <a:pt x="33" y="95"/>
                      </a:lnTo>
                      <a:lnTo>
                        <a:pt x="30" y="98"/>
                      </a:lnTo>
                      <a:lnTo>
                        <a:pt x="30" y="107"/>
                      </a:lnTo>
                      <a:lnTo>
                        <a:pt x="30" y="114"/>
                      </a:lnTo>
                      <a:lnTo>
                        <a:pt x="29" y="119"/>
                      </a:lnTo>
                      <a:lnTo>
                        <a:pt x="30" y="126"/>
                      </a:lnTo>
                      <a:lnTo>
                        <a:pt x="27" y="130"/>
                      </a:lnTo>
                      <a:lnTo>
                        <a:pt x="30" y="135"/>
                      </a:lnTo>
                      <a:lnTo>
                        <a:pt x="29" y="144"/>
                      </a:lnTo>
                      <a:lnTo>
                        <a:pt x="30" y="149"/>
                      </a:lnTo>
                      <a:lnTo>
                        <a:pt x="30" y="154"/>
                      </a:lnTo>
                      <a:lnTo>
                        <a:pt x="32" y="161"/>
                      </a:lnTo>
                      <a:lnTo>
                        <a:pt x="32" y="167"/>
                      </a:lnTo>
                      <a:lnTo>
                        <a:pt x="29" y="173"/>
                      </a:lnTo>
                      <a:lnTo>
                        <a:pt x="30" y="182"/>
                      </a:lnTo>
                      <a:lnTo>
                        <a:pt x="33" y="186"/>
                      </a:lnTo>
                      <a:lnTo>
                        <a:pt x="33" y="195"/>
                      </a:lnTo>
                      <a:lnTo>
                        <a:pt x="30" y="198"/>
                      </a:lnTo>
                      <a:lnTo>
                        <a:pt x="30" y="205"/>
                      </a:lnTo>
                      <a:lnTo>
                        <a:pt x="33" y="208"/>
                      </a:lnTo>
                      <a:lnTo>
                        <a:pt x="30" y="220"/>
                      </a:lnTo>
                      <a:lnTo>
                        <a:pt x="30" y="221"/>
                      </a:lnTo>
                      <a:lnTo>
                        <a:pt x="30" y="227"/>
                      </a:lnTo>
                      <a:lnTo>
                        <a:pt x="27" y="233"/>
                      </a:lnTo>
                      <a:lnTo>
                        <a:pt x="27" y="236"/>
                      </a:lnTo>
                      <a:lnTo>
                        <a:pt x="32" y="239"/>
                      </a:lnTo>
                      <a:lnTo>
                        <a:pt x="32" y="241"/>
                      </a:lnTo>
                      <a:lnTo>
                        <a:pt x="30" y="243"/>
                      </a:lnTo>
                      <a:lnTo>
                        <a:pt x="32" y="243"/>
                      </a:lnTo>
                      <a:lnTo>
                        <a:pt x="32" y="248"/>
                      </a:lnTo>
                      <a:lnTo>
                        <a:pt x="32" y="251"/>
                      </a:lnTo>
                      <a:lnTo>
                        <a:pt x="33" y="252"/>
                      </a:lnTo>
                      <a:lnTo>
                        <a:pt x="30" y="258"/>
                      </a:lnTo>
                      <a:lnTo>
                        <a:pt x="33" y="258"/>
                      </a:lnTo>
                      <a:lnTo>
                        <a:pt x="32" y="261"/>
                      </a:lnTo>
                      <a:lnTo>
                        <a:pt x="32" y="264"/>
                      </a:lnTo>
                      <a:lnTo>
                        <a:pt x="35" y="268"/>
                      </a:lnTo>
                      <a:lnTo>
                        <a:pt x="33" y="273"/>
                      </a:lnTo>
                      <a:lnTo>
                        <a:pt x="33" y="273"/>
                      </a:lnTo>
                      <a:lnTo>
                        <a:pt x="35" y="280"/>
                      </a:lnTo>
                      <a:lnTo>
                        <a:pt x="35" y="282"/>
                      </a:lnTo>
                      <a:lnTo>
                        <a:pt x="32" y="283"/>
                      </a:lnTo>
                      <a:lnTo>
                        <a:pt x="33" y="286"/>
                      </a:lnTo>
                      <a:lnTo>
                        <a:pt x="33" y="289"/>
                      </a:lnTo>
                      <a:lnTo>
                        <a:pt x="33" y="292"/>
                      </a:lnTo>
                      <a:lnTo>
                        <a:pt x="35" y="296"/>
                      </a:lnTo>
                      <a:lnTo>
                        <a:pt x="36" y="295"/>
                      </a:lnTo>
                      <a:lnTo>
                        <a:pt x="38" y="296"/>
                      </a:lnTo>
                      <a:lnTo>
                        <a:pt x="39" y="299"/>
                      </a:lnTo>
                      <a:lnTo>
                        <a:pt x="38" y="299"/>
                      </a:lnTo>
                      <a:lnTo>
                        <a:pt x="41" y="302"/>
                      </a:lnTo>
                      <a:lnTo>
                        <a:pt x="42" y="298"/>
                      </a:lnTo>
                      <a:lnTo>
                        <a:pt x="47" y="304"/>
                      </a:lnTo>
                      <a:lnTo>
                        <a:pt x="49" y="302"/>
                      </a:lnTo>
                      <a:lnTo>
                        <a:pt x="53" y="302"/>
                      </a:lnTo>
                      <a:lnTo>
                        <a:pt x="55" y="301"/>
                      </a:lnTo>
                      <a:lnTo>
                        <a:pt x="59" y="299"/>
                      </a:lnTo>
                      <a:lnTo>
                        <a:pt x="62" y="304"/>
                      </a:lnTo>
                      <a:lnTo>
                        <a:pt x="69" y="302"/>
                      </a:lnTo>
                      <a:lnTo>
                        <a:pt x="72" y="299"/>
                      </a:lnTo>
                      <a:lnTo>
                        <a:pt x="79" y="302"/>
                      </a:lnTo>
                      <a:lnTo>
                        <a:pt x="85" y="299"/>
                      </a:lnTo>
                      <a:lnTo>
                        <a:pt x="93" y="298"/>
                      </a:lnTo>
                      <a:lnTo>
                        <a:pt x="96" y="295"/>
                      </a:lnTo>
                      <a:lnTo>
                        <a:pt x="102" y="296"/>
                      </a:lnTo>
                      <a:lnTo>
                        <a:pt x="108" y="296"/>
                      </a:lnTo>
                      <a:lnTo>
                        <a:pt x="110" y="296"/>
                      </a:lnTo>
                      <a:lnTo>
                        <a:pt x="118" y="296"/>
                      </a:lnTo>
                      <a:lnTo>
                        <a:pt x="122" y="295"/>
                      </a:lnTo>
                      <a:lnTo>
                        <a:pt x="127" y="295"/>
                      </a:lnTo>
                      <a:lnTo>
                        <a:pt x="136" y="293"/>
                      </a:lnTo>
                      <a:lnTo>
                        <a:pt x="141" y="292"/>
                      </a:lnTo>
                      <a:lnTo>
                        <a:pt x="144" y="293"/>
                      </a:lnTo>
                      <a:lnTo>
                        <a:pt x="153" y="292"/>
                      </a:lnTo>
                      <a:lnTo>
                        <a:pt x="156" y="292"/>
                      </a:lnTo>
                      <a:lnTo>
                        <a:pt x="162" y="292"/>
                      </a:lnTo>
                      <a:lnTo>
                        <a:pt x="168" y="292"/>
                      </a:lnTo>
                      <a:lnTo>
                        <a:pt x="171" y="291"/>
                      </a:lnTo>
                      <a:lnTo>
                        <a:pt x="179" y="291"/>
                      </a:lnTo>
                      <a:lnTo>
                        <a:pt x="185" y="291"/>
                      </a:lnTo>
                      <a:lnTo>
                        <a:pt x="190" y="289"/>
                      </a:lnTo>
                      <a:lnTo>
                        <a:pt x="196" y="285"/>
                      </a:lnTo>
                      <a:lnTo>
                        <a:pt x="201" y="286"/>
                      </a:lnTo>
                      <a:lnTo>
                        <a:pt x="205" y="286"/>
                      </a:lnTo>
                      <a:lnTo>
                        <a:pt x="213" y="288"/>
                      </a:lnTo>
                      <a:lnTo>
                        <a:pt x="216" y="283"/>
                      </a:lnTo>
                      <a:lnTo>
                        <a:pt x="224" y="282"/>
                      </a:lnTo>
                      <a:lnTo>
                        <a:pt x="224" y="280"/>
                      </a:lnTo>
                      <a:lnTo>
                        <a:pt x="234" y="279"/>
                      </a:lnTo>
                      <a:lnTo>
                        <a:pt x="231" y="277"/>
                      </a:lnTo>
                      <a:lnTo>
                        <a:pt x="234" y="276"/>
                      </a:lnTo>
                      <a:lnTo>
                        <a:pt x="234" y="276"/>
                      </a:lnTo>
                      <a:lnTo>
                        <a:pt x="237" y="277"/>
                      </a:lnTo>
                      <a:lnTo>
                        <a:pt x="237" y="277"/>
                      </a:lnTo>
                      <a:lnTo>
                        <a:pt x="240" y="271"/>
                      </a:lnTo>
                      <a:lnTo>
                        <a:pt x="239" y="268"/>
                      </a:lnTo>
                      <a:lnTo>
                        <a:pt x="242" y="270"/>
                      </a:lnTo>
                      <a:lnTo>
                        <a:pt x="244" y="267"/>
                      </a:lnTo>
                      <a:lnTo>
                        <a:pt x="244" y="267"/>
                      </a:lnTo>
                      <a:lnTo>
                        <a:pt x="244" y="267"/>
                      </a:lnTo>
                      <a:lnTo>
                        <a:pt x="247" y="267"/>
                      </a:lnTo>
                      <a:lnTo>
                        <a:pt x="242" y="263"/>
                      </a:lnTo>
                      <a:lnTo>
                        <a:pt x="248" y="260"/>
                      </a:lnTo>
                      <a:lnTo>
                        <a:pt x="247" y="260"/>
                      </a:lnTo>
                      <a:lnTo>
                        <a:pt x="247" y="255"/>
                      </a:lnTo>
                      <a:lnTo>
                        <a:pt x="247" y="254"/>
                      </a:lnTo>
                      <a:lnTo>
                        <a:pt x="247" y="249"/>
                      </a:lnTo>
                      <a:lnTo>
                        <a:pt x="245" y="249"/>
                      </a:lnTo>
                      <a:lnTo>
                        <a:pt x="250" y="246"/>
                      </a:lnTo>
                      <a:lnTo>
                        <a:pt x="250" y="246"/>
                      </a:lnTo>
                      <a:lnTo>
                        <a:pt x="248" y="245"/>
                      </a:lnTo>
                      <a:lnTo>
                        <a:pt x="250" y="245"/>
                      </a:lnTo>
                      <a:lnTo>
                        <a:pt x="251" y="242"/>
                      </a:lnTo>
                      <a:lnTo>
                        <a:pt x="247" y="239"/>
                      </a:lnTo>
                      <a:lnTo>
                        <a:pt x="253" y="236"/>
                      </a:lnTo>
                      <a:lnTo>
                        <a:pt x="253" y="236"/>
                      </a:lnTo>
                      <a:lnTo>
                        <a:pt x="253" y="236"/>
                      </a:lnTo>
                      <a:lnTo>
                        <a:pt x="253" y="236"/>
                      </a:lnTo>
                      <a:lnTo>
                        <a:pt x="248" y="232"/>
                      </a:lnTo>
                      <a:lnTo>
                        <a:pt x="251" y="230"/>
                      </a:lnTo>
                      <a:lnTo>
                        <a:pt x="251" y="229"/>
                      </a:lnTo>
                      <a:lnTo>
                        <a:pt x="250" y="227"/>
                      </a:lnTo>
                      <a:lnTo>
                        <a:pt x="256" y="223"/>
                      </a:lnTo>
                      <a:lnTo>
                        <a:pt x="260" y="224"/>
                      </a:lnTo>
                      <a:lnTo>
                        <a:pt x="260" y="226"/>
                      </a:lnTo>
                      <a:lnTo>
                        <a:pt x="260" y="226"/>
                      </a:lnTo>
                      <a:lnTo>
                        <a:pt x="264" y="224"/>
                      </a:lnTo>
                      <a:lnTo>
                        <a:pt x="264" y="224"/>
                      </a:lnTo>
                      <a:lnTo>
                        <a:pt x="267" y="220"/>
                      </a:lnTo>
                      <a:lnTo>
                        <a:pt x="271" y="223"/>
                      </a:lnTo>
                      <a:lnTo>
                        <a:pt x="271" y="223"/>
                      </a:lnTo>
                      <a:lnTo>
                        <a:pt x="274" y="223"/>
                      </a:lnTo>
                      <a:lnTo>
                        <a:pt x="276" y="221"/>
                      </a:lnTo>
                      <a:lnTo>
                        <a:pt x="277" y="221"/>
                      </a:lnTo>
                      <a:lnTo>
                        <a:pt x="279" y="220"/>
                      </a:lnTo>
                      <a:lnTo>
                        <a:pt x="282" y="221"/>
                      </a:lnTo>
                      <a:lnTo>
                        <a:pt x="283" y="221"/>
                      </a:lnTo>
                      <a:lnTo>
                        <a:pt x="287" y="221"/>
                      </a:lnTo>
                      <a:lnTo>
                        <a:pt x="287" y="221"/>
                      </a:lnTo>
                      <a:lnTo>
                        <a:pt x="288" y="221"/>
                      </a:lnTo>
                      <a:lnTo>
                        <a:pt x="294" y="219"/>
                      </a:lnTo>
                      <a:lnTo>
                        <a:pt x="296" y="219"/>
                      </a:lnTo>
                      <a:lnTo>
                        <a:pt x="297" y="217"/>
                      </a:lnTo>
                      <a:lnTo>
                        <a:pt x="300" y="213"/>
                      </a:lnTo>
                      <a:lnTo>
                        <a:pt x="299" y="214"/>
                      </a:lnTo>
                      <a:lnTo>
                        <a:pt x="303" y="214"/>
                      </a:lnTo>
                      <a:lnTo>
                        <a:pt x="303" y="214"/>
                      </a:lnTo>
                      <a:lnTo>
                        <a:pt x="306" y="208"/>
                      </a:lnTo>
                      <a:lnTo>
                        <a:pt x="306" y="208"/>
                      </a:lnTo>
                      <a:lnTo>
                        <a:pt x="306" y="204"/>
                      </a:lnTo>
                      <a:lnTo>
                        <a:pt x="308" y="202"/>
                      </a:lnTo>
                      <a:lnTo>
                        <a:pt x="306" y="199"/>
                      </a:lnTo>
                      <a:lnTo>
                        <a:pt x="305" y="192"/>
                      </a:lnTo>
                      <a:lnTo>
                        <a:pt x="317" y="189"/>
                      </a:lnTo>
                      <a:lnTo>
                        <a:pt x="320" y="191"/>
                      </a:lnTo>
                      <a:lnTo>
                        <a:pt x="322" y="191"/>
                      </a:lnTo>
                      <a:lnTo>
                        <a:pt x="322" y="191"/>
                      </a:lnTo>
                      <a:lnTo>
                        <a:pt x="325" y="194"/>
                      </a:lnTo>
                      <a:lnTo>
                        <a:pt x="322" y="196"/>
                      </a:lnTo>
                      <a:lnTo>
                        <a:pt x="325" y="195"/>
                      </a:lnTo>
                      <a:lnTo>
                        <a:pt x="326" y="199"/>
                      </a:lnTo>
                      <a:lnTo>
                        <a:pt x="323" y="199"/>
                      </a:lnTo>
                      <a:lnTo>
                        <a:pt x="328" y="204"/>
                      </a:lnTo>
                      <a:lnTo>
                        <a:pt x="326" y="204"/>
                      </a:lnTo>
                      <a:lnTo>
                        <a:pt x="328" y="208"/>
                      </a:lnTo>
                      <a:lnTo>
                        <a:pt x="330" y="208"/>
                      </a:lnTo>
                      <a:lnTo>
                        <a:pt x="326" y="213"/>
                      </a:lnTo>
                      <a:lnTo>
                        <a:pt x="328" y="213"/>
                      </a:lnTo>
                      <a:lnTo>
                        <a:pt x="326" y="217"/>
                      </a:lnTo>
                      <a:lnTo>
                        <a:pt x="328" y="220"/>
                      </a:lnTo>
                      <a:lnTo>
                        <a:pt x="326" y="221"/>
                      </a:lnTo>
                      <a:lnTo>
                        <a:pt x="326" y="224"/>
                      </a:lnTo>
                      <a:lnTo>
                        <a:pt x="328" y="229"/>
                      </a:lnTo>
                      <a:lnTo>
                        <a:pt x="323" y="227"/>
                      </a:lnTo>
                      <a:lnTo>
                        <a:pt x="325" y="232"/>
                      </a:lnTo>
                      <a:lnTo>
                        <a:pt x="325" y="233"/>
                      </a:lnTo>
                      <a:lnTo>
                        <a:pt x="323" y="236"/>
                      </a:lnTo>
                      <a:lnTo>
                        <a:pt x="322" y="238"/>
                      </a:lnTo>
                      <a:lnTo>
                        <a:pt x="322" y="242"/>
                      </a:lnTo>
                      <a:lnTo>
                        <a:pt x="323" y="241"/>
                      </a:lnTo>
                      <a:lnTo>
                        <a:pt x="320" y="246"/>
                      </a:lnTo>
                      <a:lnTo>
                        <a:pt x="320" y="248"/>
                      </a:lnTo>
                      <a:lnTo>
                        <a:pt x="320" y="252"/>
                      </a:lnTo>
                      <a:lnTo>
                        <a:pt x="319" y="249"/>
                      </a:lnTo>
                      <a:lnTo>
                        <a:pt x="319" y="254"/>
                      </a:lnTo>
                      <a:lnTo>
                        <a:pt x="316" y="254"/>
                      </a:lnTo>
                      <a:lnTo>
                        <a:pt x="313" y="254"/>
                      </a:lnTo>
                      <a:lnTo>
                        <a:pt x="314" y="255"/>
                      </a:lnTo>
                      <a:lnTo>
                        <a:pt x="313" y="257"/>
                      </a:lnTo>
                      <a:lnTo>
                        <a:pt x="316" y="255"/>
                      </a:lnTo>
                      <a:lnTo>
                        <a:pt x="311" y="255"/>
                      </a:lnTo>
                      <a:lnTo>
                        <a:pt x="311" y="255"/>
                      </a:lnTo>
                      <a:lnTo>
                        <a:pt x="310" y="254"/>
                      </a:lnTo>
                      <a:lnTo>
                        <a:pt x="310" y="254"/>
                      </a:lnTo>
                      <a:lnTo>
                        <a:pt x="305" y="258"/>
                      </a:lnTo>
                      <a:lnTo>
                        <a:pt x="305" y="258"/>
                      </a:lnTo>
                      <a:lnTo>
                        <a:pt x="303" y="254"/>
                      </a:lnTo>
                      <a:lnTo>
                        <a:pt x="305" y="257"/>
                      </a:lnTo>
                      <a:lnTo>
                        <a:pt x="300" y="258"/>
                      </a:lnTo>
                      <a:lnTo>
                        <a:pt x="300" y="258"/>
                      </a:lnTo>
                      <a:lnTo>
                        <a:pt x="296" y="258"/>
                      </a:lnTo>
                      <a:lnTo>
                        <a:pt x="296" y="258"/>
                      </a:lnTo>
                      <a:lnTo>
                        <a:pt x="294" y="255"/>
                      </a:lnTo>
                      <a:lnTo>
                        <a:pt x="294" y="258"/>
                      </a:lnTo>
                      <a:lnTo>
                        <a:pt x="293" y="258"/>
                      </a:lnTo>
                      <a:lnTo>
                        <a:pt x="293" y="260"/>
                      </a:lnTo>
                      <a:lnTo>
                        <a:pt x="290" y="258"/>
                      </a:lnTo>
                      <a:lnTo>
                        <a:pt x="287" y="258"/>
                      </a:lnTo>
                      <a:lnTo>
                        <a:pt x="287" y="258"/>
                      </a:lnTo>
                      <a:lnTo>
                        <a:pt x="285" y="258"/>
                      </a:lnTo>
                      <a:lnTo>
                        <a:pt x="285" y="258"/>
                      </a:lnTo>
                      <a:lnTo>
                        <a:pt x="282" y="261"/>
                      </a:lnTo>
                      <a:lnTo>
                        <a:pt x="280" y="261"/>
                      </a:lnTo>
                      <a:lnTo>
                        <a:pt x="279" y="258"/>
                      </a:lnTo>
                      <a:lnTo>
                        <a:pt x="280" y="260"/>
                      </a:lnTo>
                      <a:lnTo>
                        <a:pt x="277" y="261"/>
                      </a:lnTo>
                      <a:lnTo>
                        <a:pt x="274" y="264"/>
                      </a:lnTo>
                      <a:lnTo>
                        <a:pt x="273" y="264"/>
                      </a:lnTo>
                      <a:lnTo>
                        <a:pt x="277" y="267"/>
                      </a:lnTo>
                      <a:lnTo>
                        <a:pt x="274" y="268"/>
                      </a:lnTo>
                      <a:lnTo>
                        <a:pt x="273" y="270"/>
                      </a:lnTo>
                      <a:lnTo>
                        <a:pt x="273" y="273"/>
                      </a:lnTo>
                      <a:lnTo>
                        <a:pt x="274" y="273"/>
                      </a:lnTo>
                      <a:lnTo>
                        <a:pt x="273" y="273"/>
                      </a:lnTo>
                      <a:lnTo>
                        <a:pt x="270" y="276"/>
                      </a:lnTo>
                      <a:lnTo>
                        <a:pt x="271" y="277"/>
                      </a:lnTo>
                      <a:lnTo>
                        <a:pt x="271" y="277"/>
                      </a:lnTo>
                      <a:lnTo>
                        <a:pt x="271" y="279"/>
                      </a:lnTo>
                      <a:lnTo>
                        <a:pt x="268" y="286"/>
                      </a:lnTo>
                      <a:lnTo>
                        <a:pt x="268" y="283"/>
                      </a:lnTo>
                      <a:lnTo>
                        <a:pt x="267" y="289"/>
                      </a:lnTo>
                      <a:lnTo>
                        <a:pt x="268" y="289"/>
                      </a:lnTo>
                      <a:lnTo>
                        <a:pt x="265" y="292"/>
                      </a:lnTo>
                      <a:lnTo>
                        <a:pt x="264" y="292"/>
                      </a:lnTo>
                      <a:lnTo>
                        <a:pt x="264" y="293"/>
                      </a:lnTo>
                      <a:lnTo>
                        <a:pt x="264" y="293"/>
                      </a:lnTo>
                      <a:lnTo>
                        <a:pt x="262" y="298"/>
                      </a:lnTo>
                      <a:lnTo>
                        <a:pt x="265" y="299"/>
                      </a:lnTo>
                      <a:lnTo>
                        <a:pt x="260" y="301"/>
                      </a:lnTo>
                      <a:lnTo>
                        <a:pt x="260" y="301"/>
                      </a:lnTo>
                      <a:lnTo>
                        <a:pt x="260" y="305"/>
                      </a:lnTo>
                      <a:lnTo>
                        <a:pt x="257" y="307"/>
                      </a:lnTo>
                      <a:lnTo>
                        <a:pt x="256" y="305"/>
                      </a:lnTo>
                      <a:lnTo>
                        <a:pt x="257" y="310"/>
                      </a:lnTo>
                      <a:lnTo>
                        <a:pt x="254" y="311"/>
                      </a:lnTo>
                      <a:lnTo>
                        <a:pt x="253" y="307"/>
                      </a:lnTo>
                      <a:lnTo>
                        <a:pt x="253" y="308"/>
                      </a:lnTo>
                      <a:lnTo>
                        <a:pt x="253" y="308"/>
                      </a:lnTo>
                      <a:lnTo>
                        <a:pt x="250" y="310"/>
                      </a:lnTo>
                      <a:lnTo>
                        <a:pt x="245" y="313"/>
                      </a:lnTo>
                      <a:lnTo>
                        <a:pt x="244" y="311"/>
                      </a:lnTo>
                      <a:lnTo>
                        <a:pt x="244" y="311"/>
                      </a:lnTo>
                      <a:lnTo>
                        <a:pt x="247" y="318"/>
                      </a:lnTo>
                      <a:lnTo>
                        <a:pt x="247" y="316"/>
                      </a:lnTo>
                      <a:lnTo>
                        <a:pt x="244" y="316"/>
                      </a:lnTo>
                      <a:lnTo>
                        <a:pt x="244" y="316"/>
                      </a:lnTo>
                      <a:lnTo>
                        <a:pt x="240" y="316"/>
                      </a:lnTo>
                      <a:lnTo>
                        <a:pt x="242" y="318"/>
                      </a:lnTo>
                      <a:lnTo>
                        <a:pt x="242" y="321"/>
                      </a:lnTo>
                      <a:lnTo>
                        <a:pt x="242" y="318"/>
                      </a:lnTo>
                      <a:lnTo>
                        <a:pt x="239" y="320"/>
                      </a:lnTo>
                      <a:lnTo>
                        <a:pt x="239" y="320"/>
                      </a:lnTo>
                      <a:lnTo>
                        <a:pt x="237" y="317"/>
                      </a:lnTo>
                      <a:lnTo>
                        <a:pt x="236" y="321"/>
                      </a:lnTo>
                      <a:lnTo>
                        <a:pt x="236" y="321"/>
                      </a:lnTo>
                      <a:lnTo>
                        <a:pt x="233" y="320"/>
                      </a:lnTo>
                      <a:lnTo>
                        <a:pt x="233" y="320"/>
                      </a:lnTo>
                      <a:lnTo>
                        <a:pt x="231" y="321"/>
                      </a:lnTo>
                      <a:lnTo>
                        <a:pt x="231" y="321"/>
                      </a:lnTo>
                      <a:lnTo>
                        <a:pt x="231" y="323"/>
                      </a:lnTo>
                      <a:lnTo>
                        <a:pt x="231" y="323"/>
                      </a:lnTo>
                      <a:lnTo>
                        <a:pt x="231" y="323"/>
                      </a:lnTo>
                      <a:lnTo>
                        <a:pt x="228" y="321"/>
                      </a:lnTo>
                      <a:lnTo>
                        <a:pt x="225" y="320"/>
                      </a:lnTo>
                      <a:lnTo>
                        <a:pt x="225" y="320"/>
                      </a:lnTo>
                      <a:lnTo>
                        <a:pt x="222" y="324"/>
                      </a:lnTo>
                      <a:lnTo>
                        <a:pt x="225" y="323"/>
                      </a:lnTo>
                      <a:lnTo>
                        <a:pt x="225" y="323"/>
                      </a:lnTo>
                      <a:lnTo>
                        <a:pt x="222" y="321"/>
                      </a:lnTo>
                      <a:lnTo>
                        <a:pt x="222" y="321"/>
                      </a:lnTo>
                      <a:lnTo>
                        <a:pt x="219" y="323"/>
                      </a:lnTo>
                      <a:lnTo>
                        <a:pt x="219" y="323"/>
                      </a:lnTo>
                      <a:lnTo>
                        <a:pt x="219" y="324"/>
                      </a:lnTo>
                      <a:lnTo>
                        <a:pt x="216" y="327"/>
                      </a:lnTo>
                      <a:lnTo>
                        <a:pt x="213" y="324"/>
                      </a:lnTo>
                      <a:lnTo>
                        <a:pt x="211" y="324"/>
                      </a:lnTo>
                      <a:lnTo>
                        <a:pt x="207" y="324"/>
                      </a:lnTo>
                      <a:lnTo>
                        <a:pt x="199" y="324"/>
                      </a:lnTo>
                      <a:lnTo>
                        <a:pt x="194" y="327"/>
                      </a:lnTo>
                      <a:lnTo>
                        <a:pt x="188" y="329"/>
                      </a:lnTo>
                      <a:lnTo>
                        <a:pt x="181" y="329"/>
                      </a:lnTo>
                      <a:lnTo>
                        <a:pt x="173" y="329"/>
                      </a:lnTo>
                      <a:lnTo>
                        <a:pt x="167" y="330"/>
                      </a:lnTo>
                      <a:lnTo>
                        <a:pt x="159" y="333"/>
                      </a:lnTo>
                      <a:lnTo>
                        <a:pt x="150" y="329"/>
                      </a:lnTo>
                      <a:lnTo>
                        <a:pt x="144" y="330"/>
                      </a:lnTo>
                      <a:lnTo>
                        <a:pt x="136" y="333"/>
                      </a:lnTo>
                      <a:lnTo>
                        <a:pt x="130" y="335"/>
                      </a:lnTo>
                      <a:lnTo>
                        <a:pt x="119" y="335"/>
                      </a:lnTo>
                      <a:lnTo>
                        <a:pt x="112" y="336"/>
                      </a:lnTo>
                      <a:lnTo>
                        <a:pt x="105" y="333"/>
                      </a:lnTo>
                      <a:lnTo>
                        <a:pt x="101" y="335"/>
                      </a:lnTo>
                      <a:lnTo>
                        <a:pt x="90" y="335"/>
                      </a:lnTo>
                      <a:lnTo>
                        <a:pt x="84" y="336"/>
                      </a:lnTo>
                      <a:lnTo>
                        <a:pt x="79" y="338"/>
                      </a:lnTo>
                      <a:lnTo>
                        <a:pt x="72" y="336"/>
                      </a:lnTo>
                      <a:lnTo>
                        <a:pt x="66" y="341"/>
                      </a:lnTo>
                      <a:lnTo>
                        <a:pt x="62" y="336"/>
                      </a:lnTo>
                      <a:lnTo>
                        <a:pt x="55" y="336"/>
                      </a:lnTo>
                      <a:lnTo>
                        <a:pt x="52" y="341"/>
                      </a:lnTo>
                      <a:lnTo>
                        <a:pt x="52" y="338"/>
                      </a:lnTo>
                      <a:lnTo>
                        <a:pt x="46" y="335"/>
                      </a:lnTo>
                      <a:lnTo>
                        <a:pt x="46" y="338"/>
                      </a:lnTo>
                      <a:lnTo>
                        <a:pt x="41" y="333"/>
                      </a:lnTo>
                      <a:lnTo>
                        <a:pt x="38" y="338"/>
                      </a:lnTo>
                      <a:lnTo>
                        <a:pt x="32" y="338"/>
                      </a:lnTo>
                      <a:lnTo>
                        <a:pt x="30" y="333"/>
                      </a:lnTo>
                      <a:lnTo>
                        <a:pt x="24" y="330"/>
                      </a:lnTo>
                      <a:lnTo>
                        <a:pt x="19" y="324"/>
                      </a:lnTo>
                      <a:lnTo>
                        <a:pt x="16" y="320"/>
                      </a:lnTo>
                      <a:lnTo>
                        <a:pt x="13" y="311"/>
                      </a:lnTo>
                      <a:lnTo>
                        <a:pt x="10" y="307"/>
                      </a:lnTo>
                      <a:lnTo>
                        <a:pt x="12" y="293"/>
                      </a:lnTo>
                      <a:lnTo>
                        <a:pt x="7" y="286"/>
                      </a:lnTo>
                      <a:lnTo>
                        <a:pt x="4" y="274"/>
                      </a:lnTo>
                      <a:lnTo>
                        <a:pt x="7" y="263"/>
                      </a:lnTo>
                      <a:lnTo>
                        <a:pt x="3" y="251"/>
                      </a:lnTo>
                      <a:lnTo>
                        <a:pt x="1" y="236"/>
                      </a:lnTo>
                      <a:lnTo>
                        <a:pt x="0" y="224"/>
                      </a:lnTo>
                      <a:lnTo>
                        <a:pt x="0" y="211"/>
                      </a:lnTo>
                      <a:lnTo>
                        <a:pt x="4" y="198"/>
                      </a:lnTo>
                      <a:lnTo>
                        <a:pt x="1" y="185"/>
                      </a:lnTo>
                      <a:lnTo>
                        <a:pt x="0" y="171"/>
                      </a:lnTo>
                      <a:lnTo>
                        <a:pt x="0" y="163"/>
                      </a:lnTo>
                      <a:lnTo>
                        <a:pt x="3" y="145"/>
                      </a:lnTo>
                      <a:lnTo>
                        <a:pt x="4" y="133"/>
                      </a:lnTo>
                      <a:lnTo>
                        <a:pt x="4" y="123"/>
                      </a:lnTo>
                      <a:lnTo>
                        <a:pt x="7" y="108"/>
                      </a:lnTo>
                      <a:lnTo>
                        <a:pt x="6" y="99"/>
                      </a:lnTo>
                      <a:lnTo>
                        <a:pt x="7" y="89"/>
                      </a:lnTo>
                      <a:lnTo>
                        <a:pt x="10" y="79"/>
                      </a:lnTo>
                      <a:lnTo>
                        <a:pt x="13" y="69"/>
                      </a:lnTo>
                      <a:lnTo>
                        <a:pt x="10" y="63"/>
                      </a:lnTo>
                      <a:lnTo>
                        <a:pt x="12" y="60"/>
                      </a:lnTo>
                      <a:lnTo>
                        <a:pt x="13" y="55"/>
                      </a:lnTo>
                      <a:lnTo>
                        <a:pt x="16" y="48"/>
                      </a:lnTo>
                      <a:lnTo>
                        <a:pt x="18" y="45"/>
                      </a:lnTo>
                      <a:lnTo>
                        <a:pt x="19" y="47"/>
                      </a:lnTo>
                      <a:lnTo>
                        <a:pt x="19" y="45"/>
                      </a:lnTo>
                      <a:lnTo>
                        <a:pt x="24" y="41"/>
                      </a:lnTo>
                      <a:lnTo>
                        <a:pt x="24" y="42"/>
                      </a:lnTo>
                      <a:lnTo>
                        <a:pt x="30" y="41"/>
                      </a:lnTo>
                      <a:lnTo>
                        <a:pt x="29" y="39"/>
                      </a:lnTo>
                      <a:lnTo>
                        <a:pt x="33" y="41"/>
                      </a:lnTo>
                      <a:lnTo>
                        <a:pt x="35" y="36"/>
                      </a:lnTo>
                      <a:lnTo>
                        <a:pt x="36" y="36"/>
                      </a:lnTo>
                      <a:lnTo>
                        <a:pt x="41" y="35"/>
                      </a:lnTo>
                      <a:lnTo>
                        <a:pt x="42" y="35"/>
                      </a:lnTo>
                      <a:lnTo>
                        <a:pt x="47" y="33"/>
                      </a:lnTo>
                      <a:lnTo>
                        <a:pt x="53" y="32"/>
                      </a:lnTo>
                      <a:lnTo>
                        <a:pt x="55" y="29"/>
                      </a:lnTo>
                      <a:lnTo>
                        <a:pt x="58" y="33"/>
                      </a:lnTo>
                      <a:lnTo>
                        <a:pt x="64" y="27"/>
                      </a:lnTo>
                      <a:lnTo>
                        <a:pt x="64" y="30"/>
                      </a:lnTo>
                      <a:lnTo>
                        <a:pt x="70" y="32"/>
                      </a:lnTo>
                      <a:lnTo>
                        <a:pt x="72" y="29"/>
                      </a:lnTo>
                      <a:lnTo>
                        <a:pt x="75" y="29"/>
                      </a:lnTo>
                      <a:lnTo>
                        <a:pt x="79" y="29"/>
                      </a:lnTo>
                      <a:lnTo>
                        <a:pt x="82" y="29"/>
                      </a:lnTo>
                      <a:lnTo>
                        <a:pt x="85" y="27"/>
                      </a:lnTo>
                      <a:lnTo>
                        <a:pt x="89" y="29"/>
                      </a:lnTo>
                      <a:lnTo>
                        <a:pt x="90" y="26"/>
                      </a:lnTo>
                      <a:lnTo>
                        <a:pt x="92" y="27"/>
                      </a:lnTo>
                      <a:lnTo>
                        <a:pt x="95" y="29"/>
                      </a:lnTo>
                      <a:lnTo>
                        <a:pt x="101" y="27"/>
                      </a:lnTo>
                      <a:lnTo>
                        <a:pt x="102" y="26"/>
                      </a:lnTo>
                      <a:lnTo>
                        <a:pt x="102" y="29"/>
                      </a:lnTo>
                      <a:lnTo>
                        <a:pt x="108" y="27"/>
                      </a:lnTo>
                      <a:lnTo>
                        <a:pt x="110" y="27"/>
                      </a:lnTo>
                      <a:lnTo>
                        <a:pt x="113" y="27"/>
                      </a:lnTo>
                      <a:lnTo>
                        <a:pt x="116" y="27"/>
                      </a:lnTo>
                      <a:lnTo>
                        <a:pt x="119" y="23"/>
                      </a:lnTo>
                      <a:lnTo>
                        <a:pt x="124" y="22"/>
                      </a:lnTo>
                      <a:lnTo>
                        <a:pt x="128" y="23"/>
                      </a:lnTo>
                      <a:lnTo>
                        <a:pt x="133" y="22"/>
                      </a:lnTo>
                      <a:lnTo>
                        <a:pt x="136" y="19"/>
                      </a:lnTo>
                      <a:lnTo>
                        <a:pt x="142" y="20"/>
                      </a:lnTo>
                      <a:lnTo>
                        <a:pt x="144" y="20"/>
                      </a:lnTo>
                      <a:lnTo>
                        <a:pt x="151" y="14"/>
                      </a:lnTo>
                      <a:lnTo>
                        <a:pt x="153" y="13"/>
                      </a:lnTo>
                      <a:lnTo>
                        <a:pt x="161" y="16"/>
                      </a:lnTo>
                      <a:lnTo>
                        <a:pt x="165" y="17"/>
                      </a:lnTo>
                      <a:lnTo>
                        <a:pt x="165" y="13"/>
                      </a:lnTo>
                      <a:lnTo>
                        <a:pt x="167" y="13"/>
                      </a:lnTo>
                      <a:lnTo>
                        <a:pt x="174" y="10"/>
                      </a:lnTo>
                      <a:lnTo>
                        <a:pt x="179" y="10"/>
                      </a:lnTo>
                      <a:lnTo>
                        <a:pt x="182" y="10"/>
                      </a:lnTo>
                      <a:lnTo>
                        <a:pt x="185" y="5"/>
                      </a:lnTo>
                      <a:lnTo>
                        <a:pt x="188" y="8"/>
                      </a:lnTo>
                      <a:lnTo>
                        <a:pt x="193" y="2"/>
                      </a:lnTo>
                      <a:lnTo>
                        <a:pt x="199" y="7"/>
                      </a:lnTo>
                      <a:lnTo>
                        <a:pt x="199" y="4"/>
                      </a:lnTo>
                      <a:lnTo>
                        <a:pt x="205" y="4"/>
                      </a:lnTo>
                      <a:lnTo>
                        <a:pt x="205" y="1"/>
                      </a:lnTo>
                      <a:lnTo>
                        <a:pt x="213" y="4"/>
                      </a:lnTo>
                      <a:lnTo>
                        <a:pt x="217" y="0"/>
                      </a:lnTo>
                      <a:lnTo>
                        <a:pt x="219" y="1"/>
                      </a:lnTo>
                      <a:lnTo>
                        <a:pt x="219" y="2"/>
                      </a:lnTo>
                      <a:lnTo>
                        <a:pt x="225" y="2"/>
                      </a:lnTo>
                      <a:lnTo>
                        <a:pt x="231" y="1"/>
                      </a:lnTo>
                      <a:lnTo>
                        <a:pt x="236" y="1"/>
                      </a:lnTo>
                      <a:lnTo>
                        <a:pt x="239" y="1"/>
                      </a:lnTo>
                      <a:lnTo>
                        <a:pt x="244" y="2"/>
                      </a:lnTo>
                      <a:lnTo>
                        <a:pt x="248" y="5"/>
                      </a:lnTo>
                      <a:lnTo>
                        <a:pt x="250" y="4"/>
                      </a:lnTo>
                      <a:lnTo>
                        <a:pt x="253" y="10"/>
                      </a:lnTo>
                      <a:lnTo>
                        <a:pt x="256" y="8"/>
                      </a:lnTo>
                      <a:lnTo>
                        <a:pt x="259" y="14"/>
                      </a:lnTo>
                      <a:lnTo>
                        <a:pt x="262" y="16"/>
                      </a:lnTo>
                      <a:lnTo>
                        <a:pt x="260" y="19"/>
                      </a:lnTo>
                      <a:lnTo>
                        <a:pt x="262" y="22"/>
                      </a:lnTo>
                      <a:lnTo>
                        <a:pt x="264" y="24"/>
                      </a:lnTo>
                      <a:lnTo>
                        <a:pt x="267" y="26"/>
                      </a:lnTo>
                      <a:lnTo>
                        <a:pt x="264" y="30"/>
                      </a:lnTo>
                      <a:lnTo>
                        <a:pt x="265" y="35"/>
                      </a:lnTo>
                      <a:lnTo>
                        <a:pt x="267" y="39"/>
                      </a:lnTo>
                      <a:lnTo>
                        <a:pt x="265" y="41"/>
                      </a:lnTo>
                      <a:lnTo>
                        <a:pt x="267" y="42"/>
                      </a:lnTo>
                      <a:lnTo>
                        <a:pt x="268" y="47"/>
                      </a:lnTo>
                      <a:lnTo>
                        <a:pt x="265" y="48"/>
                      </a:lnTo>
                      <a:lnTo>
                        <a:pt x="262" y="52"/>
                      </a:lnTo>
                      <a:lnTo>
                        <a:pt x="265" y="52"/>
                      </a:lnTo>
                      <a:lnTo>
                        <a:pt x="268" y="54"/>
                      </a:lnTo>
                      <a:lnTo>
                        <a:pt x="268" y="55"/>
                      </a:lnTo>
                      <a:lnTo>
                        <a:pt x="265" y="60"/>
                      </a:lnTo>
                      <a:lnTo>
                        <a:pt x="267" y="58"/>
                      </a:lnTo>
                      <a:lnTo>
                        <a:pt x="270" y="60"/>
                      </a:lnTo>
                      <a:lnTo>
                        <a:pt x="273" y="61"/>
                      </a:lnTo>
                      <a:lnTo>
                        <a:pt x="274" y="60"/>
                      </a:lnTo>
                      <a:lnTo>
                        <a:pt x="279" y="58"/>
                      </a:lnTo>
                      <a:lnTo>
                        <a:pt x="282" y="57"/>
                      </a:lnTo>
                      <a:lnTo>
                        <a:pt x="287" y="55"/>
                      </a:lnTo>
                      <a:lnTo>
                        <a:pt x="287" y="54"/>
                      </a:lnTo>
                      <a:lnTo>
                        <a:pt x="293" y="49"/>
                      </a:lnTo>
                      <a:lnTo>
                        <a:pt x="293" y="49"/>
                      </a:lnTo>
                      <a:lnTo>
                        <a:pt x="294" y="51"/>
                      </a:lnTo>
                      <a:lnTo>
                        <a:pt x="297" y="51"/>
                      </a:lnTo>
                      <a:lnTo>
                        <a:pt x="300" y="49"/>
                      </a:lnTo>
                      <a:lnTo>
                        <a:pt x="299" y="52"/>
                      </a:lnTo>
                      <a:lnTo>
                        <a:pt x="302" y="52"/>
                      </a:lnTo>
                      <a:lnTo>
                        <a:pt x="305" y="54"/>
                      </a:lnTo>
                      <a:lnTo>
                        <a:pt x="305" y="51"/>
                      </a:lnTo>
                      <a:lnTo>
                        <a:pt x="308" y="58"/>
                      </a:lnTo>
                      <a:lnTo>
                        <a:pt x="314" y="55"/>
                      </a:lnTo>
                      <a:lnTo>
                        <a:pt x="316" y="57"/>
                      </a:lnTo>
                      <a:lnTo>
                        <a:pt x="316" y="57"/>
                      </a:lnTo>
                      <a:lnTo>
                        <a:pt x="317" y="60"/>
                      </a:lnTo>
                      <a:lnTo>
                        <a:pt x="316" y="63"/>
                      </a:lnTo>
                      <a:lnTo>
                        <a:pt x="320" y="66"/>
                      </a:lnTo>
                      <a:lnTo>
                        <a:pt x="319" y="67"/>
                      </a:lnTo>
                      <a:lnTo>
                        <a:pt x="323" y="67"/>
                      </a:lnTo>
                      <a:lnTo>
                        <a:pt x="323" y="70"/>
                      </a:lnTo>
                      <a:lnTo>
                        <a:pt x="325" y="72"/>
                      </a:lnTo>
                      <a:lnTo>
                        <a:pt x="326" y="79"/>
                      </a:lnTo>
                      <a:lnTo>
                        <a:pt x="323" y="77"/>
                      </a:lnTo>
                      <a:lnTo>
                        <a:pt x="325" y="82"/>
                      </a:lnTo>
                      <a:lnTo>
                        <a:pt x="325" y="86"/>
                      </a:lnTo>
                      <a:lnTo>
                        <a:pt x="325" y="88"/>
                      </a:lnTo>
                      <a:lnTo>
                        <a:pt x="325" y="92"/>
                      </a:lnTo>
                      <a:lnTo>
                        <a:pt x="323" y="91"/>
                      </a:lnTo>
                      <a:lnTo>
                        <a:pt x="320" y="94"/>
                      </a:lnTo>
                      <a:lnTo>
                        <a:pt x="325" y="99"/>
                      </a:lnTo>
                      <a:lnTo>
                        <a:pt x="322" y="105"/>
                      </a:lnTo>
                      <a:lnTo>
                        <a:pt x="319" y="110"/>
                      </a:lnTo>
                    </a:path>
                  </a:pathLst>
                </a:custGeom>
                <a:solidFill>
                  <a:srgbClr val="8C59A6"/>
                </a:solidFill>
                <a:ln w="9525" cap="rnd">
                  <a:noFill/>
                  <a:round/>
                  <a:headEnd/>
                  <a:tailEnd/>
                </a:ln>
                <a:effectLst/>
              </p:spPr>
              <p:txBody>
                <a:bodyPr/>
                <a:lstStyle/>
                <a:p>
                  <a:endParaRPr lang="zh-CN" altLang="en-US"/>
                </a:p>
              </p:txBody>
            </p:sp>
            <p:sp>
              <p:nvSpPr>
                <p:cNvPr id="92235" name="Freeform 75"/>
                <p:cNvSpPr>
                  <a:spLocks/>
                </p:cNvSpPr>
                <p:nvPr/>
              </p:nvSpPr>
              <p:spPr bwMode="auto">
                <a:xfrm>
                  <a:off x="4237" y="3347"/>
                  <a:ext cx="276" cy="51"/>
                </a:xfrm>
                <a:custGeom>
                  <a:avLst/>
                  <a:gdLst/>
                  <a:ahLst/>
                  <a:cxnLst>
                    <a:cxn ang="0">
                      <a:pos x="273" y="4"/>
                    </a:cxn>
                    <a:cxn ang="0">
                      <a:pos x="262" y="5"/>
                    </a:cxn>
                    <a:cxn ang="0">
                      <a:pos x="256" y="8"/>
                    </a:cxn>
                    <a:cxn ang="0">
                      <a:pos x="247" y="8"/>
                    </a:cxn>
                    <a:cxn ang="0">
                      <a:pos x="241" y="10"/>
                    </a:cxn>
                    <a:cxn ang="0">
                      <a:pos x="231" y="10"/>
                    </a:cxn>
                    <a:cxn ang="0">
                      <a:pos x="227" y="11"/>
                    </a:cxn>
                    <a:cxn ang="0">
                      <a:pos x="219" y="11"/>
                    </a:cxn>
                    <a:cxn ang="0">
                      <a:pos x="212" y="13"/>
                    </a:cxn>
                    <a:cxn ang="0">
                      <a:pos x="205" y="14"/>
                    </a:cxn>
                    <a:cxn ang="0">
                      <a:pos x="196" y="14"/>
                    </a:cxn>
                    <a:cxn ang="0">
                      <a:pos x="188" y="17"/>
                    </a:cxn>
                    <a:cxn ang="0">
                      <a:pos x="182" y="16"/>
                    </a:cxn>
                    <a:cxn ang="0">
                      <a:pos x="175" y="17"/>
                    </a:cxn>
                    <a:cxn ang="0">
                      <a:pos x="170" y="19"/>
                    </a:cxn>
                    <a:cxn ang="0">
                      <a:pos x="164" y="20"/>
                    </a:cxn>
                    <a:cxn ang="0">
                      <a:pos x="155" y="20"/>
                    </a:cxn>
                    <a:cxn ang="0">
                      <a:pos x="147" y="20"/>
                    </a:cxn>
                    <a:cxn ang="0">
                      <a:pos x="139" y="19"/>
                    </a:cxn>
                    <a:cxn ang="0">
                      <a:pos x="129" y="19"/>
                    </a:cxn>
                    <a:cxn ang="0">
                      <a:pos x="113" y="22"/>
                    </a:cxn>
                    <a:cxn ang="0">
                      <a:pos x="101" y="29"/>
                    </a:cxn>
                    <a:cxn ang="0">
                      <a:pos x="92" y="32"/>
                    </a:cxn>
                    <a:cxn ang="0">
                      <a:pos x="76" y="33"/>
                    </a:cxn>
                    <a:cxn ang="0">
                      <a:pos x="64" y="39"/>
                    </a:cxn>
                    <a:cxn ang="0">
                      <a:pos x="52" y="39"/>
                    </a:cxn>
                    <a:cxn ang="0">
                      <a:pos x="39" y="45"/>
                    </a:cxn>
                    <a:cxn ang="0">
                      <a:pos x="29" y="47"/>
                    </a:cxn>
                    <a:cxn ang="0">
                      <a:pos x="16" y="47"/>
                    </a:cxn>
                    <a:cxn ang="0">
                      <a:pos x="10" y="48"/>
                    </a:cxn>
                    <a:cxn ang="0">
                      <a:pos x="4" y="47"/>
                    </a:cxn>
                    <a:cxn ang="0">
                      <a:pos x="1" y="44"/>
                    </a:cxn>
                    <a:cxn ang="0">
                      <a:pos x="1" y="38"/>
                    </a:cxn>
                    <a:cxn ang="0">
                      <a:pos x="7" y="30"/>
                    </a:cxn>
                    <a:cxn ang="0">
                      <a:pos x="18" y="25"/>
                    </a:cxn>
                    <a:cxn ang="0">
                      <a:pos x="36" y="25"/>
                    </a:cxn>
                    <a:cxn ang="0">
                      <a:pos x="50" y="19"/>
                    </a:cxn>
                    <a:cxn ang="0">
                      <a:pos x="69" y="17"/>
                    </a:cxn>
                    <a:cxn ang="0">
                      <a:pos x="90" y="14"/>
                    </a:cxn>
                    <a:cxn ang="0">
                      <a:pos x="116" y="11"/>
                    </a:cxn>
                    <a:cxn ang="0">
                      <a:pos x="141" y="8"/>
                    </a:cxn>
                    <a:cxn ang="0">
                      <a:pos x="161" y="5"/>
                    </a:cxn>
                    <a:cxn ang="0">
                      <a:pos x="184" y="5"/>
                    </a:cxn>
                    <a:cxn ang="0">
                      <a:pos x="205" y="7"/>
                    </a:cxn>
                    <a:cxn ang="0">
                      <a:pos x="227" y="2"/>
                    </a:cxn>
                    <a:cxn ang="0">
                      <a:pos x="245" y="4"/>
                    </a:cxn>
                    <a:cxn ang="0">
                      <a:pos x="258" y="2"/>
                    </a:cxn>
                    <a:cxn ang="0">
                      <a:pos x="268" y="2"/>
                    </a:cxn>
                    <a:cxn ang="0">
                      <a:pos x="275" y="5"/>
                    </a:cxn>
                  </a:cxnLst>
                  <a:rect l="0" t="0" r="r" b="b"/>
                  <a:pathLst>
                    <a:path w="276" h="51">
                      <a:moveTo>
                        <a:pt x="275" y="5"/>
                      </a:moveTo>
                      <a:lnTo>
                        <a:pt x="273" y="4"/>
                      </a:lnTo>
                      <a:lnTo>
                        <a:pt x="267" y="7"/>
                      </a:lnTo>
                      <a:lnTo>
                        <a:pt x="262" y="5"/>
                      </a:lnTo>
                      <a:lnTo>
                        <a:pt x="259" y="8"/>
                      </a:lnTo>
                      <a:lnTo>
                        <a:pt x="256" y="8"/>
                      </a:lnTo>
                      <a:lnTo>
                        <a:pt x="253" y="7"/>
                      </a:lnTo>
                      <a:lnTo>
                        <a:pt x="247" y="8"/>
                      </a:lnTo>
                      <a:lnTo>
                        <a:pt x="245" y="10"/>
                      </a:lnTo>
                      <a:lnTo>
                        <a:pt x="241" y="10"/>
                      </a:lnTo>
                      <a:lnTo>
                        <a:pt x="238" y="10"/>
                      </a:lnTo>
                      <a:lnTo>
                        <a:pt x="231" y="10"/>
                      </a:lnTo>
                      <a:lnTo>
                        <a:pt x="230" y="8"/>
                      </a:lnTo>
                      <a:lnTo>
                        <a:pt x="227" y="11"/>
                      </a:lnTo>
                      <a:lnTo>
                        <a:pt x="221" y="11"/>
                      </a:lnTo>
                      <a:lnTo>
                        <a:pt x="219" y="11"/>
                      </a:lnTo>
                      <a:lnTo>
                        <a:pt x="215" y="13"/>
                      </a:lnTo>
                      <a:lnTo>
                        <a:pt x="212" y="13"/>
                      </a:lnTo>
                      <a:lnTo>
                        <a:pt x="208" y="14"/>
                      </a:lnTo>
                      <a:lnTo>
                        <a:pt x="205" y="14"/>
                      </a:lnTo>
                      <a:lnTo>
                        <a:pt x="202" y="14"/>
                      </a:lnTo>
                      <a:lnTo>
                        <a:pt x="196" y="14"/>
                      </a:lnTo>
                      <a:lnTo>
                        <a:pt x="190" y="14"/>
                      </a:lnTo>
                      <a:lnTo>
                        <a:pt x="188" y="17"/>
                      </a:lnTo>
                      <a:lnTo>
                        <a:pt x="187" y="17"/>
                      </a:lnTo>
                      <a:lnTo>
                        <a:pt x="182" y="16"/>
                      </a:lnTo>
                      <a:lnTo>
                        <a:pt x="178" y="17"/>
                      </a:lnTo>
                      <a:lnTo>
                        <a:pt x="175" y="17"/>
                      </a:lnTo>
                      <a:lnTo>
                        <a:pt x="170" y="17"/>
                      </a:lnTo>
                      <a:lnTo>
                        <a:pt x="170" y="19"/>
                      </a:lnTo>
                      <a:lnTo>
                        <a:pt x="165" y="19"/>
                      </a:lnTo>
                      <a:lnTo>
                        <a:pt x="164" y="20"/>
                      </a:lnTo>
                      <a:lnTo>
                        <a:pt x="159" y="22"/>
                      </a:lnTo>
                      <a:lnTo>
                        <a:pt x="155" y="20"/>
                      </a:lnTo>
                      <a:lnTo>
                        <a:pt x="150" y="22"/>
                      </a:lnTo>
                      <a:lnTo>
                        <a:pt x="147" y="20"/>
                      </a:lnTo>
                      <a:lnTo>
                        <a:pt x="144" y="20"/>
                      </a:lnTo>
                      <a:lnTo>
                        <a:pt x="139" y="19"/>
                      </a:lnTo>
                      <a:lnTo>
                        <a:pt x="133" y="20"/>
                      </a:lnTo>
                      <a:lnTo>
                        <a:pt x="129" y="19"/>
                      </a:lnTo>
                      <a:lnTo>
                        <a:pt x="121" y="23"/>
                      </a:lnTo>
                      <a:lnTo>
                        <a:pt x="113" y="22"/>
                      </a:lnTo>
                      <a:lnTo>
                        <a:pt x="109" y="22"/>
                      </a:lnTo>
                      <a:lnTo>
                        <a:pt x="101" y="29"/>
                      </a:lnTo>
                      <a:lnTo>
                        <a:pt x="96" y="27"/>
                      </a:lnTo>
                      <a:lnTo>
                        <a:pt x="92" y="32"/>
                      </a:lnTo>
                      <a:lnTo>
                        <a:pt x="82" y="32"/>
                      </a:lnTo>
                      <a:lnTo>
                        <a:pt x="76" y="33"/>
                      </a:lnTo>
                      <a:lnTo>
                        <a:pt x="73" y="36"/>
                      </a:lnTo>
                      <a:lnTo>
                        <a:pt x="64" y="39"/>
                      </a:lnTo>
                      <a:lnTo>
                        <a:pt x="58" y="38"/>
                      </a:lnTo>
                      <a:lnTo>
                        <a:pt x="52" y="39"/>
                      </a:lnTo>
                      <a:lnTo>
                        <a:pt x="50" y="42"/>
                      </a:lnTo>
                      <a:lnTo>
                        <a:pt x="39" y="45"/>
                      </a:lnTo>
                      <a:lnTo>
                        <a:pt x="33" y="45"/>
                      </a:lnTo>
                      <a:lnTo>
                        <a:pt x="29" y="47"/>
                      </a:lnTo>
                      <a:lnTo>
                        <a:pt x="26" y="47"/>
                      </a:lnTo>
                      <a:lnTo>
                        <a:pt x="16" y="47"/>
                      </a:lnTo>
                      <a:lnTo>
                        <a:pt x="15" y="50"/>
                      </a:lnTo>
                      <a:lnTo>
                        <a:pt x="10" y="48"/>
                      </a:lnTo>
                      <a:lnTo>
                        <a:pt x="12" y="48"/>
                      </a:lnTo>
                      <a:lnTo>
                        <a:pt x="4" y="47"/>
                      </a:lnTo>
                      <a:lnTo>
                        <a:pt x="1" y="44"/>
                      </a:lnTo>
                      <a:lnTo>
                        <a:pt x="1" y="44"/>
                      </a:lnTo>
                      <a:lnTo>
                        <a:pt x="0" y="44"/>
                      </a:lnTo>
                      <a:lnTo>
                        <a:pt x="1" y="38"/>
                      </a:lnTo>
                      <a:lnTo>
                        <a:pt x="4" y="35"/>
                      </a:lnTo>
                      <a:lnTo>
                        <a:pt x="7" y="30"/>
                      </a:lnTo>
                      <a:lnTo>
                        <a:pt x="13" y="27"/>
                      </a:lnTo>
                      <a:lnTo>
                        <a:pt x="18" y="25"/>
                      </a:lnTo>
                      <a:lnTo>
                        <a:pt x="27" y="25"/>
                      </a:lnTo>
                      <a:lnTo>
                        <a:pt x="36" y="25"/>
                      </a:lnTo>
                      <a:lnTo>
                        <a:pt x="41" y="20"/>
                      </a:lnTo>
                      <a:lnTo>
                        <a:pt x="50" y="19"/>
                      </a:lnTo>
                      <a:lnTo>
                        <a:pt x="61" y="17"/>
                      </a:lnTo>
                      <a:lnTo>
                        <a:pt x="69" y="17"/>
                      </a:lnTo>
                      <a:lnTo>
                        <a:pt x="82" y="13"/>
                      </a:lnTo>
                      <a:lnTo>
                        <a:pt x="90" y="14"/>
                      </a:lnTo>
                      <a:lnTo>
                        <a:pt x="104" y="10"/>
                      </a:lnTo>
                      <a:lnTo>
                        <a:pt x="116" y="11"/>
                      </a:lnTo>
                      <a:lnTo>
                        <a:pt x="127" y="8"/>
                      </a:lnTo>
                      <a:lnTo>
                        <a:pt x="141" y="8"/>
                      </a:lnTo>
                      <a:lnTo>
                        <a:pt x="150" y="7"/>
                      </a:lnTo>
                      <a:lnTo>
                        <a:pt x="161" y="5"/>
                      </a:lnTo>
                      <a:lnTo>
                        <a:pt x="173" y="7"/>
                      </a:lnTo>
                      <a:lnTo>
                        <a:pt x="184" y="5"/>
                      </a:lnTo>
                      <a:lnTo>
                        <a:pt x="195" y="1"/>
                      </a:lnTo>
                      <a:lnTo>
                        <a:pt x="205" y="7"/>
                      </a:lnTo>
                      <a:lnTo>
                        <a:pt x="218" y="2"/>
                      </a:lnTo>
                      <a:lnTo>
                        <a:pt x="227" y="2"/>
                      </a:lnTo>
                      <a:lnTo>
                        <a:pt x="235" y="2"/>
                      </a:lnTo>
                      <a:lnTo>
                        <a:pt x="245" y="4"/>
                      </a:lnTo>
                      <a:lnTo>
                        <a:pt x="251" y="1"/>
                      </a:lnTo>
                      <a:lnTo>
                        <a:pt x="258" y="2"/>
                      </a:lnTo>
                      <a:lnTo>
                        <a:pt x="264" y="0"/>
                      </a:lnTo>
                      <a:lnTo>
                        <a:pt x="268" y="2"/>
                      </a:lnTo>
                      <a:lnTo>
                        <a:pt x="275" y="0"/>
                      </a:lnTo>
                      <a:lnTo>
                        <a:pt x="275" y="5"/>
                      </a:lnTo>
                    </a:path>
                  </a:pathLst>
                </a:custGeom>
                <a:solidFill>
                  <a:srgbClr val="8C59A6"/>
                </a:solidFill>
                <a:ln w="9525" cap="rnd">
                  <a:noFill/>
                  <a:round/>
                  <a:headEnd/>
                  <a:tailEnd/>
                </a:ln>
                <a:effectLst/>
              </p:spPr>
              <p:txBody>
                <a:bodyPr/>
                <a:lstStyle/>
                <a:p>
                  <a:endParaRPr lang="zh-CN" altLang="en-US"/>
                </a:p>
              </p:txBody>
            </p:sp>
            <p:sp>
              <p:nvSpPr>
                <p:cNvPr id="92236" name="Freeform 76"/>
                <p:cNvSpPr>
                  <a:spLocks/>
                </p:cNvSpPr>
                <p:nvPr/>
              </p:nvSpPr>
              <p:spPr bwMode="auto">
                <a:xfrm>
                  <a:off x="4357" y="3361"/>
                  <a:ext cx="200" cy="99"/>
                </a:xfrm>
                <a:custGeom>
                  <a:avLst/>
                  <a:gdLst/>
                  <a:ahLst/>
                  <a:cxnLst>
                    <a:cxn ang="0">
                      <a:pos x="195" y="8"/>
                    </a:cxn>
                    <a:cxn ang="0">
                      <a:pos x="195" y="16"/>
                    </a:cxn>
                    <a:cxn ang="0">
                      <a:pos x="191" y="24"/>
                    </a:cxn>
                    <a:cxn ang="0">
                      <a:pos x="186" y="33"/>
                    </a:cxn>
                    <a:cxn ang="0">
                      <a:pos x="185" y="40"/>
                    </a:cxn>
                    <a:cxn ang="0">
                      <a:pos x="177" y="39"/>
                    </a:cxn>
                    <a:cxn ang="0">
                      <a:pos x="166" y="54"/>
                    </a:cxn>
                    <a:cxn ang="0">
                      <a:pos x="156" y="71"/>
                    </a:cxn>
                    <a:cxn ang="0">
                      <a:pos x="148" y="76"/>
                    </a:cxn>
                    <a:cxn ang="0">
                      <a:pos x="139" y="76"/>
                    </a:cxn>
                    <a:cxn ang="0">
                      <a:pos x="134" y="74"/>
                    </a:cxn>
                    <a:cxn ang="0">
                      <a:pos x="127" y="70"/>
                    </a:cxn>
                    <a:cxn ang="0">
                      <a:pos x="122" y="77"/>
                    </a:cxn>
                    <a:cxn ang="0">
                      <a:pos x="102" y="89"/>
                    </a:cxn>
                    <a:cxn ang="0">
                      <a:pos x="91" y="95"/>
                    </a:cxn>
                    <a:cxn ang="0">
                      <a:pos x="78" y="87"/>
                    </a:cxn>
                    <a:cxn ang="0">
                      <a:pos x="64" y="81"/>
                    </a:cxn>
                    <a:cxn ang="0">
                      <a:pos x="56" y="77"/>
                    </a:cxn>
                    <a:cxn ang="0">
                      <a:pos x="47" y="86"/>
                    </a:cxn>
                    <a:cxn ang="0">
                      <a:pos x="38" y="96"/>
                    </a:cxn>
                    <a:cxn ang="0">
                      <a:pos x="30" y="96"/>
                    </a:cxn>
                    <a:cxn ang="0">
                      <a:pos x="18" y="89"/>
                    </a:cxn>
                    <a:cxn ang="0">
                      <a:pos x="10" y="77"/>
                    </a:cxn>
                    <a:cxn ang="0">
                      <a:pos x="3" y="70"/>
                    </a:cxn>
                    <a:cxn ang="0">
                      <a:pos x="1" y="57"/>
                    </a:cxn>
                    <a:cxn ang="0">
                      <a:pos x="3" y="48"/>
                    </a:cxn>
                    <a:cxn ang="0">
                      <a:pos x="6" y="49"/>
                    </a:cxn>
                    <a:cxn ang="0">
                      <a:pos x="13" y="52"/>
                    </a:cxn>
                    <a:cxn ang="0">
                      <a:pos x="18" y="55"/>
                    </a:cxn>
                    <a:cxn ang="0">
                      <a:pos x="27" y="59"/>
                    </a:cxn>
                    <a:cxn ang="0">
                      <a:pos x="29" y="64"/>
                    </a:cxn>
                    <a:cxn ang="0">
                      <a:pos x="38" y="65"/>
                    </a:cxn>
                    <a:cxn ang="0">
                      <a:pos x="39" y="64"/>
                    </a:cxn>
                    <a:cxn ang="0">
                      <a:pos x="44" y="58"/>
                    </a:cxn>
                    <a:cxn ang="0">
                      <a:pos x="48" y="52"/>
                    </a:cxn>
                    <a:cxn ang="0">
                      <a:pos x="53" y="49"/>
                    </a:cxn>
                    <a:cxn ang="0">
                      <a:pos x="55" y="48"/>
                    </a:cxn>
                    <a:cxn ang="0">
                      <a:pos x="59" y="46"/>
                    </a:cxn>
                    <a:cxn ang="0">
                      <a:pos x="76" y="54"/>
                    </a:cxn>
                    <a:cxn ang="0">
                      <a:pos x="85" y="55"/>
                    </a:cxn>
                    <a:cxn ang="0">
                      <a:pos x="94" y="59"/>
                    </a:cxn>
                    <a:cxn ang="0">
                      <a:pos x="96" y="61"/>
                    </a:cxn>
                    <a:cxn ang="0">
                      <a:pos x="94" y="55"/>
                    </a:cxn>
                    <a:cxn ang="0">
                      <a:pos x="102" y="49"/>
                    </a:cxn>
                    <a:cxn ang="0">
                      <a:pos x="114" y="32"/>
                    </a:cxn>
                    <a:cxn ang="0">
                      <a:pos x="122" y="35"/>
                    </a:cxn>
                    <a:cxn ang="0">
                      <a:pos x="130" y="36"/>
                    </a:cxn>
                    <a:cxn ang="0">
                      <a:pos x="137" y="42"/>
                    </a:cxn>
                    <a:cxn ang="0">
                      <a:pos x="143" y="42"/>
                    </a:cxn>
                    <a:cxn ang="0">
                      <a:pos x="148" y="36"/>
                    </a:cxn>
                    <a:cxn ang="0">
                      <a:pos x="156" y="23"/>
                    </a:cxn>
                    <a:cxn ang="0">
                      <a:pos x="163" y="13"/>
                    </a:cxn>
                    <a:cxn ang="0">
                      <a:pos x="169" y="8"/>
                    </a:cxn>
                    <a:cxn ang="0">
                      <a:pos x="176" y="4"/>
                    </a:cxn>
                    <a:cxn ang="0">
                      <a:pos x="185" y="1"/>
                    </a:cxn>
                    <a:cxn ang="0">
                      <a:pos x="191" y="1"/>
                    </a:cxn>
                    <a:cxn ang="0">
                      <a:pos x="195" y="2"/>
                    </a:cxn>
                  </a:cxnLst>
                  <a:rect l="0" t="0" r="r" b="b"/>
                  <a:pathLst>
                    <a:path w="200" h="99">
                      <a:moveTo>
                        <a:pt x="199" y="7"/>
                      </a:moveTo>
                      <a:lnTo>
                        <a:pt x="197" y="8"/>
                      </a:lnTo>
                      <a:lnTo>
                        <a:pt x="197" y="8"/>
                      </a:lnTo>
                      <a:lnTo>
                        <a:pt x="195" y="8"/>
                      </a:lnTo>
                      <a:lnTo>
                        <a:pt x="195" y="8"/>
                      </a:lnTo>
                      <a:lnTo>
                        <a:pt x="194" y="13"/>
                      </a:lnTo>
                      <a:lnTo>
                        <a:pt x="194" y="13"/>
                      </a:lnTo>
                      <a:lnTo>
                        <a:pt x="192" y="16"/>
                      </a:lnTo>
                      <a:lnTo>
                        <a:pt x="192" y="16"/>
                      </a:lnTo>
                      <a:lnTo>
                        <a:pt x="195" y="16"/>
                      </a:lnTo>
                      <a:lnTo>
                        <a:pt x="192" y="19"/>
                      </a:lnTo>
                      <a:lnTo>
                        <a:pt x="192" y="19"/>
                      </a:lnTo>
                      <a:lnTo>
                        <a:pt x="191" y="23"/>
                      </a:lnTo>
                      <a:lnTo>
                        <a:pt x="191" y="23"/>
                      </a:lnTo>
                      <a:lnTo>
                        <a:pt x="191" y="24"/>
                      </a:lnTo>
                      <a:lnTo>
                        <a:pt x="191" y="24"/>
                      </a:lnTo>
                      <a:lnTo>
                        <a:pt x="189" y="29"/>
                      </a:lnTo>
                      <a:lnTo>
                        <a:pt x="185" y="29"/>
                      </a:lnTo>
                      <a:lnTo>
                        <a:pt x="186" y="33"/>
                      </a:lnTo>
                      <a:lnTo>
                        <a:pt x="186" y="33"/>
                      </a:lnTo>
                      <a:lnTo>
                        <a:pt x="186" y="36"/>
                      </a:lnTo>
                      <a:lnTo>
                        <a:pt x="183" y="33"/>
                      </a:lnTo>
                      <a:lnTo>
                        <a:pt x="183" y="35"/>
                      </a:lnTo>
                      <a:lnTo>
                        <a:pt x="183" y="35"/>
                      </a:lnTo>
                      <a:lnTo>
                        <a:pt x="185" y="40"/>
                      </a:lnTo>
                      <a:lnTo>
                        <a:pt x="183" y="39"/>
                      </a:lnTo>
                      <a:lnTo>
                        <a:pt x="179" y="40"/>
                      </a:lnTo>
                      <a:lnTo>
                        <a:pt x="179" y="40"/>
                      </a:lnTo>
                      <a:lnTo>
                        <a:pt x="177" y="45"/>
                      </a:lnTo>
                      <a:lnTo>
                        <a:pt x="177" y="39"/>
                      </a:lnTo>
                      <a:lnTo>
                        <a:pt x="177" y="40"/>
                      </a:lnTo>
                      <a:lnTo>
                        <a:pt x="174" y="43"/>
                      </a:lnTo>
                      <a:lnTo>
                        <a:pt x="174" y="43"/>
                      </a:lnTo>
                      <a:lnTo>
                        <a:pt x="174" y="48"/>
                      </a:lnTo>
                      <a:lnTo>
                        <a:pt x="166" y="54"/>
                      </a:lnTo>
                      <a:lnTo>
                        <a:pt x="166" y="59"/>
                      </a:lnTo>
                      <a:lnTo>
                        <a:pt x="163" y="65"/>
                      </a:lnTo>
                      <a:lnTo>
                        <a:pt x="160" y="64"/>
                      </a:lnTo>
                      <a:lnTo>
                        <a:pt x="157" y="67"/>
                      </a:lnTo>
                      <a:lnTo>
                        <a:pt x="156" y="71"/>
                      </a:lnTo>
                      <a:lnTo>
                        <a:pt x="153" y="76"/>
                      </a:lnTo>
                      <a:lnTo>
                        <a:pt x="153" y="78"/>
                      </a:lnTo>
                      <a:lnTo>
                        <a:pt x="150" y="73"/>
                      </a:lnTo>
                      <a:lnTo>
                        <a:pt x="150" y="78"/>
                      </a:lnTo>
                      <a:lnTo>
                        <a:pt x="148" y="76"/>
                      </a:lnTo>
                      <a:lnTo>
                        <a:pt x="148" y="76"/>
                      </a:lnTo>
                      <a:lnTo>
                        <a:pt x="145" y="77"/>
                      </a:lnTo>
                      <a:lnTo>
                        <a:pt x="145" y="77"/>
                      </a:lnTo>
                      <a:lnTo>
                        <a:pt x="140" y="80"/>
                      </a:lnTo>
                      <a:lnTo>
                        <a:pt x="139" y="76"/>
                      </a:lnTo>
                      <a:lnTo>
                        <a:pt x="139" y="76"/>
                      </a:lnTo>
                      <a:lnTo>
                        <a:pt x="139" y="76"/>
                      </a:lnTo>
                      <a:lnTo>
                        <a:pt x="134" y="74"/>
                      </a:lnTo>
                      <a:lnTo>
                        <a:pt x="136" y="74"/>
                      </a:lnTo>
                      <a:lnTo>
                        <a:pt x="134" y="74"/>
                      </a:lnTo>
                      <a:lnTo>
                        <a:pt x="131" y="73"/>
                      </a:lnTo>
                      <a:lnTo>
                        <a:pt x="128" y="73"/>
                      </a:lnTo>
                      <a:lnTo>
                        <a:pt x="128" y="71"/>
                      </a:lnTo>
                      <a:lnTo>
                        <a:pt x="128" y="71"/>
                      </a:lnTo>
                      <a:lnTo>
                        <a:pt x="127" y="70"/>
                      </a:lnTo>
                      <a:lnTo>
                        <a:pt x="127" y="73"/>
                      </a:lnTo>
                      <a:lnTo>
                        <a:pt x="125" y="71"/>
                      </a:lnTo>
                      <a:lnTo>
                        <a:pt x="123" y="73"/>
                      </a:lnTo>
                      <a:lnTo>
                        <a:pt x="122" y="74"/>
                      </a:lnTo>
                      <a:lnTo>
                        <a:pt x="122" y="77"/>
                      </a:lnTo>
                      <a:lnTo>
                        <a:pt x="116" y="81"/>
                      </a:lnTo>
                      <a:lnTo>
                        <a:pt x="111" y="84"/>
                      </a:lnTo>
                      <a:lnTo>
                        <a:pt x="110" y="87"/>
                      </a:lnTo>
                      <a:lnTo>
                        <a:pt x="110" y="89"/>
                      </a:lnTo>
                      <a:lnTo>
                        <a:pt x="102" y="89"/>
                      </a:lnTo>
                      <a:lnTo>
                        <a:pt x="101" y="93"/>
                      </a:lnTo>
                      <a:lnTo>
                        <a:pt x="97" y="92"/>
                      </a:lnTo>
                      <a:lnTo>
                        <a:pt x="94" y="96"/>
                      </a:lnTo>
                      <a:lnTo>
                        <a:pt x="91" y="95"/>
                      </a:lnTo>
                      <a:lnTo>
                        <a:pt x="91" y="95"/>
                      </a:lnTo>
                      <a:lnTo>
                        <a:pt x="87" y="92"/>
                      </a:lnTo>
                      <a:lnTo>
                        <a:pt x="85" y="93"/>
                      </a:lnTo>
                      <a:lnTo>
                        <a:pt x="79" y="90"/>
                      </a:lnTo>
                      <a:lnTo>
                        <a:pt x="79" y="89"/>
                      </a:lnTo>
                      <a:lnTo>
                        <a:pt x="78" y="87"/>
                      </a:lnTo>
                      <a:lnTo>
                        <a:pt x="78" y="87"/>
                      </a:lnTo>
                      <a:lnTo>
                        <a:pt x="71" y="80"/>
                      </a:lnTo>
                      <a:lnTo>
                        <a:pt x="70" y="83"/>
                      </a:lnTo>
                      <a:lnTo>
                        <a:pt x="67" y="81"/>
                      </a:lnTo>
                      <a:lnTo>
                        <a:pt x="64" y="81"/>
                      </a:lnTo>
                      <a:lnTo>
                        <a:pt x="62" y="80"/>
                      </a:lnTo>
                      <a:lnTo>
                        <a:pt x="62" y="77"/>
                      </a:lnTo>
                      <a:lnTo>
                        <a:pt x="62" y="78"/>
                      </a:lnTo>
                      <a:lnTo>
                        <a:pt x="59" y="76"/>
                      </a:lnTo>
                      <a:lnTo>
                        <a:pt x="56" y="77"/>
                      </a:lnTo>
                      <a:lnTo>
                        <a:pt x="55" y="80"/>
                      </a:lnTo>
                      <a:lnTo>
                        <a:pt x="52" y="80"/>
                      </a:lnTo>
                      <a:lnTo>
                        <a:pt x="53" y="81"/>
                      </a:lnTo>
                      <a:lnTo>
                        <a:pt x="47" y="83"/>
                      </a:lnTo>
                      <a:lnTo>
                        <a:pt x="47" y="86"/>
                      </a:lnTo>
                      <a:lnTo>
                        <a:pt x="44" y="86"/>
                      </a:lnTo>
                      <a:lnTo>
                        <a:pt x="44" y="92"/>
                      </a:lnTo>
                      <a:lnTo>
                        <a:pt x="38" y="95"/>
                      </a:lnTo>
                      <a:lnTo>
                        <a:pt x="39" y="96"/>
                      </a:lnTo>
                      <a:lnTo>
                        <a:pt x="38" y="96"/>
                      </a:lnTo>
                      <a:lnTo>
                        <a:pt x="35" y="95"/>
                      </a:lnTo>
                      <a:lnTo>
                        <a:pt x="35" y="96"/>
                      </a:lnTo>
                      <a:lnTo>
                        <a:pt x="32" y="98"/>
                      </a:lnTo>
                      <a:lnTo>
                        <a:pt x="30" y="96"/>
                      </a:lnTo>
                      <a:lnTo>
                        <a:pt x="30" y="96"/>
                      </a:lnTo>
                      <a:lnTo>
                        <a:pt x="24" y="95"/>
                      </a:lnTo>
                      <a:lnTo>
                        <a:pt x="24" y="95"/>
                      </a:lnTo>
                      <a:lnTo>
                        <a:pt x="22" y="92"/>
                      </a:lnTo>
                      <a:lnTo>
                        <a:pt x="18" y="89"/>
                      </a:lnTo>
                      <a:lnTo>
                        <a:pt x="18" y="89"/>
                      </a:lnTo>
                      <a:lnTo>
                        <a:pt x="16" y="89"/>
                      </a:lnTo>
                      <a:lnTo>
                        <a:pt x="15" y="84"/>
                      </a:lnTo>
                      <a:lnTo>
                        <a:pt x="15" y="86"/>
                      </a:lnTo>
                      <a:lnTo>
                        <a:pt x="10" y="80"/>
                      </a:lnTo>
                      <a:lnTo>
                        <a:pt x="10" y="77"/>
                      </a:lnTo>
                      <a:lnTo>
                        <a:pt x="7" y="77"/>
                      </a:lnTo>
                      <a:lnTo>
                        <a:pt x="6" y="76"/>
                      </a:lnTo>
                      <a:lnTo>
                        <a:pt x="4" y="73"/>
                      </a:lnTo>
                      <a:lnTo>
                        <a:pt x="6" y="70"/>
                      </a:lnTo>
                      <a:lnTo>
                        <a:pt x="3" y="70"/>
                      </a:lnTo>
                      <a:lnTo>
                        <a:pt x="3" y="67"/>
                      </a:lnTo>
                      <a:lnTo>
                        <a:pt x="0" y="64"/>
                      </a:lnTo>
                      <a:lnTo>
                        <a:pt x="3" y="61"/>
                      </a:lnTo>
                      <a:lnTo>
                        <a:pt x="1" y="58"/>
                      </a:lnTo>
                      <a:lnTo>
                        <a:pt x="1" y="57"/>
                      </a:lnTo>
                      <a:lnTo>
                        <a:pt x="1" y="57"/>
                      </a:lnTo>
                      <a:lnTo>
                        <a:pt x="0" y="52"/>
                      </a:lnTo>
                      <a:lnTo>
                        <a:pt x="6" y="48"/>
                      </a:lnTo>
                      <a:lnTo>
                        <a:pt x="3" y="48"/>
                      </a:lnTo>
                      <a:lnTo>
                        <a:pt x="3" y="48"/>
                      </a:lnTo>
                      <a:lnTo>
                        <a:pt x="3" y="48"/>
                      </a:lnTo>
                      <a:lnTo>
                        <a:pt x="6" y="49"/>
                      </a:lnTo>
                      <a:lnTo>
                        <a:pt x="6" y="49"/>
                      </a:lnTo>
                      <a:lnTo>
                        <a:pt x="6" y="49"/>
                      </a:lnTo>
                      <a:lnTo>
                        <a:pt x="6" y="49"/>
                      </a:lnTo>
                      <a:lnTo>
                        <a:pt x="9" y="48"/>
                      </a:lnTo>
                      <a:lnTo>
                        <a:pt x="12" y="49"/>
                      </a:lnTo>
                      <a:lnTo>
                        <a:pt x="7" y="51"/>
                      </a:lnTo>
                      <a:lnTo>
                        <a:pt x="12" y="51"/>
                      </a:lnTo>
                      <a:lnTo>
                        <a:pt x="13" y="52"/>
                      </a:lnTo>
                      <a:lnTo>
                        <a:pt x="13" y="52"/>
                      </a:lnTo>
                      <a:lnTo>
                        <a:pt x="13" y="52"/>
                      </a:lnTo>
                      <a:lnTo>
                        <a:pt x="13" y="52"/>
                      </a:lnTo>
                      <a:lnTo>
                        <a:pt x="16" y="54"/>
                      </a:lnTo>
                      <a:lnTo>
                        <a:pt x="18" y="55"/>
                      </a:lnTo>
                      <a:lnTo>
                        <a:pt x="21" y="57"/>
                      </a:lnTo>
                      <a:lnTo>
                        <a:pt x="24" y="55"/>
                      </a:lnTo>
                      <a:lnTo>
                        <a:pt x="24" y="57"/>
                      </a:lnTo>
                      <a:lnTo>
                        <a:pt x="24" y="58"/>
                      </a:lnTo>
                      <a:lnTo>
                        <a:pt x="27" y="59"/>
                      </a:lnTo>
                      <a:lnTo>
                        <a:pt x="27" y="59"/>
                      </a:lnTo>
                      <a:lnTo>
                        <a:pt x="27" y="62"/>
                      </a:lnTo>
                      <a:lnTo>
                        <a:pt x="30" y="64"/>
                      </a:lnTo>
                      <a:lnTo>
                        <a:pt x="30" y="62"/>
                      </a:lnTo>
                      <a:lnTo>
                        <a:pt x="29" y="64"/>
                      </a:lnTo>
                      <a:lnTo>
                        <a:pt x="32" y="64"/>
                      </a:lnTo>
                      <a:lnTo>
                        <a:pt x="33" y="65"/>
                      </a:lnTo>
                      <a:lnTo>
                        <a:pt x="33" y="67"/>
                      </a:lnTo>
                      <a:lnTo>
                        <a:pt x="38" y="65"/>
                      </a:lnTo>
                      <a:lnTo>
                        <a:pt x="38" y="65"/>
                      </a:lnTo>
                      <a:lnTo>
                        <a:pt x="38" y="65"/>
                      </a:lnTo>
                      <a:lnTo>
                        <a:pt x="36" y="67"/>
                      </a:lnTo>
                      <a:lnTo>
                        <a:pt x="39" y="67"/>
                      </a:lnTo>
                      <a:lnTo>
                        <a:pt x="39" y="62"/>
                      </a:lnTo>
                      <a:lnTo>
                        <a:pt x="39" y="64"/>
                      </a:lnTo>
                      <a:lnTo>
                        <a:pt x="42" y="64"/>
                      </a:lnTo>
                      <a:lnTo>
                        <a:pt x="42" y="64"/>
                      </a:lnTo>
                      <a:lnTo>
                        <a:pt x="44" y="58"/>
                      </a:lnTo>
                      <a:lnTo>
                        <a:pt x="44" y="58"/>
                      </a:lnTo>
                      <a:lnTo>
                        <a:pt x="44" y="58"/>
                      </a:lnTo>
                      <a:lnTo>
                        <a:pt x="44" y="55"/>
                      </a:lnTo>
                      <a:lnTo>
                        <a:pt x="45" y="54"/>
                      </a:lnTo>
                      <a:lnTo>
                        <a:pt x="45" y="54"/>
                      </a:lnTo>
                      <a:lnTo>
                        <a:pt x="47" y="55"/>
                      </a:lnTo>
                      <a:lnTo>
                        <a:pt x="48" y="52"/>
                      </a:lnTo>
                      <a:lnTo>
                        <a:pt x="50" y="49"/>
                      </a:lnTo>
                      <a:lnTo>
                        <a:pt x="48" y="49"/>
                      </a:lnTo>
                      <a:lnTo>
                        <a:pt x="50" y="51"/>
                      </a:lnTo>
                      <a:lnTo>
                        <a:pt x="53" y="49"/>
                      </a:lnTo>
                      <a:lnTo>
                        <a:pt x="53" y="49"/>
                      </a:lnTo>
                      <a:lnTo>
                        <a:pt x="53" y="49"/>
                      </a:lnTo>
                      <a:lnTo>
                        <a:pt x="56" y="51"/>
                      </a:lnTo>
                      <a:lnTo>
                        <a:pt x="53" y="48"/>
                      </a:lnTo>
                      <a:lnTo>
                        <a:pt x="55" y="48"/>
                      </a:lnTo>
                      <a:lnTo>
                        <a:pt x="55" y="48"/>
                      </a:lnTo>
                      <a:lnTo>
                        <a:pt x="55" y="48"/>
                      </a:lnTo>
                      <a:lnTo>
                        <a:pt x="58" y="48"/>
                      </a:lnTo>
                      <a:lnTo>
                        <a:pt x="58" y="48"/>
                      </a:lnTo>
                      <a:lnTo>
                        <a:pt x="61" y="48"/>
                      </a:lnTo>
                      <a:lnTo>
                        <a:pt x="59" y="46"/>
                      </a:lnTo>
                      <a:lnTo>
                        <a:pt x="61" y="46"/>
                      </a:lnTo>
                      <a:lnTo>
                        <a:pt x="65" y="49"/>
                      </a:lnTo>
                      <a:lnTo>
                        <a:pt x="65" y="49"/>
                      </a:lnTo>
                      <a:lnTo>
                        <a:pt x="68" y="51"/>
                      </a:lnTo>
                      <a:lnTo>
                        <a:pt x="76" y="54"/>
                      </a:lnTo>
                      <a:lnTo>
                        <a:pt x="76" y="54"/>
                      </a:lnTo>
                      <a:lnTo>
                        <a:pt x="79" y="54"/>
                      </a:lnTo>
                      <a:lnTo>
                        <a:pt x="81" y="55"/>
                      </a:lnTo>
                      <a:lnTo>
                        <a:pt x="84" y="57"/>
                      </a:lnTo>
                      <a:lnTo>
                        <a:pt x="85" y="55"/>
                      </a:lnTo>
                      <a:lnTo>
                        <a:pt x="88" y="59"/>
                      </a:lnTo>
                      <a:lnTo>
                        <a:pt x="88" y="59"/>
                      </a:lnTo>
                      <a:lnTo>
                        <a:pt x="90" y="59"/>
                      </a:lnTo>
                      <a:lnTo>
                        <a:pt x="93" y="58"/>
                      </a:lnTo>
                      <a:lnTo>
                        <a:pt x="94" y="59"/>
                      </a:lnTo>
                      <a:lnTo>
                        <a:pt x="94" y="59"/>
                      </a:lnTo>
                      <a:lnTo>
                        <a:pt x="94" y="59"/>
                      </a:lnTo>
                      <a:lnTo>
                        <a:pt x="94" y="59"/>
                      </a:lnTo>
                      <a:lnTo>
                        <a:pt x="94" y="59"/>
                      </a:lnTo>
                      <a:lnTo>
                        <a:pt x="96" y="61"/>
                      </a:lnTo>
                      <a:lnTo>
                        <a:pt x="96" y="61"/>
                      </a:lnTo>
                      <a:lnTo>
                        <a:pt x="96" y="61"/>
                      </a:lnTo>
                      <a:lnTo>
                        <a:pt x="96" y="58"/>
                      </a:lnTo>
                      <a:lnTo>
                        <a:pt x="96" y="58"/>
                      </a:lnTo>
                      <a:lnTo>
                        <a:pt x="94" y="55"/>
                      </a:lnTo>
                      <a:lnTo>
                        <a:pt x="97" y="55"/>
                      </a:lnTo>
                      <a:lnTo>
                        <a:pt x="101" y="52"/>
                      </a:lnTo>
                      <a:lnTo>
                        <a:pt x="101" y="51"/>
                      </a:lnTo>
                      <a:lnTo>
                        <a:pt x="101" y="46"/>
                      </a:lnTo>
                      <a:lnTo>
                        <a:pt x="102" y="49"/>
                      </a:lnTo>
                      <a:lnTo>
                        <a:pt x="104" y="45"/>
                      </a:lnTo>
                      <a:lnTo>
                        <a:pt x="104" y="42"/>
                      </a:lnTo>
                      <a:lnTo>
                        <a:pt x="108" y="38"/>
                      </a:lnTo>
                      <a:lnTo>
                        <a:pt x="107" y="36"/>
                      </a:lnTo>
                      <a:lnTo>
                        <a:pt x="114" y="32"/>
                      </a:lnTo>
                      <a:lnTo>
                        <a:pt x="117" y="32"/>
                      </a:lnTo>
                      <a:lnTo>
                        <a:pt x="116" y="36"/>
                      </a:lnTo>
                      <a:lnTo>
                        <a:pt x="122" y="32"/>
                      </a:lnTo>
                      <a:lnTo>
                        <a:pt x="122" y="35"/>
                      </a:lnTo>
                      <a:lnTo>
                        <a:pt x="122" y="35"/>
                      </a:lnTo>
                      <a:lnTo>
                        <a:pt x="123" y="35"/>
                      </a:lnTo>
                      <a:lnTo>
                        <a:pt x="123" y="35"/>
                      </a:lnTo>
                      <a:lnTo>
                        <a:pt x="130" y="35"/>
                      </a:lnTo>
                      <a:lnTo>
                        <a:pt x="128" y="38"/>
                      </a:lnTo>
                      <a:lnTo>
                        <a:pt x="130" y="36"/>
                      </a:lnTo>
                      <a:lnTo>
                        <a:pt x="131" y="39"/>
                      </a:lnTo>
                      <a:lnTo>
                        <a:pt x="131" y="40"/>
                      </a:lnTo>
                      <a:lnTo>
                        <a:pt x="136" y="40"/>
                      </a:lnTo>
                      <a:lnTo>
                        <a:pt x="137" y="42"/>
                      </a:lnTo>
                      <a:lnTo>
                        <a:pt x="137" y="42"/>
                      </a:lnTo>
                      <a:lnTo>
                        <a:pt x="137" y="42"/>
                      </a:lnTo>
                      <a:lnTo>
                        <a:pt x="137" y="43"/>
                      </a:lnTo>
                      <a:lnTo>
                        <a:pt x="140" y="45"/>
                      </a:lnTo>
                      <a:lnTo>
                        <a:pt x="140" y="45"/>
                      </a:lnTo>
                      <a:lnTo>
                        <a:pt x="143" y="42"/>
                      </a:lnTo>
                      <a:lnTo>
                        <a:pt x="142" y="43"/>
                      </a:lnTo>
                      <a:lnTo>
                        <a:pt x="140" y="45"/>
                      </a:lnTo>
                      <a:lnTo>
                        <a:pt x="146" y="40"/>
                      </a:lnTo>
                      <a:lnTo>
                        <a:pt x="145" y="39"/>
                      </a:lnTo>
                      <a:lnTo>
                        <a:pt x="148" y="36"/>
                      </a:lnTo>
                      <a:lnTo>
                        <a:pt x="148" y="40"/>
                      </a:lnTo>
                      <a:lnTo>
                        <a:pt x="151" y="36"/>
                      </a:lnTo>
                      <a:lnTo>
                        <a:pt x="154" y="30"/>
                      </a:lnTo>
                      <a:lnTo>
                        <a:pt x="154" y="29"/>
                      </a:lnTo>
                      <a:lnTo>
                        <a:pt x="156" y="23"/>
                      </a:lnTo>
                      <a:lnTo>
                        <a:pt x="157" y="19"/>
                      </a:lnTo>
                      <a:lnTo>
                        <a:pt x="162" y="14"/>
                      </a:lnTo>
                      <a:lnTo>
                        <a:pt x="162" y="14"/>
                      </a:lnTo>
                      <a:lnTo>
                        <a:pt x="163" y="13"/>
                      </a:lnTo>
                      <a:lnTo>
                        <a:pt x="163" y="13"/>
                      </a:lnTo>
                      <a:lnTo>
                        <a:pt x="166" y="16"/>
                      </a:lnTo>
                      <a:lnTo>
                        <a:pt x="166" y="16"/>
                      </a:lnTo>
                      <a:lnTo>
                        <a:pt x="168" y="11"/>
                      </a:lnTo>
                      <a:lnTo>
                        <a:pt x="171" y="10"/>
                      </a:lnTo>
                      <a:lnTo>
                        <a:pt x="169" y="8"/>
                      </a:lnTo>
                      <a:lnTo>
                        <a:pt x="171" y="10"/>
                      </a:lnTo>
                      <a:lnTo>
                        <a:pt x="174" y="7"/>
                      </a:lnTo>
                      <a:lnTo>
                        <a:pt x="176" y="8"/>
                      </a:lnTo>
                      <a:lnTo>
                        <a:pt x="176" y="5"/>
                      </a:lnTo>
                      <a:lnTo>
                        <a:pt x="176" y="4"/>
                      </a:lnTo>
                      <a:lnTo>
                        <a:pt x="179" y="5"/>
                      </a:lnTo>
                      <a:lnTo>
                        <a:pt x="180" y="4"/>
                      </a:lnTo>
                      <a:lnTo>
                        <a:pt x="180" y="5"/>
                      </a:lnTo>
                      <a:lnTo>
                        <a:pt x="182" y="1"/>
                      </a:lnTo>
                      <a:lnTo>
                        <a:pt x="185" y="1"/>
                      </a:lnTo>
                      <a:lnTo>
                        <a:pt x="183" y="1"/>
                      </a:lnTo>
                      <a:lnTo>
                        <a:pt x="185" y="1"/>
                      </a:lnTo>
                      <a:lnTo>
                        <a:pt x="185" y="0"/>
                      </a:lnTo>
                      <a:lnTo>
                        <a:pt x="186" y="0"/>
                      </a:lnTo>
                      <a:lnTo>
                        <a:pt x="191" y="1"/>
                      </a:lnTo>
                      <a:lnTo>
                        <a:pt x="191" y="2"/>
                      </a:lnTo>
                      <a:lnTo>
                        <a:pt x="191" y="2"/>
                      </a:lnTo>
                      <a:lnTo>
                        <a:pt x="191" y="1"/>
                      </a:lnTo>
                      <a:lnTo>
                        <a:pt x="194" y="2"/>
                      </a:lnTo>
                      <a:lnTo>
                        <a:pt x="195" y="2"/>
                      </a:lnTo>
                      <a:lnTo>
                        <a:pt x="194" y="4"/>
                      </a:lnTo>
                      <a:lnTo>
                        <a:pt x="194" y="4"/>
                      </a:lnTo>
                      <a:lnTo>
                        <a:pt x="199" y="7"/>
                      </a:lnTo>
                      <a:lnTo>
                        <a:pt x="199" y="7"/>
                      </a:lnTo>
                    </a:path>
                  </a:pathLst>
                </a:custGeom>
                <a:solidFill>
                  <a:srgbClr val="8C59A6"/>
                </a:solidFill>
                <a:ln w="9525" cap="rnd">
                  <a:noFill/>
                  <a:round/>
                  <a:headEnd/>
                  <a:tailEnd/>
                </a:ln>
                <a:effectLst/>
              </p:spPr>
              <p:txBody>
                <a:bodyPr/>
                <a:lstStyle/>
                <a:p>
                  <a:endParaRPr lang="zh-CN" altLang="en-US"/>
                </a:p>
              </p:txBody>
            </p:sp>
            <p:sp>
              <p:nvSpPr>
                <p:cNvPr id="92237" name="Freeform 77"/>
                <p:cNvSpPr>
                  <a:spLocks/>
                </p:cNvSpPr>
                <p:nvPr/>
              </p:nvSpPr>
              <p:spPr bwMode="auto">
                <a:xfrm>
                  <a:off x="4262" y="3411"/>
                  <a:ext cx="91" cy="30"/>
                </a:xfrm>
                <a:custGeom>
                  <a:avLst/>
                  <a:gdLst/>
                  <a:ahLst/>
                  <a:cxnLst>
                    <a:cxn ang="0">
                      <a:pos x="88" y="13"/>
                    </a:cxn>
                    <a:cxn ang="0">
                      <a:pos x="86" y="17"/>
                    </a:cxn>
                    <a:cxn ang="0">
                      <a:pos x="83" y="17"/>
                    </a:cxn>
                    <a:cxn ang="0">
                      <a:pos x="80" y="15"/>
                    </a:cxn>
                    <a:cxn ang="0">
                      <a:pos x="76" y="20"/>
                    </a:cxn>
                    <a:cxn ang="0">
                      <a:pos x="74" y="17"/>
                    </a:cxn>
                    <a:cxn ang="0">
                      <a:pos x="73" y="20"/>
                    </a:cxn>
                    <a:cxn ang="0">
                      <a:pos x="71" y="20"/>
                    </a:cxn>
                    <a:cxn ang="0">
                      <a:pos x="67" y="21"/>
                    </a:cxn>
                    <a:cxn ang="0">
                      <a:pos x="62" y="21"/>
                    </a:cxn>
                    <a:cxn ang="0">
                      <a:pos x="62" y="24"/>
                    </a:cxn>
                    <a:cxn ang="0">
                      <a:pos x="57" y="23"/>
                    </a:cxn>
                    <a:cxn ang="0">
                      <a:pos x="56" y="21"/>
                    </a:cxn>
                    <a:cxn ang="0">
                      <a:pos x="51" y="24"/>
                    </a:cxn>
                    <a:cxn ang="0">
                      <a:pos x="51" y="24"/>
                    </a:cxn>
                    <a:cxn ang="0">
                      <a:pos x="47" y="23"/>
                    </a:cxn>
                    <a:cxn ang="0">
                      <a:pos x="35" y="27"/>
                    </a:cxn>
                    <a:cxn ang="0">
                      <a:pos x="19" y="29"/>
                    </a:cxn>
                    <a:cxn ang="0">
                      <a:pos x="9" y="29"/>
                    </a:cxn>
                    <a:cxn ang="0">
                      <a:pos x="1" y="26"/>
                    </a:cxn>
                    <a:cxn ang="0">
                      <a:pos x="0" y="23"/>
                    </a:cxn>
                    <a:cxn ang="0">
                      <a:pos x="3" y="18"/>
                    </a:cxn>
                    <a:cxn ang="0">
                      <a:pos x="6" y="15"/>
                    </a:cxn>
                    <a:cxn ang="0">
                      <a:pos x="12" y="11"/>
                    </a:cxn>
                    <a:cxn ang="0">
                      <a:pos x="19" y="7"/>
                    </a:cxn>
                    <a:cxn ang="0">
                      <a:pos x="28" y="8"/>
                    </a:cxn>
                    <a:cxn ang="0">
                      <a:pos x="38" y="2"/>
                    </a:cxn>
                    <a:cxn ang="0">
                      <a:pos x="45" y="0"/>
                    </a:cxn>
                    <a:cxn ang="0">
                      <a:pos x="56" y="0"/>
                    </a:cxn>
                    <a:cxn ang="0">
                      <a:pos x="67" y="2"/>
                    </a:cxn>
                    <a:cxn ang="0">
                      <a:pos x="79" y="1"/>
                    </a:cxn>
                    <a:cxn ang="0">
                      <a:pos x="88" y="8"/>
                    </a:cxn>
                  </a:cxnLst>
                  <a:rect l="0" t="0" r="r" b="b"/>
                  <a:pathLst>
                    <a:path w="91" h="30">
                      <a:moveTo>
                        <a:pt x="90" y="13"/>
                      </a:moveTo>
                      <a:lnTo>
                        <a:pt x="88" y="13"/>
                      </a:lnTo>
                      <a:lnTo>
                        <a:pt x="88" y="14"/>
                      </a:lnTo>
                      <a:lnTo>
                        <a:pt x="86" y="17"/>
                      </a:lnTo>
                      <a:lnTo>
                        <a:pt x="86" y="17"/>
                      </a:lnTo>
                      <a:lnTo>
                        <a:pt x="83" y="17"/>
                      </a:lnTo>
                      <a:lnTo>
                        <a:pt x="83" y="17"/>
                      </a:lnTo>
                      <a:lnTo>
                        <a:pt x="80" y="15"/>
                      </a:lnTo>
                      <a:lnTo>
                        <a:pt x="80" y="15"/>
                      </a:lnTo>
                      <a:lnTo>
                        <a:pt x="76" y="20"/>
                      </a:lnTo>
                      <a:lnTo>
                        <a:pt x="76" y="20"/>
                      </a:lnTo>
                      <a:lnTo>
                        <a:pt x="74" y="17"/>
                      </a:lnTo>
                      <a:lnTo>
                        <a:pt x="71" y="23"/>
                      </a:lnTo>
                      <a:lnTo>
                        <a:pt x="73" y="20"/>
                      </a:lnTo>
                      <a:lnTo>
                        <a:pt x="71" y="20"/>
                      </a:lnTo>
                      <a:lnTo>
                        <a:pt x="71" y="20"/>
                      </a:lnTo>
                      <a:lnTo>
                        <a:pt x="68" y="20"/>
                      </a:lnTo>
                      <a:lnTo>
                        <a:pt x="67" y="21"/>
                      </a:lnTo>
                      <a:lnTo>
                        <a:pt x="67" y="24"/>
                      </a:lnTo>
                      <a:lnTo>
                        <a:pt x="62" y="21"/>
                      </a:lnTo>
                      <a:lnTo>
                        <a:pt x="64" y="24"/>
                      </a:lnTo>
                      <a:lnTo>
                        <a:pt x="62" y="24"/>
                      </a:lnTo>
                      <a:lnTo>
                        <a:pt x="62" y="24"/>
                      </a:lnTo>
                      <a:lnTo>
                        <a:pt x="57" y="23"/>
                      </a:lnTo>
                      <a:lnTo>
                        <a:pt x="56" y="21"/>
                      </a:lnTo>
                      <a:lnTo>
                        <a:pt x="56" y="21"/>
                      </a:lnTo>
                      <a:lnTo>
                        <a:pt x="51" y="24"/>
                      </a:lnTo>
                      <a:lnTo>
                        <a:pt x="51" y="24"/>
                      </a:lnTo>
                      <a:lnTo>
                        <a:pt x="53" y="26"/>
                      </a:lnTo>
                      <a:lnTo>
                        <a:pt x="51" y="24"/>
                      </a:lnTo>
                      <a:lnTo>
                        <a:pt x="48" y="27"/>
                      </a:lnTo>
                      <a:lnTo>
                        <a:pt x="47" y="23"/>
                      </a:lnTo>
                      <a:lnTo>
                        <a:pt x="48" y="26"/>
                      </a:lnTo>
                      <a:lnTo>
                        <a:pt x="35" y="27"/>
                      </a:lnTo>
                      <a:lnTo>
                        <a:pt x="24" y="29"/>
                      </a:lnTo>
                      <a:lnTo>
                        <a:pt x="19" y="29"/>
                      </a:lnTo>
                      <a:lnTo>
                        <a:pt x="13" y="29"/>
                      </a:lnTo>
                      <a:lnTo>
                        <a:pt x="9" y="29"/>
                      </a:lnTo>
                      <a:lnTo>
                        <a:pt x="4" y="29"/>
                      </a:lnTo>
                      <a:lnTo>
                        <a:pt x="1" y="26"/>
                      </a:lnTo>
                      <a:lnTo>
                        <a:pt x="3" y="27"/>
                      </a:lnTo>
                      <a:lnTo>
                        <a:pt x="0" y="23"/>
                      </a:lnTo>
                      <a:lnTo>
                        <a:pt x="3" y="21"/>
                      </a:lnTo>
                      <a:lnTo>
                        <a:pt x="3" y="18"/>
                      </a:lnTo>
                      <a:lnTo>
                        <a:pt x="4" y="20"/>
                      </a:lnTo>
                      <a:lnTo>
                        <a:pt x="6" y="15"/>
                      </a:lnTo>
                      <a:lnTo>
                        <a:pt x="6" y="11"/>
                      </a:lnTo>
                      <a:lnTo>
                        <a:pt x="12" y="11"/>
                      </a:lnTo>
                      <a:lnTo>
                        <a:pt x="15" y="11"/>
                      </a:lnTo>
                      <a:lnTo>
                        <a:pt x="19" y="7"/>
                      </a:lnTo>
                      <a:lnTo>
                        <a:pt x="21" y="10"/>
                      </a:lnTo>
                      <a:lnTo>
                        <a:pt x="28" y="8"/>
                      </a:lnTo>
                      <a:lnTo>
                        <a:pt x="30" y="1"/>
                      </a:lnTo>
                      <a:lnTo>
                        <a:pt x="38" y="2"/>
                      </a:lnTo>
                      <a:lnTo>
                        <a:pt x="45" y="1"/>
                      </a:lnTo>
                      <a:lnTo>
                        <a:pt x="45" y="0"/>
                      </a:lnTo>
                      <a:lnTo>
                        <a:pt x="53" y="1"/>
                      </a:lnTo>
                      <a:lnTo>
                        <a:pt x="56" y="0"/>
                      </a:lnTo>
                      <a:lnTo>
                        <a:pt x="61" y="0"/>
                      </a:lnTo>
                      <a:lnTo>
                        <a:pt x="67" y="2"/>
                      </a:lnTo>
                      <a:lnTo>
                        <a:pt x="73" y="4"/>
                      </a:lnTo>
                      <a:lnTo>
                        <a:pt x="79" y="1"/>
                      </a:lnTo>
                      <a:lnTo>
                        <a:pt x="85" y="8"/>
                      </a:lnTo>
                      <a:lnTo>
                        <a:pt x="88" y="8"/>
                      </a:lnTo>
                      <a:lnTo>
                        <a:pt x="90" y="13"/>
                      </a:lnTo>
                    </a:path>
                  </a:pathLst>
                </a:custGeom>
                <a:solidFill>
                  <a:srgbClr val="8C59A6"/>
                </a:solidFill>
                <a:ln w="9525" cap="rnd">
                  <a:noFill/>
                  <a:round/>
                  <a:headEnd/>
                  <a:tailEnd/>
                </a:ln>
                <a:effectLst/>
              </p:spPr>
              <p:txBody>
                <a:bodyPr/>
                <a:lstStyle/>
                <a:p>
                  <a:endParaRPr lang="zh-CN" altLang="en-US"/>
                </a:p>
              </p:txBody>
            </p:sp>
            <p:sp>
              <p:nvSpPr>
                <p:cNvPr id="92238" name="Freeform 78"/>
                <p:cNvSpPr>
                  <a:spLocks/>
                </p:cNvSpPr>
                <p:nvPr/>
              </p:nvSpPr>
              <p:spPr bwMode="auto">
                <a:xfrm>
                  <a:off x="3982" y="3355"/>
                  <a:ext cx="56" cy="127"/>
                </a:xfrm>
                <a:custGeom>
                  <a:avLst/>
                  <a:gdLst/>
                  <a:ahLst/>
                  <a:cxnLst>
                    <a:cxn ang="0">
                      <a:pos x="51" y="10"/>
                    </a:cxn>
                    <a:cxn ang="0">
                      <a:pos x="51" y="13"/>
                    </a:cxn>
                    <a:cxn ang="0">
                      <a:pos x="47" y="14"/>
                    </a:cxn>
                    <a:cxn ang="0">
                      <a:pos x="44" y="17"/>
                    </a:cxn>
                    <a:cxn ang="0">
                      <a:pos x="42" y="17"/>
                    </a:cxn>
                    <a:cxn ang="0">
                      <a:pos x="41" y="19"/>
                    </a:cxn>
                    <a:cxn ang="0">
                      <a:pos x="36" y="21"/>
                    </a:cxn>
                    <a:cxn ang="0">
                      <a:pos x="35" y="21"/>
                    </a:cxn>
                    <a:cxn ang="0">
                      <a:pos x="30" y="21"/>
                    </a:cxn>
                    <a:cxn ang="0">
                      <a:pos x="25" y="23"/>
                    </a:cxn>
                    <a:cxn ang="0">
                      <a:pos x="22" y="24"/>
                    </a:cxn>
                    <a:cxn ang="0">
                      <a:pos x="24" y="33"/>
                    </a:cxn>
                    <a:cxn ang="0">
                      <a:pos x="22" y="39"/>
                    </a:cxn>
                    <a:cxn ang="0">
                      <a:pos x="24" y="48"/>
                    </a:cxn>
                    <a:cxn ang="0">
                      <a:pos x="27" y="52"/>
                    </a:cxn>
                    <a:cxn ang="0">
                      <a:pos x="24" y="61"/>
                    </a:cxn>
                    <a:cxn ang="0">
                      <a:pos x="22" y="70"/>
                    </a:cxn>
                    <a:cxn ang="0">
                      <a:pos x="25" y="74"/>
                    </a:cxn>
                    <a:cxn ang="0">
                      <a:pos x="27" y="79"/>
                    </a:cxn>
                    <a:cxn ang="0">
                      <a:pos x="27" y="86"/>
                    </a:cxn>
                    <a:cxn ang="0">
                      <a:pos x="27" y="98"/>
                    </a:cxn>
                    <a:cxn ang="0">
                      <a:pos x="25" y="104"/>
                    </a:cxn>
                    <a:cxn ang="0">
                      <a:pos x="27" y="102"/>
                    </a:cxn>
                    <a:cxn ang="0">
                      <a:pos x="22" y="106"/>
                    </a:cxn>
                    <a:cxn ang="0">
                      <a:pos x="21" y="111"/>
                    </a:cxn>
                    <a:cxn ang="0">
                      <a:pos x="24" y="114"/>
                    </a:cxn>
                    <a:cxn ang="0">
                      <a:pos x="19" y="118"/>
                    </a:cxn>
                    <a:cxn ang="0">
                      <a:pos x="19" y="120"/>
                    </a:cxn>
                    <a:cxn ang="0">
                      <a:pos x="18" y="118"/>
                    </a:cxn>
                    <a:cxn ang="0">
                      <a:pos x="19" y="123"/>
                    </a:cxn>
                    <a:cxn ang="0">
                      <a:pos x="15" y="124"/>
                    </a:cxn>
                    <a:cxn ang="0">
                      <a:pos x="15" y="124"/>
                    </a:cxn>
                    <a:cxn ang="0">
                      <a:pos x="10" y="115"/>
                    </a:cxn>
                    <a:cxn ang="0">
                      <a:pos x="7" y="106"/>
                    </a:cxn>
                    <a:cxn ang="0">
                      <a:pos x="3" y="93"/>
                    </a:cxn>
                    <a:cxn ang="0">
                      <a:pos x="3" y="86"/>
                    </a:cxn>
                    <a:cxn ang="0">
                      <a:pos x="3" y="74"/>
                    </a:cxn>
                    <a:cxn ang="0">
                      <a:pos x="1" y="65"/>
                    </a:cxn>
                    <a:cxn ang="0">
                      <a:pos x="1" y="55"/>
                    </a:cxn>
                    <a:cxn ang="0">
                      <a:pos x="0" y="45"/>
                    </a:cxn>
                    <a:cxn ang="0">
                      <a:pos x="1" y="35"/>
                    </a:cxn>
                    <a:cxn ang="0">
                      <a:pos x="3" y="23"/>
                    </a:cxn>
                    <a:cxn ang="0">
                      <a:pos x="4" y="11"/>
                    </a:cxn>
                    <a:cxn ang="0">
                      <a:pos x="10" y="8"/>
                    </a:cxn>
                    <a:cxn ang="0">
                      <a:pos x="16" y="7"/>
                    </a:cxn>
                    <a:cxn ang="0">
                      <a:pos x="21" y="7"/>
                    </a:cxn>
                    <a:cxn ang="0">
                      <a:pos x="24" y="5"/>
                    </a:cxn>
                    <a:cxn ang="0">
                      <a:pos x="29" y="1"/>
                    </a:cxn>
                    <a:cxn ang="0">
                      <a:pos x="33" y="0"/>
                    </a:cxn>
                    <a:cxn ang="0">
                      <a:pos x="39" y="2"/>
                    </a:cxn>
                    <a:cxn ang="0">
                      <a:pos x="45" y="0"/>
                    </a:cxn>
                    <a:cxn ang="0">
                      <a:pos x="47" y="2"/>
                    </a:cxn>
                    <a:cxn ang="0">
                      <a:pos x="51" y="4"/>
                    </a:cxn>
                  </a:cxnLst>
                  <a:rect l="0" t="0" r="r" b="b"/>
                  <a:pathLst>
                    <a:path w="56" h="127">
                      <a:moveTo>
                        <a:pt x="53" y="7"/>
                      </a:moveTo>
                      <a:lnTo>
                        <a:pt x="55" y="8"/>
                      </a:lnTo>
                      <a:lnTo>
                        <a:pt x="51" y="10"/>
                      </a:lnTo>
                      <a:lnTo>
                        <a:pt x="51" y="10"/>
                      </a:lnTo>
                      <a:lnTo>
                        <a:pt x="51" y="10"/>
                      </a:lnTo>
                      <a:lnTo>
                        <a:pt x="51" y="13"/>
                      </a:lnTo>
                      <a:lnTo>
                        <a:pt x="53" y="14"/>
                      </a:lnTo>
                      <a:lnTo>
                        <a:pt x="51" y="13"/>
                      </a:lnTo>
                      <a:lnTo>
                        <a:pt x="47" y="14"/>
                      </a:lnTo>
                      <a:lnTo>
                        <a:pt x="47" y="14"/>
                      </a:lnTo>
                      <a:lnTo>
                        <a:pt x="44" y="17"/>
                      </a:lnTo>
                      <a:lnTo>
                        <a:pt x="44" y="17"/>
                      </a:lnTo>
                      <a:lnTo>
                        <a:pt x="44" y="17"/>
                      </a:lnTo>
                      <a:lnTo>
                        <a:pt x="42" y="17"/>
                      </a:lnTo>
                      <a:lnTo>
                        <a:pt x="42" y="17"/>
                      </a:lnTo>
                      <a:lnTo>
                        <a:pt x="42" y="17"/>
                      </a:lnTo>
                      <a:lnTo>
                        <a:pt x="42" y="17"/>
                      </a:lnTo>
                      <a:lnTo>
                        <a:pt x="41" y="19"/>
                      </a:lnTo>
                      <a:lnTo>
                        <a:pt x="44" y="19"/>
                      </a:lnTo>
                      <a:lnTo>
                        <a:pt x="41" y="19"/>
                      </a:lnTo>
                      <a:lnTo>
                        <a:pt x="36" y="21"/>
                      </a:lnTo>
                      <a:lnTo>
                        <a:pt x="38" y="19"/>
                      </a:lnTo>
                      <a:lnTo>
                        <a:pt x="38" y="19"/>
                      </a:lnTo>
                      <a:lnTo>
                        <a:pt x="35" y="21"/>
                      </a:lnTo>
                      <a:lnTo>
                        <a:pt x="33" y="20"/>
                      </a:lnTo>
                      <a:lnTo>
                        <a:pt x="32" y="19"/>
                      </a:lnTo>
                      <a:lnTo>
                        <a:pt x="30" y="21"/>
                      </a:lnTo>
                      <a:lnTo>
                        <a:pt x="30" y="21"/>
                      </a:lnTo>
                      <a:lnTo>
                        <a:pt x="30" y="23"/>
                      </a:lnTo>
                      <a:lnTo>
                        <a:pt x="25" y="23"/>
                      </a:lnTo>
                      <a:lnTo>
                        <a:pt x="29" y="21"/>
                      </a:lnTo>
                      <a:lnTo>
                        <a:pt x="29" y="21"/>
                      </a:lnTo>
                      <a:lnTo>
                        <a:pt x="22" y="24"/>
                      </a:lnTo>
                      <a:lnTo>
                        <a:pt x="25" y="27"/>
                      </a:lnTo>
                      <a:lnTo>
                        <a:pt x="22" y="30"/>
                      </a:lnTo>
                      <a:lnTo>
                        <a:pt x="24" y="33"/>
                      </a:lnTo>
                      <a:lnTo>
                        <a:pt x="24" y="35"/>
                      </a:lnTo>
                      <a:lnTo>
                        <a:pt x="25" y="38"/>
                      </a:lnTo>
                      <a:lnTo>
                        <a:pt x="22" y="39"/>
                      </a:lnTo>
                      <a:lnTo>
                        <a:pt x="22" y="42"/>
                      </a:lnTo>
                      <a:lnTo>
                        <a:pt x="22" y="45"/>
                      </a:lnTo>
                      <a:lnTo>
                        <a:pt x="24" y="48"/>
                      </a:lnTo>
                      <a:lnTo>
                        <a:pt x="27" y="49"/>
                      </a:lnTo>
                      <a:lnTo>
                        <a:pt x="25" y="49"/>
                      </a:lnTo>
                      <a:lnTo>
                        <a:pt x="27" y="52"/>
                      </a:lnTo>
                      <a:lnTo>
                        <a:pt x="22" y="58"/>
                      </a:lnTo>
                      <a:lnTo>
                        <a:pt x="22" y="58"/>
                      </a:lnTo>
                      <a:lnTo>
                        <a:pt x="24" y="61"/>
                      </a:lnTo>
                      <a:lnTo>
                        <a:pt x="24" y="63"/>
                      </a:lnTo>
                      <a:lnTo>
                        <a:pt x="22" y="65"/>
                      </a:lnTo>
                      <a:lnTo>
                        <a:pt x="22" y="70"/>
                      </a:lnTo>
                      <a:lnTo>
                        <a:pt x="22" y="71"/>
                      </a:lnTo>
                      <a:lnTo>
                        <a:pt x="24" y="70"/>
                      </a:lnTo>
                      <a:lnTo>
                        <a:pt x="25" y="74"/>
                      </a:lnTo>
                      <a:lnTo>
                        <a:pt x="24" y="77"/>
                      </a:lnTo>
                      <a:lnTo>
                        <a:pt x="27" y="79"/>
                      </a:lnTo>
                      <a:lnTo>
                        <a:pt x="27" y="79"/>
                      </a:lnTo>
                      <a:lnTo>
                        <a:pt x="29" y="82"/>
                      </a:lnTo>
                      <a:lnTo>
                        <a:pt x="27" y="86"/>
                      </a:lnTo>
                      <a:lnTo>
                        <a:pt x="27" y="86"/>
                      </a:lnTo>
                      <a:lnTo>
                        <a:pt x="27" y="92"/>
                      </a:lnTo>
                      <a:lnTo>
                        <a:pt x="25" y="93"/>
                      </a:lnTo>
                      <a:lnTo>
                        <a:pt x="27" y="98"/>
                      </a:lnTo>
                      <a:lnTo>
                        <a:pt x="25" y="99"/>
                      </a:lnTo>
                      <a:lnTo>
                        <a:pt x="27" y="102"/>
                      </a:lnTo>
                      <a:lnTo>
                        <a:pt x="25" y="104"/>
                      </a:lnTo>
                      <a:lnTo>
                        <a:pt x="25" y="104"/>
                      </a:lnTo>
                      <a:lnTo>
                        <a:pt x="22" y="106"/>
                      </a:lnTo>
                      <a:lnTo>
                        <a:pt x="27" y="102"/>
                      </a:lnTo>
                      <a:lnTo>
                        <a:pt x="22" y="106"/>
                      </a:lnTo>
                      <a:lnTo>
                        <a:pt x="22" y="106"/>
                      </a:lnTo>
                      <a:lnTo>
                        <a:pt x="22" y="106"/>
                      </a:lnTo>
                      <a:lnTo>
                        <a:pt x="22" y="106"/>
                      </a:lnTo>
                      <a:lnTo>
                        <a:pt x="22" y="106"/>
                      </a:lnTo>
                      <a:lnTo>
                        <a:pt x="21" y="111"/>
                      </a:lnTo>
                      <a:lnTo>
                        <a:pt x="22" y="114"/>
                      </a:lnTo>
                      <a:lnTo>
                        <a:pt x="22" y="114"/>
                      </a:lnTo>
                      <a:lnTo>
                        <a:pt x="24" y="114"/>
                      </a:lnTo>
                      <a:lnTo>
                        <a:pt x="24" y="114"/>
                      </a:lnTo>
                      <a:lnTo>
                        <a:pt x="18" y="115"/>
                      </a:lnTo>
                      <a:lnTo>
                        <a:pt x="19" y="118"/>
                      </a:lnTo>
                      <a:lnTo>
                        <a:pt x="19" y="118"/>
                      </a:lnTo>
                      <a:lnTo>
                        <a:pt x="22" y="117"/>
                      </a:lnTo>
                      <a:lnTo>
                        <a:pt x="19" y="120"/>
                      </a:lnTo>
                      <a:lnTo>
                        <a:pt x="18" y="118"/>
                      </a:lnTo>
                      <a:lnTo>
                        <a:pt x="18" y="118"/>
                      </a:lnTo>
                      <a:lnTo>
                        <a:pt x="18" y="118"/>
                      </a:lnTo>
                      <a:lnTo>
                        <a:pt x="19" y="124"/>
                      </a:lnTo>
                      <a:lnTo>
                        <a:pt x="19" y="123"/>
                      </a:lnTo>
                      <a:lnTo>
                        <a:pt x="19" y="123"/>
                      </a:lnTo>
                      <a:lnTo>
                        <a:pt x="16" y="123"/>
                      </a:lnTo>
                      <a:lnTo>
                        <a:pt x="16" y="123"/>
                      </a:lnTo>
                      <a:lnTo>
                        <a:pt x="15" y="124"/>
                      </a:lnTo>
                      <a:lnTo>
                        <a:pt x="16" y="126"/>
                      </a:lnTo>
                      <a:lnTo>
                        <a:pt x="15" y="124"/>
                      </a:lnTo>
                      <a:lnTo>
                        <a:pt x="15" y="124"/>
                      </a:lnTo>
                      <a:lnTo>
                        <a:pt x="10" y="121"/>
                      </a:lnTo>
                      <a:lnTo>
                        <a:pt x="9" y="120"/>
                      </a:lnTo>
                      <a:lnTo>
                        <a:pt x="10" y="115"/>
                      </a:lnTo>
                      <a:lnTo>
                        <a:pt x="9" y="112"/>
                      </a:lnTo>
                      <a:lnTo>
                        <a:pt x="9" y="112"/>
                      </a:lnTo>
                      <a:lnTo>
                        <a:pt x="7" y="106"/>
                      </a:lnTo>
                      <a:lnTo>
                        <a:pt x="6" y="104"/>
                      </a:lnTo>
                      <a:lnTo>
                        <a:pt x="6" y="99"/>
                      </a:lnTo>
                      <a:lnTo>
                        <a:pt x="3" y="93"/>
                      </a:lnTo>
                      <a:lnTo>
                        <a:pt x="6" y="90"/>
                      </a:lnTo>
                      <a:lnTo>
                        <a:pt x="4" y="89"/>
                      </a:lnTo>
                      <a:lnTo>
                        <a:pt x="3" y="86"/>
                      </a:lnTo>
                      <a:lnTo>
                        <a:pt x="3" y="82"/>
                      </a:lnTo>
                      <a:lnTo>
                        <a:pt x="1" y="79"/>
                      </a:lnTo>
                      <a:lnTo>
                        <a:pt x="3" y="74"/>
                      </a:lnTo>
                      <a:lnTo>
                        <a:pt x="6" y="70"/>
                      </a:lnTo>
                      <a:lnTo>
                        <a:pt x="1" y="67"/>
                      </a:lnTo>
                      <a:lnTo>
                        <a:pt x="1" y="65"/>
                      </a:lnTo>
                      <a:lnTo>
                        <a:pt x="4" y="60"/>
                      </a:lnTo>
                      <a:lnTo>
                        <a:pt x="3" y="58"/>
                      </a:lnTo>
                      <a:lnTo>
                        <a:pt x="1" y="55"/>
                      </a:lnTo>
                      <a:lnTo>
                        <a:pt x="4" y="49"/>
                      </a:lnTo>
                      <a:lnTo>
                        <a:pt x="3" y="48"/>
                      </a:lnTo>
                      <a:lnTo>
                        <a:pt x="0" y="45"/>
                      </a:lnTo>
                      <a:lnTo>
                        <a:pt x="0" y="41"/>
                      </a:lnTo>
                      <a:lnTo>
                        <a:pt x="4" y="36"/>
                      </a:lnTo>
                      <a:lnTo>
                        <a:pt x="1" y="35"/>
                      </a:lnTo>
                      <a:lnTo>
                        <a:pt x="1" y="32"/>
                      </a:lnTo>
                      <a:lnTo>
                        <a:pt x="3" y="26"/>
                      </a:lnTo>
                      <a:lnTo>
                        <a:pt x="3" y="23"/>
                      </a:lnTo>
                      <a:lnTo>
                        <a:pt x="6" y="19"/>
                      </a:lnTo>
                      <a:lnTo>
                        <a:pt x="6" y="14"/>
                      </a:lnTo>
                      <a:lnTo>
                        <a:pt x="4" y="11"/>
                      </a:lnTo>
                      <a:lnTo>
                        <a:pt x="10" y="11"/>
                      </a:lnTo>
                      <a:lnTo>
                        <a:pt x="10" y="11"/>
                      </a:lnTo>
                      <a:lnTo>
                        <a:pt x="10" y="8"/>
                      </a:lnTo>
                      <a:lnTo>
                        <a:pt x="12" y="11"/>
                      </a:lnTo>
                      <a:lnTo>
                        <a:pt x="12" y="4"/>
                      </a:lnTo>
                      <a:lnTo>
                        <a:pt x="16" y="7"/>
                      </a:lnTo>
                      <a:lnTo>
                        <a:pt x="16" y="7"/>
                      </a:lnTo>
                      <a:lnTo>
                        <a:pt x="19" y="7"/>
                      </a:lnTo>
                      <a:lnTo>
                        <a:pt x="21" y="7"/>
                      </a:lnTo>
                      <a:lnTo>
                        <a:pt x="21" y="4"/>
                      </a:lnTo>
                      <a:lnTo>
                        <a:pt x="21" y="4"/>
                      </a:lnTo>
                      <a:lnTo>
                        <a:pt x="24" y="5"/>
                      </a:lnTo>
                      <a:lnTo>
                        <a:pt x="25" y="4"/>
                      </a:lnTo>
                      <a:lnTo>
                        <a:pt x="25" y="5"/>
                      </a:lnTo>
                      <a:lnTo>
                        <a:pt x="29" y="1"/>
                      </a:lnTo>
                      <a:lnTo>
                        <a:pt x="30" y="2"/>
                      </a:lnTo>
                      <a:lnTo>
                        <a:pt x="30" y="2"/>
                      </a:lnTo>
                      <a:lnTo>
                        <a:pt x="33" y="0"/>
                      </a:lnTo>
                      <a:lnTo>
                        <a:pt x="35" y="1"/>
                      </a:lnTo>
                      <a:lnTo>
                        <a:pt x="35" y="1"/>
                      </a:lnTo>
                      <a:lnTo>
                        <a:pt x="39" y="2"/>
                      </a:lnTo>
                      <a:lnTo>
                        <a:pt x="41" y="2"/>
                      </a:lnTo>
                      <a:lnTo>
                        <a:pt x="41" y="2"/>
                      </a:lnTo>
                      <a:lnTo>
                        <a:pt x="45" y="0"/>
                      </a:lnTo>
                      <a:lnTo>
                        <a:pt x="45" y="4"/>
                      </a:lnTo>
                      <a:lnTo>
                        <a:pt x="47" y="5"/>
                      </a:lnTo>
                      <a:lnTo>
                        <a:pt x="47" y="2"/>
                      </a:lnTo>
                      <a:lnTo>
                        <a:pt x="51" y="5"/>
                      </a:lnTo>
                      <a:lnTo>
                        <a:pt x="51" y="4"/>
                      </a:lnTo>
                      <a:lnTo>
                        <a:pt x="51" y="4"/>
                      </a:lnTo>
                      <a:lnTo>
                        <a:pt x="55" y="8"/>
                      </a:lnTo>
                      <a:lnTo>
                        <a:pt x="53" y="7"/>
                      </a:lnTo>
                    </a:path>
                  </a:pathLst>
                </a:custGeom>
                <a:solidFill>
                  <a:srgbClr val="8C59A6"/>
                </a:solidFill>
                <a:ln w="9525" cap="rnd">
                  <a:noFill/>
                  <a:round/>
                  <a:headEnd/>
                  <a:tailEnd/>
                </a:ln>
                <a:effectLst/>
              </p:spPr>
              <p:txBody>
                <a:bodyPr/>
                <a:lstStyle/>
                <a:p>
                  <a:endParaRPr lang="zh-CN" altLang="en-US"/>
                </a:p>
              </p:txBody>
            </p:sp>
            <p:sp>
              <p:nvSpPr>
                <p:cNvPr id="92239" name="Freeform 79"/>
                <p:cNvSpPr>
                  <a:spLocks/>
                </p:cNvSpPr>
                <p:nvPr/>
              </p:nvSpPr>
              <p:spPr bwMode="auto">
                <a:xfrm>
                  <a:off x="4013" y="3380"/>
                  <a:ext cx="47" cy="124"/>
                </a:xfrm>
                <a:custGeom>
                  <a:avLst/>
                  <a:gdLst/>
                  <a:ahLst/>
                  <a:cxnLst>
                    <a:cxn ang="0">
                      <a:pos x="42" y="86"/>
                    </a:cxn>
                    <a:cxn ang="0">
                      <a:pos x="42" y="92"/>
                    </a:cxn>
                    <a:cxn ang="0">
                      <a:pos x="41" y="92"/>
                    </a:cxn>
                    <a:cxn ang="0">
                      <a:pos x="39" y="96"/>
                    </a:cxn>
                    <a:cxn ang="0">
                      <a:pos x="41" y="102"/>
                    </a:cxn>
                    <a:cxn ang="0">
                      <a:pos x="36" y="103"/>
                    </a:cxn>
                    <a:cxn ang="0">
                      <a:pos x="35" y="111"/>
                    </a:cxn>
                    <a:cxn ang="0">
                      <a:pos x="32" y="115"/>
                    </a:cxn>
                    <a:cxn ang="0">
                      <a:pos x="32" y="115"/>
                    </a:cxn>
                    <a:cxn ang="0">
                      <a:pos x="30" y="120"/>
                    </a:cxn>
                    <a:cxn ang="0">
                      <a:pos x="26" y="120"/>
                    </a:cxn>
                    <a:cxn ang="0">
                      <a:pos x="26" y="123"/>
                    </a:cxn>
                    <a:cxn ang="0">
                      <a:pos x="19" y="123"/>
                    </a:cxn>
                    <a:cxn ang="0">
                      <a:pos x="16" y="120"/>
                    </a:cxn>
                    <a:cxn ang="0">
                      <a:pos x="10" y="120"/>
                    </a:cxn>
                    <a:cxn ang="0">
                      <a:pos x="4" y="115"/>
                    </a:cxn>
                    <a:cxn ang="0">
                      <a:pos x="0" y="95"/>
                    </a:cxn>
                    <a:cxn ang="0">
                      <a:pos x="6" y="90"/>
                    </a:cxn>
                    <a:cxn ang="0">
                      <a:pos x="9" y="90"/>
                    </a:cxn>
                    <a:cxn ang="0">
                      <a:pos x="12" y="86"/>
                    </a:cxn>
                    <a:cxn ang="0">
                      <a:pos x="13" y="82"/>
                    </a:cxn>
                    <a:cxn ang="0">
                      <a:pos x="13" y="71"/>
                    </a:cxn>
                    <a:cxn ang="0">
                      <a:pos x="16" y="68"/>
                    </a:cxn>
                    <a:cxn ang="0">
                      <a:pos x="15" y="62"/>
                    </a:cxn>
                    <a:cxn ang="0">
                      <a:pos x="18" y="58"/>
                    </a:cxn>
                    <a:cxn ang="0">
                      <a:pos x="18" y="48"/>
                    </a:cxn>
                    <a:cxn ang="0">
                      <a:pos x="16" y="36"/>
                    </a:cxn>
                    <a:cxn ang="0">
                      <a:pos x="15" y="32"/>
                    </a:cxn>
                    <a:cxn ang="0">
                      <a:pos x="15" y="21"/>
                    </a:cxn>
                    <a:cxn ang="0">
                      <a:pos x="18" y="16"/>
                    </a:cxn>
                    <a:cxn ang="0">
                      <a:pos x="18" y="10"/>
                    </a:cxn>
                    <a:cxn ang="0">
                      <a:pos x="23" y="7"/>
                    </a:cxn>
                    <a:cxn ang="0">
                      <a:pos x="23" y="1"/>
                    </a:cxn>
                    <a:cxn ang="0">
                      <a:pos x="26" y="4"/>
                    </a:cxn>
                    <a:cxn ang="0">
                      <a:pos x="32" y="7"/>
                    </a:cxn>
                    <a:cxn ang="0">
                      <a:pos x="33" y="11"/>
                    </a:cxn>
                    <a:cxn ang="0">
                      <a:pos x="35" y="17"/>
                    </a:cxn>
                    <a:cxn ang="0">
                      <a:pos x="38" y="20"/>
                    </a:cxn>
                    <a:cxn ang="0">
                      <a:pos x="41" y="26"/>
                    </a:cxn>
                    <a:cxn ang="0">
                      <a:pos x="39" y="30"/>
                    </a:cxn>
                    <a:cxn ang="0">
                      <a:pos x="44" y="39"/>
                    </a:cxn>
                    <a:cxn ang="0">
                      <a:pos x="42" y="43"/>
                    </a:cxn>
                    <a:cxn ang="0">
                      <a:pos x="44" y="51"/>
                    </a:cxn>
                    <a:cxn ang="0">
                      <a:pos x="42" y="55"/>
                    </a:cxn>
                    <a:cxn ang="0">
                      <a:pos x="41" y="64"/>
                    </a:cxn>
                    <a:cxn ang="0">
                      <a:pos x="44" y="68"/>
                    </a:cxn>
                    <a:cxn ang="0">
                      <a:pos x="42" y="74"/>
                    </a:cxn>
                    <a:cxn ang="0">
                      <a:pos x="42" y="80"/>
                    </a:cxn>
                    <a:cxn ang="0">
                      <a:pos x="42" y="84"/>
                    </a:cxn>
                  </a:cxnLst>
                  <a:rect l="0" t="0" r="r" b="b"/>
                  <a:pathLst>
                    <a:path w="47" h="124">
                      <a:moveTo>
                        <a:pt x="42" y="84"/>
                      </a:moveTo>
                      <a:lnTo>
                        <a:pt x="42" y="86"/>
                      </a:lnTo>
                      <a:lnTo>
                        <a:pt x="42" y="86"/>
                      </a:lnTo>
                      <a:lnTo>
                        <a:pt x="42" y="92"/>
                      </a:lnTo>
                      <a:lnTo>
                        <a:pt x="44" y="93"/>
                      </a:lnTo>
                      <a:lnTo>
                        <a:pt x="41" y="92"/>
                      </a:lnTo>
                      <a:lnTo>
                        <a:pt x="38" y="95"/>
                      </a:lnTo>
                      <a:lnTo>
                        <a:pt x="39" y="96"/>
                      </a:lnTo>
                      <a:lnTo>
                        <a:pt x="36" y="99"/>
                      </a:lnTo>
                      <a:lnTo>
                        <a:pt x="41" y="102"/>
                      </a:lnTo>
                      <a:lnTo>
                        <a:pt x="35" y="103"/>
                      </a:lnTo>
                      <a:lnTo>
                        <a:pt x="36" y="103"/>
                      </a:lnTo>
                      <a:lnTo>
                        <a:pt x="35" y="108"/>
                      </a:lnTo>
                      <a:lnTo>
                        <a:pt x="35" y="111"/>
                      </a:lnTo>
                      <a:lnTo>
                        <a:pt x="35" y="112"/>
                      </a:lnTo>
                      <a:lnTo>
                        <a:pt x="32" y="115"/>
                      </a:lnTo>
                      <a:lnTo>
                        <a:pt x="30" y="114"/>
                      </a:lnTo>
                      <a:lnTo>
                        <a:pt x="32" y="115"/>
                      </a:lnTo>
                      <a:lnTo>
                        <a:pt x="32" y="115"/>
                      </a:lnTo>
                      <a:lnTo>
                        <a:pt x="30" y="120"/>
                      </a:lnTo>
                      <a:lnTo>
                        <a:pt x="30" y="120"/>
                      </a:lnTo>
                      <a:lnTo>
                        <a:pt x="26" y="120"/>
                      </a:lnTo>
                      <a:lnTo>
                        <a:pt x="26" y="120"/>
                      </a:lnTo>
                      <a:lnTo>
                        <a:pt x="26" y="123"/>
                      </a:lnTo>
                      <a:lnTo>
                        <a:pt x="23" y="121"/>
                      </a:lnTo>
                      <a:lnTo>
                        <a:pt x="19" y="123"/>
                      </a:lnTo>
                      <a:lnTo>
                        <a:pt x="19" y="123"/>
                      </a:lnTo>
                      <a:lnTo>
                        <a:pt x="16" y="120"/>
                      </a:lnTo>
                      <a:lnTo>
                        <a:pt x="15" y="120"/>
                      </a:lnTo>
                      <a:lnTo>
                        <a:pt x="10" y="120"/>
                      </a:lnTo>
                      <a:lnTo>
                        <a:pt x="6" y="117"/>
                      </a:lnTo>
                      <a:lnTo>
                        <a:pt x="4" y="115"/>
                      </a:lnTo>
                      <a:lnTo>
                        <a:pt x="1" y="109"/>
                      </a:lnTo>
                      <a:lnTo>
                        <a:pt x="0" y="95"/>
                      </a:lnTo>
                      <a:lnTo>
                        <a:pt x="4" y="93"/>
                      </a:lnTo>
                      <a:lnTo>
                        <a:pt x="6" y="90"/>
                      </a:lnTo>
                      <a:lnTo>
                        <a:pt x="6" y="92"/>
                      </a:lnTo>
                      <a:lnTo>
                        <a:pt x="9" y="90"/>
                      </a:lnTo>
                      <a:lnTo>
                        <a:pt x="10" y="89"/>
                      </a:lnTo>
                      <a:lnTo>
                        <a:pt x="12" y="86"/>
                      </a:lnTo>
                      <a:lnTo>
                        <a:pt x="12" y="82"/>
                      </a:lnTo>
                      <a:lnTo>
                        <a:pt x="13" y="82"/>
                      </a:lnTo>
                      <a:lnTo>
                        <a:pt x="16" y="79"/>
                      </a:lnTo>
                      <a:lnTo>
                        <a:pt x="13" y="71"/>
                      </a:lnTo>
                      <a:lnTo>
                        <a:pt x="15" y="71"/>
                      </a:lnTo>
                      <a:lnTo>
                        <a:pt x="16" y="68"/>
                      </a:lnTo>
                      <a:lnTo>
                        <a:pt x="16" y="64"/>
                      </a:lnTo>
                      <a:lnTo>
                        <a:pt x="15" y="62"/>
                      </a:lnTo>
                      <a:lnTo>
                        <a:pt x="18" y="58"/>
                      </a:lnTo>
                      <a:lnTo>
                        <a:pt x="18" y="58"/>
                      </a:lnTo>
                      <a:lnTo>
                        <a:pt x="16" y="49"/>
                      </a:lnTo>
                      <a:lnTo>
                        <a:pt x="18" y="48"/>
                      </a:lnTo>
                      <a:lnTo>
                        <a:pt x="13" y="45"/>
                      </a:lnTo>
                      <a:lnTo>
                        <a:pt x="16" y="36"/>
                      </a:lnTo>
                      <a:lnTo>
                        <a:pt x="18" y="35"/>
                      </a:lnTo>
                      <a:lnTo>
                        <a:pt x="15" y="32"/>
                      </a:lnTo>
                      <a:lnTo>
                        <a:pt x="13" y="29"/>
                      </a:lnTo>
                      <a:lnTo>
                        <a:pt x="15" y="21"/>
                      </a:lnTo>
                      <a:lnTo>
                        <a:pt x="16" y="21"/>
                      </a:lnTo>
                      <a:lnTo>
                        <a:pt x="18" y="16"/>
                      </a:lnTo>
                      <a:lnTo>
                        <a:pt x="16" y="13"/>
                      </a:lnTo>
                      <a:lnTo>
                        <a:pt x="18" y="10"/>
                      </a:lnTo>
                      <a:lnTo>
                        <a:pt x="18" y="8"/>
                      </a:lnTo>
                      <a:lnTo>
                        <a:pt x="23" y="7"/>
                      </a:lnTo>
                      <a:lnTo>
                        <a:pt x="21" y="4"/>
                      </a:lnTo>
                      <a:lnTo>
                        <a:pt x="23" y="1"/>
                      </a:lnTo>
                      <a:lnTo>
                        <a:pt x="24" y="0"/>
                      </a:lnTo>
                      <a:lnTo>
                        <a:pt x="26" y="4"/>
                      </a:lnTo>
                      <a:lnTo>
                        <a:pt x="29" y="4"/>
                      </a:lnTo>
                      <a:lnTo>
                        <a:pt x="32" y="7"/>
                      </a:lnTo>
                      <a:lnTo>
                        <a:pt x="29" y="10"/>
                      </a:lnTo>
                      <a:lnTo>
                        <a:pt x="33" y="11"/>
                      </a:lnTo>
                      <a:lnTo>
                        <a:pt x="33" y="11"/>
                      </a:lnTo>
                      <a:lnTo>
                        <a:pt x="35" y="17"/>
                      </a:lnTo>
                      <a:lnTo>
                        <a:pt x="38" y="19"/>
                      </a:lnTo>
                      <a:lnTo>
                        <a:pt x="38" y="20"/>
                      </a:lnTo>
                      <a:lnTo>
                        <a:pt x="38" y="23"/>
                      </a:lnTo>
                      <a:lnTo>
                        <a:pt x="41" y="26"/>
                      </a:lnTo>
                      <a:lnTo>
                        <a:pt x="41" y="27"/>
                      </a:lnTo>
                      <a:lnTo>
                        <a:pt x="39" y="30"/>
                      </a:lnTo>
                      <a:lnTo>
                        <a:pt x="41" y="36"/>
                      </a:lnTo>
                      <a:lnTo>
                        <a:pt x="44" y="39"/>
                      </a:lnTo>
                      <a:lnTo>
                        <a:pt x="41" y="41"/>
                      </a:lnTo>
                      <a:lnTo>
                        <a:pt x="42" y="43"/>
                      </a:lnTo>
                      <a:lnTo>
                        <a:pt x="41" y="45"/>
                      </a:lnTo>
                      <a:lnTo>
                        <a:pt x="44" y="51"/>
                      </a:lnTo>
                      <a:lnTo>
                        <a:pt x="42" y="55"/>
                      </a:lnTo>
                      <a:lnTo>
                        <a:pt x="42" y="55"/>
                      </a:lnTo>
                      <a:lnTo>
                        <a:pt x="41" y="58"/>
                      </a:lnTo>
                      <a:lnTo>
                        <a:pt x="41" y="64"/>
                      </a:lnTo>
                      <a:lnTo>
                        <a:pt x="42" y="64"/>
                      </a:lnTo>
                      <a:lnTo>
                        <a:pt x="44" y="68"/>
                      </a:lnTo>
                      <a:lnTo>
                        <a:pt x="39" y="68"/>
                      </a:lnTo>
                      <a:lnTo>
                        <a:pt x="42" y="74"/>
                      </a:lnTo>
                      <a:lnTo>
                        <a:pt x="38" y="76"/>
                      </a:lnTo>
                      <a:lnTo>
                        <a:pt x="42" y="80"/>
                      </a:lnTo>
                      <a:lnTo>
                        <a:pt x="46" y="82"/>
                      </a:lnTo>
                      <a:lnTo>
                        <a:pt x="42" y="84"/>
                      </a:lnTo>
                    </a:path>
                  </a:pathLst>
                </a:custGeom>
                <a:solidFill>
                  <a:srgbClr val="8C59A6"/>
                </a:solidFill>
                <a:ln w="9525" cap="rnd">
                  <a:noFill/>
                  <a:round/>
                  <a:headEnd/>
                  <a:tailEnd/>
                </a:ln>
                <a:effectLst/>
              </p:spPr>
              <p:txBody>
                <a:bodyPr/>
                <a:lstStyle/>
                <a:p>
                  <a:endParaRPr lang="zh-CN" altLang="en-US"/>
                </a:p>
              </p:txBody>
            </p:sp>
          </p:grpSp>
          <p:pic>
            <p:nvPicPr>
              <p:cNvPr id="92240" name="Picture 80"/>
              <p:cNvPicPr>
                <a:picLocks noChangeArrowheads="1"/>
              </p:cNvPicPr>
              <p:nvPr/>
            </p:nvPicPr>
            <p:blipFill>
              <a:blip r:embed="rId8" cstate="print"/>
              <a:srcRect/>
              <a:stretch>
                <a:fillRect/>
              </a:stretch>
            </p:blipFill>
            <p:spPr bwMode="auto">
              <a:xfrm>
                <a:off x="4503" y="3608"/>
                <a:ext cx="588" cy="665"/>
              </a:xfrm>
              <a:prstGeom prst="rect">
                <a:avLst/>
              </a:prstGeom>
              <a:noFill/>
              <a:ln w="9525">
                <a:noFill/>
                <a:miter lim="800000"/>
                <a:headEnd/>
                <a:tailEnd/>
              </a:ln>
              <a:effectLst/>
            </p:spPr>
          </p:pic>
        </p:grpSp>
        <p:grpSp>
          <p:nvGrpSpPr>
            <p:cNvPr id="17" name="Group 81"/>
            <p:cNvGrpSpPr>
              <a:grpSpLocks/>
            </p:cNvGrpSpPr>
            <p:nvPr/>
          </p:nvGrpSpPr>
          <p:grpSpPr bwMode="auto">
            <a:xfrm>
              <a:off x="491" y="1714"/>
              <a:ext cx="3881" cy="2348"/>
              <a:chOff x="498" y="1753"/>
              <a:chExt cx="3935" cy="2401"/>
            </a:xfrm>
          </p:grpSpPr>
          <p:sp>
            <p:nvSpPr>
              <p:cNvPr id="92242" name="Line 82"/>
              <p:cNvSpPr>
                <a:spLocks noChangeShapeType="1"/>
              </p:cNvSpPr>
              <p:nvPr/>
            </p:nvSpPr>
            <p:spPr bwMode="auto">
              <a:xfrm>
                <a:off x="2513" y="4138"/>
                <a:ext cx="1920" cy="0"/>
              </a:xfrm>
              <a:prstGeom prst="line">
                <a:avLst/>
              </a:prstGeom>
              <a:noFill/>
              <a:ln w="76200">
                <a:solidFill>
                  <a:schemeClr val="tx1"/>
                </a:solidFill>
                <a:round/>
                <a:headEnd type="none" w="sm" len="sm"/>
                <a:tailEnd type="none" w="sm" len="sm"/>
              </a:ln>
              <a:effectLst/>
            </p:spPr>
            <p:txBody>
              <a:bodyPr/>
              <a:lstStyle/>
              <a:p>
                <a:endParaRPr lang="zh-CN" altLang="en-US"/>
              </a:p>
            </p:txBody>
          </p:sp>
          <p:grpSp>
            <p:nvGrpSpPr>
              <p:cNvPr id="18" name="Group 83"/>
              <p:cNvGrpSpPr>
                <a:grpSpLocks/>
              </p:cNvGrpSpPr>
              <p:nvPr/>
            </p:nvGrpSpPr>
            <p:grpSpPr bwMode="auto">
              <a:xfrm>
                <a:off x="498" y="1753"/>
                <a:ext cx="2869" cy="2401"/>
                <a:chOff x="498" y="1753"/>
                <a:chExt cx="2869" cy="2401"/>
              </a:xfrm>
            </p:grpSpPr>
            <p:sp>
              <p:nvSpPr>
                <p:cNvPr id="92244" name="Arc 84"/>
                <p:cNvSpPr>
                  <a:spLocks/>
                </p:cNvSpPr>
                <p:nvPr/>
              </p:nvSpPr>
              <p:spPr bwMode="auto">
                <a:xfrm>
                  <a:off x="498" y="1753"/>
                  <a:ext cx="2064" cy="2401"/>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chemeClr val="tx1"/>
                  </a:solidFill>
                  <a:round/>
                  <a:headEnd type="none" w="sm" len="sm"/>
                  <a:tailEnd type="stealth" w="med" len="lg"/>
                </a:ln>
                <a:effectLst/>
              </p:spPr>
              <p:txBody>
                <a:bodyPr/>
                <a:lstStyle/>
                <a:p>
                  <a:endParaRPr lang="zh-CN" altLang="en-US"/>
                </a:p>
              </p:txBody>
            </p:sp>
            <p:sp>
              <p:nvSpPr>
                <p:cNvPr id="92245" name="Rectangle 85"/>
                <p:cNvSpPr>
                  <a:spLocks noChangeArrowheads="1"/>
                </p:cNvSpPr>
                <p:nvPr/>
              </p:nvSpPr>
              <p:spPr bwMode="auto">
                <a:xfrm>
                  <a:off x="2601" y="3856"/>
                  <a:ext cx="766" cy="274"/>
                </a:xfrm>
                <a:prstGeom prst="rect">
                  <a:avLst/>
                </a:prstGeom>
                <a:noFill/>
                <a:ln w="9525">
                  <a:noFill/>
                  <a:miter lim="800000"/>
                  <a:headEnd/>
                  <a:tailEnd/>
                </a:ln>
                <a:effectLst/>
              </p:spPr>
              <p:txBody>
                <a:bodyPr wrap="none" lIns="90464" tIns="45232" rIns="90464" bIns="45232">
                  <a:spAutoFit/>
                </a:bodyPr>
                <a:lstStyle/>
                <a:p>
                  <a:pPr defTabSz="898525" eaLnBrk="0" hangingPunct="0"/>
                  <a:r>
                    <a:rPr kumimoji="0" lang="zh-CN" altLang="en-US" sz="1600" b="1">
                      <a:latin typeface="Arial" charset="0"/>
                    </a:rPr>
                    <a:t>密钥更新</a:t>
                  </a:r>
                </a:p>
              </p:txBody>
            </p:sp>
          </p:gr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t>PKI</a:t>
            </a:r>
            <a:r>
              <a:rPr lang="zh-CN" altLang="en-US"/>
              <a:t>的组成部分</a:t>
            </a:r>
          </a:p>
        </p:txBody>
      </p:sp>
      <p:sp>
        <p:nvSpPr>
          <p:cNvPr id="94211" name="Rectangle 3"/>
          <p:cNvSpPr>
            <a:spLocks noGrp="1" noChangeArrowheads="1"/>
          </p:cNvSpPr>
          <p:nvPr>
            <p:ph type="body" idx="1"/>
          </p:nvPr>
        </p:nvSpPr>
        <p:spPr>
          <a:xfrm>
            <a:off x="228600" y="1676400"/>
            <a:ext cx="8534400" cy="3200400"/>
          </a:xfrm>
          <a:ln/>
        </p:spPr>
        <p:txBody>
          <a:bodyPr/>
          <a:lstStyle/>
          <a:p>
            <a:pPr marL="387350" indent="-387350"/>
            <a:r>
              <a:rPr lang="en-US" altLang="zh-CN" sz="2800">
                <a:solidFill>
                  <a:schemeClr val="tx2"/>
                </a:solidFill>
                <a:latin typeface="楷体_GB2312" pitchFamily="49" charset="-122"/>
              </a:rPr>
              <a:t>PKI</a:t>
            </a:r>
            <a:r>
              <a:rPr lang="zh-CN" altLang="en-US" sz="2800">
                <a:solidFill>
                  <a:schemeClr val="tx2"/>
                </a:solidFill>
                <a:latin typeface="楷体_GB2312" pitchFamily="49" charset="-122"/>
              </a:rPr>
              <a:t>由以下部件共同组成</a:t>
            </a:r>
          </a:p>
          <a:p>
            <a:pPr marL="863600" lvl="1"/>
            <a:r>
              <a:rPr lang="zh-CN" altLang="en-US" sz="2400">
                <a:solidFill>
                  <a:srgbClr val="000099"/>
                </a:solidFill>
                <a:latin typeface="楷体_GB2312" pitchFamily="49" charset="-122"/>
              </a:rPr>
              <a:t>认证机构</a:t>
            </a:r>
            <a:r>
              <a:rPr lang="en-US" altLang="zh-CN" sz="2400">
                <a:solidFill>
                  <a:srgbClr val="000099"/>
                </a:solidFill>
                <a:latin typeface="楷体_GB2312" pitchFamily="49" charset="-122"/>
              </a:rPr>
              <a:t>CA</a:t>
            </a:r>
          </a:p>
          <a:p>
            <a:pPr marL="863600" lvl="1"/>
            <a:r>
              <a:rPr lang="zh-CN" altLang="en-US" sz="2400">
                <a:solidFill>
                  <a:srgbClr val="000099"/>
                </a:solidFill>
                <a:latin typeface="楷体_GB2312" pitchFamily="49" charset="-122"/>
              </a:rPr>
              <a:t>注册机构</a:t>
            </a:r>
            <a:r>
              <a:rPr lang="en-US" altLang="zh-CN" sz="2400">
                <a:solidFill>
                  <a:srgbClr val="000099"/>
                </a:solidFill>
                <a:latin typeface="楷体_GB2312" pitchFamily="49" charset="-122"/>
              </a:rPr>
              <a:t>RA</a:t>
            </a:r>
          </a:p>
          <a:p>
            <a:pPr marL="863600" lvl="1"/>
            <a:r>
              <a:rPr lang="zh-CN" altLang="en-US" sz="2400">
                <a:solidFill>
                  <a:srgbClr val="000099"/>
                </a:solidFill>
                <a:latin typeface="楷体_GB2312" pitchFamily="49" charset="-122"/>
              </a:rPr>
              <a:t>证书库</a:t>
            </a:r>
          </a:p>
          <a:p>
            <a:pPr marL="863600" lvl="1"/>
            <a:r>
              <a:rPr lang="zh-CN" altLang="en-US" sz="2400">
                <a:solidFill>
                  <a:srgbClr val="000099"/>
                </a:solidFill>
                <a:latin typeface="楷体_GB2312" pitchFamily="49" charset="-122"/>
              </a:rPr>
              <a:t>密钥备份及恢复系统</a:t>
            </a:r>
          </a:p>
          <a:p>
            <a:pPr marL="863600" lvl="1"/>
            <a:r>
              <a:rPr lang="zh-CN" altLang="en-US" sz="2400">
                <a:solidFill>
                  <a:srgbClr val="000099"/>
                </a:solidFill>
                <a:latin typeface="楷体_GB2312" pitchFamily="49" charset="-122"/>
              </a:rPr>
              <a:t>证书作废处理系统</a:t>
            </a:r>
          </a:p>
          <a:p>
            <a:pPr marL="863600" lvl="1"/>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应用接口系统</a:t>
            </a:r>
            <a:r>
              <a:rPr lang="zh-CN" altLang="en-US" sz="2400">
                <a:solidFill>
                  <a:schemeClr val="tx2"/>
                </a:solidFill>
                <a:latin typeface="楷体_GB2312" pitchFamily="49" charset="-122"/>
              </a:rPr>
              <a:t> </a:t>
            </a:r>
          </a:p>
        </p:txBody>
      </p:sp>
      <p:sp>
        <p:nvSpPr>
          <p:cNvPr id="9421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t>PKI</a:t>
            </a:r>
            <a:r>
              <a:rPr lang="zh-CN" altLang="en-US"/>
              <a:t>的组成部分</a:t>
            </a:r>
          </a:p>
        </p:txBody>
      </p:sp>
      <p:sp>
        <p:nvSpPr>
          <p:cNvPr id="96259" name="Rectangle 3"/>
          <p:cNvSpPr>
            <a:spLocks noGrp="1" noChangeArrowheads="1"/>
          </p:cNvSpPr>
          <p:nvPr>
            <p:ph type="body" idx="1"/>
          </p:nvPr>
        </p:nvSpPr>
        <p:spPr>
          <a:xfrm>
            <a:off x="228600" y="1676400"/>
            <a:ext cx="8534400" cy="3733800"/>
          </a:xfrm>
          <a:ln/>
        </p:spPr>
        <p:txBody>
          <a:bodyPr/>
          <a:lstStyle/>
          <a:p>
            <a:pPr marL="387350" indent="-387350"/>
            <a:r>
              <a:rPr lang="zh-CN" altLang="en-US">
                <a:solidFill>
                  <a:schemeClr val="tx2"/>
                </a:solidFill>
                <a:latin typeface="楷体_GB2312" pitchFamily="49" charset="-122"/>
              </a:rPr>
              <a:t>认证中心</a:t>
            </a:r>
            <a:r>
              <a:rPr lang="en-US" altLang="zh-CN">
                <a:solidFill>
                  <a:schemeClr val="tx2"/>
                </a:solidFill>
                <a:latin typeface="楷体_GB2312" pitchFamily="49" charset="-122"/>
              </a:rPr>
              <a:t>(CA, Certificate Authority)</a:t>
            </a:r>
          </a:p>
          <a:p>
            <a:pPr marL="863600" lvl="1"/>
            <a:r>
              <a:rPr lang="zh-CN" altLang="en-US">
                <a:solidFill>
                  <a:srgbClr val="000099"/>
                </a:solidFill>
                <a:latin typeface="楷体_GB2312" pitchFamily="49" charset="-122"/>
              </a:rPr>
              <a:t>认证中心就是一个负责发放和管理数字证书的</a:t>
            </a:r>
            <a:r>
              <a:rPr lang="zh-CN" altLang="en-US">
                <a:solidFill>
                  <a:srgbClr val="FF3300"/>
                </a:solidFill>
                <a:latin typeface="楷体_GB2312" pitchFamily="49" charset="-122"/>
              </a:rPr>
              <a:t>权威机构</a:t>
            </a:r>
            <a:r>
              <a:rPr lang="zh-CN" altLang="en-US">
                <a:solidFill>
                  <a:srgbClr val="000099"/>
                </a:solidFill>
                <a:latin typeface="楷体_GB2312" pitchFamily="49" charset="-122"/>
              </a:rPr>
              <a:t>。</a:t>
            </a:r>
          </a:p>
          <a:p>
            <a:pPr marL="863600" lvl="1"/>
            <a:r>
              <a:rPr lang="zh-CN" altLang="en-US">
                <a:solidFill>
                  <a:srgbClr val="000099"/>
                </a:solidFill>
                <a:latin typeface="楷体_GB2312" pitchFamily="49" charset="-122"/>
              </a:rPr>
              <a:t>又称为数字证书认证中心，专门解决公钥体系中公钥的合法性问题。</a:t>
            </a:r>
          </a:p>
          <a:p>
            <a:pPr marL="863600" lvl="1"/>
            <a:r>
              <a:rPr lang="zh-CN" altLang="en-US">
                <a:solidFill>
                  <a:srgbClr val="000099"/>
                </a:solidFill>
                <a:latin typeface="楷体_GB2312" pitchFamily="49" charset="-122"/>
              </a:rPr>
              <a:t>作为权威的、公正的、</a:t>
            </a:r>
            <a:r>
              <a:rPr lang="zh-CN" altLang="en-US">
                <a:solidFill>
                  <a:srgbClr val="FF3300"/>
                </a:solidFill>
                <a:latin typeface="楷体_GB2312" pitchFamily="49" charset="-122"/>
              </a:rPr>
              <a:t>可信赖的第三方</a:t>
            </a:r>
            <a:r>
              <a:rPr lang="zh-CN" altLang="en-US">
                <a:solidFill>
                  <a:srgbClr val="000099"/>
                </a:solidFill>
                <a:latin typeface="楷体_GB2312" pitchFamily="49" charset="-122"/>
              </a:rPr>
              <a:t>，其作用是至关重要的。</a:t>
            </a:r>
          </a:p>
        </p:txBody>
      </p:sp>
      <p:sp>
        <p:nvSpPr>
          <p:cNvPr id="9626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latin typeface="楷体_GB2312" pitchFamily="49" charset="-122"/>
              </a:rPr>
              <a:t>认证中心</a:t>
            </a:r>
          </a:p>
        </p:txBody>
      </p:sp>
      <p:sp>
        <p:nvSpPr>
          <p:cNvPr id="100355" name="Rectangle 3"/>
          <p:cNvSpPr>
            <a:spLocks noGrp="1" noChangeArrowheads="1"/>
          </p:cNvSpPr>
          <p:nvPr>
            <p:ph type="body" idx="1"/>
          </p:nvPr>
        </p:nvSpPr>
        <p:spPr>
          <a:xfrm>
            <a:off x="228600" y="1676400"/>
            <a:ext cx="8534400" cy="3352800"/>
          </a:xfrm>
          <a:ln/>
        </p:spPr>
        <p:txBody>
          <a:bodyPr/>
          <a:lstStyle/>
          <a:p>
            <a:pPr marL="387350" indent="-387350"/>
            <a:r>
              <a:rPr lang="zh-CN" altLang="en-US">
                <a:latin typeface="楷体_GB2312" pitchFamily="49" charset="-122"/>
              </a:rPr>
              <a:t>认证中心的功能</a:t>
            </a:r>
          </a:p>
          <a:p>
            <a:pPr marL="863600" lvl="1"/>
            <a:r>
              <a:rPr lang="zh-CN" altLang="en-US">
                <a:solidFill>
                  <a:srgbClr val="000099"/>
                </a:solidFill>
                <a:latin typeface="楷体_GB2312" pitchFamily="49" charset="-122"/>
              </a:rPr>
              <a:t>验证并标识证书申请者的身份。</a:t>
            </a:r>
          </a:p>
          <a:p>
            <a:pPr marL="863600" lvl="1"/>
            <a:r>
              <a:rPr lang="zh-CN" altLang="en-US">
                <a:solidFill>
                  <a:srgbClr val="000099"/>
                </a:solidFill>
                <a:latin typeface="楷体_GB2312" pitchFamily="49" charset="-122"/>
              </a:rPr>
              <a:t>确保</a:t>
            </a:r>
            <a:r>
              <a:rPr lang="en-US" altLang="zh-CN">
                <a:solidFill>
                  <a:srgbClr val="000099"/>
                </a:solidFill>
                <a:latin typeface="楷体_GB2312" pitchFamily="49" charset="-122"/>
              </a:rPr>
              <a:t>CA</a:t>
            </a:r>
            <a:r>
              <a:rPr lang="zh-CN" altLang="en-US">
                <a:solidFill>
                  <a:srgbClr val="000099"/>
                </a:solidFill>
                <a:latin typeface="楷体_GB2312" pitchFamily="49" charset="-122"/>
              </a:rPr>
              <a:t>用于签名证书的非对称密钥的质量。</a:t>
            </a:r>
          </a:p>
          <a:p>
            <a:pPr marL="863600" lvl="1"/>
            <a:r>
              <a:rPr lang="zh-CN" altLang="en-US">
                <a:solidFill>
                  <a:srgbClr val="000099"/>
                </a:solidFill>
                <a:latin typeface="楷体_GB2312" pitchFamily="49" charset="-122"/>
              </a:rPr>
              <a:t>确保整个签证过程和签名私钥的安全性。</a:t>
            </a:r>
          </a:p>
          <a:p>
            <a:pPr marL="863600" lvl="1"/>
            <a:r>
              <a:rPr lang="zh-CN" altLang="en-US">
                <a:solidFill>
                  <a:srgbClr val="000099"/>
                </a:solidFill>
                <a:latin typeface="楷体_GB2312" pitchFamily="49" charset="-122"/>
              </a:rPr>
              <a:t>证书材料信息（如公钥证书序列号、</a:t>
            </a:r>
            <a:r>
              <a:rPr lang="en-US" altLang="zh-CN">
                <a:solidFill>
                  <a:srgbClr val="000099"/>
                </a:solidFill>
                <a:latin typeface="楷体_GB2312" pitchFamily="49" charset="-122"/>
              </a:rPr>
              <a:t>CA</a:t>
            </a:r>
            <a:r>
              <a:rPr lang="zh-CN" altLang="en-US">
                <a:solidFill>
                  <a:srgbClr val="000099"/>
                </a:solidFill>
                <a:latin typeface="楷体_GB2312" pitchFamily="49" charset="-122"/>
              </a:rPr>
              <a:t>等）的管理。</a:t>
            </a:r>
          </a:p>
        </p:txBody>
      </p:sp>
      <p:sp>
        <p:nvSpPr>
          <p:cNvPr id="100356"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latin typeface="楷体_GB2312" pitchFamily="49" charset="-122"/>
              </a:rPr>
              <a:t>认证中心</a:t>
            </a:r>
          </a:p>
        </p:txBody>
      </p:sp>
      <p:sp>
        <p:nvSpPr>
          <p:cNvPr id="98307" name="Rectangle 3"/>
          <p:cNvSpPr>
            <a:spLocks noGrp="1" noChangeArrowheads="1"/>
          </p:cNvSpPr>
          <p:nvPr>
            <p:ph type="body" idx="1"/>
          </p:nvPr>
        </p:nvSpPr>
        <p:spPr>
          <a:xfrm>
            <a:off x="228600" y="1676400"/>
            <a:ext cx="8610600" cy="4191000"/>
          </a:xfrm>
          <a:ln/>
        </p:spPr>
        <p:txBody>
          <a:bodyPr/>
          <a:lstStyle/>
          <a:p>
            <a:pPr marL="387350" indent="-387350"/>
            <a:r>
              <a:rPr lang="zh-CN" altLang="en-US">
                <a:latin typeface="楷体_GB2312" pitchFamily="49" charset="-122"/>
              </a:rPr>
              <a:t>认证中心的功能</a:t>
            </a:r>
          </a:p>
          <a:p>
            <a:pPr marL="863600" lvl="1"/>
            <a:r>
              <a:rPr lang="zh-CN" altLang="en-US">
                <a:solidFill>
                  <a:srgbClr val="000099"/>
                </a:solidFill>
                <a:latin typeface="楷体_GB2312" pitchFamily="49" charset="-122"/>
              </a:rPr>
              <a:t>确定并检查证书的有效期限。</a:t>
            </a:r>
          </a:p>
          <a:p>
            <a:pPr marL="863600" lvl="1"/>
            <a:r>
              <a:rPr lang="zh-CN" altLang="en-US">
                <a:solidFill>
                  <a:srgbClr val="000099"/>
                </a:solidFill>
                <a:latin typeface="楷体_GB2312" pitchFamily="49" charset="-122"/>
              </a:rPr>
              <a:t>确保证书主体标识的唯一性，防止重名。</a:t>
            </a:r>
          </a:p>
          <a:p>
            <a:pPr marL="863600" lvl="1"/>
            <a:r>
              <a:rPr lang="zh-CN" altLang="en-US">
                <a:solidFill>
                  <a:srgbClr val="FF3300"/>
                </a:solidFill>
                <a:latin typeface="楷体_GB2312" pitchFamily="49" charset="-122"/>
              </a:rPr>
              <a:t>发布并维护作废证书表。</a:t>
            </a:r>
          </a:p>
          <a:p>
            <a:pPr marL="863600" lvl="1"/>
            <a:r>
              <a:rPr lang="zh-CN" altLang="en-US">
                <a:solidFill>
                  <a:srgbClr val="000099"/>
                </a:solidFill>
                <a:latin typeface="楷体_GB2312" pitchFamily="49" charset="-122"/>
              </a:rPr>
              <a:t>对整个证书签发过程做日志记录。</a:t>
            </a:r>
          </a:p>
          <a:p>
            <a:pPr marL="863600" lvl="1"/>
            <a:r>
              <a:rPr lang="zh-CN" altLang="en-US">
                <a:solidFill>
                  <a:srgbClr val="000099"/>
                </a:solidFill>
                <a:latin typeface="楷体_GB2312" pitchFamily="49" charset="-122"/>
              </a:rPr>
              <a:t>向申请人发通知。</a:t>
            </a:r>
          </a:p>
        </p:txBody>
      </p:sp>
      <p:sp>
        <p:nvSpPr>
          <p:cNvPr id="98308"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PKI</a:t>
            </a:r>
            <a:r>
              <a:rPr lang="zh-CN" altLang="en-US"/>
              <a:t>的组成部分</a:t>
            </a:r>
          </a:p>
        </p:txBody>
      </p:sp>
      <p:sp>
        <p:nvSpPr>
          <p:cNvPr id="102403" name="Rectangle 3"/>
          <p:cNvSpPr>
            <a:spLocks noGrp="1" noChangeArrowheads="1"/>
          </p:cNvSpPr>
          <p:nvPr>
            <p:ph type="body" idx="1"/>
          </p:nvPr>
        </p:nvSpPr>
        <p:spPr>
          <a:xfrm>
            <a:off x="228600" y="1676400"/>
            <a:ext cx="8305800" cy="3886200"/>
          </a:xfrm>
          <a:ln/>
        </p:spPr>
        <p:txBody>
          <a:bodyPr/>
          <a:lstStyle/>
          <a:p>
            <a:pPr marL="387350" indent="-387350">
              <a:lnSpc>
                <a:spcPct val="90000"/>
              </a:lnSpc>
            </a:pPr>
            <a:r>
              <a:rPr lang="zh-CN" altLang="en-US">
                <a:solidFill>
                  <a:schemeClr val="tx2"/>
                </a:solidFill>
                <a:latin typeface="楷体_GB2312" pitchFamily="49" charset="-122"/>
              </a:rPr>
              <a:t>注册中心</a:t>
            </a:r>
            <a:r>
              <a:rPr lang="en-US" altLang="zh-CN">
                <a:solidFill>
                  <a:schemeClr val="tx2"/>
                </a:solidFill>
                <a:latin typeface="楷体_GB2312" pitchFamily="49" charset="-122"/>
              </a:rPr>
              <a:t>(RA, Registration Authority)</a:t>
            </a:r>
          </a:p>
          <a:p>
            <a:pPr marL="863600" lvl="1">
              <a:lnSpc>
                <a:spcPct val="90000"/>
              </a:lnSpc>
            </a:pPr>
            <a:r>
              <a:rPr lang="en-US" altLang="zh-CN">
                <a:solidFill>
                  <a:srgbClr val="000099"/>
                </a:solidFill>
                <a:latin typeface="楷体_GB2312" pitchFamily="49" charset="-122"/>
              </a:rPr>
              <a:t>RA</a:t>
            </a:r>
            <a:r>
              <a:rPr lang="zh-CN" altLang="en-US">
                <a:solidFill>
                  <a:srgbClr val="000099"/>
                </a:solidFill>
                <a:latin typeface="楷体_GB2312" pitchFamily="49" charset="-122"/>
              </a:rPr>
              <a:t>中心是数字证书注册审批机构。是</a:t>
            </a:r>
            <a:r>
              <a:rPr lang="en-US" altLang="zh-CN">
                <a:solidFill>
                  <a:srgbClr val="000099"/>
                </a:solidFill>
                <a:latin typeface="楷体_GB2312" pitchFamily="49" charset="-122"/>
              </a:rPr>
              <a:t>CA</a:t>
            </a:r>
            <a:r>
              <a:rPr lang="zh-CN" altLang="en-US">
                <a:solidFill>
                  <a:srgbClr val="000099"/>
                </a:solidFill>
                <a:latin typeface="楷体_GB2312" pitchFamily="49" charset="-122"/>
              </a:rPr>
              <a:t>的证书发放、管理的延伸。</a:t>
            </a:r>
          </a:p>
          <a:p>
            <a:pPr marL="863600" lvl="1">
              <a:lnSpc>
                <a:spcPct val="90000"/>
              </a:lnSpc>
            </a:pPr>
            <a:r>
              <a:rPr lang="zh-CN" altLang="en-US">
                <a:solidFill>
                  <a:srgbClr val="000099"/>
                </a:solidFill>
                <a:latin typeface="楷体_GB2312" pitchFamily="49" charset="-122"/>
              </a:rPr>
              <a:t>负责证书申请者的信息录入、审核以及证书发放等工作；同时，对发放的证书完成相应的管理功能。</a:t>
            </a:r>
          </a:p>
          <a:p>
            <a:pPr marL="863600" lvl="1">
              <a:lnSpc>
                <a:spcPct val="90000"/>
              </a:lnSpc>
            </a:pPr>
            <a:r>
              <a:rPr lang="zh-CN" altLang="en-US">
                <a:solidFill>
                  <a:srgbClr val="000099"/>
                </a:solidFill>
                <a:latin typeface="楷体_GB2312" pitchFamily="49" charset="-122"/>
              </a:rPr>
              <a:t>是</a:t>
            </a:r>
            <a:r>
              <a:rPr lang="en-US" altLang="zh-CN">
                <a:solidFill>
                  <a:srgbClr val="000099"/>
                </a:solidFill>
                <a:latin typeface="楷体_GB2312" pitchFamily="49" charset="-122"/>
              </a:rPr>
              <a:t>CA</a:t>
            </a:r>
            <a:r>
              <a:rPr lang="zh-CN" altLang="en-US">
                <a:solidFill>
                  <a:srgbClr val="000099"/>
                </a:solidFill>
                <a:latin typeface="楷体_GB2312" pitchFamily="49" charset="-122"/>
              </a:rPr>
              <a:t>中心和最终用户之间联系的桥梁。</a:t>
            </a:r>
          </a:p>
          <a:p>
            <a:pPr marL="863600" lvl="1">
              <a:lnSpc>
                <a:spcPct val="90000"/>
              </a:lnSpc>
            </a:pPr>
            <a:r>
              <a:rPr lang="zh-CN" altLang="en-US">
                <a:solidFill>
                  <a:srgbClr val="000099"/>
                </a:solidFill>
                <a:latin typeface="楷体_GB2312" pitchFamily="49" charset="-122"/>
              </a:rPr>
              <a:t>是整个</a:t>
            </a:r>
            <a:r>
              <a:rPr lang="en-US" altLang="zh-CN">
                <a:solidFill>
                  <a:srgbClr val="000099"/>
                </a:solidFill>
                <a:latin typeface="楷体_GB2312" pitchFamily="49" charset="-122"/>
              </a:rPr>
              <a:t>PKI</a:t>
            </a:r>
            <a:r>
              <a:rPr lang="zh-CN" altLang="en-US">
                <a:solidFill>
                  <a:srgbClr val="000099"/>
                </a:solidFill>
                <a:latin typeface="楷体_GB2312" pitchFamily="49" charset="-122"/>
              </a:rPr>
              <a:t>得以正常运营不可缺少的一部分。</a:t>
            </a:r>
          </a:p>
        </p:txBody>
      </p:sp>
      <p:sp>
        <p:nvSpPr>
          <p:cNvPr id="102404"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基本概念</a:t>
            </a:r>
          </a:p>
        </p:txBody>
      </p:sp>
      <p:sp>
        <p:nvSpPr>
          <p:cNvPr id="18435" name="Rectangle 3"/>
          <p:cNvSpPr>
            <a:spLocks noGrp="1" noChangeArrowheads="1"/>
          </p:cNvSpPr>
          <p:nvPr>
            <p:ph type="body" idx="1"/>
          </p:nvPr>
        </p:nvSpPr>
        <p:spPr>
          <a:xfrm>
            <a:off x="533400" y="1981200"/>
            <a:ext cx="8382000" cy="3048000"/>
          </a:xfrm>
        </p:spPr>
        <p:txBody>
          <a:bodyPr/>
          <a:lstStyle/>
          <a:p>
            <a:pPr algn="just"/>
            <a:r>
              <a:rPr lang="zh-CN" altLang="en-US">
                <a:latin typeface="楷体_GB2312" pitchFamily="49" charset="-122"/>
              </a:rPr>
              <a:t>密钥管理的定义</a:t>
            </a:r>
          </a:p>
          <a:p>
            <a:pPr lvl="1"/>
            <a:r>
              <a:rPr lang="zh-CN" altLang="en-US" sz="2400">
                <a:solidFill>
                  <a:srgbClr val="000099"/>
                </a:solidFill>
                <a:latin typeface="宋体" charset="-122"/>
              </a:rPr>
              <a:t>在一种安全策略指导下密钥的产生</a:t>
            </a:r>
            <a:r>
              <a:rPr lang="en-US" altLang="zh-CN" sz="2400">
                <a:solidFill>
                  <a:srgbClr val="000099"/>
                </a:solidFill>
                <a:latin typeface="宋体" charset="-122"/>
              </a:rPr>
              <a:t>, </a:t>
            </a:r>
            <a:r>
              <a:rPr lang="zh-CN" altLang="en-US" sz="2400">
                <a:solidFill>
                  <a:srgbClr val="000099"/>
                </a:solidFill>
                <a:latin typeface="宋体" charset="-122"/>
              </a:rPr>
              <a:t>存储</a:t>
            </a:r>
            <a:r>
              <a:rPr lang="en-US" altLang="zh-CN" sz="2400">
                <a:solidFill>
                  <a:srgbClr val="000099"/>
                </a:solidFill>
                <a:latin typeface="宋体" charset="-122"/>
              </a:rPr>
              <a:t>, </a:t>
            </a:r>
            <a:r>
              <a:rPr lang="zh-CN" altLang="en-US" sz="2400">
                <a:solidFill>
                  <a:srgbClr val="000099"/>
                </a:solidFill>
                <a:latin typeface="宋体" charset="-122"/>
              </a:rPr>
              <a:t>分配</a:t>
            </a:r>
            <a:r>
              <a:rPr lang="en-US" altLang="zh-CN" sz="2400">
                <a:solidFill>
                  <a:srgbClr val="000099"/>
                </a:solidFill>
                <a:latin typeface="宋体" charset="-122"/>
              </a:rPr>
              <a:t>, </a:t>
            </a:r>
            <a:r>
              <a:rPr lang="zh-CN" altLang="en-US" sz="2400">
                <a:solidFill>
                  <a:srgbClr val="000099"/>
                </a:solidFill>
                <a:latin typeface="宋体" charset="-122"/>
              </a:rPr>
              <a:t>删除</a:t>
            </a:r>
            <a:r>
              <a:rPr lang="en-US" altLang="zh-CN" sz="2400">
                <a:solidFill>
                  <a:srgbClr val="000099"/>
                </a:solidFill>
                <a:latin typeface="宋体" charset="-122"/>
              </a:rPr>
              <a:t>, </a:t>
            </a:r>
            <a:r>
              <a:rPr lang="zh-CN" altLang="en-US" sz="2400">
                <a:solidFill>
                  <a:srgbClr val="000099"/>
                </a:solidFill>
                <a:latin typeface="宋体" charset="-122"/>
              </a:rPr>
              <a:t>归档及应用。</a:t>
            </a:r>
            <a:r>
              <a:rPr lang="en-US" altLang="zh-CN" sz="2400">
                <a:solidFill>
                  <a:srgbClr val="A50021"/>
                </a:solidFill>
                <a:latin typeface="宋体" charset="-122"/>
              </a:rPr>
              <a:t>(GB/T 9387.2</a:t>
            </a:r>
            <a:r>
              <a:rPr lang="en-US" altLang="zh-CN" sz="2400">
                <a:solidFill>
                  <a:srgbClr val="A50021"/>
                </a:solidFill>
                <a:latin typeface="Times New Roman"/>
              </a:rPr>
              <a:t>—</a:t>
            </a:r>
            <a:r>
              <a:rPr lang="en-US" altLang="zh-CN" sz="2400">
                <a:solidFill>
                  <a:srgbClr val="A50021"/>
                </a:solidFill>
                <a:latin typeface="宋体" charset="-122"/>
              </a:rPr>
              <a:t>1995\ISO 7498-2</a:t>
            </a:r>
            <a:r>
              <a:rPr lang="en-US" altLang="zh-CN" sz="2400">
                <a:solidFill>
                  <a:srgbClr val="A50021"/>
                </a:solidFill>
                <a:latin typeface="Times New Roman"/>
              </a:rPr>
              <a:t>—</a:t>
            </a:r>
            <a:r>
              <a:rPr lang="en-US" altLang="zh-CN" sz="2400">
                <a:solidFill>
                  <a:srgbClr val="A50021"/>
                </a:solidFill>
                <a:latin typeface="宋体" charset="-122"/>
              </a:rPr>
              <a:t>1989)</a:t>
            </a:r>
          </a:p>
          <a:p>
            <a:pPr lvl="1"/>
            <a:r>
              <a:rPr lang="zh-CN" altLang="en-US" sz="2400">
                <a:solidFill>
                  <a:srgbClr val="000099"/>
                </a:solidFill>
                <a:latin typeface="宋体" charset="-122"/>
              </a:rPr>
              <a:t>处理密钥自产生到最终销毁的整个过程中的有关问题，包括系统的初始化，密钥的</a:t>
            </a:r>
            <a:r>
              <a:rPr lang="zh-CN" altLang="en-US" sz="2400">
                <a:solidFill>
                  <a:srgbClr val="A50021"/>
                </a:solidFill>
                <a:latin typeface="宋体" charset="-122"/>
              </a:rPr>
              <a:t>产生、存储、备份</a:t>
            </a:r>
            <a:r>
              <a:rPr lang="en-US" altLang="zh-CN" sz="2400">
                <a:solidFill>
                  <a:srgbClr val="A50021"/>
                </a:solidFill>
                <a:latin typeface="宋体" charset="-122"/>
              </a:rPr>
              <a:t>/</a:t>
            </a:r>
            <a:r>
              <a:rPr lang="zh-CN" altLang="en-US" sz="2400">
                <a:solidFill>
                  <a:srgbClr val="A50021"/>
                </a:solidFill>
                <a:latin typeface="宋体" charset="-122"/>
              </a:rPr>
              <a:t>恢复、装入、分配、保护、更新、泄露、撤销和销毁</a:t>
            </a:r>
            <a:r>
              <a:rPr lang="zh-CN" altLang="en-US" sz="2400">
                <a:solidFill>
                  <a:srgbClr val="000099"/>
                </a:solidFill>
                <a:latin typeface="宋体" charset="-122"/>
              </a:rPr>
              <a:t>等内容。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latin typeface="楷体_GB2312" pitchFamily="49" charset="-122"/>
              </a:rPr>
              <a:t>注册中心</a:t>
            </a:r>
          </a:p>
        </p:txBody>
      </p:sp>
      <p:sp>
        <p:nvSpPr>
          <p:cNvPr id="104451" name="Rectangle 3"/>
          <p:cNvSpPr>
            <a:spLocks noGrp="1" noChangeArrowheads="1"/>
          </p:cNvSpPr>
          <p:nvPr>
            <p:ph type="body" idx="1"/>
          </p:nvPr>
        </p:nvSpPr>
        <p:spPr>
          <a:xfrm>
            <a:off x="228600" y="1676400"/>
            <a:ext cx="8305800" cy="3886200"/>
          </a:xfrm>
          <a:ln/>
        </p:spPr>
        <p:txBody>
          <a:bodyPr/>
          <a:lstStyle/>
          <a:p>
            <a:pPr marL="387350" indent="-387350"/>
            <a:r>
              <a:rPr lang="zh-CN" altLang="en-US">
                <a:solidFill>
                  <a:schemeClr val="tx2"/>
                </a:solidFill>
                <a:latin typeface="楷体_GB2312" pitchFamily="49" charset="-122"/>
              </a:rPr>
              <a:t>注册中心的功能</a:t>
            </a:r>
          </a:p>
          <a:p>
            <a:pPr marL="863600" lvl="1"/>
            <a:r>
              <a:rPr lang="zh-CN" altLang="en-US">
                <a:solidFill>
                  <a:srgbClr val="000099"/>
                </a:solidFill>
                <a:latin typeface="楷体_GB2312" pitchFamily="49" charset="-122"/>
              </a:rPr>
              <a:t>接收和验证新注册人的注册信息；</a:t>
            </a:r>
          </a:p>
          <a:p>
            <a:pPr marL="863600" lvl="1"/>
            <a:r>
              <a:rPr lang="zh-CN" altLang="en-US">
                <a:solidFill>
                  <a:srgbClr val="000099"/>
                </a:solidFill>
                <a:latin typeface="楷体_GB2312" pitchFamily="49" charset="-122"/>
              </a:rPr>
              <a:t>代表最终用户生成密钥对；</a:t>
            </a:r>
          </a:p>
          <a:p>
            <a:pPr marL="863600" lvl="1"/>
            <a:r>
              <a:rPr lang="zh-CN" altLang="en-US">
                <a:solidFill>
                  <a:srgbClr val="000099"/>
                </a:solidFill>
                <a:latin typeface="楷体_GB2312" pitchFamily="49" charset="-122"/>
              </a:rPr>
              <a:t>接收和授权密钥备份和恢复请求；</a:t>
            </a:r>
          </a:p>
          <a:p>
            <a:pPr marL="863600" lvl="1"/>
            <a:r>
              <a:rPr lang="zh-CN" altLang="en-US">
                <a:solidFill>
                  <a:srgbClr val="000099"/>
                </a:solidFill>
                <a:latin typeface="楷体_GB2312" pitchFamily="49" charset="-122"/>
              </a:rPr>
              <a:t>接收和授权证书吊销请求；</a:t>
            </a:r>
          </a:p>
          <a:p>
            <a:pPr marL="863600" lvl="1"/>
            <a:r>
              <a:rPr lang="zh-CN" altLang="en-US">
                <a:solidFill>
                  <a:srgbClr val="000099"/>
                </a:solidFill>
                <a:latin typeface="楷体_GB2312" pitchFamily="49" charset="-122"/>
              </a:rPr>
              <a:t>按需分发或恢复硬件设备，如</a:t>
            </a:r>
            <a:r>
              <a:rPr lang="en-US" altLang="zh-CN">
                <a:solidFill>
                  <a:srgbClr val="000099"/>
                </a:solidFill>
                <a:latin typeface="楷体_GB2312" pitchFamily="49" charset="-122"/>
              </a:rPr>
              <a:t>IC</a:t>
            </a:r>
            <a:r>
              <a:rPr lang="zh-CN" altLang="en-US">
                <a:solidFill>
                  <a:srgbClr val="000099"/>
                </a:solidFill>
                <a:latin typeface="楷体_GB2312" pitchFamily="49" charset="-122"/>
              </a:rPr>
              <a:t>卡令牌。</a:t>
            </a:r>
          </a:p>
        </p:txBody>
      </p:sp>
      <p:sp>
        <p:nvSpPr>
          <p:cNvPr id="10445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PKI</a:t>
            </a:r>
            <a:r>
              <a:rPr lang="zh-CN" altLang="en-US"/>
              <a:t>的组成部分</a:t>
            </a:r>
          </a:p>
        </p:txBody>
      </p:sp>
      <p:sp>
        <p:nvSpPr>
          <p:cNvPr id="106499" name="Rectangle 3"/>
          <p:cNvSpPr>
            <a:spLocks noGrp="1" noChangeArrowheads="1"/>
          </p:cNvSpPr>
          <p:nvPr>
            <p:ph type="body" idx="1"/>
          </p:nvPr>
        </p:nvSpPr>
        <p:spPr>
          <a:xfrm>
            <a:off x="228600" y="1676400"/>
            <a:ext cx="8305800" cy="3886200"/>
          </a:xfrm>
          <a:ln/>
        </p:spPr>
        <p:txBody>
          <a:bodyPr/>
          <a:lstStyle/>
          <a:p>
            <a:pPr marL="387350" indent="-387350"/>
            <a:r>
              <a:rPr lang="zh-CN" altLang="en-US">
                <a:solidFill>
                  <a:schemeClr val="tx2"/>
                </a:solidFill>
                <a:latin typeface="楷体_GB2312" pitchFamily="49" charset="-122"/>
              </a:rPr>
              <a:t>证书库</a:t>
            </a:r>
            <a:r>
              <a:rPr lang="en-US" altLang="zh-CN">
                <a:solidFill>
                  <a:schemeClr val="tx2"/>
                </a:solidFill>
                <a:latin typeface="楷体_GB2312" pitchFamily="49" charset="-122"/>
              </a:rPr>
              <a:t>(Cert Database)</a:t>
            </a:r>
          </a:p>
          <a:p>
            <a:pPr marL="863600" lvl="1"/>
            <a:r>
              <a:rPr lang="zh-CN" altLang="en-US">
                <a:solidFill>
                  <a:srgbClr val="000099"/>
                </a:solidFill>
                <a:latin typeface="楷体_GB2312" pitchFamily="49" charset="-122"/>
              </a:rPr>
              <a:t>是集中存放证书的公开的信息库，供用户查询其他用户的证书和公钥。</a:t>
            </a:r>
          </a:p>
          <a:p>
            <a:pPr marL="863600" lvl="1"/>
            <a:r>
              <a:rPr lang="zh-CN" altLang="en-US">
                <a:solidFill>
                  <a:srgbClr val="000099"/>
                </a:solidFill>
                <a:latin typeface="楷体_GB2312" pitchFamily="49" charset="-122"/>
              </a:rPr>
              <a:t>证书是一个机构颁发给一个安全个体的证明，所以证书的权威性取决于该机构的权威性</a:t>
            </a:r>
          </a:p>
          <a:p>
            <a:pPr marL="863600" lvl="1"/>
            <a:r>
              <a:rPr lang="zh-CN" altLang="en-US">
                <a:solidFill>
                  <a:srgbClr val="000099"/>
                </a:solidFill>
                <a:latin typeface="楷体_GB2312" pitchFamily="49" charset="-122"/>
              </a:rPr>
              <a:t>一个证书中，最重要的信息是个体名字、个体的公钥、机构的签名、算法和用途</a:t>
            </a:r>
          </a:p>
        </p:txBody>
      </p:sp>
      <p:sp>
        <p:nvSpPr>
          <p:cNvPr id="10650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数字证书</a:t>
            </a:r>
          </a:p>
        </p:txBody>
      </p:sp>
      <p:sp>
        <p:nvSpPr>
          <p:cNvPr id="108547" name="Rectangle 3"/>
          <p:cNvSpPr>
            <a:spLocks noGrp="1" noChangeArrowheads="1"/>
          </p:cNvSpPr>
          <p:nvPr>
            <p:ph type="body" idx="1"/>
          </p:nvPr>
        </p:nvSpPr>
        <p:spPr>
          <a:xfrm>
            <a:off x="228600" y="1676400"/>
            <a:ext cx="8305800" cy="3886200"/>
          </a:xfrm>
          <a:ln/>
        </p:spPr>
        <p:txBody>
          <a:bodyPr/>
          <a:lstStyle/>
          <a:p>
            <a:pPr marL="387350" indent="-387350"/>
            <a:r>
              <a:rPr lang="zh-CN" altLang="en-US" sz="2800">
                <a:solidFill>
                  <a:schemeClr val="tx2"/>
                </a:solidFill>
                <a:latin typeface="楷体_GB2312" pitchFamily="49" charset="-122"/>
              </a:rPr>
              <a:t>数字证书是一个经</a:t>
            </a:r>
            <a:r>
              <a:rPr lang="zh-CN" altLang="en-US" sz="2800">
                <a:solidFill>
                  <a:srgbClr val="FF3300"/>
                </a:solidFill>
                <a:latin typeface="楷体_GB2312" pitchFamily="49" charset="-122"/>
              </a:rPr>
              <a:t>认证中心</a:t>
            </a:r>
            <a:r>
              <a:rPr lang="zh-CN" altLang="en-US" sz="2800">
                <a:solidFill>
                  <a:schemeClr val="tx2"/>
                </a:solidFill>
                <a:latin typeface="楷体_GB2312" pitchFamily="49" charset="-122"/>
              </a:rPr>
              <a:t>数字签名的包含公开密钥拥有者信息以及公开密钥的文件。</a:t>
            </a:r>
          </a:p>
          <a:p>
            <a:pPr marL="863600" lvl="1"/>
            <a:r>
              <a:rPr lang="zh-CN" altLang="en-US" sz="2400">
                <a:solidFill>
                  <a:srgbClr val="000099"/>
                </a:solidFill>
                <a:latin typeface="楷体_GB2312" pitchFamily="49" charset="-122"/>
              </a:rPr>
              <a:t>是各类实体</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持卡人</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个人、商户</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企业、网关</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银行等</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在网上进行信息交流及商务活动的身份证明。</a:t>
            </a:r>
          </a:p>
          <a:p>
            <a:pPr marL="863600" lvl="1"/>
            <a:r>
              <a:rPr lang="zh-CN" altLang="en-US" sz="2400">
                <a:solidFill>
                  <a:srgbClr val="000099"/>
                </a:solidFill>
                <a:latin typeface="楷体_GB2312" pitchFamily="49" charset="-122"/>
              </a:rPr>
              <a:t>从用途上可分为签名证书和加密证书</a:t>
            </a:r>
          </a:p>
          <a:p>
            <a:pPr marL="863600" lvl="1"/>
            <a:r>
              <a:rPr lang="zh-CN" altLang="en-US" sz="2400">
                <a:solidFill>
                  <a:srgbClr val="000099"/>
                </a:solidFill>
                <a:latin typeface="楷体_GB2312" pitchFamily="49" charset="-122"/>
              </a:rPr>
              <a:t>签名证书</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私钥证书</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主要用于对信息进行签名，以保证信息的不可否认性</a:t>
            </a:r>
          </a:p>
          <a:p>
            <a:pPr marL="863600" lvl="1"/>
            <a:r>
              <a:rPr lang="zh-CN" altLang="en-US" sz="2400">
                <a:solidFill>
                  <a:srgbClr val="000099"/>
                </a:solidFill>
                <a:latin typeface="楷体_GB2312" pitchFamily="49" charset="-122"/>
              </a:rPr>
              <a:t>加密证书</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公钥证书</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主要用于对用户传送信息进行加密，以保证信息的真实性和完整性</a:t>
            </a:r>
          </a:p>
        </p:txBody>
      </p:sp>
      <p:sp>
        <p:nvSpPr>
          <p:cNvPr id="108548"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数字证书</a:t>
            </a:r>
          </a:p>
        </p:txBody>
      </p:sp>
      <p:sp>
        <p:nvSpPr>
          <p:cNvPr id="110595" name="Rectangle 3"/>
          <p:cNvSpPr>
            <a:spLocks noGrp="1" noChangeArrowheads="1"/>
          </p:cNvSpPr>
          <p:nvPr>
            <p:ph type="body" idx="1"/>
          </p:nvPr>
        </p:nvSpPr>
        <p:spPr>
          <a:xfrm>
            <a:off x="228600" y="1676400"/>
            <a:ext cx="8305800" cy="1295400"/>
          </a:xfrm>
          <a:ln/>
        </p:spPr>
        <p:txBody>
          <a:bodyPr/>
          <a:lstStyle/>
          <a:p>
            <a:pPr marL="387350" indent="-387350">
              <a:lnSpc>
                <a:spcPct val="90000"/>
              </a:lnSpc>
            </a:pPr>
            <a:r>
              <a:rPr lang="zh-CN" altLang="en-US" sz="2800">
                <a:solidFill>
                  <a:schemeClr val="tx2"/>
                </a:solidFill>
                <a:latin typeface="楷体_GB2312" pitchFamily="49" charset="-122"/>
              </a:rPr>
              <a:t>数字证书的格式和结构</a:t>
            </a:r>
          </a:p>
          <a:p>
            <a:pPr marL="863600" lvl="1">
              <a:lnSpc>
                <a:spcPct val="90000"/>
              </a:lnSpc>
            </a:pPr>
            <a:r>
              <a:rPr lang="zh-CN" altLang="en-US" sz="2400">
                <a:solidFill>
                  <a:srgbClr val="000099"/>
                </a:solidFill>
                <a:latin typeface="楷体_GB2312" pitchFamily="49" charset="-122"/>
              </a:rPr>
              <a:t>数字证书有很多种，使用最广泛的是国际电信联盟</a:t>
            </a:r>
            <a:r>
              <a:rPr lang="en-US" altLang="zh-CN" sz="2400">
                <a:solidFill>
                  <a:srgbClr val="000099"/>
                </a:solidFill>
                <a:latin typeface="楷体_GB2312" pitchFamily="49" charset="-122"/>
              </a:rPr>
              <a:t>(ITU)</a:t>
            </a:r>
            <a:r>
              <a:rPr lang="zh-CN" altLang="en-US" sz="2400">
                <a:solidFill>
                  <a:srgbClr val="000099"/>
                </a:solidFill>
                <a:latin typeface="楷体_GB2312" pitchFamily="49" charset="-122"/>
              </a:rPr>
              <a:t>提出的</a:t>
            </a:r>
            <a:r>
              <a:rPr lang="en-US" altLang="zh-CN" sz="2400">
                <a:solidFill>
                  <a:srgbClr val="FF3300"/>
                </a:solidFill>
                <a:latin typeface="楷体_GB2312" pitchFamily="49" charset="-122"/>
              </a:rPr>
              <a:t>X.509</a:t>
            </a:r>
            <a:r>
              <a:rPr lang="en-US" altLang="zh-CN" sz="2400">
                <a:solidFill>
                  <a:srgbClr val="000099"/>
                </a:solidFill>
                <a:latin typeface="楷体_GB2312" pitchFamily="49" charset="-122"/>
              </a:rPr>
              <a:t> v3</a:t>
            </a:r>
            <a:r>
              <a:rPr lang="zh-CN" altLang="en-US" sz="2400">
                <a:solidFill>
                  <a:srgbClr val="000099"/>
                </a:solidFill>
                <a:latin typeface="楷体_GB2312" pitchFamily="49" charset="-122"/>
              </a:rPr>
              <a:t>标准格式</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在</a:t>
            </a:r>
            <a:r>
              <a:rPr lang="en-US" altLang="zh-CN" sz="2400">
                <a:solidFill>
                  <a:srgbClr val="000099"/>
                </a:solidFill>
                <a:latin typeface="楷体_GB2312" pitchFamily="49" charset="-122"/>
              </a:rPr>
              <a:t>IE</a:t>
            </a:r>
            <a:r>
              <a:rPr lang="zh-CN" altLang="en-US" sz="2400">
                <a:solidFill>
                  <a:srgbClr val="000099"/>
                </a:solidFill>
                <a:latin typeface="楷体_GB2312" pitchFamily="49" charset="-122"/>
              </a:rPr>
              <a:t>中查看证书</a:t>
            </a:r>
            <a:r>
              <a:rPr lang="en-US" altLang="zh-CN" sz="2400">
                <a:solidFill>
                  <a:srgbClr val="000099"/>
                </a:solidFill>
                <a:latin typeface="楷体_GB2312" pitchFamily="49" charset="-122"/>
              </a:rPr>
              <a:t>)</a:t>
            </a:r>
          </a:p>
        </p:txBody>
      </p:sp>
      <p:graphicFrame>
        <p:nvGraphicFramePr>
          <p:cNvPr id="110597" name="Object 5"/>
          <p:cNvGraphicFramePr>
            <a:graphicFrameLocks noChangeAspect="1"/>
          </p:cNvGraphicFramePr>
          <p:nvPr/>
        </p:nvGraphicFramePr>
        <p:xfrm>
          <a:off x="2133600" y="2895600"/>
          <a:ext cx="5027613" cy="3424238"/>
        </p:xfrm>
        <a:graphic>
          <a:graphicData uri="http://schemas.openxmlformats.org/presentationml/2006/ole">
            <p:oleObj spid="_x0000_s4098" name="Document" r:id="rId4" imgW="2903760" imgH="2138760" progId="Word.Document.8">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t>PKI</a:t>
            </a:r>
            <a:r>
              <a:rPr lang="zh-CN" altLang="en-US"/>
              <a:t>的组成部分</a:t>
            </a:r>
          </a:p>
        </p:txBody>
      </p:sp>
      <p:sp>
        <p:nvSpPr>
          <p:cNvPr id="114691" name="Rectangle 3"/>
          <p:cNvSpPr>
            <a:spLocks noGrp="1" noChangeArrowheads="1"/>
          </p:cNvSpPr>
          <p:nvPr>
            <p:ph type="body" idx="1"/>
          </p:nvPr>
        </p:nvSpPr>
        <p:spPr>
          <a:xfrm>
            <a:off x="228600" y="1676400"/>
            <a:ext cx="8305800" cy="3886200"/>
          </a:xfrm>
          <a:ln/>
        </p:spPr>
        <p:txBody>
          <a:bodyPr/>
          <a:lstStyle/>
          <a:p>
            <a:pPr marL="387350" indent="-387350"/>
            <a:r>
              <a:rPr lang="zh-CN" altLang="en-US">
                <a:solidFill>
                  <a:schemeClr val="tx2"/>
                </a:solidFill>
                <a:latin typeface="楷体_GB2312" pitchFamily="49" charset="-122"/>
              </a:rPr>
              <a:t>密钥备份及恢复系统</a:t>
            </a:r>
          </a:p>
          <a:p>
            <a:pPr marL="863600" lvl="1"/>
            <a:r>
              <a:rPr lang="zh-CN" altLang="en-US">
                <a:solidFill>
                  <a:srgbClr val="000099"/>
                </a:solidFill>
                <a:latin typeface="楷体_GB2312" pitchFamily="49" charset="-122"/>
              </a:rPr>
              <a:t>用户丢失私人密钥以后，密文数据将无法被脱密。因此</a:t>
            </a:r>
            <a:r>
              <a:rPr lang="en-US" altLang="zh-CN">
                <a:solidFill>
                  <a:srgbClr val="000099"/>
                </a:solidFill>
                <a:latin typeface="楷体_GB2312" pitchFamily="49" charset="-122"/>
              </a:rPr>
              <a:t>PKI</a:t>
            </a:r>
            <a:r>
              <a:rPr lang="zh-CN" altLang="en-US">
                <a:solidFill>
                  <a:srgbClr val="000099"/>
                </a:solidFill>
                <a:latin typeface="楷体_GB2312" pitchFamily="49" charset="-122"/>
              </a:rPr>
              <a:t>应该提供密钥的备份和恢复的机制。</a:t>
            </a:r>
          </a:p>
          <a:p>
            <a:pPr marL="863600" lvl="1"/>
            <a:r>
              <a:rPr lang="zh-CN" altLang="en-US">
                <a:solidFill>
                  <a:srgbClr val="000099"/>
                </a:solidFill>
                <a:latin typeface="楷体_GB2312" pitchFamily="49" charset="-122"/>
              </a:rPr>
              <a:t>私人密钥的备份和恢复应该由可信机构来完成，如</a:t>
            </a:r>
            <a:r>
              <a:rPr lang="en-US" altLang="zh-CN">
                <a:solidFill>
                  <a:srgbClr val="000099"/>
                </a:solidFill>
                <a:latin typeface="楷体_GB2312" pitchFamily="49" charset="-122"/>
              </a:rPr>
              <a:t>CA</a:t>
            </a:r>
            <a:r>
              <a:rPr lang="zh-CN" altLang="en-US">
                <a:solidFill>
                  <a:srgbClr val="000099"/>
                </a:solidFill>
                <a:latin typeface="楷体_GB2312" pitchFamily="49" charset="-122"/>
              </a:rPr>
              <a:t>。</a:t>
            </a:r>
          </a:p>
        </p:txBody>
      </p:sp>
      <p:sp>
        <p:nvSpPr>
          <p:cNvPr id="114692"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t>PKI</a:t>
            </a:r>
            <a:r>
              <a:rPr lang="zh-CN" altLang="en-US"/>
              <a:t>的组成部分</a:t>
            </a:r>
          </a:p>
        </p:txBody>
      </p:sp>
      <p:sp>
        <p:nvSpPr>
          <p:cNvPr id="112643" name="Rectangle 3"/>
          <p:cNvSpPr>
            <a:spLocks noGrp="1" noChangeArrowheads="1"/>
          </p:cNvSpPr>
          <p:nvPr>
            <p:ph type="body" idx="1"/>
          </p:nvPr>
        </p:nvSpPr>
        <p:spPr>
          <a:xfrm>
            <a:off x="228600" y="1676400"/>
            <a:ext cx="7848600" cy="3810000"/>
          </a:xfrm>
          <a:ln/>
        </p:spPr>
        <p:txBody>
          <a:bodyPr/>
          <a:lstStyle/>
          <a:p>
            <a:pPr marL="387350" indent="-387350">
              <a:lnSpc>
                <a:spcPct val="90000"/>
              </a:lnSpc>
            </a:pPr>
            <a:r>
              <a:rPr lang="zh-CN" altLang="en-US" sz="2800">
                <a:solidFill>
                  <a:schemeClr val="tx2"/>
                </a:solidFill>
                <a:latin typeface="楷体_GB2312" pitchFamily="49" charset="-122"/>
              </a:rPr>
              <a:t>证书作废处理系统</a:t>
            </a:r>
          </a:p>
          <a:p>
            <a:pPr marL="863600" lvl="1">
              <a:lnSpc>
                <a:spcPct val="90000"/>
              </a:lnSpc>
            </a:pPr>
            <a:r>
              <a:rPr lang="zh-CN" altLang="en-US" sz="2400">
                <a:solidFill>
                  <a:srgbClr val="000099"/>
                </a:solidFill>
                <a:latin typeface="楷体_GB2312" pitchFamily="49" charset="-122"/>
              </a:rPr>
              <a:t>由于各种原因，证书需要被注销</a:t>
            </a:r>
          </a:p>
          <a:p>
            <a:pPr marL="1339850" lvl="2" indent="-285750">
              <a:lnSpc>
                <a:spcPct val="90000"/>
              </a:lnSpc>
            </a:pPr>
            <a:r>
              <a:rPr lang="zh-CN" altLang="en-US" sz="2400">
                <a:solidFill>
                  <a:srgbClr val="A50021"/>
                </a:solidFill>
                <a:latin typeface="楷体_GB2312" pitchFamily="49" charset="-122"/>
              </a:rPr>
              <a:t>如私钥泄漏、密钥更换、用户变化</a:t>
            </a:r>
          </a:p>
          <a:p>
            <a:pPr marL="863600" lvl="1">
              <a:lnSpc>
                <a:spcPct val="90000"/>
              </a:lnSpc>
            </a:pP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中注销的方法</a:t>
            </a:r>
          </a:p>
          <a:p>
            <a:pPr marL="1339850" lvl="2" indent="-285750">
              <a:lnSpc>
                <a:spcPct val="90000"/>
              </a:lnSpc>
            </a:pPr>
            <a:r>
              <a:rPr lang="en-US" altLang="zh-CN" sz="2400">
                <a:solidFill>
                  <a:srgbClr val="A50021"/>
                </a:solidFill>
                <a:latin typeface="楷体_GB2312" pitchFamily="49" charset="-122"/>
              </a:rPr>
              <a:t>CA</a:t>
            </a:r>
            <a:r>
              <a:rPr lang="zh-CN" altLang="en-US" sz="2400">
                <a:solidFill>
                  <a:srgbClr val="A50021"/>
                </a:solidFill>
                <a:latin typeface="楷体_GB2312" pitchFamily="49" charset="-122"/>
              </a:rPr>
              <a:t>维护一个作废证书列表</a:t>
            </a:r>
            <a:r>
              <a:rPr lang="en-US" altLang="zh-CN" sz="2400">
                <a:solidFill>
                  <a:srgbClr val="A50021"/>
                </a:solidFill>
                <a:latin typeface="楷体_GB2312" pitchFamily="49" charset="-122"/>
              </a:rPr>
              <a:t>(CRL, Certificate Revocation List)</a:t>
            </a:r>
          </a:p>
          <a:p>
            <a:pPr marL="863600" lvl="1">
              <a:lnSpc>
                <a:spcPct val="90000"/>
              </a:lnSpc>
            </a:pPr>
            <a:r>
              <a:rPr lang="zh-CN" altLang="en-US" sz="2400">
                <a:solidFill>
                  <a:srgbClr val="000099"/>
                </a:solidFill>
                <a:latin typeface="楷体_GB2312" pitchFamily="49" charset="-122"/>
              </a:rPr>
              <a:t>基于</a:t>
            </a:r>
            <a:r>
              <a:rPr lang="en-US" altLang="zh-CN" sz="2400">
                <a:solidFill>
                  <a:srgbClr val="000099"/>
                </a:solidFill>
                <a:latin typeface="楷体_GB2312" pitchFamily="49" charset="-122"/>
              </a:rPr>
              <a:t>Web</a:t>
            </a:r>
            <a:r>
              <a:rPr lang="zh-CN" altLang="en-US" sz="2400">
                <a:solidFill>
                  <a:srgbClr val="000099"/>
                </a:solidFill>
                <a:latin typeface="楷体_GB2312" pitchFamily="49" charset="-122"/>
              </a:rPr>
              <a:t>的</a:t>
            </a:r>
            <a:r>
              <a:rPr lang="en-US" altLang="zh-CN" sz="2400">
                <a:solidFill>
                  <a:srgbClr val="000099"/>
                </a:solidFill>
                <a:latin typeface="楷体_GB2312" pitchFamily="49" charset="-122"/>
              </a:rPr>
              <a:t>CRL</a:t>
            </a:r>
            <a:r>
              <a:rPr lang="zh-CN" altLang="en-US" sz="2400">
                <a:solidFill>
                  <a:srgbClr val="000099"/>
                </a:solidFill>
                <a:latin typeface="楷体_GB2312" pitchFamily="49" charset="-122"/>
              </a:rPr>
              <a:t>服务</a:t>
            </a:r>
          </a:p>
          <a:p>
            <a:pPr marL="1339850" lvl="2" indent="-285750">
              <a:lnSpc>
                <a:spcPct val="90000"/>
              </a:lnSpc>
            </a:pPr>
            <a:r>
              <a:rPr lang="zh-CN" altLang="en-US" sz="2400">
                <a:solidFill>
                  <a:srgbClr val="A50021"/>
                </a:solidFill>
                <a:latin typeface="楷体_GB2312" pitchFamily="49" charset="-122"/>
              </a:rPr>
              <a:t>检查</a:t>
            </a:r>
            <a:r>
              <a:rPr lang="en-US" altLang="zh-CN" sz="2400">
                <a:solidFill>
                  <a:srgbClr val="A50021"/>
                </a:solidFill>
                <a:latin typeface="楷体_GB2312" pitchFamily="49" charset="-122"/>
              </a:rPr>
              <a:t>CRL</a:t>
            </a:r>
            <a:r>
              <a:rPr lang="zh-CN" altLang="en-US" sz="2400">
                <a:solidFill>
                  <a:srgbClr val="A50021"/>
                </a:solidFill>
                <a:latin typeface="楷体_GB2312" pitchFamily="49" charset="-122"/>
              </a:rPr>
              <a:t>的</a:t>
            </a:r>
            <a:r>
              <a:rPr lang="en-US" altLang="zh-CN" sz="2400">
                <a:solidFill>
                  <a:srgbClr val="A50021"/>
                </a:solidFill>
                <a:latin typeface="楷体_GB2312" pitchFamily="49" charset="-122"/>
              </a:rPr>
              <a:t>URL</a:t>
            </a:r>
            <a:r>
              <a:rPr lang="zh-CN" altLang="en-US" sz="2400">
                <a:solidFill>
                  <a:srgbClr val="A50021"/>
                </a:solidFill>
                <a:latin typeface="楷体_GB2312" pitchFamily="49" charset="-122"/>
              </a:rPr>
              <a:t>应该内嵌在用户的证书中</a:t>
            </a:r>
          </a:p>
          <a:p>
            <a:pPr marL="1339850" lvl="2" indent="-285750">
              <a:lnSpc>
                <a:spcPct val="90000"/>
              </a:lnSpc>
            </a:pPr>
            <a:r>
              <a:rPr lang="zh-CN" altLang="en-US" sz="2400">
                <a:solidFill>
                  <a:srgbClr val="A50021"/>
                </a:solidFill>
                <a:latin typeface="楷体_GB2312" pitchFamily="49" charset="-122"/>
              </a:rPr>
              <a:t>作为证书的扩展属性</a:t>
            </a:r>
          </a:p>
        </p:txBody>
      </p:sp>
      <p:sp>
        <p:nvSpPr>
          <p:cNvPr id="112644"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a:t>PKI</a:t>
            </a:r>
            <a:r>
              <a:rPr lang="zh-CN" altLang="en-US"/>
              <a:t>的组成部分</a:t>
            </a:r>
          </a:p>
        </p:txBody>
      </p:sp>
      <p:sp>
        <p:nvSpPr>
          <p:cNvPr id="116739" name="Rectangle 3"/>
          <p:cNvSpPr>
            <a:spLocks noGrp="1" noChangeArrowheads="1"/>
          </p:cNvSpPr>
          <p:nvPr>
            <p:ph type="body" idx="1"/>
          </p:nvPr>
        </p:nvSpPr>
        <p:spPr>
          <a:xfrm>
            <a:off x="228600" y="1676400"/>
            <a:ext cx="8305800" cy="3886200"/>
          </a:xfrm>
          <a:ln/>
        </p:spPr>
        <p:txBody>
          <a:bodyPr/>
          <a:lstStyle/>
          <a:p>
            <a:pPr marL="387350" indent="-387350"/>
            <a:r>
              <a:rPr lang="en-US" altLang="zh-CN" sz="2800">
                <a:solidFill>
                  <a:schemeClr val="tx2"/>
                </a:solidFill>
                <a:latin typeface="楷体_GB2312" pitchFamily="49" charset="-122"/>
              </a:rPr>
              <a:t>PKI</a:t>
            </a:r>
            <a:r>
              <a:rPr lang="zh-CN" altLang="en-US" sz="2800">
                <a:solidFill>
                  <a:schemeClr val="tx2"/>
                </a:solidFill>
                <a:latin typeface="楷体_GB2312" pitchFamily="49" charset="-122"/>
              </a:rPr>
              <a:t>应用接口系统</a:t>
            </a:r>
          </a:p>
          <a:p>
            <a:pPr marL="863600" lvl="1"/>
            <a:r>
              <a:rPr lang="zh-CN" altLang="en-US" sz="2400">
                <a:solidFill>
                  <a:srgbClr val="000099"/>
                </a:solidFill>
                <a:latin typeface="楷体_GB2312" pitchFamily="49" charset="-122"/>
              </a:rPr>
              <a:t>透明性：</a:t>
            </a: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必须尽可能地向用户屏蔽复杂的安全解决方案细节，使密码服务对用户而言简单易用</a:t>
            </a:r>
          </a:p>
          <a:p>
            <a:pPr marL="863600" lvl="1"/>
            <a:r>
              <a:rPr lang="zh-CN" altLang="en-US" sz="2400">
                <a:solidFill>
                  <a:srgbClr val="000099"/>
                </a:solidFill>
                <a:latin typeface="楷体_GB2312" pitchFamily="49" charset="-122"/>
              </a:rPr>
              <a:t>可扩展性：满足系统不断发展的需要，证书库和</a:t>
            </a:r>
            <a:r>
              <a:rPr lang="en-US" altLang="zh-CN" sz="2400">
                <a:solidFill>
                  <a:srgbClr val="000099"/>
                </a:solidFill>
                <a:latin typeface="楷体_GB2312" pitchFamily="49" charset="-122"/>
              </a:rPr>
              <a:t>CRL</a:t>
            </a:r>
            <a:r>
              <a:rPr lang="zh-CN" altLang="en-US" sz="2400">
                <a:solidFill>
                  <a:srgbClr val="000099"/>
                </a:solidFill>
                <a:latin typeface="楷体_GB2312" pitchFamily="49" charset="-122"/>
              </a:rPr>
              <a:t>有良好的可扩展性。</a:t>
            </a:r>
          </a:p>
          <a:p>
            <a:pPr marL="863600" lvl="1"/>
            <a:r>
              <a:rPr lang="zh-CN" altLang="en-US" sz="2400">
                <a:solidFill>
                  <a:srgbClr val="000099"/>
                </a:solidFill>
                <a:latin typeface="楷体_GB2312" pitchFamily="49" charset="-122"/>
              </a:rPr>
              <a:t>支持多种应用：提供文件传送、文件存储、电子邮件、电子表单、</a:t>
            </a:r>
            <a:r>
              <a:rPr lang="en-US" altLang="zh-CN" sz="2400">
                <a:solidFill>
                  <a:srgbClr val="000099"/>
                </a:solidFill>
                <a:latin typeface="楷体_GB2312" pitchFamily="49" charset="-122"/>
              </a:rPr>
              <a:t>WEB</a:t>
            </a:r>
            <a:r>
              <a:rPr lang="zh-CN" altLang="en-US" sz="2400">
                <a:solidFill>
                  <a:srgbClr val="000099"/>
                </a:solidFill>
                <a:latin typeface="楷体_GB2312" pitchFamily="49" charset="-122"/>
              </a:rPr>
              <a:t>应用等的安全服务。</a:t>
            </a:r>
          </a:p>
          <a:p>
            <a:pPr marL="863600" lvl="1"/>
            <a:r>
              <a:rPr lang="zh-CN" altLang="en-US" sz="2400">
                <a:solidFill>
                  <a:srgbClr val="000099"/>
                </a:solidFill>
                <a:latin typeface="楷体_GB2312" pitchFamily="49" charset="-122"/>
              </a:rPr>
              <a:t>互操作性：不同企业、不同单位的</a:t>
            </a: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实现可能是不同的，必须支持多环境、多操作系统的</a:t>
            </a:r>
            <a:r>
              <a:rPr lang="en-US" altLang="zh-CN" sz="2400">
                <a:solidFill>
                  <a:srgbClr val="000099"/>
                </a:solidFill>
                <a:latin typeface="楷体_GB2312" pitchFamily="49" charset="-122"/>
              </a:rPr>
              <a:t>PKI</a:t>
            </a:r>
            <a:r>
              <a:rPr lang="zh-CN" altLang="en-US" sz="2400">
                <a:solidFill>
                  <a:srgbClr val="000099"/>
                </a:solidFill>
                <a:latin typeface="楷体_GB2312" pitchFamily="49" charset="-122"/>
              </a:rPr>
              <a:t>的互操作性。</a:t>
            </a:r>
          </a:p>
        </p:txBody>
      </p:sp>
      <p:sp>
        <p:nvSpPr>
          <p:cNvPr id="116740" name="Rectangle 4"/>
          <p:cNvSpPr>
            <a:spLocks noChangeArrowheads="1"/>
          </p:cNvSpPr>
          <p:nvPr/>
        </p:nvSpPr>
        <p:spPr bwMode="auto">
          <a:xfrm>
            <a:off x="3371850" y="286226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数字签名</a:t>
            </a:r>
          </a:p>
        </p:txBody>
      </p:sp>
      <p:sp>
        <p:nvSpPr>
          <p:cNvPr id="118787" name="Rectangle 3"/>
          <p:cNvSpPr>
            <a:spLocks noGrp="1" noChangeArrowheads="1"/>
          </p:cNvSpPr>
          <p:nvPr>
            <p:ph type="body" idx="1"/>
          </p:nvPr>
        </p:nvSpPr>
        <p:spPr>
          <a:xfrm>
            <a:off x="228600" y="1676400"/>
            <a:ext cx="8610600" cy="4848944"/>
          </a:xfrm>
          <a:ln/>
        </p:spPr>
        <p:txBody>
          <a:bodyPr>
            <a:normAutofit lnSpcReduction="10000"/>
          </a:bodyPr>
          <a:lstStyle/>
          <a:p>
            <a:pPr marL="387350" indent="-387350"/>
            <a:r>
              <a:rPr lang="zh-CN" altLang="en-US" sz="2800" dirty="0">
                <a:solidFill>
                  <a:schemeClr val="tx2"/>
                </a:solidFill>
                <a:latin typeface="楷体_GB2312" pitchFamily="49" charset="-122"/>
              </a:rPr>
              <a:t>数字签名是</a:t>
            </a:r>
            <a:r>
              <a:rPr lang="en-US" altLang="zh-CN" sz="2800" dirty="0">
                <a:solidFill>
                  <a:schemeClr val="tx2"/>
                </a:solidFill>
                <a:latin typeface="楷体_GB2312" pitchFamily="49" charset="-122"/>
              </a:rPr>
              <a:t>PKI</a:t>
            </a:r>
            <a:r>
              <a:rPr lang="zh-CN" altLang="en-US" sz="2800" dirty="0">
                <a:solidFill>
                  <a:schemeClr val="tx2"/>
                </a:solidFill>
                <a:latin typeface="楷体_GB2312" pitchFamily="49" charset="-122"/>
              </a:rPr>
              <a:t>系统提供的重要功能之一</a:t>
            </a:r>
          </a:p>
          <a:p>
            <a:pPr marL="387350" indent="-387350"/>
            <a:r>
              <a:rPr lang="zh-CN" altLang="en-US" dirty="0" smtClean="0">
                <a:solidFill>
                  <a:schemeClr val="tx2"/>
                </a:solidFill>
                <a:latin typeface="楷体_GB2312" pitchFamily="49" charset="-122"/>
              </a:rPr>
              <a:t>数字签名的验证过程</a:t>
            </a:r>
          </a:p>
          <a:p>
            <a:pPr marL="863600" lvl="1"/>
            <a:r>
              <a:rPr lang="zh-CN" altLang="en-US" dirty="0" smtClean="0">
                <a:solidFill>
                  <a:srgbClr val="000099"/>
                </a:solidFill>
                <a:latin typeface="楷体_GB2312" pitchFamily="49" charset="-122"/>
              </a:rPr>
              <a:t>接收者从</a:t>
            </a:r>
            <a:r>
              <a:rPr lang="en-US" altLang="zh-CN" dirty="0" smtClean="0">
                <a:solidFill>
                  <a:srgbClr val="000099"/>
                </a:solidFill>
                <a:latin typeface="楷体_GB2312" pitchFamily="49" charset="-122"/>
              </a:rPr>
              <a:t>CA</a:t>
            </a:r>
            <a:r>
              <a:rPr lang="zh-CN" altLang="en-US" dirty="0" smtClean="0">
                <a:solidFill>
                  <a:srgbClr val="000099"/>
                </a:solidFill>
                <a:latin typeface="楷体_GB2312" pitchFamily="49" charset="-122"/>
              </a:rPr>
              <a:t>获得发送者公钥证书并验证真实性</a:t>
            </a:r>
          </a:p>
          <a:p>
            <a:pPr marL="863600" lvl="1"/>
            <a:r>
              <a:rPr lang="zh-CN" altLang="en-US" dirty="0" smtClean="0">
                <a:solidFill>
                  <a:srgbClr val="000099"/>
                </a:solidFill>
                <a:latin typeface="楷体_GB2312" pitchFamily="49" charset="-122"/>
              </a:rPr>
              <a:t>从证书中查询签名算法</a:t>
            </a:r>
            <a:r>
              <a:rPr lang="en-US" altLang="zh-CN" dirty="0" smtClean="0">
                <a:solidFill>
                  <a:srgbClr val="000099"/>
                </a:solidFill>
                <a:latin typeface="楷体_GB2312" pitchFamily="49" charset="-122"/>
              </a:rPr>
              <a:t>(</a:t>
            </a:r>
            <a:r>
              <a:rPr lang="zh-CN" altLang="en-US" dirty="0" smtClean="0">
                <a:solidFill>
                  <a:srgbClr val="000099"/>
                </a:solidFill>
                <a:latin typeface="楷体_GB2312" pitchFamily="49" charset="-122"/>
              </a:rPr>
              <a:t>即摘要算法和私钥加密算法</a:t>
            </a:r>
            <a:r>
              <a:rPr lang="en-US" altLang="zh-CN" dirty="0" smtClean="0">
                <a:solidFill>
                  <a:srgbClr val="000099"/>
                </a:solidFill>
                <a:latin typeface="楷体_GB2312" pitchFamily="49" charset="-122"/>
              </a:rPr>
              <a:t>)</a:t>
            </a:r>
          </a:p>
          <a:p>
            <a:pPr marL="863600" lvl="1"/>
            <a:r>
              <a:rPr lang="zh-CN" altLang="en-US" dirty="0" smtClean="0">
                <a:solidFill>
                  <a:srgbClr val="000099"/>
                </a:solidFill>
                <a:latin typeface="楷体_GB2312" pitchFamily="49" charset="-122"/>
              </a:rPr>
              <a:t>对已签名的原始数据进行摘要运算</a:t>
            </a:r>
          </a:p>
          <a:p>
            <a:pPr marL="863600" lvl="1"/>
            <a:r>
              <a:rPr lang="zh-CN" altLang="en-US" dirty="0" smtClean="0">
                <a:solidFill>
                  <a:srgbClr val="000099"/>
                </a:solidFill>
                <a:latin typeface="楷体_GB2312" pitchFamily="49" charset="-122"/>
              </a:rPr>
              <a:t>使用发送者的公钥对附在原始信息后的数字签名进行解密，并与摘要结果进行对照，便可确信原始信息是否被篡改。也保证了数据传输的不可否认性。</a:t>
            </a:r>
            <a:endParaRPr lang="zh-CN" altLang="en-US" dirty="0">
              <a:solidFill>
                <a:srgbClr val="000099"/>
              </a:solidFill>
              <a:latin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数字信封</a:t>
            </a:r>
          </a:p>
        </p:txBody>
      </p:sp>
      <p:sp>
        <p:nvSpPr>
          <p:cNvPr id="129027" name="Rectangle 3"/>
          <p:cNvSpPr>
            <a:spLocks noGrp="1" noChangeArrowheads="1"/>
          </p:cNvSpPr>
          <p:nvPr>
            <p:ph type="body" idx="1"/>
          </p:nvPr>
        </p:nvSpPr>
        <p:spPr>
          <a:xfrm>
            <a:off x="228600" y="1676400"/>
            <a:ext cx="8534400" cy="3429000"/>
          </a:xfrm>
          <a:ln/>
        </p:spPr>
        <p:txBody>
          <a:bodyPr/>
          <a:lstStyle/>
          <a:p>
            <a:pPr marL="387350" indent="-387350"/>
            <a:r>
              <a:rPr lang="en-US" altLang="zh-CN" sz="2800">
                <a:solidFill>
                  <a:schemeClr val="tx2"/>
                </a:solidFill>
                <a:latin typeface="楷体_GB2312" pitchFamily="49" charset="-122"/>
              </a:rPr>
              <a:t>PKI</a:t>
            </a:r>
            <a:r>
              <a:rPr lang="zh-CN" altLang="en-US" sz="2800">
                <a:solidFill>
                  <a:schemeClr val="tx2"/>
                </a:solidFill>
                <a:latin typeface="楷体_GB2312" pitchFamily="49" charset="-122"/>
              </a:rPr>
              <a:t>系统下，数据的完整性和不可否认性由数字签名来实现，保密性问题则通过</a:t>
            </a:r>
            <a:r>
              <a:rPr lang="zh-CN" altLang="en-US" sz="2800">
                <a:solidFill>
                  <a:srgbClr val="FF3300"/>
                </a:solidFill>
                <a:latin typeface="楷体_GB2312" pitchFamily="49" charset="-122"/>
              </a:rPr>
              <a:t>数字信封</a:t>
            </a:r>
            <a:r>
              <a:rPr lang="zh-CN" altLang="en-US" sz="2800">
                <a:solidFill>
                  <a:schemeClr val="tx2"/>
                </a:solidFill>
                <a:latin typeface="楷体_GB2312" pitchFamily="49" charset="-122"/>
              </a:rPr>
              <a:t>解决</a:t>
            </a:r>
          </a:p>
          <a:p>
            <a:pPr marL="387350" indent="-387350"/>
            <a:r>
              <a:rPr lang="zh-CN" altLang="en-US" sz="2800">
                <a:solidFill>
                  <a:schemeClr val="tx2"/>
                </a:solidFill>
                <a:latin typeface="楷体_GB2312" pitchFamily="49" charset="-122"/>
              </a:rPr>
              <a:t>数字信封的功能类似于普通信封</a:t>
            </a:r>
          </a:p>
          <a:p>
            <a:pPr marL="863600" lvl="1"/>
            <a:r>
              <a:rPr lang="zh-CN" altLang="en-US" sz="2400">
                <a:solidFill>
                  <a:srgbClr val="000099"/>
                </a:solidFill>
                <a:latin typeface="楷体_GB2312" pitchFamily="49" charset="-122"/>
              </a:rPr>
              <a:t>普通信封在</a:t>
            </a:r>
            <a:r>
              <a:rPr lang="zh-CN" altLang="en-US" sz="2400">
                <a:solidFill>
                  <a:srgbClr val="FF3300"/>
                </a:solidFill>
                <a:latin typeface="楷体_GB2312" pitchFamily="49" charset="-122"/>
              </a:rPr>
              <a:t>法律的约束下</a:t>
            </a:r>
            <a:r>
              <a:rPr lang="zh-CN" altLang="en-US" sz="2400">
                <a:solidFill>
                  <a:srgbClr val="000099"/>
                </a:solidFill>
                <a:latin typeface="楷体_GB2312" pitchFamily="49" charset="-122"/>
              </a:rPr>
              <a:t>保证只有收信人才能阅读信的内容；</a:t>
            </a:r>
          </a:p>
          <a:p>
            <a:pPr marL="863600" lvl="1"/>
            <a:r>
              <a:rPr lang="zh-CN" altLang="en-US" sz="2400">
                <a:solidFill>
                  <a:srgbClr val="000099"/>
                </a:solidFill>
                <a:latin typeface="楷体_GB2312" pitchFamily="49" charset="-122"/>
              </a:rPr>
              <a:t>数字信封则采用</a:t>
            </a:r>
            <a:r>
              <a:rPr lang="zh-CN" altLang="en-US" sz="2400">
                <a:solidFill>
                  <a:srgbClr val="FF3300"/>
                </a:solidFill>
                <a:latin typeface="楷体_GB2312" pitchFamily="49" charset="-122"/>
              </a:rPr>
              <a:t>密码技术保证</a:t>
            </a:r>
            <a:r>
              <a:rPr lang="zh-CN" altLang="en-US" sz="2400">
                <a:solidFill>
                  <a:srgbClr val="000099"/>
                </a:solidFill>
                <a:latin typeface="楷体_GB2312" pitchFamily="49" charset="-122"/>
              </a:rPr>
              <a:t>了只有指定的接收人才能阅读信息的内容。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数字信封</a:t>
            </a:r>
          </a:p>
        </p:txBody>
      </p:sp>
      <p:sp>
        <p:nvSpPr>
          <p:cNvPr id="131075" name="Rectangle 3"/>
          <p:cNvSpPr>
            <a:spLocks noGrp="1" noChangeArrowheads="1"/>
          </p:cNvSpPr>
          <p:nvPr>
            <p:ph type="body" idx="1"/>
          </p:nvPr>
        </p:nvSpPr>
        <p:spPr>
          <a:xfrm>
            <a:off x="228600" y="1676400"/>
            <a:ext cx="8534400" cy="3429000"/>
          </a:xfrm>
          <a:ln/>
        </p:spPr>
        <p:txBody>
          <a:bodyPr/>
          <a:lstStyle/>
          <a:p>
            <a:pPr marL="387350" indent="-387350"/>
            <a:r>
              <a:rPr lang="zh-CN" altLang="en-US" sz="2800">
                <a:solidFill>
                  <a:schemeClr val="tx2"/>
                </a:solidFill>
                <a:latin typeface="楷体_GB2312" pitchFamily="49" charset="-122"/>
              </a:rPr>
              <a:t>数字信封的使用过程</a:t>
            </a:r>
          </a:p>
          <a:p>
            <a:pPr marL="863600" lvl="1"/>
            <a:r>
              <a:rPr lang="zh-CN" altLang="en-US" sz="2400">
                <a:solidFill>
                  <a:srgbClr val="000099"/>
                </a:solidFill>
                <a:latin typeface="楷体_GB2312" pitchFamily="49" charset="-122"/>
              </a:rPr>
              <a:t>发送者首先产生一个随机密钥，利用对称密码算法加密信息，再利用接收方的公钥加密随机密钥，被公钥加密后的密钥被称为数字信封。</a:t>
            </a:r>
          </a:p>
          <a:p>
            <a:pPr marL="863600" lvl="1"/>
            <a:r>
              <a:rPr lang="zh-CN" altLang="en-US" sz="2400">
                <a:solidFill>
                  <a:srgbClr val="000099"/>
                </a:solidFill>
                <a:latin typeface="楷体_GB2312" pitchFamily="49" charset="-122"/>
              </a:rPr>
              <a:t>接收方先用自己的私钥解密数字信封得到密钥，然后用对称密码解密所得到的信息。</a:t>
            </a:r>
          </a:p>
          <a:p>
            <a:pPr marL="863600" lvl="1"/>
            <a:r>
              <a:rPr lang="zh-CN" altLang="en-US" sz="2400">
                <a:solidFill>
                  <a:srgbClr val="000099"/>
                </a:solidFill>
                <a:latin typeface="楷体_GB2312" pitchFamily="49" charset="-122"/>
              </a:rPr>
              <a:t>采用了对称密码和公钥密码相结合的方式</a:t>
            </a:r>
          </a:p>
          <a:p>
            <a:pPr marL="1339850" lvl="2" indent="-285750"/>
            <a:r>
              <a:rPr lang="zh-CN" altLang="en-US" sz="2400">
                <a:solidFill>
                  <a:srgbClr val="A50021"/>
                </a:solidFill>
                <a:latin typeface="楷体_GB2312" pitchFamily="49" charset="-122"/>
              </a:rPr>
              <a:t>为什么要采用两种密码体制？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基本概念</a:t>
            </a:r>
          </a:p>
        </p:txBody>
      </p:sp>
      <p:sp>
        <p:nvSpPr>
          <p:cNvPr id="20483" name="Rectangle 3"/>
          <p:cNvSpPr>
            <a:spLocks noGrp="1" noChangeArrowheads="1"/>
          </p:cNvSpPr>
          <p:nvPr>
            <p:ph type="body" idx="1"/>
          </p:nvPr>
        </p:nvSpPr>
        <p:spPr>
          <a:xfrm>
            <a:off x="533400" y="1981200"/>
            <a:ext cx="8382000" cy="3124200"/>
          </a:xfrm>
        </p:spPr>
        <p:txBody>
          <a:bodyPr/>
          <a:lstStyle/>
          <a:p>
            <a:pPr algn="just"/>
            <a:r>
              <a:rPr lang="zh-CN" altLang="en-US">
                <a:latin typeface="楷体_GB2312" pitchFamily="49" charset="-122"/>
              </a:rPr>
              <a:t>密钥管理的目的</a:t>
            </a:r>
          </a:p>
          <a:p>
            <a:pPr lvl="1"/>
            <a:r>
              <a:rPr lang="zh-CN" altLang="en-US" sz="2400">
                <a:solidFill>
                  <a:srgbClr val="000099"/>
                </a:solidFill>
                <a:latin typeface="宋体" charset="-122"/>
              </a:rPr>
              <a:t>维持系统中各实体之间的密钥关系，以抗击各种可能的威胁，包括：</a:t>
            </a:r>
          </a:p>
          <a:p>
            <a:pPr lvl="2"/>
            <a:r>
              <a:rPr lang="zh-CN" altLang="en-US" sz="2400">
                <a:solidFill>
                  <a:srgbClr val="A50021"/>
                </a:solidFill>
                <a:latin typeface="宋体" charset="-122"/>
              </a:rPr>
              <a:t>密钥的泄露</a:t>
            </a:r>
          </a:p>
          <a:p>
            <a:pPr lvl="2"/>
            <a:r>
              <a:rPr lang="zh-CN" altLang="en-US" sz="2400">
                <a:solidFill>
                  <a:srgbClr val="A50021"/>
                </a:solidFill>
                <a:latin typeface="宋体" charset="-122"/>
              </a:rPr>
              <a:t>秘密密钥或公开密钥的身份的真实性丧失</a:t>
            </a:r>
          </a:p>
          <a:p>
            <a:pPr lvl="2"/>
            <a:r>
              <a:rPr lang="zh-CN" altLang="en-US" sz="2400">
                <a:solidFill>
                  <a:srgbClr val="A50021"/>
                </a:solidFill>
                <a:latin typeface="宋体" charset="-122"/>
              </a:rPr>
              <a:t>经未授权使用（用秘密密钥签名）</a:t>
            </a:r>
            <a:endParaRPr lang="zh-CN" altLang="en-US" sz="2400">
              <a:solidFill>
                <a:srgbClr val="000099"/>
              </a:solidFill>
              <a:latin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a:t>PKI</a:t>
            </a:r>
            <a:r>
              <a:rPr lang="zh-CN" altLang="en-US"/>
              <a:t>系统下的安全通信过程</a:t>
            </a:r>
          </a:p>
        </p:txBody>
      </p:sp>
      <p:sp>
        <p:nvSpPr>
          <p:cNvPr id="133123" name="Rectangle 3"/>
          <p:cNvSpPr>
            <a:spLocks noGrp="1" noChangeArrowheads="1"/>
          </p:cNvSpPr>
          <p:nvPr>
            <p:ph type="body" idx="1"/>
          </p:nvPr>
        </p:nvSpPr>
        <p:spPr>
          <a:xfrm>
            <a:off x="228600" y="1676400"/>
            <a:ext cx="8534400" cy="3886200"/>
          </a:xfrm>
          <a:ln/>
        </p:spPr>
        <p:txBody>
          <a:bodyPr/>
          <a:lstStyle/>
          <a:p>
            <a:pPr marL="387350" indent="-387350">
              <a:lnSpc>
                <a:spcPct val="90000"/>
              </a:lnSpc>
            </a:pPr>
            <a:r>
              <a:rPr lang="zh-CN" altLang="en-US" sz="2800">
                <a:solidFill>
                  <a:schemeClr val="tx2"/>
                </a:solidFill>
                <a:latin typeface="楷体_GB2312" pitchFamily="49" charset="-122"/>
              </a:rPr>
              <a:t>发送方处理消息的过程</a:t>
            </a:r>
          </a:p>
          <a:p>
            <a:pPr marL="863600" lvl="1">
              <a:lnSpc>
                <a:spcPct val="90000"/>
              </a:lnSpc>
            </a:pPr>
            <a:r>
              <a:rPr lang="zh-CN" altLang="en-US" sz="2400">
                <a:solidFill>
                  <a:srgbClr val="000099"/>
                </a:solidFill>
                <a:latin typeface="楷体_GB2312" pitchFamily="49" charset="-122"/>
              </a:rPr>
              <a:t>对消息进行散列运算，得到一个</a:t>
            </a:r>
            <a:r>
              <a:rPr lang="zh-CN" altLang="en-US" sz="2400">
                <a:solidFill>
                  <a:srgbClr val="FF3300"/>
                </a:solidFill>
                <a:latin typeface="楷体_GB2312" pitchFamily="49" charset="-122"/>
              </a:rPr>
              <a:t>摘要</a:t>
            </a:r>
            <a:r>
              <a:rPr lang="zh-CN" altLang="en-US" sz="2400">
                <a:solidFill>
                  <a:srgbClr val="000099"/>
                </a:solidFill>
                <a:latin typeface="楷体_GB2312" pitchFamily="49" charset="-122"/>
              </a:rPr>
              <a:t>；</a:t>
            </a:r>
          </a:p>
          <a:p>
            <a:pPr marL="863600" lvl="1">
              <a:lnSpc>
                <a:spcPct val="90000"/>
              </a:lnSpc>
            </a:pPr>
            <a:r>
              <a:rPr lang="zh-CN" altLang="en-US" sz="2400">
                <a:solidFill>
                  <a:srgbClr val="000099"/>
                </a:solidFill>
                <a:latin typeface="楷体_GB2312" pitchFamily="49" charset="-122"/>
              </a:rPr>
              <a:t>用</a:t>
            </a:r>
            <a:r>
              <a:rPr lang="zh-CN" altLang="en-US" sz="2400">
                <a:solidFill>
                  <a:srgbClr val="FF3300"/>
                </a:solidFill>
                <a:latin typeface="楷体_GB2312" pitchFamily="49" charset="-122"/>
              </a:rPr>
              <a:t>私钥</a:t>
            </a:r>
            <a:r>
              <a:rPr lang="zh-CN" altLang="en-US" sz="2400">
                <a:solidFill>
                  <a:srgbClr val="000099"/>
                </a:solidFill>
                <a:latin typeface="楷体_GB2312" pitchFamily="49" charset="-122"/>
              </a:rPr>
              <a:t>对摘要进行加密得到</a:t>
            </a:r>
            <a:r>
              <a:rPr lang="zh-CN" altLang="en-US" sz="2400">
                <a:solidFill>
                  <a:srgbClr val="FF3300"/>
                </a:solidFill>
                <a:latin typeface="楷体_GB2312" pitchFamily="49" charset="-122"/>
              </a:rPr>
              <a:t>数字签名</a:t>
            </a:r>
            <a:r>
              <a:rPr lang="zh-CN" altLang="en-US" sz="2400">
                <a:solidFill>
                  <a:srgbClr val="000099"/>
                </a:solidFill>
                <a:latin typeface="楷体_GB2312" pitchFamily="49" charset="-122"/>
              </a:rPr>
              <a:t>，并将其附在消息之后； </a:t>
            </a:r>
          </a:p>
          <a:p>
            <a:pPr marL="863600" lvl="1">
              <a:lnSpc>
                <a:spcPct val="90000"/>
              </a:lnSpc>
            </a:pPr>
            <a:r>
              <a:rPr lang="zh-CN" altLang="en-US" sz="2400">
                <a:solidFill>
                  <a:srgbClr val="000099"/>
                </a:solidFill>
                <a:latin typeface="楷体_GB2312" pitchFamily="49" charset="-122"/>
              </a:rPr>
              <a:t>随机产生一个</a:t>
            </a:r>
            <a:r>
              <a:rPr lang="zh-CN" altLang="en-US" sz="2400">
                <a:solidFill>
                  <a:srgbClr val="FF3300"/>
                </a:solidFill>
                <a:latin typeface="楷体_GB2312" pitchFamily="49" charset="-122"/>
              </a:rPr>
              <a:t>加密密钥</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如</a:t>
            </a:r>
            <a:r>
              <a:rPr lang="en-US" altLang="zh-CN" sz="2400">
                <a:solidFill>
                  <a:srgbClr val="000099"/>
                </a:solidFill>
                <a:latin typeface="楷体_GB2312" pitchFamily="49" charset="-122"/>
              </a:rPr>
              <a:t>DES</a:t>
            </a:r>
            <a:r>
              <a:rPr lang="zh-CN" altLang="en-US" sz="2400">
                <a:solidFill>
                  <a:srgbClr val="000099"/>
                </a:solidFill>
                <a:latin typeface="楷体_GB2312" pitchFamily="49" charset="-122"/>
              </a:rPr>
              <a:t>密钥</a:t>
            </a:r>
            <a:r>
              <a:rPr lang="en-US" altLang="zh-CN" sz="2400">
                <a:solidFill>
                  <a:srgbClr val="000099"/>
                </a:solidFill>
                <a:latin typeface="楷体_GB2312" pitchFamily="49" charset="-122"/>
              </a:rPr>
              <a:t>)</a:t>
            </a:r>
            <a:r>
              <a:rPr lang="zh-CN" altLang="en-US" sz="2400">
                <a:solidFill>
                  <a:srgbClr val="000099"/>
                </a:solidFill>
                <a:latin typeface="楷体_GB2312" pitchFamily="49" charset="-122"/>
              </a:rPr>
              <a:t>，并用此密钥对要发送的消息进行加密，形成</a:t>
            </a:r>
            <a:r>
              <a:rPr lang="zh-CN" altLang="en-US" sz="2400">
                <a:solidFill>
                  <a:srgbClr val="FF3300"/>
                </a:solidFill>
                <a:latin typeface="楷体_GB2312" pitchFamily="49" charset="-122"/>
              </a:rPr>
              <a:t>密文</a:t>
            </a:r>
            <a:r>
              <a:rPr lang="zh-CN" altLang="en-US" sz="2400">
                <a:solidFill>
                  <a:srgbClr val="000099"/>
                </a:solidFill>
                <a:latin typeface="楷体_GB2312" pitchFamily="49" charset="-122"/>
              </a:rPr>
              <a:t>；</a:t>
            </a:r>
          </a:p>
          <a:p>
            <a:pPr marL="863600" lvl="1">
              <a:lnSpc>
                <a:spcPct val="90000"/>
              </a:lnSpc>
            </a:pPr>
            <a:r>
              <a:rPr lang="zh-CN" altLang="en-US" sz="2400">
                <a:solidFill>
                  <a:srgbClr val="000099"/>
                </a:solidFill>
                <a:latin typeface="楷体_GB2312" pitchFamily="49" charset="-122"/>
              </a:rPr>
              <a:t>获取接收方</a:t>
            </a:r>
            <a:r>
              <a:rPr lang="zh-CN" altLang="en-US" sz="2400">
                <a:solidFill>
                  <a:srgbClr val="FF3300"/>
                </a:solidFill>
                <a:latin typeface="楷体_GB2312" pitchFamily="49" charset="-122"/>
              </a:rPr>
              <a:t>证书</a:t>
            </a:r>
            <a:r>
              <a:rPr lang="zh-CN" altLang="en-US" sz="2400">
                <a:solidFill>
                  <a:srgbClr val="000099"/>
                </a:solidFill>
                <a:latin typeface="楷体_GB2312" pitchFamily="49" charset="-122"/>
              </a:rPr>
              <a:t>，得到接收方的</a:t>
            </a:r>
            <a:r>
              <a:rPr lang="zh-CN" altLang="en-US" sz="2400">
                <a:solidFill>
                  <a:srgbClr val="FF3300"/>
                </a:solidFill>
                <a:latin typeface="楷体_GB2312" pitchFamily="49" charset="-122"/>
              </a:rPr>
              <a:t>公钥</a:t>
            </a:r>
            <a:r>
              <a:rPr lang="zh-CN" altLang="en-US" sz="2400">
                <a:solidFill>
                  <a:srgbClr val="000099"/>
                </a:solidFill>
                <a:latin typeface="楷体_GB2312" pitchFamily="49" charset="-122"/>
              </a:rPr>
              <a:t>；</a:t>
            </a:r>
          </a:p>
          <a:p>
            <a:pPr marL="863600" lvl="1">
              <a:lnSpc>
                <a:spcPct val="90000"/>
              </a:lnSpc>
            </a:pPr>
            <a:r>
              <a:rPr lang="zh-CN" altLang="en-US" sz="2400">
                <a:solidFill>
                  <a:srgbClr val="000099"/>
                </a:solidFill>
                <a:latin typeface="楷体_GB2312" pitchFamily="49" charset="-122"/>
              </a:rPr>
              <a:t>用接收方的公钥对加密密钥进行加密得到</a:t>
            </a:r>
            <a:r>
              <a:rPr lang="zh-CN" altLang="en-US" sz="2400">
                <a:solidFill>
                  <a:srgbClr val="FF3300"/>
                </a:solidFill>
                <a:latin typeface="楷体_GB2312" pitchFamily="49" charset="-122"/>
              </a:rPr>
              <a:t>数字信封</a:t>
            </a:r>
            <a:r>
              <a:rPr lang="zh-CN" altLang="en-US" sz="2400">
                <a:solidFill>
                  <a:srgbClr val="000099"/>
                </a:solidFill>
                <a:latin typeface="楷体_GB2312" pitchFamily="49" charset="-122"/>
              </a:rPr>
              <a:t>，附在密文之前一起发送给接收方；</a:t>
            </a:r>
          </a:p>
          <a:p>
            <a:pPr marL="863600" lvl="1">
              <a:lnSpc>
                <a:spcPct val="90000"/>
              </a:lnSpc>
            </a:pPr>
            <a:r>
              <a:rPr lang="zh-CN" altLang="en-US" sz="2400">
                <a:solidFill>
                  <a:srgbClr val="000099"/>
                </a:solidFill>
                <a:latin typeface="楷体_GB2312" pitchFamily="49" charset="-122"/>
              </a:rPr>
              <a:t>销毁加密密钥</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t>PKI</a:t>
            </a:r>
            <a:r>
              <a:rPr lang="zh-CN" altLang="en-US"/>
              <a:t>系统下的安全通信过程</a:t>
            </a:r>
          </a:p>
        </p:txBody>
      </p:sp>
      <p:sp>
        <p:nvSpPr>
          <p:cNvPr id="135171" name="Rectangle 3"/>
          <p:cNvSpPr>
            <a:spLocks noGrp="1" noChangeArrowheads="1"/>
          </p:cNvSpPr>
          <p:nvPr>
            <p:ph type="body" idx="1"/>
          </p:nvPr>
        </p:nvSpPr>
        <p:spPr>
          <a:xfrm>
            <a:off x="228600" y="1676400"/>
            <a:ext cx="8458200" cy="4267200"/>
          </a:xfrm>
          <a:ln/>
        </p:spPr>
        <p:txBody>
          <a:bodyPr/>
          <a:lstStyle/>
          <a:p>
            <a:pPr marL="387350" indent="-387350"/>
            <a:r>
              <a:rPr lang="zh-CN" altLang="en-US" sz="2800">
                <a:solidFill>
                  <a:schemeClr val="tx2"/>
                </a:solidFill>
                <a:latin typeface="楷体_GB2312" pitchFamily="49" charset="-122"/>
              </a:rPr>
              <a:t>接收方处理消息的过程</a:t>
            </a:r>
          </a:p>
          <a:p>
            <a:pPr marL="863600" lvl="1"/>
            <a:r>
              <a:rPr lang="zh-CN" altLang="en-US" sz="2400">
                <a:solidFill>
                  <a:srgbClr val="000099"/>
                </a:solidFill>
                <a:latin typeface="楷体_GB2312" pitchFamily="49" charset="-122"/>
              </a:rPr>
              <a:t>先用自己的</a:t>
            </a:r>
            <a:r>
              <a:rPr lang="zh-CN" altLang="en-US" sz="2400">
                <a:solidFill>
                  <a:srgbClr val="FF3300"/>
                </a:solidFill>
                <a:latin typeface="楷体_GB2312" pitchFamily="49" charset="-122"/>
              </a:rPr>
              <a:t>私钥</a:t>
            </a:r>
            <a:r>
              <a:rPr lang="zh-CN" altLang="en-US" sz="2400">
                <a:solidFill>
                  <a:srgbClr val="000099"/>
                </a:solidFill>
                <a:latin typeface="楷体_GB2312" pitchFamily="49" charset="-122"/>
              </a:rPr>
              <a:t>对数字信封进行解密，得到</a:t>
            </a:r>
            <a:r>
              <a:rPr lang="zh-CN" altLang="en-US" sz="2400">
                <a:solidFill>
                  <a:srgbClr val="FF3300"/>
                </a:solidFill>
                <a:latin typeface="楷体_GB2312" pitchFamily="49" charset="-122"/>
              </a:rPr>
              <a:t>随机密钥</a:t>
            </a:r>
            <a:r>
              <a:rPr lang="zh-CN" altLang="en-US" sz="2400">
                <a:solidFill>
                  <a:srgbClr val="000099"/>
                </a:solidFill>
                <a:latin typeface="楷体_GB2312" pitchFamily="49" charset="-122"/>
              </a:rPr>
              <a:t>； </a:t>
            </a:r>
          </a:p>
          <a:p>
            <a:pPr marL="863600" lvl="1"/>
            <a:r>
              <a:rPr lang="zh-CN" altLang="en-US" sz="2400">
                <a:solidFill>
                  <a:srgbClr val="000099"/>
                </a:solidFill>
                <a:latin typeface="楷体_GB2312" pitchFamily="49" charset="-122"/>
              </a:rPr>
              <a:t>用密钥对收到的密文进行解密，得到消息明文和</a:t>
            </a:r>
            <a:r>
              <a:rPr lang="zh-CN" altLang="en-US" sz="2400">
                <a:solidFill>
                  <a:srgbClr val="FF3300"/>
                </a:solidFill>
                <a:latin typeface="楷体_GB2312" pitchFamily="49" charset="-122"/>
              </a:rPr>
              <a:t>数字签名</a:t>
            </a:r>
            <a:r>
              <a:rPr lang="zh-CN" altLang="en-US" sz="2400">
                <a:solidFill>
                  <a:srgbClr val="000099"/>
                </a:solidFill>
                <a:latin typeface="楷体_GB2312" pitchFamily="49" charset="-122"/>
              </a:rPr>
              <a:t>，并销毁随机密钥；</a:t>
            </a:r>
          </a:p>
          <a:p>
            <a:pPr marL="863600" lvl="1"/>
            <a:r>
              <a:rPr lang="zh-CN" altLang="en-US" sz="2400">
                <a:solidFill>
                  <a:srgbClr val="000099"/>
                </a:solidFill>
                <a:latin typeface="楷体_GB2312" pitchFamily="49" charset="-122"/>
              </a:rPr>
              <a:t>获取发送方的</a:t>
            </a:r>
            <a:r>
              <a:rPr lang="zh-CN" altLang="en-US" sz="2400">
                <a:solidFill>
                  <a:srgbClr val="FF3300"/>
                </a:solidFill>
                <a:latin typeface="楷体_GB2312" pitchFamily="49" charset="-122"/>
              </a:rPr>
              <a:t>证书</a:t>
            </a:r>
            <a:r>
              <a:rPr lang="zh-CN" altLang="en-US" sz="2400">
                <a:solidFill>
                  <a:srgbClr val="000099"/>
                </a:solidFill>
                <a:latin typeface="楷体_GB2312" pitchFamily="49" charset="-122"/>
              </a:rPr>
              <a:t>，得到发送方</a:t>
            </a:r>
            <a:r>
              <a:rPr lang="zh-CN" altLang="en-US" sz="2400">
                <a:solidFill>
                  <a:srgbClr val="FF3300"/>
                </a:solidFill>
                <a:latin typeface="楷体_GB2312" pitchFamily="49" charset="-122"/>
              </a:rPr>
              <a:t>公钥</a:t>
            </a:r>
            <a:r>
              <a:rPr lang="zh-CN" altLang="en-US" sz="2400">
                <a:solidFill>
                  <a:srgbClr val="000099"/>
                </a:solidFill>
                <a:latin typeface="楷体_GB2312" pitchFamily="49" charset="-122"/>
              </a:rPr>
              <a:t>和</a:t>
            </a:r>
            <a:r>
              <a:rPr lang="zh-CN" altLang="en-US" sz="2400">
                <a:solidFill>
                  <a:srgbClr val="FF3300"/>
                </a:solidFill>
                <a:latin typeface="楷体_GB2312" pitchFamily="49" charset="-122"/>
              </a:rPr>
              <a:t>签名算法</a:t>
            </a:r>
            <a:r>
              <a:rPr lang="zh-CN" altLang="en-US" sz="2400">
                <a:solidFill>
                  <a:srgbClr val="000099"/>
                </a:solidFill>
                <a:latin typeface="楷体_GB2312" pitchFamily="49" charset="-122"/>
              </a:rPr>
              <a:t>；</a:t>
            </a:r>
          </a:p>
          <a:p>
            <a:pPr marL="863600" lvl="1"/>
            <a:r>
              <a:rPr lang="zh-CN" altLang="en-US" sz="2400">
                <a:solidFill>
                  <a:srgbClr val="000099"/>
                </a:solidFill>
                <a:latin typeface="楷体_GB2312" pitchFamily="49" charset="-122"/>
              </a:rPr>
              <a:t>根据签名算法选择散列函数对消息进行处理，得到摘要；</a:t>
            </a:r>
          </a:p>
          <a:p>
            <a:pPr marL="863600" lvl="1"/>
            <a:r>
              <a:rPr lang="zh-CN" altLang="en-US" sz="2400">
                <a:solidFill>
                  <a:srgbClr val="000099"/>
                </a:solidFill>
                <a:latin typeface="楷体_GB2312" pitchFamily="49" charset="-122"/>
              </a:rPr>
              <a:t>根据签名算法选择解密函数，用发送方的公钥对数字签名进行解密；</a:t>
            </a:r>
          </a:p>
          <a:p>
            <a:pPr marL="863600" lvl="1"/>
            <a:r>
              <a:rPr lang="zh-CN" altLang="en-US" sz="2400">
                <a:solidFill>
                  <a:srgbClr val="000099"/>
                </a:solidFill>
                <a:latin typeface="楷体_GB2312" pitchFamily="49" charset="-122"/>
              </a:rPr>
              <a:t>将解密结果和摘要结果进行比较，如果一致，说明收到的信息没有被修改过。</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t>PKI</a:t>
            </a:r>
            <a:r>
              <a:rPr lang="zh-CN" altLang="en-US"/>
              <a:t>系统下的安全通信过程</a:t>
            </a:r>
          </a:p>
        </p:txBody>
      </p:sp>
      <p:sp>
        <p:nvSpPr>
          <p:cNvPr id="137219" name="Rectangle 3"/>
          <p:cNvSpPr>
            <a:spLocks noGrp="1" noChangeArrowheads="1"/>
          </p:cNvSpPr>
          <p:nvPr>
            <p:ph type="body" idx="1"/>
          </p:nvPr>
        </p:nvSpPr>
        <p:spPr>
          <a:xfrm>
            <a:off x="228600" y="1676400"/>
            <a:ext cx="8458200" cy="1143000"/>
          </a:xfrm>
          <a:ln/>
        </p:spPr>
        <p:txBody>
          <a:bodyPr/>
          <a:lstStyle/>
          <a:p>
            <a:pPr marL="387350" indent="-387350"/>
            <a:r>
              <a:rPr lang="zh-CN" altLang="en-US">
                <a:solidFill>
                  <a:srgbClr val="000099"/>
                </a:solidFill>
                <a:latin typeface="楷体_GB2312" pitchFamily="49" charset="-122"/>
              </a:rPr>
              <a:t>图示</a:t>
            </a:r>
          </a:p>
        </p:txBody>
      </p:sp>
      <p:graphicFrame>
        <p:nvGraphicFramePr>
          <p:cNvPr id="137220" name="Object 4"/>
          <p:cNvGraphicFramePr>
            <a:graphicFrameLocks noChangeAspect="1"/>
          </p:cNvGraphicFramePr>
          <p:nvPr/>
        </p:nvGraphicFramePr>
        <p:xfrm>
          <a:off x="2057400" y="2057400"/>
          <a:ext cx="5105400" cy="4225925"/>
        </p:xfrm>
        <a:graphic>
          <a:graphicData uri="http://schemas.openxmlformats.org/presentationml/2006/ole">
            <p:oleObj spid="_x0000_s5122" name="位图图像" r:id="rId4" imgW="3648584" imgH="3019048" progId="PBrush">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a:t>PKI</a:t>
            </a:r>
            <a:r>
              <a:rPr lang="zh-CN" altLang="en-US"/>
              <a:t>的信任模型</a:t>
            </a:r>
          </a:p>
        </p:txBody>
      </p:sp>
      <p:sp>
        <p:nvSpPr>
          <p:cNvPr id="139267" name="Rectangle 3"/>
          <p:cNvSpPr>
            <a:spLocks noGrp="1" noChangeArrowheads="1"/>
          </p:cNvSpPr>
          <p:nvPr>
            <p:ph type="body" idx="1"/>
          </p:nvPr>
        </p:nvSpPr>
        <p:spPr>
          <a:xfrm>
            <a:off x="228600" y="1676400"/>
            <a:ext cx="8610600" cy="4343400"/>
          </a:xfrm>
          <a:ln/>
        </p:spPr>
        <p:txBody>
          <a:bodyPr/>
          <a:lstStyle/>
          <a:p>
            <a:pPr marL="387350" indent="-387350">
              <a:lnSpc>
                <a:spcPct val="90000"/>
              </a:lnSpc>
            </a:pPr>
            <a:r>
              <a:rPr lang="zh-CN" altLang="en-US" sz="2800">
                <a:latin typeface="楷体_GB2312" pitchFamily="49" charset="-122"/>
              </a:rPr>
              <a:t>随着网络规模的扩大，用户数量的增加，单一的</a:t>
            </a:r>
            <a:r>
              <a:rPr lang="en-US" altLang="zh-CN" sz="2800">
                <a:latin typeface="楷体_GB2312" pitchFamily="49" charset="-122"/>
              </a:rPr>
              <a:t>CA</a:t>
            </a:r>
            <a:r>
              <a:rPr lang="zh-CN" altLang="en-US" sz="2800">
                <a:latin typeface="楷体_GB2312" pitchFamily="49" charset="-122"/>
              </a:rPr>
              <a:t>中心可能会成为认证过程的瓶颈</a:t>
            </a:r>
          </a:p>
          <a:p>
            <a:pPr marL="387350" indent="-387350">
              <a:lnSpc>
                <a:spcPct val="90000"/>
              </a:lnSpc>
            </a:pPr>
            <a:r>
              <a:rPr lang="en-US" altLang="zh-CN" sz="2800">
                <a:latin typeface="楷体_GB2312" pitchFamily="49" charset="-122"/>
              </a:rPr>
              <a:t>Internet</a:t>
            </a:r>
            <a:r>
              <a:rPr lang="zh-CN" altLang="en-US" sz="2800">
                <a:latin typeface="楷体_GB2312" pitchFamily="49" charset="-122"/>
              </a:rPr>
              <a:t>上实际存在着多个</a:t>
            </a:r>
            <a:r>
              <a:rPr lang="en-US" altLang="zh-CN" sz="2800">
                <a:latin typeface="楷体_GB2312" pitchFamily="49" charset="-122"/>
              </a:rPr>
              <a:t>CA</a:t>
            </a:r>
            <a:r>
              <a:rPr lang="zh-CN" altLang="en-US" sz="2800">
                <a:latin typeface="楷体_GB2312" pitchFamily="49" charset="-122"/>
              </a:rPr>
              <a:t>，不同</a:t>
            </a:r>
            <a:r>
              <a:rPr lang="en-US" altLang="zh-CN" sz="2800">
                <a:latin typeface="楷体_GB2312" pitchFamily="49" charset="-122"/>
              </a:rPr>
              <a:t>CA</a:t>
            </a:r>
            <a:r>
              <a:rPr lang="zh-CN" altLang="en-US" sz="2800">
                <a:latin typeface="楷体_GB2312" pitchFamily="49" charset="-122"/>
              </a:rPr>
              <a:t>下的用户之间如何建立信任关系是一个突出的问题</a:t>
            </a:r>
          </a:p>
          <a:p>
            <a:pPr marL="387350" indent="-387350">
              <a:lnSpc>
                <a:spcPct val="90000"/>
              </a:lnSpc>
            </a:pPr>
            <a:r>
              <a:rPr lang="zh-CN" altLang="en-US" sz="2800">
                <a:latin typeface="楷体_GB2312" pitchFamily="49" charset="-122"/>
              </a:rPr>
              <a:t>解决的方案有多种，采用了不同的信任模型</a:t>
            </a:r>
          </a:p>
          <a:p>
            <a:pPr marL="863600" lvl="1">
              <a:lnSpc>
                <a:spcPct val="90000"/>
              </a:lnSpc>
            </a:pPr>
            <a:r>
              <a:rPr lang="zh-CN" altLang="en-US" sz="2400">
                <a:solidFill>
                  <a:srgbClr val="000099"/>
                </a:solidFill>
                <a:latin typeface="楷体_GB2312" pitchFamily="49" charset="-122"/>
              </a:rPr>
              <a:t>层次模型</a:t>
            </a:r>
          </a:p>
          <a:p>
            <a:pPr marL="863600" lvl="1">
              <a:lnSpc>
                <a:spcPct val="90000"/>
              </a:lnSpc>
            </a:pPr>
            <a:r>
              <a:rPr lang="zh-CN" altLang="en-US" sz="2400">
                <a:solidFill>
                  <a:srgbClr val="000099"/>
                </a:solidFill>
                <a:latin typeface="楷体_GB2312" pitchFamily="49" charset="-122"/>
              </a:rPr>
              <a:t>分布式模型</a:t>
            </a:r>
          </a:p>
          <a:p>
            <a:pPr marL="863600" lvl="1">
              <a:lnSpc>
                <a:spcPct val="90000"/>
              </a:lnSpc>
            </a:pPr>
            <a:r>
              <a:rPr lang="en-US" altLang="zh-CN" sz="2400">
                <a:solidFill>
                  <a:srgbClr val="000099"/>
                </a:solidFill>
                <a:latin typeface="楷体_GB2312" pitchFamily="49" charset="-122"/>
              </a:rPr>
              <a:t>Web</a:t>
            </a:r>
            <a:r>
              <a:rPr lang="zh-CN" altLang="en-US" sz="2400">
                <a:solidFill>
                  <a:srgbClr val="000099"/>
                </a:solidFill>
                <a:latin typeface="楷体_GB2312" pitchFamily="49" charset="-122"/>
              </a:rPr>
              <a:t>模型</a:t>
            </a:r>
          </a:p>
          <a:p>
            <a:pPr marL="863600" lvl="1">
              <a:lnSpc>
                <a:spcPct val="90000"/>
              </a:lnSpc>
            </a:pPr>
            <a:r>
              <a:rPr lang="zh-CN" altLang="en-US" sz="2400">
                <a:solidFill>
                  <a:srgbClr val="000099"/>
                </a:solidFill>
                <a:latin typeface="楷体_GB2312" pitchFamily="49" charset="-122"/>
              </a:rPr>
              <a:t>以用户为中心的模型</a:t>
            </a:r>
          </a:p>
          <a:p>
            <a:pPr marL="863600" lvl="1">
              <a:lnSpc>
                <a:spcPct val="90000"/>
              </a:lnSpc>
            </a:pPr>
            <a:r>
              <a:rPr lang="zh-CN" altLang="en-US" sz="2400">
                <a:solidFill>
                  <a:srgbClr val="000099"/>
                </a:solidFill>
                <a:latin typeface="楷体_GB2312" pitchFamily="49" charset="-122"/>
              </a:rPr>
              <a:t>交叉认证模型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PKI</a:t>
            </a:r>
            <a:r>
              <a:rPr lang="zh-CN" altLang="en-US"/>
              <a:t>的信任模型</a:t>
            </a:r>
          </a:p>
        </p:txBody>
      </p:sp>
      <p:sp>
        <p:nvSpPr>
          <p:cNvPr id="141315" name="Rectangle 3"/>
          <p:cNvSpPr>
            <a:spLocks noGrp="1" noChangeArrowheads="1"/>
          </p:cNvSpPr>
          <p:nvPr>
            <p:ph type="body" idx="1"/>
          </p:nvPr>
        </p:nvSpPr>
        <p:spPr>
          <a:xfrm>
            <a:off x="228600" y="1676400"/>
            <a:ext cx="8610600" cy="2819400"/>
          </a:xfrm>
          <a:ln/>
        </p:spPr>
        <p:txBody>
          <a:bodyPr/>
          <a:lstStyle/>
          <a:p>
            <a:pPr marL="387350" indent="-387350"/>
            <a:r>
              <a:rPr lang="zh-CN" altLang="en-US">
                <a:latin typeface="楷体_GB2312" pitchFamily="49" charset="-122"/>
              </a:rPr>
              <a:t>层次模型</a:t>
            </a:r>
          </a:p>
          <a:p>
            <a:pPr marL="863600" lvl="1"/>
            <a:r>
              <a:rPr lang="zh-CN" altLang="en-US">
                <a:solidFill>
                  <a:srgbClr val="000099"/>
                </a:solidFill>
                <a:latin typeface="楷体_GB2312" pitchFamily="49" charset="-122"/>
              </a:rPr>
              <a:t>采用严格的层次树型结构，上级</a:t>
            </a:r>
            <a:r>
              <a:rPr lang="en-US" altLang="zh-CN">
                <a:solidFill>
                  <a:srgbClr val="000099"/>
                </a:solidFill>
                <a:latin typeface="楷体_GB2312" pitchFamily="49" charset="-122"/>
              </a:rPr>
              <a:t>CA</a:t>
            </a:r>
            <a:r>
              <a:rPr lang="zh-CN" altLang="en-US">
                <a:solidFill>
                  <a:srgbClr val="000099"/>
                </a:solidFill>
                <a:latin typeface="楷体_GB2312" pitchFamily="49" charset="-122"/>
              </a:rPr>
              <a:t>为下级</a:t>
            </a:r>
            <a:r>
              <a:rPr lang="en-US" altLang="zh-CN">
                <a:solidFill>
                  <a:srgbClr val="000099"/>
                </a:solidFill>
                <a:latin typeface="楷体_GB2312" pitchFamily="49" charset="-122"/>
              </a:rPr>
              <a:t>CA</a:t>
            </a:r>
            <a:r>
              <a:rPr lang="zh-CN" altLang="en-US">
                <a:solidFill>
                  <a:srgbClr val="000099"/>
                </a:solidFill>
                <a:latin typeface="楷体_GB2312" pitchFamily="49" charset="-122"/>
              </a:rPr>
              <a:t>发布证书，所有</a:t>
            </a:r>
            <a:r>
              <a:rPr lang="en-US" altLang="zh-CN">
                <a:solidFill>
                  <a:srgbClr val="000099"/>
                </a:solidFill>
                <a:latin typeface="楷体_GB2312" pitchFamily="49" charset="-122"/>
              </a:rPr>
              <a:t>CA</a:t>
            </a:r>
            <a:r>
              <a:rPr lang="zh-CN" altLang="en-US">
                <a:solidFill>
                  <a:srgbClr val="000099"/>
                </a:solidFill>
                <a:latin typeface="楷体_GB2312" pitchFamily="49" charset="-122"/>
              </a:rPr>
              <a:t>有一个共同的根</a:t>
            </a:r>
            <a:r>
              <a:rPr lang="en-US" altLang="zh-CN">
                <a:solidFill>
                  <a:srgbClr val="000099"/>
                </a:solidFill>
                <a:latin typeface="楷体_GB2312" pitchFamily="49" charset="-122"/>
              </a:rPr>
              <a:t>CA</a:t>
            </a:r>
          </a:p>
          <a:p>
            <a:pPr marL="863600" lvl="1"/>
            <a:r>
              <a:rPr lang="zh-CN" altLang="en-US">
                <a:solidFill>
                  <a:srgbClr val="000099"/>
                </a:solidFill>
                <a:latin typeface="楷体_GB2312" pitchFamily="49" charset="-122"/>
              </a:rPr>
              <a:t>不同</a:t>
            </a:r>
            <a:r>
              <a:rPr lang="en-US" altLang="zh-CN">
                <a:solidFill>
                  <a:srgbClr val="000099"/>
                </a:solidFill>
                <a:latin typeface="楷体_GB2312" pitchFamily="49" charset="-122"/>
              </a:rPr>
              <a:t>CA</a:t>
            </a:r>
            <a:r>
              <a:rPr lang="zh-CN" altLang="en-US">
                <a:solidFill>
                  <a:srgbClr val="000099"/>
                </a:solidFill>
                <a:latin typeface="楷体_GB2312" pitchFamily="49" charset="-122"/>
              </a:rPr>
              <a:t>下的用户通过回溯遍历证书树，找到共同信任的结点完成相互的验证</a:t>
            </a:r>
          </a:p>
        </p:txBody>
      </p:sp>
      <p:pic>
        <p:nvPicPr>
          <p:cNvPr id="118786" name="Picture 2"/>
          <p:cNvPicPr>
            <a:picLocks noChangeAspect="1" noChangeArrowheads="1"/>
          </p:cNvPicPr>
          <p:nvPr/>
        </p:nvPicPr>
        <p:blipFill>
          <a:blip r:embed="rId3" cstate="print"/>
          <a:srcRect/>
          <a:stretch>
            <a:fillRect/>
          </a:stretch>
        </p:blipFill>
        <p:spPr bwMode="auto">
          <a:xfrm>
            <a:off x="1907704" y="4149080"/>
            <a:ext cx="5292080" cy="2495771"/>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PKI</a:t>
            </a:r>
            <a:r>
              <a:rPr lang="zh-CN" altLang="en-US"/>
              <a:t>的信任模型</a:t>
            </a:r>
          </a:p>
        </p:txBody>
      </p:sp>
      <p:sp>
        <p:nvSpPr>
          <p:cNvPr id="143363" name="Rectangle 3"/>
          <p:cNvSpPr>
            <a:spLocks noGrp="1" noChangeArrowheads="1"/>
          </p:cNvSpPr>
          <p:nvPr>
            <p:ph type="body" idx="1"/>
          </p:nvPr>
        </p:nvSpPr>
        <p:spPr>
          <a:xfrm>
            <a:off x="228600" y="1676400"/>
            <a:ext cx="8610600" cy="2819400"/>
          </a:xfrm>
          <a:ln/>
        </p:spPr>
        <p:txBody>
          <a:bodyPr/>
          <a:lstStyle/>
          <a:p>
            <a:pPr marL="387350" indent="-387350"/>
            <a:r>
              <a:rPr lang="zh-CN" altLang="en-US">
                <a:latin typeface="楷体_GB2312" pitchFamily="49" charset="-122"/>
              </a:rPr>
              <a:t>分布式模型</a:t>
            </a:r>
          </a:p>
          <a:p>
            <a:pPr marL="863600" lvl="1"/>
            <a:r>
              <a:rPr lang="zh-CN" altLang="en-US">
                <a:solidFill>
                  <a:srgbClr val="000099"/>
                </a:solidFill>
                <a:latin typeface="楷体_GB2312" pitchFamily="49" charset="-122"/>
              </a:rPr>
              <a:t>采用网状结构，存在多个根</a:t>
            </a:r>
            <a:r>
              <a:rPr lang="en-US" altLang="zh-CN">
                <a:solidFill>
                  <a:srgbClr val="000099"/>
                </a:solidFill>
                <a:latin typeface="楷体_GB2312" pitchFamily="49" charset="-122"/>
              </a:rPr>
              <a:t>CA</a:t>
            </a:r>
          </a:p>
          <a:p>
            <a:pPr marL="863600" lvl="1"/>
            <a:r>
              <a:rPr lang="zh-CN" altLang="en-US">
                <a:solidFill>
                  <a:srgbClr val="000099"/>
                </a:solidFill>
                <a:latin typeface="楷体_GB2312" pitchFamily="49" charset="-122"/>
              </a:rPr>
              <a:t>根</a:t>
            </a:r>
            <a:r>
              <a:rPr lang="en-US" altLang="zh-CN">
                <a:solidFill>
                  <a:srgbClr val="000099"/>
                </a:solidFill>
                <a:latin typeface="楷体_GB2312" pitchFamily="49" charset="-122"/>
              </a:rPr>
              <a:t>CA</a:t>
            </a:r>
            <a:r>
              <a:rPr lang="zh-CN" altLang="en-US">
                <a:solidFill>
                  <a:srgbClr val="000099"/>
                </a:solidFill>
                <a:latin typeface="楷体_GB2312" pitchFamily="49" charset="-122"/>
              </a:rPr>
              <a:t>以下采用层次结构</a:t>
            </a:r>
          </a:p>
          <a:p>
            <a:pPr marL="863600" lvl="1"/>
            <a:r>
              <a:rPr lang="zh-CN" altLang="en-US">
                <a:solidFill>
                  <a:srgbClr val="000099"/>
                </a:solidFill>
                <a:latin typeface="楷体_GB2312" pitchFamily="49" charset="-122"/>
              </a:rPr>
              <a:t>根</a:t>
            </a:r>
            <a:r>
              <a:rPr lang="en-US" altLang="zh-CN">
                <a:solidFill>
                  <a:srgbClr val="000099"/>
                </a:solidFill>
                <a:latin typeface="楷体_GB2312" pitchFamily="49" charset="-122"/>
              </a:rPr>
              <a:t>CA</a:t>
            </a:r>
            <a:r>
              <a:rPr lang="zh-CN" altLang="en-US">
                <a:solidFill>
                  <a:srgbClr val="000099"/>
                </a:solidFill>
                <a:latin typeface="楷体_GB2312" pitchFamily="49" charset="-122"/>
              </a:rPr>
              <a:t>之间通过一个中心</a:t>
            </a:r>
            <a:r>
              <a:rPr lang="en-US" altLang="zh-CN">
                <a:solidFill>
                  <a:srgbClr val="000099"/>
                </a:solidFill>
                <a:latin typeface="楷体_GB2312" pitchFamily="49" charset="-122"/>
              </a:rPr>
              <a:t>CA</a:t>
            </a:r>
            <a:r>
              <a:rPr lang="zh-CN" altLang="en-US">
                <a:solidFill>
                  <a:srgbClr val="000099"/>
                </a:solidFill>
                <a:latin typeface="楷体_GB2312" pitchFamily="49" charset="-122"/>
              </a:rPr>
              <a:t>来验证，或直接交叉认证</a:t>
            </a:r>
          </a:p>
        </p:txBody>
      </p:sp>
      <p:pic>
        <p:nvPicPr>
          <p:cNvPr id="119810" name="Picture 2"/>
          <p:cNvPicPr>
            <a:picLocks noChangeAspect="1" noChangeArrowheads="1"/>
          </p:cNvPicPr>
          <p:nvPr/>
        </p:nvPicPr>
        <p:blipFill>
          <a:blip r:embed="rId3" cstate="print"/>
          <a:srcRect/>
          <a:stretch>
            <a:fillRect/>
          </a:stretch>
        </p:blipFill>
        <p:spPr bwMode="auto">
          <a:xfrm>
            <a:off x="467544" y="4509120"/>
            <a:ext cx="3816425" cy="1728192"/>
          </a:xfrm>
          <a:prstGeom prst="rect">
            <a:avLst/>
          </a:prstGeom>
          <a:noFill/>
          <a:ln w="9525">
            <a:noFill/>
            <a:miter lim="800000"/>
            <a:headEnd/>
            <a:tailEnd/>
          </a:ln>
        </p:spPr>
      </p:pic>
      <p:pic>
        <p:nvPicPr>
          <p:cNvPr id="119811" name="Picture 3"/>
          <p:cNvPicPr>
            <a:picLocks noChangeAspect="1" noChangeArrowheads="1"/>
          </p:cNvPicPr>
          <p:nvPr/>
        </p:nvPicPr>
        <p:blipFill>
          <a:blip r:embed="rId4" cstate="print"/>
          <a:srcRect/>
          <a:stretch>
            <a:fillRect/>
          </a:stretch>
        </p:blipFill>
        <p:spPr bwMode="auto">
          <a:xfrm>
            <a:off x="4499993" y="4221088"/>
            <a:ext cx="4034724" cy="223224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a:t>PKI</a:t>
            </a:r>
            <a:r>
              <a:rPr lang="zh-CN" altLang="en-US"/>
              <a:t>的信任模型</a:t>
            </a:r>
          </a:p>
        </p:txBody>
      </p:sp>
      <p:sp>
        <p:nvSpPr>
          <p:cNvPr id="145411" name="Rectangle 3"/>
          <p:cNvSpPr>
            <a:spLocks noGrp="1" noChangeArrowheads="1"/>
          </p:cNvSpPr>
          <p:nvPr>
            <p:ph type="body" idx="1"/>
          </p:nvPr>
        </p:nvSpPr>
        <p:spPr>
          <a:xfrm>
            <a:off x="228600" y="1676400"/>
            <a:ext cx="8610600" cy="2819400"/>
          </a:xfrm>
          <a:ln/>
        </p:spPr>
        <p:txBody>
          <a:bodyPr/>
          <a:lstStyle/>
          <a:p>
            <a:pPr marL="387350" indent="-387350"/>
            <a:r>
              <a:rPr lang="en-US" altLang="zh-CN">
                <a:latin typeface="楷体_GB2312" pitchFamily="49" charset="-122"/>
              </a:rPr>
              <a:t>Web</a:t>
            </a:r>
            <a:r>
              <a:rPr lang="zh-CN" altLang="en-US">
                <a:latin typeface="楷体_GB2312" pitchFamily="49" charset="-122"/>
              </a:rPr>
              <a:t>模型</a:t>
            </a:r>
          </a:p>
          <a:p>
            <a:pPr marL="863600" lvl="1"/>
            <a:r>
              <a:rPr lang="zh-CN" altLang="en-US">
                <a:solidFill>
                  <a:srgbClr val="000099"/>
                </a:solidFill>
                <a:latin typeface="楷体_GB2312" pitchFamily="49" charset="-122"/>
              </a:rPr>
              <a:t>将根</a:t>
            </a:r>
            <a:r>
              <a:rPr lang="en-US" altLang="zh-CN">
                <a:solidFill>
                  <a:srgbClr val="000099"/>
                </a:solidFill>
                <a:latin typeface="楷体_GB2312" pitchFamily="49" charset="-122"/>
              </a:rPr>
              <a:t>CA</a:t>
            </a:r>
            <a:r>
              <a:rPr lang="zh-CN" altLang="en-US">
                <a:solidFill>
                  <a:srgbClr val="000099"/>
                </a:solidFill>
                <a:latin typeface="楷体_GB2312" pitchFamily="49" charset="-122"/>
              </a:rPr>
              <a:t>预装在浏览器中，这些</a:t>
            </a:r>
            <a:r>
              <a:rPr lang="en-US" altLang="zh-CN">
                <a:solidFill>
                  <a:srgbClr val="000099"/>
                </a:solidFill>
                <a:latin typeface="楷体_GB2312" pitchFamily="49" charset="-122"/>
              </a:rPr>
              <a:t>CA</a:t>
            </a:r>
            <a:r>
              <a:rPr lang="zh-CN" altLang="en-US">
                <a:solidFill>
                  <a:srgbClr val="000099"/>
                </a:solidFill>
                <a:latin typeface="楷体_GB2312" pitchFamily="49" charset="-122"/>
              </a:rPr>
              <a:t>是被浏览器用户绝对信任的</a:t>
            </a:r>
          </a:p>
          <a:p>
            <a:pPr marL="863600" lvl="1"/>
            <a:r>
              <a:rPr lang="zh-CN" altLang="en-US">
                <a:solidFill>
                  <a:srgbClr val="000099"/>
                </a:solidFill>
                <a:latin typeface="楷体_GB2312" pitchFamily="49" charset="-122"/>
              </a:rPr>
              <a:t>可根据被信任的根</a:t>
            </a:r>
            <a:r>
              <a:rPr lang="en-US" altLang="zh-CN">
                <a:solidFill>
                  <a:srgbClr val="000099"/>
                </a:solidFill>
                <a:latin typeface="楷体_GB2312" pitchFamily="49" charset="-122"/>
              </a:rPr>
              <a:t>CA</a:t>
            </a:r>
            <a:r>
              <a:rPr lang="zh-CN" altLang="en-US">
                <a:solidFill>
                  <a:srgbClr val="000099"/>
                </a:solidFill>
                <a:latin typeface="楷体_GB2312" pitchFamily="49" charset="-122"/>
              </a:rPr>
              <a:t>的交叉认证情况增加根</a:t>
            </a:r>
            <a:r>
              <a:rPr lang="en-US" altLang="zh-CN">
                <a:solidFill>
                  <a:srgbClr val="000099"/>
                </a:solidFill>
                <a:latin typeface="楷体_GB2312" pitchFamily="49" charset="-122"/>
              </a:rPr>
              <a:t>CA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t>PKI</a:t>
            </a:r>
            <a:r>
              <a:rPr lang="zh-CN" altLang="en-US"/>
              <a:t>的信任模型</a:t>
            </a:r>
          </a:p>
        </p:txBody>
      </p:sp>
      <p:sp>
        <p:nvSpPr>
          <p:cNvPr id="147459" name="Rectangle 3"/>
          <p:cNvSpPr>
            <a:spLocks noGrp="1" noChangeArrowheads="1"/>
          </p:cNvSpPr>
          <p:nvPr>
            <p:ph type="body" idx="1"/>
          </p:nvPr>
        </p:nvSpPr>
        <p:spPr>
          <a:xfrm>
            <a:off x="228600" y="1676400"/>
            <a:ext cx="8610600" cy="2819400"/>
          </a:xfrm>
          <a:ln/>
        </p:spPr>
        <p:txBody>
          <a:bodyPr/>
          <a:lstStyle/>
          <a:p>
            <a:pPr marL="387350" indent="-387350"/>
            <a:r>
              <a:rPr lang="zh-CN" altLang="en-US">
                <a:latin typeface="楷体_GB2312" pitchFamily="49" charset="-122"/>
              </a:rPr>
              <a:t>以用户为中心的模型</a:t>
            </a:r>
          </a:p>
          <a:p>
            <a:pPr marL="863600" lvl="1"/>
            <a:r>
              <a:rPr lang="zh-CN" altLang="en-US">
                <a:solidFill>
                  <a:srgbClr val="000099"/>
                </a:solidFill>
                <a:latin typeface="楷体_GB2312" pitchFamily="49" charset="-122"/>
              </a:rPr>
              <a:t>不设</a:t>
            </a:r>
            <a:r>
              <a:rPr lang="en-US" altLang="zh-CN">
                <a:solidFill>
                  <a:srgbClr val="000099"/>
                </a:solidFill>
                <a:latin typeface="楷体_GB2312" pitchFamily="49" charset="-122"/>
              </a:rPr>
              <a:t>CA</a:t>
            </a:r>
            <a:r>
              <a:rPr lang="zh-CN" altLang="en-US">
                <a:solidFill>
                  <a:srgbClr val="000099"/>
                </a:solidFill>
                <a:latin typeface="楷体_GB2312" pitchFamily="49" charset="-122"/>
              </a:rPr>
              <a:t>机构</a:t>
            </a:r>
          </a:p>
          <a:p>
            <a:pPr marL="863600" lvl="1"/>
            <a:r>
              <a:rPr lang="zh-CN" altLang="en-US">
                <a:solidFill>
                  <a:srgbClr val="000099"/>
                </a:solidFill>
                <a:latin typeface="楷体_GB2312" pitchFamily="49" charset="-122"/>
              </a:rPr>
              <a:t>用户之间相互担保，由用户之间相互签署证书</a:t>
            </a:r>
          </a:p>
          <a:p>
            <a:pPr marL="863600" lvl="1"/>
            <a:r>
              <a:rPr lang="zh-CN" altLang="en-US">
                <a:solidFill>
                  <a:srgbClr val="000099"/>
                </a:solidFill>
                <a:latin typeface="楷体_GB2312" pitchFamily="49" charset="-122"/>
              </a:rPr>
              <a:t>通信双方可以回溯到一个共同信任的用户</a:t>
            </a:r>
          </a:p>
          <a:p>
            <a:pPr marL="863600" lvl="1"/>
            <a:r>
              <a:rPr lang="zh-CN" altLang="en-US">
                <a:solidFill>
                  <a:srgbClr val="000099"/>
                </a:solidFill>
                <a:latin typeface="楷体_GB2312" pitchFamily="49" charset="-122"/>
              </a:rPr>
              <a:t>初始的信任通过手工方式建立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t>PKI</a:t>
            </a:r>
            <a:r>
              <a:rPr lang="zh-CN" altLang="en-US"/>
              <a:t>的信任模型</a:t>
            </a:r>
          </a:p>
        </p:txBody>
      </p:sp>
      <p:sp>
        <p:nvSpPr>
          <p:cNvPr id="149507" name="Rectangle 3"/>
          <p:cNvSpPr>
            <a:spLocks noGrp="1" noChangeArrowheads="1"/>
          </p:cNvSpPr>
          <p:nvPr>
            <p:ph type="body" idx="1"/>
          </p:nvPr>
        </p:nvSpPr>
        <p:spPr>
          <a:xfrm>
            <a:off x="228600" y="1676400"/>
            <a:ext cx="8610600" cy="2667000"/>
          </a:xfrm>
          <a:ln/>
        </p:spPr>
        <p:txBody>
          <a:bodyPr/>
          <a:lstStyle/>
          <a:p>
            <a:pPr marL="387350" indent="-387350"/>
            <a:r>
              <a:rPr lang="zh-CN" altLang="en-US" sz="2800">
                <a:latin typeface="楷体_GB2312" pitchFamily="49" charset="-122"/>
              </a:rPr>
              <a:t>交叉认证模型</a:t>
            </a:r>
          </a:p>
          <a:p>
            <a:pPr marL="863600" lvl="1"/>
            <a:r>
              <a:rPr lang="zh-CN" altLang="en-US" sz="2400">
                <a:solidFill>
                  <a:srgbClr val="000099"/>
                </a:solidFill>
                <a:latin typeface="楷体_GB2312" pitchFamily="49" charset="-122"/>
              </a:rPr>
              <a:t>直接将两个</a:t>
            </a:r>
            <a:r>
              <a:rPr lang="en-US" altLang="zh-CN" sz="2400">
                <a:solidFill>
                  <a:srgbClr val="000099"/>
                </a:solidFill>
                <a:latin typeface="楷体_GB2312" pitchFamily="49" charset="-122"/>
              </a:rPr>
              <a:t>CA</a:t>
            </a:r>
            <a:r>
              <a:rPr lang="zh-CN" altLang="en-US" sz="2400">
                <a:solidFill>
                  <a:srgbClr val="000099"/>
                </a:solidFill>
                <a:latin typeface="楷体_GB2312" pitchFamily="49" charset="-122"/>
              </a:rPr>
              <a:t>连接起来</a:t>
            </a:r>
          </a:p>
          <a:p>
            <a:pPr marL="863600" lvl="1"/>
            <a:r>
              <a:rPr lang="zh-CN" altLang="en-US" sz="2400">
                <a:solidFill>
                  <a:srgbClr val="000099"/>
                </a:solidFill>
                <a:latin typeface="楷体_GB2312" pitchFamily="49" charset="-122"/>
              </a:rPr>
              <a:t>相互签署证书，使双方用户可以直接信任对方的</a:t>
            </a:r>
            <a:r>
              <a:rPr lang="en-US" altLang="zh-CN" sz="2400">
                <a:solidFill>
                  <a:srgbClr val="000099"/>
                </a:solidFill>
                <a:latin typeface="楷体_GB2312" pitchFamily="49" charset="-122"/>
              </a:rPr>
              <a:t>CA</a:t>
            </a:r>
          </a:p>
          <a:p>
            <a:pPr marL="387350" indent="-387350"/>
            <a:r>
              <a:rPr lang="zh-CN" altLang="en-US" sz="2800">
                <a:latin typeface="楷体_GB2312" pitchFamily="49" charset="-122"/>
              </a:rPr>
              <a:t>各种模型可以结合使用，比如层次模型和交叉模型可以构成分布式模型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a:t>密钥管理小结</a:t>
            </a:r>
          </a:p>
        </p:txBody>
      </p:sp>
      <p:sp>
        <p:nvSpPr>
          <p:cNvPr id="151555" name="Rectangle 3"/>
          <p:cNvSpPr>
            <a:spLocks noGrp="1" noChangeArrowheads="1"/>
          </p:cNvSpPr>
          <p:nvPr>
            <p:ph type="body" idx="1"/>
          </p:nvPr>
        </p:nvSpPr>
        <p:spPr>
          <a:xfrm>
            <a:off x="228600" y="1676400"/>
            <a:ext cx="8610600" cy="3840832"/>
          </a:xfrm>
          <a:ln/>
        </p:spPr>
        <p:txBody>
          <a:bodyPr/>
          <a:lstStyle/>
          <a:p>
            <a:pPr marL="387350" indent="-387350">
              <a:lnSpc>
                <a:spcPct val="90000"/>
              </a:lnSpc>
            </a:pPr>
            <a:r>
              <a:rPr lang="zh-CN" altLang="en-US" sz="2800">
                <a:latin typeface="楷体_GB2312" pitchFamily="49" charset="-122"/>
              </a:rPr>
              <a:t>密钥存在生存期，不能无限期的使用</a:t>
            </a:r>
          </a:p>
          <a:p>
            <a:pPr marL="387350" indent="-387350">
              <a:lnSpc>
                <a:spcPct val="90000"/>
              </a:lnSpc>
            </a:pPr>
            <a:r>
              <a:rPr lang="zh-CN" altLang="en-US" sz="2800">
                <a:latin typeface="楷体_GB2312" pitchFamily="49" charset="-122"/>
              </a:rPr>
              <a:t>对称密码体制下通常采用多级密钥管理，安全的关键是密钥生成过程，要使用随机性好的密钥</a:t>
            </a:r>
          </a:p>
          <a:p>
            <a:pPr marL="387350" indent="-387350">
              <a:lnSpc>
                <a:spcPct val="90000"/>
              </a:lnSpc>
            </a:pPr>
            <a:r>
              <a:rPr lang="zh-CN" altLang="en-US" sz="2800">
                <a:latin typeface="楷体_GB2312" pitchFamily="49" charset="-122"/>
              </a:rPr>
              <a:t>公开密码体制下密钥管理更复杂，通常需要构造权威仲裁机构</a:t>
            </a:r>
            <a:r>
              <a:rPr lang="en-US" altLang="zh-CN" sz="2800">
                <a:latin typeface="Times New Roman"/>
              </a:rPr>
              <a:t>—</a:t>
            </a:r>
            <a:r>
              <a:rPr lang="en-US" altLang="zh-CN" sz="2800">
                <a:latin typeface="楷体_GB2312" pitchFamily="49" charset="-122"/>
              </a:rPr>
              <a:t>CA</a:t>
            </a:r>
            <a:r>
              <a:rPr lang="zh-CN" altLang="en-US" sz="2800">
                <a:latin typeface="楷体_GB2312" pitchFamily="49" charset="-122"/>
              </a:rPr>
              <a:t>中心。</a:t>
            </a:r>
          </a:p>
          <a:p>
            <a:pPr marL="387350" indent="-387350">
              <a:lnSpc>
                <a:spcPct val="90000"/>
              </a:lnSpc>
            </a:pPr>
            <a:r>
              <a:rPr lang="zh-CN" altLang="en-US" sz="2800">
                <a:latin typeface="楷体_GB2312" pitchFamily="49" charset="-122"/>
              </a:rPr>
              <a:t>公开密码体制下密钥以数字证书的形式</a:t>
            </a:r>
            <a:r>
              <a:rPr lang="zh-CN" altLang="en-US" sz="2800" smtClean="0">
                <a:latin typeface="楷体_GB2312" pitchFamily="49" charset="-122"/>
              </a:rPr>
              <a:t>存放</a:t>
            </a:r>
            <a:endParaRPr lang="en-US" altLang="zh-CN" sz="2800" smtClean="0">
              <a:latin typeface="楷体_GB2312" pitchFamily="49" charset="-122"/>
            </a:endParaRPr>
          </a:p>
          <a:p>
            <a:pPr marL="387350" indent="-387350">
              <a:lnSpc>
                <a:spcPct val="90000"/>
              </a:lnSpc>
            </a:pPr>
            <a:r>
              <a:rPr lang="zh-CN" altLang="en-US" sz="2800" smtClean="0">
                <a:latin typeface="楷体_GB2312" pitchFamily="49" charset="-122"/>
              </a:rPr>
              <a:t>用户规模很大的情况下，可考虑使用组合公钥密码体制</a:t>
            </a:r>
            <a:endParaRPr lang="zh-CN" altLang="en-US" sz="2800">
              <a:latin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密钥的分类</a:t>
            </a:r>
          </a:p>
        </p:txBody>
      </p:sp>
      <p:sp>
        <p:nvSpPr>
          <p:cNvPr id="22531" name="Rectangle 3"/>
          <p:cNvSpPr>
            <a:spLocks noGrp="1" noChangeArrowheads="1"/>
          </p:cNvSpPr>
          <p:nvPr>
            <p:ph type="body" idx="1"/>
          </p:nvPr>
        </p:nvSpPr>
        <p:spPr>
          <a:xfrm>
            <a:off x="533400" y="1981200"/>
            <a:ext cx="7848600" cy="3352800"/>
          </a:xfrm>
        </p:spPr>
        <p:txBody>
          <a:bodyPr/>
          <a:lstStyle/>
          <a:p>
            <a:pPr algn="just">
              <a:lnSpc>
                <a:spcPct val="90000"/>
              </a:lnSpc>
            </a:pPr>
            <a:r>
              <a:rPr lang="zh-CN" altLang="en-US">
                <a:latin typeface="楷体_GB2312" pitchFamily="49" charset="-122"/>
              </a:rPr>
              <a:t>根据密钥作用的不同，可分为</a:t>
            </a:r>
          </a:p>
          <a:p>
            <a:pPr lvl="1">
              <a:lnSpc>
                <a:spcPct val="90000"/>
              </a:lnSpc>
            </a:pPr>
            <a:r>
              <a:rPr lang="zh-CN" altLang="en-US" sz="2400">
                <a:solidFill>
                  <a:srgbClr val="000099"/>
                </a:solidFill>
                <a:latin typeface="宋体" charset="-122"/>
              </a:rPr>
              <a:t>① 会话密钥（</a:t>
            </a:r>
            <a:r>
              <a:rPr lang="en-US" altLang="zh-CN" sz="2400">
                <a:solidFill>
                  <a:srgbClr val="000099"/>
                </a:solidFill>
                <a:latin typeface="宋体" charset="-122"/>
              </a:rPr>
              <a:t>Session Key</a:t>
            </a:r>
            <a:r>
              <a:rPr lang="zh-CN" altLang="en-US" sz="2400">
                <a:solidFill>
                  <a:srgbClr val="000099"/>
                </a:solidFill>
                <a:latin typeface="宋体" charset="-122"/>
              </a:rPr>
              <a:t>）</a:t>
            </a:r>
          </a:p>
          <a:p>
            <a:pPr lvl="2">
              <a:lnSpc>
                <a:spcPct val="90000"/>
              </a:lnSpc>
            </a:pPr>
            <a:r>
              <a:rPr lang="zh-CN" altLang="en-US" sz="2400">
                <a:solidFill>
                  <a:srgbClr val="A50021"/>
                </a:solidFill>
                <a:latin typeface="宋体" charset="-122"/>
              </a:rPr>
              <a:t>即两个通信终端用户在一次通话或交换数据时使用的密钥。</a:t>
            </a:r>
          </a:p>
          <a:p>
            <a:pPr lvl="2">
              <a:lnSpc>
                <a:spcPct val="90000"/>
              </a:lnSpc>
            </a:pPr>
            <a:r>
              <a:rPr lang="zh-CN" altLang="en-US" sz="2400">
                <a:solidFill>
                  <a:srgbClr val="A50021"/>
                </a:solidFill>
                <a:latin typeface="宋体" charset="-122"/>
              </a:rPr>
              <a:t>当它用于加密文件时，称为文件密钥</a:t>
            </a:r>
            <a:r>
              <a:rPr lang="en-US" altLang="zh-CN" sz="2400">
                <a:solidFill>
                  <a:srgbClr val="A50021"/>
                </a:solidFill>
                <a:latin typeface="宋体" charset="-122"/>
              </a:rPr>
              <a:t>(File Key)</a:t>
            </a:r>
          </a:p>
          <a:p>
            <a:pPr lvl="2">
              <a:lnSpc>
                <a:spcPct val="90000"/>
              </a:lnSpc>
            </a:pPr>
            <a:r>
              <a:rPr lang="zh-CN" altLang="en-US" sz="2400">
                <a:solidFill>
                  <a:srgbClr val="A50021"/>
                </a:solidFill>
                <a:latin typeface="宋体" charset="-122"/>
              </a:rPr>
              <a:t>当它用于加密数据时，称为数据密钥</a:t>
            </a:r>
            <a:r>
              <a:rPr lang="en-US" altLang="zh-CN" sz="2400">
                <a:solidFill>
                  <a:srgbClr val="A50021"/>
                </a:solidFill>
                <a:latin typeface="宋体" charset="-122"/>
              </a:rPr>
              <a:t>(Data Key)</a:t>
            </a:r>
          </a:p>
          <a:p>
            <a:pPr lvl="2">
              <a:lnSpc>
                <a:spcPct val="90000"/>
              </a:lnSpc>
            </a:pPr>
            <a:r>
              <a:rPr lang="zh-CN" altLang="en-US" sz="2400">
                <a:solidFill>
                  <a:srgbClr val="A50021"/>
                </a:solidFill>
                <a:latin typeface="宋体" charset="-122"/>
              </a:rPr>
              <a:t>某些系统引入一个</a:t>
            </a:r>
            <a:r>
              <a:rPr lang="zh-CN" altLang="en-US" sz="2400">
                <a:latin typeface="宋体" charset="-122"/>
              </a:rPr>
              <a:t>初始基本密钥</a:t>
            </a:r>
            <a:r>
              <a:rPr lang="en-US" altLang="zh-CN" sz="2400">
                <a:latin typeface="宋体" charset="-122"/>
              </a:rPr>
              <a:t>(</a:t>
            </a:r>
            <a:r>
              <a:rPr lang="zh-CN" altLang="en-US" sz="2400">
                <a:latin typeface="宋体" charset="-122"/>
              </a:rPr>
              <a:t>如用户口令</a:t>
            </a:r>
            <a:r>
              <a:rPr lang="en-US" altLang="zh-CN" sz="2400">
                <a:latin typeface="宋体" charset="-122"/>
              </a:rPr>
              <a:t>)</a:t>
            </a:r>
            <a:r>
              <a:rPr lang="zh-CN" altLang="en-US" sz="2400">
                <a:solidFill>
                  <a:srgbClr val="A50021"/>
                </a:solidFill>
                <a:latin typeface="宋体" charset="-122"/>
              </a:rPr>
              <a:t>与会话密钥一起对数据进行加密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t>密钥的分类</a:t>
            </a:r>
          </a:p>
        </p:txBody>
      </p:sp>
      <p:sp>
        <p:nvSpPr>
          <p:cNvPr id="26627" name="Rectangle 3"/>
          <p:cNvSpPr>
            <a:spLocks noGrp="1" noChangeArrowheads="1"/>
          </p:cNvSpPr>
          <p:nvPr>
            <p:ph type="body" idx="1"/>
          </p:nvPr>
        </p:nvSpPr>
        <p:spPr>
          <a:xfrm>
            <a:off x="533400" y="1981200"/>
            <a:ext cx="7696200" cy="3810000"/>
          </a:xfrm>
        </p:spPr>
        <p:txBody>
          <a:bodyPr/>
          <a:lstStyle/>
          <a:p>
            <a:pPr marL="476250" lvl="1">
              <a:lnSpc>
                <a:spcPct val="90000"/>
              </a:lnSpc>
            </a:pPr>
            <a:r>
              <a:rPr lang="en-US" altLang="zh-CN" sz="2400">
                <a:solidFill>
                  <a:srgbClr val="000099"/>
                </a:solidFill>
                <a:latin typeface="宋体" charset="-122"/>
              </a:rPr>
              <a:t>② </a:t>
            </a:r>
            <a:r>
              <a:rPr lang="zh-CN" altLang="en-US" sz="2400">
                <a:solidFill>
                  <a:srgbClr val="000099"/>
                </a:solidFill>
                <a:latin typeface="宋体" charset="-122"/>
              </a:rPr>
              <a:t>密钥加密密钥（</a:t>
            </a:r>
            <a:r>
              <a:rPr lang="en-US" altLang="zh-CN" sz="2400">
                <a:solidFill>
                  <a:srgbClr val="000099"/>
                </a:solidFill>
                <a:latin typeface="宋体" charset="-122"/>
              </a:rPr>
              <a:t>Key Encrypting Key</a:t>
            </a:r>
            <a:r>
              <a:rPr lang="zh-CN" altLang="en-US" sz="2400">
                <a:solidFill>
                  <a:srgbClr val="000099"/>
                </a:solidFill>
                <a:latin typeface="宋体" charset="-122"/>
              </a:rPr>
              <a:t>）</a:t>
            </a:r>
          </a:p>
          <a:p>
            <a:pPr marL="952500" lvl="2" indent="-285750">
              <a:lnSpc>
                <a:spcPct val="90000"/>
              </a:lnSpc>
            </a:pPr>
            <a:r>
              <a:rPr lang="zh-CN" altLang="en-US" sz="2400">
                <a:solidFill>
                  <a:srgbClr val="A50021"/>
                </a:solidFill>
                <a:latin typeface="宋体" charset="-122"/>
              </a:rPr>
              <a:t>用于</a:t>
            </a:r>
            <a:r>
              <a:rPr lang="zh-CN" altLang="en-US" sz="2400">
                <a:solidFill>
                  <a:srgbClr val="FF3300"/>
                </a:solidFill>
                <a:latin typeface="宋体" charset="-122"/>
              </a:rPr>
              <a:t>对会话密钥进行加密</a:t>
            </a:r>
            <a:r>
              <a:rPr lang="zh-CN" altLang="en-US" sz="2400">
                <a:solidFill>
                  <a:srgbClr val="A50021"/>
                </a:solidFill>
                <a:latin typeface="宋体" charset="-122"/>
              </a:rPr>
              <a:t>时采用的密钥。又称辅助（二级）密钥</a:t>
            </a:r>
            <a:r>
              <a:rPr lang="en-US" altLang="zh-CN" sz="2400">
                <a:solidFill>
                  <a:srgbClr val="A50021"/>
                </a:solidFill>
                <a:latin typeface="宋体" charset="-122"/>
              </a:rPr>
              <a:t>(Secondary Key)</a:t>
            </a:r>
            <a:r>
              <a:rPr lang="zh-CN" altLang="en-US" sz="2400">
                <a:solidFill>
                  <a:srgbClr val="A50021"/>
                </a:solidFill>
                <a:latin typeface="宋体" charset="-122"/>
              </a:rPr>
              <a:t>或密钥传送密钥</a:t>
            </a:r>
            <a:r>
              <a:rPr lang="en-US" altLang="zh-CN" sz="2400">
                <a:solidFill>
                  <a:srgbClr val="A50021"/>
                </a:solidFill>
                <a:latin typeface="宋体" charset="-122"/>
              </a:rPr>
              <a:t>(Key Transport Key)</a:t>
            </a:r>
            <a:r>
              <a:rPr lang="zh-CN" altLang="en-US" sz="2400">
                <a:solidFill>
                  <a:srgbClr val="A50021"/>
                </a:solidFill>
                <a:latin typeface="宋体" charset="-122"/>
              </a:rPr>
              <a:t>。</a:t>
            </a:r>
          </a:p>
          <a:p>
            <a:pPr marL="952500" lvl="2" indent="-285750">
              <a:lnSpc>
                <a:spcPct val="90000"/>
              </a:lnSpc>
            </a:pPr>
            <a:r>
              <a:rPr lang="zh-CN" altLang="en-US" sz="2400">
                <a:solidFill>
                  <a:srgbClr val="A50021"/>
                </a:solidFill>
                <a:latin typeface="宋体" charset="-122"/>
              </a:rPr>
              <a:t>通信网中的每个节点都分配有一个这类密钥。</a:t>
            </a:r>
          </a:p>
          <a:p>
            <a:pPr marL="476250" lvl="1">
              <a:lnSpc>
                <a:spcPct val="90000"/>
              </a:lnSpc>
            </a:pPr>
            <a:r>
              <a:rPr lang="zh-CN" altLang="en-US" sz="2400">
                <a:solidFill>
                  <a:srgbClr val="000099"/>
                </a:solidFill>
                <a:latin typeface="宋体" charset="-122"/>
              </a:rPr>
              <a:t>③ 主机主密钥（</a:t>
            </a:r>
            <a:r>
              <a:rPr lang="en-US" altLang="zh-CN" sz="2400">
                <a:solidFill>
                  <a:srgbClr val="000099"/>
                </a:solidFill>
                <a:latin typeface="宋体" charset="-122"/>
              </a:rPr>
              <a:t>Host Master Key</a:t>
            </a:r>
            <a:r>
              <a:rPr lang="zh-CN" altLang="en-US" sz="2400">
                <a:solidFill>
                  <a:srgbClr val="000099"/>
                </a:solidFill>
                <a:latin typeface="宋体" charset="-122"/>
              </a:rPr>
              <a:t>）</a:t>
            </a:r>
          </a:p>
          <a:p>
            <a:pPr marL="952500" lvl="2" indent="-285750">
              <a:lnSpc>
                <a:spcPct val="90000"/>
              </a:lnSpc>
            </a:pPr>
            <a:r>
              <a:rPr lang="zh-CN" altLang="en-US" sz="2400">
                <a:solidFill>
                  <a:srgbClr val="A50021"/>
                </a:solidFill>
                <a:latin typeface="宋体" charset="-122"/>
              </a:rPr>
              <a:t>它是对密钥加密密钥进行加密的密钥，存于主机处理器中</a:t>
            </a:r>
          </a:p>
          <a:p>
            <a:pPr marL="952500" lvl="2" indent="-285750">
              <a:lnSpc>
                <a:spcPct val="90000"/>
              </a:lnSpc>
            </a:pPr>
            <a:r>
              <a:rPr lang="zh-CN" altLang="en-US" sz="2400">
                <a:solidFill>
                  <a:srgbClr val="A50021"/>
                </a:solidFill>
                <a:latin typeface="宋体" charset="-122"/>
              </a:rPr>
              <a:t>主机主密钥通常以明文的形式存放在一个特殊的密码芯片中</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密钥的分类</a:t>
            </a:r>
          </a:p>
        </p:txBody>
      </p:sp>
      <p:sp>
        <p:nvSpPr>
          <p:cNvPr id="30723" name="Rectangle 3"/>
          <p:cNvSpPr>
            <a:spLocks noGrp="1" noChangeArrowheads="1"/>
          </p:cNvSpPr>
          <p:nvPr>
            <p:ph type="body" idx="1"/>
          </p:nvPr>
        </p:nvSpPr>
        <p:spPr>
          <a:xfrm>
            <a:off x="533400" y="1981200"/>
            <a:ext cx="6248400" cy="2209800"/>
          </a:xfrm>
        </p:spPr>
        <p:txBody>
          <a:bodyPr/>
          <a:lstStyle/>
          <a:p>
            <a:pPr marL="387350" indent="-387350"/>
            <a:r>
              <a:rPr lang="zh-CN" altLang="en-US" sz="2800">
                <a:solidFill>
                  <a:schemeClr val="tx2"/>
                </a:solidFill>
                <a:latin typeface="楷体_GB2312" pitchFamily="49" charset="-122"/>
              </a:rPr>
              <a:t>公钥密码体制下的分类</a:t>
            </a:r>
          </a:p>
          <a:p>
            <a:pPr marL="863600" lvl="1"/>
            <a:r>
              <a:rPr lang="zh-CN" altLang="en-US" sz="2400">
                <a:solidFill>
                  <a:srgbClr val="000099"/>
                </a:solidFill>
                <a:latin typeface="楷体_GB2312" pitchFamily="49" charset="-122"/>
              </a:rPr>
              <a:t>公开密钥</a:t>
            </a:r>
          </a:p>
          <a:p>
            <a:pPr marL="863600" lvl="1"/>
            <a:r>
              <a:rPr lang="zh-CN" altLang="en-US" sz="2400">
                <a:solidFill>
                  <a:srgbClr val="000099"/>
                </a:solidFill>
                <a:latin typeface="楷体_GB2312" pitchFamily="49" charset="-122"/>
              </a:rPr>
              <a:t>秘密密钥</a:t>
            </a:r>
          </a:p>
          <a:p>
            <a:pPr marL="863600" lvl="1"/>
            <a:r>
              <a:rPr lang="zh-CN" altLang="en-US" sz="2400">
                <a:solidFill>
                  <a:srgbClr val="000099"/>
                </a:solidFill>
                <a:latin typeface="楷体_GB2312" pitchFamily="49" charset="-122"/>
              </a:rPr>
              <a:t>签名密钥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密钥的生存期</a:t>
            </a:r>
          </a:p>
        </p:txBody>
      </p:sp>
      <p:sp>
        <p:nvSpPr>
          <p:cNvPr id="40963" name="Rectangle 3"/>
          <p:cNvSpPr>
            <a:spLocks noGrp="1" noChangeArrowheads="1"/>
          </p:cNvSpPr>
          <p:nvPr>
            <p:ph type="body" idx="1"/>
          </p:nvPr>
        </p:nvSpPr>
        <p:spPr>
          <a:xfrm>
            <a:off x="533400" y="1981200"/>
            <a:ext cx="8077200" cy="3886200"/>
          </a:xfrm>
        </p:spPr>
        <p:txBody>
          <a:bodyPr/>
          <a:lstStyle/>
          <a:p>
            <a:pPr marL="387350" indent="-387350"/>
            <a:r>
              <a:rPr lang="zh-CN" altLang="en-US" sz="2800">
                <a:solidFill>
                  <a:schemeClr val="tx2"/>
                </a:solidFill>
                <a:latin typeface="楷体_GB2312" pitchFamily="49" charset="-122"/>
              </a:rPr>
              <a:t>提出密钥生存期的原因</a:t>
            </a:r>
          </a:p>
          <a:p>
            <a:pPr marL="863600" lvl="1"/>
            <a:r>
              <a:rPr lang="zh-CN" altLang="en-US" sz="2400">
                <a:solidFill>
                  <a:srgbClr val="000099"/>
                </a:solidFill>
                <a:latin typeface="楷体_GB2312" pitchFamily="49" charset="-122"/>
              </a:rPr>
              <a:t>密钥使用时间越长，泄漏的机会约大。</a:t>
            </a:r>
          </a:p>
          <a:p>
            <a:pPr marL="863600" lvl="1"/>
            <a:r>
              <a:rPr lang="zh-CN" altLang="en-US" sz="2400">
                <a:solidFill>
                  <a:srgbClr val="000099"/>
                </a:solidFill>
                <a:latin typeface="楷体_GB2312" pitchFamily="49" charset="-122"/>
              </a:rPr>
              <a:t>如果密钥已经泄漏，那么使用密钥时间越长，损失也越大；</a:t>
            </a:r>
          </a:p>
          <a:p>
            <a:pPr marL="863600" lvl="1"/>
            <a:r>
              <a:rPr lang="zh-CN" altLang="en-US" sz="2400">
                <a:solidFill>
                  <a:srgbClr val="000099"/>
                </a:solidFill>
                <a:latin typeface="楷体_GB2312" pitchFamily="49" charset="-122"/>
              </a:rPr>
              <a:t>密钥使用的越久，人们花费精力破译它的诱惑力越大</a:t>
            </a:r>
            <a:r>
              <a:rPr lang="en-US" altLang="zh-CN" sz="2400">
                <a:solidFill>
                  <a:srgbClr val="000099"/>
                </a:solidFill>
                <a:latin typeface="Times New Roman"/>
              </a:rPr>
              <a:t>——</a:t>
            </a:r>
            <a:r>
              <a:rPr lang="zh-CN" altLang="en-US" sz="2400">
                <a:solidFill>
                  <a:srgbClr val="000099"/>
                </a:solidFill>
                <a:latin typeface="楷体_GB2312" pitchFamily="49" charset="-122"/>
              </a:rPr>
              <a:t>甚至采用穷举攻击法</a:t>
            </a:r>
          </a:p>
          <a:p>
            <a:pPr marL="863600" lvl="1"/>
            <a:r>
              <a:rPr lang="zh-CN" altLang="en-US" sz="2400">
                <a:solidFill>
                  <a:srgbClr val="000099"/>
                </a:solidFill>
                <a:latin typeface="楷体_GB2312" pitchFamily="49" charset="-122"/>
              </a:rPr>
              <a:t>对用同一密钥加密的多个密文进行密码分析比分析不同密钥加密的密文要容易得多。</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1692</TotalTime>
  <Words>4176</Words>
  <Application>Microsoft Office PowerPoint</Application>
  <PresentationFormat>全屏显示(4:3)</PresentationFormat>
  <Paragraphs>431</Paragraphs>
  <Slides>59</Slides>
  <Notes>58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2" baseType="lpstr">
      <vt:lpstr>龙腾四海</vt:lpstr>
      <vt:lpstr>位图图像</vt:lpstr>
      <vt:lpstr>Document</vt:lpstr>
      <vt:lpstr>密钥管理</vt:lpstr>
      <vt:lpstr>密钥管理问题的提出</vt:lpstr>
      <vt:lpstr>密钥管理问题的提出</vt:lpstr>
      <vt:lpstr>基本概念</vt:lpstr>
      <vt:lpstr>基本概念</vt:lpstr>
      <vt:lpstr>密钥的分类</vt:lpstr>
      <vt:lpstr>密钥的分类</vt:lpstr>
      <vt:lpstr>密钥的分类</vt:lpstr>
      <vt:lpstr>密钥的生存期</vt:lpstr>
      <vt:lpstr>密钥的生存期</vt:lpstr>
      <vt:lpstr>密钥的生存期</vt:lpstr>
      <vt:lpstr>密钥的产生</vt:lpstr>
      <vt:lpstr>密钥的产生</vt:lpstr>
      <vt:lpstr>密钥的产生</vt:lpstr>
      <vt:lpstr>密钥的产生</vt:lpstr>
      <vt:lpstr>密钥的产生</vt:lpstr>
      <vt:lpstr>密钥的产生</vt:lpstr>
      <vt:lpstr>密钥的产生</vt:lpstr>
      <vt:lpstr>密钥的产生</vt:lpstr>
      <vt:lpstr>密钥的产生</vt:lpstr>
      <vt:lpstr>密钥的分配</vt:lpstr>
      <vt:lpstr>密钥的分配</vt:lpstr>
      <vt:lpstr>密钥的分配</vt:lpstr>
      <vt:lpstr>密钥的分配</vt:lpstr>
      <vt:lpstr>密钥的保护</vt:lpstr>
      <vt:lpstr>密钥的备份和更新</vt:lpstr>
      <vt:lpstr>密钥的撤销和销毁</vt:lpstr>
      <vt:lpstr>公钥体制下的密钥管理</vt:lpstr>
      <vt:lpstr>公钥基础设施(PKI)</vt:lpstr>
      <vt:lpstr>公钥基础设施(PKI)</vt:lpstr>
      <vt:lpstr>公钥基础设施(PKI)</vt:lpstr>
      <vt:lpstr>公钥基础设施(PKI)</vt:lpstr>
      <vt:lpstr>公钥基础设施(PKI)</vt:lpstr>
      <vt:lpstr>公钥基础设施(PKI)</vt:lpstr>
      <vt:lpstr>PKI的组成部分</vt:lpstr>
      <vt:lpstr>PKI的组成部分</vt:lpstr>
      <vt:lpstr>认证中心</vt:lpstr>
      <vt:lpstr>认证中心</vt:lpstr>
      <vt:lpstr>PKI的组成部分</vt:lpstr>
      <vt:lpstr>注册中心</vt:lpstr>
      <vt:lpstr>PKI的组成部分</vt:lpstr>
      <vt:lpstr>数字证书</vt:lpstr>
      <vt:lpstr>数字证书</vt:lpstr>
      <vt:lpstr>PKI的组成部分</vt:lpstr>
      <vt:lpstr>PKI的组成部分</vt:lpstr>
      <vt:lpstr>PKI的组成部分</vt:lpstr>
      <vt:lpstr>数字签名</vt:lpstr>
      <vt:lpstr>数字信封</vt:lpstr>
      <vt:lpstr>数字信封</vt:lpstr>
      <vt:lpstr>PKI系统下的安全通信过程</vt:lpstr>
      <vt:lpstr>PKI系统下的安全通信过程</vt:lpstr>
      <vt:lpstr>PKI系统下的安全通信过程</vt:lpstr>
      <vt:lpstr>PKI的信任模型</vt:lpstr>
      <vt:lpstr>PKI的信任模型</vt:lpstr>
      <vt:lpstr>PKI的信任模型</vt:lpstr>
      <vt:lpstr>PKI的信任模型</vt:lpstr>
      <vt:lpstr>PKI的信任模型</vt:lpstr>
      <vt:lpstr>PKI的信任模型</vt:lpstr>
      <vt:lpstr>密钥管理小结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课程简介</dc:title>
  <dc:creator>Administrator</dc:creator>
  <cp:lastModifiedBy>user</cp:lastModifiedBy>
  <cp:revision>74</cp:revision>
  <dcterms:created xsi:type="dcterms:W3CDTF">2012-07-21T01:40:47Z</dcterms:created>
  <dcterms:modified xsi:type="dcterms:W3CDTF">2018-06-09T04:25:07Z</dcterms:modified>
</cp:coreProperties>
</file>