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sldIdLst>
    <p:sldId id="256" r:id="rId2"/>
    <p:sldId id="267" r:id="rId3"/>
    <p:sldId id="268" r:id="rId4"/>
    <p:sldId id="266" r:id="rId5"/>
    <p:sldId id="287" r:id="rId6"/>
    <p:sldId id="284" r:id="rId7"/>
    <p:sldId id="285" r:id="rId8"/>
    <p:sldId id="269" r:id="rId9"/>
    <p:sldId id="286" r:id="rId10"/>
    <p:sldId id="288" r:id="rId11"/>
    <p:sldId id="289" r:id="rId12"/>
    <p:sldId id="331" r:id="rId13"/>
    <p:sldId id="332" r:id="rId14"/>
    <p:sldId id="333" r:id="rId15"/>
    <p:sldId id="334" r:id="rId16"/>
    <p:sldId id="292" r:id="rId17"/>
    <p:sldId id="300" r:id="rId18"/>
    <p:sldId id="301" r:id="rId19"/>
    <p:sldId id="335" r:id="rId20"/>
    <p:sldId id="336" r:id="rId21"/>
    <p:sldId id="299" r:id="rId22"/>
    <p:sldId id="303" r:id="rId23"/>
    <p:sldId id="304" r:id="rId24"/>
    <p:sldId id="305" r:id="rId25"/>
    <p:sldId id="306" r:id="rId26"/>
    <p:sldId id="307" r:id="rId27"/>
    <p:sldId id="309" r:id="rId28"/>
    <p:sldId id="308" r:id="rId29"/>
    <p:sldId id="311" r:id="rId30"/>
    <p:sldId id="310" r:id="rId31"/>
    <p:sldId id="313" r:id="rId32"/>
    <p:sldId id="314" r:id="rId33"/>
    <p:sldId id="320" r:id="rId34"/>
    <p:sldId id="321" r:id="rId35"/>
    <p:sldId id="322" r:id="rId36"/>
    <p:sldId id="324" r:id="rId37"/>
    <p:sldId id="323" r:id="rId38"/>
    <p:sldId id="327" r:id="rId39"/>
    <p:sldId id="328" r:id="rId40"/>
    <p:sldId id="329" r:id="rId41"/>
    <p:sldId id="330" r:id="rId42"/>
    <p:sldId id="270" r:id="rId43"/>
    <p:sldId id="337" r:id="rId44"/>
    <p:sldId id="283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469" autoAdjust="0"/>
  </p:normalViewPr>
  <p:slideViewPr>
    <p:cSldViewPr>
      <p:cViewPr varScale="1">
        <p:scale>
          <a:sx n="82" d="100"/>
          <a:sy n="82" d="100"/>
        </p:scale>
        <p:origin x="-11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17" Type="http://schemas.openxmlformats.org/officeDocument/2006/relationships/image" Target="../media/image36.wmf"/><Relationship Id="rId2" Type="http://schemas.openxmlformats.org/officeDocument/2006/relationships/image" Target="../media/image21.wmf"/><Relationship Id="rId16" Type="http://schemas.openxmlformats.org/officeDocument/2006/relationships/image" Target="../media/image35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5" Type="http://schemas.openxmlformats.org/officeDocument/2006/relationships/image" Target="../media/image3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Relationship Id="rId14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09503-07B6-45DA-8709-BB87B1B84A11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EB5A6-B313-4610-82C4-D560288290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DC15C-7FFE-4B5B-A6C3-F6A0BB1391B0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7A59C-C5EF-4636-993C-FCB6810464D1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H</a:t>
            </a:r>
            <a:r>
              <a:rPr lang="zh-CN" altLang="en-US" dirty="0" smtClean="0">
                <a:ea typeface="宋体" charset="-122"/>
              </a:rPr>
              <a:t>保密，</a:t>
            </a:r>
            <a:r>
              <a:rPr lang="en-US" altLang="zh-CN" dirty="0" smtClean="0">
                <a:ea typeface="宋体" charset="-122"/>
              </a:rPr>
              <a:t>M</a:t>
            </a:r>
            <a:r>
              <a:rPr lang="zh-CN" altLang="en-US" smtClean="0">
                <a:ea typeface="宋体" charset="-122"/>
              </a:rPr>
              <a:t>可不保密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des</a:t>
            </a:r>
            <a:r>
              <a:rPr lang="zh-CN" altLang="en-US" dirty="0" smtClean="0"/>
              <a:t>构造</a:t>
            </a:r>
            <a:r>
              <a:rPr lang="en-US" altLang="zh-CN" dirty="0" err="1" smtClean="0"/>
              <a:t>mac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1450DA-7191-4CFA-B7D8-A663AB3F2239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0A112-E5C6-40DC-BA69-D8227D8CBA20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0A112-E5C6-40DC-BA69-D8227D8CBA20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AC6DC4-CD02-4533-B0CA-9E525DC1A313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个字节的密文错误会影响</a:t>
            </a:r>
            <a:r>
              <a:rPr lang="en-US" altLang="zh-CN" smtClean="0">
                <a:ea typeface="宋体" charset="-122"/>
              </a:rPr>
              <a:t>9</a:t>
            </a:r>
            <a:r>
              <a:rPr lang="zh-CN" altLang="en-US" smtClean="0">
                <a:ea typeface="宋体" charset="-122"/>
              </a:rPr>
              <a:t>个字节的错误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1.bin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9.bin"/><Relationship Id="rId19" Type="http://schemas.openxmlformats.org/officeDocument/2006/relationships/oleObject" Target="../embeddings/oleObject18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8.png"/><Relationship Id="rId4" Type="http://schemas.openxmlformats.org/officeDocument/2006/relationships/oleObject" Target="../embeddings/oleObject19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第四章 </a:t>
            </a:r>
            <a:r>
              <a:rPr lang="en-US" altLang="zh-CN" smtClean="0"/>
              <a:t>Hash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Hash</a:t>
            </a:r>
            <a:r>
              <a:rPr lang="zh-CN" altLang="en-US" dirty="0" smtClean="0">
                <a:solidFill>
                  <a:schemeClr val="tx1"/>
                </a:solidFill>
              </a:rPr>
              <a:t>函数的定义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Hash</a:t>
            </a:r>
            <a:r>
              <a:rPr lang="zh-CN" altLang="en-US" dirty="0" smtClean="0">
                <a:solidFill>
                  <a:schemeClr val="tx1"/>
                </a:solidFill>
              </a:rPr>
              <a:t>函数的安全性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迭代</a:t>
            </a:r>
            <a:r>
              <a:rPr lang="en-US" altLang="zh-CN" dirty="0" smtClean="0">
                <a:solidFill>
                  <a:schemeClr val="tx1"/>
                </a:solidFill>
              </a:rPr>
              <a:t>Hash</a:t>
            </a:r>
            <a:r>
              <a:rPr lang="zh-CN" altLang="en-US" dirty="0" smtClean="0">
                <a:solidFill>
                  <a:schemeClr val="tx1"/>
                </a:solidFill>
              </a:rPr>
              <a:t>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MAC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函数的安全性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理想的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函数应满足，对给定的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，只能通过函数</a:t>
            </a:r>
            <a:r>
              <a:rPr lang="en-US" altLang="zh-CN" dirty="0" smtClean="0"/>
              <a:t>h</a:t>
            </a:r>
            <a:r>
              <a:rPr lang="zh-CN" altLang="en-US" dirty="0" smtClean="0"/>
              <a:t>计算得到</a:t>
            </a:r>
            <a:r>
              <a:rPr lang="en-US" altLang="zh-CN" dirty="0" smtClean="0"/>
              <a:t>h(x)</a:t>
            </a:r>
            <a:r>
              <a:rPr lang="zh-CN" altLang="en-US" dirty="0" smtClean="0"/>
              <a:t>的值，而无法通过其他方式得到</a:t>
            </a:r>
            <a:endParaRPr lang="en-US" altLang="zh-CN" dirty="0" smtClean="0"/>
          </a:p>
          <a:p>
            <a:r>
              <a:rPr lang="zh-CN" altLang="en-US" dirty="0" smtClean="0"/>
              <a:t>已知</a:t>
            </a:r>
            <a:r>
              <a:rPr lang="en-US" altLang="zh-CN" dirty="0" smtClean="0"/>
              <a:t>h(x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),h(x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),...</a:t>
            </a:r>
            <a:r>
              <a:rPr lang="zh-CN" altLang="en-US" dirty="0" smtClean="0"/>
              <a:t>无法间接推算出</a:t>
            </a:r>
            <a:r>
              <a:rPr lang="en-US" altLang="zh-CN" dirty="0" smtClean="0"/>
              <a:t>h(x)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,...</a:t>
            </a:r>
            <a:r>
              <a:rPr lang="zh-CN" altLang="en-US" dirty="0" smtClean="0"/>
              <a:t>均不相等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函数的安全性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smtClean="0"/>
              <a:t>反例：假定</a:t>
            </a:r>
            <a:r>
              <a:rPr lang="en-US" altLang="zh-CN" sz="2800" smtClean="0"/>
              <a:t>Hash</a:t>
            </a:r>
            <a:r>
              <a:rPr lang="zh-CN" altLang="en-US" sz="2800" smtClean="0"/>
              <a:t>函数</a:t>
            </a:r>
            <a:r>
              <a:rPr lang="en-US" altLang="zh-CN" sz="2800" smtClean="0"/>
              <a:t>h:Z</a:t>
            </a:r>
            <a:r>
              <a:rPr lang="en-US" altLang="zh-CN" sz="2800" baseline="-25000" smtClean="0"/>
              <a:t>n</a:t>
            </a:r>
            <a:r>
              <a:rPr lang="en-US" altLang="zh-CN" sz="2800" smtClean="0"/>
              <a:t>×Z</a:t>
            </a:r>
            <a:r>
              <a:rPr lang="en-US" altLang="zh-CN" sz="2800" baseline="-25000" smtClean="0"/>
              <a:t>n</a:t>
            </a:r>
            <a:r>
              <a:rPr lang="en-US" altLang="zh-CN" sz="2800" smtClean="0"/>
              <a:t>→Z</a:t>
            </a:r>
            <a:r>
              <a:rPr lang="en-US" altLang="zh-CN" sz="2800" baseline="-25000" smtClean="0"/>
              <a:t>n</a:t>
            </a:r>
            <a:r>
              <a:rPr lang="zh-CN" altLang="en-US" sz="2800" smtClean="0"/>
              <a:t>，是一个线性函数，有</a:t>
            </a:r>
            <a:r>
              <a:rPr lang="en-US" altLang="zh-CN" sz="2800" smtClean="0"/>
              <a:t>h(x,y)=(ax+by) mod n</a:t>
            </a:r>
          </a:p>
          <a:p>
            <a:r>
              <a:rPr lang="zh-CN" altLang="en-US" sz="2800" smtClean="0"/>
              <a:t>假定已知</a:t>
            </a:r>
            <a:r>
              <a:rPr lang="en-US" altLang="zh-CN" sz="2800" smtClean="0"/>
              <a:t>h(x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,y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)=z</a:t>
            </a:r>
            <a:r>
              <a:rPr lang="en-US" altLang="zh-CN" sz="2800" baseline="-25000" smtClean="0"/>
              <a:t>1</a:t>
            </a:r>
            <a:r>
              <a:rPr lang="zh-CN" altLang="en-US" sz="2800" smtClean="0"/>
              <a:t>；</a:t>
            </a:r>
            <a:r>
              <a:rPr lang="en-US" altLang="zh-CN" sz="2800" smtClean="0"/>
              <a:t>h(x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,y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)=z</a:t>
            </a:r>
            <a:r>
              <a:rPr lang="en-US" altLang="zh-CN" sz="2800" baseline="-25000" smtClean="0"/>
              <a:t>2</a:t>
            </a:r>
          </a:p>
          <a:p>
            <a:r>
              <a:rPr lang="zh-CN" altLang="en-US" sz="2800" smtClean="0"/>
              <a:t>令</a:t>
            </a:r>
            <a:r>
              <a:rPr lang="en-US" altLang="zh-CN" sz="2800" smtClean="0"/>
              <a:t>x=x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+x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,y=y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+y</a:t>
            </a:r>
            <a:r>
              <a:rPr lang="en-US" altLang="zh-CN" sz="2800" baseline="-25000" smtClean="0"/>
              <a:t>2</a:t>
            </a:r>
            <a:r>
              <a:rPr lang="zh-CN" altLang="en-US" sz="2800" smtClean="0"/>
              <a:t>则</a:t>
            </a:r>
            <a:r>
              <a:rPr lang="en-US" altLang="zh-CN" sz="2800" smtClean="0"/>
              <a:t>h(x,y)=h(x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+x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,y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+y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)=a(x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+x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)+b(y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+y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)</a:t>
            </a:r>
          </a:p>
          <a:p>
            <a:pPr>
              <a:buNone/>
            </a:pPr>
            <a:r>
              <a:rPr lang="en-US" altLang="zh-CN" sz="2800" smtClean="0"/>
              <a:t>		     =ax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+by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+ax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+by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=z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+z</a:t>
            </a:r>
            <a:r>
              <a:rPr lang="en-US" altLang="zh-CN" sz="2800" baseline="-25000" smtClean="0"/>
              <a:t>2</a:t>
            </a:r>
          </a:p>
          <a:p>
            <a:r>
              <a:rPr lang="zh-CN" altLang="en-US" sz="2800" smtClean="0"/>
              <a:t>已知</a:t>
            </a:r>
            <a:r>
              <a:rPr lang="en-US" altLang="zh-CN" sz="2800" smtClean="0"/>
              <a:t>h(x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,y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)</a:t>
            </a:r>
            <a:r>
              <a:rPr lang="zh-CN" altLang="en-US" sz="2800" smtClean="0"/>
              <a:t>和</a:t>
            </a:r>
            <a:r>
              <a:rPr lang="en-US" altLang="zh-CN" sz="2800" smtClean="0"/>
              <a:t>h(x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,y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)</a:t>
            </a:r>
            <a:r>
              <a:rPr lang="zh-CN" altLang="en-US" sz="2800" smtClean="0"/>
              <a:t>，可以不经过</a:t>
            </a:r>
            <a:r>
              <a:rPr lang="en-US" altLang="zh-CN" sz="2800" smtClean="0"/>
              <a:t>h</a:t>
            </a:r>
            <a:r>
              <a:rPr lang="zh-CN" altLang="en-US" sz="2800" smtClean="0"/>
              <a:t>函数的计算直接得出</a:t>
            </a:r>
            <a:r>
              <a:rPr lang="en-US" altLang="zh-CN" sz="2800" smtClean="0"/>
              <a:t>h(x,y)</a:t>
            </a:r>
            <a:r>
              <a:rPr lang="zh-CN" altLang="en-US" sz="2800" smtClean="0"/>
              <a:t>的值为</a:t>
            </a:r>
            <a:r>
              <a:rPr lang="en-US" altLang="zh-CN" sz="2800" smtClean="0"/>
              <a:t>h(x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,y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)+h(x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,y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)</a:t>
            </a:r>
          </a:p>
          <a:p>
            <a:r>
              <a:rPr lang="zh-CN" altLang="en-US" sz="2800" smtClean="0"/>
              <a:t>因此这个</a:t>
            </a:r>
            <a:r>
              <a:rPr lang="en-US" altLang="zh-CN" sz="2800" smtClean="0"/>
              <a:t>Hash</a:t>
            </a:r>
            <a:r>
              <a:rPr lang="zh-CN" altLang="en-US" sz="2800" smtClean="0"/>
              <a:t>函数是不安全的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随机预言机</a:t>
            </a:r>
            <a:r>
              <a:rPr lang="en-US" altLang="zh-CN" dirty="0" smtClean="0"/>
              <a:t>ROM</a:t>
            </a:r>
            <a:endParaRPr lang="zh-CN" alt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284984"/>
            <a:ext cx="8638775" cy="270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352928" cy="1944216"/>
          </a:xfrm>
        </p:spPr>
        <p:txBody>
          <a:bodyPr>
            <a:normAutofit fontScale="92500"/>
          </a:bodyPr>
          <a:lstStyle/>
          <a:p>
            <a:r>
              <a:rPr lang="en-US" altLang="zh-CN" dirty="0" err="1" smtClean="0"/>
              <a:t>Bellare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Rogaway</a:t>
            </a:r>
            <a:endParaRPr lang="en-US" altLang="zh-CN" dirty="0" smtClean="0"/>
          </a:p>
          <a:p>
            <a:r>
              <a:rPr lang="zh-CN" altLang="en-US" dirty="0" smtClean="0"/>
              <a:t>设计的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函数具有随机预言机的性质，因此，计算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值的唯一方法是</a:t>
            </a:r>
            <a:r>
              <a:rPr lang="zh-CN" altLang="en-US" dirty="0" smtClean="0"/>
              <a:t>询问</a:t>
            </a:r>
            <a:r>
              <a:rPr lang="zh-CN" altLang="en-US" dirty="0" smtClean="0"/>
              <a:t>随机</a:t>
            </a:r>
            <a:r>
              <a:rPr lang="zh-CN" altLang="en-US" dirty="0" smtClean="0"/>
              <a:t>预言</a:t>
            </a:r>
            <a:r>
              <a:rPr lang="zh-CN" altLang="en-US" dirty="0" smtClean="0"/>
              <a:t>机。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随机预言机</a:t>
            </a:r>
            <a:r>
              <a:rPr lang="en-US" altLang="zh-CN" dirty="0" smtClean="0"/>
              <a:t>ROM</a:t>
            </a:r>
            <a:endParaRPr lang="zh-CN" alt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524328" cy="225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365104"/>
            <a:ext cx="799288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23528" y="5733256"/>
            <a:ext cx="8136904" cy="50405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术语（</a:t>
            </a:r>
            <a:r>
              <a:rPr lang="el-GR" altLang="zh-CN" sz="2000" dirty="0" smtClean="0"/>
              <a:t>ε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Q</a:t>
            </a:r>
            <a:r>
              <a:rPr lang="zh-CN" altLang="en-US" sz="2000" dirty="0" smtClean="0"/>
              <a:t>）来表示一个具有平均情况成功率</a:t>
            </a:r>
            <a:r>
              <a:rPr lang="el-GR" altLang="zh-CN" sz="2000" dirty="0" smtClean="0"/>
              <a:t>ε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Las Vegas</a:t>
            </a:r>
            <a:r>
              <a:rPr lang="zh-CN" altLang="en-US" sz="2000" dirty="0" smtClean="0"/>
              <a:t>算法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随机预言机</a:t>
            </a:r>
            <a:r>
              <a:rPr lang="en-US" altLang="zh-CN" dirty="0" smtClean="0"/>
              <a:t>ROM</a:t>
            </a:r>
            <a:endParaRPr lang="zh-CN" alt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748464" cy="287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971" y="4581128"/>
            <a:ext cx="860402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随机预言机</a:t>
            </a:r>
            <a:r>
              <a:rPr lang="en-US" altLang="zh-CN" dirty="0" smtClean="0"/>
              <a:t>ROM</a:t>
            </a:r>
            <a:endParaRPr lang="zh-CN" alt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8100392" cy="2674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843277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生日悖论和生日攻击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生日悖论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随机选择多少个人，存在有两人生日相同的概率大于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说明发生碰撞的概率比一般想象中要大得多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随机选择多少个人，使得和某人生日相同的概率大于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生日攻击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合同签名欺诈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生日悖论和生日攻击</a:t>
            </a:r>
            <a:endParaRPr lang="zh-CN" altLang="en-US" dirty="0"/>
          </a:p>
        </p:txBody>
      </p:sp>
      <p:sp>
        <p:nvSpPr>
          <p:cNvPr id="336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给定一个散列函数</a:t>
            </a:r>
            <a:r>
              <a:rPr lang="en-US" altLang="zh-CN" sz="2400" dirty="0"/>
              <a:t>,</a:t>
            </a:r>
            <a:r>
              <a:rPr lang="zh-CN" altLang="en-US" sz="2400" dirty="0"/>
              <a:t>有</a:t>
            </a:r>
            <a:r>
              <a:rPr lang="en-US" altLang="zh-CN" sz="2400" dirty="0"/>
              <a:t>n</a:t>
            </a:r>
            <a:r>
              <a:rPr lang="zh-CN" altLang="en-US" sz="2400" dirty="0"/>
              <a:t>个可能的输出</a:t>
            </a:r>
            <a:r>
              <a:rPr lang="en-US" altLang="zh-CN" sz="2400" dirty="0"/>
              <a:t>,</a:t>
            </a:r>
            <a:r>
              <a:rPr lang="zh-CN" altLang="en-US" sz="2400" dirty="0"/>
              <a:t>输出值为</a:t>
            </a:r>
            <a:r>
              <a:rPr lang="en-US" altLang="zh-CN" sz="2400" dirty="0"/>
              <a:t>H(x),</a:t>
            </a:r>
            <a:r>
              <a:rPr lang="zh-CN" altLang="en-US" sz="2400" dirty="0"/>
              <a:t>如果</a:t>
            </a:r>
            <a:r>
              <a:rPr lang="en-US" altLang="zh-CN" sz="2400" dirty="0"/>
              <a:t>H</a:t>
            </a:r>
            <a:r>
              <a:rPr lang="zh-CN" altLang="en-US" sz="2400" dirty="0"/>
              <a:t>有</a:t>
            </a:r>
            <a:r>
              <a:rPr lang="en-US" altLang="zh-CN" sz="2400" dirty="0"/>
              <a:t>k</a:t>
            </a:r>
            <a:r>
              <a:rPr lang="zh-CN" altLang="en-US" sz="2400" dirty="0"/>
              <a:t>个随机输入</a:t>
            </a:r>
            <a:r>
              <a:rPr lang="en-US" altLang="zh-CN" sz="2400" dirty="0"/>
              <a:t>, k</a:t>
            </a:r>
            <a:r>
              <a:rPr lang="zh-CN" altLang="en-US" sz="2400" dirty="0"/>
              <a:t>必须为多大才能使至少存在一个输入</a:t>
            </a:r>
            <a:r>
              <a:rPr lang="en-US" altLang="zh-CN" sz="2400" dirty="0"/>
              <a:t>y,</a:t>
            </a:r>
            <a:r>
              <a:rPr lang="zh-CN" altLang="en-US" sz="2400" dirty="0"/>
              <a:t>使得</a:t>
            </a:r>
            <a:r>
              <a:rPr lang="en-US" altLang="zh-CN" sz="2400" dirty="0"/>
              <a:t>H(y)=H(x)</a:t>
            </a:r>
            <a:r>
              <a:rPr lang="zh-CN" altLang="en-US" sz="2400" dirty="0"/>
              <a:t>的概率大于</a:t>
            </a:r>
            <a:r>
              <a:rPr lang="en-US" altLang="zh-CN" sz="2400" dirty="0"/>
              <a:t>0.5.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对单个</a:t>
            </a:r>
            <a:r>
              <a:rPr lang="en-US" altLang="zh-CN" sz="2400" dirty="0"/>
              <a:t>y, H(y)=H(x)</a:t>
            </a:r>
            <a:r>
              <a:rPr lang="zh-CN" altLang="en-US" sz="2400" dirty="0"/>
              <a:t>的概率为</a:t>
            </a:r>
            <a:r>
              <a:rPr lang="en-US" altLang="zh-CN" sz="2400" dirty="0"/>
              <a:t>1/n,</a:t>
            </a:r>
            <a:r>
              <a:rPr lang="zh-CN" altLang="en-US" sz="2400" dirty="0"/>
              <a:t>反过来</a:t>
            </a:r>
            <a:r>
              <a:rPr lang="en-US" altLang="zh-CN" sz="2400" dirty="0"/>
              <a:t>H(y)</a:t>
            </a:r>
            <a:r>
              <a:rPr lang="en-US" altLang="zh-CN" sz="2400" dirty="0">
                <a:sym typeface="Symbol" pitchFamily="18" charset="2"/>
              </a:rPr>
              <a:t></a:t>
            </a:r>
            <a:r>
              <a:rPr lang="en-US" altLang="zh-CN" sz="2400" dirty="0"/>
              <a:t>H(x)</a:t>
            </a:r>
            <a:r>
              <a:rPr lang="zh-CN" altLang="en-US" sz="2400" dirty="0"/>
              <a:t>的概率为</a:t>
            </a:r>
            <a:r>
              <a:rPr lang="en-US" altLang="zh-CN" sz="2400" dirty="0"/>
              <a:t>1-(1/n).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如果产生</a:t>
            </a:r>
            <a:r>
              <a:rPr lang="en-US" altLang="zh-CN" sz="2400" dirty="0"/>
              <a:t>k</a:t>
            </a:r>
            <a:r>
              <a:rPr lang="zh-CN" altLang="en-US" sz="2400" dirty="0"/>
              <a:t>个随机值</a:t>
            </a:r>
            <a:r>
              <a:rPr lang="en-US" altLang="zh-CN" sz="2400" dirty="0"/>
              <a:t>y,</a:t>
            </a:r>
            <a:r>
              <a:rPr lang="zh-CN" altLang="en-US" sz="2400" dirty="0"/>
              <a:t>他们之间两两不等的概率等于每个个体不匹配概率的乘积</a:t>
            </a:r>
            <a:r>
              <a:rPr lang="en-US" altLang="zh-CN" sz="2400" dirty="0"/>
              <a:t>,</a:t>
            </a:r>
            <a:r>
              <a:rPr lang="zh-CN" altLang="en-US" sz="2400" dirty="0"/>
              <a:t>即</a:t>
            </a:r>
            <a:r>
              <a:rPr lang="en-US" altLang="zh-CN" sz="2400" dirty="0"/>
              <a:t>[1-(1/n)]</a:t>
            </a:r>
            <a:r>
              <a:rPr lang="en-US" altLang="zh-CN" sz="2400" baseline="30000" dirty="0"/>
              <a:t>k,</a:t>
            </a:r>
            <a:r>
              <a:rPr lang="zh-CN" altLang="en-US" sz="2400" dirty="0"/>
              <a:t>这样</a:t>
            </a:r>
            <a:r>
              <a:rPr lang="en-US" altLang="zh-CN" sz="2400" dirty="0"/>
              <a:t>,</a:t>
            </a:r>
            <a:r>
              <a:rPr lang="zh-CN" altLang="en-US" sz="2400" dirty="0"/>
              <a:t>至少有一个匹配的概率为</a:t>
            </a:r>
            <a:r>
              <a:rPr lang="en-US" altLang="zh-CN" sz="2400" dirty="0"/>
              <a:t>1-[1-(1/n)]</a:t>
            </a:r>
            <a:r>
              <a:rPr lang="en-US" altLang="zh-CN" sz="2400" baseline="30000" dirty="0"/>
              <a:t>k</a:t>
            </a:r>
            <a:r>
              <a:rPr lang="en-US" altLang="zh-CN" sz="2400" dirty="0">
                <a:sym typeface="Symbol" pitchFamily="18" charset="2"/>
              </a:rPr>
              <a:t>1-[1-(k/n)]=k/n.</a:t>
            </a:r>
            <a:r>
              <a:rPr lang="zh-CN" altLang="en-US" sz="2400" dirty="0">
                <a:sym typeface="Symbol" pitchFamily="18" charset="2"/>
              </a:rPr>
              <a:t>要</a:t>
            </a:r>
            <a:r>
              <a:rPr lang="zh-CN" altLang="en-US" sz="2400" dirty="0"/>
              <a:t>概率等于</a:t>
            </a:r>
            <a:r>
              <a:rPr lang="en-US" altLang="zh-CN" sz="2400" dirty="0"/>
              <a:t>0.5,</a:t>
            </a:r>
            <a:r>
              <a:rPr lang="zh-CN" altLang="en-US" sz="2400" dirty="0"/>
              <a:t>只需</a:t>
            </a:r>
            <a:r>
              <a:rPr lang="en-US" altLang="zh-CN" sz="2400" dirty="0"/>
              <a:t>k=n/2.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对长度为</a:t>
            </a:r>
            <a:r>
              <a:rPr lang="en-US" altLang="zh-CN" sz="2400" dirty="0">
                <a:solidFill>
                  <a:srgbClr val="FF3300"/>
                </a:solidFill>
              </a:rPr>
              <a:t>m</a:t>
            </a:r>
            <a:r>
              <a:rPr lang="zh-CN" altLang="en-US" sz="2400" dirty="0">
                <a:solidFill>
                  <a:srgbClr val="FF3300"/>
                </a:solidFill>
              </a:rPr>
              <a:t>位的散列码，共有</a:t>
            </a:r>
            <a:r>
              <a:rPr lang="en-US" altLang="zh-CN" sz="2400" dirty="0">
                <a:solidFill>
                  <a:srgbClr val="FF3300"/>
                </a:solidFill>
              </a:rPr>
              <a:t>2</a:t>
            </a:r>
            <a:r>
              <a:rPr lang="en-US" altLang="zh-CN" sz="2400" baseline="30000" dirty="0">
                <a:solidFill>
                  <a:srgbClr val="FF3300"/>
                </a:solidFill>
              </a:rPr>
              <a:t>m</a:t>
            </a:r>
            <a:r>
              <a:rPr lang="zh-CN" altLang="en-US" sz="2400" dirty="0">
                <a:solidFill>
                  <a:srgbClr val="FF3300"/>
                </a:solidFill>
              </a:rPr>
              <a:t>个可能的散列码，若要使任意的</a:t>
            </a:r>
            <a:r>
              <a:rPr lang="en-US" altLang="zh-CN" sz="2400" dirty="0" err="1">
                <a:solidFill>
                  <a:srgbClr val="FF3300"/>
                </a:solidFill>
              </a:rPr>
              <a:t>x,y</a:t>
            </a:r>
            <a:r>
              <a:rPr lang="en-US" altLang="zh-CN" sz="2400" dirty="0">
                <a:solidFill>
                  <a:srgbClr val="FF3300"/>
                </a:solidFill>
              </a:rPr>
              <a:t> </a:t>
            </a:r>
            <a:r>
              <a:rPr lang="zh-CN" altLang="en-US" sz="2400" dirty="0">
                <a:solidFill>
                  <a:srgbClr val="FF3300"/>
                </a:solidFill>
              </a:rPr>
              <a:t>有</a:t>
            </a:r>
            <a:r>
              <a:rPr lang="en-US" altLang="zh-CN" sz="2400" dirty="0">
                <a:solidFill>
                  <a:srgbClr val="FF3300"/>
                </a:solidFill>
              </a:rPr>
              <a:t>H(x)=H(y)</a:t>
            </a:r>
            <a:r>
              <a:rPr lang="zh-CN" altLang="en-US" sz="2400" dirty="0">
                <a:solidFill>
                  <a:srgbClr val="FF3300"/>
                </a:solidFill>
              </a:rPr>
              <a:t>的</a:t>
            </a:r>
            <a:r>
              <a:rPr lang="zh-CN" altLang="en-US" sz="2400" dirty="0" smtClean="0">
                <a:solidFill>
                  <a:srgbClr val="FF3300"/>
                </a:solidFill>
              </a:rPr>
              <a:t>概率大于</a:t>
            </a:r>
            <a:r>
              <a:rPr lang="en-US" altLang="zh-CN" sz="2400" dirty="0" smtClean="0">
                <a:solidFill>
                  <a:srgbClr val="FF3300"/>
                </a:solidFill>
              </a:rPr>
              <a:t>0.5</a:t>
            </a:r>
            <a:r>
              <a:rPr lang="en-US" altLang="zh-CN" sz="2400" dirty="0">
                <a:solidFill>
                  <a:srgbClr val="FF3300"/>
                </a:solidFill>
              </a:rPr>
              <a:t>,</a:t>
            </a:r>
            <a:r>
              <a:rPr lang="zh-CN" altLang="en-US" sz="2400" dirty="0">
                <a:solidFill>
                  <a:srgbClr val="FF3300"/>
                </a:solidFill>
              </a:rPr>
              <a:t>只需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</a:rPr>
              <a:t>                                     </a:t>
            </a:r>
            <a:r>
              <a:rPr lang="en-US" altLang="zh-CN" sz="2400" dirty="0" smtClean="0">
                <a:solidFill>
                  <a:srgbClr val="FF3300"/>
                </a:solidFill>
              </a:rPr>
              <a:t>k=2</a:t>
            </a:r>
            <a:r>
              <a:rPr lang="en-US" altLang="zh-CN" sz="2400" baseline="30000" dirty="0" smtClean="0">
                <a:solidFill>
                  <a:srgbClr val="FF3300"/>
                </a:solidFill>
              </a:rPr>
              <a:t>m/2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FF3300"/>
                </a:solidFill>
              </a:rPr>
              <a:t>      </a:t>
            </a:r>
            <a:r>
              <a:rPr lang="zh-CN" altLang="en-US" sz="2400" dirty="0" smtClean="0">
                <a:solidFill>
                  <a:srgbClr val="FF3300"/>
                </a:solidFill>
              </a:rPr>
              <a:t>而对于给定的</a:t>
            </a:r>
            <a:r>
              <a:rPr lang="en-US" altLang="zh-CN" sz="2400" dirty="0" smtClean="0">
                <a:solidFill>
                  <a:srgbClr val="FF3300"/>
                </a:solidFill>
              </a:rPr>
              <a:t>x</a:t>
            </a:r>
            <a:r>
              <a:rPr lang="zh-CN" altLang="en-US" sz="2400" dirty="0" smtClean="0">
                <a:solidFill>
                  <a:srgbClr val="FF3300"/>
                </a:solidFill>
              </a:rPr>
              <a:t>，寻找</a:t>
            </a:r>
            <a:r>
              <a:rPr lang="en-US" altLang="zh-CN" sz="2400" dirty="0" smtClean="0">
                <a:solidFill>
                  <a:srgbClr val="FF3300"/>
                </a:solidFill>
              </a:rPr>
              <a:t>y</a:t>
            </a:r>
            <a:r>
              <a:rPr lang="zh-CN" altLang="en-US" sz="2400" dirty="0" smtClean="0">
                <a:solidFill>
                  <a:srgbClr val="FF3300"/>
                </a:solidFill>
              </a:rPr>
              <a:t>使得</a:t>
            </a:r>
            <a:r>
              <a:rPr lang="en-US" altLang="zh-CN" sz="2400" dirty="0" smtClean="0">
                <a:solidFill>
                  <a:srgbClr val="FF3300"/>
                </a:solidFill>
              </a:rPr>
              <a:t>H(x)=H(y)</a:t>
            </a:r>
            <a:r>
              <a:rPr lang="zh-CN" altLang="en-US" sz="2400" dirty="0" smtClean="0">
                <a:solidFill>
                  <a:srgbClr val="FF3300"/>
                </a:solidFill>
              </a:rPr>
              <a:t>的概率大于</a:t>
            </a:r>
            <a:r>
              <a:rPr lang="en-US" altLang="zh-CN" sz="2400" dirty="0" smtClean="0">
                <a:solidFill>
                  <a:srgbClr val="FF3300"/>
                </a:solidFill>
              </a:rPr>
              <a:t>0.5</a:t>
            </a:r>
            <a:r>
              <a:rPr lang="zh-CN" altLang="en-US" sz="2400" dirty="0" smtClean="0">
                <a:solidFill>
                  <a:srgbClr val="FF3300"/>
                </a:solidFill>
              </a:rPr>
              <a:t>，则需</a:t>
            </a:r>
            <a:endParaRPr lang="en-US" altLang="zh-CN" sz="2400" dirty="0" smtClean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aseline="30000" dirty="0" smtClean="0">
                <a:solidFill>
                  <a:srgbClr val="FF3300"/>
                </a:solidFill>
              </a:rPr>
              <a:t>                                                       </a:t>
            </a:r>
            <a:r>
              <a:rPr lang="en-US" altLang="zh-CN" sz="2400" dirty="0" smtClean="0">
                <a:solidFill>
                  <a:srgbClr val="FF3300"/>
                </a:solidFill>
              </a:rPr>
              <a:t>k=2</a:t>
            </a:r>
            <a:r>
              <a:rPr lang="en-US" altLang="zh-CN" sz="2400" baseline="30000" dirty="0" smtClean="0">
                <a:solidFill>
                  <a:srgbClr val="FF3300"/>
                </a:solidFill>
              </a:rPr>
              <a:t>m-1</a:t>
            </a:r>
            <a:endParaRPr lang="en-US" altLang="zh-CN" sz="2400" baseline="30000" dirty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000" baseline="30000" dirty="0"/>
          </a:p>
          <a:p>
            <a:pPr>
              <a:lnSpc>
                <a:spcPct val="90000"/>
              </a:lnSpc>
            </a:pP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 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800"/>
              <a:t> 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914400" y="4572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4400" dirty="0" smtClean="0">
                <a:latin typeface="+mj-ea"/>
                <a:ea typeface="+mj-ea"/>
              </a:rPr>
              <a:t>生日悖论和生日攻击</a:t>
            </a:r>
            <a:endParaRPr lang="en-US" altLang="zh-CN" sz="44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/>
              <a:t>A</a:t>
            </a:r>
            <a:r>
              <a:rPr lang="zh-CN" altLang="en-US" sz="2800" dirty="0"/>
              <a:t>准备两份合同</a:t>
            </a:r>
            <a:r>
              <a:rPr lang="en-US" altLang="zh-CN" sz="2800" dirty="0">
                <a:sym typeface="Symbol" pitchFamily="18" charset="2"/>
              </a:rPr>
              <a:t>M</a:t>
            </a:r>
            <a:r>
              <a:rPr lang="zh-CN" altLang="en-US" sz="2800" dirty="0">
                <a:sym typeface="Symbol" pitchFamily="18" charset="2"/>
              </a:rPr>
              <a:t>和</a:t>
            </a:r>
            <a:r>
              <a:rPr lang="en-US" altLang="zh-CN" sz="2800" dirty="0"/>
              <a:t>M</a:t>
            </a:r>
            <a:r>
              <a:rPr lang="en-US" altLang="zh-CN" sz="2800" dirty="0">
                <a:sym typeface="Symbol" pitchFamily="18" charset="2"/>
              </a:rPr>
              <a:t></a:t>
            </a:r>
            <a:r>
              <a:rPr lang="en-US" altLang="zh-CN" sz="2800" dirty="0"/>
              <a:t> </a:t>
            </a:r>
            <a:r>
              <a:rPr lang="zh-CN" altLang="en-US" sz="2800" dirty="0"/>
              <a:t>，一份</a:t>
            </a:r>
            <a:r>
              <a:rPr lang="en-US" altLang="zh-CN" sz="2800" dirty="0"/>
              <a:t>B</a:t>
            </a:r>
            <a:r>
              <a:rPr lang="zh-CN" altLang="en-US" sz="2800" dirty="0"/>
              <a:t>会同意，一份会取走他的财产而被拒绝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>
                <a:sym typeface="Symbol" pitchFamily="18" charset="2"/>
              </a:rPr>
              <a:t>A</a:t>
            </a:r>
            <a:r>
              <a:rPr lang="zh-CN" altLang="en-US" sz="2800" dirty="0">
                <a:sym typeface="Symbol" pitchFamily="18" charset="2"/>
              </a:rPr>
              <a:t>对</a:t>
            </a:r>
            <a:r>
              <a:rPr lang="en-US" altLang="zh-CN" sz="2800" dirty="0">
                <a:sym typeface="Symbol" pitchFamily="18" charset="2"/>
              </a:rPr>
              <a:t>M</a:t>
            </a:r>
            <a:r>
              <a:rPr lang="zh-CN" altLang="en-US" sz="2800" dirty="0">
                <a:sym typeface="Symbol" pitchFamily="18" charset="2"/>
              </a:rPr>
              <a:t>和</a:t>
            </a:r>
            <a:r>
              <a:rPr lang="en-US" altLang="zh-CN" sz="2800" dirty="0"/>
              <a:t>M</a:t>
            </a:r>
            <a:r>
              <a:rPr lang="en-US" altLang="zh-CN" sz="2800" dirty="0">
                <a:sym typeface="Symbol" pitchFamily="18" charset="2"/>
              </a:rPr>
              <a:t></a:t>
            </a:r>
            <a:r>
              <a:rPr lang="zh-CN" altLang="en-US" sz="2800" dirty="0">
                <a:sym typeface="Symbol" pitchFamily="18" charset="2"/>
              </a:rPr>
              <a:t>各做</a:t>
            </a:r>
            <a:r>
              <a:rPr lang="en-US" altLang="zh-CN" sz="2800" dirty="0">
                <a:sym typeface="Symbol" pitchFamily="18" charset="2"/>
              </a:rPr>
              <a:t>32</a:t>
            </a:r>
            <a:r>
              <a:rPr lang="zh-CN" altLang="en-US" sz="2800" dirty="0">
                <a:sym typeface="Symbol" pitchFamily="18" charset="2"/>
              </a:rPr>
              <a:t>处微小变化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zh-CN" altLang="en-US" sz="2800" dirty="0">
                <a:sym typeface="Symbol" pitchFamily="18" charset="2"/>
              </a:rPr>
              <a:t>保持原意</a:t>
            </a:r>
            <a:r>
              <a:rPr lang="en-US" altLang="zh-CN" sz="2800" dirty="0">
                <a:sym typeface="Symbol" pitchFamily="18" charset="2"/>
              </a:rPr>
              <a:t>),</a:t>
            </a:r>
            <a:r>
              <a:rPr lang="zh-CN" altLang="en-US" sz="2800" dirty="0">
                <a:sym typeface="Symbol" pitchFamily="18" charset="2"/>
              </a:rPr>
              <a:t>分别产生</a:t>
            </a:r>
            <a:r>
              <a:rPr lang="en-US" altLang="zh-CN" sz="2800" dirty="0">
                <a:sym typeface="Symbol" pitchFamily="18" charset="2"/>
              </a:rPr>
              <a:t>2</a:t>
            </a:r>
            <a:r>
              <a:rPr lang="en-US" altLang="zh-CN" sz="2800" baseline="30000" dirty="0">
                <a:sym typeface="Symbol" pitchFamily="18" charset="2"/>
              </a:rPr>
              <a:t>32</a:t>
            </a:r>
            <a:r>
              <a:rPr lang="zh-CN" altLang="en-US" sz="2800" dirty="0">
                <a:sym typeface="Symbol" pitchFamily="18" charset="2"/>
              </a:rPr>
              <a:t>个</a:t>
            </a:r>
            <a:r>
              <a:rPr lang="en-US" altLang="zh-CN" sz="2800" dirty="0">
                <a:sym typeface="Symbol" pitchFamily="18" charset="2"/>
              </a:rPr>
              <a:t>64</a:t>
            </a:r>
            <a:r>
              <a:rPr lang="zh-CN" altLang="en-US" sz="2800" dirty="0">
                <a:sym typeface="Symbol" pitchFamily="18" charset="2"/>
              </a:rPr>
              <a:t>位</a:t>
            </a:r>
            <a:r>
              <a:rPr lang="en-US" altLang="zh-CN" sz="2800" dirty="0">
                <a:sym typeface="Symbol" pitchFamily="18" charset="2"/>
              </a:rPr>
              <a:t>hash</a:t>
            </a:r>
            <a:r>
              <a:rPr lang="zh-CN" altLang="en-US" sz="2800" dirty="0">
                <a:sym typeface="Symbol" pitchFamily="18" charset="2"/>
              </a:rPr>
              <a:t>值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800" dirty="0">
                <a:sym typeface="Symbol" pitchFamily="18" charset="2"/>
              </a:rPr>
              <a:t>根据前面的结论</a:t>
            </a:r>
            <a:r>
              <a:rPr lang="en-US" altLang="zh-CN" sz="2800" dirty="0">
                <a:sym typeface="Symbol" pitchFamily="18" charset="2"/>
              </a:rPr>
              <a:t>,</a:t>
            </a:r>
            <a:r>
              <a:rPr lang="zh-CN" altLang="en-US" sz="2800" dirty="0">
                <a:sym typeface="Symbol" pitchFamily="18" charset="2"/>
              </a:rPr>
              <a:t>超过</a:t>
            </a:r>
            <a:r>
              <a:rPr lang="en-US" altLang="zh-CN" sz="2800" dirty="0">
                <a:sym typeface="Symbol" pitchFamily="18" charset="2"/>
              </a:rPr>
              <a:t>0.5</a:t>
            </a:r>
            <a:r>
              <a:rPr lang="zh-CN" altLang="en-US" sz="2800" dirty="0">
                <a:sym typeface="Symbol" pitchFamily="18" charset="2"/>
              </a:rPr>
              <a:t>的概率能找到一个</a:t>
            </a:r>
            <a:r>
              <a:rPr lang="en-US" altLang="zh-CN" sz="2800" dirty="0">
                <a:sym typeface="Symbol" pitchFamily="18" charset="2"/>
              </a:rPr>
              <a:t>M</a:t>
            </a:r>
            <a:r>
              <a:rPr lang="zh-CN" altLang="en-US" sz="2800" dirty="0">
                <a:sym typeface="Symbol" pitchFamily="18" charset="2"/>
              </a:rPr>
              <a:t>和一个</a:t>
            </a:r>
            <a:r>
              <a:rPr lang="en-US" altLang="zh-CN" sz="2800" dirty="0"/>
              <a:t>M</a:t>
            </a:r>
            <a:r>
              <a:rPr lang="en-US" altLang="zh-CN" sz="2800" dirty="0">
                <a:sym typeface="Symbol" pitchFamily="18" charset="2"/>
              </a:rPr>
              <a:t>,</a:t>
            </a:r>
            <a:r>
              <a:rPr lang="zh-CN" altLang="en-US" sz="2800" dirty="0">
                <a:sym typeface="Symbol" pitchFamily="18" charset="2"/>
              </a:rPr>
              <a:t>它们的</a:t>
            </a:r>
            <a:r>
              <a:rPr lang="en-US" altLang="zh-CN" sz="2800" dirty="0">
                <a:sym typeface="Symbol" pitchFamily="18" charset="2"/>
              </a:rPr>
              <a:t>hash</a:t>
            </a:r>
            <a:r>
              <a:rPr lang="zh-CN" altLang="en-US" sz="2800" dirty="0">
                <a:sym typeface="Symbol" pitchFamily="18" charset="2"/>
              </a:rPr>
              <a:t>值相同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>
                <a:sym typeface="Symbol" pitchFamily="18" charset="2"/>
              </a:rPr>
              <a:t>A</a:t>
            </a:r>
            <a:r>
              <a:rPr lang="zh-CN" altLang="en-US" sz="2800" dirty="0">
                <a:sym typeface="Symbol" pitchFamily="18" charset="2"/>
              </a:rPr>
              <a:t>提交</a:t>
            </a:r>
            <a:r>
              <a:rPr lang="en-US" altLang="zh-CN" sz="2800" dirty="0">
                <a:sym typeface="Symbol" pitchFamily="18" charset="2"/>
              </a:rPr>
              <a:t>M,</a:t>
            </a:r>
            <a:r>
              <a:rPr lang="zh-CN" altLang="en-US" sz="2800" dirty="0">
                <a:sym typeface="Symbol" pitchFamily="18" charset="2"/>
              </a:rPr>
              <a:t>经</a:t>
            </a:r>
            <a:r>
              <a:rPr lang="en-US" altLang="zh-CN" sz="2800" dirty="0">
                <a:sym typeface="Symbol" pitchFamily="18" charset="2"/>
              </a:rPr>
              <a:t>B</a:t>
            </a:r>
            <a:r>
              <a:rPr lang="zh-CN" altLang="en-US" sz="2800" dirty="0">
                <a:sym typeface="Symbol" pitchFamily="18" charset="2"/>
              </a:rPr>
              <a:t>审阅后产生</a:t>
            </a:r>
            <a:r>
              <a:rPr lang="en-US" altLang="zh-CN" sz="2800" dirty="0">
                <a:sym typeface="Symbol" pitchFamily="18" charset="2"/>
              </a:rPr>
              <a:t>64</a:t>
            </a:r>
            <a:r>
              <a:rPr lang="zh-CN" altLang="en-US" sz="2800" dirty="0">
                <a:sym typeface="Symbol" pitchFamily="18" charset="2"/>
              </a:rPr>
              <a:t>位</a:t>
            </a:r>
            <a:r>
              <a:rPr lang="en-US" altLang="zh-CN" sz="2800" dirty="0">
                <a:sym typeface="Symbol" pitchFamily="18" charset="2"/>
              </a:rPr>
              <a:t>hash</a:t>
            </a:r>
            <a:r>
              <a:rPr lang="zh-CN" altLang="en-US" sz="2800" dirty="0">
                <a:sym typeface="Symbol" pitchFamily="18" charset="2"/>
              </a:rPr>
              <a:t>值并对该值签名</a:t>
            </a:r>
            <a:r>
              <a:rPr lang="en-US" altLang="zh-CN" sz="2800" dirty="0">
                <a:sym typeface="Symbol" pitchFamily="18" charset="2"/>
              </a:rPr>
              <a:t>,</a:t>
            </a:r>
            <a:r>
              <a:rPr lang="zh-CN" altLang="en-US" sz="2800" dirty="0">
                <a:sym typeface="Symbol" pitchFamily="18" charset="2"/>
              </a:rPr>
              <a:t>返回给</a:t>
            </a:r>
            <a:r>
              <a:rPr lang="en-US" altLang="zh-CN" sz="2800" dirty="0">
                <a:sym typeface="Symbol" pitchFamily="18" charset="2"/>
              </a:rPr>
              <a:t>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>
                <a:sym typeface="Symbol" pitchFamily="18" charset="2"/>
              </a:rPr>
              <a:t>A</a:t>
            </a:r>
            <a:r>
              <a:rPr lang="zh-CN" altLang="en-US" sz="2800" dirty="0">
                <a:sym typeface="Symbol" pitchFamily="18" charset="2"/>
              </a:rPr>
              <a:t>用</a:t>
            </a:r>
            <a:r>
              <a:rPr lang="en-US" altLang="zh-CN" sz="2800" dirty="0"/>
              <a:t>M</a:t>
            </a:r>
            <a:r>
              <a:rPr lang="en-US" altLang="zh-CN" sz="2800" dirty="0">
                <a:sym typeface="Symbol" pitchFamily="18" charset="2"/>
              </a:rPr>
              <a:t></a:t>
            </a:r>
            <a:r>
              <a:rPr lang="zh-CN" altLang="en-US" sz="2800" dirty="0">
                <a:sym typeface="Symbol" pitchFamily="18" charset="2"/>
              </a:rPr>
              <a:t>替换</a:t>
            </a:r>
            <a:r>
              <a:rPr lang="en-US" altLang="zh-CN" sz="2800" dirty="0">
                <a:sym typeface="Symbol" pitchFamily="18" charset="2"/>
              </a:rPr>
              <a:t>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>
                <a:sym typeface="Symbol" pitchFamily="18" charset="2"/>
              </a:rPr>
              <a:t>Hash</a:t>
            </a:r>
            <a:r>
              <a:rPr lang="zh-CN" altLang="en-US" sz="2800" dirty="0">
                <a:sym typeface="Symbol" pitchFamily="18" charset="2"/>
              </a:rPr>
              <a:t>必须足够</a:t>
            </a:r>
            <a:r>
              <a:rPr lang="zh-CN" altLang="en-US" sz="2800" dirty="0" smtClean="0">
                <a:sym typeface="Symbol" pitchFamily="18" charset="2"/>
              </a:rPr>
              <a:t>长</a:t>
            </a:r>
            <a:endParaRPr lang="en-US" altLang="zh-CN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安全性准则的比较</a:t>
            </a:r>
            <a:endParaRPr lang="zh-CN" alt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8172400" cy="252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11560" y="4077072"/>
            <a:ext cx="7920880" cy="19442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碰撞问题归约到第二原像问题，因此，我们可以说碰撞稳固性质意味着第二原像稳固性质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数据完整性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848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latin typeface="楷体_GB2312" pitchFamily="49" charset="-122"/>
              </a:rPr>
              <a:t>回顾信息安全的三个要点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保密性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完整性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可用性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latin typeface="楷体_GB2312" pitchFamily="49" charset="-122"/>
              </a:rPr>
              <a:t>加密算法解决了保密性问题，能否解决完整性问题？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考虑通信数据传送错误或被人为篡改的情况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latin typeface="楷体_GB2312" pitchFamily="49" charset="-122"/>
              </a:rPr>
              <a:t>如何解决完整性问题？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Hash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函数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散列函数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)</a:t>
            </a:r>
            <a:endParaRPr lang="zh-CN" altLang="en-US" sz="2400" smtClean="0">
              <a:solidFill>
                <a:srgbClr val="000099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安全性准则的比较</a:t>
            </a:r>
            <a:endParaRPr lang="zh-CN" altLang="en-US" dirty="0"/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8223045" cy="2867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509119"/>
            <a:ext cx="8208912" cy="1538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使用随机谕示模型中的理想</a:t>
            </a:r>
            <a:r>
              <a:rPr lang="en-US" altLang="zh-CN" smtClean="0"/>
              <a:t>Hash</a:t>
            </a:r>
            <a:r>
              <a:rPr lang="zh-CN" altLang="en-US" smtClean="0"/>
              <a:t>函数是困难的，可参考一些分组密码理论构造近可能接近理想特性的</a:t>
            </a:r>
            <a:r>
              <a:rPr lang="en-US" altLang="zh-CN" smtClean="0"/>
              <a:t>Hash</a:t>
            </a:r>
            <a:r>
              <a:rPr lang="zh-CN" altLang="en-US" smtClean="0"/>
              <a:t>函数</a:t>
            </a:r>
            <a:endParaRPr lang="en-US" altLang="zh-CN" smtClean="0"/>
          </a:p>
          <a:p>
            <a:pPr lvl="1"/>
            <a:r>
              <a:rPr lang="zh-CN" altLang="en-US" smtClean="0"/>
              <a:t>混乱</a:t>
            </a:r>
            <a:endParaRPr lang="en-US" altLang="zh-CN" smtClean="0"/>
          </a:p>
          <a:p>
            <a:pPr lvl="1"/>
            <a:r>
              <a:rPr lang="zh-CN" altLang="en-US" smtClean="0"/>
              <a:t>扩散</a:t>
            </a:r>
            <a:endParaRPr lang="en-US" altLang="zh-CN" smtClean="0"/>
          </a:p>
          <a:p>
            <a:pPr lvl="1"/>
            <a:r>
              <a:rPr lang="zh-CN" altLang="en-US" smtClean="0"/>
              <a:t>随机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函数的构造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基于数学难题的构造方法：</a:t>
            </a:r>
          </a:p>
          <a:p>
            <a:pPr lvl="1">
              <a:buFontTx/>
              <a:buNone/>
            </a:pPr>
            <a:r>
              <a:rPr lang="zh-CN" altLang="en-US" dirty="0"/>
              <a:t>   计算速度慢，不实用</a:t>
            </a:r>
          </a:p>
          <a:p>
            <a:r>
              <a:rPr lang="zh-CN" altLang="en-US" dirty="0"/>
              <a:t>利用对称密码体制来设计</a:t>
            </a:r>
            <a:r>
              <a:rPr lang="en-US" altLang="zh-CN" dirty="0"/>
              <a:t>Hash</a:t>
            </a:r>
          </a:p>
          <a:p>
            <a:r>
              <a:rPr lang="zh-CN" altLang="en-US" dirty="0"/>
              <a:t>直接设计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928662" y="714356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400" dirty="0">
                <a:latin typeface="+mj-ea"/>
                <a:ea typeface="+mj-ea"/>
              </a:rPr>
              <a:t>hash</a:t>
            </a:r>
            <a:r>
              <a:rPr lang="zh-CN" altLang="en-US" sz="4400" dirty="0">
                <a:latin typeface="+mj-ea"/>
                <a:ea typeface="+mj-ea"/>
              </a:rPr>
              <a:t>函数通用结构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642910" y="1545777"/>
            <a:ext cx="8229600" cy="429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800" dirty="0"/>
              <a:t>由</a:t>
            </a:r>
            <a:r>
              <a:rPr lang="en-US" altLang="zh-CN" sz="2800" dirty="0" err="1"/>
              <a:t>Merkle</a:t>
            </a:r>
            <a:r>
              <a:rPr lang="zh-CN" altLang="en-US" sz="2800" dirty="0"/>
              <a:t>于</a:t>
            </a:r>
            <a:r>
              <a:rPr lang="en-US" altLang="zh-CN" sz="2800" dirty="0"/>
              <a:t>1989</a:t>
            </a:r>
            <a:r>
              <a:rPr lang="zh-CN" altLang="en-US" sz="2800" dirty="0"/>
              <a:t>年提出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/>
              <a:t>Ron </a:t>
            </a:r>
            <a:r>
              <a:rPr lang="en-US" altLang="zh-CN" sz="2800" dirty="0" err="1"/>
              <a:t>Rivest</a:t>
            </a:r>
            <a:r>
              <a:rPr lang="zh-CN" altLang="en-US" sz="2800" dirty="0"/>
              <a:t>于</a:t>
            </a:r>
            <a:r>
              <a:rPr lang="en-US" altLang="zh-CN" sz="2800" dirty="0"/>
              <a:t>1990</a:t>
            </a:r>
            <a:r>
              <a:rPr lang="zh-CN" altLang="en-US" sz="2800" dirty="0"/>
              <a:t>年提出</a:t>
            </a:r>
            <a:r>
              <a:rPr lang="en-US" altLang="zh-CN" sz="2800" dirty="0"/>
              <a:t>MD4</a:t>
            </a:r>
            <a:endParaRPr lang="en-US" altLang="zh-CN" sz="28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800" dirty="0">
                <a:sym typeface="Symbol" pitchFamily="18" charset="2"/>
              </a:rPr>
              <a:t>几乎被所有</a:t>
            </a:r>
            <a:r>
              <a:rPr lang="en-US" altLang="zh-CN" sz="2800" dirty="0">
                <a:sym typeface="Symbol" pitchFamily="18" charset="2"/>
              </a:rPr>
              <a:t>hash</a:t>
            </a:r>
            <a:r>
              <a:rPr lang="zh-CN" altLang="en-US" sz="2800" dirty="0">
                <a:sym typeface="Symbol" pitchFamily="18" charset="2"/>
              </a:rPr>
              <a:t>函数使用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800" dirty="0">
                <a:sym typeface="Symbol" pitchFamily="18" charset="2"/>
              </a:rPr>
              <a:t>具体做法</a:t>
            </a:r>
            <a:r>
              <a:rPr lang="en-US" altLang="zh-CN" sz="2800" dirty="0">
                <a:sym typeface="Symbol" pitchFamily="18" charset="2"/>
              </a:rPr>
              <a:t>:</a:t>
            </a:r>
          </a:p>
          <a:p>
            <a:pPr marL="800100" lvl="2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400" dirty="0">
                <a:sym typeface="Symbol" pitchFamily="18" charset="2"/>
              </a:rPr>
              <a:t>把原始消息</a:t>
            </a:r>
            <a:r>
              <a:rPr lang="en-US" altLang="zh-CN" sz="2400" dirty="0">
                <a:sym typeface="Symbol" pitchFamily="18" charset="2"/>
              </a:rPr>
              <a:t>M</a:t>
            </a:r>
            <a:r>
              <a:rPr lang="zh-CN" altLang="en-US" sz="2400" dirty="0">
                <a:sym typeface="Symbol" pitchFamily="18" charset="2"/>
              </a:rPr>
              <a:t>分成一些固定长度的块</a:t>
            </a:r>
            <a:r>
              <a:rPr lang="en-US" altLang="zh-CN" sz="2400" dirty="0">
                <a:sym typeface="Symbol" pitchFamily="18" charset="2"/>
              </a:rPr>
              <a:t>Yi</a:t>
            </a:r>
          </a:p>
          <a:p>
            <a:pPr marL="800100" lvl="2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400" dirty="0">
                <a:sym typeface="Symbol" pitchFamily="18" charset="2"/>
              </a:rPr>
              <a:t>最后一块</a:t>
            </a:r>
            <a:r>
              <a:rPr lang="en-US" altLang="zh-CN" sz="2400" dirty="0">
                <a:sym typeface="Symbol" pitchFamily="18" charset="2"/>
              </a:rPr>
              <a:t>padding</a:t>
            </a:r>
            <a:r>
              <a:rPr lang="zh-CN" altLang="en-US" sz="2400" dirty="0">
                <a:sym typeface="Symbol" pitchFamily="18" charset="2"/>
              </a:rPr>
              <a:t>并使其包含消息</a:t>
            </a:r>
            <a:r>
              <a:rPr lang="en-US" altLang="zh-CN" sz="2400" dirty="0">
                <a:sym typeface="Symbol" pitchFamily="18" charset="2"/>
              </a:rPr>
              <a:t>M</a:t>
            </a:r>
            <a:r>
              <a:rPr lang="zh-CN" altLang="en-US" sz="2400" dirty="0">
                <a:sym typeface="Symbol" pitchFamily="18" charset="2"/>
              </a:rPr>
              <a:t>长度</a:t>
            </a:r>
          </a:p>
          <a:p>
            <a:pPr marL="800100" lvl="2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400" dirty="0">
                <a:sym typeface="Symbol" pitchFamily="18" charset="2"/>
              </a:rPr>
              <a:t>设定初始值</a:t>
            </a:r>
            <a:r>
              <a:rPr lang="en-US" altLang="zh-CN" sz="2400" dirty="0">
                <a:sym typeface="Symbol" pitchFamily="18" charset="2"/>
              </a:rPr>
              <a:t>CV</a:t>
            </a:r>
            <a:r>
              <a:rPr lang="en-US" altLang="zh-CN" sz="2400" baseline="-25000" dirty="0">
                <a:sym typeface="Symbol" pitchFamily="18" charset="2"/>
              </a:rPr>
              <a:t>0</a:t>
            </a:r>
          </a:p>
          <a:p>
            <a:pPr marL="800100" lvl="2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400" dirty="0">
                <a:sym typeface="Symbol" pitchFamily="18" charset="2"/>
              </a:rPr>
              <a:t>压缩函数</a:t>
            </a:r>
            <a:r>
              <a:rPr lang="en-US" altLang="zh-CN" sz="2400" dirty="0">
                <a:sym typeface="Symbol" pitchFamily="18" charset="2"/>
              </a:rPr>
              <a:t>f, CV</a:t>
            </a:r>
            <a:r>
              <a:rPr lang="en-US" altLang="zh-CN" sz="2400" baseline="-25000" dirty="0">
                <a:sym typeface="Symbol" pitchFamily="18" charset="2"/>
              </a:rPr>
              <a:t>i</a:t>
            </a:r>
            <a:r>
              <a:rPr lang="en-US" altLang="zh-CN" sz="2400" dirty="0">
                <a:sym typeface="Symbol" pitchFamily="18" charset="2"/>
              </a:rPr>
              <a:t>=f(CV</a:t>
            </a:r>
            <a:r>
              <a:rPr lang="en-US" altLang="zh-CN" sz="2400" baseline="-25000" dirty="0">
                <a:sym typeface="Symbol" pitchFamily="18" charset="2"/>
              </a:rPr>
              <a:t>i-1</a:t>
            </a:r>
            <a:r>
              <a:rPr lang="en-US" altLang="zh-CN" sz="2400" dirty="0">
                <a:sym typeface="Symbol" pitchFamily="18" charset="2"/>
              </a:rPr>
              <a:t>,Y</a:t>
            </a:r>
            <a:r>
              <a:rPr lang="en-US" altLang="zh-CN" sz="2400" baseline="-25000" dirty="0">
                <a:sym typeface="Symbol" pitchFamily="18" charset="2"/>
              </a:rPr>
              <a:t>i-1</a:t>
            </a:r>
            <a:r>
              <a:rPr lang="en-US" altLang="zh-CN" sz="2400" dirty="0">
                <a:sym typeface="Symbol" pitchFamily="18" charset="2"/>
              </a:rPr>
              <a:t>)</a:t>
            </a:r>
          </a:p>
          <a:p>
            <a:pPr marL="800100" lvl="2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400" dirty="0">
                <a:sym typeface="Symbol" pitchFamily="18" charset="2"/>
              </a:rPr>
              <a:t>最后一个</a:t>
            </a:r>
            <a:r>
              <a:rPr lang="en-US" altLang="zh-CN" sz="2400" dirty="0">
                <a:sym typeface="Symbol" pitchFamily="18" charset="2"/>
              </a:rPr>
              <a:t>CV</a:t>
            </a:r>
            <a:r>
              <a:rPr lang="en-US" altLang="zh-CN" sz="2400" baseline="-25000" dirty="0">
                <a:sym typeface="Symbol" pitchFamily="18" charset="2"/>
              </a:rPr>
              <a:t>i</a:t>
            </a:r>
            <a:r>
              <a:rPr lang="zh-CN" altLang="en-US" sz="2400" dirty="0">
                <a:sym typeface="Symbol" pitchFamily="18" charset="2"/>
              </a:rPr>
              <a:t>为</a:t>
            </a:r>
            <a:r>
              <a:rPr lang="en-US" altLang="zh-CN" sz="2400" dirty="0">
                <a:sym typeface="Symbol" pitchFamily="18" charset="2"/>
              </a:rPr>
              <a:t>hash</a:t>
            </a:r>
            <a:r>
              <a:rPr lang="zh-CN" altLang="en-US" sz="2400" dirty="0">
                <a:sym typeface="Symbol" pitchFamily="18" charset="2"/>
              </a:rPr>
              <a:t>值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"/>
          <p:cNvSpPr>
            <a:spLocks noChangeArrowheads="1"/>
          </p:cNvSpPr>
          <p:nvPr/>
        </p:nvSpPr>
        <p:spPr bwMode="ltGray">
          <a:xfrm rot="-5400000">
            <a:off x="1564482" y="2045493"/>
            <a:ext cx="1371600" cy="63341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69696"/>
          </a:solidFill>
          <a:ln w="9525" cap="rnd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 eaLnBrk="0" hangingPunct="0"/>
            <a:endParaRPr lang="zh-CN" altLang="zh-CN">
              <a:solidFill>
                <a:srgbClr val="000066"/>
              </a:solidFill>
            </a:endParaRP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ltGray">
          <a:xfrm>
            <a:off x="1476375" y="1333500"/>
            <a:ext cx="0" cy="7620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ltGray">
          <a:xfrm>
            <a:off x="1476375" y="2095500"/>
            <a:ext cx="493713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ltGray">
          <a:xfrm flipH="1">
            <a:off x="1406525" y="1562100"/>
            <a:ext cx="141288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ltGray">
          <a:xfrm>
            <a:off x="1111250" y="1450975"/>
            <a:ext cx="35401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ltGray">
          <a:xfrm>
            <a:off x="1322388" y="993775"/>
            <a:ext cx="381836" cy="369332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000066"/>
                </a:solidFill>
              </a:rPr>
              <a:t>Y</a:t>
            </a:r>
            <a:r>
              <a:rPr lang="en-US" altLang="zh-CN" sz="1400" baseline="-25000" dirty="0">
                <a:solidFill>
                  <a:srgbClr val="000066"/>
                </a:solidFill>
              </a:rPr>
              <a:t>0</a:t>
            </a:r>
            <a:endParaRPr lang="en-US" altLang="zh-CN" baseline="-25000" dirty="0">
              <a:solidFill>
                <a:srgbClr val="000066"/>
              </a:solidFill>
            </a:endParaRPr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ltGray">
          <a:xfrm>
            <a:off x="1195388" y="2552700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ltGray">
          <a:xfrm flipV="1">
            <a:off x="1476375" y="2476500"/>
            <a:ext cx="141288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ltGray">
          <a:xfrm>
            <a:off x="1392238" y="2136775"/>
            <a:ext cx="354012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66"/>
                </a:solidFill>
              </a:rPr>
              <a:t>n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ltGray">
          <a:xfrm>
            <a:off x="758825" y="2309813"/>
            <a:ext cx="489236" cy="584775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000066"/>
                </a:solidFill>
              </a:rPr>
              <a:t>IV=</a:t>
            </a:r>
          </a:p>
          <a:p>
            <a:pPr eaLnBrk="0" hangingPunct="0"/>
            <a:r>
              <a:rPr lang="en-US" altLang="zh-CN" sz="1600" dirty="0">
                <a:solidFill>
                  <a:srgbClr val="000066"/>
                </a:solidFill>
              </a:rPr>
              <a:t>CV</a:t>
            </a:r>
            <a:r>
              <a:rPr lang="en-US" altLang="zh-CN" sz="900" baseline="-25000" dirty="0">
                <a:solidFill>
                  <a:srgbClr val="000066"/>
                </a:solidFill>
              </a:rPr>
              <a:t>0</a:t>
            </a:r>
            <a:endParaRPr lang="en-US" altLang="zh-CN" sz="1600" baseline="-25000" dirty="0">
              <a:solidFill>
                <a:srgbClr val="000066"/>
              </a:solidFill>
            </a:endParaRP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ltGray">
          <a:xfrm>
            <a:off x="2109788" y="2133600"/>
            <a:ext cx="2857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67597" name="AutoShape 13"/>
          <p:cNvSpPr>
            <a:spLocks noChangeArrowheads="1"/>
          </p:cNvSpPr>
          <p:nvPr/>
        </p:nvSpPr>
        <p:spPr bwMode="ltGray">
          <a:xfrm rot="-5400000">
            <a:off x="2916238" y="2043112"/>
            <a:ext cx="1371600" cy="63182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69696"/>
          </a:solidFill>
          <a:ln w="9525" cap="rnd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 eaLnBrk="0" hangingPunct="0"/>
            <a:endParaRPr lang="zh-CN" altLang="zh-CN">
              <a:solidFill>
                <a:srgbClr val="000066"/>
              </a:solidFill>
            </a:endParaRPr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ltGray">
          <a:xfrm>
            <a:off x="2828925" y="1330325"/>
            <a:ext cx="0" cy="7620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ltGray">
          <a:xfrm>
            <a:off x="2828925" y="2092325"/>
            <a:ext cx="492125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ltGray">
          <a:xfrm flipH="1">
            <a:off x="2757488" y="1558925"/>
            <a:ext cx="141287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ltGray">
          <a:xfrm>
            <a:off x="2462213" y="1447800"/>
            <a:ext cx="354012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ltGray">
          <a:xfrm>
            <a:off x="2673350" y="990600"/>
            <a:ext cx="381836" cy="369332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000066"/>
                </a:solidFill>
              </a:rPr>
              <a:t>Y</a:t>
            </a:r>
            <a:r>
              <a:rPr lang="en-US" altLang="zh-CN" sz="1400" baseline="-25000" dirty="0">
                <a:solidFill>
                  <a:srgbClr val="000066"/>
                </a:solidFill>
              </a:rPr>
              <a:t>1</a:t>
            </a:r>
            <a:endParaRPr lang="en-US" altLang="zh-CN" baseline="-25000" dirty="0">
              <a:solidFill>
                <a:srgbClr val="000066"/>
              </a:solidFill>
            </a:endParaRPr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ltGray">
          <a:xfrm>
            <a:off x="2546350" y="2549525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ltGray">
          <a:xfrm flipV="1">
            <a:off x="2828925" y="2473325"/>
            <a:ext cx="139700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ltGray">
          <a:xfrm>
            <a:off x="2743200" y="2133600"/>
            <a:ext cx="35401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66"/>
                </a:solidFill>
              </a:rPr>
              <a:t>n</a:t>
            </a:r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ltGray">
          <a:xfrm>
            <a:off x="3460750" y="2130425"/>
            <a:ext cx="2857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67607" name="AutoShape 23"/>
          <p:cNvSpPr>
            <a:spLocks noChangeArrowheads="1"/>
          </p:cNvSpPr>
          <p:nvPr/>
        </p:nvSpPr>
        <p:spPr bwMode="ltGray">
          <a:xfrm rot="-5400000">
            <a:off x="5961063" y="2043112"/>
            <a:ext cx="1371600" cy="63182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69696"/>
          </a:solidFill>
          <a:ln w="9525" cap="rnd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 eaLnBrk="0" hangingPunct="0"/>
            <a:endParaRPr lang="zh-CN" altLang="zh-CN">
              <a:solidFill>
                <a:srgbClr val="000066"/>
              </a:solidFill>
            </a:endParaRPr>
          </a:p>
        </p:txBody>
      </p:sp>
      <p:sp>
        <p:nvSpPr>
          <p:cNvPr id="67608" name="Line 24"/>
          <p:cNvSpPr>
            <a:spLocks noChangeShapeType="1"/>
          </p:cNvSpPr>
          <p:nvPr/>
        </p:nvSpPr>
        <p:spPr bwMode="ltGray">
          <a:xfrm>
            <a:off x="5873750" y="1330325"/>
            <a:ext cx="0" cy="7620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9" name="Line 25"/>
          <p:cNvSpPr>
            <a:spLocks noChangeShapeType="1"/>
          </p:cNvSpPr>
          <p:nvPr/>
        </p:nvSpPr>
        <p:spPr bwMode="ltGray">
          <a:xfrm>
            <a:off x="5873750" y="2092325"/>
            <a:ext cx="492125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0" name="Line 26"/>
          <p:cNvSpPr>
            <a:spLocks noChangeShapeType="1"/>
          </p:cNvSpPr>
          <p:nvPr/>
        </p:nvSpPr>
        <p:spPr bwMode="ltGray">
          <a:xfrm flipH="1">
            <a:off x="5802313" y="1558925"/>
            <a:ext cx="141287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1" name="Text Box 27"/>
          <p:cNvSpPr txBox="1">
            <a:spLocks noChangeArrowheads="1"/>
          </p:cNvSpPr>
          <p:nvPr/>
        </p:nvSpPr>
        <p:spPr bwMode="ltGray">
          <a:xfrm>
            <a:off x="5507038" y="1447800"/>
            <a:ext cx="354012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ltGray">
          <a:xfrm>
            <a:off x="5718175" y="990600"/>
            <a:ext cx="486030" cy="369332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000066"/>
                </a:solidFill>
              </a:rPr>
              <a:t>Y</a:t>
            </a:r>
            <a:r>
              <a:rPr lang="en-US" altLang="zh-CN" sz="1400" baseline="-25000" dirty="0">
                <a:solidFill>
                  <a:srgbClr val="000066"/>
                </a:solidFill>
              </a:rPr>
              <a:t>L-1</a:t>
            </a:r>
            <a:endParaRPr lang="en-US" altLang="zh-CN" baseline="-25000" dirty="0">
              <a:solidFill>
                <a:srgbClr val="000066"/>
              </a:solidFill>
            </a:endParaRPr>
          </a:p>
        </p:txBody>
      </p:sp>
      <p:sp>
        <p:nvSpPr>
          <p:cNvPr id="67613" name="Line 29"/>
          <p:cNvSpPr>
            <a:spLocks noChangeShapeType="1"/>
          </p:cNvSpPr>
          <p:nvPr/>
        </p:nvSpPr>
        <p:spPr bwMode="ltGray">
          <a:xfrm>
            <a:off x="5591175" y="2549525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4" name="Line 30"/>
          <p:cNvSpPr>
            <a:spLocks noChangeShapeType="1"/>
          </p:cNvSpPr>
          <p:nvPr/>
        </p:nvSpPr>
        <p:spPr bwMode="ltGray">
          <a:xfrm flipV="1">
            <a:off x="5873750" y="2473325"/>
            <a:ext cx="139700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5" name="Text Box 31"/>
          <p:cNvSpPr txBox="1">
            <a:spLocks noChangeArrowheads="1"/>
          </p:cNvSpPr>
          <p:nvPr/>
        </p:nvSpPr>
        <p:spPr bwMode="ltGray">
          <a:xfrm>
            <a:off x="5788025" y="2133600"/>
            <a:ext cx="35401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66"/>
                </a:solidFill>
              </a:rPr>
              <a:t>n</a:t>
            </a:r>
          </a:p>
        </p:txBody>
      </p:sp>
      <p:sp>
        <p:nvSpPr>
          <p:cNvPr id="67616" name="Text Box 32"/>
          <p:cNvSpPr txBox="1">
            <a:spLocks noChangeArrowheads="1"/>
          </p:cNvSpPr>
          <p:nvPr/>
        </p:nvSpPr>
        <p:spPr bwMode="ltGray">
          <a:xfrm>
            <a:off x="5486400" y="2667000"/>
            <a:ext cx="534121" cy="338554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000066"/>
                </a:solidFill>
              </a:rPr>
              <a:t>CV</a:t>
            </a:r>
            <a:r>
              <a:rPr lang="en-US" altLang="zh-CN" sz="900" baseline="-25000" dirty="0">
                <a:solidFill>
                  <a:srgbClr val="000066"/>
                </a:solidFill>
              </a:rPr>
              <a:t>L-1</a:t>
            </a:r>
            <a:endParaRPr lang="en-US" altLang="zh-CN" sz="1600" baseline="-25000" dirty="0">
              <a:solidFill>
                <a:srgbClr val="000066"/>
              </a:solidFill>
            </a:endParaRPr>
          </a:p>
        </p:txBody>
      </p:sp>
      <p:sp>
        <p:nvSpPr>
          <p:cNvPr id="67617" name="Text Box 33"/>
          <p:cNvSpPr txBox="1">
            <a:spLocks noChangeArrowheads="1"/>
          </p:cNvSpPr>
          <p:nvPr/>
        </p:nvSpPr>
        <p:spPr bwMode="ltGray">
          <a:xfrm>
            <a:off x="6505575" y="2130425"/>
            <a:ext cx="2857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67618" name="Text Box 34"/>
          <p:cNvSpPr txBox="1">
            <a:spLocks noChangeArrowheads="1"/>
          </p:cNvSpPr>
          <p:nvPr/>
        </p:nvSpPr>
        <p:spPr bwMode="ltGray">
          <a:xfrm>
            <a:off x="2532063" y="2667000"/>
            <a:ext cx="466794" cy="338554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000066"/>
                </a:solidFill>
              </a:rPr>
              <a:t>CV</a:t>
            </a:r>
            <a:r>
              <a:rPr lang="en-US" altLang="zh-CN" sz="900" baseline="-25000" dirty="0">
                <a:solidFill>
                  <a:srgbClr val="000066"/>
                </a:solidFill>
              </a:rPr>
              <a:t>1</a:t>
            </a:r>
            <a:endParaRPr lang="en-US" altLang="zh-CN" sz="1600" baseline="-25000" dirty="0">
              <a:solidFill>
                <a:srgbClr val="000066"/>
              </a:solidFill>
            </a:endParaRPr>
          </a:p>
        </p:txBody>
      </p:sp>
      <p:sp>
        <p:nvSpPr>
          <p:cNvPr id="67619" name="Line 35"/>
          <p:cNvSpPr>
            <a:spLocks noChangeShapeType="1"/>
          </p:cNvSpPr>
          <p:nvPr/>
        </p:nvSpPr>
        <p:spPr bwMode="ltGray">
          <a:xfrm>
            <a:off x="3938588" y="2362200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20" name="Line 36"/>
          <p:cNvSpPr>
            <a:spLocks noChangeShapeType="1"/>
          </p:cNvSpPr>
          <p:nvPr/>
        </p:nvSpPr>
        <p:spPr bwMode="ltGray">
          <a:xfrm flipV="1">
            <a:off x="4219575" y="2286000"/>
            <a:ext cx="141288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21" name="Text Box 37"/>
          <p:cNvSpPr txBox="1">
            <a:spLocks noChangeArrowheads="1"/>
          </p:cNvSpPr>
          <p:nvPr/>
        </p:nvSpPr>
        <p:spPr bwMode="ltGray">
          <a:xfrm>
            <a:off x="4079875" y="1905000"/>
            <a:ext cx="35401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66"/>
                </a:solidFill>
              </a:rPr>
              <a:t>n</a:t>
            </a:r>
          </a:p>
        </p:txBody>
      </p:sp>
      <p:sp>
        <p:nvSpPr>
          <p:cNvPr id="67622" name="Line 38"/>
          <p:cNvSpPr>
            <a:spLocks noChangeShapeType="1"/>
          </p:cNvSpPr>
          <p:nvPr/>
        </p:nvSpPr>
        <p:spPr bwMode="ltGray">
          <a:xfrm>
            <a:off x="6962775" y="2362200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23" name="Line 39"/>
          <p:cNvSpPr>
            <a:spLocks noChangeShapeType="1"/>
          </p:cNvSpPr>
          <p:nvPr/>
        </p:nvSpPr>
        <p:spPr bwMode="ltGray">
          <a:xfrm flipV="1">
            <a:off x="7245350" y="2286000"/>
            <a:ext cx="139700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24" name="Text Box 40"/>
          <p:cNvSpPr txBox="1">
            <a:spLocks noChangeArrowheads="1"/>
          </p:cNvSpPr>
          <p:nvPr/>
        </p:nvSpPr>
        <p:spPr bwMode="ltGray">
          <a:xfrm>
            <a:off x="7104063" y="1905000"/>
            <a:ext cx="354012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66"/>
                </a:solidFill>
              </a:rPr>
              <a:t>n</a:t>
            </a:r>
          </a:p>
        </p:txBody>
      </p:sp>
      <p:sp>
        <p:nvSpPr>
          <p:cNvPr id="67625" name="Text Box 41"/>
          <p:cNvSpPr txBox="1">
            <a:spLocks noChangeArrowheads="1"/>
          </p:cNvSpPr>
          <p:nvPr/>
        </p:nvSpPr>
        <p:spPr bwMode="ltGray">
          <a:xfrm>
            <a:off x="304800" y="4191000"/>
            <a:ext cx="4338047" cy="1754326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000066"/>
                </a:solidFill>
              </a:rPr>
              <a:t>IV  =  initial value </a:t>
            </a:r>
            <a:r>
              <a:rPr lang="zh-CN" altLang="zh-CN" dirty="0">
                <a:solidFill>
                  <a:srgbClr val="000066"/>
                </a:solidFill>
              </a:rPr>
              <a:t>初始值</a:t>
            </a:r>
          </a:p>
          <a:p>
            <a:pPr eaLnBrk="0" hangingPunct="0"/>
            <a:r>
              <a:rPr lang="en-US" altLang="zh-CN" dirty="0">
                <a:solidFill>
                  <a:srgbClr val="000066"/>
                </a:solidFill>
              </a:rPr>
              <a:t>CV =  chaining value </a:t>
            </a:r>
            <a:r>
              <a:rPr lang="zh-CN" altLang="zh-CN" dirty="0">
                <a:solidFill>
                  <a:srgbClr val="000066"/>
                </a:solidFill>
              </a:rPr>
              <a:t>链接值</a:t>
            </a:r>
          </a:p>
          <a:p>
            <a:pPr eaLnBrk="0" hangingPunct="0"/>
            <a:r>
              <a:rPr lang="en-US" altLang="zh-CN" dirty="0">
                <a:solidFill>
                  <a:srgbClr val="000066"/>
                </a:solidFill>
              </a:rPr>
              <a:t>Y</a:t>
            </a:r>
            <a:r>
              <a:rPr lang="en-US" altLang="zh-CN" baseline="-25000" dirty="0">
                <a:solidFill>
                  <a:srgbClr val="000066"/>
                </a:solidFill>
              </a:rPr>
              <a:t>i</a:t>
            </a:r>
            <a:r>
              <a:rPr lang="en-US" altLang="zh-CN" dirty="0">
                <a:solidFill>
                  <a:srgbClr val="000066"/>
                </a:solidFill>
              </a:rPr>
              <a:t>  =  </a:t>
            </a:r>
            <a:r>
              <a:rPr lang="en-US" altLang="zh-CN" dirty="0" err="1">
                <a:solidFill>
                  <a:srgbClr val="000066"/>
                </a:solidFill>
              </a:rPr>
              <a:t>ith</a:t>
            </a:r>
            <a:r>
              <a:rPr lang="en-US" altLang="zh-CN" dirty="0">
                <a:solidFill>
                  <a:srgbClr val="000066"/>
                </a:solidFill>
              </a:rPr>
              <a:t> input block (</a:t>
            </a:r>
            <a:r>
              <a:rPr lang="zh-CN" altLang="zh-CN" dirty="0">
                <a:solidFill>
                  <a:srgbClr val="000066"/>
                </a:solidFill>
              </a:rPr>
              <a:t>第</a:t>
            </a:r>
            <a:r>
              <a:rPr lang="en-US" altLang="zh-CN" dirty="0" err="1">
                <a:solidFill>
                  <a:srgbClr val="000066"/>
                </a:solidFill>
              </a:rPr>
              <a:t>i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  <a:r>
              <a:rPr lang="zh-CN" altLang="en-US" dirty="0">
                <a:solidFill>
                  <a:srgbClr val="000066"/>
                </a:solidFill>
              </a:rPr>
              <a:t>个输入数据块</a:t>
            </a:r>
            <a:r>
              <a:rPr lang="en-US" altLang="zh-CN" dirty="0">
                <a:solidFill>
                  <a:srgbClr val="000066"/>
                </a:solidFill>
              </a:rPr>
              <a:t>)</a:t>
            </a:r>
          </a:p>
          <a:p>
            <a:pPr eaLnBrk="0" hangingPunct="0"/>
            <a:r>
              <a:rPr lang="en-US" altLang="zh-CN" dirty="0">
                <a:solidFill>
                  <a:srgbClr val="000066"/>
                </a:solidFill>
              </a:rPr>
              <a:t>f     =  compression algorithm (</a:t>
            </a:r>
            <a:r>
              <a:rPr lang="zh-CN" altLang="zh-CN" dirty="0">
                <a:solidFill>
                  <a:srgbClr val="000066"/>
                </a:solidFill>
              </a:rPr>
              <a:t>压缩算法）</a:t>
            </a:r>
          </a:p>
          <a:p>
            <a:pPr eaLnBrk="0" hangingPunct="0"/>
            <a:r>
              <a:rPr lang="en-US" altLang="zh-CN" dirty="0">
                <a:solidFill>
                  <a:srgbClr val="000066"/>
                </a:solidFill>
              </a:rPr>
              <a:t>n    =  length of hash code (</a:t>
            </a:r>
            <a:r>
              <a:rPr lang="zh-CN" altLang="zh-CN" dirty="0">
                <a:solidFill>
                  <a:srgbClr val="000066"/>
                </a:solidFill>
              </a:rPr>
              <a:t>散列码的长度</a:t>
            </a:r>
            <a:r>
              <a:rPr lang="en-US" altLang="zh-CN" dirty="0">
                <a:solidFill>
                  <a:srgbClr val="000066"/>
                </a:solidFill>
              </a:rPr>
              <a:t>)</a:t>
            </a:r>
          </a:p>
          <a:p>
            <a:pPr eaLnBrk="0" hangingPunct="0"/>
            <a:r>
              <a:rPr lang="en-US" altLang="zh-CN" dirty="0">
                <a:solidFill>
                  <a:srgbClr val="000066"/>
                </a:solidFill>
              </a:rPr>
              <a:t>b    =  length of input block(</a:t>
            </a:r>
            <a:r>
              <a:rPr lang="zh-CN" altLang="zh-CN" dirty="0">
                <a:solidFill>
                  <a:srgbClr val="000066"/>
                </a:solidFill>
              </a:rPr>
              <a:t>输入块的长度</a:t>
            </a:r>
            <a:r>
              <a:rPr lang="en-US" altLang="zh-CN" dirty="0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67626" name="Text Box 42"/>
          <p:cNvSpPr txBox="1">
            <a:spLocks noChangeArrowheads="1"/>
          </p:cNvSpPr>
          <p:nvPr/>
        </p:nvSpPr>
        <p:spPr bwMode="ltGray">
          <a:xfrm>
            <a:off x="422275" y="254000"/>
            <a:ext cx="7256463" cy="64135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600" u="sng">
                <a:solidFill>
                  <a:srgbClr val="000066"/>
                </a:solidFill>
              </a:rPr>
              <a:t>General</a:t>
            </a:r>
            <a:r>
              <a:rPr lang="en-US" altLang="zh-CN" sz="3200" u="sng">
                <a:solidFill>
                  <a:srgbClr val="000066"/>
                </a:solidFill>
              </a:rPr>
              <a:t> Structure of Secure Hash Code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ltGray">
          <a:xfrm>
            <a:off x="7877175" y="2209800"/>
            <a:ext cx="465192" cy="338554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000066"/>
                </a:solidFill>
              </a:rPr>
              <a:t>CV</a:t>
            </a:r>
            <a:r>
              <a:rPr lang="en-US" altLang="zh-CN" sz="900" baseline="-25000" dirty="0">
                <a:solidFill>
                  <a:srgbClr val="000066"/>
                </a:solidFill>
              </a:rPr>
              <a:t>L</a:t>
            </a:r>
            <a:endParaRPr lang="en-US" altLang="zh-CN" sz="1600" baseline="-25000" dirty="0">
              <a:solidFill>
                <a:srgbClr val="000066"/>
              </a:solidFill>
            </a:endParaRP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ltGray">
          <a:xfrm>
            <a:off x="6175375" y="3449638"/>
            <a:ext cx="16986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zh-CN" altLang="zh-CN">
              <a:solidFill>
                <a:srgbClr val="000066"/>
              </a:solidFill>
            </a:endParaRPr>
          </a:p>
        </p:txBody>
      </p:sp>
      <p:sp>
        <p:nvSpPr>
          <p:cNvPr id="67629" name="Text Box 45"/>
          <p:cNvSpPr txBox="1">
            <a:spLocks noChangeArrowheads="1"/>
          </p:cNvSpPr>
          <p:nvPr/>
        </p:nvSpPr>
        <p:spPr bwMode="ltGray">
          <a:xfrm>
            <a:off x="5105400" y="3352800"/>
            <a:ext cx="3513138" cy="11874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000066"/>
                </a:solidFill>
              </a:rPr>
              <a:t>CV</a:t>
            </a:r>
            <a:r>
              <a:rPr lang="en-US" altLang="zh-CN" baseline="-25000" dirty="0">
                <a:solidFill>
                  <a:srgbClr val="000066"/>
                </a:solidFill>
              </a:rPr>
              <a:t>0</a:t>
            </a:r>
            <a:r>
              <a:rPr lang="en-US" altLang="zh-CN" dirty="0">
                <a:solidFill>
                  <a:srgbClr val="000066"/>
                </a:solidFill>
              </a:rPr>
              <a:t>=IV= </a:t>
            </a:r>
            <a:r>
              <a:rPr lang="en-US" altLang="zh-CN" sz="2000" dirty="0">
                <a:solidFill>
                  <a:srgbClr val="000066"/>
                </a:solidFill>
              </a:rPr>
              <a:t>initial n-bit value</a:t>
            </a:r>
            <a:endParaRPr lang="en-US" altLang="zh-CN" dirty="0">
              <a:solidFill>
                <a:srgbClr val="000066"/>
              </a:solidFill>
            </a:endParaRPr>
          </a:p>
          <a:p>
            <a:pPr eaLnBrk="0" hangingPunct="0"/>
            <a:r>
              <a:rPr lang="en-US" altLang="zh-CN" dirty="0">
                <a:solidFill>
                  <a:srgbClr val="000066"/>
                </a:solidFill>
              </a:rPr>
              <a:t>CV</a:t>
            </a:r>
            <a:r>
              <a:rPr lang="en-US" altLang="zh-CN" baseline="-25000" dirty="0">
                <a:solidFill>
                  <a:srgbClr val="000066"/>
                </a:solidFill>
              </a:rPr>
              <a:t>i</a:t>
            </a:r>
            <a:r>
              <a:rPr lang="en-US" altLang="zh-CN" dirty="0">
                <a:solidFill>
                  <a:srgbClr val="000066"/>
                </a:solidFill>
              </a:rPr>
              <a:t>=f(CV</a:t>
            </a:r>
            <a:r>
              <a:rPr lang="en-US" altLang="zh-CN" baseline="-25000" dirty="0">
                <a:solidFill>
                  <a:srgbClr val="000066"/>
                </a:solidFill>
              </a:rPr>
              <a:t>i-1</a:t>
            </a:r>
            <a:r>
              <a:rPr lang="en-US" altLang="zh-CN" dirty="0">
                <a:solidFill>
                  <a:srgbClr val="000066"/>
                </a:solidFill>
              </a:rPr>
              <a:t>, Y</a:t>
            </a:r>
            <a:r>
              <a:rPr lang="en-US" altLang="zh-CN" baseline="-25000" dirty="0">
                <a:solidFill>
                  <a:srgbClr val="000066"/>
                </a:solidFill>
              </a:rPr>
              <a:t>i-1</a:t>
            </a:r>
            <a:r>
              <a:rPr lang="en-US" altLang="zh-CN" dirty="0">
                <a:solidFill>
                  <a:srgbClr val="000066"/>
                </a:solidFill>
              </a:rPr>
              <a:t>)   </a:t>
            </a:r>
            <a:r>
              <a:rPr lang="en-US" altLang="zh-CN" sz="1600" dirty="0">
                <a:solidFill>
                  <a:srgbClr val="000066"/>
                </a:solidFill>
              </a:rPr>
              <a:t>(1 </a:t>
            </a:r>
            <a:r>
              <a:rPr lang="en-US" altLang="zh-CN" sz="1600" dirty="0">
                <a:solidFill>
                  <a:srgbClr val="000066"/>
                </a:solidFill>
                <a:sym typeface="Symbol" pitchFamily="18" charset="2"/>
              </a:rPr>
              <a:t> </a:t>
            </a:r>
            <a:r>
              <a:rPr lang="en-US" altLang="zh-CN" sz="1600" dirty="0" err="1">
                <a:solidFill>
                  <a:srgbClr val="000066"/>
                </a:solidFill>
              </a:rPr>
              <a:t>i</a:t>
            </a:r>
            <a:r>
              <a:rPr lang="en-US" altLang="zh-CN" sz="1600" dirty="0">
                <a:solidFill>
                  <a:srgbClr val="000066"/>
                </a:solidFill>
              </a:rPr>
              <a:t> </a:t>
            </a:r>
            <a:r>
              <a:rPr lang="en-US" altLang="zh-CN" sz="1600" dirty="0">
                <a:solidFill>
                  <a:srgbClr val="000066"/>
                </a:solidFill>
                <a:sym typeface="Symbol" pitchFamily="18" charset="2"/>
              </a:rPr>
              <a:t> </a:t>
            </a:r>
            <a:r>
              <a:rPr lang="en-US" altLang="zh-CN" sz="1600" dirty="0">
                <a:solidFill>
                  <a:srgbClr val="000066"/>
                </a:solidFill>
              </a:rPr>
              <a:t>L)</a:t>
            </a:r>
            <a:endParaRPr lang="en-US" altLang="zh-CN" dirty="0">
              <a:solidFill>
                <a:srgbClr val="000066"/>
              </a:solidFill>
            </a:endParaRPr>
          </a:p>
          <a:p>
            <a:pPr eaLnBrk="0" hangingPunct="0"/>
            <a:r>
              <a:rPr lang="en-US" altLang="zh-CN" dirty="0">
                <a:solidFill>
                  <a:srgbClr val="000066"/>
                </a:solidFill>
              </a:rPr>
              <a:t>H(M) = CV</a:t>
            </a:r>
            <a:r>
              <a:rPr lang="en-US" altLang="zh-CN" baseline="-25000" dirty="0">
                <a:solidFill>
                  <a:srgbClr val="000066"/>
                </a:solidFill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73113" y="228600"/>
            <a:ext cx="7597775" cy="1143000"/>
          </a:xfrm>
        </p:spPr>
        <p:txBody>
          <a:bodyPr/>
          <a:lstStyle/>
          <a:p>
            <a:r>
              <a:rPr lang="zh-CN" altLang="en-US" dirty="0"/>
              <a:t>讨论几种常用的</a:t>
            </a:r>
            <a:r>
              <a:rPr lang="en-US" altLang="zh-CN" dirty="0"/>
              <a:t>HASH</a:t>
            </a:r>
            <a:r>
              <a:rPr lang="zh-CN" altLang="en-US" dirty="0"/>
              <a:t>算法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471874"/>
          </a:xfrm>
        </p:spPr>
        <p:txBody>
          <a:bodyPr/>
          <a:lstStyle/>
          <a:p>
            <a:r>
              <a:rPr lang="en-US" altLang="zh-CN" dirty="0"/>
              <a:t>MD5</a:t>
            </a:r>
          </a:p>
          <a:p>
            <a:endParaRPr lang="en-US" altLang="zh-CN" dirty="0"/>
          </a:p>
          <a:p>
            <a:r>
              <a:rPr lang="en-US" altLang="zh-CN" dirty="0"/>
              <a:t>SHA-1</a:t>
            </a: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914400" y="6096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400" dirty="0">
                <a:latin typeface="+mj-ea"/>
                <a:ea typeface="+mj-ea"/>
              </a:rPr>
              <a:t>MD5</a:t>
            </a:r>
            <a:r>
              <a:rPr lang="zh-CN" altLang="en-US" sz="4400" dirty="0">
                <a:latin typeface="+mj-ea"/>
                <a:ea typeface="+mj-ea"/>
              </a:rPr>
              <a:t>简介</a:t>
            </a:r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428596" y="1285861"/>
            <a:ext cx="8382000" cy="543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 smtClean="0">
                <a:latin typeface="+mn-ea"/>
              </a:rPr>
              <a:t>Ron </a:t>
            </a:r>
            <a:r>
              <a:rPr lang="en-US" altLang="zh-CN" sz="2800" dirty="0" err="1">
                <a:latin typeface="+mn-ea"/>
              </a:rPr>
              <a:t>Rivest</a:t>
            </a:r>
            <a:r>
              <a:rPr lang="zh-CN" altLang="en-US" sz="2800" dirty="0">
                <a:latin typeface="+mn-ea"/>
              </a:rPr>
              <a:t>于</a:t>
            </a:r>
            <a:r>
              <a:rPr lang="en-US" altLang="zh-CN" sz="2800" dirty="0">
                <a:latin typeface="+mn-ea"/>
              </a:rPr>
              <a:t>1990</a:t>
            </a:r>
            <a:r>
              <a:rPr lang="zh-CN" altLang="en-US" sz="2800" dirty="0">
                <a:latin typeface="+mn-ea"/>
              </a:rPr>
              <a:t>年提出</a:t>
            </a:r>
            <a:r>
              <a:rPr lang="en-US" altLang="zh-CN" sz="2800" dirty="0">
                <a:latin typeface="+mn-ea"/>
              </a:rPr>
              <a:t>MD4</a:t>
            </a:r>
            <a:endParaRPr lang="en-US" altLang="zh-CN" sz="2800" dirty="0">
              <a:latin typeface="+mn-ea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>
                <a:latin typeface="+mn-ea"/>
                <a:sym typeface="Symbol" pitchFamily="18" charset="2"/>
              </a:rPr>
              <a:t>1992</a:t>
            </a:r>
            <a:r>
              <a:rPr lang="zh-CN" altLang="en-US" sz="2800" dirty="0">
                <a:latin typeface="+mn-ea"/>
                <a:sym typeface="Symbol" pitchFamily="18" charset="2"/>
              </a:rPr>
              <a:t>年</a:t>
            </a:r>
            <a:r>
              <a:rPr lang="en-US" altLang="zh-CN" sz="2800" dirty="0">
                <a:latin typeface="+mn-ea"/>
                <a:sym typeface="Symbol" pitchFamily="18" charset="2"/>
              </a:rPr>
              <a:t>, </a:t>
            </a:r>
            <a:r>
              <a:rPr lang="en-US" altLang="zh-CN" sz="2800" dirty="0">
                <a:latin typeface="+mn-ea"/>
              </a:rPr>
              <a:t>MD5 (RFC 1321) developed by Ron </a:t>
            </a:r>
            <a:r>
              <a:rPr lang="en-US" altLang="zh-CN" sz="2800" dirty="0" err="1">
                <a:latin typeface="+mn-ea"/>
              </a:rPr>
              <a:t>Rivest</a:t>
            </a:r>
            <a:r>
              <a:rPr lang="en-US" altLang="zh-CN" sz="2800" dirty="0">
                <a:latin typeface="+mn-ea"/>
              </a:rPr>
              <a:t> at MIT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>
                <a:latin typeface="+mn-ea"/>
                <a:sym typeface="Symbol" pitchFamily="18" charset="2"/>
              </a:rPr>
              <a:t>MD5</a:t>
            </a:r>
            <a:r>
              <a:rPr lang="zh-CN" altLang="en-US" sz="2800" dirty="0">
                <a:latin typeface="+mn-ea"/>
                <a:sym typeface="Symbol" pitchFamily="18" charset="2"/>
              </a:rPr>
              <a:t>把数据分成</a:t>
            </a:r>
            <a:r>
              <a:rPr lang="en-US" altLang="zh-CN" sz="2800" dirty="0" smtClean="0">
                <a:latin typeface="+mn-ea"/>
                <a:sym typeface="Symbol" pitchFamily="18" charset="2"/>
              </a:rPr>
              <a:t>512-bit/</a:t>
            </a:r>
            <a:r>
              <a:rPr lang="zh-CN" altLang="en-US" sz="2800" dirty="0" smtClean="0">
                <a:latin typeface="+mn-ea"/>
                <a:sym typeface="Symbol" pitchFamily="18" charset="2"/>
              </a:rPr>
              <a:t>块，</a:t>
            </a:r>
            <a:r>
              <a:rPr lang="en-US" altLang="zh-CN" sz="2800" dirty="0" smtClean="0">
                <a:latin typeface="+mn-ea"/>
                <a:sym typeface="Symbol" pitchFamily="18" charset="2"/>
              </a:rPr>
              <a:t>MD5</a:t>
            </a:r>
            <a:r>
              <a:rPr lang="zh-CN" altLang="en-US" sz="2800" dirty="0">
                <a:latin typeface="+mn-ea"/>
                <a:sym typeface="Symbol" pitchFamily="18" charset="2"/>
              </a:rPr>
              <a:t>的</a:t>
            </a:r>
            <a:r>
              <a:rPr lang="en-US" altLang="zh-CN" sz="2800" dirty="0">
                <a:latin typeface="+mn-ea"/>
                <a:sym typeface="Symbol" pitchFamily="18" charset="2"/>
              </a:rPr>
              <a:t>hash</a:t>
            </a:r>
            <a:r>
              <a:rPr lang="zh-CN" altLang="en-US" sz="2800" dirty="0">
                <a:latin typeface="+mn-ea"/>
                <a:sym typeface="Symbol" pitchFamily="18" charset="2"/>
              </a:rPr>
              <a:t>值是</a:t>
            </a:r>
            <a:r>
              <a:rPr lang="en-US" altLang="zh-CN" sz="2800" dirty="0">
                <a:latin typeface="+mn-ea"/>
                <a:sym typeface="Symbol" pitchFamily="18" charset="2"/>
              </a:rPr>
              <a:t>128-bit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800" dirty="0">
                <a:latin typeface="+mn-ea"/>
                <a:sym typeface="Symbol" pitchFamily="18" charset="2"/>
              </a:rPr>
              <a:t>在最近数年</a:t>
            </a:r>
            <a:r>
              <a:rPr lang="zh-CN" altLang="en-US" sz="2800" dirty="0" smtClean="0">
                <a:latin typeface="+mn-ea"/>
                <a:sym typeface="Symbol" pitchFamily="18" charset="2"/>
              </a:rPr>
              <a:t>之前，</a:t>
            </a:r>
            <a:r>
              <a:rPr lang="en-US" altLang="zh-CN" sz="2800" dirty="0" smtClean="0">
                <a:latin typeface="+mn-ea"/>
                <a:sym typeface="Symbol" pitchFamily="18" charset="2"/>
              </a:rPr>
              <a:t>MD5</a:t>
            </a:r>
            <a:r>
              <a:rPr lang="zh-CN" altLang="en-US" sz="2800" dirty="0">
                <a:latin typeface="+mn-ea"/>
                <a:sym typeface="Symbol" pitchFamily="18" charset="2"/>
              </a:rPr>
              <a:t>是最主要的</a:t>
            </a:r>
            <a:r>
              <a:rPr lang="en-US" altLang="zh-CN" sz="2800" dirty="0">
                <a:latin typeface="+mn-ea"/>
                <a:sym typeface="Symbol" pitchFamily="18" charset="2"/>
              </a:rPr>
              <a:t>hash</a:t>
            </a:r>
            <a:r>
              <a:rPr lang="zh-CN" altLang="en-US" sz="2800" dirty="0">
                <a:latin typeface="+mn-ea"/>
                <a:sym typeface="Symbol" pitchFamily="18" charset="2"/>
              </a:rPr>
              <a:t>算法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800" dirty="0">
                <a:latin typeface="+mn-ea"/>
                <a:sym typeface="Symbol" pitchFamily="18" charset="2"/>
              </a:rPr>
              <a:t>现行美国标准</a:t>
            </a:r>
            <a:r>
              <a:rPr lang="en-US" altLang="zh-CN" sz="2800" dirty="0">
                <a:latin typeface="+mn-ea"/>
                <a:sym typeface="Symbol" pitchFamily="18" charset="2"/>
              </a:rPr>
              <a:t>SHA-1</a:t>
            </a:r>
            <a:r>
              <a:rPr lang="zh-CN" altLang="en-US" sz="2800" dirty="0">
                <a:latin typeface="+mn-ea"/>
                <a:sym typeface="Symbol" pitchFamily="18" charset="2"/>
              </a:rPr>
              <a:t>以</a:t>
            </a:r>
            <a:r>
              <a:rPr lang="en-US" altLang="zh-CN" sz="2800" dirty="0">
                <a:latin typeface="+mn-ea"/>
                <a:sym typeface="Symbol" pitchFamily="18" charset="2"/>
              </a:rPr>
              <a:t>MD5</a:t>
            </a:r>
            <a:r>
              <a:rPr lang="zh-CN" altLang="en-US" sz="2800" dirty="0">
                <a:latin typeface="+mn-ea"/>
                <a:sym typeface="Symbol" pitchFamily="18" charset="2"/>
              </a:rPr>
              <a:t>的前身</a:t>
            </a:r>
            <a:r>
              <a:rPr lang="en-US" altLang="zh-CN" sz="2800" dirty="0">
                <a:latin typeface="+mn-ea"/>
                <a:sym typeface="Symbol" pitchFamily="18" charset="2"/>
              </a:rPr>
              <a:t>MD4</a:t>
            </a:r>
            <a:r>
              <a:rPr lang="zh-CN" altLang="en-US" sz="2800" dirty="0">
                <a:latin typeface="+mn-ea"/>
                <a:sym typeface="Symbol" pitchFamily="18" charset="2"/>
              </a:rPr>
              <a:t>为</a:t>
            </a:r>
            <a:r>
              <a:rPr lang="zh-CN" altLang="en-US" sz="2800" dirty="0" smtClean="0">
                <a:latin typeface="+mn-ea"/>
                <a:sym typeface="Symbol" pitchFamily="18" charset="2"/>
              </a:rPr>
              <a:t>基础</a:t>
            </a:r>
            <a:endParaRPr lang="en-US" altLang="zh-CN" sz="2800" dirty="0" smtClean="0">
              <a:latin typeface="+mn-ea"/>
              <a:sym typeface="Symbol" pitchFamily="18" charset="2"/>
            </a:endParaRP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 err="1" smtClean="0">
                <a:latin typeface="+mn-ea"/>
                <a:sym typeface="Symbol" pitchFamily="18" charset="2"/>
              </a:rPr>
              <a:t>Dobbertin</a:t>
            </a:r>
            <a:r>
              <a:rPr lang="zh-CN" altLang="en-US" sz="2800" dirty="0" smtClean="0">
                <a:latin typeface="+mn-ea"/>
                <a:sym typeface="Symbol" pitchFamily="18" charset="2"/>
              </a:rPr>
              <a:t>在</a:t>
            </a:r>
            <a:r>
              <a:rPr lang="en-US" altLang="zh-CN" sz="2800" dirty="0" smtClean="0">
                <a:latin typeface="+mn-ea"/>
                <a:sym typeface="Symbol" pitchFamily="18" charset="2"/>
              </a:rPr>
              <a:t>1996</a:t>
            </a:r>
            <a:r>
              <a:rPr lang="zh-CN" altLang="en-US" sz="2800" dirty="0" smtClean="0">
                <a:latin typeface="+mn-ea"/>
                <a:sym typeface="Symbol" pitchFamily="18" charset="2"/>
              </a:rPr>
              <a:t>年找到了两个不同的</a:t>
            </a:r>
            <a:r>
              <a:rPr lang="en-US" altLang="zh-CN" sz="2800" dirty="0" smtClean="0">
                <a:latin typeface="+mn-ea"/>
                <a:sym typeface="Symbol" pitchFamily="18" charset="2"/>
              </a:rPr>
              <a:t>512-bit</a:t>
            </a:r>
            <a:r>
              <a:rPr lang="zh-CN" altLang="en-US" sz="2800" dirty="0" smtClean="0">
                <a:latin typeface="+mn-ea"/>
                <a:sym typeface="Symbol" pitchFamily="18" charset="2"/>
              </a:rPr>
              <a:t>块</a:t>
            </a:r>
            <a:r>
              <a:rPr lang="en-US" altLang="zh-CN" sz="2800" dirty="0" smtClean="0">
                <a:latin typeface="+mn-ea"/>
                <a:sym typeface="Symbol" pitchFamily="18" charset="2"/>
              </a:rPr>
              <a:t>,</a:t>
            </a:r>
            <a:r>
              <a:rPr lang="zh-CN" altLang="en-US" sz="2800" dirty="0" smtClean="0">
                <a:latin typeface="+mn-ea"/>
                <a:sym typeface="Symbol" pitchFamily="18" charset="2"/>
              </a:rPr>
              <a:t>它们在</a:t>
            </a:r>
            <a:r>
              <a:rPr lang="en-US" altLang="zh-CN" sz="2800" dirty="0" smtClean="0">
                <a:latin typeface="+mn-ea"/>
                <a:sym typeface="Symbol" pitchFamily="18" charset="2"/>
              </a:rPr>
              <a:t>MD5</a:t>
            </a:r>
            <a:r>
              <a:rPr lang="zh-CN" altLang="en-US" sz="2800" dirty="0" smtClean="0">
                <a:latin typeface="+mn-ea"/>
                <a:sym typeface="Symbol" pitchFamily="18" charset="2"/>
              </a:rPr>
              <a:t>计算下产生相同的散列值</a:t>
            </a: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 smtClean="0">
                <a:latin typeface="+mn-ea"/>
                <a:sym typeface="Symbol" pitchFamily="18" charset="2"/>
              </a:rPr>
              <a:t>2004</a:t>
            </a:r>
            <a:r>
              <a:rPr lang="zh-CN" altLang="en-US" sz="2800" dirty="0" smtClean="0">
                <a:latin typeface="+mn-ea"/>
                <a:sym typeface="Symbol" pitchFamily="18" charset="2"/>
              </a:rPr>
              <a:t>年</a:t>
            </a:r>
            <a:r>
              <a:rPr lang="en-US" altLang="zh-CN" sz="2800" dirty="0" smtClean="0">
                <a:latin typeface="+mn-ea"/>
                <a:sym typeface="Symbol" pitchFamily="18" charset="2"/>
              </a:rPr>
              <a:t>8</a:t>
            </a:r>
            <a:r>
              <a:rPr lang="zh-CN" altLang="en-US" sz="2800" dirty="0" smtClean="0">
                <a:latin typeface="+mn-ea"/>
                <a:sym typeface="Symbol" pitchFamily="18" charset="2"/>
              </a:rPr>
              <a:t>月</a:t>
            </a:r>
            <a:r>
              <a:rPr lang="en-US" altLang="zh-CN" sz="2800" dirty="0" smtClean="0">
                <a:latin typeface="+mn-ea"/>
                <a:sym typeface="Symbol" pitchFamily="18" charset="2"/>
              </a:rPr>
              <a:t>17</a:t>
            </a:r>
            <a:r>
              <a:rPr lang="zh-CN" altLang="en-US" sz="2800" dirty="0" smtClean="0">
                <a:latin typeface="+mn-ea"/>
                <a:sym typeface="Symbol" pitchFamily="18" charset="2"/>
              </a:rPr>
              <a:t>日国际密码学会议，山东大学王小云教授宣告破解了包含</a:t>
            </a:r>
            <a:r>
              <a:rPr lang="en-US" altLang="zh-CN" sz="2800" dirty="0" smtClean="0">
                <a:latin typeface="+mn-ea"/>
                <a:sym typeface="Symbol" pitchFamily="18" charset="2"/>
              </a:rPr>
              <a:t>MD5</a:t>
            </a:r>
            <a:r>
              <a:rPr lang="zh-CN" altLang="en-US" sz="2800" dirty="0" smtClean="0">
                <a:latin typeface="+mn-ea"/>
                <a:sym typeface="Symbol" pitchFamily="18" charset="2"/>
              </a:rPr>
              <a:t>在内的数个单向散列算法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endParaRPr lang="zh-CN" altLang="en-US" sz="2800" dirty="0">
              <a:latin typeface="+mn-ea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2365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</a:p>
        </p:txBody>
      </p:sp>
      <p:sp>
        <p:nvSpPr>
          <p:cNvPr id="236548" name="Rectangle 1028"/>
          <p:cNvSpPr>
            <a:spLocks noChangeArrowheads="1"/>
          </p:cNvSpPr>
          <p:nvPr/>
        </p:nvSpPr>
        <p:spPr bwMode="auto">
          <a:xfrm>
            <a:off x="914400" y="6096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400" dirty="0">
                <a:latin typeface="+mj-ea"/>
                <a:ea typeface="+mj-ea"/>
              </a:rPr>
              <a:t>MD5: </a:t>
            </a:r>
            <a:r>
              <a:rPr lang="zh-CN" altLang="en-US" sz="4400" dirty="0">
                <a:latin typeface="+mj-ea"/>
                <a:ea typeface="+mj-ea"/>
              </a:rPr>
              <a:t>示意图</a:t>
            </a:r>
          </a:p>
        </p:txBody>
      </p:sp>
      <p:pic>
        <p:nvPicPr>
          <p:cNvPr id="236549" name="Picture 1029" descr="D:\YOUNG\Course\CryptoCourse\Figures\f9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357298"/>
            <a:ext cx="8686800" cy="52101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928662" y="714356"/>
            <a:ext cx="7126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400" dirty="0">
                <a:latin typeface="+mj-ea"/>
                <a:ea typeface="+mj-ea"/>
              </a:rPr>
              <a:t>MD5: padding</a:t>
            </a: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714348" y="1785926"/>
            <a:ext cx="7196158" cy="414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>
                <a:latin typeface="+mn-ea"/>
                <a:sym typeface="Symbol" pitchFamily="18" charset="2"/>
              </a:rPr>
              <a:t>Step 1: Padding M </a:t>
            </a:r>
            <a:r>
              <a:rPr lang="en-US" altLang="zh-CN" sz="2800" dirty="0">
                <a:latin typeface="+mn-ea"/>
                <a:sym typeface="Wingdings" pitchFamily="2" charset="2"/>
              </a:rPr>
              <a:t></a:t>
            </a:r>
            <a:r>
              <a:rPr lang="en-US" altLang="zh-CN" sz="2800" dirty="0">
                <a:latin typeface="+mn-ea"/>
                <a:sym typeface="Symbol" pitchFamily="18" charset="2"/>
              </a:rPr>
              <a:t> M</a:t>
            </a:r>
            <a:r>
              <a:rPr lang="en-US" altLang="zh-CN" sz="2800" baseline="-25000" dirty="0">
                <a:latin typeface="+mn-ea"/>
                <a:sym typeface="Symbol" pitchFamily="18" charset="2"/>
              </a:rPr>
              <a:t>1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400" dirty="0">
                <a:latin typeface="+mn-ea"/>
                <a:sym typeface="Symbol" pitchFamily="18" charset="2"/>
              </a:rPr>
              <a:t>|M</a:t>
            </a:r>
            <a:r>
              <a:rPr lang="en-US" altLang="zh-CN" sz="2400" baseline="-25000" dirty="0">
                <a:latin typeface="+mn-ea"/>
                <a:sym typeface="Symbol" pitchFamily="18" charset="2"/>
              </a:rPr>
              <a:t>1</a:t>
            </a:r>
            <a:r>
              <a:rPr lang="en-US" altLang="zh-CN" sz="2400" dirty="0">
                <a:latin typeface="+mn-ea"/>
                <a:sym typeface="Symbol" pitchFamily="18" charset="2"/>
              </a:rPr>
              <a:t>|  448 mod 512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400" dirty="0">
                <a:latin typeface="+mn-ea"/>
                <a:sym typeface="Symbol" pitchFamily="18" charset="2"/>
              </a:rPr>
              <a:t>|M</a:t>
            </a:r>
            <a:r>
              <a:rPr lang="en-US" altLang="zh-CN" sz="2400" baseline="-25000" dirty="0">
                <a:latin typeface="+mn-ea"/>
                <a:sym typeface="Symbol" pitchFamily="18" charset="2"/>
              </a:rPr>
              <a:t>1</a:t>
            </a:r>
            <a:r>
              <a:rPr lang="en-US" altLang="zh-CN" sz="2400" dirty="0">
                <a:latin typeface="+mn-ea"/>
                <a:sym typeface="Symbol" pitchFamily="18" charset="2"/>
              </a:rPr>
              <a:t>| &gt; |M| </a:t>
            </a:r>
            <a:r>
              <a:rPr lang="en-US" altLang="zh-CN" sz="2400" dirty="0">
                <a:latin typeface="+mn-ea"/>
                <a:sym typeface="Wingdings 3" pitchFamily="18" charset="2"/>
              </a:rPr>
              <a:t>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50000"/>
            </a:pPr>
            <a:r>
              <a:rPr lang="en-US" altLang="zh-CN" sz="2400" dirty="0" smtClean="0">
                <a:latin typeface="+mn-ea"/>
                <a:sym typeface="Symbol" pitchFamily="18" charset="2"/>
              </a:rPr>
              <a:t>     </a:t>
            </a:r>
            <a:r>
              <a:rPr lang="zh-CN" altLang="en-US" sz="2400" dirty="0" smtClean="0">
                <a:latin typeface="+mn-ea"/>
                <a:sym typeface="Symbol" pitchFamily="18" charset="2"/>
              </a:rPr>
              <a:t>如果</a:t>
            </a:r>
            <a:r>
              <a:rPr lang="en-US" altLang="zh-CN" sz="2400" dirty="0">
                <a:latin typeface="+mn-ea"/>
                <a:sym typeface="Symbol" pitchFamily="18" charset="2"/>
              </a:rPr>
              <a:t>|M|  448 mod 512,</a:t>
            </a:r>
            <a:r>
              <a:rPr lang="zh-CN" altLang="en-US" sz="2400" dirty="0">
                <a:latin typeface="+mn-ea"/>
                <a:sym typeface="Symbol" pitchFamily="18" charset="2"/>
              </a:rPr>
              <a:t>则</a:t>
            </a:r>
            <a:r>
              <a:rPr lang="en-US" altLang="zh-CN" sz="2400" dirty="0">
                <a:latin typeface="+mn-ea"/>
                <a:sym typeface="Symbol" pitchFamily="18" charset="2"/>
              </a:rPr>
              <a:t>|M</a:t>
            </a:r>
            <a:r>
              <a:rPr lang="en-US" altLang="zh-CN" sz="2400" baseline="-25000" dirty="0">
                <a:latin typeface="+mn-ea"/>
                <a:sym typeface="Symbol" pitchFamily="18" charset="2"/>
              </a:rPr>
              <a:t>1</a:t>
            </a:r>
            <a:r>
              <a:rPr lang="en-US" altLang="zh-CN" sz="2400" dirty="0">
                <a:latin typeface="+mn-ea"/>
                <a:sym typeface="Symbol" pitchFamily="18" charset="2"/>
              </a:rPr>
              <a:t>| = |M|+512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400" dirty="0">
                <a:latin typeface="+mn-ea"/>
                <a:sym typeface="Symbol" pitchFamily="18" charset="2"/>
              </a:rPr>
              <a:t>Padding</a:t>
            </a:r>
            <a:r>
              <a:rPr lang="zh-CN" altLang="en-US" sz="2400" dirty="0">
                <a:latin typeface="+mn-ea"/>
                <a:sym typeface="Symbol" pitchFamily="18" charset="2"/>
              </a:rPr>
              <a:t>内容</a:t>
            </a:r>
            <a:r>
              <a:rPr lang="en-US" altLang="zh-CN" sz="2400" dirty="0">
                <a:latin typeface="+mn-ea"/>
                <a:sym typeface="Symbol" pitchFamily="18" charset="2"/>
              </a:rPr>
              <a:t>: 100…0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>
                <a:latin typeface="+mn-ea"/>
                <a:sym typeface="Symbol" pitchFamily="18" charset="2"/>
              </a:rPr>
              <a:t>Step 2: Append 64-bit length M</a:t>
            </a:r>
            <a:r>
              <a:rPr lang="en-US" altLang="zh-CN" sz="2800" baseline="-25000" dirty="0">
                <a:latin typeface="+mn-ea"/>
                <a:sym typeface="Symbol" pitchFamily="18" charset="2"/>
              </a:rPr>
              <a:t>1</a:t>
            </a:r>
            <a:r>
              <a:rPr lang="en-US" altLang="zh-CN" sz="2800" dirty="0">
                <a:latin typeface="+mn-ea"/>
                <a:sym typeface="Symbol" pitchFamily="18" charset="2"/>
              </a:rPr>
              <a:t> </a:t>
            </a:r>
            <a:r>
              <a:rPr lang="en-US" altLang="zh-CN" sz="2800" dirty="0">
                <a:latin typeface="+mn-ea"/>
                <a:sym typeface="Wingdings" pitchFamily="2" charset="2"/>
              </a:rPr>
              <a:t></a:t>
            </a:r>
            <a:r>
              <a:rPr lang="en-US" altLang="zh-CN" sz="2800" dirty="0">
                <a:latin typeface="+mn-ea"/>
                <a:sym typeface="Symbol" pitchFamily="18" charset="2"/>
              </a:rPr>
              <a:t> M</a:t>
            </a:r>
            <a:r>
              <a:rPr lang="en-US" altLang="zh-CN" sz="2800" baseline="-25000" dirty="0">
                <a:latin typeface="+mn-ea"/>
                <a:sym typeface="Symbol" pitchFamily="18" charset="2"/>
              </a:rPr>
              <a:t>2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400" dirty="0">
                <a:latin typeface="+mn-ea"/>
                <a:sym typeface="Symbol" pitchFamily="18" charset="2"/>
              </a:rPr>
              <a:t>若</a:t>
            </a:r>
            <a:r>
              <a:rPr lang="en-US" altLang="zh-CN" sz="2400" dirty="0">
                <a:latin typeface="+mn-ea"/>
                <a:sym typeface="Symbol" pitchFamily="18" charset="2"/>
              </a:rPr>
              <a:t>|M| &gt; 2</a:t>
            </a:r>
            <a:r>
              <a:rPr lang="en-US" altLang="zh-CN" sz="2400" baseline="30000" dirty="0">
                <a:latin typeface="+mn-ea"/>
                <a:sym typeface="Symbol" pitchFamily="18" charset="2"/>
              </a:rPr>
              <a:t>64</a:t>
            </a:r>
            <a:r>
              <a:rPr lang="en-US" altLang="zh-CN" sz="2400" dirty="0">
                <a:latin typeface="+mn-ea"/>
                <a:sym typeface="Symbol" pitchFamily="18" charset="2"/>
              </a:rPr>
              <a:t>,</a:t>
            </a:r>
            <a:r>
              <a:rPr lang="zh-CN" altLang="en-US" sz="2400" dirty="0">
                <a:latin typeface="+mn-ea"/>
                <a:sym typeface="Symbol" pitchFamily="18" charset="2"/>
              </a:rPr>
              <a:t>则仅取低</a:t>
            </a:r>
            <a:r>
              <a:rPr lang="en-US" altLang="zh-CN" sz="2400" dirty="0">
                <a:latin typeface="+mn-ea"/>
                <a:sym typeface="Symbol" pitchFamily="18" charset="2"/>
              </a:rPr>
              <a:t>64</a:t>
            </a:r>
            <a:r>
              <a:rPr lang="zh-CN" altLang="en-US" sz="2400" dirty="0">
                <a:latin typeface="+mn-ea"/>
                <a:sym typeface="Symbol" pitchFamily="18" charset="2"/>
              </a:rPr>
              <a:t>位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400" dirty="0">
                <a:latin typeface="+mn-ea"/>
                <a:sym typeface="Symbol" pitchFamily="18" charset="2"/>
              </a:rPr>
              <a:t>低字节在前 </a:t>
            </a:r>
            <a:r>
              <a:rPr lang="en-US" altLang="zh-CN" sz="2400" dirty="0">
                <a:latin typeface="+mn-ea"/>
                <a:sym typeface="Symbol" pitchFamily="18" charset="2"/>
              </a:rPr>
              <a:t>(little-endian)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400" dirty="0">
                <a:latin typeface="+mn-ea"/>
                <a:sym typeface="Symbol" pitchFamily="18" charset="2"/>
              </a:rPr>
              <a:t>|M</a:t>
            </a:r>
            <a:r>
              <a:rPr lang="en-US" altLang="zh-CN" sz="2400" baseline="-25000" dirty="0">
                <a:latin typeface="+mn-ea"/>
                <a:sym typeface="Symbol" pitchFamily="18" charset="2"/>
              </a:rPr>
              <a:t>2</a:t>
            </a:r>
            <a:r>
              <a:rPr lang="en-US" altLang="zh-CN" sz="2400" dirty="0">
                <a:latin typeface="+mn-ea"/>
                <a:sym typeface="Symbol" pitchFamily="18" charset="2"/>
              </a:rPr>
              <a:t>|</a:t>
            </a:r>
            <a:r>
              <a:rPr lang="zh-CN" altLang="en-US" sz="2400" dirty="0">
                <a:latin typeface="+mn-ea"/>
                <a:sym typeface="Symbol" pitchFamily="18" charset="2"/>
              </a:rPr>
              <a:t>为</a:t>
            </a:r>
            <a:r>
              <a:rPr lang="en-US" altLang="zh-CN" sz="2400" dirty="0">
                <a:latin typeface="+mn-ea"/>
                <a:sym typeface="Symbol" pitchFamily="18" charset="2"/>
              </a:rPr>
              <a:t>512</a:t>
            </a:r>
            <a:r>
              <a:rPr lang="zh-CN" altLang="en-US" sz="2400" dirty="0">
                <a:latin typeface="+mn-ea"/>
                <a:sym typeface="Symbol" pitchFamily="18" charset="2"/>
              </a:rPr>
              <a:t>的倍数</a:t>
            </a:r>
            <a:r>
              <a:rPr lang="en-US" altLang="zh-CN" sz="2400" dirty="0">
                <a:latin typeface="+mn-ea"/>
                <a:sym typeface="Symbol" pitchFamily="18" charset="2"/>
              </a:rPr>
              <a:t>: Y</a:t>
            </a:r>
            <a:r>
              <a:rPr lang="en-US" altLang="zh-CN" sz="2400" baseline="-25000" dirty="0">
                <a:latin typeface="+mn-ea"/>
                <a:sym typeface="Symbol" pitchFamily="18" charset="2"/>
              </a:rPr>
              <a:t>0</a:t>
            </a:r>
            <a:r>
              <a:rPr lang="en-US" altLang="zh-CN" sz="2400" dirty="0">
                <a:latin typeface="+mn-ea"/>
                <a:sym typeface="Symbol" pitchFamily="18" charset="2"/>
              </a:rPr>
              <a:t>,Y</a:t>
            </a:r>
            <a:r>
              <a:rPr lang="en-US" altLang="zh-CN" sz="2400" baseline="-25000" dirty="0">
                <a:latin typeface="+mn-ea"/>
                <a:sym typeface="Symbol" pitchFamily="18" charset="2"/>
              </a:rPr>
              <a:t>1</a:t>
            </a:r>
            <a:r>
              <a:rPr lang="en-US" altLang="zh-CN" sz="2400" dirty="0">
                <a:latin typeface="+mn-ea"/>
                <a:sym typeface="Symbol" pitchFamily="18" charset="2"/>
              </a:rPr>
              <a:t>,…,Y</a:t>
            </a:r>
            <a:r>
              <a:rPr lang="en-US" altLang="zh-CN" sz="2400" baseline="-25000" dirty="0">
                <a:latin typeface="+mn-ea"/>
                <a:sym typeface="Symbol" pitchFamily="18" charset="2"/>
              </a:rPr>
              <a:t>L-1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</a:p>
        </p:txBody>
      </p:sp>
      <p:pic>
        <p:nvPicPr>
          <p:cNvPr id="238597" name="Picture 5" descr="D:\YOUNG\Course\CryptoCourse\Figures\f9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357298"/>
            <a:ext cx="7696200" cy="5500702"/>
          </a:xfrm>
          <a:prstGeom prst="rect">
            <a:avLst/>
          </a:prstGeom>
          <a:noFill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0" y="4572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400" dirty="0">
                <a:latin typeface="+mj-ea"/>
                <a:ea typeface="+mj-ea"/>
              </a:rPr>
              <a:t>MD5: compression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Hash</a:t>
            </a:r>
            <a:r>
              <a:rPr lang="zh-CN" altLang="en-US" dirty="0" smtClean="0"/>
              <a:t>函数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424936" cy="367240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latin typeface="楷体_GB2312" pitchFamily="49" charset="-122"/>
              </a:rPr>
              <a:t>一般定义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Hash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函数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H(M)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作用于一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</a:rPr>
              <a:t>任意长度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的消息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M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，它返回一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</a:rPr>
              <a:t>固定长度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</a:rPr>
              <a:t>通常超过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</a:rPr>
              <a:t>128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</a:rPr>
              <a:t>位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</a:rPr>
              <a:t>)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的散列值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h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：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         	 </a:t>
            </a:r>
            <a:r>
              <a:rPr lang="en-US" altLang="zh-CN" sz="2400" smtClean="0">
                <a:solidFill>
                  <a:srgbClr val="A50021"/>
                </a:solidFill>
                <a:latin typeface="楷体_GB2312" pitchFamily="49" charset="-122"/>
              </a:rPr>
              <a:t>h</a:t>
            </a:r>
            <a:r>
              <a:rPr lang="zh-CN" altLang="en-US" sz="2400" smtClean="0">
                <a:solidFill>
                  <a:srgbClr val="A50021"/>
                </a:solidFill>
                <a:latin typeface="楷体_GB2312" pitchFamily="49" charset="-122"/>
              </a:rPr>
              <a:t>＝</a:t>
            </a:r>
            <a:r>
              <a:rPr lang="en-US" altLang="zh-CN" sz="2400" smtClean="0">
                <a:solidFill>
                  <a:srgbClr val="A50021"/>
                </a:solidFill>
                <a:latin typeface="楷体_GB2312" pitchFamily="49" charset="-122"/>
              </a:rPr>
              <a:t>H(M)</a:t>
            </a:r>
            <a:endParaRPr lang="en-US" altLang="zh-CN" sz="2400" smtClean="0">
              <a:solidFill>
                <a:srgbClr val="000099"/>
              </a:solidFill>
              <a:latin typeface="楷体_GB2312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有时也称</a:t>
            </a:r>
            <a:r>
              <a:rPr lang="zh-CN" altLang="en-US" sz="2400" smtClean="0">
                <a:solidFill>
                  <a:srgbClr val="000099"/>
                </a:solidFill>
              </a:rPr>
              <a:t>“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摘要函数</a:t>
            </a:r>
            <a:r>
              <a:rPr lang="zh-CN" altLang="en-US" sz="2400" smtClean="0">
                <a:solidFill>
                  <a:srgbClr val="000099"/>
                </a:solidFill>
              </a:rPr>
              <a:t>”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、</a:t>
            </a:r>
            <a:r>
              <a:rPr lang="zh-CN" altLang="en-US" sz="2400" smtClean="0">
                <a:solidFill>
                  <a:srgbClr val="000099"/>
                </a:solidFill>
              </a:rPr>
              <a:t>“散列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函数</a:t>
            </a:r>
            <a:r>
              <a:rPr lang="zh-CN" altLang="en-US" sz="2400" smtClean="0">
                <a:solidFill>
                  <a:srgbClr val="000099"/>
                </a:solidFill>
              </a:rPr>
              <a:t>”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或</a:t>
            </a:r>
            <a:r>
              <a:rPr lang="zh-CN" altLang="en-US" sz="2400" smtClean="0">
                <a:solidFill>
                  <a:srgbClr val="000099"/>
                </a:solidFill>
              </a:rPr>
              <a:t>“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杂凑函数</a:t>
            </a:r>
            <a:r>
              <a:rPr lang="zh-CN" altLang="en-US" sz="2400" smtClean="0">
                <a:solidFill>
                  <a:srgbClr val="000099"/>
                </a:solidFill>
              </a:rPr>
              <a:t>”</a:t>
            </a:r>
            <a:endParaRPr lang="en-US" altLang="zh-CN" sz="2400" smtClean="0">
              <a:solidFill>
                <a:srgbClr val="000099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h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也被称为消息或数据的“指纹”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latin typeface="楷体_GB2312" pitchFamily="49" charset="-122"/>
              </a:rPr>
              <a:t>将</a:t>
            </a:r>
            <a:r>
              <a:rPr lang="en-US" altLang="zh-CN" sz="2800" smtClean="0">
                <a:latin typeface="楷体_GB2312" pitchFamily="49" charset="-122"/>
              </a:rPr>
              <a:t>h</a:t>
            </a:r>
            <a:r>
              <a:rPr lang="zh-CN" altLang="en-US" sz="2800" smtClean="0">
                <a:latin typeface="楷体_GB2312" pitchFamily="49" charset="-122"/>
              </a:rPr>
              <a:t>和消息</a:t>
            </a:r>
            <a:r>
              <a:rPr lang="en-US" altLang="zh-CN" sz="2800" smtClean="0">
                <a:latin typeface="楷体_GB2312" pitchFamily="49" charset="-122"/>
              </a:rPr>
              <a:t>M</a:t>
            </a:r>
            <a:r>
              <a:rPr lang="zh-CN" altLang="en-US" sz="2800" smtClean="0">
                <a:latin typeface="楷体_GB2312" pitchFamily="49" charset="-122"/>
              </a:rPr>
              <a:t>一起发送，可检测到基本的传输错误</a:t>
            </a:r>
            <a:endParaRPr lang="en-US" altLang="zh-CN" sz="2800" smtClean="0">
              <a:latin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smtClean="0">
                <a:latin typeface="楷体_GB2312" pitchFamily="49" charset="-122"/>
              </a:rPr>
              <a:t>h</a:t>
            </a:r>
            <a:r>
              <a:rPr lang="zh-CN" altLang="en-US" sz="2800" smtClean="0">
                <a:latin typeface="楷体_GB2312" pitchFamily="49" charset="-122"/>
              </a:rPr>
              <a:t>和</a:t>
            </a:r>
            <a:r>
              <a:rPr lang="en-US" altLang="zh-CN" sz="2800" smtClean="0">
                <a:latin typeface="楷体_GB2312" pitchFamily="49" charset="-122"/>
              </a:rPr>
              <a:t>M</a:t>
            </a:r>
            <a:r>
              <a:rPr lang="zh-CN" altLang="en-US" sz="2800" smtClean="0">
                <a:latin typeface="楷体_GB2312" pitchFamily="49" charset="-122"/>
              </a:rPr>
              <a:t>分别独立发布，可解决一般的完整性问题</a:t>
            </a:r>
            <a:r>
              <a:rPr lang="en-US" altLang="zh-CN" sz="2800" smtClean="0">
                <a:latin typeface="楷体_GB2312" pitchFamily="49" charset="-122"/>
              </a:rPr>
              <a:t>(</a:t>
            </a:r>
            <a:r>
              <a:rPr lang="zh-CN" altLang="en-US" sz="2800" smtClean="0">
                <a:latin typeface="楷体_GB2312" pitchFamily="49" charset="-122"/>
              </a:rPr>
              <a:t>前提是确保</a:t>
            </a:r>
            <a:r>
              <a:rPr lang="en-US" altLang="zh-CN" sz="2800" smtClean="0">
                <a:latin typeface="楷体_GB2312" pitchFamily="49" charset="-122"/>
              </a:rPr>
              <a:t>h</a:t>
            </a:r>
            <a:r>
              <a:rPr lang="zh-CN" altLang="en-US" sz="2800" smtClean="0">
                <a:latin typeface="楷体_GB2312" pitchFamily="49" charset="-122"/>
              </a:rPr>
              <a:t>不被篡改</a:t>
            </a:r>
            <a:r>
              <a:rPr lang="en-US" altLang="zh-CN" sz="2800" smtClean="0">
                <a:latin typeface="楷体_GB2312" pitchFamily="49" charset="-122"/>
              </a:rPr>
              <a:t>)</a:t>
            </a:r>
            <a:endParaRPr lang="zh-CN" altLang="en-US" sz="2800" smtClean="0">
              <a:latin typeface="楷体_GB2312" pitchFamily="49" charset="-122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465584" y="5439494"/>
            <a:ext cx="3733800" cy="400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00"/>
                </a:solidFill>
              </a:rPr>
              <a:t>Hello Jerry, this is Tom speaking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465584" y="6125294"/>
            <a:ext cx="3733800" cy="400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00"/>
                </a:solidFill>
              </a:rPr>
              <a:t>Hello Tom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220072" y="5466388"/>
            <a:ext cx="3528392" cy="33855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00"/>
                </a:solidFill>
              </a:rPr>
              <a:t>0a35 bc9d 87e2 </a:t>
            </a:r>
            <a:r>
              <a:rPr lang="en-US" altLang="zh-CN" sz="1600" smtClean="0">
                <a:solidFill>
                  <a:srgbClr val="FF0000"/>
                </a:solidFill>
              </a:rPr>
              <a:t>1a9f 54a4 8856 ef21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5220072" y="6152188"/>
            <a:ext cx="3528392" cy="33855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00"/>
                </a:solidFill>
              </a:rPr>
              <a:t>77da ba15 e5c9 </a:t>
            </a:r>
            <a:r>
              <a:rPr lang="en-US" altLang="zh-CN" sz="1600" smtClean="0">
                <a:solidFill>
                  <a:srgbClr val="FF0000"/>
                </a:solidFill>
              </a:rPr>
              <a:t>42f7 91ae bc28 4c39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4221796" y="5641200"/>
            <a:ext cx="9982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4221796" y="6327000"/>
            <a:ext cx="9982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608584" y="4906094"/>
            <a:ext cx="1371600" cy="366713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3300"/>
                </a:solidFill>
              </a:rPr>
              <a:t>消息</a:t>
            </a:r>
            <a:r>
              <a:rPr lang="en-US" altLang="zh-CN" sz="1800">
                <a:solidFill>
                  <a:srgbClr val="003300"/>
                </a:solidFill>
              </a:rPr>
              <a:t>M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126796" y="4906094"/>
            <a:ext cx="1447800" cy="366713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0000"/>
                </a:solidFill>
              </a:rPr>
              <a:t>散列值</a:t>
            </a:r>
            <a:r>
              <a:rPr lang="en-US" altLang="zh-CN" sz="1800">
                <a:solidFill>
                  <a:srgbClr val="FF0000"/>
                </a:solidFill>
              </a:rPr>
              <a:t>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762000" y="4572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400" dirty="0">
                <a:latin typeface="+mj-ea"/>
                <a:ea typeface="+mj-ea"/>
              </a:rPr>
              <a:t>MD5: compression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357158" y="1214422"/>
            <a:ext cx="8534400" cy="517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 smtClean="0">
                <a:latin typeface="+mn-ea"/>
                <a:sym typeface="Symbol" pitchFamily="18" charset="2"/>
              </a:rPr>
              <a:t>Step 3: Initialize MD buffer  (little-endian)</a:t>
            </a:r>
          </a:p>
          <a:p>
            <a:pPr marL="1257300" lvl="2" indent="-342900">
              <a:spcBef>
                <a:spcPct val="20000"/>
              </a:spcBef>
              <a:buClr>
                <a:schemeClr val="accent1"/>
              </a:buClr>
              <a:buSzPct val="50000"/>
            </a:pPr>
            <a:r>
              <a:rPr lang="en-US" altLang="zh-CN" sz="2800" dirty="0" smtClean="0">
                <a:latin typeface="+mn-ea"/>
                <a:sym typeface="Symbol" pitchFamily="18" charset="2"/>
              </a:rPr>
              <a:t>A = 01 23 45 67 (0x67452301)</a:t>
            </a:r>
          </a:p>
          <a:p>
            <a:pPr marL="1257300" lvl="2" indent="-342900">
              <a:spcBef>
                <a:spcPct val="20000"/>
              </a:spcBef>
              <a:buClr>
                <a:schemeClr val="accent1"/>
              </a:buClr>
              <a:buSzPct val="50000"/>
            </a:pPr>
            <a:r>
              <a:rPr lang="en-US" altLang="zh-CN" sz="2800" dirty="0" smtClean="0">
                <a:latin typeface="+mn-ea"/>
                <a:sym typeface="Symbol" pitchFamily="18" charset="2"/>
              </a:rPr>
              <a:t>B = 89 AB CD EF (0xEFCDAB89)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</a:pPr>
            <a:r>
              <a:rPr lang="en-US" altLang="zh-CN" sz="2800" dirty="0" smtClean="0">
                <a:latin typeface="+mn-ea"/>
                <a:sym typeface="Symbol" pitchFamily="18" charset="2"/>
              </a:rPr>
              <a:t>          C = FE DC BA 98 (0x98BADCFE)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</a:pPr>
            <a:r>
              <a:rPr lang="en-US" altLang="zh-CN" sz="2800" dirty="0" smtClean="0">
                <a:latin typeface="+mn-ea"/>
                <a:sym typeface="Symbol" pitchFamily="18" charset="2"/>
              </a:rPr>
              <a:t>          D = 76 54 32 10 (0x10325476)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 smtClean="0">
                <a:latin typeface="+mn-ea"/>
                <a:sym typeface="Symbol" pitchFamily="18" charset="2"/>
              </a:rPr>
              <a:t>Step 4: Compression</a:t>
            </a:r>
          </a:p>
          <a:p>
            <a:pPr marL="1257300" lvl="2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 smtClean="0">
                <a:latin typeface="+mn-ea"/>
                <a:sym typeface="Symbol" pitchFamily="18" charset="2"/>
              </a:rPr>
              <a:t>	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CV</a:t>
            </a:r>
            <a:r>
              <a:rPr lang="en-US" altLang="zh-CN" sz="2400" baseline="-25000" dirty="0" smtClean="0">
                <a:latin typeface="+mn-ea"/>
                <a:sym typeface="Symbol" pitchFamily="18" charset="2"/>
              </a:rPr>
              <a:t>0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=IV</a:t>
            </a:r>
          </a:p>
          <a:p>
            <a:pPr marL="1257300" lvl="2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400" dirty="0" smtClean="0">
                <a:latin typeface="+mn-ea"/>
                <a:sym typeface="Symbol" pitchFamily="18" charset="2"/>
              </a:rPr>
              <a:t>	CV</a:t>
            </a:r>
            <a:r>
              <a:rPr lang="en-US" altLang="zh-CN" sz="2400" baseline="-25000" dirty="0" smtClean="0">
                <a:latin typeface="+mn-ea"/>
                <a:sym typeface="Symbol" pitchFamily="18" charset="2"/>
              </a:rPr>
              <a:t>i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=H</a:t>
            </a:r>
            <a:r>
              <a:rPr lang="en-US" altLang="zh-CN" sz="2400" baseline="-25000" dirty="0" smtClean="0">
                <a:latin typeface="+mn-ea"/>
                <a:sym typeface="Symbol" pitchFamily="18" charset="2"/>
              </a:rPr>
              <a:t>MD5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(CV</a:t>
            </a:r>
            <a:r>
              <a:rPr lang="en-US" altLang="zh-CN" sz="2400" baseline="-25000" dirty="0" smtClean="0">
                <a:latin typeface="+mn-ea"/>
                <a:sym typeface="Symbol" pitchFamily="18" charset="2"/>
              </a:rPr>
              <a:t>i-1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,Y</a:t>
            </a:r>
            <a:r>
              <a:rPr lang="en-US" altLang="zh-CN" sz="2400" baseline="-25000" dirty="0" smtClean="0">
                <a:latin typeface="+mn-ea"/>
                <a:sym typeface="Symbol" pitchFamily="18" charset="2"/>
              </a:rPr>
              <a:t>i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 smtClean="0">
                <a:latin typeface="+mn-ea"/>
                <a:sym typeface="Symbol" pitchFamily="18" charset="2"/>
              </a:rPr>
              <a:t>Step 5: Output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</a:pPr>
            <a:r>
              <a:rPr lang="en-US" altLang="zh-CN" sz="2800" dirty="0" smtClean="0">
                <a:latin typeface="+mn-ea"/>
                <a:sym typeface="Symbol" pitchFamily="18" charset="2"/>
              </a:rPr>
              <a:t>            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MD = CV</a:t>
            </a:r>
            <a:r>
              <a:rPr lang="en-US" altLang="zh-CN" sz="2400" baseline="-25000" dirty="0" smtClean="0">
                <a:latin typeface="+mn-ea"/>
                <a:sym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ltGray">
          <a:xfrm>
            <a:off x="457200" y="184150"/>
            <a:ext cx="6338888" cy="701675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4000">
                <a:solidFill>
                  <a:srgbClr val="000066"/>
                </a:solidFill>
              </a:rPr>
              <a:t>MD5 Compression Function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ltGray">
          <a:xfrm>
            <a:off x="571472" y="1142984"/>
            <a:ext cx="8215370" cy="4893647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rgbClr val="000066"/>
                </a:solidFill>
              </a:rPr>
              <a:t>每一轮包含对缓冲区</a:t>
            </a:r>
            <a:r>
              <a:rPr lang="en-US" altLang="zh-CN" sz="2400" dirty="0">
                <a:solidFill>
                  <a:srgbClr val="000066"/>
                </a:solidFill>
              </a:rPr>
              <a:t>ABCD</a:t>
            </a:r>
            <a:r>
              <a:rPr lang="zh-CN" altLang="en-US" sz="2400" dirty="0">
                <a:solidFill>
                  <a:srgbClr val="000066"/>
                </a:solidFill>
              </a:rPr>
              <a:t>的</a:t>
            </a:r>
            <a:r>
              <a:rPr lang="en-US" altLang="zh-CN" sz="2400" dirty="0">
                <a:solidFill>
                  <a:srgbClr val="000066"/>
                </a:solidFill>
              </a:rPr>
              <a:t>16</a:t>
            </a:r>
            <a:r>
              <a:rPr lang="zh-CN" altLang="en-US" sz="2400" dirty="0">
                <a:solidFill>
                  <a:srgbClr val="000066"/>
                </a:solidFill>
              </a:rPr>
              <a:t>步操作所组成的一个序列。</a:t>
            </a:r>
          </a:p>
          <a:p>
            <a:pPr eaLnBrk="0" hangingPunct="0"/>
            <a:endParaRPr lang="zh-CN" altLang="en-US" sz="2400" dirty="0">
              <a:solidFill>
                <a:srgbClr val="000066"/>
              </a:solidFill>
            </a:endParaRPr>
          </a:p>
          <a:p>
            <a:pPr eaLnBrk="0" hangingPunct="0"/>
            <a:r>
              <a:rPr lang="en-US" altLang="zh-CN" sz="2400" dirty="0" smtClean="0">
                <a:solidFill>
                  <a:srgbClr val="000066"/>
                </a:solidFill>
              </a:rPr>
              <a:t>A</a:t>
            </a:r>
            <a:r>
              <a:rPr lang="en-US" altLang="zh-CN" sz="2400" dirty="0" smtClean="0">
                <a:solidFill>
                  <a:srgbClr val="000066"/>
                </a:solidFill>
                <a:sym typeface="Symbol" pitchFamily="18" charset="2"/>
              </a:rPr>
              <a:t>B </a:t>
            </a:r>
            <a:r>
              <a:rPr lang="en-US" altLang="zh-CN" sz="2400" dirty="0">
                <a:solidFill>
                  <a:srgbClr val="000066"/>
                </a:solidFill>
                <a:sym typeface="Symbol" pitchFamily="18" charset="2"/>
              </a:rPr>
              <a:t>+ (( </a:t>
            </a:r>
            <a:r>
              <a:rPr lang="en-US" altLang="zh-CN" sz="2400" dirty="0" smtClean="0">
                <a:solidFill>
                  <a:srgbClr val="000066"/>
                </a:solidFill>
                <a:sym typeface="Symbol" pitchFamily="18" charset="2"/>
              </a:rPr>
              <a:t>A </a:t>
            </a:r>
            <a:r>
              <a:rPr lang="en-US" altLang="zh-CN" sz="2400" dirty="0">
                <a:solidFill>
                  <a:srgbClr val="000066"/>
                </a:solidFill>
                <a:sym typeface="Symbol" pitchFamily="18" charset="2"/>
              </a:rPr>
              <a:t>+ </a:t>
            </a:r>
            <a:r>
              <a:rPr lang="en-US" altLang="zh-CN" sz="2400" dirty="0" smtClean="0">
                <a:solidFill>
                  <a:srgbClr val="000066"/>
                </a:solidFill>
                <a:sym typeface="Symbol" pitchFamily="18" charset="2"/>
              </a:rPr>
              <a:t>g(B,C,D) </a:t>
            </a:r>
            <a:r>
              <a:rPr lang="en-US" altLang="zh-CN" sz="2400" dirty="0">
                <a:solidFill>
                  <a:srgbClr val="000066"/>
                </a:solidFill>
                <a:sym typeface="Symbol" pitchFamily="18" charset="2"/>
              </a:rPr>
              <a:t>+ X[k] +T[</a:t>
            </a:r>
            <a:r>
              <a:rPr lang="en-US" altLang="zh-CN" sz="2400" dirty="0" err="1">
                <a:solidFill>
                  <a:srgbClr val="000066"/>
                </a:solidFill>
                <a:sym typeface="Symbol" pitchFamily="18" charset="2"/>
              </a:rPr>
              <a:t>i</a:t>
            </a:r>
            <a:r>
              <a:rPr lang="en-US" altLang="zh-CN" sz="2400" dirty="0">
                <a:solidFill>
                  <a:srgbClr val="000066"/>
                </a:solidFill>
                <a:sym typeface="Symbol" pitchFamily="18" charset="2"/>
              </a:rPr>
              <a:t>])&lt;&lt;&lt;s)</a:t>
            </a:r>
          </a:p>
          <a:p>
            <a:pPr eaLnBrk="0" hangingPunct="0"/>
            <a:endParaRPr lang="en-US" altLang="zh-CN" sz="2400" dirty="0">
              <a:solidFill>
                <a:srgbClr val="000066"/>
              </a:solidFill>
              <a:sym typeface="Symbol" pitchFamily="18" charset="2"/>
            </a:endParaRPr>
          </a:p>
          <a:p>
            <a:pPr eaLnBrk="0" hangingPunct="0"/>
            <a:r>
              <a:rPr lang="zh-CN" altLang="zh-CN" sz="2400" dirty="0">
                <a:solidFill>
                  <a:srgbClr val="000066"/>
                </a:solidFill>
                <a:sym typeface="Symbol" pitchFamily="18" charset="2"/>
              </a:rPr>
              <a:t>其中，</a:t>
            </a:r>
          </a:p>
          <a:p>
            <a:pPr eaLnBrk="0" hangingPunct="0"/>
            <a:r>
              <a:rPr lang="en-US" altLang="zh-CN" sz="2400" dirty="0" smtClean="0">
                <a:solidFill>
                  <a:srgbClr val="000066"/>
                </a:solidFill>
                <a:sym typeface="Symbol" pitchFamily="18" charset="2"/>
              </a:rPr>
              <a:t>A,B,C,D      </a:t>
            </a:r>
            <a:r>
              <a:rPr lang="zh-CN" altLang="zh-CN" sz="2400" dirty="0" smtClean="0">
                <a:solidFill>
                  <a:srgbClr val="000066"/>
                </a:solidFill>
                <a:sym typeface="Symbol" pitchFamily="18" charset="2"/>
              </a:rPr>
              <a:t>缓冲区</a:t>
            </a:r>
            <a:r>
              <a:rPr lang="zh-CN" altLang="zh-CN" sz="2400" dirty="0">
                <a:solidFill>
                  <a:srgbClr val="000066"/>
                </a:solidFill>
                <a:sym typeface="Symbol" pitchFamily="18" charset="2"/>
              </a:rPr>
              <a:t>的四个字，以一个给定的次序排列；</a:t>
            </a:r>
          </a:p>
          <a:p>
            <a:pPr eaLnBrk="0" hangingPunct="0"/>
            <a:r>
              <a:rPr lang="en-US" altLang="zh-CN" sz="2400" dirty="0">
                <a:solidFill>
                  <a:srgbClr val="000066"/>
                </a:solidFill>
                <a:sym typeface="Symbol" pitchFamily="18" charset="2"/>
              </a:rPr>
              <a:t>g          </a:t>
            </a:r>
            <a:r>
              <a:rPr lang="en-US" altLang="zh-CN" sz="2400" dirty="0" smtClean="0">
                <a:solidFill>
                  <a:srgbClr val="000066"/>
                </a:solidFill>
                <a:sym typeface="Symbol" pitchFamily="18" charset="2"/>
              </a:rPr>
              <a:t>       </a:t>
            </a:r>
            <a:r>
              <a:rPr lang="zh-CN" altLang="en-US" sz="2400" dirty="0" smtClean="0">
                <a:solidFill>
                  <a:srgbClr val="000066"/>
                </a:solidFill>
                <a:sym typeface="Symbol" pitchFamily="18" charset="2"/>
              </a:rPr>
              <a:t>基本</a:t>
            </a:r>
            <a:r>
              <a:rPr lang="zh-CN" altLang="en-US" sz="2400" dirty="0">
                <a:solidFill>
                  <a:srgbClr val="000066"/>
                </a:solidFill>
                <a:sym typeface="Symbol" pitchFamily="18" charset="2"/>
              </a:rPr>
              <a:t>逻辑函数</a:t>
            </a:r>
            <a:r>
              <a:rPr lang="en-US" altLang="zh-CN" sz="2400" dirty="0">
                <a:solidFill>
                  <a:srgbClr val="000066"/>
                </a:solidFill>
                <a:sym typeface="Symbol" pitchFamily="18" charset="2"/>
              </a:rPr>
              <a:t>F,G,H,I</a:t>
            </a:r>
            <a:r>
              <a:rPr lang="zh-CN" altLang="en-US" sz="2400" dirty="0">
                <a:solidFill>
                  <a:srgbClr val="000066"/>
                </a:solidFill>
                <a:sym typeface="Symbol" pitchFamily="18" charset="2"/>
              </a:rPr>
              <a:t>之一；</a:t>
            </a:r>
          </a:p>
          <a:p>
            <a:pPr eaLnBrk="0" hangingPunct="0"/>
            <a:r>
              <a:rPr lang="en-US" altLang="zh-CN" sz="2400" dirty="0">
                <a:solidFill>
                  <a:srgbClr val="000066"/>
                </a:solidFill>
                <a:sym typeface="Symbol" pitchFamily="18" charset="2"/>
              </a:rPr>
              <a:t>&lt;&lt;&lt;s    </a:t>
            </a:r>
            <a:r>
              <a:rPr lang="en-US" altLang="zh-CN" sz="2400" dirty="0" smtClean="0">
                <a:solidFill>
                  <a:srgbClr val="000066"/>
                </a:solidFill>
                <a:sym typeface="Symbol" pitchFamily="18" charset="2"/>
              </a:rPr>
              <a:t>      </a:t>
            </a:r>
            <a:r>
              <a:rPr lang="zh-CN" altLang="en-US" sz="2400" dirty="0" smtClean="0">
                <a:solidFill>
                  <a:srgbClr val="000066"/>
                </a:solidFill>
                <a:sym typeface="Symbol" pitchFamily="18" charset="2"/>
              </a:rPr>
              <a:t>对</a:t>
            </a:r>
            <a:r>
              <a:rPr lang="en-US" altLang="zh-CN" sz="2400" dirty="0">
                <a:solidFill>
                  <a:srgbClr val="000066"/>
                </a:solidFill>
                <a:sym typeface="Symbol" pitchFamily="18" charset="2"/>
              </a:rPr>
              <a:t>32</a:t>
            </a:r>
            <a:r>
              <a:rPr lang="zh-CN" altLang="en-US" sz="2400" dirty="0">
                <a:solidFill>
                  <a:srgbClr val="000066"/>
                </a:solidFill>
                <a:sym typeface="Symbol" pitchFamily="18" charset="2"/>
              </a:rPr>
              <a:t>位字循环左移</a:t>
            </a:r>
            <a:r>
              <a:rPr lang="en-US" altLang="zh-CN" sz="2400" dirty="0">
                <a:solidFill>
                  <a:srgbClr val="000066"/>
                </a:solidFill>
                <a:sym typeface="Symbol" pitchFamily="18" charset="2"/>
              </a:rPr>
              <a:t>s</a:t>
            </a:r>
            <a:r>
              <a:rPr lang="zh-CN" altLang="en-US" sz="2400" dirty="0">
                <a:solidFill>
                  <a:srgbClr val="000066"/>
                </a:solidFill>
                <a:sym typeface="Symbol" pitchFamily="18" charset="2"/>
              </a:rPr>
              <a:t>位</a:t>
            </a:r>
          </a:p>
          <a:p>
            <a:pPr eaLnBrk="0" hangingPunct="0"/>
            <a:r>
              <a:rPr lang="en-US" altLang="zh-CN" sz="2400" dirty="0">
                <a:solidFill>
                  <a:srgbClr val="000066"/>
                </a:solidFill>
              </a:rPr>
              <a:t>X[k]     </a:t>
            </a:r>
            <a:r>
              <a:rPr lang="en-US" altLang="zh-CN" sz="2400" dirty="0" smtClean="0">
                <a:solidFill>
                  <a:srgbClr val="000066"/>
                </a:solidFill>
              </a:rPr>
              <a:t>      M[q</a:t>
            </a:r>
            <a:r>
              <a:rPr lang="en-US" altLang="zh-CN" sz="2400" dirty="0">
                <a:solidFill>
                  <a:srgbClr val="000066"/>
                </a:solidFill>
                <a:sym typeface="Symbol" pitchFamily="18" charset="2"/>
              </a:rPr>
              <a:t>16 + k] = </a:t>
            </a:r>
            <a:r>
              <a:rPr lang="zh-CN" altLang="en-US" sz="2400" dirty="0">
                <a:solidFill>
                  <a:srgbClr val="000066"/>
                </a:solidFill>
                <a:sym typeface="Symbol" pitchFamily="18" charset="2"/>
              </a:rPr>
              <a:t>在第</a:t>
            </a:r>
            <a:r>
              <a:rPr lang="en-US" altLang="zh-CN" sz="2400" dirty="0">
                <a:solidFill>
                  <a:srgbClr val="000066"/>
                </a:solidFill>
                <a:sym typeface="Symbol" pitchFamily="18" charset="2"/>
              </a:rPr>
              <a:t>q</a:t>
            </a:r>
            <a:r>
              <a:rPr lang="zh-CN" altLang="en-US" sz="2400" dirty="0">
                <a:solidFill>
                  <a:srgbClr val="000066"/>
                </a:solidFill>
                <a:sym typeface="Symbol" pitchFamily="18" charset="2"/>
              </a:rPr>
              <a:t>个</a:t>
            </a:r>
            <a:r>
              <a:rPr lang="en-US" altLang="zh-CN" sz="2400" dirty="0">
                <a:solidFill>
                  <a:srgbClr val="000066"/>
                </a:solidFill>
                <a:sym typeface="Symbol" pitchFamily="18" charset="2"/>
              </a:rPr>
              <a:t>512</a:t>
            </a:r>
            <a:r>
              <a:rPr lang="zh-CN" altLang="en-US" sz="2400" dirty="0">
                <a:solidFill>
                  <a:srgbClr val="000066"/>
                </a:solidFill>
                <a:sym typeface="Symbol" pitchFamily="18" charset="2"/>
              </a:rPr>
              <a:t>位数据块中的第</a:t>
            </a:r>
            <a:r>
              <a:rPr lang="en-US" altLang="zh-CN" sz="2400" dirty="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zh-CN" altLang="en-US" sz="2400" dirty="0">
                <a:solidFill>
                  <a:srgbClr val="000066"/>
                </a:solidFill>
                <a:sym typeface="Symbol" pitchFamily="18" charset="2"/>
              </a:rPr>
              <a:t>个</a:t>
            </a:r>
            <a:r>
              <a:rPr lang="en-US" altLang="zh-CN" sz="2400" dirty="0" smtClean="0">
                <a:solidFill>
                  <a:srgbClr val="000066"/>
                </a:solidFill>
                <a:sym typeface="Symbol" pitchFamily="18" charset="2"/>
              </a:rPr>
              <a:t>32  </a:t>
            </a:r>
          </a:p>
          <a:p>
            <a:pPr eaLnBrk="0" hangingPunct="0"/>
            <a:r>
              <a:rPr lang="en-US" altLang="zh-CN" sz="2400" dirty="0" smtClean="0">
                <a:solidFill>
                  <a:srgbClr val="000066"/>
                </a:solidFill>
                <a:sym typeface="Symbol" pitchFamily="18" charset="2"/>
              </a:rPr>
              <a:t>                   </a:t>
            </a:r>
            <a:r>
              <a:rPr lang="zh-CN" altLang="en-US" sz="2400" dirty="0" smtClean="0">
                <a:solidFill>
                  <a:srgbClr val="000066"/>
                </a:solidFill>
                <a:sym typeface="Symbol" pitchFamily="18" charset="2"/>
              </a:rPr>
              <a:t>位</a:t>
            </a:r>
            <a:r>
              <a:rPr lang="zh-CN" altLang="en-US" sz="2400" dirty="0">
                <a:solidFill>
                  <a:srgbClr val="000066"/>
                </a:solidFill>
                <a:sym typeface="Symbol" pitchFamily="18" charset="2"/>
              </a:rPr>
              <a:t>字</a:t>
            </a:r>
          </a:p>
          <a:p>
            <a:pPr eaLnBrk="0" hangingPunct="0"/>
            <a:r>
              <a:rPr lang="en-US" altLang="zh-CN" sz="2400" dirty="0" smtClean="0">
                <a:solidFill>
                  <a:srgbClr val="000066"/>
                </a:solidFill>
                <a:sym typeface="Symbol" pitchFamily="18" charset="2"/>
              </a:rPr>
              <a:t>T[</a:t>
            </a:r>
            <a:r>
              <a:rPr lang="en-US" altLang="zh-CN" sz="2400" dirty="0" err="1" smtClean="0">
                <a:solidFill>
                  <a:srgbClr val="000066"/>
                </a:solidFill>
                <a:sym typeface="Symbol" pitchFamily="18" charset="2"/>
              </a:rPr>
              <a:t>i</a:t>
            </a:r>
            <a:r>
              <a:rPr lang="en-US" altLang="zh-CN" sz="2400" dirty="0" smtClean="0">
                <a:solidFill>
                  <a:srgbClr val="000066"/>
                </a:solidFill>
                <a:sym typeface="Symbol" pitchFamily="18" charset="2"/>
              </a:rPr>
              <a:t>]           </a:t>
            </a:r>
            <a:r>
              <a:rPr lang="zh-CN" altLang="zh-CN" sz="2400" dirty="0" smtClean="0">
                <a:solidFill>
                  <a:srgbClr val="000066"/>
                </a:solidFill>
                <a:sym typeface="Symbol" pitchFamily="18" charset="2"/>
              </a:rPr>
              <a:t>表</a:t>
            </a:r>
            <a:r>
              <a:rPr lang="en-US" altLang="zh-CN" sz="2400" dirty="0">
                <a:solidFill>
                  <a:srgbClr val="000066"/>
                </a:solidFill>
                <a:sym typeface="Symbol" pitchFamily="18" charset="2"/>
              </a:rPr>
              <a:t>T</a:t>
            </a:r>
            <a:r>
              <a:rPr lang="zh-CN" altLang="zh-CN" sz="2400" dirty="0">
                <a:solidFill>
                  <a:srgbClr val="000066"/>
                </a:solidFill>
                <a:sym typeface="Symbol" pitchFamily="18" charset="2"/>
              </a:rPr>
              <a:t>中的第</a:t>
            </a:r>
            <a:r>
              <a:rPr lang="en-US" altLang="zh-CN" sz="2400" dirty="0" err="1">
                <a:solidFill>
                  <a:srgbClr val="000066"/>
                </a:solidFill>
                <a:sym typeface="Symbol" pitchFamily="18" charset="2"/>
              </a:rPr>
              <a:t>i</a:t>
            </a:r>
            <a:r>
              <a:rPr lang="zh-CN" altLang="zh-CN" sz="2400" dirty="0">
                <a:solidFill>
                  <a:srgbClr val="000066"/>
                </a:solidFill>
                <a:sym typeface="Symbol" pitchFamily="18" charset="2"/>
              </a:rPr>
              <a:t>个32位字</a:t>
            </a:r>
            <a:r>
              <a:rPr lang="zh-CN" altLang="zh-CN" sz="2400" dirty="0" smtClean="0">
                <a:solidFill>
                  <a:srgbClr val="000066"/>
                </a:solidFill>
                <a:sym typeface="Symbol" pitchFamily="18" charset="2"/>
              </a:rPr>
              <a:t>；</a:t>
            </a:r>
            <a:endParaRPr lang="en-US" altLang="zh-CN" sz="2400" dirty="0" smtClean="0">
              <a:solidFill>
                <a:srgbClr val="000066"/>
              </a:solidFill>
              <a:sym typeface="Symbol" pitchFamily="18" charset="2"/>
            </a:endParaRPr>
          </a:p>
          <a:p>
            <a:pPr eaLnBrk="0" hangingPunct="0"/>
            <a:r>
              <a:rPr lang="en-US" altLang="zh-CN" sz="2400" dirty="0" smtClean="0">
                <a:solidFill>
                  <a:srgbClr val="000066"/>
                </a:solidFill>
                <a:ea typeface="楷体_GB2312" pitchFamily="49" charset="-122"/>
                <a:sym typeface="Symbol" pitchFamily="18" charset="2"/>
              </a:rPr>
              <a:t>                  T[j]= [sin(j)*2</a:t>
            </a:r>
            <a:r>
              <a:rPr lang="en-US" altLang="zh-CN" sz="2400" baseline="30000" dirty="0" smtClean="0">
                <a:solidFill>
                  <a:srgbClr val="000066"/>
                </a:solidFill>
                <a:ea typeface="楷体_GB2312" pitchFamily="49" charset="-122"/>
                <a:sym typeface="Symbol" pitchFamily="18" charset="2"/>
              </a:rPr>
              <a:t>32</a:t>
            </a:r>
            <a:r>
              <a:rPr lang="en-US" altLang="zh-CN" sz="2400" dirty="0" smtClean="0">
                <a:solidFill>
                  <a:srgbClr val="000066"/>
                </a:solidFill>
                <a:ea typeface="楷体_GB2312" pitchFamily="49" charset="-122"/>
                <a:sym typeface="Symbol" pitchFamily="18" charset="2"/>
              </a:rPr>
              <a:t>]</a:t>
            </a:r>
            <a:r>
              <a:rPr lang="zh-CN" altLang="en-US" sz="2400" dirty="0" smtClean="0">
                <a:solidFill>
                  <a:srgbClr val="000066"/>
                </a:solidFill>
                <a:ea typeface="楷体_GB2312" pitchFamily="49" charset="-122"/>
                <a:sym typeface="Symbol" pitchFamily="18" charset="2"/>
              </a:rPr>
              <a:t>的整数部分</a:t>
            </a:r>
            <a:r>
              <a:rPr lang="en-US" altLang="zh-CN" sz="2400" dirty="0" smtClean="0">
                <a:solidFill>
                  <a:srgbClr val="000066"/>
                </a:solidFill>
                <a:ea typeface="楷体_GB2312" pitchFamily="49" charset="-122"/>
                <a:sym typeface="Symbol" pitchFamily="18" charset="2"/>
              </a:rPr>
              <a:t>, 1  j  64</a:t>
            </a:r>
            <a:endParaRPr lang="zh-CN" altLang="zh-CN" sz="2400" dirty="0" smtClean="0">
              <a:solidFill>
                <a:srgbClr val="000066"/>
              </a:solidFill>
              <a:sym typeface="Symbol" pitchFamily="18" charset="2"/>
            </a:endParaRPr>
          </a:p>
          <a:p>
            <a:pPr eaLnBrk="0" hangingPunct="0"/>
            <a:r>
              <a:rPr lang="zh-CN" altLang="zh-CN" sz="2400" dirty="0" smtClean="0">
                <a:solidFill>
                  <a:srgbClr val="000066"/>
                </a:solidFill>
                <a:sym typeface="Symbol" pitchFamily="18" charset="2"/>
              </a:rPr>
              <a:t>+          </a:t>
            </a:r>
            <a:r>
              <a:rPr lang="en-US" altLang="zh-CN" sz="2400" dirty="0" smtClean="0">
                <a:solidFill>
                  <a:srgbClr val="000066"/>
                </a:solidFill>
                <a:sym typeface="Symbol" pitchFamily="18" charset="2"/>
              </a:rPr>
              <a:t>   </a:t>
            </a:r>
            <a:r>
              <a:rPr lang="zh-CN" altLang="zh-CN" sz="2400" dirty="0" smtClean="0">
                <a:solidFill>
                  <a:srgbClr val="000066"/>
                </a:solidFill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rgbClr val="000066"/>
                </a:solidFill>
                <a:sym typeface="Symbol" pitchFamily="18" charset="2"/>
              </a:rPr>
              <a:t> </a:t>
            </a:r>
            <a:r>
              <a:rPr lang="zh-CN" altLang="zh-CN" sz="2400" dirty="0" smtClean="0">
                <a:solidFill>
                  <a:srgbClr val="000066"/>
                </a:solidFill>
                <a:sym typeface="Symbol" pitchFamily="18" charset="2"/>
              </a:rPr>
              <a:t>模 </a:t>
            </a:r>
            <a:r>
              <a:rPr lang="en-US" altLang="zh-CN" sz="2400" dirty="0" smtClean="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 sz="2400" baseline="30000" dirty="0" smtClean="0">
                <a:solidFill>
                  <a:srgbClr val="000066"/>
                </a:solidFill>
                <a:sym typeface="Symbol" pitchFamily="18" charset="2"/>
              </a:rPr>
              <a:t>32</a:t>
            </a:r>
            <a:r>
              <a:rPr lang="zh-CN" altLang="en-US" sz="2400" dirty="0" smtClean="0">
                <a:solidFill>
                  <a:srgbClr val="000066"/>
                </a:solidFill>
                <a:sym typeface="Symbol" pitchFamily="18" charset="2"/>
              </a:rPr>
              <a:t>的加；</a:t>
            </a:r>
            <a:endParaRPr lang="zh-CN" altLang="en-U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ltGray">
          <a:xfrm>
            <a:off x="1209675" y="533400"/>
            <a:ext cx="985838" cy="4572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>
                <a:solidFill>
                  <a:srgbClr val="000066"/>
                </a:solidFill>
              </a:rPr>
              <a:t>A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ltGray">
          <a:xfrm>
            <a:off x="2195513" y="533400"/>
            <a:ext cx="984250" cy="4572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ltGray">
          <a:xfrm>
            <a:off x="3179763" y="533400"/>
            <a:ext cx="984250" cy="4572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>
                <a:solidFill>
                  <a:srgbClr val="000066"/>
                </a:solidFill>
              </a:rPr>
              <a:t>C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ltGray">
          <a:xfrm>
            <a:off x="4164013" y="533400"/>
            <a:ext cx="985837" cy="4572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ltGray">
          <a:xfrm>
            <a:off x="1209675" y="5715000"/>
            <a:ext cx="985838" cy="4572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>
                <a:solidFill>
                  <a:srgbClr val="000066"/>
                </a:solidFill>
              </a:rPr>
              <a:t>A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ltGray">
          <a:xfrm>
            <a:off x="2195513" y="5715000"/>
            <a:ext cx="984250" cy="4572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ltGray">
          <a:xfrm>
            <a:off x="3179763" y="5715000"/>
            <a:ext cx="984250" cy="4572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>
                <a:solidFill>
                  <a:srgbClr val="000066"/>
                </a:solidFill>
              </a:rPr>
              <a:t>C</a:t>
            </a: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ltGray">
          <a:xfrm>
            <a:off x="4164013" y="5715000"/>
            <a:ext cx="985837" cy="4572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79882" name="AutoShape 10"/>
          <p:cNvSpPr>
            <a:spLocks noChangeArrowheads="1"/>
          </p:cNvSpPr>
          <p:nvPr/>
        </p:nvSpPr>
        <p:spPr bwMode="ltGray">
          <a:xfrm>
            <a:off x="1492250" y="1524000"/>
            <a:ext cx="561975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79883" name="AutoShape 11"/>
          <p:cNvSpPr>
            <a:spLocks noChangeArrowheads="1"/>
          </p:cNvSpPr>
          <p:nvPr/>
        </p:nvSpPr>
        <p:spPr bwMode="ltGray">
          <a:xfrm>
            <a:off x="1492250" y="2209800"/>
            <a:ext cx="561975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79884" name="AutoShape 12"/>
          <p:cNvSpPr>
            <a:spLocks noChangeArrowheads="1"/>
          </p:cNvSpPr>
          <p:nvPr/>
        </p:nvSpPr>
        <p:spPr bwMode="ltGray">
          <a:xfrm>
            <a:off x="1492250" y="2895600"/>
            <a:ext cx="561975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79885" name="AutoShape 13"/>
          <p:cNvSpPr>
            <a:spLocks noChangeArrowheads="1"/>
          </p:cNvSpPr>
          <p:nvPr/>
        </p:nvSpPr>
        <p:spPr bwMode="ltGray">
          <a:xfrm>
            <a:off x="1492250" y="3581400"/>
            <a:ext cx="561975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66"/>
                </a:solidFill>
              </a:rPr>
              <a:t>CLSs</a:t>
            </a:r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79886" name="AutoShape 14"/>
          <p:cNvSpPr>
            <a:spLocks noChangeArrowheads="1"/>
          </p:cNvSpPr>
          <p:nvPr/>
        </p:nvSpPr>
        <p:spPr bwMode="ltGray">
          <a:xfrm>
            <a:off x="1492250" y="4267200"/>
            <a:ext cx="561975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ltGray">
          <a:xfrm>
            <a:off x="1773238" y="990600"/>
            <a:ext cx="0" cy="533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8" name="AutoShape 16"/>
          <p:cNvSpPr>
            <a:spLocks noChangeArrowheads="1"/>
          </p:cNvSpPr>
          <p:nvPr/>
        </p:nvSpPr>
        <p:spPr bwMode="ltGray">
          <a:xfrm>
            <a:off x="3321050" y="1524000"/>
            <a:ext cx="561975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>
                <a:solidFill>
                  <a:srgbClr val="000066"/>
                </a:solidFill>
              </a:rPr>
              <a:t>g</a:t>
            </a:r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ltGray">
          <a:xfrm flipH="1">
            <a:off x="2054225" y="1752600"/>
            <a:ext cx="1266825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ltGray">
          <a:xfrm>
            <a:off x="3602038" y="990600"/>
            <a:ext cx="0" cy="533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ltGray">
          <a:xfrm flipH="1">
            <a:off x="3883025" y="990600"/>
            <a:ext cx="563563" cy="6096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2" name="Line 20"/>
          <p:cNvSpPr>
            <a:spLocks noChangeShapeType="1"/>
          </p:cNvSpPr>
          <p:nvPr/>
        </p:nvSpPr>
        <p:spPr bwMode="ltGray">
          <a:xfrm>
            <a:off x="2757488" y="990600"/>
            <a:ext cx="563562" cy="6096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3" name="Line 21"/>
          <p:cNvSpPr>
            <a:spLocks noChangeShapeType="1"/>
          </p:cNvSpPr>
          <p:nvPr/>
        </p:nvSpPr>
        <p:spPr bwMode="ltGray">
          <a:xfrm>
            <a:off x="2546350" y="990600"/>
            <a:ext cx="0" cy="396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ltGray">
          <a:xfrm>
            <a:off x="4024313" y="990600"/>
            <a:ext cx="0" cy="396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ltGray">
          <a:xfrm>
            <a:off x="4867275" y="990600"/>
            <a:ext cx="0" cy="396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ltGray">
          <a:xfrm>
            <a:off x="1631950" y="5410200"/>
            <a:ext cx="0" cy="3048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7" name="Line 25"/>
          <p:cNvSpPr>
            <a:spLocks noChangeShapeType="1"/>
          </p:cNvSpPr>
          <p:nvPr/>
        </p:nvSpPr>
        <p:spPr bwMode="ltGray">
          <a:xfrm>
            <a:off x="4657725" y="5410200"/>
            <a:ext cx="0" cy="3048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8" name="Line 26"/>
          <p:cNvSpPr>
            <a:spLocks noChangeShapeType="1"/>
          </p:cNvSpPr>
          <p:nvPr/>
        </p:nvSpPr>
        <p:spPr bwMode="ltGray">
          <a:xfrm>
            <a:off x="3671888" y="5410200"/>
            <a:ext cx="0" cy="3048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9" name="Line 27"/>
          <p:cNvSpPr>
            <a:spLocks noChangeShapeType="1"/>
          </p:cNvSpPr>
          <p:nvPr/>
        </p:nvSpPr>
        <p:spPr bwMode="ltGray">
          <a:xfrm>
            <a:off x="2687638" y="5410200"/>
            <a:ext cx="0" cy="3048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0" name="Line 28"/>
          <p:cNvSpPr>
            <a:spLocks noChangeShapeType="1"/>
          </p:cNvSpPr>
          <p:nvPr/>
        </p:nvSpPr>
        <p:spPr bwMode="ltGray">
          <a:xfrm>
            <a:off x="2546350" y="4953000"/>
            <a:ext cx="1125538" cy="4572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1" name="Line 29"/>
          <p:cNvSpPr>
            <a:spLocks noChangeShapeType="1"/>
          </p:cNvSpPr>
          <p:nvPr/>
        </p:nvSpPr>
        <p:spPr bwMode="ltGray">
          <a:xfrm>
            <a:off x="4024313" y="4953000"/>
            <a:ext cx="633412" cy="4572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ltGray">
          <a:xfrm flipV="1">
            <a:off x="1631950" y="4876800"/>
            <a:ext cx="3235325" cy="533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3" name="Line 31"/>
          <p:cNvSpPr>
            <a:spLocks noChangeShapeType="1"/>
          </p:cNvSpPr>
          <p:nvPr/>
        </p:nvSpPr>
        <p:spPr bwMode="ltGray">
          <a:xfrm>
            <a:off x="1773238" y="4724400"/>
            <a:ext cx="0" cy="2286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4" name="Line 32"/>
          <p:cNvSpPr>
            <a:spLocks noChangeShapeType="1"/>
          </p:cNvSpPr>
          <p:nvPr/>
        </p:nvSpPr>
        <p:spPr bwMode="ltGray">
          <a:xfrm>
            <a:off x="1773238" y="4876800"/>
            <a:ext cx="914400" cy="533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5" name="Line 33"/>
          <p:cNvSpPr>
            <a:spLocks noChangeShapeType="1"/>
          </p:cNvSpPr>
          <p:nvPr/>
        </p:nvSpPr>
        <p:spPr bwMode="ltGray">
          <a:xfrm>
            <a:off x="1139825" y="2438400"/>
            <a:ext cx="352425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6" name="Text Box 34"/>
          <p:cNvSpPr txBox="1">
            <a:spLocks noChangeArrowheads="1"/>
          </p:cNvSpPr>
          <p:nvPr/>
        </p:nvSpPr>
        <p:spPr bwMode="ltGray">
          <a:xfrm>
            <a:off x="492125" y="2098675"/>
            <a:ext cx="777875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66"/>
                </a:solidFill>
              </a:rPr>
              <a:t>X[k]</a:t>
            </a:r>
          </a:p>
        </p:txBody>
      </p:sp>
      <p:sp>
        <p:nvSpPr>
          <p:cNvPr id="79907" name="Line 35"/>
          <p:cNvSpPr>
            <a:spLocks noChangeShapeType="1"/>
          </p:cNvSpPr>
          <p:nvPr/>
        </p:nvSpPr>
        <p:spPr bwMode="ltGray">
          <a:xfrm>
            <a:off x="1139825" y="3124200"/>
            <a:ext cx="352425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ltGray">
          <a:xfrm>
            <a:off x="492125" y="2860675"/>
            <a:ext cx="674688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66"/>
                </a:solidFill>
              </a:rPr>
              <a:t>T[i]</a:t>
            </a:r>
          </a:p>
        </p:txBody>
      </p:sp>
      <p:sp>
        <p:nvSpPr>
          <p:cNvPr id="79909" name="Line 37"/>
          <p:cNvSpPr>
            <a:spLocks noChangeShapeType="1"/>
          </p:cNvSpPr>
          <p:nvPr/>
        </p:nvSpPr>
        <p:spPr bwMode="ltGray">
          <a:xfrm>
            <a:off x="1773238" y="1981200"/>
            <a:ext cx="0" cy="2286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0" name="Line 38"/>
          <p:cNvSpPr>
            <a:spLocks noChangeShapeType="1"/>
          </p:cNvSpPr>
          <p:nvPr/>
        </p:nvSpPr>
        <p:spPr bwMode="ltGray">
          <a:xfrm>
            <a:off x="1773238" y="2667000"/>
            <a:ext cx="0" cy="2286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1" name="Line 39"/>
          <p:cNvSpPr>
            <a:spLocks noChangeShapeType="1"/>
          </p:cNvSpPr>
          <p:nvPr/>
        </p:nvSpPr>
        <p:spPr bwMode="ltGray">
          <a:xfrm>
            <a:off x="1773238" y="3352800"/>
            <a:ext cx="0" cy="2286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2" name="Line 40"/>
          <p:cNvSpPr>
            <a:spLocks noChangeShapeType="1"/>
          </p:cNvSpPr>
          <p:nvPr/>
        </p:nvSpPr>
        <p:spPr bwMode="ltGray">
          <a:xfrm>
            <a:off x="1773238" y="4038600"/>
            <a:ext cx="0" cy="2286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3" name="Text Box 41"/>
          <p:cNvSpPr txBox="1">
            <a:spLocks noChangeArrowheads="1"/>
          </p:cNvSpPr>
          <p:nvPr/>
        </p:nvSpPr>
        <p:spPr bwMode="ltGray">
          <a:xfrm>
            <a:off x="5357818" y="1071546"/>
            <a:ext cx="2844368" cy="461665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000066"/>
                </a:solidFill>
              </a:rPr>
              <a:t>Function g   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g</a:t>
            </a:r>
            <a:r>
              <a:rPr lang="en-US" altLang="zh-CN" sz="2400" dirty="0" smtClean="0">
                <a:solidFill>
                  <a:srgbClr val="000066"/>
                </a:solidFill>
              </a:rPr>
              <a:t>(B,C,D)</a:t>
            </a:r>
            <a:endParaRPr lang="en-US" altLang="zh-CN" sz="2400" dirty="0">
              <a:solidFill>
                <a:srgbClr val="000066"/>
              </a:solidFill>
            </a:endParaRPr>
          </a:p>
        </p:txBody>
      </p:sp>
      <p:sp>
        <p:nvSpPr>
          <p:cNvPr id="79917" name="Text Box 45"/>
          <p:cNvSpPr txBox="1">
            <a:spLocks noChangeArrowheads="1"/>
          </p:cNvSpPr>
          <p:nvPr/>
        </p:nvSpPr>
        <p:spPr bwMode="ltGray">
          <a:xfrm>
            <a:off x="5500694" y="3214686"/>
            <a:ext cx="2751074" cy="1200329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000066"/>
                </a:solidFill>
                <a:sym typeface="Symbol" pitchFamily="18" charset="2"/>
              </a:rPr>
              <a:t></a:t>
            </a:r>
            <a:r>
              <a:rPr lang="en-US" altLang="zh-CN" sz="2400" baseline="-25000" dirty="0" smtClean="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 sz="2400" dirty="0" smtClean="0">
                <a:solidFill>
                  <a:srgbClr val="000066"/>
                </a:solidFill>
              </a:rPr>
              <a:t>i </a:t>
            </a:r>
            <a:r>
              <a:rPr lang="en-US" altLang="zh-CN" sz="2400" dirty="0">
                <a:solidFill>
                  <a:srgbClr val="000066"/>
                </a:solidFill>
              </a:rPr>
              <a:t>= (1+5i) mod 16</a:t>
            </a:r>
          </a:p>
          <a:p>
            <a:pPr eaLnBrk="0" hangingPunct="0"/>
            <a:r>
              <a:rPr lang="en-US" altLang="zh-CN" sz="2400" dirty="0">
                <a:solidFill>
                  <a:srgbClr val="000066"/>
                </a:solidFill>
                <a:sym typeface="Symbol" pitchFamily="18" charset="2"/>
              </a:rPr>
              <a:t></a:t>
            </a:r>
            <a:r>
              <a:rPr lang="en-US" altLang="zh-CN" sz="2400" baseline="-25000" dirty="0">
                <a:solidFill>
                  <a:srgbClr val="000066"/>
                </a:solidFill>
                <a:sym typeface="Symbol" pitchFamily="18" charset="2"/>
              </a:rPr>
              <a:t>3</a:t>
            </a:r>
            <a:r>
              <a:rPr lang="en-US" altLang="zh-CN" sz="2400" dirty="0">
                <a:solidFill>
                  <a:srgbClr val="000066"/>
                </a:solidFill>
              </a:rPr>
              <a:t>i = (5+3i) mod 16</a:t>
            </a:r>
          </a:p>
          <a:p>
            <a:pPr eaLnBrk="0" hangingPunct="0"/>
            <a:r>
              <a:rPr lang="en-US" altLang="zh-CN" sz="2400" dirty="0" smtClean="0">
                <a:solidFill>
                  <a:srgbClr val="000066"/>
                </a:solidFill>
                <a:sym typeface="Symbol" pitchFamily="18" charset="2"/>
              </a:rPr>
              <a:t></a:t>
            </a:r>
            <a:r>
              <a:rPr lang="en-US" altLang="zh-CN" sz="2400" baseline="-25000" dirty="0" smtClean="0">
                <a:solidFill>
                  <a:srgbClr val="000066"/>
                </a:solidFill>
                <a:sym typeface="Symbol" pitchFamily="18" charset="2"/>
              </a:rPr>
              <a:t>4</a:t>
            </a:r>
            <a:r>
              <a:rPr lang="en-US" altLang="zh-CN" sz="2400" dirty="0" smtClean="0">
                <a:solidFill>
                  <a:srgbClr val="000066"/>
                </a:solidFill>
              </a:rPr>
              <a:t>i </a:t>
            </a:r>
            <a:r>
              <a:rPr lang="en-US" altLang="zh-CN" sz="2400" dirty="0">
                <a:solidFill>
                  <a:srgbClr val="000066"/>
                </a:solidFill>
              </a:rPr>
              <a:t>= 7i mod 16</a:t>
            </a:r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5286380" y="1643050"/>
          <a:ext cx="3286148" cy="1428760"/>
        </p:xfrm>
        <a:graphic>
          <a:graphicData uri="http://schemas.openxmlformats.org/presentationml/2006/ole">
            <p:oleObj spid="_x0000_s25601" name="Equation" r:id="rId3" imgW="2044440" imgH="888840" progId="Equation.DSMT4">
              <p:embed/>
            </p:oleObj>
          </a:graphicData>
        </a:graphic>
      </p:graphicFrame>
      <p:sp>
        <p:nvSpPr>
          <p:cNvPr id="47" name="矩形 46"/>
          <p:cNvSpPr/>
          <p:nvPr/>
        </p:nvSpPr>
        <p:spPr>
          <a:xfrm>
            <a:off x="5500694" y="4572008"/>
            <a:ext cx="33575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66"/>
              </a:buClr>
              <a:buSzPct val="90000"/>
            </a:pPr>
            <a:r>
              <a:rPr lang="en-US" altLang="zh-CN" sz="2400" dirty="0" smtClean="0">
                <a:solidFill>
                  <a:srgbClr val="000066"/>
                </a:solidFill>
                <a:ea typeface="楷体_GB2312" pitchFamily="49" charset="-122"/>
                <a:sym typeface="Symbol" pitchFamily="18" charset="2"/>
              </a:rPr>
              <a:t>s</a:t>
            </a:r>
            <a:r>
              <a:rPr lang="en-US" altLang="zh-CN" sz="2400" baseline="-25000" dirty="0" smtClean="0">
                <a:solidFill>
                  <a:srgbClr val="000066"/>
                </a:solidFill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400" dirty="0" smtClean="0">
                <a:solidFill>
                  <a:srgbClr val="000066"/>
                </a:solidFill>
                <a:ea typeface="楷体_GB2312" pitchFamily="49" charset="-122"/>
                <a:sym typeface="Symbol" pitchFamily="18" charset="2"/>
              </a:rPr>
              <a:t>[0…3] = [7,12,17,22]</a:t>
            </a:r>
          </a:p>
          <a:p>
            <a:pPr>
              <a:buClr>
                <a:srgbClr val="000066"/>
              </a:buClr>
              <a:buSzPct val="80000"/>
            </a:pPr>
            <a:r>
              <a:rPr lang="en-US" altLang="zh-CN" sz="2400" dirty="0" smtClean="0">
                <a:solidFill>
                  <a:srgbClr val="000066"/>
                </a:solidFill>
                <a:ea typeface="楷体_GB2312" pitchFamily="49" charset="-122"/>
                <a:sym typeface="Symbol" pitchFamily="18" charset="2"/>
              </a:rPr>
              <a:t>s</a:t>
            </a:r>
            <a:r>
              <a:rPr lang="en-US" altLang="zh-CN" sz="2400" baseline="-25000" dirty="0" smtClean="0">
                <a:solidFill>
                  <a:srgbClr val="000066"/>
                </a:solidFill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400" dirty="0" smtClean="0">
                <a:solidFill>
                  <a:srgbClr val="000066"/>
                </a:solidFill>
                <a:ea typeface="楷体_GB2312" pitchFamily="49" charset="-122"/>
                <a:sym typeface="Symbol" pitchFamily="18" charset="2"/>
              </a:rPr>
              <a:t>[0…3] = [5,9,14,20]</a:t>
            </a:r>
          </a:p>
          <a:p>
            <a:pPr>
              <a:buClr>
                <a:srgbClr val="000066"/>
              </a:buClr>
              <a:buSzPct val="95000"/>
            </a:pPr>
            <a:r>
              <a:rPr lang="en-US" altLang="zh-CN" sz="2400" dirty="0" smtClean="0">
                <a:solidFill>
                  <a:srgbClr val="000066"/>
                </a:solidFill>
                <a:ea typeface="楷体_GB2312" pitchFamily="49" charset="-122"/>
                <a:sym typeface="Symbol" pitchFamily="18" charset="2"/>
              </a:rPr>
              <a:t>s</a:t>
            </a:r>
            <a:r>
              <a:rPr lang="en-US" altLang="zh-CN" sz="2400" baseline="-25000" dirty="0" smtClean="0">
                <a:solidFill>
                  <a:srgbClr val="000066"/>
                </a:solidFill>
                <a:ea typeface="楷体_GB2312" pitchFamily="49" charset="-122"/>
                <a:sym typeface="Symbol" pitchFamily="18" charset="2"/>
              </a:rPr>
              <a:t>3</a:t>
            </a:r>
            <a:r>
              <a:rPr lang="en-US" altLang="zh-CN" sz="2400" dirty="0" smtClean="0">
                <a:solidFill>
                  <a:srgbClr val="000066"/>
                </a:solidFill>
                <a:ea typeface="楷体_GB2312" pitchFamily="49" charset="-122"/>
                <a:sym typeface="Symbol" pitchFamily="18" charset="2"/>
              </a:rPr>
              <a:t>[0…3] = [4,11,16,23]</a:t>
            </a:r>
          </a:p>
          <a:p>
            <a:pPr>
              <a:buClr>
                <a:srgbClr val="000066"/>
              </a:buClr>
              <a:buSzPct val="90000"/>
            </a:pPr>
            <a:r>
              <a:rPr lang="en-US" altLang="zh-CN" sz="2400" dirty="0" smtClean="0">
                <a:solidFill>
                  <a:srgbClr val="000066"/>
                </a:solidFill>
                <a:ea typeface="楷体_GB2312" pitchFamily="49" charset="-122"/>
                <a:sym typeface="Symbol" pitchFamily="18" charset="2"/>
              </a:rPr>
              <a:t>s</a:t>
            </a:r>
            <a:r>
              <a:rPr lang="en-US" altLang="zh-CN" sz="2400" baseline="-25000" dirty="0" smtClean="0">
                <a:solidFill>
                  <a:srgbClr val="000066"/>
                </a:solidFill>
                <a:ea typeface="楷体_GB2312" pitchFamily="49" charset="-122"/>
                <a:sym typeface="Symbol" pitchFamily="18" charset="2"/>
              </a:rPr>
              <a:t>4</a:t>
            </a:r>
            <a:r>
              <a:rPr lang="en-US" altLang="zh-CN" sz="2400" dirty="0" smtClean="0">
                <a:solidFill>
                  <a:srgbClr val="000066"/>
                </a:solidFill>
                <a:ea typeface="楷体_GB2312" pitchFamily="49" charset="-122"/>
                <a:sym typeface="Symbol" pitchFamily="18" charset="2"/>
              </a:rPr>
              <a:t>[0…3] = [6,10,15,21]</a:t>
            </a:r>
            <a:endParaRPr lang="en-US" altLang="zh-CN" sz="2400" dirty="0">
              <a:solidFill>
                <a:srgbClr val="000066"/>
              </a:solidFill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17" grpId="0"/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 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914400" y="5334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400">
                <a:solidFill>
                  <a:srgbClr val="000066"/>
                </a:solidFill>
                <a:ea typeface="华文新魏" pitchFamily="2" charset="-122"/>
              </a:rPr>
              <a:t>MD5: </a:t>
            </a:r>
            <a:r>
              <a:rPr lang="zh-CN" altLang="en-US" sz="4400">
                <a:solidFill>
                  <a:srgbClr val="000066"/>
                </a:solidFill>
                <a:ea typeface="华文新魏" pitchFamily="2" charset="-122"/>
              </a:rPr>
              <a:t>总结</a:t>
            </a:r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685800" y="1600200"/>
            <a:ext cx="8153400" cy="474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>
                <a:latin typeface="+mn-ea"/>
                <a:sym typeface="Symbol" pitchFamily="18" charset="2"/>
              </a:rPr>
              <a:t>MD5</a:t>
            </a:r>
            <a:r>
              <a:rPr lang="zh-CN" altLang="en-US" sz="2800" dirty="0">
                <a:latin typeface="+mn-ea"/>
                <a:sym typeface="Symbol" pitchFamily="18" charset="2"/>
              </a:rPr>
              <a:t>使用小数在前</a:t>
            </a: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800" dirty="0">
                <a:latin typeface="+mn-ea"/>
                <a:sym typeface="Symbol" pitchFamily="18" charset="2"/>
              </a:rPr>
              <a:t>生日攻击</a:t>
            </a:r>
            <a:r>
              <a:rPr lang="en-US" altLang="zh-CN" sz="2800" dirty="0">
                <a:latin typeface="+mn-ea"/>
                <a:sym typeface="Symbol" pitchFamily="18" charset="2"/>
              </a:rPr>
              <a:t>+64</a:t>
            </a:r>
            <a:r>
              <a:rPr lang="zh-CN" altLang="en-US" sz="2800" dirty="0">
                <a:latin typeface="+mn-ea"/>
                <a:sym typeface="Symbol" pitchFamily="18" charset="2"/>
              </a:rPr>
              <a:t>位可计算 </a:t>
            </a:r>
            <a:r>
              <a:rPr lang="zh-CN" altLang="en-US" sz="2800" dirty="0">
                <a:latin typeface="+mn-ea"/>
                <a:sym typeface="Wingdings 3" pitchFamily="18" charset="2"/>
              </a:rPr>
              <a:t></a:t>
            </a:r>
            <a:r>
              <a:rPr lang="zh-CN" altLang="en-US" sz="2800" dirty="0">
                <a:latin typeface="+mn-ea"/>
                <a:sym typeface="Symbol" pitchFamily="18" charset="2"/>
              </a:rPr>
              <a:t> </a:t>
            </a:r>
            <a:r>
              <a:rPr lang="en-US" altLang="zh-CN" sz="2800" dirty="0">
                <a:latin typeface="+mn-ea"/>
                <a:sym typeface="Symbol" pitchFamily="18" charset="2"/>
              </a:rPr>
              <a:t>128</a:t>
            </a:r>
            <a:r>
              <a:rPr lang="zh-CN" altLang="en-US" sz="2800" dirty="0">
                <a:latin typeface="+mn-ea"/>
                <a:sym typeface="Symbol" pitchFamily="18" charset="2"/>
              </a:rPr>
              <a:t>位</a:t>
            </a:r>
            <a:r>
              <a:rPr lang="en-US" altLang="zh-CN" sz="2800" dirty="0">
                <a:latin typeface="+mn-ea"/>
                <a:sym typeface="Symbol" pitchFamily="18" charset="2"/>
              </a:rPr>
              <a:t>hash</a:t>
            </a:r>
            <a:r>
              <a:rPr lang="zh-CN" altLang="en-US" sz="2800" dirty="0">
                <a:latin typeface="+mn-ea"/>
                <a:sym typeface="Symbol" pitchFamily="18" charset="2"/>
              </a:rPr>
              <a:t>值太短</a:t>
            </a: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Dobbertin</a:t>
            </a:r>
            <a:r>
              <a:rPr lang="zh-CN" altLang="en-US" sz="2800" dirty="0">
                <a:latin typeface="+mn-ea"/>
                <a:sym typeface="Symbol" pitchFamily="18" charset="2"/>
              </a:rPr>
              <a:t>在</a:t>
            </a:r>
            <a:r>
              <a:rPr lang="en-US" altLang="zh-CN" sz="2800" dirty="0">
                <a:latin typeface="+mn-ea"/>
                <a:sym typeface="Symbol" pitchFamily="18" charset="2"/>
              </a:rPr>
              <a:t>1996</a:t>
            </a:r>
            <a:r>
              <a:rPr lang="zh-CN" altLang="en-US" sz="2800" dirty="0">
                <a:latin typeface="+mn-ea"/>
                <a:sym typeface="Symbol" pitchFamily="18" charset="2"/>
              </a:rPr>
              <a:t>年找到了两个不同的</a:t>
            </a:r>
            <a:r>
              <a:rPr lang="en-US" altLang="zh-CN" sz="2800" dirty="0">
                <a:latin typeface="+mn-ea"/>
                <a:sym typeface="Symbol" pitchFamily="18" charset="2"/>
              </a:rPr>
              <a:t>512-bit</a:t>
            </a:r>
            <a:r>
              <a:rPr lang="zh-CN" altLang="en-US" sz="2800" dirty="0">
                <a:latin typeface="+mn-ea"/>
                <a:sym typeface="Symbol" pitchFamily="18" charset="2"/>
              </a:rPr>
              <a:t>块</a:t>
            </a:r>
            <a:r>
              <a:rPr lang="en-US" altLang="zh-CN" sz="2800" dirty="0">
                <a:latin typeface="+mn-ea"/>
                <a:sym typeface="Symbol" pitchFamily="18" charset="2"/>
              </a:rPr>
              <a:t>,</a:t>
            </a:r>
            <a:r>
              <a:rPr lang="zh-CN" altLang="en-US" sz="2800" dirty="0">
                <a:latin typeface="+mn-ea"/>
                <a:sym typeface="Symbol" pitchFamily="18" charset="2"/>
              </a:rPr>
              <a:t>它们在</a:t>
            </a:r>
            <a:r>
              <a:rPr lang="en-US" altLang="zh-CN" sz="2800" dirty="0">
                <a:latin typeface="+mn-ea"/>
                <a:sym typeface="Symbol" pitchFamily="18" charset="2"/>
              </a:rPr>
              <a:t>MD5</a:t>
            </a:r>
            <a:r>
              <a:rPr lang="zh-CN" altLang="en-US" sz="2800" dirty="0">
                <a:latin typeface="+mn-ea"/>
                <a:sym typeface="Symbol" pitchFamily="18" charset="2"/>
              </a:rPr>
              <a:t>计算下产生相同的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hash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How to Break MD5 and Other Hash Functions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Xiaoyun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Wang and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Hongbo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Yu,</a:t>
            </a:r>
            <a:r>
              <a:rPr lang="it-IT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R. Cramer (Ed.): EUROCRYPT 2005, LNCS 3494, pp. 19–35, 2005.</a:t>
            </a: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Collisions for Hash FunctionsMD4, MD5, HAVAL-128 and RIPEMD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Xiaoyun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Wang,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Dengguo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Feng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Xuejia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Lai,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Hongbo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Yu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914400" y="5334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800">
                <a:solidFill>
                  <a:srgbClr val="000066"/>
                </a:solidFill>
                <a:ea typeface="华文新魏" pitchFamily="2" charset="-122"/>
              </a:rPr>
              <a:t>Secure Hash Algorithm</a:t>
            </a:r>
            <a:r>
              <a:rPr lang="zh-CN" altLang="en-US" sz="4800">
                <a:solidFill>
                  <a:srgbClr val="000066"/>
                </a:solidFill>
                <a:ea typeface="华文新魏" pitchFamily="2" charset="-122"/>
              </a:rPr>
              <a:t>简介</a:t>
            </a:r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8382000" cy="457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1992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年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NIST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制定了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SHA(128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位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1993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年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SHA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成为标准（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FIPS PUB 180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）</a:t>
            </a: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1994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年修改产生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SHA-1(160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位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1995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年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SHA-1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成为新的标准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作为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SHA-1(FIPS PUB 180-1)</a:t>
            </a: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SHA-1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要求输入消息长度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&lt;2</a:t>
            </a:r>
            <a:r>
              <a:rPr lang="en-US" altLang="zh-CN" sz="28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64</a:t>
            </a: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输入按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512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位的分组进行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处理</a:t>
            </a:r>
            <a:endParaRPr lang="zh-CN" alt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SHA-1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的摘要长度为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160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位</a:t>
            </a: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基础是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MD4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762000" y="304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400">
                <a:solidFill>
                  <a:srgbClr val="000066"/>
                </a:solidFill>
                <a:ea typeface="华文新魏" pitchFamily="2" charset="-122"/>
              </a:rPr>
              <a:t>SHA-1: padding</a:t>
            </a: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800" dirty="0">
                <a:latin typeface="+mn-ea"/>
                <a:sym typeface="Symbol" pitchFamily="18" charset="2"/>
              </a:rPr>
              <a:t>与</a:t>
            </a:r>
            <a:r>
              <a:rPr lang="en-US" altLang="zh-CN" sz="2800" dirty="0">
                <a:latin typeface="+mn-ea"/>
                <a:sym typeface="Symbol" pitchFamily="18" charset="2"/>
              </a:rPr>
              <a:t>MD5</a:t>
            </a:r>
            <a:r>
              <a:rPr lang="zh-CN" altLang="en-US" sz="2800" dirty="0">
                <a:latin typeface="+mn-ea"/>
                <a:sym typeface="Symbol" pitchFamily="18" charset="2"/>
              </a:rPr>
              <a:t>相同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 smtClean="0">
                <a:latin typeface="+mn-ea"/>
                <a:sym typeface="Symbol" pitchFamily="18" charset="2"/>
              </a:rPr>
              <a:t>Step 1: Padding M </a:t>
            </a:r>
            <a:r>
              <a:rPr lang="en-US" altLang="zh-CN" sz="2800" dirty="0" smtClean="0">
                <a:latin typeface="+mn-ea"/>
                <a:sym typeface="Wingdings" pitchFamily="2" charset="2"/>
              </a:rPr>
              <a:t></a:t>
            </a:r>
            <a:r>
              <a:rPr lang="en-US" altLang="zh-CN" sz="2800" dirty="0" smtClean="0">
                <a:latin typeface="+mn-ea"/>
                <a:sym typeface="Symbol" pitchFamily="18" charset="2"/>
              </a:rPr>
              <a:t> M</a:t>
            </a:r>
            <a:r>
              <a:rPr lang="en-US" altLang="zh-CN" sz="2800" baseline="-25000" dirty="0" smtClean="0">
                <a:latin typeface="+mn-ea"/>
                <a:sym typeface="Symbol" pitchFamily="18" charset="2"/>
              </a:rPr>
              <a:t>1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400" dirty="0" smtClean="0">
                <a:latin typeface="+mn-ea"/>
                <a:sym typeface="Symbol" pitchFamily="18" charset="2"/>
              </a:rPr>
              <a:t>|M</a:t>
            </a:r>
            <a:r>
              <a:rPr lang="en-US" altLang="zh-CN" sz="2400" baseline="-25000" dirty="0" smtClean="0">
                <a:latin typeface="+mn-ea"/>
                <a:sym typeface="Symbol" pitchFamily="18" charset="2"/>
              </a:rPr>
              <a:t>1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|  448 mod 512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400" dirty="0" smtClean="0">
                <a:latin typeface="+mn-ea"/>
                <a:sym typeface="Symbol" pitchFamily="18" charset="2"/>
              </a:rPr>
              <a:t>|M</a:t>
            </a:r>
            <a:r>
              <a:rPr lang="en-US" altLang="zh-CN" sz="2400" baseline="-25000" dirty="0" smtClean="0">
                <a:latin typeface="+mn-ea"/>
                <a:sym typeface="Symbol" pitchFamily="18" charset="2"/>
              </a:rPr>
              <a:t>1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| &gt; |M| </a:t>
            </a:r>
            <a:r>
              <a:rPr lang="en-US" altLang="zh-CN" sz="2400" dirty="0" smtClean="0">
                <a:latin typeface="+mn-ea"/>
                <a:sym typeface="Wingdings 3" pitchFamily="18" charset="2"/>
              </a:rPr>
              <a:t>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50000"/>
            </a:pPr>
            <a:r>
              <a:rPr lang="en-US" altLang="zh-CN" sz="2400" dirty="0" smtClean="0">
                <a:latin typeface="+mn-ea"/>
                <a:sym typeface="Symbol" pitchFamily="18" charset="2"/>
              </a:rPr>
              <a:t>     </a:t>
            </a:r>
            <a:r>
              <a:rPr lang="zh-CN" altLang="en-US" sz="2400" dirty="0" smtClean="0">
                <a:latin typeface="+mn-ea"/>
                <a:sym typeface="Symbol" pitchFamily="18" charset="2"/>
              </a:rPr>
              <a:t>如果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|M|  448 mod 512,</a:t>
            </a:r>
            <a:r>
              <a:rPr lang="zh-CN" altLang="en-US" sz="2400" dirty="0" smtClean="0">
                <a:latin typeface="+mn-ea"/>
                <a:sym typeface="Symbol" pitchFamily="18" charset="2"/>
              </a:rPr>
              <a:t>则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|M</a:t>
            </a:r>
            <a:r>
              <a:rPr lang="en-US" altLang="zh-CN" sz="2400" baseline="-25000" dirty="0" smtClean="0">
                <a:latin typeface="+mn-ea"/>
                <a:sym typeface="Symbol" pitchFamily="18" charset="2"/>
              </a:rPr>
              <a:t>1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| = |M|+512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400" dirty="0" smtClean="0">
                <a:latin typeface="+mn-ea"/>
                <a:sym typeface="Symbol" pitchFamily="18" charset="2"/>
              </a:rPr>
              <a:t>Padding</a:t>
            </a:r>
            <a:r>
              <a:rPr lang="zh-CN" altLang="en-US" sz="2400" dirty="0" smtClean="0">
                <a:latin typeface="+mn-ea"/>
                <a:sym typeface="Symbol" pitchFamily="18" charset="2"/>
              </a:rPr>
              <a:t>内容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: 100…0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 smtClean="0">
                <a:latin typeface="+mn-ea"/>
                <a:sym typeface="Symbol" pitchFamily="18" charset="2"/>
              </a:rPr>
              <a:t>Step 2: Append 64-bit length M</a:t>
            </a:r>
            <a:r>
              <a:rPr lang="en-US" altLang="zh-CN" sz="2800" baseline="-25000" dirty="0" smtClean="0">
                <a:latin typeface="+mn-ea"/>
                <a:sym typeface="Symbol" pitchFamily="18" charset="2"/>
              </a:rPr>
              <a:t>1</a:t>
            </a:r>
            <a:r>
              <a:rPr lang="en-US" altLang="zh-CN" sz="2800" dirty="0" smtClean="0">
                <a:latin typeface="+mn-ea"/>
                <a:sym typeface="Symbol" pitchFamily="18" charset="2"/>
              </a:rPr>
              <a:t> </a:t>
            </a:r>
            <a:r>
              <a:rPr lang="en-US" altLang="zh-CN" sz="2800" dirty="0" smtClean="0">
                <a:latin typeface="+mn-ea"/>
                <a:sym typeface="Wingdings" pitchFamily="2" charset="2"/>
              </a:rPr>
              <a:t></a:t>
            </a:r>
            <a:r>
              <a:rPr lang="en-US" altLang="zh-CN" sz="2800" dirty="0" smtClean="0">
                <a:latin typeface="+mn-ea"/>
                <a:sym typeface="Symbol" pitchFamily="18" charset="2"/>
              </a:rPr>
              <a:t> M</a:t>
            </a:r>
            <a:r>
              <a:rPr lang="en-US" altLang="zh-CN" sz="2800" baseline="-25000" dirty="0" smtClean="0">
                <a:latin typeface="+mn-ea"/>
                <a:sym typeface="Symbol" pitchFamily="18" charset="2"/>
              </a:rPr>
              <a:t>2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400" dirty="0" smtClean="0">
                <a:latin typeface="+mn-ea"/>
                <a:sym typeface="Symbol" pitchFamily="18" charset="2"/>
              </a:rPr>
              <a:t>若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|M| &gt; 2</a:t>
            </a:r>
            <a:r>
              <a:rPr lang="en-US" altLang="zh-CN" sz="2400" baseline="30000" dirty="0" smtClean="0">
                <a:latin typeface="+mn-ea"/>
                <a:sym typeface="Symbol" pitchFamily="18" charset="2"/>
              </a:rPr>
              <a:t>64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,</a:t>
            </a:r>
            <a:r>
              <a:rPr lang="zh-CN" altLang="en-US" sz="2400" dirty="0" smtClean="0">
                <a:latin typeface="+mn-ea"/>
                <a:sym typeface="Symbol" pitchFamily="18" charset="2"/>
              </a:rPr>
              <a:t>则仅取低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64</a:t>
            </a:r>
            <a:r>
              <a:rPr lang="zh-CN" altLang="en-US" sz="2400" dirty="0" smtClean="0">
                <a:latin typeface="+mn-ea"/>
                <a:sym typeface="Symbol" pitchFamily="18" charset="2"/>
              </a:rPr>
              <a:t>位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400" dirty="0" smtClean="0">
                <a:latin typeface="+mn-ea"/>
                <a:sym typeface="Symbol" pitchFamily="18" charset="2"/>
              </a:rPr>
              <a:t>高字节在前 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(big-endian)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400" dirty="0" smtClean="0">
                <a:latin typeface="+mn-ea"/>
                <a:sym typeface="Symbol" pitchFamily="18" charset="2"/>
              </a:rPr>
              <a:t>|M</a:t>
            </a:r>
            <a:r>
              <a:rPr lang="en-US" altLang="zh-CN" sz="2400" baseline="-25000" dirty="0" smtClean="0">
                <a:latin typeface="+mn-ea"/>
                <a:sym typeface="Symbol" pitchFamily="18" charset="2"/>
              </a:rPr>
              <a:t>2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|</a:t>
            </a:r>
            <a:r>
              <a:rPr lang="zh-CN" altLang="en-US" sz="2400" dirty="0" smtClean="0">
                <a:latin typeface="+mn-ea"/>
                <a:sym typeface="Symbol" pitchFamily="18" charset="2"/>
              </a:rPr>
              <a:t>为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512</a:t>
            </a:r>
            <a:r>
              <a:rPr lang="zh-CN" altLang="en-US" sz="2400" dirty="0" smtClean="0">
                <a:latin typeface="+mn-ea"/>
                <a:sym typeface="Symbol" pitchFamily="18" charset="2"/>
              </a:rPr>
              <a:t>的倍数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: Y</a:t>
            </a:r>
            <a:r>
              <a:rPr lang="en-US" altLang="zh-CN" sz="2400" baseline="-25000" dirty="0" smtClean="0">
                <a:latin typeface="+mn-ea"/>
                <a:sym typeface="Symbol" pitchFamily="18" charset="2"/>
              </a:rPr>
              <a:t>0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,Y</a:t>
            </a:r>
            <a:r>
              <a:rPr lang="en-US" altLang="zh-CN" sz="2400" baseline="-25000" dirty="0" smtClean="0">
                <a:latin typeface="+mn-ea"/>
                <a:sym typeface="Symbol" pitchFamily="18" charset="2"/>
              </a:rPr>
              <a:t>1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,…,Y</a:t>
            </a:r>
            <a:r>
              <a:rPr lang="en-US" altLang="zh-CN" sz="2400" baseline="-25000" dirty="0" smtClean="0">
                <a:latin typeface="+mn-ea"/>
                <a:sym typeface="Symbol" pitchFamily="18" charset="2"/>
              </a:rPr>
              <a:t>L-1</a:t>
            </a:r>
            <a:endParaRPr lang="en-US" altLang="zh-CN" sz="2400" baseline="-25000" dirty="0">
              <a:latin typeface="+mn-ea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914400" y="304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400">
                <a:solidFill>
                  <a:srgbClr val="000066"/>
                </a:solidFill>
                <a:ea typeface="华文新魏" pitchFamily="2" charset="-122"/>
              </a:rPr>
              <a:t>SHA-1 step 4: </a:t>
            </a:r>
            <a:r>
              <a:rPr lang="zh-CN" altLang="en-US" sz="4400">
                <a:solidFill>
                  <a:srgbClr val="000066"/>
                </a:solidFill>
                <a:ea typeface="华文新魏" pitchFamily="2" charset="-122"/>
              </a:rPr>
              <a:t>示意图</a:t>
            </a:r>
          </a:p>
        </p:txBody>
      </p:sp>
      <p:pic>
        <p:nvPicPr>
          <p:cNvPr id="251907" name="Picture 3" descr="D:\YOUNG\Course\CryptoCourse\Figures\f9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00100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762000" y="2286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400">
                <a:solidFill>
                  <a:srgbClr val="000066"/>
                </a:solidFill>
                <a:ea typeface="华文新魏" pitchFamily="2" charset="-122"/>
              </a:rPr>
              <a:t>SHA-1: compress</a:t>
            </a:r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534400" cy="591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 smtClean="0">
                <a:latin typeface="+mn-ea"/>
                <a:sym typeface="Symbol" pitchFamily="18" charset="2"/>
              </a:rPr>
              <a:t>Step 3: Initialize MD buffer  (big-endian)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</a:pPr>
            <a:r>
              <a:rPr lang="en-US" altLang="zh-CN" sz="2800" dirty="0" smtClean="0">
                <a:latin typeface="+mn-ea"/>
                <a:sym typeface="Symbol" pitchFamily="18" charset="2"/>
              </a:rPr>
              <a:t>           A = 67 45 23 01 (0x67452301)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</a:pPr>
            <a:r>
              <a:rPr lang="en-US" altLang="zh-CN" sz="2800" dirty="0" smtClean="0">
                <a:latin typeface="+mn-ea"/>
                <a:sym typeface="Symbol" pitchFamily="18" charset="2"/>
              </a:rPr>
              <a:t>           B = EF CD AB 89 (0xEFCDAB89)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</a:pPr>
            <a:r>
              <a:rPr lang="en-US" altLang="zh-CN" sz="2800" dirty="0" smtClean="0">
                <a:latin typeface="+mn-ea"/>
                <a:sym typeface="Symbol" pitchFamily="18" charset="2"/>
              </a:rPr>
              <a:t>           C = 98 BA DC FE (0x98BADCFE)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</a:pPr>
            <a:r>
              <a:rPr lang="en-US" altLang="zh-CN" sz="2800" dirty="0" smtClean="0">
                <a:latin typeface="+mn-ea"/>
                <a:sym typeface="Symbol" pitchFamily="18" charset="2"/>
              </a:rPr>
              <a:t>           D = 10 32 54 76 (0x10325476)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</a:pPr>
            <a:r>
              <a:rPr lang="en-US" altLang="zh-CN" sz="2800" dirty="0" smtClean="0">
                <a:latin typeface="+mn-ea"/>
                <a:sym typeface="Symbol" pitchFamily="18" charset="2"/>
              </a:rPr>
              <a:t>           E = C3 D2 E1 F0 (0xC3D2E1F0)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 smtClean="0">
                <a:latin typeface="+mn-ea"/>
                <a:sym typeface="Symbol" pitchFamily="18" charset="2"/>
              </a:rPr>
              <a:t>Step 4: Compression</a:t>
            </a:r>
          </a:p>
          <a:p>
            <a:pPr marL="1257300" lvl="2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 smtClean="0">
                <a:latin typeface="+mn-ea"/>
                <a:sym typeface="Symbol" pitchFamily="18" charset="2"/>
              </a:rPr>
              <a:t>	CV</a:t>
            </a:r>
            <a:r>
              <a:rPr lang="en-US" altLang="zh-CN" sz="2800" baseline="-25000" dirty="0" smtClean="0">
                <a:latin typeface="+mn-ea"/>
                <a:sym typeface="Symbol" pitchFamily="18" charset="2"/>
              </a:rPr>
              <a:t>0</a:t>
            </a:r>
            <a:r>
              <a:rPr lang="en-US" altLang="zh-CN" sz="2800" dirty="0" smtClean="0">
                <a:latin typeface="+mn-ea"/>
                <a:sym typeface="Symbol" pitchFamily="18" charset="2"/>
              </a:rPr>
              <a:t>=IV</a:t>
            </a:r>
          </a:p>
          <a:p>
            <a:pPr marL="1257300" lvl="2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 smtClean="0">
                <a:latin typeface="+mn-ea"/>
                <a:sym typeface="Symbol" pitchFamily="18" charset="2"/>
              </a:rPr>
              <a:t>	CV</a:t>
            </a:r>
            <a:r>
              <a:rPr lang="en-US" altLang="zh-CN" sz="2800" baseline="-25000" dirty="0" smtClean="0">
                <a:latin typeface="+mn-ea"/>
                <a:sym typeface="Symbol" pitchFamily="18" charset="2"/>
              </a:rPr>
              <a:t>i</a:t>
            </a:r>
            <a:r>
              <a:rPr lang="en-US" altLang="zh-CN" sz="2800" dirty="0" smtClean="0">
                <a:latin typeface="+mn-ea"/>
                <a:sym typeface="Symbol" pitchFamily="18" charset="2"/>
              </a:rPr>
              <a:t>=H</a:t>
            </a:r>
            <a:r>
              <a:rPr lang="en-US" altLang="zh-CN" sz="2800" baseline="-25000" dirty="0" smtClean="0">
                <a:latin typeface="+mn-ea"/>
                <a:sym typeface="Symbol" pitchFamily="18" charset="2"/>
              </a:rPr>
              <a:t>SHA-1</a:t>
            </a:r>
            <a:r>
              <a:rPr lang="en-US" altLang="zh-CN" sz="2800" dirty="0" smtClean="0">
                <a:latin typeface="+mn-ea"/>
                <a:sym typeface="Symbol" pitchFamily="18" charset="2"/>
              </a:rPr>
              <a:t>(CV</a:t>
            </a:r>
            <a:r>
              <a:rPr lang="en-US" altLang="zh-CN" sz="2800" baseline="-25000" dirty="0" smtClean="0">
                <a:latin typeface="+mn-ea"/>
                <a:sym typeface="Symbol" pitchFamily="18" charset="2"/>
              </a:rPr>
              <a:t>i-1</a:t>
            </a:r>
            <a:r>
              <a:rPr lang="en-US" altLang="zh-CN" sz="2800" dirty="0" smtClean="0">
                <a:latin typeface="+mn-ea"/>
                <a:sym typeface="Symbol" pitchFamily="18" charset="2"/>
              </a:rPr>
              <a:t>,Y</a:t>
            </a:r>
            <a:r>
              <a:rPr lang="en-US" altLang="zh-CN" sz="2800" baseline="-25000" dirty="0" smtClean="0">
                <a:latin typeface="+mn-ea"/>
                <a:sym typeface="Symbol" pitchFamily="18" charset="2"/>
              </a:rPr>
              <a:t>i</a:t>
            </a:r>
            <a:r>
              <a:rPr lang="en-US" altLang="zh-CN" sz="2800" dirty="0" smtClean="0">
                <a:latin typeface="+mn-ea"/>
                <a:sym typeface="Symbol" pitchFamily="18" charset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 smtClean="0">
                <a:latin typeface="+mn-ea"/>
                <a:sym typeface="Symbol" pitchFamily="18" charset="2"/>
              </a:rPr>
              <a:t>Step 5: Output</a:t>
            </a:r>
          </a:p>
          <a:p>
            <a:pPr marL="1257300" lvl="2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 smtClean="0">
                <a:latin typeface="+mn-ea"/>
                <a:sym typeface="Symbol" pitchFamily="18" charset="2"/>
              </a:rPr>
              <a:t>	MD = CV</a:t>
            </a:r>
            <a:r>
              <a:rPr lang="en-US" altLang="zh-CN" sz="2800" baseline="-25000" dirty="0" smtClean="0">
                <a:latin typeface="+mn-ea"/>
                <a:sym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ltGray">
          <a:xfrm>
            <a:off x="387350" y="627063"/>
            <a:ext cx="7166321" cy="1015663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dirty="0">
                <a:solidFill>
                  <a:srgbClr val="000066"/>
                </a:solidFill>
              </a:rPr>
              <a:t>SHA-1 </a:t>
            </a:r>
            <a:r>
              <a:rPr lang="zh-CN" altLang="zh-CN" sz="2000" dirty="0">
                <a:solidFill>
                  <a:srgbClr val="000066"/>
                </a:solidFill>
              </a:rPr>
              <a:t>压缩函数</a:t>
            </a:r>
          </a:p>
          <a:p>
            <a:pPr eaLnBrk="0" hangingPunct="0"/>
            <a:endParaRPr lang="zh-CN" altLang="zh-CN" sz="2000" dirty="0">
              <a:solidFill>
                <a:srgbClr val="000066"/>
              </a:solidFill>
            </a:endParaRPr>
          </a:p>
          <a:p>
            <a:pPr eaLnBrk="0" hangingPunct="0"/>
            <a:r>
              <a:rPr lang="zh-CN" altLang="zh-CN" sz="2000" dirty="0">
                <a:solidFill>
                  <a:srgbClr val="000066"/>
                </a:solidFill>
              </a:rPr>
              <a:t>	</a:t>
            </a:r>
            <a:r>
              <a:rPr lang="en-US" altLang="zh-CN" sz="2000" dirty="0">
                <a:solidFill>
                  <a:srgbClr val="000066"/>
                </a:solidFill>
              </a:rPr>
              <a:t>A,B,C,D,E  </a:t>
            </a:r>
            <a:r>
              <a:rPr lang="en-US" altLang="zh-CN" sz="2000" dirty="0">
                <a:solidFill>
                  <a:srgbClr val="000066"/>
                </a:solidFill>
                <a:sym typeface="Symbol" pitchFamily="18" charset="2"/>
              </a:rPr>
              <a:t> (E + f(</a:t>
            </a:r>
            <a:r>
              <a:rPr lang="en-US" altLang="zh-CN" sz="2000" dirty="0" err="1">
                <a:solidFill>
                  <a:srgbClr val="000066"/>
                </a:solidFill>
                <a:sym typeface="Symbol" pitchFamily="18" charset="2"/>
              </a:rPr>
              <a:t>t,B,C,D</a:t>
            </a:r>
            <a:r>
              <a:rPr lang="en-US" altLang="zh-CN" sz="2000" dirty="0">
                <a:solidFill>
                  <a:srgbClr val="000066"/>
                </a:solidFill>
                <a:sym typeface="Symbol" pitchFamily="18" charset="2"/>
              </a:rPr>
              <a:t>)+S</a:t>
            </a:r>
            <a:r>
              <a:rPr lang="en-US" altLang="zh-CN" sz="2000" baseline="30000" dirty="0">
                <a:solidFill>
                  <a:srgbClr val="000066"/>
                </a:solidFill>
                <a:sym typeface="Symbol" pitchFamily="18" charset="2"/>
              </a:rPr>
              <a:t>5</a:t>
            </a:r>
            <a:r>
              <a:rPr lang="en-US" altLang="zh-CN" sz="2000" dirty="0">
                <a:solidFill>
                  <a:srgbClr val="000066"/>
                </a:solidFill>
                <a:sym typeface="Symbol" pitchFamily="18" charset="2"/>
              </a:rPr>
              <a:t>(A) +W</a:t>
            </a:r>
            <a:r>
              <a:rPr lang="en-US" altLang="zh-CN" sz="2000" baseline="-25000" dirty="0">
                <a:solidFill>
                  <a:srgbClr val="000066"/>
                </a:solidFill>
                <a:sym typeface="Symbol" pitchFamily="18" charset="2"/>
              </a:rPr>
              <a:t>t</a:t>
            </a:r>
            <a:r>
              <a:rPr lang="en-US" altLang="zh-CN" sz="2000" dirty="0">
                <a:solidFill>
                  <a:srgbClr val="000066"/>
                </a:solidFill>
                <a:sym typeface="Symbol" pitchFamily="18" charset="2"/>
              </a:rPr>
              <a:t> + K</a:t>
            </a:r>
            <a:r>
              <a:rPr lang="en-US" altLang="zh-CN" sz="2000" baseline="-25000" dirty="0">
                <a:solidFill>
                  <a:srgbClr val="000066"/>
                </a:solidFill>
                <a:sym typeface="Symbol" pitchFamily="18" charset="2"/>
              </a:rPr>
              <a:t>t</a:t>
            </a:r>
            <a:r>
              <a:rPr lang="en-US" altLang="zh-CN" sz="2000" dirty="0">
                <a:solidFill>
                  <a:srgbClr val="000066"/>
                </a:solidFill>
                <a:sym typeface="Symbol" pitchFamily="18" charset="2"/>
              </a:rPr>
              <a:t>),A,S</a:t>
            </a:r>
            <a:r>
              <a:rPr lang="en-US" altLang="zh-CN" sz="2000" baseline="30000" dirty="0">
                <a:solidFill>
                  <a:srgbClr val="000066"/>
                </a:solidFill>
                <a:sym typeface="Symbol" pitchFamily="18" charset="2"/>
              </a:rPr>
              <a:t>30</a:t>
            </a:r>
            <a:r>
              <a:rPr lang="en-US" altLang="zh-CN" sz="2000" dirty="0">
                <a:solidFill>
                  <a:srgbClr val="000066"/>
                </a:solidFill>
                <a:sym typeface="Symbol" pitchFamily="18" charset="2"/>
              </a:rPr>
              <a:t>(B),C,D</a:t>
            </a:r>
            <a:endParaRPr lang="en-US" altLang="zh-CN" sz="2000" dirty="0">
              <a:solidFill>
                <a:srgbClr val="000066"/>
              </a:solidFill>
            </a:endParaRP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ltGray">
          <a:xfrm>
            <a:off x="457200" y="1905000"/>
            <a:ext cx="7971221" cy="2554545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dirty="0">
                <a:solidFill>
                  <a:srgbClr val="000066"/>
                </a:solidFill>
              </a:rPr>
              <a:t>其中，</a:t>
            </a:r>
          </a:p>
          <a:p>
            <a:pPr eaLnBrk="0" hangingPunct="0"/>
            <a:r>
              <a:rPr lang="zh-CN" altLang="en-US" sz="2000" dirty="0">
                <a:solidFill>
                  <a:srgbClr val="000066"/>
                </a:solidFill>
              </a:rPr>
              <a:t>	</a:t>
            </a:r>
            <a:r>
              <a:rPr lang="en-US" altLang="zh-CN" sz="2000" dirty="0">
                <a:solidFill>
                  <a:srgbClr val="000066"/>
                </a:solidFill>
              </a:rPr>
              <a:t>A,B,C,D,E </a:t>
            </a:r>
            <a:r>
              <a:rPr lang="en-US" altLang="zh-CN" sz="2000" dirty="0" smtClean="0">
                <a:solidFill>
                  <a:srgbClr val="000066"/>
                </a:solidFill>
              </a:rPr>
              <a:t>      </a:t>
            </a:r>
            <a:r>
              <a:rPr lang="zh-CN" altLang="en-US" sz="2000" dirty="0" smtClean="0">
                <a:solidFill>
                  <a:srgbClr val="000066"/>
                </a:solidFill>
              </a:rPr>
              <a:t>缓冲区</a:t>
            </a:r>
            <a:r>
              <a:rPr lang="zh-CN" altLang="en-US" sz="2000" dirty="0">
                <a:solidFill>
                  <a:srgbClr val="000066"/>
                </a:solidFill>
              </a:rPr>
              <a:t>的</a:t>
            </a:r>
            <a:r>
              <a:rPr lang="en-US" altLang="zh-CN" sz="2000" dirty="0">
                <a:solidFill>
                  <a:srgbClr val="000066"/>
                </a:solidFill>
              </a:rPr>
              <a:t>5</a:t>
            </a:r>
            <a:r>
              <a:rPr lang="zh-CN" altLang="en-US" sz="2000" dirty="0">
                <a:solidFill>
                  <a:srgbClr val="000066"/>
                </a:solidFill>
              </a:rPr>
              <a:t>个字；</a:t>
            </a:r>
          </a:p>
          <a:p>
            <a:pPr eaLnBrk="0" hangingPunct="0"/>
            <a:r>
              <a:rPr lang="zh-CN" altLang="en-US" sz="2000" dirty="0">
                <a:solidFill>
                  <a:srgbClr val="000066"/>
                </a:solidFill>
              </a:rPr>
              <a:t>	</a:t>
            </a:r>
            <a:r>
              <a:rPr lang="en-US" altLang="zh-CN" sz="2000" dirty="0">
                <a:solidFill>
                  <a:srgbClr val="000066"/>
                </a:solidFill>
              </a:rPr>
              <a:t>t	 </a:t>
            </a:r>
            <a:r>
              <a:rPr lang="en-US" altLang="zh-CN" sz="2000" dirty="0" smtClean="0">
                <a:solidFill>
                  <a:srgbClr val="000066"/>
                </a:solidFill>
              </a:rPr>
              <a:t>       </a:t>
            </a:r>
            <a:r>
              <a:rPr lang="zh-CN" altLang="en-US" sz="2000" dirty="0" smtClean="0">
                <a:solidFill>
                  <a:srgbClr val="000066"/>
                </a:solidFill>
              </a:rPr>
              <a:t>步</a:t>
            </a:r>
            <a:r>
              <a:rPr lang="zh-CN" altLang="en-US" sz="2000" dirty="0">
                <a:solidFill>
                  <a:srgbClr val="000066"/>
                </a:solidFill>
              </a:rPr>
              <a:t>数，</a:t>
            </a:r>
            <a:r>
              <a:rPr lang="en-US" altLang="zh-CN" sz="2000" dirty="0">
                <a:solidFill>
                  <a:srgbClr val="000066"/>
                </a:solidFill>
              </a:rPr>
              <a:t>0&lt;= t &lt;= 79</a:t>
            </a:r>
            <a:r>
              <a:rPr lang="zh-CN" altLang="en-US" sz="2000" dirty="0">
                <a:solidFill>
                  <a:srgbClr val="000066"/>
                </a:solidFill>
              </a:rPr>
              <a:t>；</a:t>
            </a:r>
          </a:p>
          <a:p>
            <a:pPr eaLnBrk="0" hangingPunct="0"/>
            <a:r>
              <a:rPr lang="zh-CN" altLang="en-US" sz="2000" dirty="0">
                <a:solidFill>
                  <a:srgbClr val="000066"/>
                </a:solidFill>
              </a:rPr>
              <a:t>	</a:t>
            </a:r>
            <a:r>
              <a:rPr lang="en-US" altLang="zh-CN" sz="2000" dirty="0">
                <a:solidFill>
                  <a:srgbClr val="000066"/>
                </a:solidFill>
              </a:rPr>
              <a:t>f(</a:t>
            </a:r>
            <a:r>
              <a:rPr lang="en-US" altLang="zh-CN" sz="2000" dirty="0" err="1">
                <a:solidFill>
                  <a:srgbClr val="000066"/>
                </a:solidFill>
              </a:rPr>
              <a:t>t,B,C,D</a:t>
            </a:r>
            <a:r>
              <a:rPr lang="en-US" altLang="zh-CN" sz="2000" dirty="0">
                <a:solidFill>
                  <a:srgbClr val="000066"/>
                </a:solidFill>
              </a:rPr>
              <a:t>)      </a:t>
            </a:r>
            <a:r>
              <a:rPr lang="en-US" altLang="zh-CN" sz="2000" dirty="0" smtClean="0">
                <a:solidFill>
                  <a:srgbClr val="000066"/>
                </a:solidFill>
              </a:rPr>
              <a:t> </a:t>
            </a:r>
            <a:r>
              <a:rPr lang="zh-CN" altLang="zh-CN" sz="2000" dirty="0">
                <a:solidFill>
                  <a:srgbClr val="000066"/>
                </a:solidFill>
              </a:rPr>
              <a:t>步</a:t>
            </a:r>
            <a:r>
              <a:rPr lang="en-US" altLang="zh-CN" sz="2000" dirty="0">
                <a:solidFill>
                  <a:srgbClr val="000066"/>
                </a:solidFill>
              </a:rPr>
              <a:t>t</a:t>
            </a:r>
            <a:r>
              <a:rPr lang="zh-CN" altLang="en-US" sz="2000" dirty="0">
                <a:solidFill>
                  <a:srgbClr val="000066"/>
                </a:solidFill>
              </a:rPr>
              <a:t>的基本逻辑函数；</a:t>
            </a:r>
          </a:p>
          <a:p>
            <a:pPr eaLnBrk="0" hangingPunct="0"/>
            <a:r>
              <a:rPr lang="zh-CN" altLang="en-US" sz="2000" dirty="0">
                <a:solidFill>
                  <a:srgbClr val="000066"/>
                </a:solidFill>
              </a:rPr>
              <a:t>	</a:t>
            </a:r>
            <a:r>
              <a:rPr lang="en-US" altLang="zh-CN" sz="2000" dirty="0" err="1">
                <a:solidFill>
                  <a:srgbClr val="000066"/>
                </a:solidFill>
              </a:rPr>
              <a:t>S</a:t>
            </a:r>
            <a:r>
              <a:rPr lang="en-US" altLang="zh-CN" sz="2000" baseline="30000" dirty="0" err="1">
                <a:solidFill>
                  <a:srgbClr val="000066"/>
                </a:solidFill>
              </a:rPr>
              <a:t>k</a:t>
            </a:r>
            <a:r>
              <a:rPr lang="en-US" altLang="zh-CN" sz="2000" dirty="0">
                <a:solidFill>
                  <a:srgbClr val="000066"/>
                </a:solidFill>
              </a:rPr>
              <a:t>	        </a:t>
            </a:r>
            <a:r>
              <a:rPr lang="en-US" altLang="zh-CN" sz="2000" dirty="0" smtClean="0">
                <a:solidFill>
                  <a:srgbClr val="000066"/>
                </a:solidFill>
              </a:rPr>
              <a:t> </a:t>
            </a:r>
            <a:r>
              <a:rPr lang="zh-CN" altLang="en-US" sz="2000" dirty="0">
                <a:solidFill>
                  <a:srgbClr val="000066"/>
                </a:solidFill>
              </a:rPr>
              <a:t>循环左移</a:t>
            </a:r>
            <a:r>
              <a:rPr lang="en-US" altLang="zh-CN" sz="2000" dirty="0">
                <a:solidFill>
                  <a:srgbClr val="000066"/>
                </a:solidFill>
              </a:rPr>
              <a:t>k</a:t>
            </a:r>
            <a:r>
              <a:rPr lang="zh-CN" altLang="en-US" sz="2000" dirty="0">
                <a:solidFill>
                  <a:srgbClr val="000066"/>
                </a:solidFill>
              </a:rPr>
              <a:t>位给定的</a:t>
            </a:r>
            <a:r>
              <a:rPr lang="en-US" altLang="zh-CN" sz="2000" dirty="0">
                <a:solidFill>
                  <a:srgbClr val="000066"/>
                </a:solidFill>
              </a:rPr>
              <a:t>32</a:t>
            </a:r>
            <a:r>
              <a:rPr lang="zh-CN" altLang="en-US" sz="2000" dirty="0">
                <a:solidFill>
                  <a:srgbClr val="000066"/>
                </a:solidFill>
              </a:rPr>
              <a:t>位字；</a:t>
            </a:r>
          </a:p>
          <a:p>
            <a:pPr eaLnBrk="0" hangingPunct="0"/>
            <a:r>
              <a:rPr lang="zh-CN" altLang="en-US" sz="2000" dirty="0">
                <a:solidFill>
                  <a:srgbClr val="000066"/>
                </a:solidFill>
              </a:rPr>
              <a:t>	</a:t>
            </a:r>
            <a:r>
              <a:rPr lang="en-US" altLang="zh-CN" sz="2000" dirty="0">
                <a:solidFill>
                  <a:srgbClr val="000066"/>
                </a:solidFill>
              </a:rPr>
              <a:t>W</a:t>
            </a:r>
            <a:r>
              <a:rPr lang="en-US" altLang="zh-CN" sz="2000" baseline="-25000" dirty="0">
                <a:solidFill>
                  <a:srgbClr val="000066"/>
                </a:solidFill>
              </a:rPr>
              <a:t>t</a:t>
            </a:r>
            <a:r>
              <a:rPr lang="en-US" altLang="zh-CN" sz="2000" dirty="0">
                <a:solidFill>
                  <a:srgbClr val="000066"/>
                </a:solidFill>
              </a:rPr>
              <a:t>                 </a:t>
            </a:r>
            <a:r>
              <a:rPr lang="en-US" altLang="zh-CN" sz="2000" dirty="0" smtClean="0">
                <a:solidFill>
                  <a:srgbClr val="000066"/>
                </a:solidFill>
              </a:rPr>
              <a:t>   </a:t>
            </a:r>
            <a:r>
              <a:rPr lang="zh-CN" altLang="en-US" sz="2000" dirty="0" smtClean="0">
                <a:solidFill>
                  <a:srgbClr val="000066"/>
                </a:solidFill>
              </a:rPr>
              <a:t>一</a:t>
            </a:r>
            <a:r>
              <a:rPr lang="zh-CN" altLang="en-US" sz="2000" dirty="0">
                <a:solidFill>
                  <a:srgbClr val="000066"/>
                </a:solidFill>
              </a:rPr>
              <a:t>个从当前</a:t>
            </a:r>
            <a:r>
              <a:rPr lang="en-US" altLang="zh-CN" sz="2000" dirty="0">
                <a:solidFill>
                  <a:srgbClr val="000066"/>
                </a:solidFill>
              </a:rPr>
              <a:t>512</a:t>
            </a:r>
            <a:r>
              <a:rPr lang="zh-CN" altLang="en-US" sz="2000" dirty="0">
                <a:solidFill>
                  <a:srgbClr val="000066"/>
                </a:solidFill>
              </a:rPr>
              <a:t>数据块导出的</a:t>
            </a:r>
            <a:r>
              <a:rPr lang="en-US" altLang="zh-CN" sz="2000" dirty="0">
                <a:solidFill>
                  <a:srgbClr val="000066"/>
                </a:solidFill>
              </a:rPr>
              <a:t>32</a:t>
            </a:r>
            <a:r>
              <a:rPr lang="zh-CN" altLang="en-US" sz="2000" dirty="0">
                <a:solidFill>
                  <a:srgbClr val="000066"/>
                </a:solidFill>
              </a:rPr>
              <a:t>位字；</a:t>
            </a:r>
          </a:p>
          <a:p>
            <a:pPr eaLnBrk="0" hangingPunct="0"/>
            <a:r>
              <a:rPr lang="zh-CN" altLang="en-US" sz="2000" dirty="0">
                <a:solidFill>
                  <a:srgbClr val="000066"/>
                </a:solidFill>
              </a:rPr>
              <a:t>	</a:t>
            </a:r>
            <a:r>
              <a:rPr lang="en-US" altLang="zh-CN" sz="2000" dirty="0">
                <a:solidFill>
                  <a:srgbClr val="000066"/>
                </a:solidFill>
              </a:rPr>
              <a:t>K</a:t>
            </a:r>
            <a:r>
              <a:rPr lang="en-US" altLang="zh-CN" sz="2000" baseline="-25000" dirty="0">
                <a:solidFill>
                  <a:srgbClr val="000066"/>
                </a:solidFill>
              </a:rPr>
              <a:t>t</a:t>
            </a:r>
            <a:r>
              <a:rPr lang="en-US" altLang="zh-CN" sz="2000" dirty="0">
                <a:solidFill>
                  <a:srgbClr val="000066"/>
                </a:solidFill>
              </a:rPr>
              <a:t>                  </a:t>
            </a:r>
            <a:r>
              <a:rPr lang="en-US" altLang="zh-CN" sz="2000" dirty="0" smtClean="0">
                <a:solidFill>
                  <a:srgbClr val="000066"/>
                </a:solidFill>
              </a:rPr>
              <a:t>    </a:t>
            </a:r>
            <a:r>
              <a:rPr lang="zh-CN" altLang="en-US" sz="2000" dirty="0" smtClean="0">
                <a:solidFill>
                  <a:srgbClr val="000066"/>
                </a:solidFill>
              </a:rPr>
              <a:t>一</a:t>
            </a:r>
            <a:r>
              <a:rPr lang="zh-CN" altLang="en-US" sz="2000" dirty="0">
                <a:solidFill>
                  <a:srgbClr val="000066"/>
                </a:solidFill>
              </a:rPr>
              <a:t>个用于加法的常量，四个不同的值，如前所述</a:t>
            </a:r>
          </a:p>
          <a:p>
            <a:pPr eaLnBrk="0" hangingPunct="0"/>
            <a:r>
              <a:rPr lang="zh-CN" altLang="en-US" sz="2000" dirty="0">
                <a:solidFill>
                  <a:srgbClr val="000066"/>
                </a:solidFill>
              </a:rPr>
              <a:t>	</a:t>
            </a:r>
            <a:r>
              <a:rPr lang="en-US" altLang="zh-CN" sz="2000" dirty="0">
                <a:solidFill>
                  <a:srgbClr val="000066"/>
                </a:solidFill>
              </a:rPr>
              <a:t>+	          </a:t>
            </a:r>
            <a:r>
              <a:rPr lang="zh-CN" altLang="en-US" sz="2000" dirty="0" smtClean="0">
                <a:solidFill>
                  <a:srgbClr val="000066"/>
                </a:solidFill>
              </a:rPr>
              <a:t>模</a:t>
            </a:r>
            <a:r>
              <a:rPr lang="en-US" altLang="zh-CN" sz="2000" dirty="0" smtClean="0">
                <a:solidFill>
                  <a:srgbClr val="000066"/>
                </a:solidFill>
              </a:rPr>
              <a:t>2</a:t>
            </a:r>
            <a:r>
              <a:rPr lang="en-US" altLang="zh-CN" sz="2000" baseline="30000" dirty="0" smtClean="0">
                <a:solidFill>
                  <a:srgbClr val="000066"/>
                </a:solidFill>
              </a:rPr>
              <a:t>32</a:t>
            </a:r>
            <a:r>
              <a:rPr lang="zh-CN" altLang="en-US" sz="2000" dirty="0" smtClean="0">
                <a:solidFill>
                  <a:srgbClr val="000066"/>
                </a:solidFill>
              </a:rPr>
              <a:t>加</a:t>
            </a:r>
            <a:endParaRPr lang="zh-CN" altLang="en-US" sz="20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157491" y="533400"/>
            <a:ext cx="4914575" cy="5824558"/>
            <a:chOff x="157491" y="533400"/>
            <a:chExt cx="5875338" cy="5638800"/>
          </a:xfrm>
        </p:grpSpPr>
        <p:sp>
          <p:nvSpPr>
            <p:cNvPr id="87042" name="Rectangle 2"/>
            <p:cNvSpPr>
              <a:spLocks noChangeArrowheads="1"/>
            </p:cNvSpPr>
            <p:nvPr/>
          </p:nvSpPr>
          <p:spPr bwMode="ltGray">
            <a:xfrm>
              <a:off x="157491" y="533400"/>
              <a:ext cx="985838" cy="457200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0" dirty="0"/>
                <a:t>A</a:t>
              </a:r>
            </a:p>
          </p:txBody>
        </p:sp>
        <p:sp>
          <p:nvSpPr>
            <p:cNvPr id="87043" name="Rectangle 3"/>
            <p:cNvSpPr>
              <a:spLocks noChangeArrowheads="1"/>
            </p:cNvSpPr>
            <p:nvPr/>
          </p:nvSpPr>
          <p:spPr bwMode="ltGray">
            <a:xfrm>
              <a:off x="1143329" y="533400"/>
              <a:ext cx="984250" cy="457200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0"/>
                <a:t>B</a:t>
              </a:r>
            </a:p>
          </p:txBody>
        </p:sp>
        <p:sp>
          <p:nvSpPr>
            <p:cNvPr id="87044" name="Rectangle 4"/>
            <p:cNvSpPr>
              <a:spLocks noChangeArrowheads="1"/>
            </p:cNvSpPr>
            <p:nvPr/>
          </p:nvSpPr>
          <p:spPr bwMode="ltGray">
            <a:xfrm>
              <a:off x="2127579" y="533400"/>
              <a:ext cx="984250" cy="457200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0"/>
                <a:t>C</a:t>
              </a:r>
            </a:p>
          </p:txBody>
        </p:sp>
        <p:sp>
          <p:nvSpPr>
            <p:cNvPr id="87045" name="Rectangle 5"/>
            <p:cNvSpPr>
              <a:spLocks noChangeArrowheads="1"/>
            </p:cNvSpPr>
            <p:nvPr/>
          </p:nvSpPr>
          <p:spPr bwMode="ltGray">
            <a:xfrm>
              <a:off x="3111829" y="533400"/>
              <a:ext cx="985837" cy="457200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0"/>
                <a:t>D</a:t>
              </a:r>
            </a:p>
          </p:txBody>
        </p:sp>
        <p:sp>
          <p:nvSpPr>
            <p:cNvPr id="87046" name="Rectangle 6"/>
            <p:cNvSpPr>
              <a:spLocks noChangeArrowheads="1"/>
            </p:cNvSpPr>
            <p:nvPr/>
          </p:nvSpPr>
          <p:spPr bwMode="ltGray">
            <a:xfrm>
              <a:off x="157491" y="5715000"/>
              <a:ext cx="985838" cy="457200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0"/>
                <a:t>A</a:t>
              </a:r>
            </a:p>
          </p:txBody>
        </p:sp>
        <p:sp>
          <p:nvSpPr>
            <p:cNvPr id="87047" name="Rectangle 7"/>
            <p:cNvSpPr>
              <a:spLocks noChangeArrowheads="1"/>
            </p:cNvSpPr>
            <p:nvPr/>
          </p:nvSpPr>
          <p:spPr bwMode="ltGray">
            <a:xfrm>
              <a:off x="1143329" y="5715000"/>
              <a:ext cx="984250" cy="457200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0"/>
                <a:t>B</a:t>
              </a:r>
            </a:p>
          </p:txBody>
        </p:sp>
        <p:sp>
          <p:nvSpPr>
            <p:cNvPr id="87048" name="Rectangle 8"/>
            <p:cNvSpPr>
              <a:spLocks noChangeArrowheads="1"/>
            </p:cNvSpPr>
            <p:nvPr/>
          </p:nvSpPr>
          <p:spPr bwMode="ltGray">
            <a:xfrm>
              <a:off x="2127579" y="5715000"/>
              <a:ext cx="984250" cy="457200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0"/>
                <a:t>C</a:t>
              </a:r>
            </a:p>
          </p:txBody>
        </p:sp>
        <p:sp>
          <p:nvSpPr>
            <p:cNvPr id="87049" name="Rectangle 9"/>
            <p:cNvSpPr>
              <a:spLocks noChangeArrowheads="1"/>
            </p:cNvSpPr>
            <p:nvPr/>
          </p:nvSpPr>
          <p:spPr bwMode="ltGray">
            <a:xfrm>
              <a:off x="3111829" y="5715000"/>
              <a:ext cx="985837" cy="457200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0"/>
                <a:t>D</a:t>
              </a:r>
            </a:p>
          </p:txBody>
        </p:sp>
        <p:sp>
          <p:nvSpPr>
            <p:cNvPr id="87050" name="AutoShape 10"/>
            <p:cNvSpPr>
              <a:spLocks noChangeArrowheads="1"/>
            </p:cNvSpPr>
            <p:nvPr/>
          </p:nvSpPr>
          <p:spPr bwMode="ltGray">
            <a:xfrm>
              <a:off x="4308804" y="1524000"/>
              <a:ext cx="561975" cy="457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0"/>
                <a:t>+</a:t>
              </a:r>
            </a:p>
          </p:txBody>
        </p:sp>
        <p:sp>
          <p:nvSpPr>
            <p:cNvPr id="87051" name="AutoShape 11"/>
            <p:cNvSpPr>
              <a:spLocks noChangeArrowheads="1"/>
            </p:cNvSpPr>
            <p:nvPr/>
          </p:nvSpPr>
          <p:spPr bwMode="ltGray">
            <a:xfrm>
              <a:off x="4308804" y="2209800"/>
              <a:ext cx="561975" cy="457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0"/>
                <a:t>+</a:t>
              </a:r>
            </a:p>
          </p:txBody>
        </p:sp>
        <p:sp>
          <p:nvSpPr>
            <p:cNvPr id="87052" name="AutoShape 12"/>
            <p:cNvSpPr>
              <a:spLocks noChangeArrowheads="1"/>
            </p:cNvSpPr>
            <p:nvPr/>
          </p:nvSpPr>
          <p:spPr bwMode="ltGray">
            <a:xfrm>
              <a:off x="4308804" y="2895600"/>
              <a:ext cx="561975" cy="457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0"/>
                <a:t>+</a:t>
              </a:r>
            </a:p>
          </p:txBody>
        </p:sp>
        <p:sp>
          <p:nvSpPr>
            <p:cNvPr id="87053" name="AutoShape 13"/>
            <p:cNvSpPr>
              <a:spLocks noChangeArrowheads="1"/>
            </p:cNvSpPr>
            <p:nvPr/>
          </p:nvSpPr>
          <p:spPr bwMode="ltGray">
            <a:xfrm>
              <a:off x="4292929" y="3581400"/>
              <a:ext cx="563562" cy="457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0"/>
                <a:t>+</a:t>
              </a:r>
            </a:p>
          </p:txBody>
        </p:sp>
        <p:sp>
          <p:nvSpPr>
            <p:cNvPr id="87054" name="Line 14"/>
            <p:cNvSpPr>
              <a:spLocks noChangeShapeType="1"/>
            </p:cNvSpPr>
            <p:nvPr/>
          </p:nvSpPr>
          <p:spPr bwMode="ltGray">
            <a:xfrm flipH="1">
              <a:off x="481341" y="990600"/>
              <a:ext cx="14288" cy="388620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5" name="AutoShape 15"/>
            <p:cNvSpPr>
              <a:spLocks noChangeArrowheads="1"/>
            </p:cNvSpPr>
            <p:nvPr/>
          </p:nvSpPr>
          <p:spPr bwMode="ltGray">
            <a:xfrm>
              <a:off x="2268866" y="1524000"/>
              <a:ext cx="561975" cy="457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0"/>
                <a:t>f</a:t>
              </a:r>
              <a:r>
                <a:rPr lang="en-US" altLang="zh-CN" b="0" baseline="-25000"/>
                <a:t>t</a:t>
              </a:r>
              <a:endParaRPr lang="en-US" altLang="zh-CN" b="0"/>
            </a:p>
          </p:txBody>
        </p:sp>
        <p:sp>
          <p:nvSpPr>
            <p:cNvPr id="87056" name="Line 16"/>
            <p:cNvSpPr>
              <a:spLocks noChangeShapeType="1"/>
            </p:cNvSpPr>
            <p:nvPr/>
          </p:nvSpPr>
          <p:spPr bwMode="ltGray">
            <a:xfrm flipH="1">
              <a:off x="4926341" y="3124200"/>
              <a:ext cx="563563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7" name="Line 17"/>
            <p:cNvSpPr>
              <a:spLocks noChangeShapeType="1"/>
            </p:cNvSpPr>
            <p:nvPr/>
          </p:nvSpPr>
          <p:spPr bwMode="ltGray">
            <a:xfrm>
              <a:off x="2549854" y="990600"/>
              <a:ext cx="0" cy="53340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8" name="Line 18"/>
            <p:cNvSpPr>
              <a:spLocks noChangeShapeType="1"/>
            </p:cNvSpPr>
            <p:nvPr/>
          </p:nvSpPr>
          <p:spPr bwMode="ltGray">
            <a:xfrm flipH="1">
              <a:off x="2830841" y="990600"/>
              <a:ext cx="563563" cy="60960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9" name="Line 19"/>
            <p:cNvSpPr>
              <a:spLocks noChangeShapeType="1"/>
            </p:cNvSpPr>
            <p:nvPr/>
          </p:nvSpPr>
          <p:spPr bwMode="ltGray">
            <a:xfrm>
              <a:off x="1705304" y="990600"/>
              <a:ext cx="563562" cy="60960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0" name="Line 20"/>
            <p:cNvSpPr>
              <a:spLocks noChangeShapeType="1"/>
            </p:cNvSpPr>
            <p:nvPr/>
          </p:nvSpPr>
          <p:spPr bwMode="ltGray">
            <a:xfrm>
              <a:off x="1494166" y="990600"/>
              <a:ext cx="0" cy="396240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1" name="Line 21"/>
            <p:cNvSpPr>
              <a:spLocks noChangeShapeType="1"/>
            </p:cNvSpPr>
            <p:nvPr/>
          </p:nvSpPr>
          <p:spPr bwMode="ltGray">
            <a:xfrm>
              <a:off x="2972129" y="990600"/>
              <a:ext cx="0" cy="396240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2" name="Line 22"/>
            <p:cNvSpPr>
              <a:spLocks noChangeShapeType="1"/>
            </p:cNvSpPr>
            <p:nvPr/>
          </p:nvSpPr>
          <p:spPr bwMode="ltGray">
            <a:xfrm>
              <a:off x="3815091" y="990600"/>
              <a:ext cx="0" cy="396240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3" name="Line 23"/>
            <p:cNvSpPr>
              <a:spLocks noChangeShapeType="1"/>
            </p:cNvSpPr>
            <p:nvPr/>
          </p:nvSpPr>
          <p:spPr bwMode="ltGray">
            <a:xfrm>
              <a:off x="579766" y="5410200"/>
              <a:ext cx="0" cy="30480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4" name="Line 24"/>
            <p:cNvSpPr>
              <a:spLocks noChangeShapeType="1"/>
            </p:cNvSpPr>
            <p:nvPr/>
          </p:nvSpPr>
          <p:spPr bwMode="ltGray">
            <a:xfrm>
              <a:off x="3605541" y="5410200"/>
              <a:ext cx="0" cy="30480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5" name="Line 25"/>
            <p:cNvSpPr>
              <a:spLocks noChangeShapeType="1"/>
            </p:cNvSpPr>
            <p:nvPr/>
          </p:nvSpPr>
          <p:spPr bwMode="ltGray">
            <a:xfrm>
              <a:off x="2619704" y="5410200"/>
              <a:ext cx="0" cy="30480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6" name="Line 26"/>
            <p:cNvSpPr>
              <a:spLocks noChangeShapeType="1"/>
            </p:cNvSpPr>
            <p:nvPr/>
          </p:nvSpPr>
          <p:spPr bwMode="ltGray">
            <a:xfrm>
              <a:off x="1635454" y="5410200"/>
              <a:ext cx="0" cy="30480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7" name="Line 27"/>
            <p:cNvSpPr>
              <a:spLocks noChangeShapeType="1"/>
            </p:cNvSpPr>
            <p:nvPr/>
          </p:nvSpPr>
          <p:spPr bwMode="ltGray">
            <a:xfrm>
              <a:off x="1494166" y="4953000"/>
              <a:ext cx="1125538" cy="45720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8" name="Line 28"/>
            <p:cNvSpPr>
              <a:spLocks noChangeShapeType="1"/>
            </p:cNvSpPr>
            <p:nvPr/>
          </p:nvSpPr>
          <p:spPr bwMode="ltGray">
            <a:xfrm>
              <a:off x="2972129" y="4953000"/>
              <a:ext cx="633412" cy="45720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9" name="Line 29"/>
            <p:cNvSpPr>
              <a:spLocks noChangeShapeType="1"/>
            </p:cNvSpPr>
            <p:nvPr/>
          </p:nvSpPr>
          <p:spPr bwMode="ltGray">
            <a:xfrm flipV="1">
              <a:off x="579766" y="4953000"/>
              <a:ext cx="4065588" cy="45720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0" name="Line 30"/>
            <p:cNvSpPr>
              <a:spLocks noChangeShapeType="1"/>
            </p:cNvSpPr>
            <p:nvPr/>
          </p:nvSpPr>
          <p:spPr bwMode="ltGray">
            <a:xfrm>
              <a:off x="495629" y="4876800"/>
              <a:ext cx="1139825" cy="53340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1" name="Line 31"/>
            <p:cNvSpPr>
              <a:spLocks noChangeShapeType="1"/>
            </p:cNvSpPr>
            <p:nvPr/>
          </p:nvSpPr>
          <p:spPr bwMode="ltGray">
            <a:xfrm>
              <a:off x="1198891" y="2438400"/>
              <a:ext cx="3109913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4" name="Line 34"/>
            <p:cNvSpPr>
              <a:spLocks noChangeShapeType="1"/>
            </p:cNvSpPr>
            <p:nvPr/>
          </p:nvSpPr>
          <p:spPr bwMode="ltGray">
            <a:xfrm>
              <a:off x="4589791" y="1981200"/>
              <a:ext cx="0" cy="22860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5" name="Line 35"/>
            <p:cNvSpPr>
              <a:spLocks noChangeShapeType="1"/>
            </p:cNvSpPr>
            <p:nvPr/>
          </p:nvSpPr>
          <p:spPr bwMode="ltGray">
            <a:xfrm>
              <a:off x="4589791" y="2667000"/>
              <a:ext cx="0" cy="22860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6" name="Line 36"/>
            <p:cNvSpPr>
              <a:spLocks noChangeShapeType="1"/>
            </p:cNvSpPr>
            <p:nvPr/>
          </p:nvSpPr>
          <p:spPr bwMode="ltGray">
            <a:xfrm>
              <a:off x="4589791" y="3352800"/>
              <a:ext cx="0" cy="22860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7" name="Line 37"/>
            <p:cNvSpPr>
              <a:spLocks noChangeShapeType="1"/>
            </p:cNvSpPr>
            <p:nvPr/>
          </p:nvSpPr>
          <p:spPr bwMode="ltGray">
            <a:xfrm flipH="1">
              <a:off x="4575504" y="4038600"/>
              <a:ext cx="14287" cy="91440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8" name="Rectangle 38"/>
            <p:cNvSpPr>
              <a:spLocks noChangeArrowheads="1"/>
            </p:cNvSpPr>
            <p:nvPr/>
          </p:nvSpPr>
          <p:spPr bwMode="ltGray">
            <a:xfrm>
              <a:off x="4081791" y="533400"/>
              <a:ext cx="985838" cy="457200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0"/>
                <a:t>E</a:t>
              </a:r>
            </a:p>
          </p:txBody>
        </p:sp>
        <p:sp>
          <p:nvSpPr>
            <p:cNvPr id="87079" name="Rectangle 39"/>
            <p:cNvSpPr>
              <a:spLocks noChangeArrowheads="1"/>
            </p:cNvSpPr>
            <p:nvPr/>
          </p:nvSpPr>
          <p:spPr bwMode="ltGray">
            <a:xfrm>
              <a:off x="4081791" y="5715000"/>
              <a:ext cx="985838" cy="457200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0"/>
                <a:t>E</a:t>
              </a:r>
            </a:p>
          </p:txBody>
        </p:sp>
        <p:sp>
          <p:nvSpPr>
            <p:cNvPr id="87080" name="AutoShape 40"/>
            <p:cNvSpPr>
              <a:spLocks noChangeArrowheads="1"/>
            </p:cNvSpPr>
            <p:nvPr/>
          </p:nvSpPr>
          <p:spPr bwMode="ltGray">
            <a:xfrm>
              <a:off x="635329" y="2209800"/>
              <a:ext cx="563562" cy="457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0"/>
                <a:t>S</a:t>
              </a:r>
              <a:r>
                <a:rPr lang="en-US" altLang="zh-CN" b="0" baseline="30000"/>
                <a:t>5</a:t>
              </a:r>
              <a:endParaRPr lang="en-US" altLang="zh-CN" b="0"/>
            </a:p>
          </p:txBody>
        </p:sp>
        <p:sp>
          <p:nvSpPr>
            <p:cNvPr id="87081" name="Line 41"/>
            <p:cNvSpPr>
              <a:spLocks noChangeShapeType="1"/>
            </p:cNvSpPr>
            <p:nvPr/>
          </p:nvSpPr>
          <p:spPr bwMode="ltGray">
            <a:xfrm>
              <a:off x="917904" y="990600"/>
              <a:ext cx="0" cy="121920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2" name="Line 42"/>
            <p:cNvSpPr>
              <a:spLocks noChangeShapeType="1"/>
            </p:cNvSpPr>
            <p:nvPr/>
          </p:nvSpPr>
          <p:spPr bwMode="ltGray">
            <a:xfrm>
              <a:off x="2816554" y="1752600"/>
              <a:ext cx="1476375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3" name="Line 43"/>
            <p:cNvSpPr>
              <a:spLocks noChangeShapeType="1"/>
            </p:cNvSpPr>
            <p:nvPr/>
          </p:nvSpPr>
          <p:spPr bwMode="ltGray">
            <a:xfrm>
              <a:off x="4575504" y="990600"/>
              <a:ext cx="0" cy="53340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4" name="Line 44"/>
            <p:cNvSpPr>
              <a:spLocks noChangeShapeType="1"/>
            </p:cNvSpPr>
            <p:nvPr/>
          </p:nvSpPr>
          <p:spPr bwMode="ltGray">
            <a:xfrm flipH="1">
              <a:off x="4926341" y="3810000"/>
              <a:ext cx="563563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5" name="Text Box 45"/>
            <p:cNvSpPr txBox="1">
              <a:spLocks noChangeArrowheads="1"/>
            </p:cNvSpPr>
            <p:nvPr/>
          </p:nvSpPr>
          <p:spPr bwMode="ltGray">
            <a:xfrm>
              <a:off x="5545466" y="2860675"/>
              <a:ext cx="487363" cy="457200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0"/>
                <a:t>W</a:t>
              </a:r>
              <a:r>
                <a:rPr lang="en-US" altLang="zh-CN" b="0" baseline="-25000"/>
                <a:t>t</a:t>
              </a:r>
              <a:endParaRPr lang="en-US" altLang="zh-CN" b="0"/>
            </a:p>
          </p:txBody>
        </p:sp>
        <p:sp>
          <p:nvSpPr>
            <p:cNvPr id="87086" name="Text Box 46"/>
            <p:cNvSpPr txBox="1">
              <a:spLocks noChangeArrowheads="1"/>
            </p:cNvSpPr>
            <p:nvPr/>
          </p:nvSpPr>
          <p:spPr bwMode="ltGray">
            <a:xfrm>
              <a:off x="5545466" y="3622675"/>
              <a:ext cx="425450" cy="457200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0" dirty="0"/>
                <a:t>K</a:t>
              </a:r>
              <a:r>
                <a:rPr lang="en-US" altLang="zh-CN" b="0" baseline="-25000" dirty="0"/>
                <a:t>t</a:t>
              </a:r>
              <a:endParaRPr lang="en-US" altLang="zh-CN" b="0" dirty="0"/>
            </a:p>
          </p:txBody>
        </p:sp>
        <p:sp>
          <p:nvSpPr>
            <p:cNvPr id="87087" name="Line 47"/>
            <p:cNvSpPr>
              <a:spLocks noChangeShapeType="1"/>
            </p:cNvSpPr>
            <p:nvPr/>
          </p:nvSpPr>
          <p:spPr bwMode="ltGray">
            <a:xfrm>
              <a:off x="3800804" y="4876800"/>
              <a:ext cx="844550" cy="53340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8" name="Line 48"/>
            <p:cNvSpPr>
              <a:spLocks noChangeShapeType="1"/>
            </p:cNvSpPr>
            <p:nvPr/>
          </p:nvSpPr>
          <p:spPr bwMode="ltGray">
            <a:xfrm>
              <a:off x="4645354" y="5410200"/>
              <a:ext cx="0" cy="30480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9" name="AutoShape 49"/>
            <p:cNvSpPr>
              <a:spLocks noChangeArrowheads="1"/>
            </p:cNvSpPr>
            <p:nvPr/>
          </p:nvSpPr>
          <p:spPr bwMode="ltGray">
            <a:xfrm>
              <a:off x="1198891" y="3505200"/>
              <a:ext cx="561975" cy="457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0"/>
                <a:t>S</a:t>
              </a:r>
              <a:r>
                <a:rPr lang="en-US" altLang="zh-CN" b="0" baseline="30000"/>
                <a:t>30</a:t>
              </a:r>
              <a:endParaRPr lang="en-US" altLang="zh-CN" b="0"/>
            </a:p>
          </p:txBody>
        </p:sp>
      </p:grp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4714876" y="4643446"/>
          <a:ext cx="39290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  <a:gridCol w="1762138"/>
                <a:gridCol w="1166820"/>
              </a:tblGrid>
              <a:tr h="3429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步数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十六进制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取整</a:t>
                      </a:r>
                      <a:endParaRPr lang="zh-CN" altLang="en-US" dirty="0"/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/>
                        <a:t>K</a:t>
                      </a:r>
                      <a:r>
                        <a:rPr lang="en-US" altLang="zh-CN" b="0" baseline="-25000" dirty="0" smtClean="0"/>
                        <a:t>t</a:t>
                      </a:r>
                      <a:r>
                        <a:rPr lang="en-US" altLang="zh-CN" b="0" baseline="0" dirty="0" smtClean="0"/>
                        <a:t>=5A827999</a:t>
                      </a:r>
                      <a:endParaRPr lang="zh-CN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/>
                        <a:t>K</a:t>
                      </a:r>
                      <a:r>
                        <a:rPr lang="en-US" altLang="zh-CN" b="0" baseline="-25000" dirty="0" smtClean="0"/>
                        <a:t>t</a:t>
                      </a:r>
                      <a:r>
                        <a:rPr lang="en-US" altLang="zh-CN" b="0" baseline="0" dirty="0" smtClean="0"/>
                        <a:t>=6ED9EBA1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/>
                        <a:t>K</a:t>
                      </a:r>
                      <a:r>
                        <a:rPr lang="en-US" altLang="zh-CN" b="0" baseline="-25000" dirty="0" smtClean="0"/>
                        <a:t>t</a:t>
                      </a:r>
                      <a:r>
                        <a:rPr lang="en-US" altLang="zh-CN" b="0" baseline="0" dirty="0" smtClean="0"/>
                        <a:t>=8F1BBCDC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/>
                        <a:t>K</a:t>
                      </a:r>
                      <a:r>
                        <a:rPr lang="en-US" altLang="zh-CN" b="0" baseline="-25000" dirty="0" smtClean="0"/>
                        <a:t>t</a:t>
                      </a:r>
                      <a:r>
                        <a:rPr lang="en-US" altLang="zh-CN" b="0" baseline="0" dirty="0" smtClean="0"/>
                        <a:t>=CA62C1D6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4791404" y="5072074"/>
          <a:ext cx="785818" cy="296039"/>
        </p:xfrm>
        <a:graphic>
          <a:graphicData uri="http://schemas.openxmlformats.org/presentationml/2006/ole">
            <p:oleObj spid="_x0000_s11265" name="Equation" r:id="rId3" imgW="609480" imgH="177480" progId="Equation.DSMT4">
              <p:embed/>
            </p:oleObj>
          </a:graphicData>
        </a:graphic>
      </p:graphicFrame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4799884" y="5429251"/>
          <a:ext cx="852494" cy="285766"/>
        </p:xfrm>
        <a:graphic>
          <a:graphicData uri="http://schemas.openxmlformats.org/presentationml/2006/ole">
            <p:oleObj spid="_x0000_s11266" name="Equation" r:id="rId4" imgW="698400" imgH="177480" progId="Equation.DSMT4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789445" y="5786438"/>
          <a:ext cx="900112" cy="295275"/>
        </p:xfrm>
        <a:graphic>
          <a:graphicData uri="http://schemas.openxmlformats.org/presentationml/2006/ole">
            <p:oleObj spid="_x0000_s11267" name="Equation" r:id="rId5" imgW="698400" imgH="177480" progId="Equation.DSMT4">
              <p:embed/>
            </p:oleObj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4789445" y="6143625"/>
          <a:ext cx="900112" cy="295275"/>
        </p:xfrm>
        <a:graphic>
          <a:graphicData uri="http://schemas.openxmlformats.org/presentationml/2006/ole">
            <p:oleObj spid="_x0000_s11268" name="Equation" r:id="rId6" imgW="698400" imgH="177480" progId="Equation.DSMT4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7603386" y="4985816"/>
          <a:ext cx="803275" cy="400050"/>
        </p:xfrm>
        <a:graphic>
          <a:graphicData uri="http://schemas.openxmlformats.org/presentationml/2006/ole">
            <p:oleObj spid="_x0000_s11269" name="Equation" r:id="rId7" imgW="622080" imgH="241200" progId="Equation.DSMT4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7609974" y="5357826"/>
          <a:ext cx="803275" cy="400050"/>
        </p:xfrm>
        <a:graphic>
          <a:graphicData uri="http://schemas.openxmlformats.org/presentationml/2006/ole">
            <p:oleObj spid="_x0000_s11270" name="Equation" r:id="rId8" imgW="622080" imgH="241200" progId="Equation.DSMT4">
              <p:embed/>
            </p:oleObj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7609974" y="5715016"/>
          <a:ext cx="803275" cy="400050"/>
        </p:xfrm>
        <a:graphic>
          <a:graphicData uri="http://schemas.openxmlformats.org/presentationml/2006/ole">
            <p:oleObj spid="_x0000_s11271" name="Equation" r:id="rId9" imgW="622080" imgH="241200" progId="Equation.DSMT4">
              <p:embed/>
            </p:oleObj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7607844" y="6072188"/>
          <a:ext cx="884237" cy="400050"/>
        </p:xfrm>
        <a:graphic>
          <a:graphicData uri="http://schemas.openxmlformats.org/presentationml/2006/ole">
            <p:oleObj spid="_x0000_s11272" name="Equation" r:id="rId10" imgW="685800" imgH="241200" progId="Equation.DSMT4">
              <p:embed/>
            </p:oleObj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4786314" y="857232"/>
          <a:ext cx="3571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2500330"/>
              </a:tblGrid>
              <a:tr h="3429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步数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r>
                        <a:rPr lang="en-US" altLang="zh-CN" baseline="-25000" dirty="0" smtClean="0"/>
                        <a:t>t</a:t>
                      </a:r>
                      <a:r>
                        <a:rPr lang="en-US" altLang="zh-CN" dirty="0" smtClean="0"/>
                        <a:t>=f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B,C,D)</a:t>
                      </a:r>
                      <a:endParaRPr lang="zh-CN" altLang="en-US" dirty="0"/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4862842" y="1285860"/>
          <a:ext cx="785818" cy="296039"/>
        </p:xfrm>
        <a:graphic>
          <a:graphicData uri="http://schemas.openxmlformats.org/presentationml/2006/ole">
            <p:oleObj spid="_x0000_s11273" name="Equation" r:id="rId11" imgW="609480" imgH="177480" progId="Equation.DSMT4">
              <p:embed/>
            </p:oleObj>
          </a:graphicData>
        </a:graphic>
      </p:graphicFrame>
      <p:graphicFrame>
        <p:nvGraphicFramePr>
          <p:cNvPr id="63" name="Object 2"/>
          <p:cNvGraphicFramePr>
            <a:graphicFrameLocks noChangeAspect="1"/>
          </p:cNvGraphicFramePr>
          <p:nvPr/>
        </p:nvGraphicFramePr>
        <p:xfrm>
          <a:off x="4871322" y="1643037"/>
          <a:ext cx="852494" cy="285766"/>
        </p:xfrm>
        <a:graphic>
          <a:graphicData uri="http://schemas.openxmlformats.org/presentationml/2006/ole">
            <p:oleObj spid="_x0000_s11274" name="Equation" r:id="rId12" imgW="698400" imgH="177480" progId="Equation.DSMT4">
              <p:embed/>
            </p:oleObj>
          </a:graphicData>
        </a:graphic>
      </p:graphicFrame>
      <p:graphicFrame>
        <p:nvGraphicFramePr>
          <p:cNvPr id="64" name="Object 3"/>
          <p:cNvGraphicFramePr>
            <a:graphicFrameLocks noChangeAspect="1"/>
          </p:cNvGraphicFramePr>
          <p:nvPr/>
        </p:nvGraphicFramePr>
        <p:xfrm>
          <a:off x="4860883" y="2000224"/>
          <a:ext cx="900112" cy="295275"/>
        </p:xfrm>
        <a:graphic>
          <a:graphicData uri="http://schemas.openxmlformats.org/presentationml/2006/ole">
            <p:oleObj spid="_x0000_s11275" name="Equation" r:id="rId13" imgW="698400" imgH="177480" progId="Equation.DSMT4">
              <p:embed/>
            </p:oleObj>
          </a:graphicData>
        </a:graphic>
      </p:graphicFrame>
      <p:graphicFrame>
        <p:nvGraphicFramePr>
          <p:cNvPr id="65" name="Object 4"/>
          <p:cNvGraphicFramePr>
            <a:graphicFrameLocks noChangeAspect="1"/>
          </p:cNvGraphicFramePr>
          <p:nvPr/>
        </p:nvGraphicFramePr>
        <p:xfrm>
          <a:off x="4860883" y="2357411"/>
          <a:ext cx="900112" cy="295275"/>
        </p:xfrm>
        <a:graphic>
          <a:graphicData uri="http://schemas.openxmlformats.org/presentationml/2006/ole">
            <p:oleObj spid="_x0000_s11276" name="Equation" r:id="rId14" imgW="698400" imgH="177480" progId="Equation.DSMT4">
              <p:embed/>
            </p:oleObj>
          </a:graphicData>
        </a:graphic>
      </p:graphicFrame>
      <p:graphicFrame>
        <p:nvGraphicFramePr>
          <p:cNvPr id="66" name="Object 5"/>
          <p:cNvGraphicFramePr>
            <a:graphicFrameLocks noChangeAspect="1"/>
          </p:cNvGraphicFramePr>
          <p:nvPr/>
        </p:nvGraphicFramePr>
        <p:xfrm>
          <a:off x="6188075" y="1246188"/>
          <a:ext cx="1573213" cy="336550"/>
        </p:xfrm>
        <a:graphic>
          <a:graphicData uri="http://schemas.openxmlformats.org/presentationml/2006/ole">
            <p:oleObj spid="_x0000_s11277" name="Equation" r:id="rId15" imgW="1218960" imgH="203040" progId="Equation.DSMT4">
              <p:embed/>
            </p:oleObj>
          </a:graphicData>
        </a:graphic>
      </p:graphicFrame>
      <p:graphicFrame>
        <p:nvGraphicFramePr>
          <p:cNvPr id="67" name="Object 6"/>
          <p:cNvGraphicFramePr>
            <a:graphicFrameLocks noChangeAspect="1"/>
          </p:cNvGraphicFramePr>
          <p:nvPr/>
        </p:nvGraphicFramePr>
        <p:xfrm>
          <a:off x="6523038" y="1624013"/>
          <a:ext cx="901700" cy="295275"/>
        </p:xfrm>
        <a:graphic>
          <a:graphicData uri="http://schemas.openxmlformats.org/presentationml/2006/ole">
            <p:oleObj spid="_x0000_s11278" name="Equation" r:id="rId16" imgW="698400" imgH="177480" progId="Equation.DSMT4">
              <p:embed/>
            </p:oleObj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6572264" y="2357430"/>
          <a:ext cx="901700" cy="295275"/>
        </p:xfrm>
        <a:graphic>
          <a:graphicData uri="http://schemas.openxmlformats.org/presentationml/2006/ole">
            <p:oleObj spid="_x0000_s11281" name="Equation" r:id="rId17" imgW="698400" imgH="177480" progId="Equation.DSMT4">
              <p:embed/>
            </p:oleObj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5936806" y="2014538"/>
          <a:ext cx="2228850" cy="336550"/>
        </p:xfrm>
        <a:graphic>
          <a:graphicData uri="http://schemas.openxmlformats.org/presentationml/2006/ole">
            <p:oleObj spid="_x0000_s11282" name="Equation" r:id="rId18" imgW="1726920" imgH="203040" progId="Equation.DSMT4">
              <p:embed/>
            </p:oleObj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/>
        </p:nvGraphicFramePr>
        <p:xfrm>
          <a:off x="5357818" y="3214686"/>
          <a:ext cx="3471886" cy="977900"/>
        </p:xfrm>
        <a:graphic>
          <a:graphicData uri="http://schemas.openxmlformats.org/presentationml/2006/ole">
            <p:oleObj spid="_x0000_s11283" name="Equation" r:id="rId19" imgW="3022560" imgH="660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数据完整性</a:t>
            </a:r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512995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914400" y="6096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800">
                <a:solidFill>
                  <a:srgbClr val="000066"/>
                </a:solidFill>
                <a:ea typeface="华文新魏" pitchFamily="2" charset="-122"/>
              </a:rPr>
              <a:t>SHA-1</a:t>
            </a:r>
            <a:r>
              <a:rPr lang="zh-CN" altLang="en-US" sz="4800">
                <a:solidFill>
                  <a:srgbClr val="000066"/>
                </a:solidFill>
                <a:ea typeface="华文新魏" pitchFamily="2" charset="-122"/>
              </a:rPr>
              <a:t>总结</a:t>
            </a:r>
            <a:endParaRPr lang="zh-CN" altLang="en-US" sz="4800" baseline="-25000">
              <a:solidFill>
                <a:srgbClr val="000066"/>
              </a:solidFill>
              <a:ea typeface="华文新魏" pitchFamily="2" charset="-122"/>
            </a:endParaRP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8153400" cy="302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SHA-1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使用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big-endian</a:t>
            </a: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抵抗生日攻击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160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位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hash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值</a:t>
            </a: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没有发现两个不同的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512-bit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块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它们在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SHA-1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计算下产生相同的“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hash”</a:t>
            </a: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速度慢于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MD5</a:t>
            </a: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安全性优于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MD5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458075" cy="5715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hash</a:t>
            </a:r>
            <a:r>
              <a:rPr lang="zh-CN" altLang="en-US"/>
              <a:t>函数小结</a:t>
            </a:r>
            <a:endParaRPr lang="zh-CN" altLang="en-US" baseline="-25000"/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228600" y="1830388"/>
            <a:ext cx="8839200" cy="369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hash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函数把变长信息映射到定长信息</a:t>
            </a: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hash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函数不具备可逆性</a:t>
            </a: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hash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函数速度较快</a:t>
            </a: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hash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函数与对称密钥加密算法有某种相似性</a:t>
            </a: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对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hash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函数的密码分析比对称密钥密码更困难</a:t>
            </a: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hash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函数可用于消息摘要</a:t>
            </a: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hash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函数可用于数字签名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HMAC</a:t>
            </a:r>
            <a:endParaRPr lang="zh-CN" altLang="en-US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7924800" cy="129614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楷体_GB2312" pitchFamily="49" charset="-122"/>
              </a:rPr>
              <a:t>2002</a:t>
            </a:r>
            <a:r>
              <a:rPr lang="zh-CN" altLang="en-US" dirty="0" smtClean="0">
                <a:latin typeface="楷体_GB2312" pitchFamily="49" charset="-122"/>
              </a:rPr>
              <a:t>年</a:t>
            </a:r>
            <a:r>
              <a:rPr lang="en-US" altLang="zh-CN" dirty="0" smtClean="0">
                <a:latin typeface="楷体_GB2312" pitchFamily="49" charset="-122"/>
              </a:rPr>
              <a:t>3</a:t>
            </a:r>
            <a:r>
              <a:rPr lang="zh-CN" altLang="en-US" dirty="0" smtClean="0">
                <a:latin typeface="楷体_GB2312" pitchFamily="49" charset="-122"/>
              </a:rPr>
              <a:t>月被提议作为</a:t>
            </a:r>
            <a:r>
              <a:rPr lang="en-US" altLang="zh-CN" dirty="0" smtClean="0">
                <a:latin typeface="楷体_GB2312" pitchFamily="49" charset="-122"/>
              </a:rPr>
              <a:t>FIPS</a:t>
            </a:r>
            <a:r>
              <a:rPr lang="zh-CN" altLang="en-US" dirty="0" smtClean="0">
                <a:latin typeface="楷体_GB2312" pitchFamily="49" charset="-122"/>
              </a:rPr>
              <a:t>标准</a:t>
            </a:r>
            <a:endParaRPr lang="en-US" altLang="zh-CN" dirty="0" smtClean="0"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楷体_GB2312" pitchFamily="49" charset="-122"/>
              </a:rPr>
              <a:t>通过（不带密钥）的</a:t>
            </a:r>
            <a:r>
              <a:rPr lang="en-US" altLang="zh-CN" dirty="0" smtClean="0">
                <a:latin typeface="楷体_GB2312" pitchFamily="49" charset="-122"/>
              </a:rPr>
              <a:t>Hash</a:t>
            </a:r>
            <a:r>
              <a:rPr lang="zh-CN" altLang="en-US" dirty="0" smtClean="0">
                <a:latin typeface="楷体_GB2312" pitchFamily="49" charset="-122"/>
              </a:rPr>
              <a:t>函数构造</a:t>
            </a:r>
            <a:r>
              <a:rPr lang="en-US" altLang="zh-CN" dirty="0" smtClean="0">
                <a:latin typeface="楷体_GB2312" pitchFamily="49" charset="-122"/>
              </a:rPr>
              <a:t>MAC</a:t>
            </a:r>
            <a:endParaRPr lang="zh-CN" altLang="en-US" dirty="0" smtClean="0">
              <a:latin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67544" y="2636912"/>
          <a:ext cx="8468412" cy="1656184"/>
        </p:xfrm>
        <a:graphic>
          <a:graphicData uri="http://schemas.openxmlformats.org/presentationml/2006/ole">
            <p:oleObj spid="_x0000_s37889" name="Equation" r:id="rId4" imgW="3441600" imgH="672840" progId="Equation.DSMT4">
              <p:embed/>
            </p:oleObj>
          </a:graphicData>
        </a:graphic>
      </p:graphicFrame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437112"/>
            <a:ext cx="8460432" cy="210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CBC-MAC</a:t>
            </a:r>
            <a:endParaRPr lang="zh-CN" altLang="en-US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40768"/>
            <a:ext cx="7924800" cy="504056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楷体_GB2312" pitchFamily="49" charset="-122"/>
              </a:rPr>
              <a:t>思考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能否将分组密码在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CBC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模式下所产生的最后一组密文分组作为散列值，作为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Hash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函数？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将消息分为长度为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64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位的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N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个分组，利用加密函数计算</a:t>
            </a:r>
            <a:r>
              <a:rPr lang="en-US" altLang="zh-CN" dirty="0" err="1" smtClean="0">
                <a:solidFill>
                  <a:srgbClr val="A50021"/>
                </a:solidFill>
                <a:latin typeface="楷体_GB2312" pitchFamily="49" charset="-122"/>
              </a:rPr>
              <a:t>C</a:t>
            </a:r>
            <a:r>
              <a:rPr lang="en-US" altLang="zh-CN" baseline="-25000" dirty="0" err="1" smtClean="0">
                <a:solidFill>
                  <a:srgbClr val="A50021"/>
                </a:solidFill>
                <a:latin typeface="楷体_GB2312" pitchFamily="49" charset="-122"/>
              </a:rPr>
              <a:t>i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 = E</a:t>
            </a:r>
            <a:r>
              <a:rPr lang="en-US" altLang="zh-CN" baseline="-25000" dirty="0" smtClean="0">
                <a:solidFill>
                  <a:srgbClr val="A50021"/>
                </a:solidFill>
                <a:latin typeface="楷体_GB2312" pitchFamily="49" charset="-122"/>
              </a:rPr>
              <a:t>K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(</a:t>
            </a:r>
            <a:r>
              <a:rPr lang="en-US" altLang="zh-CN" dirty="0" err="1" smtClean="0">
                <a:solidFill>
                  <a:srgbClr val="A50021"/>
                </a:solidFill>
                <a:latin typeface="楷体_GB2312" pitchFamily="49" charset="-122"/>
              </a:rPr>
              <a:t>C</a:t>
            </a:r>
            <a:r>
              <a:rPr lang="en-US" altLang="zh-CN" baseline="-25000" dirty="0" err="1" smtClean="0">
                <a:solidFill>
                  <a:srgbClr val="A50021"/>
                </a:solidFill>
                <a:latin typeface="楷体_GB2312" pitchFamily="49" charset="-122"/>
              </a:rPr>
              <a:t>i</a:t>
            </a:r>
            <a:r>
              <a:rPr lang="zh-CN" altLang="en-US" baseline="-25000" dirty="0" smtClean="0">
                <a:solidFill>
                  <a:srgbClr val="A50021"/>
                </a:solidFill>
                <a:latin typeface="楷体_GB2312" pitchFamily="49" charset="-122"/>
              </a:rPr>
              <a:t>－</a:t>
            </a:r>
            <a:r>
              <a:rPr lang="en-US" altLang="zh-CN" baseline="-25000" dirty="0" smtClean="0">
                <a:solidFill>
                  <a:srgbClr val="A50021"/>
                </a:solidFill>
                <a:latin typeface="楷体_GB2312" pitchFamily="49" charset="-122"/>
              </a:rPr>
              <a:t>1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⊕P</a:t>
            </a:r>
            <a:r>
              <a:rPr lang="en-US" altLang="zh-CN" baseline="-25000" dirty="0" smtClean="0">
                <a:solidFill>
                  <a:srgbClr val="A50021"/>
                </a:solidFill>
                <a:latin typeface="楷体_GB2312" pitchFamily="49" charset="-122"/>
              </a:rPr>
              <a:t>i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令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h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＝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C</a:t>
            </a:r>
            <a:r>
              <a:rPr lang="en-US" altLang="zh-CN" baseline="-25000" dirty="0" smtClean="0">
                <a:solidFill>
                  <a:srgbClr val="A50021"/>
                </a:solidFill>
                <a:latin typeface="楷体_GB2312" pitchFamily="49" charset="-122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MAC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（消息认证码）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在密钥的控制下将任意长的消息映射为一个定长的数据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缺点：运算代价过高</a:t>
            </a:r>
            <a:endParaRPr lang="en-US" altLang="zh-CN" dirty="0" smtClean="0">
              <a:solidFill>
                <a:srgbClr val="000099"/>
              </a:solidFill>
              <a:latin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CCM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模式</a:t>
            </a:r>
            <a:endParaRPr lang="en-US" altLang="zh-CN" dirty="0" smtClean="0">
              <a:solidFill>
                <a:srgbClr val="000099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</a:t>
            </a:r>
            <a:r>
              <a:rPr lang="zh-CN" altLang="en-US" smtClean="0"/>
              <a:t>函数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200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latin typeface="楷体_GB2312" pitchFamily="49" charset="-122"/>
              </a:rPr>
              <a:t>小结：为何引入</a:t>
            </a:r>
            <a:r>
              <a:rPr lang="en-US" altLang="zh-CN" smtClean="0"/>
              <a:t>Hash</a:t>
            </a:r>
            <a:r>
              <a:rPr lang="zh-CN" altLang="en-US" smtClean="0">
                <a:latin typeface="楷体_GB2312" pitchFamily="49" charset="-122"/>
              </a:rPr>
              <a:t>函数？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信息加密提供的是保密性而非真实性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加密运算代价大</a:t>
            </a:r>
            <a:r>
              <a:rPr lang="en-US" altLang="zh-CN" smtClean="0">
                <a:solidFill>
                  <a:srgbClr val="000099"/>
                </a:solidFill>
                <a:latin typeface="楷体_GB2312" pitchFamily="49" charset="-122"/>
              </a:rPr>
              <a:t>(</a:t>
            </a:r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公钥算法代价更大</a:t>
            </a:r>
            <a:r>
              <a:rPr lang="en-US" altLang="zh-CN" smtClean="0">
                <a:solidFill>
                  <a:srgbClr val="000099"/>
                </a:solidFill>
                <a:latin typeface="楷体_GB2312" pitchFamily="49" charset="-12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鉴别函数与保密函数的分离能提供功能上的灵活性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某些信息只需要真实性</a:t>
            </a:r>
            <a:r>
              <a:rPr lang="en-US" altLang="zh-CN" smtClean="0">
                <a:solidFill>
                  <a:srgbClr val="000099"/>
                </a:solidFill>
                <a:latin typeface="楷体_GB2312" pitchFamily="49" charset="-122"/>
              </a:rPr>
              <a:t>,</a:t>
            </a:r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不需要保密性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广播的消息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网络管理信息等只需要真实性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政府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/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权威部门的公告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数据完整性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口令保护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59632" y="2636912"/>
          <a:ext cx="7056784" cy="1584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1656184"/>
                <a:gridCol w="1872208"/>
                <a:gridCol w="2160240"/>
              </a:tblGrid>
              <a:tr h="396148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userid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password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username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lastlogintime</a:t>
                      </a:r>
                      <a:endParaRPr lang="zh-CN" altLang="en-US" sz="1600"/>
                    </a:p>
                  </a:txBody>
                  <a:tcPr anchor="ctr" anchorCtr="1"/>
                </a:tc>
              </a:tr>
              <a:tr h="395940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szhang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9a32d6eb092d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zhang san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2012-10-2 12:30:42</a:t>
                      </a:r>
                      <a:endParaRPr lang="zh-CN" altLang="en-US" sz="1600"/>
                    </a:p>
                  </a:txBody>
                  <a:tcPr/>
                </a:tc>
              </a:tr>
              <a:tr h="396148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sli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5321b2a761e0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li si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2012-10-3</a:t>
                      </a:r>
                      <a:r>
                        <a:rPr lang="en-US" altLang="zh-CN" sz="1600" baseline="0" smtClean="0"/>
                        <a:t> 14:12:30</a:t>
                      </a:r>
                      <a:endParaRPr lang="zh-CN" altLang="en-US" sz="1600"/>
                    </a:p>
                  </a:txBody>
                  <a:tcPr/>
                </a:tc>
              </a:tr>
              <a:tr h="396148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wwang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d50c2234e9f7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wang wu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2012-10-2 15:22:34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如果要在不安全的信道中保证消息的完整性，可以在</a:t>
            </a:r>
            <a:r>
              <a:rPr lang="en-US" altLang="zh-CN" smtClean="0"/>
              <a:t>Hash</a:t>
            </a:r>
            <a:r>
              <a:rPr lang="zh-CN" altLang="en-US" smtClean="0"/>
              <a:t>函数中引入一个密钥，其结果被称为消息验证码</a:t>
            </a:r>
            <a:r>
              <a:rPr lang="en-US" altLang="zh-CN" smtClean="0"/>
              <a:t>(MAC)</a:t>
            </a:r>
          </a:p>
          <a:p>
            <a:r>
              <a:rPr lang="zh-CN" altLang="en-US" smtClean="0"/>
              <a:t>定义</a:t>
            </a:r>
            <a:r>
              <a:rPr lang="en-US" altLang="zh-CN" smtClean="0"/>
              <a:t>4.1 </a:t>
            </a:r>
            <a:r>
              <a:rPr lang="zh-CN" altLang="en-US" smtClean="0"/>
              <a:t>一个</a:t>
            </a:r>
            <a:r>
              <a:rPr lang="en-US" altLang="zh-CN" smtClean="0"/>
              <a:t>Hash</a:t>
            </a:r>
            <a:r>
              <a:rPr lang="zh-CN" altLang="en-US" smtClean="0"/>
              <a:t>族是满足下列条件的四元组</a:t>
            </a:r>
            <a:r>
              <a:rPr lang="en-US" altLang="zh-CN" smtClean="0"/>
              <a:t>(X,Y,K,H)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altLang="zh-CN" smtClean="0"/>
              <a:t>X</a:t>
            </a:r>
            <a:r>
              <a:rPr lang="zh-CN" altLang="en-US" smtClean="0"/>
              <a:t>是所有可能的消息的集合</a:t>
            </a:r>
            <a:endParaRPr lang="en-US" altLang="zh-CN" smtClean="0"/>
          </a:p>
          <a:p>
            <a:pPr lvl="1"/>
            <a:r>
              <a:rPr lang="en-US" altLang="zh-CN" smtClean="0"/>
              <a:t>Y</a:t>
            </a:r>
            <a:r>
              <a:rPr lang="zh-CN" altLang="en-US" smtClean="0"/>
              <a:t>是所有可能的消息摘要构成的有限集</a:t>
            </a:r>
            <a:endParaRPr lang="en-US" altLang="zh-CN" smtClean="0"/>
          </a:p>
          <a:p>
            <a:pPr lvl="1"/>
            <a:r>
              <a:rPr lang="en-US" altLang="zh-CN" smtClean="0"/>
              <a:t>K</a:t>
            </a:r>
            <a:r>
              <a:rPr lang="zh-CN" altLang="en-US" smtClean="0"/>
              <a:t>是所有可能的密钥集合，即密钥空间</a:t>
            </a:r>
            <a:endParaRPr lang="en-US" altLang="zh-CN" smtClean="0"/>
          </a:p>
          <a:p>
            <a:pPr lvl="1"/>
            <a:r>
              <a:rPr lang="zh-CN" altLang="en-US" smtClean="0"/>
              <a:t>对每个</a:t>
            </a:r>
            <a:r>
              <a:rPr lang="en-US" altLang="zh-CN" smtClean="0"/>
              <a:t>k</a:t>
            </a:r>
            <a:r>
              <a:rPr lang="zh-CN" altLang="en-US" smtClean="0"/>
              <a:t>∈</a:t>
            </a:r>
            <a:r>
              <a:rPr lang="en-US" altLang="zh-CN" smtClean="0"/>
              <a:t>K</a:t>
            </a:r>
            <a:r>
              <a:rPr lang="zh-CN" altLang="en-US" smtClean="0"/>
              <a:t>，存在一个</a:t>
            </a:r>
            <a:r>
              <a:rPr lang="en-US" altLang="zh-CN" smtClean="0"/>
              <a:t>Hash</a:t>
            </a:r>
            <a:r>
              <a:rPr lang="zh-CN" altLang="en-US" smtClean="0"/>
              <a:t>函数</a:t>
            </a:r>
            <a:r>
              <a:rPr lang="en-US" altLang="zh-CN" smtClean="0"/>
              <a:t>h</a:t>
            </a:r>
            <a:r>
              <a:rPr lang="en-US" altLang="zh-CN" baseline="-25000" smtClean="0"/>
              <a:t>k</a:t>
            </a:r>
            <a:r>
              <a:rPr lang="zh-CN" altLang="en-US" smtClean="0"/>
              <a:t>∈</a:t>
            </a:r>
            <a:r>
              <a:rPr lang="en-US" altLang="zh-CN" smtClean="0"/>
              <a:t>H</a:t>
            </a:r>
            <a:r>
              <a:rPr lang="zh-CN" altLang="en-US" smtClean="0"/>
              <a:t>，</a:t>
            </a:r>
            <a:r>
              <a:rPr lang="en-US" altLang="zh-CN" smtClean="0"/>
              <a:t>h</a:t>
            </a:r>
            <a:r>
              <a:rPr lang="en-US" altLang="zh-CN" baseline="-25000" smtClean="0"/>
              <a:t>k</a:t>
            </a:r>
            <a:r>
              <a:rPr lang="en-US" altLang="zh-CN" smtClean="0"/>
              <a:t>:X→Y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(x)=y</a:t>
            </a:r>
            <a:r>
              <a:rPr lang="zh-CN" altLang="en-US" dirty="0" smtClean="0"/>
              <a:t>，则称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∈</a:t>
            </a:r>
            <a:r>
              <a:rPr lang="en-US" altLang="zh-CN" dirty="0" smtClean="0"/>
              <a:t>X×Y</a:t>
            </a:r>
            <a:r>
              <a:rPr lang="zh-CN" altLang="en-US" dirty="0" smtClean="0"/>
              <a:t>在密钥</a:t>
            </a:r>
            <a:r>
              <a:rPr lang="en-US" altLang="zh-CN" dirty="0" smtClean="0"/>
              <a:t>k</a:t>
            </a:r>
            <a:r>
              <a:rPr lang="zh-CN" altLang="en-US" dirty="0" smtClean="0"/>
              <a:t>下是有效的或正确的</a:t>
            </a:r>
            <a:endParaRPr lang="en-US" altLang="zh-CN" dirty="0" smtClean="0"/>
          </a:p>
          <a:p>
            <a:r>
              <a:rPr lang="zh-CN" altLang="en-US" dirty="0" smtClean="0"/>
              <a:t>不带密钥的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函数是函数</a:t>
            </a:r>
            <a:r>
              <a:rPr lang="en-US" altLang="zh-CN" dirty="0" smtClean="0"/>
              <a:t>h:X→Y</a:t>
            </a:r>
            <a:r>
              <a:rPr lang="zh-CN" altLang="en-US" dirty="0" smtClean="0"/>
              <a:t>，可以看做定义</a:t>
            </a:r>
            <a:r>
              <a:rPr lang="en-US" altLang="zh-CN" dirty="0" smtClean="0"/>
              <a:t>4.1</a:t>
            </a:r>
            <a:r>
              <a:rPr lang="zh-CN" altLang="en-US" dirty="0" smtClean="0"/>
              <a:t>的特例，即只有一个密钥的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族，</a:t>
            </a:r>
            <a:r>
              <a:rPr lang="en-US" altLang="zh-CN" dirty="0" smtClean="0"/>
              <a:t>|K|=1</a:t>
            </a:r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4.1</a:t>
            </a:r>
            <a:r>
              <a:rPr lang="zh-CN" altLang="en-US" dirty="0" smtClean="0"/>
              <a:t>只给出了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函数的一般定义，即</a:t>
            </a:r>
            <a:r>
              <a:rPr lang="en-US" altLang="zh-CN" dirty="0" smtClean="0"/>
              <a:t>X</a:t>
            </a:r>
            <a:r>
              <a:rPr lang="zh-CN" altLang="en-US" dirty="0" smtClean="0"/>
              <a:t>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的函数。</a:t>
            </a:r>
            <a:r>
              <a:rPr lang="en-US" altLang="zh-CN" dirty="0" smtClean="0"/>
              <a:t>X</a:t>
            </a:r>
            <a:r>
              <a:rPr lang="zh-CN" altLang="en-US" dirty="0" smtClean="0"/>
              <a:t>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的所有函数可记为</a:t>
            </a:r>
            <a:r>
              <a:rPr lang="en-US" altLang="zh-CN" dirty="0" smtClean="0"/>
              <a:t>F</a:t>
            </a:r>
            <a:r>
              <a:rPr lang="en-US" altLang="zh-CN" baseline="30000" dirty="0" smtClean="0"/>
              <a:t>X,Y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h</a:t>
            </a:r>
            <a:r>
              <a:rPr lang="zh-CN" altLang="en-US" dirty="0" smtClean="0"/>
              <a:t>∈</a:t>
            </a:r>
            <a:r>
              <a:rPr lang="en-US" altLang="zh-CN" dirty="0" smtClean="0"/>
              <a:t>F</a:t>
            </a:r>
            <a:r>
              <a:rPr lang="en-US" altLang="zh-CN" baseline="30000" dirty="0" smtClean="0"/>
              <a:t>X,Y</a:t>
            </a:r>
            <a:r>
              <a:rPr lang="zh-CN" altLang="en-US" dirty="0" smtClean="0"/>
              <a:t>。假定</a:t>
            </a:r>
            <a:r>
              <a:rPr lang="en-US" altLang="zh-CN" dirty="0" smtClean="0"/>
              <a:t>|X|=N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|Y|=M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|F</a:t>
            </a:r>
            <a:r>
              <a:rPr lang="en-US" altLang="zh-CN" baseline="30000" dirty="0" smtClean="0"/>
              <a:t>X,Y</a:t>
            </a:r>
            <a:r>
              <a:rPr lang="en-US" altLang="zh-CN" dirty="0" smtClean="0"/>
              <a:t>|=M</a:t>
            </a:r>
            <a:r>
              <a:rPr lang="en-US" altLang="zh-CN" baseline="30000" dirty="0" smtClean="0"/>
              <a:t>N</a:t>
            </a:r>
            <a:endParaRPr lang="zh-CN" alt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Hash</a:t>
            </a:r>
            <a:r>
              <a:rPr lang="zh-CN" altLang="en-US" smtClean="0"/>
              <a:t>函数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3490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楷体_GB2312" pitchFamily="49" charset="-122"/>
              </a:rPr>
              <a:t>怎样的</a:t>
            </a:r>
            <a:r>
              <a:rPr lang="en-US" altLang="zh-CN" dirty="0" smtClean="0">
                <a:latin typeface="楷体_GB2312" pitchFamily="49" charset="-122"/>
              </a:rPr>
              <a:t>Hash</a:t>
            </a:r>
            <a:r>
              <a:rPr lang="zh-CN" altLang="en-US" dirty="0" smtClean="0">
                <a:latin typeface="楷体_GB2312" pitchFamily="49" charset="-122"/>
              </a:rPr>
              <a:t>函数能满足数据完整性保护的要求？</a:t>
            </a:r>
            <a:endParaRPr lang="en-US" altLang="zh-CN" dirty="0" smtClean="0">
              <a:latin typeface="楷体_GB2312" pitchFamily="49" charset="-122"/>
            </a:endParaRPr>
          </a:p>
          <a:p>
            <a:pPr eaLnBrk="1" hangingPunct="1"/>
            <a:r>
              <a:rPr lang="en-US" altLang="zh-CN" dirty="0" smtClean="0">
                <a:latin typeface="楷体_GB2312" pitchFamily="49" charset="-122"/>
              </a:rPr>
              <a:t>Hash</a:t>
            </a:r>
            <a:r>
              <a:rPr lang="zh-CN" altLang="en-US" dirty="0" smtClean="0">
                <a:latin typeface="楷体_GB2312" pitchFamily="49" charset="-122"/>
              </a:rPr>
              <a:t>函数的基本要求</a:t>
            </a:r>
          </a:p>
          <a:p>
            <a:pPr lvl="1" eaLnBrk="1" hangingPunct="1"/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快速：给定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M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，很容易计算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h</a:t>
            </a:r>
          </a:p>
          <a:p>
            <a:pPr lvl="1" eaLnBrk="1" hangingPunct="1"/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单向：给定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h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，根据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H(M)=h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无法计算出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M</a:t>
            </a:r>
          </a:p>
          <a:p>
            <a:pPr lvl="1" eaLnBrk="1" hangingPunct="1"/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防碰撞：给定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M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，要找到另一条消息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M</a:t>
            </a:r>
            <a:r>
              <a:rPr lang="en-US" altLang="zh-CN" dirty="0" smtClean="0">
                <a:solidFill>
                  <a:srgbClr val="000099"/>
                </a:solidFill>
              </a:rPr>
              <a:t>’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并满足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H(M)=H(M</a:t>
            </a:r>
            <a:r>
              <a:rPr lang="en-US" altLang="zh-CN" dirty="0" smtClean="0">
                <a:solidFill>
                  <a:srgbClr val="000099"/>
                </a:solidFill>
              </a:rPr>
              <a:t>’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)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很难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函数的安全性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安全的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函数满足三个条件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单向性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原像稳固性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给定一个消息摘要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，很难找到符合</a:t>
            </a:r>
            <a:r>
              <a:rPr lang="en-US" altLang="zh-CN" dirty="0" smtClean="0"/>
              <a:t>h(x)=y</a:t>
            </a:r>
            <a:r>
              <a:rPr lang="zh-CN" altLang="en-US" dirty="0" smtClean="0"/>
              <a:t>的消息</a:t>
            </a:r>
            <a:r>
              <a:rPr lang="en-US" altLang="zh-CN" dirty="0" smtClean="0"/>
              <a:t>x</a:t>
            </a:r>
          </a:p>
          <a:p>
            <a:pPr lvl="1"/>
            <a:r>
              <a:rPr lang="zh-CN" altLang="en-US" dirty="0" smtClean="0"/>
              <a:t>第二原像稳固性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给定</a:t>
            </a:r>
            <a:r>
              <a:rPr lang="en-US" altLang="zh-CN" dirty="0" smtClean="0"/>
              <a:t>x</a:t>
            </a:r>
            <a:r>
              <a:rPr lang="zh-CN" altLang="en-US" dirty="0" smtClean="0"/>
              <a:t>∈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，很难找到一个</a:t>
            </a:r>
            <a:r>
              <a:rPr lang="en-US" altLang="zh-CN" dirty="0" smtClean="0"/>
              <a:t>x’</a:t>
            </a:r>
            <a:r>
              <a:rPr lang="zh-CN" altLang="en-US" dirty="0" smtClean="0"/>
              <a:t>∈</a:t>
            </a:r>
            <a:r>
              <a:rPr lang="en-US" altLang="zh-CN" dirty="0" smtClean="0"/>
              <a:t>X</a:t>
            </a:r>
            <a:r>
              <a:rPr lang="zh-CN" altLang="en-US" dirty="0" smtClean="0"/>
              <a:t>且</a:t>
            </a:r>
            <a:r>
              <a:rPr lang="en-US" altLang="zh-CN" dirty="0" smtClean="0"/>
              <a:t>x’</a:t>
            </a:r>
            <a:r>
              <a:rPr lang="zh-CN" altLang="en-US" dirty="0" smtClean="0"/>
              <a:t>≠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，满足</a:t>
            </a:r>
            <a:r>
              <a:rPr lang="en-US" altLang="zh-CN" dirty="0" smtClean="0"/>
              <a:t>h(x)=h(x’)</a:t>
            </a:r>
          </a:p>
          <a:p>
            <a:pPr lvl="1"/>
            <a:r>
              <a:rPr lang="zh-CN" altLang="en-US" dirty="0" smtClean="0"/>
              <a:t>碰撞稳固性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对于任意的</a:t>
            </a:r>
            <a:r>
              <a:rPr lang="en-US" altLang="zh-CN" dirty="0" err="1" smtClean="0"/>
              <a:t>x,x</a:t>
            </a:r>
            <a:r>
              <a:rPr lang="en-US" altLang="zh-CN" dirty="0" smtClean="0"/>
              <a:t>’</a:t>
            </a:r>
            <a:r>
              <a:rPr lang="zh-CN" altLang="en-US" dirty="0" smtClean="0"/>
              <a:t>∈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，很难找到满足</a:t>
            </a:r>
            <a:r>
              <a:rPr lang="en-US" altLang="zh-CN" dirty="0" smtClean="0"/>
              <a:t>x</a:t>
            </a:r>
            <a:r>
              <a:rPr lang="zh-CN" altLang="en-US" dirty="0" smtClean="0"/>
              <a:t>≠</a:t>
            </a:r>
            <a:r>
              <a:rPr lang="en-US" altLang="zh-CN" dirty="0" smtClean="0"/>
              <a:t>x’</a:t>
            </a:r>
            <a:r>
              <a:rPr lang="zh-CN" altLang="en-US" dirty="0" smtClean="0"/>
              <a:t>且</a:t>
            </a:r>
            <a:r>
              <a:rPr lang="en-US" altLang="zh-CN" dirty="0" smtClean="0"/>
              <a:t>h(x)=h(x’)</a:t>
            </a:r>
            <a:r>
              <a:rPr lang="zh-CN" altLang="en-US" dirty="0" smtClean="0"/>
              <a:t>的二元组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x,x</a:t>
            </a:r>
            <a:r>
              <a:rPr lang="en-US" altLang="zh-CN" dirty="0" smtClean="0"/>
              <a:t>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2763</TotalTime>
  <Words>2441</Words>
  <Application>Microsoft Office PowerPoint</Application>
  <PresentationFormat>全屏显示(4:3)</PresentationFormat>
  <Paragraphs>375</Paragraphs>
  <Slides>44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龙腾四海</vt:lpstr>
      <vt:lpstr>Equation</vt:lpstr>
      <vt:lpstr>第四章 Hash函数</vt:lpstr>
      <vt:lpstr>数据完整性</vt:lpstr>
      <vt:lpstr>Hash函数</vt:lpstr>
      <vt:lpstr>数据完整性</vt:lpstr>
      <vt:lpstr>数据完整性</vt:lpstr>
      <vt:lpstr>Hash函数</vt:lpstr>
      <vt:lpstr>Hash函数</vt:lpstr>
      <vt:lpstr>Hash函数</vt:lpstr>
      <vt:lpstr>Hash函数的安全性</vt:lpstr>
      <vt:lpstr>Hash函数的安全性</vt:lpstr>
      <vt:lpstr>Hash函数的安全性</vt:lpstr>
      <vt:lpstr>随机预言机ROM</vt:lpstr>
      <vt:lpstr>随机预言机ROM</vt:lpstr>
      <vt:lpstr>随机预言机ROM</vt:lpstr>
      <vt:lpstr>随机预言机ROM</vt:lpstr>
      <vt:lpstr>生日悖论和生日攻击</vt:lpstr>
      <vt:lpstr>生日悖论和生日攻击</vt:lpstr>
      <vt:lpstr> </vt:lpstr>
      <vt:lpstr>安全性准则的比较</vt:lpstr>
      <vt:lpstr>安全性准则的比较</vt:lpstr>
      <vt:lpstr>Hash函数</vt:lpstr>
      <vt:lpstr>Hash函数的构造</vt:lpstr>
      <vt:lpstr>幻灯片 23</vt:lpstr>
      <vt:lpstr>幻灯片 24</vt:lpstr>
      <vt:lpstr>讨论几种常用的HASH算法</vt:lpstr>
      <vt:lpstr> </vt:lpstr>
      <vt:lpstr> </vt:lpstr>
      <vt:lpstr> </vt:lpstr>
      <vt:lpstr> </vt:lpstr>
      <vt:lpstr> </vt:lpstr>
      <vt:lpstr>幻灯片 31</vt:lpstr>
      <vt:lpstr>幻灯片 32</vt:lpstr>
      <vt:lpstr> 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hash函数小结</vt:lpstr>
      <vt:lpstr>HMAC</vt:lpstr>
      <vt:lpstr>CBC-MAC</vt:lpstr>
      <vt:lpstr>Hash函数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</dc:title>
  <dc:creator>Administrator</dc:creator>
  <cp:lastModifiedBy>user</cp:lastModifiedBy>
  <cp:revision>183</cp:revision>
  <dcterms:created xsi:type="dcterms:W3CDTF">2012-07-21T01:40:47Z</dcterms:created>
  <dcterms:modified xsi:type="dcterms:W3CDTF">2017-05-17T00:46:44Z</dcterms:modified>
</cp:coreProperties>
</file>